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 id="299" r:id="rId43"/>
    <p:sldId id="300" r:id="rId44"/>
    <p:sldId id="301" r:id="rId45"/>
    <p:sldId id="302" r:id="rId46"/>
    <p:sldId id="303" r:id="rId47"/>
    <p:sldId id="304" r:id="rId48"/>
    <p:sldId id="305" r:id="rId49"/>
    <p:sldId id="306" r:id="rId50"/>
    <p:sldId id="307" r:id="rId51"/>
  </p:sldIdLst>
  <p:sldSz cx="9144000" cy="6858000" type="screen4x3"/>
  <p:notesSz cx="6858000" cy="9144000"/>
  <p:embeddedFontLst>
    <p:embeddedFont>
      <p:font typeface="Calibri" panose="020F0502020204030204" pitchFamily="34" charset="0"/>
      <p:regular r:id="rId52"/>
      <p:bold r:id="rId53"/>
      <p:italic r:id="rId54"/>
      <p:boldItalic r:id="rId5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font" Target="fonts/font2.fntdata"/><Relationship Id="rId58"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dPt>
            <c:idx val="5"/>
            <c:bubble3D val="0"/>
            <c:spPr>
              <a:solidFill>
                <a:schemeClr val="accent6"/>
              </a:solidFill>
              <a:ln w="19050">
                <a:solidFill>
                  <a:schemeClr val="lt1"/>
                </a:solidFill>
              </a:ln>
              <a:effectLst/>
            </c:spPr>
          </c:dPt>
          <c:dPt>
            <c:idx val="6"/>
            <c:bubble3D val="0"/>
            <c:spPr>
              <a:solidFill>
                <a:schemeClr val="accent1">
                  <a:lumMod val="60000"/>
                </a:schemeClr>
              </a:solidFill>
              <a:ln w="19050">
                <a:solidFill>
                  <a:schemeClr val="lt1"/>
                </a:solidFill>
              </a:ln>
              <a:effectLst/>
            </c:spPr>
          </c:dPt>
          <c:cat>
            <c:strRef>
              <c:f>Sheet1!$A$1:$G$1</c:f>
              <c:strCache>
                <c:ptCount val="7"/>
                <c:pt idx="0">
                  <c:v>25-34</c:v>
                </c:pt>
                <c:pt idx="1">
                  <c:v>65+</c:v>
                </c:pt>
                <c:pt idx="2">
                  <c:v>35-44</c:v>
                </c:pt>
                <c:pt idx="3">
                  <c:v>18-24</c:v>
                </c:pt>
                <c:pt idx="4">
                  <c:v>13-17</c:v>
                </c:pt>
                <c:pt idx="5">
                  <c:v>45-54</c:v>
                </c:pt>
                <c:pt idx="6">
                  <c:v>55-64</c:v>
                </c:pt>
              </c:strCache>
            </c:strRef>
          </c:cat>
          <c:val>
            <c:numRef>
              <c:f>Sheet1!$A$2:$G$2</c:f>
              <c:numCache>
                <c:formatCode>General</c:formatCode>
                <c:ptCount val="7"/>
                <c:pt idx="0">
                  <c:v>5143</c:v>
                </c:pt>
                <c:pt idx="1">
                  <c:v>1779</c:v>
                </c:pt>
                <c:pt idx="2">
                  <c:v>4485</c:v>
                </c:pt>
                <c:pt idx="3">
                  <c:v>3610</c:v>
                </c:pt>
                <c:pt idx="4">
                  <c:v>176</c:v>
                </c:pt>
                <c:pt idx="5">
                  <c:v>3579</c:v>
                </c:pt>
                <c:pt idx="6">
                  <c:v>2375</c:v>
                </c:pt>
              </c:numCache>
            </c:numRef>
          </c:val>
          <c:extLst>
            <c:ext xmlns:c16="http://schemas.microsoft.com/office/drawing/2014/chart" uri="{C3380CC4-5D6E-409C-BE32-E72D297353CC}">
              <c16:uniqueId val="{00000000-FB80-44CD-8A1C-E6559C53DFE6}"/>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Link</c:v>
                </c:pt>
              </c:strCache>
            </c:strRef>
          </c:tx>
          <c:spPr>
            <a:solidFill>
              <a:schemeClr val="accent1"/>
            </a:solidFill>
            <a:ln>
              <a:noFill/>
            </a:ln>
            <a:effectLst/>
          </c:spPr>
          <c:invertIfNegative val="0"/>
          <c:cat>
            <c:strRef>
              <c:f>Sheet1!$A$2:$A$13</c:f>
              <c:strCache>
                <c:ptCount val="12"/>
                <c:pt idx="0">
                  <c:v>2018 - 05</c:v>
                </c:pt>
                <c:pt idx="1">
                  <c:v>2018 - 06</c:v>
                </c:pt>
                <c:pt idx="2">
                  <c:v>2018 - 07</c:v>
                </c:pt>
                <c:pt idx="3">
                  <c:v>2018 - 08</c:v>
                </c:pt>
                <c:pt idx="4">
                  <c:v>2018 - 09</c:v>
                </c:pt>
                <c:pt idx="5">
                  <c:v>2018 - 10</c:v>
                </c:pt>
                <c:pt idx="6">
                  <c:v>2018 - 11</c:v>
                </c:pt>
                <c:pt idx="7">
                  <c:v>2018 - 12</c:v>
                </c:pt>
                <c:pt idx="8">
                  <c:v>2019 - 01</c:v>
                </c:pt>
                <c:pt idx="9">
                  <c:v>2019 - 02</c:v>
                </c:pt>
                <c:pt idx="10">
                  <c:v>2019 - 03</c:v>
                </c:pt>
                <c:pt idx="11">
                  <c:v>2019 - 04</c:v>
                </c:pt>
              </c:strCache>
            </c:strRef>
          </c:cat>
          <c:val>
            <c:numRef>
              <c:f>Sheet1!$B$2:$B$13</c:f>
              <c:numCache>
                <c:formatCode>General</c:formatCode>
                <c:ptCount val="12"/>
                <c:pt idx="0">
                  <c:v>36</c:v>
                </c:pt>
                <c:pt idx="1">
                  <c:v>51</c:v>
                </c:pt>
                <c:pt idx="2">
                  <c:v>29</c:v>
                </c:pt>
                <c:pt idx="3">
                  <c:v>18</c:v>
                </c:pt>
                <c:pt idx="4">
                  <c:v>20</c:v>
                </c:pt>
                <c:pt idx="5">
                  <c:v>20</c:v>
                </c:pt>
                <c:pt idx="6">
                  <c:v>14</c:v>
                </c:pt>
                <c:pt idx="7">
                  <c:v>20</c:v>
                </c:pt>
                <c:pt idx="8">
                  <c:v>13</c:v>
                </c:pt>
                <c:pt idx="9">
                  <c:v>18</c:v>
                </c:pt>
                <c:pt idx="10">
                  <c:v>19</c:v>
                </c:pt>
                <c:pt idx="11">
                  <c:v>22</c:v>
                </c:pt>
              </c:numCache>
            </c:numRef>
          </c:val>
          <c:extLst>
            <c:ext xmlns:c16="http://schemas.microsoft.com/office/drawing/2014/chart" uri="{C3380CC4-5D6E-409C-BE32-E72D297353CC}">
              <c16:uniqueId val="{00000000-ADF1-4B59-B5EA-BE24B5C68537}"/>
            </c:ext>
          </c:extLst>
        </c:ser>
        <c:ser>
          <c:idx val="1"/>
          <c:order val="1"/>
          <c:tx>
            <c:strRef>
              <c:f>Sheet1!$C$1</c:f>
              <c:strCache>
                <c:ptCount val="1"/>
                <c:pt idx="0">
                  <c:v>Photo</c:v>
                </c:pt>
              </c:strCache>
            </c:strRef>
          </c:tx>
          <c:spPr>
            <a:solidFill>
              <a:schemeClr val="accent2"/>
            </a:solidFill>
            <a:ln>
              <a:noFill/>
            </a:ln>
            <a:effectLst/>
          </c:spPr>
          <c:invertIfNegative val="0"/>
          <c:cat>
            <c:strRef>
              <c:f>Sheet1!$A$2:$A$13</c:f>
              <c:strCache>
                <c:ptCount val="12"/>
                <c:pt idx="0">
                  <c:v>2018 - 05</c:v>
                </c:pt>
                <c:pt idx="1">
                  <c:v>2018 - 06</c:v>
                </c:pt>
                <c:pt idx="2">
                  <c:v>2018 - 07</c:v>
                </c:pt>
                <c:pt idx="3">
                  <c:v>2018 - 08</c:v>
                </c:pt>
                <c:pt idx="4">
                  <c:v>2018 - 09</c:v>
                </c:pt>
                <c:pt idx="5">
                  <c:v>2018 - 10</c:v>
                </c:pt>
                <c:pt idx="6">
                  <c:v>2018 - 11</c:v>
                </c:pt>
                <c:pt idx="7">
                  <c:v>2018 - 12</c:v>
                </c:pt>
                <c:pt idx="8">
                  <c:v>2019 - 01</c:v>
                </c:pt>
                <c:pt idx="9">
                  <c:v>2019 - 02</c:v>
                </c:pt>
                <c:pt idx="10">
                  <c:v>2019 - 03</c:v>
                </c:pt>
                <c:pt idx="11">
                  <c:v>2019 - 04</c:v>
                </c:pt>
              </c:strCache>
            </c:strRef>
          </c:cat>
          <c:val>
            <c:numRef>
              <c:f>Sheet1!$C$2:$C$13</c:f>
              <c:numCache>
                <c:formatCode>General</c:formatCode>
                <c:ptCount val="12"/>
                <c:pt idx="0">
                  <c:v>26</c:v>
                </c:pt>
                <c:pt idx="1">
                  <c:v>25</c:v>
                </c:pt>
                <c:pt idx="2">
                  <c:v>28</c:v>
                </c:pt>
                <c:pt idx="3">
                  <c:v>25</c:v>
                </c:pt>
                <c:pt idx="4">
                  <c:v>19</c:v>
                </c:pt>
                <c:pt idx="5">
                  <c:v>31</c:v>
                </c:pt>
                <c:pt idx="6">
                  <c:v>35</c:v>
                </c:pt>
                <c:pt idx="7">
                  <c:v>27</c:v>
                </c:pt>
                <c:pt idx="8">
                  <c:v>23</c:v>
                </c:pt>
                <c:pt idx="9">
                  <c:v>20</c:v>
                </c:pt>
                <c:pt idx="10">
                  <c:v>18</c:v>
                </c:pt>
                <c:pt idx="11">
                  <c:v>14</c:v>
                </c:pt>
              </c:numCache>
            </c:numRef>
          </c:val>
          <c:extLst>
            <c:ext xmlns:c16="http://schemas.microsoft.com/office/drawing/2014/chart" uri="{C3380CC4-5D6E-409C-BE32-E72D297353CC}">
              <c16:uniqueId val="{00000001-ADF1-4B59-B5EA-BE24B5C68537}"/>
            </c:ext>
          </c:extLst>
        </c:ser>
        <c:ser>
          <c:idx val="2"/>
          <c:order val="2"/>
          <c:tx>
            <c:strRef>
              <c:f>Sheet1!$D$1</c:f>
              <c:strCache>
                <c:ptCount val="1"/>
                <c:pt idx="0">
                  <c:v>Video</c:v>
                </c:pt>
              </c:strCache>
            </c:strRef>
          </c:tx>
          <c:spPr>
            <a:solidFill>
              <a:schemeClr val="accent3"/>
            </a:solidFill>
            <a:ln>
              <a:noFill/>
            </a:ln>
            <a:effectLst/>
          </c:spPr>
          <c:invertIfNegative val="0"/>
          <c:cat>
            <c:strRef>
              <c:f>Sheet1!$A$2:$A$13</c:f>
              <c:strCache>
                <c:ptCount val="12"/>
                <c:pt idx="0">
                  <c:v>2018 - 05</c:v>
                </c:pt>
                <c:pt idx="1">
                  <c:v>2018 - 06</c:v>
                </c:pt>
                <c:pt idx="2">
                  <c:v>2018 - 07</c:v>
                </c:pt>
                <c:pt idx="3">
                  <c:v>2018 - 08</c:v>
                </c:pt>
                <c:pt idx="4">
                  <c:v>2018 - 09</c:v>
                </c:pt>
                <c:pt idx="5">
                  <c:v>2018 - 10</c:v>
                </c:pt>
                <c:pt idx="6">
                  <c:v>2018 - 11</c:v>
                </c:pt>
                <c:pt idx="7">
                  <c:v>2018 - 12</c:v>
                </c:pt>
                <c:pt idx="8">
                  <c:v>2019 - 01</c:v>
                </c:pt>
                <c:pt idx="9">
                  <c:v>2019 - 02</c:v>
                </c:pt>
                <c:pt idx="10">
                  <c:v>2019 - 03</c:v>
                </c:pt>
                <c:pt idx="11">
                  <c:v>2019 - 04</c:v>
                </c:pt>
              </c:strCache>
            </c:strRef>
          </c:cat>
          <c:val>
            <c:numRef>
              <c:f>Sheet1!$D$2:$D$13</c:f>
              <c:numCache>
                <c:formatCode>General</c:formatCode>
                <c:ptCount val="12"/>
                <c:pt idx="0">
                  <c:v>15</c:v>
                </c:pt>
                <c:pt idx="1">
                  <c:v>40</c:v>
                </c:pt>
                <c:pt idx="2">
                  <c:v>8</c:v>
                </c:pt>
                <c:pt idx="3">
                  <c:v>25</c:v>
                </c:pt>
                <c:pt idx="4">
                  <c:v>23</c:v>
                </c:pt>
                <c:pt idx="5">
                  <c:v>16</c:v>
                </c:pt>
                <c:pt idx="6">
                  <c:v>16</c:v>
                </c:pt>
                <c:pt idx="7">
                  <c:v>20</c:v>
                </c:pt>
                <c:pt idx="8">
                  <c:v>16</c:v>
                </c:pt>
                <c:pt idx="9">
                  <c:v>21</c:v>
                </c:pt>
                <c:pt idx="10">
                  <c:v>13</c:v>
                </c:pt>
                <c:pt idx="11">
                  <c:v>9</c:v>
                </c:pt>
              </c:numCache>
            </c:numRef>
          </c:val>
          <c:extLst>
            <c:ext xmlns:c16="http://schemas.microsoft.com/office/drawing/2014/chart" uri="{C3380CC4-5D6E-409C-BE32-E72D297353CC}">
              <c16:uniqueId val="{00000002-ADF1-4B59-B5EA-BE24B5C68537}"/>
            </c:ext>
          </c:extLst>
        </c:ser>
        <c:ser>
          <c:idx val="3"/>
          <c:order val="3"/>
          <c:tx>
            <c:strRef>
              <c:f>Sheet1!$E$1</c:f>
              <c:strCache>
                <c:ptCount val="1"/>
                <c:pt idx="0">
                  <c:v>Status</c:v>
                </c:pt>
              </c:strCache>
            </c:strRef>
          </c:tx>
          <c:spPr>
            <a:solidFill>
              <a:schemeClr val="accent4"/>
            </a:solidFill>
            <a:ln>
              <a:noFill/>
            </a:ln>
            <a:effectLst/>
          </c:spPr>
          <c:invertIfNegative val="0"/>
          <c:cat>
            <c:strRef>
              <c:f>Sheet1!$A$2:$A$13</c:f>
              <c:strCache>
                <c:ptCount val="12"/>
                <c:pt idx="0">
                  <c:v>2018 - 05</c:v>
                </c:pt>
                <c:pt idx="1">
                  <c:v>2018 - 06</c:v>
                </c:pt>
                <c:pt idx="2">
                  <c:v>2018 - 07</c:v>
                </c:pt>
                <c:pt idx="3">
                  <c:v>2018 - 08</c:v>
                </c:pt>
                <c:pt idx="4">
                  <c:v>2018 - 09</c:v>
                </c:pt>
                <c:pt idx="5">
                  <c:v>2018 - 10</c:v>
                </c:pt>
                <c:pt idx="6">
                  <c:v>2018 - 11</c:v>
                </c:pt>
                <c:pt idx="7">
                  <c:v>2018 - 12</c:v>
                </c:pt>
                <c:pt idx="8">
                  <c:v>2019 - 01</c:v>
                </c:pt>
                <c:pt idx="9">
                  <c:v>2019 - 02</c:v>
                </c:pt>
                <c:pt idx="10">
                  <c:v>2019 - 03</c:v>
                </c:pt>
                <c:pt idx="11">
                  <c:v>2019 - 04</c:v>
                </c:pt>
              </c:strCache>
            </c:strRef>
          </c:cat>
          <c:val>
            <c:numRef>
              <c:f>Sheet1!$E$2:$E$13</c:f>
              <c:numCache>
                <c:formatCode>General</c:formatCode>
                <c:ptCount val="12"/>
                <c:pt idx="0">
                  <c:v>0</c:v>
                </c:pt>
                <c:pt idx="1">
                  <c:v>0</c:v>
                </c:pt>
                <c:pt idx="2">
                  <c:v>0</c:v>
                </c:pt>
                <c:pt idx="3">
                  <c:v>0</c:v>
                </c:pt>
                <c:pt idx="4">
                  <c:v>0</c:v>
                </c:pt>
                <c:pt idx="5">
                  <c:v>0</c:v>
                </c:pt>
                <c:pt idx="6">
                  <c:v>0</c:v>
                </c:pt>
                <c:pt idx="7">
                  <c:v>0</c:v>
                </c:pt>
                <c:pt idx="8">
                  <c:v>0</c:v>
                </c:pt>
                <c:pt idx="9">
                  <c:v>0</c:v>
                </c:pt>
                <c:pt idx="10">
                  <c:v>3</c:v>
                </c:pt>
                <c:pt idx="11">
                  <c:v>0</c:v>
                </c:pt>
              </c:numCache>
            </c:numRef>
          </c:val>
          <c:extLst>
            <c:ext xmlns:c16="http://schemas.microsoft.com/office/drawing/2014/chart" uri="{C3380CC4-5D6E-409C-BE32-E72D297353CC}">
              <c16:uniqueId val="{00000003-ADF1-4B59-B5EA-BE24B5C68537}"/>
            </c:ext>
          </c:extLst>
        </c:ser>
        <c:dLbls>
          <c:showLegendKey val="0"/>
          <c:showVal val="0"/>
          <c:showCatName val="0"/>
          <c:showSerName val="0"/>
          <c:showPercent val="0"/>
          <c:showBubbleSize val="0"/>
        </c:dLbls>
        <c:gapWidth val="219"/>
        <c:overlap val="-27"/>
        <c:axId val="299166728"/>
        <c:axId val="299169024"/>
      </c:barChart>
      <c:catAx>
        <c:axId val="2991667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9169024"/>
        <c:crosses val="autoZero"/>
        <c:auto val="1"/>
        <c:lblAlgn val="ctr"/>
        <c:lblOffset val="100"/>
        <c:noMultiLvlLbl val="0"/>
      </c:catAx>
      <c:valAx>
        <c:axId val="2991690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91667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Male</c:v>
                </c:pt>
              </c:strCache>
            </c:strRef>
          </c:tx>
          <c:spPr>
            <a:solidFill>
              <a:schemeClr val="accent1"/>
            </a:solidFill>
            <a:ln>
              <a:noFill/>
            </a:ln>
            <a:effectLst/>
          </c:spPr>
          <c:invertIfNegative val="0"/>
          <c:cat>
            <c:strRef>
              <c:f>Sheet1!$A$2:$A$4</c:f>
              <c:strCache>
                <c:ptCount val="3"/>
                <c:pt idx="0">
                  <c:v>Helvetia Versicherungen Schweiz</c:v>
                </c:pt>
                <c:pt idx="1">
                  <c:v>Helvetia Assicurazioni Svizzera</c:v>
                </c:pt>
                <c:pt idx="2">
                  <c:v>Helvetia Assurances Suisse</c:v>
                </c:pt>
              </c:strCache>
            </c:strRef>
          </c:cat>
          <c:val>
            <c:numRef>
              <c:f>Sheet1!$B$2:$B$4</c:f>
              <c:numCache>
                <c:formatCode>General</c:formatCode>
                <c:ptCount val="3"/>
                <c:pt idx="0">
                  <c:v>9320</c:v>
                </c:pt>
                <c:pt idx="1">
                  <c:v>1022</c:v>
                </c:pt>
                <c:pt idx="2">
                  <c:v>1889</c:v>
                </c:pt>
              </c:numCache>
            </c:numRef>
          </c:val>
          <c:extLst>
            <c:ext xmlns:c16="http://schemas.microsoft.com/office/drawing/2014/chart" uri="{C3380CC4-5D6E-409C-BE32-E72D297353CC}">
              <c16:uniqueId val="{00000000-1030-492A-B18E-898A615F940A}"/>
            </c:ext>
          </c:extLst>
        </c:ser>
        <c:ser>
          <c:idx val="1"/>
          <c:order val="1"/>
          <c:tx>
            <c:strRef>
              <c:f>Sheet1!$C$1</c:f>
              <c:strCache>
                <c:ptCount val="1"/>
                <c:pt idx="0">
                  <c:v>Female</c:v>
                </c:pt>
              </c:strCache>
            </c:strRef>
          </c:tx>
          <c:spPr>
            <a:solidFill>
              <a:schemeClr val="accent2"/>
            </a:solidFill>
            <a:ln>
              <a:noFill/>
            </a:ln>
            <a:effectLst/>
          </c:spPr>
          <c:invertIfNegative val="0"/>
          <c:cat>
            <c:strRef>
              <c:f>Sheet1!$A$2:$A$4</c:f>
              <c:strCache>
                <c:ptCount val="3"/>
                <c:pt idx="0">
                  <c:v>Helvetia Versicherungen Schweiz</c:v>
                </c:pt>
                <c:pt idx="1">
                  <c:v>Helvetia Assicurazioni Svizzera</c:v>
                </c:pt>
                <c:pt idx="2">
                  <c:v>Helvetia Assurances Suisse</c:v>
                </c:pt>
              </c:strCache>
            </c:strRef>
          </c:cat>
          <c:val>
            <c:numRef>
              <c:f>Sheet1!$C$2:$C$4</c:f>
              <c:numCache>
                <c:formatCode>General</c:formatCode>
                <c:ptCount val="3"/>
                <c:pt idx="0">
                  <c:v>6343</c:v>
                </c:pt>
                <c:pt idx="1">
                  <c:v>885</c:v>
                </c:pt>
                <c:pt idx="2">
                  <c:v>1595</c:v>
                </c:pt>
              </c:numCache>
            </c:numRef>
          </c:val>
          <c:extLst>
            <c:ext xmlns:c16="http://schemas.microsoft.com/office/drawing/2014/chart" uri="{C3380CC4-5D6E-409C-BE32-E72D297353CC}">
              <c16:uniqueId val="{00000001-1030-492A-B18E-898A615F940A}"/>
            </c:ext>
          </c:extLst>
        </c:ser>
        <c:dLbls>
          <c:showLegendKey val="0"/>
          <c:showVal val="0"/>
          <c:showCatName val="0"/>
          <c:showSerName val="0"/>
          <c:showPercent val="0"/>
          <c:showBubbleSize val="0"/>
        </c:dLbls>
        <c:gapWidth val="150"/>
        <c:overlap val="100"/>
        <c:axId val="295889680"/>
        <c:axId val="295892304"/>
      </c:barChart>
      <c:catAx>
        <c:axId val="2958896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5892304"/>
        <c:crosses val="autoZero"/>
        <c:auto val="1"/>
        <c:lblAlgn val="ctr"/>
        <c:lblOffset val="100"/>
        <c:noMultiLvlLbl val="0"/>
      </c:catAx>
      <c:valAx>
        <c:axId val="29589230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58896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Helvetia Versicherungen Schweiz</c:v>
                </c:pt>
              </c:strCache>
            </c:strRef>
          </c:tx>
          <c:spPr>
            <a:ln w="28575" cap="rnd">
              <a:solidFill>
                <a:schemeClr val="accent1"/>
              </a:solidFill>
              <a:round/>
            </a:ln>
            <a:effectLst/>
          </c:spPr>
          <c:marker>
            <c:symbol val="none"/>
          </c:marker>
          <c:cat>
            <c:strRef>
              <c:f>Sheet1!$A$2:$A$13</c:f>
              <c:strCache>
                <c:ptCount val="12"/>
                <c:pt idx="0">
                  <c:v>01.05.2018</c:v>
                </c:pt>
                <c:pt idx="1">
                  <c:v>01.06.2018</c:v>
                </c:pt>
                <c:pt idx="2">
                  <c:v>01.07.2018</c:v>
                </c:pt>
                <c:pt idx="3">
                  <c:v>01.08.2018</c:v>
                </c:pt>
                <c:pt idx="4">
                  <c:v>01.09.2018</c:v>
                </c:pt>
                <c:pt idx="5">
                  <c:v>01.10.2018</c:v>
                </c:pt>
                <c:pt idx="6">
                  <c:v>01.11.2018</c:v>
                </c:pt>
                <c:pt idx="7">
                  <c:v>01.12.2018</c:v>
                </c:pt>
                <c:pt idx="8">
                  <c:v>01.01.2019</c:v>
                </c:pt>
                <c:pt idx="9">
                  <c:v>01.02.2019</c:v>
                </c:pt>
                <c:pt idx="10">
                  <c:v>01.03.2019</c:v>
                </c:pt>
                <c:pt idx="11">
                  <c:v>01.04.2019</c:v>
                </c:pt>
              </c:strCache>
            </c:strRef>
          </c:cat>
          <c:val>
            <c:numRef>
              <c:f>Sheet1!$B$2:$B$13</c:f>
              <c:numCache>
                <c:formatCode>General</c:formatCode>
                <c:ptCount val="12"/>
                <c:pt idx="0">
                  <c:v>13939</c:v>
                </c:pt>
                <c:pt idx="1">
                  <c:v>14122</c:v>
                </c:pt>
                <c:pt idx="2">
                  <c:v>14140</c:v>
                </c:pt>
                <c:pt idx="3">
                  <c:v>14170</c:v>
                </c:pt>
                <c:pt idx="4">
                  <c:v>14237</c:v>
                </c:pt>
                <c:pt idx="5">
                  <c:v>14323</c:v>
                </c:pt>
                <c:pt idx="6">
                  <c:v>14341</c:v>
                </c:pt>
                <c:pt idx="7">
                  <c:v>14387</c:v>
                </c:pt>
                <c:pt idx="8">
                  <c:v>15459</c:v>
                </c:pt>
                <c:pt idx="9">
                  <c:v>15608</c:v>
                </c:pt>
                <c:pt idx="10">
                  <c:v>15653</c:v>
                </c:pt>
                <c:pt idx="11">
                  <c:v>15734</c:v>
                </c:pt>
              </c:numCache>
            </c:numRef>
          </c:val>
          <c:smooth val="0"/>
          <c:extLst>
            <c:ext xmlns:c16="http://schemas.microsoft.com/office/drawing/2014/chart" uri="{C3380CC4-5D6E-409C-BE32-E72D297353CC}">
              <c16:uniqueId val="{00000000-392C-4543-9BE9-C5291679AF38}"/>
            </c:ext>
          </c:extLst>
        </c:ser>
        <c:ser>
          <c:idx val="1"/>
          <c:order val="1"/>
          <c:tx>
            <c:strRef>
              <c:f>Sheet1!$C$1</c:f>
              <c:strCache>
                <c:ptCount val="1"/>
                <c:pt idx="0">
                  <c:v>Helvetia Assicurazioni Svizzera</c:v>
                </c:pt>
              </c:strCache>
            </c:strRef>
          </c:tx>
          <c:spPr>
            <a:ln w="28575" cap="rnd">
              <a:solidFill>
                <a:schemeClr val="accent2"/>
              </a:solidFill>
              <a:round/>
            </a:ln>
            <a:effectLst/>
          </c:spPr>
          <c:marker>
            <c:symbol val="none"/>
          </c:marker>
          <c:cat>
            <c:strRef>
              <c:f>Sheet1!$A$2:$A$13</c:f>
              <c:strCache>
                <c:ptCount val="12"/>
                <c:pt idx="0">
                  <c:v>01.05.2018</c:v>
                </c:pt>
                <c:pt idx="1">
                  <c:v>01.06.2018</c:v>
                </c:pt>
                <c:pt idx="2">
                  <c:v>01.07.2018</c:v>
                </c:pt>
                <c:pt idx="3">
                  <c:v>01.08.2018</c:v>
                </c:pt>
                <c:pt idx="4">
                  <c:v>01.09.2018</c:v>
                </c:pt>
                <c:pt idx="5">
                  <c:v>01.10.2018</c:v>
                </c:pt>
                <c:pt idx="6">
                  <c:v>01.11.2018</c:v>
                </c:pt>
                <c:pt idx="7">
                  <c:v>01.12.2018</c:v>
                </c:pt>
                <c:pt idx="8">
                  <c:v>01.01.2019</c:v>
                </c:pt>
                <c:pt idx="9">
                  <c:v>01.02.2019</c:v>
                </c:pt>
                <c:pt idx="10">
                  <c:v>01.03.2019</c:v>
                </c:pt>
                <c:pt idx="11">
                  <c:v>01.04.2019</c:v>
                </c:pt>
              </c:strCache>
            </c:strRef>
          </c:cat>
          <c:val>
            <c:numRef>
              <c:f>Sheet1!$C$2:$C$13</c:f>
              <c:numCache>
                <c:formatCode>General</c:formatCode>
                <c:ptCount val="12"/>
                <c:pt idx="0">
                  <c:v>2793</c:v>
                </c:pt>
                <c:pt idx="1">
                  <c:v>2816</c:v>
                </c:pt>
                <c:pt idx="2">
                  <c:v>2818</c:v>
                </c:pt>
                <c:pt idx="3">
                  <c:v>2819</c:v>
                </c:pt>
                <c:pt idx="4">
                  <c:v>2822</c:v>
                </c:pt>
                <c:pt idx="5">
                  <c:v>2830</c:v>
                </c:pt>
                <c:pt idx="6">
                  <c:v>2828</c:v>
                </c:pt>
                <c:pt idx="7">
                  <c:v>2847</c:v>
                </c:pt>
                <c:pt idx="8">
                  <c:v>1849</c:v>
                </c:pt>
                <c:pt idx="9">
                  <c:v>1875</c:v>
                </c:pt>
                <c:pt idx="10">
                  <c:v>1882</c:v>
                </c:pt>
                <c:pt idx="11">
                  <c:v>1908</c:v>
                </c:pt>
              </c:numCache>
            </c:numRef>
          </c:val>
          <c:smooth val="0"/>
          <c:extLst>
            <c:ext xmlns:c16="http://schemas.microsoft.com/office/drawing/2014/chart" uri="{C3380CC4-5D6E-409C-BE32-E72D297353CC}">
              <c16:uniqueId val="{00000001-392C-4543-9BE9-C5291679AF38}"/>
            </c:ext>
          </c:extLst>
        </c:ser>
        <c:ser>
          <c:idx val="2"/>
          <c:order val="2"/>
          <c:tx>
            <c:strRef>
              <c:f>Sheet1!$D$1</c:f>
              <c:strCache>
                <c:ptCount val="1"/>
                <c:pt idx="0">
                  <c:v>Helvetia Assurances Suisse</c:v>
                </c:pt>
              </c:strCache>
            </c:strRef>
          </c:tx>
          <c:spPr>
            <a:ln w="28575" cap="rnd">
              <a:solidFill>
                <a:schemeClr val="accent3"/>
              </a:solidFill>
              <a:round/>
            </a:ln>
            <a:effectLst/>
          </c:spPr>
          <c:marker>
            <c:symbol val="none"/>
          </c:marker>
          <c:cat>
            <c:strRef>
              <c:f>Sheet1!$A$2:$A$13</c:f>
              <c:strCache>
                <c:ptCount val="12"/>
                <c:pt idx="0">
                  <c:v>01.05.2018</c:v>
                </c:pt>
                <c:pt idx="1">
                  <c:v>01.06.2018</c:v>
                </c:pt>
                <c:pt idx="2">
                  <c:v>01.07.2018</c:v>
                </c:pt>
                <c:pt idx="3">
                  <c:v>01.08.2018</c:v>
                </c:pt>
                <c:pt idx="4">
                  <c:v>01.09.2018</c:v>
                </c:pt>
                <c:pt idx="5">
                  <c:v>01.10.2018</c:v>
                </c:pt>
                <c:pt idx="6">
                  <c:v>01.11.2018</c:v>
                </c:pt>
                <c:pt idx="7">
                  <c:v>01.12.2018</c:v>
                </c:pt>
                <c:pt idx="8">
                  <c:v>01.01.2019</c:v>
                </c:pt>
                <c:pt idx="9">
                  <c:v>01.02.2019</c:v>
                </c:pt>
                <c:pt idx="10">
                  <c:v>01.03.2019</c:v>
                </c:pt>
                <c:pt idx="11">
                  <c:v>01.04.2019</c:v>
                </c:pt>
              </c:strCache>
            </c:strRef>
          </c:cat>
          <c:val>
            <c:numRef>
              <c:f>Sheet1!$D$2:$D$13</c:f>
              <c:numCache>
                <c:formatCode>General</c:formatCode>
                <c:ptCount val="12"/>
                <c:pt idx="0">
                  <c:v>4252</c:v>
                </c:pt>
                <c:pt idx="1">
                  <c:v>4320</c:v>
                </c:pt>
                <c:pt idx="2">
                  <c:v>4352</c:v>
                </c:pt>
                <c:pt idx="3">
                  <c:v>4383</c:v>
                </c:pt>
                <c:pt idx="4">
                  <c:v>4415</c:v>
                </c:pt>
                <c:pt idx="5">
                  <c:v>4445</c:v>
                </c:pt>
                <c:pt idx="6">
                  <c:v>4467</c:v>
                </c:pt>
                <c:pt idx="7">
                  <c:v>4470</c:v>
                </c:pt>
                <c:pt idx="8">
                  <c:v>3527</c:v>
                </c:pt>
                <c:pt idx="9">
                  <c:v>3527</c:v>
                </c:pt>
                <c:pt idx="10">
                  <c:v>3524</c:v>
                </c:pt>
                <c:pt idx="11">
                  <c:v>3505</c:v>
                </c:pt>
              </c:numCache>
            </c:numRef>
          </c:val>
          <c:smooth val="0"/>
          <c:extLst>
            <c:ext xmlns:c16="http://schemas.microsoft.com/office/drawing/2014/chart" uri="{C3380CC4-5D6E-409C-BE32-E72D297353CC}">
              <c16:uniqueId val="{00000002-392C-4543-9BE9-C5291679AF38}"/>
            </c:ext>
          </c:extLst>
        </c:ser>
        <c:dLbls>
          <c:showLegendKey val="0"/>
          <c:showVal val="0"/>
          <c:showCatName val="0"/>
          <c:showSerName val="0"/>
          <c:showPercent val="0"/>
          <c:showBubbleSize val="0"/>
        </c:dLbls>
        <c:smooth val="0"/>
        <c:axId val="39048480"/>
        <c:axId val="39048152"/>
      </c:lineChart>
      <c:catAx>
        <c:axId val="390484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48152"/>
        <c:crosses val="autoZero"/>
        <c:auto val="1"/>
        <c:lblAlgn val="ctr"/>
        <c:lblOffset val="100"/>
        <c:noMultiLvlLbl val="0"/>
      </c:catAx>
      <c:valAx>
        <c:axId val="390481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484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Helvetia Assicurazioni Svizzera Our Link Click Rate</c:v>
                </c:pt>
              </c:strCache>
            </c:strRef>
          </c:tx>
          <c:spPr>
            <a:ln w="28575" cap="rnd">
              <a:solidFill>
                <a:schemeClr val="accent1"/>
              </a:solidFill>
              <a:round/>
            </a:ln>
            <a:effectLst/>
          </c:spPr>
          <c:marker>
            <c:symbol val="none"/>
          </c:marker>
          <c:cat>
            <c:strRef>
              <c:f>Sheet1!$A$2:$A$13</c:f>
              <c:strCache>
                <c:ptCount val="12"/>
                <c:pt idx="0">
                  <c:v>2018 - 05</c:v>
                </c:pt>
                <c:pt idx="1">
                  <c:v>2018 - 06</c:v>
                </c:pt>
                <c:pt idx="2">
                  <c:v>2018 - 07</c:v>
                </c:pt>
                <c:pt idx="3">
                  <c:v>2018 - 08</c:v>
                </c:pt>
                <c:pt idx="4">
                  <c:v>2018 - 09</c:v>
                </c:pt>
                <c:pt idx="5">
                  <c:v>2018 - 10</c:v>
                </c:pt>
                <c:pt idx="6">
                  <c:v>2018 - 11</c:v>
                </c:pt>
                <c:pt idx="7">
                  <c:v>2018 - 12</c:v>
                </c:pt>
                <c:pt idx="8">
                  <c:v>2019 - 01</c:v>
                </c:pt>
                <c:pt idx="9">
                  <c:v>2019 - 02</c:v>
                </c:pt>
                <c:pt idx="10">
                  <c:v>2019 - 03</c:v>
                </c:pt>
                <c:pt idx="11">
                  <c:v>2019 - 04</c:v>
                </c:pt>
              </c:strCache>
            </c:strRef>
          </c:cat>
          <c:val>
            <c:numRef>
              <c:f>Sheet1!$B$2:$B$13</c:f>
              <c:numCache>
                <c:formatCode>General</c:formatCode>
                <c:ptCount val="12"/>
                <c:pt idx="0">
                  <c:v>1.1694581523380501</c:v>
                </c:pt>
                <c:pt idx="1">
                  <c:v>1.26912241300619</c:v>
                </c:pt>
                <c:pt idx="2">
                  <c:v>1.1487411444420601</c:v>
                </c:pt>
                <c:pt idx="3">
                  <c:v>0.87216312985504596</c:v>
                </c:pt>
                <c:pt idx="4">
                  <c:v>1.0305189166037401</c:v>
                </c:pt>
                <c:pt idx="5">
                  <c:v>1.3748145693887199</c:v>
                </c:pt>
                <c:pt idx="6">
                  <c:v>1.25095567724652</c:v>
                </c:pt>
                <c:pt idx="7">
                  <c:v>1.19122124263077</c:v>
                </c:pt>
                <c:pt idx="8">
                  <c:v>1.1975392085616801</c:v>
                </c:pt>
                <c:pt idx="9">
                  <c:v>1.69826461528513</c:v>
                </c:pt>
                <c:pt idx="10">
                  <c:v>1.1962569544619399</c:v>
                </c:pt>
                <c:pt idx="11">
                  <c:v>0.96556939751372795</c:v>
                </c:pt>
              </c:numCache>
            </c:numRef>
          </c:val>
          <c:smooth val="0"/>
          <c:extLst>
            <c:ext xmlns:c16="http://schemas.microsoft.com/office/drawing/2014/chart" uri="{C3380CC4-5D6E-409C-BE32-E72D297353CC}">
              <c16:uniqueId val="{00000000-B8F5-4826-BCD6-99713B8D4CA8}"/>
            </c:ext>
          </c:extLst>
        </c:ser>
        <c:ser>
          <c:idx val="1"/>
          <c:order val="1"/>
          <c:tx>
            <c:strRef>
              <c:f>Sheet1!$C$1</c:f>
              <c:strCache>
                <c:ptCount val="1"/>
                <c:pt idx="0">
                  <c:v>Helvetia Assurances Suisse Our Link Click Rate</c:v>
                </c:pt>
              </c:strCache>
            </c:strRef>
          </c:tx>
          <c:spPr>
            <a:ln w="28575" cap="rnd">
              <a:solidFill>
                <a:schemeClr val="accent2"/>
              </a:solidFill>
              <a:round/>
            </a:ln>
            <a:effectLst/>
          </c:spPr>
          <c:marker>
            <c:symbol val="none"/>
          </c:marker>
          <c:cat>
            <c:strRef>
              <c:f>Sheet1!$A$2:$A$13</c:f>
              <c:strCache>
                <c:ptCount val="12"/>
                <c:pt idx="0">
                  <c:v>2018 - 05</c:v>
                </c:pt>
                <c:pt idx="1">
                  <c:v>2018 - 06</c:v>
                </c:pt>
                <c:pt idx="2">
                  <c:v>2018 - 07</c:v>
                </c:pt>
                <c:pt idx="3">
                  <c:v>2018 - 08</c:v>
                </c:pt>
                <c:pt idx="4">
                  <c:v>2018 - 09</c:v>
                </c:pt>
                <c:pt idx="5">
                  <c:v>2018 - 10</c:v>
                </c:pt>
                <c:pt idx="6">
                  <c:v>2018 - 11</c:v>
                </c:pt>
                <c:pt idx="7">
                  <c:v>2018 - 12</c:v>
                </c:pt>
                <c:pt idx="8">
                  <c:v>2019 - 01</c:v>
                </c:pt>
                <c:pt idx="9">
                  <c:v>2019 - 02</c:v>
                </c:pt>
                <c:pt idx="10">
                  <c:v>2019 - 03</c:v>
                </c:pt>
                <c:pt idx="11">
                  <c:v>2019 - 04</c:v>
                </c:pt>
              </c:strCache>
            </c:strRef>
          </c:cat>
          <c:val>
            <c:numRef>
              <c:f>Sheet1!$C$2:$C$13</c:f>
              <c:numCache>
                <c:formatCode>General</c:formatCode>
                <c:ptCount val="12"/>
                <c:pt idx="0">
                  <c:v>1.53007855292206</c:v>
                </c:pt>
                <c:pt idx="1">
                  <c:v>1.8934859701797999</c:v>
                </c:pt>
                <c:pt idx="2">
                  <c:v>1.8233121581180101</c:v>
                </c:pt>
                <c:pt idx="3">
                  <c:v>1.4422936443283201</c:v>
                </c:pt>
                <c:pt idx="4">
                  <c:v>2.0002704448617101</c:v>
                </c:pt>
                <c:pt idx="5">
                  <c:v>2.2411305207487202</c:v>
                </c:pt>
                <c:pt idx="6">
                  <c:v>3.3921819796889401</c:v>
                </c:pt>
                <c:pt idx="7">
                  <c:v>1.3748278149801401</c:v>
                </c:pt>
                <c:pt idx="8">
                  <c:v>1.1841413517424799</c:v>
                </c:pt>
                <c:pt idx="9">
                  <c:v>1.6757261490703199</c:v>
                </c:pt>
                <c:pt idx="10">
                  <c:v>1.2474046479660601</c:v>
                </c:pt>
                <c:pt idx="11">
                  <c:v>1.0104484838018499</c:v>
                </c:pt>
              </c:numCache>
            </c:numRef>
          </c:val>
          <c:smooth val="0"/>
          <c:extLst>
            <c:ext xmlns:c16="http://schemas.microsoft.com/office/drawing/2014/chart" uri="{C3380CC4-5D6E-409C-BE32-E72D297353CC}">
              <c16:uniqueId val="{00000001-B8F5-4826-BCD6-99713B8D4CA8}"/>
            </c:ext>
          </c:extLst>
        </c:ser>
        <c:ser>
          <c:idx val="2"/>
          <c:order val="2"/>
          <c:tx>
            <c:strRef>
              <c:f>Sheet1!$D$1</c:f>
              <c:strCache>
                <c:ptCount val="1"/>
                <c:pt idx="0">
                  <c:v>Helvetia Versicherungen Schweiz Our Link Click Rate</c:v>
                </c:pt>
              </c:strCache>
            </c:strRef>
          </c:tx>
          <c:spPr>
            <a:ln w="28575" cap="rnd">
              <a:solidFill>
                <a:schemeClr val="accent3"/>
              </a:solidFill>
              <a:round/>
            </a:ln>
            <a:effectLst/>
          </c:spPr>
          <c:marker>
            <c:symbol val="none"/>
          </c:marker>
          <c:cat>
            <c:strRef>
              <c:f>Sheet1!$A$2:$A$13</c:f>
              <c:strCache>
                <c:ptCount val="12"/>
                <c:pt idx="0">
                  <c:v>2018 - 05</c:v>
                </c:pt>
                <c:pt idx="1">
                  <c:v>2018 - 06</c:v>
                </c:pt>
                <c:pt idx="2">
                  <c:v>2018 - 07</c:v>
                </c:pt>
                <c:pt idx="3">
                  <c:v>2018 - 08</c:v>
                </c:pt>
                <c:pt idx="4">
                  <c:v>2018 - 09</c:v>
                </c:pt>
                <c:pt idx="5">
                  <c:v>2018 - 10</c:v>
                </c:pt>
                <c:pt idx="6">
                  <c:v>2018 - 11</c:v>
                </c:pt>
                <c:pt idx="7">
                  <c:v>2018 - 12</c:v>
                </c:pt>
                <c:pt idx="8">
                  <c:v>2019 - 01</c:v>
                </c:pt>
                <c:pt idx="9">
                  <c:v>2019 - 02</c:v>
                </c:pt>
                <c:pt idx="10">
                  <c:v>2019 - 03</c:v>
                </c:pt>
                <c:pt idx="11">
                  <c:v>2019 - 04</c:v>
                </c:pt>
              </c:strCache>
            </c:strRef>
          </c:cat>
          <c:val>
            <c:numRef>
              <c:f>Sheet1!$D$2:$D$13</c:f>
              <c:numCache>
                <c:formatCode>General</c:formatCode>
                <c:ptCount val="12"/>
                <c:pt idx="0">
                  <c:v>2.1959049778731998</c:v>
                </c:pt>
                <c:pt idx="1">
                  <c:v>2.3136292435797201</c:v>
                </c:pt>
                <c:pt idx="2">
                  <c:v>2.0660286449598702</c:v>
                </c:pt>
                <c:pt idx="3">
                  <c:v>2.1133823951728301</c:v>
                </c:pt>
                <c:pt idx="4">
                  <c:v>3.08938602105879</c:v>
                </c:pt>
                <c:pt idx="5">
                  <c:v>2.7530196892996002</c:v>
                </c:pt>
                <c:pt idx="6">
                  <c:v>4.1300089148946304</c:v>
                </c:pt>
                <c:pt idx="7">
                  <c:v>2.5329184333624699</c:v>
                </c:pt>
                <c:pt idx="8">
                  <c:v>2.0691695310168798</c:v>
                </c:pt>
                <c:pt idx="9">
                  <c:v>2.3618545787702199</c:v>
                </c:pt>
                <c:pt idx="10">
                  <c:v>2.64924197486026</c:v>
                </c:pt>
                <c:pt idx="11">
                  <c:v>2.2294060721483002</c:v>
                </c:pt>
              </c:numCache>
            </c:numRef>
          </c:val>
          <c:smooth val="0"/>
          <c:extLst>
            <c:ext xmlns:c16="http://schemas.microsoft.com/office/drawing/2014/chart" uri="{C3380CC4-5D6E-409C-BE32-E72D297353CC}">
              <c16:uniqueId val="{00000002-B8F5-4826-BCD6-99713B8D4CA8}"/>
            </c:ext>
          </c:extLst>
        </c:ser>
        <c:dLbls>
          <c:showLegendKey val="0"/>
          <c:showVal val="0"/>
          <c:showCatName val="0"/>
          <c:showSerName val="0"/>
          <c:showPercent val="0"/>
          <c:showBubbleSize val="0"/>
        </c:dLbls>
        <c:smooth val="0"/>
        <c:axId val="39042248"/>
        <c:axId val="39042576"/>
      </c:lineChart>
      <c:catAx>
        <c:axId val="390422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42576"/>
        <c:crosses val="autoZero"/>
        <c:auto val="1"/>
        <c:lblAlgn val="ctr"/>
        <c:lblOffset val="100"/>
        <c:noMultiLvlLbl val="0"/>
      </c:catAx>
      <c:valAx>
        <c:axId val="390425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422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Helvetia Assicurazioni Svizzera</c:v>
                </c:pt>
              </c:strCache>
            </c:strRef>
          </c:tx>
          <c:spPr>
            <a:ln w="28575" cap="rnd">
              <a:solidFill>
                <a:schemeClr val="accent1"/>
              </a:solidFill>
              <a:round/>
            </a:ln>
            <a:effectLst/>
          </c:spPr>
          <c:marker>
            <c:symbol val="none"/>
          </c:marker>
          <c:cat>
            <c:strRef>
              <c:f>Sheet1!$A$2:$A$13</c:f>
              <c:strCache>
                <c:ptCount val="12"/>
                <c:pt idx="0">
                  <c:v>2018 - 05</c:v>
                </c:pt>
                <c:pt idx="1">
                  <c:v>2018 - 06</c:v>
                </c:pt>
                <c:pt idx="2">
                  <c:v>2018 - 07</c:v>
                </c:pt>
                <c:pt idx="3">
                  <c:v>2018 - 08</c:v>
                </c:pt>
                <c:pt idx="4">
                  <c:v>2018 - 09</c:v>
                </c:pt>
                <c:pt idx="5">
                  <c:v>2018 - 10</c:v>
                </c:pt>
                <c:pt idx="6">
                  <c:v>2018 - 11</c:v>
                </c:pt>
                <c:pt idx="7">
                  <c:v>2018 - 12</c:v>
                </c:pt>
                <c:pt idx="8">
                  <c:v>2019 - 01</c:v>
                </c:pt>
                <c:pt idx="9">
                  <c:v>2019 - 02</c:v>
                </c:pt>
                <c:pt idx="10">
                  <c:v>2019 - 03</c:v>
                </c:pt>
                <c:pt idx="11">
                  <c:v>2019 - 04</c:v>
                </c:pt>
              </c:strCache>
            </c:strRef>
          </c:cat>
          <c:val>
            <c:numRef>
              <c:f>Sheet1!$B$2:$B$13</c:f>
              <c:numCache>
                <c:formatCode>General</c:formatCode>
                <c:ptCount val="12"/>
                <c:pt idx="0">
                  <c:v>0.77297073833416996</c:v>
                </c:pt>
                <c:pt idx="1">
                  <c:v>0.87441033873844398</c:v>
                </c:pt>
                <c:pt idx="2">
                  <c:v>1.04109750066708</c:v>
                </c:pt>
                <c:pt idx="3">
                  <c:v>0.89294027529814002</c:v>
                </c:pt>
                <c:pt idx="4">
                  <c:v>0.98736866706191895</c:v>
                </c:pt>
                <c:pt idx="5">
                  <c:v>1.07934234393641</c:v>
                </c:pt>
                <c:pt idx="6">
                  <c:v>0.84646578110139703</c:v>
                </c:pt>
                <c:pt idx="7">
                  <c:v>1.11004572655572</c:v>
                </c:pt>
                <c:pt idx="8">
                  <c:v>1.3789204525196499</c:v>
                </c:pt>
                <c:pt idx="9">
                  <c:v>1.1286751419840899</c:v>
                </c:pt>
                <c:pt idx="10">
                  <c:v>1.3218983971301801</c:v>
                </c:pt>
                <c:pt idx="11">
                  <c:v>1.20194366831915</c:v>
                </c:pt>
              </c:numCache>
            </c:numRef>
          </c:val>
          <c:smooth val="0"/>
          <c:extLst>
            <c:ext xmlns:c16="http://schemas.microsoft.com/office/drawing/2014/chart" uri="{C3380CC4-5D6E-409C-BE32-E72D297353CC}">
              <c16:uniqueId val="{00000000-4596-423C-B2D3-9D8116745EC9}"/>
            </c:ext>
          </c:extLst>
        </c:ser>
        <c:ser>
          <c:idx val="1"/>
          <c:order val="1"/>
          <c:tx>
            <c:strRef>
              <c:f>Sheet1!$C$1</c:f>
              <c:strCache>
                <c:ptCount val="1"/>
                <c:pt idx="0">
                  <c:v>Helvetia Assurances Suisse</c:v>
                </c:pt>
              </c:strCache>
            </c:strRef>
          </c:tx>
          <c:spPr>
            <a:ln w="28575" cap="rnd">
              <a:solidFill>
                <a:schemeClr val="accent2"/>
              </a:solidFill>
              <a:round/>
            </a:ln>
            <a:effectLst/>
          </c:spPr>
          <c:marker>
            <c:symbol val="none"/>
          </c:marker>
          <c:cat>
            <c:strRef>
              <c:f>Sheet1!$A$2:$A$13</c:f>
              <c:strCache>
                <c:ptCount val="12"/>
                <c:pt idx="0">
                  <c:v>2018 - 05</c:v>
                </c:pt>
                <c:pt idx="1">
                  <c:v>2018 - 06</c:v>
                </c:pt>
                <c:pt idx="2">
                  <c:v>2018 - 07</c:v>
                </c:pt>
                <c:pt idx="3">
                  <c:v>2018 - 08</c:v>
                </c:pt>
                <c:pt idx="4">
                  <c:v>2018 - 09</c:v>
                </c:pt>
                <c:pt idx="5">
                  <c:v>2018 - 10</c:v>
                </c:pt>
                <c:pt idx="6">
                  <c:v>2018 - 11</c:v>
                </c:pt>
                <c:pt idx="7">
                  <c:v>2018 - 12</c:v>
                </c:pt>
                <c:pt idx="8">
                  <c:v>2019 - 01</c:v>
                </c:pt>
                <c:pt idx="9">
                  <c:v>2019 - 02</c:v>
                </c:pt>
                <c:pt idx="10">
                  <c:v>2019 - 03</c:v>
                </c:pt>
                <c:pt idx="11">
                  <c:v>2019 - 04</c:v>
                </c:pt>
              </c:strCache>
            </c:strRef>
          </c:cat>
          <c:val>
            <c:numRef>
              <c:f>Sheet1!$C$2:$C$13</c:f>
              <c:numCache>
                <c:formatCode>General</c:formatCode>
                <c:ptCount val="12"/>
                <c:pt idx="0">
                  <c:v>0.60436146043317696</c:v>
                </c:pt>
                <c:pt idx="1">
                  <c:v>0.97884381726178604</c:v>
                </c:pt>
                <c:pt idx="2">
                  <c:v>1.0593377227697001</c:v>
                </c:pt>
                <c:pt idx="3">
                  <c:v>0.51334956928841802</c:v>
                </c:pt>
                <c:pt idx="4">
                  <c:v>0.75330186206420802</c:v>
                </c:pt>
                <c:pt idx="5">
                  <c:v>0.97473687479758897</c:v>
                </c:pt>
                <c:pt idx="6">
                  <c:v>1.3586926660560901</c:v>
                </c:pt>
                <c:pt idx="7">
                  <c:v>0.80401506604283002</c:v>
                </c:pt>
                <c:pt idx="8">
                  <c:v>0.65269379669740002</c:v>
                </c:pt>
                <c:pt idx="9">
                  <c:v>0.77115146705250104</c:v>
                </c:pt>
                <c:pt idx="10">
                  <c:v>0.377327245931799</c:v>
                </c:pt>
                <c:pt idx="11">
                  <c:v>0.48657952477893202</c:v>
                </c:pt>
              </c:numCache>
            </c:numRef>
          </c:val>
          <c:smooth val="0"/>
          <c:extLst>
            <c:ext xmlns:c16="http://schemas.microsoft.com/office/drawing/2014/chart" uri="{C3380CC4-5D6E-409C-BE32-E72D297353CC}">
              <c16:uniqueId val="{00000001-4596-423C-B2D3-9D8116745EC9}"/>
            </c:ext>
          </c:extLst>
        </c:ser>
        <c:ser>
          <c:idx val="2"/>
          <c:order val="2"/>
          <c:tx>
            <c:strRef>
              <c:f>Sheet1!$D$1</c:f>
              <c:strCache>
                <c:ptCount val="1"/>
                <c:pt idx="0">
                  <c:v>Helvetia Versicherungen Schweiz</c:v>
                </c:pt>
              </c:strCache>
            </c:strRef>
          </c:tx>
          <c:spPr>
            <a:ln w="28575" cap="rnd">
              <a:solidFill>
                <a:schemeClr val="accent3"/>
              </a:solidFill>
              <a:round/>
            </a:ln>
            <a:effectLst/>
          </c:spPr>
          <c:marker>
            <c:symbol val="none"/>
          </c:marker>
          <c:cat>
            <c:strRef>
              <c:f>Sheet1!$A$2:$A$13</c:f>
              <c:strCache>
                <c:ptCount val="12"/>
                <c:pt idx="0">
                  <c:v>2018 - 05</c:v>
                </c:pt>
                <c:pt idx="1">
                  <c:v>2018 - 06</c:v>
                </c:pt>
                <c:pt idx="2">
                  <c:v>2018 - 07</c:v>
                </c:pt>
                <c:pt idx="3">
                  <c:v>2018 - 08</c:v>
                </c:pt>
                <c:pt idx="4">
                  <c:v>2018 - 09</c:v>
                </c:pt>
                <c:pt idx="5">
                  <c:v>2018 - 10</c:v>
                </c:pt>
                <c:pt idx="6">
                  <c:v>2018 - 11</c:v>
                </c:pt>
                <c:pt idx="7">
                  <c:v>2018 - 12</c:v>
                </c:pt>
                <c:pt idx="8">
                  <c:v>2019 - 01</c:v>
                </c:pt>
                <c:pt idx="9">
                  <c:v>2019 - 02</c:v>
                </c:pt>
                <c:pt idx="10">
                  <c:v>2019 - 03</c:v>
                </c:pt>
                <c:pt idx="11">
                  <c:v>2019 - 04</c:v>
                </c:pt>
              </c:strCache>
            </c:strRef>
          </c:cat>
          <c:val>
            <c:numRef>
              <c:f>Sheet1!$D$2:$D$13</c:f>
              <c:numCache>
                <c:formatCode>General</c:formatCode>
                <c:ptCount val="12"/>
                <c:pt idx="0">
                  <c:v>0.65438486058726997</c:v>
                </c:pt>
                <c:pt idx="1">
                  <c:v>0.67196390768673597</c:v>
                </c:pt>
                <c:pt idx="2">
                  <c:v>0.77035722109966998</c:v>
                </c:pt>
                <c:pt idx="3">
                  <c:v>0.73727851036914205</c:v>
                </c:pt>
                <c:pt idx="4">
                  <c:v>0.91691379580097698</c:v>
                </c:pt>
                <c:pt idx="5">
                  <c:v>0.94625797929367494</c:v>
                </c:pt>
                <c:pt idx="6">
                  <c:v>1.09428497297296</c:v>
                </c:pt>
                <c:pt idx="7">
                  <c:v>0.95747689531464397</c:v>
                </c:pt>
                <c:pt idx="8">
                  <c:v>0.80467004221243399</c:v>
                </c:pt>
                <c:pt idx="9">
                  <c:v>0.78071703141566995</c:v>
                </c:pt>
                <c:pt idx="10">
                  <c:v>0.87513913168257396</c:v>
                </c:pt>
                <c:pt idx="11">
                  <c:v>0.67925416064424704</c:v>
                </c:pt>
              </c:numCache>
            </c:numRef>
          </c:val>
          <c:smooth val="0"/>
          <c:extLst>
            <c:ext xmlns:c16="http://schemas.microsoft.com/office/drawing/2014/chart" uri="{C3380CC4-5D6E-409C-BE32-E72D297353CC}">
              <c16:uniqueId val="{00000002-4596-423C-B2D3-9D8116745EC9}"/>
            </c:ext>
          </c:extLst>
        </c:ser>
        <c:dLbls>
          <c:showLegendKey val="0"/>
          <c:showVal val="0"/>
          <c:showCatName val="0"/>
          <c:showSerName val="0"/>
          <c:showPercent val="0"/>
          <c:showBubbleSize val="0"/>
        </c:dLbls>
        <c:smooth val="0"/>
        <c:axId val="301081928"/>
        <c:axId val="301081600"/>
      </c:lineChart>
      <c:catAx>
        <c:axId val="3010819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1081600"/>
        <c:crosses val="autoZero"/>
        <c:auto val="1"/>
        <c:lblAlgn val="ctr"/>
        <c:lblOffset val="100"/>
        <c:noMultiLvlLbl val="0"/>
      </c:catAx>
      <c:valAx>
        <c:axId val="3010816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10819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helvetia.schweiz</c:v>
                </c:pt>
              </c:strCache>
            </c:strRef>
          </c:tx>
          <c:spPr>
            <a:ln w="28575" cap="rnd">
              <a:solidFill>
                <a:schemeClr val="accent1"/>
              </a:solidFill>
              <a:round/>
            </a:ln>
            <a:effectLst/>
          </c:spPr>
          <c:marker>
            <c:symbol val="none"/>
          </c:marker>
          <c:cat>
            <c:strRef>
              <c:f>Sheet1!$A$2:$A$13</c:f>
              <c:strCache>
                <c:ptCount val="12"/>
                <c:pt idx="0">
                  <c:v>01.05.2018</c:v>
                </c:pt>
                <c:pt idx="1">
                  <c:v>01.06.2018</c:v>
                </c:pt>
                <c:pt idx="2">
                  <c:v>01.07.2018</c:v>
                </c:pt>
                <c:pt idx="3">
                  <c:v>01.08.2018</c:v>
                </c:pt>
                <c:pt idx="4">
                  <c:v>01.09.2018</c:v>
                </c:pt>
                <c:pt idx="5">
                  <c:v>01.10.2018</c:v>
                </c:pt>
                <c:pt idx="6">
                  <c:v>01.11.2018</c:v>
                </c:pt>
                <c:pt idx="7">
                  <c:v>01.12.2018</c:v>
                </c:pt>
                <c:pt idx="8">
                  <c:v>01.01.2019</c:v>
                </c:pt>
                <c:pt idx="9">
                  <c:v>01.02.2019</c:v>
                </c:pt>
                <c:pt idx="10">
                  <c:v>01.03.2019</c:v>
                </c:pt>
                <c:pt idx="11">
                  <c:v>01.04.2019</c:v>
                </c:pt>
              </c:strCache>
            </c:strRef>
          </c:cat>
          <c:val>
            <c:numRef>
              <c:f>Sheet1!$B$2:$B$13</c:f>
              <c:numCache>
                <c:formatCode>General</c:formatCode>
                <c:ptCount val="12"/>
                <c:pt idx="3">
                  <c:v>1390</c:v>
                </c:pt>
                <c:pt idx="4">
                  <c:v>1478</c:v>
                </c:pt>
                <c:pt idx="5">
                  <c:v>1588</c:v>
                </c:pt>
                <c:pt idx="6">
                  <c:v>1695</c:v>
                </c:pt>
                <c:pt idx="7">
                  <c:v>1767</c:v>
                </c:pt>
                <c:pt idx="8">
                  <c:v>1871</c:v>
                </c:pt>
                <c:pt idx="9">
                  <c:v>1985</c:v>
                </c:pt>
                <c:pt idx="10">
                  <c:v>2046</c:v>
                </c:pt>
                <c:pt idx="11">
                  <c:v>2081</c:v>
                </c:pt>
              </c:numCache>
            </c:numRef>
          </c:val>
          <c:smooth val="0"/>
          <c:extLst>
            <c:ext xmlns:c16="http://schemas.microsoft.com/office/drawing/2014/chart" uri="{C3380CC4-5D6E-409C-BE32-E72D297353CC}">
              <c16:uniqueId val="{00000000-4B56-4229-A612-2F8432546238}"/>
            </c:ext>
          </c:extLst>
        </c:ser>
        <c:ser>
          <c:idx val="1"/>
          <c:order val="1"/>
          <c:tx>
            <c:strRef>
              <c:f>Sheet1!$C$1</c:f>
              <c:strCache>
                <c:ptCount val="1"/>
                <c:pt idx="0">
                  <c:v>helvetia.suisse</c:v>
                </c:pt>
              </c:strCache>
            </c:strRef>
          </c:tx>
          <c:spPr>
            <a:ln w="28575" cap="rnd">
              <a:solidFill>
                <a:schemeClr val="accent2"/>
              </a:solidFill>
              <a:round/>
            </a:ln>
            <a:effectLst/>
          </c:spPr>
          <c:marker>
            <c:symbol val="none"/>
          </c:marker>
          <c:cat>
            <c:strRef>
              <c:f>Sheet1!$A$2:$A$13</c:f>
              <c:strCache>
                <c:ptCount val="12"/>
                <c:pt idx="0">
                  <c:v>01.05.2018</c:v>
                </c:pt>
                <c:pt idx="1">
                  <c:v>01.06.2018</c:v>
                </c:pt>
                <c:pt idx="2">
                  <c:v>01.07.2018</c:v>
                </c:pt>
                <c:pt idx="3">
                  <c:v>01.08.2018</c:v>
                </c:pt>
                <c:pt idx="4">
                  <c:v>01.09.2018</c:v>
                </c:pt>
                <c:pt idx="5">
                  <c:v>01.10.2018</c:v>
                </c:pt>
                <c:pt idx="6">
                  <c:v>01.11.2018</c:v>
                </c:pt>
                <c:pt idx="7">
                  <c:v>01.12.2018</c:v>
                </c:pt>
                <c:pt idx="8">
                  <c:v>01.01.2019</c:v>
                </c:pt>
                <c:pt idx="9">
                  <c:v>01.02.2019</c:v>
                </c:pt>
                <c:pt idx="10">
                  <c:v>01.03.2019</c:v>
                </c:pt>
                <c:pt idx="11">
                  <c:v>01.04.2019</c:v>
                </c:pt>
              </c:strCache>
            </c:strRef>
          </c:cat>
          <c:val>
            <c:numRef>
              <c:f>Sheet1!$C$2:$C$13</c:f>
              <c:numCache>
                <c:formatCode>General</c:formatCode>
                <c:ptCount val="12"/>
                <c:pt idx="9">
                  <c:v>218</c:v>
                </c:pt>
                <c:pt idx="10">
                  <c:v>226</c:v>
                </c:pt>
                <c:pt idx="11">
                  <c:v>229</c:v>
                </c:pt>
              </c:numCache>
            </c:numRef>
          </c:val>
          <c:smooth val="0"/>
          <c:extLst>
            <c:ext xmlns:c16="http://schemas.microsoft.com/office/drawing/2014/chart" uri="{C3380CC4-5D6E-409C-BE32-E72D297353CC}">
              <c16:uniqueId val="{00000001-4B56-4229-A612-2F8432546238}"/>
            </c:ext>
          </c:extLst>
        </c:ser>
        <c:ser>
          <c:idx val="2"/>
          <c:order val="2"/>
          <c:tx>
            <c:strRef>
              <c:f>Sheet1!$D$1</c:f>
              <c:strCache>
                <c:ptCount val="1"/>
                <c:pt idx="0">
                  <c:v>helvetia.svizzera</c:v>
                </c:pt>
              </c:strCache>
            </c:strRef>
          </c:tx>
          <c:spPr>
            <a:ln w="28575" cap="rnd">
              <a:solidFill>
                <a:schemeClr val="accent3"/>
              </a:solidFill>
              <a:round/>
            </a:ln>
            <a:effectLst/>
          </c:spPr>
          <c:marker>
            <c:symbol val="none"/>
          </c:marker>
          <c:cat>
            <c:strRef>
              <c:f>Sheet1!$A$2:$A$13</c:f>
              <c:strCache>
                <c:ptCount val="12"/>
                <c:pt idx="0">
                  <c:v>01.05.2018</c:v>
                </c:pt>
                <c:pt idx="1">
                  <c:v>01.06.2018</c:v>
                </c:pt>
                <c:pt idx="2">
                  <c:v>01.07.2018</c:v>
                </c:pt>
                <c:pt idx="3">
                  <c:v>01.08.2018</c:v>
                </c:pt>
                <c:pt idx="4">
                  <c:v>01.09.2018</c:v>
                </c:pt>
                <c:pt idx="5">
                  <c:v>01.10.2018</c:v>
                </c:pt>
                <c:pt idx="6">
                  <c:v>01.11.2018</c:v>
                </c:pt>
                <c:pt idx="7">
                  <c:v>01.12.2018</c:v>
                </c:pt>
                <c:pt idx="8">
                  <c:v>01.01.2019</c:v>
                </c:pt>
                <c:pt idx="9">
                  <c:v>01.02.2019</c:v>
                </c:pt>
                <c:pt idx="10">
                  <c:v>01.03.2019</c:v>
                </c:pt>
                <c:pt idx="11">
                  <c:v>01.04.2019</c:v>
                </c:pt>
              </c:strCache>
            </c:strRef>
          </c:cat>
          <c:val>
            <c:numRef>
              <c:f>Sheet1!$D$2:$D$13</c:f>
              <c:numCache>
                <c:formatCode>General</c:formatCode>
                <c:ptCount val="12"/>
                <c:pt idx="9">
                  <c:v>154</c:v>
                </c:pt>
                <c:pt idx="10">
                  <c:v>159</c:v>
                </c:pt>
                <c:pt idx="11">
                  <c:v>160</c:v>
                </c:pt>
              </c:numCache>
            </c:numRef>
          </c:val>
          <c:smooth val="0"/>
          <c:extLst>
            <c:ext xmlns:c16="http://schemas.microsoft.com/office/drawing/2014/chart" uri="{C3380CC4-5D6E-409C-BE32-E72D297353CC}">
              <c16:uniqueId val="{00000002-4B56-4229-A612-2F8432546238}"/>
            </c:ext>
          </c:extLst>
        </c:ser>
        <c:dLbls>
          <c:showLegendKey val="0"/>
          <c:showVal val="0"/>
          <c:showCatName val="0"/>
          <c:showSerName val="0"/>
          <c:showPercent val="0"/>
          <c:showBubbleSize val="0"/>
        </c:dLbls>
        <c:smooth val="0"/>
        <c:axId val="476896840"/>
        <c:axId val="476900120"/>
      </c:lineChart>
      <c:catAx>
        <c:axId val="4768968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6900120"/>
        <c:crosses val="autoZero"/>
        <c:auto val="1"/>
        <c:lblAlgn val="ctr"/>
        <c:lblOffset val="100"/>
        <c:noMultiLvlLbl val="0"/>
      </c:catAx>
      <c:valAx>
        <c:axId val="4769001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68968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helvetia.schweiz</c:v>
                </c:pt>
              </c:strCache>
            </c:strRef>
          </c:tx>
          <c:spPr>
            <a:ln w="28575" cap="rnd">
              <a:solidFill>
                <a:schemeClr val="accent1"/>
              </a:solidFill>
              <a:round/>
            </a:ln>
            <a:effectLst/>
          </c:spPr>
          <c:marker>
            <c:symbol val="none"/>
          </c:marker>
          <c:cat>
            <c:strRef>
              <c:f>Sheet1!$A$2:$A$13</c:f>
              <c:strCache>
                <c:ptCount val="12"/>
                <c:pt idx="0">
                  <c:v>01.05.2018</c:v>
                </c:pt>
                <c:pt idx="1">
                  <c:v>01.06.2018</c:v>
                </c:pt>
                <c:pt idx="2">
                  <c:v>01.07.2018</c:v>
                </c:pt>
                <c:pt idx="3">
                  <c:v>01.08.2018</c:v>
                </c:pt>
                <c:pt idx="4">
                  <c:v>01.09.2018</c:v>
                </c:pt>
                <c:pt idx="5">
                  <c:v>01.10.2018</c:v>
                </c:pt>
                <c:pt idx="6">
                  <c:v>01.11.2018</c:v>
                </c:pt>
                <c:pt idx="7">
                  <c:v>01.12.2018</c:v>
                </c:pt>
                <c:pt idx="8">
                  <c:v>01.01.2019</c:v>
                </c:pt>
                <c:pt idx="9">
                  <c:v>01.02.2019</c:v>
                </c:pt>
                <c:pt idx="10">
                  <c:v>01.03.2019</c:v>
                </c:pt>
                <c:pt idx="11">
                  <c:v>01.04.2019</c:v>
                </c:pt>
              </c:strCache>
            </c:strRef>
          </c:cat>
          <c:val>
            <c:numRef>
              <c:f>Sheet1!$B$2:$B$13</c:f>
              <c:numCache>
                <c:formatCode>General</c:formatCode>
                <c:ptCount val="12"/>
                <c:pt idx="0">
                  <c:v>50</c:v>
                </c:pt>
                <c:pt idx="1">
                  <c:v>65</c:v>
                </c:pt>
                <c:pt idx="2">
                  <c:v>51</c:v>
                </c:pt>
                <c:pt idx="3">
                  <c:v>63</c:v>
                </c:pt>
                <c:pt idx="4">
                  <c:v>55</c:v>
                </c:pt>
                <c:pt idx="5">
                  <c:v>66</c:v>
                </c:pt>
                <c:pt idx="6">
                  <c:v>56</c:v>
                </c:pt>
                <c:pt idx="7">
                  <c:v>54</c:v>
                </c:pt>
                <c:pt idx="8">
                  <c:v>72</c:v>
                </c:pt>
                <c:pt idx="9">
                  <c:v>82</c:v>
                </c:pt>
                <c:pt idx="10">
                  <c:v>88</c:v>
                </c:pt>
                <c:pt idx="11">
                  <c:v>63</c:v>
                </c:pt>
              </c:numCache>
            </c:numRef>
          </c:val>
          <c:smooth val="0"/>
          <c:extLst>
            <c:ext xmlns:c16="http://schemas.microsoft.com/office/drawing/2014/chart" uri="{C3380CC4-5D6E-409C-BE32-E72D297353CC}">
              <c16:uniqueId val="{00000000-BD53-4385-BD0B-3C3C49EC1E93}"/>
            </c:ext>
          </c:extLst>
        </c:ser>
        <c:ser>
          <c:idx val="1"/>
          <c:order val="1"/>
          <c:tx>
            <c:strRef>
              <c:f>Sheet1!$C$1</c:f>
              <c:strCache>
                <c:ptCount val="1"/>
                <c:pt idx="0">
                  <c:v>helvetia.suisse</c:v>
                </c:pt>
              </c:strCache>
            </c:strRef>
          </c:tx>
          <c:spPr>
            <a:ln w="28575" cap="rnd">
              <a:solidFill>
                <a:schemeClr val="accent2"/>
              </a:solidFill>
              <a:round/>
            </a:ln>
            <a:effectLst/>
          </c:spPr>
          <c:marker>
            <c:symbol val="none"/>
          </c:marker>
          <c:cat>
            <c:strRef>
              <c:f>Sheet1!$A$2:$A$13</c:f>
              <c:strCache>
                <c:ptCount val="12"/>
                <c:pt idx="0">
                  <c:v>01.05.2018</c:v>
                </c:pt>
                <c:pt idx="1">
                  <c:v>01.06.2018</c:v>
                </c:pt>
                <c:pt idx="2">
                  <c:v>01.07.2018</c:v>
                </c:pt>
                <c:pt idx="3">
                  <c:v>01.08.2018</c:v>
                </c:pt>
                <c:pt idx="4">
                  <c:v>01.09.2018</c:v>
                </c:pt>
                <c:pt idx="5">
                  <c:v>01.10.2018</c:v>
                </c:pt>
                <c:pt idx="6">
                  <c:v>01.11.2018</c:v>
                </c:pt>
                <c:pt idx="7">
                  <c:v>01.12.2018</c:v>
                </c:pt>
                <c:pt idx="8">
                  <c:v>01.01.2019</c:v>
                </c:pt>
                <c:pt idx="9">
                  <c:v>01.02.2019</c:v>
                </c:pt>
                <c:pt idx="10">
                  <c:v>01.03.2019</c:v>
                </c:pt>
                <c:pt idx="11">
                  <c:v>01.04.2019</c:v>
                </c:pt>
              </c:strCache>
            </c:strRef>
          </c:cat>
          <c:val>
            <c:numRef>
              <c:f>Sheet1!$C$2:$C$13</c:f>
              <c:numCache>
                <c:formatCode>General</c:formatCode>
                <c:ptCount val="12"/>
                <c:pt idx="0">
                  <c:v>0</c:v>
                </c:pt>
                <c:pt idx="1">
                  <c:v>0</c:v>
                </c:pt>
                <c:pt idx="2">
                  <c:v>11</c:v>
                </c:pt>
                <c:pt idx="3">
                  <c:v>3</c:v>
                </c:pt>
                <c:pt idx="4">
                  <c:v>9</c:v>
                </c:pt>
                <c:pt idx="5">
                  <c:v>8</c:v>
                </c:pt>
                <c:pt idx="6">
                  <c:v>7</c:v>
                </c:pt>
                <c:pt idx="7">
                  <c:v>15</c:v>
                </c:pt>
                <c:pt idx="8">
                  <c:v>7</c:v>
                </c:pt>
                <c:pt idx="9">
                  <c:v>10</c:v>
                </c:pt>
                <c:pt idx="10">
                  <c:v>10</c:v>
                </c:pt>
                <c:pt idx="11">
                  <c:v>10</c:v>
                </c:pt>
              </c:numCache>
            </c:numRef>
          </c:val>
          <c:smooth val="0"/>
          <c:extLst>
            <c:ext xmlns:c16="http://schemas.microsoft.com/office/drawing/2014/chart" uri="{C3380CC4-5D6E-409C-BE32-E72D297353CC}">
              <c16:uniqueId val="{00000001-BD53-4385-BD0B-3C3C49EC1E93}"/>
            </c:ext>
          </c:extLst>
        </c:ser>
        <c:ser>
          <c:idx val="2"/>
          <c:order val="2"/>
          <c:tx>
            <c:strRef>
              <c:f>Sheet1!$D$1</c:f>
              <c:strCache>
                <c:ptCount val="1"/>
                <c:pt idx="0">
                  <c:v>helvetia.svizzera</c:v>
                </c:pt>
              </c:strCache>
            </c:strRef>
          </c:tx>
          <c:spPr>
            <a:ln w="28575" cap="rnd">
              <a:solidFill>
                <a:schemeClr val="accent3"/>
              </a:solidFill>
              <a:round/>
            </a:ln>
            <a:effectLst/>
          </c:spPr>
          <c:marker>
            <c:symbol val="none"/>
          </c:marker>
          <c:cat>
            <c:strRef>
              <c:f>Sheet1!$A$2:$A$13</c:f>
              <c:strCache>
                <c:ptCount val="12"/>
                <c:pt idx="0">
                  <c:v>01.05.2018</c:v>
                </c:pt>
                <c:pt idx="1">
                  <c:v>01.06.2018</c:v>
                </c:pt>
                <c:pt idx="2">
                  <c:v>01.07.2018</c:v>
                </c:pt>
                <c:pt idx="3">
                  <c:v>01.08.2018</c:v>
                </c:pt>
                <c:pt idx="4">
                  <c:v>01.09.2018</c:v>
                </c:pt>
                <c:pt idx="5">
                  <c:v>01.10.2018</c:v>
                </c:pt>
                <c:pt idx="6">
                  <c:v>01.11.2018</c:v>
                </c:pt>
                <c:pt idx="7">
                  <c:v>01.12.2018</c:v>
                </c:pt>
                <c:pt idx="8">
                  <c:v>01.01.2019</c:v>
                </c:pt>
                <c:pt idx="9">
                  <c:v>01.02.2019</c:v>
                </c:pt>
                <c:pt idx="10">
                  <c:v>01.03.2019</c:v>
                </c:pt>
                <c:pt idx="11">
                  <c:v>01.04.2019</c:v>
                </c:pt>
              </c:strCache>
            </c:strRef>
          </c:cat>
          <c:val>
            <c:numRef>
              <c:f>Sheet1!$D$2:$D$13</c:f>
              <c:numCache>
                <c:formatCode>General</c:formatCode>
                <c:ptCount val="12"/>
                <c:pt idx="0">
                  <c:v>0</c:v>
                </c:pt>
                <c:pt idx="1">
                  <c:v>0</c:v>
                </c:pt>
                <c:pt idx="2">
                  <c:v>12</c:v>
                </c:pt>
                <c:pt idx="3">
                  <c:v>5</c:v>
                </c:pt>
                <c:pt idx="4">
                  <c:v>8</c:v>
                </c:pt>
                <c:pt idx="5">
                  <c:v>9</c:v>
                </c:pt>
                <c:pt idx="6">
                  <c:v>8</c:v>
                </c:pt>
                <c:pt idx="7">
                  <c:v>9</c:v>
                </c:pt>
                <c:pt idx="8">
                  <c:v>11</c:v>
                </c:pt>
                <c:pt idx="9">
                  <c:v>6</c:v>
                </c:pt>
                <c:pt idx="10">
                  <c:v>11</c:v>
                </c:pt>
                <c:pt idx="11">
                  <c:v>9</c:v>
                </c:pt>
              </c:numCache>
            </c:numRef>
          </c:val>
          <c:smooth val="0"/>
          <c:extLst>
            <c:ext xmlns:c16="http://schemas.microsoft.com/office/drawing/2014/chart" uri="{C3380CC4-5D6E-409C-BE32-E72D297353CC}">
              <c16:uniqueId val="{00000002-BD53-4385-BD0B-3C3C49EC1E93}"/>
            </c:ext>
          </c:extLst>
        </c:ser>
        <c:dLbls>
          <c:showLegendKey val="0"/>
          <c:showVal val="0"/>
          <c:showCatName val="0"/>
          <c:showSerName val="0"/>
          <c:showPercent val="0"/>
          <c:showBubbleSize val="0"/>
        </c:dLbls>
        <c:smooth val="0"/>
        <c:axId val="476895200"/>
        <c:axId val="476898808"/>
      </c:lineChart>
      <c:catAx>
        <c:axId val="4768952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6898808"/>
        <c:crosses val="autoZero"/>
        <c:auto val="1"/>
        <c:lblAlgn val="ctr"/>
        <c:lblOffset val="100"/>
        <c:noMultiLvlLbl val="0"/>
      </c:catAx>
      <c:valAx>
        <c:axId val="4768988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68952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helvetia.schweiz</c:v>
                </c:pt>
              </c:strCache>
            </c:strRef>
          </c:tx>
          <c:spPr>
            <a:ln w="28575" cap="rnd">
              <a:solidFill>
                <a:schemeClr val="accent1"/>
              </a:solidFill>
              <a:round/>
            </a:ln>
            <a:effectLst/>
          </c:spPr>
          <c:marker>
            <c:symbol val="none"/>
          </c:marker>
          <c:cat>
            <c:strRef>
              <c:f>Sheet1!$A$2:$A$13</c:f>
              <c:strCache>
                <c:ptCount val="12"/>
                <c:pt idx="0">
                  <c:v>01.05.2018</c:v>
                </c:pt>
                <c:pt idx="1">
                  <c:v>01.06.2018</c:v>
                </c:pt>
                <c:pt idx="2">
                  <c:v>01.07.2018</c:v>
                </c:pt>
                <c:pt idx="3">
                  <c:v>01.08.2018</c:v>
                </c:pt>
                <c:pt idx="4">
                  <c:v>01.09.2018</c:v>
                </c:pt>
                <c:pt idx="5">
                  <c:v>01.10.2018</c:v>
                </c:pt>
                <c:pt idx="6">
                  <c:v>01.11.2018</c:v>
                </c:pt>
                <c:pt idx="7">
                  <c:v>01.12.2018</c:v>
                </c:pt>
                <c:pt idx="8">
                  <c:v>01.01.2019</c:v>
                </c:pt>
                <c:pt idx="9">
                  <c:v>01.02.2019</c:v>
                </c:pt>
                <c:pt idx="10">
                  <c:v>01.03.2019</c:v>
                </c:pt>
                <c:pt idx="11">
                  <c:v>01.04.2019</c:v>
                </c:pt>
              </c:strCache>
            </c:strRef>
          </c:cat>
          <c:val>
            <c:numRef>
              <c:f>Sheet1!$B$2:$B$13</c:f>
              <c:numCache>
                <c:formatCode>General</c:formatCode>
                <c:ptCount val="12"/>
                <c:pt idx="0">
                  <c:v>21464</c:v>
                </c:pt>
                <c:pt idx="1">
                  <c:v>91734</c:v>
                </c:pt>
                <c:pt idx="2">
                  <c:v>88412</c:v>
                </c:pt>
                <c:pt idx="3">
                  <c:v>30704</c:v>
                </c:pt>
                <c:pt idx="4">
                  <c:v>71763</c:v>
                </c:pt>
                <c:pt idx="5">
                  <c:v>39723</c:v>
                </c:pt>
                <c:pt idx="6">
                  <c:v>63353</c:v>
                </c:pt>
                <c:pt idx="7">
                  <c:v>42243</c:v>
                </c:pt>
                <c:pt idx="8">
                  <c:v>56001</c:v>
                </c:pt>
                <c:pt idx="9">
                  <c:v>56463</c:v>
                </c:pt>
                <c:pt idx="10">
                  <c:v>38089</c:v>
                </c:pt>
                <c:pt idx="11">
                  <c:v>26234</c:v>
                </c:pt>
              </c:numCache>
            </c:numRef>
          </c:val>
          <c:smooth val="0"/>
          <c:extLst>
            <c:ext xmlns:c16="http://schemas.microsoft.com/office/drawing/2014/chart" uri="{C3380CC4-5D6E-409C-BE32-E72D297353CC}">
              <c16:uniqueId val="{00000000-030E-4970-891C-42E0BDBD6D5A}"/>
            </c:ext>
          </c:extLst>
        </c:ser>
        <c:ser>
          <c:idx val="1"/>
          <c:order val="1"/>
          <c:tx>
            <c:strRef>
              <c:f>Sheet1!$C$1</c:f>
              <c:strCache>
                <c:ptCount val="1"/>
                <c:pt idx="0">
                  <c:v>helvetia.suisse</c:v>
                </c:pt>
              </c:strCache>
            </c:strRef>
          </c:tx>
          <c:spPr>
            <a:ln w="28575" cap="rnd">
              <a:solidFill>
                <a:schemeClr val="accent2"/>
              </a:solidFill>
              <a:round/>
            </a:ln>
            <a:effectLst/>
          </c:spPr>
          <c:marker>
            <c:symbol val="none"/>
          </c:marker>
          <c:cat>
            <c:strRef>
              <c:f>Sheet1!$A$2:$A$13</c:f>
              <c:strCache>
                <c:ptCount val="12"/>
                <c:pt idx="0">
                  <c:v>01.05.2018</c:v>
                </c:pt>
                <c:pt idx="1">
                  <c:v>01.06.2018</c:v>
                </c:pt>
                <c:pt idx="2">
                  <c:v>01.07.2018</c:v>
                </c:pt>
                <c:pt idx="3">
                  <c:v>01.08.2018</c:v>
                </c:pt>
                <c:pt idx="4">
                  <c:v>01.09.2018</c:v>
                </c:pt>
                <c:pt idx="5">
                  <c:v>01.10.2018</c:v>
                </c:pt>
                <c:pt idx="6">
                  <c:v>01.11.2018</c:v>
                </c:pt>
                <c:pt idx="7">
                  <c:v>01.12.2018</c:v>
                </c:pt>
                <c:pt idx="8">
                  <c:v>01.01.2019</c:v>
                </c:pt>
                <c:pt idx="9">
                  <c:v>01.02.2019</c:v>
                </c:pt>
                <c:pt idx="10">
                  <c:v>01.03.2019</c:v>
                </c:pt>
                <c:pt idx="11">
                  <c:v>01.04.2019</c:v>
                </c:pt>
              </c:strCache>
            </c:strRef>
          </c:cat>
          <c:val>
            <c:numRef>
              <c:f>Sheet1!$C$2:$C$13</c:f>
              <c:numCache>
                <c:formatCode>General</c:formatCode>
                <c:ptCount val="12"/>
                <c:pt idx="0">
                  <c:v>16</c:v>
                </c:pt>
                <c:pt idx="1">
                  <c:v>4767</c:v>
                </c:pt>
                <c:pt idx="2">
                  <c:v>1058</c:v>
                </c:pt>
                <c:pt idx="3">
                  <c:v>605</c:v>
                </c:pt>
                <c:pt idx="4">
                  <c:v>34802</c:v>
                </c:pt>
                <c:pt idx="5">
                  <c:v>1177</c:v>
                </c:pt>
                <c:pt idx="6">
                  <c:v>40224</c:v>
                </c:pt>
                <c:pt idx="7">
                  <c:v>1301</c:v>
                </c:pt>
                <c:pt idx="8">
                  <c:v>101</c:v>
                </c:pt>
                <c:pt idx="9">
                  <c:v>535</c:v>
                </c:pt>
                <c:pt idx="10">
                  <c:v>857</c:v>
                </c:pt>
                <c:pt idx="11">
                  <c:v>1068</c:v>
                </c:pt>
              </c:numCache>
            </c:numRef>
          </c:val>
          <c:smooth val="0"/>
          <c:extLst>
            <c:ext xmlns:c16="http://schemas.microsoft.com/office/drawing/2014/chart" uri="{C3380CC4-5D6E-409C-BE32-E72D297353CC}">
              <c16:uniqueId val="{00000001-030E-4970-891C-42E0BDBD6D5A}"/>
            </c:ext>
          </c:extLst>
        </c:ser>
        <c:ser>
          <c:idx val="2"/>
          <c:order val="2"/>
          <c:tx>
            <c:strRef>
              <c:f>Sheet1!$D$1</c:f>
              <c:strCache>
                <c:ptCount val="1"/>
                <c:pt idx="0">
                  <c:v>helvetia.svizzera</c:v>
                </c:pt>
              </c:strCache>
            </c:strRef>
          </c:tx>
          <c:spPr>
            <a:ln w="28575" cap="rnd">
              <a:solidFill>
                <a:schemeClr val="accent3"/>
              </a:solidFill>
              <a:round/>
            </a:ln>
            <a:effectLst/>
          </c:spPr>
          <c:marker>
            <c:symbol val="none"/>
          </c:marker>
          <c:cat>
            <c:strRef>
              <c:f>Sheet1!$A$2:$A$13</c:f>
              <c:strCache>
                <c:ptCount val="12"/>
                <c:pt idx="0">
                  <c:v>01.05.2018</c:v>
                </c:pt>
                <c:pt idx="1">
                  <c:v>01.06.2018</c:v>
                </c:pt>
                <c:pt idx="2">
                  <c:v>01.07.2018</c:v>
                </c:pt>
                <c:pt idx="3">
                  <c:v>01.08.2018</c:v>
                </c:pt>
                <c:pt idx="4">
                  <c:v>01.09.2018</c:v>
                </c:pt>
                <c:pt idx="5">
                  <c:v>01.10.2018</c:v>
                </c:pt>
                <c:pt idx="6">
                  <c:v>01.11.2018</c:v>
                </c:pt>
                <c:pt idx="7">
                  <c:v>01.12.2018</c:v>
                </c:pt>
                <c:pt idx="8">
                  <c:v>01.01.2019</c:v>
                </c:pt>
                <c:pt idx="9">
                  <c:v>01.02.2019</c:v>
                </c:pt>
                <c:pt idx="10">
                  <c:v>01.03.2019</c:v>
                </c:pt>
                <c:pt idx="11">
                  <c:v>01.04.2019</c:v>
                </c:pt>
              </c:strCache>
            </c:strRef>
          </c:cat>
          <c:val>
            <c:numRef>
              <c:f>Sheet1!$D$2:$D$13</c:f>
              <c:numCache>
                <c:formatCode>General</c:formatCode>
                <c:ptCount val="12"/>
                <c:pt idx="0">
                  <c:v>34</c:v>
                </c:pt>
                <c:pt idx="1">
                  <c:v>1883</c:v>
                </c:pt>
                <c:pt idx="2">
                  <c:v>408</c:v>
                </c:pt>
                <c:pt idx="3">
                  <c:v>251</c:v>
                </c:pt>
                <c:pt idx="4">
                  <c:v>837</c:v>
                </c:pt>
                <c:pt idx="5">
                  <c:v>206</c:v>
                </c:pt>
                <c:pt idx="6">
                  <c:v>22436</c:v>
                </c:pt>
                <c:pt idx="7">
                  <c:v>519</c:v>
                </c:pt>
                <c:pt idx="8">
                  <c:v>332</c:v>
                </c:pt>
                <c:pt idx="9">
                  <c:v>345</c:v>
                </c:pt>
                <c:pt idx="10">
                  <c:v>318</c:v>
                </c:pt>
                <c:pt idx="11">
                  <c:v>673</c:v>
                </c:pt>
              </c:numCache>
            </c:numRef>
          </c:val>
          <c:smooth val="0"/>
          <c:extLst>
            <c:ext xmlns:c16="http://schemas.microsoft.com/office/drawing/2014/chart" uri="{C3380CC4-5D6E-409C-BE32-E72D297353CC}">
              <c16:uniqueId val="{00000002-030E-4970-891C-42E0BDBD6D5A}"/>
            </c:ext>
          </c:extLst>
        </c:ser>
        <c:dLbls>
          <c:showLegendKey val="0"/>
          <c:showVal val="0"/>
          <c:showCatName val="0"/>
          <c:showSerName val="0"/>
          <c:showPercent val="0"/>
          <c:showBubbleSize val="0"/>
        </c:dLbls>
        <c:smooth val="0"/>
        <c:axId val="505892512"/>
        <c:axId val="505896120"/>
      </c:lineChart>
      <c:catAx>
        <c:axId val="5058925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5896120"/>
        <c:crosses val="autoZero"/>
        <c:auto val="1"/>
        <c:lblAlgn val="ctr"/>
        <c:lblOffset val="100"/>
        <c:noMultiLvlLbl val="0"/>
      </c:catAx>
      <c:valAx>
        <c:axId val="5058961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58925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helvetia.schweiz</c:v>
                </c:pt>
              </c:strCache>
            </c:strRef>
          </c:tx>
          <c:spPr>
            <a:ln w="28575" cap="rnd">
              <a:solidFill>
                <a:schemeClr val="accent1"/>
              </a:solidFill>
              <a:round/>
            </a:ln>
            <a:effectLst/>
          </c:spPr>
          <c:marker>
            <c:symbol val="none"/>
          </c:marker>
          <c:cat>
            <c:strRef>
              <c:f>Sheet1!$A$2:$A$272</c:f>
              <c:strCache>
                <c:ptCount val="271"/>
                <c:pt idx="0">
                  <c:v>A tutte le menti creative: partecipa al concorso per bambini e fai un disegno o,... 
2019-04-15 13:00:16</c:v>
                </c:pt>
                <c:pt idx="1">
                  <c:v>Il quinto turno dell'Helvetia Coppa Svizzera ha avuto inizio e 4 squadre continu... 
2019-04-17 21:00:11</c:v>
                </c:pt>
                <c:pt idx="2">
                  <c:v>Siamo lieti di porgervi i nostri migliori auguri di buona Pasqua! Tra l’altro l’... 
2019-04-21 11:00:18</c:v>
                </c:pt>
                <c:pt idx="3">
                  <c:v>Chi ha segnato il più bei gol del quinto turno dell'Helvetia Coppa Svizzerra 201... 
2019-04-27 12:04:33</c:v>
                </c:pt>
                <c:pt idx="4">
                  <c:v>Chi ha segnato il più bei gol del quarto turno dell'Helvetia Coppa Svizzera?
Fat... 
2019-03-08 14:26:48</c:v>
                </c:pt>
                <c:pt idx="5">
                  <c:v>Facciamo le nostre più vive congratulazioni ad Pajtim Kasami del @fcsion , fiero... 
2019-02-26 14:29:25</c:v>
                </c:pt>
                <c:pt idx="6">
                  <c:v>Facciamo le nostre più vive congratulazioni ad Benjamin Kololli del @fcz_offizie... 
2018-10-30 08:33:54</c:v>
                </c:pt>
                <c:pt idx="7">
                  <c:v>Chi ha segnato il più bei gol del terzo turno dell'Helvetia Coppa Svizzerra 2018... 
2018-11-03 18:43:20</c:v>
                </c:pt>
                <c:pt idx="8">
                  <c:v>Indicatori e dati salienti dalla chiusura semestrale: Crescita incoraggiante e b... 
2018-09-04 10:03:05</c:v>
                </c:pt>
                <c:pt idx="9">
                  <c:v>Facciamo le nostre più vive congratulazioni ad Antonio Marchesano del Zurigo, fi... 
2018-09-05 17:50:56</c:v>
                </c:pt>
                <c:pt idx="10">
                  <c:v>Facciamo le nostre più vive congratulazioni ad @mike_natoli del @fcbielbienne_of... 
2018-09-14 11:59:50</c:v>
                </c:pt>
                <c:pt idx="11">
                  <c:v>Fate subito il vostro pronostico e vincete 2 x 2 biglietti per la finale dell’He... 
2018-09-18 15:28:37</c:v>
                </c:pt>
                <c:pt idx="12">
                  <c:v>Fashion on stage: Helvetia’s Look anno 1994 #160anniHelvetia #insurance... 
2018-09-29 21:30:08</c:v>
                </c:pt>
                <c:pt idx="13">
                  <c:v>Appassionati di moto, attenzione: questo venerdì iniziano a Basilea i Biker Days... 
2018-07-11 13:00:12</c:v>
                </c:pt>
                <c:pt idx="14">
                  <c:v>Straordinaria operazione di ripulitura dell’opera d’arte «Aufgeweckter Rosensche... 
2018-07-25 11:04:16</c:v>
                </c:pt>
                <c:pt idx="15">
                  <c:v>Giovane, audace, vivace… Pubblicità anno 1989: #Helvetia seduce con la fiera. #1... 
2018-07-29 20:00:09</c:v>
                </c:pt>
                <c:pt idx="16">
                  <c:v>Toutes nos félicitations à Pajtim Kasami du @fcsion, vainqueur du Tor de Suisse ... 
2019-02-26 14:27:20</c:v>
                </c:pt>
                <c:pt idx="17">
                  <c:v>Merci @jovianhediger pour tes voeux. Nous te souhaitons une bonne année 2019 ave... 
2018-12-31 14:59:20</c:v>
                </c:pt>
                <c:pt idx="18">
                  <c:v>Après 160 ans d'existence, Helvetia vous dit simplement merci pour la confiance ... 
2019-01-01 00:15:05</c:v>
                </c:pt>
                <c:pt idx="19">
                  <c:v>Il motto dell’edizione di quest’anno dello #SwissDigitalDay è «Condividere un’es... 
2018-08-22 13:00:11</c:v>
                </c:pt>
                <c:pt idx="20">
                  <c:v>Già nel 1990 un tema presso #Helvetia: consigli contro danni causati da martore.... 
2018-08-30 13:50:03</c:v>
                </c:pt>
                <c:pt idx="21">
                  <c:v>Qui a marqué le plus beau but du troisième tour de l'Helvetia Coupe Suisse? 
Vot... 
2018-11-03 18:39:43</c:v>
                </c:pt>
                <c:pt idx="22">
                  <c:v>Breaking News : deux superbes athlètes, @dariocologna et Nathalie von Siebenthal... 
2019-03-05 18:02:37</c:v>
                </c:pt>
                <c:pt idx="23">
                  <c:v>Qui a marqué le plus beau but du quatrième tour de l'Helvetia Coupe Suisse?
Vote... 
2019-03-08 14:45:05</c:v>
                </c:pt>
                <c:pt idx="24">
                  <c:v>Wie sieht eine #Lehre oder der generelle Berufseinstieg bei Helvetia aus? Das st... 
2019-04-10 16:54:49</c:v>
                </c:pt>
                <c:pt idx="25">
                  <c:v>Heute haben wir die Sekundarschule Gilgenberg besucht. Thema war die Lehre bei H... 
2019-04-12 13:35:05</c:v>
                </c:pt>
                <c:pt idx="26">
                  <c:v>Kreative Köpfe aufgepasst: Male oder bastle uns dein Leben in der Zukunft und ma... 
2019-04-15 13:00:18</c:v>
                </c:pt>
                <c:pt idx="27">
                  <c:v>Als Financial Controller Real Estate bei Helvetia legt Melanie Hara grossen Wert... 
2019-04-16 17:00:16</c:v>
                </c:pt>
                <c:pt idx="28">
                  <c:v>Jetzt gibt es 5x2 Tickets für den Cupfinal zu gewinnen!
Der Helvetia Schweizer ... 
2019-04-17 21:00:15</c:v>
                </c:pt>
                <c:pt idx="29">
                  <c:v>Wir gratulieren @iamrubenvargas vom @fcluzern_offiziell zum Gewinn des Tor de Su... 
2019-04-18 07:08:24</c:v>
                </c:pt>
                <c:pt idx="30">
                  <c:v>Mit vielen Grüssen von unseren Trainees direkt vom Inspiration Day! #disruptivep... 
2019-04-18 15:40:56</c:v>
                </c:pt>
                <c:pt idx="31">
                  <c:v>Wir wünschen Ihnen von ganzem Herzen frohe Ostern! Übrigens: Helvetia versichert... 
2019-04-21 11:00:18</c:v>
                </c:pt>
                <c:pt idx="32">
                  <c:v>Interessierte Studenten diskutieren mit uns über #Leadership, #Kultur und #Trans... 
2019-04-23 19:06:27</c:v>
                </c:pt>
                <c:pt idx="33">
                  <c:v>Wer erzielte das schönste Tor im Halbfinal des Helvetia Schweizer Cup? Jetzt vot... 
2019-04-27 12:04:30</c:v>
                </c:pt>
                <c:pt idx="34">
                  <c:v>Herzliche Gratulation FC Thun und FC Basel 1893 zum Einzug ins Finale des Helvet... 
2019-04-28 23:04:53</c:v>
                </c:pt>
                <c:pt idx="35">
                  <c:v>"Wage den Schritt ins Unbekannte" ist der Tipp von Mirjam Angehrn, Senior Underw... 
2019-04-29 17:00:12</c:v>
                </c:pt>
                <c:pt idx="36">
                  <c:v>Chiffres-clés et faits marquants des comptes semestriels: une croissance réjouis... 
2018-09-04 11:00:10</c:v>
                </c:pt>
                <c:pt idx="37">
                  <c:v>Toutes nos félicitations à Antonio Marchesano du FC Zurich, vainqueur du Tor de ... 
2018-09-05 17:48:40</c:v>
                </c:pt>
                <c:pt idx="38">
                  <c:v>Toutes nos félicitations à @mike_natoli du @fcbielbienne_official, vainqueur du ... 
2018-09-14 13:33:31</c:v>
                </c:pt>
                <c:pt idx="39">
                  <c:v>Voter maintenant et gagner 2 x 2 billets pour la finale de l'Helvetia Coupe Suis... 
2018-09-18 15:14:46</c:v>
                </c:pt>
                <c:pt idx="40">
                  <c:v>Fashion on stage: Le look d’Helvetia en 1994 #160ansHelvetia #insurance... 
2018-09-29 21:30:07</c:v>
                </c:pt>
                <c:pt idx="41">
                  <c:v>Avis aux esprits créatifs: peins ou bricole pour nous ta vie dans l’avenir, et p... 
2019-04-15 13:00:19</c:v>
                </c:pt>
                <c:pt idx="42">
                  <c:v>L'Helvetia Coupe Suisse  passe au cinquième tour et 4 équipes s'affronteront pou... 
2019-04-17 21:00:16</c:v>
                </c:pt>
                <c:pt idx="43">
                  <c:v>Nous vous souhaitons de joyeuses fêtes de Pâques. Au fait, Helvetia assure même ... 
2019-04-21 11:00:19</c:v>
                </c:pt>
                <c:pt idx="44">
                  <c:v>Qui a marqué le plus beau but du cinquième tour de l'Helvetia Coupe Suisse? Vote... 
2019-04-27 12:04:28</c:v>
                </c:pt>
                <c:pt idx="45">
                  <c:v>Toutes nos félicitations à Benjamin Kololli du @fcz_offiziell , vainqueur du Tor... 
2018-10-30 08:31:54</c:v>
                </c:pt>
                <c:pt idx="46">
                  <c:v>Qu'est-ce qu'Helvetia a trait à une allumette? À toi de le découvrir le 6 décemb... 
2018-12-04 13:00:13</c:v>
                </c:pt>
                <c:pt idx="47">
                  <c:v>Qu'est-ce qu'Helvetia a trait à un canif? À toi de le découvrir le 6 décembre! #... 
2018-12-05 18:00:30</c:v>
                </c:pt>
                <c:pt idx="48">
                  <c:v>Nous fêtons les 160 ans d'Helvetia et nous présentons:
#Helvetia #Assurances #Su... 
2018-12-06 09:36:15</c:v>
                </c:pt>
                <c:pt idx="49">
                  <c:v>Cosa ha che fare Helvetia con un fiammifero? Scoprilo il 6 dicembre! #Helvetia #... 
2018-12-04 13:00:09</c:v>
                </c:pt>
                <c:pt idx="50">
                  <c:v>Cosa ha che fare Helvetia con un colltellino svizzero? Scoprilo il 6 dicembre! #... 
2018-12-05 18:00:08</c:v>
                </c:pt>
                <c:pt idx="51">
                  <c:v>Siamo pronti a festeggiare l’anniversario dell’Helvetia! 160 anni di storia, ecc... 
2018-12-06 09:32:48</c:v>
                </c:pt>
                <c:pt idx="52">
                  <c:v>Dopo 160 anni di successo, vogliamo semplicemente porgervi i nostri più sentiti ... 
2019-01-01 00:15:04</c:v>
                </c:pt>
                <c:pt idx="53">
                  <c:v>In occasione della Coppa del mondo di sci ad Adelboden abbiamo avuto modo di chi... 
2019-01-12 10:49:59</c:v>
                </c:pt>
                <c:pt idx="54">
                  <c:v>Was für ein Wochenende liebe @michellegisin 🤩 Nach dem 2. Platz gestern folgt nu... 
2018-12-01 22:09:31</c:v>
                </c:pt>
                <c:pt idx="55">
                  <c:v>#TeamHelvetia triumphiert erneut und zwar doppelt 🥳🥳
Wir freuen uns und gratulie... 
2018-12-02 22:28:06</c:v>
                </c:pt>
                <c:pt idx="56">
                  <c:v>Was für ein Wochenende für @michellegisin und das @swissskiteam! Nach diesen tol... 
2018-12-03 08:44:04</c:v>
                </c:pt>
                <c:pt idx="57">
                  <c:v>+++ Willkommen bei Helvetia +++
Am Welcome Day "Dezember" begrüssten wir vor ein... 
2018-12-04 11:00:23</c:v>
                </c:pt>
                <c:pt idx="58">
                  <c:v>Was hat Helvetia mit einem Zündholz zu tun? Finde es raus am 6. Dezember! #Helve... 
2018-12-04 13:00:13</c:v>
                </c:pt>
                <c:pt idx="59">
                  <c:v>Was hat Helvetia mit einem Taschenmesser zu tun? Finde es raus am 6. Dezember! #... 
2018-12-05 18:00:08</c:v>
                </c:pt>
                <c:pt idx="60">
                  <c:v>Wir feiern Geburtstag. 160 Jahre Helvetia und das sind wir:
#Helvetia #Versicher... 
2018-12-06 09:28:57</c:v>
                </c:pt>
                <c:pt idx="61">
                  <c:v>Es weihnachtet sehr bei Helvetia! Gestern durften Kinder von Mitarbeitenden eine... 
2018-12-06 14:40:14</c:v>
                </c:pt>
                <c:pt idx="62">
                  <c:v>Die wohl jüngste Disziplin am Weltcup startet wieder am Sonntag – Wie man sich a... 
2018-12-07 12:23:40</c:v>
                </c:pt>
                <c:pt idx="63">
                  <c:v>Wir wünschen Dir und dem ganzen #TeamHelvetia ein erfolgreiches Wochenende. Wir ... 
2018-12-08 10:27:48</c:v>
                </c:pt>
                <c:pt idx="64">
                  <c:v>Wenn Hacker sogar vor ihm keinen Halt machen. Wie kann sich der Weihnachtsmann g... 
2018-12-09 11:00:14</c:v>
                </c:pt>
                <c:pt idx="65">
                  <c:v>Wir verlosen 5 x 2 Tickets für die legendäre my105.ch​ Silvesterparty!
Wann und ... 
2018-12-10 11:00:13</c:v>
                </c:pt>
                <c:pt idx="66">
                  <c:v>Ihr habt fleissig Fragen eingereicht an unsere Sportler. Dario Cologna steht den... 
2018-12-11 17:43:27</c:v>
                </c:pt>
                <c:pt idx="67">
                  <c:v>Life as we know it part 4! Shout-out to @fizzen_switzerland #helvetia #fizzen #d... 
2018-12-12 20:57:41</c:v>
                </c:pt>
                <c:pt idx="68">
                  <c:v>Um die Zeit zwischen den Rennen zu verkürzen, spielen wir ein kleines Spiel mit ... 
2018-12-13 17:10:57</c:v>
                </c:pt>
                <c:pt idx="69">
                  <c:v>Blick hinter die Kulissen unserer Skisprung-Stars am Tag vor dem grossen Springe... 
2018-12-15 11:15:52</c:v>
                </c:pt>
                <c:pt idx="70">
                  <c:v>Der Weihnachtsmann ist der Einbrecher. Zugegeben, es war nicht der Echte, aber d... 
2018-12-16 11:30:12</c:v>
                </c:pt>
                <c:pt idx="71">
                  <c:v>Tolle Leistung, @alexfiva ! Wir gratulieren Dir zu Deinem 3. Rang im #Skicross i... 
2018-12-17 22:22:25</c:v>
                </c:pt>
                <c:pt idx="72">
                  <c:v>Wir bedanken uns herzlich bei Dir, Sandro Viletta. Du warst der erste Skisportle... 
2018-12-18 16:11:14</c:v>
                </c:pt>
                <c:pt idx="73">
                  <c:v>Wie die Goldmedaille Michelle Gisins Training verändert hat und warum Sie privat... 
2018-12-21 11:54:13</c:v>
                </c:pt>
                <c:pt idx="74">
                  <c:v>Herzliche Gratulation Daniel Yule! Das ganze Team Helvetia freut sich über deine... 
2018-12-22 20:25:27</c:v>
                </c:pt>
                <c:pt idx="75">
                  <c:v>Frohe Weihnachten!
Auch der Weihnachtsmann ist nicht vor Unfällen geschützt. Sch... 
2018-12-24 11:30:12</c:v>
                </c:pt>
                <c:pt idx="76">
                  <c:v>Herzliche Gratulation zum tollen Erfolg in Courchevel, Viktoria Rebensburg! Hopp... 
2018-12-24 16:04:29</c:v>
                </c:pt>
                <c:pt idx="77">
                  <c:v>Danke Marco Odermatt für Deine Antworten auf die Fragen von Ramona Leuchti, Chri... 
2018-12-26 11:43:47</c:v>
                </c:pt>
                <c:pt idx="78">
                  <c:v>Passend zu dem langen Silvester-Wochenende erzählen unsere Wintersportler, wer d... 
2018-12-28 15:01:48</c:v>
                </c:pt>
                <c:pt idx="79">
                  <c:v>Åre bereitet sich auf die @are2019 vor. Wer holt eine 🥇? @dyule , @alinedanioth ... 
2019-02-01 09:15:30</c:v>
                </c:pt>
                <c:pt idx="80">
                  <c:v>Fondue und Raclette an der @are2019. Das House of Switzerland macht es möglich. ... 
2019-02-01 19:22:39</c:v>
                </c:pt>
                <c:pt idx="81">
                  <c:v>Heute heisst es für 27 neue Kolleginnen und Kollegen: Willkommen bei Helvetia. A... 
2019-02-04 14:00:14</c:v>
                </c:pt>
                <c:pt idx="82">
                  <c:v>Mit unserem Engagement unterstützen wir Loipen Schweiz und offerierten dieses Wo... 
2019-02-04 15:08:40</c:v>
                </c:pt>
                <c:pt idx="83">
                  <c:v>Wir freuen uns Norina Bänziger, HR Specialist von Helvetia, bei #thewomanknows b... 
2019-02-04 19:45:03</c:v>
                </c:pt>
                <c:pt idx="84">
                  <c:v>Unser #TeamHelvetia und ihre Mitstreiter bereiten sich auf die die Rennen in Are... 
2019-02-05 16:03:14</c:v>
                </c:pt>
                <c:pt idx="85">
                  <c:v>Dieses Fondue essen unsere Skistars an der WM. Der Chefkoch des «House of Switze... 
2019-02-06 22:22:01</c:v>
                </c:pt>
                <c:pt idx="86">
                  <c:v>Mit unseren Graduates zum Apéro gehen..Bei uns ganz normal und nur eine von viel... 
2019-02-07 08:18:27</c:v>
                </c:pt>
                <c:pt idx="87">
                  <c:v>Heute sind Marisa und Flavia für euch an den FH Kontaktgesprächen in #StGallen u... 
2019-02-07 14:52:11</c:v>
                </c:pt>
                <c:pt idx="88">
                  <c:v>Ausser Skifahren gibt's noch mehr - mit Schlitten- und Autofahrt auf dem zugefro... 
2019-02-08 15:12:58</c:v>
                </c:pt>
                <c:pt idx="89">
                  <c:v>Kurz vor der Frauenabfahrt in Åre gibt uns Beat Tschuor, Cheftrainer der Ski Alp... 
2019-02-09 19:54:08</c:v>
                </c:pt>
                <c:pt idx="90">
                  <c:v>Viele Grüsse aus dem Lernlager. Wir bereiten unsere Lernenden diese Woche auf ih... 
2019-02-12 14:14:42</c:v>
                </c:pt>
                <c:pt idx="91">
                  <c:v>Gratulation 🤩🥇 Gold in Åre für die Schweiz und unser #TeamHelvetia. Lasst euch f... 
2019-02-12 19:09:21</c:v>
                </c:pt>
                <c:pt idx="92">
                  <c:v>Auch wenn dieser Medaillenspiegel nicht ganz offiziell ist, uns gefällt er sehr ... 
2019-02-13 19:48:18</c:v>
                </c:pt>
                <c:pt idx="93">
                  <c:v>Herzliche Gratulation, liebe Viktoria Rebensburg 👏WM Silber im Riesenslalom in Å... 
2019-02-14 21:04:27</c:v>
                </c:pt>
                <c:pt idx="94">
                  <c:v>Und schon ist das Lernlager wieder vorbei. Wir hatten eine tolle Woche mit unser... 
2019-02-15 13:39:31</c:v>
                </c:pt>
                <c:pt idx="95">
                  <c:v>Mit ihrer fachlichen Kompetenz und Energie passt Katja perfekt zu #thewomanknows... 
2019-02-16 19:00:15</c:v>
                </c:pt>
                <c:pt idx="96">
                  <c:v>🎉🎉Wir hatten eine tolle Abschlussfeier mit unseren frisch gebackenen Absolventin... 
2019-02-18 15:49:16</c:v>
                </c:pt>
                <c:pt idx="97">
                  <c:v>Bronze für das #TeamHelvetia🤩🥉
@killianpeier wird sensationeller Dritter im Skis... 
2019-02-23 16:54:47</c:v>
                </c:pt>
                <c:pt idx="98">
                  <c:v>Herzliche Gratulation an Pajtim Kasami vom @fcsion zum Gewinn des Tor de Suisse ... 
2019-02-26 14:15:32</c:v>
                </c:pt>
                <c:pt idx="99">
                  <c:v>Ein Einblick in die letzten Trainingsvorbereitungen für das morgige Cupspiel des... 
2019-02-27 15:54:55</c:v>
                </c:pt>
                <c:pt idx="100">
                  <c:v>Seit dreissig Jahren Fan und immer noch begeistert — Christian Beusch erzählt di... 
2019-02-28 14:31:57</c:v>
                </c:pt>
                <c:pt idx="101">
                  <c:v>Bundesrat @alain.berset und Verwaltungsratspräsidentin von Helvetia Doris Russi ... 
2019-02-28 20:57:51</c:v>
                </c:pt>
                <c:pt idx="102">
                  <c:v>+++ Willkommen bei Helvetia! +++ Heute heissen wir wieder viele neue Mitarbeiten... 
2019-03-01 14:00:25</c:v>
                </c:pt>
                <c:pt idx="103">
                  <c:v>Eliana Wüst ist Head Customer Centricity von Helvetia. Eliana zeichnet sich durc... 
2019-03-01 19:45:10</c:v>
                </c:pt>
                <c:pt idx="104">
                  <c:v>Ohne schnelle Skier keine Medaillen. Wir zeigen Euch die Experten hinter den sch... 
2019-03-03 15:52:01</c:v>
                </c:pt>
                <c:pt idx="105">
                  <c:v>Breaking News: Es ist uns gelungen, zwei Superstars an diesem Wochenende zum Eng... 
2019-03-05 17:55:39</c:v>
                </c:pt>
                <c:pt idx="106">
                  <c:v>Fussball für einmal aus der Sicht der Kleinen. Wir danken allen Player Escort Ki... 
2019-03-07 19:54:59</c:v>
                </c:pt>
                <c:pt idx="107">
                  <c:v>Wer erzielte das schönste Tor der 4. Runde des Helvetia Schweizer Cup?
Jetzt vot... 
2019-03-08 14:05:43</c:v>
                </c:pt>
                <c:pt idx="108">
                  <c:v>Herzliche Gratulation @marcoodermatt zum 3. Rang und somit ersten Podestplatz im... 
2019-03-09 16:09:08</c:v>
                </c:pt>
                <c:pt idx="109">
                  <c:v>Wir sind vor Ort, beim Infoanlass zur IT Lehre von Abacus und informieren Dich u... 
2019-03-12 21:34:50</c:v>
                </c:pt>
                <c:pt idx="110">
                  <c:v>Silber für #TeamHelvetia 🤩
Herzliche Gratulation liebe @viktoria_rebensburg zum ... 
2019-03-13 16:32:32</c:v>
                </c:pt>
                <c:pt idx="111">
                  <c:v>Sieg im Saisonfinale für #TeamHelvetia 🥇
Herzliche Gratulation liebe @viktoria_r... 
2019-03-14 12:50:19</c:v>
                </c:pt>
                <c:pt idx="112">
                  <c:v>Als Verwaltungsrätin der Helvetia Holding lässt sich Gabriela Maria Payer nicht ... 
2019-03-15 17:00:13</c:v>
                </c:pt>
                <c:pt idx="113">
                  <c:v>Und schon wieder Medaillen😁 Gold im Alpine Team Event 🤩🥇🇨🇭
Gratulation an @dyule... 
2019-03-15 19:28:01</c:v>
                </c:pt>
                <c:pt idx="114">
                  <c:v>Herzliche Gratulation @marcoodermatt 🤩 Wir gratulieren zum 2. Platz im Riesensla... 
2019-03-16 12:59:27</c:v>
                </c:pt>
                <c:pt idx="115">
                  <c:v>Super Leistung @dyule 🤩 Herzliche Gratulation zum 3.Rang beim heutigen Slalom un... 
2019-03-17 14:15:07</c:v>
                </c:pt>
                <c:pt idx="116">
                  <c:v>Wir freuen uns über so viel Talent im Schweizer Sport. Tolle Impressionen der He... 
2019-03-19 19:53:53</c:v>
                </c:pt>
                <c:pt idx="117">
                  <c:v>Herzlich willkommen bei #thewomanknows. Chloé zeichnet sich durch ihr Wissen und... 
2019-03-29 17:00:12</c:v>
                </c:pt>
                <c:pt idx="118">
                  <c:v>Am heutigen Welcome Day in #StGallen durften wir über 40 neue Mitarbeitende begr... 
2019-04-01 21:44:35</c:v>
                </c:pt>
                <c:pt idx="119">
                  <c:v>Welcher Star war das Lieblingsmotiv von Hannes Schmid? Und wie wird die #Entwick... 
2019-04-02 17:54:56</c:v>
                </c:pt>
                <c:pt idx="120">
                  <c:v>Life as we know it: part 2 #helvetia #thestruggleisreal #phone... 
2018-10-31 20:44:23</c:v>
                </c:pt>
                <c:pt idx="121">
                  <c:v>Der Winter steht vor der Tür! Was packt @lucaaerni neben der coolen #Helvetia-Ka... 
2018-11-01 16:01:09</c:v>
                </c:pt>
                <c:pt idx="122">
                  <c:v>+ Schön, dass ihr da seid +
Wie jeden Monat begrüssten wir auch im Oktober neue... 
2018-11-01 19:47:02</c:v>
                </c:pt>
                <c:pt idx="123">
                  <c:v>Wer erzielte das schönste Tor der 3. Runde des Helvetia Schweizer Cup? 
Jetzt vo... 
2018-11-03 18:34:47</c:v>
                </c:pt>
                <c:pt idx="124">
                  <c:v>Heute sind wir an der Absolventenmesse in Zürich und freuen uns auf spannende &amp;L... 
2018-11-08 09:45:32</c:v>
                </c:pt>
                <c:pt idx="125">
                  <c:v>Wir sind echt begeistert wie gross das Interesse an den Einstiegsmöglichkeiten b... 
2018-11-08 13:55:00</c:v>
                </c:pt>
                <c:pt idx="126">
                  <c:v>Und es geht weiter! Diese Woche steht die Pitch Booth an der HSG! Du hast eine g... 
2018-11-12 12:14:13</c:v>
                </c:pt>
                <c:pt idx="127">
                  <c:v>Heute suchen wir die Talente aus Basel und Umgebung an der #AbsolventenmesseBase... 
2018-11-14 09:31:11</c:v>
                </c:pt>
                <c:pt idx="128">
                  <c:v>Und täglich grüsst das Murmeltier... oder unsere Pitch Booth! 
Schon gepitcht? N... 
2018-11-15 10:59:25</c:v>
                </c:pt>
                <c:pt idx="129">
                  <c:v>Life as we know it part 3 #helvetia #autopanne #insurance #carInsurance #fun #bo... 
2018-11-15 20:28:10</c:v>
                </c:pt>
                <c:pt idx="130">
                  <c:v>Unsere next.generation Spezialisten sind heute zusammen mit der SUVA am Berufsor... 
2018-11-16 15:39:59</c:v>
                </c:pt>
                <c:pt idx="131">
                  <c:v>Und wieder suchen wir spannende und innovative Geschäftsideen - heute und morgen... 
2018-11-19 12:49:03</c:v>
                </c:pt>
                <c:pt idx="132">
                  <c:v>Eine eigene Geschäftsidee in die Tat umsetzen - ein Traum vieler. Wir unterstütz... 
2018-11-21 19:59:51</c:v>
                </c:pt>
                <c:pt idx="133">
                  <c:v>Die lange Nacht der Karriere... oder die grosse Nacht der besten Pitches der Uni... 
2018-11-22 19:41:04</c:v>
                </c:pt>
                <c:pt idx="134">
                  <c:v>Unsere Lernenden sind begeistert vom heutigen Fokustag #jugend diskutiert. Zahlr... 
2018-11-28 17:03:15</c:v>
                </c:pt>
                <c:pt idx="135">
                  <c:v>Was für ein toller Anerkennungsanlass! Unsere Lernenden bedanken sich bei ihren ... 
2018-11-30 01:10:13</c:v>
                </c:pt>
                <c:pt idx="136">
                  <c:v>Wir wünschen dir @jovianhediger alles Gute in Lillehammer. Hopp Jovian und Hopp ... 
2018-11-30 17:43:12</c:v>
                </c:pt>
                <c:pt idx="137">
                  <c:v>Herzliche Gratulation @michellegisin 🤩 Wir gratulieren Dir zu Deinem 2. Platz in... 
2018-11-30 22:18:32</c:v>
                </c:pt>
                <c:pt idx="138">
                  <c:v>Live vom #TalkAtTheStudio mit Dr. Christoph Franz, VRP von Roche und Helvetia CE... 
2018-09-03 18:53:35</c:v>
                </c:pt>
                <c:pt idx="139">
                  <c:v>Live vom #TalkAtTheStudio mit Dr. Christoph Franz, VRP von Roche, was können and... 
2018-09-03 20:37:46</c:v>
                </c:pt>
                <c:pt idx="140">
                  <c:v>Kennzahlen und Highlights vom Halbjahresabschluss: Erfreuliches Wachstum und ein... 
2018-09-04 10:03:05</c:v>
                </c:pt>
                <c:pt idx="141">
                  <c:v>Wir gratulieren Antonio Marchesano vom FC Zürich zum Gewinn des Tor de Suisse de... 
2018-09-05 17:36:22</c:v>
                </c:pt>
                <c:pt idx="142">
                  <c:v>Der Helvetia Badi Cup 2018 ist vorbei. Nach einem spannenden Finaltag stehen die... 
2018-09-05 20:08:54</c:v>
                </c:pt>
                <c:pt idx="143">
                  <c:v>Kick - Off! Heute starten 6 Trainees und 10 Versicherungsassistenten aus der Deu... 
2018-09-07 11:52:01</c:v>
                </c:pt>
                <c:pt idx="144">
                  <c:v>Wenn ein #Versicherungsfall zum #Kunstkrimi wird: Wir begleiten unseren #Helveti... 
2018-09-09 19:00:08</c:v>
                </c:pt>
                <c:pt idx="145">
                  <c:v>Trefft uns heute an der HSG Startwoche. Wir haben eine tolle Challenge mit super... 
2018-09-10 11:45:26</c:v>
                </c:pt>
                <c:pt idx="146">
                  <c:v>🎉🎉whoop whoop 🎉🎉 Seit heute ist unser neuer Arbeitgeberauftritt live, an dem sic... 
2018-09-10 14:00:08</c:v>
                </c:pt>
                <c:pt idx="147">
                  <c:v>Was für ein Ort, um hier zu arbeiten! Wunderschöne Drohnenaufnahmen vom Helvetia... 
2018-09-10 21:37:10</c:v>
                </c:pt>
                <c:pt idx="148">
                  <c:v>Bist du auch so mutig wie unsere Anna und wagst dich an unsere Challenge: &amp;Los. ... 
2018-09-11 16:08:22</c:v>
                </c:pt>
                <c:pt idx="149">
                  <c:v>Auch heute waren wieder viele neue Studenten während der HSG - Startwoche bei #H... 
2018-09-12 14:57:54</c:v>
                </c:pt>
                <c:pt idx="150">
                  <c:v>Wir sind heute am FH-Forum an den SwissSkills in Bern.
#helvetia #karrierestart ... 
2018-09-13 16:10:17</c:v>
                </c:pt>
                <c:pt idx="151">
                  <c:v>Wir gratulieren @mike_natoli vom @fcbiel_bienne_offiziell zum Gewinn des Tor de ... 
2018-09-14 11:57:09</c:v>
                </c:pt>
                <c:pt idx="152">
                  <c:v>Was hat #Kunst mit Social Media zu tun? So einiges – wie der #Kunstblogger, #Ins... 
2018-09-16 20:30:08</c:v>
                </c:pt>
                <c:pt idx="153">
                  <c:v>Helvetia gratuliert den Gewinnern des WTT Young Leader Awards zu ihrer tollen Le... 
2018-09-17 19:26:35</c:v>
                </c:pt>
                <c:pt idx="154">
                  <c:v>Jetzt voten und 2 x 2 Tickets für das Finalspiel des Helvetia Schweizer Cup 2018... 
2018-09-18 15:00:19</c:v>
                </c:pt>
                <c:pt idx="155">
                  <c:v>Heute hatten die Versicherungsassistenten der Romandie ihren Kick-Off in die Aus... 
2018-09-24 14:43:44</c:v>
                </c:pt>
                <c:pt idx="156">
                  <c:v>Von der Kinderbetreuung bis zur Relocation Plattform für Expats: Drei Teams kämp... 
2018-09-25 16:00:09</c:v>
                </c:pt>
                <c:pt idx="157">
                  <c:v>+++ Willkommen bei Helvetia +++
Wir freuen uns, 46 neue Mitarbeiterinnen und Mit... 
2018-09-28 18:00:20</c:v>
                </c:pt>
                <c:pt idx="158">
                  <c:v>Heute durften wir in gemütlicher Atmosphäre am Alumni Design Thinking Event der ... 
2018-09-29 18:37:38</c:v>
                </c:pt>
                <c:pt idx="159">
                  <c:v>Fashion on stage: Helvetia's Look anno 1994 #160JahreHelvetia #insurance #fashio... 
2018-09-29 21:30:07</c:v>
                </c:pt>
                <c:pt idx="160">
                  <c:v>Danke für die Glückwünsche liebe Laurien van der Graaff😁 Wir wünschen auch Dir e... 
2018-12-31 18:18:27</c:v>
                </c:pt>
                <c:pt idx="161">
                  <c:v>Vielen Dank lieber Dario Cologna und lieber Roman Furger 🥳 
Wir wünschen euch be... 
2018-12-31 22:25:23</c:v>
                </c:pt>
                <c:pt idx="162">
                  <c:v>Nach 160 Jahren Helvetia möchten wir uns einfach nur bei Ihnen bedanken! Vielen ... 
2019-01-01 00:15:04</c:v>
                </c:pt>
                <c:pt idx="163">
                  <c:v>Aline Danioth über ihre Liebe zum Skifahren, ihre Motivation im Sommer und das G... 
2019-01-05 11:56:22</c:v>
                </c:pt>
                <c:pt idx="164">
                  <c:v>#thewomanknows steht für die vielfältigen Frauen von Helvetia, die sich durch ih... 
2019-01-05 19:00:04</c:v>
                </c:pt>
                <c:pt idx="165">
                  <c:v>+++ Aller Anfang ist einfach - zumindest bei uns +++ Für 45 neue Mitarbeitende h... 
2019-01-07 14:00:47</c:v>
                </c:pt>
                <c:pt idx="166">
                  <c:v>Die dreizehnte Ausgabe der Tour de Ski war ein voller Erfolg – wir sind stolz Te... 
2019-01-08 17:37:03</c:v>
                </c:pt>
                <c:pt idx="167">
                  <c:v>Achtung Dachlawinen: Die aktuellen Schneemassen bergen Gefahren – wer in solchen... 
2019-01-10 15:00:18</c:v>
                </c:pt>
                <c:pt idx="168">
                  <c:v>Wir sind stolzer Partner vom CSI Basel. Hier ein Blick hinter die Kulissen des A... 
2019-01-11 14:49:25</c:v>
                </c:pt>
                <c:pt idx="169">
                  <c:v>Unsere Lernenden stossen auf ein spannendes neues Jahr #2019 an #helvetia #helve... 
2019-01-11 19:41:47</c:v>
                </c:pt>
                <c:pt idx="170">
                  <c:v>Lieber Noel von Grünigen, wir stehen gerne am Sonntag im Ziel und jubeln Dir zu.... 
2019-01-11 20:06:22</c:v>
                </c:pt>
                <c:pt idx="171">
                  <c:v>Daniel Yule über die Festtage, seinen sensationellen Saisonstart und das Rennen ... 
2019-01-12 10:12:39</c:v>
                </c:pt>
                <c:pt idx="172">
                  <c:v>Gratulation⛷🥳
Wir gratulieren @martabassino zum 3. Rang im Riesenslalom in Krona... 
2019-01-15 14:29:42</c:v>
                </c:pt>
                <c:pt idx="173">
                  <c:v>Museumsnacht in Basel und wir sind mit dabei. Besucht uns im #Helvetia Art Foyer... 
2019-01-16 19:45:08</c:v>
                </c:pt>
                <c:pt idx="174">
                  <c:v>Wengen ist bereit für die Rennen🤩
Wir drücken dem ganzen #TeamHelvetia die Daume... 
2019-01-18 20:41:12</c:v>
                </c:pt>
                <c:pt idx="175">
                  <c:v>Das Helvetia Art Foyer an der @museumsnachtbasel. Wir bedanken uns bei den zahlr... 
2019-01-19 10:18:12</c:v>
                </c:pt>
                <c:pt idx="176">
                  <c:v>Bald... ganz bald geht es los⛷🤩 Wer ist Dein Favorit? Wer gewinnt?🤗
Hopp #TeamHe... 
2019-01-19 11:37:37</c:v>
                </c:pt>
                <c:pt idx="177">
                  <c:v>👏🥇Herzliche Gratulation @alexfiva zum Sieg im Ski Cross in Idre Fjall 🇸🇪
Tolle L... 
2019-01-19 15:55:41</c:v>
                </c:pt>
                <c:pt idx="178">
                  <c:v>Was für ein toller und erfolgreicher Tag in Wengen👏
Am Sonntag geht’s gleich wei... 
2019-01-19 19:49:17</c:v>
                </c:pt>
                <c:pt idx="179">
                  <c:v>Sandra Thoma ist Geschäftsführerin der Pensions- und Ergänzungskasse von Helveti... 
2019-01-19 21:08:43</c:v>
                </c:pt>
                <c:pt idx="180">
                  <c:v>Life as we know it part 5! #helvetia #wintersport #insurance #ski #teamhelvetia... 
2019-01-23 19:59:27</c:v>
                </c:pt>
                <c:pt idx="181">
                  <c:v>Tolle Leistung @dyule 👏🤩 Herzliche Gratulation zum 3.Rang beim Nachtslalom von S... 
2019-01-29 21:51:34</c:v>
                </c:pt>
                <c:pt idx="182">
                  <c:v>🇨🇭Wir wünschen allen einen schönen 1. August🇨🇭
Lasst uns unsere schöne Schweiz f... 
2018-08-01 00:48:08</c:v>
                </c:pt>
                <c:pt idx="183">
                  <c:v>😍🇨🇭Happy Birthday Helvetia! Wir feiern unsere schöne Schweiz.🇨🇭😍
Gratuliere auch... 
2018-08-01 11:20:24</c:v>
                </c:pt>
                <c:pt idx="184">
                  <c:v>Countdown zum Helvetia Schweizer Cup 2018/2019. Wir verlosen je 4 original signi... 
2018-08-04 12:15:05</c:v>
                </c:pt>
                <c:pt idx="185">
                  <c:v>Das Nordwestschweizerische Schwingfest ist in vollem Gange🇨🇭 Als Hauptsponsor si... 
2018-08-05 10:53:05</c:v>
                </c:pt>
                <c:pt idx="186">
                  <c:v>Und schon liegt er auf dem Rücken 😁👍
#helvetia #schwingen #schwingfest #nws18 #s... 
2018-08-05 11:42:48</c:v>
                </c:pt>
                <c:pt idx="187">
                  <c:v>Gegen die Hitze hilft nur der Brunnen, hier am 111. Nordwestschweizer Schwingfes... 
2018-08-05 16:47:58</c:v>
                </c:pt>
                <c:pt idx="188">
                  <c:v>Wir gratulieren ganz herzlich Müllestein, Mike (ISV) zum Festsieg am 111. Nordwe... 
2018-08-05 17:37:38</c:v>
                </c:pt>
                <c:pt idx="189">
                  <c:v>Wir durften ein wunderbares Schwingfest erleben. Mit diesen tollen Bildern lasse... 
2018-08-05 19:32:41</c:v>
                </c:pt>
                <c:pt idx="190">
                  <c:v>Erstellt Beweisaufnahmen (Fotos/Videos), wenn das Hotel weniger bietet als versp... 
2018-08-06 19:00:07</c:v>
                </c:pt>
                <c:pt idx="191">
                  <c:v>Wir wünschen unseren rund 50 neuen Lernenden einen erfolgreichen Start in die Be... 
2018-08-07 10:56:17</c:v>
                </c:pt>
                <c:pt idx="192">
                  <c:v>Nebst vielen spannenden Informationen rund um Helvetia kommt auch der Spass im E... 
2018-08-08 23:15:20</c:v>
                </c:pt>
                <c:pt idx="193">
                  <c:v>Abendessen im Einführungslager mit unserem HR-Leiter Roland Bentele. Welch ein S... 
2018-08-09 20:36:32</c:v>
                </c:pt>
                <c:pt idx="194">
                  <c:v>Agile Methoden, Lehrstart und Legos!? Passt das?
Und ob! Anhand von lego serious... 
2018-08-10 17:45:03</c:v>
                </c:pt>
                <c:pt idx="195">
                  <c:v>Es geht los: Heute beginnt die Helvetia Schweizer Cup-Saison 2018/2019. Wir freu... 
2018-08-18 13:14:45</c:v>
                </c:pt>
                <c:pt idx="196">
                  <c:v>«Digital gemeinsam erleben» – so das Motto des diesjährigen #SwissDigitalDay. Wi... 
2018-08-22 13:00:10</c:v>
                </c:pt>
                <c:pt idx="197">
                  <c:v>Content is king! Bist du bereit für dein Praktikum bei uns? Wir suchen dich als ... 
2018-08-24 16:15:06</c:v>
                </c:pt>
                <c:pt idx="198">
                  <c:v>Stabübergabe bei den Trainees!
Für sechs Trainees endet diesen Monat das einjähr... 
2018-08-24 23:02:10</c:v>
                </c:pt>
                <c:pt idx="199">
                  <c:v>Jetzt wird gepitcht: Helvetia Mitarbeitende stellen ihre eigene Geschäftsideen v... 
2018-08-30 10:02:22</c:v>
                </c:pt>
                <c:pt idx="200">
                  <c:v>Lehrstart geglückt! Die 1. Lehrjahrlernenden der #Helvetia ziehen ein positives ... 
2018-08-30 15:04:17</c:v>
                </c:pt>
                <c:pt idx="201">
                  <c:v>Welcome Day bei #Helvetia #karriere #versicherung... 
2018-08-30 15:10:45</c:v>
                </c:pt>
                <c:pt idx="202">
                  <c:v>Schon 1990 ein Thema bei #Helvetia: Tipps gegen Marderschäden. #160JahreHelvetia... 
2018-08-30 19:00:23</c:v>
                </c:pt>
                <c:pt idx="203">
                  <c:v>Willkommen im Team #Helvetia liebe @viktoria_rebensburg und @alinedanioth. Wir f... 
2018-10-05 18:37:30</c:v>
                </c:pt>
                <c:pt idx="204">
                  <c:v>Life as we know it: part 1 #fahrraddiebstahl #helvetia #velo #thestruggleisreal ... 
2018-10-17 21:07:09</c:v>
                </c:pt>
                <c:pt idx="205">
                  <c:v>Jetzt 5x2 Tickets für ein Spiel Ihrer Wahl der nächsten anstehenden Cup-Runde ge... 
2018-10-23 19:27:09</c:v>
                </c:pt>
                <c:pt idx="206">
                  <c:v>Abendessen mit unseren Trainees. Eine super Möglichkeit um eine erste Bilanz übe... 
2018-10-24 23:14:32</c:v>
                </c:pt>
                <c:pt idx="207">
                  <c:v>Linda und Joëlle haben gerade ihre Idee gepitcht. Hast du auch eine eigene Gesch... 
2018-10-25 11:44:03</c:v>
                </c:pt>
                <c:pt idx="208">
                  <c:v>Luca hat extra bei uns vorbei geschaut, um seine Geschäftsidee zu pitchen. Du ha... 
2018-10-25 14:56:38</c:v>
                </c:pt>
                <c:pt idx="209">
                  <c:v>Unser Studentenevent ging bereits in die zweite Runde! In unserem Future Lab ler... 
2018-10-25 22:31:52</c:v>
                </c:pt>
                <c:pt idx="210">
                  <c:v>Ein wohlverdienter Start ins Wochenende. Unsere Versicherungsassistenten haben d... 
2018-10-26 16:19:06</c:v>
                </c:pt>
                <c:pt idx="211">
                  <c:v>❄️Der Ski-Weltcup in #Sölden steht vor der Tür. Wir wünschen dir, liebe Viktoria... 
2018-10-26 19:19:40</c:v>
                </c:pt>
                <c:pt idx="212">
                  <c:v>❄️Los geht’s mit dem Ski-Weltcup in #Sölden! Viel Erfolg und eine erfolgreiche S... 
2018-10-27 09:32:02</c:v>
                </c:pt>
                <c:pt idx="213">
                  <c:v>Herzliche Gratulation an Benjamin Kololli vom @fcz_offiziell zum Gewinn des Tor ... 
2018-10-30 08:27:44</c:v>
                </c:pt>
                <c:pt idx="214">
                  <c:v>Helvetia Schutzwaldprojekt im Wallis mit Jean-Maurice Favre,
@dariocologna, @liz... 
2018-06-01 12:40:11</c:v>
                </c:pt>
                <c:pt idx="215">
                  <c:v>Skilangläufer mit Herz für die Natur: Dario Cologna setzt sich für das Helvetia ... 
2018-06-01 19:45:44</c:v>
                </c:pt>
                <c:pt idx="216">
                  <c:v>Wunderbares Wetter beim Helvetia Schutzwald Engagement 🌲🌳
@dariocologna @dyule @... 
2018-06-02 10:21:08</c:v>
                </c:pt>
                <c:pt idx="217">
                  <c:v>Heute sind Mitarbeitende der Helvetia sowie unsere Trainees an einer Design Thin... 
2018-06-05 15:46:07</c:v>
                </c:pt>
                <c:pt idx="218">
                  <c:v>Wir sind heute am Event „Mein Ziel – Karriere in der Ostschweiz
ETH Alumni und H... 
2018-06-05 19:06:33</c:v>
                </c:pt>
                <c:pt idx="219">
                  <c:v>Wir begleiten Chantal vier Wochen lang beim Ausziehen und Einrichten ihres neuen... 
2018-06-06 19:00:20</c:v>
                </c:pt>
                <c:pt idx="220">
                  <c:v>An einem zweitägigen Seminar werden künftige Berufsbildende auf ihre spannende u... 
2018-06-08 14:40:57</c:v>
                </c:pt>
                <c:pt idx="221">
                  <c:v>#helvetia Kunstpreisgewinnerin Gina Proenza an der @liste_art_fair_basel 2018.
#... 
2018-06-12 18:51:54</c:v>
                </c:pt>
                <c:pt idx="222">
                  <c:v>Chantals Umzugsreise Teil 2: Was bei der Möbelmontage alles schief gehen kann...... 
2018-06-13 20:21:16</c:v>
                </c:pt>
                <c:pt idx="223">
                  <c:v>Heute ist Helvetia ganz im Zeichen von @footballismore auf dem Bundesplatz in Be... 
2018-06-15 10:36:44</c:v>
                </c:pt>
                <c:pt idx="224">
                  <c:v>Die Stars von @footballismore auf dem Grün.
@chelseafc @acmilan @psg @scraltach1... 
2018-06-15 10:59:23</c:v>
                </c:pt>
                <c:pt idx="225">
                  <c:v>@chelseafc vs. @acmilan mit @helvetia.schweiz in Bern bei @footballismore. Duell... 
2018-06-15 11:07:51</c:v>
                </c:pt>
                <c:pt idx="226">
                  <c:v>Alt Bundesrat Adolf Ogi mit Helvetia auf dem Bundesplatz in Bern.
Sport und Inte... 
2018-06-15 11:54:32</c:v>
                </c:pt>
                <c:pt idx="227">
                  <c:v>@philippdegen auf dem Rasen vor dem Bundeshaus. Als Botschafter für @footballism... 
2018-06-15 21:53:34</c:v>
                </c:pt>
                <c:pt idx="228">
                  <c:v>Bestes Wetter für viele unserer Mitarbeiterinnen und Mitarbeiter, die heute Aben... 
2018-06-18 19:12:00</c:v>
                </c:pt>
                <c:pt idx="229">
                  <c:v>Als Königssponsor gratulieren wir @armon_orlik zum Sieg am @nos_2018 🐂🥇
#helveti... 
2018-06-24 17:22:00</c:v>
                </c:pt>
                <c:pt idx="230">
                  <c:v>#Helvetia setzte ein Zeichen: Am 1. Januar 1989 mit einem neuen Symbol. #160Jahr... 
2018-06-24 19:00:09</c:v>
                </c:pt>
                <c:pt idx="231">
                  <c:v>Trausch di? Gewinne und werde der Held deiner Badi🥇👍 www.helvetia.ch/badicup
#he... 
2018-06-26 17:35:39</c:v>
                </c:pt>
                <c:pt idx="232">
                  <c:v>Herzlich Willkommen bei #Helvetia hiess es gestern am #welcomeDay für 50 neue Ko... 
2018-06-27 08:52:16</c:v>
                </c:pt>
                <c:pt idx="233">
                  <c:v>«Explorer ensemble le digital» – telle est la devise de la Journée suisse du dig... 
2018-08-22 13:00:09</c:v>
                </c:pt>
                <c:pt idx="234">
                  <c:v>Déjà thématisé en 1990 chez #Helvetia: Conseils contre les dommages causés par d... 
2018-08-30 19:00:20</c:v>
                </c:pt>
                <c:pt idx="235">
                  <c:v>Pour les fans de moto: les Biker Days débutent à Bâle! Participez au plus grand ... 
2018-07-11 13:00:11</c:v>
                </c:pt>
                <c:pt idx="236">
                  <c:v>Nous tirons au sort 2x2 billets pour le Festival Rock oz'Arènes, pour le 15 août... 
2018-07-21 13:00:09</c:v>
                </c:pt>
                <c:pt idx="237">
                  <c:v>Opération de nettoyage impressionnante de l'œuvre «Aufgeweckter Rosenscheitel» (... 
2018-07-25 11:05:26</c:v>
                </c:pt>
                <c:pt idx="238">
                  <c:v>Jeune, audacieux, sauvage… publicité en 1989: #Helvetia attire le public avec la... 
2018-07-29 20:00:09</c:v>
                </c:pt>
                <c:pt idx="239">
                  <c:v>Werdet Helden eurer #Badi und spielt um den Sieg des Helvetia Badi Cups 2018! Zu... 
2018-07-04 17:18:23</c:v>
                </c:pt>
                <c:pt idx="240">
                  <c:v>Fantastisch - die 5 Gewinner des Kinder-Kunstwettbewerbs! Wir gratulieren euch u... 
2018-07-10 18:58:42</c:v>
                </c:pt>
                <c:pt idx="241">
                  <c:v>Töfffans aufgepasst: Diesen Freitag beginnen die Biker Days in Basel! Besucht da... 
2018-07-11 13:00:13</c:v>
                </c:pt>
                <c:pt idx="242">
                  <c:v>Whoop Whoop - Wir freuen uns über den Goldenen Best Recruiter Award und damit üb... 
2018-07-12 16:36:36</c:v>
                </c:pt>
                <c:pt idx="243">
                  <c:v>Unser Helvetia Gelati Velo mit Eis in den Helvetia Farben war letzten Dienstag b... 
2018-07-19 17:36:38</c:v>
                </c:pt>
                <c:pt idx="244">
                  <c:v>Wir verlosen 2x2 Tickets für das Rock oz'Arènes #Festival für den 15. August 201... 
2018-07-21 13:00:09</c:v>
                </c:pt>
                <c:pt idx="245">
                  <c:v>Herzlichen Glückwunsch an unsere 31 Lernenden zur bestandenen Prüfung und den to... 
2018-07-23 09:00:04</c:v>
                </c:pt>
                <c:pt idx="246">
                  <c:v>Ferientipp: Speichert Kopien von wichtigen Dokumenten (z.B. Pass, Tickets) in ei... 
2018-07-23 20:00:11</c:v>
                </c:pt>
                <c:pt idx="247">
                  <c:v>Beeindruckende Reinigungsaktion des Kunstwerks «Aufgeweckter Rosenscheitel» in u... 
2018-07-25 11:00:18</c:v>
                </c:pt>
                <c:pt idx="248">
                  <c:v>Gewinne eine handsignierte #Startnummer von @dariocologna! Like diesen Beitrag u... 
2018-07-27 13:42:19</c:v>
                </c:pt>
                <c:pt idx="249">
                  <c:v>Jung, frech, wild…Werbung anno 1989: #Helvetia lockt mit dem Jahrmarkt. #160Jahr... 
2018-07-29 20:00:07</c:v>
                </c:pt>
                <c:pt idx="250">
                  <c:v>Bei unzufriedener Hotelleistung unbedingt vor Ort beschweren. Dem Reiseveranstal... 
2018-07-30 13:00:16</c:v>
                </c:pt>
                <c:pt idx="251">
                  <c:v>Kunstwettbewerb: Mami + Papi sind die Superhelden von Franca, vielen Dank für de... 
2018-05-01 17:48:55</c:v>
                </c:pt>
                <c:pt idx="252">
                  <c:v>Wir führten gestern am Hauptsitz St.Gallen die Route 16 durch. Dabei konnten Sch... 
2018-05-03 11:30:53</c:v>
                </c:pt>
                <c:pt idx="253">
                  <c:v>Guten Morgen vom #welcomeDay aus #StGallen - wir haben wieder ein tolles Program... 
2018-05-04 09:37:34</c:v>
                </c:pt>
                <c:pt idx="254">
                  <c:v>Bewerbungsgespräch mal anders?
Heute waren wir in der Sekundarschule Meitle Flad... 
2018-05-04 13:22:17</c:v>
                </c:pt>
                <c:pt idx="255">
                  <c:v>Helvetia Versicherungen Rheintal bereit zum Lernendentag. Gewerbeschau 2018
#hel... 
2018-05-04 15:32:18</c:v>
                </c:pt>
                <c:pt idx="256">
                  <c:v>Kunstwettbewerb: Spiderman ist der Superheld von Aarav, vielen Dank für dein tol... 
2018-05-04 17:20:06</c:v>
                </c:pt>
                <c:pt idx="257">
                  <c:v>Herzlich willkommen bei #Helvetia hiess es am #welcome Day letzten Freitag in #S... 
2018-05-07 10:03:14</c:v>
                </c:pt>
                <c:pt idx="258">
                  <c:v>Kunstwettbewerb: Das ist Alexandras Superheld, vielen Dank für dein super cooles... 
2018-05-07 12:47:58</c:v>
                </c:pt>
                <c:pt idx="259">
                  <c:v>Kunstwettbewerb: Das sind Sarinas Superhelden, vielen Dank für dieses bunte Kuns... 
2018-05-07 19:30:44</c:v>
                </c:pt>
                <c:pt idx="260">
                  <c:v>Kunstwettbewerb: Die Meerjungfrau Minna ist die Superheldin von Amélie, vielen D... 
2018-05-08 17:36:58</c:v>
                </c:pt>
                <c:pt idx="261">
                  <c:v>Kunstwettbewerb: Das ist Darios Superheld, vielen Dank für dein tolles Kunstwerk... 
2018-05-12 13:57:19</c:v>
                </c:pt>
                <c:pt idx="262">
                  <c:v>Eine Blume zum Muttertag! Wir wünschen heute besonders allen Müttern einen wunde... 
2018-05-13 17:07:15</c:v>
                </c:pt>
                <c:pt idx="263">
                  <c:v>Kunstwettbewerb: Das ist Leos Superheld, vielen Dank für dein super cooles Kunst... 
2018-05-13 19:25:34</c:v>
                </c:pt>
                <c:pt idx="264">
                  <c:v>Zusammen sind wir stärker: Helvetia und Patria werden 1992 ein Versicherungsunte... 
2018-05-18 18:00:16</c:v>
                </c:pt>
                <c:pt idx="265">
                  <c:v>Kunstwettbewerb: Das ist Célias Superheldin, vielen Dank für dein kreatives Kuns... 
2018-05-23 19:00:52</c:v>
                </c:pt>
                <c:pt idx="266">
                  <c:v>Wir sind heute am Lehrstellenforum GBS in St.Gallen und informieren interessiert... 
2018-05-26 13:08:04</c:v>
                </c:pt>
                <c:pt idx="267">
                  <c:v>Kunstwettbewerb: Das ist Elynas Kunstwerk, vielen Dank für dieses kreative Einho... 
2018-05-26 21:15:19</c:v>
                </c:pt>
                <c:pt idx="268">
                  <c:v>Cupfinal-Tag! Noch wenige Stunden bis zum grossen Finale.
Was meinst Du wer gewi... 
2018-05-27 10:00:09</c:v>
                </c:pt>
                <c:pt idx="269">
                  <c:v>@lucaaerni mit uns am Helvetia Schweizer Cupfinal 🏆#HelvetiaSchweizerCup #Helvet... 
2018-05-27 13:41:24</c:v>
                </c:pt>
                <c:pt idx="270">
                  <c:v>Wir gratulieren ganz herzlich dem @fcz_offiziell zum Sieg des Helvetia Schweizer... 
2018-05-27 17:05:02</c:v>
                </c:pt>
              </c:strCache>
            </c:strRef>
          </c:cat>
          <c:val>
            <c:numRef>
              <c:f>Sheet1!$B$2:$B$272</c:f>
              <c:numCache>
                <c:formatCode>General</c:formatCode>
                <c:ptCount val="27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4.4048243314105902</c:v>
                </c:pt>
                <c:pt idx="25">
                  <c:v>4.0793825799338501</c:v>
                </c:pt>
                <c:pt idx="26">
                  <c:v>2.2342586323628999</c:v>
                </c:pt>
                <c:pt idx="27">
                  <c:v>2.8622540250447202</c:v>
                </c:pt>
                <c:pt idx="28">
                  <c:v>2.1892655367231599</c:v>
                </c:pt>
                <c:pt idx="29">
                  <c:v>2.87737937140328</c:v>
                </c:pt>
                <c:pt idx="30">
                  <c:v>4.2851421706047299</c:v>
                </c:pt>
                <c:pt idx="31">
                  <c:v>3.7177063642091999</c:v>
                </c:pt>
                <c:pt idx="32">
                  <c:v>4.1942604856512098</c:v>
                </c:pt>
                <c:pt idx="33">
                  <c:v>3.1265031265031298</c:v>
                </c:pt>
                <c:pt idx="34">
                  <c:v>3.4239677744209498</c:v>
                </c:pt>
                <c:pt idx="35">
                  <c:v>2.8587443946188298</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4.6070460704606999</c:v>
                </c:pt>
                <c:pt idx="55">
                  <c:v>3.00578034682081</c:v>
                </c:pt>
                <c:pt idx="56">
                  <c:v>2.63496143958869</c:v>
                </c:pt>
                <c:pt idx="57">
                  <c:v>3.8262668045501602</c:v>
                </c:pt>
                <c:pt idx="58">
                  <c:v>2.1929824561403501</c:v>
                </c:pt>
                <c:pt idx="59">
                  <c:v>1.94420963651733</c:v>
                </c:pt>
                <c:pt idx="60">
                  <c:v>5.2739726027397298</c:v>
                </c:pt>
                <c:pt idx="61">
                  <c:v>3.2683846637334999</c:v>
                </c:pt>
                <c:pt idx="62">
                  <c:v>3.3877797943133698</c:v>
                </c:pt>
                <c:pt idx="63">
                  <c:v>2.7413587604290801</c:v>
                </c:pt>
                <c:pt idx="64">
                  <c:v>2.3897058823529398</c:v>
                </c:pt>
                <c:pt idx="65">
                  <c:v>2.7667984189723298</c:v>
                </c:pt>
                <c:pt idx="66">
                  <c:v>2.6993865030674802</c:v>
                </c:pt>
                <c:pt idx="67">
                  <c:v>4.1945063103192304</c:v>
                </c:pt>
                <c:pt idx="68">
                  <c:v>2.5940996948118</c:v>
                </c:pt>
                <c:pt idx="69">
                  <c:v>2.7336860670193999</c:v>
                </c:pt>
                <c:pt idx="70">
                  <c:v>2.6331904470300098</c:v>
                </c:pt>
                <c:pt idx="71">
                  <c:v>3.68636629607958</c:v>
                </c:pt>
                <c:pt idx="72">
                  <c:v>3.4438775510204098</c:v>
                </c:pt>
                <c:pt idx="73">
                  <c:v>2.7108433734939799</c:v>
                </c:pt>
                <c:pt idx="74">
                  <c:v>4.5738045738045701</c:v>
                </c:pt>
                <c:pt idx="75">
                  <c:v>2.7108433734939799</c:v>
                </c:pt>
                <c:pt idx="76">
                  <c:v>2.2727272727272698</c:v>
                </c:pt>
                <c:pt idx="77">
                  <c:v>2.4367385192127502</c:v>
                </c:pt>
                <c:pt idx="78">
                  <c:v>2.0154119739182002</c:v>
                </c:pt>
                <c:pt idx="79">
                  <c:v>3.9917055469155001</c:v>
                </c:pt>
                <c:pt idx="80">
                  <c:v>1.9980970504281601</c:v>
                </c:pt>
                <c:pt idx="81">
                  <c:v>3.9890710382513701</c:v>
                </c:pt>
                <c:pt idx="82">
                  <c:v>3.4818941504178298</c:v>
                </c:pt>
                <c:pt idx="83">
                  <c:v>4.00421496311907</c:v>
                </c:pt>
                <c:pt idx="84">
                  <c:v>3.4663178548070599</c:v>
                </c:pt>
                <c:pt idx="85">
                  <c:v>3.1822565091610402</c:v>
                </c:pt>
                <c:pt idx="86">
                  <c:v>4.3606075453209199</c:v>
                </c:pt>
                <c:pt idx="87">
                  <c:v>4.2829643888354196</c:v>
                </c:pt>
                <c:pt idx="88">
                  <c:v>3.3512064343163499</c:v>
                </c:pt>
                <c:pt idx="89">
                  <c:v>2.1591610117211602</c:v>
                </c:pt>
                <c:pt idx="90">
                  <c:v>4.7958036717871897</c:v>
                </c:pt>
                <c:pt idx="91">
                  <c:v>7.7431192660550501</c:v>
                </c:pt>
                <c:pt idx="92">
                  <c:v>5.0636942675159204</c:v>
                </c:pt>
                <c:pt idx="93">
                  <c:v>5.3457577243746899</c:v>
                </c:pt>
                <c:pt idx="94">
                  <c:v>5.4446460980036298</c:v>
                </c:pt>
                <c:pt idx="95">
                  <c:v>2.8086600351082498</c:v>
                </c:pt>
                <c:pt idx="96">
                  <c:v>5.16487882399682</c:v>
                </c:pt>
                <c:pt idx="97">
                  <c:v>5.3015564202334602</c:v>
                </c:pt>
                <c:pt idx="98">
                  <c:v>1.46048109965636</c:v>
                </c:pt>
                <c:pt idx="99">
                  <c:v>2.2580645161290298</c:v>
                </c:pt>
                <c:pt idx="100">
                  <c:v>2.1002710027100302</c:v>
                </c:pt>
                <c:pt idx="101">
                  <c:v>3.4068136272545102</c:v>
                </c:pt>
                <c:pt idx="102">
                  <c:v>4.3517679057117</c:v>
                </c:pt>
                <c:pt idx="103">
                  <c:v>3.2139093782929402</c:v>
                </c:pt>
                <c:pt idx="104">
                  <c:v>3.4263338228095899</c:v>
                </c:pt>
                <c:pt idx="105">
                  <c:v>4.5491470349309502</c:v>
                </c:pt>
                <c:pt idx="106">
                  <c:v>3.1575898030127498</c:v>
                </c:pt>
                <c:pt idx="107">
                  <c:v>3.3333333333333299</c:v>
                </c:pt>
                <c:pt idx="108">
                  <c:v>5.24605385329619</c:v>
                </c:pt>
                <c:pt idx="109">
                  <c:v>4.2332613390928699</c:v>
                </c:pt>
                <c:pt idx="110">
                  <c:v>2.5047558655675299</c:v>
                </c:pt>
                <c:pt idx="111">
                  <c:v>3.9466047591410298</c:v>
                </c:pt>
                <c:pt idx="112">
                  <c:v>2.2948938611589198</c:v>
                </c:pt>
                <c:pt idx="113">
                  <c:v>4.13669064748201</c:v>
                </c:pt>
                <c:pt idx="114">
                  <c:v>4.9050086355785796</c:v>
                </c:pt>
                <c:pt idx="115">
                  <c:v>3.40214067278287</c:v>
                </c:pt>
                <c:pt idx="116">
                  <c:v>2.60761589403974</c:v>
                </c:pt>
                <c:pt idx="117">
                  <c:v>4.5155633494081497</c:v>
                </c:pt>
                <c:pt idx="118">
                  <c:v>3.8695652173913002</c:v>
                </c:pt>
                <c:pt idx="119">
                  <c:v>2.75464445868033</c:v>
                </c:pt>
                <c:pt idx="120">
                  <c:v>4.0555764175741604</c:v>
                </c:pt>
                <c:pt idx="121">
                  <c:v>3.01542776998597</c:v>
                </c:pt>
                <c:pt idx="122">
                  <c:v>4.4079958995387001</c:v>
                </c:pt>
                <c:pt idx="123">
                  <c:v>1.99039121482498</c:v>
                </c:pt>
                <c:pt idx="124">
                  <c:v>3.0283505154639201</c:v>
                </c:pt>
                <c:pt idx="125">
                  <c:v>4.1375291375291399</c:v>
                </c:pt>
                <c:pt idx="126">
                  <c:v>3.7601626016260199</c:v>
                </c:pt>
                <c:pt idx="127">
                  <c:v>4.5899632802937598</c:v>
                </c:pt>
                <c:pt idx="128">
                  <c:v>3.3516148689823302</c:v>
                </c:pt>
                <c:pt idx="129">
                  <c:v>5.1352172591917302</c:v>
                </c:pt>
                <c:pt idx="130">
                  <c:v>3.3862433862433901</c:v>
                </c:pt>
                <c:pt idx="131">
                  <c:v>2.7076923076923101</c:v>
                </c:pt>
                <c:pt idx="132">
                  <c:v>2.6531596719729902</c:v>
                </c:pt>
                <c:pt idx="133">
                  <c:v>3.2391048292108402</c:v>
                </c:pt>
                <c:pt idx="134">
                  <c:v>3.5087719298245599</c:v>
                </c:pt>
                <c:pt idx="135">
                  <c:v>3.9182992913714099</c:v>
                </c:pt>
                <c:pt idx="136">
                  <c:v>2.68965517241379</c:v>
                </c:pt>
                <c:pt idx="137">
                  <c:v>4.7457627118644101</c:v>
                </c:pt>
                <c:pt idx="138">
                  <c:v>3.5126234906695899</c:v>
                </c:pt>
                <c:pt idx="139">
                  <c:v>2.1260997067448701</c:v>
                </c:pt>
                <c:pt idx="140">
                  <c:v>3.2064128256513</c:v>
                </c:pt>
                <c:pt idx="141">
                  <c:v>3.2145352900069901</c:v>
                </c:pt>
                <c:pt idx="142">
                  <c:v>2.0926756352765299</c:v>
                </c:pt>
                <c:pt idx="143">
                  <c:v>3.6005760921747498</c:v>
                </c:pt>
                <c:pt idx="144">
                  <c:v>2.39669421487603</c:v>
                </c:pt>
                <c:pt idx="145">
                  <c:v>4.31034482758621</c:v>
                </c:pt>
                <c:pt idx="146">
                  <c:v>4.9092131809011397</c:v>
                </c:pt>
                <c:pt idx="147">
                  <c:v>5.1961283749363201</c:v>
                </c:pt>
                <c:pt idx="148">
                  <c:v>2.4125452352231598</c:v>
                </c:pt>
                <c:pt idx="149">
                  <c:v>3.6405005688282102</c:v>
                </c:pt>
                <c:pt idx="150">
                  <c:v>3.8138825324179999</c:v>
                </c:pt>
                <c:pt idx="151">
                  <c:v>3.4642032332563502</c:v>
                </c:pt>
                <c:pt idx="152">
                  <c:v>3.9313795568262999</c:v>
                </c:pt>
                <c:pt idx="153">
                  <c:v>3.6697247706421998</c:v>
                </c:pt>
                <c:pt idx="154">
                  <c:v>2.09235209235209</c:v>
                </c:pt>
                <c:pt idx="155">
                  <c:v>3.4838076545633001</c:v>
                </c:pt>
                <c:pt idx="156">
                  <c:v>4.52830188679245</c:v>
                </c:pt>
                <c:pt idx="157">
                  <c:v>4.7952586206896601</c:v>
                </c:pt>
                <c:pt idx="158">
                  <c:v>2.1897810218978102</c:v>
                </c:pt>
                <c:pt idx="159">
                  <c:v>3.4412955465586998</c:v>
                </c:pt>
                <c:pt idx="160">
                  <c:v>3.0653950953678502</c:v>
                </c:pt>
                <c:pt idx="161">
                  <c:v>3.0618493570116398</c:v>
                </c:pt>
                <c:pt idx="162">
                  <c:v>3.72424722662441</c:v>
                </c:pt>
                <c:pt idx="163">
                  <c:v>2.4159663865546199</c:v>
                </c:pt>
                <c:pt idx="164">
                  <c:v>2.1101992966002299</c:v>
                </c:pt>
                <c:pt idx="165">
                  <c:v>4.6363636363636402</c:v>
                </c:pt>
                <c:pt idx="166">
                  <c:v>2.8484231943031499</c:v>
                </c:pt>
                <c:pt idx="167">
                  <c:v>2.6055705300988299</c:v>
                </c:pt>
                <c:pt idx="168">
                  <c:v>3.0068728522336801</c:v>
                </c:pt>
                <c:pt idx="169">
                  <c:v>4.4025157232704402</c:v>
                </c:pt>
                <c:pt idx="170">
                  <c:v>3.9290240811153399</c:v>
                </c:pt>
                <c:pt idx="171">
                  <c:v>2.4193548387096802</c:v>
                </c:pt>
                <c:pt idx="172">
                  <c:v>3.0747398297067199</c:v>
                </c:pt>
                <c:pt idx="173">
                  <c:v>3.6458333333333299</c:v>
                </c:pt>
                <c:pt idx="174">
                  <c:v>4.7272727272727302</c:v>
                </c:pt>
                <c:pt idx="175">
                  <c:v>2.23492723492723</c:v>
                </c:pt>
                <c:pt idx="176">
                  <c:v>4.07134548274525</c:v>
                </c:pt>
                <c:pt idx="177">
                  <c:v>4.9238578680203</c:v>
                </c:pt>
                <c:pt idx="178">
                  <c:v>2.8980190755685999</c:v>
                </c:pt>
                <c:pt idx="179">
                  <c:v>2.8155339805825199</c:v>
                </c:pt>
                <c:pt idx="180">
                  <c:v>5.5133079847908704</c:v>
                </c:pt>
                <c:pt idx="181">
                  <c:v>5.4381846635367799</c:v>
                </c:pt>
                <c:pt idx="182">
                  <c:v>6.2893081761006302</c:v>
                </c:pt>
                <c:pt idx="183">
                  <c:v>7.6060458313017998</c:v>
                </c:pt>
                <c:pt idx="184">
                  <c:v>2.6595744680851099</c:v>
                </c:pt>
                <c:pt idx="185">
                  <c:v>3.8149350649350602</c:v>
                </c:pt>
                <c:pt idx="186">
                  <c:v>2.7687296416938101</c:v>
                </c:pt>
                <c:pt idx="187">
                  <c:v>2.4328859060402701</c:v>
                </c:pt>
                <c:pt idx="188">
                  <c:v>2.45161290322581</c:v>
                </c:pt>
                <c:pt idx="189">
                  <c:v>2.3492560689115098</c:v>
                </c:pt>
                <c:pt idx="190">
                  <c:v>2.5945144551519599</c:v>
                </c:pt>
                <c:pt idx="191">
                  <c:v>4.9207673060884103</c:v>
                </c:pt>
                <c:pt idx="192">
                  <c:v>4.5104510451045101</c:v>
                </c:pt>
                <c:pt idx="193">
                  <c:v>5.0134770889487896</c:v>
                </c:pt>
                <c:pt idx="194">
                  <c:v>4.3355855855855898</c:v>
                </c:pt>
                <c:pt idx="195">
                  <c:v>2.59826782145237</c:v>
                </c:pt>
                <c:pt idx="196">
                  <c:v>2.9542097488921701</c:v>
                </c:pt>
                <c:pt idx="197">
                  <c:v>3.26231691078562</c:v>
                </c:pt>
                <c:pt idx="198">
                  <c:v>4.0449438202247201</c:v>
                </c:pt>
                <c:pt idx="199">
                  <c:v>4.4213263979193798</c:v>
                </c:pt>
                <c:pt idx="200">
                  <c:v>4.2797494780793297</c:v>
                </c:pt>
                <c:pt idx="201">
                  <c:v>3.7425149700598799</c:v>
                </c:pt>
                <c:pt idx="202">
                  <c:v>2.51419302514193</c:v>
                </c:pt>
                <c:pt idx="203">
                  <c:v>3.2390044323218499</c:v>
                </c:pt>
                <c:pt idx="204">
                  <c:v>5.2190721649484502</c:v>
                </c:pt>
                <c:pt idx="205">
                  <c:v>2.3306627822286998</c:v>
                </c:pt>
                <c:pt idx="206">
                  <c:v>4.20264824409902</c:v>
                </c:pt>
                <c:pt idx="207">
                  <c:v>4.29022082018927</c:v>
                </c:pt>
                <c:pt idx="208">
                  <c:v>3.54654844838505</c:v>
                </c:pt>
                <c:pt idx="209">
                  <c:v>2.5405405405405399</c:v>
                </c:pt>
                <c:pt idx="210">
                  <c:v>3.7301992846193199</c:v>
                </c:pt>
                <c:pt idx="211">
                  <c:v>3.4400948991696301</c:v>
                </c:pt>
                <c:pt idx="212">
                  <c:v>3.3398821218074701</c:v>
                </c:pt>
                <c:pt idx="213">
                  <c:v>3.8927335640138399</c:v>
                </c:pt>
                <c:pt idx="214">
                  <c:v>5.3972104305639803</c:v>
                </c:pt>
                <c:pt idx="215">
                  <c:v>3.4899328859060401</c:v>
                </c:pt>
                <c:pt idx="216">
                  <c:v>2.4468085106383</c:v>
                </c:pt>
                <c:pt idx="217">
                  <c:v>4.14887126296522</c:v>
                </c:pt>
                <c:pt idx="218">
                  <c:v>3.9056742815033201</c:v>
                </c:pt>
                <c:pt idx="219">
                  <c:v>3.1564808596373402</c:v>
                </c:pt>
                <c:pt idx="220">
                  <c:v>4.9171842650103503</c:v>
                </c:pt>
                <c:pt idx="221">
                  <c:v>3.4677419354838701</c:v>
                </c:pt>
                <c:pt idx="222">
                  <c:v>3.3532041728762998</c:v>
                </c:pt>
                <c:pt idx="223">
                  <c:v>6.8483063328424203</c:v>
                </c:pt>
                <c:pt idx="224">
                  <c:v>4.5837231057062704</c:v>
                </c:pt>
                <c:pt idx="225">
                  <c:v>4.6728971962616797</c:v>
                </c:pt>
                <c:pt idx="226">
                  <c:v>5.0078247261345901</c:v>
                </c:pt>
                <c:pt idx="227">
                  <c:v>3.0687124749833199</c:v>
                </c:pt>
                <c:pt idx="228">
                  <c:v>6.2636165577342</c:v>
                </c:pt>
                <c:pt idx="229">
                  <c:v>4.1057367829021398</c:v>
                </c:pt>
                <c:pt idx="230">
                  <c:v>4.1132838840188803</c:v>
                </c:pt>
                <c:pt idx="231">
                  <c:v>2.9411764705882399</c:v>
                </c:pt>
                <c:pt idx="232">
                  <c:v>3.51351351351351</c:v>
                </c:pt>
                <c:pt idx="233">
                  <c:v>0</c:v>
                </c:pt>
                <c:pt idx="234">
                  <c:v>0</c:v>
                </c:pt>
                <c:pt idx="235">
                  <c:v>0</c:v>
                </c:pt>
                <c:pt idx="236">
                  <c:v>0</c:v>
                </c:pt>
                <c:pt idx="237">
                  <c:v>0</c:v>
                </c:pt>
                <c:pt idx="238">
                  <c:v>0</c:v>
                </c:pt>
                <c:pt idx="239">
                  <c:v>2.3306233062330599</c:v>
                </c:pt>
                <c:pt idx="240">
                  <c:v>3.02826379542396</c:v>
                </c:pt>
                <c:pt idx="241">
                  <c:v>3.0792917628945302</c:v>
                </c:pt>
                <c:pt idx="242">
                  <c:v>4.0909090909090899</c:v>
                </c:pt>
                <c:pt idx="243">
                  <c:v>5.4828660436137104</c:v>
                </c:pt>
                <c:pt idx="244">
                  <c:v>4.1698841698841704</c:v>
                </c:pt>
                <c:pt idx="245">
                  <c:v>4.4328552803129098</c:v>
                </c:pt>
                <c:pt idx="246">
                  <c:v>2.8523489932885902</c:v>
                </c:pt>
                <c:pt idx="247">
                  <c:v>3.6129032258064502</c:v>
                </c:pt>
                <c:pt idx="248">
                  <c:v>3.0018761726078802</c:v>
                </c:pt>
                <c:pt idx="249">
                  <c:v>2.9268292682926802</c:v>
                </c:pt>
                <c:pt idx="250">
                  <c:v>2.0275750202757501</c:v>
                </c:pt>
                <c:pt idx="251">
                  <c:v>6.4633260711692104</c:v>
                </c:pt>
                <c:pt idx="252">
                  <c:v>4.41947565543071</c:v>
                </c:pt>
                <c:pt idx="253">
                  <c:v>5.6317689530685904</c:v>
                </c:pt>
                <c:pt idx="254">
                  <c:v>4.1272570937231299</c:v>
                </c:pt>
                <c:pt idx="255">
                  <c:v>4.8585931834662803</c:v>
                </c:pt>
                <c:pt idx="256">
                  <c:v>2.6565464895635702</c:v>
                </c:pt>
                <c:pt idx="257">
                  <c:v>5.1040967092008103</c:v>
                </c:pt>
                <c:pt idx="258">
                  <c:v>2.7722772277227699</c:v>
                </c:pt>
                <c:pt idx="259">
                  <c:v>1.8886679920477101</c:v>
                </c:pt>
                <c:pt idx="260">
                  <c:v>8.1796311146752192</c:v>
                </c:pt>
                <c:pt idx="261">
                  <c:v>1.8779342723004699</c:v>
                </c:pt>
                <c:pt idx="262">
                  <c:v>2.3835319609967498</c:v>
                </c:pt>
                <c:pt idx="263">
                  <c:v>1.83585313174946</c:v>
                </c:pt>
                <c:pt idx="264">
                  <c:v>5.7283142389525397</c:v>
                </c:pt>
                <c:pt idx="265">
                  <c:v>3.0583873957367902</c:v>
                </c:pt>
                <c:pt idx="266">
                  <c:v>4.3307086614173196</c:v>
                </c:pt>
                <c:pt idx="267">
                  <c:v>2.61374636979671</c:v>
                </c:pt>
                <c:pt idx="268">
                  <c:v>2.6839826839826801</c:v>
                </c:pt>
                <c:pt idx="269">
                  <c:v>5.7382333978078703</c:v>
                </c:pt>
                <c:pt idx="270">
                  <c:v>4.3478260869565197</c:v>
                </c:pt>
              </c:numCache>
            </c:numRef>
          </c:val>
          <c:smooth val="0"/>
          <c:extLst>
            <c:ext xmlns:c16="http://schemas.microsoft.com/office/drawing/2014/chart" uri="{C3380CC4-5D6E-409C-BE32-E72D297353CC}">
              <c16:uniqueId val="{00000000-DF2D-442A-A341-3F4F30A9B19A}"/>
            </c:ext>
          </c:extLst>
        </c:ser>
        <c:ser>
          <c:idx val="1"/>
          <c:order val="1"/>
          <c:tx>
            <c:strRef>
              <c:f>Sheet1!$C$1</c:f>
              <c:strCache>
                <c:ptCount val="1"/>
                <c:pt idx="0">
                  <c:v>helvetia.suisse</c:v>
                </c:pt>
              </c:strCache>
            </c:strRef>
          </c:tx>
          <c:spPr>
            <a:ln w="28575" cap="rnd">
              <a:solidFill>
                <a:schemeClr val="accent2"/>
              </a:solidFill>
              <a:round/>
            </a:ln>
            <a:effectLst/>
          </c:spPr>
          <c:marker>
            <c:symbol val="none"/>
          </c:marker>
          <c:cat>
            <c:strRef>
              <c:f>Sheet1!$A$2:$A$272</c:f>
              <c:strCache>
                <c:ptCount val="271"/>
                <c:pt idx="0">
                  <c:v>A tutte le menti creative: partecipa al concorso per bambini e fai un disegno o,... 
2019-04-15 13:00:16</c:v>
                </c:pt>
                <c:pt idx="1">
                  <c:v>Il quinto turno dell'Helvetia Coppa Svizzera ha avuto inizio e 4 squadre continu... 
2019-04-17 21:00:11</c:v>
                </c:pt>
                <c:pt idx="2">
                  <c:v>Siamo lieti di porgervi i nostri migliori auguri di buona Pasqua! Tra l’altro l’... 
2019-04-21 11:00:18</c:v>
                </c:pt>
                <c:pt idx="3">
                  <c:v>Chi ha segnato il più bei gol del quinto turno dell'Helvetia Coppa Svizzerra 201... 
2019-04-27 12:04:33</c:v>
                </c:pt>
                <c:pt idx="4">
                  <c:v>Chi ha segnato il più bei gol del quarto turno dell'Helvetia Coppa Svizzera?
Fat... 
2019-03-08 14:26:48</c:v>
                </c:pt>
                <c:pt idx="5">
                  <c:v>Facciamo le nostre più vive congratulazioni ad Pajtim Kasami del @fcsion , fiero... 
2019-02-26 14:29:25</c:v>
                </c:pt>
                <c:pt idx="6">
                  <c:v>Facciamo le nostre più vive congratulazioni ad Benjamin Kololli del @fcz_offizie... 
2018-10-30 08:33:54</c:v>
                </c:pt>
                <c:pt idx="7">
                  <c:v>Chi ha segnato il più bei gol del terzo turno dell'Helvetia Coppa Svizzerra 2018... 
2018-11-03 18:43:20</c:v>
                </c:pt>
                <c:pt idx="8">
                  <c:v>Indicatori e dati salienti dalla chiusura semestrale: Crescita incoraggiante e b... 
2018-09-04 10:03:05</c:v>
                </c:pt>
                <c:pt idx="9">
                  <c:v>Facciamo le nostre più vive congratulazioni ad Antonio Marchesano del Zurigo, fi... 
2018-09-05 17:50:56</c:v>
                </c:pt>
                <c:pt idx="10">
                  <c:v>Facciamo le nostre più vive congratulazioni ad @mike_natoli del @fcbielbienne_of... 
2018-09-14 11:59:50</c:v>
                </c:pt>
                <c:pt idx="11">
                  <c:v>Fate subito il vostro pronostico e vincete 2 x 2 biglietti per la finale dell’He... 
2018-09-18 15:28:37</c:v>
                </c:pt>
                <c:pt idx="12">
                  <c:v>Fashion on stage: Helvetia’s Look anno 1994 #160anniHelvetia #insurance... 
2018-09-29 21:30:08</c:v>
                </c:pt>
                <c:pt idx="13">
                  <c:v>Appassionati di moto, attenzione: questo venerdì iniziano a Basilea i Biker Days... 
2018-07-11 13:00:12</c:v>
                </c:pt>
                <c:pt idx="14">
                  <c:v>Straordinaria operazione di ripulitura dell’opera d’arte «Aufgeweckter Rosensche... 
2018-07-25 11:04:16</c:v>
                </c:pt>
                <c:pt idx="15">
                  <c:v>Giovane, audace, vivace… Pubblicità anno 1989: #Helvetia seduce con la fiera. #1... 
2018-07-29 20:00:09</c:v>
                </c:pt>
                <c:pt idx="16">
                  <c:v>Toutes nos félicitations à Pajtim Kasami du @fcsion, vainqueur du Tor de Suisse ... 
2019-02-26 14:27:20</c:v>
                </c:pt>
                <c:pt idx="17">
                  <c:v>Merci @jovianhediger pour tes voeux. Nous te souhaitons une bonne année 2019 ave... 
2018-12-31 14:59:20</c:v>
                </c:pt>
                <c:pt idx="18">
                  <c:v>Après 160 ans d'existence, Helvetia vous dit simplement merci pour la confiance ... 
2019-01-01 00:15:05</c:v>
                </c:pt>
                <c:pt idx="19">
                  <c:v>Il motto dell’edizione di quest’anno dello #SwissDigitalDay è «Condividere un’es... 
2018-08-22 13:00:11</c:v>
                </c:pt>
                <c:pt idx="20">
                  <c:v>Già nel 1990 un tema presso #Helvetia: consigli contro danni causati da martore.... 
2018-08-30 13:50:03</c:v>
                </c:pt>
                <c:pt idx="21">
                  <c:v>Qui a marqué le plus beau but du troisième tour de l'Helvetia Coupe Suisse? 
Vot... 
2018-11-03 18:39:43</c:v>
                </c:pt>
                <c:pt idx="22">
                  <c:v>Breaking News : deux superbes athlètes, @dariocologna et Nathalie von Siebenthal... 
2019-03-05 18:02:37</c:v>
                </c:pt>
                <c:pt idx="23">
                  <c:v>Qui a marqué le plus beau but du quatrième tour de l'Helvetia Coupe Suisse?
Vote... 
2019-03-08 14:45:05</c:v>
                </c:pt>
                <c:pt idx="24">
                  <c:v>Wie sieht eine #Lehre oder der generelle Berufseinstieg bei Helvetia aus? Das st... 
2019-04-10 16:54:49</c:v>
                </c:pt>
                <c:pt idx="25">
                  <c:v>Heute haben wir die Sekundarschule Gilgenberg besucht. Thema war die Lehre bei H... 
2019-04-12 13:35:05</c:v>
                </c:pt>
                <c:pt idx="26">
                  <c:v>Kreative Köpfe aufgepasst: Male oder bastle uns dein Leben in der Zukunft und ma... 
2019-04-15 13:00:18</c:v>
                </c:pt>
                <c:pt idx="27">
                  <c:v>Als Financial Controller Real Estate bei Helvetia legt Melanie Hara grossen Wert... 
2019-04-16 17:00:16</c:v>
                </c:pt>
                <c:pt idx="28">
                  <c:v>Jetzt gibt es 5x2 Tickets für den Cupfinal zu gewinnen!
Der Helvetia Schweizer ... 
2019-04-17 21:00:15</c:v>
                </c:pt>
                <c:pt idx="29">
                  <c:v>Wir gratulieren @iamrubenvargas vom @fcluzern_offiziell zum Gewinn des Tor de Su... 
2019-04-18 07:08:24</c:v>
                </c:pt>
                <c:pt idx="30">
                  <c:v>Mit vielen Grüssen von unseren Trainees direkt vom Inspiration Day! #disruptivep... 
2019-04-18 15:40:56</c:v>
                </c:pt>
                <c:pt idx="31">
                  <c:v>Wir wünschen Ihnen von ganzem Herzen frohe Ostern! Übrigens: Helvetia versichert... 
2019-04-21 11:00:18</c:v>
                </c:pt>
                <c:pt idx="32">
                  <c:v>Interessierte Studenten diskutieren mit uns über #Leadership, #Kultur und #Trans... 
2019-04-23 19:06:27</c:v>
                </c:pt>
                <c:pt idx="33">
                  <c:v>Wer erzielte das schönste Tor im Halbfinal des Helvetia Schweizer Cup? Jetzt vot... 
2019-04-27 12:04:30</c:v>
                </c:pt>
                <c:pt idx="34">
                  <c:v>Herzliche Gratulation FC Thun und FC Basel 1893 zum Einzug ins Finale des Helvet... 
2019-04-28 23:04:53</c:v>
                </c:pt>
                <c:pt idx="35">
                  <c:v>"Wage den Schritt ins Unbekannte" ist der Tipp von Mirjam Angehrn, Senior Underw... 
2019-04-29 17:00:12</c:v>
                </c:pt>
                <c:pt idx="36">
                  <c:v>Chiffres-clés et faits marquants des comptes semestriels: une croissance réjouis... 
2018-09-04 11:00:10</c:v>
                </c:pt>
                <c:pt idx="37">
                  <c:v>Toutes nos félicitations à Antonio Marchesano du FC Zurich, vainqueur du Tor de ... 
2018-09-05 17:48:40</c:v>
                </c:pt>
                <c:pt idx="38">
                  <c:v>Toutes nos félicitations à @mike_natoli du @fcbielbienne_official, vainqueur du ... 
2018-09-14 13:33:31</c:v>
                </c:pt>
                <c:pt idx="39">
                  <c:v>Voter maintenant et gagner 2 x 2 billets pour la finale de l'Helvetia Coupe Suis... 
2018-09-18 15:14:46</c:v>
                </c:pt>
                <c:pt idx="40">
                  <c:v>Fashion on stage: Le look d’Helvetia en 1994 #160ansHelvetia #insurance... 
2018-09-29 21:30:07</c:v>
                </c:pt>
                <c:pt idx="41">
                  <c:v>Avis aux esprits créatifs: peins ou bricole pour nous ta vie dans l’avenir, et p... 
2019-04-15 13:00:19</c:v>
                </c:pt>
                <c:pt idx="42">
                  <c:v>L'Helvetia Coupe Suisse  passe au cinquième tour et 4 équipes s'affronteront pou... 
2019-04-17 21:00:16</c:v>
                </c:pt>
                <c:pt idx="43">
                  <c:v>Nous vous souhaitons de joyeuses fêtes de Pâques. Au fait, Helvetia assure même ... 
2019-04-21 11:00:19</c:v>
                </c:pt>
                <c:pt idx="44">
                  <c:v>Qui a marqué le plus beau but du cinquième tour de l'Helvetia Coupe Suisse? Vote... 
2019-04-27 12:04:28</c:v>
                </c:pt>
                <c:pt idx="45">
                  <c:v>Toutes nos félicitations à Benjamin Kololli du @fcz_offiziell , vainqueur du Tor... 
2018-10-30 08:31:54</c:v>
                </c:pt>
                <c:pt idx="46">
                  <c:v>Qu'est-ce qu'Helvetia a trait à une allumette? À toi de le découvrir le 6 décemb... 
2018-12-04 13:00:13</c:v>
                </c:pt>
                <c:pt idx="47">
                  <c:v>Qu'est-ce qu'Helvetia a trait à un canif? À toi de le découvrir le 6 décembre! #... 
2018-12-05 18:00:30</c:v>
                </c:pt>
                <c:pt idx="48">
                  <c:v>Nous fêtons les 160 ans d'Helvetia et nous présentons:
#Helvetia #Assurances #Su... 
2018-12-06 09:36:15</c:v>
                </c:pt>
                <c:pt idx="49">
                  <c:v>Cosa ha che fare Helvetia con un fiammifero? Scoprilo il 6 dicembre! #Helvetia #... 
2018-12-04 13:00:09</c:v>
                </c:pt>
                <c:pt idx="50">
                  <c:v>Cosa ha che fare Helvetia con un colltellino svizzero? Scoprilo il 6 dicembre! #... 
2018-12-05 18:00:08</c:v>
                </c:pt>
                <c:pt idx="51">
                  <c:v>Siamo pronti a festeggiare l’anniversario dell’Helvetia! 160 anni di storia, ecc... 
2018-12-06 09:32:48</c:v>
                </c:pt>
                <c:pt idx="52">
                  <c:v>Dopo 160 anni di successo, vogliamo semplicemente porgervi i nostri più sentiti ... 
2019-01-01 00:15:04</c:v>
                </c:pt>
                <c:pt idx="53">
                  <c:v>In occasione della Coppa del mondo di sci ad Adelboden abbiamo avuto modo di chi... 
2019-01-12 10:49:59</c:v>
                </c:pt>
                <c:pt idx="54">
                  <c:v>Was für ein Wochenende liebe @michellegisin 🤩 Nach dem 2. Platz gestern folgt nu... 
2018-12-01 22:09:31</c:v>
                </c:pt>
                <c:pt idx="55">
                  <c:v>#TeamHelvetia triumphiert erneut und zwar doppelt 🥳🥳
Wir freuen uns und gratulie... 
2018-12-02 22:28:06</c:v>
                </c:pt>
                <c:pt idx="56">
                  <c:v>Was für ein Wochenende für @michellegisin und das @swissskiteam! Nach diesen tol... 
2018-12-03 08:44:04</c:v>
                </c:pt>
                <c:pt idx="57">
                  <c:v>+++ Willkommen bei Helvetia +++
Am Welcome Day "Dezember" begrüssten wir vor ein... 
2018-12-04 11:00:23</c:v>
                </c:pt>
                <c:pt idx="58">
                  <c:v>Was hat Helvetia mit einem Zündholz zu tun? Finde es raus am 6. Dezember! #Helve... 
2018-12-04 13:00:13</c:v>
                </c:pt>
                <c:pt idx="59">
                  <c:v>Was hat Helvetia mit einem Taschenmesser zu tun? Finde es raus am 6. Dezember! #... 
2018-12-05 18:00:08</c:v>
                </c:pt>
                <c:pt idx="60">
                  <c:v>Wir feiern Geburtstag. 160 Jahre Helvetia und das sind wir:
#Helvetia #Versicher... 
2018-12-06 09:28:57</c:v>
                </c:pt>
                <c:pt idx="61">
                  <c:v>Es weihnachtet sehr bei Helvetia! Gestern durften Kinder von Mitarbeitenden eine... 
2018-12-06 14:40:14</c:v>
                </c:pt>
                <c:pt idx="62">
                  <c:v>Die wohl jüngste Disziplin am Weltcup startet wieder am Sonntag – Wie man sich a... 
2018-12-07 12:23:40</c:v>
                </c:pt>
                <c:pt idx="63">
                  <c:v>Wir wünschen Dir und dem ganzen #TeamHelvetia ein erfolgreiches Wochenende. Wir ... 
2018-12-08 10:27:48</c:v>
                </c:pt>
                <c:pt idx="64">
                  <c:v>Wenn Hacker sogar vor ihm keinen Halt machen. Wie kann sich der Weihnachtsmann g... 
2018-12-09 11:00:14</c:v>
                </c:pt>
                <c:pt idx="65">
                  <c:v>Wir verlosen 5 x 2 Tickets für die legendäre my105.ch​ Silvesterparty!
Wann und ... 
2018-12-10 11:00:13</c:v>
                </c:pt>
                <c:pt idx="66">
                  <c:v>Ihr habt fleissig Fragen eingereicht an unsere Sportler. Dario Cologna steht den... 
2018-12-11 17:43:27</c:v>
                </c:pt>
                <c:pt idx="67">
                  <c:v>Life as we know it part 4! Shout-out to @fizzen_switzerland #helvetia #fizzen #d... 
2018-12-12 20:57:41</c:v>
                </c:pt>
                <c:pt idx="68">
                  <c:v>Um die Zeit zwischen den Rennen zu verkürzen, spielen wir ein kleines Spiel mit ... 
2018-12-13 17:10:57</c:v>
                </c:pt>
                <c:pt idx="69">
                  <c:v>Blick hinter die Kulissen unserer Skisprung-Stars am Tag vor dem grossen Springe... 
2018-12-15 11:15:52</c:v>
                </c:pt>
                <c:pt idx="70">
                  <c:v>Der Weihnachtsmann ist der Einbrecher. Zugegeben, es war nicht der Echte, aber d... 
2018-12-16 11:30:12</c:v>
                </c:pt>
                <c:pt idx="71">
                  <c:v>Tolle Leistung, @alexfiva ! Wir gratulieren Dir zu Deinem 3. Rang im #Skicross i... 
2018-12-17 22:22:25</c:v>
                </c:pt>
                <c:pt idx="72">
                  <c:v>Wir bedanken uns herzlich bei Dir, Sandro Viletta. Du warst der erste Skisportle... 
2018-12-18 16:11:14</c:v>
                </c:pt>
                <c:pt idx="73">
                  <c:v>Wie die Goldmedaille Michelle Gisins Training verändert hat und warum Sie privat... 
2018-12-21 11:54:13</c:v>
                </c:pt>
                <c:pt idx="74">
                  <c:v>Herzliche Gratulation Daniel Yule! Das ganze Team Helvetia freut sich über deine... 
2018-12-22 20:25:27</c:v>
                </c:pt>
                <c:pt idx="75">
                  <c:v>Frohe Weihnachten!
Auch der Weihnachtsmann ist nicht vor Unfällen geschützt. Sch... 
2018-12-24 11:30:12</c:v>
                </c:pt>
                <c:pt idx="76">
                  <c:v>Herzliche Gratulation zum tollen Erfolg in Courchevel, Viktoria Rebensburg! Hopp... 
2018-12-24 16:04:29</c:v>
                </c:pt>
                <c:pt idx="77">
                  <c:v>Danke Marco Odermatt für Deine Antworten auf die Fragen von Ramona Leuchti, Chri... 
2018-12-26 11:43:47</c:v>
                </c:pt>
                <c:pt idx="78">
                  <c:v>Passend zu dem langen Silvester-Wochenende erzählen unsere Wintersportler, wer d... 
2018-12-28 15:01:48</c:v>
                </c:pt>
                <c:pt idx="79">
                  <c:v>Åre bereitet sich auf die @are2019 vor. Wer holt eine 🥇? @dyule , @alinedanioth ... 
2019-02-01 09:15:30</c:v>
                </c:pt>
                <c:pt idx="80">
                  <c:v>Fondue und Raclette an der @are2019. Das House of Switzerland macht es möglich. ... 
2019-02-01 19:22:39</c:v>
                </c:pt>
                <c:pt idx="81">
                  <c:v>Heute heisst es für 27 neue Kolleginnen und Kollegen: Willkommen bei Helvetia. A... 
2019-02-04 14:00:14</c:v>
                </c:pt>
                <c:pt idx="82">
                  <c:v>Mit unserem Engagement unterstützen wir Loipen Schweiz und offerierten dieses Wo... 
2019-02-04 15:08:40</c:v>
                </c:pt>
                <c:pt idx="83">
                  <c:v>Wir freuen uns Norina Bänziger, HR Specialist von Helvetia, bei #thewomanknows b... 
2019-02-04 19:45:03</c:v>
                </c:pt>
                <c:pt idx="84">
                  <c:v>Unser #TeamHelvetia und ihre Mitstreiter bereiten sich auf die die Rennen in Are... 
2019-02-05 16:03:14</c:v>
                </c:pt>
                <c:pt idx="85">
                  <c:v>Dieses Fondue essen unsere Skistars an der WM. Der Chefkoch des «House of Switze... 
2019-02-06 22:22:01</c:v>
                </c:pt>
                <c:pt idx="86">
                  <c:v>Mit unseren Graduates zum Apéro gehen..Bei uns ganz normal und nur eine von viel... 
2019-02-07 08:18:27</c:v>
                </c:pt>
                <c:pt idx="87">
                  <c:v>Heute sind Marisa und Flavia für euch an den FH Kontaktgesprächen in #StGallen u... 
2019-02-07 14:52:11</c:v>
                </c:pt>
                <c:pt idx="88">
                  <c:v>Ausser Skifahren gibt's noch mehr - mit Schlitten- und Autofahrt auf dem zugefro... 
2019-02-08 15:12:58</c:v>
                </c:pt>
                <c:pt idx="89">
                  <c:v>Kurz vor der Frauenabfahrt in Åre gibt uns Beat Tschuor, Cheftrainer der Ski Alp... 
2019-02-09 19:54:08</c:v>
                </c:pt>
                <c:pt idx="90">
                  <c:v>Viele Grüsse aus dem Lernlager. Wir bereiten unsere Lernenden diese Woche auf ih... 
2019-02-12 14:14:42</c:v>
                </c:pt>
                <c:pt idx="91">
                  <c:v>Gratulation 🤩🥇 Gold in Åre für die Schweiz und unser #TeamHelvetia. Lasst euch f... 
2019-02-12 19:09:21</c:v>
                </c:pt>
                <c:pt idx="92">
                  <c:v>Auch wenn dieser Medaillenspiegel nicht ganz offiziell ist, uns gefällt er sehr ... 
2019-02-13 19:48:18</c:v>
                </c:pt>
                <c:pt idx="93">
                  <c:v>Herzliche Gratulation, liebe Viktoria Rebensburg 👏WM Silber im Riesenslalom in Å... 
2019-02-14 21:04:27</c:v>
                </c:pt>
                <c:pt idx="94">
                  <c:v>Und schon ist das Lernlager wieder vorbei. Wir hatten eine tolle Woche mit unser... 
2019-02-15 13:39:31</c:v>
                </c:pt>
                <c:pt idx="95">
                  <c:v>Mit ihrer fachlichen Kompetenz und Energie passt Katja perfekt zu #thewomanknows... 
2019-02-16 19:00:15</c:v>
                </c:pt>
                <c:pt idx="96">
                  <c:v>🎉🎉Wir hatten eine tolle Abschlussfeier mit unseren frisch gebackenen Absolventin... 
2019-02-18 15:49:16</c:v>
                </c:pt>
                <c:pt idx="97">
                  <c:v>Bronze für das #TeamHelvetia🤩🥉
@killianpeier wird sensationeller Dritter im Skis... 
2019-02-23 16:54:47</c:v>
                </c:pt>
                <c:pt idx="98">
                  <c:v>Herzliche Gratulation an Pajtim Kasami vom @fcsion zum Gewinn des Tor de Suisse ... 
2019-02-26 14:15:32</c:v>
                </c:pt>
                <c:pt idx="99">
                  <c:v>Ein Einblick in die letzten Trainingsvorbereitungen für das morgige Cupspiel des... 
2019-02-27 15:54:55</c:v>
                </c:pt>
                <c:pt idx="100">
                  <c:v>Seit dreissig Jahren Fan und immer noch begeistert — Christian Beusch erzählt di... 
2019-02-28 14:31:57</c:v>
                </c:pt>
                <c:pt idx="101">
                  <c:v>Bundesrat @alain.berset und Verwaltungsratspräsidentin von Helvetia Doris Russi ... 
2019-02-28 20:57:51</c:v>
                </c:pt>
                <c:pt idx="102">
                  <c:v>+++ Willkommen bei Helvetia! +++ Heute heissen wir wieder viele neue Mitarbeiten... 
2019-03-01 14:00:25</c:v>
                </c:pt>
                <c:pt idx="103">
                  <c:v>Eliana Wüst ist Head Customer Centricity von Helvetia. Eliana zeichnet sich durc... 
2019-03-01 19:45:10</c:v>
                </c:pt>
                <c:pt idx="104">
                  <c:v>Ohne schnelle Skier keine Medaillen. Wir zeigen Euch die Experten hinter den sch... 
2019-03-03 15:52:01</c:v>
                </c:pt>
                <c:pt idx="105">
                  <c:v>Breaking News: Es ist uns gelungen, zwei Superstars an diesem Wochenende zum Eng... 
2019-03-05 17:55:39</c:v>
                </c:pt>
                <c:pt idx="106">
                  <c:v>Fussball für einmal aus der Sicht der Kleinen. Wir danken allen Player Escort Ki... 
2019-03-07 19:54:59</c:v>
                </c:pt>
                <c:pt idx="107">
                  <c:v>Wer erzielte das schönste Tor der 4. Runde des Helvetia Schweizer Cup?
Jetzt vot... 
2019-03-08 14:05:43</c:v>
                </c:pt>
                <c:pt idx="108">
                  <c:v>Herzliche Gratulation @marcoodermatt zum 3. Rang und somit ersten Podestplatz im... 
2019-03-09 16:09:08</c:v>
                </c:pt>
                <c:pt idx="109">
                  <c:v>Wir sind vor Ort, beim Infoanlass zur IT Lehre von Abacus und informieren Dich u... 
2019-03-12 21:34:50</c:v>
                </c:pt>
                <c:pt idx="110">
                  <c:v>Silber für #TeamHelvetia 🤩
Herzliche Gratulation liebe @viktoria_rebensburg zum ... 
2019-03-13 16:32:32</c:v>
                </c:pt>
                <c:pt idx="111">
                  <c:v>Sieg im Saisonfinale für #TeamHelvetia 🥇
Herzliche Gratulation liebe @viktoria_r... 
2019-03-14 12:50:19</c:v>
                </c:pt>
                <c:pt idx="112">
                  <c:v>Als Verwaltungsrätin der Helvetia Holding lässt sich Gabriela Maria Payer nicht ... 
2019-03-15 17:00:13</c:v>
                </c:pt>
                <c:pt idx="113">
                  <c:v>Und schon wieder Medaillen😁 Gold im Alpine Team Event 🤩🥇🇨🇭
Gratulation an @dyule... 
2019-03-15 19:28:01</c:v>
                </c:pt>
                <c:pt idx="114">
                  <c:v>Herzliche Gratulation @marcoodermatt 🤩 Wir gratulieren zum 2. Platz im Riesensla... 
2019-03-16 12:59:27</c:v>
                </c:pt>
                <c:pt idx="115">
                  <c:v>Super Leistung @dyule 🤩 Herzliche Gratulation zum 3.Rang beim heutigen Slalom un... 
2019-03-17 14:15:07</c:v>
                </c:pt>
                <c:pt idx="116">
                  <c:v>Wir freuen uns über so viel Talent im Schweizer Sport. Tolle Impressionen der He... 
2019-03-19 19:53:53</c:v>
                </c:pt>
                <c:pt idx="117">
                  <c:v>Herzlich willkommen bei #thewomanknows. Chloé zeichnet sich durch ihr Wissen und... 
2019-03-29 17:00:12</c:v>
                </c:pt>
                <c:pt idx="118">
                  <c:v>Am heutigen Welcome Day in #StGallen durften wir über 40 neue Mitarbeitende begr... 
2019-04-01 21:44:35</c:v>
                </c:pt>
                <c:pt idx="119">
                  <c:v>Welcher Star war das Lieblingsmotiv von Hannes Schmid? Und wie wird die #Entwick... 
2019-04-02 17:54:56</c:v>
                </c:pt>
                <c:pt idx="120">
                  <c:v>Life as we know it: part 2 #helvetia #thestruggleisreal #phone... 
2018-10-31 20:44:23</c:v>
                </c:pt>
                <c:pt idx="121">
                  <c:v>Der Winter steht vor der Tür! Was packt @lucaaerni neben der coolen #Helvetia-Ka... 
2018-11-01 16:01:09</c:v>
                </c:pt>
                <c:pt idx="122">
                  <c:v>+ Schön, dass ihr da seid +
Wie jeden Monat begrüssten wir auch im Oktober neue... 
2018-11-01 19:47:02</c:v>
                </c:pt>
                <c:pt idx="123">
                  <c:v>Wer erzielte das schönste Tor der 3. Runde des Helvetia Schweizer Cup? 
Jetzt vo... 
2018-11-03 18:34:47</c:v>
                </c:pt>
                <c:pt idx="124">
                  <c:v>Heute sind wir an der Absolventenmesse in Zürich und freuen uns auf spannende &amp;L... 
2018-11-08 09:45:32</c:v>
                </c:pt>
                <c:pt idx="125">
                  <c:v>Wir sind echt begeistert wie gross das Interesse an den Einstiegsmöglichkeiten b... 
2018-11-08 13:55:00</c:v>
                </c:pt>
                <c:pt idx="126">
                  <c:v>Und es geht weiter! Diese Woche steht die Pitch Booth an der HSG! Du hast eine g... 
2018-11-12 12:14:13</c:v>
                </c:pt>
                <c:pt idx="127">
                  <c:v>Heute suchen wir die Talente aus Basel und Umgebung an der #AbsolventenmesseBase... 
2018-11-14 09:31:11</c:v>
                </c:pt>
                <c:pt idx="128">
                  <c:v>Und täglich grüsst das Murmeltier... oder unsere Pitch Booth! 
Schon gepitcht? N... 
2018-11-15 10:59:25</c:v>
                </c:pt>
                <c:pt idx="129">
                  <c:v>Life as we know it part 3 #helvetia #autopanne #insurance #carInsurance #fun #bo... 
2018-11-15 20:28:10</c:v>
                </c:pt>
                <c:pt idx="130">
                  <c:v>Unsere next.generation Spezialisten sind heute zusammen mit der SUVA am Berufsor... 
2018-11-16 15:39:59</c:v>
                </c:pt>
                <c:pt idx="131">
                  <c:v>Und wieder suchen wir spannende und innovative Geschäftsideen - heute und morgen... 
2018-11-19 12:49:03</c:v>
                </c:pt>
                <c:pt idx="132">
                  <c:v>Eine eigene Geschäftsidee in die Tat umsetzen - ein Traum vieler. Wir unterstütz... 
2018-11-21 19:59:51</c:v>
                </c:pt>
                <c:pt idx="133">
                  <c:v>Die lange Nacht der Karriere... oder die grosse Nacht der besten Pitches der Uni... 
2018-11-22 19:41:04</c:v>
                </c:pt>
                <c:pt idx="134">
                  <c:v>Unsere Lernenden sind begeistert vom heutigen Fokustag #jugend diskutiert. Zahlr... 
2018-11-28 17:03:15</c:v>
                </c:pt>
                <c:pt idx="135">
                  <c:v>Was für ein toller Anerkennungsanlass! Unsere Lernenden bedanken sich bei ihren ... 
2018-11-30 01:10:13</c:v>
                </c:pt>
                <c:pt idx="136">
                  <c:v>Wir wünschen dir @jovianhediger alles Gute in Lillehammer. Hopp Jovian und Hopp ... 
2018-11-30 17:43:12</c:v>
                </c:pt>
                <c:pt idx="137">
                  <c:v>Herzliche Gratulation @michellegisin 🤩 Wir gratulieren Dir zu Deinem 2. Platz in... 
2018-11-30 22:18:32</c:v>
                </c:pt>
                <c:pt idx="138">
                  <c:v>Live vom #TalkAtTheStudio mit Dr. Christoph Franz, VRP von Roche und Helvetia CE... 
2018-09-03 18:53:35</c:v>
                </c:pt>
                <c:pt idx="139">
                  <c:v>Live vom #TalkAtTheStudio mit Dr. Christoph Franz, VRP von Roche, was können and... 
2018-09-03 20:37:46</c:v>
                </c:pt>
                <c:pt idx="140">
                  <c:v>Kennzahlen und Highlights vom Halbjahresabschluss: Erfreuliches Wachstum und ein... 
2018-09-04 10:03:05</c:v>
                </c:pt>
                <c:pt idx="141">
                  <c:v>Wir gratulieren Antonio Marchesano vom FC Zürich zum Gewinn des Tor de Suisse de... 
2018-09-05 17:36:22</c:v>
                </c:pt>
                <c:pt idx="142">
                  <c:v>Der Helvetia Badi Cup 2018 ist vorbei. Nach einem spannenden Finaltag stehen die... 
2018-09-05 20:08:54</c:v>
                </c:pt>
                <c:pt idx="143">
                  <c:v>Kick - Off! Heute starten 6 Trainees und 10 Versicherungsassistenten aus der Deu... 
2018-09-07 11:52:01</c:v>
                </c:pt>
                <c:pt idx="144">
                  <c:v>Wenn ein #Versicherungsfall zum #Kunstkrimi wird: Wir begleiten unseren #Helveti... 
2018-09-09 19:00:08</c:v>
                </c:pt>
                <c:pt idx="145">
                  <c:v>Trefft uns heute an der HSG Startwoche. Wir haben eine tolle Challenge mit super... 
2018-09-10 11:45:26</c:v>
                </c:pt>
                <c:pt idx="146">
                  <c:v>🎉🎉whoop whoop 🎉🎉 Seit heute ist unser neuer Arbeitgeberauftritt live, an dem sic... 
2018-09-10 14:00:08</c:v>
                </c:pt>
                <c:pt idx="147">
                  <c:v>Was für ein Ort, um hier zu arbeiten! Wunderschöne Drohnenaufnahmen vom Helvetia... 
2018-09-10 21:37:10</c:v>
                </c:pt>
                <c:pt idx="148">
                  <c:v>Bist du auch so mutig wie unsere Anna und wagst dich an unsere Challenge: &amp;Los. ... 
2018-09-11 16:08:22</c:v>
                </c:pt>
                <c:pt idx="149">
                  <c:v>Auch heute waren wieder viele neue Studenten während der HSG - Startwoche bei #H... 
2018-09-12 14:57:54</c:v>
                </c:pt>
                <c:pt idx="150">
                  <c:v>Wir sind heute am FH-Forum an den SwissSkills in Bern.
#helvetia #karrierestart ... 
2018-09-13 16:10:17</c:v>
                </c:pt>
                <c:pt idx="151">
                  <c:v>Wir gratulieren @mike_natoli vom @fcbiel_bienne_offiziell zum Gewinn des Tor de ... 
2018-09-14 11:57:09</c:v>
                </c:pt>
                <c:pt idx="152">
                  <c:v>Was hat #Kunst mit Social Media zu tun? So einiges – wie der #Kunstblogger, #Ins... 
2018-09-16 20:30:08</c:v>
                </c:pt>
                <c:pt idx="153">
                  <c:v>Helvetia gratuliert den Gewinnern des WTT Young Leader Awards zu ihrer tollen Le... 
2018-09-17 19:26:35</c:v>
                </c:pt>
                <c:pt idx="154">
                  <c:v>Jetzt voten und 2 x 2 Tickets für das Finalspiel des Helvetia Schweizer Cup 2018... 
2018-09-18 15:00:19</c:v>
                </c:pt>
                <c:pt idx="155">
                  <c:v>Heute hatten die Versicherungsassistenten der Romandie ihren Kick-Off in die Aus... 
2018-09-24 14:43:44</c:v>
                </c:pt>
                <c:pt idx="156">
                  <c:v>Von der Kinderbetreuung bis zur Relocation Plattform für Expats: Drei Teams kämp... 
2018-09-25 16:00:09</c:v>
                </c:pt>
                <c:pt idx="157">
                  <c:v>+++ Willkommen bei Helvetia +++
Wir freuen uns, 46 neue Mitarbeiterinnen und Mit... 
2018-09-28 18:00:20</c:v>
                </c:pt>
                <c:pt idx="158">
                  <c:v>Heute durften wir in gemütlicher Atmosphäre am Alumni Design Thinking Event der ... 
2018-09-29 18:37:38</c:v>
                </c:pt>
                <c:pt idx="159">
                  <c:v>Fashion on stage: Helvetia's Look anno 1994 #160JahreHelvetia #insurance #fashio... 
2018-09-29 21:30:07</c:v>
                </c:pt>
                <c:pt idx="160">
                  <c:v>Danke für die Glückwünsche liebe Laurien van der Graaff😁 Wir wünschen auch Dir e... 
2018-12-31 18:18:27</c:v>
                </c:pt>
                <c:pt idx="161">
                  <c:v>Vielen Dank lieber Dario Cologna und lieber Roman Furger 🥳 
Wir wünschen euch be... 
2018-12-31 22:25:23</c:v>
                </c:pt>
                <c:pt idx="162">
                  <c:v>Nach 160 Jahren Helvetia möchten wir uns einfach nur bei Ihnen bedanken! Vielen ... 
2019-01-01 00:15:04</c:v>
                </c:pt>
                <c:pt idx="163">
                  <c:v>Aline Danioth über ihre Liebe zum Skifahren, ihre Motivation im Sommer und das G... 
2019-01-05 11:56:22</c:v>
                </c:pt>
                <c:pt idx="164">
                  <c:v>#thewomanknows steht für die vielfältigen Frauen von Helvetia, die sich durch ih... 
2019-01-05 19:00:04</c:v>
                </c:pt>
                <c:pt idx="165">
                  <c:v>+++ Aller Anfang ist einfach - zumindest bei uns +++ Für 45 neue Mitarbeitende h... 
2019-01-07 14:00:47</c:v>
                </c:pt>
                <c:pt idx="166">
                  <c:v>Die dreizehnte Ausgabe der Tour de Ski war ein voller Erfolg – wir sind stolz Te... 
2019-01-08 17:37:03</c:v>
                </c:pt>
                <c:pt idx="167">
                  <c:v>Achtung Dachlawinen: Die aktuellen Schneemassen bergen Gefahren – wer in solchen... 
2019-01-10 15:00:18</c:v>
                </c:pt>
                <c:pt idx="168">
                  <c:v>Wir sind stolzer Partner vom CSI Basel. Hier ein Blick hinter die Kulissen des A... 
2019-01-11 14:49:25</c:v>
                </c:pt>
                <c:pt idx="169">
                  <c:v>Unsere Lernenden stossen auf ein spannendes neues Jahr #2019 an #helvetia #helve... 
2019-01-11 19:41:47</c:v>
                </c:pt>
                <c:pt idx="170">
                  <c:v>Lieber Noel von Grünigen, wir stehen gerne am Sonntag im Ziel und jubeln Dir zu.... 
2019-01-11 20:06:22</c:v>
                </c:pt>
                <c:pt idx="171">
                  <c:v>Daniel Yule über die Festtage, seinen sensationellen Saisonstart und das Rennen ... 
2019-01-12 10:12:39</c:v>
                </c:pt>
                <c:pt idx="172">
                  <c:v>Gratulation⛷🥳
Wir gratulieren @martabassino zum 3. Rang im Riesenslalom in Krona... 
2019-01-15 14:29:42</c:v>
                </c:pt>
                <c:pt idx="173">
                  <c:v>Museumsnacht in Basel und wir sind mit dabei. Besucht uns im #Helvetia Art Foyer... 
2019-01-16 19:45:08</c:v>
                </c:pt>
                <c:pt idx="174">
                  <c:v>Wengen ist bereit für die Rennen🤩
Wir drücken dem ganzen #TeamHelvetia die Daume... 
2019-01-18 20:41:12</c:v>
                </c:pt>
                <c:pt idx="175">
                  <c:v>Das Helvetia Art Foyer an der @museumsnachtbasel. Wir bedanken uns bei den zahlr... 
2019-01-19 10:18:12</c:v>
                </c:pt>
                <c:pt idx="176">
                  <c:v>Bald... ganz bald geht es los⛷🤩 Wer ist Dein Favorit? Wer gewinnt?🤗
Hopp #TeamHe... 
2019-01-19 11:37:37</c:v>
                </c:pt>
                <c:pt idx="177">
                  <c:v>👏🥇Herzliche Gratulation @alexfiva zum Sieg im Ski Cross in Idre Fjall 🇸🇪
Tolle L... 
2019-01-19 15:55:41</c:v>
                </c:pt>
                <c:pt idx="178">
                  <c:v>Was für ein toller und erfolgreicher Tag in Wengen👏
Am Sonntag geht’s gleich wei... 
2019-01-19 19:49:17</c:v>
                </c:pt>
                <c:pt idx="179">
                  <c:v>Sandra Thoma ist Geschäftsführerin der Pensions- und Ergänzungskasse von Helveti... 
2019-01-19 21:08:43</c:v>
                </c:pt>
                <c:pt idx="180">
                  <c:v>Life as we know it part 5! #helvetia #wintersport #insurance #ski #teamhelvetia... 
2019-01-23 19:59:27</c:v>
                </c:pt>
                <c:pt idx="181">
                  <c:v>Tolle Leistung @dyule 👏🤩 Herzliche Gratulation zum 3.Rang beim Nachtslalom von S... 
2019-01-29 21:51:34</c:v>
                </c:pt>
                <c:pt idx="182">
                  <c:v>🇨🇭Wir wünschen allen einen schönen 1. August🇨🇭
Lasst uns unsere schöne Schweiz f... 
2018-08-01 00:48:08</c:v>
                </c:pt>
                <c:pt idx="183">
                  <c:v>😍🇨🇭Happy Birthday Helvetia! Wir feiern unsere schöne Schweiz.🇨🇭😍
Gratuliere auch... 
2018-08-01 11:20:24</c:v>
                </c:pt>
                <c:pt idx="184">
                  <c:v>Countdown zum Helvetia Schweizer Cup 2018/2019. Wir verlosen je 4 original signi... 
2018-08-04 12:15:05</c:v>
                </c:pt>
                <c:pt idx="185">
                  <c:v>Das Nordwestschweizerische Schwingfest ist in vollem Gange🇨🇭 Als Hauptsponsor si... 
2018-08-05 10:53:05</c:v>
                </c:pt>
                <c:pt idx="186">
                  <c:v>Und schon liegt er auf dem Rücken 😁👍
#helvetia #schwingen #schwingfest #nws18 #s... 
2018-08-05 11:42:48</c:v>
                </c:pt>
                <c:pt idx="187">
                  <c:v>Gegen die Hitze hilft nur der Brunnen, hier am 111. Nordwestschweizer Schwingfes... 
2018-08-05 16:47:58</c:v>
                </c:pt>
                <c:pt idx="188">
                  <c:v>Wir gratulieren ganz herzlich Müllestein, Mike (ISV) zum Festsieg am 111. Nordwe... 
2018-08-05 17:37:38</c:v>
                </c:pt>
                <c:pt idx="189">
                  <c:v>Wir durften ein wunderbares Schwingfest erleben. Mit diesen tollen Bildern lasse... 
2018-08-05 19:32:41</c:v>
                </c:pt>
                <c:pt idx="190">
                  <c:v>Erstellt Beweisaufnahmen (Fotos/Videos), wenn das Hotel weniger bietet als versp... 
2018-08-06 19:00:07</c:v>
                </c:pt>
                <c:pt idx="191">
                  <c:v>Wir wünschen unseren rund 50 neuen Lernenden einen erfolgreichen Start in die Be... 
2018-08-07 10:56:17</c:v>
                </c:pt>
                <c:pt idx="192">
                  <c:v>Nebst vielen spannenden Informationen rund um Helvetia kommt auch der Spass im E... 
2018-08-08 23:15:20</c:v>
                </c:pt>
                <c:pt idx="193">
                  <c:v>Abendessen im Einführungslager mit unserem HR-Leiter Roland Bentele. Welch ein S... 
2018-08-09 20:36:32</c:v>
                </c:pt>
                <c:pt idx="194">
                  <c:v>Agile Methoden, Lehrstart und Legos!? Passt das?
Und ob! Anhand von lego serious... 
2018-08-10 17:45:03</c:v>
                </c:pt>
                <c:pt idx="195">
                  <c:v>Es geht los: Heute beginnt die Helvetia Schweizer Cup-Saison 2018/2019. Wir freu... 
2018-08-18 13:14:45</c:v>
                </c:pt>
                <c:pt idx="196">
                  <c:v>«Digital gemeinsam erleben» – so das Motto des diesjährigen #SwissDigitalDay. Wi... 
2018-08-22 13:00:10</c:v>
                </c:pt>
                <c:pt idx="197">
                  <c:v>Content is king! Bist du bereit für dein Praktikum bei uns? Wir suchen dich als ... 
2018-08-24 16:15:06</c:v>
                </c:pt>
                <c:pt idx="198">
                  <c:v>Stabübergabe bei den Trainees!
Für sechs Trainees endet diesen Monat das einjähr... 
2018-08-24 23:02:10</c:v>
                </c:pt>
                <c:pt idx="199">
                  <c:v>Jetzt wird gepitcht: Helvetia Mitarbeitende stellen ihre eigene Geschäftsideen v... 
2018-08-30 10:02:22</c:v>
                </c:pt>
                <c:pt idx="200">
                  <c:v>Lehrstart geglückt! Die 1. Lehrjahrlernenden der #Helvetia ziehen ein positives ... 
2018-08-30 15:04:17</c:v>
                </c:pt>
                <c:pt idx="201">
                  <c:v>Welcome Day bei #Helvetia #karriere #versicherung... 
2018-08-30 15:10:45</c:v>
                </c:pt>
                <c:pt idx="202">
                  <c:v>Schon 1990 ein Thema bei #Helvetia: Tipps gegen Marderschäden. #160JahreHelvetia... 
2018-08-30 19:00:23</c:v>
                </c:pt>
                <c:pt idx="203">
                  <c:v>Willkommen im Team #Helvetia liebe @viktoria_rebensburg und @alinedanioth. Wir f... 
2018-10-05 18:37:30</c:v>
                </c:pt>
                <c:pt idx="204">
                  <c:v>Life as we know it: part 1 #fahrraddiebstahl #helvetia #velo #thestruggleisreal ... 
2018-10-17 21:07:09</c:v>
                </c:pt>
                <c:pt idx="205">
                  <c:v>Jetzt 5x2 Tickets für ein Spiel Ihrer Wahl der nächsten anstehenden Cup-Runde ge... 
2018-10-23 19:27:09</c:v>
                </c:pt>
                <c:pt idx="206">
                  <c:v>Abendessen mit unseren Trainees. Eine super Möglichkeit um eine erste Bilanz übe... 
2018-10-24 23:14:32</c:v>
                </c:pt>
                <c:pt idx="207">
                  <c:v>Linda und Joëlle haben gerade ihre Idee gepitcht. Hast du auch eine eigene Gesch... 
2018-10-25 11:44:03</c:v>
                </c:pt>
                <c:pt idx="208">
                  <c:v>Luca hat extra bei uns vorbei geschaut, um seine Geschäftsidee zu pitchen. Du ha... 
2018-10-25 14:56:38</c:v>
                </c:pt>
                <c:pt idx="209">
                  <c:v>Unser Studentenevent ging bereits in die zweite Runde! In unserem Future Lab ler... 
2018-10-25 22:31:52</c:v>
                </c:pt>
                <c:pt idx="210">
                  <c:v>Ein wohlverdienter Start ins Wochenende. Unsere Versicherungsassistenten haben d... 
2018-10-26 16:19:06</c:v>
                </c:pt>
                <c:pt idx="211">
                  <c:v>❄️Der Ski-Weltcup in #Sölden steht vor der Tür. Wir wünschen dir, liebe Viktoria... 
2018-10-26 19:19:40</c:v>
                </c:pt>
                <c:pt idx="212">
                  <c:v>❄️Los geht’s mit dem Ski-Weltcup in #Sölden! Viel Erfolg und eine erfolgreiche S... 
2018-10-27 09:32:02</c:v>
                </c:pt>
                <c:pt idx="213">
                  <c:v>Herzliche Gratulation an Benjamin Kololli vom @fcz_offiziell zum Gewinn des Tor ... 
2018-10-30 08:27:44</c:v>
                </c:pt>
                <c:pt idx="214">
                  <c:v>Helvetia Schutzwaldprojekt im Wallis mit Jean-Maurice Favre,
@dariocologna, @liz... 
2018-06-01 12:40:11</c:v>
                </c:pt>
                <c:pt idx="215">
                  <c:v>Skilangläufer mit Herz für die Natur: Dario Cologna setzt sich für das Helvetia ... 
2018-06-01 19:45:44</c:v>
                </c:pt>
                <c:pt idx="216">
                  <c:v>Wunderbares Wetter beim Helvetia Schutzwald Engagement 🌲🌳
@dariocologna @dyule @... 
2018-06-02 10:21:08</c:v>
                </c:pt>
                <c:pt idx="217">
                  <c:v>Heute sind Mitarbeitende der Helvetia sowie unsere Trainees an einer Design Thin... 
2018-06-05 15:46:07</c:v>
                </c:pt>
                <c:pt idx="218">
                  <c:v>Wir sind heute am Event „Mein Ziel – Karriere in der Ostschweiz
ETH Alumni und H... 
2018-06-05 19:06:33</c:v>
                </c:pt>
                <c:pt idx="219">
                  <c:v>Wir begleiten Chantal vier Wochen lang beim Ausziehen und Einrichten ihres neuen... 
2018-06-06 19:00:20</c:v>
                </c:pt>
                <c:pt idx="220">
                  <c:v>An einem zweitägigen Seminar werden künftige Berufsbildende auf ihre spannende u... 
2018-06-08 14:40:57</c:v>
                </c:pt>
                <c:pt idx="221">
                  <c:v>#helvetia Kunstpreisgewinnerin Gina Proenza an der @liste_art_fair_basel 2018.
#... 
2018-06-12 18:51:54</c:v>
                </c:pt>
                <c:pt idx="222">
                  <c:v>Chantals Umzugsreise Teil 2: Was bei der Möbelmontage alles schief gehen kann...... 
2018-06-13 20:21:16</c:v>
                </c:pt>
                <c:pt idx="223">
                  <c:v>Heute ist Helvetia ganz im Zeichen von @footballismore auf dem Bundesplatz in Be... 
2018-06-15 10:36:44</c:v>
                </c:pt>
                <c:pt idx="224">
                  <c:v>Die Stars von @footballismore auf dem Grün.
@chelseafc @acmilan @psg @scraltach1... 
2018-06-15 10:59:23</c:v>
                </c:pt>
                <c:pt idx="225">
                  <c:v>@chelseafc vs. @acmilan mit @helvetia.schweiz in Bern bei @footballismore. Duell... 
2018-06-15 11:07:51</c:v>
                </c:pt>
                <c:pt idx="226">
                  <c:v>Alt Bundesrat Adolf Ogi mit Helvetia auf dem Bundesplatz in Bern.
Sport und Inte... 
2018-06-15 11:54:32</c:v>
                </c:pt>
                <c:pt idx="227">
                  <c:v>@philippdegen auf dem Rasen vor dem Bundeshaus. Als Botschafter für @footballism... 
2018-06-15 21:53:34</c:v>
                </c:pt>
                <c:pt idx="228">
                  <c:v>Bestes Wetter für viele unserer Mitarbeiterinnen und Mitarbeiter, die heute Aben... 
2018-06-18 19:12:00</c:v>
                </c:pt>
                <c:pt idx="229">
                  <c:v>Als Königssponsor gratulieren wir @armon_orlik zum Sieg am @nos_2018 🐂🥇
#helveti... 
2018-06-24 17:22:00</c:v>
                </c:pt>
                <c:pt idx="230">
                  <c:v>#Helvetia setzte ein Zeichen: Am 1. Januar 1989 mit einem neuen Symbol. #160Jahr... 
2018-06-24 19:00:09</c:v>
                </c:pt>
                <c:pt idx="231">
                  <c:v>Trausch di? Gewinne und werde der Held deiner Badi🥇👍 www.helvetia.ch/badicup
#he... 
2018-06-26 17:35:39</c:v>
                </c:pt>
                <c:pt idx="232">
                  <c:v>Herzlich Willkommen bei #Helvetia hiess es gestern am #welcomeDay für 50 neue Ko... 
2018-06-27 08:52:16</c:v>
                </c:pt>
                <c:pt idx="233">
                  <c:v>«Explorer ensemble le digital» – telle est la devise de la Journée suisse du dig... 
2018-08-22 13:00:09</c:v>
                </c:pt>
                <c:pt idx="234">
                  <c:v>Déjà thématisé en 1990 chez #Helvetia: Conseils contre les dommages causés par d... 
2018-08-30 19:00:20</c:v>
                </c:pt>
                <c:pt idx="235">
                  <c:v>Pour les fans de moto: les Biker Days débutent à Bâle! Participez au plus grand ... 
2018-07-11 13:00:11</c:v>
                </c:pt>
                <c:pt idx="236">
                  <c:v>Nous tirons au sort 2x2 billets pour le Festival Rock oz'Arènes, pour le 15 août... 
2018-07-21 13:00:09</c:v>
                </c:pt>
                <c:pt idx="237">
                  <c:v>Opération de nettoyage impressionnante de l'œuvre «Aufgeweckter Rosenscheitel» (... 
2018-07-25 11:05:26</c:v>
                </c:pt>
                <c:pt idx="238">
                  <c:v>Jeune, audacieux, sauvage… publicité en 1989: #Helvetia attire le public avec la... 
2018-07-29 20:00:09</c:v>
                </c:pt>
                <c:pt idx="239">
                  <c:v>Werdet Helden eurer #Badi und spielt um den Sieg des Helvetia Badi Cups 2018! Zu... 
2018-07-04 17:18:23</c:v>
                </c:pt>
                <c:pt idx="240">
                  <c:v>Fantastisch - die 5 Gewinner des Kinder-Kunstwettbewerbs! Wir gratulieren euch u... 
2018-07-10 18:58:42</c:v>
                </c:pt>
                <c:pt idx="241">
                  <c:v>Töfffans aufgepasst: Diesen Freitag beginnen die Biker Days in Basel! Besucht da... 
2018-07-11 13:00:13</c:v>
                </c:pt>
                <c:pt idx="242">
                  <c:v>Whoop Whoop - Wir freuen uns über den Goldenen Best Recruiter Award und damit üb... 
2018-07-12 16:36:36</c:v>
                </c:pt>
                <c:pt idx="243">
                  <c:v>Unser Helvetia Gelati Velo mit Eis in den Helvetia Farben war letzten Dienstag b... 
2018-07-19 17:36:38</c:v>
                </c:pt>
                <c:pt idx="244">
                  <c:v>Wir verlosen 2x2 Tickets für das Rock oz'Arènes #Festival für den 15. August 201... 
2018-07-21 13:00:09</c:v>
                </c:pt>
                <c:pt idx="245">
                  <c:v>Herzlichen Glückwunsch an unsere 31 Lernenden zur bestandenen Prüfung und den to... 
2018-07-23 09:00:04</c:v>
                </c:pt>
                <c:pt idx="246">
                  <c:v>Ferientipp: Speichert Kopien von wichtigen Dokumenten (z.B. Pass, Tickets) in ei... 
2018-07-23 20:00:11</c:v>
                </c:pt>
                <c:pt idx="247">
                  <c:v>Beeindruckende Reinigungsaktion des Kunstwerks «Aufgeweckter Rosenscheitel» in u... 
2018-07-25 11:00:18</c:v>
                </c:pt>
                <c:pt idx="248">
                  <c:v>Gewinne eine handsignierte #Startnummer von @dariocologna! Like diesen Beitrag u... 
2018-07-27 13:42:19</c:v>
                </c:pt>
                <c:pt idx="249">
                  <c:v>Jung, frech, wild…Werbung anno 1989: #Helvetia lockt mit dem Jahrmarkt. #160Jahr... 
2018-07-29 20:00:07</c:v>
                </c:pt>
                <c:pt idx="250">
                  <c:v>Bei unzufriedener Hotelleistung unbedingt vor Ort beschweren. Dem Reiseveranstal... 
2018-07-30 13:00:16</c:v>
                </c:pt>
                <c:pt idx="251">
                  <c:v>Kunstwettbewerb: Mami + Papi sind die Superhelden von Franca, vielen Dank für de... 
2018-05-01 17:48:55</c:v>
                </c:pt>
                <c:pt idx="252">
                  <c:v>Wir führten gestern am Hauptsitz St.Gallen die Route 16 durch. Dabei konnten Sch... 
2018-05-03 11:30:53</c:v>
                </c:pt>
                <c:pt idx="253">
                  <c:v>Guten Morgen vom #welcomeDay aus #StGallen - wir haben wieder ein tolles Program... 
2018-05-04 09:37:34</c:v>
                </c:pt>
                <c:pt idx="254">
                  <c:v>Bewerbungsgespräch mal anders?
Heute waren wir in der Sekundarschule Meitle Flad... 
2018-05-04 13:22:17</c:v>
                </c:pt>
                <c:pt idx="255">
                  <c:v>Helvetia Versicherungen Rheintal bereit zum Lernendentag. Gewerbeschau 2018
#hel... 
2018-05-04 15:32:18</c:v>
                </c:pt>
                <c:pt idx="256">
                  <c:v>Kunstwettbewerb: Spiderman ist der Superheld von Aarav, vielen Dank für dein tol... 
2018-05-04 17:20:06</c:v>
                </c:pt>
                <c:pt idx="257">
                  <c:v>Herzlich willkommen bei #Helvetia hiess es am #welcome Day letzten Freitag in #S... 
2018-05-07 10:03:14</c:v>
                </c:pt>
                <c:pt idx="258">
                  <c:v>Kunstwettbewerb: Das ist Alexandras Superheld, vielen Dank für dein super cooles... 
2018-05-07 12:47:58</c:v>
                </c:pt>
                <c:pt idx="259">
                  <c:v>Kunstwettbewerb: Das sind Sarinas Superhelden, vielen Dank für dieses bunte Kuns... 
2018-05-07 19:30:44</c:v>
                </c:pt>
                <c:pt idx="260">
                  <c:v>Kunstwettbewerb: Die Meerjungfrau Minna ist die Superheldin von Amélie, vielen D... 
2018-05-08 17:36:58</c:v>
                </c:pt>
                <c:pt idx="261">
                  <c:v>Kunstwettbewerb: Das ist Darios Superheld, vielen Dank für dein tolles Kunstwerk... 
2018-05-12 13:57:19</c:v>
                </c:pt>
                <c:pt idx="262">
                  <c:v>Eine Blume zum Muttertag! Wir wünschen heute besonders allen Müttern einen wunde... 
2018-05-13 17:07:15</c:v>
                </c:pt>
                <c:pt idx="263">
                  <c:v>Kunstwettbewerb: Das ist Leos Superheld, vielen Dank für dein super cooles Kunst... 
2018-05-13 19:25:34</c:v>
                </c:pt>
                <c:pt idx="264">
                  <c:v>Zusammen sind wir stärker: Helvetia und Patria werden 1992 ein Versicherungsunte... 
2018-05-18 18:00:16</c:v>
                </c:pt>
                <c:pt idx="265">
                  <c:v>Kunstwettbewerb: Das ist Célias Superheldin, vielen Dank für dein kreatives Kuns... 
2018-05-23 19:00:52</c:v>
                </c:pt>
                <c:pt idx="266">
                  <c:v>Wir sind heute am Lehrstellenforum GBS in St.Gallen und informieren interessiert... 
2018-05-26 13:08:04</c:v>
                </c:pt>
                <c:pt idx="267">
                  <c:v>Kunstwettbewerb: Das ist Elynas Kunstwerk, vielen Dank für dieses kreative Einho... 
2018-05-26 21:15:19</c:v>
                </c:pt>
                <c:pt idx="268">
                  <c:v>Cupfinal-Tag! Noch wenige Stunden bis zum grossen Finale.
Was meinst Du wer gewi... 
2018-05-27 10:00:09</c:v>
                </c:pt>
                <c:pt idx="269">
                  <c:v>@lucaaerni mit uns am Helvetia Schweizer Cupfinal 🏆#HelvetiaSchweizerCup #Helvet... 
2018-05-27 13:41:24</c:v>
                </c:pt>
                <c:pt idx="270">
                  <c:v>Wir gratulieren ganz herzlich dem @fcz_offiziell zum Sieg des Helvetia Schweizer... 
2018-05-27 17:05:02</c:v>
                </c:pt>
              </c:strCache>
            </c:strRef>
          </c:cat>
          <c:val>
            <c:numRef>
              <c:f>Sheet1!$C$2:$C$272</c:f>
              <c:numCache>
                <c:formatCode>General</c:formatCode>
                <c:ptCount val="27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2.1881838074398199</c:v>
                </c:pt>
                <c:pt idx="17">
                  <c:v>3.8135593220339001</c:v>
                </c:pt>
                <c:pt idx="18">
                  <c:v>3.5</c:v>
                </c:pt>
                <c:pt idx="19">
                  <c:v>0</c:v>
                </c:pt>
                <c:pt idx="20">
                  <c:v>0</c:v>
                </c:pt>
                <c:pt idx="21">
                  <c:v>2.64150943396226</c:v>
                </c:pt>
                <c:pt idx="22">
                  <c:v>3.7234042553191502</c:v>
                </c:pt>
                <c:pt idx="23">
                  <c:v>2.0588235294117601</c:v>
                </c:pt>
                <c:pt idx="24">
                  <c:v>0</c:v>
                </c:pt>
                <c:pt idx="25">
                  <c:v>0</c:v>
                </c:pt>
                <c:pt idx="26">
                  <c:v>0</c:v>
                </c:pt>
                <c:pt idx="27">
                  <c:v>0</c:v>
                </c:pt>
                <c:pt idx="28">
                  <c:v>0</c:v>
                </c:pt>
                <c:pt idx="29">
                  <c:v>0</c:v>
                </c:pt>
                <c:pt idx="30">
                  <c:v>0</c:v>
                </c:pt>
                <c:pt idx="31">
                  <c:v>0</c:v>
                </c:pt>
                <c:pt idx="32">
                  <c:v>0</c:v>
                </c:pt>
                <c:pt idx="33">
                  <c:v>0</c:v>
                </c:pt>
                <c:pt idx="34">
                  <c:v>0</c:v>
                </c:pt>
                <c:pt idx="35">
                  <c:v>0</c:v>
                </c:pt>
                <c:pt idx="36">
                  <c:v>1.9047619047619</c:v>
                </c:pt>
                <c:pt idx="37">
                  <c:v>4.3650793650793602</c:v>
                </c:pt>
                <c:pt idx="38">
                  <c:v>2.9304029304029302</c:v>
                </c:pt>
                <c:pt idx="39">
                  <c:v>5.48780487804878</c:v>
                </c:pt>
                <c:pt idx="40">
                  <c:v>3.68663594470046</c:v>
                </c:pt>
                <c:pt idx="41">
                  <c:v>1.2096774193548401</c:v>
                </c:pt>
                <c:pt idx="42">
                  <c:v>3.9647577092511002</c:v>
                </c:pt>
                <c:pt idx="43">
                  <c:v>8.3032490974729196</c:v>
                </c:pt>
                <c:pt idx="44">
                  <c:v>2.4096385542168699</c:v>
                </c:pt>
                <c:pt idx="45">
                  <c:v>2.6143790849673199</c:v>
                </c:pt>
                <c:pt idx="46">
                  <c:v>2.9787234042553199</c:v>
                </c:pt>
                <c:pt idx="47">
                  <c:v>4.0178571428571397</c:v>
                </c:pt>
                <c:pt idx="48">
                  <c:v>6.0185185185185199</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0</c:v>
                </c:pt>
                <c:pt idx="176">
                  <c:v>0</c:v>
                </c:pt>
                <c:pt idx="177">
                  <c:v>0</c:v>
                </c:pt>
                <c:pt idx="178">
                  <c:v>0</c:v>
                </c:pt>
                <c:pt idx="179">
                  <c:v>0</c:v>
                </c:pt>
                <c:pt idx="180">
                  <c:v>0</c:v>
                </c:pt>
                <c:pt idx="181">
                  <c:v>0</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0</c:v>
                </c:pt>
                <c:pt idx="232">
                  <c:v>0</c:v>
                </c:pt>
                <c:pt idx="233">
                  <c:v>0.43668122270742399</c:v>
                </c:pt>
                <c:pt idx="234">
                  <c:v>2.38095238095238</c:v>
                </c:pt>
                <c:pt idx="235">
                  <c:v>3.3898305084745801</c:v>
                </c:pt>
                <c:pt idx="236">
                  <c:v>5.13698630136986</c:v>
                </c:pt>
                <c:pt idx="237">
                  <c:v>4.2483660130718999</c:v>
                </c:pt>
                <c:pt idx="238">
                  <c:v>4.1493775933609998</c:v>
                </c:pt>
                <c:pt idx="239">
                  <c:v>0</c:v>
                </c:pt>
                <c:pt idx="240">
                  <c:v>0</c:v>
                </c:pt>
                <c:pt idx="241">
                  <c:v>0</c:v>
                </c:pt>
                <c:pt idx="242">
                  <c:v>0</c:v>
                </c:pt>
                <c:pt idx="243">
                  <c:v>0</c:v>
                </c:pt>
                <c:pt idx="244">
                  <c:v>0</c:v>
                </c:pt>
                <c:pt idx="245">
                  <c:v>0</c:v>
                </c:pt>
                <c:pt idx="246">
                  <c:v>0</c:v>
                </c:pt>
                <c:pt idx="247">
                  <c:v>0</c:v>
                </c:pt>
                <c:pt idx="248">
                  <c:v>0</c:v>
                </c:pt>
                <c:pt idx="249">
                  <c:v>0</c:v>
                </c:pt>
                <c:pt idx="250">
                  <c:v>0</c:v>
                </c:pt>
                <c:pt idx="251">
                  <c:v>0</c:v>
                </c:pt>
                <c:pt idx="252">
                  <c:v>0</c:v>
                </c:pt>
                <c:pt idx="253">
                  <c:v>0</c:v>
                </c:pt>
                <c:pt idx="254">
                  <c:v>0</c:v>
                </c:pt>
                <c:pt idx="255">
                  <c:v>0</c:v>
                </c:pt>
                <c:pt idx="256">
                  <c:v>0</c:v>
                </c:pt>
                <c:pt idx="257">
                  <c:v>0</c:v>
                </c:pt>
                <c:pt idx="258">
                  <c:v>0</c:v>
                </c:pt>
                <c:pt idx="259">
                  <c:v>0</c:v>
                </c:pt>
                <c:pt idx="260">
                  <c:v>0</c:v>
                </c:pt>
                <c:pt idx="261">
                  <c:v>0</c:v>
                </c:pt>
                <c:pt idx="262">
                  <c:v>0</c:v>
                </c:pt>
                <c:pt idx="263">
                  <c:v>0</c:v>
                </c:pt>
                <c:pt idx="264">
                  <c:v>0</c:v>
                </c:pt>
                <c:pt idx="265">
                  <c:v>0</c:v>
                </c:pt>
                <c:pt idx="266">
                  <c:v>0</c:v>
                </c:pt>
                <c:pt idx="267">
                  <c:v>0</c:v>
                </c:pt>
                <c:pt idx="268">
                  <c:v>0</c:v>
                </c:pt>
                <c:pt idx="269">
                  <c:v>0</c:v>
                </c:pt>
                <c:pt idx="270">
                  <c:v>0</c:v>
                </c:pt>
              </c:numCache>
            </c:numRef>
          </c:val>
          <c:smooth val="0"/>
          <c:extLst>
            <c:ext xmlns:c16="http://schemas.microsoft.com/office/drawing/2014/chart" uri="{C3380CC4-5D6E-409C-BE32-E72D297353CC}">
              <c16:uniqueId val="{00000001-DF2D-442A-A341-3F4F30A9B19A}"/>
            </c:ext>
          </c:extLst>
        </c:ser>
        <c:ser>
          <c:idx val="2"/>
          <c:order val="2"/>
          <c:tx>
            <c:strRef>
              <c:f>Sheet1!$D$1</c:f>
              <c:strCache>
                <c:ptCount val="1"/>
                <c:pt idx="0">
                  <c:v>helvetia.svizzera</c:v>
                </c:pt>
              </c:strCache>
            </c:strRef>
          </c:tx>
          <c:spPr>
            <a:ln w="28575" cap="rnd">
              <a:solidFill>
                <a:schemeClr val="accent3"/>
              </a:solidFill>
              <a:round/>
            </a:ln>
            <a:effectLst/>
          </c:spPr>
          <c:marker>
            <c:symbol val="none"/>
          </c:marker>
          <c:cat>
            <c:strRef>
              <c:f>Sheet1!$A$2:$A$272</c:f>
              <c:strCache>
                <c:ptCount val="271"/>
                <c:pt idx="0">
                  <c:v>A tutte le menti creative: partecipa al concorso per bambini e fai un disegno o,... 
2019-04-15 13:00:16</c:v>
                </c:pt>
                <c:pt idx="1">
                  <c:v>Il quinto turno dell'Helvetia Coppa Svizzera ha avuto inizio e 4 squadre continu... 
2019-04-17 21:00:11</c:v>
                </c:pt>
                <c:pt idx="2">
                  <c:v>Siamo lieti di porgervi i nostri migliori auguri di buona Pasqua! Tra l’altro l’... 
2019-04-21 11:00:18</c:v>
                </c:pt>
                <c:pt idx="3">
                  <c:v>Chi ha segnato il più bei gol del quinto turno dell'Helvetia Coppa Svizzerra 201... 
2019-04-27 12:04:33</c:v>
                </c:pt>
                <c:pt idx="4">
                  <c:v>Chi ha segnato il più bei gol del quarto turno dell'Helvetia Coppa Svizzera?
Fat... 
2019-03-08 14:26:48</c:v>
                </c:pt>
                <c:pt idx="5">
                  <c:v>Facciamo le nostre più vive congratulazioni ad Pajtim Kasami del @fcsion , fiero... 
2019-02-26 14:29:25</c:v>
                </c:pt>
                <c:pt idx="6">
                  <c:v>Facciamo le nostre più vive congratulazioni ad Benjamin Kololli del @fcz_offizie... 
2018-10-30 08:33:54</c:v>
                </c:pt>
                <c:pt idx="7">
                  <c:v>Chi ha segnato il più bei gol del terzo turno dell'Helvetia Coppa Svizzerra 2018... 
2018-11-03 18:43:20</c:v>
                </c:pt>
                <c:pt idx="8">
                  <c:v>Indicatori e dati salienti dalla chiusura semestrale: Crescita incoraggiante e b... 
2018-09-04 10:03:05</c:v>
                </c:pt>
                <c:pt idx="9">
                  <c:v>Facciamo le nostre più vive congratulazioni ad Antonio Marchesano del Zurigo, fi... 
2018-09-05 17:50:56</c:v>
                </c:pt>
                <c:pt idx="10">
                  <c:v>Facciamo le nostre più vive congratulazioni ad @mike_natoli del @fcbielbienne_of... 
2018-09-14 11:59:50</c:v>
                </c:pt>
                <c:pt idx="11">
                  <c:v>Fate subito il vostro pronostico e vincete 2 x 2 biglietti per la finale dell’He... 
2018-09-18 15:28:37</c:v>
                </c:pt>
                <c:pt idx="12">
                  <c:v>Fashion on stage: Helvetia’s Look anno 1994 #160anniHelvetia #insurance... 
2018-09-29 21:30:08</c:v>
                </c:pt>
                <c:pt idx="13">
                  <c:v>Appassionati di moto, attenzione: questo venerdì iniziano a Basilea i Biker Days... 
2018-07-11 13:00:12</c:v>
                </c:pt>
                <c:pt idx="14">
                  <c:v>Straordinaria operazione di ripulitura dell’opera d’arte «Aufgeweckter Rosensche... 
2018-07-25 11:04:16</c:v>
                </c:pt>
                <c:pt idx="15">
                  <c:v>Giovane, audace, vivace… Pubblicità anno 1989: #Helvetia seduce con la fiera. #1... 
2018-07-29 20:00:09</c:v>
                </c:pt>
                <c:pt idx="16">
                  <c:v>Toutes nos félicitations à Pajtim Kasami du @fcsion, vainqueur du Tor de Suisse ... 
2019-02-26 14:27:20</c:v>
                </c:pt>
                <c:pt idx="17">
                  <c:v>Merci @jovianhediger pour tes voeux. Nous te souhaitons une bonne année 2019 ave... 
2018-12-31 14:59:20</c:v>
                </c:pt>
                <c:pt idx="18">
                  <c:v>Après 160 ans d'existence, Helvetia vous dit simplement merci pour la confiance ... 
2019-01-01 00:15:05</c:v>
                </c:pt>
                <c:pt idx="19">
                  <c:v>Il motto dell’edizione di quest’anno dello #SwissDigitalDay è «Condividere un’es... 
2018-08-22 13:00:11</c:v>
                </c:pt>
                <c:pt idx="20">
                  <c:v>Già nel 1990 un tema presso #Helvetia: consigli contro danni causati da martore.... 
2018-08-30 13:50:03</c:v>
                </c:pt>
                <c:pt idx="21">
                  <c:v>Qui a marqué le plus beau but du troisième tour de l'Helvetia Coupe Suisse? 
Vot... 
2018-11-03 18:39:43</c:v>
                </c:pt>
                <c:pt idx="22">
                  <c:v>Breaking News : deux superbes athlètes, @dariocologna et Nathalie von Siebenthal... 
2019-03-05 18:02:37</c:v>
                </c:pt>
                <c:pt idx="23">
                  <c:v>Qui a marqué le plus beau but du quatrième tour de l'Helvetia Coupe Suisse?
Vote... 
2019-03-08 14:45:05</c:v>
                </c:pt>
                <c:pt idx="24">
                  <c:v>Wie sieht eine #Lehre oder der generelle Berufseinstieg bei Helvetia aus? Das st... 
2019-04-10 16:54:49</c:v>
                </c:pt>
                <c:pt idx="25">
                  <c:v>Heute haben wir die Sekundarschule Gilgenberg besucht. Thema war die Lehre bei H... 
2019-04-12 13:35:05</c:v>
                </c:pt>
                <c:pt idx="26">
                  <c:v>Kreative Köpfe aufgepasst: Male oder bastle uns dein Leben in der Zukunft und ma... 
2019-04-15 13:00:18</c:v>
                </c:pt>
                <c:pt idx="27">
                  <c:v>Als Financial Controller Real Estate bei Helvetia legt Melanie Hara grossen Wert... 
2019-04-16 17:00:16</c:v>
                </c:pt>
                <c:pt idx="28">
                  <c:v>Jetzt gibt es 5x2 Tickets für den Cupfinal zu gewinnen!
Der Helvetia Schweizer ... 
2019-04-17 21:00:15</c:v>
                </c:pt>
                <c:pt idx="29">
                  <c:v>Wir gratulieren @iamrubenvargas vom @fcluzern_offiziell zum Gewinn des Tor de Su... 
2019-04-18 07:08:24</c:v>
                </c:pt>
                <c:pt idx="30">
                  <c:v>Mit vielen Grüssen von unseren Trainees direkt vom Inspiration Day! #disruptivep... 
2019-04-18 15:40:56</c:v>
                </c:pt>
                <c:pt idx="31">
                  <c:v>Wir wünschen Ihnen von ganzem Herzen frohe Ostern! Übrigens: Helvetia versichert... 
2019-04-21 11:00:18</c:v>
                </c:pt>
                <c:pt idx="32">
                  <c:v>Interessierte Studenten diskutieren mit uns über #Leadership, #Kultur und #Trans... 
2019-04-23 19:06:27</c:v>
                </c:pt>
                <c:pt idx="33">
                  <c:v>Wer erzielte das schönste Tor im Halbfinal des Helvetia Schweizer Cup? Jetzt vot... 
2019-04-27 12:04:30</c:v>
                </c:pt>
                <c:pt idx="34">
                  <c:v>Herzliche Gratulation FC Thun und FC Basel 1893 zum Einzug ins Finale des Helvet... 
2019-04-28 23:04:53</c:v>
                </c:pt>
                <c:pt idx="35">
                  <c:v>"Wage den Schritt ins Unbekannte" ist der Tipp von Mirjam Angehrn, Senior Underw... 
2019-04-29 17:00:12</c:v>
                </c:pt>
                <c:pt idx="36">
                  <c:v>Chiffres-clés et faits marquants des comptes semestriels: une croissance réjouis... 
2018-09-04 11:00:10</c:v>
                </c:pt>
                <c:pt idx="37">
                  <c:v>Toutes nos félicitations à Antonio Marchesano du FC Zurich, vainqueur du Tor de ... 
2018-09-05 17:48:40</c:v>
                </c:pt>
                <c:pt idx="38">
                  <c:v>Toutes nos félicitations à @mike_natoli du @fcbielbienne_official, vainqueur du ... 
2018-09-14 13:33:31</c:v>
                </c:pt>
                <c:pt idx="39">
                  <c:v>Voter maintenant et gagner 2 x 2 billets pour la finale de l'Helvetia Coupe Suis... 
2018-09-18 15:14:46</c:v>
                </c:pt>
                <c:pt idx="40">
                  <c:v>Fashion on stage: Le look d’Helvetia en 1994 #160ansHelvetia #insurance... 
2018-09-29 21:30:07</c:v>
                </c:pt>
                <c:pt idx="41">
                  <c:v>Avis aux esprits créatifs: peins ou bricole pour nous ta vie dans l’avenir, et p... 
2019-04-15 13:00:19</c:v>
                </c:pt>
                <c:pt idx="42">
                  <c:v>L'Helvetia Coupe Suisse  passe au cinquième tour et 4 équipes s'affronteront pou... 
2019-04-17 21:00:16</c:v>
                </c:pt>
                <c:pt idx="43">
                  <c:v>Nous vous souhaitons de joyeuses fêtes de Pâques. Au fait, Helvetia assure même ... 
2019-04-21 11:00:19</c:v>
                </c:pt>
                <c:pt idx="44">
                  <c:v>Qui a marqué le plus beau but du cinquième tour de l'Helvetia Coupe Suisse? Vote... 
2019-04-27 12:04:28</c:v>
                </c:pt>
                <c:pt idx="45">
                  <c:v>Toutes nos félicitations à Benjamin Kololli du @fcz_offiziell , vainqueur du Tor... 
2018-10-30 08:31:54</c:v>
                </c:pt>
                <c:pt idx="46">
                  <c:v>Qu'est-ce qu'Helvetia a trait à une allumette? À toi de le découvrir le 6 décemb... 
2018-12-04 13:00:13</c:v>
                </c:pt>
                <c:pt idx="47">
                  <c:v>Qu'est-ce qu'Helvetia a trait à un canif? À toi de le découvrir le 6 décembre! #... 
2018-12-05 18:00:30</c:v>
                </c:pt>
                <c:pt idx="48">
                  <c:v>Nous fêtons les 160 ans d'Helvetia et nous présentons:
#Helvetia #Assurances #Su... 
2018-12-06 09:36:15</c:v>
                </c:pt>
                <c:pt idx="49">
                  <c:v>Cosa ha che fare Helvetia con un fiammifero? Scoprilo il 6 dicembre! #Helvetia #... 
2018-12-04 13:00:09</c:v>
                </c:pt>
                <c:pt idx="50">
                  <c:v>Cosa ha che fare Helvetia con un colltellino svizzero? Scoprilo il 6 dicembre! #... 
2018-12-05 18:00:08</c:v>
                </c:pt>
                <c:pt idx="51">
                  <c:v>Siamo pronti a festeggiare l’anniversario dell’Helvetia! 160 anni di storia, ecc... 
2018-12-06 09:32:48</c:v>
                </c:pt>
                <c:pt idx="52">
                  <c:v>Dopo 160 anni di successo, vogliamo semplicemente porgervi i nostri più sentiti ... 
2019-01-01 00:15:04</c:v>
                </c:pt>
                <c:pt idx="53">
                  <c:v>In occasione della Coppa del mondo di sci ad Adelboden abbiamo avuto modo di chi... 
2019-01-12 10:49:59</c:v>
                </c:pt>
                <c:pt idx="54">
                  <c:v>Was für ein Wochenende liebe @michellegisin 🤩 Nach dem 2. Platz gestern folgt nu... 
2018-12-01 22:09:31</c:v>
                </c:pt>
                <c:pt idx="55">
                  <c:v>#TeamHelvetia triumphiert erneut und zwar doppelt 🥳🥳
Wir freuen uns und gratulie... 
2018-12-02 22:28:06</c:v>
                </c:pt>
                <c:pt idx="56">
                  <c:v>Was für ein Wochenende für @michellegisin und das @swissskiteam! Nach diesen tol... 
2018-12-03 08:44:04</c:v>
                </c:pt>
                <c:pt idx="57">
                  <c:v>+++ Willkommen bei Helvetia +++
Am Welcome Day "Dezember" begrüssten wir vor ein... 
2018-12-04 11:00:23</c:v>
                </c:pt>
                <c:pt idx="58">
                  <c:v>Was hat Helvetia mit einem Zündholz zu tun? Finde es raus am 6. Dezember! #Helve... 
2018-12-04 13:00:13</c:v>
                </c:pt>
                <c:pt idx="59">
                  <c:v>Was hat Helvetia mit einem Taschenmesser zu tun? Finde es raus am 6. Dezember! #... 
2018-12-05 18:00:08</c:v>
                </c:pt>
                <c:pt idx="60">
                  <c:v>Wir feiern Geburtstag. 160 Jahre Helvetia und das sind wir:
#Helvetia #Versicher... 
2018-12-06 09:28:57</c:v>
                </c:pt>
                <c:pt idx="61">
                  <c:v>Es weihnachtet sehr bei Helvetia! Gestern durften Kinder von Mitarbeitenden eine... 
2018-12-06 14:40:14</c:v>
                </c:pt>
                <c:pt idx="62">
                  <c:v>Die wohl jüngste Disziplin am Weltcup startet wieder am Sonntag – Wie man sich a... 
2018-12-07 12:23:40</c:v>
                </c:pt>
                <c:pt idx="63">
                  <c:v>Wir wünschen Dir und dem ganzen #TeamHelvetia ein erfolgreiches Wochenende. Wir ... 
2018-12-08 10:27:48</c:v>
                </c:pt>
                <c:pt idx="64">
                  <c:v>Wenn Hacker sogar vor ihm keinen Halt machen. Wie kann sich der Weihnachtsmann g... 
2018-12-09 11:00:14</c:v>
                </c:pt>
                <c:pt idx="65">
                  <c:v>Wir verlosen 5 x 2 Tickets für die legendäre my105.ch​ Silvesterparty!
Wann und ... 
2018-12-10 11:00:13</c:v>
                </c:pt>
                <c:pt idx="66">
                  <c:v>Ihr habt fleissig Fragen eingereicht an unsere Sportler. Dario Cologna steht den... 
2018-12-11 17:43:27</c:v>
                </c:pt>
                <c:pt idx="67">
                  <c:v>Life as we know it part 4! Shout-out to @fizzen_switzerland #helvetia #fizzen #d... 
2018-12-12 20:57:41</c:v>
                </c:pt>
                <c:pt idx="68">
                  <c:v>Um die Zeit zwischen den Rennen zu verkürzen, spielen wir ein kleines Spiel mit ... 
2018-12-13 17:10:57</c:v>
                </c:pt>
                <c:pt idx="69">
                  <c:v>Blick hinter die Kulissen unserer Skisprung-Stars am Tag vor dem grossen Springe... 
2018-12-15 11:15:52</c:v>
                </c:pt>
                <c:pt idx="70">
                  <c:v>Der Weihnachtsmann ist der Einbrecher. Zugegeben, es war nicht der Echte, aber d... 
2018-12-16 11:30:12</c:v>
                </c:pt>
                <c:pt idx="71">
                  <c:v>Tolle Leistung, @alexfiva ! Wir gratulieren Dir zu Deinem 3. Rang im #Skicross i... 
2018-12-17 22:22:25</c:v>
                </c:pt>
                <c:pt idx="72">
                  <c:v>Wir bedanken uns herzlich bei Dir, Sandro Viletta. Du warst der erste Skisportle... 
2018-12-18 16:11:14</c:v>
                </c:pt>
                <c:pt idx="73">
                  <c:v>Wie die Goldmedaille Michelle Gisins Training verändert hat und warum Sie privat... 
2018-12-21 11:54:13</c:v>
                </c:pt>
                <c:pt idx="74">
                  <c:v>Herzliche Gratulation Daniel Yule! Das ganze Team Helvetia freut sich über deine... 
2018-12-22 20:25:27</c:v>
                </c:pt>
                <c:pt idx="75">
                  <c:v>Frohe Weihnachten!
Auch der Weihnachtsmann ist nicht vor Unfällen geschützt. Sch... 
2018-12-24 11:30:12</c:v>
                </c:pt>
                <c:pt idx="76">
                  <c:v>Herzliche Gratulation zum tollen Erfolg in Courchevel, Viktoria Rebensburg! Hopp... 
2018-12-24 16:04:29</c:v>
                </c:pt>
                <c:pt idx="77">
                  <c:v>Danke Marco Odermatt für Deine Antworten auf die Fragen von Ramona Leuchti, Chri... 
2018-12-26 11:43:47</c:v>
                </c:pt>
                <c:pt idx="78">
                  <c:v>Passend zu dem langen Silvester-Wochenende erzählen unsere Wintersportler, wer d... 
2018-12-28 15:01:48</c:v>
                </c:pt>
                <c:pt idx="79">
                  <c:v>Åre bereitet sich auf die @are2019 vor. Wer holt eine 🥇? @dyule , @alinedanioth ... 
2019-02-01 09:15:30</c:v>
                </c:pt>
                <c:pt idx="80">
                  <c:v>Fondue und Raclette an der @are2019. Das House of Switzerland macht es möglich. ... 
2019-02-01 19:22:39</c:v>
                </c:pt>
                <c:pt idx="81">
                  <c:v>Heute heisst es für 27 neue Kolleginnen und Kollegen: Willkommen bei Helvetia. A... 
2019-02-04 14:00:14</c:v>
                </c:pt>
                <c:pt idx="82">
                  <c:v>Mit unserem Engagement unterstützen wir Loipen Schweiz und offerierten dieses Wo... 
2019-02-04 15:08:40</c:v>
                </c:pt>
                <c:pt idx="83">
                  <c:v>Wir freuen uns Norina Bänziger, HR Specialist von Helvetia, bei #thewomanknows b... 
2019-02-04 19:45:03</c:v>
                </c:pt>
                <c:pt idx="84">
                  <c:v>Unser #TeamHelvetia und ihre Mitstreiter bereiten sich auf die die Rennen in Are... 
2019-02-05 16:03:14</c:v>
                </c:pt>
                <c:pt idx="85">
                  <c:v>Dieses Fondue essen unsere Skistars an der WM. Der Chefkoch des «House of Switze... 
2019-02-06 22:22:01</c:v>
                </c:pt>
                <c:pt idx="86">
                  <c:v>Mit unseren Graduates zum Apéro gehen..Bei uns ganz normal und nur eine von viel... 
2019-02-07 08:18:27</c:v>
                </c:pt>
                <c:pt idx="87">
                  <c:v>Heute sind Marisa und Flavia für euch an den FH Kontaktgesprächen in #StGallen u... 
2019-02-07 14:52:11</c:v>
                </c:pt>
                <c:pt idx="88">
                  <c:v>Ausser Skifahren gibt's noch mehr - mit Schlitten- und Autofahrt auf dem zugefro... 
2019-02-08 15:12:58</c:v>
                </c:pt>
                <c:pt idx="89">
                  <c:v>Kurz vor der Frauenabfahrt in Åre gibt uns Beat Tschuor, Cheftrainer der Ski Alp... 
2019-02-09 19:54:08</c:v>
                </c:pt>
                <c:pt idx="90">
                  <c:v>Viele Grüsse aus dem Lernlager. Wir bereiten unsere Lernenden diese Woche auf ih... 
2019-02-12 14:14:42</c:v>
                </c:pt>
                <c:pt idx="91">
                  <c:v>Gratulation 🤩🥇 Gold in Åre für die Schweiz und unser #TeamHelvetia. Lasst euch f... 
2019-02-12 19:09:21</c:v>
                </c:pt>
                <c:pt idx="92">
                  <c:v>Auch wenn dieser Medaillenspiegel nicht ganz offiziell ist, uns gefällt er sehr ... 
2019-02-13 19:48:18</c:v>
                </c:pt>
                <c:pt idx="93">
                  <c:v>Herzliche Gratulation, liebe Viktoria Rebensburg 👏WM Silber im Riesenslalom in Å... 
2019-02-14 21:04:27</c:v>
                </c:pt>
                <c:pt idx="94">
                  <c:v>Und schon ist das Lernlager wieder vorbei. Wir hatten eine tolle Woche mit unser... 
2019-02-15 13:39:31</c:v>
                </c:pt>
                <c:pt idx="95">
                  <c:v>Mit ihrer fachlichen Kompetenz und Energie passt Katja perfekt zu #thewomanknows... 
2019-02-16 19:00:15</c:v>
                </c:pt>
                <c:pt idx="96">
                  <c:v>🎉🎉Wir hatten eine tolle Abschlussfeier mit unseren frisch gebackenen Absolventin... 
2019-02-18 15:49:16</c:v>
                </c:pt>
                <c:pt idx="97">
                  <c:v>Bronze für das #TeamHelvetia🤩🥉
@killianpeier wird sensationeller Dritter im Skis... 
2019-02-23 16:54:47</c:v>
                </c:pt>
                <c:pt idx="98">
                  <c:v>Herzliche Gratulation an Pajtim Kasami vom @fcsion zum Gewinn des Tor de Suisse ... 
2019-02-26 14:15:32</c:v>
                </c:pt>
                <c:pt idx="99">
                  <c:v>Ein Einblick in die letzten Trainingsvorbereitungen für das morgige Cupspiel des... 
2019-02-27 15:54:55</c:v>
                </c:pt>
                <c:pt idx="100">
                  <c:v>Seit dreissig Jahren Fan und immer noch begeistert — Christian Beusch erzählt di... 
2019-02-28 14:31:57</c:v>
                </c:pt>
                <c:pt idx="101">
                  <c:v>Bundesrat @alain.berset und Verwaltungsratspräsidentin von Helvetia Doris Russi ... 
2019-02-28 20:57:51</c:v>
                </c:pt>
                <c:pt idx="102">
                  <c:v>+++ Willkommen bei Helvetia! +++ Heute heissen wir wieder viele neue Mitarbeiten... 
2019-03-01 14:00:25</c:v>
                </c:pt>
                <c:pt idx="103">
                  <c:v>Eliana Wüst ist Head Customer Centricity von Helvetia. Eliana zeichnet sich durc... 
2019-03-01 19:45:10</c:v>
                </c:pt>
                <c:pt idx="104">
                  <c:v>Ohne schnelle Skier keine Medaillen. Wir zeigen Euch die Experten hinter den sch... 
2019-03-03 15:52:01</c:v>
                </c:pt>
                <c:pt idx="105">
                  <c:v>Breaking News: Es ist uns gelungen, zwei Superstars an diesem Wochenende zum Eng... 
2019-03-05 17:55:39</c:v>
                </c:pt>
                <c:pt idx="106">
                  <c:v>Fussball für einmal aus der Sicht der Kleinen. Wir danken allen Player Escort Ki... 
2019-03-07 19:54:59</c:v>
                </c:pt>
                <c:pt idx="107">
                  <c:v>Wer erzielte das schönste Tor der 4. Runde des Helvetia Schweizer Cup?
Jetzt vot... 
2019-03-08 14:05:43</c:v>
                </c:pt>
                <c:pt idx="108">
                  <c:v>Herzliche Gratulation @marcoodermatt zum 3. Rang und somit ersten Podestplatz im... 
2019-03-09 16:09:08</c:v>
                </c:pt>
                <c:pt idx="109">
                  <c:v>Wir sind vor Ort, beim Infoanlass zur IT Lehre von Abacus und informieren Dich u... 
2019-03-12 21:34:50</c:v>
                </c:pt>
                <c:pt idx="110">
                  <c:v>Silber für #TeamHelvetia 🤩
Herzliche Gratulation liebe @viktoria_rebensburg zum ... 
2019-03-13 16:32:32</c:v>
                </c:pt>
                <c:pt idx="111">
                  <c:v>Sieg im Saisonfinale für #TeamHelvetia 🥇
Herzliche Gratulation liebe @viktoria_r... 
2019-03-14 12:50:19</c:v>
                </c:pt>
                <c:pt idx="112">
                  <c:v>Als Verwaltungsrätin der Helvetia Holding lässt sich Gabriela Maria Payer nicht ... 
2019-03-15 17:00:13</c:v>
                </c:pt>
                <c:pt idx="113">
                  <c:v>Und schon wieder Medaillen😁 Gold im Alpine Team Event 🤩🥇🇨🇭
Gratulation an @dyule... 
2019-03-15 19:28:01</c:v>
                </c:pt>
                <c:pt idx="114">
                  <c:v>Herzliche Gratulation @marcoodermatt 🤩 Wir gratulieren zum 2. Platz im Riesensla... 
2019-03-16 12:59:27</c:v>
                </c:pt>
                <c:pt idx="115">
                  <c:v>Super Leistung @dyule 🤩 Herzliche Gratulation zum 3.Rang beim heutigen Slalom un... 
2019-03-17 14:15:07</c:v>
                </c:pt>
                <c:pt idx="116">
                  <c:v>Wir freuen uns über so viel Talent im Schweizer Sport. Tolle Impressionen der He... 
2019-03-19 19:53:53</c:v>
                </c:pt>
                <c:pt idx="117">
                  <c:v>Herzlich willkommen bei #thewomanknows. Chloé zeichnet sich durch ihr Wissen und... 
2019-03-29 17:00:12</c:v>
                </c:pt>
                <c:pt idx="118">
                  <c:v>Am heutigen Welcome Day in #StGallen durften wir über 40 neue Mitarbeitende begr... 
2019-04-01 21:44:35</c:v>
                </c:pt>
                <c:pt idx="119">
                  <c:v>Welcher Star war das Lieblingsmotiv von Hannes Schmid? Und wie wird die #Entwick... 
2019-04-02 17:54:56</c:v>
                </c:pt>
                <c:pt idx="120">
                  <c:v>Life as we know it: part 2 #helvetia #thestruggleisreal #phone... 
2018-10-31 20:44:23</c:v>
                </c:pt>
                <c:pt idx="121">
                  <c:v>Der Winter steht vor der Tür! Was packt @lucaaerni neben der coolen #Helvetia-Ka... 
2018-11-01 16:01:09</c:v>
                </c:pt>
                <c:pt idx="122">
                  <c:v>+ Schön, dass ihr da seid +
Wie jeden Monat begrüssten wir auch im Oktober neue... 
2018-11-01 19:47:02</c:v>
                </c:pt>
                <c:pt idx="123">
                  <c:v>Wer erzielte das schönste Tor der 3. Runde des Helvetia Schweizer Cup? 
Jetzt vo... 
2018-11-03 18:34:47</c:v>
                </c:pt>
                <c:pt idx="124">
                  <c:v>Heute sind wir an der Absolventenmesse in Zürich und freuen uns auf spannende &amp;L... 
2018-11-08 09:45:32</c:v>
                </c:pt>
                <c:pt idx="125">
                  <c:v>Wir sind echt begeistert wie gross das Interesse an den Einstiegsmöglichkeiten b... 
2018-11-08 13:55:00</c:v>
                </c:pt>
                <c:pt idx="126">
                  <c:v>Und es geht weiter! Diese Woche steht die Pitch Booth an der HSG! Du hast eine g... 
2018-11-12 12:14:13</c:v>
                </c:pt>
                <c:pt idx="127">
                  <c:v>Heute suchen wir die Talente aus Basel und Umgebung an der #AbsolventenmesseBase... 
2018-11-14 09:31:11</c:v>
                </c:pt>
                <c:pt idx="128">
                  <c:v>Und täglich grüsst das Murmeltier... oder unsere Pitch Booth! 
Schon gepitcht? N... 
2018-11-15 10:59:25</c:v>
                </c:pt>
                <c:pt idx="129">
                  <c:v>Life as we know it part 3 #helvetia #autopanne #insurance #carInsurance #fun #bo... 
2018-11-15 20:28:10</c:v>
                </c:pt>
                <c:pt idx="130">
                  <c:v>Unsere next.generation Spezialisten sind heute zusammen mit der SUVA am Berufsor... 
2018-11-16 15:39:59</c:v>
                </c:pt>
                <c:pt idx="131">
                  <c:v>Und wieder suchen wir spannende und innovative Geschäftsideen - heute und morgen... 
2018-11-19 12:49:03</c:v>
                </c:pt>
                <c:pt idx="132">
                  <c:v>Eine eigene Geschäftsidee in die Tat umsetzen - ein Traum vieler. Wir unterstütz... 
2018-11-21 19:59:51</c:v>
                </c:pt>
                <c:pt idx="133">
                  <c:v>Die lange Nacht der Karriere... oder die grosse Nacht der besten Pitches der Uni... 
2018-11-22 19:41:04</c:v>
                </c:pt>
                <c:pt idx="134">
                  <c:v>Unsere Lernenden sind begeistert vom heutigen Fokustag #jugend diskutiert. Zahlr... 
2018-11-28 17:03:15</c:v>
                </c:pt>
                <c:pt idx="135">
                  <c:v>Was für ein toller Anerkennungsanlass! Unsere Lernenden bedanken sich bei ihren ... 
2018-11-30 01:10:13</c:v>
                </c:pt>
                <c:pt idx="136">
                  <c:v>Wir wünschen dir @jovianhediger alles Gute in Lillehammer. Hopp Jovian und Hopp ... 
2018-11-30 17:43:12</c:v>
                </c:pt>
                <c:pt idx="137">
                  <c:v>Herzliche Gratulation @michellegisin 🤩 Wir gratulieren Dir zu Deinem 2. Platz in... 
2018-11-30 22:18:32</c:v>
                </c:pt>
                <c:pt idx="138">
                  <c:v>Live vom #TalkAtTheStudio mit Dr. Christoph Franz, VRP von Roche und Helvetia CE... 
2018-09-03 18:53:35</c:v>
                </c:pt>
                <c:pt idx="139">
                  <c:v>Live vom #TalkAtTheStudio mit Dr. Christoph Franz, VRP von Roche, was können and... 
2018-09-03 20:37:46</c:v>
                </c:pt>
                <c:pt idx="140">
                  <c:v>Kennzahlen und Highlights vom Halbjahresabschluss: Erfreuliches Wachstum und ein... 
2018-09-04 10:03:05</c:v>
                </c:pt>
                <c:pt idx="141">
                  <c:v>Wir gratulieren Antonio Marchesano vom FC Zürich zum Gewinn des Tor de Suisse de... 
2018-09-05 17:36:22</c:v>
                </c:pt>
                <c:pt idx="142">
                  <c:v>Der Helvetia Badi Cup 2018 ist vorbei. Nach einem spannenden Finaltag stehen die... 
2018-09-05 20:08:54</c:v>
                </c:pt>
                <c:pt idx="143">
                  <c:v>Kick - Off! Heute starten 6 Trainees und 10 Versicherungsassistenten aus der Deu... 
2018-09-07 11:52:01</c:v>
                </c:pt>
                <c:pt idx="144">
                  <c:v>Wenn ein #Versicherungsfall zum #Kunstkrimi wird: Wir begleiten unseren #Helveti... 
2018-09-09 19:00:08</c:v>
                </c:pt>
                <c:pt idx="145">
                  <c:v>Trefft uns heute an der HSG Startwoche. Wir haben eine tolle Challenge mit super... 
2018-09-10 11:45:26</c:v>
                </c:pt>
                <c:pt idx="146">
                  <c:v>🎉🎉whoop whoop 🎉🎉 Seit heute ist unser neuer Arbeitgeberauftritt live, an dem sic... 
2018-09-10 14:00:08</c:v>
                </c:pt>
                <c:pt idx="147">
                  <c:v>Was für ein Ort, um hier zu arbeiten! Wunderschöne Drohnenaufnahmen vom Helvetia... 
2018-09-10 21:37:10</c:v>
                </c:pt>
                <c:pt idx="148">
                  <c:v>Bist du auch so mutig wie unsere Anna und wagst dich an unsere Challenge: &amp;Los. ... 
2018-09-11 16:08:22</c:v>
                </c:pt>
                <c:pt idx="149">
                  <c:v>Auch heute waren wieder viele neue Studenten während der HSG - Startwoche bei #H... 
2018-09-12 14:57:54</c:v>
                </c:pt>
                <c:pt idx="150">
                  <c:v>Wir sind heute am FH-Forum an den SwissSkills in Bern.
#helvetia #karrierestart ... 
2018-09-13 16:10:17</c:v>
                </c:pt>
                <c:pt idx="151">
                  <c:v>Wir gratulieren @mike_natoli vom @fcbiel_bienne_offiziell zum Gewinn des Tor de ... 
2018-09-14 11:57:09</c:v>
                </c:pt>
                <c:pt idx="152">
                  <c:v>Was hat #Kunst mit Social Media zu tun? So einiges – wie der #Kunstblogger, #Ins... 
2018-09-16 20:30:08</c:v>
                </c:pt>
                <c:pt idx="153">
                  <c:v>Helvetia gratuliert den Gewinnern des WTT Young Leader Awards zu ihrer tollen Le... 
2018-09-17 19:26:35</c:v>
                </c:pt>
                <c:pt idx="154">
                  <c:v>Jetzt voten und 2 x 2 Tickets für das Finalspiel des Helvetia Schweizer Cup 2018... 
2018-09-18 15:00:19</c:v>
                </c:pt>
                <c:pt idx="155">
                  <c:v>Heute hatten die Versicherungsassistenten der Romandie ihren Kick-Off in die Aus... 
2018-09-24 14:43:44</c:v>
                </c:pt>
                <c:pt idx="156">
                  <c:v>Von der Kinderbetreuung bis zur Relocation Plattform für Expats: Drei Teams kämp... 
2018-09-25 16:00:09</c:v>
                </c:pt>
                <c:pt idx="157">
                  <c:v>+++ Willkommen bei Helvetia +++
Wir freuen uns, 46 neue Mitarbeiterinnen und Mit... 
2018-09-28 18:00:20</c:v>
                </c:pt>
                <c:pt idx="158">
                  <c:v>Heute durften wir in gemütlicher Atmosphäre am Alumni Design Thinking Event der ... 
2018-09-29 18:37:38</c:v>
                </c:pt>
                <c:pt idx="159">
                  <c:v>Fashion on stage: Helvetia's Look anno 1994 #160JahreHelvetia #insurance #fashio... 
2018-09-29 21:30:07</c:v>
                </c:pt>
                <c:pt idx="160">
                  <c:v>Danke für die Glückwünsche liebe Laurien van der Graaff😁 Wir wünschen auch Dir e... 
2018-12-31 18:18:27</c:v>
                </c:pt>
                <c:pt idx="161">
                  <c:v>Vielen Dank lieber Dario Cologna und lieber Roman Furger 🥳 
Wir wünschen euch be... 
2018-12-31 22:25:23</c:v>
                </c:pt>
                <c:pt idx="162">
                  <c:v>Nach 160 Jahren Helvetia möchten wir uns einfach nur bei Ihnen bedanken! Vielen ... 
2019-01-01 00:15:04</c:v>
                </c:pt>
                <c:pt idx="163">
                  <c:v>Aline Danioth über ihre Liebe zum Skifahren, ihre Motivation im Sommer und das G... 
2019-01-05 11:56:22</c:v>
                </c:pt>
                <c:pt idx="164">
                  <c:v>#thewomanknows steht für die vielfältigen Frauen von Helvetia, die sich durch ih... 
2019-01-05 19:00:04</c:v>
                </c:pt>
                <c:pt idx="165">
                  <c:v>+++ Aller Anfang ist einfach - zumindest bei uns +++ Für 45 neue Mitarbeitende h... 
2019-01-07 14:00:47</c:v>
                </c:pt>
                <c:pt idx="166">
                  <c:v>Die dreizehnte Ausgabe der Tour de Ski war ein voller Erfolg – wir sind stolz Te... 
2019-01-08 17:37:03</c:v>
                </c:pt>
                <c:pt idx="167">
                  <c:v>Achtung Dachlawinen: Die aktuellen Schneemassen bergen Gefahren – wer in solchen... 
2019-01-10 15:00:18</c:v>
                </c:pt>
                <c:pt idx="168">
                  <c:v>Wir sind stolzer Partner vom CSI Basel. Hier ein Blick hinter die Kulissen des A... 
2019-01-11 14:49:25</c:v>
                </c:pt>
                <c:pt idx="169">
                  <c:v>Unsere Lernenden stossen auf ein spannendes neues Jahr #2019 an #helvetia #helve... 
2019-01-11 19:41:47</c:v>
                </c:pt>
                <c:pt idx="170">
                  <c:v>Lieber Noel von Grünigen, wir stehen gerne am Sonntag im Ziel und jubeln Dir zu.... 
2019-01-11 20:06:22</c:v>
                </c:pt>
                <c:pt idx="171">
                  <c:v>Daniel Yule über die Festtage, seinen sensationellen Saisonstart und das Rennen ... 
2019-01-12 10:12:39</c:v>
                </c:pt>
                <c:pt idx="172">
                  <c:v>Gratulation⛷🥳
Wir gratulieren @martabassino zum 3. Rang im Riesenslalom in Krona... 
2019-01-15 14:29:42</c:v>
                </c:pt>
                <c:pt idx="173">
                  <c:v>Museumsnacht in Basel und wir sind mit dabei. Besucht uns im #Helvetia Art Foyer... 
2019-01-16 19:45:08</c:v>
                </c:pt>
                <c:pt idx="174">
                  <c:v>Wengen ist bereit für die Rennen🤩
Wir drücken dem ganzen #TeamHelvetia die Daume... 
2019-01-18 20:41:12</c:v>
                </c:pt>
                <c:pt idx="175">
                  <c:v>Das Helvetia Art Foyer an der @museumsnachtbasel. Wir bedanken uns bei den zahlr... 
2019-01-19 10:18:12</c:v>
                </c:pt>
                <c:pt idx="176">
                  <c:v>Bald... ganz bald geht es los⛷🤩 Wer ist Dein Favorit? Wer gewinnt?🤗
Hopp #TeamHe... 
2019-01-19 11:37:37</c:v>
                </c:pt>
                <c:pt idx="177">
                  <c:v>👏🥇Herzliche Gratulation @alexfiva zum Sieg im Ski Cross in Idre Fjall 🇸🇪
Tolle L... 
2019-01-19 15:55:41</c:v>
                </c:pt>
                <c:pt idx="178">
                  <c:v>Was für ein toller und erfolgreicher Tag in Wengen👏
Am Sonntag geht’s gleich wei... 
2019-01-19 19:49:17</c:v>
                </c:pt>
                <c:pt idx="179">
                  <c:v>Sandra Thoma ist Geschäftsführerin der Pensions- und Ergänzungskasse von Helveti... 
2019-01-19 21:08:43</c:v>
                </c:pt>
                <c:pt idx="180">
                  <c:v>Life as we know it part 5! #helvetia #wintersport #insurance #ski #teamhelvetia... 
2019-01-23 19:59:27</c:v>
                </c:pt>
                <c:pt idx="181">
                  <c:v>Tolle Leistung @dyule 👏🤩 Herzliche Gratulation zum 3.Rang beim Nachtslalom von S... 
2019-01-29 21:51:34</c:v>
                </c:pt>
                <c:pt idx="182">
                  <c:v>🇨🇭Wir wünschen allen einen schönen 1. August🇨🇭
Lasst uns unsere schöne Schweiz f... 
2018-08-01 00:48:08</c:v>
                </c:pt>
                <c:pt idx="183">
                  <c:v>😍🇨🇭Happy Birthday Helvetia! Wir feiern unsere schöne Schweiz.🇨🇭😍
Gratuliere auch... 
2018-08-01 11:20:24</c:v>
                </c:pt>
                <c:pt idx="184">
                  <c:v>Countdown zum Helvetia Schweizer Cup 2018/2019. Wir verlosen je 4 original signi... 
2018-08-04 12:15:05</c:v>
                </c:pt>
                <c:pt idx="185">
                  <c:v>Das Nordwestschweizerische Schwingfest ist in vollem Gange🇨🇭 Als Hauptsponsor si... 
2018-08-05 10:53:05</c:v>
                </c:pt>
                <c:pt idx="186">
                  <c:v>Und schon liegt er auf dem Rücken 😁👍
#helvetia #schwingen #schwingfest #nws18 #s... 
2018-08-05 11:42:48</c:v>
                </c:pt>
                <c:pt idx="187">
                  <c:v>Gegen die Hitze hilft nur der Brunnen, hier am 111. Nordwestschweizer Schwingfes... 
2018-08-05 16:47:58</c:v>
                </c:pt>
                <c:pt idx="188">
                  <c:v>Wir gratulieren ganz herzlich Müllestein, Mike (ISV) zum Festsieg am 111. Nordwe... 
2018-08-05 17:37:38</c:v>
                </c:pt>
                <c:pt idx="189">
                  <c:v>Wir durften ein wunderbares Schwingfest erleben. Mit diesen tollen Bildern lasse... 
2018-08-05 19:32:41</c:v>
                </c:pt>
                <c:pt idx="190">
                  <c:v>Erstellt Beweisaufnahmen (Fotos/Videos), wenn das Hotel weniger bietet als versp... 
2018-08-06 19:00:07</c:v>
                </c:pt>
                <c:pt idx="191">
                  <c:v>Wir wünschen unseren rund 50 neuen Lernenden einen erfolgreichen Start in die Be... 
2018-08-07 10:56:17</c:v>
                </c:pt>
                <c:pt idx="192">
                  <c:v>Nebst vielen spannenden Informationen rund um Helvetia kommt auch der Spass im E... 
2018-08-08 23:15:20</c:v>
                </c:pt>
                <c:pt idx="193">
                  <c:v>Abendessen im Einführungslager mit unserem HR-Leiter Roland Bentele. Welch ein S... 
2018-08-09 20:36:32</c:v>
                </c:pt>
                <c:pt idx="194">
                  <c:v>Agile Methoden, Lehrstart und Legos!? Passt das?
Und ob! Anhand von lego serious... 
2018-08-10 17:45:03</c:v>
                </c:pt>
                <c:pt idx="195">
                  <c:v>Es geht los: Heute beginnt die Helvetia Schweizer Cup-Saison 2018/2019. Wir freu... 
2018-08-18 13:14:45</c:v>
                </c:pt>
                <c:pt idx="196">
                  <c:v>«Digital gemeinsam erleben» – so das Motto des diesjährigen #SwissDigitalDay. Wi... 
2018-08-22 13:00:10</c:v>
                </c:pt>
                <c:pt idx="197">
                  <c:v>Content is king! Bist du bereit für dein Praktikum bei uns? Wir suchen dich als ... 
2018-08-24 16:15:06</c:v>
                </c:pt>
                <c:pt idx="198">
                  <c:v>Stabübergabe bei den Trainees!
Für sechs Trainees endet diesen Monat das einjähr... 
2018-08-24 23:02:10</c:v>
                </c:pt>
                <c:pt idx="199">
                  <c:v>Jetzt wird gepitcht: Helvetia Mitarbeitende stellen ihre eigene Geschäftsideen v... 
2018-08-30 10:02:22</c:v>
                </c:pt>
                <c:pt idx="200">
                  <c:v>Lehrstart geglückt! Die 1. Lehrjahrlernenden der #Helvetia ziehen ein positives ... 
2018-08-30 15:04:17</c:v>
                </c:pt>
                <c:pt idx="201">
                  <c:v>Welcome Day bei #Helvetia #karriere #versicherung... 
2018-08-30 15:10:45</c:v>
                </c:pt>
                <c:pt idx="202">
                  <c:v>Schon 1990 ein Thema bei #Helvetia: Tipps gegen Marderschäden. #160JahreHelvetia... 
2018-08-30 19:00:23</c:v>
                </c:pt>
                <c:pt idx="203">
                  <c:v>Willkommen im Team #Helvetia liebe @viktoria_rebensburg und @alinedanioth. Wir f... 
2018-10-05 18:37:30</c:v>
                </c:pt>
                <c:pt idx="204">
                  <c:v>Life as we know it: part 1 #fahrraddiebstahl #helvetia #velo #thestruggleisreal ... 
2018-10-17 21:07:09</c:v>
                </c:pt>
                <c:pt idx="205">
                  <c:v>Jetzt 5x2 Tickets für ein Spiel Ihrer Wahl der nächsten anstehenden Cup-Runde ge... 
2018-10-23 19:27:09</c:v>
                </c:pt>
                <c:pt idx="206">
                  <c:v>Abendessen mit unseren Trainees. Eine super Möglichkeit um eine erste Bilanz übe... 
2018-10-24 23:14:32</c:v>
                </c:pt>
                <c:pt idx="207">
                  <c:v>Linda und Joëlle haben gerade ihre Idee gepitcht. Hast du auch eine eigene Gesch... 
2018-10-25 11:44:03</c:v>
                </c:pt>
                <c:pt idx="208">
                  <c:v>Luca hat extra bei uns vorbei geschaut, um seine Geschäftsidee zu pitchen. Du ha... 
2018-10-25 14:56:38</c:v>
                </c:pt>
                <c:pt idx="209">
                  <c:v>Unser Studentenevent ging bereits in die zweite Runde! In unserem Future Lab ler... 
2018-10-25 22:31:52</c:v>
                </c:pt>
                <c:pt idx="210">
                  <c:v>Ein wohlverdienter Start ins Wochenende. Unsere Versicherungsassistenten haben d... 
2018-10-26 16:19:06</c:v>
                </c:pt>
                <c:pt idx="211">
                  <c:v>❄️Der Ski-Weltcup in #Sölden steht vor der Tür. Wir wünschen dir, liebe Viktoria... 
2018-10-26 19:19:40</c:v>
                </c:pt>
                <c:pt idx="212">
                  <c:v>❄️Los geht’s mit dem Ski-Weltcup in #Sölden! Viel Erfolg und eine erfolgreiche S... 
2018-10-27 09:32:02</c:v>
                </c:pt>
                <c:pt idx="213">
                  <c:v>Herzliche Gratulation an Benjamin Kololli vom @fcz_offiziell zum Gewinn des Tor ... 
2018-10-30 08:27:44</c:v>
                </c:pt>
                <c:pt idx="214">
                  <c:v>Helvetia Schutzwaldprojekt im Wallis mit Jean-Maurice Favre,
@dariocologna, @liz... 
2018-06-01 12:40:11</c:v>
                </c:pt>
                <c:pt idx="215">
                  <c:v>Skilangläufer mit Herz für die Natur: Dario Cologna setzt sich für das Helvetia ... 
2018-06-01 19:45:44</c:v>
                </c:pt>
                <c:pt idx="216">
                  <c:v>Wunderbares Wetter beim Helvetia Schutzwald Engagement 🌲🌳
@dariocologna @dyule @... 
2018-06-02 10:21:08</c:v>
                </c:pt>
                <c:pt idx="217">
                  <c:v>Heute sind Mitarbeitende der Helvetia sowie unsere Trainees an einer Design Thin... 
2018-06-05 15:46:07</c:v>
                </c:pt>
                <c:pt idx="218">
                  <c:v>Wir sind heute am Event „Mein Ziel – Karriere in der Ostschweiz
ETH Alumni und H... 
2018-06-05 19:06:33</c:v>
                </c:pt>
                <c:pt idx="219">
                  <c:v>Wir begleiten Chantal vier Wochen lang beim Ausziehen und Einrichten ihres neuen... 
2018-06-06 19:00:20</c:v>
                </c:pt>
                <c:pt idx="220">
                  <c:v>An einem zweitägigen Seminar werden künftige Berufsbildende auf ihre spannende u... 
2018-06-08 14:40:57</c:v>
                </c:pt>
                <c:pt idx="221">
                  <c:v>#helvetia Kunstpreisgewinnerin Gina Proenza an der @liste_art_fair_basel 2018.
#... 
2018-06-12 18:51:54</c:v>
                </c:pt>
                <c:pt idx="222">
                  <c:v>Chantals Umzugsreise Teil 2: Was bei der Möbelmontage alles schief gehen kann...... 
2018-06-13 20:21:16</c:v>
                </c:pt>
                <c:pt idx="223">
                  <c:v>Heute ist Helvetia ganz im Zeichen von @footballismore auf dem Bundesplatz in Be... 
2018-06-15 10:36:44</c:v>
                </c:pt>
                <c:pt idx="224">
                  <c:v>Die Stars von @footballismore auf dem Grün.
@chelseafc @acmilan @psg @scraltach1... 
2018-06-15 10:59:23</c:v>
                </c:pt>
                <c:pt idx="225">
                  <c:v>@chelseafc vs. @acmilan mit @helvetia.schweiz in Bern bei @footballismore. Duell... 
2018-06-15 11:07:51</c:v>
                </c:pt>
                <c:pt idx="226">
                  <c:v>Alt Bundesrat Adolf Ogi mit Helvetia auf dem Bundesplatz in Bern.
Sport und Inte... 
2018-06-15 11:54:32</c:v>
                </c:pt>
                <c:pt idx="227">
                  <c:v>@philippdegen auf dem Rasen vor dem Bundeshaus. Als Botschafter für @footballism... 
2018-06-15 21:53:34</c:v>
                </c:pt>
                <c:pt idx="228">
                  <c:v>Bestes Wetter für viele unserer Mitarbeiterinnen und Mitarbeiter, die heute Aben... 
2018-06-18 19:12:00</c:v>
                </c:pt>
                <c:pt idx="229">
                  <c:v>Als Königssponsor gratulieren wir @armon_orlik zum Sieg am @nos_2018 🐂🥇
#helveti... 
2018-06-24 17:22:00</c:v>
                </c:pt>
                <c:pt idx="230">
                  <c:v>#Helvetia setzte ein Zeichen: Am 1. Januar 1989 mit einem neuen Symbol. #160Jahr... 
2018-06-24 19:00:09</c:v>
                </c:pt>
                <c:pt idx="231">
                  <c:v>Trausch di? Gewinne und werde der Held deiner Badi🥇👍 www.helvetia.ch/badicup
#he... 
2018-06-26 17:35:39</c:v>
                </c:pt>
                <c:pt idx="232">
                  <c:v>Herzlich Willkommen bei #Helvetia hiess es gestern am #welcomeDay für 50 neue Ko... 
2018-06-27 08:52:16</c:v>
                </c:pt>
                <c:pt idx="233">
                  <c:v>«Explorer ensemble le digital» – telle est la devise de la Journée suisse du dig... 
2018-08-22 13:00:09</c:v>
                </c:pt>
                <c:pt idx="234">
                  <c:v>Déjà thématisé en 1990 chez #Helvetia: Conseils contre les dommages causés par d... 
2018-08-30 19:00:20</c:v>
                </c:pt>
                <c:pt idx="235">
                  <c:v>Pour les fans de moto: les Biker Days débutent à Bâle! Participez au plus grand ... 
2018-07-11 13:00:11</c:v>
                </c:pt>
                <c:pt idx="236">
                  <c:v>Nous tirons au sort 2x2 billets pour le Festival Rock oz'Arènes, pour le 15 août... 
2018-07-21 13:00:09</c:v>
                </c:pt>
                <c:pt idx="237">
                  <c:v>Opération de nettoyage impressionnante de l'œuvre «Aufgeweckter Rosenscheitel» (... 
2018-07-25 11:05:26</c:v>
                </c:pt>
                <c:pt idx="238">
                  <c:v>Jeune, audacieux, sauvage… publicité en 1989: #Helvetia attire le public avec la... 
2018-07-29 20:00:09</c:v>
                </c:pt>
                <c:pt idx="239">
                  <c:v>Werdet Helden eurer #Badi und spielt um den Sieg des Helvetia Badi Cups 2018! Zu... 
2018-07-04 17:18:23</c:v>
                </c:pt>
                <c:pt idx="240">
                  <c:v>Fantastisch - die 5 Gewinner des Kinder-Kunstwettbewerbs! Wir gratulieren euch u... 
2018-07-10 18:58:42</c:v>
                </c:pt>
                <c:pt idx="241">
                  <c:v>Töfffans aufgepasst: Diesen Freitag beginnen die Biker Days in Basel! Besucht da... 
2018-07-11 13:00:13</c:v>
                </c:pt>
                <c:pt idx="242">
                  <c:v>Whoop Whoop - Wir freuen uns über den Goldenen Best Recruiter Award und damit üb... 
2018-07-12 16:36:36</c:v>
                </c:pt>
                <c:pt idx="243">
                  <c:v>Unser Helvetia Gelati Velo mit Eis in den Helvetia Farben war letzten Dienstag b... 
2018-07-19 17:36:38</c:v>
                </c:pt>
                <c:pt idx="244">
                  <c:v>Wir verlosen 2x2 Tickets für das Rock oz'Arènes #Festival für den 15. August 201... 
2018-07-21 13:00:09</c:v>
                </c:pt>
                <c:pt idx="245">
                  <c:v>Herzlichen Glückwunsch an unsere 31 Lernenden zur bestandenen Prüfung und den to... 
2018-07-23 09:00:04</c:v>
                </c:pt>
                <c:pt idx="246">
                  <c:v>Ferientipp: Speichert Kopien von wichtigen Dokumenten (z.B. Pass, Tickets) in ei... 
2018-07-23 20:00:11</c:v>
                </c:pt>
                <c:pt idx="247">
                  <c:v>Beeindruckende Reinigungsaktion des Kunstwerks «Aufgeweckter Rosenscheitel» in u... 
2018-07-25 11:00:18</c:v>
                </c:pt>
                <c:pt idx="248">
                  <c:v>Gewinne eine handsignierte #Startnummer von @dariocologna! Like diesen Beitrag u... 
2018-07-27 13:42:19</c:v>
                </c:pt>
                <c:pt idx="249">
                  <c:v>Jung, frech, wild…Werbung anno 1989: #Helvetia lockt mit dem Jahrmarkt. #160Jahr... 
2018-07-29 20:00:07</c:v>
                </c:pt>
                <c:pt idx="250">
                  <c:v>Bei unzufriedener Hotelleistung unbedingt vor Ort beschweren. Dem Reiseveranstal... 
2018-07-30 13:00:16</c:v>
                </c:pt>
                <c:pt idx="251">
                  <c:v>Kunstwettbewerb: Mami + Papi sind die Superhelden von Franca, vielen Dank für de... 
2018-05-01 17:48:55</c:v>
                </c:pt>
                <c:pt idx="252">
                  <c:v>Wir führten gestern am Hauptsitz St.Gallen die Route 16 durch. Dabei konnten Sch... 
2018-05-03 11:30:53</c:v>
                </c:pt>
                <c:pt idx="253">
                  <c:v>Guten Morgen vom #welcomeDay aus #StGallen - wir haben wieder ein tolles Program... 
2018-05-04 09:37:34</c:v>
                </c:pt>
                <c:pt idx="254">
                  <c:v>Bewerbungsgespräch mal anders?
Heute waren wir in der Sekundarschule Meitle Flad... 
2018-05-04 13:22:17</c:v>
                </c:pt>
                <c:pt idx="255">
                  <c:v>Helvetia Versicherungen Rheintal bereit zum Lernendentag. Gewerbeschau 2018
#hel... 
2018-05-04 15:32:18</c:v>
                </c:pt>
                <c:pt idx="256">
                  <c:v>Kunstwettbewerb: Spiderman ist der Superheld von Aarav, vielen Dank für dein tol... 
2018-05-04 17:20:06</c:v>
                </c:pt>
                <c:pt idx="257">
                  <c:v>Herzlich willkommen bei #Helvetia hiess es am #welcome Day letzten Freitag in #S... 
2018-05-07 10:03:14</c:v>
                </c:pt>
                <c:pt idx="258">
                  <c:v>Kunstwettbewerb: Das ist Alexandras Superheld, vielen Dank für dein super cooles... 
2018-05-07 12:47:58</c:v>
                </c:pt>
                <c:pt idx="259">
                  <c:v>Kunstwettbewerb: Das sind Sarinas Superhelden, vielen Dank für dieses bunte Kuns... 
2018-05-07 19:30:44</c:v>
                </c:pt>
                <c:pt idx="260">
                  <c:v>Kunstwettbewerb: Die Meerjungfrau Minna ist die Superheldin von Amélie, vielen D... 
2018-05-08 17:36:58</c:v>
                </c:pt>
                <c:pt idx="261">
                  <c:v>Kunstwettbewerb: Das ist Darios Superheld, vielen Dank für dein tolles Kunstwerk... 
2018-05-12 13:57:19</c:v>
                </c:pt>
                <c:pt idx="262">
                  <c:v>Eine Blume zum Muttertag! Wir wünschen heute besonders allen Müttern einen wunde... 
2018-05-13 17:07:15</c:v>
                </c:pt>
                <c:pt idx="263">
                  <c:v>Kunstwettbewerb: Das ist Leos Superheld, vielen Dank für dein super cooles Kunst... 
2018-05-13 19:25:34</c:v>
                </c:pt>
                <c:pt idx="264">
                  <c:v>Zusammen sind wir stärker: Helvetia und Patria werden 1992 ein Versicherungsunte... 
2018-05-18 18:00:16</c:v>
                </c:pt>
                <c:pt idx="265">
                  <c:v>Kunstwettbewerb: Das ist Célias Superheldin, vielen Dank für dein kreatives Kuns... 
2018-05-23 19:00:52</c:v>
                </c:pt>
                <c:pt idx="266">
                  <c:v>Wir sind heute am Lehrstellenforum GBS in St.Gallen und informieren interessiert... 
2018-05-26 13:08:04</c:v>
                </c:pt>
                <c:pt idx="267">
                  <c:v>Kunstwettbewerb: Das ist Elynas Kunstwerk, vielen Dank für dieses kreative Einho... 
2018-05-26 21:15:19</c:v>
                </c:pt>
                <c:pt idx="268">
                  <c:v>Cupfinal-Tag! Noch wenige Stunden bis zum grossen Finale.
Was meinst Du wer gewi... 
2018-05-27 10:00:09</c:v>
                </c:pt>
                <c:pt idx="269">
                  <c:v>@lucaaerni mit uns am Helvetia Schweizer Cupfinal 🏆#HelvetiaSchweizerCup #Helvet... 
2018-05-27 13:41:24</c:v>
                </c:pt>
                <c:pt idx="270">
                  <c:v>Wir gratulieren ganz herzlich dem @fcz_offiziell zum Sieg des Helvetia Schweizer... 
2018-05-27 17:05:02</c:v>
                </c:pt>
              </c:strCache>
            </c:strRef>
          </c:cat>
          <c:val>
            <c:numRef>
              <c:f>Sheet1!$D$2:$D$272</c:f>
              <c:numCache>
                <c:formatCode>General</c:formatCode>
                <c:ptCount val="271"/>
                <c:pt idx="0">
                  <c:v>0.70921985815602795</c:v>
                </c:pt>
                <c:pt idx="1">
                  <c:v>3.90625</c:v>
                </c:pt>
                <c:pt idx="2">
                  <c:v>8.4158415841584198</c:v>
                </c:pt>
                <c:pt idx="3">
                  <c:v>8.4415584415584402</c:v>
                </c:pt>
                <c:pt idx="4">
                  <c:v>5.2884615384615401</c:v>
                </c:pt>
                <c:pt idx="5">
                  <c:v>2.4489795918367299</c:v>
                </c:pt>
                <c:pt idx="6">
                  <c:v>4.3689320388349504</c:v>
                </c:pt>
                <c:pt idx="7">
                  <c:v>4.9079754601227004</c:v>
                </c:pt>
                <c:pt idx="8">
                  <c:v>3.87596899224806</c:v>
                </c:pt>
                <c:pt idx="9">
                  <c:v>4.9689440993788798</c:v>
                </c:pt>
                <c:pt idx="10">
                  <c:v>6.9620253164557004</c:v>
                </c:pt>
                <c:pt idx="11">
                  <c:v>4.5161290322580596</c:v>
                </c:pt>
                <c:pt idx="12">
                  <c:v>7.03125</c:v>
                </c:pt>
                <c:pt idx="13">
                  <c:v>8.5106382978723403</c:v>
                </c:pt>
                <c:pt idx="14">
                  <c:v>6.9182389937106903</c:v>
                </c:pt>
                <c:pt idx="15">
                  <c:v>10.9375</c:v>
                </c:pt>
                <c:pt idx="16">
                  <c:v>0</c:v>
                </c:pt>
                <c:pt idx="17">
                  <c:v>0</c:v>
                </c:pt>
                <c:pt idx="18">
                  <c:v>0</c:v>
                </c:pt>
                <c:pt idx="19">
                  <c:v>5.6910569105691096</c:v>
                </c:pt>
                <c:pt idx="20">
                  <c:v>3.3898305084745801</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3.9370078740157499</c:v>
                </c:pt>
                <c:pt idx="50">
                  <c:v>3.2</c:v>
                </c:pt>
                <c:pt idx="51">
                  <c:v>7.8512396694214903</c:v>
                </c:pt>
                <c:pt idx="52">
                  <c:v>2.1897810218978102</c:v>
                </c:pt>
                <c:pt idx="53">
                  <c:v>5.5710306406685204</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0</c:v>
                </c:pt>
                <c:pt idx="176">
                  <c:v>0</c:v>
                </c:pt>
                <c:pt idx="177">
                  <c:v>0</c:v>
                </c:pt>
                <c:pt idx="178">
                  <c:v>0</c:v>
                </c:pt>
                <c:pt idx="179">
                  <c:v>0</c:v>
                </c:pt>
                <c:pt idx="180">
                  <c:v>0</c:v>
                </c:pt>
                <c:pt idx="181">
                  <c:v>0</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0</c:v>
                </c:pt>
                <c:pt idx="239">
                  <c:v>0</c:v>
                </c:pt>
                <c:pt idx="240">
                  <c:v>0</c:v>
                </c:pt>
                <c:pt idx="241">
                  <c:v>0</c:v>
                </c:pt>
                <c:pt idx="242">
                  <c:v>0</c:v>
                </c:pt>
                <c:pt idx="243">
                  <c:v>0</c:v>
                </c:pt>
                <c:pt idx="244">
                  <c:v>0</c:v>
                </c:pt>
                <c:pt idx="245">
                  <c:v>0</c:v>
                </c:pt>
                <c:pt idx="246">
                  <c:v>0</c:v>
                </c:pt>
                <c:pt idx="247">
                  <c:v>0</c:v>
                </c:pt>
                <c:pt idx="248">
                  <c:v>0</c:v>
                </c:pt>
                <c:pt idx="249">
                  <c:v>0</c:v>
                </c:pt>
                <c:pt idx="250">
                  <c:v>0</c:v>
                </c:pt>
                <c:pt idx="251">
                  <c:v>0</c:v>
                </c:pt>
                <c:pt idx="252">
                  <c:v>0</c:v>
                </c:pt>
                <c:pt idx="253">
                  <c:v>0</c:v>
                </c:pt>
                <c:pt idx="254">
                  <c:v>0</c:v>
                </c:pt>
                <c:pt idx="255">
                  <c:v>0</c:v>
                </c:pt>
                <c:pt idx="256">
                  <c:v>0</c:v>
                </c:pt>
                <c:pt idx="257">
                  <c:v>0</c:v>
                </c:pt>
                <c:pt idx="258">
                  <c:v>0</c:v>
                </c:pt>
                <c:pt idx="259">
                  <c:v>0</c:v>
                </c:pt>
                <c:pt idx="260">
                  <c:v>0</c:v>
                </c:pt>
                <c:pt idx="261">
                  <c:v>0</c:v>
                </c:pt>
                <c:pt idx="262">
                  <c:v>0</c:v>
                </c:pt>
                <c:pt idx="263">
                  <c:v>0</c:v>
                </c:pt>
                <c:pt idx="264">
                  <c:v>0</c:v>
                </c:pt>
                <c:pt idx="265">
                  <c:v>0</c:v>
                </c:pt>
                <c:pt idx="266">
                  <c:v>0</c:v>
                </c:pt>
                <c:pt idx="267">
                  <c:v>0</c:v>
                </c:pt>
                <c:pt idx="268">
                  <c:v>0</c:v>
                </c:pt>
                <c:pt idx="269">
                  <c:v>0</c:v>
                </c:pt>
                <c:pt idx="270">
                  <c:v>0</c:v>
                </c:pt>
              </c:numCache>
            </c:numRef>
          </c:val>
          <c:smooth val="0"/>
          <c:extLst>
            <c:ext xmlns:c16="http://schemas.microsoft.com/office/drawing/2014/chart" uri="{C3380CC4-5D6E-409C-BE32-E72D297353CC}">
              <c16:uniqueId val="{00000002-DF2D-442A-A341-3F4F30A9B19A}"/>
            </c:ext>
          </c:extLst>
        </c:ser>
        <c:dLbls>
          <c:showLegendKey val="0"/>
          <c:showVal val="0"/>
          <c:showCatName val="0"/>
          <c:showSerName val="0"/>
          <c:showPercent val="0"/>
          <c:showBubbleSize val="0"/>
        </c:dLbls>
        <c:smooth val="0"/>
        <c:axId val="505894480"/>
        <c:axId val="505897760"/>
      </c:lineChart>
      <c:catAx>
        <c:axId val="5058944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5897760"/>
        <c:crosses val="autoZero"/>
        <c:auto val="1"/>
        <c:lblAlgn val="ctr"/>
        <c:lblOffset val="100"/>
        <c:noMultiLvlLbl val="0"/>
      </c:catAx>
      <c:valAx>
        <c:axId val="5058977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58944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Helvetia Versicherungen Schweiz</c:v>
                </c:pt>
              </c:strCache>
            </c:strRef>
          </c:tx>
          <c:spPr>
            <a:ln w="28575" cap="rnd">
              <a:solidFill>
                <a:schemeClr val="accent1"/>
              </a:solidFill>
              <a:round/>
            </a:ln>
            <a:effectLst/>
          </c:spPr>
          <c:marker>
            <c:symbol val="none"/>
          </c:marker>
          <c:cat>
            <c:strRef>
              <c:f>Sheet1!$A$2:$A$13</c:f>
              <c:strCache>
                <c:ptCount val="12"/>
                <c:pt idx="0">
                  <c:v>01.05.2018</c:v>
                </c:pt>
                <c:pt idx="1">
                  <c:v>01.06.2018</c:v>
                </c:pt>
                <c:pt idx="2">
                  <c:v>01.07.2018</c:v>
                </c:pt>
                <c:pt idx="3">
                  <c:v>01.08.2018</c:v>
                </c:pt>
                <c:pt idx="4">
                  <c:v>01.09.2018</c:v>
                </c:pt>
                <c:pt idx="5">
                  <c:v>01.10.2018</c:v>
                </c:pt>
                <c:pt idx="6">
                  <c:v>01.11.2018</c:v>
                </c:pt>
                <c:pt idx="7">
                  <c:v>01.12.2018</c:v>
                </c:pt>
                <c:pt idx="8">
                  <c:v>01.01.2019</c:v>
                </c:pt>
                <c:pt idx="9">
                  <c:v>01.02.2019</c:v>
                </c:pt>
                <c:pt idx="10">
                  <c:v>01.03.2019</c:v>
                </c:pt>
                <c:pt idx="11">
                  <c:v>01.04.2019</c:v>
                </c:pt>
              </c:strCache>
            </c:strRef>
          </c:cat>
          <c:val>
            <c:numRef>
              <c:f>Sheet1!$B$2:$B$13</c:f>
              <c:numCache>
                <c:formatCode>General</c:formatCode>
                <c:ptCount val="12"/>
                <c:pt idx="0">
                  <c:v>9356</c:v>
                </c:pt>
                <c:pt idx="1">
                  <c:v>9573</c:v>
                </c:pt>
                <c:pt idx="2">
                  <c:v>9794</c:v>
                </c:pt>
                <c:pt idx="3">
                  <c:v>10039</c:v>
                </c:pt>
                <c:pt idx="4">
                  <c:v>10285</c:v>
                </c:pt>
                <c:pt idx="5">
                  <c:v>10549</c:v>
                </c:pt>
                <c:pt idx="6">
                  <c:v>10785</c:v>
                </c:pt>
                <c:pt idx="7">
                  <c:v>11095</c:v>
                </c:pt>
                <c:pt idx="8">
                  <c:v>11499</c:v>
                </c:pt>
                <c:pt idx="9">
                  <c:v>11977</c:v>
                </c:pt>
                <c:pt idx="10">
                  <c:v>12422</c:v>
                </c:pt>
                <c:pt idx="11">
                  <c:v>12782</c:v>
                </c:pt>
              </c:numCache>
            </c:numRef>
          </c:val>
          <c:smooth val="0"/>
          <c:extLst>
            <c:ext xmlns:c16="http://schemas.microsoft.com/office/drawing/2014/chart" uri="{C3380CC4-5D6E-409C-BE32-E72D297353CC}">
              <c16:uniqueId val="{00000000-211B-4409-993D-3C3D392587DE}"/>
            </c:ext>
          </c:extLst>
        </c:ser>
        <c:dLbls>
          <c:showLegendKey val="0"/>
          <c:showVal val="0"/>
          <c:showCatName val="0"/>
          <c:showSerName val="0"/>
          <c:showPercent val="0"/>
          <c:showBubbleSize val="0"/>
        </c:dLbls>
        <c:smooth val="0"/>
        <c:axId val="505920064"/>
        <c:axId val="505916456"/>
      </c:lineChart>
      <c:catAx>
        <c:axId val="5059200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5916456"/>
        <c:crosses val="autoZero"/>
        <c:auto val="1"/>
        <c:lblAlgn val="ctr"/>
        <c:lblOffset val="100"/>
        <c:noMultiLvlLbl val="0"/>
      </c:catAx>
      <c:valAx>
        <c:axId val="5059164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59200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Helvetia Versicherungen Schweiz</c:v>
                </c:pt>
              </c:strCache>
            </c:strRef>
          </c:tx>
          <c:spPr>
            <a:ln w="28575" cap="rnd">
              <a:solidFill>
                <a:schemeClr val="accent1"/>
              </a:solidFill>
              <a:round/>
            </a:ln>
            <a:effectLst/>
          </c:spPr>
          <c:marker>
            <c:symbol val="none"/>
          </c:marker>
          <c:cat>
            <c:strRef>
              <c:f>Sheet1!$A$2:$A$13</c:f>
              <c:strCache>
                <c:ptCount val="12"/>
                <c:pt idx="0">
                  <c:v>01.05.2018</c:v>
                </c:pt>
                <c:pt idx="1">
                  <c:v>01.06.2018</c:v>
                </c:pt>
                <c:pt idx="2">
                  <c:v>01.07.2018</c:v>
                </c:pt>
                <c:pt idx="3">
                  <c:v>01.08.2018</c:v>
                </c:pt>
                <c:pt idx="4">
                  <c:v>01.09.2018</c:v>
                </c:pt>
                <c:pt idx="5">
                  <c:v>01.10.2018</c:v>
                </c:pt>
                <c:pt idx="6">
                  <c:v>01.11.2018</c:v>
                </c:pt>
                <c:pt idx="7">
                  <c:v>01.12.2018</c:v>
                </c:pt>
                <c:pt idx="8">
                  <c:v>01.01.2019</c:v>
                </c:pt>
                <c:pt idx="9">
                  <c:v>01.02.2019</c:v>
                </c:pt>
                <c:pt idx="10">
                  <c:v>01.03.2019</c:v>
                </c:pt>
                <c:pt idx="11">
                  <c:v>01.04.2019</c:v>
                </c:pt>
              </c:strCache>
            </c:strRef>
          </c:cat>
          <c:val>
            <c:numRef>
              <c:f>Sheet1!$B$2:$B$13</c:f>
              <c:numCache>
                <c:formatCode>General</c:formatCode>
                <c:ptCount val="12"/>
                <c:pt idx="0">
                  <c:v>15</c:v>
                </c:pt>
                <c:pt idx="1">
                  <c:v>13</c:v>
                </c:pt>
                <c:pt idx="2">
                  <c:v>14</c:v>
                </c:pt>
                <c:pt idx="3">
                  <c:v>12</c:v>
                </c:pt>
                <c:pt idx="4">
                  <c:v>23</c:v>
                </c:pt>
                <c:pt idx="5">
                  <c:v>15</c:v>
                </c:pt>
                <c:pt idx="6">
                  <c:v>9</c:v>
                </c:pt>
                <c:pt idx="7">
                  <c:v>8</c:v>
                </c:pt>
                <c:pt idx="8">
                  <c:v>18</c:v>
                </c:pt>
                <c:pt idx="9">
                  <c:v>12</c:v>
                </c:pt>
                <c:pt idx="10">
                  <c:v>18</c:v>
                </c:pt>
                <c:pt idx="11">
                  <c:v>14</c:v>
                </c:pt>
              </c:numCache>
            </c:numRef>
          </c:val>
          <c:smooth val="0"/>
          <c:extLst>
            <c:ext xmlns:c16="http://schemas.microsoft.com/office/drawing/2014/chart" uri="{C3380CC4-5D6E-409C-BE32-E72D297353CC}">
              <c16:uniqueId val="{00000000-6009-4079-959C-7EAEEC9959A7}"/>
            </c:ext>
          </c:extLst>
        </c:ser>
        <c:dLbls>
          <c:showLegendKey val="0"/>
          <c:showVal val="0"/>
          <c:showCatName val="0"/>
          <c:showSerName val="0"/>
          <c:showPercent val="0"/>
          <c:showBubbleSize val="0"/>
        </c:dLbls>
        <c:smooth val="0"/>
        <c:axId val="505917112"/>
        <c:axId val="505913504"/>
      </c:lineChart>
      <c:catAx>
        <c:axId val="5059171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5913504"/>
        <c:crosses val="autoZero"/>
        <c:auto val="1"/>
        <c:lblAlgn val="ctr"/>
        <c:lblOffset val="100"/>
        <c:noMultiLvlLbl val="0"/>
      </c:catAx>
      <c:valAx>
        <c:axId val="5059135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5917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Helvetia Versicherungen Schweiz</c:v>
                </c:pt>
              </c:strCache>
            </c:strRef>
          </c:tx>
          <c:spPr>
            <a:ln w="28575" cap="rnd">
              <a:solidFill>
                <a:schemeClr val="accent1"/>
              </a:solidFill>
              <a:round/>
            </a:ln>
            <a:effectLst/>
          </c:spPr>
          <c:marker>
            <c:symbol val="none"/>
          </c:marker>
          <c:cat>
            <c:strRef>
              <c:f>Sheet1!$A$2:$A$13</c:f>
              <c:strCache>
                <c:ptCount val="12"/>
                <c:pt idx="0">
                  <c:v>01.05.2018</c:v>
                </c:pt>
                <c:pt idx="1">
                  <c:v>01.06.2018</c:v>
                </c:pt>
                <c:pt idx="2">
                  <c:v>01.07.2018</c:v>
                </c:pt>
                <c:pt idx="3">
                  <c:v>01.08.2018</c:v>
                </c:pt>
                <c:pt idx="4">
                  <c:v>01.09.2018</c:v>
                </c:pt>
                <c:pt idx="5">
                  <c:v>01.10.2018</c:v>
                </c:pt>
                <c:pt idx="6">
                  <c:v>01.11.2018</c:v>
                </c:pt>
                <c:pt idx="7">
                  <c:v>01.12.2018</c:v>
                </c:pt>
                <c:pt idx="8">
                  <c:v>01.01.2019</c:v>
                </c:pt>
                <c:pt idx="9">
                  <c:v>01.02.2019</c:v>
                </c:pt>
                <c:pt idx="10">
                  <c:v>01.03.2019</c:v>
                </c:pt>
                <c:pt idx="11">
                  <c:v>01.04.2019</c:v>
                </c:pt>
              </c:strCache>
            </c:strRef>
          </c:cat>
          <c:val>
            <c:numRef>
              <c:f>Sheet1!$B$2:$B$13</c:f>
              <c:numCache>
                <c:formatCode>General</c:formatCode>
                <c:ptCount val="12"/>
                <c:pt idx="0">
                  <c:v>0.26865456640737501</c:v>
                </c:pt>
                <c:pt idx="1">
                  <c:v>0.31373951492294699</c:v>
                </c:pt>
                <c:pt idx="2">
                  <c:v>0.27072483439311901</c:v>
                </c:pt>
                <c:pt idx="3">
                  <c:v>0.20673658733360201</c:v>
                </c:pt>
                <c:pt idx="4">
                  <c:v>0.26869068909749</c:v>
                </c:pt>
                <c:pt idx="5">
                  <c:v>0.30975008799718401</c:v>
                </c:pt>
                <c:pt idx="6">
                  <c:v>0.21874316427611601</c:v>
                </c:pt>
                <c:pt idx="7">
                  <c:v>0.32106946983546603</c:v>
                </c:pt>
                <c:pt idx="8">
                  <c:v>0.50406695976316196</c:v>
                </c:pt>
                <c:pt idx="9">
                  <c:v>0.40466859771681701</c:v>
                </c:pt>
                <c:pt idx="10">
                  <c:v>0.38892076764033501</c:v>
                </c:pt>
                <c:pt idx="11">
                  <c:v>0.41206611195501902</c:v>
                </c:pt>
              </c:numCache>
            </c:numRef>
          </c:val>
          <c:smooth val="0"/>
          <c:extLst>
            <c:ext xmlns:c16="http://schemas.microsoft.com/office/drawing/2014/chart" uri="{C3380CC4-5D6E-409C-BE32-E72D297353CC}">
              <c16:uniqueId val="{00000000-D9D9-4D63-806F-4CC6DE4E9AF2}"/>
            </c:ext>
          </c:extLst>
        </c:ser>
        <c:dLbls>
          <c:showLegendKey val="0"/>
          <c:showVal val="0"/>
          <c:showCatName val="0"/>
          <c:showSerName val="0"/>
          <c:showPercent val="0"/>
          <c:showBubbleSize val="0"/>
        </c:dLbls>
        <c:smooth val="0"/>
        <c:axId val="505924000"/>
        <c:axId val="505927280"/>
      </c:lineChart>
      <c:catAx>
        <c:axId val="5059240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5927280"/>
        <c:crosses val="autoZero"/>
        <c:auto val="1"/>
        <c:lblAlgn val="ctr"/>
        <c:lblOffset val="100"/>
        <c:noMultiLvlLbl val="0"/>
      </c:catAx>
      <c:valAx>
        <c:axId val="5059272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59240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@helvetia</c:v>
                </c:pt>
              </c:strCache>
            </c:strRef>
          </c:tx>
          <c:spPr>
            <a:ln w="28575" cap="rnd">
              <a:solidFill>
                <a:schemeClr val="accent1"/>
              </a:solidFill>
              <a:round/>
            </a:ln>
            <a:effectLst/>
          </c:spPr>
          <c:marker>
            <c:symbol val="none"/>
          </c:marker>
          <c:cat>
            <c:strRef>
              <c:f>Sheet1!$A$2:$A$13</c:f>
              <c:strCache>
                <c:ptCount val="12"/>
                <c:pt idx="0">
                  <c:v>01.05.2018</c:v>
                </c:pt>
                <c:pt idx="1">
                  <c:v>01.06.2018</c:v>
                </c:pt>
                <c:pt idx="2">
                  <c:v>01.07.2018</c:v>
                </c:pt>
                <c:pt idx="3">
                  <c:v>01.08.2018</c:v>
                </c:pt>
                <c:pt idx="4">
                  <c:v>01.09.2018</c:v>
                </c:pt>
                <c:pt idx="5">
                  <c:v>01.10.2018</c:v>
                </c:pt>
                <c:pt idx="6">
                  <c:v>01.11.2018</c:v>
                </c:pt>
                <c:pt idx="7">
                  <c:v>01.12.2018</c:v>
                </c:pt>
                <c:pt idx="8">
                  <c:v>01.01.2019</c:v>
                </c:pt>
                <c:pt idx="9">
                  <c:v>01.02.2019</c:v>
                </c:pt>
                <c:pt idx="10">
                  <c:v>01.03.2019</c:v>
                </c:pt>
                <c:pt idx="11">
                  <c:v>01.04.2019</c:v>
                </c:pt>
              </c:strCache>
            </c:strRef>
          </c:cat>
          <c:val>
            <c:numRef>
              <c:f>Sheet1!$B$2:$B$13</c:f>
              <c:numCache>
                <c:formatCode>General</c:formatCode>
                <c:ptCount val="12"/>
                <c:pt idx="0">
                  <c:v>3670</c:v>
                </c:pt>
                <c:pt idx="1">
                  <c:v>3696</c:v>
                </c:pt>
                <c:pt idx="2">
                  <c:v>3720</c:v>
                </c:pt>
                <c:pt idx="3">
                  <c:v>3688</c:v>
                </c:pt>
                <c:pt idx="4">
                  <c:v>3713</c:v>
                </c:pt>
                <c:pt idx="5">
                  <c:v>3748</c:v>
                </c:pt>
                <c:pt idx="6">
                  <c:v>3744</c:v>
                </c:pt>
                <c:pt idx="7">
                  <c:v>3759</c:v>
                </c:pt>
                <c:pt idx="8">
                  <c:v>3766</c:v>
                </c:pt>
                <c:pt idx="9">
                  <c:v>3777</c:v>
                </c:pt>
                <c:pt idx="10">
                  <c:v>3806</c:v>
                </c:pt>
                <c:pt idx="11">
                  <c:v>3816</c:v>
                </c:pt>
              </c:numCache>
            </c:numRef>
          </c:val>
          <c:smooth val="0"/>
          <c:extLst>
            <c:ext xmlns:c16="http://schemas.microsoft.com/office/drawing/2014/chart" uri="{C3380CC4-5D6E-409C-BE32-E72D297353CC}">
              <c16:uniqueId val="{00000000-EDC1-49C5-9BE7-5DF0E3D00EF8}"/>
            </c:ext>
          </c:extLst>
        </c:ser>
        <c:ser>
          <c:idx val="1"/>
          <c:order val="1"/>
          <c:tx>
            <c:strRef>
              <c:f>Sheet1!$C$1</c:f>
              <c:strCache>
                <c:ptCount val="1"/>
                <c:pt idx="0">
                  <c:v>@helvetia_fr</c:v>
                </c:pt>
              </c:strCache>
            </c:strRef>
          </c:tx>
          <c:spPr>
            <a:ln w="28575" cap="rnd">
              <a:solidFill>
                <a:schemeClr val="accent2"/>
              </a:solidFill>
              <a:round/>
            </a:ln>
            <a:effectLst/>
          </c:spPr>
          <c:marker>
            <c:symbol val="none"/>
          </c:marker>
          <c:cat>
            <c:strRef>
              <c:f>Sheet1!$A$2:$A$13</c:f>
              <c:strCache>
                <c:ptCount val="12"/>
                <c:pt idx="0">
                  <c:v>01.05.2018</c:v>
                </c:pt>
                <c:pt idx="1">
                  <c:v>01.06.2018</c:v>
                </c:pt>
                <c:pt idx="2">
                  <c:v>01.07.2018</c:v>
                </c:pt>
                <c:pt idx="3">
                  <c:v>01.08.2018</c:v>
                </c:pt>
                <c:pt idx="4">
                  <c:v>01.09.2018</c:v>
                </c:pt>
                <c:pt idx="5">
                  <c:v>01.10.2018</c:v>
                </c:pt>
                <c:pt idx="6">
                  <c:v>01.11.2018</c:v>
                </c:pt>
                <c:pt idx="7">
                  <c:v>01.12.2018</c:v>
                </c:pt>
                <c:pt idx="8">
                  <c:v>01.01.2019</c:v>
                </c:pt>
                <c:pt idx="9">
                  <c:v>01.02.2019</c:v>
                </c:pt>
                <c:pt idx="10">
                  <c:v>01.03.2019</c:v>
                </c:pt>
                <c:pt idx="11">
                  <c:v>01.04.2019</c:v>
                </c:pt>
              </c:strCache>
            </c:strRef>
          </c:cat>
          <c:val>
            <c:numRef>
              <c:f>Sheet1!$C$2:$C$13</c:f>
              <c:numCache>
                <c:formatCode>General</c:formatCode>
                <c:ptCount val="12"/>
                <c:pt idx="9">
                  <c:v>123</c:v>
                </c:pt>
                <c:pt idx="10">
                  <c:v>120</c:v>
                </c:pt>
                <c:pt idx="11">
                  <c:v>123</c:v>
                </c:pt>
              </c:numCache>
            </c:numRef>
          </c:val>
          <c:smooth val="0"/>
          <c:extLst>
            <c:ext xmlns:c16="http://schemas.microsoft.com/office/drawing/2014/chart" uri="{C3380CC4-5D6E-409C-BE32-E72D297353CC}">
              <c16:uniqueId val="{00000001-EDC1-49C5-9BE7-5DF0E3D00EF8}"/>
            </c:ext>
          </c:extLst>
        </c:ser>
        <c:ser>
          <c:idx val="2"/>
          <c:order val="2"/>
          <c:tx>
            <c:strRef>
              <c:f>Sheet1!$D$1</c:f>
              <c:strCache>
                <c:ptCount val="1"/>
                <c:pt idx="0">
                  <c:v>@helvetia_it</c:v>
                </c:pt>
              </c:strCache>
            </c:strRef>
          </c:tx>
          <c:spPr>
            <a:ln w="28575" cap="rnd">
              <a:solidFill>
                <a:schemeClr val="accent3"/>
              </a:solidFill>
              <a:round/>
            </a:ln>
            <a:effectLst/>
          </c:spPr>
          <c:marker>
            <c:symbol val="none"/>
          </c:marker>
          <c:cat>
            <c:strRef>
              <c:f>Sheet1!$A$2:$A$13</c:f>
              <c:strCache>
                <c:ptCount val="12"/>
                <c:pt idx="0">
                  <c:v>01.05.2018</c:v>
                </c:pt>
                <c:pt idx="1">
                  <c:v>01.06.2018</c:v>
                </c:pt>
                <c:pt idx="2">
                  <c:v>01.07.2018</c:v>
                </c:pt>
                <c:pt idx="3">
                  <c:v>01.08.2018</c:v>
                </c:pt>
                <c:pt idx="4">
                  <c:v>01.09.2018</c:v>
                </c:pt>
                <c:pt idx="5">
                  <c:v>01.10.2018</c:v>
                </c:pt>
                <c:pt idx="6">
                  <c:v>01.11.2018</c:v>
                </c:pt>
                <c:pt idx="7">
                  <c:v>01.12.2018</c:v>
                </c:pt>
                <c:pt idx="8">
                  <c:v>01.01.2019</c:v>
                </c:pt>
                <c:pt idx="9">
                  <c:v>01.02.2019</c:v>
                </c:pt>
                <c:pt idx="10">
                  <c:v>01.03.2019</c:v>
                </c:pt>
                <c:pt idx="11">
                  <c:v>01.04.2019</c:v>
                </c:pt>
              </c:strCache>
            </c:strRef>
          </c:cat>
          <c:val>
            <c:numRef>
              <c:f>Sheet1!$D$2:$D$13</c:f>
              <c:numCache>
                <c:formatCode>General</c:formatCode>
                <c:ptCount val="12"/>
                <c:pt idx="9">
                  <c:v>156</c:v>
                </c:pt>
                <c:pt idx="10">
                  <c:v>155</c:v>
                </c:pt>
                <c:pt idx="11">
                  <c:v>158</c:v>
                </c:pt>
              </c:numCache>
            </c:numRef>
          </c:val>
          <c:smooth val="0"/>
          <c:extLst>
            <c:ext xmlns:c16="http://schemas.microsoft.com/office/drawing/2014/chart" uri="{C3380CC4-5D6E-409C-BE32-E72D297353CC}">
              <c16:uniqueId val="{00000002-EDC1-49C5-9BE7-5DF0E3D00EF8}"/>
            </c:ext>
          </c:extLst>
        </c:ser>
        <c:dLbls>
          <c:showLegendKey val="0"/>
          <c:showVal val="0"/>
          <c:showCatName val="0"/>
          <c:showSerName val="0"/>
          <c:showPercent val="0"/>
          <c:showBubbleSize val="0"/>
        </c:dLbls>
        <c:smooth val="0"/>
        <c:axId val="505921376"/>
        <c:axId val="505924984"/>
      </c:lineChart>
      <c:catAx>
        <c:axId val="5059213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5924984"/>
        <c:crosses val="autoZero"/>
        <c:auto val="1"/>
        <c:lblAlgn val="ctr"/>
        <c:lblOffset val="100"/>
        <c:noMultiLvlLbl val="0"/>
      </c:catAx>
      <c:valAx>
        <c:axId val="5059249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59213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5/29/2019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5/29/2019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5/29/2019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5/29/2019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5/29/2019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5/29/2019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5/29/2019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5/29/2019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5/29/2019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5/29/2019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B0C53A-50FE-4866-B158-7C327EF3CBB2}"/>
              </a:ext>
            </a:extLst>
          </p:cNvPr>
          <p:cNvSpPr>
            <a:spLocks noGrp="1"/>
          </p:cNvSpPr>
          <p:nvPr>
            <p:ph type="ctrTitle"/>
          </p:nvPr>
        </p:nvSpPr>
        <p:spPr/>
        <p:txBody>
          <a:bodyPr/>
          <a:lstStyle/>
          <a:p>
            <a:r>
              <a:rPr lang="en-US"/>
              <a:t>Final-Monatsreporting</a:t>
            </a:r>
          </a:p>
        </p:txBody>
      </p:sp>
      <p:sp>
        <p:nvSpPr>
          <p:cNvPr id="3" name="Subtitle 2">
            <a:extLst>
              <a:ext uri="{FF2B5EF4-FFF2-40B4-BE49-F238E27FC236}">
                <a16:creationId xmlns:a16="http://schemas.microsoft.com/office/drawing/2014/main" id="{F1657792-DA58-492F-BBB5-F75A198BA637}"/>
              </a:ext>
            </a:extLst>
          </p:cNvPr>
          <p:cNvSpPr>
            <a:spLocks noGrp="1"/>
          </p:cNvSpPr>
          <p:nvPr>
            <p:ph type="subTitle" idx="1"/>
          </p:nvPr>
        </p:nvSpPr>
        <p:spPr/>
        <p:txBody>
          <a:bodyPr/>
          <a:lstStyle/>
          <a:p>
            <a:r>
              <a:rPr lang="en-US"/>
              <a:t>Helvetia Versicherungen</a:t>
            </a:r>
          </a:p>
        </p:txBody>
      </p:sp>
    </p:spTree>
    <p:extLst>
      <p:ext uri="{BB962C8B-B14F-4D97-AF65-F5344CB8AC3E}">
        <p14:creationId xmlns:p14="http://schemas.microsoft.com/office/powerpoint/2010/main" val="12847851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579121-1613-45F6-BF65-F5B75D0C8B84}"/>
              </a:ext>
            </a:extLst>
          </p:cNvPr>
          <p:cNvSpPr>
            <a:spLocks noGrp="1"/>
          </p:cNvSpPr>
          <p:nvPr>
            <p:ph type="title"/>
          </p:nvPr>
        </p:nvSpPr>
        <p:spPr/>
        <p:txBody>
          <a:bodyPr/>
          <a:lstStyle/>
          <a:p>
            <a:r>
              <a:rPr lang="en-US"/>
              <a:t>Facebook z-Fan Age Distribution | z-Helv-Facebook</a:t>
            </a:r>
          </a:p>
        </p:txBody>
      </p:sp>
      <p:graphicFrame>
        <p:nvGraphicFramePr>
          <p:cNvPr id="6" name="Chart Placeholder 5">
            <a:extLst>
              <a:ext uri="{FF2B5EF4-FFF2-40B4-BE49-F238E27FC236}">
                <a16:creationId xmlns:a16="http://schemas.microsoft.com/office/drawing/2014/main" id="{D16D10AC-4962-4FB3-9574-043E9DE22276}"/>
              </a:ext>
            </a:extLst>
          </p:cNvPr>
          <p:cNvGraphicFramePr>
            <a:graphicFrameLocks noGrp="1"/>
          </p:cNvGraphicFramePr>
          <p:nvPr>
            <p:ph type="chart" sz="quarter" idx="13"/>
            <p:extLst>
              <p:ext uri="{D42A27DB-BD31-4B8C-83A1-F6EECF244321}">
                <p14:modId xmlns:p14="http://schemas.microsoft.com/office/powerpoint/2010/main" val="39003017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0C2CEED-30ED-4C8A-9CB2-C14834A6DCA9}"/>
              </a:ext>
            </a:extLst>
          </p:cNvPr>
          <p:cNvSpPr>
            <a:spLocks noGrp="1"/>
          </p:cNvSpPr>
          <p:nvPr>
            <p:ph type="body" sz="quarter" idx="14"/>
          </p:nvPr>
        </p:nvSpPr>
        <p:spPr/>
        <p:txBody>
          <a:bodyPr/>
          <a:lstStyle/>
          <a:p>
            <a:r>
              <a:rPr lang="en-US"/>
              <a:t>01.05.2018 - 30.04.2019</a:t>
            </a:r>
          </a:p>
        </p:txBody>
      </p:sp>
      <p:sp>
        <p:nvSpPr>
          <p:cNvPr id="5" name="Footer Placeholder 4">
            <a:extLst>
              <a:ext uri="{FF2B5EF4-FFF2-40B4-BE49-F238E27FC236}">
                <a16:creationId xmlns:a16="http://schemas.microsoft.com/office/drawing/2014/main" id="{4A174193-812D-415C-BA0A-1A5D97DB7C7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344588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73677E-DFAA-466E-B92F-9979BF12D424}"/>
              </a:ext>
            </a:extLst>
          </p:cNvPr>
          <p:cNvSpPr>
            <a:spLocks noGrp="1"/>
          </p:cNvSpPr>
          <p:nvPr>
            <p:ph type="title"/>
          </p:nvPr>
        </p:nvSpPr>
        <p:spPr/>
        <p:txBody>
          <a:bodyPr/>
          <a:lstStyle/>
          <a:p>
            <a:r>
              <a:rPr lang="en-US"/>
              <a:t>Facebook z-Post Type by month | z-Helv-Facebook</a:t>
            </a:r>
          </a:p>
        </p:txBody>
      </p:sp>
      <p:graphicFrame>
        <p:nvGraphicFramePr>
          <p:cNvPr id="6" name="Chart Placeholder 5">
            <a:extLst>
              <a:ext uri="{FF2B5EF4-FFF2-40B4-BE49-F238E27FC236}">
                <a16:creationId xmlns:a16="http://schemas.microsoft.com/office/drawing/2014/main" id="{564AED5A-2DB2-424D-857B-755CA0DD69AD}"/>
              </a:ext>
            </a:extLst>
          </p:cNvPr>
          <p:cNvGraphicFramePr>
            <a:graphicFrameLocks noGrp="1"/>
          </p:cNvGraphicFramePr>
          <p:nvPr>
            <p:ph type="chart" sz="quarter" idx="13"/>
            <p:extLst>
              <p:ext uri="{D42A27DB-BD31-4B8C-83A1-F6EECF244321}">
                <p14:modId xmlns:p14="http://schemas.microsoft.com/office/powerpoint/2010/main" val="32964764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8D25B9E-96A6-4672-BB90-62E324993008}"/>
              </a:ext>
            </a:extLst>
          </p:cNvPr>
          <p:cNvSpPr>
            <a:spLocks noGrp="1"/>
          </p:cNvSpPr>
          <p:nvPr>
            <p:ph type="body" sz="quarter" idx="14"/>
          </p:nvPr>
        </p:nvSpPr>
        <p:spPr/>
        <p:txBody>
          <a:bodyPr/>
          <a:lstStyle/>
          <a:p>
            <a:r>
              <a:rPr lang="en-US"/>
              <a:t>01.05.2018 - 30.04.2019</a:t>
            </a:r>
          </a:p>
        </p:txBody>
      </p:sp>
      <p:sp>
        <p:nvSpPr>
          <p:cNvPr id="5" name="Footer Placeholder 4">
            <a:extLst>
              <a:ext uri="{FF2B5EF4-FFF2-40B4-BE49-F238E27FC236}">
                <a16:creationId xmlns:a16="http://schemas.microsoft.com/office/drawing/2014/main" id="{07A453CC-FC74-4279-8533-02A55D9E55F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092354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52B1F6-949D-4360-AF80-6309B075BDDF}"/>
              </a:ext>
            </a:extLst>
          </p:cNvPr>
          <p:cNvSpPr>
            <a:spLocks noGrp="1"/>
          </p:cNvSpPr>
          <p:nvPr>
            <p:ph type="title"/>
          </p:nvPr>
        </p:nvSpPr>
        <p:spPr/>
        <p:txBody>
          <a:bodyPr/>
          <a:lstStyle/>
          <a:p>
            <a:r>
              <a:rPr lang="en-US"/>
              <a:t>Facebook z-Fan Demographics | z-Helv-Facebook</a:t>
            </a:r>
          </a:p>
        </p:txBody>
      </p:sp>
      <p:graphicFrame>
        <p:nvGraphicFramePr>
          <p:cNvPr id="6" name="Chart Placeholder 5">
            <a:extLst>
              <a:ext uri="{FF2B5EF4-FFF2-40B4-BE49-F238E27FC236}">
                <a16:creationId xmlns:a16="http://schemas.microsoft.com/office/drawing/2014/main" id="{E5D8F42D-F639-4160-915D-43661A0801DB}"/>
              </a:ext>
            </a:extLst>
          </p:cNvPr>
          <p:cNvGraphicFramePr>
            <a:graphicFrameLocks noGrp="1"/>
          </p:cNvGraphicFramePr>
          <p:nvPr>
            <p:ph type="chart" sz="quarter" idx="13"/>
            <p:extLst>
              <p:ext uri="{D42A27DB-BD31-4B8C-83A1-F6EECF244321}">
                <p14:modId xmlns:p14="http://schemas.microsoft.com/office/powerpoint/2010/main" val="34674102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DF1AB6C-BFED-407C-B6C9-886E17C64247}"/>
              </a:ext>
            </a:extLst>
          </p:cNvPr>
          <p:cNvSpPr>
            <a:spLocks noGrp="1"/>
          </p:cNvSpPr>
          <p:nvPr>
            <p:ph type="body" sz="quarter" idx="14"/>
          </p:nvPr>
        </p:nvSpPr>
        <p:spPr/>
        <p:txBody>
          <a:bodyPr/>
          <a:lstStyle/>
          <a:p>
            <a:r>
              <a:rPr lang="en-US"/>
              <a:t>01.05.2018 - 30.04.2019</a:t>
            </a:r>
          </a:p>
        </p:txBody>
      </p:sp>
      <p:sp>
        <p:nvSpPr>
          <p:cNvPr id="5" name="Footer Placeholder 4">
            <a:extLst>
              <a:ext uri="{FF2B5EF4-FFF2-40B4-BE49-F238E27FC236}">
                <a16:creationId xmlns:a16="http://schemas.microsoft.com/office/drawing/2014/main" id="{D1DEAA8B-729D-4F41-9FAD-6D78ABD330C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474754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5E694C-0C67-40CE-A8F2-B4681FB3A374}"/>
              </a:ext>
            </a:extLst>
          </p:cNvPr>
          <p:cNvSpPr>
            <a:spLocks noGrp="1"/>
          </p:cNvSpPr>
          <p:nvPr>
            <p:ph type="title"/>
          </p:nvPr>
        </p:nvSpPr>
        <p:spPr/>
        <p:txBody>
          <a:bodyPr/>
          <a:lstStyle/>
          <a:p>
            <a:r>
              <a:rPr lang="en-US"/>
              <a:t>Facebook z-Fans Total | z-Helv-Facebook</a:t>
            </a:r>
          </a:p>
        </p:txBody>
      </p:sp>
      <p:graphicFrame>
        <p:nvGraphicFramePr>
          <p:cNvPr id="6" name="Chart Placeholder 5">
            <a:extLst>
              <a:ext uri="{FF2B5EF4-FFF2-40B4-BE49-F238E27FC236}">
                <a16:creationId xmlns:a16="http://schemas.microsoft.com/office/drawing/2014/main" id="{3371C685-15D6-4FFF-8E6F-35BFAAC52AAD}"/>
              </a:ext>
            </a:extLst>
          </p:cNvPr>
          <p:cNvGraphicFramePr>
            <a:graphicFrameLocks noGrp="1"/>
          </p:cNvGraphicFramePr>
          <p:nvPr>
            <p:ph type="chart" sz="quarter" idx="13"/>
            <p:extLst>
              <p:ext uri="{D42A27DB-BD31-4B8C-83A1-F6EECF244321}">
                <p14:modId xmlns:p14="http://schemas.microsoft.com/office/powerpoint/2010/main" val="15257037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EED151D-7F7B-416D-B61C-5E5E2F79B05C}"/>
              </a:ext>
            </a:extLst>
          </p:cNvPr>
          <p:cNvSpPr>
            <a:spLocks noGrp="1"/>
          </p:cNvSpPr>
          <p:nvPr>
            <p:ph type="body" sz="quarter" idx="14"/>
          </p:nvPr>
        </p:nvSpPr>
        <p:spPr/>
        <p:txBody>
          <a:bodyPr/>
          <a:lstStyle/>
          <a:p>
            <a:r>
              <a:rPr lang="en-US"/>
              <a:t>01.05.2018 - 30.04.2019</a:t>
            </a:r>
          </a:p>
        </p:txBody>
      </p:sp>
      <p:sp>
        <p:nvSpPr>
          <p:cNvPr id="5" name="Footer Placeholder 4">
            <a:extLst>
              <a:ext uri="{FF2B5EF4-FFF2-40B4-BE49-F238E27FC236}">
                <a16:creationId xmlns:a16="http://schemas.microsoft.com/office/drawing/2014/main" id="{E6861F81-A925-433E-908A-6FEA14922E7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838076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965850-4644-4859-9832-93D6B0D97D32}"/>
              </a:ext>
            </a:extLst>
          </p:cNvPr>
          <p:cNvSpPr>
            <a:spLocks noGrp="1"/>
          </p:cNvSpPr>
          <p:nvPr>
            <p:ph type="title"/>
          </p:nvPr>
        </p:nvSpPr>
        <p:spPr/>
        <p:txBody>
          <a:bodyPr/>
          <a:lstStyle/>
          <a:p>
            <a:r>
              <a:rPr lang="en-US"/>
              <a:t>Facebook z-Click Rate | z-Helv-Facebook</a:t>
            </a:r>
          </a:p>
        </p:txBody>
      </p:sp>
      <p:graphicFrame>
        <p:nvGraphicFramePr>
          <p:cNvPr id="6" name="Chart Placeholder 5">
            <a:extLst>
              <a:ext uri="{FF2B5EF4-FFF2-40B4-BE49-F238E27FC236}">
                <a16:creationId xmlns:a16="http://schemas.microsoft.com/office/drawing/2014/main" id="{6A65865D-86C5-4AB7-AF7C-93171A378E0D}"/>
              </a:ext>
            </a:extLst>
          </p:cNvPr>
          <p:cNvGraphicFramePr>
            <a:graphicFrameLocks noGrp="1"/>
          </p:cNvGraphicFramePr>
          <p:nvPr>
            <p:ph type="chart" sz="quarter" idx="13"/>
            <p:extLst>
              <p:ext uri="{D42A27DB-BD31-4B8C-83A1-F6EECF244321}">
                <p14:modId xmlns:p14="http://schemas.microsoft.com/office/powerpoint/2010/main" val="23601312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E96524B-08FE-4B4B-83D1-838EEDD6E337}"/>
              </a:ext>
            </a:extLst>
          </p:cNvPr>
          <p:cNvSpPr>
            <a:spLocks noGrp="1"/>
          </p:cNvSpPr>
          <p:nvPr>
            <p:ph type="body" sz="quarter" idx="14"/>
          </p:nvPr>
        </p:nvSpPr>
        <p:spPr/>
        <p:txBody>
          <a:bodyPr/>
          <a:lstStyle/>
          <a:p>
            <a:r>
              <a:rPr lang="en-US"/>
              <a:t>01.05.2018 - 30.04.2019</a:t>
            </a:r>
          </a:p>
        </p:txBody>
      </p:sp>
      <p:sp>
        <p:nvSpPr>
          <p:cNvPr id="5" name="Footer Placeholder 4">
            <a:extLst>
              <a:ext uri="{FF2B5EF4-FFF2-40B4-BE49-F238E27FC236}">
                <a16:creationId xmlns:a16="http://schemas.microsoft.com/office/drawing/2014/main" id="{9691A066-89D3-4C23-BC7A-3E9AD76EE88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998335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319982-E9AF-4A59-98B9-1391ECEE45F1}"/>
              </a:ext>
            </a:extLst>
          </p:cNvPr>
          <p:cNvSpPr>
            <a:spLocks noGrp="1"/>
          </p:cNvSpPr>
          <p:nvPr>
            <p:ph type="title"/>
          </p:nvPr>
        </p:nvSpPr>
        <p:spPr/>
        <p:txBody>
          <a:bodyPr/>
          <a:lstStyle/>
          <a:p>
            <a:r>
              <a:rPr lang="en-US"/>
              <a:t>Facebook z-Engagement Rate | z-Helv-Facebook</a:t>
            </a:r>
          </a:p>
        </p:txBody>
      </p:sp>
      <p:graphicFrame>
        <p:nvGraphicFramePr>
          <p:cNvPr id="6" name="Chart Placeholder 5">
            <a:extLst>
              <a:ext uri="{FF2B5EF4-FFF2-40B4-BE49-F238E27FC236}">
                <a16:creationId xmlns:a16="http://schemas.microsoft.com/office/drawing/2014/main" id="{70A5630C-68BE-4585-BB42-DBE42270419E}"/>
              </a:ext>
            </a:extLst>
          </p:cNvPr>
          <p:cNvGraphicFramePr>
            <a:graphicFrameLocks noGrp="1"/>
          </p:cNvGraphicFramePr>
          <p:nvPr>
            <p:ph type="chart" sz="quarter" idx="13"/>
            <p:extLst>
              <p:ext uri="{D42A27DB-BD31-4B8C-83A1-F6EECF244321}">
                <p14:modId xmlns:p14="http://schemas.microsoft.com/office/powerpoint/2010/main" val="42151852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2F8AA1C-D4CC-48D3-A5B8-8406F0FFC4CD}"/>
              </a:ext>
            </a:extLst>
          </p:cNvPr>
          <p:cNvSpPr>
            <a:spLocks noGrp="1"/>
          </p:cNvSpPr>
          <p:nvPr>
            <p:ph type="body" sz="quarter" idx="14"/>
          </p:nvPr>
        </p:nvSpPr>
        <p:spPr/>
        <p:txBody>
          <a:bodyPr/>
          <a:lstStyle/>
          <a:p>
            <a:r>
              <a:rPr lang="en-US"/>
              <a:t>01.05.2018 - 30.04.2019</a:t>
            </a:r>
          </a:p>
        </p:txBody>
      </p:sp>
      <p:sp>
        <p:nvSpPr>
          <p:cNvPr id="5" name="Footer Placeholder 4">
            <a:extLst>
              <a:ext uri="{FF2B5EF4-FFF2-40B4-BE49-F238E27FC236}">
                <a16:creationId xmlns:a16="http://schemas.microsoft.com/office/drawing/2014/main" id="{9E29B9AF-8FD4-415D-8004-8D5CD253997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166511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861B00-0B26-41E4-8E15-2757663EC2D7}"/>
              </a:ext>
            </a:extLst>
          </p:cNvPr>
          <p:cNvSpPr>
            <a:spLocks noGrp="1"/>
          </p:cNvSpPr>
          <p:nvPr>
            <p:ph type="title"/>
          </p:nvPr>
        </p:nvSpPr>
        <p:spPr/>
        <p:txBody>
          <a:bodyPr/>
          <a:lstStyle/>
          <a:p>
            <a:r>
              <a:rPr lang="en-US"/>
              <a:t>Facebook z-Organic Posts | z-Helv-Facebook - 1 of 21</a:t>
            </a:r>
          </a:p>
        </p:txBody>
      </p:sp>
      <p:graphicFrame>
        <p:nvGraphicFramePr>
          <p:cNvPr id="5" name="Table Placeholder 4">
            <a:extLst>
              <a:ext uri="{FF2B5EF4-FFF2-40B4-BE49-F238E27FC236}">
                <a16:creationId xmlns:a16="http://schemas.microsoft.com/office/drawing/2014/main" id="{67BA91BA-DD34-48B2-A4D5-17D17FDC267A}"/>
              </a:ext>
            </a:extLst>
          </p:cNvPr>
          <p:cNvGraphicFramePr>
            <a:graphicFrameLocks noGrp="1"/>
          </p:cNvGraphicFramePr>
          <p:nvPr>
            <p:ph type="tbl" sz="quarter" idx="13"/>
            <p:extLst>
              <p:ext uri="{D42A27DB-BD31-4B8C-83A1-F6EECF244321}">
                <p14:modId xmlns:p14="http://schemas.microsoft.com/office/powerpoint/2010/main" val="35166705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542731994"/>
                    </a:ext>
                  </a:extLst>
                </a:gridCol>
                <a:gridCol w="822960">
                  <a:extLst>
                    <a:ext uri="{9D8B030D-6E8A-4147-A177-3AD203B41FA5}">
                      <a16:colId xmlns:a16="http://schemas.microsoft.com/office/drawing/2014/main" val="3707899956"/>
                    </a:ext>
                  </a:extLst>
                </a:gridCol>
                <a:gridCol w="822960">
                  <a:extLst>
                    <a:ext uri="{9D8B030D-6E8A-4147-A177-3AD203B41FA5}">
                      <a16:colId xmlns:a16="http://schemas.microsoft.com/office/drawing/2014/main" val="2205651659"/>
                    </a:ext>
                  </a:extLst>
                </a:gridCol>
                <a:gridCol w="822960">
                  <a:extLst>
                    <a:ext uri="{9D8B030D-6E8A-4147-A177-3AD203B41FA5}">
                      <a16:colId xmlns:a16="http://schemas.microsoft.com/office/drawing/2014/main" val="545325573"/>
                    </a:ext>
                  </a:extLst>
                </a:gridCol>
                <a:gridCol w="822960">
                  <a:extLst>
                    <a:ext uri="{9D8B030D-6E8A-4147-A177-3AD203B41FA5}">
                      <a16:colId xmlns:a16="http://schemas.microsoft.com/office/drawing/2014/main" val="1951660440"/>
                    </a:ext>
                  </a:extLst>
                </a:gridCol>
                <a:gridCol w="822960">
                  <a:extLst>
                    <a:ext uri="{9D8B030D-6E8A-4147-A177-3AD203B41FA5}">
                      <a16:colId xmlns:a16="http://schemas.microsoft.com/office/drawing/2014/main" val="2477000773"/>
                    </a:ext>
                  </a:extLst>
                </a:gridCol>
                <a:gridCol w="822960">
                  <a:extLst>
                    <a:ext uri="{9D8B030D-6E8A-4147-A177-3AD203B41FA5}">
                      <a16:colId xmlns:a16="http://schemas.microsoft.com/office/drawing/2014/main" val="2531258633"/>
                    </a:ext>
                  </a:extLst>
                </a:gridCol>
                <a:gridCol w="822960">
                  <a:extLst>
                    <a:ext uri="{9D8B030D-6E8A-4147-A177-3AD203B41FA5}">
                      <a16:colId xmlns:a16="http://schemas.microsoft.com/office/drawing/2014/main" val="681074123"/>
                    </a:ext>
                  </a:extLst>
                </a:gridCol>
                <a:gridCol w="411480">
                  <a:extLst>
                    <a:ext uri="{9D8B030D-6E8A-4147-A177-3AD203B41FA5}">
                      <a16:colId xmlns:a16="http://schemas.microsoft.com/office/drawing/2014/main" val="562094506"/>
                    </a:ext>
                  </a:extLst>
                </a:gridCol>
                <a:gridCol w="411480">
                  <a:extLst>
                    <a:ext uri="{9D8B030D-6E8A-4147-A177-3AD203B41FA5}">
                      <a16:colId xmlns:a16="http://schemas.microsoft.com/office/drawing/2014/main" val="35485537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Our Clk-Rate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Our Eng-Rate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15360923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Helvetia Assurances Suisse - 2019-04-30 16:00:54 </a:t>
                      </a:r>
                      <a:r>
                        <a:rPr kumimoji="0" lang="fr-FR" sz="1000" b="0" i="0" u="none" strike="noStrike" kern="1200" cap="none" spc="0" normalizeH="0" baseline="0" noProof="0">
                          <a:ln>
                            <a:noFill/>
                          </a:ln>
                          <a:solidFill>
                            <a:prstClr val="black"/>
                          </a:solidFill>
                          <a:effectLst/>
                          <a:uLnTx/>
                          <a:uFillTx/>
                          <a:latin typeface="+mn-lt"/>
                          <a:ea typeface="+mn-ea"/>
                          <a:cs typeface="+mn-cs"/>
                        </a:rPr>
                        <a:t> 
 Un chez-soi, c’est bien plus que quatre murs et un toit: les espaces de vie uniques en leur genre se créent par l’interaction avec les personnes qui y vivent, travaillent, réfléchissent et rêvent. Découvrez en détail l'engagement d'Helvetia dans le domaine du logement. A lire dans le nouveau numéro de viva! http://helv.me/LD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0.7650 %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0.4918 %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1.5456 %</a:t>
                      </a:r>
                    </a:p>
                  </a:txBody>
                  <a:tcPr/>
                </a:tc>
                <a:extLst>
                  <a:ext uri="{0D108BD9-81ED-4DB2-BD59-A6C34878D82A}">
                    <a16:rowId xmlns:a16="http://schemas.microsoft.com/office/drawing/2014/main" val="3430195281"/>
                  </a:ext>
                </a:extLst>
              </a:tr>
            </a:tbl>
          </a:graphicData>
        </a:graphic>
      </p:graphicFrame>
      <p:sp>
        <p:nvSpPr>
          <p:cNvPr id="4" name="Text Placeholder 3">
            <a:extLst>
              <a:ext uri="{FF2B5EF4-FFF2-40B4-BE49-F238E27FC236}">
                <a16:creationId xmlns:a16="http://schemas.microsoft.com/office/drawing/2014/main" id="{472E2E80-D49A-4AC2-B869-B0A4CC99989A}"/>
              </a:ext>
            </a:extLst>
          </p:cNvPr>
          <p:cNvSpPr>
            <a:spLocks noGrp="1"/>
          </p:cNvSpPr>
          <p:nvPr>
            <p:ph type="body" sz="quarter" idx="14"/>
          </p:nvPr>
        </p:nvSpPr>
        <p:spPr/>
        <p:txBody>
          <a:bodyPr/>
          <a:lstStyle/>
          <a:p>
            <a:r>
              <a:rPr lang="en-US"/>
              <a:t>01.05.2018 - 30.04.2019</a:t>
            </a:r>
          </a:p>
        </p:txBody>
      </p:sp>
    </p:spTree>
    <p:extLst>
      <p:ext uri="{BB962C8B-B14F-4D97-AF65-F5344CB8AC3E}">
        <p14:creationId xmlns:p14="http://schemas.microsoft.com/office/powerpoint/2010/main" val="8773366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53F43B-AD83-4AEA-888F-031284CEB35F}"/>
              </a:ext>
            </a:extLst>
          </p:cNvPr>
          <p:cNvSpPr>
            <a:spLocks noGrp="1"/>
          </p:cNvSpPr>
          <p:nvPr>
            <p:ph type="title"/>
          </p:nvPr>
        </p:nvSpPr>
        <p:spPr/>
        <p:txBody>
          <a:bodyPr/>
          <a:lstStyle/>
          <a:p>
            <a:r>
              <a:rPr lang="en-US"/>
              <a:t>Facebook z-Organic Posts | z-Helv-Facebook - 2 of 21</a:t>
            </a:r>
          </a:p>
        </p:txBody>
      </p:sp>
      <p:graphicFrame>
        <p:nvGraphicFramePr>
          <p:cNvPr id="5" name="Table Placeholder 4">
            <a:extLst>
              <a:ext uri="{FF2B5EF4-FFF2-40B4-BE49-F238E27FC236}">
                <a16:creationId xmlns:a16="http://schemas.microsoft.com/office/drawing/2014/main" id="{AADF2460-8D86-4064-861B-1F01186938ED}"/>
              </a:ext>
            </a:extLst>
          </p:cNvPr>
          <p:cNvGraphicFramePr>
            <a:graphicFrameLocks noGrp="1"/>
          </p:cNvGraphicFramePr>
          <p:nvPr>
            <p:ph type="tbl" sz="quarter" idx="13"/>
            <p:extLst>
              <p:ext uri="{D42A27DB-BD31-4B8C-83A1-F6EECF244321}">
                <p14:modId xmlns:p14="http://schemas.microsoft.com/office/powerpoint/2010/main" val="5091733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404688454"/>
                    </a:ext>
                  </a:extLst>
                </a:gridCol>
                <a:gridCol w="822960">
                  <a:extLst>
                    <a:ext uri="{9D8B030D-6E8A-4147-A177-3AD203B41FA5}">
                      <a16:colId xmlns:a16="http://schemas.microsoft.com/office/drawing/2014/main" val="2143564409"/>
                    </a:ext>
                  </a:extLst>
                </a:gridCol>
                <a:gridCol w="822960">
                  <a:extLst>
                    <a:ext uri="{9D8B030D-6E8A-4147-A177-3AD203B41FA5}">
                      <a16:colId xmlns:a16="http://schemas.microsoft.com/office/drawing/2014/main" val="1199089141"/>
                    </a:ext>
                  </a:extLst>
                </a:gridCol>
                <a:gridCol w="822960">
                  <a:extLst>
                    <a:ext uri="{9D8B030D-6E8A-4147-A177-3AD203B41FA5}">
                      <a16:colId xmlns:a16="http://schemas.microsoft.com/office/drawing/2014/main" val="2550328358"/>
                    </a:ext>
                  </a:extLst>
                </a:gridCol>
                <a:gridCol w="822960">
                  <a:extLst>
                    <a:ext uri="{9D8B030D-6E8A-4147-A177-3AD203B41FA5}">
                      <a16:colId xmlns:a16="http://schemas.microsoft.com/office/drawing/2014/main" val="2445267907"/>
                    </a:ext>
                  </a:extLst>
                </a:gridCol>
                <a:gridCol w="822960">
                  <a:extLst>
                    <a:ext uri="{9D8B030D-6E8A-4147-A177-3AD203B41FA5}">
                      <a16:colId xmlns:a16="http://schemas.microsoft.com/office/drawing/2014/main" val="2019604947"/>
                    </a:ext>
                  </a:extLst>
                </a:gridCol>
                <a:gridCol w="822960">
                  <a:extLst>
                    <a:ext uri="{9D8B030D-6E8A-4147-A177-3AD203B41FA5}">
                      <a16:colId xmlns:a16="http://schemas.microsoft.com/office/drawing/2014/main" val="3178839427"/>
                    </a:ext>
                  </a:extLst>
                </a:gridCol>
                <a:gridCol w="822960">
                  <a:extLst>
                    <a:ext uri="{9D8B030D-6E8A-4147-A177-3AD203B41FA5}">
                      <a16:colId xmlns:a16="http://schemas.microsoft.com/office/drawing/2014/main" val="922088242"/>
                    </a:ext>
                  </a:extLst>
                </a:gridCol>
                <a:gridCol w="411480">
                  <a:extLst>
                    <a:ext uri="{9D8B030D-6E8A-4147-A177-3AD203B41FA5}">
                      <a16:colId xmlns:a16="http://schemas.microsoft.com/office/drawing/2014/main" val="3772613685"/>
                    </a:ext>
                  </a:extLst>
                </a:gridCol>
                <a:gridCol w="411480">
                  <a:extLst>
                    <a:ext uri="{9D8B030D-6E8A-4147-A177-3AD203B41FA5}">
                      <a16:colId xmlns:a16="http://schemas.microsoft.com/office/drawing/2014/main" val="12827799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Our Clk-Rate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Our Eng-Rate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2240068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 Helvetia Assicurazioni Svizzera - 2019-04-30 16:00:53 </a:t>
                      </a:r>
                      <a:r>
                        <a:rPr kumimoji="0" lang="it-IT" sz="1000" b="0" i="0" u="none" strike="noStrike" kern="1200" cap="none" spc="0" normalizeH="0" baseline="0" noProof="0">
                          <a:ln>
                            <a:noFill/>
                          </a:ln>
                          <a:solidFill>
                            <a:prstClr val="black"/>
                          </a:solidFill>
                          <a:effectLst/>
                          <a:uLnTx/>
                          <a:uFillTx/>
                          <a:latin typeface="+mn-lt"/>
                          <a:ea typeface="+mn-ea"/>
                          <a:cs typeface="+mn-cs"/>
                        </a:rPr>
                        <a:t> 
 Più di quattro pareti e un tetto. Ogni casa è unica e nasce con le persone che al suo interno vivranno, lavoreranno, penseranno e sogneranno. Per saperne di più sull’impegno dell’Helvetia in ambito abitativo consultate la nuova edizione di viva! http://helv.me/LC</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0.4862 %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1.5251 %</a:t>
                      </a:r>
                    </a:p>
                  </a:txBody>
                  <a:tcPr/>
                </a:tc>
                <a:extLst>
                  <a:ext uri="{0D108BD9-81ED-4DB2-BD59-A6C34878D82A}">
                    <a16:rowId xmlns:a16="http://schemas.microsoft.com/office/drawing/2014/main" val="576324814"/>
                  </a:ext>
                </a:extLst>
              </a:tr>
            </a:tbl>
          </a:graphicData>
        </a:graphic>
      </p:graphicFrame>
      <p:sp>
        <p:nvSpPr>
          <p:cNvPr id="4" name="Text Placeholder 3">
            <a:extLst>
              <a:ext uri="{FF2B5EF4-FFF2-40B4-BE49-F238E27FC236}">
                <a16:creationId xmlns:a16="http://schemas.microsoft.com/office/drawing/2014/main" id="{098CB76A-C08B-4D3F-A988-68AEC3C96E2E}"/>
              </a:ext>
            </a:extLst>
          </p:cNvPr>
          <p:cNvSpPr>
            <a:spLocks noGrp="1"/>
          </p:cNvSpPr>
          <p:nvPr>
            <p:ph type="body" sz="quarter" idx="14"/>
          </p:nvPr>
        </p:nvSpPr>
        <p:spPr/>
        <p:txBody>
          <a:bodyPr/>
          <a:lstStyle/>
          <a:p>
            <a:r>
              <a:rPr lang="en-US"/>
              <a:t>01.05.2018 - 30.04.2019</a:t>
            </a:r>
          </a:p>
        </p:txBody>
      </p:sp>
    </p:spTree>
    <p:extLst>
      <p:ext uri="{BB962C8B-B14F-4D97-AF65-F5344CB8AC3E}">
        <p14:creationId xmlns:p14="http://schemas.microsoft.com/office/powerpoint/2010/main" val="38962085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B1AE2C-EFD1-4FC6-9521-0467E84ADFF6}"/>
              </a:ext>
            </a:extLst>
          </p:cNvPr>
          <p:cNvSpPr>
            <a:spLocks noGrp="1"/>
          </p:cNvSpPr>
          <p:nvPr>
            <p:ph type="title"/>
          </p:nvPr>
        </p:nvSpPr>
        <p:spPr/>
        <p:txBody>
          <a:bodyPr/>
          <a:lstStyle/>
          <a:p>
            <a:r>
              <a:rPr lang="en-US"/>
              <a:t>Facebook z-Organic Posts | z-Helv-Facebook - 3 of 21</a:t>
            </a:r>
          </a:p>
        </p:txBody>
      </p:sp>
      <p:graphicFrame>
        <p:nvGraphicFramePr>
          <p:cNvPr id="5" name="Table Placeholder 4">
            <a:extLst>
              <a:ext uri="{FF2B5EF4-FFF2-40B4-BE49-F238E27FC236}">
                <a16:creationId xmlns:a16="http://schemas.microsoft.com/office/drawing/2014/main" id="{DF8F8FF5-91B2-4B23-BC17-64D033C5679F}"/>
              </a:ext>
            </a:extLst>
          </p:cNvPr>
          <p:cNvGraphicFramePr>
            <a:graphicFrameLocks noGrp="1"/>
          </p:cNvGraphicFramePr>
          <p:nvPr>
            <p:ph type="tbl" sz="quarter" idx="13"/>
            <p:extLst>
              <p:ext uri="{D42A27DB-BD31-4B8C-83A1-F6EECF244321}">
                <p14:modId xmlns:p14="http://schemas.microsoft.com/office/powerpoint/2010/main" val="13577781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463523803"/>
                    </a:ext>
                  </a:extLst>
                </a:gridCol>
                <a:gridCol w="822960">
                  <a:extLst>
                    <a:ext uri="{9D8B030D-6E8A-4147-A177-3AD203B41FA5}">
                      <a16:colId xmlns:a16="http://schemas.microsoft.com/office/drawing/2014/main" val="2679826362"/>
                    </a:ext>
                  </a:extLst>
                </a:gridCol>
                <a:gridCol w="822960">
                  <a:extLst>
                    <a:ext uri="{9D8B030D-6E8A-4147-A177-3AD203B41FA5}">
                      <a16:colId xmlns:a16="http://schemas.microsoft.com/office/drawing/2014/main" val="2098005905"/>
                    </a:ext>
                  </a:extLst>
                </a:gridCol>
                <a:gridCol w="822960">
                  <a:extLst>
                    <a:ext uri="{9D8B030D-6E8A-4147-A177-3AD203B41FA5}">
                      <a16:colId xmlns:a16="http://schemas.microsoft.com/office/drawing/2014/main" val="43784917"/>
                    </a:ext>
                  </a:extLst>
                </a:gridCol>
                <a:gridCol w="822960">
                  <a:extLst>
                    <a:ext uri="{9D8B030D-6E8A-4147-A177-3AD203B41FA5}">
                      <a16:colId xmlns:a16="http://schemas.microsoft.com/office/drawing/2014/main" val="4185693292"/>
                    </a:ext>
                  </a:extLst>
                </a:gridCol>
                <a:gridCol w="822960">
                  <a:extLst>
                    <a:ext uri="{9D8B030D-6E8A-4147-A177-3AD203B41FA5}">
                      <a16:colId xmlns:a16="http://schemas.microsoft.com/office/drawing/2014/main" val="2776114794"/>
                    </a:ext>
                  </a:extLst>
                </a:gridCol>
                <a:gridCol w="822960">
                  <a:extLst>
                    <a:ext uri="{9D8B030D-6E8A-4147-A177-3AD203B41FA5}">
                      <a16:colId xmlns:a16="http://schemas.microsoft.com/office/drawing/2014/main" val="2959961820"/>
                    </a:ext>
                  </a:extLst>
                </a:gridCol>
                <a:gridCol w="822960">
                  <a:extLst>
                    <a:ext uri="{9D8B030D-6E8A-4147-A177-3AD203B41FA5}">
                      <a16:colId xmlns:a16="http://schemas.microsoft.com/office/drawing/2014/main" val="1891829039"/>
                    </a:ext>
                  </a:extLst>
                </a:gridCol>
                <a:gridCol w="411480">
                  <a:extLst>
                    <a:ext uri="{9D8B030D-6E8A-4147-A177-3AD203B41FA5}">
                      <a16:colId xmlns:a16="http://schemas.microsoft.com/office/drawing/2014/main" val="451600058"/>
                    </a:ext>
                  </a:extLst>
                </a:gridCol>
                <a:gridCol w="411480">
                  <a:extLst>
                    <a:ext uri="{9D8B030D-6E8A-4147-A177-3AD203B41FA5}">
                      <a16:colId xmlns:a16="http://schemas.microsoft.com/office/drawing/2014/main" val="16864995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Our Clk-Rate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Our Eng-Rate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32779666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Helvetia Versicherungen Schweiz - 2019-04-30 16:00:50 </a:t>
                      </a:r>
                      <a:r>
                        <a:rPr kumimoji="0" lang="de-DE" sz="1000" b="0" i="0" u="none" strike="noStrike" kern="1200" cap="none" spc="0" normalizeH="0" baseline="0" noProof="0">
                          <a:ln>
                            <a:noFill/>
                          </a:ln>
                          <a:solidFill>
                            <a:prstClr val="black"/>
                          </a:solidFill>
                          <a:effectLst/>
                          <a:uLnTx/>
                          <a:uFillTx/>
                          <a:latin typeface="+mn-lt"/>
                          <a:ea typeface="+mn-ea"/>
                          <a:cs typeface="+mn-cs"/>
                        </a:rPr>
                        <a:t> 
 Mehr als vier Wände und ein Dach – einzigartige Wohnräume entstehen im Zusammenspiel mit den Menschen, die in ihnen leben, arbeiten, denken und träumen. Erfahren Sie mehr über Helvetias Engagement im Bereich Wohnen. Jetzt im neuen viva Magazin! http://helv.me/LO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0.5944 %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1.5898 %</a:t>
                      </a:r>
                    </a:p>
                  </a:txBody>
                  <a:tcPr/>
                </a:tc>
                <a:extLst>
                  <a:ext uri="{0D108BD9-81ED-4DB2-BD59-A6C34878D82A}">
                    <a16:rowId xmlns:a16="http://schemas.microsoft.com/office/drawing/2014/main" val="1948877283"/>
                  </a:ext>
                </a:extLst>
              </a:tr>
            </a:tbl>
          </a:graphicData>
        </a:graphic>
      </p:graphicFrame>
      <p:sp>
        <p:nvSpPr>
          <p:cNvPr id="4" name="Text Placeholder 3">
            <a:extLst>
              <a:ext uri="{FF2B5EF4-FFF2-40B4-BE49-F238E27FC236}">
                <a16:creationId xmlns:a16="http://schemas.microsoft.com/office/drawing/2014/main" id="{3CA859E7-012D-49BF-B53E-12366E989929}"/>
              </a:ext>
            </a:extLst>
          </p:cNvPr>
          <p:cNvSpPr>
            <a:spLocks noGrp="1"/>
          </p:cNvSpPr>
          <p:nvPr>
            <p:ph type="body" sz="quarter" idx="14"/>
          </p:nvPr>
        </p:nvSpPr>
        <p:spPr/>
        <p:txBody>
          <a:bodyPr/>
          <a:lstStyle/>
          <a:p>
            <a:r>
              <a:rPr lang="en-US"/>
              <a:t>01.05.2018 - 30.04.2019</a:t>
            </a:r>
          </a:p>
        </p:txBody>
      </p:sp>
    </p:spTree>
    <p:extLst>
      <p:ext uri="{BB962C8B-B14F-4D97-AF65-F5344CB8AC3E}">
        <p14:creationId xmlns:p14="http://schemas.microsoft.com/office/powerpoint/2010/main" val="24488436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CD04E1-2726-47A1-A952-9D42EE539195}"/>
              </a:ext>
            </a:extLst>
          </p:cNvPr>
          <p:cNvSpPr>
            <a:spLocks noGrp="1"/>
          </p:cNvSpPr>
          <p:nvPr>
            <p:ph type="title"/>
          </p:nvPr>
        </p:nvSpPr>
        <p:spPr/>
        <p:txBody>
          <a:bodyPr/>
          <a:lstStyle/>
          <a:p>
            <a:r>
              <a:rPr lang="en-US"/>
              <a:t>Facebook z-Organic Posts | z-Helv-Facebook - 4 of 21</a:t>
            </a:r>
          </a:p>
        </p:txBody>
      </p:sp>
      <p:graphicFrame>
        <p:nvGraphicFramePr>
          <p:cNvPr id="5" name="Table Placeholder 4">
            <a:extLst>
              <a:ext uri="{FF2B5EF4-FFF2-40B4-BE49-F238E27FC236}">
                <a16:creationId xmlns:a16="http://schemas.microsoft.com/office/drawing/2014/main" id="{95EC2ED2-6D0B-498E-9700-7F778250D9D8}"/>
              </a:ext>
            </a:extLst>
          </p:cNvPr>
          <p:cNvGraphicFramePr>
            <a:graphicFrameLocks noGrp="1"/>
          </p:cNvGraphicFramePr>
          <p:nvPr>
            <p:ph type="tbl" sz="quarter" idx="13"/>
            <p:extLst>
              <p:ext uri="{D42A27DB-BD31-4B8C-83A1-F6EECF244321}">
                <p14:modId xmlns:p14="http://schemas.microsoft.com/office/powerpoint/2010/main" val="23923034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017854830"/>
                    </a:ext>
                  </a:extLst>
                </a:gridCol>
                <a:gridCol w="822960">
                  <a:extLst>
                    <a:ext uri="{9D8B030D-6E8A-4147-A177-3AD203B41FA5}">
                      <a16:colId xmlns:a16="http://schemas.microsoft.com/office/drawing/2014/main" val="3142953777"/>
                    </a:ext>
                  </a:extLst>
                </a:gridCol>
                <a:gridCol w="822960">
                  <a:extLst>
                    <a:ext uri="{9D8B030D-6E8A-4147-A177-3AD203B41FA5}">
                      <a16:colId xmlns:a16="http://schemas.microsoft.com/office/drawing/2014/main" val="2600956955"/>
                    </a:ext>
                  </a:extLst>
                </a:gridCol>
                <a:gridCol w="822960">
                  <a:extLst>
                    <a:ext uri="{9D8B030D-6E8A-4147-A177-3AD203B41FA5}">
                      <a16:colId xmlns:a16="http://schemas.microsoft.com/office/drawing/2014/main" val="2768185012"/>
                    </a:ext>
                  </a:extLst>
                </a:gridCol>
                <a:gridCol w="822960">
                  <a:extLst>
                    <a:ext uri="{9D8B030D-6E8A-4147-A177-3AD203B41FA5}">
                      <a16:colId xmlns:a16="http://schemas.microsoft.com/office/drawing/2014/main" val="2126140048"/>
                    </a:ext>
                  </a:extLst>
                </a:gridCol>
                <a:gridCol w="822960">
                  <a:extLst>
                    <a:ext uri="{9D8B030D-6E8A-4147-A177-3AD203B41FA5}">
                      <a16:colId xmlns:a16="http://schemas.microsoft.com/office/drawing/2014/main" val="908119175"/>
                    </a:ext>
                  </a:extLst>
                </a:gridCol>
                <a:gridCol w="822960">
                  <a:extLst>
                    <a:ext uri="{9D8B030D-6E8A-4147-A177-3AD203B41FA5}">
                      <a16:colId xmlns:a16="http://schemas.microsoft.com/office/drawing/2014/main" val="607918007"/>
                    </a:ext>
                  </a:extLst>
                </a:gridCol>
                <a:gridCol w="822960">
                  <a:extLst>
                    <a:ext uri="{9D8B030D-6E8A-4147-A177-3AD203B41FA5}">
                      <a16:colId xmlns:a16="http://schemas.microsoft.com/office/drawing/2014/main" val="809291357"/>
                    </a:ext>
                  </a:extLst>
                </a:gridCol>
                <a:gridCol w="411480">
                  <a:extLst>
                    <a:ext uri="{9D8B030D-6E8A-4147-A177-3AD203B41FA5}">
                      <a16:colId xmlns:a16="http://schemas.microsoft.com/office/drawing/2014/main" val="509641770"/>
                    </a:ext>
                  </a:extLst>
                </a:gridCol>
                <a:gridCol w="411480">
                  <a:extLst>
                    <a:ext uri="{9D8B030D-6E8A-4147-A177-3AD203B41FA5}">
                      <a16:colId xmlns:a16="http://schemas.microsoft.com/office/drawing/2014/main" val="4475913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Our Clk-Rate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Our Eng-Rate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27864410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Helvetia Versicherungen Schweiz - 2019-04-30 12:07:57 </a:t>
                      </a:r>
                      <a:r>
                        <a:rPr kumimoji="0" lang="de-DE" sz="1000" b="0" i="0" u="none" strike="noStrike" kern="1200" cap="none" spc="0" normalizeH="0" baseline="0" noProof="0">
                          <a:ln>
                            <a:noFill/>
                          </a:ln>
                          <a:solidFill>
                            <a:prstClr val="black"/>
                          </a:solidFill>
                          <a:effectLst/>
                          <a:uLnTx/>
                          <a:uFillTx/>
                          <a:latin typeface="+mn-lt"/>
                          <a:ea typeface="+mn-ea"/>
                          <a:cs typeface="+mn-cs"/>
                        </a:rPr>
                        <a:t> 
 Danke Beni Huggel für den tollen Post! 
Nicht vergessen, ihr könnt noch bis am kommenden Sonntag voten unter: www.helvetia.ch/tor-de-suisse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3.6108 %</a:t>
                      </a:r>
                    </a:p>
                  </a:txBody>
                  <a:tcPr/>
                </a:tc>
                <a:extLst>
                  <a:ext uri="{0D108BD9-81ED-4DB2-BD59-A6C34878D82A}">
                    <a16:rowId xmlns:a16="http://schemas.microsoft.com/office/drawing/2014/main" val="2305433721"/>
                  </a:ext>
                </a:extLst>
              </a:tr>
            </a:tbl>
          </a:graphicData>
        </a:graphic>
      </p:graphicFrame>
      <p:sp>
        <p:nvSpPr>
          <p:cNvPr id="4" name="Text Placeholder 3">
            <a:extLst>
              <a:ext uri="{FF2B5EF4-FFF2-40B4-BE49-F238E27FC236}">
                <a16:creationId xmlns:a16="http://schemas.microsoft.com/office/drawing/2014/main" id="{89374364-10B8-43D3-9E53-C202CD8194A1}"/>
              </a:ext>
            </a:extLst>
          </p:cNvPr>
          <p:cNvSpPr>
            <a:spLocks noGrp="1"/>
          </p:cNvSpPr>
          <p:nvPr>
            <p:ph type="body" sz="quarter" idx="14"/>
          </p:nvPr>
        </p:nvSpPr>
        <p:spPr/>
        <p:txBody>
          <a:bodyPr/>
          <a:lstStyle/>
          <a:p>
            <a:r>
              <a:rPr lang="en-US"/>
              <a:t>01.05.2018 - 30.04.2019</a:t>
            </a:r>
          </a:p>
        </p:txBody>
      </p:sp>
    </p:spTree>
    <p:extLst>
      <p:ext uri="{BB962C8B-B14F-4D97-AF65-F5344CB8AC3E}">
        <p14:creationId xmlns:p14="http://schemas.microsoft.com/office/powerpoint/2010/main" val="19925374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81FFF4-98F8-4EFE-A14F-4BE38CC177BD}"/>
              </a:ext>
            </a:extLst>
          </p:cNvPr>
          <p:cNvSpPr>
            <a:spLocks noGrp="1"/>
          </p:cNvSpPr>
          <p:nvPr>
            <p:ph type="title"/>
          </p:nvPr>
        </p:nvSpPr>
        <p:spPr/>
        <p:txBody>
          <a:bodyPr/>
          <a:lstStyle/>
          <a:p>
            <a:r>
              <a:rPr lang="en-US"/>
              <a:t>Facebook z-Organic Posts | z-Helv-Facebook - 5 of 21</a:t>
            </a:r>
          </a:p>
        </p:txBody>
      </p:sp>
      <p:graphicFrame>
        <p:nvGraphicFramePr>
          <p:cNvPr id="5" name="Table Placeholder 4">
            <a:extLst>
              <a:ext uri="{FF2B5EF4-FFF2-40B4-BE49-F238E27FC236}">
                <a16:creationId xmlns:a16="http://schemas.microsoft.com/office/drawing/2014/main" id="{30B482D5-E68B-4331-9C2B-8452BF4690C5}"/>
              </a:ext>
            </a:extLst>
          </p:cNvPr>
          <p:cNvGraphicFramePr>
            <a:graphicFrameLocks noGrp="1"/>
          </p:cNvGraphicFramePr>
          <p:nvPr>
            <p:ph type="tbl" sz="quarter" idx="13"/>
            <p:extLst>
              <p:ext uri="{D42A27DB-BD31-4B8C-83A1-F6EECF244321}">
                <p14:modId xmlns:p14="http://schemas.microsoft.com/office/powerpoint/2010/main" val="40667087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460117574"/>
                    </a:ext>
                  </a:extLst>
                </a:gridCol>
                <a:gridCol w="822960">
                  <a:extLst>
                    <a:ext uri="{9D8B030D-6E8A-4147-A177-3AD203B41FA5}">
                      <a16:colId xmlns:a16="http://schemas.microsoft.com/office/drawing/2014/main" val="2343990311"/>
                    </a:ext>
                  </a:extLst>
                </a:gridCol>
                <a:gridCol w="822960">
                  <a:extLst>
                    <a:ext uri="{9D8B030D-6E8A-4147-A177-3AD203B41FA5}">
                      <a16:colId xmlns:a16="http://schemas.microsoft.com/office/drawing/2014/main" val="2443507873"/>
                    </a:ext>
                  </a:extLst>
                </a:gridCol>
                <a:gridCol w="822960">
                  <a:extLst>
                    <a:ext uri="{9D8B030D-6E8A-4147-A177-3AD203B41FA5}">
                      <a16:colId xmlns:a16="http://schemas.microsoft.com/office/drawing/2014/main" val="780348520"/>
                    </a:ext>
                  </a:extLst>
                </a:gridCol>
                <a:gridCol w="822960">
                  <a:extLst>
                    <a:ext uri="{9D8B030D-6E8A-4147-A177-3AD203B41FA5}">
                      <a16:colId xmlns:a16="http://schemas.microsoft.com/office/drawing/2014/main" val="1184246572"/>
                    </a:ext>
                  </a:extLst>
                </a:gridCol>
                <a:gridCol w="822960">
                  <a:extLst>
                    <a:ext uri="{9D8B030D-6E8A-4147-A177-3AD203B41FA5}">
                      <a16:colId xmlns:a16="http://schemas.microsoft.com/office/drawing/2014/main" val="1671979668"/>
                    </a:ext>
                  </a:extLst>
                </a:gridCol>
                <a:gridCol w="822960">
                  <a:extLst>
                    <a:ext uri="{9D8B030D-6E8A-4147-A177-3AD203B41FA5}">
                      <a16:colId xmlns:a16="http://schemas.microsoft.com/office/drawing/2014/main" val="2280509961"/>
                    </a:ext>
                  </a:extLst>
                </a:gridCol>
                <a:gridCol w="822960">
                  <a:extLst>
                    <a:ext uri="{9D8B030D-6E8A-4147-A177-3AD203B41FA5}">
                      <a16:colId xmlns:a16="http://schemas.microsoft.com/office/drawing/2014/main" val="2201483675"/>
                    </a:ext>
                  </a:extLst>
                </a:gridCol>
                <a:gridCol w="411480">
                  <a:extLst>
                    <a:ext uri="{9D8B030D-6E8A-4147-A177-3AD203B41FA5}">
                      <a16:colId xmlns:a16="http://schemas.microsoft.com/office/drawing/2014/main" val="1264734840"/>
                    </a:ext>
                  </a:extLst>
                </a:gridCol>
                <a:gridCol w="411480">
                  <a:extLst>
                    <a:ext uri="{9D8B030D-6E8A-4147-A177-3AD203B41FA5}">
                      <a16:colId xmlns:a16="http://schemas.microsoft.com/office/drawing/2014/main" val="33850218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Our Clk-Rate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Our Eng-Rate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17509522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 Helvetia Assicurazioni Svizzera - 2019-04-29 22:00:08 </a:t>
                      </a:r>
                      <a:r>
                        <a:rPr kumimoji="0" lang="it-IT" sz="1000" b="0" i="0" u="none" strike="noStrike" kern="1200" cap="none" spc="0" normalizeH="0" baseline="0" noProof="0">
                          <a:ln>
                            <a:noFill/>
                          </a:ln>
                          <a:solidFill>
                            <a:prstClr val="black"/>
                          </a:solidFill>
                          <a:effectLst/>
                          <a:uLnTx/>
                          <a:uFillTx/>
                          <a:latin typeface="+mn-lt"/>
                          <a:ea typeface="+mn-ea"/>
                          <a:cs typeface="+mn-cs"/>
                        </a:rPr>
                        <a:t> 
 Se il vostro PC viene attaccato da un hacker, non sono solo i vostri dati ad essere in pericolo. Possono essere colpiti anche i vostri contatti e la responsabilità del danno ad essi arrecato può ricadere su di voi. Tutelate le vostre operazioni online seguendo i nostri cinque consigli per garantirvi una sicurezza maggiore nell’uso di Internet.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0.3601 %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2.0934 %</a:t>
                      </a:r>
                    </a:p>
                  </a:txBody>
                  <a:tcPr/>
                </a:tc>
                <a:extLst>
                  <a:ext uri="{0D108BD9-81ED-4DB2-BD59-A6C34878D82A}">
                    <a16:rowId xmlns:a16="http://schemas.microsoft.com/office/drawing/2014/main" val="1509757976"/>
                  </a:ext>
                </a:extLst>
              </a:tr>
            </a:tbl>
          </a:graphicData>
        </a:graphic>
      </p:graphicFrame>
      <p:sp>
        <p:nvSpPr>
          <p:cNvPr id="4" name="Text Placeholder 3">
            <a:extLst>
              <a:ext uri="{FF2B5EF4-FFF2-40B4-BE49-F238E27FC236}">
                <a16:creationId xmlns:a16="http://schemas.microsoft.com/office/drawing/2014/main" id="{F90961CE-375A-4A4B-BBA4-772EE7AA06B3}"/>
              </a:ext>
            </a:extLst>
          </p:cNvPr>
          <p:cNvSpPr>
            <a:spLocks noGrp="1"/>
          </p:cNvSpPr>
          <p:nvPr>
            <p:ph type="body" sz="quarter" idx="14"/>
          </p:nvPr>
        </p:nvSpPr>
        <p:spPr/>
        <p:txBody>
          <a:bodyPr/>
          <a:lstStyle/>
          <a:p>
            <a:r>
              <a:rPr lang="en-US"/>
              <a:t>01.05.2018 - 30.04.2019</a:t>
            </a:r>
          </a:p>
        </p:txBody>
      </p:sp>
    </p:spTree>
    <p:extLst>
      <p:ext uri="{BB962C8B-B14F-4D97-AF65-F5344CB8AC3E}">
        <p14:creationId xmlns:p14="http://schemas.microsoft.com/office/powerpoint/2010/main" val="8810203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53DE8E-99B3-4746-8666-9ECEED4BEDC1}"/>
              </a:ext>
            </a:extLst>
          </p:cNvPr>
          <p:cNvSpPr>
            <a:spLocks noGrp="1"/>
          </p:cNvSpPr>
          <p:nvPr>
            <p:ph type="title"/>
          </p:nvPr>
        </p:nvSpPr>
        <p:spPr/>
        <p:txBody>
          <a:bodyPr/>
          <a:lstStyle/>
          <a:p>
            <a:r>
              <a:rPr lang="en-US"/>
              <a:t>Facebook z-Organic Posts | z-Helv-Facebook - 6 of 21</a:t>
            </a:r>
          </a:p>
        </p:txBody>
      </p:sp>
      <p:graphicFrame>
        <p:nvGraphicFramePr>
          <p:cNvPr id="5" name="Table Placeholder 4">
            <a:extLst>
              <a:ext uri="{FF2B5EF4-FFF2-40B4-BE49-F238E27FC236}">
                <a16:creationId xmlns:a16="http://schemas.microsoft.com/office/drawing/2014/main" id="{1998310D-0561-41FD-A305-6EB6CE261628}"/>
              </a:ext>
            </a:extLst>
          </p:cNvPr>
          <p:cNvGraphicFramePr>
            <a:graphicFrameLocks noGrp="1"/>
          </p:cNvGraphicFramePr>
          <p:nvPr>
            <p:ph type="tbl" sz="quarter" idx="13"/>
            <p:extLst>
              <p:ext uri="{D42A27DB-BD31-4B8C-83A1-F6EECF244321}">
                <p14:modId xmlns:p14="http://schemas.microsoft.com/office/powerpoint/2010/main" val="9041790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393486377"/>
                    </a:ext>
                  </a:extLst>
                </a:gridCol>
                <a:gridCol w="822960">
                  <a:extLst>
                    <a:ext uri="{9D8B030D-6E8A-4147-A177-3AD203B41FA5}">
                      <a16:colId xmlns:a16="http://schemas.microsoft.com/office/drawing/2014/main" val="3492795845"/>
                    </a:ext>
                  </a:extLst>
                </a:gridCol>
                <a:gridCol w="822960">
                  <a:extLst>
                    <a:ext uri="{9D8B030D-6E8A-4147-A177-3AD203B41FA5}">
                      <a16:colId xmlns:a16="http://schemas.microsoft.com/office/drawing/2014/main" val="385673486"/>
                    </a:ext>
                  </a:extLst>
                </a:gridCol>
                <a:gridCol w="822960">
                  <a:extLst>
                    <a:ext uri="{9D8B030D-6E8A-4147-A177-3AD203B41FA5}">
                      <a16:colId xmlns:a16="http://schemas.microsoft.com/office/drawing/2014/main" val="3492586391"/>
                    </a:ext>
                  </a:extLst>
                </a:gridCol>
                <a:gridCol w="822960">
                  <a:extLst>
                    <a:ext uri="{9D8B030D-6E8A-4147-A177-3AD203B41FA5}">
                      <a16:colId xmlns:a16="http://schemas.microsoft.com/office/drawing/2014/main" val="3623864319"/>
                    </a:ext>
                  </a:extLst>
                </a:gridCol>
                <a:gridCol w="822960">
                  <a:extLst>
                    <a:ext uri="{9D8B030D-6E8A-4147-A177-3AD203B41FA5}">
                      <a16:colId xmlns:a16="http://schemas.microsoft.com/office/drawing/2014/main" val="2126087496"/>
                    </a:ext>
                  </a:extLst>
                </a:gridCol>
                <a:gridCol w="822960">
                  <a:extLst>
                    <a:ext uri="{9D8B030D-6E8A-4147-A177-3AD203B41FA5}">
                      <a16:colId xmlns:a16="http://schemas.microsoft.com/office/drawing/2014/main" val="674507112"/>
                    </a:ext>
                  </a:extLst>
                </a:gridCol>
                <a:gridCol w="822960">
                  <a:extLst>
                    <a:ext uri="{9D8B030D-6E8A-4147-A177-3AD203B41FA5}">
                      <a16:colId xmlns:a16="http://schemas.microsoft.com/office/drawing/2014/main" val="2762782834"/>
                    </a:ext>
                  </a:extLst>
                </a:gridCol>
                <a:gridCol w="411480">
                  <a:extLst>
                    <a:ext uri="{9D8B030D-6E8A-4147-A177-3AD203B41FA5}">
                      <a16:colId xmlns:a16="http://schemas.microsoft.com/office/drawing/2014/main" val="2149258907"/>
                    </a:ext>
                  </a:extLst>
                </a:gridCol>
                <a:gridCol w="411480">
                  <a:extLst>
                    <a:ext uri="{9D8B030D-6E8A-4147-A177-3AD203B41FA5}">
                      <a16:colId xmlns:a16="http://schemas.microsoft.com/office/drawing/2014/main" val="30970079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Our Clk-Rate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Our Eng-Rate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17448390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Helvetia Versicherungen Schweiz - 2019-04-29 22:00:08 </a:t>
                      </a:r>
                      <a:r>
                        <a:rPr kumimoji="0" lang="de-DE" sz="1000" b="0" i="0" u="none" strike="noStrike" kern="1200" cap="none" spc="0" normalizeH="0" baseline="0" noProof="0">
                          <a:ln>
                            <a:noFill/>
                          </a:ln>
                          <a:solidFill>
                            <a:prstClr val="black"/>
                          </a:solidFill>
                          <a:effectLst/>
                          <a:uLnTx/>
                          <a:uFillTx/>
                          <a:latin typeface="+mn-lt"/>
                          <a:ea typeface="+mn-ea"/>
                          <a:cs typeface="+mn-cs"/>
                        </a:rPr>
                        <a:t> 
 Wird der private PC von Hackern angegriffen, sind oft nicht nur Ihre eigenen Daten in Gefahr. Es können auch Ihre Kontakte angegriffen und Sie haftbar gemacht werden. Schützen Sie sich bei E-Banking, Online-Shopping oder beim Chatten: Unsere 5 Tipps für mehr Sicherheit im Internet.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0.5834 %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0.6863 %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2.2017 %</a:t>
                      </a:r>
                    </a:p>
                  </a:txBody>
                  <a:tcPr/>
                </a:tc>
                <a:extLst>
                  <a:ext uri="{0D108BD9-81ED-4DB2-BD59-A6C34878D82A}">
                    <a16:rowId xmlns:a16="http://schemas.microsoft.com/office/drawing/2014/main" val="767719315"/>
                  </a:ext>
                </a:extLst>
              </a:tr>
            </a:tbl>
          </a:graphicData>
        </a:graphic>
      </p:graphicFrame>
      <p:sp>
        <p:nvSpPr>
          <p:cNvPr id="4" name="Text Placeholder 3">
            <a:extLst>
              <a:ext uri="{FF2B5EF4-FFF2-40B4-BE49-F238E27FC236}">
                <a16:creationId xmlns:a16="http://schemas.microsoft.com/office/drawing/2014/main" id="{59B2AAC9-48A8-4494-AE32-00131CB7D4FD}"/>
              </a:ext>
            </a:extLst>
          </p:cNvPr>
          <p:cNvSpPr>
            <a:spLocks noGrp="1"/>
          </p:cNvSpPr>
          <p:nvPr>
            <p:ph type="body" sz="quarter" idx="14"/>
          </p:nvPr>
        </p:nvSpPr>
        <p:spPr/>
        <p:txBody>
          <a:bodyPr/>
          <a:lstStyle/>
          <a:p>
            <a:r>
              <a:rPr lang="en-US"/>
              <a:t>01.05.2018 - 30.04.2019</a:t>
            </a:r>
          </a:p>
        </p:txBody>
      </p:sp>
    </p:spTree>
    <p:extLst>
      <p:ext uri="{BB962C8B-B14F-4D97-AF65-F5344CB8AC3E}">
        <p14:creationId xmlns:p14="http://schemas.microsoft.com/office/powerpoint/2010/main" val="13024387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F665A7-F9D4-4A11-9187-42C188996D66}"/>
              </a:ext>
            </a:extLst>
          </p:cNvPr>
          <p:cNvSpPr>
            <a:spLocks noGrp="1"/>
          </p:cNvSpPr>
          <p:nvPr>
            <p:ph type="title"/>
          </p:nvPr>
        </p:nvSpPr>
        <p:spPr/>
        <p:txBody>
          <a:bodyPr/>
          <a:lstStyle/>
          <a:p>
            <a:r>
              <a:rPr lang="en-US"/>
              <a:t>Facebook z-Organic Posts | z-Helv-Facebook - 7 of 21</a:t>
            </a:r>
          </a:p>
        </p:txBody>
      </p:sp>
      <p:graphicFrame>
        <p:nvGraphicFramePr>
          <p:cNvPr id="5" name="Table Placeholder 4">
            <a:extLst>
              <a:ext uri="{FF2B5EF4-FFF2-40B4-BE49-F238E27FC236}">
                <a16:creationId xmlns:a16="http://schemas.microsoft.com/office/drawing/2014/main" id="{B6AD4A2D-0964-4813-B57E-EFF7808DB991}"/>
              </a:ext>
            </a:extLst>
          </p:cNvPr>
          <p:cNvGraphicFramePr>
            <a:graphicFrameLocks noGrp="1"/>
          </p:cNvGraphicFramePr>
          <p:nvPr>
            <p:ph type="tbl" sz="quarter" idx="13"/>
            <p:extLst>
              <p:ext uri="{D42A27DB-BD31-4B8C-83A1-F6EECF244321}">
                <p14:modId xmlns:p14="http://schemas.microsoft.com/office/powerpoint/2010/main" val="38962881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4207269939"/>
                    </a:ext>
                  </a:extLst>
                </a:gridCol>
                <a:gridCol w="822960">
                  <a:extLst>
                    <a:ext uri="{9D8B030D-6E8A-4147-A177-3AD203B41FA5}">
                      <a16:colId xmlns:a16="http://schemas.microsoft.com/office/drawing/2014/main" val="2510028694"/>
                    </a:ext>
                  </a:extLst>
                </a:gridCol>
                <a:gridCol w="822960">
                  <a:extLst>
                    <a:ext uri="{9D8B030D-6E8A-4147-A177-3AD203B41FA5}">
                      <a16:colId xmlns:a16="http://schemas.microsoft.com/office/drawing/2014/main" val="1687206084"/>
                    </a:ext>
                  </a:extLst>
                </a:gridCol>
                <a:gridCol w="822960">
                  <a:extLst>
                    <a:ext uri="{9D8B030D-6E8A-4147-A177-3AD203B41FA5}">
                      <a16:colId xmlns:a16="http://schemas.microsoft.com/office/drawing/2014/main" val="3118254900"/>
                    </a:ext>
                  </a:extLst>
                </a:gridCol>
                <a:gridCol w="822960">
                  <a:extLst>
                    <a:ext uri="{9D8B030D-6E8A-4147-A177-3AD203B41FA5}">
                      <a16:colId xmlns:a16="http://schemas.microsoft.com/office/drawing/2014/main" val="1991056385"/>
                    </a:ext>
                  </a:extLst>
                </a:gridCol>
                <a:gridCol w="822960">
                  <a:extLst>
                    <a:ext uri="{9D8B030D-6E8A-4147-A177-3AD203B41FA5}">
                      <a16:colId xmlns:a16="http://schemas.microsoft.com/office/drawing/2014/main" val="1688851650"/>
                    </a:ext>
                  </a:extLst>
                </a:gridCol>
                <a:gridCol w="822960">
                  <a:extLst>
                    <a:ext uri="{9D8B030D-6E8A-4147-A177-3AD203B41FA5}">
                      <a16:colId xmlns:a16="http://schemas.microsoft.com/office/drawing/2014/main" val="2260496356"/>
                    </a:ext>
                  </a:extLst>
                </a:gridCol>
                <a:gridCol w="822960">
                  <a:extLst>
                    <a:ext uri="{9D8B030D-6E8A-4147-A177-3AD203B41FA5}">
                      <a16:colId xmlns:a16="http://schemas.microsoft.com/office/drawing/2014/main" val="712630380"/>
                    </a:ext>
                  </a:extLst>
                </a:gridCol>
                <a:gridCol w="411480">
                  <a:extLst>
                    <a:ext uri="{9D8B030D-6E8A-4147-A177-3AD203B41FA5}">
                      <a16:colId xmlns:a16="http://schemas.microsoft.com/office/drawing/2014/main" val="2767001654"/>
                    </a:ext>
                  </a:extLst>
                </a:gridCol>
                <a:gridCol w="411480">
                  <a:extLst>
                    <a:ext uri="{9D8B030D-6E8A-4147-A177-3AD203B41FA5}">
                      <a16:colId xmlns:a16="http://schemas.microsoft.com/office/drawing/2014/main" val="38123608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Our Clk-Rate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Our Eng-Rate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20900421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Helvetia Versicherungen Schweiz - 2019-04-29 17:00:13 </a:t>
                      </a:r>
                      <a:r>
                        <a:rPr kumimoji="0" lang="de-DE" sz="1000" b="0" i="0" u="none" strike="noStrike" kern="1200" cap="none" spc="0" normalizeH="0" baseline="0" noProof="0">
                          <a:ln>
                            <a:noFill/>
                          </a:ln>
                          <a:solidFill>
                            <a:prstClr val="black"/>
                          </a:solidFill>
                          <a:effectLst/>
                          <a:uLnTx/>
                          <a:uFillTx/>
                          <a:latin typeface="+mn-lt"/>
                          <a:ea typeface="+mn-ea"/>
                          <a:cs typeface="+mn-cs"/>
                        </a:rPr>
                        <a:t> 
 "Wage den Schritt ins Unbekannte" ist der Tipp von Mirjam Angehrn, Senior Underwriter Technische Versicherung Region Ost von Helvetia, an Frauen im Geschäftsleben. Herzlich willkommen bei #thewomanknows. http://helv.me/LG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0.3609 %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1.5560 %</a:t>
                      </a:r>
                    </a:p>
                  </a:txBody>
                  <a:tcPr/>
                </a:tc>
                <a:extLst>
                  <a:ext uri="{0D108BD9-81ED-4DB2-BD59-A6C34878D82A}">
                    <a16:rowId xmlns:a16="http://schemas.microsoft.com/office/drawing/2014/main" val="213888633"/>
                  </a:ext>
                </a:extLst>
              </a:tr>
            </a:tbl>
          </a:graphicData>
        </a:graphic>
      </p:graphicFrame>
      <p:sp>
        <p:nvSpPr>
          <p:cNvPr id="4" name="Text Placeholder 3">
            <a:extLst>
              <a:ext uri="{FF2B5EF4-FFF2-40B4-BE49-F238E27FC236}">
                <a16:creationId xmlns:a16="http://schemas.microsoft.com/office/drawing/2014/main" id="{1E17A956-348A-453D-8CAB-85B084495BBB}"/>
              </a:ext>
            </a:extLst>
          </p:cNvPr>
          <p:cNvSpPr>
            <a:spLocks noGrp="1"/>
          </p:cNvSpPr>
          <p:nvPr>
            <p:ph type="body" sz="quarter" idx="14"/>
          </p:nvPr>
        </p:nvSpPr>
        <p:spPr/>
        <p:txBody>
          <a:bodyPr/>
          <a:lstStyle/>
          <a:p>
            <a:r>
              <a:rPr lang="en-US"/>
              <a:t>01.05.2018 - 30.04.2019</a:t>
            </a:r>
          </a:p>
        </p:txBody>
      </p:sp>
    </p:spTree>
    <p:extLst>
      <p:ext uri="{BB962C8B-B14F-4D97-AF65-F5344CB8AC3E}">
        <p14:creationId xmlns:p14="http://schemas.microsoft.com/office/powerpoint/2010/main" val="42471063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FB5AD0-F52B-44E1-9019-0BA0243F8444}"/>
              </a:ext>
            </a:extLst>
          </p:cNvPr>
          <p:cNvSpPr>
            <a:spLocks noGrp="1"/>
          </p:cNvSpPr>
          <p:nvPr>
            <p:ph type="title"/>
          </p:nvPr>
        </p:nvSpPr>
        <p:spPr/>
        <p:txBody>
          <a:bodyPr/>
          <a:lstStyle/>
          <a:p>
            <a:r>
              <a:rPr lang="en-US"/>
              <a:t>Facebook z-Organic Posts | z-Helv-Facebook - 8 of 21</a:t>
            </a:r>
          </a:p>
        </p:txBody>
      </p:sp>
      <p:graphicFrame>
        <p:nvGraphicFramePr>
          <p:cNvPr id="5" name="Table Placeholder 4">
            <a:extLst>
              <a:ext uri="{FF2B5EF4-FFF2-40B4-BE49-F238E27FC236}">
                <a16:creationId xmlns:a16="http://schemas.microsoft.com/office/drawing/2014/main" id="{E0D0EE0A-064E-4D1D-B35A-564D0588EB7E}"/>
              </a:ext>
            </a:extLst>
          </p:cNvPr>
          <p:cNvGraphicFramePr>
            <a:graphicFrameLocks noGrp="1"/>
          </p:cNvGraphicFramePr>
          <p:nvPr>
            <p:ph type="tbl" sz="quarter" idx="13"/>
            <p:extLst>
              <p:ext uri="{D42A27DB-BD31-4B8C-83A1-F6EECF244321}">
                <p14:modId xmlns:p14="http://schemas.microsoft.com/office/powerpoint/2010/main" val="39686292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523203364"/>
                    </a:ext>
                  </a:extLst>
                </a:gridCol>
                <a:gridCol w="822960">
                  <a:extLst>
                    <a:ext uri="{9D8B030D-6E8A-4147-A177-3AD203B41FA5}">
                      <a16:colId xmlns:a16="http://schemas.microsoft.com/office/drawing/2014/main" val="2022629489"/>
                    </a:ext>
                  </a:extLst>
                </a:gridCol>
                <a:gridCol w="822960">
                  <a:extLst>
                    <a:ext uri="{9D8B030D-6E8A-4147-A177-3AD203B41FA5}">
                      <a16:colId xmlns:a16="http://schemas.microsoft.com/office/drawing/2014/main" val="2727748542"/>
                    </a:ext>
                  </a:extLst>
                </a:gridCol>
                <a:gridCol w="822960">
                  <a:extLst>
                    <a:ext uri="{9D8B030D-6E8A-4147-A177-3AD203B41FA5}">
                      <a16:colId xmlns:a16="http://schemas.microsoft.com/office/drawing/2014/main" val="4197005568"/>
                    </a:ext>
                  </a:extLst>
                </a:gridCol>
                <a:gridCol w="822960">
                  <a:extLst>
                    <a:ext uri="{9D8B030D-6E8A-4147-A177-3AD203B41FA5}">
                      <a16:colId xmlns:a16="http://schemas.microsoft.com/office/drawing/2014/main" val="2372421018"/>
                    </a:ext>
                  </a:extLst>
                </a:gridCol>
                <a:gridCol w="822960">
                  <a:extLst>
                    <a:ext uri="{9D8B030D-6E8A-4147-A177-3AD203B41FA5}">
                      <a16:colId xmlns:a16="http://schemas.microsoft.com/office/drawing/2014/main" val="1957565290"/>
                    </a:ext>
                  </a:extLst>
                </a:gridCol>
                <a:gridCol w="822960">
                  <a:extLst>
                    <a:ext uri="{9D8B030D-6E8A-4147-A177-3AD203B41FA5}">
                      <a16:colId xmlns:a16="http://schemas.microsoft.com/office/drawing/2014/main" val="4003131311"/>
                    </a:ext>
                  </a:extLst>
                </a:gridCol>
                <a:gridCol w="822960">
                  <a:extLst>
                    <a:ext uri="{9D8B030D-6E8A-4147-A177-3AD203B41FA5}">
                      <a16:colId xmlns:a16="http://schemas.microsoft.com/office/drawing/2014/main" val="1002498978"/>
                    </a:ext>
                  </a:extLst>
                </a:gridCol>
                <a:gridCol w="411480">
                  <a:extLst>
                    <a:ext uri="{9D8B030D-6E8A-4147-A177-3AD203B41FA5}">
                      <a16:colId xmlns:a16="http://schemas.microsoft.com/office/drawing/2014/main" val="3623769779"/>
                    </a:ext>
                  </a:extLst>
                </a:gridCol>
                <a:gridCol w="411480">
                  <a:extLst>
                    <a:ext uri="{9D8B030D-6E8A-4147-A177-3AD203B41FA5}">
                      <a16:colId xmlns:a16="http://schemas.microsoft.com/office/drawing/2014/main" val="2955870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Our Clk-Rate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Our Eng-Rate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18730815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Helvetia Versicherungen Schweiz - 2019-04-27 18:00:01 </a:t>
                      </a:r>
                      <a:r>
                        <a:rPr kumimoji="0" lang="en-US" sz="1000" b="0" i="0" u="none" strike="noStrike" kern="1200" cap="none" spc="0" normalizeH="0" baseline="0" noProof="0">
                          <a:ln>
                            <a:noFill/>
                          </a:ln>
                          <a:solidFill>
                            <a:prstClr val="black"/>
                          </a:solidFill>
                          <a:effectLst/>
                          <a:uLnTx/>
                          <a:uFillTx/>
                          <a:latin typeface="+mn-lt"/>
                          <a:ea typeface="+mn-ea"/>
                          <a:cs typeface="+mn-cs"/>
                        </a:rPr>
                        <a:t> 
 Herzliche Gratulation FC Thun und FC Basel 1893 zum Einzug ins Finale des Helvetia Schweizer Cup / Helvetia Coupe Suisse 2019💪🤩
⚽️Wir freuen uns auf ein spektakuläres Spiel in Bern⚽️
👉‼️Bald verlosen wir hier 2 VIP Tickets für das Finalspiel‼️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3.5980 %</a:t>
                      </a:r>
                    </a:p>
                  </a:txBody>
                  <a:tcPr/>
                </a:tc>
                <a:extLst>
                  <a:ext uri="{0D108BD9-81ED-4DB2-BD59-A6C34878D82A}">
                    <a16:rowId xmlns:a16="http://schemas.microsoft.com/office/drawing/2014/main" val="2433096922"/>
                  </a:ext>
                </a:extLst>
              </a:tr>
            </a:tbl>
          </a:graphicData>
        </a:graphic>
      </p:graphicFrame>
      <p:sp>
        <p:nvSpPr>
          <p:cNvPr id="4" name="Text Placeholder 3">
            <a:extLst>
              <a:ext uri="{FF2B5EF4-FFF2-40B4-BE49-F238E27FC236}">
                <a16:creationId xmlns:a16="http://schemas.microsoft.com/office/drawing/2014/main" id="{CE78467D-5B19-4C3F-B372-E9E54E06C84B}"/>
              </a:ext>
            </a:extLst>
          </p:cNvPr>
          <p:cNvSpPr>
            <a:spLocks noGrp="1"/>
          </p:cNvSpPr>
          <p:nvPr>
            <p:ph type="body" sz="quarter" idx="14"/>
          </p:nvPr>
        </p:nvSpPr>
        <p:spPr/>
        <p:txBody>
          <a:bodyPr/>
          <a:lstStyle/>
          <a:p>
            <a:r>
              <a:rPr lang="en-US"/>
              <a:t>01.05.2018 - 30.04.2019</a:t>
            </a:r>
          </a:p>
        </p:txBody>
      </p:sp>
    </p:spTree>
    <p:extLst>
      <p:ext uri="{BB962C8B-B14F-4D97-AF65-F5344CB8AC3E}">
        <p14:creationId xmlns:p14="http://schemas.microsoft.com/office/powerpoint/2010/main" val="5717462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E016FC-E986-4581-A943-3EB92EC7675E}"/>
              </a:ext>
            </a:extLst>
          </p:cNvPr>
          <p:cNvSpPr>
            <a:spLocks noGrp="1"/>
          </p:cNvSpPr>
          <p:nvPr>
            <p:ph type="title"/>
          </p:nvPr>
        </p:nvSpPr>
        <p:spPr/>
        <p:txBody>
          <a:bodyPr/>
          <a:lstStyle/>
          <a:p>
            <a:r>
              <a:rPr lang="en-US"/>
              <a:t>Facebook z-Organic Posts | z-Helv-Facebook - 9 of 21</a:t>
            </a:r>
          </a:p>
        </p:txBody>
      </p:sp>
      <p:graphicFrame>
        <p:nvGraphicFramePr>
          <p:cNvPr id="5" name="Table Placeholder 4">
            <a:extLst>
              <a:ext uri="{FF2B5EF4-FFF2-40B4-BE49-F238E27FC236}">
                <a16:creationId xmlns:a16="http://schemas.microsoft.com/office/drawing/2014/main" id="{DA5000DB-0CA5-4FDE-A54B-08D1D5DFBF39}"/>
              </a:ext>
            </a:extLst>
          </p:cNvPr>
          <p:cNvGraphicFramePr>
            <a:graphicFrameLocks noGrp="1"/>
          </p:cNvGraphicFramePr>
          <p:nvPr>
            <p:ph type="tbl" sz="quarter" idx="13"/>
            <p:extLst>
              <p:ext uri="{D42A27DB-BD31-4B8C-83A1-F6EECF244321}">
                <p14:modId xmlns:p14="http://schemas.microsoft.com/office/powerpoint/2010/main" val="35385282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992975431"/>
                    </a:ext>
                  </a:extLst>
                </a:gridCol>
                <a:gridCol w="822960">
                  <a:extLst>
                    <a:ext uri="{9D8B030D-6E8A-4147-A177-3AD203B41FA5}">
                      <a16:colId xmlns:a16="http://schemas.microsoft.com/office/drawing/2014/main" val="1473320759"/>
                    </a:ext>
                  </a:extLst>
                </a:gridCol>
                <a:gridCol w="822960">
                  <a:extLst>
                    <a:ext uri="{9D8B030D-6E8A-4147-A177-3AD203B41FA5}">
                      <a16:colId xmlns:a16="http://schemas.microsoft.com/office/drawing/2014/main" val="2127072710"/>
                    </a:ext>
                  </a:extLst>
                </a:gridCol>
                <a:gridCol w="822960">
                  <a:extLst>
                    <a:ext uri="{9D8B030D-6E8A-4147-A177-3AD203B41FA5}">
                      <a16:colId xmlns:a16="http://schemas.microsoft.com/office/drawing/2014/main" val="3383457241"/>
                    </a:ext>
                  </a:extLst>
                </a:gridCol>
                <a:gridCol w="822960">
                  <a:extLst>
                    <a:ext uri="{9D8B030D-6E8A-4147-A177-3AD203B41FA5}">
                      <a16:colId xmlns:a16="http://schemas.microsoft.com/office/drawing/2014/main" val="1951675676"/>
                    </a:ext>
                  </a:extLst>
                </a:gridCol>
                <a:gridCol w="822960">
                  <a:extLst>
                    <a:ext uri="{9D8B030D-6E8A-4147-A177-3AD203B41FA5}">
                      <a16:colId xmlns:a16="http://schemas.microsoft.com/office/drawing/2014/main" val="1920513563"/>
                    </a:ext>
                  </a:extLst>
                </a:gridCol>
                <a:gridCol w="822960">
                  <a:extLst>
                    <a:ext uri="{9D8B030D-6E8A-4147-A177-3AD203B41FA5}">
                      <a16:colId xmlns:a16="http://schemas.microsoft.com/office/drawing/2014/main" val="1741855906"/>
                    </a:ext>
                  </a:extLst>
                </a:gridCol>
                <a:gridCol w="822960">
                  <a:extLst>
                    <a:ext uri="{9D8B030D-6E8A-4147-A177-3AD203B41FA5}">
                      <a16:colId xmlns:a16="http://schemas.microsoft.com/office/drawing/2014/main" val="254007176"/>
                    </a:ext>
                  </a:extLst>
                </a:gridCol>
                <a:gridCol w="411480">
                  <a:extLst>
                    <a:ext uri="{9D8B030D-6E8A-4147-A177-3AD203B41FA5}">
                      <a16:colId xmlns:a16="http://schemas.microsoft.com/office/drawing/2014/main" val="2168363335"/>
                    </a:ext>
                  </a:extLst>
                </a:gridCol>
                <a:gridCol w="411480">
                  <a:extLst>
                    <a:ext uri="{9D8B030D-6E8A-4147-A177-3AD203B41FA5}">
                      <a16:colId xmlns:a16="http://schemas.microsoft.com/office/drawing/2014/main" val="5915528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Our Clk-Rate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Our Eng-Rate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28143726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Helvetia Versicherungen Schweiz - 2019-04-27 12:01:08 </a:t>
                      </a:r>
                      <a:r>
                        <a:rPr kumimoji="0" lang="en-US" sz="1000" b="0" i="0" u="none" strike="noStrike" kern="1200" cap="none" spc="0" normalizeH="0" baseline="0" noProof="0">
                          <a:ln>
                            <a:noFill/>
                          </a:ln>
                          <a:solidFill>
                            <a:prstClr val="black"/>
                          </a:solidFill>
                          <a:effectLst/>
                          <a:uLnTx/>
                          <a:uFillTx/>
                          <a:latin typeface="+mn-lt"/>
                          <a:ea typeface="+mn-ea"/>
                          <a:cs typeface="+mn-cs"/>
                        </a:rPr>
                        <a:t> 
 Wer erzielte das schönste Tor im Halbfinal des Helvetia Schweizer Cup / Helvetia Coupe Suisse? Jetzt voten und 2 x 2 Tickets für das Finalspiel des Helvetia Schweizer Cup am 19. Mai 2019 gewinnen!
Achtung, ihr müsst über den unten angefügten Link voten! Kommentare direkt hier beim Post zählen nicht!
http://helv.me/L5
Tor 1: Roy Gelmi - FC Thun 
Tor 2: Noah Okafor - FC Basel 1893 
Tor 3: Albian Ajeti - FC Basel 1893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5.0150 %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5.2943 %</a:t>
                      </a:r>
                    </a:p>
                  </a:txBody>
                  <a:tcPr/>
                </a:tc>
                <a:extLst>
                  <a:ext uri="{0D108BD9-81ED-4DB2-BD59-A6C34878D82A}">
                    <a16:rowId xmlns:a16="http://schemas.microsoft.com/office/drawing/2014/main" val="1155145605"/>
                  </a:ext>
                </a:extLst>
              </a:tr>
            </a:tbl>
          </a:graphicData>
        </a:graphic>
      </p:graphicFrame>
      <p:sp>
        <p:nvSpPr>
          <p:cNvPr id="4" name="Text Placeholder 3">
            <a:extLst>
              <a:ext uri="{FF2B5EF4-FFF2-40B4-BE49-F238E27FC236}">
                <a16:creationId xmlns:a16="http://schemas.microsoft.com/office/drawing/2014/main" id="{6FC2F7D6-6522-4AA1-8977-5C5BD4BAEEB5}"/>
              </a:ext>
            </a:extLst>
          </p:cNvPr>
          <p:cNvSpPr>
            <a:spLocks noGrp="1"/>
          </p:cNvSpPr>
          <p:nvPr>
            <p:ph type="body" sz="quarter" idx="14"/>
          </p:nvPr>
        </p:nvSpPr>
        <p:spPr/>
        <p:txBody>
          <a:bodyPr/>
          <a:lstStyle/>
          <a:p>
            <a:r>
              <a:rPr lang="en-US"/>
              <a:t>01.05.2018 - 30.04.2019</a:t>
            </a:r>
          </a:p>
        </p:txBody>
      </p:sp>
    </p:spTree>
    <p:extLst>
      <p:ext uri="{BB962C8B-B14F-4D97-AF65-F5344CB8AC3E}">
        <p14:creationId xmlns:p14="http://schemas.microsoft.com/office/powerpoint/2010/main" val="24328938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911C65-492A-4586-A4BB-EC19C79A64B3}"/>
              </a:ext>
            </a:extLst>
          </p:cNvPr>
          <p:cNvSpPr>
            <a:spLocks noGrp="1"/>
          </p:cNvSpPr>
          <p:nvPr>
            <p:ph type="title"/>
          </p:nvPr>
        </p:nvSpPr>
        <p:spPr/>
        <p:txBody>
          <a:bodyPr/>
          <a:lstStyle/>
          <a:p>
            <a:r>
              <a:rPr lang="en-US"/>
              <a:t>Facebook z-Organic Posts | z-Helv-Facebook - 10 of 21</a:t>
            </a:r>
          </a:p>
        </p:txBody>
      </p:sp>
      <p:graphicFrame>
        <p:nvGraphicFramePr>
          <p:cNvPr id="5" name="Table Placeholder 4">
            <a:extLst>
              <a:ext uri="{FF2B5EF4-FFF2-40B4-BE49-F238E27FC236}">
                <a16:creationId xmlns:a16="http://schemas.microsoft.com/office/drawing/2014/main" id="{E6262BDE-C07A-4129-A06A-38A3B107AEDC}"/>
              </a:ext>
            </a:extLst>
          </p:cNvPr>
          <p:cNvGraphicFramePr>
            <a:graphicFrameLocks noGrp="1"/>
          </p:cNvGraphicFramePr>
          <p:nvPr>
            <p:ph type="tbl" sz="quarter" idx="13"/>
            <p:extLst>
              <p:ext uri="{D42A27DB-BD31-4B8C-83A1-F6EECF244321}">
                <p14:modId xmlns:p14="http://schemas.microsoft.com/office/powerpoint/2010/main" val="14951327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039756137"/>
                    </a:ext>
                  </a:extLst>
                </a:gridCol>
                <a:gridCol w="822960">
                  <a:extLst>
                    <a:ext uri="{9D8B030D-6E8A-4147-A177-3AD203B41FA5}">
                      <a16:colId xmlns:a16="http://schemas.microsoft.com/office/drawing/2014/main" val="2704113416"/>
                    </a:ext>
                  </a:extLst>
                </a:gridCol>
                <a:gridCol w="822960">
                  <a:extLst>
                    <a:ext uri="{9D8B030D-6E8A-4147-A177-3AD203B41FA5}">
                      <a16:colId xmlns:a16="http://schemas.microsoft.com/office/drawing/2014/main" val="35619266"/>
                    </a:ext>
                  </a:extLst>
                </a:gridCol>
                <a:gridCol w="822960">
                  <a:extLst>
                    <a:ext uri="{9D8B030D-6E8A-4147-A177-3AD203B41FA5}">
                      <a16:colId xmlns:a16="http://schemas.microsoft.com/office/drawing/2014/main" val="2215361127"/>
                    </a:ext>
                  </a:extLst>
                </a:gridCol>
                <a:gridCol w="822960">
                  <a:extLst>
                    <a:ext uri="{9D8B030D-6E8A-4147-A177-3AD203B41FA5}">
                      <a16:colId xmlns:a16="http://schemas.microsoft.com/office/drawing/2014/main" val="272389286"/>
                    </a:ext>
                  </a:extLst>
                </a:gridCol>
                <a:gridCol w="822960">
                  <a:extLst>
                    <a:ext uri="{9D8B030D-6E8A-4147-A177-3AD203B41FA5}">
                      <a16:colId xmlns:a16="http://schemas.microsoft.com/office/drawing/2014/main" val="110804035"/>
                    </a:ext>
                  </a:extLst>
                </a:gridCol>
                <a:gridCol w="822960">
                  <a:extLst>
                    <a:ext uri="{9D8B030D-6E8A-4147-A177-3AD203B41FA5}">
                      <a16:colId xmlns:a16="http://schemas.microsoft.com/office/drawing/2014/main" val="3018901748"/>
                    </a:ext>
                  </a:extLst>
                </a:gridCol>
                <a:gridCol w="822960">
                  <a:extLst>
                    <a:ext uri="{9D8B030D-6E8A-4147-A177-3AD203B41FA5}">
                      <a16:colId xmlns:a16="http://schemas.microsoft.com/office/drawing/2014/main" val="3390957970"/>
                    </a:ext>
                  </a:extLst>
                </a:gridCol>
                <a:gridCol w="411480">
                  <a:extLst>
                    <a:ext uri="{9D8B030D-6E8A-4147-A177-3AD203B41FA5}">
                      <a16:colId xmlns:a16="http://schemas.microsoft.com/office/drawing/2014/main" val="3268127270"/>
                    </a:ext>
                  </a:extLst>
                </a:gridCol>
                <a:gridCol w="411480">
                  <a:extLst>
                    <a:ext uri="{9D8B030D-6E8A-4147-A177-3AD203B41FA5}">
                      <a16:colId xmlns:a16="http://schemas.microsoft.com/office/drawing/2014/main" val="41038777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Our Clk-Rate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Our Eng-Rate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7678594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Helvetia Assurances Suisse - 2019-04-27 12:01:01 </a:t>
                      </a:r>
                      <a:r>
                        <a:rPr kumimoji="0" lang="fr-FR" sz="1000" b="0" i="0" u="none" strike="noStrike" kern="1200" cap="none" spc="0" normalizeH="0" baseline="0" noProof="0">
                          <a:ln>
                            <a:noFill/>
                          </a:ln>
                          <a:solidFill>
                            <a:prstClr val="black"/>
                          </a:solidFill>
                          <a:effectLst/>
                          <a:uLnTx/>
                          <a:uFillTx/>
                          <a:latin typeface="+mn-lt"/>
                          <a:ea typeface="+mn-ea"/>
                          <a:cs typeface="+mn-cs"/>
                        </a:rPr>
                        <a:t> 
 Qui a marqué le plus beau but du cinquième tour de l'Helvetia Schweizer Cup / Helvetia Coupe Suisse? Voter maintenant et gagner 2 x 2 billets pour la finale de l'Helvetia Coupe Suisse 2018/19.
Remarque: votez via le lien ci-dessous. Les commentaires postés ne comptent pas!
http://helv.me/Lf
But 1: Roy Gelmi - FC Thun 
But 2: Noah Okafor - FC Basel 1893 
But 3: Albian Ajeti - FC Basel 1893</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0.6958 %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3.1835 %</a:t>
                      </a:r>
                    </a:p>
                  </a:txBody>
                  <a:tcPr/>
                </a:tc>
                <a:extLst>
                  <a:ext uri="{0D108BD9-81ED-4DB2-BD59-A6C34878D82A}">
                    <a16:rowId xmlns:a16="http://schemas.microsoft.com/office/drawing/2014/main" val="806336135"/>
                  </a:ext>
                </a:extLst>
              </a:tr>
            </a:tbl>
          </a:graphicData>
        </a:graphic>
      </p:graphicFrame>
      <p:sp>
        <p:nvSpPr>
          <p:cNvPr id="4" name="Text Placeholder 3">
            <a:extLst>
              <a:ext uri="{FF2B5EF4-FFF2-40B4-BE49-F238E27FC236}">
                <a16:creationId xmlns:a16="http://schemas.microsoft.com/office/drawing/2014/main" id="{50211DAE-1B35-406D-8117-B1C8CEB1D7A2}"/>
              </a:ext>
            </a:extLst>
          </p:cNvPr>
          <p:cNvSpPr>
            <a:spLocks noGrp="1"/>
          </p:cNvSpPr>
          <p:nvPr>
            <p:ph type="body" sz="quarter" idx="14"/>
          </p:nvPr>
        </p:nvSpPr>
        <p:spPr/>
        <p:txBody>
          <a:bodyPr/>
          <a:lstStyle/>
          <a:p>
            <a:r>
              <a:rPr lang="en-US"/>
              <a:t>01.05.2018 - 30.04.2019</a:t>
            </a:r>
          </a:p>
        </p:txBody>
      </p:sp>
    </p:spTree>
    <p:extLst>
      <p:ext uri="{BB962C8B-B14F-4D97-AF65-F5344CB8AC3E}">
        <p14:creationId xmlns:p14="http://schemas.microsoft.com/office/powerpoint/2010/main" val="14145851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F834A-0DFB-43B8-9521-A7676E7D8CB3}"/>
              </a:ext>
            </a:extLst>
          </p:cNvPr>
          <p:cNvSpPr>
            <a:spLocks noGrp="1"/>
          </p:cNvSpPr>
          <p:nvPr>
            <p:ph type="title"/>
          </p:nvPr>
        </p:nvSpPr>
        <p:spPr/>
        <p:txBody>
          <a:bodyPr/>
          <a:lstStyle/>
          <a:p>
            <a:r>
              <a:rPr lang="en-US"/>
              <a:t>Facebook z-Organic Posts | z-Helv-Facebook - 11 of 21</a:t>
            </a:r>
          </a:p>
        </p:txBody>
      </p:sp>
      <p:graphicFrame>
        <p:nvGraphicFramePr>
          <p:cNvPr id="5" name="Table Placeholder 4">
            <a:extLst>
              <a:ext uri="{FF2B5EF4-FFF2-40B4-BE49-F238E27FC236}">
                <a16:creationId xmlns:a16="http://schemas.microsoft.com/office/drawing/2014/main" id="{EB9AC4A6-2B4D-4228-986C-F9EDB376E1BC}"/>
              </a:ext>
            </a:extLst>
          </p:cNvPr>
          <p:cNvGraphicFramePr>
            <a:graphicFrameLocks noGrp="1"/>
          </p:cNvGraphicFramePr>
          <p:nvPr>
            <p:ph type="tbl" sz="quarter" idx="13"/>
            <p:extLst>
              <p:ext uri="{D42A27DB-BD31-4B8C-83A1-F6EECF244321}">
                <p14:modId xmlns:p14="http://schemas.microsoft.com/office/powerpoint/2010/main" val="10546581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736013120"/>
                    </a:ext>
                  </a:extLst>
                </a:gridCol>
                <a:gridCol w="822960">
                  <a:extLst>
                    <a:ext uri="{9D8B030D-6E8A-4147-A177-3AD203B41FA5}">
                      <a16:colId xmlns:a16="http://schemas.microsoft.com/office/drawing/2014/main" val="2484554427"/>
                    </a:ext>
                  </a:extLst>
                </a:gridCol>
                <a:gridCol w="822960">
                  <a:extLst>
                    <a:ext uri="{9D8B030D-6E8A-4147-A177-3AD203B41FA5}">
                      <a16:colId xmlns:a16="http://schemas.microsoft.com/office/drawing/2014/main" val="1656413283"/>
                    </a:ext>
                  </a:extLst>
                </a:gridCol>
                <a:gridCol w="822960">
                  <a:extLst>
                    <a:ext uri="{9D8B030D-6E8A-4147-A177-3AD203B41FA5}">
                      <a16:colId xmlns:a16="http://schemas.microsoft.com/office/drawing/2014/main" val="2357726042"/>
                    </a:ext>
                  </a:extLst>
                </a:gridCol>
                <a:gridCol w="822960">
                  <a:extLst>
                    <a:ext uri="{9D8B030D-6E8A-4147-A177-3AD203B41FA5}">
                      <a16:colId xmlns:a16="http://schemas.microsoft.com/office/drawing/2014/main" val="2936954358"/>
                    </a:ext>
                  </a:extLst>
                </a:gridCol>
                <a:gridCol w="822960">
                  <a:extLst>
                    <a:ext uri="{9D8B030D-6E8A-4147-A177-3AD203B41FA5}">
                      <a16:colId xmlns:a16="http://schemas.microsoft.com/office/drawing/2014/main" val="1019873260"/>
                    </a:ext>
                  </a:extLst>
                </a:gridCol>
                <a:gridCol w="822960">
                  <a:extLst>
                    <a:ext uri="{9D8B030D-6E8A-4147-A177-3AD203B41FA5}">
                      <a16:colId xmlns:a16="http://schemas.microsoft.com/office/drawing/2014/main" val="2843547101"/>
                    </a:ext>
                  </a:extLst>
                </a:gridCol>
                <a:gridCol w="822960">
                  <a:extLst>
                    <a:ext uri="{9D8B030D-6E8A-4147-A177-3AD203B41FA5}">
                      <a16:colId xmlns:a16="http://schemas.microsoft.com/office/drawing/2014/main" val="2476488247"/>
                    </a:ext>
                  </a:extLst>
                </a:gridCol>
                <a:gridCol w="411480">
                  <a:extLst>
                    <a:ext uri="{9D8B030D-6E8A-4147-A177-3AD203B41FA5}">
                      <a16:colId xmlns:a16="http://schemas.microsoft.com/office/drawing/2014/main" val="1343402080"/>
                    </a:ext>
                  </a:extLst>
                </a:gridCol>
                <a:gridCol w="411480">
                  <a:extLst>
                    <a:ext uri="{9D8B030D-6E8A-4147-A177-3AD203B41FA5}">
                      <a16:colId xmlns:a16="http://schemas.microsoft.com/office/drawing/2014/main" val="21835433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Our Clk-Rate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Our Eng-Rate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42490278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 Helvetia Assicurazioni Svizzera - 2019-04-27 12:01:01 </a:t>
                      </a:r>
                      <a:r>
                        <a:rPr kumimoji="0" lang="it-IT" sz="1000" b="0" i="0" u="none" strike="noStrike" kern="1200" cap="none" spc="0" normalizeH="0" baseline="0" noProof="0">
                          <a:ln>
                            <a:noFill/>
                          </a:ln>
                          <a:solidFill>
                            <a:prstClr val="black"/>
                          </a:solidFill>
                          <a:effectLst/>
                          <a:uLnTx/>
                          <a:uFillTx/>
                          <a:latin typeface="+mn-lt"/>
                          <a:ea typeface="+mn-ea"/>
                          <a:cs typeface="+mn-cs"/>
                        </a:rPr>
                        <a:t> 
 Chi ha segnato il più bei gol del quinto turno dell'Helvetia Coppa Svizzerra 2018/19? Fate subito il vostro pronostico e vincete 2 x 2 biglietti per la finale dell’Helvetia Coppa Svizzera 2018/2019.
Attenzione: per votare è necessario cliccare sul link sottostante, i commenti al post non saranno presi in considerazione. 
http://helv.me/L0
Gol 1: Roy Gelmi - FC Thun 
Gol 2: Noah Okafor - FC Basel 1893 
Gol 3: Albian Ajeti - FC Basel 1893 
Helvetia Schweizer Cup / Helvetia Coupe Suisse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2.3411 %</a:t>
                      </a:r>
                    </a:p>
                  </a:txBody>
                  <a:tcPr/>
                </a:tc>
                <a:extLst>
                  <a:ext uri="{0D108BD9-81ED-4DB2-BD59-A6C34878D82A}">
                    <a16:rowId xmlns:a16="http://schemas.microsoft.com/office/drawing/2014/main" val="1823624283"/>
                  </a:ext>
                </a:extLst>
              </a:tr>
            </a:tbl>
          </a:graphicData>
        </a:graphic>
      </p:graphicFrame>
      <p:sp>
        <p:nvSpPr>
          <p:cNvPr id="4" name="Text Placeholder 3">
            <a:extLst>
              <a:ext uri="{FF2B5EF4-FFF2-40B4-BE49-F238E27FC236}">
                <a16:creationId xmlns:a16="http://schemas.microsoft.com/office/drawing/2014/main" id="{8BC43095-9B71-437A-A3EF-98FD69B787C9}"/>
              </a:ext>
            </a:extLst>
          </p:cNvPr>
          <p:cNvSpPr>
            <a:spLocks noGrp="1"/>
          </p:cNvSpPr>
          <p:nvPr>
            <p:ph type="body" sz="quarter" idx="14"/>
          </p:nvPr>
        </p:nvSpPr>
        <p:spPr/>
        <p:txBody>
          <a:bodyPr/>
          <a:lstStyle/>
          <a:p>
            <a:r>
              <a:rPr lang="en-US"/>
              <a:t>01.05.2018 - 30.04.2019</a:t>
            </a:r>
          </a:p>
        </p:txBody>
      </p:sp>
    </p:spTree>
    <p:extLst>
      <p:ext uri="{BB962C8B-B14F-4D97-AF65-F5344CB8AC3E}">
        <p14:creationId xmlns:p14="http://schemas.microsoft.com/office/powerpoint/2010/main" val="356469609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5100C9-B8B5-4182-BE6F-E1AED202A9DB}"/>
              </a:ext>
            </a:extLst>
          </p:cNvPr>
          <p:cNvSpPr>
            <a:spLocks noGrp="1"/>
          </p:cNvSpPr>
          <p:nvPr>
            <p:ph type="title"/>
          </p:nvPr>
        </p:nvSpPr>
        <p:spPr/>
        <p:txBody>
          <a:bodyPr/>
          <a:lstStyle/>
          <a:p>
            <a:r>
              <a:rPr lang="en-US"/>
              <a:t>Facebook z-Organic Posts | z-Helv-Facebook - 12 of 21</a:t>
            </a:r>
          </a:p>
        </p:txBody>
      </p:sp>
      <p:graphicFrame>
        <p:nvGraphicFramePr>
          <p:cNvPr id="5" name="Table Placeholder 4">
            <a:extLst>
              <a:ext uri="{FF2B5EF4-FFF2-40B4-BE49-F238E27FC236}">
                <a16:creationId xmlns:a16="http://schemas.microsoft.com/office/drawing/2014/main" id="{C7B52C05-2352-48C1-8DB1-779DAB8723AC}"/>
              </a:ext>
            </a:extLst>
          </p:cNvPr>
          <p:cNvGraphicFramePr>
            <a:graphicFrameLocks noGrp="1"/>
          </p:cNvGraphicFramePr>
          <p:nvPr>
            <p:ph type="tbl" sz="quarter" idx="13"/>
            <p:extLst>
              <p:ext uri="{D42A27DB-BD31-4B8C-83A1-F6EECF244321}">
                <p14:modId xmlns:p14="http://schemas.microsoft.com/office/powerpoint/2010/main" val="14861153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688763203"/>
                    </a:ext>
                  </a:extLst>
                </a:gridCol>
                <a:gridCol w="822960">
                  <a:extLst>
                    <a:ext uri="{9D8B030D-6E8A-4147-A177-3AD203B41FA5}">
                      <a16:colId xmlns:a16="http://schemas.microsoft.com/office/drawing/2014/main" val="3734113640"/>
                    </a:ext>
                  </a:extLst>
                </a:gridCol>
                <a:gridCol w="822960">
                  <a:extLst>
                    <a:ext uri="{9D8B030D-6E8A-4147-A177-3AD203B41FA5}">
                      <a16:colId xmlns:a16="http://schemas.microsoft.com/office/drawing/2014/main" val="2175523364"/>
                    </a:ext>
                  </a:extLst>
                </a:gridCol>
                <a:gridCol w="822960">
                  <a:extLst>
                    <a:ext uri="{9D8B030D-6E8A-4147-A177-3AD203B41FA5}">
                      <a16:colId xmlns:a16="http://schemas.microsoft.com/office/drawing/2014/main" val="3305807500"/>
                    </a:ext>
                  </a:extLst>
                </a:gridCol>
                <a:gridCol w="822960">
                  <a:extLst>
                    <a:ext uri="{9D8B030D-6E8A-4147-A177-3AD203B41FA5}">
                      <a16:colId xmlns:a16="http://schemas.microsoft.com/office/drawing/2014/main" val="2782221060"/>
                    </a:ext>
                  </a:extLst>
                </a:gridCol>
                <a:gridCol w="822960">
                  <a:extLst>
                    <a:ext uri="{9D8B030D-6E8A-4147-A177-3AD203B41FA5}">
                      <a16:colId xmlns:a16="http://schemas.microsoft.com/office/drawing/2014/main" val="1718816349"/>
                    </a:ext>
                  </a:extLst>
                </a:gridCol>
                <a:gridCol w="822960">
                  <a:extLst>
                    <a:ext uri="{9D8B030D-6E8A-4147-A177-3AD203B41FA5}">
                      <a16:colId xmlns:a16="http://schemas.microsoft.com/office/drawing/2014/main" val="1767541225"/>
                    </a:ext>
                  </a:extLst>
                </a:gridCol>
                <a:gridCol w="822960">
                  <a:extLst>
                    <a:ext uri="{9D8B030D-6E8A-4147-A177-3AD203B41FA5}">
                      <a16:colId xmlns:a16="http://schemas.microsoft.com/office/drawing/2014/main" val="101107064"/>
                    </a:ext>
                  </a:extLst>
                </a:gridCol>
                <a:gridCol w="411480">
                  <a:extLst>
                    <a:ext uri="{9D8B030D-6E8A-4147-A177-3AD203B41FA5}">
                      <a16:colId xmlns:a16="http://schemas.microsoft.com/office/drawing/2014/main" val="3819484956"/>
                    </a:ext>
                  </a:extLst>
                </a:gridCol>
                <a:gridCol w="411480">
                  <a:extLst>
                    <a:ext uri="{9D8B030D-6E8A-4147-A177-3AD203B41FA5}">
                      <a16:colId xmlns:a16="http://schemas.microsoft.com/office/drawing/2014/main" val="20857368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Our Clk-Rate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Our Eng-Rate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28459655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 Helvetia Assicurazioni Svizzera - 2019-04-26 20:00:14 </a:t>
                      </a:r>
                      <a:r>
                        <a:rPr kumimoji="0" lang="it-IT" sz="1000" b="0" i="0" u="none" strike="noStrike" kern="1200" cap="none" spc="0" normalizeH="0" baseline="0" noProof="0">
                          <a:ln>
                            <a:noFill/>
                          </a:ln>
                          <a:solidFill>
                            <a:prstClr val="black"/>
                          </a:solidFill>
                          <a:effectLst/>
                          <a:uLnTx/>
                          <a:uFillTx/>
                          <a:latin typeface="+mn-lt"/>
                          <a:ea typeface="+mn-ea"/>
                          <a:cs typeface="+mn-cs"/>
                        </a:rPr>
                        <a:t> 
 Su strada, rotaia o «tra le nuvole»: scoprite di quale assicurazione avete bisogno e soprattutto quando. L’ultimo «controllino» prima di partire in vacanza.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0.6623 %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0.6623 %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1.8282 %</a:t>
                      </a:r>
                    </a:p>
                  </a:txBody>
                  <a:tcPr/>
                </a:tc>
                <a:extLst>
                  <a:ext uri="{0D108BD9-81ED-4DB2-BD59-A6C34878D82A}">
                    <a16:rowId xmlns:a16="http://schemas.microsoft.com/office/drawing/2014/main" val="32239165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Helvetia Assurances Suisse - 2019-04-26 20:00:14 </a:t>
                      </a:r>
                      <a:r>
                        <a:rPr kumimoji="0" lang="fr-FR" sz="1000" b="0" i="0" u="none" strike="noStrike" kern="1200" cap="none" spc="0" normalizeH="0" baseline="0" noProof="0">
                          <a:ln>
                            <a:noFill/>
                          </a:ln>
                          <a:solidFill>
                            <a:prstClr val="black"/>
                          </a:solidFill>
                          <a:effectLst/>
                          <a:uLnTx/>
                          <a:uFillTx/>
                          <a:latin typeface="+mn-lt"/>
                          <a:ea typeface="+mn-ea"/>
                          <a:cs typeface="+mn-cs"/>
                        </a:rPr>
                        <a:t> 
 Sur la route, sur le rail ou dans les airs – quand avez-vous besoin d'une assurance voyage et laquelle? Le contrôle final avant les vacances.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0.6098 %</a:t>
                      </a:r>
                    </a:p>
                  </a:txBody>
                  <a:tcPr/>
                </a:tc>
                <a:extLst>
                  <a:ext uri="{0D108BD9-81ED-4DB2-BD59-A6C34878D82A}">
                    <a16:rowId xmlns:a16="http://schemas.microsoft.com/office/drawing/2014/main" val="2205011161"/>
                  </a:ext>
                </a:extLst>
              </a:tr>
            </a:tbl>
          </a:graphicData>
        </a:graphic>
      </p:graphicFrame>
      <p:sp>
        <p:nvSpPr>
          <p:cNvPr id="4" name="Text Placeholder 3">
            <a:extLst>
              <a:ext uri="{FF2B5EF4-FFF2-40B4-BE49-F238E27FC236}">
                <a16:creationId xmlns:a16="http://schemas.microsoft.com/office/drawing/2014/main" id="{36CAE71A-7BE4-40B3-87C4-645196B7C750}"/>
              </a:ext>
            </a:extLst>
          </p:cNvPr>
          <p:cNvSpPr>
            <a:spLocks noGrp="1"/>
          </p:cNvSpPr>
          <p:nvPr>
            <p:ph type="body" sz="quarter" idx="14"/>
          </p:nvPr>
        </p:nvSpPr>
        <p:spPr/>
        <p:txBody>
          <a:bodyPr/>
          <a:lstStyle/>
          <a:p>
            <a:r>
              <a:rPr lang="en-US"/>
              <a:t>01.05.2018 - 30.04.2019</a:t>
            </a:r>
          </a:p>
        </p:txBody>
      </p:sp>
    </p:spTree>
    <p:extLst>
      <p:ext uri="{BB962C8B-B14F-4D97-AF65-F5344CB8AC3E}">
        <p14:creationId xmlns:p14="http://schemas.microsoft.com/office/powerpoint/2010/main" val="21155168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EE81C3-CA0F-4CF7-A9EB-D20FB3B99E09}"/>
              </a:ext>
            </a:extLst>
          </p:cNvPr>
          <p:cNvSpPr>
            <a:spLocks noGrp="1"/>
          </p:cNvSpPr>
          <p:nvPr>
            <p:ph type="title"/>
          </p:nvPr>
        </p:nvSpPr>
        <p:spPr/>
        <p:txBody>
          <a:bodyPr/>
          <a:lstStyle/>
          <a:p>
            <a:r>
              <a:rPr lang="en-US"/>
              <a:t>Facebook z-Organic Posts | z-Helv-Facebook - 13 of 21</a:t>
            </a:r>
          </a:p>
        </p:txBody>
      </p:sp>
      <p:graphicFrame>
        <p:nvGraphicFramePr>
          <p:cNvPr id="5" name="Table Placeholder 4">
            <a:extLst>
              <a:ext uri="{FF2B5EF4-FFF2-40B4-BE49-F238E27FC236}">
                <a16:creationId xmlns:a16="http://schemas.microsoft.com/office/drawing/2014/main" id="{A586BB55-D564-4BA2-B929-431E55B0D8B7}"/>
              </a:ext>
            </a:extLst>
          </p:cNvPr>
          <p:cNvGraphicFramePr>
            <a:graphicFrameLocks noGrp="1"/>
          </p:cNvGraphicFramePr>
          <p:nvPr>
            <p:ph type="tbl" sz="quarter" idx="13"/>
            <p:extLst>
              <p:ext uri="{D42A27DB-BD31-4B8C-83A1-F6EECF244321}">
                <p14:modId xmlns:p14="http://schemas.microsoft.com/office/powerpoint/2010/main" val="42777087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950610755"/>
                    </a:ext>
                  </a:extLst>
                </a:gridCol>
                <a:gridCol w="822960">
                  <a:extLst>
                    <a:ext uri="{9D8B030D-6E8A-4147-A177-3AD203B41FA5}">
                      <a16:colId xmlns:a16="http://schemas.microsoft.com/office/drawing/2014/main" val="3619815469"/>
                    </a:ext>
                  </a:extLst>
                </a:gridCol>
                <a:gridCol w="822960">
                  <a:extLst>
                    <a:ext uri="{9D8B030D-6E8A-4147-A177-3AD203B41FA5}">
                      <a16:colId xmlns:a16="http://schemas.microsoft.com/office/drawing/2014/main" val="4274103755"/>
                    </a:ext>
                  </a:extLst>
                </a:gridCol>
                <a:gridCol w="822960">
                  <a:extLst>
                    <a:ext uri="{9D8B030D-6E8A-4147-A177-3AD203B41FA5}">
                      <a16:colId xmlns:a16="http://schemas.microsoft.com/office/drawing/2014/main" val="2823506305"/>
                    </a:ext>
                  </a:extLst>
                </a:gridCol>
                <a:gridCol w="822960">
                  <a:extLst>
                    <a:ext uri="{9D8B030D-6E8A-4147-A177-3AD203B41FA5}">
                      <a16:colId xmlns:a16="http://schemas.microsoft.com/office/drawing/2014/main" val="2256438916"/>
                    </a:ext>
                  </a:extLst>
                </a:gridCol>
                <a:gridCol w="822960">
                  <a:extLst>
                    <a:ext uri="{9D8B030D-6E8A-4147-A177-3AD203B41FA5}">
                      <a16:colId xmlns:a16="http://schemas.microsoft.com/office/drawing/2014/main" val="73824368"/>
                    </a:ext>
                  </a:extLst>
                </a:gridCol>
                <a:gridCol w="822960">
                  <a:extLst>
                    <a:ext uri="{9D8B030D-6E8A-4147-A177-3AD203B41FA5}">
                      <a16:colId xmlns:a16="http://schemas.microsoft.com/office/drawing/2014/main" val="1654174674"/>
                    </a:ext>
                  </a:extLst>
                </a:gridCol>
                <a:gridCol w="822960">
                  <a:extLst>
                    <a:ext uri="{9D8B030D-6E8A-4147-A177-3AD203B41FA5}">
                      <a16:colId xmlns:a16="http://schemas.microsoft.com/office/drawing/2014/main" val="2455064417"/>
                    </a:ext>
                  </a:extLst>
                </a:gridCol>
                <a:gridCol w="411480">
                  <a:extLst>
                    <a:ext uri="{9D8B030D-6E8A-4147-A177-3AD203B41FA5}">
                      <a16:colId xmlns:a16="http://schemas.microsoft.com/office/drawing/2014/main" val="3850511984"/>
                    </a:ext>
                  </a:extLst>
                </a:gridCol>
                <a:gridCol w="411480">
                  <a:extLst>
                    <a:ext uri="{9D8B030D-6E8A-4147-A177-3AD203B41FA5}">
                      <a16:colId xmlns:a16="http://schemas.microsoft.com/office/drawing/2014/main" val="28041321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Our Clk-Rate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Our Eng-Rate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15106996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Helvetia Versicherungen Schweiz - 2019-04-26 20:00:13 </a:t>
                      </a:r>
                      <a:r>
                        <a:rPr kumimoji="0" lang="de-DE" sz="1000" b="0" i="0" u="none" strike="noStrike" kern="1200" cap="none" spc="0" normalizeH="0" baseline="0" noProof="0">
                          <a:ln>
                            <a:noFill/>
                          </a:ln>
                          <a:solidFill>
                            <a:prstClr val="black"/>
                          </a:solidFill>
                          <a:effectLst/>
                          <a:uLnTx/>
                          <a:uFillTx/>
                          <a:latin typeface="+mn-lt"/>
                          <a:ea typeface="+mn-ea"/>
                          <a:cs typeface="+mn-cs"/>
                        </a:rPr>
                        <a:t> 
 Ob auf der Strasse, auf der Schiene oder durch die Luft – wann brauchen Sie welche Reiseversicherung. Der finale Check vor den Ferien.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1.3951 %</a:t>
                      </a:r>
                    </a:p>
                  </a:txBody>
                  <a:tcPr/>
                </a:tc>
                <a:extLst>
                  <a:ext uri="{0D108BD9-81ED-4DB2-BD59-A6C34878D82A}">
                    <a16:rowId xmlns:a16="http://schemas.microsoft.com/office/drawing/2014/main" val="3296597262"/>
                  </a:ext>
                </a:extLst>
              </a:tr>
            </a:tbl>
          </a:graphicData>
        </a:graphic>
      </p:graphicFrame>
      <p:sp>
        <p:nvSpPr>
          <p:cNvPr id="4" name="Text Placeholder 3">
            <a:extLst>
              <a:ext uri="{FF2B5EF4-FFF2-40B4-BE49-F238E27FC236}">
                <a16:creationId xmlns:a16="http://schemas.microsoft.com/office/drawing/2014/main" id="{881E0BB6-F42D-4368-9E70-CFA2E3E59895}"/>
              </a:ext>
            </a:extLst>
          </p:cNvPr>
          <p:cNvSpPr>
            <a:spLocks noGrp="1"/>
          </p:cNvSpPr>
          <p:nvPr>
            <p:ph type="body" sz="quarter" idx="14"/>
          </p:nvPr>
        </p:nvSpPr>
        <p:spPr/>
        <p:txBody>
          <a:bodyPr/>
          <a:lstStyle/>
          <a:p>
            <a:r>
              <a:rPr lang="en-US"/>
              <a:t>01.05.2018 - 30.04.2019</a:t>
            </a:r>
          </a:p>
        </p:txBody>
      </p:sp>
    </p:spTree>
    <p:extLst>
      <p:ext uri="{BB962C8B-B14F-4D97-AF65-F5344CB8AC3E}">
        <p14:creationId xmlns:p14="http://schemas.microsoft.com/office/powerpoint/2010/main" val="122085245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53EDA7-266D-440A-9108-3F3A5614F782}"/>
              </a:ext>
            </a:extLst>
          </p:cNvPr>
          <p:cNvSpPr>
            <a:spLocks noGrp="1"/>
          </p:cNvSpPr>
          <p:nvPr>
            <p:ph type="title"/>
          </p:nvPr>
        </p:nvSpPr>
        <p:spPr/>
        <p:txBody>
          <a:bodyPr/>
          <a:lstStyle/>
          <a:p>
            <a:r>
              <a:rPr lang="en-US"/>
              <a:t>Facebook z-Organic Posts | z-Helv-Facebook - 14 of 21</a:t>
            </a:r>
          </a:p>
        </p:txBody>
      </p:sp>
      <p:graphicFrame>
        <p:nvGraphicFramePr>
          <p:cNvPr id="5" name="Table Placeholder 4">
            <a:extLst>
              <a:ext uri="{FF2B5EF4-FFF2-40B4-BE49-F238E27FC236}">
                <a16:creationId xmlns:a16="http://schemas.microsoft.com/office/drawing/2014/main" id="{EB695F59-AC29-44D2-9C1C-8AD298B30D10}"/>
              </a:ext>
            </a:extLst>
          </p:cNvPr>
          <p:cNvGraphicFramePr>
            <a:graphicFrameLocks noGrp="1"/>
          </p:cNvGraphicFramePr>
          <p:nvPr>
            <p:ph type="tbl" sz="quarter" idx="13"/>
            <p:extLst>
              <p:ext uri="{D42A27DB-BD31-4B8C-83A1-F6EECF244321}">
                <p14:modId xmlns:p14="http://schemas.microsoft.com/office/powerpoint/2010/main" val="17294019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218061874"/>
                    </a:ext>
                  </a:extLst>
                </a:gridCol>
                <a:gridCol w="822960">
                  <a:extLst>
                    <a:ext uri="{9D8B030D-6E8A-4147-A177-3AD203B41FA5}">
                      <a16:colId xmlns:a16="http://schemas.microsoft.com/office/drawing/2014/main" val="1366215439"/>
                    </a:ext>
                  </a:extLst>
                </a:gridCol>
                <a:gridCol w="822960">
                  <a:extLst>
                    <a:ext uri="{9D8B030D-6E8A-4147-A177-3AD203B41FA5}">
                      <a16:colId xmlns:a16="http://schemas.microsoft.com/office/drawing/2014/main" val="503576914"/>
                    </a:ext>
                  </a:extLst>
                </a:gridCol>
                <a:gridCol w="822960">
                  <a:extLst>
                    <a:ext uri="{9D8B030D-6E8A-4147-A177-3AD203B41FA5}">
                      <a16:colId xmlns:a16="http://schemas.microsoft.com/office/drawing/2014/main" val="539174049"/>
                    </a:ext>
                  </a:extLst>
                </a:gridCol>
                <a:gridCol w="822960">
                  <a:extLst>
                    <a:ext uri="{9D8B030D-6E8A-4147-A177-3AD203B41FA5}">
                      <a16:colId xmlns:a16="http://schemas.microsoft.com/office/drawing/2014/main" val="2039338786"/>
                    </a:ext>
                  </a:extLst>
                </a:gridCol>
                <a:gridCol w="822960">
                  <a:extLst>
                    <a:ext uri="{9D8B030D-6E8A-4147-A177-3AD203B41FA5}">
                      <a16:colId xmlns:a16="http://schemas.microsoft.com/office/drawing/2014/main" val="236243717"/>
                    </a:ext>
                  </a:extLst>
                </a:gridCol>
                <a:gridCol w="822960">
                  <a:extLst>
                    <a:ext uri="{9D8B030D-6E8A-4147-A177-3AD203B41FA5}">
                      <a16:colId xmlns:a16="http://schemas.microsoft.com/office/drawing/2014/main" val="717408472"/>
                    </a:ext>
                  </a:extLst>
                </a:gridCol>
                <a:gridCol w="822960">
                  <a:extLst>
                    <a:ext uri="{9D8B030D-6E8A-4147-A177-3AD203B41FA5}">
                      <a16:colId xmlns:a16="http://schemas.microsoft.com/office/drawing/2014/main" val="3698583570"/>
                    </a:ext>
                  </a:extLst>
                </a:gridCol>
                <a:gridCol w="411480">
                  <a:extLst>
                    <a:ext uri="{9D8B030D-6E8A-4147-A177-3AD203B41FA5}">
                      <a16:colId xmlns:a16="http://schemas.microsoft.com/office/drawing/2014/main" val="2407896052"/>
                    </a:ext>
                  </a:extLst>
                </a:gridCol>
                <a:gridCol w="411480">
                  <a:extLst>
                    <a:ext uri="{9D8B030D-6E8A-4147-A177-3AD203B41FA5}">
                      <a16:colId xmlns:a16="http://schemas.microsoft.com/office/drawing/2014/main" val="32587005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Our Clk-Rate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Our Eng-Rate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40230922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Helvetia Versicherungen Schweiz - 2019-04-25 21:00:10 </a:t>
                      </a:r>
                      <a:r>
                        <a:rPr kumimoji="0" lang="de-DE" sz="1000" b="0" i="0" u="none" strike="noStrike" kern="1200" cap="none" spc="0" normalizeH="0" baseline="0" noProof="0">
                          <a:ln>
                            <a:noFill/>
                          </a:ln>
                          <a:solidFill>
                            <a:prstClr val="black"/>
                          </a:solidFill>
                          <a:effectLst/>
                          <a:uLnTx/>
                          <a:uFillTx/>
                          <a:latin typeface="+mn-lt"/>
                          <a:ea typeface="+mn-ea"/>
                          <a:cs typeface="+mn-cs"/>
                        </a:rPr>
                        <a:t> 
 Maschinen sind heute oft stark miteinander vernetzt und werden über das Internet gesteuert. Hacker nutzen dies als Einfallstor, um Maschinen zu manipulieren. Hier fünf Tipps, wie Sie Ihr Unternehmen vor einer Attacke schützen können. http://helv.me/Lq</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0.4821 %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1.1659 %</a:t>
                      </a:r>
                    </a:p>
                  </a:txBody>
                  <a:tcPr/>
                </a:tc>
                <a:extLst>
                  <a:ext uri="{0D108BD9-81ED-4DB2-BD59-A6C34878D82A}">
                    <a16:rowId xmlns:a16="http://schemas.microsoft.com/office/drawing/2014/main" val="2381975500"/>
                  </a:ext>
                </a:extLst>
              </a:tr>
            </a:tbl>
          </a:graphicData>
        </a:graphic>
      </p:graphicFrame>
      <p:sp>
        <p:nvSpPr>
          <p:cNvPr id="4" name="Text Placeholder 3">
            <a:extLst>
              <a:ext uri="{FF2B5EF4-FFF2-40B4-BE49-F238E27FC236}">
                <a16:creationId xmlns:a16="http://schemas.microsoft.com/office/drawing/2014/main" id="{ABC57205-0727-4DAE-ACD9-8D576925BDA6}"/>
              </a:ext>
            </a:extLst>
          </p:cNvPr>
          <p:cNvSpPr>
            <a:spLocks noGrp="1"/>
          </p:cNvSpPr>
          <p:nvPr>
            <p:ph type="body" sz="quarter" idx="14"/>
          </p:nvPr>
        </p:nvSpPr>
        <p:spPr/>
        <p:txBody>
          <a:bodyPr/>
          <a:lstStyle/>
          <a:p>
            <a:r>
              <a:rPr lang="en-US"/>
              <a:t>01.05.2018 - 30.04.2019</a:t>
            </a:r>
          </a:p>
        </p:txBody>
      </p:sp>
    </p:spTree>
    <p:extLst>
      <p:ext uri="{BB962C8B-B14F-4D97-AF65-F5344CB8AC3E}">
        <p14:creationId xmlns:p14="http://schemas.microsoft.com/office/powerpoint/2010/main" val="118286717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EDD071-F6ED-445B-A075-79A3BC3D5533}"/>
              </a:ext>
            </a:extLst>
          </p:cNvPr>
          <p:cNvSpPr>
            <a:spLocks noGrp="1"/>
          </p:cNvSpPr>
          <p:nvPr>
            <p:ph type="title"/>
          </p:nvPr>
        </p:nvSpPr>
        <p:spPr/>
        <p:txBody>
          <a:bodyPr/>
          <a:lstStyle/>
          <a:p>
            <a:r>
              <a:rPr lang="en-US"/>
              <a:t>Facebook z-Organic Posts | z-Helv-Facebook - 15 of 21</a:t>
            </a:r>
          </a:p>
        </p:txBody>
      </p:sp>
      <p:graphicFrame>
        <p:nvGraphicFramePr>
          <p:cNvPr id="5" name="Table Placeholder 4">
            <a:extLst>
              <a:ext uri="{FF2B5EF4-FFF2-40B4-BE49-F238E27FC236}">
                <a16:creationId xmlns:a16="http://schemas.microsoft.com/office/drawing/2014/main" id="{65FA84ED-5088-4ECE-949A-757F66DDA003}"/>
              </a:ext>
            </a:extLst>
          </p:cNvPr>
          <p:cNvGraphicFramePr>
            <a:graphicFrameLocks noGrp="1"/>
          </p:cNvGraphicFramePr>
          <p:nvPr>
            <p:ph type="tbl" sz="quarter" idx="13"/>
            <p:extLst>
              <p:ext uri="{D42A27DB-BD31-4B8C-83A1-F6EECF244321}">
                <p14:modId xmlns:p14="http://schemas.microsoft.com/office/powerpoint/2010/main" val="41058189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918567081"/>
                    </a:ext>
                  </a:extLst>
                </a:gridCol>
                <a:gridCol w="822960">
                  <a:extLst>
                    <a:ext uri="{9D8B030D-6E8A-4147-A177-3AD203B41FA5}">
                      <a16:colId xmlns:a16="http://schemas.microsoft.com/office/drawing/2014/main" val="2899957197"/>
                    </a:ext>
                  </a:extLst>
                </a:gridCol>
                <a:gridCol w="822960">
                  <a:extLst>
                    <a:ext uri="{9D8B030D-6E8A-4147-A177-3AD203B41FA5}">
                      <a16:colId xmlns:a16="http://schemas.microsoft.com/office/drawing/2014/main" val="908759282"/>
                    </a:ext>
                  </a:extLst>
                </a:gridCol>
                <a:gridCol w="822960">
                  <a:extLst>
                    <a:ext uri="{9D8B030D-6E8A-4147-A177-3AD203B41FA5}">
                      <a16:colId xmlns:a16="http://schemas.microsoft.com/office/drawing/2014/main" val="4171114215"/>
                    </a:ext>
                  </a:extLst>
                </a:gridCol>
                <a:gridCol w="822960">
                  <a:extLst>
                    <a:ext uri="{9D8B030D-6E8A-4147-A177-3AD203B41FA5}">
                      <a16:colId xmlns:a16="http://schemas.microsoft.com/office/drawing/2014/main" val="1754335465"/>
                    </a:ext>
                  </a:extLst>
                </a:gridCol>
                <a:gridCol w="822960">
                  <a:extLst>
                    <a:ext uri="{9D8B030D-6E8A-4147-A177-3AD203B41FA5}">
                      <a16:colId xmlns:a16="http://schemas.microsoft.com/office/drawing/2014/main" val="2370148286"/>
                    </a:ext>
                  </a:extLst>
                </a:gridCol>
                <a:gridCol w="822960">
                  <a:extLst>
                    <a:ext uri="{9D8B030D-6E8A-4147-A177-3AD203B41FA5}">
                      <a16:colId xmlns:a16="http://schemas.microsoft.com/office/drawing/2014/main" val="1081094811"/>
                    </a:ext>
                  </a:extLst>
                </a:gridCol>
                <a:gridCol w="822960">
                  <a:extLst>
                    <a:ext uri="{9D8B030D-6E8A-4147-A177-3AD203B41FA5}">
                      <a16:colId xmlns:a16="http://schemas.microsoft.com/office/drawing/2014/main" val="1526440764"/>
                    </a:ext>
                  </a:extLst>
                </a:gridCol>
                <a:gridCol w="411480">
                  <a:extLst>
                    <a:ext uri="{9D8B030D-6E8A-4147-A177-3AD203B41FA5}">
                      <a16:colId xmlns:a16="http://schemas.microsoft.com/office/drawing/2014/main" val="1595456491"/>
                    </a:ext>
                  </a:extLst>
                </a:gridCol>
                <a:gridCol w="411480">
                  <a:extLst>
                    <a:ext uri="{9D8B030D-6E8A-4147-A177-3AD203B41FA5}">
                      <a16:colId xmlns:a16="http://schemas.microsoft.com/office/drawing/2014/main" val="4496463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Our Clk-Rate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Our Eng-Rate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1313691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Helvetia Versicherungen Schweiz - 2019-04-23 19:00:57 </a:t>
                      </a:r>
                      <a:r>
                        <a:rPr kumimoji="0" lang="de-DE" sz="1000" b="0" i="0" u="none" strike="noStrike" kern="1200" cap="none" spc="0" normalizeH="0" baseline="0" noProof="0">
                          <a:ln>
                            <a:noFill/>
                          </a:ln>
                          <a:solidFill>
                            <a:prstClr val="black"/>
                          </a:solidFill>
                          <a:effectLst/>
                          <a:uLnTx/>
                          <a:uFillTx/>
                          <a:latin typeface="+mn-lt"/>
                          <a:ea typeface="+mn-ea"/>
                          <a:cs typeface="+mn-cs"/>
                        </a:rPr>
                        <a:t> 
 "Neben physischen Risiken, z.B. Beschädigung eines Gebäudes durch Feuer, bestehen auch neue Risiken im Bereich der Datensicherheit (Cyber) oder Risiken in der Wertschöpfungskette bzw. Haftpflichtansprüche", Tobias Struchen, Leiter Firmenkunden, im Interview in unserer Unternehmensbroschüre. http://helv.me/LE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0.4858 %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1.9769 %</a:t>
                      </a:r>
                    </a:p>
                  </a:txBody>
                  <a:tcPr/>
                </a:tc>
                <a:extLst>
                  <a:ext uri="{0D108BD9-81ED-4DB2-BD59-A6C34878D82A}">
                    <a16:rowId xmlns:a16="http://schemas.microsoft.com/office/drawing/2014/main" val="3071394659"/>
                  </a:ext>
                </a:extLst>
              </a:tr>
            </a:tbl>
          </a:graphicData>
        </a:graphic>
      </p:graphicFrame>
      <p:sp>
        <p:nvSpPr>
          <p:cNvPr id="4" name="Text Placeholder 3">
            <a:extLst>
              <a:ext uri="{FF2B5EF4-FFF2-40B4-BE49-F238E27FC236}">
                <a16:creationId xmlns:a16="http://schemas.microsoft.com/office/drawing/2014/main" id="{B6204CEA-ED32-47D2-B750-2DFAB82FB42E}"/>
              </a:ext>
            </a:extLst>
          </p:cNvPr>
          <p:cNvSpPr>
            <a:spLocks noGrp="1"/>
          </p:cNvSpPr>
          <p:nvPr>
            <p:ph type="body" sz="quarter" idx="14"/>
          </p:nvPr>
        </p:nvSpPr>
        <p:spPr/>
        <p:txBody>
          <a:bodyPr/>
          <a:lstStyle/>
          <a:p>
            <a:r>
              <a:rPr lang="en-US"/>
              <a:t>01.05.2018 - 30.04.2019</a:t>
            </a:r>
          </a:p>
        </p:txBody>
      </p:sp>
    </p:spTree>
    <p:extLst>
      <p:ext uri="{BB962C8B-B14F-4D97-AF65-F5344CB8AC3E}">
        <p14:creationId xmlns:p14="http://schemas.microsoft.com/office/powerpoint/2010/main" val="379992303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05894E-6A79-47F7-88C3-D9FEFCFB9047}"/>
              </a:ext>
            </a:extLst>
          </p:cNvPr>
          <p:cNvSpPr>
            <a:spLocks noGrp="1"/>
          </p:cNvSpPr>
          <p:nvPr>
            <p:ph type="title"/>
          </p:nvPr>
        </p:nvSpPr>
        <p:spPr/>
        <p:txBody>
          <a:bodyPr/>
          <a:lstStyle/>
          <a:p>
            <a:r>
              <a:rPr lang="en-US"/>
              <a:t>Facebook z-Organic Posts | z-Helv-Facebook - 16 of 21</a:t>
            </a:r>
          </a:p>
        </p:txBody>
      </p:sp>
      <p:graphicFrame>
        <p:nvGraphicFramePr>
          <p:cNvPr id="5" name="Table Placeholder 4">
            <a:extLst>
              <a:ext uri="{FF2B5EF4-FFF2-40B4-BE49-F238E27FC236}">
                <a16:creationId xmlns:a16="http://schemas.microsoft.com/office/drawing/2014/main" id="{13106F32-BFFF-40B0-A4B7-FAA72D453029}"/>
              </a:ext>
            </a:extLst>
          </p:cNvPr>
          <p:cNvGraphicFramePr>
            <a:graphicFrameLocks noGrp="1"/>
          </p:cNvGraphicFramePr>
          <p:nvPr>
            <p:ph type="tbl" sz="quarter" idx="13"/>
            <p:extLst>
              <p:ext uri="{D42A27DB-BD31-4B8C-83A1-F6EECF244321}">
                <p14:modId xmlns:p14="http://schemas.microsoft.com/office/powerpoint/2010/main" val="13895773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704952640"/>
                    </a:ext>
                  </a:extLst>
                </a:gridCol>
                <a:gridCol w="822960">
                  <a:extLst>
                    <a:ext uri="{9D8B030D-6E8A-4147-A177-3AD203B41FA5}">
                      <a16:colId xmlns:a16="http://schemas.microsoft.com/office/drawing/2014/main" val="1366411432"/>
                    </a:ext>
                  </a:extLst>
                </a:gridCol>
                <a:gridCol w="822960">
                  <a:extLst>
                    <a:ext uri="{9D8B030D-6E8A-4147-A177-3AD203B41FA5}">
                      <a16:colId xmlns:a16="http://schemas.microsoft.com/office/drawing/2014/main" val="3879879756"/>
                    </a:ext>
                  </a:extLst>
                </a:gridCol>
                <a:gridCol w="822960">
                  <a:extLst>
                    <a:ext uri="{9D8B030D-6E8A-4147-A177-3AD203B41FA5}">
                      <a16:colId xmlns:a16="http://schemas.microsoft.com/office/drawing/2014/main" val="2487886073"/>
                    </a:ext>
                  </a:extLst>
                </a:gridCol>
                <a:gridCol w="822960">
                  <a:extLst>
                    <a:ext uri="{9D8B030D-6E8A-4147-A177-3AD203B41FA5}">
                      <a16:colId xmlns:a16="http://schemas.microsoft.com/office/drawing/2014/main" val="4110500373"/>
                    </a:ext>
                  </a:extLst>
                </a:gridCol>
                <a:gridCol w="822960">
                  <a:extLst>
                    <a:ext uri="{9D8B030D-6E8A-4147-A177-3AD203B41FA5}">
                      <a16:colId xmlns:a16="http://schemas.microsoft.com/office/drawing/2014/main" val="3138175575"/>
                    </a:ext>
                  </a:extLst>
                </a:gridCol>
                <a:gridCol w="822960">
                  <a:extLst>
                    <a:ext uri="{9D8B030D-6E8A-4147-A177-3AD203B41FA5}">
                      <a16:colId xmlns:a16="http://schemas.microsoft.com/office/drawing/2014/main" val="2420379513"/>
                    </a:ext>
                  </a:extLst>
                </a:gridCol>
                <a:gridCol w="822960">
                  <a:extLst>
                    <a:ext uri="{9D8B030D-6E8A-4147-A177-3AD203B41FA5}">
                      <a16:colId xmlns:a16="http://schemas.microsoft.com/office/drawing/2014/main" val="1260838943"/>
                    </a:ext>
                  </a:extLst>
                </a:gridCol>
                <a:gridCol w="411480">
                  <a:extLst>
                    <a:ext uri="{9D8B030D-6E8A-4147-A177-3AD203B41FA5}">
                      <a16:colId xmlns:a16="http://schemas.microsoft.com/office/drawing/2014/main" val="681008125"/>
                    </a:ext>
                  </a:extLst>
                </a:gridCol>
                <a:gridCol w="411480">
                  <a:extLst>
                    <a:ext uri="{9D8B030D-6E8A-4147-A177-3AD203B41FA5}">
                      <a16:colId xmlns:a16="http://schemas.microsoft.com/office/drawing/2014/main" val="7299443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Our Clk-Rate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Our Eng-Rate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23865358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Helvetia Versicherungen Schweiz - 2019-04-21 11:01:02 </a:t>
                      </a:r>
                      <a:r>
                        <a:rPr kumimoji="0" lang="de-DE" sz="1000" b="0" i="0" u="none" strike="noStrike" kern="1200" cap="none" spc="0" normalizeH="0" baseline="0" noProof="0">
                          <a:ln>
                            <a:noFill/>
                          </a:ln>
                          <a:solidFill>
                            <a:prstClr val="black"/>
                          </a:solidFill>
                          <a:effectLst/>
                          <a:uLnTx/>
                          <a:uFillTx/>
                          <a:latin typeface="+mn-lt"/>
                          <a:ea typeface="+mn-ea"/>
                          <a:cs typeface="+mn-cs"/>
                        </a:rPr>
                        <a:t> 
 Wir wünschen Ihnen von ganzem Herzen frohe Ostern! Übrigens: Helvetia versichert sogar die wertvollen Eier. http://helv.me/FR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2.8388 %</a:t>
                      </a:r>
                    </a:p>
                  </a:txBody>
                  <a:tcPr/>
                </a:tc>
                <a:extLst>
                  <a:ext uri="{0D108BD9-81ED-4DB2-BD59-A6C34878D82A}">
                    <a16:rowId xmlns:a16="http://schemas.microsoft.com/office/drawing/2014/main" val="11054458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Helvetia Assurances Suisse - 2019-04-21 11:00:44 </a:t>
                      </a:r>
                      <a:r>
                        <a:rPr kumimoji="0" lang="fr-FR" sz="1000" b="0" i="0" u="none" strike="noStrike" kern="1200" cap="none" spc="0" normalizeH="0" baseline="0" noProof="0">
                          <a:ln>
                            <a:noFill/>
                          </a:ln>
                          <a:solidFill>
                            <a:prstClr val="black"/>
                          </a:solidFill>
                          <a:effectLst/>
                          <a:uLnTx/>
                          <a:uFillTx/>
                          <a:latin typeface="+mn-lt"/>
                          <a:ea typeface="+mn-ea"/>
                          <a:cs typeface="+mn-cs"/>
                        </a:rPr>
                        <a:t> 
 Nous vous souhaitons de joyeuses fêtes de Pâques. Au fait, Helvetia assure même les œufs... http://helv.me/FO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0.4535 %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1.6614 %</a:t>
                      </a:r>
                    </a:p>
                  </a:txBody>
                  <a:tcPr/>
                </a:tc>
                <a:extLst>
                  <a:ext uri="{0D108BD9-81ED-4DB2-BD59-A6C34878D82A}">
                    <a16:rowId xmlns:a16="http://schemas.microsoft.com/office/drawing/2014/main" val="514880329"/>
                  </a:ext>
                </a:extLst>
              </a:tr>
            </a:tbl>
          </a:graphicData>
        </a:graphic>
      </p:graphicFrame>
      <p:sp>
        <p:nvSpPr>
          <p:cNvPr id="4" name="Text Placeholder 3">
            <a:extLst>
              <a:ext uri="{FF2B5EF4-FFF2-40B4-BE49-F238E27FC236}">
                <a16:creationId xmlns:a16="http://schemas.microsoft.com/office/drawing/2014/main" id="{AD95223D-C38B-40C7-937C-05A7C108A0D3}"/>
              </a:ext>
            </a:extLst>
          </p:cNvPr>
          <p:cNvSpPr>
            <a:spLocks noGrp="1"/>
          </p:cNvSpPr>
          <p:nvPr>
            <p:ph type="body" sz="quarter" idx="14"/>
          </p:nvPr>
        </p:nvSpPr>
        <p:spPr/>
        <p:txBody>
          <a:bodyPr/>
          <a:lstStyle/>
          <a:p>
            <a:r>
              <a:rPr lang="en-US"/>
              <a:t>01.05.2018 - 30.04.2019</a:t>
            </a:r>
          </a:p>
        </p:txBody>
      </p:sp>
    </p:spTree>
    <p:extLst>
      <p:ext uri="{BB962C8B-B14F-4D97-AF65-F5344CB8AC3E}">
        <p14:creationId xmlns:p14="http://schemas.microsoft.com/office/powerpoint/2010/main" val="428123984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159045-3BE2-4840-B042-2E88B9B1D464}"/>
              </a:ext>
            </a:extLst>
          </p:cNvPr>
          <p:cNvSpPr>
            <a:spLocks noGrp="1"/>
          </p:cNvSpPr>
          <p:nvPr>
            <p:ph type="title"/>
          </p:nvPr>
        </p:nvSpPr>
        <p:spPr/>
        <p:txBody>
          <a:bodyPr/>
          <a:lstStyle/>
          <a:p>
            <a:r>
              <a:rPr lang="en-US"/>
              <a:t>Facebook z-Organic Posts | z-Helv-Facebook - 17 of 21</a:t>
            </a:r>
          </a:p>
        </p:txBody>
      </p:sp>
      <p:graphicFrame>
        <p:nvGraphicFramePr>
          <p:cNvPr id="5" name="Table Placeholder 4">
            <a:extLst>
              <a:ext uri="{FF2B5EF4-FFF2-40B4-BE49-F238E27FC236}">
                <a16:creationId xmlns:a16="http://schemas.microsoft.com/office/drawing/2014/main" id="{0F93B03A-D119-4344-9C21-D8B44867AD56}"/>
              </a:ext>
            </a:extLst>
          </p:cNvPr>
          <p:cNvGraphicFramePr>
            <a:graphicFrameLocks noGrp="1"/>
          </p:cNvGraphicFramePr>
          <p:nvPr>
            <p:ph type="tbl" sz="quarter" idx="13"/>
            <p:extLst>
              <p:ext uri="{D42A27DB-BD31-4B8C-83A1-F6EECF244321}">
                <p14:modId xmlns:p14="http://schemas.microsoft.com/office/powerpoint/2010/main" val="33095980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646422658"/>
                    </a:ext>
                  </a:extLst>
                </a:gridCol>
                <a:gridCol w="822960">
                  <a:extLst>
                    <a:ext uri="{9D8B030D-6E8A-4147-A177-3AD203B41FA5}">
                      <a16:colId xmlns:a16="http://schemas.microsoft.com/office/drawing/2014/main" val="1861051752"/>
                    </a:ext>
                  </a:extLst>
                </a:gridCol>
                <a:gridCol w="822960">
                  <a:extLst>
                    <a:ext uri="{9D8B030D-6E8A-4147-A177-3AD203B41FA5}">
                      <a16:colId xmlns:a16="http://schemas.microsoft.com/office/drawing/2014/main" val="485635183"/>
                    </a:ext>
                  </a:extLst>
                </a:gridCol>
                <a:gridCol w="822960">
                  <a:extLst>
                    <a:ext uri="{9D8B030D-6E8A-4147-A177-3AD203B41FA5}">
                      <a16:colId xmlns:a16="http://schemas.microsoft.com/office/drawing/2014/main" val="3340331701"/>
                    </a:ext>
                  </a:extLst>
                </a:gridCol>
                <a:gridCol w="822960">
                  <a:extLst>
                    <a:ext uri="{9D8B030D-6E8A-4147-A177-3AD203B41FA5}">
                      <a16:colId xmlns:a16="http://schemas.microsoft.com/office/drawing/2014/main" val="1005707093"/>
                    </a:ext>
                  </a:extLst>
                </a:gridCol>
                <a:gridCol w="822960">
                  <a:extLst>
                    <a:ext uri="{9D8B030D-6E8A-4147-A177-3AD203B41FA5}">
                      <a16:colId xmlns:a16="http://schemas.microsoft.com/office/drawing/2014/main" val="3099535089"/>
                    </a:ext>
                  </a:extLst>
                </a:gridCol>
                <a:gridCol w="822960">
                  <a:extLst>
                    <a:ext uri="{9D8B030D-6E8A-4147-A177-3AD203B41FA5}">
                      <a16:colId xmlns:a16="http://schemas.microsoft.com/office/drawing/2014/main" val="48888134"/>
                    </a:ext>
                  </a:extLst>
                </a:gridCol>
                <a:gridCol w="822960">
                  <a:extLst>
                    <a:ext uri="{9D8B030D-6E8A-4147-A177-3AD203B41FA5}">
                      <a16:colId xmlns:a16="http://schemas.microsoft.com/office/drawing/2014/main" val="2537361562"/>
                    </a:ext>
                  </a:extLst>
                </a:gridCol>
                <a:gridCol w="411480">
                  <a:extLst>
                    <a:ext uri="{9D8B030D-6E8A-4147-A177-3AD203B41FA5}">
                      <a16:colId xmlns:a16="http://schemas.microsoft.com/office/drawing/2014/main" val="2270145384"/>
                    </a:ext>
                  </a:extLst>
                </a:gridCol>
                <a:gridCol w="411480">
                  <a:extLst>
                    <a:ext uri="{9D8B030D-6E8A-4147-A177-3AD203B41FA5}">
                      <a16:colId xmlns:a16="http://schemas.microsoft.com/office/drawing/2014/main" val="34086171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Our Clk-Rate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Our Eng-Rate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10896631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 Helvetia Assicurazioni Svizzera - 2019-04-21 11:00:39 </a:t>
                      </a:r>
                      <a:r>
                        <a:rPr kumimoji="0" lang="it-IT" sz="1000" b="0" i="0" u="none" strike="noStrike" kern="1200" cap="none" spc="0" normalizeH="0" baseline="0" noProof="0">
                          <a:ln>
                            <a:noFill/>
                          </a:ln>
                          <a:solidFill>
                            <a:prstClr val="black"/>
                          </a:solidFill>
                          <a:effectLst/>
                          <a:uLnTx/>
                          <a:uFillTx/>
                          <a:latin typeface="+mn-lt"/>
                          <a:ea typeface="+mn-ea"/>
                          <a:cs typeface="+mn-cs"/>
                        </a:rPr>
                        <a:t> 
 Siamo lieti di porgervi i nostri migliori auguri di buona Pasqua! Tra l’altro l’Helvetia assicura anche le uova! http://helv.me/Fv</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3.2374 %</a:t>
                      </a:r>
                    </a:p>
                  </a:txBody>
                  <a:tcPr/>
                </a:tc>
                <a:extLst>
                  <a:ext uri="{0D108BD9-81ED-4DB2-BD59-A6C34878D82A}">
                    <a16:rowId xmlns:a16="http://schemas.microsoft.com/office/drawing/2014/main" val="22661165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Helvetia Versicherungen Schweiz - 2019-04-19 13:00:02 </a:t>
                      </a:r>
                      <a:r>
                        <a:rPr kumimoji="0" lang="de-DE" sz="1000" b="0" i="0" u="none" strike="noStrike" kern="1200" cap="none" spc="0" normalizeH="0" baseline="0" noProof="0">
                          <a:ln>
                            <a:noFill/>
                          </a:ln>
                          <a:solidFill>
                            <a:prstClr val="black"/>
                          </a:solidFill>
                          <a:effectLst/>
                          <a:uLnTx/>
                          <a:uFillTx/>
                          <a:latin typeface="+mn-lt"/>
                          <a:ea typeface="+mn-ea"/>
                          <a:cs typeface="+mn-cs"/>
                        </a:rPr>
                        <a:t> 
 Frisch hierher gezogen und total überfordert? Hier erfahren Sie, welche Versicherungen Sie als Zuzügler in der Schweiz benötigen.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0.5878 %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1.3903 %</a:t>
                      </a:r>
                    </a:p>
                  </a:txBody>
                  <a:tcPr/>
                </a:tc>
                <a:extLst>
                  <a:ext uri="{0D108BD9-81ED-4DB2-BD59-A6C34878D82A}">
                    <a16:rowId xmlns:a16="http://schemas.microsoft.com/office/drawing/2014/main" val="2892915668"/>
                  </a:ext>
                </a:extLst>
              </a:tr>
            </a:tbl>
          </a:graphicData>
        </a:graphic>
      </p:graphicFrame>
      <p:sp>
        <p:nvSpPr>
          <p:cNvPr id="4" name="Text Placeholder 3">
            <a:extLst>
              <a:ext uri="{FF2B5EF4-FFF2-40B4-BE49-F238E27FC236}">
                <a16:creationId xmlns:a16="http://schemas.microsoft.com/office/drawing/2014/main" id="{DB41A54D-EED3-480D-A5DF-A5CD2518DCB5}"/>
              </a:ext>
            </a:extLst>
          </p:cNvPr>
          <p:cNvSpPr>
            <a:spLocks noGrp="1"/>
          </p:cNvSpPr>
          <p:nvPr>
            <p:ph type="body" sz="quarter" idx="14"/>
          </p:nvPr>
        </p:nvSpPr>
        <p:spPr/>
        <p:txBody>
          <a:bodyPr/>
          <a:lstStyle/>
          <a:p>
            <a:r>
              <a:rPr lang="en-US"/>
              <a:t>01.05.2018 - 30.04.2019</a:t>
            </a:r>
          </a:p>
        </p:txBody>
      </p:sp>
    </p:spTree>
    <p:extLst>
      <p:ext uri="{BB962C8B-B14F-4D97-AF65-F5344CB8AC3E}">
        <p14:creationId xmlns:p14="http://schemas.microsoft.com/office/powerpoint/2010/main" val="40236525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C559ED-2741-433A-AC0E-E104955411E5}"/>
              </a:ext>
            </a:extLst>
          </p:cNvPr>
          <p:cNvSpPr>
            <a:spLocks noGrp="1"/>
          </p:cNvSpPr>
          <p:nvPr>
            <p:ph type="title"/>
          </p:nvPr>
        </p:nvSpPr>
        <p:spPr/>
        <p:txBody>
          <a:bodyPr/>
          <a:lstStyle/>
          <a:p>
            <a:r>
              <a:rPr lang="en-US"/>
              <a:t>Facebook z-Organic Posts | z-Helv-Facebook - 18 of 21</a:t>
            </a:r>
          </a:p>
        </p:txBody>
      </p:sp>
      <p:graphicFrame>
        <p:nvGraphicFramePr>
          <p:cNvPr id="5" name="Table Placeholder 4">
            <a:extLst>
              <a:ext uri="{FF2B5EF4-FFF2-40B4-BE49-F238E27FC236}">
                <a16:creationId xmlns:a16="http://schemas.microsoft.com/office/drawing/2014/main" id="{8E0BFB05-F4FA-425A-AD8F-3C9EB4814D1C}"/>
              </a:ext>
            </a:extLst>
          </p:cNvPr>
          <p:cNvGraphicFramePr>
            <a:graphicFrameLocks noGrp="1"/>
          </p:cNvGraphicFramePr>
          <p:nvPr>
            <p:ph type="tbl" sz="quarter" idx="13"/>
            <p:extLst>
              <p:ext uri="{D42A27DB-BD31-4B8C-83A1-F6EECF244321}">
                <p14:modId xmlns:p14="http://schemas.microsoft.com/office/powerpoint/2010/main" val="22581502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588466286"/>
                    </a:ext>
                  </a:extLst>
                </a:gridCol>
                <a:gridCol w="822960">
                  <a:extLst>
                    <a:ext uri="{9D8B030D-6E8A-4147-A177-3AD203B41FA5}">
                      <a16:colId xmlns:a16="http://schemas.microsoft.com/office/drawing/2014/main" val="2288531194"/>
                    </a:ext>
                  </a:extLst>
                </a:gridCol>
                <a:gridCol w="822960">
                  <a:extLst>
                    <a:ext uri="{9D8B030D-6E8A-4147-A177-3AD203B41FA5}">
                      <a16:colId xmlns:a16="http://schemas.microsoft.com/office/drawing/2014/main" val="2703670479"/>
                    </a:ext>
                  </a:extLst>
                </a:gridCol>
                <a:gridCol w="822960">
                  <a:extLst>
                    <a:ext uri="{9D8B030D-6E8A-4147-A177-3AD203B41FA5}">
                      <a16:colId xmlns:a16="http://schemas.microsoft.com/office/drawing/2014/main" val="3312556365"/>
                    </a:ext>
                  </a:extLst>
                </a:gridCol>
                <a:gridCol w="822960">
                  <a:extLst>
                    <a:ext uri="{9D8B030D-6E8A-4147-A177-3AD203B41FA5}">
                      <a16:colId xmlns:a16="http://schemas.microsoft.com/office/drawing/2014/main" val="3627735028"/>
                    </a:ext>
                  </a:extLst>
                </a:gridCol>
                <a:gridCol w="822960">
                  <a:extLst>
                    <a:ext uri="{9D8B030D-6E8A-4147-A177-3AD203B41FA5}">
                      <a16:colId xmlns:a16="http://schemas.microsoft.com/office/drawing/2014/main" val="2659125743"/>
                    </a:ext>
                  </a:extLst>
                </a:gridCol>
                <a:gridCol w="822960">
                  <a:extLst>
                    <a:ext uri="{9D8B030D-6E8A-4147-A177-3AD203B41FA5}">
                      <a16:colId xmlns:a16="http://schemas.microsoft.com/office/drawing/2014/main" val="3774917811"/>
                    </a:ext>
                  </a:extLst>
                </a:gridCol>
                <a:gridCol w="822960">
                  <a:extLst>
                    <a:ext uri="{9D8B030D-6E8A-4147-A177-3AD203B41FA5}">
                      <a16:colId xmlns:a16="http://schemas.microsoft.com/office/drawing/2014/main" val="3042205786"/>
                    </a:ext>
                  </a:extLst>
                </a:gridCol>
                <a:gridCol w="411480">
                  <a:extLst>
                    <a:ext uri="{9D8B030D-6E8A-4147-A177-3AD203B41FA5}">
                      <a16:colId xmlns:a16="http://schemas.microsoft.com/office/drawing/2014/main" val="4275865783"/>
                    </a:ext>
                  </a:extLst>
                </a:gridCol>
                <a:gridCol w="411480">
                  <a:extLst>
                    <a:ext uri="{9D8B030D-6E8A-4147-A177-3AD203B41FA5}">
                      <a16:colId xmlns:a16="http://schemas.microsoft.com/office/drawing/2014/main" val="21022852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Our Clk-Rate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Our Eng-Rate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29808854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Helvetia Assurances Suisse - 2019-04-19 13:00:02 </a:t>
                      </a:r>
                      <a:r>
                        <a:rPr kumimoji="0" lang="fr-FR" sz="1000" b="0" i="0" u="none" strike="noStrike" kern="1200" cap="none" spc="0" normalizeH="0" baseline="0" noProof="0">
                          <a:ln>
                            <a:noFill/>
                          </a:ln>
                          <a:solidFill>
                            <a:prstClr val="black"/>
                          </a:solidFill>
                          <a:effectLst/>
                          <a:uLnTx/>
                          <a:uFillTx/>
                          <a:latin typeface="+mn-lt"/>
                          <a:ea typeface="+mn-ea"/>
                          <a:cs typeface="+mn-cs"/>
                        </a:rPr>
                        <a:t> 
 Vous venez de vous installer en Suisse et êtes complètement dépassé? Découvrez ici les assurances dont vous avez besoin.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0.9409 %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2.0202 %</a:t>
                      </a:r>
                    </a:p>
                  </a:txBody>
                  <a:tcPr/>
                </a:tc>
                <a:extLst>
                  <a:ext uri="{0D108BD9-81ED-4DB2-BD59-A6C34878D82A}">
                    <a16:rowId xmlns:a16="http://schemas.microsoft.com/office/drawing/2014/main" val="33665979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 Helvetia Assicurazioni Svizzera - 2019-04-19 13:00:02 </a:t>
                      </a:r>
                      <a:r>
                        <a:rPr kumimoji="0" lang="it-IT" sz="1000" b="0" i="0" u="none" strike="noStrike" kern="1200" cap="none" spc="0" normalizeH="0" baseline="0" noProof="0">
                          <a:ln>
                            <a:noFill/>
                          </a:ln>
                          <a:solidFill>
                            <a:prstClr val="black"/>
                          </a:solidFill>
                          <a:effectLst/>
                          <a:uLnTx/>
                          <a:uFillTx/>
                          <a:latin typeface="+mn-lt"/>
                          <a:ea typeface="+mn-ea"/>
                          <a:cs typeface="+mn-cs"/>
                        </a:rPr>
                        <a:t> 
 Siete appena arrivati in Svizzera e vi sentite ancora un po’ disorientati? Niente panico! Per iniziare, qui potete scoprire di quali assicurazioni avrete bisogno in veste di nuovi arrivati.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2.6596 %</a:t>
                      </a:r>
                    </a:p>
                  </a:txBody>
                  <a:tcPr/>
                </a:tc>
                <a:extLst>
                  <a:ext uri="{0D108BD9-81ED-4DB2-BD59-A6C34878D82A}">
                    <a16:rowId xmlns:a16="http://schemas.microsoft.com/office/drawing/2014/main" val="3244138886"/>
                  </a:ext>
                </a:extLst>
              </a:tr>
            </a:tbl>
          </a:graphicData>
        </a:graphic>
      </p:graphicFrame>
      <p:sp>
        <p:nvSpPr>
          <p:cNvPr id="4" name="Text Placeholder 3">
            <a:extLst>
              <a:ext uri="{FF2B5EF4-FFF2-40B4-BE49-F238E27FC236}">
                <a16:creationId xmlns:a16="http://schemas.microsoft.com/office/drawing/2014/main" id="{D35F9407-2F02-442B-B030-40758B22269F}"/>
              </a:ext>
            </a:extLst>
          </p:cNvPr>
          <p:cNvSpPr>
            <a:spLocks noGrp="1"/>
          </p:cNvSpPr>
          <p:nvPr>
            <p:ph type="body" sz="quarter" idx="14"/>
          </p:nvPr>
        </p:nvSpPr>
        <p:spPr/>
        <p:txBody>
          <a:bodyPr/>
          <a:lstStyle/>
          <a:p>
            <a:r>
              <a:rPr lang="en-US"/>
              <a:t>01.05.2018 - 30.04.2019</a:t>
            </a:r>
          </a:p>
        </p:txBody>
      </p:sp>
    </p:spTree>
    <p:extLst>
      <p:ext uri="{BB962C8B-B14F-4D97-AF65-F5344CB8AC3E}">
        <p14:creationId xmlns:p14="http://schemas.microsoft.com/office/powerpoint/2010/main" val="227217462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600F50-1ABA-48FD-8589-9ADD985D6B2E}"/>
              </a:ext>
            </a:extLst>
          </p:cNvPr>
          <p:cNvSpPr>
            <a:spLocks noGrp="1"/>
          </p:cNvSpPr>
          <p:nvPr>
            <p:ph type="title"/>
          </p:nvPr>
        </p:nvSpPr>
        <p:spPr/>
        <p:txBody>
          <a:bodyPr/>
          <a:lstStyle/>
          <a:p>
            <a:r>
              <a:rPr lang="en-US"/>
              <a:t>Facebook z-Organic Posts | z-Helv-Facebook - 19 of 21</a:t>
            </a:r>
          </a:p>
        </p:txBody>
      </p:sp>
      <p:graphicFrame>
        <p:nvGraphicFramePr>
          <p:cNvPr id="5" name="Table Placeholder 4">
            <a:extLst>
              <a:ext uri="{FF2B5EF4-FFF2-40B4-BE49-F238E27FC236}">
                <a16:creationId xmlns:a16="http://schemas.microsoft.com/office/drawing/2014/main" id="{724A350C-19D3-4CD6-990E-CDEE95670375}"/>
              </a:ext>
            </a:extLst>
          </p:cNvPr>
          <p:cNvGraphicFramePr>
            <a:graphicFrameLocks noGrp="1"/>
          </p:cNvGraphicFramePr>
          <p:nvPr>
            <p:ph type="tbl" sz="quarter" idx="13"/>
            <p:extLst>
              <p:ext uri="{D42A27DB-BD31-4B8C-83A1-F6EECF244321}">
                <p14:modId xmlns:p14="http://schemas.microsoft.com/office/powerpoint/2010/main" val="2304746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512366282"/>
                    </a:ext>
                  </a:extLst>
                </a:gridCol>
                <a:gridCol w="822960">
                  <a:extLst>
                    <a:ext uri="{9D8B030D-6E8A-4147-A177-3AD203B41FA5}">
                      <a16:colId xmlns:a16="http://schemas.microsoft.com/office/drawing/2014/main" val="2147827071"/>
                    </a:ext>
                  </a:extLst>
                </a:gridCol>
                <a:gridCol w="822960">
                  <a:extLst>
                    <a:ext uri="{9D8B030D-6E8A-4147-A177-3AD203B41FA5}">
                      <a16:colId xmlns:a16="http://schemas.microsoft.com/office/drawing/2014/main" val="52830120"/>
                    </a:ext>
                  </a:extLst>
                </a:gridCol>
                <a:gridCol w="822960">
                  <a:extLst>
                    <a:ext uri="{9D8B030D-6E8A-4147-A177-3AD203B41FA5}">
                      <a16:colId xmlns:a16="http://schemas.microsoft.com/office/drawing/2014/main" val="3375297920"/>
                    </a:ext>
                  </a:extLst>
                </a:gridCol>
                <a:gridCol w="822960">
                  <a:extLst>
                    <a:ext uri="{9D8B030D-6E8A-4147-A177-3AD203B41FA5}">
                      <a16:colId xmlns:a16="http://schemas.microsoft.com/office/drawing/2014/main" val="3625576989"/>
                    </a:ext>
                  </a:extLst>
                </a:gridCol>
                <a:gridCol w="822960">
                  <a:extLst>
                    <a:ext uri="{9D8B030D-6E8A-4147-A177-3AD203B41FA5}">
                      <a16:colId xmlns:a16="http://schemas.microsoft.com/office/drawing/2014/main" val="407385789"/>
                    </a:ext>
                  </a:extLst>
                </a:gridCol>
                <a:gridCol w="822960">
                  <a:extLst>
                    <a:ext uri="{9D8B030D-6E8A-4147-A177-3AD203B41FA5}">
                      <a16:colId xmlns:a16="http://schemas.microsoft.com/office/drawing/2014/main" val="3483050751"/>
                    </a:ext>
                  </a:extLst>
                </a:gridCol>
                <a:gridCol w="822960">
                  <a:extLst>
                    <a:ext uri="{9D8B030D-6E8A-4147-A177-3AD203B41FA5}">
                      <a16:colId xmlns:a16="http://schemas.microsoft.com/office/drawing/2014/main" val="2086707883"/>
                    </a:ext>
                  </a:extLst>
                </a:gridCol>
                <a:gridCol w="411480">
                  <a:extLst>
                    <a:ext uri="{9D8B030D-6E8A-4147-A177-3AD203B41FA5}">
                      <a16:colId xmlns:a16="http://schemas.microsoft.com/office/drawing/2014/main" val="3357472567"/>
                    </a:ext>
                  </a:extLst>
                </a:gridCol>
                <a:gridCol w="411480">
                  <a:extLst>
                    <a:ext uri="{9D8B030D-6E8A-4147-A177-3AD203B41FA5}">
                      <a16:colId xmlns:a16="http://schemas.microsoft.com/office/drawing/2014/main" val="24801835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Our Clk-Rate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Our Eng-Rate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42464913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Helvetia Versicherungen Schweiz - 2019-04-18 07:00:44 </a:t>
                      </a:r>
                      <a:r>
                        <a:rPr kumimoji="0" lang="de-DE" sz="1000" b="0" i="0" u="none" strike="noStrike" kern="1200" cap="none" spc="0" normalizeH="0" baseline="0" noProof="0">
                          <a:ln>
                            <a:noFill/>
                          </a:ln>
                          <a:solidFill>
                            <a:prstClr val="black"/>
                          </a:solidFill>
                          <a:effectLst/>
                          <a:uLnTx/>
                          <a:uFillTx/>
                          <a:latin typeface="+mn-lt"/>
                          <a:ea typeface="+mn-ea"/>
                          <a:cs typeface="+mn-cs"/>
                        </a:rPr>
                        <a:t> 
 Wir gratulieren Ruben Vargas vom FC Luzern zum Gewinn des Tor de Suisse der 4. Runde im Helvetia Schweizer Cup / Helvetia Coupe Suisse! Im Video könnt ihr sehen was Ruben Vargas zu seinem traumhaften Goal zu sagen hat. 
Nicht vergessen: Ab dem 27. April kann für das schönste Tor der 5. Cuprunde gevotet werden unter: http://helv.me/Ff</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0.7706 %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1.5746 %</a:t>
                      </a:r>
                    </a:p>
                  </a:txBody>
                  <a:tcPr/>
                </a:tc>
                <a:extLst>
                  <a:ext uri="{0D108BD9-81ED-4DB2-BD59-A6C34878D82A}">
                    <a16:rowId xmlns:a16="http://schemas.microsoft.com/office/drawing/2014/main" val="660273483"/>
                  </a:ext>
                </a:extLst>
              </a:tr>
            </a:tbl>
          </a:graphicData>
        </a:graphic>
      </p:graphicFrame>
      <p:sp>
        <p:nvSpPr>
          <p:cNvPr id="4" name="Text Placeholder 3">
            <a:extLst>
              <a:ext uri="{FF2B5EF4-FFF2-40B4-BE49-F238E27FC236}">
                <a16:creationId xmlns:a16="http://schemas.microsoft.com/office/drawing/2014/main" id="{5ABAEC7B-43E1-46BD-B394-144EFC74E5CA}"/>
              </a:ext>
            </a:extLst>
          </p:cNvPr>
          <p:cNvSpPr>
            <a:spLocks noGrp="1"/>
          </p:cNvSpPr>
          <p:nvPr>
            <p:ph type="body" sz="quarter" idx="14"/>
          </p:nvPr>
        </p:nvSpPr>
        <p:spPr/>
        <p:txBody>
          <a:bodyPr/>
          <a:lstStyle/>
          <a:p>
            <a:r>
              <a:rPr lang="en-US"/>
              <a:t>01.05.2018 - 30.04.2019</a:t>
            </a:r>
          </a:p>
        </p:txBody>
      </p:sp>
    </p:spTree>
    <p:extLst>
      <p:ext uri="{BB962C8B-B14F-4D97-AF65-F5344CB8AC3E}">
        <p14:creationId xmlns:p14="http://schemas.microsoft.com/office/powerpoint/2010/main" val="402405268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33B71E-697A-4E8C-A536-A33575F81B91}"/>
              </a:ext>
            </a:extLst>
          </p:cNvPr>
          <p:cNvSpPr>
            <a:spLocks noGrp="1"/>
          </p:cNvSpPr>
          <p:nvPr>
            <p:ph type="title"/>
          </p:nvPr>
        </p:nvSpPr>
        <p:spPr/>
        <p:txBody>
          <a:bodyPr/>
          <a:lstStyle/>
          <a:p>
            <a:r>
              <a:rPr lang="en-US"/>
              <a:t>Facebook z-Organic Posts | z-Helv-Facebook - 20 of 21</a:t>
            </a:r>
          </a:p>
        </p:txBody>
      </p:sp>
      <p:graphicFrame>
        <p:nvGraphicFramePr>
          <p:cNvPr id="5" name="Table Placeholder 4">
            <a:extLst>
              <a:ext uri="{FF2B5EF4-FFF2-40B4-BE49-F238E27FC236}">
                <a16:creationId xmlns:a16="http://schemas.microsoft.com/office/drawing/2014/main" id="{4CA89B0B-B257-4AEA-B0DB-B2B7FF41B33A}"/>
              </a:ext>
            </a:extLst>
          </p:cNvPr>
          <p:cNvGraphicFramePr>
            <a:graphicFrameLocks noGrp="1"/>
          </p:cNvGraphicFramePr>
          <p:nvPr>
            <p:ph type="tbl" sz="quarter" idx="13"/>
            <p:extLst>
              <p:ext uri="{D42A27DB-BD31-4B8C-83A1-F6EECF244321}">
                <p14:modId xmlns:p14="http://schemas.microsoft.com/office/powerpoint/2010/main" val="29015504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457309489"/>
                    </a:ext>
                  </a:extLst>
                </a:gridCol>
                <a:gridCol w="822960">
                  <a:extLst>
                    <a:ext uri="{9D8B030D-6E8A-4147-A177-3AD203B41FA5}">
                      <a16:colId xmlns:a16="http://schemas.microsoft.com/office/drawing/2014/main" val="226529569"/>
                    </a:ext>
                  </a:extLst>
                </a:gridCol>
                <a:gridCol w="822960">
                  <a:extLst>
                    <a:ext uri="{9D8B030D-6E8A-4147-A177-3AD203B41FA5}">
                      <a16:colId xmlns:a16="http://schemas.microsoft.com/office/drawing/2014/main" val="1065304923"/>
                    </a:ext>
                  </a:extLst>
                </a:gridCol>
                <a:gridCol w="822960">
                  <a:extLst>
                    <a:ext uri="{9D8B030D-6E8A-4147-A177-3AD203B41FA5}">
                      <a16:colId xmlns:a16="http://schemas.microsoft.com/office/drawing/2014/main" val="3794537099"/>
                    </a:ext>
                  </a:extLst>
                </a:gridCol>
                <a:gridCol w="822960">
                  <a:extLst>
                    <a:ext uri="{9D8B030D-6E8A-4147-A177-3AD203B41FA5}">
                      <a16:colId xmlns:a16="http://schemas.microsoft.com/office/drawing/2014/main" val="3353083253"/>
                    </a:ext>
                  </a:extLst>
                </a:gridCol>
                <a:gridCol w="822960">
                  <a:extLst>
                    <a:ext uri="{9D8B030D-6E8A-4147-A177-3AD203B41FA5}">
                      <a16:colId xmlns:a16="http://schemas.microsoft.com/office/drawing/2014/main" val="1165419504"/>
                    </a:ext>
                  </a:extLst>
                </a:gridCol>
                <a:gridCol w="822960">
                  <a:extLst>
                    <a:ext uri="{9D8B030D-6E8A-4147-A177-3AD203B41FA5}">
                      <a16:colId xmlns:a16="http://schemas.microsoft.com/office/drawing/2014/main" val="2742414463"/>
                    </a:ext>
                  </a:extLst>
                </a:gridCol>
                <a:gridCol w="822960">
                  <a:extLst>
                    <a:ext uri="{9D8B030D-6E8A-4147-A177-3AD203B41FA5}">
                      <a16:colId xmlns:a16="http://schemas.microsoft.com/office/drawing/2014/main" val="1329434232"/>
                    </a:ext>
                  </a:extLst>
                </a:gridCol>
                <a:gridCol w="411480">
                  <a:extLst>
                    <a:ext uri="{9D8B030D-6E8A-4147-A177-3AD203B41FA5}">
                      <a16:colId xmlns:a16="http://schemas.microsoft.com/office/drawing/2014/main" val="3390018687"/>
                    </a:ext>
                  </a:extLst>
                </a:gridCol>
                <a:gridCol w="411480">
                  <a:extLst>
                    <a:ext uri="{9D8B030D-6E8A-4147-A177-3AD203B41FA5}">
                      <a16:colId xmlns:a16="http://schemas.microsoft.com/office/drawing/2014/main" val="38481537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Our Clk-Rate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Our Eng-Rate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23340042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Helvetia Assurances Suisse - 2019-04-17 21:00:56 </a:t>
                      </a:r>
                      <a:r>
                        <a:rPr kumimoji="0" lang="fr-FR" sz="1000" b="0" i="0" u="none" strike="noStrike" kern="1200" cap="none" spc="0" normalizeH="0" baseline="0" noProof="0">
                          <a:ln>
                            <a:noFill/>
                          </a:ln>
                          <a:solidFill>
                            <a:prstClr val="black"/>
                          </a:solidFill>
                          <a:effectLst/>
                          <a:uLnTx/>
                          <a:uFillTx/>
                          <a:latin typeface="+mn-lt"/>
                          <a:ea typeface="+mn-ea"/>
                          <a:cs typeface="+mn-cs"/>
                        </a:rPr>
                        <a:t> 
 L'Helvetia Schweizer Cup / Helvetia Coupe Suisse  passe au cinquième tour et 4 équipes s'affronteront pour gagner la Coupe. A ce tour vous pouvez gagner au jeu de pronostics des billets pour la finale de l'Helvetia Coupe Suisse!
http://helv.me/F0
#Helvetia #HelvetiaCoupeSuisse #Football #insurance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1.8094 %</a:t>
                      </a:r>
                    </a:p>
                  </a:txBody>
                  <a:tcPr/>
                </a:tc>
                <a:extLst>
                  <a:ext uri="{0D108BD9-81ED-4DB2-BD59-A6C34878D82A}">
                    <a16:rowId xmlns:a16="http://schemas.microsoft.com/office/drawing/2014/main" val="3484857369"/>
                  </a:ext>
                </a:extLst>
              </a:tr>
            </a:tbl>
          </a:graphicData>
        </a:graphic>
      </p:graphicFrame>
      <p:sp>
        <p:nvSpPr>
          <p:cNvPr id="4" name="Text Placeholder 3">
            <a:extLst>
              <a:ext uri="{FF2B5EF4-FFF2-40B4-BE49-F238E27FC236}">
                <a16:creationId xmlns:a16="http://schemas.microsoft.com/office/drawing/2014/main" id="{478FD8D7-53FA-42E0-8050-1785A97CB09C}"/>
              </a:ext>
            </a:extLst>
          </p:cNvPr>
          <p:cNvSpPr>
            <a:spLocks noGrp="1"/>
          </p:cNvSpPr>
          <p:nvPr>
            <p:ph type="body" sz="quarter" idx="14"/>
          </p:nvPr>
        </p:nvSpPr>
        <p:spPr/>
        <p:txBody>
          <a:bodyPr/>
          <a:lstStyle/>
          <a:p>
            <a:r>
              <a:rPr lang="en-US"/>
              <a:t>01.05.2018 - 30.04.2019</a:t>
            </a:r>
          </a:p>
        </p:txBody>
      </p:sp>
    </p:spTree>
    <p:extLst>
      <p:ext uri="{BB962C8B-B14F-4D97-AF65-F5344CB8AC3E}">
        <p14:creationId xmlns:p14="http://schemas.microsoft.com/office/powerpoint/2010/main" val="173407238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E5FAAA-D83F-4FE0-913F-67F8A17F3BCF}"/>
              </a:ext>
            </a:extLst>
          </p:cNvPr>
          <p:cNvSpPr>
            <a:spLocks noGrp="1"/>
          </p:cNvSpPr>
          <p:nvPr>
            <p:ph type="title"/>
          </p:nvPr>
        </p:nvSpPr>
        <p:spPr/>
        <p:txBody>
          <a:bodyPr/>
          <a:lstStyle/>
          <a:p>
            <a:r>
              <a:rPr lang="en-US"/>
              <a:t>Facebook z-Organic Posts | z-Helv-Facebook - 21 of 21</a:t>
            </a:r>
          </a:p>
        </p:txBody>
      </p:sp>
      <p:graphicFrame>
        <p:nvGraphicFramePr>
          <p:cNvPr id="5" name="Table Placeholder 4">
            <a:extLst>
              <a:ext uri="{FF2B5EF4-FFF2-40B4-BE49-F238E27FC236}">
                <a16:creationId xmlns:a16="http://schemas.microsoft.com/office/drawing/2014/main" id="{7BC507C5-7B2C-4E43-9F74-1FC92003BB7D}"/>
              </a:ext>
            </a:extLst>
          </p:cNvPr>
          <p:cNvGraphicFramePr>
            <a:graphicFrameLocks noGrp="1"/>
          </p:cNvGraphicFramePr>
          <p:nvPr>
            <p:ph type="tbl" sz="quarter" idx="13"/>
            <p:extLst>
              <p:ext uri="{D42A27DB-BD31-4B8C-83A1-F6EECF244321}">
                <p14:modId xmlns:p14="http://schemas.microsoft.com/office/powerpoint/2010/main" val="2182312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654613754"/>
                    </a:ext>
                  </a:extLst>
                </a:gridCol>
                <a:gridCol w="822960">
                  <a:extLst>
                    <a:ext uri="{9D8B030D-6E8A-4147-A177-3AD203B41FA5}">
                      <a16:colId xmlns:a16="http://schemas.microsoft.com/office/drawing/2014/main" val="232423563"/>
                    </a:ext>
                  </a:extLst>
                </a:gridCol>
                <a:gridCol w="822960">
                  <a:extLst>
                    <a:ext uri="{9D8B030D-6E8A-4147-A177-3AD203B41FA5}">
                      <a16:colId xmlns:a16="http://schemas.microsoft.com/office/drawing/2014/main" val="1661858906"/>
                    </a:ext>
                  </a:extLst>
                </a:gridCol>
                <a:gridCol w="822960">
                  <a:extLst>
                    <a:ext uri="{9D8B030D-6E8A-4147-A177-3AD203B41FA5}">
                      <a16:colId xmlns:a16="http://schemas.microsoft.com/office/drawing/2014/main" val="4106723939"/>
                    </a:ext>
                  </a:extLst>
                </a:gridCol>
                <a:gridCol w="822960">
                  <a:extLst>
                    <a:ext uri="{9D8B030D-6E8A-4147-A177-3AD203B41FA5}">
                      <a16:colId xmlns:a16="http://schemas.microsoft.com/office/drawing/2014/main" val="243641143"/>
                    </a:ext>
                  </a:extLst>
                </a:gridCol>
                <a:gridCol w="822960">
                  <a:extLst>
                    <a:ext uri="{9D8B030D-6E8A-4147-A177-3AD203B41FA5}">
                      <a16:colId xmlns:a16="http://schemas.microsoft.com/office/drawing/2014/main" val="1103459859"/>
                    </a:ext>
                  </a:extLst>
                </a:gridCol>
                <a:gridCol w="822960">
                  <a:extLst>
                    <a:ext uri="{9D8B030D-6E8A-4147-A177-3AD203B41FA5}">
                      <a16:colId xmlns:a16="http://schemas.microsoft.com/office/drawing/2014/main" val="1427652973"/>
                    </a:ext>
                  </a:extLst>
                </a:gridCol>
                <a:gridCol w="822960">
                  <a:extLst>
                    <a:ext uri="{9D8B030D-6E8A-4147-A177-3AD203B41FA5}">
                      <a16:colId xmlns:a16="http://schemas.microsoft.com/office/drawing/2014/main" val="740844765"/>
                    </a:ext>
                  </a:extLst>
                </a:gridCol>
                <a:gridCol w="411480">
                  <a:extLst>
                    <a:ext uri="{9D8B030D-6E8A-4147-A177-3AD203B41FA5}">
                      <a16:colId xmlns:a16="http://schemas.microsoft.com/office/drawing/2014/main" val="1409906818"/>
                    </a:ext>
                  </a:extLst>
                </a:gridCol>
                <a:gridCol w="411480">
                  <a:extLst>
                    <a:ext uri="{9D8B030D-6E8A-4147-A177-3AD203B41FA5}">
                      <a16:colId xmlns:a16="http://schemas.microsoft.com/office/drawing/2014/main" val="5485583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Our Clk-Rate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Our Eng-Rate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32398888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Helvetia Versicherungen Schweiz - 2019-04-17 21:00:46 </a:t>
                      </a:r>
                      <a:r>
                        <a:rPr kumimoji="0" lang="de-DE" sz="1000" b="0" i="0" u="none" strike="noStrike" kern="1200" cap="none" spc="0" normalizeH="0" baseline="0" noProof="0">
                          <a:ln>
                            <a:noFill/>
                          </a:ln>
                          <a:solidFill>
                            <a:prstClr val="black"/>
                          </a:solidFill>
                          <a:effectLst/>
                          <a:uLnTx/>
                          <a:uFillTx/>
                          <a:latin typeface="+mn-lt"/>
                          <a:ea typeface="+mn-ea"/>
                          <a:cs typeface="+mn-cs"/>
                        </a:rPr>
                        <a:t> 
 Jetzt gibt es 5x2 Tickets für den Cupfinal zu gewinnen!
Der Helvetia Schweizer Cup / Helvetia Coupe Suisse geht in die 5. Spielrunde und nur noch 4 Mannschaften kämpfen weiter um den Cup-Titel. Auch in dieser Runde können Sie mit dem Tippspiel Ihr Fussball-Wissen unter Beweis stellen.
http://tippspiel.helvetia.ch 
#Helvetia #HelvetiaSchweizerCup #Fussball #insurance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0.6758 %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0.3777 %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3.0156 %</a:t>
                      </a:r>
                    </a:p>
                  </a:txBody>
                  <a:tcPr/>
                </a:tc>
                <a:extLst>
                  <a:ext uri="{0D108BD9-81ED-4DB2-BD59-A6C34878D82A}">
                    <a16:rowId xmlns:a16="http://schemas.microsoft.com/office/drawing/2014/main" val="1610768639"/>
                  </a:ext>
                </a:extLst>
              </a:tr>
            </a:tbl>
          </a:graphicData>
        </a:graphic>
      </p:graphicFrame>
      <p:sp>
        <p:nvSpPr>
          <p:cNvPr id="4" name="Text Placeholder 3">
            <a:extLst>
              <a:ext uri="{FF2B5EF4-FFF2-40B4-BE49-F238E27FC236}">
                <a16:creationId xmlns:a16="http://schemas.microsoft.com/office/drawing/2014/main" id="{41328D55-9B4F-44B4-8367-A49A6646EB3D}"/>
              </a:ext>
            </a:extLst>
          </p:cNvPr>
          <p:cNvSpPr>
            <a:spLocks noGrp="1"/>
          </p:cNvSpPr>
          <p:nvPr>
            <p:ph type="body" sz="quarter" idx="14"/>
          </p:nvPr>
        </p:nvSpPr>
        <p:spPr/>
        <p:txBody>
          <a:bodyPr/>
          <a:lstStyle/>
          <a:p>
            <a:r>
              <a:rPr lang="en-US"/>
              <a:t>01.05.2018 - 30.04.2019</a:t>
            </a:r>
          </a:p>
        </p:txBody>
      </p:sp>
    </p:spTree>
    <p:extLst>
      <p:ext uri="{BB962C8B-B14F-4D97-AF65-F5344CB8AC3E}">
        <p14:creationId xmlns:p14="http://schemas.microsoft.com/office/powerpoint/2010/main" val="208279895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0ED68A-8F06-440E-AF5C-7EF757C21062}"/>
              </a:ext>
            </a:extLst>
          </p:cNvPr>
          <p:cNvSpPr>
            <a:spLocks noGrp="1"/>
          </p:cNvSpPr>
          <p:nvPr>
            <p:ph type="title"/>
          </p:nvPr>
        </p:nvSpPr>
        <p:spPr/>
        <p:txBody>
          <a:bodyPr/>
          <a:lstStyle/>
          <a:p>
            <a:r>
              <a:rPr lang="en-US"/>
              <a:t>Facebook z-Paid - Blog (AccountId: 28897225) | z-Helv-All - 1 of 11</a:t>
            </a:r>
          </a:p>
        </p:txBody>
      </p:sp>
      <p:graphicFrame>
        <p:nvGraphicFramePr>
          <p:cNvPr id="5" name="Table Placeholder 4">
            <a:extLst>
              <a:ext uri="{FF2B5EF4-FFF2-40B4-BE49-F238E27FC236}">
                <a16:creationId xmlns:a16="http://schemas.microsoft.com/office/drawing/2014/main" id="{91506F58-94D3-4CDF-8174-278B9BACD6D4}"/>
              </a:ext>
            </a:extLst>
          </p:cNvPr>
          <p:cNvGraphicFramePr>
            <a:graphicFrameLocks noGrp="1"/>
          </p:cNvGraphicFramePr>
          <p:nvPr>
            <p:ph type="tbl" sz="quarter" idx="13"/>
            <p:extLst>
              <p:ext uri="{D42A27DB-BD31-4B8C-83A1-F6EECF244321}">
                <p14:modId xmlns:p14="http://schemas.microsoft.com/office/powerpoint/2010/main" val="27843239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854536279"/>
                    </a:ext>
                  </a:extLst>
                </a:gridCol>
                <a:gridCol w="411480">
                  <a:extLst>
                    <a:ext uri="{9D8B030D-6E8A-4147-A177-3AD203B41FA5}">
                      <a16:colId xmlns:a16="http://schemas.microsoft.com/office/drawing/2014/main" val="3487231930"/>
                    </a:ext>
                  </a:extLst>
                </a:gridCol>
                <a:gridCol w="411480">
                  <a:extLst>
                    <a:ext uri="{9D8B030D-6E8A-4147-A177-3AD203B41FA5}">
                      <a16:colId xmlns:a16="http://schemas.microsoft.com/office/drawing/2014/main" val="1197735245"/>
                    </a:ext>
                  </a:extLst>
                </a:gridCol>
                <a:gridCol w="411480">
                  <a:extLst>
                    <a:ext uri="{9D8B030D-6E8A-4147-A177-3AD203B41FA5}">
                      <a16:colId xmlns:a16="http://schemas.microsoft.com/office/drawing/2014/main" val="2894553987"/>
                    </a:ext>
                  </a:extLst>
                </a:gridCol>
                <a:gridCol w="411480">
                  <a:extLst>
                    <a:ext uri="{9D8B030D-6E8A-4147-A177-3AD203B41FA5}">
                      <a16:colId xmlns:a16="http://schemas.microsoft.com/office/drawing/2014/main" val="2169799804"/>
                    </a:ext>
                  </a:extLst>
                </a:gridCol>
                <a:gridCol w="411480">
                  <a:extLst>
                    <a:ext uri="{9D8B030D-6E8A-4147-A177-3AD203B41FA5}">
                      <a16:colId xmlns:a16="http://schemas.microsoft.com/office/drawing/2014/main" val="2997899215"/>
                    </a:ext>
                  </a:extLst>
                </a:gridCol>
                <a:gridCol w="411480">
                  <a:extLst>
                    <a:ext uri="{9D8B030D-6E8A-4147-A177-3AD203B41FA5}">
                      <a16:colId xmlns:a16="http://schemas.microsoft.com/office/drawing/2014/main" val="3990435407"/>
                    </a:ext>
                  </a:extLst>
                </a:gridCol>
                <a:gridCol w="411480">
                  <a:extLst>
                    <a:ext uri="{9D8B030D-6E8A-4147-A177-3AD203B41FA5}">
                      <a16:colId xmlns:a16="http://schemas.microsoft.com/office/drawing/2014/main" val="2193720397"/>
                    </a:ext>
                  </a:extLst>
                </a:gridCol>
                <a:gridCol w="411480">
                  <a:extLst>
                    <a:ext uri="{9D8B030D-6E8A-4147-A177-3AD203B41FA5}">
                      <a16:colId xmlns:a16="http://schemas.microsoft.com/office/drawing/2014/main" val="2641492832"/>
                    </a:ext>
                  </a:extLst>
                </a:gridCol>
                <a:gridCol w="411480">
                  <a:extLst>
                    <a:ext uri="{9D8B030D-6E8A-4147-A177-3AD203B41FA5}">
                      <a16:colId xmlns:a16="http://schemas.microsoft.com/office/drawing/2014/main" val="2177136430"/>
                    </a:ext>
                  </a:extLst>
                </a:gridCol>
                <a:gridCol w="411480">
                  <a:extLst>
                    <a:ext uri="{9D8B030D-6E8A-4147-A177-3AD203B41FA5}">
                      <a16:colId xmlns:a16="http://schemas.microsoft.com/office/drawing/2014/main" val="2817943046"/>
                    </a:ext>
                  </a:extLst>
                </a:gridCol>
                <a:gridCol w="411480">
                  <a:extLst>
                    <a:ext uri="{9D8B030D-6E8A-4147-A177-3AD203B41FA5}">
                      <a16:colId xmlns:a16="http://schemas.microsoft.com/office/drawing/2014/main" val="2325463817"/>
                    </a:ext>
                  </a:extLst>
                </a:gridCol>
                <a:gridCol w="411480">
                  <a:extLst>
                    <a:ext uri="{9D8B030D-6E8A-4147-A177-3AD203B41FA5}">
                      <a16:colId xmlns:a16="http://schemas.microsoft.com/office/drawing/2014/main" val="3697601065"/>
                    </a:ext>
                  </a:extLst>
                </a:gridCol>
                <a:gridCol w="411480">
                  <a:extLst>
                    <a:ext uri="{9D8B030D-6E8A-4147-A177-3AD203B41FA5}">
                      <a16:colId xmlns:a16="http://schemas.microsoft.com/office/drawing/2014/main" val="1048318466"/>
                    </a:ext>
                  </a:extLst>
                </a:gridCol>
                <a:gridCol w="411480">
                  <a:extLst>
                    <a:ext uri="{9D8B030D-6E8A-4147-A177-3AD203B41FA5}">
                      <a16:colId xmlns:a16="http://schemas.microsoft.com/office/drawing/2014/main" val="25394973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Alle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 Alle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 Alle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 Link Clicks</a:t>
                      </a:r>
                    </a:p>
                  </a:txBody>
                  <a:tcPr/>
                </a:tc>
                <a:extLst>
                  <a:ext uri="{0D108BD9-81ED-4DB2-BD59-A6C34878D82A}">
                    <a16:rowId xmlns:a16="http://schemas.microsoft.com/office/drawing/2014/main" val="33166790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Badi Cup Murten Facebook Visual - 2018-07-12 18:17:07 </a:t>
                      </a:r>
                      <a:r>
                        <a:rPr kumimoji="0" lang="en-US" sz="1000" b="0" i="0" u="none" strike="noStrike" kern="1200" cap="none" spc="0" normalizeH="0" baseline="0" noProof="0">
                          <a:ln>
                            <a:noFill/>
                          </a:ln>
                          <a:solidFill>
                            <a:prstClr val="black"/>
                          </a:solidFill>
                          <a:effectLst/>
                          <a:uLnTx/>
                          <a:uFillTx/>
                          <a:latin typeface="+mn-lt"/>
                          <a:ea typeface="+mn-ea"/>
                          <a:cs typeface="+mn-cs"/>
                        </a:rPr>
                        <a:t> 
 Trausch di? Gewinne VIP Tickets für den Helvetia Schweizer Cup Final. Werde zum Held im Strandbad Murten!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a:t>
                      </a:r>
                    </a:p>
                  </a:txBody>
                  <a:tcPr/>
                </a:tc>
                <a:extLst>
                  <a:ext uri="{0D108BD9-81ED-4DB2-BD59-A6C34878D82A}">
                    <a16:rowId xmlns:a16="http://schemas.microsoft.com/office/drawing/2014/main" val="3974871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Tor de Suisse - Runde 4 - De FB - 2019-03-07 16:50:53 </a:t>
                      </a:r>
                      <a:r>
                        <a:rPr kumimoji="0" lang="en-US" sz="1000" b="0" i="0" u="none" strike="noStrike" kern="1200" cap="none" spc="0" normalizeH="0" baseline="0" noProof="0">
                          <a:ln>
                            <a:noFill/>
                          </a:ln>
                          <a:solidFill>
                            <a:prstClr val="black"/>
                          </a:solidFill>
                          <a:effectLst/>
                          <a:uLnTx/>
                          <a:uFillTx/>
                          <a:latin typeface="+mn-lt"/>
                          <a:ea typeface="+mn-ea"/>
                          <a:cs typeface="+mn-cs"/>
                        </a:rPr>
                        <a:t> 
 Wer erzielte das schönste Tor der 4. Runde des Helvetia Schweizer Cup?
Jetzt voten und 2 x 2 Tickets für das Finalspiel des Helvetia Schweizer Cup 2018/19 gewinnen!
Achtung, ihr müsst über den Link voten:
Kommentare zählen nicht.
Tor 1: Anto Grgic - FC Sion
Tor 2: Valentin Stocker - FC Basel 1893
Tor 3: Nicola Sutter - FC Thun
Tor 4: Salim Khelifi - FC Zürich
Tor 5: Ruben Vargas - FC Luzern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a:t>
                      </a:r>
                    </a:p>
                  </a:txBody>
                  <a:tcPr/>
                </a:tc>
                <a:extLst>
                  <a:ext uri="{0D108BD9-81ED-4DB2-BD59-A6C34878D82A}">
                    <a16:rowId xmlns:a16="http://schemas.microsoft.com/office/drawing/2014/main" val="181705466"/>
                  </a:ext>
                </a:extLst>
              </a:tr>
            </a:tbl>
          </a:graphicData>
        </a:graphic>
      </p:graphicFrame>
      <p:sp>
        <p:nvSpPr>
          <p:cNvPr id="4" name="Text Placeholder 3">
            <a:extLst>
              <a:ext uri="{FF2B5EF4-FFF2-40B4-BE49-F238E27FC236}">
                <a16:creationId xmlns:a16="http://schemas.microsoft.com/office/drawing/2014/main" id="{703137CC-64D8-44E6-828F-0863CC37EC60}"/>
              </a:ext>
            </a:extLst>
          </p:cNvPr>
          <p:cNvSpPr>
            <a:spLocks noGrp="1"/>
          </p:cNvSpPr>
          <p:nvPr>
            <p:ph type="body" sz="quarter" idx="14"/>
          </p:nvPr>
        </p:nvSpPr>
        <p:spPr/>
        <p:txBody>
          <a:bodyPr/>
          <a:lstStyle/>
          <a:p>
            <a:r>
              <a:rPr lang="en-US"/>
              <a:t>01.05.2018 - 30.04.2019</a:t>
            </a:r>
          </a:p>
        </p:txBody>
      </p:sp>
    </p:spTree>
    <p:extLst>
      <p:ext uri="{BB962C8B-B14F-4D97-AF65-F5344CB8AC3E}">
        <p14:creationId xmlns:p14="http://schemas.microsoft.com/office/powerpoint/2010/main" val="162566978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D7F0DF-D8C6-45FB-93EC-B8B9457FDC61}"/>
              </a:ext>
            </a:extLst>
          </p:cNvPr>
          <p:cNvSpPr>
            <a:spLocks noGrp="1"/>
          </p:cNvSpPr>
          <p:nvPr>
            <p:ph type="title"/>
          </p:nvPr>
        </p:nvSpPr>
        <p:spPr/>
        <p:txBody>
          <a:bodyPr/>
          <a:lstStyle/>
          <a:p>
            <a:r>
              <a:rPr lang="en-US"/>
              <a:t>Facebook z-Paid - Blog (AccountId: 28897225) | z-Helv-All - 2 of 11</a:t>
            </a:r>
          </a:p>
        </p:txBody>
      </p:sp>
      <p:graphicFrame>
        <p:nvGraphicFramePr>
          <p:cNvPr id="5" name="Table Placeholder 4">
            <a:extLst>
              <a:ext uri="{FF2B5EF4-FFF2-40B4-BE49-F238E27FC236}">
                <a16:creationId xmlns:a16="http://schemas.microsoft.com/office/drawing/2014/main" id="{BBEEE276-4A43-4F89-BF66-C8479B3C65EA}"/>
              </a:ext>
            </a:extLst>
          </p:cNvPr>
          <p:cNvGraphicFramePr>
            <a:graphicFrameLocks noGrp="1"/>
          </p:cNvGraphicFramePr>
          <p:nvPr>
            <p:ph type="tbl" sz="quarter" idx="13"/>
            <p:extLst>
              <p:ext uri="{D42A27DB-BD31-4B8C-83A1-F6EECF244321}">
                <p14:modId xmlns:p14="http://schemas.microsoft.com/office/powerpoint/2010/main" val="30805357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001128410"/>
                    </a:ext>
                  </a:extLst>
                </a:gridCol>
                <a:gridCol w="411480">
                  <a:extLst>
                    <a:ext uri="{9D8B030D-6E8A-4147-A177-3AD203B41FA5}">
                      <a16:colId xmlns:a16="http://schemas.microsoft.com/office/drawing/2014/main" val="2796907248"/>
                    </a:ext>
                  </a:extLst>
                </a:gridCol>
                <a:gridCol w="411480">
                  <a:extLst>
                    <a:ext uri="{9D8B030D-6E8A-4147-A177-3AD203B41FA5}">
                      <a16:colId xmlns:a16="http://schemas.microsoft.com/office/drawing/2014/main" val="2186956628"/>
                    </a:ext>
                  </a:extLst>
                </a:gridCol>
                <a:gridCol w="411480">
                  <a:extLst>
                    <a:ext uri="{9D8B030D-6E8A-4147-A177-3AD203B41FA5}">
                      <a16:colId xmlns:a16="http://schemas.microsoft.com/office/drawing/2014/main" val="4036198449"/>
                    </a:ext>
                  </a:extLst>
                </a:gridCol>
                <a:gridCol w="411480">
                  <a:extLst>
                    <a:ext uri="{9D8B030D-6E8A-4147-A177-3AD203B41FA5}">
                      <a16:colId xmlns:a16="http://schemas.microsoft.com/office/drawing/2014/main" val="625992902"/>
                    </a:ext>
                  </a:extLst>
                </a:gridCol>
                <a:gridCol w="411480">
                  <a:extLst>
                    <a:ext uri="{9D8B030D-6E8A-4147-A177-3AD203B41FA5}">
                      <a16:colId xmlns:a16="http://schemas.microsoft.com/office/drawing/2014/main" val="938525745"/>
                    </a:ext>
                  </a:extLst>
                </a:gridCol>
                <a:gridCol w="411480">
                  <a:extLst>
                    <a:ext uri="{9D8B030D-6E8A-4147-A177-3AD203B41FA5}">
                      <a16:colId xmlns:a16="http://schemas.microsoft.com/office/drawing/2014/main" val="440600633"/>
                    </a:ext>
                  </a:extLst>
                </a:gridCol>
                <a:gridCol w="411480">
                  <a:extLst>
                    <a:ext uri="{9D8B030D-6E8A-4147-A177-3AD203B41FA5}">
                      <a16:colId xmlns:a16="http://schemas.microsoft.com/office/drawing/2014/main" val="994526188"/>
                    </a:ext>
                  </a:extLst>
                </a:gridCol>
                <a:gridCol w="411480">
                  <a:extLst>
                    <a:ext uri="{9D8B030D-6E8A-4147-A177-3AD203B41FA5}">
                      <a16:colId xmlns:a16="http://schemas.microsoft.com/office/drawing/2014/main" val="2607371527"/>
                    </a:ext>
                  </a:extLst>
                </a:gridCol>
                <a:gridCol w="411480">
                  <a:extLst>
                    <a:ext uri="{9D8B030D-6E8A-4147-A177-3AD203B41FA5}">
                      <a16:colId xmlns:a16="http://schemas.microsoft.com/office/drawing/2014/main" val="3407012913"/>
                    </a:ext>
                  </a:extLst>
                </a:gridCol>
                <a:gridCol w="411480">
                  <a:extLst>
                    <a:ext uri="{9D8B030D-6E8A-4147-A177-3AD203B41FA5}">
                      <a16:colId xmlns:a16="http://schemas.microsoft.com/office/drawing/2014/main" val="927060843"/>
                    </a:ext>
                  </a:extLst>
                </a:gridCol>
                <a:gridCol w="411480">
                  <a:extLst>
                    <a:ext uri="{9D8B030D-6E8A-4147-A177-3AD203B41FA5}">
                      <a16:colId xmlns:a16="http://schemas.microsoft.com/office/drawing/2014/main" val="2905468123"/>
                    </a:ext>
                  </a:extLst>
                </a:gridCol>
                <a:gridCol w="411480">
                  <a:extLst>
                    <a:ext uri="{9D8B030D-6E8A-4147-A177-3AD203B41FA5}">
                      <a16:colId xmlns:a16="http://schemas.microsoft.com/office/drawing/2014/main" val="1463192897"/>
                    </a:ext>
                  </a:extLst>
                </a:gridCol>
                <a:gridCol w="411480">
                  <a:extLst>
                    <a:ext uri="{9D8B030D-6E8A-4147-A177-3AD203B41FA5}">
                      <a16:colId xmlns:a16="http://schemas.microsoft.com/office/drawing/2014/main" val="432723246"/>
                    </a:ext>
                  </a:extLst>
                </a:gridCol>
                <a:gridCol w="411480">
                  <a:extLst>
                    <a:ext uri="{9D8B030D-6E8A-4147-A177-3AD203B41FA5}">
                      <a16:colId xmlns:a16="http://schemas.microsoft.com/office/drawing/2014/main" val="17797624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Alle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 Alle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 Alle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 Link Clicks</a:t>
                      </a:r>
                    </a:p>
                  </a:txBody>
                  <a:tcPr/>
                </a:tc>
                <a:extLst>
                  <a:ext uri="{0D108BD9-81ED-4DB2-BD59-A6C34878D82A}">
                    <a16:rowId xmlns:a16="http://schemas.microsoft.com/office/drawing/2014/main" val="6996054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Beitrag: Tor de Suisse Runde 3 De FB - 2018-11-05 08:35:53 </a:t>
                      </a:r>
                      <a:r>
                        <a:rPr kumimoji="0" lang="en-US" sz="1000" b="0" i="0" u="none" strike="noStrike" kern="1200" cap="none" spc="0" normalizeH="0" baseline="0" noProof="0">
                          <a:ln>
                            <a:noFill/>
                          </a:ln>
                          <a:solidFill>
                            <a:prstClr val="black"/>
                          </a:solidFill>
                          <a:effectLst/>
                          <a:uLnTx/>
                          <a:uFillTx/>
                          <a:latin typeface="+mn-lt"/>
                          <a:ea typeface="+mn-ea"/>
                          <a:cs typeface="+mn-cs"/>
                        </a:rPr>
                        <a:t> 
 Wer erzielte das schönste Tor der 3. Runde des Helvetia Schweizer Cup / Helvetia Coupe Suisse? Jetzt voten und 2 x 2 Tickets für das Finalspiel des Helvetia Schweizer Cup 2018/19 gewinnen!
Achtung, ihr müsst über den unten angefügten Link voten! Kommentare beim Post zählen nicht. 
http://helv.me/dI
Tor 1: Charles André Doudin - Neuchâtel Xamax FCS 
Tor 2: Alexander Gerndt - FC Lugano 
Tor 3: Pajtim Kasami - FC Sion 
Tor 4: Saleh Chihadeh - SC Kriens 
#Helvetia #insurance #Schweizercup #Fussball #TordeSuisse #Sponsoring #Football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a:t>
                      </a:r>
                    </a:p>
                  </a:txBody>
                  <a:tcPr/>
                </a:tc>
                <a:extLst>
                  <a:ext uri="{0D108BD9-81ED-4DB2-BD59-A6C34878D82A}">
                    <a16:rowId xmlns:a16="http://schemas.microsoft.com/office/drawing/2014/main" val="2816990314"/>
                  </a:ext>
                </a:extLst>
              </a:tr>
            </a:tbl>
          </a:graphicData>
        </a:graphic>
      </p:graphicFrame>
      <p:sp>
        <p:nvSpPr>
          <p:cNvPr id="4" name="Text Placeholder 3">
            <a:extLst>
              <a:ext uri="{FF2B5EF4-FFF2-40B4-BE49-F238E27FC236}">
                <a16:creationId xmlns:a16="http://schemas.microsoft.com/office/drawing/2014/main" id="{3D7B16E3-7590-4919-B736-E56B4EF15801}"/>
              </a:ext>
            </a:extLst>
          </p:cNvPr>
          <p:cNvSpPr>
            <a:spLocks noGrp="1"/>
          </p:cNvSpPr>
          <p:nvPr>
            <p:ph type="body" sz="quarter" idx="14"/>
          </p:nvPr>
        </p:nvSpPr>
        <p:spPr/>
        <p:txBody>
          <a:bodyPr/>
          <a:lstStyle/>
          <a:p>
            <a:r>
              <a:rPr lang="en-US"/>
              <a:t>01.05.2018 - 30.04.2019</a:t>
            </a:r>
          </a:p>
        </p:txBody>
      </p:sp>
    </p:spTree>
    <p:extLst>
      <p:ext uri="{BB962C8B-B14F-4D97-AF65-F5344CB8AC3E}">
        <p14:creationId xmlns:p14="http://schemas.microsoft.com/office/powerpoint/2010/main" val="313903498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5DA10E-FBD0-4EA8-8AD7-04447F91A3FD}"/>
              </a:ext>
            </a:extLst>
          </p:cNvPr>
          <p:cNvSpPr>
            <a:spLocks noGrp="1"/>
          </p:cNvSpPr>
          <p:nvPr>
            <p:ph type="title"/>
          </p:nvPr>
        </p:nvSpPr>
        <p:spPr/>
        <p:txBody>
          <a:bodyPr/>
          <a:lstStyle/>
          <a:p>
            <a:r>
              <a:rPr lang="en-US"/>
              <a:t>Facebook z-Paid - Blog (AccountId: 28897225) | z-Helv-All - 3 of 11</a:t>
            </a:r>
          </a:p>
        </p:txBody>
      </p:sp>
      <p:graphicFrame>
        <p:nvGraphicFramePr>
          <p:cNvPr id="5" name="Table Placeholder 4">
            <a:extLst>
              <a:ext uri="{FF2B5EF4-FFF2-40B4-BE49-F238E27FC236}">
                <a16:creationId xmlns:a16="http://schemas.microsoft.com/office/drawing/2014/main" id="{220EDB45-ACDB-4275-95D5-43ED71070A68}"/>
              </a:ext>
            </a:extLst>
          </p:cNvPr>
          <p:cNvGraphicFramePr>
            <a:graphicFrameLocks noGrp="1"/>
          </p:cNvGraphicFramePr>
          <p:nvPr>
            <p:ph type="tbl" sz="quarter" idx="13"/>
            <p:extLst>
              <p:ext uri="{D42A27DB-BD31-4B8C-83A1-F6EECF244321}">
                <p14:modId xmlns:p14="http://schemas.microsoft.com/office/powerpoint/2010/main" val="39263931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880240955"/>
                    </a:ext>
                  </a:extLst>
                </a:gridCol>
                <a:gridCol w="411480">
                  <a:extLst>
                    <a:ext uri="{9D8B030D-6E8A-4147-A177-3AD203B41FA5}">
                      <a16:colId xmlns:a16="http://schemas.microsoft.com/office/drawing/2014/main" val="3337131758"/>
                    </a:ext>
                  </a:extLst>
                </a:gridCol>
                <a:gridCol w="411480">
                  <a:extLst>
                    <a:ext uri="{9D8B030D-6E8A-4147-A177-3AD203B41FA5}">
                      <a16:colId xmlns:a16="http://schemas.microsoft.com/office/drawing/2014/main" val="2204716740"/>
                    </a:ext>
                  </a:extLst>
                </a:gridCol>
                <a:gridCol w="411480">
                  <a:extLst>
                    <a:ext uri="{9D8B030D-6E8A-4147-A177-3AD203B41FA5}">
                      <a16:colId xmlns:a16="http://schemas.microsoft.com/office/drawing/2014/main" val="3705172456"/>
                    </a:ext>
                  </a:extLst>
                </a:gridCol>
                <a:gridCol w="411480">
                  <a:extLst>
                    <a:ext uri="{9D8B030D-6E8A-4147-A177-3AD203B41FA5}">
                      <a16:colId xmlns:a16="http://schemas.microsoft.com/office/drawing/2014/main" val="2911302959"/>
                    </a:ext>
                  </a:extLst>
                </a:gridCol>
                <a:gridCol w="411480">
                  <a:extLst>
                    <a:ext uri="{9D8B030D-6E8A-4147-A177-3AD203B41FA5}">
                      <a16:colId xmlns:a16="http://schemas.microsoft.com/office/drawing/2014/main" val="769921598"/>
                    </a:ext>
                  </a:extLst>
                </a:gridCol>
                <a:gridCol w="411480">
                  <a:extLst>
                    <a:ext uri="{9D8B030D-6E8A-4147-A177-3AD203B41FA5}">
                      <a16:colId xmlns:a16="http://schemas.microsoft.com/office/drawing/2014/main" val="3512505010"/>
                    </a:ext>
                  </a:extLst>
                </a:gridCol>
                <a:gridCol w="411480">
                  <a:extLst>
                    <a:ext uri="{9D8B030D-6E8A-4147-A177-3AD203B41FA5}">
                      <a16:colId xmlns:a16="http://schemas.microsoft.com/office/drawing/2014/main" val="887891402"/>
                    </a:ext>
                  </a:extLst>
                </a:gridCol>
                <a:gridCol w="411480">
                  <a:extLst>
                    <a:ext uri="{9D8B030D-6E8A-4147-A177-3AD203B41FA5}">
                      <a16:colId xmlns:a16="http://schemas.microsoft.com/office/drawing/2014/main" val="2995058775"/>
                    </a:ext>
                  </a:extLst>
                </a:gridCol>
                <a:gridCol w="411480">
                  <a:extLst>
                    <a:ext uri="{9D8B030D-6E8A-4147-A177-3AD203B41FA5}">
                      <a16:colId xmlns:a16="http://schemas.microsoft.com/office/drawing/2014/main" val="931902845"/>
                    </a:ext>
                  </a:extLst>
                </a:gridCol>
                <a:gridCol w="411480">
                  <a:extLst>
                    <a:ext uri="{9D8B030D-6E8A-4147-A177-3AD203B41FA5}">
                      <a16:colId xmlns:a16="http://schemas.microsoft.com/office/drawing/2014/main" val="597835660"/>
                    </a:ext>
                  </a:extLst>
                </a:gridCol>
                <a:gridCol w="411480">
                  <a:extLst>
                    <a:ext uri="{9D8B030D-6E8A-4147-A177-3AD203B41FA5}">
                      <a16:colId xmlns:a16="http://schemas.microsoft.com/office/drawing/2014/main" val="2380953151"/>
                    </a:ext>
                  </a:extLst>
                </a:gridCol>
                <a:gridCol w="411480">
                  <a:extLst>
                    <a:ext uri="{9D8B030D-6E8A-4147-A177-3AD203B41FA5}">
                      <a16:colId xmlns:a16="http://schemas.microsoft.com/office/drawing/2014/main" val="3254622883"/>
                    </a:ext>
                  </a:extLst>
                </a:gridCol>
                <a:gridCol w="411480">
                  <a:extLst>
                    <a:ext uri="{9D8B030D-6E8A-4147-A177-3AD203B41FA5}">
                      <a16:colId xmlns:a16="http://schemas.microsoft.com/office/drawing/2014/main" val="3217262531"/>
                    </a:ext>
                  </a:extLst>
                </a:gridCol>
                <a:gridCol w="411480">
                  <a:extLst>
                    <a:ext uri="{9D8B030D-6E8A-4147-A177-3AD203B41FA5}">
                      <a16:colId xmlns:a16="http://schemas.microsoft.com/office/drawing/2014/main" val="36429066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Alle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 Alle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 Alle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 Link Clicks</a:t>
                      </a:r>
                    </a:p>
                  </a:txBody>
                  <a:tcPr/>
                </a:tc>
                <a:extLst>
                  <a:ext uri="{0D108BD9-81ED-4DB2-BD59-A6C34878D82A}">
                    <a16:rowId xmlns:a16="http://schemas.microsoft.com/office/drawing/2014/main" val="37599916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Hundequiz - De - FB - 2019-03-19 13:53:40 </a:t>
                      </a:r>
                      <a:r>
                        <a:rPr kumimoji="0" lang="de-DE" sz="1000" b="0" i="0" u="none" strike="noStrike" kern="1200" cap="none" spc="0" normalizeH="0" baseline="0" noProof="0">
                          <a:ln>
                            <a:noFill/>
                          </a:ln>
                          <a:solidFill>
                            <a:prstClr val="black"/>
                          </a:solidFill>
                          <a:effectLst/>
                          <a:uLnTx/>
                          <a:uFillTx/>
                          <a:latin typeface="+mn-lt"/>
                          <a:ea typeface="+mn-ea"/>
                          <a:cs typeface="+mn-cs"/>
                        </a:rPr>
                        <a:t> 
 Wie wird die Schnauze des Hundes auch genannt? Welche Körpersprache zeigt ein selbstsicherer Hund? Testen Sie Ihr Wissen im Hundequiz.</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a:t>
                      </a:r>
                    </a:p>
                  </a:txBody>
                  <a:tcPr/>
                </a:tc>
                <a:extLst>
                  <a:ext uri="{0D108BD9-81ED-4DB2-BD59-A6C34878D82A}">
                    <a16:rowId xmlns:a16="http://schemas.microsoft.com/office/drawing/2014/main" val="1199421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Badi Cup Sursee Facebook Video Volleyball - 2018-07-10 14:18:44 </a:t>
                      </a:r>
                      <a:r>
                        <a:rPr kumimoji="0" lang="en-US" sz="1000" b="0" i="0" u="none" strike="noStrike" kern="1200" cap="none" spc="0" normalizeH="0" baseline="0" noProof="0">
                          <a:ln>
                            <a:noFill/>
                          </a:ln>
                          <a:solidFill>
                            <a:prstClr val="black"/>
                          </a:solidFill>
                          <a:effectLst/>
                          <a:uLnTx/>
                          <a:uFillTx/>
                          <a:latin typeface="+mn-lt"/>
                          <a:ea typeface="+mn-ea"/>
                          <a:cs typeface="+mn-cs"/>
                        </a:rPr>
                        <a:t> 
 Trausch di? Gewinne VIP Tickets für den Helvetia Schweizer Cup Final. Werde zum Held im Strandbad Lido in Luzern!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a:t>
                      </a:r>
                    </a:p>
                  </a:txBody>
                  <a:tcPr/>
                </a:tc>
                <a:extLst>
                  <a:ext uri="{0D108BD9-81ED-4DB2-BD59-A6C34878D82A}">
                    <a16:rowId xmlns:a16="http://schemas.microsoft.com/office/drawing/2014/main" val="30460971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Badi Cup Murten Facebook Video Volleyball - 2018-07-12 18:17:07 </a:t>
                      </a:r>
                      <a:r>
                        <a:rPr kumimoji="0" lang="en-US" sz="1000" b="0" i="0" u="none" strike="noStrike" kern="1200" cap="none" spc="0" normalizeH="0" baseline="0" noProof="0">
                          <a:ln>
                            <a:noFill/>
                          </a:ln>
                          <a:solidFill>
                            <a:prstClr val="black"/>
                          </a:solidFill>
                          <a:effectLst/>
                          <a:uLnTx/>
                          <a:uFillTx/>
                          <a:latin typeface="+mn-lt"/>
                          <a:ea typeface="+mn-ea"/>
                          <a:cs typeface="+mn-cs"/>
                        </a:rPr>
                        <a:t> 
 Trausch di? Gewinne VIP Tickets für den Helvetia Schweizer Cup Final. Werde zum Held im Strandbad Murten!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a:t>
                      </a:r>
                    </a:p>
                  </a:txBody>
                  <a:tcPr/>
                </a:tc>
                <a:extLst>
                  <a:ext uri="{0D108BD9-81ED-4DB2-BD59-A6C34878D82A}">
                    <a16:rowId xmlns:a16="http://schemas.microsoft.com/office/drawing/2014/main" val="27650380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Badi Cup Sursee Facebook Video Volleyball - 2018-07-09 16:44:53 </a:t>
                      </a:r>
                      <a:r>
                        <a:rPr kumimoji="0" lang="en-US" sz="1000" b="0" i="0" u="none" strike="noStrike" kern="1200" cap="none" spc="0" normalizeH="0" baseline="0" noProof="0">
                          <a:ln>
                            <a:noFill/>
                          </a:ln>
                          <a:solidFill>
                            <a:prstClr val="black"/>
                          </a:solidFill>
                          <a:effectLst/>
                          <a:uLnTx/>
                          <a:uFillTx/>
                          <a:latin typeface="+mn-lt"/>
                          <a:ea typeface="+mn-ea"/>
                          <a:cs typeface="+mn-cs"/>
                        </a:rPr>
                        <a:t> 
 Trausch di? Gewinne VIP Tickets für den Helvetia Schweizer Cup Final. Werde zum Held im Strandbad Sursee!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a:t>
                      </a:r>
                    </a:p>
                  </a:txBody>
                  <a:tcPr/>
                </a:tc>
                <a:extLst>
                  <a:ext uri="{0D108BD9-81ED-4DB2-BD59-A6C34878D82A}">
                    <a16:rowId xmlns:a16="http://schemas.microsoft.com/office/drawing/2014/main" val="3489090213"/>
                  </a:ext>
                </a:extLst>
              </a:tr>
            </a:tbl>
          </a:graphicData>
        </a:graphic>
      </p:graphicFrame>
      <p:sp>
        <p:nvSpPr>
          <p:cNvPr id="4" name="Text Placeholder 3">
            <a:extLst>
              <a:ext uri="{FF2B5EF4-FFF2-40B4-BE49-F238E27FC236}">
                <a16:creationId xmlns:a16="http://schemas.microsoft.com/office/drawing/2014/main" id="{3D42169A-79A3-4C25-A2C3-AC03B063D7AA}"/>
              </a:ext>
            </a:extLst>
          </p:cNvPr>
          <p:cNvSpPr>
            <a:spLocks noGrp="1"/>
          </p:cNvSpPr>
          <p:nvPr>
            <p:ph type="body" sz="quarter" idx="14"/>
          </p:nvPr>
        </p:nvSpPr>
        <p:spPr/>
        <p:txBody>
          <a:bodyPr/>
          <a:lstStyle/>
          <a:p>
            <a:r>
              <a:rPr lang="en-US"/>
              <a:t>01.05.2018 - 30.04.2019</a:t>
            </a:r>
          </a:p>
        </p:txBody>
      </p:sp>
    </p:spTree>
    <p:extLst>
      <p:ext uri="{BB962C8B-B14F-4D97-AF65-F5344CB8AC3E}">
        <p14:creationId xmlns:p14="http://schemas.microsoft.com/office/powerpoint/2010/main" val="229874584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7C733A-8BFC-4BA3-90D8-4E5B12F57DE4}"/>
              </a:ext>
            </a:extLst>
          </p:cNvPr>
          <p:cNvSpPr>
            <a:spLocks noGrp="1"/>
          </p:cNvSpPr>
          <p:nvPr>
            <p:ph type="title"/>
          </p:nvPr>
        </p:nvSpPr>
        <p:spPr/>
        <p:txBody>
          <a:bodyPr/>
          <a:lstStyle/>
          <a:p>
            <a:r>
              <a:rPr lang="en-US"/>
              <a:t>Facebook z-Paid - Blog (AccountId: 28897225) | z-Helv-All - 4 of 11</a:t>
            </a:r>
          </a:p>
        </p:txBody>
      </p:sp>
      <p:graphicFrame>
        <p:nvGraphicFramePr>
          <p:cNvPr id="5" name="Table Placeholder 4">
            <a:extLst>
              <a:ext uri="{FF2B5EF4-FFF2-40B4-BE49-F238E27FC236}">
                <a16:creationId xmlns:a16="http://schemas.microsoft.com/office/drawing/2014/main" id="{5A14E53A-BFA3-4DAA-92DA-655BE040696B}"/>
              </a:ext>
            </a:extLst>
          </p:cNvPr>
          <p:cNvGraphicFramePr>
            <a:graphicFrameLocks noGrp="1"/>
          </p:cNvGraphicFramePr>
          <p:nvPr>
            <p:ph type="tbl" sz="quarter" idx="13"/>
            <p:extLst>
              <p:ext uri="{D42A27DB-BD31-4B8C-83A1-F6EECF244321}">
                <p14:modId xmlns:p14="http://schemas.microsoft.com/office/powerpoint/2010/main" val="26599411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672764109"/>
                    </a:ext>
                  </a:extLst>
                </a:gridCol>
                <a:gridCol w="411480">
                  <a:extLst>
                    <a:ext uri="{9D8B030D-6E8A-4147-A177-3AD203B41FA5}">
                      <a16:colId xmlns:a16="http://schemas.microsoft.com/office/drawing/2014/main" val="2407366470"/>
                    </a:ext>
                  </a:extLst>
                </a:gridCol>
                <a:gridCol w="411480">
                  <a:extLst>
                    <a:ext uri="{9D8B030D-6E8A-4147-A177-3AD203B41FA5}">
                      <a16:colId xmlns:a16="http://schemas.microsoft.com/office/drawing/2014/main" val="961160833"/>
                    </a:ext>
                  </a:extLst>
                </a:gridCol>
                <a:gridCol w="411480">
                  <a:extLst>
                    <a:ext uri="{9D8B030D-6E8A-4147-A177-3AD203B41FA5}">
                      <a16:colId xmlns:a16="http://schemas.microsoft.com/office/drawing/2014/main" val="1470883225"/>
                    </a:ext>
                  </a:extLst>
                </a:gridCol>
                <a:gridCol w="411480">
                  <a:extLst>
                    <a:ext uri="{9D8B030D-6E8A-4147-A177-3AD203B41FA5}">
                      <a16:colId xmlns:a16="http://schemas.microsoft.com/office/drawing/2014/main" val="2087682360"/>
                    </a:ext>
                  </a:extLst>
                </a:gridCol>
                <a:gridCol w="411480">
                  <a:extLst>
                    <a:ext uri="{9D8B030D-6E8A-4147-A177-3AD203B41FA5}">
                      <a16:colId xmlns:a16="http://schemas.microsoft.com/office/drawing/2014/main" val="821662746"/>
                    </a:ext>
                  </a:extLst>
                </a:gridCol>
                <a:gridCol w="411480">
                  <a:extLst>
                    <a:ext uri="{9D8B030D-6E8A-4147-A177-3AD203B41FA5}">
                      <a16:colId xmlns:a16="http://schemas.microsoft.com/office/drawing/2014/main" val="319529963"/>
                    </a:ext>
                  </a:extLst>
                </a:gridCol>
                <a:gridCol w="411480">
                  <a:extLst>
                    <a:ext uri="{9D8B030D-6E8A-4147-A177-3AD203B41FA5}">
                      <a16:colId xmlns:a16="http://schemas.microsoft.com/office/drawing/2014/main" val="763627918"/>
                    </a:ext>
                  </a:extLst>
                </a:gridCol>
                <a:gridCol w="411480">
                  <a:extLst>
                    <a:ext uri="{9D8B030D-6E8A-4147-A177-3AD203B41FA5}">
                      <a16:colId xmlns:a16="http://schemas.microsoft.com/office/drawing/2014/main" val="3170614223"/>
                    </a:ext>
                  </a:extLst>
                </a:gridCol>
                <a:gridCol w="411480">
                  <a:extLst>
                    <a:ext uri="{9D8B030D-6E8A-4147-A177-3AD203B41FA5}">
                      <a16:colId xmlns:a16="http://schemas.microsoft.com/office/drawing/2014/main" val="1555435458"/>
                    </a:ext>
                  </a:extLst>
                </a:gridCol>
                <a:gridCol w="411480">
                  <a:extLst>
                    <a:ext uri="{9D8B030D-6E8A-4147-A177-3AD203B41FA5}">
                      <a16:colId xmlns:a16="http://schemas.microsoft.com/office/drawing/2014/main" val="2513203322"/>
                    </a:ext>
                  </a:extLst>
                </a:gridCol>
                <a:gridCol w="411480">
                  <a:extLst>
                    <a:ext uri="{9D8B030D-6E8A-4147-A177-3AD203B41FA5}">
                      <a16:colId xmlns:a16="http://schemas.microsoft.com/office/drawing/2014/main" val="1526429642"/>
                    </a:ext>
                  </a:extLst>
                </a:gridCol>
                <a:gridCol w="411480">
                  <a:extLst>
                    <a:ext uri="{9D8B030D-6E8A-4147-A177-3AD203B41FA5}">
                      <a16:colId xmlns:a16="http://schemas.microsoft.com/office/drawing/2014/main" val="1101396200"/>
                    </a:ext>
                  </a:extLst>
                </a:gridCol>
                <a:gridCol w="411480">
                  <a:extLst>
                    <a:ext uri="{9D8B030D-6E8A-4147-A177-3AD203B41FA5}">
                      <a16:colId xmlns:a16="http://schemas.microsoft.com/office/drawing/2014/main" val="3690093624"/>
                    </a:ext>
                  </a:extLst>
                </a:gridCol>
                <a:gridCol w="411480">
                  <a:extLst>
                    <a:ext uri="{9D8B030D-6E8A-4147-A177-3AD203B41FA5}">
                      <a16:colId xmlns:a16="http://schemas.microsoft.com/office/drawing/2014/main" val="900632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Alle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 Alle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 Alle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 Link Clicks</a:t>
                      </a:r>
                    </a:p>
                  </a:txBody>
                  <a:tcPr/>
                </a:tc>
                <a:extLst>
                  <a:ext uri="{0D108BD9-81ED-4DB2-BD59-A6C34878D82A}">
                    <a16:rowId xmlns:a16="http://schemas.microsoft.com/office/drawing/2014/main" val="7075320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Beitrag: „Ski oder Snowboard: Ankerlift-Leistenbruch vs....“ - 2019-02-15 09:03:30 </a:t>
                      </a:r>
                      <a:r>
                        <a:rPr kumimoji="0" lang="en-US" sz="1000" b="0" i="0" u="none" strike="noStrike" kern="1200" cap="none" spc="0" normalizeH="0" baseline="0" noProof="0">
                          <a:ln>
                            <a:noFill/>
                          </a:ln>
                          <a:solidFill>
                            <a:prstClr val="black"/>
                          </a:solidFill>
                          <a:effectLst/>
                          <a:uLnTx/>
                          <a:uFillTx/>
                          <a:latin typeface="+mn-lt"/>
                          <a:ea typeface="+mn-ea"/>
                          <a:cs typeface="+mn-cs"/>
                        </a:rPr>
                        <a:t> 
 Ski oder Snowboard: Ankerlift-Leistenbruch vs. Skischuh-Schmerz, zwei Stöcke vs. Selfie-Stick, perfekter Turn vs. Powder-Freiheit – in unserer Blogstory haben wir anhand von 9 Kriterien die Sportarten gegeneinander antreten lassen und sind zu einem klaren Ergebnis gekommen. Und was denkst Du?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a:t>
                      </a:r>
                    </a:p>
                  </a:txBody>
                  <a:tcPr/>
                </a:tc>
                <a:extLst>
                  <a:ext uri="{0D108BD9-81ED-4DB2-BD59-A6C34878D82A}">
                    <a16:rowId xmlns:a16="http://schemas.microsoft.com/office/drawing/2014/main" val="2393640997"/>
                  </a:ext>
                </a:extLst>
              </a:tr>
            </a:tbl>
          </a:graphicData>
        </a:graphic>
      </p:graphicFrame>
      <p:sp>
        <p:nvSpPr>
          <p:cNvPr id="4" name="Text Placeholder 3">
            <a:extLst>
              <a:ext uri="{FF2B5EF4-FFF2-40B4-BE49-F238E27FC236}">
                <a16:creationId xmlns:a16="http://schemas.microsoft.com/office/drawing/2014/main" id="{029FD741-FC1D-4E08-9C4A-25F3B4D12C97}"/>
              </a:ext>
            </a:extLst>
          </p:cNvPr>
          <p:cNvSpPr>
            <a:spLocks noGrp="1"/>
          </p:cNvSpPr>
          <p:nvPr>
            <p:ph type="body" sz="quarter" idx="14"/>
          </p:nvPr>
        </p:nvSpPr>
        <p:spPr/>
        <p:txBody>
          <a:bodyPr/>
          <a:lstStyle/>
          <a:p>
            <a:r>
              <a:rPr lang="en-US"/>
              <a:t>01.05.2018 - 30.04.2019</a:t>
            </a:r>
          </a:p>
        </p:txBody>
      </p:sp>
    </p:spTree>
    <p:extLst>
      <p:ext uri="{BB962C8B-B14F-4D97-AF65-F5344CB8AC3E}">
        <p14:creationId xmlns:p14="http://schemas.microsoft.com/office/powerpoint/2010/main" val="267467570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91CBA8-FF40-46B2-B7FE-2EDA87F9B25A}"/>
              </a:ext>
            </a:extLst>
          </p:cNvPr>
          <p:cNvSpPr>
            <a:spLocks noGrp="1"/>
          </p:cNvSpPr>
          <p:nvPr>
            <p:ph type="title"/>
          </p:nvPr>
        </p:nvSpPr>
        <p:spPr/>
        <p:txBody>
          <a:bodyPr/>
          <a:lstStyle/>
          <a:p>
            <a:r>
              <a:rPr lang="en-US"/>
              <a:t>Facebook z-Paid - Blog (AccountId: 28897225) | z-Helv-All - 5 of 11</a:t>
            </a:r>
          </a:p>
        </p:txBody>
      </p:sp>
      <p:graphicFrame>
        <p:nvGraphicFramePr>
          <p:cNvPr id="5" name="Table Placeholder 4">
            <a:extLst>
              <a:ext uri="{FF2B5EF4-FFF2-40B4-BE49-F238E27FC236}">
                <a16:creationId xmlns:a16="http://schemas.microsoft.com/office/drawing/2014/main" id="{8C3F1817-99A5-47BA-9057-CD04F435EB8C}"/>
              </a:ext>
            </a:extLst>
          </p:cNvPr>
          <p:cNvGraphicFramePr>
            <a:graphicFrameLocks noGrp="1"/>
          </p:cNvGraphicFramePr>
          <p:nvPr>
            <p:ph type="tbl" sz="quarter" idx="13"/>
            <p:extLst>
              <p:ext uri="{D42A27DB-BD31-4B8C-83A1-F6EECF244321}">
                <p14:modId xmlns:p14="http://schemas.microsoft.com/office/powerpoint/2010/main" val="42026854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691183826"/>
                    </a:ext>
                  </a:extLst>
                </a:gridCol>
                <a:gridCol w="411480">
                  <a:extLst>
                    <a:ext uri="{9D8B030D-6E8A-4147-A177-3AD203B41FA5}">
                      <a16:colId xmlns:a16="http://schemas.microsoft.com/office/drawing/2014/main" val="3732875343"/>
                    </a:ext>
                  </a:extLst>
                </a:gridCol>
                <a:gridCol w="411480">
                  <a:extLst>
                    <a:ext uri="{9D8B030D-6E8A-4147-A177-3AD203B41FA5}">
                      <a16:colId xmlns:a16="http://schemas.microsoft.com/office/drawing/2014/main" val="2146596659"/>
                    </a:ext>
                  </a:extLst>
                </a:gridCol>
                <a:gridCol w="411480">
                  <a:extLst>
                    <a:ext uri="{9D8B030D-6E8A-4147-A177-3AD203B41FA5}">
                      <a16:colId xmlns:a16="http://schemas.microsoft.com/office/drawing/2014/main" val="2900901468"/>
                    </a:ext>
                  </a:extLst>
                </a:gridCol>
                <a:gridCol w="411480">
                  <a:extLst>
                    <a:ext uri="{9D8B030D-6E8A-4147-A177-3AD203B41FA5}">
                      <a16:colId xmlns:a16="http://schemas.microsoft.com/office/drawing/2014/main" val="4228867174"/>
                    </a:ext>
                  </a:extLst>
                </a:gridCol>
                <a:gridCol w="411480">
                  <a:extLst>
                    <a:ext uri="{9D8B030D-6E8A-4147-A177-3AD203B41FA5}">
                      <a16:colId xmlns:a16="http://schemas.microsoft.com/office/drawing/2014/main" val="3891370971"/>
                    </a:ext>
                  </a:extLst>
                </a:gridCol>
                <a:gridCol w="411480">
                  <a:extLst>
                    <a:ext uri="{9D8B030D-6E8A-4147-A177-3AD203B41FA5}">
                      <a16:colId xmlns:a16="http://schemas.microsoft.com/office/drawing/2014/main" val="1415391"/>
                    </a:ext>
                  </a:extLst>
                </a:gridCol>
                <a:gridCol w="411480">
                  <a:extLst>
                    <a:ext uri="{9D8B030D-6E8A-4147-A177-3AD203B41FA5}">
                      <a16:colId xmlns:a16="http://schemas.microsoft.com/office/drawing/2014/main" val="3897433791"/>
                    </a:ext>
                  </a:extLst>
                </a:gridCol>
                <a:gridCol w="411480">
                  <a:extLst>
                    <a:ext uri="{9D8B030D-6E8A-4147-A177-3AD203B41FA5}">
                      <a16:colId xmlns:a16="http://schemas.microsoft.com/office/drawing/2014/main" val="1448245102"/>
                    </a:ext>
                  </a:extLst>
                </a:gridCol>
                <a:gridCol w="411480">
                  <a:extLst>
                    <a:ext uri="{9D8B030D-6E8A-4147-A177-3AD203B41FA5}">
                      <a16:colId xmlns:a16="http://schemas.microsoft.com/office/drawing/2014/main" val="3046785012"/>
                    </a:ext>
                  </a:extLst>
                </a:gridCol>
                <a:gridCol w="411480">
                  <a:extLst>
                    <a:ext uri="{9D8B030D-6E8A-4147-A177-3AD203B41FA5}">
                      <a16:colId xmlns:a16="http://schemas.microsoft.com/office/drawing/2014/main" val="322908506"/>
                    </a:ext>
                  </a:extLst>
                </a:gridCol>
                <a:gridCol w="411480">
                  <a:extLst>
                    <a:ext uri="{9D8B030D-6E8A-4147-A177-3AD203B41FA5}">
                      <a16:colId xmlns:a16="http://schemas.microsoft.com/office/drawing/2014/main" val="1965957622"/>
                    </a:ext>
                  </a:extLst>
                </a:gridCol>
                <a:gridCol w="411480">
                  <a:extLst>
                    <a:ext uri="{9D8B030D-6E8A-4147-A177-3AD203B41FA5}">
                      <a16:colId xmlns:a16="http://schemas.microsoft.com/office/drawing/2014/main" val="1870029465"/>
                    </a:ext>
                  </a:extLst>
                </a:gridCol>
                <a:gridCol w="411480">
                  <a:extLst>
                    <a:ext uri="{9D8B030D-6E8A-4147-A177-3AD203B41FA5}">
                      <a16:colId xmlns:a16="http://schemas.microsoft.com/office/drawing/2014/main" val="4009776068"/>
                    </a:ext>
                  </a:extLst>
                </a:gridCol>
                <a:gridCol w="411480">
                  <a:extLst>
                    <a:ext uri="{9D8B030D-6E8A-4147-A177-3AD203B41FA5}">
                      <a16:colId xmlns:a16="http://schemas.microsoft.com/office/drawing/2014/main" val="31293148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Alle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 Alle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 Alle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 Link Clicks</a:t>
                      </a:r>
                    </a:p>
                  </a:txBody>
                  <a:tcPr/>
                </a:tc>
                <a:extLst>
                  <a:ext uri="{0D108BD9-81ED-4DB2-BD59-A6C34878D82A}">
                    <a16:rowId xmlns:a16="http://schemas.microsoft.com/office/drawing/2014/main" val="11009462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Tor de Suisse - Halbfinal 2019 - De FB - 2019-04-29 14:07:55 </a:t>
                      </a:r>
                      <a:r>
                        <a:rPr kumimoji="0" lang="en-US" sz="1000" b="0" i="0" u="none" strike="noStrike" kern="1200" cap="none" spc="0" normalizeH="0" baseline="0" noProof="0">
                          <a:ln>
                            <a:noFill/>
                          </a:ln>
                          <a:solidFill>
                            <a:prstClr val="black"/>
                          </a:solidFill>
                          <a:effectLst/>
                          <a:uLnTx/>
                          <a:uFillTx/>
                          <a:latin typeface="+mn-lt"/>
                          <a:ea typeface="+mn-ea"/>
                          <a:cs typeface="+mn-cs"/>
                        </a:rPr>
                        <a:t> 
 Wer erzielte das schönste Tor im Halbfinal des Helvetia Schweizer Cup / Helvetia Coupe Suisse? Jetzt voten und 2 x 2 Tickets für das Finalspiel des Helvetia Schweizer Cup am 19. Mai 2019 gewinnen!
Achtung, ihr müsst über den Link voten! Kommentare direkt hier beim Post zählen nicht!
Tor 1: Roy Gelmi - FC Thun 
Tor 2: Noah Okafor - FC Basel 1893 
Tor 3: Albian Ajeti - FC Basel 1893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a:t>
                      </a:r>
                    </a:p>
                  </a:txBody>
                  <a:tcPr/>
                </a:tc>
                <a:extLst>
                  <a:ext uri="{0D108BD9-81ED-4DB2-BD59-A6C34878D82A}">
                    <a16:rowId xmlns:a16="http://schemas.microsoft.com/office/drawing/2014/main" val="31676376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Badi Cup Thun Facebook Video Volleyball - 2018-07-18 16:20:37 </a:t>
                      </a:r>
                      <a:r>
                        <a:rPr kumimoji="0" lang="en-US" sz="1000" b="0" i="0" u="none" strike="noStrike" kern="1200" cap="none" spc="0" normalizeH="0" baseline="0" noProof="0">
                          <a:ln>
                            <a:noFill/>
                          </a:ln>
                          <a:solidFill>
                            <a:prstClr val="black"/>
                          </a:solidFill>
                          <a:effectLst/>
                          <a:uLnTx/>
                          <a:uFillTx/>
                          <a:latin typeface="+mn-lt"/>
                          <a:ea typeface="+mn-ea"/>
                          <a:cs typeface="+mn-cs"/>
                        </a:rPr>
                        <a:t> 
 Trausch di? Gewinne VIP Tickets für den Helvetia Schweizer Cup Final. Werde zum Held im Strandbad Thun!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a:t>
                      </a:r>
                    </a:p>
                  </a:txBody>
                  <a:tcPr/>
                </a:tc>
                <a:extLst>
                  <a:ext uri="{0D108BD9-81ED-4DB2-BD59-A6C34878D82A}">
                    <a16:rowId xmlns:a16="http://schemas.microsoft.com/office/drawing/2014/main" val="3305754103"/>
                  </a:ext>
                </a:extLst>
              </a:tr>
            </a:tbl>
          </a:graphicData>
        </a:graphic>
      </p:graphicFrame>
      <p:sp>
        <p:nvSpPr>
          <p:cNvPr id="4" name="Text Placeholder 3">
            <a:extLst>
              <a:ext uri="{FF2B5EF4-FFF2-40B4-BE49-F238E27FC236}">
                <a16:creationId xmlns:a16="http://schemas.microsoft.com/office/drawing/2014/main" id="{BBCB29A6-6E54-4CB7-9872-3EC168B89CBD}"/>
              </a:ext>
            </a:extLst>
          </p:cNvPr>
          <p:cNvSpPr>
            <a:spLocks noGrp="1"/>
          </p:cNvSpPr>
          <p:nvPr>
            <p:ph type="body" sz="quarter" idx="14"/>
          </p:nvPr>
        </p:nvSpPr>
        <p:spPr/>
        <p:txBody>
          <a:bodyPr/>
          <a:lstStyle/>
          <a:p>
            <a:r>
              <a:rPr lang="en-US"/>
              <a:t>01.05.2018 - 30.04.2019</a:t>
            </a:r>
          </a:p>
        </p:txBody>
      </p:sp>
    </p:spTree>
    <p:extLst>
      <p:ext uri="{BB962C8B-B14F-4D97-AF65-F5344CB8AC3E}">
        <p14:creationId xmlns:p14="http://schemas.microsoft.com/office/powerpoint/2010/main" val="312313730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16F45C-9C34-4AC8-9939-0AB46584117F}"/>
              </a:ext>
            </a:extLst>
          </p:cNvPr>
          <p:cNvSpPr>
            <a:spLocks noGrp="1"/>
          </p:cNvSpPr>
          <p:nvPr>
            <p:ph type="title"/>
          </p:nvPr>
        </p:nvSpPr>
        <p:spPr/>
        <p:txBody>
          <a:bodyPr/>
          <a:lstStyle/>
          <a:p>
            <a:r>
              <a:rPr lang="en-US"/>
              <a:t>Facebook z-Paid - Blog (AccountId: 28897225) | z-Helv-All - 6 of 11</a:t>
            </a:r>
          </a:p>
        </p:txBody>
      </p:sp>
      <p:graphicFrame>
        <p:nvGraphicFramePr>
          <p:cNvPr id="5" name="Table Placeholder 4">
            <a:extLst>
              <a:ext uri="{FF2B5EF4-FFF2-40B4-BE49-F238E27FC236}">
                <a16:creationId xmlns:a16="http://schemas.microsoft.com/office/drawing/2014/main" id="{AED4B268-E3DF-4A9B-89B8-E1FDEA4A0CF9}"/>
              </a:ext>
            </a:extLst>
          </p:cNvPr>
          <p:cNvGraphicFramePr>
            <a:graphicFrameLocks noGrp="1"/>
          </p:cNvGraphicFramePr>
          <p:nvPr>
            <p:ph type="tbl" sz="quarter" idx="13"/>
            <p:extLst>
              <p:ext uri="{D42A27DB-BD31-4B8C-83A1-F6EECF244321}">
                <p14:modId xmlns:p14="http://schemas.microsoft.com/office/powerpoint/2010/main" val="22510190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635134338"/>
                    </a:ext>
                  </a:extLst>
                </a:gridCol>
                <a:gridCol w="411480">
                  <a:extLst>
                    <a:ext uri="{9D8B030D-6E8A-4147-A177-3AD203B41FA5}">
                      <a16:colId xmlns:a16="http://schemas.microsoft.com/office/drawing/2014/main" val="205598535"/>
                    </a:ext>
                  </a:extLst>
                </a:gridCol>
                <a:gridCol w="411480">
                  <a:extLst>
                    <a:ext uri="{9D8B030D-6E8A-4147-A177-3AD203B41FA5}">
                      <a16:colId xmlns:a16="http://schemas.microsoft.com/office/drawing/2014/main" val="1505648295"/>
                    </a:ext>
                  </a:extLst>
                </a:gridCol>
                <a:gridCol w="411480">
                  <a:extLst>
                    <a:ext uri="{9D8B030D-6E8A-4147-A177-3AD203B41FA5}">
                      <a16:colId xmlns:a16="http://schemas.microsoft.com/office/drawing/2014/main" val="2766578122"/>
                    </a:ext>
                  </a:extLst>
                </a:gridCol>
                <a:gridCol w="411480">
                  <a:extLst>
                    <a:ext uri="{9D8B030D-6E8A-4147-A177-3AD203B41FA5}">
                      <a16:colId xmlns:a16="http://schemas.microsoft.com/office/drawing/2014/main" val="4053468395"/>
                    </a:ext>
                  </a:extLst>
                </a:gridCol>
                <a:gridCol w="411480">
                  <a:extLst>
                    <a:ext uri="{9D8B030D-6E8A-4147-A177-3AD203B41FA5}">
                      <a16:colId xmlns:a16="http://schemas.microsoft.com/office/drawing/2014/main" val="2282584146"/>
                    </a:ext>
                  </a:extLst>
                </a:gridCol>
                <a:gridCol w="411480">
                  <a:extLst>
                    <a:ext uri="{9D8B030D-6E8A-4147-A177-3AD203B41FA5}">
                      <a16:colId xmlns:a16="http://schemas.microsoft.com/office/drawing/2014/main" val="2937025872"/>
                    </a:ext>
                  </a:extLst>
                </a:gridCol>
                <a:gridCol w="411480">
                  <a:extLst>
                    <a:ext uri="{9D8B030D-6E8A-4147-A177-3AD203B41FA5}">
                      <a16:colId xmlns:a16="http://schemas.microsoft.com/office/drawing/2014/main" val="2675794749"/>
                    </a:ext>
                  </a:extLst>
                </a:gridCol>
                <a:gridCol w="411480">
                  <a:extLst>
                    <a:ext uri="{9D8B030D-6E8A-4147-A177-3AD203B41FA5}">
                      <a16:colId xmlns:a16="http://schemas.microsoft.com/office/drawing/2014/main" val="1277538483"/>
                    </a:ext>
                  </a:extLst>
                </a:gridCol>
                <a:gridCol w="411480">
                  <a:extLst>
                    <a:ext uri="{9D8B030D-6E8A-4147-A177-3AD203B41FA5}">
                      <a16:colId xmlns:a16="http://schemas.microsoft.com/office/drawing/2014/main" val="1793361012"/>
                    </a:ext>
                  </a:extLst>
                </a:gridCol>
                <a:gridCol w="411480">
                  <a:extLst>
                    <a:ext uri="{9D8B030D-6E8A-4147-A177-3AD203B41FA5}">
                      <a16:colId xmlns:a16="http://schemas.microsoft.com/office/drawing/2014/main" val="2862935112"/>
                    </a:ext>
                  </a:extLst>
                </a:gridCol>
                <a:gridCol w="411480">
                  <a:extLst>
                    <a:ext uri="{9D8B030D-6E8A-4147-A177-3AD203B41FA5}">
                      <a16:colId xmlns:a16="http://schemas.microsoft.com/office/drawing/2014/main" val="3209821153"/>
                    </a:ext>
                  </a:extLst>
                </a:gridCol>
                <a:gridCol w="411480">
                  <a:extLst>
                    <a:ext uri="{9D8B030D-6E8A-4147-A177-3AD203B41FA5}">
                      <a16:colId xmlns:a16="http://schemas.microsoft.com/office/drawing/2014/main" val="3561452314"/>
                    </a:ext>
                  </a:extLst>
                </a:gridCol>
                <a:gridCol w="411480">
                  <a:extLst>
                    <a:ext uri="{9D8B030D-6E8A-4147-A177-3AD203B41FA5}">
                      <a16:colId xmlns:a16="http://schemas.microsoft.com/office/drawing/2014/main" val="3930540634"/>
                    </a:ext>
                  </a:extLst>
                </a:gridCol>
                <a:gridCol w="411480">
                  <a:extLst>
                    <a:ext uri="{9D8B030D-6E8A-4147-A177-3AD203B41FA5}">
                      <a16:colId xmlns:a16="http://schemas.microsoft.com/office/drawing/2014/main" val="18507847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Alle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 Alle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 Alle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 Link Clicks</a:t>
                      </a:r>
                    </a:p>
                  </a:txBody>
                  <a:tcPr/>
                </a:tc>
                <a:extLst>
                  <a:ext uri="{0D108BD9-81ED-4DB2-BD59-A6C34878D82A}">
                    <a16:rowId xmlns:a16="http://schemas.microsoft.com/office/drawing/2014/main" val="28458139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Badi Cup St.Gallen Facebook Video Volleyball - 2018-08-15 09:25:39 </a:t>
                      </a:r>
                      <a:r>
                        <a:rPr kumimoji="0" lang="en-US" sz="1000" b="0" i="0" u="none" strike="noStrike" kern="1200" cap="none" spc="0" normalizeH="0" baseline="0" noProof="0">
                          <a:ln>
                            <a:noFill/>
                          </a:ln>
                          <a:solidFill>
                            <a:prstClr val="black"/>
                          </a:solidFill>
                          <a:effectLst/>
                          <a:uLnTx/>
                          <a:uFillTx/>
                          <a:latin typeface="+mn-lt"/>
                          <a:ea typeface="+mn-ea"/>
                          <a:cs typeface="+mn-cs"/>
                        </a:rPr>
                        <a:t> 
 Trausch di? Gewinne VIP Tickets für den Helvetia Schweizer Cup Final. Werde zum Held im Freibad Lerchenfeld, St.Gallen!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a:t>
                      </a:r>
                    </a:p>
                  </a:txBody>
                  <a:tcPr/>
                </a:tc>
                <a:extLst>
                  <a:ext uri="{0D108BD9-81ED-4DB2-BD59-A6C34878D82A}">
                    <a16:rowId xmlns:a16="http://schemas.microsoft.com/office/drawing/2014/main" val="25151130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Badi Cup Nidau Facebook Video Volleyball - 2018-08-09 09:10:10 </a:t>
                      </a:r>
                      <a:r>
                        <a:rPr kumimoji="0" lang="en-US" sz="1000" b="0" i="0" u="none" strike="noStrike" kern="1200" cap="none" spc="0" normalizeH="0" baseline="0" noProof="0">
                          <a:ln>
                            <a:noFill/>
                          </a:ln>
                          <a:solidFill>
                            <a:prstClr val="black"/>
                          </a:solidFill>
                          <a:effectLst/>
                          <a:uLnTx/>
                          <a:uFillTx/>
                          <a:latin typeface="+mn-lt"/>
                          <a:ea typeface="+mn-ea"/>
                          <a:cs typeface="+mn-cs"/>
                        </a:rPr>
                        <a:t> 
 Trausch di? Gewinne VIP Tickets für den Helvetia Schweizer Cup Final. Werde zum Held im Strandbad Biel, Nidau!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a:t>
                      </a:r>
                    </a:p>
                  </a:txBody>
                  <a:tcPr/>
                </a:tc>
                <a:extLst>
                  <a:ext uri="{0D108BD9-81ED-4DB2-BD59-A6C34878D82A}">
                    <a16:rowId xmlns:a16="http://schemas.microsoft.com/office/drawing/2014/main" val="12274618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Badi Cup Thun Facebook Visual - 2018-07-18 16:20:37 </a:t>
                      </a:r>
                      <a:r>
                        <a:rPr kumimoji="0" lang="en-US" sz="1000" b="0" i="0" u="none" strike="noStrike" kern="1200" cap="none" spc="0" normalizeH="0" baseline="0" noProof="0">
                          <a:ln>
                            <a:noFill/>
                          </a:ln>
                          <a:solidFill>
                            <a:prstClr val="black"/>
                          </a:solidFill>
                          <a:effectLst/>
                          <a:uLnTx/>
                          <a:uFillTx/>
                          <a:latin typeface="+mn-lt"/>
                          <a:ea typeface="+mn-ea"/>
                          <a:cs typeface="+mn-cs"/>
                        </a:rPr>
                        <a:t> 
 Trausch di? Gewinne VIP Tickets für den Helvetia Schweizer Cup Final. Werde zum Held im Strandbad Thun!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a:t>
                      </a:r>
                    </a:p>
                  </a:txBody>
                  <a:tcPr/>
                </a:tc>
                <a:extLst>
                  <a:ext uri="{0D108BD9-81ED-4DB2-BD59-A6C34878D82A}">
                    <a16:rowId xmlns:a16="http://schemas.microsoft.com/office/drawing/2014/main" val="6704473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Badi Cup Brig Facebook Video Volleyball - 2018-08-16 10:13:39 </a:t>
                      </a:r>
                      <a:r>
                        <a:rPr kumimoji="0" lang="en-US" sz="1000" b="0" i="0" u="none" strike="noStrike" kern="1200" cap="none" spc="0" normalizeH="0" baseline="0" noProof="0">
                          <a:ln>
                            <a:noFill/>
                          </a:ln>
                          <a:solidFill>
                            <a:prstClr val="black"/>
                          </a:solidFill>
                          <a:effectLst/>
                          <a:uLnTx/>
                          <a:uFillTx/>
                          <a:latin typeface="+mn-lt"/>
                          <a:ea typeface="+mn-ea"/>
                          <a:cs typeface="+mn-cs"/>
                        </a:rPr>
                        <a:t> 
 Trausch di? Gewinne VIP Tickets für den Helvetia Schweizer Cup Final. Werde zum Held im Schwimmbad Geschina, Brig!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a:t>
                      </a:r>
                    </a:p>
                  </a:txBody>
                  <a:tcPr/>
                </a:tc>
                <a:extLst>
                  <a:ext uri="{0D108BD9-81ED-4DB2-BD59-A6C34878D82A}">
                    <a16:rowId xmlns:a16="http://schemas.microsoft.com/office/drawing/2014/main" val="761543768"/>
                  </a:ext>
                </a:extLst>
              </a:tr>
            </a:tbl>
          </a:graphicData>
        </a:graphic>
      </p:graphicFrame>
      <p:sp>
        <p:nvSpPr>
          <p:cNvPr id="4" name="Text Placeholder 3">
            <a:extLst>
              <a:ext uri="{FF2B5EF4-FFF2-40B4-BE49-F238E27FC236}">
                <a16:creationId xmlns:a16="http://schemas.microsoft.com/office/drawing/2014/main" id="{10345C2B-DA8B-49C4-8210-BA0AE9779D42}"/>
              </a:ext>
            </a:extLst>
          </p:cNvPr>
          <p:cNvSpPr>
            <a:spLocks noGrp="1"/>
          </p:cNvSpPr>
          <p:nvPr>
            <p:ph type="body" sz="quarter" idx="14"/>
          </p:nvPr>
        </p:nvSpPr>
        <p:spPr/>
        <p:txBody>
          <a:bodyPr/>
          <a:lstStyle/>
          <a:p>
            <a:r>
              <a:rPr lang="en-US"/>
              <a:t>01.05.2018 - 30.04.2019</a:t>
            </a:r>
          </a:p>
        </p:txBody>
      </p:sp>
    </p:spTree>
    <p:extLst>
      <p:ext uri="{BB962C8B-B14F-4D97-AF65-F5344CB8AC3E}">
        <p14:creationId xmlns:p14="http://schemas.microsoft.com/office/powerpoint/2010/main" val="91466564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D92109-100B-47E9-8C04-81C016569F75}"/>
              </a:ext>
            </a:extLst>
          </p:cNvPr>
          <p:cNvSpPr>
            <a:spLocks noGrp="1"/>
          </p:cNvSpPr>
          <p:nvPr>
            <p:ph type="title"/>
          </p:nvPr>
        </p:nvSpPr>
        <p:spPr/>
        <p:txBody>
          <a:bodyPr/>
          <a:lstStyle/>
          <a:p>
            <a:r>
              <a:rPr lang="en-US"/>
              <a:t>Facebook z-Paid - Blog (AccountId: 28897225) | z-Helv-All - 7 of 11</a:t>
            </a:r>
          </a:p>
        </p:txBody>
      </p:sp>
      <p:graphicFrame>
        <p:nvGraphicFramePr>
          <p:cNvPr id="5" name="Table Placeholder 4">
            <a:extLst>
              <a:ext uri="{FF2B5EF4-FFF2-40B4-BE49-F238E27FC236}">
                <a16:creationId xmlns:a16="http://schemas.microsoft.com/office/drawing/2014/main" id="{E9A11AC6-3DC9-43A4-9835-918CA3A1E537}"/>
              </a:ext>
            </a:extLst>
          </p:cNvPr>
          <p:cNvGraphicFramePr>
            <a:graphicFrameLocks noGrp="1"/>
          </p:cNvGraphicFramePr>
          <p:nvPr>
            <p:ph type="tbl" sz="quarter" idx="13"/>
            <p:extLst>
              <p:ext uri="{D42A27DB-BD31-4B8C-83A1-F6EECF244321}">
                <p14:modId xmlns:p14="http://schemas.microsoft.com/office/powerpoint/2010/main" val="41921320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273434648"/>
                    </a:ext>
                  </a:extLst>
                </a:gridCol>
                <a:gridCol w="411480">
                  <a:extLst>
                    <a:ext uri="{9D8B030D-6E8A-4147-A177-3AD203B41FA5}">
                      <a16:colId xmlns:a16="http://schemas.microsoft.com/office/drawing/2014/main" val="1443258769"/>
                    </a:ext>
                  </a:extLst>
                </a:gridCol>
                <a:gridCol w="411480">
                  <a:extLst>
                    <a:ext uri="{9D8B030D-6E8A-4147-A177-3AD203B41FA5}">
                      <a16:colId xmlns:a16="http://schemas.microsoft.com/office/drawing/2014/main" val="1223656866"/>
                    </a:ext>
                  </a:extLst>
                </a:gridCol>
                <a:gridCol w="411480">
                  <a:extLst>
                    <a:ext uri="{9D8B030D-6E8A-4147-A177-3AD203B41FA5}">
                      <a16:colId xmlns:a16="http://schemas.microsoft.com/office/drawing/2014/main" val="1103582713"/>
                    </a:ext>
                  </a:extLst>
                </a:gridCol>
                <a:gridCol w="411480">
                  <a:extLst>
                    <a:ext uri="{9D8B030D-6E8A-4147-A177-3AD203B41FA5}">
                      <a16:colId xmlns:a16="http://schemas.microsoft.com/office/drawing/2014/main" val="3981939604"/>
                    </a:ext>
                  </a:extLst>
                </a:gridCol>
                <a:gridCol w="411480">
                  <a:extLst>
                    <a:ext uri="{9D8B030D-6E8A-4147-A177-3AD203B41FA5}">
                      <a16:colId xmlns:a16="http://schemas.microsoft.com/office/drawing/2014/main" val="3399002706"/>
                    </a:ext>
                  </a:extLst>
                </a:gridCol>
                <a:gridCol w="411480">
                  <a:extLst>
                    <a:ext uri="{9D8B030D-6E8A-4147-A177-3AD203B41FA5}">
                      <a16:colId xmlns:a16="http://schemas.microsoft.com/office/drawing/2014/main" val="2058632678"/>
                    </a:ext>
                  </a:extLst>
                </a:gridCol>
                <a:gridCol w="411480">
                  <a:extLst>
                    <a:ext uri="{9D8B030D-6E8A-4147-A177-3AD203B41FA5}">
                      <a16:colId xmlns:a16="http://schemas.microsoft.com/office/drawing/2014/main" val="2162503796"/>
                    </a:ext>
                  </a:extLst>
                </a:gridCol>
                <a:gridCol w="411480">
                  <a:extLst>
                    <a:ext uri="{9D8B030D-6E8A-4147-A177-3AD203B41FA5}">
                      <a16:colId xmlns:a16="http://schemas.microsoft.com/office/drawing/2014/main" val="4136871990"/>
                    </a:ext>
                  </a:extLst>
                </a:gridCol>
                <a:gridCol w="411480">
                  <a:extLst>
                    <a:ext uri="{9D8B030D-6E8A-4147-A177-3AD203B41FA5}">
                      <a16:colId xmlns:a16="http://schemas.microsoft.com/office/drawing/2014/main" val="2932493227"/>
                    </a:ext>
                  </a:extLst>
                </a:gridCol>
                <a:gridCol w="411480">
                  <a:extLst>
                    <a:ext uri="{9D8B030D-6E8A-4147-A177-3AD203B41FA5}">
                      <a16:colId xmlns:a16="http://schemas.microsoft.com/office/drawing/2014/main" val="1706522382"/>
                    </a:ext>
                  </a:extLst>
                </a:gridCol>
                <a:gridCol w="411480">
                  <a:extLst>
                    <a:ext uri="{9D8B030D-6E8A-4147-A177-3AD203B41FA5}">
                      <a16:colId xmlns:a16="http://schemas.microsoft.com/office/drawing/2014/main" val="1141609111"/>
                    </a:ext>
                  </a:extLst>
                </a:gridCol>
                <a:gridCol w="411480">
                  <a:extLst>
                    <a:ext uri="{9D8B030D-6E8A-4147-A177-3AD203B41FA5}">
                      <a16:colId xmlns:a16="http://schemas.microsoft.com/office/drawing/2014/main" val="2704945634"/>
                    </a:ext>
                  </a:extLst>
                </a:gridCol>
                <a:gridCol w="411480">
                  <a:extLst>
                    <a:ext uri="{9D8B030D-6E8A-4147-A177-3AD203B41FA5}">
                      <a16:colId xmlns:a16="http://schemas.microsoft.com/office/drawing/2014/main" val="640778729"/>
                    </a:ext>
                  </a:extLst>
                </a:gridCol>
                <a:gridCol w="411480">
                  <a:extLst>
                    <a:ext uri="{9D8B030D-6E8A-4147-A177-3AD203B41FA5}">
                      <a16:colId xmlns:a16="http://schemas.microsoft.com/office/drawing/2014/main" val="27698475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Alle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 Alle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 Alle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 Link Clicks</a:t>
                      </a:r>
                    </a:p>
                  </a:txBody>
                  <a:tcPr/>
                </a:tc>
                <a:extLst>
                  <a:ext uri="{0D108BD9-81ED-4DB2-BD59-A6C34878D82A}">
                    <a16:rowId xmlns:a16="http://schemas.microsoft.com/office/drawing/2014/main" val="19897156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Badi Cup CH FB Video Sprungturm - 2018-06-18 14:45:24 </a:t>
                      </a:r>
                      <a:r>
                        <a:rPr kumimoji="0" lang="en-US" sz="1000" b="0" i="0" u="none" strike="noStrike" kern="1200" cap="none" spc="0" normalizeH="0" baseline="0" noProof="0">
                          <a:ln>
                            <a:noFill/>
                          </a:ln>
                          <a:solidFill>
                            <a:prstClr val="black"/>
                          </a:solidFill>
                          <a:effectLst/>
                          <a:uLnTx/>
                          <a:uFillTx/>
                          <a:latin typeface="+mn-lt"/>
                          <a:ea typeface="+mn-ea"/>
                          <a:cs typeface="+mn-cs"/>
                        </a:rPr>
                        <a:t> 
 Trausch di? Werde zum Held deiner Badi und gewinne jetzt den Helvetia Badi Cup 2018! Wir machen in deiner Badi Halt.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a:t>
                      </a:r>
                    </a:p>
                  </a:txBody>
                  <a:tcPr/>
                </a:tc>
                <a:extLst>
                  <a:ext uri="{0D108BD9-81ED-4DB2-BD59-A6C34878D82A}">
                    <a16:rowId xmlns:a16="http://schemas.microsoft.com/office/drawing/2014/main" val="19616881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Badi Cup CH FB Video Kinderbecken - 2018-06-25 13:38:05 </a:t>
                      </a:r>
                      <a:r>
                        <a:rPr kumimoji="0" lang="en-US" sz="1000" b="0" i="0" u="none" strike="noStrike" kern="1200" cap="none" spc="0" normalizeH="0" baseline="0" noProof="0">
                          <a:ln>
                            <a:noFill/>
                          </a:ln>
                          <a:solidFill>
                            <a:prstClr val="black"/>
                          </a:solidFill>
                          <a:effectLst/>
                          <a:uLnTx/>
                          <a:uFillTx/>
                          <a:latin typeface="+mn-lt"/>
                          <a:ea typeface="+mn-ea"/>
                          <a:cs typeface="+mn-cs"/>
                        </a:rPr>
                        <a:t> 
 Trausch di? Gewinne VIP Tickets für den Helvetia Schweizer Cup Final. Werde zum Held deiner Badi!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a:t>
                      </a:r>
                    </a:p>
                  </a:txBody>
                  <a:tcPr/>
                </a:tc>
                <a:extLst>
                  <a:ext uri="{0D108BD9-81ED-4DB2-BD59-A6C34878D82A}">
                    <a16:rowId xmlns:a16="http://schemas.microsoft.com/office/drawing/2014/main" val="12434772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Badi Cup St.Gallen Facebook Visual - 2018-08-15 09:25:39 </a:t>
                      </a:r>
                      <a:r>
                        <a:rPr kumimoji="0" lang="en-US" sz="1000" b="0" i="0" u="none" strike="noStrike" kern="1200" cap="none" spc="0" normalizeH="0" baseline="0" noProof="0">
                          <a:ln>
                            <a:noFill/>
                          </a:ln>
                          <a:solidFill>
                            <a:prstClr val="black"/>
                          </a:solidFill>
                          <a:effectLst/>
                          <a:uLnTx/>
                          <a:uFillTx/>
                          <a:latin typeface="+mn-lt"/>
                          <a:ea typeface="+mn-ea"/>
                          <a:cs typeface="+mn-cs"/>
                        </a:rPr>
                        <a:t> 
 Trausch di? Gewinne VIP Tickets für den Helvetia Schweizer Cup Final. Werde zum Held im Freibad Lerchenfeld, St.Gallen!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a:t>
                      </a:r>
                    </a:p>
                  </a:txBody>
                  <a:tcPr/>
                </a:tc>
                <a:extLst>
                  <a:ext uri="{0D108BD9-81ED-4DB2-BD59-A6C34878D82A}">
                    <a16:rowId xmlns:a16="http://schemas.microsoft.com/office/drawing/2014/main" val="1173418158"/>
                  </a:ext>
                </a:extLst>
              </a:tr>
            </a:tbl>
          </a:graphicData>
        </a:graphic>
      </p:graphicFrame>
      <p:sp>
        <p:nvSpPr>
          <p:cNvPr id="4" name="Text Placeholder 3">
            <a:extLst>
              <a:ext uri="{FF2B5EF4-FFF2-40B4-BE49-F238E27FC236}">
                <a16:creationId xmlns:a16="http://schemas.microsoft.com/office/drawing/2014/main" id="{4BD99168-57F2-43F1-9E33-007060FE0B8E}"/>
              </a:ext>
            </a:extLst>
          </p:cNvPr>
          <p:cNvSpPr>
            <a:spLocks noGrp="1"/>
          </p:cNvSpPr>
          <p:nvPr>
            <p:ph type="body" sz="quarter" idx="14"/>
          </p:nvPr>
        </p:nvSpPr>
        <p:spPr/>
        <p:txBody>
          <a:bodyPr/>
          <a:lstStyle/>
          <a:p>
            <a:r>
              <a:rPr lang="en-US"/>
              <a:t>01.05.2018 - 30.04.2019</a:t>
            </a:r>
          </a:p>
        </p:txBody>
      </p:sp>
    </p:spTree>
    <p:extLst>
      <p:ext uri="{BB962C8B-B14F-4D97-AF65-F5344CB8AC3E}">
        <p14:creationId xmlns:p14="http://schemas.microsoft.com/office/powerpoint/2010/main" val="107326890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008A8C-675D-4BD6-87DB-4CCB9E0E7411}"/>
              </a:ext>
            </a:extLst>
          </p:cNvPr>
          <p:cNvSpPr>
            <a:spLocks noGrp="1"/>
          </p:cNvSpPr>
          <p:nvPr>
            <p:ph type="title"/>
          </p:nvPr>
        </p:nvSpPr>
        <p:spPr/>
        <p:txBody>
          <a:bodyPr/>
          <a:lstStyle/>
          <a:p>
            <a:r>
              <a:rPr lang="en-US"/>
              <a:t>Facebook z-Paid - Blog (AccountId: 28897225) | z-Helv-All - 8 of 11</a:t>
            </a:r>
          </a:p>
        </p:txBody>
      </p:sp>
      <p:graphicFrame>
        <p:nvGraphicFramePr>
          <p:cNvPr id="5" name="Table Placeholder 4">
            <a:extLst>
              <a:ext uri="{FF2B5EF4-FFF2-40B4-BE49-F238E27FC236}">
                <a16:creationId xmlns:a16="http://schemas.microsoft.com/office/drawing/2014/main" id="{5E5A5CD9-96FF-44AA-8EA5-7B58A91CE0FC}"/>
              </a:ext>
            </a:extLst>
          </p:cNvPr>
          <p:cNvGraphicFramePr>
            <a:graphicFrameLocks noGrp="1"/>
          </p:cNvGraphicFramePr>
          <p:nvPr>
            <p:ph type="tbl" sz="quarter" idx="13"/>
            <p:extLst>
              <p:ext uri="{D42A27DB-BD31-4B8C-83A1-F6EECF244321}">
                <p14:modId xmlns:p14="http://schemas.microsoft.com/office/powerpoint/2010/main" val="39910421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149644502"/>
                    </a:ext>
                  </a:extLst>
                </a:gridCol>
                <a:gridCol w="411480">
                  <a:extLst>
                    <a:ext uri="{9D8B030D-6E8A-4147-A177-3AD203B41FA5}">
                      <a16:colId xmlns:a16="http://schemas.microsoft.com/office/drawing/2014/main" val="2790508156"/>
                    </a:ext>
                  </a:extLst>
                </a:gridCol>
                <a:gridCol w="411480">
                  <a:extLst>
                    <a:ext uri="{9D8B030D-6E8A-4147-A177-3AD203B41FA5}">
                      <a16:colId xmlns:a16="http://schemas.microsoft.com/office/drawing/2014/main" val="1383068118"/>
                    </a:ext>
                  </a:extLst>
                </a:gridCol>
                <a:gridCol w="411480">
                  <a:extLst>
                    <a:ext uri="{9D8B030D-6E8A-4147-A177-3AD203B41FA5}">
                      <a16:colId xmlns:a16="http://schemas.microsoft.com/office/drawing/2014/main" val="658242863"/>
                    </a:ext>
                  </a:extLst>
                </a:gridCol>
                <a:gridCol w="411480">
                  <a:extLst>
                    <a:ext uri="{9D8B030D-6E8A-4147-A177-3AD203B41FA5}">
                      <a16:colId xmlns:a16="http://schemas.microsoft.com/office/drawing/2014/main" val="704994688"/>
                    </a:ext>
                  </a:extLst>
                </a:gridCol>
                <a:gridCol w="411480">
                  <a:extLst>
                    <a:ext uri="{9D8B030D-6E8A-4147-A177-3AD203B41FA5}">
                      <a16:colId xmlns:a16="http://schemas.microsoft.com/office/drawing/2014/main" val="1010884112"/>
                    </a:ext>
                  </a:extLst>
                </a:gridCol>
                <a:gridCol w="411480">
                  <a:extLst>
                    <a:ext uri="{9D8B030D-6E8A-4147-A177-3AD203B41FA5}">
                      <a16:colId xmlns:a16="http://schemas.microsoft.com/office/drawing/2014/main" val="1227943510"/>
                    </a:ext>
                  </a:extLst>
                </a:gridCol>
                <a:gridCol w="411480">
                  <a:extLst>
                    <a:ext uri="{9D8B030D-6E8A-4147-A177-3AD203B41FA5}">
                      <a16:colId xmlns:a16="http://schemas.microsoft.com/office/drawing/2014/main" val="1275084147"/>
                    </a:ext>
                  </a:extLst>
                </a:gridCol>
                <a:gridCol w="411480">
                  <a:extLst>
                    <a:ext uri="{9D8B030D-6E8A-4147-A177-3AD203B41FA5}">
                      <a16:colId xmlns:a16="http://schemas.microsoft.com/office/drawing/2014/main" val="2962752388"/>
                    </a:ext>
                  </a:extLst>
                </a:gridCol>
                <a:gridCol w="411480">
                  <a:extLst>
                    <a:ext uri="{9D8B030D-6E8A-4147-A177-3AD203B41FA5}">
                      <a16:colId xmlns:a16="http://schemas.microsoft.com/office/drawing/2014/main" val="2783291914"/>
                    </a:ext>
                  </a:extLst>
                </a:gridCol>
                <a:gridCol w="411480">
                  <a:extLst>
                    <a:ext uri="{9D8B030D-6E8A-4147-A177-3AD203B41FA5}">
                      <a16:colId xmlns:a16="http://schemas.microsoft.com/office/drawing/2014/main" val="3215995785"/>
                    </a:ext>
                  </a:extLst>
                </a:gridCol>
                <a:gridCol w="411480">
                  <a:extLst>
                    <a:ext uri="{9D8B030D-6E8A-4147-A177-3AD203B41FA5}">
                      <a16:colId xmlns:a16="http://schemas.microsoft.com/office/drawing/2014/main" val="1768480686"/>
                    </a:ext>
                  </a:extLst>
                </a:gridCol>
                <a:gridCol w="411480">
                  <a:extLst>
                    <a:ext uri="{9D8B030D-6E8A-4147-A177-3AD203B41FA5}">
                      <a16:colId xmlns:a16="http://schemas.microsoft.com/office/drawing/2014/main" val="3906641365"/>
                    </a:ext>
                  </a:extLst>
                </a:gridCol>
                <a:gridCol w="411480">
                  <a:extLst>
                    <a:ext uri="{9D8B030D-6E8A-4147-A177-3AD203B41FA5}">
                      <a16:colId xmlns:a16="http://schemas.microsoft.com/office/drawing/2014/main" val="2999287660"/>
                    </a:ext>
                  </a:extLst>
                </a:gridCol>
                <a:gridCol w="411480">
                  <a:extLst>
                    <a:ext uri="{9D8B030D-6E8A-4147-A177-3AD203B41FA5}">
                      <a16:colId xmlns:a16="http://schemas.microsoft.com/office/drawing/2014/main" val="32078896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Alle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 Alle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 Alle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 Link Clicks</a:t>
                      </a:r>
                    </a:p>
                  </a:txBody>
                  <a:tcPr/>
                </a:tc>
                <a:extLst>
                  <a:ext uri="{0D108BD9-81ED-4DB2-BD59-A6C34878D82A}">
                    <a16:rowId xmlns:a16="http://schemas.microsoft.com/office/drawing/2014/main" val="4264925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Badi Cup Chur Facebook Video Volleyball - 2018-06-29 09:29:11 </a:t>
                      </a:r>
                      <a:r>
                        <a:rPr kumimoji="0" lang="en-US" sz="1000" b="0" i="0" u="none" strike="noStrike" kern="1200" cap="none" spc="0" normalizeH="0" baseline="0" noProof="0">
                          <a:ln>
                            <a:noFill/>
                          </a:ln>
                          <a:solidFill>
                            <a:prstClr val="black"/>
                          </a:solidFill>
                          <a:effectLst/>
                          <a:uLnTx/>
                          <a:uFillTx/>
                          <a:latin typeface="+mn-lt"/>
                          <a:ea typeface="+mn-ea"/>
                          <a:cs typeface="+mn-cs"/>
                        </a:rPr>
                        <a:t> 
 Trausch di? Gewinne VIP Tickets für den Helvetia Schweizer Cup Final. Werde zum Held in den Obere Au Bäder und Sportanlagen in Chur!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0.49</a:t>
                      </a:r>
                    </a:p>
                  </a:txBody>
                  <a:tcPr/>
                </a:tc>
                <a:extLst>
                  <a:ext uri="{0D108BD9-81ED-4DB2-BD59-A6C34878D82A}">
                    <a16:rowId xmlns:a16="http://schemas.microsoft.com/office/drawing/2014/main" val="21047908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Badi Cup Interlaken Facebook Video Volleyball - 2018-06-25 13:14:10 </a:t>
                      </a:r>
                      <a:r>
                        <a:rPr kumimoji="0" lang="en-US" sz="1000" b="0" i="0" u="none" strike="noStrike" kern="1200" cap="none" spc="0" normalizeH="0" baseline="0" noProof="0">
                          <a:ln>
                            <a:noFill/>
                          </a:ln>
                          <a:solidFill>
                            <a:prstClr val="black"/>
                          </a:solidFill>
                          <a:effectLst/>
                          <a:uLnTx/>
                          <a:uFillTx/>
                          <a:latin typeface="+mn-lt"/>
                          <a:ea typeface="+mn-ea"/>
                          <a:cs typeface="+mn-cs"/>
                        </a:rPr>
                        <a:t> 
 Trausch di? Gewinne VIP Tickets für den Helvetia Schweizer Cup Final. Werde zum Held im Freiluft- und Hallenbad Bödeli in Interlaken!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0.58</a:t>
                      </a:r>
                    </a:p>
                  </a:txBody>
                  <a:tcPr/>
                </a:tc>
                <a:extLst>
                  <a:ext uri="{0D108BD9-81ED-4DB2-BD59-A6C34878D82A}">
                    <a16:rowId xmlns:a16="http://schemas.microsoft.com/office/drawing/2014/main" val="1674773133"/>
                  </a:ext>
                </a:extLst>
              </a:tr>
            </a:tbl>
          </a:graphicData>
        </a:graphic>
      </p:graphicFrame>
      <p:sp>
        <p:nvSpPr>
          <p:cNvPr id="4" name="Text Placeholder 3">
            <a:extLst>
              <a:ext uri="{FF2B5EF4-FFF2-40B4-BE49-F238E27FC236}">
                <a16:creationId xmlns:a16="http://schemas.microsoft.com/office/drawing/2014/main" id="{37A232D9-0699-47A3-AF08-7EABC307A610}"/>
              </a:ext>
            </a:extLst>
          </p:cNvPr>
          <p:cNvSpPr>
            <a:spLocks noGrp="1"/>
          </p:cNvSpPr>
          <p:nvPr>
            <p:ph type="body" sz="quarter" idx="14"/>
          </p:nvPr>
        </p:nvSpPr>
        <p:spPr/>
        <p:txBody>
          <a:bodyPr/>
          <a:lstStyle/>
          <a:p>
            <a:r>
              <a:rPr lang="en-US"/>
              <a:t>01.05.2018 - 30.04.2019</a:t>
            </a:r>
          </a:p>
        </p:txBody>
      </p:sp>
    </p:spTree>
    <p:extLst>
      <p:ext uri="{BB962C8B-B14F-4D97-AF65-F5344CB8AC3E}">
        <p14:creationId xmlns:p14="http://schemas.microsoft.com/office/powerpoint/2010/main" val="333220366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F09816-589B-4994-9E9B-B77E0B8E4B81}"/>
              </a:ext>
            </a:extLst>
          </p:cNvPr>
          <p:cNvSpPr>
            <a:spLocks noGrp="1"/>
          </p:cNvSpPr>
          <p:nvPr>
            <p:ph type="title"/>
          </p:nvPr>
        </p:nvSpPr>
        <p:spPr/>
        <p:txBody>
          <a:bodyPr/>
          <a:lstStyle/>
          <a:p>
            <a:r>
              <a:rPr lang="en-US"/>
              <a:t>Facebook z-Paid - Blog (AccountId: 28897225) | z-Helv-All - 9 of 11</a:t>
            </a:r>
          </a:p>
        </p:txBody>
      </p:sp>
      <p:graphicFrame>
        <p:nvGraphicFramePr>
          <p:cNvPr id="5" name="Table Placeholder 4">
            <a:extLst>
              <a:ext uri="{FF2B5EF4-FFF2-40B4-BE49-F238E27FC236}">
                <a16:creationId xmlns:a16="http://schemas.microsoft.com/office/drawing/2014/main" id="{419681C4-960F-4FB8-89D7-9A1CE3635EB9}"/>
              </a:ext>
            </a:extLst>
          </p:cNvPr>
          <p:cNvGraphicFramePr>
            <a:graphicFrameLocks noGrp="1"/>
          </p:cNvGraphicFramePr>
          <p:nvPr>
            <p:ph type="tbl" sz="quarter" idx="13"/>
            <p:extLst>
              <p:ext uri="{D42A27DB-BD31-4B8C-83A1-F6EECF244321}">
                <p14:modId xmlns:p14="http://schemas.microsoft.com/office/powerpoint/2010/main" val="18457149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299197858"/>
                    </a:ext>
                  </a:extLst>
                </a:gridCol>
                <a:gridCol w="411480">
                  <a:extLst>
                    <a:ext uri="{9D8B030D-6E8A-4147-A177-3AD203B41FA5}">
                      <a16:colId xmlns:a16="http://schemas.microsoft.com/office/drawing/2014/main" val="2486171451"/>
                    </a:ext>
                  </a:extLst>
                </a:gridCol>
                <a:gridCol w="411480">
                  <a:extLst>
                    <a:ext uri="{9D8B030D-6E8A-4147-A177-3AD203B41FA5}">
                      <a16:colId xmlns:a16="http://schemas.microsoft.com/office/drawing/2014/main" val="3299490974"/>
                    </a:ext>
                  </a:extLst>
                </a:gridCol>
                <a:gridCol w="411480">
                  <a:extLst>
                    <a:ext uri="{9D8B030D-6E8A-4147-A177-3AD203B41FA5}">
                      <a16:colId xmlns:a16="http://schemas.microsoft.com/office/drawing/2014/main" val="2442454251"/>
                    </a:ext>
                  </a:extLst>
                </a:gridCol>
                <a:gridCol w="411480">
                  <a:extLst>
                    <a:ext uri="{9D8B030D-6E8A-4147-A177-3AD203B41FA5}">
                      <a16:colId xmlns:a16="http://schemas.microsoft.com/office/drawing/2014/main" val="125864038"/>
                    </a:ext>
                  </a:extLst>
                </a:gridCol>
                <a:gridCol w="411480">
                  <a:extLst>
                    <a:ext uri="{9D8B030D-6E8A-4147-A177-3AD203B41FA5}">
                      <a16:colId xmlns:a16="http://schemas.microsoft.com/office/drawing/2014/main" val="1718465734"/>
                    </a:ext>
                  </a:extLst>
                </a:gridCol>
                <a:gridCol w="411480">
                  <a:extLst>
                    <a:ext uri="{9D8B030D-6E8A-4147-A177-3AD203B41FA5}">
                      <a16:colId xmlns:a16="http://schemas.microsoft.com/office/drawing/2014/main" val="3321589350"/>
                    </a:ext>
                  </a:extLst>
                </a:gridCol>
                <a:gridCol w="411480">
                  <a:extLst>
                    <a:ext uri="{9D8B030D-6E8A-4147-A177-3AD203B41FA5}">
                      <a16:colId xmlns:a16="http://schemas.microsoft.com/office/drawing/2014/main" val="1215181893"/>
                    </a:ext>
                  </a:extLst>
                </a:gridCol>
                <a:gridCol w="411480">
                  <a:extLst>
                    <a:ext uri="{9D8B030D-6E8A-4147-A177-3AD203B41FA5}">
                      <a16:colId xmlns:a16="http://schemas.microsoft.com/office/drawing/2014/main" val="555572024"/>
                    </a:ext>
                  </a:extLst>
                </a:gridCol>
                <a:gridCol w="411480">
                  <a:extLst>
                    <a:ext uri="{9D8B030D-6E8A-4147-A177-3AD203B41FA5}">
                      <a16:colId xmlns:a16="http://schemas.microsoft.com/office/drawing/2014/main" val="3289014737"/>
                    </a:ext>
                  </a:extLst>
                </a:gridCol>
                <a:gridCol w="411480">
                  <a:extLst>
                    <a:ext uri="{9D8B030D-6E8A-4147-A177-3AD203B41FA5}">
                      <a16:colId xmlns:a16="http://schemas.microsoft.com/office/drawing/2014/main" val="2859909755"/>
                    </a:ext>
                  </a:extLst>
                </a:gridCol>
                <a:gridCol w="411480">
                  <a:extLst>
                    <a:ext uri="{9D8B030D-6E8A-4147-A177-3AD203B41FA5}">
                      <a16:colId xmlns:a16="http://schemas.microsoft.com/office/drawing/2014/main" val="2754679149"/>
                    </a:ext>
                  </a:extLst>
                </a:gridCol>
                <a:gridCol w="411480">
                  <a:extLst>
                    <a:ext uri="{9D8B030D-6E8A-4147-A177-3AD203B41FA5}">
                      <a16:colId xmlns:a16="http://schemas.microsoft.com/office/drawing/2014/main" val="1055537191"/>
                    </a:ext>
                  </a:extLst>
                </a:gridCol>
                <a:gridCol w="411480">
                  <a:extLst>
                    <a:ext uri="{9D8B030D-6E8A-4147-A177-3AD203B41FA5}">
                      <a16:colId xmlns:a16="http://schemas.microsoft.com/office/drawing/2014/main" val="1879767632"/>
                    </a:ext>
                  </a:extLst>
                </a:gridCol>
                <a:gridCol w="411480">
                  <a:extLst>
                    <a:ext uri="{9D8B030D-6E8A-4147-A177-3AD203B41FA5}">
                      <a16:colId xmlns:a16="http://schemas.microsoft.com/office/drawing/2014/main" val="25712745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Alle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 Alle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 Alle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 Link Clicks</a:t>
                      </a:r>
                    </a:p>
                  </a:txBody>
                  <a:tcPr/>
                </a:tc>
                <a:extLst>
                  <a:ext uri="{0D108BD9-81ED-4DB2-BD59-A6C34878D82A}">
                    <a16:rowId xmlns:a16="http://schemas.microsoft.com/office/drawing/2014/main" val="17087398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Beitrag FB - De: "Jetzt voten und 2 x 2 Tickets für das Finalspiel des Helvetia Schweizer Cup / Helvetia Coupe Suisse 2018/19 gewinnen!" - 2018-09-18 14:26:34 </a:t>
                      </a:r>
                      <a:r>
                        <a:rPr kumimoji="0" lang="en-US" sz="1000" b="0" i="0" u="none" strike="noStrike" kern="1200" cap="none" spc="0" normalizeH="0" baseline="0" noProof="0">
                          <a:ln>
                            <a:noFill/>
                          </a:ln>
                          <a:solidFill>
                            <a:prstClr val="black"/>
                          </a:solidFill>
                          <a:effectLst/>
                          <a:uLnTx/>
                          <a:uFillTx/>
                          <a:latin typeface="+mn-lt"/>
                          <a:ea typeface="+mn-ea"/>
                          <a:cs typeface="+mn-cs"/>
                        </a:rPr>
                        <a:t> 
 Jetzt voten und 2 x 2 Tickets für das Finalspiel des Helvetia Schweizer Cup / Helvetia Coupe Suisse 2018/19 gewinnen!
Helvetia sucht auch nach der 2. Runde des Helvetia Schweizer Cup den Gewinner vom «Tor de Suisse». Wer erzielte das schönste Tor der 2. Runde des Helvetia Schweizer Cup 2018/19? 
http://helv.me/pS
Tor 1: Sofiane Achour - FC Moutier (Officiel)
Tor 2: Saliminah Galokho - FC Echallens Région
Tor 3: Benjamin Kololli - FC Zürich 
Tor 4: Raphael Kehrli - FC Breitenrain
Tor 5: Kemal Ademi - Neuchâtel Xamax FCS
#Helvetia #insurance #Schweizercup #Fussball #TordeSuisse #Sponsoring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a:t>
                      </a:r>
                    </a:p>
                  </a:txBody>
                  <a:tcPr/>
                </a:tc>
                <a:extLst>
                  <a:ext uri="{0D108BD9-81ED-4DB2-BD59-A6C34878D82A}">
                    <a16:rowId xmlns:a16="http://schemas.microsoft.com/office/drawing/2014/main" val="4251236437"/>
                  </a:ext>
                </a:extLst>
              </a:tr>
            </a:tbl>
          </a:graphicData>
        </a:graphic>
      </p:graphicFrame>
      <p:sp>
        <p:nvSpPr>
          <p:cNvPr id="4" name="Text Placeholder 3">
            <a:extLst>
              <a:ext uri="{FF2B5EF4-FFF2-40B4-BE49-F238E27FC236}">
                <a16:creationId xmlns:a16="http://schemas.microsoft.com/office/drawing/2014/main" id="{13C0B627-6AB7-437F-BD27-ABD815B735F9}"/>
              </a:ext>
            </a:extLst>
          </p:cNvPr>
          <p:cNvSpPr>
            <a:spLocks noGrp="1"/>
          </p:cNvSpPr>
          <p:nvPr>
            <p:ph type="body" sz="quarter" idx="14"/>
          </p:nvPr>
        </p:nvSpPr>
        <p:spPr/>
        <p:txBody>
          <a:bodyPr/>
          <a:lstStyle/>
          <a:p>
            <a:r>
              <a:rPr lang="en-US"/>
              <a:t>01.05.2018 - 30.04.2019</a:t>
            </a:r>
          </a:p>
        </p:txBody>
      </p:sp>
    </p:spTree>
    <p:extLst>
      <p:ext uri="{BB962C8B-B14F-4D97-AF65-F5344CB8AC3E}">
        <p14:creationId xmlns:p14="http://schemas.microsoft.com/office/powerpoint/2010/main" val="125161217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7A742F-6F03-417A-9FE2-4E6DDB523589}"/>
              </a:ext>
            </a:extLst>
          </p:cNvPr>
          <p:cNvSpPr>
            <a:spLocks noGrp="1"/>
          </p:cNvSpPr>
          <p:nvPr>
            <p:ph type="title"/>
          </p:nvPr>
        </p:nvSpPr>
        <p:spPr/>
        <p:txBody>
          <a:bodyPr/>
          <a:lstStyle/>
          <a:p>
            <a:r>
              <a:rPr lang="en-US"/>
              <a:t>Facebook z-Paid - Blog (AccountId: 28897225) | z-Helv-All - 10 of 11</a:t>
            </a:r>
          </a:p>
        </p:txBody>
      </p:sp>
      <p:graphicFrame>
        <p:nvGraphicFramePr>
          <p:cNvPr id="5" name="Table Placeholder 4">
            <a:extLst>
              <a:ext uri="{FF2B5EF4-FFF2-40B4-BE49-F238E27FC236}">
                <a16:creationId xmlns:a16="http://schemas.microsoft.com/office/drawing/2014/main" id="{F17F3D04-39D1-42B3-8CB4-39230FDB2324}"/>
              </a:ext>
            </a:extLst>
          </p:cNvPr>
          <p:cNvGraphicFramePr>
            <a:graphicFrameLocks noGrp="1"/>
          </p:cNvGraphicFramePr>
          <p:nvPr>
            <p:ph type="tbl" sz="quarter" idx="13"/>
            <p:extLst>
              <p:ext uri="{D42A27DB-BD31-4B8C-83A1-F6EECF244321}">
                <p14:modId xmlns:p14="http://schemas.microsoft.com/office/powerpoint/2010/main" val="6419143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699257321"/>
                    </a:ext>
                  </a:extLst>
                </a:gridCol>
                <a:gridCol w="411480">
                  <a:extLst>
                    <a:ext uri="{9D8B030D-6E8A-4147-A177-3AD203B41FA5}">
                      <a16:colId xmlns:a16="http://schemas.microsoft.com/office/drawing/2014/main" val="3536343608"/>
                    </a:ext>
                  </a:extLst>
                </a:gridCol>
                <a:gridCol w="411480">
                  <a:extLst>
                    <a:ext uri="{9D8B030D-6E8A-4147-A177-3AD203B41FA5}">
                      <a16:colId xmlns:a16="http://schemas.microsoft.com/office/drawing/2014/main" val="2214802122"/>
                    </a:ext>
                  </a:extLst>
                </a:gridCol>
                <a:gridCol w="411480">
                  <a:extLst>
                    <a:ext uri="{9D8B030D-6E8A-4147-A177-3AD203B41FA5}">
                      <a16:colId xmlns:a16="http://schemas.microsoft.com/office/drawing/2014/main" val="1692320832"/>
                    </a:ext>
                  </a:extLst>
                </a:gridCol>
                <a:gridCol w="411480">
                  <a:extLst>
                    <a:ext uri="{9D8B030D-6E8A-4147-A177-3AD203B41FA5}">
                      <a16:colId xmlns:a16="http://schemas.microsoft.com/office/drawing/2014/main" val="3858615700"/>
                    </a:ext>
                  </a:extLst>
                </a:gridCol>
                <a:gridCol w="411480">
                  <a:extLst>
                    <a:ext uri="{9D8B030D-6E8A-4147-A177-3AD203B41FA5}">
                      <a16:colId xmlns:a16="http://schemas.microsoft.com/office/drawing/2014/main" val="3324269224"/>
                    </a:ext>
                  </a:extLst>
                </a:gridCol>
                <a:gridCol w="411480">
                  <a:extLst>
                    <a:ext uri="{9D8B030D-6E8A-4147-A177-3AD203B41FA5}">
                      <a16:colId xmlns:a16="http://schemas.microsoft.com/office/drawing/2014/main" val="3200679323"/>
                    </a:ext>
                  </a:extLst>
                </a:gridCol>
                <a:gridCol w="411480">
                  <a:extLst>
                    <a:ext uri="{9D8B030D-6E8A-4147-A177-3AD203B41FA5}">
                      <a16:colId xmlns:a16="http://schemas.microsoft.com/office/drawing/2014/main" val="569627089"/>
                    </a:ext>
                  </a:extLst>
                </a:gridCol>
                <a:gridCol w="411480">
                  <a:extLst>
                    <a:ext uri="{9D8B030D-6E8A-4147-A177-3AD203B41FA5}">
                      <a16:colId xmlns:a16="http://schemas.microsoft.com/office/drawing/2014/main" val="490404968"/>
                    </a:ext>
                  </a:extLst>
                </a:gridCol>
                <a:gridCol w="411480">
                  <a:extLst>
                    <a:ext uri="{9D8B030D-6E8A-4147-A177-3AD203B41FA5}">
                      <a16:colId xmlns:a16="http://schemas.microsoft.com/office/drawing/2014/main" val="2274131196"/>
                    </a:ext>
                  </a:extLst>
                </a:gridCol>
                <a:gridCol w="411480">
                  <a:extLst>
                    <a:ext uri="{9D8B030D-6E8A-4147-A177-3AD203B41FA5}">
                      <a16:colId xmlns:a16="http://schemas.microsoft.com/office/drawing/2014/main" val="2461123506"/>
                    </a:ext>
                  </a:extLst>
                </a:gridCol>
                <a:gridCol w="411480">
                  <a:extLst>
                    <a:ext uri="{9D8B030D-6E8A-4147-A177-3AD203B41FA5}">
                      <a16:colId xmlns:a16="http://schemas.microsoft.com/office/drawing/2014/main" val="2018105623"/>
                    </a:ext>
                  </a:extLst>
                </a:gridCol>
                <a:gridCol w="411480">
                  <a:extLst>
                    <a:ext uri="{9D8B030D-6E8A-4147-A177-3AD203B41FA5}">
                      <a16:colId xmlns:a16="http://schemas.microsoft.com/office/drawing/2014/main" val="2945343325"/>
                    </a:ext>
                  </a:extLst>
                </a:gridCol>
                <a:gridCol w="411480">
                  <a:extLst>
                    <a:ext uri="{9D8B030D-6E8A-4147-A177-3AD203B41FA5}">
                      <a16:colId xmlns:a16="http://schemas.microsoft.com/office/drawing/2014/main" val="3671684156"/>
                    </a:ext>
                  </a:extLst>
                </a:gridCol>
                <a:gridCol w="411480">
                  <a:extLst>
                    <a:ext uri="{9D8B030D-6E8A-4147-A177-3AD203B41FA5}">
                      <a16:colId xmlns:a16="http://schemas.microsoft.com/office/drawing/2014/main" val="15278843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Alle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 Alle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 Alle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 Link Clicks</a:t>
                      </a:r>
                    </a:p>
                  </a:txBody>
                  <a:tcPr/>
                </a:tc>
                <a:extLst>
                  <a:ext uri="{0D108BD9-81ED-4DB2-BD59-A6C34878D82A}">
                    <a16:rowId xmlns:a16="http://schemas.microsoft.com/office/drawing/2014/main" val="36515629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Badi Cup Vaduz Facebook Video Volleyball - 2018-08-03 17:05:05 </a:t>
                      </a:r>
                      <a:r>
                        <a:rPr kumimoji="0" lang="en-US" sz="1000" b="0" i="0" u="none" strike="noStrike" kern="1200" cap="none" spc="0" normalizeH="0" baseline="0" noProof="0">
                          <a:ln>
                            <a:noFill/>
                          </a:ln>
                          <a:solidFill>
                            <a:prstClr val="black"/>
                          </a:solidFill>
                          <a:effectLst/>
                          <a:uLnTx/>
                          <a:uFillTx/>
                          <a:latin typeface="+mn-lt"/>
                          <a:ea typeface="+mn-ea"/>
                          <a:cs typeface="+mn-cs"/>
                        </a:rPr>
                        <a:t> 
 Trausch di? Gewinne VIP Tickets für den Helvetia Schweizer Cup Final. Werde zum Held im Freibad Mühleholz, Vaduz!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a:t>
                      </a:r>
                    </a:p>
                  </a:txBody>
                  <a:tcPr/>
                </a:tc>
                <a:extLst>
                  <a:ext uri="{0D108BD9-81ED-4DB2-BD59-A6C34878D82A}">
                    <a16:rowId xmlns:a16="http://schemas.microsoft.com/office/drawing/2014/main" val="4975040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Badi Cup ZH FB Video - 2018-06-16 13:16:04 </a:t>
                      </a:r>
                      <a:r>
                        <a:rPr kumimoji="0" lang="de-DE" sz="1000" b="0" i="0" u="none" strike="noStrike" kern="1200" cap="none" spc="0" normalizeH="0" baseline="0" noProof="0">
                          <a:ln>
                            <a:noFill/>
                          </a:ln>
                          <a:solidFill>
                            <a:prstClr val="black"/>
                          </a:solidFill>
                          <a:effectLst/>
                          <a:uLnTx/>
                          <a:uFillTx/>
                          <a:latin typeface="+mn-lt"/>
                          <a:ea typeface="+mn-ea"/>
                          <a:cs typeface="+mn-cs"/>
                        </a:rPr>
                        <a:t> 
 Trausch di? Werde zum Held deiner Badi und gewinne jetzt den Helvetia Badi Cup 2018! Wir machen in deiner Badi Halt, im Freibad Seebach am 23.6.18.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a:t>
                      </a:r>
                    </a:p>
                  </a:txBody>
                  <a:tcPr/>
                </a:tc>
                <a:extLst>
                  <a:ext uri="{0D108BD9-81ED-4DB2-BD59-A6C34878D82A}">
                    <a16:rowId xmlns:a16="http://schemas.microsoft.com/office/drawing/2014/main" val="27022210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02_2019_Tiere_FR (FB) - 2019-02-04 10:59:43 </a:t>
                      </a:r>
                      <a:r>
                        <a:rPr kumimoji="0" lang="fr-FR" sz="1000" b="0" i="0" u="none" strike="noStrike" kern="1200" cap="none" spc="0" normalizeH="0" baseline="0" noProof="0">
                          <a:ln>
                            <a:noFill/>
                          </a:ln>
                          <a:solidFill>
                            <a:prstClr val="black"/>
                          </a:solidFill>
                          <a:effectLst/>
                          <a:uLnTx/>
                          <a:uFillTx/>
                          <a:latin typeface="+mn-lt"/>
                          <a:ea typeface="+mn-ea"/>
                          <a:cs typeface="+mn-cs"/>
                        </a:rPr>
                        <a:t> 
 🐾 Un petit félin ou un chien fait partie de votre famille? ➡ Notre assurance animaux vous permet de protéger votre chat et votre chien en cas d’accident ou de maladie.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extLst>
                  <a:ext uri="{0D108BD9-81ED-4DB2-BD59-A6C34878D82A}">
                    <a16:rowId xmlns:a16="http://schemas.microsoft.com/office/drawing/2014/main" val="3293223758"/>
                  </a:ext>
                </a:extLst>
              </a:tr>
            </a:tbl>
          </a:graphicData>
        </a:graphic>
      </p:graphicFrame>
      <p:sp>
        <p:nvSpPr>
          <p:cNvPr id="4" name="Text Placeholder 3">
            <a:extLst>
              <a:ext uri="{FF2B5EF4-FFF2-40B4-BE49-F238E27FC236}">
                <a16:creationId xmlns:a16="http://schemas.microsoft.com/office/drawing/2014/main" id="{327BC479-A73E-4A29-A28D-96EE4D9A366D}"/>
              </a:ext>
            </a:extLst>
          </p:cNvPr>
          <p:cNvSpPr>
            <a:spLocks noGrp="1"/>
          </p:cNvSpPr>
          <p:nvPr>
            <p:ph type="body" sz="quarter" idx="14"/>
          </p:nvPr>
        </p:nvSpPr>
        <p:spPr/>
        <p:txBody>
          <a:bodyPr/>
          <a:lstStyle/>
          <a:p>
            <a:r>
              <a:rPr lang="en-US"/>
              <a:t>01.05.2018 - 30.04.2019</a:t>
            </a:r>
          </a:p>
        </p:txBody>
      </p:sp>
    </p:spTree>
    <p:extLst>
      <p:ext uri="{BB962C8B-B14F-4D97-AF65-F5344CB8AC3E}">
        <p14:creationId xmlns:p14="http://schemas.microsoft.com/office/powerpoint/2010/main" val="18174290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5D2A12-857C-42D2-90F1-1E3BEF041E0B}"/>
              </a:ext>
            </a:extLst>
          </p:cNvPr>
          <p:cNvSpPr>
            <a:spLocks noGrp="1"/>
          </p:cNvSpPr>
          <p:nvPr>
            <p:ph type="title"/>
          </p:nvPr>
        </p:nvSpPr>
        <p:spPr/>
        <p:txBody>
          <a:bodyPr/>
          <a:lstStyle/>
          <a:p>
            <a:r>
              <a:rPr lang="en-US"/>
              <a:t>Facebook z-Paid - Blog (AccountId: 28897225) | z-Helv-All - 11 of 11</a:t>
            </a:r>
          </a:p>
        </p:txBody>
      </p:sp>
      <p:graphicFrame>
        <p:nvGraphicFramePr>
          <p:cNvPr id="5" name="Table Placeholder 4">
            <a:extLst>
              <a:ext uri="{FF2B5EF4-FFF2-40B4-BE49-F238E27FC236}">
                <a16:creationId xmlns:a16="http://schemas.microsoft.com/office/drawing/2014/main" id="{9A0C7451-5AA9-49E4-99D1-34AE35436609}"/>
              </a:ext>
            </a:extLst>
          </p:cNvPr>
          <p:cNvGraphicFramePr>
            <a:graphicFrameLocks noGrp="1"/>
          </p:cNvGraphicFramePr>
          <p:nvPr>
            <p:ph type="tbl" sz="quarter" idx="13"/>
            <p:extLst>
              <p:ext uri="{D42A27DB-BD31-4B8C-83A1-F6EECF244321}">
                <p14:modId xmlns:p14="http://schemas.microsoft.com/office/powerpoint/2010/main" val="40648688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519946781"/>
                    </a:ext>
                  </a:extLst>
                </a:gridCol>
                <a:gridCol w="411480">
                  <a:extLst>
                    <a:ext uri="{9D8B030D-6E8A-4147-A177-3AD203B41FA5}">
                      <a16:colId xmlns:a16="http://schemas.microsoft.com/office/drawing/2014/main" val="1894720522"/>
                    </a:ext>
                  </a:extLst>
                </a:gridCol>
                <a:gridCol w="411480">
                  <a:extLst>
                    <a:ext uri="{9D8B030D-6E8A-4147-A177-3AD203B41FA5}">
                      <a16:colId xmlns:a16="http://schemas.microsoft.com/office/drawing/2014/main" val="1382134182"/>
                    </a:ext>
                  </a:extLst>
                </a:gridCol>
                <a:gridCol w="411480">
                  <a:extLst>
                    <a:ext uri="{9D8B030D-6E8A-4147-A177-3AD203B41FA5}">
                      <a16:colId xmlns:a16="http://schemas.microsoft.com/office/drawing/2014/main" val="4075491271"/>
                    </a:ext>
                  </a:extLst>
                </a:gridCol>
                <a:gridCol w="411480">
                  <a:extLst>
                    <a:ext uri="{9D8B030D-6E8A-4147-A177-3AD203B41FA5}">
                      <a16:colId xmlns:a16="http://schemas.microsoft.com/office/drawing/2014/main" val="1893853961"/>
                    </a:ext>
                  </a:extLst>
                </a:gridCol>
                <a:gridCol w="411480">
                  <a:extLst>
                    <a:ext uri="{9D8B030D-6E8A-4147-A177-3AD203B41FA5}">
                      <a16:colId xmlns:a16="http://schemas.microsoft.com/office/drawing/2014/main" val="536545135"/>
                    </a:ext>
                  </a:extLst>
                </a:gridCol>
                <a:gridCol w="411480">
                  <a:extLst>
                    <a:ext uri="{9D8B030D-6E8A-4147-A177-3AD203B41FA5}">
                      <a16:colId xmlns:a16="http://schemas.microsoft.com/office/drawing/2014/main" val="75091141"/>
                    </a:ext>
                  </a:extLst>
                </a:gridCol>
                <a:gridCol w="411480">
                  <a:extLst>
                    <a:ext uri="{9D8B030D-6E8A-4147-A177-3AD203B41FA5}">
                      <a16:colId xmlns:a16="http://schemas.microsoft.com/office/drawing/2014/main" val="790404132"/>
                    </a:ext>
                  </a:extLst>
                </a:gridCol>
                <a:gridCol w="411480">
                  <a:extLst>
                    <a:ext uri="{9D8B030D-6E8A-4147-A177-3AD203B41FA5}">
                      <a16:colId xmlns:a16="http://schemas.microsoft.com/office/drawing/2014/main" val="2362437417"/>
                    </a:ext>
                  </a:extLst>
                </a:gridCol>
                <a:gridCol w="411480">
                  <a:extLst>
                    <a:ext uri="{9D8B030D-6E8A-4147-A177-3AD203B41FA5}">
                      <a16:colId xmlns:a16="http://schemas.microsoft.com/office/drawing/2014/main" val="2004026269"/>
                    </a:ext>
                  </a:extLst>
                </a:gridCol>
                <a:gridCol w="411480">
                  <a:extLst>
                    <a:ext uri="{9D8B030D-6E8A-4147-A177-3AD203B41FA5}">
                      <a16:colId xmlns:a16="http://schemas.microsoft.com/office/drawing/2014/main" val="4060860069"/>
                    </a:ext>
                  </a:extLst>
                </a:gridCol>
                <a:gridCol w="411480">
                  <a:extLst>
                    <a:ext uri="{9D8B030D-6E8A-4147-A177-3AD203B41FA5}">
                      <a16:colId xmlns:a16="http://schemas.microsoft.com/office/drawing/2014/main" val="2881008462"/>
                    </a:ext>
                  </a:extLst>
                </a:gridCol>
                <a:gridCol w="411480">
                  <a:extLst>
                    <a:ext uri="{9D8B030D-6E8A-4147-A177-3AD203B41FA5}">
                      <a16:colId xmlns:a16="http://schemas.microsoft.com/office/drawing/2014/main" val="379480515"/>
                    </a:ext>
                  </a:extLst>
                </a:gridCol>
                <a:gridCol w="411480">
                  <a:extLst>
                    <a:ext uri="{9D8B030D-6E8A-4147-A177-3AD203B41FA5}">
                      <a16:colId xmlns:a16="http://schemas.microsoft.com/office/drawing/2014/main" val="3154029982"/>
                    </a:ext>
                  </a:extLst>
                </a:gridCol>
                <a:gridCol w="411480">
                  <a:extLst>
                    <a:ext uri="{9D8B030D-6E8A-4147-A177-3AD203B41FA5}">
                      <a16:colId xmlns:a16="http://schemas.microsoft.com/office/drawing/2014/main" val="30785319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Alle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 Alle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 Alle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 Link Clicks</a:t>
                      </a:r>
                    </a:p>
                  </a:txBody>
                  <a:tcPr/>
                </a:tc>
                <a:extLst>
                  <a:ext uri="{0D108BD9-81ED-4DB2-BD59-A6C34878D82A}">
                    <a16:rowId xmlns:a16="http://schemas.microsoft.com/office/drawing/2014/main" val="33297223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Handy Kaputt - iPhone - De - 2019-02-15 15:28:32 </a:t>
                      </a:r>
                      <a:r>
                        <a:rPr kumimoji="0" lang="de-DE" sz="1000" b="0" i="0" u="none" strike="noStrike" kern="1200" cap="none" spc="0" normalizeH="0" baseline="0" noProof="0">
                          <a:ln>
                            <a:noFill/>
                          </a:ln>
                          <a:solidFill>
                            <a:prstClr val="black"/>
                          </a:solidFill>
                          <a:effectLst/>
                          <a:uLnTx/>
                          <a:uFillTx/>
                          <a:latin typeface="+mn-lt"/>
                          <a:ea typeface="+mn-ea"/>
                          <a:cs typeface="+mn-cs"/>
                        </a:rPr>
                        <a:t> 
 Liebst du dein iPhone? Und was ist, wenn es runterfällt und das Display ist kaputt? Ist das auch richtig versichert?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485.46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0.49</a:t>
                      </a:r>
                    </a:p>
                  </a:txBody>
                  <a:tcPr/>
                </a:tc>
                <a:extLst>
                  <a:ext uri="{0D108BD9-81ED-4DB2-BD59-A6C34878D82A}">
                    <a16:rowId xmlns:a16="http://schemas.microsoft.com/office/drawing/2014/main" val="19940880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Tor de Suisse - Runde 4 - De Insta - 2019-03-07 17:19:44 </a:t>
                      </a:r>
                      <a:r>
                        <a:rPr kumimoji="0" lang="en-US" sz="1000" b="0" i="0" u="none" strike="noStrike" kern="1200" cap="none" spc="0" normalizeH="0" baseline="0" noProof="0">
                          <a:ln>
                            <a:noFill/>
                          </a:ln>
                          <a:solidFill>
                            <a:prstClr val="black"/>
                          </a:solidFill>
                          <a:effectLst/>
                          <a:uLnTx/>
                          <a:uFillTx/>
                          <a:latin typeface="+mn-lt"/>
                          <a:ea typeface="+mn-ea"/>
                          <a:cs typeface="+mn-cs"/>
                        </a:rPr>
                        <a:t> 
 Wer erzielte das schönste Tor der 4. Runde des Helvetia Schweizer Cup?
Jetzt voten und 2 x 2 Tickets für das Finalspiel des Helvetia Schweizer Cup 2018/19 gewinnen!
Achtung, ihr müsst über den Link voten:
Kommentare zählen nicht.
Tor 1: Anto Grgic - FC Sion
Tor 2: Valentin Stocker - FC Basel 1893
Tor 3: Nicola Sutter - FC Thun
Tor 4: Salim Khelifi - FC Zürich
Tor 5: Ruben Vargas - FC Luzern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a:t>
                      </a:r>
                    </a:p>
                  </a:txBody>
                  <a:tcPr/>
                </a:tc>
                <a:extLst>
                  <a:ext uri="{0D108BD9-81ED-4DB2-BD59-A6C34878D82A}">
                    <a16:rowId xmlns:a16="http://schemas.microsoft.com/office/drawing/2014/main" val="4124513455"/>
                  </a:ext>
                </a:extLst>
              </a:tr>
            </a:tbl>
          </a:graphicData>
        </a:graphic>
      </p:graphicFrame>
      <p:sp>
        <p:nvSpPr>
          <p:cNvPr id="4" name="Text Placeholder 3">
            <a:extLst>
              <a:ext uri="{FF2B5EF4-FFF2-40B4-BE49-F238E27FC236}">
                <a16:creationId xmlns:a16="http://schemas.microsoft.com/office/drawing/2014/main" id="{E609D785-C26B-497A-BB55-ECC87B263529}"/>
              </a:ext>
            </a:extLst>
          </p:cNvPr>
          <p:cNvSpPr>
            <a:spLocks noGrp="1"/>
          </p:cNvSpPr>
          <p:nvPr>
            <p:ph type="body" sz="quarter" idx="14"/>
          </p:nvPr>
        </p:nvSpPr>
        <p:spPr/>
        <p:txBody>
          <a:bodyPr/>
          <a:lstStyle/>
          <a:p>
            <a:r>
              <a:rPr lang="en-US"/>
              <a:t>01.05.2018 - 30.04.2019</a:t>
            </a:r>
          </a:p>
        </p:txBody>
      </p:sp>
    </p:spTree>
    <p:extLst>
      <p:ext uri="{BB962C8B-B14F-4D97-AF65-F5344CB8AC3E}">
        <p14:creationId xmlns:p14="http://schemas.microsoft.com/office/powerpoint/2010/main" val="134913101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2DC3EF-6BF6-44AD-8A98-1FF8C3AD1317}"/>
              </a:ext>
            </a:extLst>
          </p:cNvPr>
          <p:cNvSpPr>
            <a:spLocks noGrp="1"/>
          </p:cNvSpPr>
          <p:nvPr>
            <p:ph type="title"/>
          </p:nvPr>
        </p:nvSpPr>
        <p:spPr/>
        <p:txBody>
          <a:bodyPr/>
          <a:lstStyle/>
          <a:p>
            <a:r>
              <a:rPr lang="en-US"/>
              <a:t>Instagram z-Followers Total | z-Helv-Instagram</a:t>
            </a:r>
          </a:p>
        </p:txBody>
      </p:sp>
      <p:graphicFrame>
        <p:nvGraphicFramePr>
          <p:cNvPr id="6" name="Chart Placeholder 5">
            <a:extLst>
              <a:ext uri="{FF2B5EF4-FFF2-40B4-BE49-F238E27FC236}">
                <a16:creationId xmlns:a16="http://schemas.microsoft.com/office/drawing/2014/main" id="{4A101CD1-E4C9-4BD8-9E25-97365887291A}"/>
              </a:ext>
            </a:extLst>
          </p:cNvPr>
          <p:cNvGraphicFramePr>
            <a:graphicFrameLocks noGrp="1"/>
          </p:cNvGraphicFramePr>
          <p:nvPr>
            <p:ph type="chart" sz="quarter" idx="13"/>
            <p:extLst>
              <p:ext uri="{D42A27DB-BD31-4B8C-83A1-F6EECF244321}">
                <p14:modId xmlns:p14="http://schemas.microsoft.com/office/powerpoint/2010/main" val="30501603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ADCDD48-4F51-4761-BCA4-ACA47BEA685C}"/>
              </a:ext>
            </a:extLst>
          </p:cNvPr>
          <p:cNvSpPr>
            <a:spLocks noGrp="1"/>
          </p:cNvSpPr>
          <p:nvPr>
            <p:ph type="body" sz="quarter" idx="14"/>
          </p:nvPr>
        </p:nvSpPr>
        <p:spPr/>
        <p:txBody>
          <a:bodyPr/>
          <a:lstStyle/>
          <a:p>
            <a:r>
              <a:rPr lang="en-US"/>
              <a:t>01.05.2018 - 30.04.2019</a:t>
            </a:r>
          </a:p>
        </p:txBody>
      </p:sp>
      <p:sp>
        <p:nvSpPr>
          <p:cNvPr id="5" name="Footer Placeholder 4">
            <a:extLst>
              <a:ext uri="{FF2B5EF4-FFF2-40B4-BE49-F238E27FC236}">
                <a16:creationId xmlns:a16="http://schemas.microsoft.com/office/drawing/2014/main" id="{FCF0F5E7-2FF2-4BA6-97F6-5C016A9DF9B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935669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1980A9-C122-4008-82AD-E1A0947F5F33}"/>
              </a:ext>
            </a:extLst>
          </p:cNvPr>
          <p:cNvSpPr>
            <a:spLocks noGrp="1"/>
          </p:cNvSpPr>
          <p:nvPr>
            <p:ph type="title"/>
          </p:nvPr>
        </p:nvSpPr>
        <p:spPr/>
        <p:txBody>
          <a:bodyPr/>
          <a:lstStyle/>
          <a:p>
            <a:r>
              <a:rPr lang="en-US"/>
              <a:t>Instagram z-Average Interactions Per Post | z-Helv-Instagram</a:t>
            </a:r>
          </a:p>
        </p:txBody>
      </p:sp>
      <p:graphicFrame>
        <p:nvGraphicFramePr>
          <p:cNvPr id="6" name="Chart Placeholder 5">
            <a:extLst>
              <a:ext uri="{FF2B5EF4-FFF2-40B4-BE49-F238E27FC236}">
                <a16:creationId xmlns:a16="http://schemas.microsoft.com/office/drawing/2014/main" id="{CB366648-92B7-4769-8B3E-835236064CD8}"/>
              </a:ext>
            </a:extLst>
          </p:cNvPr>
          <p:cNvGraphicFramePr>
            <a:graphicFrameLocks noGrp="1"/>
          </p:cNvGraphicFramePr>
          <p:nvPr>
            <p:ph type="chart" sz="quarter" idx="13"/>
            <p:extLst>
              <p:ext uri="{D42A27DB-BD31-4B8C-83A1-F6EECF244321}">
                <p14:modId xmlns:p14="http://schemas.microsoft.com/office/powerpoint/2010/main" val="11792821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D8C9A00-55BA-4811-9322-310AE7C74B91}"/>
              </a:ext>
            </a:extLst>
          </p:cNvPr>
          <p:cNvSpPr>
            <a:spLocks noGrp="1"/>
          </p:cNvSpPr>
          <p:nvPr>
            <p:ph type="body" sz="quarter" idx="14"/>
          </p:nvPr>
        </p:nvSpPr>
        <p:spPr/>
        <p:txBody>
          <a:bodyPr/>
          <a:lstStyle/>
          <a:p>
            <a:r>
              <a:rPr lang="en-US"/>
              <a:t>01.05.2018 - 30.04.2019</a:t>
            </a:r>
          </a:p>
        </p:txBody>
      </p:sp>
      <p:sp>
        <p:nvSpPr>
          <p:cNvPr id="5" name="Footer Placeholder 4">
            <a:extLst>
              <a:ext uri="{FF2B5EF4-FFF2-40B4-BE49-F238E27FC236}">
                <a16:creationId xmlns:a16="http://schemas.microsoft.com/office/drawing/2014/main" id="{FBDFA5DA-0B29-4249-AA13-816B769369C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9274723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C4656A-C0D1-4E63-9B9F-DEDB6FDBBC10}"/>
              </a:ext>
            </a:extLst>
          </p:cNvPr>
          <p:cNvSpPr>
            <a:spLocks noGrp="1"/>
          </p:cNvSpPr>
          <p:nvPr>
            <p:ph type="title"/>
          </p:nvPr>
        </p:nvSpPr>
        <p:spPr/>
        <p:txBody>
          <a:bodyPr/>
          <a:lstStyle/>
          <a:p>
            <a:r>
              <a:rPr lang="en-US"/>
              <a:t>Instagram z-Impressions  | z-All-Instagram</a:t>
            </a:r>
          </a:p>
        </p:txBody>
      </p:sp>
      <p:graphicFrame>
        <p:nvGraphicFramePr>
          <p:cNvPr id="6" name="Chart Placeholder 5">
            <a:extLst>
              <a:ext uri="{FF2B5EF4-FFF2-40B4-BE49-F238E27FC236}">
                <a16:creationId xmlns:a16="http://schemas.microsoft.com/office/drawing/2014/main" id="{88C81DEB-E634-4084-888C-02A41EC99A34}"/>
              </a:ext>
            </a:extLst>
          </p:cNvPr>
          <p:cNvGraphicFramePr>
            <a:graphicFrameLocks noGrp="1"/>
          </p:cNvGraphicFramePr>
          <p:nvPr>
            <p:ph type="chart" sz="quarter" idx="13"/>
            <p:extLst>
              <p:ext uri="{D42A27DB-BD31-4B8C-83A1-F6EECF244321}">
                <p14:modId xmlns:p14="http://schemas.microsoft.com/office/powerpoint/2010/main" val="8429733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C97F03F-F448-4E92-A9C1-4C2D14B1A071}"/>
              </a:ext>
            </a:extLst>
          </p:cNvPr>
          <p:cNvSpPr>
            <a:spLocks noGrp="1"/>
          </p:cNvSpPr>
          <p:nvPr>
            <p:ph type="body" sz="quarter" idx="14"/>
          </p:nvPr>
        </p:nvSpPr>
        <p:spPr/>
        <p:txBody>
          <a:bodyPr/>
          <a:lstStyle/>
          <a:p>
            <a:r>
              <a:rPr lang="en-US"/>
              <a:t>01.05.2018 - 30.04.2019</a:t>
            </a:r>
          </a:p>
        </p:txBody>
      </p:sp>
      <p:sp>
        <p:nvSpPr>
          <p:cNvPr id="5" name="Footer Placeholder 4">
            <a:extLst>
              <a:ext uri="{FF2B5EF4-FFF2-40B4-BE49-F238E27FC236}">
                <a16:creationId xmlns:a16="http://schemas.microsoft.com/office/drawing/2014/main" id="{8968D048-26B1-481A-9B1D-C18125DA229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9118026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6F09F9-8C04-42EF-B658-5FA29B3B2655}"/>
              </a:ext>
            </a:extLst>
          </p:cNvPr>
          <p:cNvSpPr>
            <a:spLocks noGrp="1"/>
          </p:cNvSpPr>
          <p:nvPr>
            <p:ph type="title"/>
          </p:nvPr>
        </p:nvSpPr>
        <p:spPr/>
        <p:txBody>
          <a:bodyPr/>
          <a:lstStyle/>
          <a:p>
            <a:r>
              <a:rPr lang="en-US"/>
              <a:t>z-Post Interaction Rate | z-Helv-Instagram</a:t>
            </a:r>
          </a:p>
        </p:txBody>
      </p:sp>
      <p:graphicFrame>
        <p:nvGraphicFramePr>
          <p:cNvPr id="6" name="Chart Placeholder 5">
            <a:extLst>
              <a:ext uri="{FF2B5EF4-FFF2-40B4-BE49-F238E27FC236}">
                <a16:creationId xmlns:a16="http://schemas.microsoft.com/office/drawing/2014/main" id="{0F14B99B-AA71-4A96-B0C4-1C150CFDA66D}"/>
              </a:ext>
            </a:extLst>
          </p:cNvPr>
          <p:cNvGraphicFramePr>
            <a:graphicFrameLocks noGrp="1"/>
          </p:cNvGraphicFramePr>
          <p:nvPr>
            <p:ph type="chart" sz="quarter" idx="13"/>
            <p:extLst>
              <p:ext uri="{D42A27DB-BD31-4B8C-83A1-F6EECF244321}">
                <p14:modId xmlns:p14="http://schemas.microsoft.com/office/powerpoint/2010/main" val="21975670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C6CA3B4-0878-4F6F-A1CB-AEAA6B472628}"/>
              </a:ext>
            </a:extLst>
          </p:cNvPr>
          <p:cNvSpPr>
            <a:spLocks noGrp="1"/>
          </p:cNvSpPr>
          <p:nvPr>
            <p:ph type="body" sz="quarter" idx="14"/>
          </p:nvPr>
        </p:nvSpPr>
        <p:spPr/>
        <p:txBody>
          <a:bodyPr/>
          <a:lstStyle/>
          <a:p>
            <a:r>
              <a:rPr lang="en-US"/>
              <a:t>01.05.2018 - 30.04.2019</a:t>
            </a:r>
          </a:p>
        </p:txBody>
      </p:sp>
      <p:sp>
        <p:nvSpPr>
          <p:cNvPr id="5" name="Footer Placeholder 4">
            <a:extLst>
              <a:ext uri="{FF2B5EF4-FFF2-40B4-BE49-F238E27FC236}">
                <a16:creationId xmlns:a16="http://schemas.microsoft.com/office/drawing/2014/main" id="{A77D6045-A805-4BC5-B805-1B155A796FF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6611428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434A31-2CC1-4F1E-8643-060FC8706725}"/>
              </a:ext>
            </a:extLst>
          </p:cNvPr>
          <p:cNvSpPr>
            <a:spLocks noGrp="1"/>
          </p:cNvSpPr>
          <p:nvPr>
            <p:ph type="title"/>
          </p:nvPr>
        </p:nvSpPr>
        <p:spPr/>
        <p:txBody>
          <a:bodyPr/>
          <a:lstStyle/>
          <a:p>
            <a:r>
              <a:rPr lang="en-US"/>
              <a:t>Instagram z-Key Metrics Table | z-Helv-Instagram</a:t>
            </a:r>
          </a:p>
        </p:txBody>
      </p:sp>
      <p:graphicFrame>
        <p:nvGraphicFramePr>
          <p:cNvPr id="5" name="Table Placeholder 4">
            <a:extLst>
              <a:ext uri="{FF2B5EF4-FFF2-40B4-BE49-F238E27FC236}">
                <a16:creationId xmlns:a16="http://schemas.microsoft.com/office/drawing/2014/main" id="{62ED6499-A101-4E01-B99A-92651D61F3E6}"/>
              </a:ext>
            </a:extLst>
          </p:cNvPr>
          <p:cNvGraphicFramePr>
            <a:graphicFrameLocks noGrp="1"/>
          </p:cNvGraphicFramePr>
          <p:nvPr>
            <p:ph type="tbl" sz="quarter" idx="13"/>
            <p:extLst>
              <p:ext uri="{D42A27DB-BD31-4B8C-83A1-F6EECF244321}">
                <p14:modId xmlns:p14="http://schemas.microsoft.com/office/powerpoint/2010/main" val="31096066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681397044"/>
                    </a:ext>
                  </a:extLst>
                </a:gridCol>
                <a:gridCol w="699516">
                  <a:extLst>
                    <a:ext uri="{9D8B030D-6E8A-4147-A177-3AD203B41FA5}">
                      <a16:colId xmlns:a16="http://schemas.microsoft.com/office/drawing/2014/main" val="644206401"/>
                    </a:ext>
                  </a:extLst>
                </a:gridCol>
                <a:gridCol w="699516">
                  <a:extLst>
                    <a:ext uri="{9D8B030D-6E8A-4147-A177-3AD203B41FA5}">
                      <a16:colId xmlns:a16="http://schemas.microsoft.com/office/drawing/2014/main" val="3535737004"/>
                    </a:ext>
                  </a:extLst>
                </a:gridCol>
                <a:gridCol w="658368">
                  <a:extLst>
                    <a:ext uri="{9D8B030D-6E8A-4147-A177-3AD203B41FA5}">
                      <a16:colId xmlns:a16="http://schemas.microsoft.com/office/drawing/2014/main" val="3029514332"/>
                    </a:ext>
                  </a:extLst>
                </a:gridCol>
                <a:gridCol w="658368">
                  <a:extLst>
                    <a:ext uri="{9D8B030D-6E8A-4147-A177-3AD203B41FA5}">
                      <a16:colId xmlns:a16="http://schemas.microsoft.com/office/drawing/2014/main" val="267362110"/>
                    </a:ext>
                  </a:extLst>
                </a:gridCol>
                <a:gridCol w="658368">
                  <a:extLst>
                    <a:ext uri="{9D8B030D-6E8A-4147-A177-3AD203B41FA5}">
                      <a16:colId xmlns:a16="http://schemas.microsoft.com/office/drawing/2014/main" val="532098960"/>
                    </a:ext>
                  </a:extLst>
                </a:gridCol>
                <a:gridCol w="699516">
                  <a:extLst>
                    <a:ext uri="{9D8B030D-6E8A-4147-A177-3AD203B41FA5}">
                      <a16:colId xmlns:a16="http://schemas.microsoft.com/office/drawing/2014/main" val="1014242590"/>
                    </a:ext>
                  </a:extLst>
                </a:gridCol>
                <a:gridCol w="699516">
                  <a:extLst>
                    <a:ext uri="{9D8B030D-6E8A-4147-A177-3AD203B41FA5}">
                      <a16:colId xmlns:a16="http://schemas.microsoft.com/office/drawing/2014/main" val="2977454246"/>
                    </a:ext>
                  </a:extLst>
                </a:gridCol>
                <a:gridCol w="699516">
                  <a:extLst>
                    <a:ext uri="{9D8B030D-6E8A-4147-A177-3AD203B41FA5}">
                      <a16:colId xmlns:a16="http://schemas.microsoft.com/office/drawing/2014/main" val="1511536753"/>
                    </a:ext>
                  </a:extLst>
                </a:gridCol>
                <a:gridCol w="658368">
                  <a:extLst>
                    <a:ext uri="{9D8B030D-6E8A-4147-A177-3AD203B41FA5}">
                      <a16:colId xmlns:a16="http://schemas.microsoft.com/office/drawing/2014/main" val="139674114"/>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2257642557"/>
                  </a:ext>
                </a:extLst>
              </a:tr>
              <a:tr h="370840">
                <a:tc>
                  <a:txBody>
                    <a:bodyPr/>
                    <a:lstStyle/>
                    <a:p>
                      <a:r>
                        <a:rPr lang="en-US" sz="1000"/>
                        <a:t>helvetia.schweiz</a:t>
                      </a:r>
                    </a:p>
                  </a:txBody>
                  <a:tcPr/>
                </a:tc>
                <a:tc>
                  <a:txBody>
                    <a:bodyPr/>
                    <a:lstStyle/>
                    <a:p>
                      <a:r>
                        <a:rPr lang="en-US" sz="1000"/>
                        <a:t>2081</a:t>
                      </a:r>
                    </a:p>
                  </a:txBody>
                  <a:tcPr/>
                </a:tc>
                <a:tc>
                  <a:txBody>
                    <a:bodyPr/>
                    <a:lstStyle/>
                    <a:p>
                      <a:r>
                        <a:rPr lang="en-US" sz="1000"/>
                        <a:t>n/a</a:t>
                      </a:r>
                    </a:p>
                  </a:txBody>
                  <a:tcPr/>
                </a:tc>
                <a:tc>
                  <a:txBody>
                    <a:bodyPr/>
                    <a:lstStyle/>
                    <a:p>
                      <a:r>
                        <a:rPr lang="en-US" sz="1000"/>
                        <a:t>148</a:t>
                      </a:r>
                    </a:p>
                  </a:txBody>
                  <a:tcPr/>
                </a:tc>
                <a:tc>
                  <a:txBody>
                    <a:bodyPr/>
                    <a:lstStyle/>
                    <a:p>
                      <a:r>
                        <a:rPr lang="en-US" sz="1000"/>
                        <a:t>30</a:t>
                      </a:r>
                    </a:p>
                  </a:txBody>
                  <a:tcPr/>
                </a:tc>
                <a:tc>
                  <a:txBody>
                    <a:bodyPr/>
                    <a:lstStyle/>
                    <a:p>
                      <a:r>
                        <a:rPr lang="en-US" sz="1000"/>
                        <a:t>55</a:t>
                      </a:r>
                    </a:p>
                  </a:txBody>
                  <a:tcPr/>
                </a:tc>
                <a:tc>
                  <a:txBody>
                    <a:bodyPr/>
                    <a:lstStyle/>
                    <a:p>
                      <a:r>
                        <a:rPr lang="en-US" sz="1000"/>
                        <a:t>233</a:t>
                      </a:r>
                    </a:p>
                  </a:txBody>
                  <a:tcPr/>
                </a:tc>
                <a:tc>
                  <a:txBody>
                    <a:bodyPr/>
                    <a:lstStyle/>
                    <a:p>
                      <a:r>
                        <a:rPr lang="en-US" sz="1000"/>
                        <a:t>14594</a:t>
                      </a:r>
                    </a:p>
                  </a:txBody>
                  <a:tcPr/>
                </a:tc>
                <a:tc>
                  <a:txBody>
                    <a:bodyPr/>
                    <a:lstStyle/>
                    <a:p>
                      <a:r>
                        <a:rPr lang="en-US" sz="1000"/>
                        <a:t>343</a:t>
                      </a:r>
                    </a:p>
                  </a:txBody>
                  <a:tcPr/>
                </a:tc>
                <a:tc>
                  <a:txBody>
                    <a:bodyPr/>
                    <a:lstStyle/>
                    <a:p>
                      <a:r>
                        <a:rPr lang="en-US" sz="1000"/>
                        <a:t>n/a</a:t>
                      </a:r>
                    </a:p>
                  </a:txBody>
                  <a:tcPr/>
                </a:tc>
                <a:extLst>
                  <a:ext uri="{0D108BD9-81ED-4DB2-BD59-A6C34878D82A}">
                    <a16:rowId xmlns:a16="http://schemas.microsoft.com/office/drawing/2014/main" val="2948607838"/>
                  </a:ext>
                </a:extLst>
              </a:tr>
              <a:tr h="370840">
                <a:tc>
                  <a:txBody>
                    <a:bodyPr/>
                    <a:lstStyle/>
                    <a:p>
                      <a:r>
                        <a:rPr lang="en-US" sz="1000"/>
                        <a:t>helvetia.suisse</a:t>
                      </a:r>
                    </a:p>
                  </a:txBody>
                  <a:tcPr/>
                </a:tc>
                <a:tc>
                  <a:txBody>
                    <a:bodyPr/>
                    <a:lstStyle/>
                    <a:p>
                      <a:r>
                        <a:rPr lang="en-US" sz="1000"/>
                        <a:t>229</a:t>
                      </a:r>
                    </a:p>
                  </a:txBody>
                  <a:tcPr/>
                </a:tc>
                <a:tc>
                  <a:txBody>
                    <a:bodyPr/>
                    <a:lstStyle/>
                    <a:p>
                      <a:r>
                        <a:rPr lang="en-US" sz="1000"/>
                        <a:t>n/a</a:t>
                      </a:r>
                    </a:p>
                  </a:txBody>
                  <a:tcPr/>
                </a:tc>
                <a:tc>
                  <a:txBody>
                    <a:bodyPr/>
                    <a:lstStyle/>
                    <a:p>
                      <a:r>
                        <a:rPr lang="en-US" sz="1000"/>
                        <a:t>16</a:t>
                      </a:r>
                    </a:p>
                  </a:txBody>
                  <a:tcPr/>
                </a:tc>
                <a:tc>
                  <a:txBody>
                    <a:bodyPr/>
                    <a:lstStyle/>
                    <a:p>
                      <a:r>
                        <a:rPr lang="en-US" sz="1000"/>
                        <a:t>3</a:t>
                      </a:r>
                    </a:p>
                  </a:txBody>
                  <a:tcPr/>
                </a:tc>
                <a:tc>
                  <a:txBody>
                    <a:bodyPr/>
                    <a:lstStyle/>
                    <a:p>
                      <a:r>
                        <a:rPr lang="en-US" sz="1000"/>
                        <a:t>6</a:t>
                      </a:r>
                    </a:p>
                  </a:txBody>
                  <a:tcPr/>
                </a:tc>
                <a:tc>
                  <a:txBody>
                    <a:bodyPr/>
                    <a:lstStyle/>
                    <a:p>
                      <a:r>
                        <a:rPr lang="en-US" sz="1000"/>
                        <a:t>25</a:t>
                      </a:r>
                    </a:p>
                  </a:txBody>
                  <a:tcPr/>
                </a:tc>
                <a:tc>
                  <a:txBody>
                    <a:bodyPr/>
                    <a:lstStyle/>
                    <a:p>
                      <a:r>
                        <a:rPr lang="en-US" sz="1000"/>
                        <a:t>239</a:t>
                      </a:r>
                    </a:p>
                  </a:txBody>
                  <a:tcPr/>
                </a:tc>
                <a:tc>
                  <a:txBody>
                    <a:bodyPr/>
                    <a:lstStyle/>
                    <a:p>
                      <a:r>
                        <a:rPr lang="en-US" sz="1000"/>
                        <a:t>16</a:t>
                      </a:r>
                    </a:p>
                  </a:txBody>
                  <a:tcPr/>
                </a:tc>
                <a:tc>
                  <a:txBody>
                    <a:bodyPr/>
                    <a:lstStyle/>
                    <a:p>
                      <a:r>
                        <a:rPr lang="en-US" sz="1000"/>
                        <a:t>n/a</a:t>
                      </a:r>
                    </a:p>
                  </a:txBody>
                  <a:tcPr/>
                </a:tc>
                <a:extLst>
                  <a:ext uri="{0D108BD9-81ED-4DB2-BD59-A6C34878D82A}">
                    <a16:rowId xmlns:a16="http://schemas.microsoft.com/office/drawing/2014/main" val="3377048012"/>
                  </a:ext>
                </a:extLst>
              </a:tr>
              <a:tr h="370840">
                <a:tc>
                  <a:txBody>
                    <a:bodyPr/>
                    <a:lstStyle/>
                    <a:p>
                      <a:r>
                        <a:rPr lang="en-US" sz="1000"/>
                        <a:t>helvetia.svizzera</a:t>
                      </a:r>
                    </a:p>
                  </a:txBody>
                  <a:tcPr/>
                </a:tc>
                <a:tc>
                  <a:txBody>
                    <a:bodyPr/>
                    <a:lstStyle/>
                    <a:p>
                      <a:r>
                        <a:rPr lang="en-US" sz="1000"/>
                        <a:t>160</a:t>
                      </a:r>
                    </a:p>
                  </a:txBody>
                  <a:tcPr/>
                </a:tc>
                <a:tc>
                  <a:txBody>
                    <a:bodyPr/>
                    <a:lstStyle/>
                    <a:p>
                      <a:r>
                        <a:rPr lang="en-US" sz="1000"/>
                        <a:t>n/a</a:t>
                      </a:r>
                    </a:p>
                  </a:txBody>
                  <a:tcPr/>
                </a:tc>
                <a:tc>
                  <a:txBody>
                    <a:bodyPr/>
                    <a:lstStyle/>
                    <a:p>
                      <a:r>
                        <a:rPr lang="en-US" sz="1000"/>
                        <a:t>16</a:t>
                      </a:r>
                    </a:p>
                  </a:txBody>
                  <a:tcPr/>
                </a:tc>
                <a:tc>
                  <a:txBody>
                    <a:bodyPr/>
                    <a:lstStyle/>
                    <a:p>
                      <a:r>
                        <a:rPr lang="en-US" sz="1000"/>
                        <a:t>3</a:t>
                      </a:r>
                    </a:p>
                  </a:txBody>
                  <a:tcPr/>
                </a:tc>
                <a:tc>
                  <a:txBody>
                    <a:bodyPr/>
                    <a:lstStyle/>
                    <a:p>
                      <a:r>
                        <a:rPr lang="en-US" sz="1000"/>
                        <a:t>4</a:t>
                      </a:r>
                    </a:p>
                  </a:txBody>
                  <a:tcPr/>
                </a:tc>
                <a:tc>
                  <a:txBody>
                    <a:bodyPr/>
                    <a:lstStyle/>
                    <a:p>
                      <a:r>
                        <a:rPr lang="en-US" sz="1000"/>
                        <a:t>23</a:t>
                      </a:r>
                    </a:p>
                  </a:txBody>
                  <a:tcPr/>
                </a:tc>
                <a:tc>
                  <a:txBody>
                    <a:bodyPr/>
                    <a:lstStyle/>
                    <a:p>
                      <a:r>
                        <a:rPr lang="en-US" sz="1000"/>
                        <a:t>208</a:t>
                      </a:r>
                    </a:p>
                  </a:txBody>
                  <a:tcPr/>
                </a:tc>
                <a:tc>
                  <a:txBody>
                    <a:bodyPr/>
                    <a:lstStyle/>
                    <a:p>
                      <a:r>
                        <a:rPr lang="en-US" sz="1000"/>
                        <a:t>1</a:t>
                      </a:r>
                    </a:p>
                  </a:txBody>
                  <a:tcPr/>
                </a:tc>
                <a:tc>
                  <a:txBody>
                    <a:bodyPr/>
                    <a:lstStyle/>
                    <a:p>
                      <a:r>
                        <a:rPr lang="en-US" sz="1000"/>
                        <a:t>n/a</a:t>
                      </a:r>
                    </a:p>
                  </a:txBody>
                  <a:tcPr/>
                </a:tc>
                <a:extLst>
                  <a:ext uri="{0D108BD9-81ED-4DB2-BD59-A6C34878D82A}">
                    <a16:rowId xmlns:a16="http://schemas.microsoft.com/office/drawing/2014/main" val="2471673654"/>
                  </a:ext>
                </a:extLst>
              </a:tr>
            </a:tbl>
          </a:graphicData>
        </a:graphic>
      </p:graphicFrame>
      <p:sp>
        <p:nvSpPr>
          <p:cNvPr id="4" name="Text Placeholder 3">
            <a:extLst>
              <a:ext uri="{FF2B5EF4-FFF2-40B4-BE49-F238E27FC236}">
                <a16:creationId xmlns:a16="http://schemas.microsoft.com/office/drawing/2014/main" id="{C5009F10-3C1D-4AEA-A558-B095A9660CFD}"/>
              </a:ext>
            </a:extLst>
          </p:cNvPr>
          <p:cNvSpPr>
            <a:spLocks noGrp="1"/>
          </p:cNvSpPr>
          <p:nvPr>
            <p:ph type="body" sz="quarter" idx="14"/>
          </p:nvPr>
        </p:nvSpPr>
        <p:spPr/>
        <p:txBody>
          <a:bodyPr/>
          <a:lstStyle/>
          <a:p>
            <a:r>
              <a:rPr lang="en-US"/>
              <a:t>01.05.2018 - 30.04.2019</a:t>
            </a:r>
          </a:p>
        </p:txBody>
      </p:sp>
    </p:spTree>
    <p:extLst>
      <p:ext uri="{BB962C8B-B14F-4D97-AF65-F5344CB8AC3E}">
        <p14:creationId xmlns:p14="http://schemas.microsoft.com/office/powerpoint/2010/main" val="270108732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D06B3-953E-4DC1-97E5-C5ADCE233A67}"/>
              </a:ext>
            </a:extLst>
          </p:cNvPr>
          <p:cNvSpPr>
            <a:spLocks noGrp="1"/>
          </p:cNvSpPr>
          <p:nvPr>
            <p:ph type="title"/>
          </p:nvPr>
        </p:nvSpPr>
        <p:spPr/>
        <p:txBody>
          <a:bodyPr/>
          <a:lstStyle/>
          <a:p>
            <a:r>
              <a:rPr lang="en-US"/>
              <a:t>LinkedIn z-Followers Total | z-Helv-LinkedIn</a:t>
            </a:r>
          </a:p>
        </p:txBody>
      </p:sp>
      <p:graphicFrame>
        <p:nvGraphicFramePr>
          <p:cNvPr id="6" name="Chart Placeholder 5">
            <a:extLst>
              <a:ext uri="{FF2B5EF4-FFF2-40B4-BE49-F238E27FC236}">
                <a16:creationId xmlns:a16="http://schemas.microsoft.com/office/drawing/2014/main" id="{7592983C-187D-42DB-A9B6-630E4B9837E6}"/>
              </a:ext>
            </a:extLst>
          </p:cNvPr>
          <p:cNvGraphicFramePr>
            <a:graphicFrameLocks noGrp="1"/>
          </p:cNvGraphicFramePr>
          <p:nvPr>
            <p:ph type="chart" sz="quarter" idx="13"/>
            <p:extLst>
              <p:ext uri="{D42A27DB-BD31-4B8C-83A1-F6EECF244321}">
                <p14:modId xmlns:p14="http://schemas.microsoft.com/office/powerpoint/2010/main" val="30606042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1D0ACF0-3937-41B8-A650-FF3A73832A70}"/>
              </a:ext>
            </a:extLst>
          </p:cNvPr>
          <p:cNvSpPr>
            <a:spLocks noGrp="1"/>
          </p:cNvSpPr>
          <p:nvPr>
            <p:ph type="body" sz="quarter" idx="14"/>
          </p:nvPr>
        </p:nvSpPr>
        <p:spPr/>
        <p:txBody>
          <a:bodyPr/>
          <a:lstStyle/>
          <a:p>
            <a:r>
              <a:rPr lang="en-US"/>
              <a:t>01.05.2018 - 30.04.2019</a:t>
            </a:r>
          </a:p>
        </p:txBody>
      </p:sp>
      <p:sp>
        <p:nvSpPr>
          <p:cNvPr id="5" name="Footer Placeholder 4">
            <a:extLst>
              <a:ext uri="{FF2B5EF4-FFF2-40B4-BE49-F238E27FC236}">
                <a16:creationId xmlns:a16="http://schemas.microsoft.com/office/drawing/2014/main" id="{93A1F9AA-8D95-4E07-AC25-3A4B9C7BEAE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9985954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ADA13E-1062-46B4-9DE4-63A7D553C84E}"/>
              </a:ext>
            </a:extLst>
          </p:cNvPr>
          <p:cNvSpPr>
            <a:spLocks noGrp="1"/>
          </p:cNvSpPr>
          <p:nvPr>
            <p:ph type="title"/>
          </p:nvPr>
        </p:nvSpPr>
        <p:spPr/>
        <p:txBody>
          <a:bodyPr/>
          <a:lstStyle/>
          <a:p>
            <a:r>
              <a:rPr lang="en-US"/>
              <a:t>LinkedIn z-Updates | z-Helv-LinkedIn</a:t>
            </a:r>
          </a:p>
        </p:txBody>
      </p:sp>
      <p:graphicFrame>
        <p:nvGraphicFramePr>
          <p:cNvPr id="6" name="Chart Placeholder 5">
            <a:extLst>
              <a:ext uri="{FF2B5EF4-FFF2-40B4-BE49-F238E27FC236}">
                <a16:creationId xmlns:a16="http://schemas.microsoft.com/office/drawing/2014/main" id="{83756791-12DD-4DED-870E-AB8E56952E5B}"/>
              </a:ext>
            </a:extLst>
          </p:cNvPr>
          <p:cNvGraphicFramePr>
            <a:graphicFrameLocks noGrp="1"/>
          </p:cNvGraphicFramePr>
          <p:nvPr>
            <p:ph type="chart" sz="quarter" idx="13"/>
            <p:extLst>
              <p:ext uri="{D42A27DB-BD31-4B8C-83A1-F6EECF244321}">
                <p14:modId xmlns:p14="http://schemas.microsoft.com/office/powerpoint/2010/main" val="30051813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D6ABDD5-D7C4-4D8E-8487-A46317CD01AA}"/>
              </a:ext>
            </a:extLst>
          </p:cNvPr>
          <p:cNvSpPr>
            <a:spLocks noGrp="1"/>
          </p:cNvSpPr>
          <p:nvPr>
            <p:ph type="body" sz="quarter" idx="14"/>
          </p:nvPr>
        </p:nvSpPr>
        <p:spPr/>
        <p:txBody>
          <a:bodyPr/>
          <a:lstStyle/>
          <a:p>
            <a:r>
              <a:rPr lang="en-US"/>
              <a:t>01.05.2018 - 30.04.2019</a:t>
            </a:r>
          </a:p>
        </p:txBody>
      </p:sp>
      <p:sp>
        <p:nvSpPr>
          <p:cNvPr id="5" name="Footer Placeholder 4">
            <a:extLst>
              <a:ext uri="{FF2B5EF4-FFF2-40B4-BE49-F238E27FC236}">
                <a16:creationId xmlns:a16="http://schemas.microsoft.com/office/drawing/2014/main" id="{8D92E876-A358-4D65-BEE1-3909F249DFF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2482714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00BE7E-D8C9-4DDE-A242-34BF243B9042}"/>
              </a:ext>
            </a:extLst>
          </p:cNvPr>
          <p:cNvSpPr>
            <a:spLocks noGrp="1"/>
          </p:cNvSpPr>
          <p:nvPr>
            <p:ph type="title"/>
          </p:nvPr>
        </p:nvSpPr>
        <p:spPr/>
        <p:txBody>
          <a:bodyPr/>
          <a:lstStyle/>
          <a:p>
            <a:r>
              <a:rPr lang="en-US"/>
              <a:t>LinkedIn z-Key Metrics Table | z-Helv-LinkedIn</a:t>
            </a:r>
          </a:p>
        </p:txBody>
      </p:sp>
      <p:graphicFrame>
        <p:nvGraphicFramePr>
          <p:cNvPr id="5" name="Table Placeholder 4">
            <a:extLst>
              <a:ext uri="{FF2B5EF4-FFF2-40B4-BE49-F238E27FC236}">
                <a16:creationId xmlns:a16="http://schemas.microsoft.com/office/drawing/2014/main" id="{1B96906E-FFE6-4726-AB6B-1D67C3CE3BE7}"/>
              </a:ext>
            </a:extLst>
          </p:cNvPr>
          <p:cNvGraphicFramePr>
            <a:graphicFrameLocks noGrp="1"/>
          </p:cNvGraphicFramePr>
          <p:nvPr>
            <p:ph type="tbl" sz="quarter" idx="13"/>
            <p:extLst>
              <p:ext uri="{D42A27DB-BD31-4B8C-83A1-F6EECF244321}">
                <p14:modId xmlns:p14="http://schemas.microsoft.com/office/powerpoint/2010/main" val="38141475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538743709"/>
                    </a:ext>
                  </a:extLst>
                </a:gridCol>
                <a:gridCol w="1069848">
                  <a:extLst>
                    <a:ext uri="{9D8B030D-6E8A-4147-A177-3AD203B41FA5}">
                      <a16:colId xmlns:a16="http://schemas.microsoft.com/office/drawing/2014/main" val="1781369960"/>
                    </a:ext>
                  </a:extLst>
                </a:gridCol>
                <a:gridCol w="1069848">
                  <a:extLst>
                    <a:ext uri="{9D8B030D-6E8A-4147-A177-3AD203B41FA5}">
                      <a16:colId xmlns:a16="http://schemas.microsoft.com/office/drawing/2014/main" val="1049863469"/>
                    </a:ext>
                  </a:extLst>
                </a:gridCol>
                <a:gridCol w="1069848">
                  <a:extLst>
                    <a:ext uri="{9D8B030D-6E8A-4147-A177-3AD203B41FA5}">
                      <a16:colId xmlns:a16="http://schemas.microsoft.com/office/drawing/2014/main" val="2471457286"/>
                    </a:ext>
                  </a:extLst>
                </a:gridCol>
                <a:gridCol w="1069848">
                  <a:extLst>
                    <a:ext uri="{9D8B030D-6E8A-4147-A177-3AD203B41FA5}">
                      <a16:colId xmlns:a16="http://schemas.microsoft.com/office/drawing/2014/main" val="771965844"/>
                    </a:ext>
                  </a:extLst>
                </a:gridCol>
                <a:gridCol w="1069848">
                  <a:extLst>
                    <a:ext uri="{9D8B030D-6E8A-4147-A177-3AD203B41FA5}">
                      <a16:colId xmlns:a16="http://schemas.microsoft.com/office/drawing/2014/main" val="1140147278"/>
                    </a:ext>
                  </a:extLst>
                </a:gridCol>
                <a:gridCol w="1069848">
                  <a:extLst>
                    <a:ext uri="{9D8B030D-6E8A-4147-A177-3AD203B41FA5}">
                      <a16:colId xmlns:a16="http://schemas.microsoft.com/office/drawing/2014/main" val="788802618"/>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Status Updates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3466129464"/>
                  </a:ext>
                </a:extLst>
              </a:tr>
              <a:tr h="370840">
                <a:tc>
                  <a:txBody>
                    <a:bodyPr/>
                    <a:lstStyle/>
                    <a:p>
                      <a:r>
                        <a:rPr lang="en-US" sz="1000"/>
                        <a:t>Helvetia Versicherungen Schweiz</a:t>
                      </a:r>
                    </a:p>
                  </a:txBody>
                  <a:tcPr/>
                </a:tc>
                <a:tc>
                  <a:txBody>
                    <a:bodyPr/>
                    <a:lstStyle/>
                    <a:p>
                      <a:r>
                        <a:rPr lang="en-US" sz="1000"/>
                        <a:t>12782</a:t>
                      </a:r>
                    </a:p>
                  </a:txBody>
                  <a:tcPr/>
                </a:tc>
                <a:tc>
                  <a:txBody>
                    <a:bodyPr/>
                    <a:lstStyle/>
                    <a:p>
                      <a:r>
                        <a:rPr lang="en-US" sz="1000"/>
                        <a:t>3626</a:t>
                      </a:r>
                    </a:p>
                  </a:txBody>
                  <a:tcPr/>
                </a:tc>
                <a:tc>
                  <a:txBody>
                    <a:bodyPr/>
                    <a:lstStyle/>
                    <a:p>
                      <a:r>
                        <a:rPr lang="en-US" sz="1000"/>
                        <a:t>171</a:t>
                      </a:r>
                    </a:p>
                  </a:txBody>
                  <a:tcPr/>
                </a:tc>
                <a:tc>
                  <a:txBody>
                    <a:bodyPr/>
                    <a:lstStyle/>
                    <a:p>
                      <a:r>
                        <a:rPr lang="en-US" sz="1000"/>
                        <a:t>6037</a:t>
                      </a:r>
                    </a:p>
                  </a:txBody>
                  <a:tcPr/>
                </a:tc>
                <a:tc>
                  <a:txBody>
                    <a:bodyPr/>
                    <a:lstStyle/>
                    <a:p>
                      <a:r>
                        <a:rPr lang="en-US" sz="1000"/>
                        <a:t>114</a:t>
                      </a:r>
                    </a:p>
                  </a:txBody>
                  <a:tcPr/>
                </a:tc>
                <a:tc>
                  <a:txBody>
                    <a:bodyPr/>
                    <a:lstStyle/>
                    <a:p>
                      <a:r>
                        <a:rPr lang="en-US" sz="1000"/>
                        <a:t>0.3279 %</a:t>
                      </a:r>
                    </a:p>
                  </a:txBody>
                  <a:tcPr/>
                </a:tc>
                <a:extLst>
                  <a:ext uri="{0D108BD9-81ED-4DB2-BD59-A6C34878D82A}">
                    <a16:rowId xmlns:a16="http://schemas.microsoft.com/office/drawing/2014/main" val="1192703105"/>
                  </a:ext>
                </a:extLst>
              </a:tr>
            </a:tbl>
          </a:graphicData>
        </a:graphic>
      </p:graphicFrame>
      <p:sp>
        <p:nvSpPr>
          <p:cNvPr id="4" name="Text Placeholder 3">
            <a:extLst>
              <a:ext uri="{FF2B5EF4-FFF2-40B4-BE49-F238E27FC236}">
                <a16:creationId xmlns:a16="http://schemas.microsoft.com/office/drawing/2014/main" id="{750BA19A-E82C-4CA8-B171-8A6028B21DB9}"/>
              </a:ext>
            </a:extLst>
          </p:cNvPr>
          <p:cNvSpPr>
            <a:spLocks noGrp="1"/>
          </p:cNvSpPr>
          <p:nvPr>
            <p:ph type="body" sz="quarter" idx="14"/>
          </p:nvPr>
        </p:nvSpPr>
        <p:spPr/>
        <p:txBody>
          <a:bodyPr/>
          <a:lstStyle/>
          <a:p>
            <a:r>
              <a:rPr lang="en-US"/>
              <a:t>01.05.2018 - 30.04.2019</a:t>
            </a:r>
          </a:p>
        </p:txBody>
      </p:sp>
    </p:spTree>
    <p:extLst>
      <p:ext uri="{BB962C8B-B14F-4D97-AF65-F5344CB8AC3E}">
        <p14:creationId xmlns:p14="http://schemas.microsoft.com/office/powerpoint/2010/main" val="203522452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2C78CA-1B34-484B-BBEB-DFF0612820DE}"/>
              </a:ext>
            </a:extLst>
          </p:cNvPr>
          <p:cNvSpPr>
            <a:spLocks noGrp="1"/>
          </p:cNvSpPr>
          <p:nvPr>
            <p:ph type="title"/>
          </p:nvPr>
        </p:nvSpPr>
        <p:spPr/>
        <p:txBody>
          <a:bodyPr/>
          <a:lstStyle/>
          <a:p>
            <a:r>
              <a:rPr lang="en-US"/>
              <a:t>z-Follower Interaction Rate | z-Helv-LinkedIn</a:t>
            </a:r>
          </a:p>
        </p:txBody>
      </p:sp>
      <p:graphicFrame>
        <p:nvGraphicFramePr>
          <p:cNvPr id="6" name="Chart Placeholder 5">
            <a:extLst>
              <a:ext uri="{FF2B5EF4-FFF2-40B4-BE49-F238E27FC236}">
                <a16:creationId xmlns:a16="http://schemas.microsoft.com/office/drawing/2014/main" id="{6191CF54-022F-4667-A0A1-08C2FF055A12}"/>
              </a:ext>
            </a:extLst>
          </p:cNvPr>
          <p:cNvGraphicFramePr>
            <a:graphicFrameLocks noGrp="1"/>
          </p:cNvGraphicFramePr>
          <p:nvPr>
            <p:ph type="chart" sz="quarter" idx="13"/>
            <p:extLst>
              <p:ext uri="{D42A27DB-BD31-4B8C-83A1-F6EECF244321}">
                <p14:modId xmlns:p14="http://schemas.microsoft.com/office/powerpoint/2010/main" val="10328499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D53A92A-F060-43B1-88B9-299AEDA2DF80}"/>
              </a:ext>
            </a:extLst>
          </p:cNvPr>
          <p:cNvSpPr>
            <a:spLocks noGrp="1"/>
          </p:cNvSpPr>
          <p:nvPr>
            <p:ph type="body" sz="quarter" idx="14"/>
          </p:nvPr>
        </p:nvSpPr>
        <p:spPr/>
        <p:txBody>
          <a:bodyPr/>
          <a:lstStyle/>
          <a:p>
            <a:r>
              <a:rPr lang="en-US"/>
              <a:t>01.05.2018 - 30.04.2019</a:t>
            </a:r>
          </a:p>
        </p:txBody>
      </p:sp>
      <p:sp>
        <p:nvSpPr>
          <p:cNvPr id="5" name="Footer Placeholder 4">
            <a:extLst>
              <a:ext uri="{FF2B5EF4-FFF2-40B4-BE49-F238E27FC236}">
                <a16:creationId xmlns:a16="http://schemas.microsoft.com/office/drawing/2014/main" id="{2A4EC721-E710-49DD-9AB7-23E3F5F331F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6833741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9A4440-A7CC-40EE-8727-34D774753C79}"/>
              </a:ext>
            </a:extLst>
          </p:cNvPr>
          <p:cNvSpPr>
            <a:spLocks noGrp="1"/>
          </p:cNvSpPr>
          <p:nvPr>
            <p:ph type="title"/>
          </p:nvPr>
        </p:nvSpPr>
        <p:spPr/>
        <p:txBody>
          <a:bodyPr/>
          <a:lstStyle/>
          <a:p>
            <a:r>
              <a:rPr lang="en-US"/>
              <a:t>Twitter z-Followers Total | z-Helv-Twitter</a:t>
            </a:r>
          </a:p>
        </p:txBody>
      </p:sp>
      <p:graphicFrame>
        <p:nvGraphicFramePr>
          <p:cNvPr id="6" name="Chart Placeholder 5">
            <a:extLst>
              <a:ext uri="{FF2B5EF4-FFF2-40B4-BE49-F238E27FC236}">
                <a16:creationId xmlns:a16="http://schemas.microsoft.com/office/drawing/2014/main" id="{9EFB5A3A-BB8E-4D90-9C7B-157DCE28E38A}"/>
              </a:ext>
            </a:extLst>
          </p:cNvPr>
          <p:cNvGraphicFramePr>
            <a:graphicFrameLocks noGrp="1"/>
          </p:cNvGraphicFramePr>
          <p:nvPr>
            <p:ph type="chart" sz="quarter" idx="13"/>
            <p:extLst>
              <p:ext uri="{D42A27DB-BD31-4B8C-83A1-F6EECF244321}">
                <p14:modId xmlns:p14="http://schemas.microsoft.com/office/powerpoint/2010/main" val="36188172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5C1EB7E-EAB3-4EF7-9CD1-CCE117492921}"/>
              </a:ext>
            </a:extLst>
          </p:cNvPr>
          <p:cNvSpPr>
            <a:spLocks noGrp="1"/>
          </p:cNvSpPr>
          <p:nvPr>
            <p:ph type="body" sz="quarter" idx="14"/>
          </p:nvPr>
        </p:nvSpPr>
        <p:spPr/>
        <p:txBody>
          <a:bodyPr/>
          <a:lstStyle/>
          <a:p>
            <a:r>
              <a:rPr lang="en-US"/>
              <a:t>01.05.2018 - 30.04.2019</a:t>
            </a:r>
          </a:p>
        </p:txBody>
      </p:sp>
      <p:sp>
        <p:nvSpPr>
          <p:cNvPr id="5" name="Footer Placeholder 4">
            <a:extLst>
              <a:ext uri="{FF2B5EF4-FFF2-40B4-BE49-F238E27FC236}">
                <a16:creationId xmlns:a16="http://schemas.microsoft.com/office/drawing/2014/main" id="{440D7566-5E4D-43B8-B8E4-AA05EA3B293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0555819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A81E2D-0C3D-4247-9176-11E4979BD1CB}"/>
              </a:ext>
            </a:extLst>
          </p:cNvPr>
          <p:cNvSpPr>
            <a:spLocks noGrp="1"/>
          </p:cNvSpPr>
          <p:nvPr>
            <p:ph type="title"/>
          </p:nvPr>
        </p:nvSpPr>
        <p:spPr/>
        <p:txBody>
          <a:bodyPr/>
          <a:lstStyle/>
          <a:p>
            <a:r>
              <a:rPr lang="en-US"/>
              <a:t>Twitter z-Key Metrics Table | z-Helv-Twitter</a:t>
            </a:r>
          </a:p>
        </p:txBody>
      </p:sp>
      <p:graphicFrame>
        <p:nvGraphicFramePr>
          <p:cNvPr id="5" name="Table Placeholder 4">
            <a:extLst>
              <a:ext uri="{FF2B5EF4-FFF2-40B4-BE49-F238E27FC236}">
                <a16:creationId xmlns:a16="http://schemas.microsoft.com/office/drawing/2014/main" id="{226C6DA7-7866-4EE2-98C3-34A280642E7B}"/>
              </a:ext>
            </a:extLst>
          </p:cNvPr>
          <p:cNvGraphicFramePr>
            <a:graphicFrameLocks noGrp="1"/>
          </p:cNvGraphicFramePr>
          <p:nvPr>
            <p:ph type="tbl" sz="quarter" idx="13"/>
            <p:extLst>
              <p:ext uri="{D42A27DB-BD31-4B8C-83A1-F6EECF244321}">
                <p14:modId xmlns:p14="http://schemas.microsoft.com/office/powerpoint/2010/main" val="9834738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157809729"/>
                    </a:ext>
                  </a:extLst>
                </a:gridCol>
                <a:gridCol w="493776">
                  <a:extLst>
                    <a:ext uri="{9D8B030D-6E8A-4147-A177-3AD203B41FA5}">
                      <a16:colId xmlns:a16="http://schemas.microsoft.com/office/drawing/2014/main" val="102360173"/>
                    </a:ext>
                  </a:extLst>
                </a:gridCol>
                <a:gridCol w="493776">
                  <a:extLst>
                    <a:ext uri="{9D8B030D-6E8A-4147-A177-3AD203B41FA5}">
                      <a16:colId xmlns:a16="http://schemas.microsoft.com/office/drawing/2014/main" val="1177241310"/>
                    </a:ext>
                  </a:extLst>
                </a:gridCol>
                <a:gridCol w="493776">
                  <a:extLst>
                    <a:ext uri="{9D8B030D-6E8A-4147-A177-3AD203B41FA5}">
                      <a16:colId xmlns:a16="http://schemas.microsoft.com/office/drawing/2014/main" val="450479992"/>
                    </a:ext>
                  </a:extLst>
                </a:gridCol>
                <a:gridCol w="493776">
                  <a:extLst>
                    <a:ext uri="{9D8B030D-6E8A-4147-A177-3AD203B41FA5}">
                      <a16:colId xmlns:a16="http://schemas.microsoft.com/office/drawing/2014/main" val="2490355912"/>
                    </a:ext>
                  </a:extLst>
                </a:gridCol>
                <a:gridCol w="493776">
                  <a:extLst>
                    <a:ext uri="{9D8B030D-6E8A-4147-A177-3AD203B41FA5}">
                      <a16:colId xmlns:a16="http://schemas.microsoft.com/office/drawing/2014/main" val="403735692"/>
                    </a:ext>
                  </a:extLst>
                </a:gridCol>
                <a:gridCol w="493776">
                  <a:extLst>
                    <a:ext uri="{9D8B030D-6E8A-4147-A177-3AD203B41FA5}">
                      <a16:colId xmlns:a16="http://schemas.microsoft.com/office/drawing/2014/main" val="1091459309"/>
                    </a:ext>
                  </a:extLst>
                </a:gridCol>
                <a:gridCol w="493776">
                  <a:extLst>
                    <a:ext uri="{9D8B030D-6E8A-4147-A177-3AD203B41FA5}">
                      <a16:colId xmlns:a16="http://schemas.microsoft.com/office/drawing/2014/main" val="3436665828"/>
                    </a:ext>
                  </a:extLst>
                </a:gridCol>
                <a:gridCol w="493776">
                  <a:extLst>
                    <a:ext uri="{9D8B030D-6E8A-4147-A177-3AD203B41FA5}">
                      <a16:colId xmlns:a16="http://schemas.microsoft.com/office/drawing/2014/main" val="496204105"/>
                    </a:ext>
                  </a:extLst>
                </a:gridCol>
                <a:gridCol w="493776">
                  <a:extLst>
                    <a:ext uri="{9D8B030D-6E8A-4147-A177-3AD203B41FA5}">
                      <a16:colId xmlns:a16="http://schemas.microsoft.com/office/drawing/2014/main" val="4114171885"/>
                    </a:ext>
                  </a:extLst>
                </a:gridCol>
                <a:gridCol w="493776">
                  <a:extLst>
                    <a:ext uri="{9D8B030D-6E8A-4147-A177-3AD203B41FA5}">
                      <a16:colId xmlns:a16="http://schemas.microsoft.com/office/drawing/2014/main" val="861293473"/>
                    </a:ext>
                  </a:extLst>
                </a:gridCol>
                <a:gridCol w="493776">
                  <a:extLst>
                    <a:ext uri="{9D8B030D-6E8A-4147-A177-3AD203B41FA5}">
                      <a16:colId xmlns:a16="http://schemas.microsoft.com/office/drawing/2014/main" val="4223288038"/>
                    </a:ext>
                  </a:extLst>
                </a:gridCol>
                <a:gridCol w="493776">
                  <a:extLst>
                    <a:ext uri="{9D8B030D-6E8A-4147-A177-3AD203B41FA5}">
                      <a16:colId xmlns:a16="http://schemas.microsoft.com/office/drawing/2014/main" val="2383806452"/>
                    </a:ext>
                  </a:extLst>
                </a:gridCol>
                <a:gridCol w="493776">
                  <a:extLst>
                    <a:ext uri="{9D8B030D-6E8A-4147-A177-3AD203B41FA5}">
                      <a16:colId xmlns:a16="http://schemas.microsoft.com/office/drawing/2014/main" val="4237479050"/>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435778258"/>
                  </a:ext>
                </a:extLst>
              </a:tr>
              <a:tr h="370840">
                <a:tc>
                  <a:txBody>
                    <a:bodyPr/>
                    <a:lstStyle/>
                    <a:p>
                      <a:r>
                        <a:rPr lang="en-US" sz="1000"/>
                        <a:t>@helvetia</a:t>
                      </a:r>
                    </a:p>
                  </a:txBody>
                  <a:tcPr/>
                </a:tc>
                <a:tc>
                  <a:txBody>
                    <a:bodyPr/>
                    <a:lstStyle/>
                    <a:p>
                      <a:r>
                        <a:rPr lang="en-US" sz="1000"/>
                        <a:t>3816</a:t>
                      </a:r>
                    </a:p>
                  </a:txBody>
                  <a:tcPr/>
                </a:tc>
                <a:tc>
                  <a:txBody>
                    <a:bodyPr/>
                    <a:lstStyle/>
                    <a:p>
                      <a:r>
                        <a:rPr lang="en-US" sz="1000"/>
                        <a:t>171</a:t>
                      </a:r>
                    </a:p>
                  </a:txBody>
                  <a:tcPr/>
                </a:tc>
                <a:tc>
                  <a:txBody>
                    <a:bodyPr/>
                    <a:lstStyle/>
                    <a:p>
                      <a:r>
                        <a:rPr lang="en-US" sz="1000"/>
                        <a:t>471</a:t>
                      </a:r>
                    </a:p>
                  </a:txBody>
                  <a:tcPr/>
                </a:tc>
                <a:tc>
                  <a:txBody>
                    <a:bodyPr/>
                    <a:lstStyle/>
                    <a:p>
                      <a:r>
                        <a:rPr lang="en-US" sz="1000"/>
                        <a:t>405</a:t>
                      </a:r>
                    </a:p>
                  </a:txBody>
                  <a:tcPr/>
                </a:tc>
                <a:tc>
                  <a:txBody>
                    <a:bodyPr/>
                    <a:lstStyle/>
                    <a:p>
                      <a:r>
                        <a:rPr lang="en-US" sz="1000"/>
                        <a:t>40</a:t>
                      </a:r>
                    </a:p>
                  </a:txBody>
                  <a:tcPr/>
                </a:tc>
                <a:tc>
                  <a:txBody>
                    <a:bodyPr/>
                    <a:lstStyle/>
                    <a:p>
                      <a:r>
                        <a:rPr lang="en-US" sz="1000"/>
                        <a:t>26</a:t>
                      </a:r>
                    </a:p>
                  </a:txBody>
                  <a:tcPr/>
                </a:tc>
                <a:tc>
                  <a:txBody>
                    <a:bodyPr/>
                    <a:lstStyle/>
                    <a:p>
                      <a:r>
                        <a:rPr lang="en-US" sz="1000"/>
                        <a:t>386</a:t>
                      </a:r>
                    </a:p>
                  </a:txBody>
                  <a:tcPr/>
                </a:tc>
                <a:tc>
                  <a:txBody>
                    <a:bodyPr/>
                    <a:lstStyle/>
                    <a:p>
                      <a:r>
                        <a:rPr lang="en-US" sz="1000"/>
                        <a:t>382</a:t>
                      </a:r>
                    </a:p>
                  </a:txBody>
                  <a:tcPr/>
                </a:tc>
                <a:tc>
                  <a:txBody>
                    <a:bodyPr/>
                    <a:lstStyle/>
                    <a:p>
                      <a:r>
                        <a:rPr lang="en-US" sz="1000"/>
                        <a:t>567</a:t>
                      </a:r>
                    </a:p>
                  </a:txBody>
                  <a:tcPr/>
                </a:tc>
                <a:tc>
                  <a:txBody>
                    <a:bodyPr/>
                    <a:lstStyle/>
                    <a:p>
                      <a:r>
                        <a:rPr lang="en-US" sz="1000"/>
                        <a:t>10</a:t>
                      </a:r>
                    </a:p>
                  </a:txBody>
                  <a:tcPr/>
                </a:tc>
                <a:tc>
                  <a:txBody>
                    <a:bodyPr/>
                    <a:lstStyle/>
                    <a:p>
                      <a:r>
                        <a:rPr lang="en-US" sz="1000"/>
                        <a:t>339</a:t>
                      </a:r>
                    </a:p>
                  </a:txBody>
                  <a:tcPr/>
                </a:tc>
                <a:tc>
                  <a:txBody>
                    <a:bodyPr/>
                    <a:lstStyle/>
                    <a:p>
                      <a:r>
                        <a:rPr lang="en-US" sz="1000"/>
                        <a:t>0.0635 %</a:t>
                      </a:r>
                    </a:p>
                  </a:txBody>
                  <a:tcPr/>
                </a:tc>
                <a:tc>
                  <a:txBody>
                    <a:bodyPr/>
                    <a:lstStyle/>
                    <a:p>
                      <a:r>
                        <a:rPr lang="en-US" sz="1000"/>
                        <a:t>25.0 %</a:t>
                      </a:r>
                    </a:p>
                  </a:txBody>
                  <a:tcPr/>
                </a:tc>
                <a:extLst>
                  <a:ext uri="{0D108BD9-81ED-4DB2-BD59-A6C34878D82A}">
                    <a16:rowId xmlns:a16="http://schemas.microsoft.com/office/drawing/2014/main" val="3860427642"/>
                  </a:ext>
                </a:extLst>
              </a:tr>
              <a:tr h="370840">
                <a:tc>
                  <a:txBody>
                    <a:bodyPr/>
                    <a:lstStyle/>
                    <a:p>
                      <a:r>
                        <a:rPr lang="en-US" sz="1000"/>
                        <a:t>@helvetia_fr</a:t>
                      </a:r>
                    </a:p>
                  </a:txBody>
                  <a:tcPr/>
                </a:tc>
                <a:tc>
                  <a:txBody>
                    <a:bodyPr/>
                    <a:lstStyle/>
                    <a:p>
                      <a:r>
                        <a:rPr lang="en-US" sz="1000"/>
                        <a:t>123</a:t>
                      </a:r>
                    </a:p>
                  </a:txBody>
                  <a:tcPr/>
                </a:tc>
                <a:tc>
                  <a:txBody>
                    <a:bodyPr/>
                    <a:lstStyle/>
                    <a:p>
                      <a:r>
                        <a:rPr lang="en-US" sz="1000"/>
                        <a:t>n/a</a:t>
                      </a:r>
                    </a:p>
                  </a:txBody>
                  <a:tcPr/>
                </a:tc>
                <a:tc>
                  <a:txBody>
                    <a:bodyPr/>
                    <a:lstStyle/>
                    <a:p>
                      <a:r>
                        <a:rPr lang="en-US" sz="1000"/>
                        <a:t>118</a:t>
                      </a:r>
                    </a:p>
                  </a:txBody>
                  <a:tcPr/>
                </a:tc>
                <a:tc>
                  <a:txBody>
                    <a:bodyPr/>
                    <a:lstStyle/>
                    <a:p>
                      <a:r>
                        <a:rPr lang="en-US" sz="1000"/>
                        <a:t>117</a:t>
                      </a:r>
                    </a:p>
                  </a:txBody>
                  <a:tcPr/>
                </a:tc>
                <a:tc>
                  <a:txBody>
                    <a:bodyPr/>
                    <a:lstStyle/>
                    <a:p>
                      <a:r>
                        <a:rPr lang="en-US" sz="1000"/>
                        <a:t>1</a:t>
                      </a:r>
                    </a:p>
                  </a:txBody>
                  <a:tcPr/>
                </a:tc>
                <a:tc>
                  <a:txBody>
                    <a:bodyPr/>
                    <a:lstStyle/>
                    <a:p>
                      <a:r>
                        <a:rPr lang="en-US" sz="1000"/>
                        <a:t>0</a:t>
                      </a:r>
                    </a:p>
                  </a:txBody>
                  <a:tcPr/>
                </a:tc>
                <a:tc>
                  <a:txBody>
                    <a:bodyPr/>
                    <a:lstStyle/>
                    <a:p>
                      <a:r>
                        <a:rPr lang="en-US" sz="1000"/>
                        <a:t>28</a:t>
                      </a:r>
                    </a:p>
                  </a:txBody>
                  <a:tcPr/>
                </a:tc>
                <a:tc>
                  <a:txBody>
                    <a:bodyPr/>
                    <a:lstStyle/>
                    <a:p>
                      <a:r>
                        <a:rPr lang="en-US" sz="1000"/>
                        <a:t>28</a:t>
                      </a:r>
                    </a:p>
                  </a:txBody>
                  <a:tcPr/>
                </a:tc>
                <a:tc>
                  <a:txBody>
                    <a:bodyPr/>
                    <a:lstStyle/>
                    <a:p>
                      <a:r>
                        <a:rPr lang="en-US" sz="1000"/>
                        <a:t>41</a:t>
                      </a:r>
                    </a:p>
                  </a:txBody>
                  <a:tcPr/>
                </a:tc>
                <a:tc>
                  <a:txBody>
                    <a:bodyPr/>
                    <a:lstStyle/>
                    <a:p>
                      <a:r>
                        <a:rPr lang="en-US" sz="1000"/>
                        <a:t>0</a:t>
                      </a:r>
                    </a:p>
                  </a:txBody>
                  <a:tcPr/>
                </a:tc>
                <a:tc>
                  <a:txBody>
                    <a:bodyPr/>
                    <a:lstStyle/>
                    <a:p>
                      <a:r>
                        <a:rPr lang="en-US" sz="1000"/>
                        <a:t>3</a:t>
                      </a:r>
                    </a:p>
                  </a:txBody>
                  <a:tcPr/>
                </a:tc>
                <a:tc>
                  <a:txBody>
                    <a:bodyPr/>
                    <a:lstStyle/>
                    <a:p>
                      <a:r>
                        <a:rPr lang="en-US" sz="1000"/>
                        <a:t>n/a</a:t>
                      </a:r>
                    </a:p>
                  </a:txBody>
                  <a:tcPr/>
                </a:tc>
                <a:tc>
                  <a:txBody>
                    <a:bodyPr/>
                    <a:lstStyle/>
                    <a:p>
                      <a:r>
                        <a:rPr lang="en-US" sz="1000"/>
                        <a:t>0.0 %</a:t>
                      </a:r>
                    </a:p>
                  </a:txBody>
                  <a:tcPr/>
                </a:tc>
                <a:extLst>
                  <a:ext uri="{0D108BD9-81ED-4DB2-BD59-A6C34878D82A}">
                    <a16:rowId xmlns:a16="http://schemas.microsoft.com/office/drawing/2014/main" val="3345405119"/>
                  </a:ext>
                </a:extLst>
              </a:tr>
              <a:tr h="370840">
                <a:tc>
                  <a:txBody>
                    <a:bodyPr/>
                    <a:lstStyle/>
                    <a:p>
                      <a:r>
                        <a:rPr lang="en-US" sz="1000"/>
                        <a:t>@helvetia_it</a:t>
                      </a:r>
                    </a:p>
                  </a:txBody>
                  <a:tcPr/>
                </a:tc>
                <a:tc>
                  <a:txBody>
                    <a:bodyPr/>
                    <a:lstStyle/>
                    <a:p>
                      <a:r>
                        <a:rPr lang="en-US" sz="1000"/>
                        <a:t>158</a:t>
                      </a:r>
                    </a:p>
                  </a:txBody>
                  <a:tcPr/>
                </a:tc>
                <a:tc>
                  <a:txBody>
                    <a:bodyPr/>
                    <a:lstStyle/>
                    <a:p>
                      <a:r>
                        <a:rPr lang="en-US" sz="1000"/>
                        <a:t>n/a</a:t>
                      </a:r>
                    </a:p>
                  </a:txBody>
                  <a:tcPr/>
                </a:tc>
                <a:tc>
                  <a:txBody>
                    <a:bodyPr/>
                    <a:lstStyle/>
                    <a:p>
                      <a:r>
                        <a:rPr lang="en-US" sz="1000"/>
                        <a:t>110</a:t>
                      </a:r>
                    </a:p>
                  </a:txBody>
                  <a:tcPr/>
                </a:tc>
                <a:tc>
                  <a:txBody>
                    <a:bodyPr/>
                    <a:lstStyle/>
                    <a:p>
                      <a:r>
                        <a:rPr lang="en-US" sz="1000"/>
                        <a:t>110</a:t>
                      </a:r>
                    </a:p>
                  </a:txBody>
                  <a:tcPr/>
                </a:tc>
                <a:tc>
                  <a:txBody>
                    <a:bodyPr/>
                    <a:lstStyle/>
                    <a:p>
                      <a:r>
                        <a:rPr lang="en-US" sz="1000"/>
                        <a:t>0</a:t>
                      </a:r>
                    </a:p>
                  </a:txBody>
                  <a:tcPr/>
                </a:tc>
                <a:tc>
                  <a:txBody>
                    <a:bodyPr/>
                    <a:lstStyle/>
                    <a:p>
                      <a:r>
                        <a:rPr lang="en-US" sz="1000"/>
                        <a:t>0</a:t>
                      </a:r>
                    </a:p>
                  </a:txBody>
                  <a:tcPr/>
                </a:tc>
                <a:tc>
                  <a:txBody>
                    <a:bodyPr/>
                    <a:lstStyle/>
                    <a:p>
                      <a:r>
                        <a:rPr lang="en-US" sz="1000"/>
                        <a:t>30</a:t>
                      </a:r>
                    </a:p>
                  </a:txBody>
                  <a:tcPr/>
                </a:tc>
                <a:tc>
                  <a:txBody>
                    <a:bodyPr/>
                    <a:lstStyle/>
                    <a:p>
                      <a:r>
                        <a:rPr lang="en-US" sz="1000"/>
                        <a:t>30</a:t>
                      </a:r>
                    </a:p>
                  </a:txBody>
                  <a:tcPr/>
                </a:tc>
                <a:tc>
                  <a:txBody>
                    <a:bodyPr/>
                    <a:lstStyle/>
                    <a:p>
                      <a:r>
                        <a:rPr lang="en-US" sz="1000"/>
                        <a:t>68</a:t>
                      </a:r>
                    </a:p>
                  </a:txBody>
                  <a:tcPr/>
                </a:tc>
                <a:tc>
                  <a:txBody>
                    <a:bodyPr/>
                    <a:lstStyle/>
                    <a:p>
                      <a:r>
                        <a:rPr lang="en-US" sz="1000"/>
                        <a:t>0</a:t>
                      </a:r>
                    </a:p>
                  </a:txBody>
                  <a:tcPr/>
                </a:tc>
                <a:tc>
                  <a:txBody>
                    <a:bodyPr/>
                    <a:lstStyle/>
                    <a:p>
                      <a:r>
                        <a:rPr lang="en-US" sz="1000"/>
                        <a:t>6</a:t>
                      </a:r>
                    </a:p>
                  </a:txBody>
                  <a:tcPr/>
                </a:tc>
                <a:tc>
                  <a:txBody>
                    <a:bodyPr/>
                    <a:lstStyle/>
                    <a:p>
                      <a:r>
                        <a:rPr lang="en-US" sz="1000"/>
                        <a:t>n/a</a:t>
                      </a:r>
                    </a:p>
                  </a:txBody>
                  <a:tcPr/>
                </a:tc>
                <a:tc>
                  <a:txBody>
                    <a:bodyPr/>
                    <a:lstStyle/>
                    <a:p>
                      <a:r>
                        <a:rPr lang="en-US" sz="1000"/>
                        <a:t>0.0 %</a:t>
                      </a:r>
                    </a:p>
                  </a:txBody>
                  <a:tcPr/>
                </a:tc>
                <a:extLst>
                  <a:ext uri="{0D108BD9-81ED-4DB2-BD59-A6C34878D82A}">
                    <a16:rowId xmlns:a16="http://schemas.microsoft.com/office/drawing/2014/main" val="915243077"/>
                  </a:ext>
                </a:extLst>
              </a:tr>
            </a:tbl>
          </a:graphicData>
        </a:graphic>
      </p:graphicFrame>
      <p:sp>
        <p:nvSpPr>
          <p:cNvPr id="4" name="Text Placeholder 3">
            <a:extLst>
              <a:ext uri="{FF2B5EF4-FFF2-40B4-BE49-F238E27FC236}">
                <a16:creationId xmlns:a16="http://schemas.microsoft.com/office/drawing/2014/main" id="{474AAE89-E383-4D1B-91FF-C906B2B93D5D}"/>
              </a:ext>
            </a:extLst>
          </p:cNvPr>
          <p:cNvSpPr>
            <a:spLocks noGrp="1"/>
          </p:cNvSpPr>
          <p:nvPr>
            <p:ph type="body" sz="quarter" idx="14"/>
          </p:nvPr>
        </p:nvSpPr>
        <p:spPr/>
        <p:txBody>
          <a:bodyPr/>
          <a:lstStyle/>
          <a:p>
            <a:r>
              <a:rPr lang="en-US"/>
              <a:t>01.05.2018 - 30.04.2019</a:t>
            </a:r>
          </a:p>
        </p:txBody>
      </p:sp>
    </p:spTree>
    <p:extLst>
      <p:ext uri="{BB962C8B-B14F-4D97-AF65-F5344CB8AC3E}">
        <p14:creationId xmlns:p14="http://schemas.microsoft.com/office/powerpoint/2010/main" val="389479010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3</TotalTime>
  <Words>2626</Words>
  <Application>Microsoft Office PowerPoint</Application>
  <PresentationFormat>On-screen Show (4:3)</PresentationFormat>
  <Paragraphs>1224</Paragraphs>
  <Slides>50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50</vt:i4>
      </vt:variant>
    </vt:vector>
  </HeadingPairs>
  <TitlesOfParts>
    <vt:vector size="53" baseType="lpstr">
      <vt:lpstr>Arial</vt:lpstr>
      <vt:lpstr>Calibri</vt:lpstr>
      <vt:lpstr>quintly_template</vt:lpstr>
      <vt:lpstr>Final-Monatsreporting</vt:lpstr>
      <vt:lpstr>Facebook z-Fan Age Distribution | z-Helv-Facebook</vt:lpstr>
      <vt:lpstr>Facebook z-Post Type by month | z-Helv-Facebook</vt:lpstr>
      <vt:lpstr>Facebook z-Fan Demographics | z-Helv-Facebook</vt:lpstr>
      <vt:lpstr>Facebook z-Fans Total | z-Helv-Facebook</vt:lpstr>
      <vt:lpstr>Facebook z-Click Rate | z-Helv-Facebook</vt:lpstr>
      <vt:lpstr>Facebook z-Engagement Rate | z-Helv-Facebook</vt:lpstr>
      <vt:lpstr>Facebook z-Organic Posts | z-Helv-Facebook - 1 of 21</vt:lpstr>
      <vt:lpstr>Facebook z-Organic Posts | z-Helv-Facebook - 2 of 21</vt:lpstr>
      <vt:lpstr>Facebook z-Organic Posts | z-Helv-Facebook - 3 of 21</vt:lpstr>
      <vt:lpstr>Facebook z-Organic Posts | z-Helv-Facebook - 4 of 21</vt:lpstr>
      <vt:lpstr>Facebook z-Organic Posts | z-Helv-Facebook - 5 of 21</vt:lpstr>
      <vt:lpstr>Facebook z-Organic Posts | z-Helv-Facebook - 6 of 21</vt:lpstr>
      <vt:lpstr>Facebook z-Organic Posts | z-Helv-Facebook - 7 of 21</vt:lpstr>
      <vt:lpstr>Facebook z-Organic Posts | z-Helv-Facebook - 8 of 21</vt:lpstr>
      <vt:lpstr>Facebook z-Organic Posts | z-Helv-Facebook - 9 of 21</vt:lpstr>
      <vt:lpstr>Facebook z-Organic Posts | z-Helv-Facebook - 10 of 21</vt:lpstr>
      <vt:lpstr>Facebook z-Organic Posts | z-Helv-Facebook - 11 of 21</vt:lpstr>
      <vt:lpstr>Facebook z-Organic Posts | z-Helv-Facebook - 12 of 21</vt:lpstr>
      <vt:lpstr>Facebook z-Organic Posts | z-Helv-Facebook - 13 of 21</vt:lpstr>
      <vt:lpstr>Facebook z-Organic Posts | z-Helv-Facebook - 14 of 21</vt:lpstr>
      <vt:lpstr>Facebook z-Organic Posts | z-Helv-Facebook - 15 of 21</vt:lpstr>
      <vt:lpstr>Facebook z-Organic Posts | z-Helv-Facebook - 16 of 21</vt:lpstr>
      <vt:lpstr>Facebook z-Organic Posts | z-Helv-Facebook - 17 of 21</vt:lpstr>
      <vt:lpstr>Facebook z-Organic Posts | z-Helv-Facebook - 18 of 21</vt:lpstr>
      <vt:lpstr>Facebook z-Organic Posts | z-Helv-Facebook - 19 of 21</vt:lpstr>
      <vt:lpstr>Facebook z-Organic Posts | z-Helv-Facebook - 20 of 21</vt:lpstr>
      <vt:lpstr>Facebook z-Organic Posts | z-Helv-Facebook - 21 of 21</vt:lpstr>
      <vt:lpstr>Facebook z-Paid - Blog (AccountId: 28897225) | z-Helv-All - 1 of 11</vt:lpstr>
      <vt:lpstr>Facebook z-Paid - Blog (AccountId: 28897225) | z-Helv-All - 2 of 11</vt:lpstr>
      <vt:lpstr>Facebook z-Paid - Blog (AccountId: 28897225) | z-Helv-All - 3 of 11</vt:lpstr>
      <vt:lpstr>Facebook z-Paid - Blog (AccountId: 28897225) | z-Helv-All - 4 of 11</vt:lpstr>
      <vt:lpstr>Facebook z-Paid - Blog (AccountId: 28897225) | z-Helv-All - 5 of 11</vt:lpstr>
      <vt:lpstr>Facebook z-Paid - Blog (AccountId: 28897225) | z-Helv-All - 6 of 11</vt:lpstr>
      <vt:lpstr>Facebook z-Paid - Blog (AccountId: 28897225) | z-Helv-All - 7 of 11</vt:lpstr>
      <vt:lpstr>Facebook z-Paid - Blog (AccountId: 28897225) | z-Helv-All - 8 of 11</vt:lpstr>
      <vt:lpstr>Facebook z-Paid - Blog (AccountId: 28897225) | z-Helv-All - 9 of 11</vt:lpstr>
      <vt:lpstr>Facebook z-Paid - Blog (AccountId: 28897225) | z-Helv-All - 10 of 11</vt:lpstr>
      <vt:lpstr>Facebook z-Paid - Blog (AccountId: 28897225) | z-Helv-All - 11 of 11</vt:lpstr>
      <vt:lpstr>Instagram z-Followers Total | z-Helv-Instagram</vt:lpstr>
      <vt:lpstr>Instagram z-Average Interactions Per Post | z-Helv-Instagram</vt:lpstr>
      <vt:lpstr>Instagram z-Impressions  | z-All-Instagram</vt:lpstr>
      <vt:lpstr>z-Post Interaction Rate | z-Helv-Instagram</vt:lpstr>
      <vt:lpstr>Instagram z-Key Metrics Table | z-Helv-Instagram</vt:lpstr>
      <vt:lpstr>LinkedIn z-Followers Total | z-Helv-LinkedIn</vt:lpstr>
      <vt:lpstr>LinkedIn z-Updates | z-Helv-LinkedIn</vt:lpstr>
      <vt:lpstr>LinkedIn z-Key Metrics Table | z-Helv-LinkedIn</vt:lpstr>
      <vt:lpstr>z-Follower Interaction Rate | z-Helv-LinkedIn</vt:lpstr>
      <vt:lpstr>Twitter z-Followers Total | z-Helv-Twitter</vt:lpstr>
      <vt:lpstr>Twitter z-Key Metrics Table | z-Helv-Twitter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Final-Monatsreporting</dc:title>
  <dc:creator>Frederik Peiniger</dc:creator>
  <cp:lastModifiedBy>Frederik Peiniger</cp:lastModifiedBy>
  <cp:revision>1</cp:revision>
  <dcterms:created xsi:type="dcterms:W3CDTF">2019-05-29T09:35:14Z</dcterms:created>
  <dcterms:modified xsi:type="dcterms:W3CDTF">2019-05-29T09:38:21Z</dcterms:modified>
</cp:coreProperties>
</file>