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Helvetia Versicherungen Schweiz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14393</c:v>
                </c:pt>
                <c:pt idx="1">
                  <c:v>14398</c:v>
                </c:pt>
                <c:pt idx="2">
                  <c:v>14409</c:v>
                </c:pt>
                <c:pt idx="3">
                  <c:v>14409</c:v>
                </c:pt>
                <c:pt idx="4">
                  <c:v>14412</c:v>
                </c:pt>
                <c:pt idx="5">
                  <c:v>14420</c:v>
                </c:pt>
                <c:pt idx="6">
                  <c:v>14426</c:v>
                </c:pt>
                <c:pt idx="7">
                  <c:v>14433</c:v>
                </c:pt>
                <c:pt idx="8">
                  <c:v>14439</c:v>
                </c:pt>
                <c:pt idx="9">
                  <c:v>14442</c:v>
                </c:pt>
                <c:pt idx="10">
                  <c:v>14441</c:v>
                </c:pt>
                <c:pt idx="11">
                  <c:v>14440</c:v>
                </c:pt>
                <c:pt idx="12">
                  <c:v>14442</c:v>
                </c:pt>
                <c:pt idx="13">
                  <c:v>14441</c:v>
                </c:pt>
                <c:pt idx="14">
                  <c:v>14440</c:v>
                </c:pt>
                <c:pt idx="15">
                  <c:v>14443</c:v>
                </c:pt>
                <c:pt idx="16">
                  <c:v>14448</c:v>
                </c:pt>
                <c:pt idx="17">
                  <c:v>14447</c:v>
                </c:pt>
                <c:pt idx="18">
                  <c:v>14445</c:v>
                </c:pt>
                <c:pt idx="19">
                  <c:v>14444</c:v>
                </c:pt>
                <c:pt idx="20">
                  <c:v>14447</c:v>
                </c:pt>
                <c:pt idx="21">
                  <c:v>14447</c:v>
                </c:pt>
                <c:pt idx="22">
                  <c:v>14444</c:v>
                </c:pt>
                <c:pt idx="23">
                  <c:v>14444</c:v>
                </c:pt>
                <c:pt idx="24">
                  <c:v>14443</c:v>
                </c:pt>
                <c:pt idx="25">
                  <c:v>14443</c:v>
                </c:pt>
                <c:pt idx="26">
                  <c:v>14443</c:v>
                </c:pt>
                <c:pt idx="27">
                  <c:v>20837</c:v>
                </c:pt>
                <c:pt idx="28">
                  <c:v>20838</c:v>
                </c:pt>
                <c:pt idx="29">
                  <c:v>20842</c:v>
                </c:pt>
                <c:pt idx="30">
                  <c:v>20838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43-4D3F-B26E-09AEFAC19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30664"/>
        <c:axId val="297431320"/>
      </c:lineChart>
      <c:catAx>
        <c:axId val="29743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31320"/>
        <c:crosses val="autoZero"/>
        <c:auto val="1"/>
        <c:lblAlgn val="ctr"/>
        <c:lblOffset val="100"/>
        <c:noMultiLvlLbl val="0"/>
      </c:catAx>
      <c:valAx>
        <c:axId val="29743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3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67</c:v>
                </c:pt>
                <c:pt idx="1">
                  <c:v>971</c:v>
                </c:pt>
                <c:pt idx="2">
                  <c:v>1499</c:v>
                </c:pt>
                <c:pt idx="3">
                  <c:v>1301</c:v>
                </c:pt>
                <c:pt idx="4">
                  <c:v>1085</c:v>
                </c:pt>
                <c:pt idx="5">
                  <c:v>805</c:v>
                </c:pt>
                <c:pt idx="6">
                  <c:v>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55-4845-8A35-9CF91DA7B3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113</c:v>
                </c:pt>
                <c:pt idx="1">
                  <c:v>2037</c:v>
                </c:pt>
                <c:pt idx="2">
                  <c:v>2449</c:v>
                </c:pt>
                <c:pt idx="3">
                  <c:v>1903</c:v>
                </c:pt>
                <c:pt idx="4">
                  <c:v>1355</c:v>
                </c:pt>
                <c:pt idx="5">
                  <c:v>768</c:v>
                </c:pt>
                <c:pt idx="6">
                  <c:v>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55-4845-8A35-9CF91DA7B3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237728"/>
        <c:axId val="296241664"/>
      </c:barChart>
      <c:catAx>
        <c:axId val="296237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1664"/>
        <c:crosses val="autoZero"/>
        <c:auto val="1"/>
        <c:lblAlgn val="ctr"/>
        <c:lblOffset val="100"/>
        <c:noMultiLvlLbl val="0"/>
      </c:catAx>
      <c:valAx>
        <c:axId val="296241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3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Helvetia Versicherungen Schweiz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21385</c:v>
                </c:pt>
                <c:pt idx="1">
                  <c:v>16388</c:v>
                </c:pt>
                <c:pt idx="2">
                  <c:v>16617</c:v>
                </c:pt>
                <c:pt idx="3">
                  <c:v>16961</c:v>
                </c:pt>
                <c:pt idx="4">
                  <c:v>18993</c:v>
                </c:pt>
                <c:pt idx="5">
                  <c:v>17398</c:v>
                </c:pt>
                <c:pt idx="6">
                  <c:v>19738</c:v>
                </c:pt>
                <c:pt idx="7">
                  <c:v>18829</c:v>
                </c:pt>
                <c:pt idx="8">
                  <c:v>22540</c:v>
                </c:pt>
                <c:pt idx="9">
                  <c:v>24294</c:v>
                </c:pt>
                <c:pt idx="10">
                  <c:v>22143</c:v>
                </c:pt>
                <c:pt idx="11">
                  <c:v>18239</c:v>
                </c:pt>
                <c:pt idx="12">
                  <c:v>15689</c:v>
                </c:pt>
                <c:pt idx="13">
                  <c:v>16949</c:v>
                </c:pt>
                <c:pt idx="14">
                  <c:v>19997</c:v>
                </c:pt>
                <c:pt idx="15">
                  <c:v>19958</c:v>
                </c:pt>
                <c:pt idx="16">
                  <c:v>19521</c:v>
                </c:pt>
                <c:pt idx="17">
                  <c:v>16112</c:v>
                </c:pt>
                <c:pt idx="18">
                  <c:v>24577</c:v>
                </c:pt>
                <c:pt idx="19">
                  <c:v>25677</c:v>
                </c:pt>
                <c:pt idx="20">
                  <c:v>20192</c:v>
                </c:pt>
                <c:pt idx="21">
                  <c:v>11357</c:v>
                </c:pt>
                <c:pt idx="22">
                  <c:v>9213</c:v>
                </c:pt>
                <c:pt idx="23">
                  <c:v>7594</c:v>
                </c:pt>
                <c:pt idx="24">
                  <c:v>6879</c:v>
                </c:pt>
                <c:pt idx="25">
                  <c:v>5779</c:v>
                </c:pt>
                <c:pt idx="26">
                  <c:v>9496</c:v>
                </c:pt>
                <c:pt idx="27">
                  <c:v>9843</c:v>
                </c:pt>
                <c:pt idx="28">
                  <c:v>11245</c:v>
                </c:pt>
                <c:pt idx="29">
                  <c:v>11577</c:v>
                </c:pt>
                <c:pt idx="30">
                  <c:v>8714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4A-451F-9D22-F679482F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Helvetia Assicurazioni Svizzera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811</c:v>
                </c:pt>
                <c:pt idx="1">
                  <c:v>1137</c:v>
                </c:pt>
                <c:pt idx="2">
                  <c:v>2280</c:v>
                </c:pt>
                <c:pt idx="3">
                  <c:v>900</c:v>
                </c:pt>
                <c:pt idx="4">
                  <c:v>1175</c:v>
                </c:pt>
                <c:pt idx="5">
                  <c:v>1063</c:v>
                </c:pt>
                <c:pt idx="6">
                  <c:v>1885</c:v>
                </c:pt>
                <c:pt idx="7">
                  <c:v>1089</c:v>
                </c:pt>
                <c:pt idx="8">
                  <c:v>131</c:v>
                </c:pt>
                <c:pt idx="9">
                  <c:v>1478</c:v>
                </c:pt>
                <c:pt idx="10">
                  <c:v>732</c:v>
                </c:pt>
                <c:pt idx="11">
                  <c:v>1469</c:v>
                </c:pt>
                <c:pt idx="12">
                  <c:v>248</c:v>
                </c:pt>
                <c:pt idx="13">
                  <c:v>1275</c:v>
                </c:pt>
                <c:pt idx="14">
                  <c:v>274</c:v>
                </c:pt>
                <c:pt idx="15">
                  <c:v>88</c:v>
                </c:pt>
                <c:pt idx="16">
                  <c:v>1354</c:v>
                </c:pt>
                <c:pt idx="17">
                  <c:v>394</c:v>
                </c:pt>
                <c:pt idx="18">
                  <c:v>39</c:v>
                </c:pt>
                <c:pt idx="19">
                  <c:v>54</c:v>
                </c:pt>
                <c:pt idx="20">
                  <c:v>25</c:v>
                </c:pt>
                <c:pt idx="21">
                  <c:v>737</c:v>
                </c:pt>
                <c:pt idx="22">
                  <c:v>495</c:v>
                </c:pt>
                <c:pt idx="23">
                  <c:v>231</c:v>
                </c:pt>
                <c:pt idx="24">
                  <c:v>45</c:v>
                </c:pt>
                <c:pt idx="25">
                  <c:v>15</c:v>
                </c:pt>
                <c:pt idx="26">
                  <c:v>584</c:v>
                </c:pt>
                <c:pt idx="27">
                  <c:v>247</c:v>
                </c:pt>
                <c:pt idx="28">
                  <c:v>89</c:v>
                </c:pt>
                <c:pt idx="29">
                  <c:v>673</c:v>
                </c:pt>
                <c:pt idx="30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4A-451F-9D22-F679482F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43960"/>
        <c:axId val="296244288"/>
      </c:lineChart>
      <c:catAx>
        <c:axId val="296243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4288"/>
        <c:crosses val="autoZero"/>
        <c:auto val="1"/>
        <c:lblAlgn val="ctr"/>
        <c:lblOffset val="100"/>
        <c:noMultiLvlLbl val="0"/>
      </c:catAx>
      <c:valAx>
        <c:axId val="29624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655C-CA52-4667-99E8-E22425ABDA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Monthly-Reporting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7238A-12CB-48B9-984F-29F7673427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Helvetia Versicherungen</a:t>
            </a:r>
          </a:p>
        </p:txBody>
      </p:sp>
    </p:spTree>
    <p:extLst>
      <p:ext uri="{BB962C8B-B14F-4D97-AF65-F5344CB8AC3E}">
        <p14:creationId xmlns:p14="http://schemas.microsoft.com/office/powerpoint/2010/main" val="2299157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DF270-BFE4-45BD-B3B7-99CB787E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Helvetia Versicherungen Schweiz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0EC407-021B-4F93-AE69-E2C2BD8298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3460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D0EAB-69D2-4621-A066-D879387CE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4206B-E4B2-478E-805C-D039965E7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730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E28B4-B563-4609-8AA0-0C197BA35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Fan Demographics | Helvetia Versicherungen Schweiz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E35EE3-E79F-489B-8326-058E1DCE38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5225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C027F-AC1A-4BDE-881D-B87F752EF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07880-8C66-4EFF-9816-EF9C80CE4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458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BBDE6-E95D-4921-B602-86A47C039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984C08-F241-47CA-BBE1-EAFB848251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375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D73AA-1087-4185-95E8-53C9EF6B1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9D08D-08B8-43D8-8659-644570827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9944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Monthly-Reporting</vt:lpstr>
      <vt:lpstr>Facebook Fans Total | Helvetia Versicherungen Schweiz</vt:lpstr>
      <vt:lpstr>Facebook Fan Demographics | Helvetia Versicherungen Schweiz</vt:lpstr>
      <vt:lpstr>Facebook Impressions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Monthly-Reporting</dc:title>
  <dc:creator>Frederik Peiniger</dc:creator>
  <cp:lastModifiedBy>Frederik Peiniger</cp:lastModifiedBy>
  <cp:revision>1</cp:revision>
  <dcterms:created xsi:type="dcterms:W3CDTF">2019-02-25T07:06:52Z</dcterms:created>
  <dcterms:modified xsi:type="dcterms:W3CDTF">2019-02-25T07:07:02Z</dcterms:modified>
</cp:coreProperties>
</file>