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2" r:id="rId7"/>
    <p:sldId id="263" r:id="rId8"/>
    <p:sldId id="264" r:id="rId9"/>
    <p:sldId id="266" r:id="rId10"/>
    <p:sldId id="267" r:id="rId11"/>
    <p:sldId id="268" r:id="rId12"/>
    <p:sldId id="269" r:id="rId13"/>
    <p:sldId id="270" r:id="rId14"/>
    <p:sldId id="271" r:id="rId15"/>
    <p:sldId id="272" r:id="rId16"/>
    <p:sldId id="274" r:id="rId17"/>
    <p:sldId id="275" r:id="rId18"/>
    <p:sldId id="276" r:id="rId19"/>
    <p:sldId id="277" r:id="rId20"/>
    <p:sldId id="278" r:id="rId21"/>
    <p:sldId id="279" r:id="rId22"/>
    <p:sldId id="281" r:id="rId23"/>
    <p:sldId id="282" r:id="rId24"/>
    <p:sldId id="283" r:id="rId25"/>
    <p:sldId id="284" r:id="rId26"/>
    <p:sldId id="285" r:id="rId27"/>
    <p:sldId id="286" r:id="rId28"/>
    <p:sldId id="287" r:id="rId29"/>
    <p:sldId id="288" r:id="rId30"/>
    <p:sldId id="289" r:id="rId31"/>
    <p:sldId id="291" r:id="rId32"/>
    <p:sldId id="292" r:id="rId33"/>
    <p:sldId id="293" r:id="rId34"/>
    <p:sldId id="294" r:id="rId35"/>
    <p:sldId id="295" r:id="rId36"/>
  </p:sldIdLst>
  <p:sldSz cx="9144000" cy="6858000" type="screen4x3"/>
  <p:notesSz cx="6858000" cy="9144000"/>
  <p:embeddedFontLst>
    <p:embeddedFont>
      <p:font typeface="Calibri" panose="020F0502020204030204" pitchFamily="34" charset="0"/>
      <p:regular r:id="rId37"/>
      <p:bold r:id="rId38"/>
      <p:italic r:id="rId39"/>
      <p:boldItalic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Boullier / SEAT Partner</c:v>
                </c:pt>
              </c:strCache>
            </c:strRef>
          </c:tx>
          <c:spPr>
            <a:ln w="28575" cap="rnd">
              <a:solidFill>
                <a:schemeClr val="accent1"/>
              </a:solidFill>
              <a:round/>
            </a:ln>
            <a:effectLst/>
          </c:spPr>
          <c:marker>
            <c:symbol val="none"/>
          </c:marker>
          <c:cat>
            <c:strRef>
              <c:f>Sheet1!$A$2:$A$184</c:f>
              <c:strCache>
                <c:ptCount val="183"/>
                <c:pt idx="0">
                  <c:v>01.06.2018</c:v>
                </c:pt>
                <c:pt idx="1">
                  <c:v>02.06.2018</c:v>
                </c:pt>
                <c:pt idx="2">
                  <c:v>03.06.2018</c:v>
                </c:pt>
                <c:pt idx="3">
                  <c:v>04.06.2018</c:v>
                </c:pt>
                <c:pt idx="4">
                  <c:v>05.06.2018</c:v>
                </c:pt>
                <c:pt idx="5">
                  <c:v>06.06.2018</c:v>
                </c:pt>
                <c:pt idx="6">
                  <c:v>07.06.2018</c:v>
                </c:pt>
                <c:pt idx="7">
                  <c:v>08.06.2018</c:v>
                </c:pt>
                <c:pt idx="8">
                  <c:v>09.06.2018</c:v>
                </c:pt>
                <c:pt idx="9">
                  <c:v>10.06.2018</c:v>
                </c:pt>
                <c:pt idx="10">
                  <c:v>11.06.2018</c:v>
                </c:pt>
                <c:pt idx="11">
                  <c:v>12.06.2018</c:v>
                </c:pt>
                <c:pt idx="12">
                  <c:v>13.06.2018</c:v>
                </c:pt>
                <c:pt idx="13">
                  <c:v>14.06.2018</c:v>
                </c:pt>
                <c:pt idx="14">
                  <c:v>15.06.2018</c:v>
                </c:pt>
                <c:pt idx="15">
                  <c:v>16.06.2018</c:v>
                </c:pt>
                <c:pt idx="16">
                  <c:v>17.06.2018</c:v>
                </c:pt>
                <c:pt idx="17">
                  <c:v>18.06.2018</c:v>
                </c:pt>
                <c:pt idx="18">
                  <c:v>19.06.2018</c:v>
                </c:pt>
                <c:pt idx="19">
                  <c:v>20.06.2018</c:v>
                </c:pt>
                <c:pt idx="20">
                  <c:v>21.06.2018</c:v>
                </c:pt>
                <c:pt idx="21">
                  <c:v>22.06.2018</c:v>
                </c:pt>
                <c:pt idx="22">
                  <c:v>23.06.2018</c:v>
                </c:pt>
                <c:pt idx="23">
                  <c:v>24.06.2018</c:v>
                </c:pt>
                <c:pt idx="24">
                  <c:v>25.06.2018</c:v>
                </c:pt>
                <c:pt idx="25">
                  <c:v>26.06.2018</c:v>
                </c:pt>
                <c:pt idx="26">
                  <c:v>27.06.2018</c:v>
                </c:pt>
                <c:pt idx="27">
                  <c:v>28.06.2018</c:v>
                </c:pt>
                <c:pt idx="28">
                  <c:v>29.06.2018</c:v>
                </c:pt>
                <c:pt idx="29">
                  <c:v>30.06.2018</c:v>
                </c:pt>
                <c:pt idx="30">
                  <c:v>01.07.2018</c:v>
                </c:pt>
                <c:pt idx="31">
                  <c:v>02.07.2018</c:v>
                </c:pt>
                <c:pt idx="32">
                  <c:v>03.07.2018</c:v>
                </c:pt>
                <c:pt idx="33">
                  <c:v>04.07.2018</c:v>
                </c:pt>
                <c:pt idx="34">
                  <c:v>05.07.2018</c:v>
                </c:pt>
                <c:pt idx="35">
                  <c:v>06.07.2018</c:v>
                </c:pt>
                <c:pt idx="36">
                  <c:v>07.07.2018</c:v>
                </c:pt>
                <c:pt idx="37">
                  <c:v>08.07.2018</c:v>
                </c:pt>
                <c:pt idx="38">
                  <c:v>09.07.2018</c:v>
                </c:pt>
                <c:pt idx="39">
                  <c:v>10.07.2018</c:v>
                </c:pt>
                <c:pt idx="40">
                  <c:v>11.07.2018</c:v>
                </c:pt>
                <c:pt idx="41">
                  <c:v>12.07.2018</c:v>
                </c:pt>
                <c:pt idx="42">
                  <c:v>13.07.2018</c:v>
                </c:pt>
                <c:pt idx="43">
                  <c:v>14.07.2018</c:v>
                </c:pt>
                <c:pt idx="44">
                  <c:v>15.07.2018</c:v>
                </c:pt>
                <c:pt idx="45">
                  <c:v>16.07.2018</c:v>
                </c:pt>
                <c:pt idx="46">
                  <c:v>17.07.2018</c:v>
                </c:pt>
                <c:pt idx="47">
                  <c:v>18.07.2018</c:v>
                </c:pt>
                <c:pt idx="48">
                  <c:v>19.07.2018</c:v>
                </c:pt>
                <c:pt idx="49">
                  <c:v>20.07.2018</c:v>
                </c:pt>
                <c:pt idx="50">
                  <c:v>21.07.2018</c:v>
                </c:pt>
                <c:pt idx="51">
                  <c:v>22.07.2018</c:v>
                </c:pt>
                <c:pt idx="52">
                  <c:v>23.07.2018</c:v>
                </c:pt>
                <c:pt idx="53">
                  <c:v>24.07.2018</c:v>
                </c:pt>
                <c:pt idx="54">
                  <c:v>25.07.2018</c:v>
                </c:pt>
                <c:pt idx="55">
                  <c:v>26.07.2018</c:v>
                </c:pt>
                <c:pt idx="56">
                  <c:v>27.07.2018</c:v>
                </c:pt>
                <c:pt idx="57">
                  <c:v>28.07.2018</c:v>
                </c:pt>
                <c:pt idx="58">
                  <c:v>29.07.2018</c:v>
                </c:pt>
                <c:pt idx="59">
                  <c:v>30.07.2018</c:v>
                </c:pt>
                <c:pt idx="60">
                  <c:v>31.07.2018</c:v>
                </c:pt>
                <c:pt idx="61">
                  <c:v>01.08.2018</c:v>
                </c:pt>
                <c:pt idx="62">
                  <c:v>02.08.2018</c:v>
                </c:pt>
                <c:pt idx="63">
                  <c:v>03.08.2018</c:v>
                </c:pt>
                <c:pt idx="64">
                  <c:v>04.08.2018</c:v>
                </c:pt>
                <c:pt idx="65">
                  <c:v>05.08.2018</c:v>
                </c:pt>
                <c:pt idx="66">
                  <c:v>06.08.2018</c:v>
                </c:pt>
                <c:pt idx="67">
                  <c:v>07.08.2018</c:v>
                </c:pt>
                <c:pt idx="68">
                  <c:v>08.08.2018</c:v>
                </c:pt>
                <c:pt idx="69">
                  <c:v>09.08.2018</c:v>
                </c:pt>
                <c:pt idx="70">
                  <c:v>10.08.2018</c:v>
                </c:pt>
                <c:pt idx="71">
                  <c:v>11.08.2018</c:v>
                </c:pt>
                <c:pt idx="72">
                  <c:v>12.08.2018</c:v>
                </c:pt>
                <c:pt idx="73">
                  <c:v>13.08.2018</c:v>
                </c:pt>
                <c:pt idx="74">
                  <c:v>14.08.2018</c:v>
                </c:pt>
                <c:pt idx="75">
                  <c:v>15.08.2018</c:v>
                </c:pt>
                <c:pt idx="76">
                  <c:v>16.08.2018</c:v>
                </c:pt>
                <c:pt idx="77">
                  <c:v>17.08.2018</c:v>
                </c:pt>
                <c:pt idx="78">
                  <c:v>18.08.2018</c:v>
                </c:pt>
                <c:pt idx="79">
                  <c:v>19.08.2018</c:v>
                </c:pt>
                <c:pt idx="80">
                  <c:v>20.08.2018</c:v>
                </c:pt>
                <c:pt idx="81">
                  <c:v>21.08.2018</c:v>
                </c:pt>
                <c:pt idx="82">
                  <c:v>22.08.2018</c:v>
                </c:pt>
                <c:pt idx="83">
                  <c:v>23.08.2018</c:v>
                </c:pt>
                <c:pt idx="84">
                  <c:v>24.08.2018</c:v>
                </c:pt>
                <c:pt idx="85">
                  <c:v>25.08.2018</c:v>
                </c:pt>
                <c:pt idx="86">
                  <c:v>26.08.2018</c:v>
                </c:pt>
                <c:pt idx="87">
                  <c:v>27.08.2018</c:v>
                </c:pt>
                <c:pt idx="88">
                  <c:v>28.08.2018</c:v>
                </c:pt>
                <c:pt idx="89">
                  <c:v>29.08.2018</c:v>
                </c:pt>
                <c:pt idx="90">
                  <c:v>30.08.2018</c:v>
                </c:pt>
                <c:pt idx="91">
                  <c:v>31.08.2018</c:v>
                </c:pt>
                <c:pt idx="92">
                  <c:v>01.09.2018</c:v>
                </c:pt>
                <c:pt idx="93">
                  <c:v>02.09.2018</c:v>
                </c:pt>
                <c:pt idx="94">
                  <c:v>03.09.2018</c:v>
                </c:pt>
                <c:pt idx="95">
                  <c:v>04.09.2018</c:v>
                </c:pt>
                <c:pt idx="96">
                  <c:v>05.09.2018</c:v>
                </c:pt>
                <c:pt idx="97">
                  <c:v>06.09.2018</c:v>
                </c:pt>
                <c:pt idx="98">
                  <c:v>07.09.2018</c:v>
                </c:pt>
                <c:pt idx="99">
                  <c:v>08.09.2018</c:v>
                </c:pt>
                <c:pt idx="100">
                  <c:v>09.09.2018</c:v>
                </c:pt>
                <c:pt idx="101">
                  <c:v>10.09.2018</c:v>
                </c:pt>
                <c:pt idx="102">
                  <c:v>11.09.2018</c:v>
                </c:pt>
                <c:pt idx="103">
                  <c:v>12.09.2018</c:v>
                </c:pt>
                <c:pt idx="104">
                  <c:v>13.09.2018</c:v>
                </c:pt>
                <c:pt idx="105">
                  <c:v>14.09.2018</c:v>
                </c:pt>
                <c:pt idx="106">
                  <c:v>15.09.2018</c:v>
                </c:pt>
                <c:pt idx="107">
                  <c:v>16.09.2018</c:v>
                </c:pt>
                <c:pt idx="108">
                  <c:v>17.09.2018</c:v>
                </c:pt>
                <c:pt idx="109">
                  <c:v>18.09.2018</c:v>
                </c:pt>
                <c:pt idx="110">
                  <c:v>19.09.2018</c:v>
                </c:pt>
                <c:pt idx="111">
                  <c:v>20.09.2018</c:v>
                </c:pt>
                <c:pt idx="112">
                  <c:v>21.09.2018</c:v>
                </c:pt>
                <c:pt idx="113">
                  <c:v>22.09.2018</c:v>
                </c:pt>
                <c:pt idx="114">
                  <c:v>23.09.2018</c:v>
                </c:pt>
                <c:pt idx="115">
                  <c:v>24.09.2018</c:v>
                </c:pt>
                <c:pt idx="116">
                  <c:v>25.09.2018</c:v>
                </c:pt>
                <c:pt idx="117">
                  <c:v>26.09.2018</c:v>
                </c:pt>
                <c:pt idx="118">
                  <c:v>27.09.2018</c:v>
                </c:pt>
                <c:pt idx="119">
                  <c:v>28.09.2018</c:v>
                </c:pt>
                <c:pt idx="120">
                  <c:v>29.09.2018</c:v>
                </c:pt>
                <c:pt idx="121">
                  <c:v>30.09.2018</c:v>
                </c:pt>
                <c:pt idx="122">
                  <c:v>01.10.2018</c:v>
                </c:pt>
                <c:pt idx="123">
                  <c:v>02.10.2018</c:v>
                </c:pt>
                <c:pt idx="124">
                  <c:v>03.10.2018</c:v>
                </c:pt>
                <c:pt idx="125">
                  <c:v>04.10.2018</c:v>
                </c:pt>
                <c:pt idx="126">
                  <c:v>05.10.2018</c:v>
                </c:pt>
                <c:pt idx="127">
                  <c:v>06.10.2018</c:v>
                </c:pt>
                <c:pt idx="128">
                  <c:v>07.10.2018</c:v>
                </c:pt>
                <c:pt idx="129">
                  <c:v>08.10.2018</c:v>
                </c:pt>
                <c:pt idx="130">
                  <c:v>09.10.2018</c:v>
                </c:pt>
                <c:pt idx="131">
                  <c:v>10.10.2018</c:v>
                </c:pt>
                <c:pt idx="132">
                  <c:v>11.10.2018</c:v>
                </c:pt>
                <c:pt idx="133">
                  <c:v>12.10.2018</c:v>
                </c:pt>
                <c:pt idx="134">
                  <c:v>13.10.2018</c:v>
                </c:pt>
                <c:pt idx="135">
                  <c:v>14.10.2018</c:v>
                </c:pt>
                <c:pt idx="136">
                  <c:v>15.10.2018</c:v>
                </c:pt>
                <c:pt idx="137">
                  <c:v>16.10.2018</c:v>
                </c:pt>
                <c:pt idx="138">
                  <c:v>17.10.2018</c:v>
                </c:pt>
                <c:pt idx="139">
                  <c:v>18.10.2018</c:v>
                </c:pt>
                <c:pt idx="140">
                  <c:v>19.10.2018</c:v>
                </c:pt>
                <c:pt idx="141">
                  <c:v>20.10.2018</c:v>
                </c:pt>
                <c:pt idx="142">
                  <c:v>21.10.2018</c:v>
                </c:pt>
                <c:pt idx="143">
                  <c:v>22.10.2018</c:v>
                </c:pt>
                <c:pt idx="144">
                  <c:v>23.10.2018</c:v>
                </c:pt>
                <c:pt idx="145">
                  <c:v>24.10.2018</c:v>
                </c:pt>
                <c:pt idx="146">
                  <c:v>25.10.2018</c:v>
                </c:pt>
                <c:pt idx="147">
                  <c:v>26.10.2018</c:v>
                </c:pt>
                <c:pt idx="148">
                  <c:v>27.10.2018</c:v>
                </c:pt>
                <c:pt idx="149">
                  <c:v>28.10.2018</c:v>
                </c:pt>
                <c:pt idx="150">
                  <c:v>29.10.2018</c:v>
                </c:pt>
                <c:pt idx="151">
                  <c:v>30.10.2018</c:v>
                </c:pt>
                <c:pt idx="152">
                  <c:v>31.10.2018</c:v>
                </c:pt>
                <c:pt idx="153">
                  <c:v>01.11.2018</c:v>
                </c:pt>
                <c:pt idx="154">
                  <c:v>02.11.2018</c:v>
                </c:pt>
                <c:pt idx="155">
                  <c:v>03.11.2018</c:v>
                </c:pt>
                <c:pt idx="156">
                  <c:v>04.11.2018</c:v>
                </c:pt>
                <c:pt idx="157">
                  <c:v>05.11.2018</c:v>
                </c:pt>
                <c:pt idx="158">
                  <c:v>06.11.2018</c:v>
                </c:pt>
                <c:pt idx="159">
                  <c:v>07.11.2018</c:v>
                </c:pt>
                <c:pt idx="160">
                  <c:v>08.11.2018</c:v>
                </c:pt>
                <c:pt idx="161">
                  <c:v>09.11.2018</c:v>
                </c:pt>
                <c:pt idx="162">
                  <c:v>10.11.2018</c:v>
                </c:pt>
                <c:pt idx="163">
                  <c:v>11.11.2018</c:v>
                </c:pt>
                <c:pt idx="164">
                  <c:v>12.11.2018</c:v>
                </c:pt>
                <c:pt idx="165">
                  <c:v>13.11.2018</c:v>
                </c:pt>
                <c:pt idx="166">
                  <c:v>14.11.2018</c:v>
                </c:pt>
                <c:pt idx="167">
                  <c:v>15.11.2018</c:v>
                </c:pt>
                <c:pt idx="168">
                  <c:v>16.11.2018</c:v>
                </c:pt>
                <c:pt idx="169">
                  <c:v>17.11.2018</c:v>
                </c:pt>
                <c:pt idx="170">
                  <c:v>18.11.2018</c:v>
                </c:pt>
                <c:pt idx="171">
                  <c:v>19.11.2018</c:v>
                </c:pt>
                <c:pt idx="172">
                  <c:v>20.11.2018</c:v>
                </c:pt>
                <c:pt idx="173">
                  <c:v>21.11.2018</c:v>
                </c:pt>
                <c:pt idx="174">
                  <c:v>22.11.2018</c:v>
                </c:pt>
                <c:pt idx="175">
                  <c:v>23.11.2018</c:v>
                </c:pt>
                <c:pt idx="176">
                  <c:v>24.11.2018</c:v>
                </c:pt>
                <c:pt idx="177">
                  <c:v>25.11.2018</c:v>
                </c:pt>
                <c:pt idx="178">
                  <c:v>26.11.2018</c:v>
                </c:pt>
                <c:pt idx="179">
                  <c:v>27.11.2018</c:v>
                </c:pt>
                <c:pt idx="180">
                  <c:v>28.11.2018</c:v>
                </c:pt>
                <c:pt idx="181">
                  <c:v>29.11.2018</c:v>
                </c:pt>
                <c:pt idx="182">
                  <c:v>30.11.2018</c:v>
                </c:pt>
              </c:strCache>
            </c:strRef>
          </c:cat>
          <c:val>
            <c:numRef>
              <c:f>Sheet1!$B$2:$B$184</c:f>
              <c:numCache>
                <c:formatCode>General</c:formatCode>
                <c:ptCount val="183"/>
                <c:pt idx="0">
                  <c:v>85</c:v>
                </c:pt>
                <c:pt idx="1">
                  <c:v>85</c:v>
                </c:pt>
                <c:pt idx="2">
                  <c:v>85</c:v>
                </c:pt>
                <c:pt idx="3">
                  <c:v>85</c:v>
                </c:pt>
                <c:pt idx="4">
                  <c:v>85</c:v>
                </c:pt>
                <c:pt idx="5">
                  <c:v>85</c:v>
                </c:pt>
                <c:pt idx="6">
                  <c:v>85</c:v>
                </c:pt>
                <c:pt idx="7">
                  <c:v>86</c:v>
                </c:pt>
                <c:pt idx="8">
                  <c:v>86</c:v>
                </c:pt>
                <c:pt idx="9">
                  <c:v>86</c:v>
                </c:pt>
                <c:pt idx="10">
                  <c:v>86</c:v>
                </c:pt>
                <c:pt idx="11">
                  <c:v>87</c:v>
                </c:pt>
                <c:pt idx="12">
                  <c:v>87</c:v>
                </c:pt>
                <c:pt idx="13">
                  <c:v>87</c:v>
                </c:pt>
                <c:pt idx="14">
                  <c:v>87</c:v>
                </c:pt>
                <c:pt idx="15">
                  <c:v>87</c:v>
                </c:pt>
                <c:pt idx="16">
                  <c:v>87</c:v>
                </c:pt>
                <c:pt idx="17">
                  <c:v>87</c:v>
                </c:pt>
                <c:pt idx="18">
                  <c:v>87</c:v>
                </c:pt>
                <c:pt idx="19">
                  <c:v>87</c:v>
                </c:pt>
                <c:pt idx="20">
                  <c:v>87</c:v>
                </c:pt>
                <c:pt idx="21">
                  <c:v>88</c:v>
                </c:pt>
                <c:pt idx="22">
                  <c:v>88</c:v>
                </c:pt>
                <c:pt idx="23">
                  <c:v>88</c:v>
                </c:pt>
                <c:pt idx="24">
                  <c:v>88</c:v>
                </c:pt>
                <c:pt idx="25">
                  <c:v>88</c:v>
                </c:pt>
                <c:pt idx="26">
                  <c:v>88</c:v>
                </c:pt>
                <c:pt idx="27">
                  <c:v>88</c:v>
                </c:pt>
                <c:pt idx="28">
                  <c:v>88</c:v>
                </c:pt>
                <c:pt idx="29">
                  <c:v>89</c:v>
                </c:pt>
                <c:pt idx="30">
                  <c:v>89</c:v>
                </c:pt>
                <c:pt idx="31">
                  <c:v>90</c:v>
                </c:pt>
                <c:pt idx="32">
                  <c:v>90</c:v>
                </c:pt>
                <c:pt idx="33">
                  <c:v>90</c:v>
                </c:pt>
                <c:pt idx="34">
                  <c:v>90</c:v>
                </c:pt>
                <c:pt idx="35">
                  <c:v>90</c:v>
                </c:pt>
                <c:pt idx="36">
                  <c:v>91</c:v>
                </c:pt>
                <c:pt idx="37">
                  <c:v>91</c:v>
                </c:pt>
                <c:pt idx="38">
                  <c:v>91</c:v>
                </c:pt>
                <c:pt idx="39">
                  <c:v>91</c:v>
                </c:pt>
                <c:pt idx="40">
                  <c:v>91</c:v>
                </c:pt>
                <c:pt idx="41">
                  <c:v>91</c:v>
                </c:pt>
                <c:pt idx="42">
                  <c:v>92</c:v>
                </c:pt>
                <c:pt idx="43">
                  <c:v>92</c:v>
                </c:pt>
                <c:pt idx="44">
                  <c:v>92</c:v>
                </c:pt>
                <c:pt idx="45">
                  <c:v>93</c:v>
                </c:pt>
                <c:pt idx="46">
                  <c:v>93</c:v>
                </c:pt>
                <c:pt idx="47">
                  <c:v>93</c:v>
                </c:pt>
                <c:pt idx="48">
                  <c:v>93</c:v>
                </c:pt>
                <c:pt idx="49">
                  <c:v>93</c:v>
                </c:pt>
                <c:pt idx="50">
                  <c:v>93</c:v>
                </c:pt>
                <c:pt idx="51">
                  <c:v>93</c:v>
                </c:pt>
                <c:pt idx="52">
                  <c:v>93</c:v>
                </c:pt>
                <c:pt idx="53">
                  <c:v>93</c:v>
                </c:pt>
                <c:pt idx="54">
                  <c:v>93</c:v>
                </c:pt>
                <c:pt idx="55">
                  <c:v>93</c:v>
                </c:pt>
                <c:pt idx="56">
                  <c:v>93</c:v>
                </c:pt>
                <c:pt idx="57">
                  <c:v>93</c:v>
                </c:pt>
                <c:pt idx="58">
                  <c:v>93</c:v>
                </c:pt>
                <c:pt idx="59">
                  <c:v>93</c:v>
                </c:pt>
                <c:pt idx="60">
                  <c:v>99</c:v>
                </c:pt>
                <c:pt idx="61">
                  <c:v>104</c:v>
                </c:pt>
                <c:pt idx="62">
                  <c:v>114</c:v>
                </c:pt>
                <c:pt idx="63">
                  <c:v>124</c:v>
                </c:pt>
                <c:pt idx="64">
                  <c:v>133</c:v>
                </c:pt>
                <c:pt idx="65">
                  <c:v>137</c:v>
                </c:pt>
                <c:pt idx="66">
                  <c:v>147</c:v>
                </c:pt>
                <c:pt idx="67">
                  <c:v>151</c:v>
                </c:pt>
                <c:pt idx="68">
                  <c:v>157</c:v>
                </c:pt>
                <c:pt idx="69">
                  <c:v>161</c:v>
                </c:pt>
                <c:pt idx="70">
                  <c:v>169</c:v>
                </c:pt>
                <c:pt idx="71">
                  <c:v>171</c:v>
                </c:pt>
                <c:pt idx="72">
                  <c:v>174</c:v>
                </c:pt>
                <c:pt idx="73">
                  <c:v>174</c:v>
                </c:pt>
                <c:pt idx="74">
                  <c:v>179</c:v>
                </c:pt>
                <c:pt idx="75">
                  <c:v>182</c:v>
                </c:pt>
                <c:pt idx="76">
                  <c:v>188</c:v>
                </c:pt>
                <c:pt idx="77">
                  <c:v>192</c:v>
                </c:pt>
                <c:pt idx="78">
                  <c:v>198</c:v>
                </c:pt>
                <c:pt idx="79">
                  <c:v>203</c:v>
                </c:pt>
                <c:pt idx="80">
                  <c:v>210</c:v>
                </c:pt>
                <c:pt idx="81">
                  <c:v>213</c:v>
                </c:pt>
                <c:pt idx="82">
                  <c:v>216</c:v>
                </c:pt>
                <c:pt idx="83">
                  <c:v>219</c:v>
                </c:pt>
                <c:pt idx="84">
                  <c:v>222</c:v>
                </c:pt>
                <c:pt idx="85">
                  <c:v>224</c:v>
                </c:pt>
                <c:pt idx="86">
                  <c:v>227</c:v>
                </c:pt>
                <c:pt idx="87">
                  <c:v>230</c:v>
                </c:pt>
                <c:pt idx="88">
                  <c:v>232</c:v>
                </c:pt>
                <c:pt idx="89">
                  <c:v>238</c:v>
                </c:pt>
                <c:pt idx="90">
                  <c:v>243</c:v>
                </c:pt>
                <c:pt idx="91">
                  <c:v>243</c:v>
                </c:pt>
                <c:pt idx="92">
                  <c:v>244</c:v>
                </c:pt>
                <c:pt idx="93">
                  <c:v>244</c:v>
                </c:pt>
                <c:pt idx="94">
                  <c:v>246</c:v>
                </c:pt>
                <c:pt idx="95">
                  <c:v>246</c:v>
                </c:pt>
                <c:pt idx="96">
                  <c:v>246</c:v>
                </c:pt>
                <c:pt idx="97">
                  <c:v>247</c:v>
                </c:pt>
                <c:pt idx="98">
                  <c:v>249</c:v>
                </c:pt>
                <c:pt idx="99">
                  <c:v>251</c:v>
                </c:pt>
                <c:pt idx="100">
                  <c:v>252</c:v>
                </c:pt>
                <c:pt idx="101">
                  <c:v>253</c:v>
                </c:pt>
                <c:pt idx="102">
                  <c:v>254</c:v>
                </c:pt>
                <c:pt idx="103">
                  <c:v>256</c:v>
                </c:pt>
                <c:pt idx="104">
                  <c:v>256</c:v>
                </c:pt>
                <c:pt idx="105">
                  <c:v>259</c:v>
                </c:pt>
                <c:pt idx="106">
                  <c:v>260</c:v>
                </c:pt>
                <c:pt idx="107">
                  <c:v>261</c:v>
                </c:pt>
                <c:pt idx="108">
                  <c:v>262</c:v>
                </c:pt>
                <c:pt idx="109">
                  <c:v>262</c:v>
                </c:pt>
                <c:pt idx="110">
                  <c:v>264</c:v>
                </c:pt>
                <c:pt idx="111">
                  <c:v>265</c:v>
                </c:pt>
                <c:pt idx="112">
                  <c:v>266</c:v>
                </c:pt>
                <c:pt idx="113">
                  <c:v>266</c:v>
                </c:pt>
                <c:pt idx="114">
                  <c:v>267</c:v>
                </c:pt>
                <c:pt idx="115">
                  <c:v>267</c:v>
                </c:pt>
                <c:pt idx="116">
                  <c:v>268</c:v>
                </c:pt>
                <c:pt idx="117">
                  <c:v>269</c:v>
                </c:pt>
                <c:pt idx="118">
                  <c:v>269</c:v>
                </c:pt>
                <c:pt idx="119">
                  <c:v>269</c:v>
                </c:pt>
                <c:pt idx="120">
                  <c:v>269</c:v>
                </c:pt>
                <c:pt idx="121">
                  <c:v>271</c:v>
                </c:pt>
                <c:pt idx="122">
                  <c:v>271</c:v>
                </c:pt>
                <c:pt idx="123">
                  <c:v>272</c:v>
                </c:pt>
                <c:pt idx="124">
                  <c:v>275</c:v>
                </c:pt>
                <c:pt idx="125">
                  <c:v>281</c:v>
                </c:pt>
                <c:pt idx="126">
                  <c:v>282</c:v>
                </c:pt>
                <c:pt idx="127">
                  <c:v>286</c:v>
                </c:pt>
                <c:pt idx="128">
                  <c:v>286</c:v>
                </c:pt>
                <c:pt idx="129">
                  <c:v>289</c:v>
                </c:pt>
                <c:pt idx="130">
                  <c:v>291</c:v>
                </c:pt>
                <c:pt idx="131">
                  <c:v>292</c:v>
                </c:pt>
                <c:pt idx="132">
                  <c:v>296</c:v>
                </c:pt>
                <c:pt idx="133">
                  <c:v>297</c:v>
                </c:pt>
                <c:pt idx="134">
                  <c:v>297</c:v>
                </c:pt>
                <c:pt idx="135">
                  <c:v>298</c:v>
                </c:pt>
                <c:pt idx="136">
                  <c:v>305</c:v>
                </c:pt>
                <c:pt idx="137">
                  <c:v>306</c:v>
                </c:pt>
                <c:pt idx="138">
                  <c:v>309</c:v>
                </c:pt>
                <c:pt idx="139">
                  <c:v>309</c:v>
                </c:pt>
                <c:pt idx="140">
                  <c:v>311</c:v>
                </c:pt>
                <c:pt idx="141">
                  <c:v>312</c:v>
                </c:pt>
                <c:pt idx="142">
                  <c:v>314</c:v>
                </c:pt>
                <c:pt idx="143">
                  <c:v>316</c:v>
                </c:pt>
                <c:pt idx="144">
                  <c:v>318</c:v>
                </c:pt>
                <c:pt idx="145">
                  <c:v>323</c:v>
                </c:pt>
                <c:pt idx="146">
                  <c:v>325</c:v>
                </c:pt>
                <c:pt idx="147">
                  <c:v>338</c:v>
                </c:pt>
                <c:pt idx="148">
                  <c:v>345</c:v>
                </c:pt>
                <c:pt idx="149">
                  <c:v>348</c:v>
                </c:pt>
                <c:pt idx="150">
                  <c:v>350</c:v>
                </c:pt>
                <c:pt idx="151">
                  <c:v>353</c:v>
                </c:pt>
                <c:pt idx="152">
                  <c:v>355</c:v>
                </c:pt>
                <c:pt idx="153">
                  <c:v>358</c:v>
                </c:pt>
                <c:pt idx="154">
                  <c:v>362</c:v>
                </c:pt>
                <c:pt idx="155">
                  <c:v>366</c:v>
                </c:pt>
                <c:pt idx="156">
                  <c:v>370</c:v>
                </c:pt>
                <c:pt idx="157">
                  <c:v>374</c:v>
                </c:pt>
                <c:pt idx="158">
                  <c:v>380</c:v>
                </c:pt>
                <c:pt idx="159">
                  <c:v>381</c:v>
                </c:pt>
                <c:pt idx="160">
                  <c:v>386</c:v>
                </c:pt>
                <c:pt idx="161">
                  <c:v>387</c:v>
                </c:pt>
                <c:pt idx="162">
                  <c:v>389</c:v>
                </c:pt>
                <c:pt idx="163">
                  <c:v>391</c:v>
                </c:pt>
                <c:pt idx="164">
                  <c:v>388</c:v>
                </c:pt>
                <c:pt idx="165">
                  <c:v>391</c:v>
                </c:pt>
                <c:pt idx="166">
                  <c:v>398</c:v>
                </c:pt>
                <c:pt idx="167">
                  <c:v>399</c:v>
                </c:pt>
                <c:pt idx="168">
                  <c:v>399</c:v>
                </c:pt>
                <c:pt idx="169">
                  <c:v>400</c:v>
                </c:pt>
                <c:pt idx="170">
                  <c:v>403</c:v>
                </c:pt>
                <c:pt idx="171">
                  <c:v>407</c:v>
                </c:pt>
                <c:pt idx="172">
                  <c:v>406</c:v>
                </c:pt>
                <c:pt idx="173">
                  <c:v>406</c:v>
                </c:pt>
                <c:pt idx="174">
                  <c:v>406</c:v>
                </c:pt>
                <c:pt idx="175">
                  <c:v>407</c:v>
                </c:pt>
                <c:pt idx="176">
                  <c:v>406</c:v>
                </c:pt>
                <c:pt idx="177">
                  <c:v>407</c:v>
                </c:pt>
                <c:pt idx="178">
                  <c:v>409</c:v>
                </c:pt>
                <c:pt idx="179">
                  <c:v>412</c:v>
                </c:pt>
                <c:pt idx="180">
                  <c:v>412</c:v>
                </c:pt>
                <c:pt idx="181">
                  <c:v>414</c:v>
                </c:pt>
                <c:pt idx="182">
                  <c:v>414</c:v>
                </c:pt>
              </c:numCache>
            </c:numRef>
          </c:val>
          <c:smooth val="0"/>
          <c:extLst>
            <c:ext xmlns:c16="http://schemas.microsoft.com/office/drawing/2014/chart" uri="{C3380CC4-5D6E-409C-BE32-E72D297353CC}">
              <c16:uniqueId val="{00000000-0883-4EE3-90B6-B05583DE240F}"/>
            </c:ext>
          </c:extLst>
        </c:ser>
        <c:dLbls>
          <c:showLegendKey val="0"/>
          <c:showVal val="0"/>
          <c:showCatName val="0"/>
          <c:showSerName val="0"/>
          <c:showPercent val="0"/>
          <c:showBubbleSize val="0"/>
        </c:dLbls>
        <c:smooth val="0"/>
        <c:axId val="301876088"/>
        <c:axId val="301874776"/>
      </c:lineChart>
      <c:catAx>
        <c:axId val="301876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874776"/>
        <c:crosses val="autoZero"/>
        <c:auto val="1"/>
        <c:lblAlgn val="ctr"/>
        <c:lblOffset val="100"/>
        <c:noMultiLvlLbl val="0"/>
      </c:catAx>
      <c:valAx>
        <c:axId val="301874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876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0h - 2h</c:v>
                </c:pt>
              </c:strCache>
            </c:strRef>
          </c:tx>
          <c:spPr>
            <a:solidFill>
              <a:schemeClr val="accent1"/>
            </a:solidFill>
            <a:ln>
              <a:noFill/>
            </a:ln>
            <a:effectLst/>
          </c:spPr>
          <c:invertIfNegative val="0"/>
          <c:cat>
            <c:strRef>
              <c:f>Sheet1!$A$2:$A$3</c:f>
              <c:strCache>
                <c:ptCount val="2"/>
                <c:pt idx="0">
                  <c:v>Autohaus Boullier / SEAT Partner on Messages</c:v>
                </c:pt>
                <c:pt idx="1">
                  <c:v>Autohaus Boullier / SEAT Partner on Questions</c:v>
                </c:pt>
              </c:strCache>
            </c:strRef>
          </c:cat>
          <c:val>
            <c:numRef>
              <c:f>Sheet1!$B$2:$B$3</c:f>
              <c:numCache>
                <c:formatCode>General</c:formatCode>
                <c:ptCount val="2"/>
                <c:pt idx="0">
                  <c:v>1</c:v>
                </c:pt>
                <c:pt idx="1">
                  <c:v>0</c:v>
                </c:pt>
              </c:numCache>
            </c:numRef>
          </c:val>
          <c:extLst>
            <c:ext xmlns:c16="http://schemas.microsoft.com/office/drawing/2014/chart" uri="{C3380CC4-5D6E-409C-BE32-E72D297353CC}">
              <c16:uniqueId val="{00000000-1979-43E0-BFF8-54AF6A5E7FFE}"/>
            </c:ext>
          </c:extLst>
        </c:ser>
        <c:ser>
          <c:idx val="1"/>
          <c:order val="1"/>
          <c:tx>
            <c:strRef>
              <c:f>Sheet1!$C$1</c:f>
              <c:strCache>
                <c:ptCount val="1"/>
                <c:pt idx="0">
                  <c:v>2h - 8h</c:v>
                </c:pt>
              </c:strCache>
            </c:strRef>
          </c:tx>
          <c:spPr>
            <a:solidFill>
              <a:schemeClr val="accent2"/>
            </a:solidFill>
            <a:ln>
              <a:noFill/>
            </a:ln>
            <a:effectLst/>
          </c:spPr>
          <c:invertIfNegative val="0"/>
          <c:cat>
            <c:strRef>
              <c:f>Sheet1!$A$2:$A$3</c:f>
              <c:strCache>
                <c:ptCount val="2"/>
                <c:pt idx="0">
                  <c:v>Autohaus Boullier / SEAT Partner on Messages</c:v>
                </c:pt>
                <c:pt idx="1">
                  <c:v>Autohaus Boullier / SEAT Partner on Questions</c:v>
                </c:pt>
              </c:strCache>
            </c:strRef>
          </c:cat>
          <c:val>
            <c:numRef>
              <c:f>Sheet1!$C$2:$C$3</c:f>
              <c:numCache>
                <c:formatCode>General</c:formatCode>
                <c:ptCount val="2"/>
                <c:pt idx="0">
                  <c:v>1</c:v>
                </c:pt>
                <c:pt idx="1">
                  <c:v>0</c:v>
                </c:pt>
              </c:numCache>
            </c:numRef>
          </c:val>
          <c:extLst>
            <c:ext xmlns:c16="http://schemas.microsoft.com/office/drawing/2014/chart" uri="{C3380CC4-5D6E-409C-BE32-E72D297353CC}">
              <c16:uniqueId val="{00000001-1979-43E0-BFF8-54AF6A5E7FFE}"/>
            </c:ext>
          </c:extLst>
        </c:ser>
        <c:ser>
          <c:idx val="2"/>
          <c:order val="2"/>
          <c:tx>
            <c:strRef>
              <c:f>Sheet1!$D$1</c:f>
              <c:strCache>
                <c:ptCount val="1"/>
                <c:pt idx="0">
                  <c:v>8h - 24h</c:v>
                </c:pt>
              </c:strCache>
            </c:strRef>
          </c:tx>
          <c:spPr>
            <a:solidFill>
              <a:schemeClr val="accent3"/>
            </a:solidFill>
            <a:ln>
              <a:noFill/>
            </a:ln>
            <a:effectLst/>
          </c:spPr>
          <c:invertIfNegative val="0"/>
          <c:cat>
            <c:strRef>
              <c:f>Sheet1!$A$2:$A$3</c:f>
              <c:strCache>
                <c:ptCount val="2"/>
                <c:pt idx="0">
                  <c:v>Autohaus Boullier / SEAT Partner on Messages</c:v>
                </c:pt>
                <c:pt idx="1">
                  <c:v>Autohaus Boullier / SEAT Partner on Questions</c:v>
                </c:pt>
              </c:strCache>
            </c:strRef>
          </c:cat>
          <c:val>
            <c:numRef>
              <c:f>Sheet1!$D$2:$D$3</c:f>
              <c:numCache>
                <c:formatCode>General</c:formatCode>
                <c:ptCount val="2"/>
                <c:pt idx="0">
                  <c:v>0</c:v>
                </c:pt>
                <c:pt idx="1">
                  <c:v>0</c:v>
                </c:pt>
              </c:numCache>
            </c:numRef>
          </c:val>
          <c:extLst>
            <c:ext xmlns:c16="http://schemas.microsoft.com/office/drawing/2014/chart" uri="{C3380CC4-5D6E-409C-BE32-E72D297353CC}">
              <c16:uniqueId val="{00000002-1979-43E0-BFF8-54AF6A5E7FFE}"/>
            </c:ext>
          </c:extLst>
        </c:ser>
        <c:ser>
          <c:idx val="3"/>
          <c:order val="3"/>
          <c:tx>
            <c:strRef>
              <c:f>Sheet1!$E$1</c:f>
              <c:strCache>
                <c:ptCount val="1"/>
                <c:pt idx="0">
                  <c:v>24h+</c:v>
                </c:pt>
              </c:strCache>
            </c:strRef>
          </c:tx>
          <c:spPr>
            <a:solidFill>
              <a:schemeClr val="accent4"/>
            </a:solidFill>
            <a:ln>
              <a:noFill/>
            </a:ln>
            <a:effectLst/>
          </c:spPr>
          <c:invertIfNegative val="0"/>
          <c:cat>
            <c:strRef>
              <c:f>Sheet1!$A$2:$A$3</c:f>
              <c:strCache>
                <c:ptCount val="2"/>
                <c:pt idx="0">
                  <c:v>Autohaus Boullier / SEAT Partner on Messages</c:v>
                </c:pt>
                <c:pt idx="1">
                  <c:v>Autohaus Boullier / SEAT Partner on Questions</c:v>
                </c:pt>
              </c:strCache>
            </c:strRef>
          </c:cat>
          <c:val>
            <c:numRef>
              <c:f>Sheet1!$E$2:$E$3</c:f>
              <c:numCache>
                <c:formatCode>General</c:formatCode>
                <c:ptCount val="2"/>
                <c:pt idx="0">
                  <c:v>0</c:v>
                </c:pt>
                <c:pt idx="1">
                  <c:v>0</c:v>
                </c:pt>
              </c:numCache>
            </c:numRef>
          </c:val>
          <c:extLst>
            <c:ext xmlns:c16="http://schemas.microsoft.com/office/drawing/2014/chart" uri="{C3380CC4-5D6E-409C-BE32-E72D297353CC}">
              <c16:uniqueId val="{00000003-1979-43E0-BFF8-54AF6A5E7FFE}"/>
            </c:ext>
          </c:extLst>
        </c:ser>
        <c:ser>
          <c:idx val="4"/>
          <c:order val="4"/>
          <c:tx>
            <c:strRef>
              <c:f>Sheet1!$F$1</c:f>
              <c:strCache>
                <c:ptCount val="1"/>
                <c:pt idx="0">
                  <c:v>Not responded</c:v>
                </c:pt>
              </c:strCache>
            </c:strRef>
          </c:tx>
          <c:spPr>
            <a:solidFill>
              <a:schemeClr val="accent5"/>
            </a:solidFill>
            <a:ln>
              <a:noFill/>
            </a:ln>
            <a:effectLst/>
          </c:spPr>
          <c:invertIfNegative val="0"/>
          <c:cat>
            <c:strRef>
              <c:f>Sheet1!$A$2:$A$3</c:f>
              <c:strCache>
                <c:ptCount val="2"/>
                <c:pt idx="0">
                  <c:v>Autohaus Boullier / SEAT Partner on Messages</c:v>
                </c:pt>
                <c:pt idx="1">
                  <c:v>Autohaus Boullier / SEAT Partner on Questions</c:v>
                </c:pt>
              </c:strCache>
            </c:strRef>
          </c:cat>
          <c:val>
            <c:numRef>
              <c:f>Sheet1!$F$2:$F$3</c:f>
              <c:numCache>
                <c:formatCode>General</c:formatCode>
                <c:ptCount val="2"/>
                <c:pt idx="0">
                  <c:v>0</c:v>
                </c:pt>
                <c:pt idx="1">
                  <c:v>0</c:v>
                </c:pt>
              </c:numCache>
            </c:numRef>
          </c:val>
          <c:extLst>
            <c:ext xmlns:c16="http://schemas.microsoft.com/office/drawing/2014/chart" uri="{C3380CC4-5D6E-409C-BE32-E72D297353CC}">
              <c16:uniqueId val="{00000004-1979-43E0-BFF8-54AF6A5E7FFE}"/>
            </c:ext>
          </c:extLst>
        </c:ser>
        <c:dLbls>
          <c:showLegendKey val="0"/>
          <c:showVal val="0"/>
          <c:showCatName val="0"/>
          <c:showSerName val="0"/>
          <c:showPercent val="0"/>
          <c:showBubbleSize val="0"/>
        </c:dLbls>
        <c:gapWidth val="150"/>
        <c:overlap val="100"/>
        <c:axId val="500197288"/>
        <c:axId val="500205488"/>
      </c:barChart>
      <c:catAx>
        <c:axId val="500197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205488"/>
        <c:crosses val="autoZero"/>
        <c:auto val="1"/>
        <c:lblAlgn val="ctr"/>
        <c:lblOffset val="100"/>
        <c:noMultiLvlLbl val="0"/>
      </c:catAx>
      <c:valAx>
        <c:axId val="5002054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0197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036E55-DA43-4EDF-ABBA-A6A1F7CF442A}"/>
              </a:ext>
            </a:extLst>
          </p:cNvPr>
          <p:cNvSpPr>
            <a:spLocks noGrp="1"/>
          </p:cNvSpPr>
          <p:nvPr>
            <p:ph type="ctrTitle"/>
          </p:nvPr>
        </p:nvSpPr>
        <p:spPr/>
        <p:txBody>
          <a:bodyPr/>
          <a:lstStyle/>
          <a:p>
            <a:r>
              <a:rPr lang="en-US"/>
              <a:t>Report Facebook Gesamtzeitraum</a:t>
            </a:r>
          </a:p>
        </p:txBody>
      </p:sp>
      <p:sp>
        <p:nvSpPr>
          <p:cNvPr id="3" name="Subtitle 2">
            <a:extLst>
              <a:ext uri="{FF2B5EF4-FFF2-40B4-BE49-F238E27FC236}">
                <a16:creationId xmlns:a16="http://schemas.microsoft.com/office/drawing/2014/main" id="{3B7577C8-0060-4A25-A2CB-C12B5B4490C1}"/>
              </a:ext>
            </a:extLst>
          </p:cNvPr>
          <p:cNvSpPr>
            <a:spLocks noGrp="1"/>
          </p:cNvSpPr>
          <p:nvPr>
            <p:ph type="subTitle" idx="1"/>
          </p:nvPr>
        </p:nvSpPr>
        <p:spPr/>
        <p:txBody>
          <a:bodyPr/>
          <a:lstStyle/>
          <a:p>
            <a:r>
              <a:rPr lang="en-US"/>
              <a:t>Kapacht</a:t>
            </a:r>
          </a:p>
        </p:txBody>
      </p:sp>
    </p:spTree>
    <p:extLst>
      <p:ext uri="{BB962C8B-B14F-4D97-AF65-F5344CB8AC3E}">
        <p14:creationId xmlns:p14="http://schemas.microsoft.com/office/powerpoint/2010/main" val="4227023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13CA7-D245-40D2-AC23-675B053D5A42}"/>
              </a:ext>
            </a:extLst>
          </p:cNvPr>
          <p:cNvSpPr>
            <a:spLocks noGrp="1"/>
          </p:cNvSpPr>
          <p:nvPr>
            <p:ph type="title"/>
          </p:nvPr>
        </p:nvSpPr>
        <p:spPr/>
        <p:txBody>
          <a:bodyPr/>
          <a:lstStyle/>
          <a:p>
            <a:r>
              <a:rPr lang="de-DE"/>
              <a:t>Fans der Seite | Autohaus Boullier / SEAT Partner</a:t>
            </a:r>
            <a:endParaRPr lang="en-US"/>
          </a:p>
        </p:txBody>
      </p:sp>
      <p:graphicFrame>
        <p:nvGraphicFramePr>
          <p:cNvPr id="6" name="Chart Placeholder 5">
            <a:extLst>
              <a:ext uri="{FF2B5EF4-FFF2-40B4-BE49-F238E27FC236}">
                <a16:creationId xmlns:a16="http://schemas.microsoft.com/office/drawing/2014/main" id="{886C8F7D-E08B-48D3-8E7C-E61F1EC00771}"/>
              </a:ext>
            </a:extLst>
          </p:cNvPr>
          <p:cNvGraphicFramePr>
            <a:graphicFrameLocks noGrp="1"/>
          </p:cNvGraphicFramePr>
          <p:nvPr>
            <p:ph type="chart" sz="quarter" idx="13"/>
            <p:extLst>
              <p:ext uri="{D42A27DB-BD31-4B8C-83A1-F6EECF244321}">
                <p14:modId xmlns:p14="http://schemas.microsoft.com/office/powerpoint/2010/main" val="16448412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BD3B37-5BFA-40F9-90FF-54C72E9935E8}"/>
              </a:ext>
            </a:extLst>
          </p:cNvPr>
          <p:cNvSpPr>
            <a:spLocks noGrp="1"/>
          </p:cNvSpPr>
          <p:nvPr>
            <p:ph type="body" sz="quarter" idx="14"/>
          </p:nvPr>
        </p:nvSpPr>
        <p:spPr/>
        <p:txBody>
          <a:bodyPr/>
          <a:lstStyle/>
          <a:p>
            <a:r>
              <a:rPr lang="en-US"/>
              <a:t>01.06.2018 - 30.11.2018</a:t>
            </a:r>
          </a:p>
        </p:txBody>
      </p:sp>
      <p:sp>
        <p:nvSpPr>
          <p:cNvPr id="5" name="Footer Placeholder 4">
            <a:extLst>
              <a:ext uri="{FF2B5EF4-FFF2-40B4-BE49-F238E27FC236}">
                <a16:creationId xmlns:a16="http://schemas.microsoft.com/office/drawing/2014/main" id="{4D8B637B-B1C2-4329-9F92-A7DC6C63F98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152248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DDF5A-8B5D-44AC-AFBE-135CAAF66D81}"/>
              </a:ext>
            </a:extLst>
          </p:cNvPr>
          <p:cNvSpPr>
            <a:spLocks noGrp="1"/>
          </p:cNvSpPr>
          <p:nvPr>
            <p:ph type="title"/>
          </p:nvPr>
        </p:nvSpPr>
        <p:spPr/>
        <p:txBody>
          <a:bodyPr/>
          <a:lstStyle/>
          <a:p>
            <a:r>
              <a:rPr lang="en-US"/>
              <a:t>Fans &amp; Feedback | Autohaus Boullier / SEAT Partner - 1 of 6</a:t>
            </a:r>
          </a:p>
        </p:txBody>
      </p:sp>
      <p:graphicFrame>
        <p:nvGraphicFramePr>
          <p:cNvPr id="5" name="Table Placeholder 4">
            <a:extLst>
              <a:ext uri="{FF2B5EF4-FFF2-40B4-BE49-F238E27FC236}">
                <a16:creationId xmlns:a16="http://schemas.microsoft.com/office/drawing/2014/main" id="{CAD38E88-B796-412B-AA7A-CC3E4197CE9B}"/>
              </a:ext>
            </a:extLst>
          </p:cNvPr>
          <p:cNvGraphicFramePr>
            <a:graphicFrameLocks noGrp="1"/>
          </p:cNvGraphicFramePr>
          <p:nvPr>
            <p:ph type="tbl" sz="quarter" idx="13"/>
            <p:extLst>
              <p:ext uri="{D42A27DB-BD31-4B8C-83A1-F6EECF244321}">
                <p14:modId xmlns:p14="http://schemas.microsoft.com/office/powerpoint/2010/main" val="33657320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
                  <a:extLst>
                    <a:ext uri="{9D8B030D-6E8A-4147-A177-3AD203B41FA5}">
                      <a16:colId xmlns:a16="http://schemas.microsoft.com/office/drawing/2014/main" val="2022298516"/>
                    </a:ext>
                  </a:extLst>
                </a:gridCol>
                <a:gridCol w="411480">
                  <a:extLst>
                    <a:ext uri="{9D8B030D-6E8A-4147-A177-3AD203B41FA5}">
                      <a16:colId xmlns:a16="http://schemas.microsoft.com/office/drawing/2014/main" val="3098937334"/>
                    </a:ext>
                  </a:extLst>
                </a:gridCol>
                <a:gridCol w="329184">
                  <a:extLst>
                    <a:ext uri="{9D8B030D-6E8A-4147-A177-3AD203B41FA5}">
                      <a16:colId xmlns:a16="http://schemas.microsoft.com/office/drawing/2014/main" val="4034666703"/>
                    </a:ext>
                  </a:extLst>
                </a:gridCol>
                <a:gridCol w="329184">
                  <a:extLst>
                    <a:ext uri="{9D8B030D-6E8A-4147-A177-3AD203B41FA5}">
                      <a16:colId xmlns:a16="http://schemas.microsoft.com/office/drawing/2014/main" val="3369845232"/>
                    </a:ext>
                  </a:extLst>
                </a:gridCol>
                <a:gridCol w="329184">
                  <a:extLst>
                    <a:ext uri="{9D8B030D-6E8A-4147-A177-3AD203B41FA5}">
                      <a16:colId xmlns:a16="http://schemas.microsoft.com/office/drawing/2014/main" val="152963921"/>
                    </a:ext>
                  </a:extLst>
                </a:gridCol>
                <a:gridCol w="329184">
                  <a:extLst>
                    <a:ext uri="{9D8B030D-6E8A-4147-A177-3AD203B41FA5}">
                      <a16:colId xmlns:a16="http://schemas.microsoft.com/office/drawing/2014/main" val="923146560"/>
                    </a:ext>
                  </a:extLst>
                </a:gridCol>
                <a:gridCol w="329184">
                  <a:extLst>
                    <a:ext uri="{9D8B030D-6E8A-4147-A177-3AD203B41FA5}">
                      <a16:colId xmlns:a16="http://schemas.microsoft.com/office/drawing/2014/main" val="151430427"/>
                    </a:ext>
                  </a:extLst>
                </a:gridCol>
                <a:gridCol w="263347">
                  <a:extLst>
                    <a:ext uri="{9D8B030D-6E8A-4147-A177-3AD203B41FA5}">
                      <a16:colId xmlns:a16="http://schemas.microsoft.com/office/drawing/2014/main" val="902722212"/>
                    </a:ext>
                  </a:extLst>
                </a:gridCol>
                <a:gridCol w="263347">
                  <a:extLst>
                    <a:ext uri="{9D8B030D-6E8A-4147-A177-3AD203B41FA5}">
                      <a16:colId xmlns:a16="http://schemas.microsoft.com/office/drawing/2014/main" val="213297245"/>
                    </a:ext>
                  </a:extLst>
                </a:gridCol>
                <a:gridCol w="263347">
                  <a:extLst>
                    <a:ext uri="{9D8B030D-6E8A-4147-A177-3AD203B41FA5}">
                      <a16:colId xmlns:a16="http://schemas.microsoft.com/office/drawing/2014/main" val="447586256"/>
                    </a:ext>
                  </a:extLst>
                </a:gridCol>
                <a:gridCol w="263347">
                  <a:extLst>
                    <a:ext uri="{9D8B030D-6E8A-4147-A177-3AD203B41FA5}">
                      <a16:colId xmlns:a16="http://schemas.microsoft.com/office/drawing/2014/main" val="633282134"/>
                    </a:ext>
                  </a:extLst>
                </a:gridCol>
                <a:gridCol w="263347">
                  <a:extLst>
                    <a:ext uri="{9D8B030D-6E8A-4147-A177-3AD203B41FA5}">
                      <a16:colId xmlns:a16="http://schemas.microsoft.com/office/drawing/2014/main" val="3389985117"/>
                    </a:ext>
                  </a:extLst>
                </a:gridCol>
                <a:gridCol w="263347">
                  <a:extLst>
                    <a:ext uri="{9D8B030D-6E8A-4147-A177-3AD203B41FA5}">
                      <a16:colId xmlns:a16="http://schemas.microsoft.com/office/drawing/2014/main" val="3389716039"/>
                    </a:ext>
                  </a:extLst>
                </a:gridCol>
                <a:gridCol w="263347">
                  <a:extLst>
                    <a:ext uri="{9D8B030D-6E8A-4147-A177-3AD203B41FA5}">
                      <a16:colId xmlns:a16="http://schemas.microsoft.com/office/drawing/2014/main" val="3684546955"/>
                    </a:ext>
                  </a:extLst>
                </a:gridCol>
                <a:gridCol w="263347">
                  <a:extLst>
                    <a:ext uri="{9D8B030D-6E8A-4147-A177-3AD203B41FA5}">
                      <a16:colId xmlns:a16="http://schemas.microsoft.com/office/drawing/2014/main" val="376417488"/>
                    </a:ext>
                  </a:extLst>
                </a:gridCol>
                <a:gridCol w="263347">
                  <a:extLst>
                    <a:ext uri="{9D8B030D-6E8A-4147-A177-3AD203B41FA5}">
                      <a16:colId xmlns:a16="http://schemas.microsoft.com/office/drawing/2014/main" val="1508356761"/>
                    </a:ext>
                  </a:extLst>
                </a:gridCol>
                <a:gridCol w="263347">
                  <a:extLst>
                    <a:ext uri="{9D8B030D-6E8A-4147-A177-3AD203B41FA5}">
                      <a16:colId xmlns:a16="http://schemas.microsoft.com/office/drawing/2014/main" val="1387035352"/>
                    </a:ext>
                  </a:extLst>
                </a:gridCol>
                <a:gridCol w="263347">
                  <a:extLst>
                    <a:ext uri="{9D8B030D-6E8A-4147-A177-3AD203B41FA5}">
                      <a16:colId xmlns:a16="http://schemas.microsoft.com/office/drawing/2014/main" val="110573024"/>
                    </a:ext>
                  </a:extLst>
                </a:gridCol>
                <a:gridCol w="263347">
                  <a:extLst>
                    <a:ext uri="{9D8B030D-6E8A-4147-A177-3AD203B41FA5}">
                      <a16:colId xmlns:a16="http://schemas.microsoft.com/office/drawing/2014/main" val="2695740930"/>
                    </a:ext>
                  </a:extLst>
                </a:gridCol>
                <a:gridCol w="263347">
                  <a:extLst>
                    <a:ext uri="{9D8B030D-6E8A-4147-A177-3AD203B41FA5}">
                      <a16:colId xmlns:a16="http://schemas.microsoft.com/office/drawing/2014/main" val="3308657629"/>
                    </a:ext>
                  </a:extLst>
                </a:gridCol>
                <a:gridCol w="263347">
                  <a:extLst>
                    <a:ext uri="{9D8B030D-6E8A-4147-A177-3AD203B41FA5}">
                      <a16:colId xmlns:a16="http://schemas.microsoft.com/office/drawing/2014/main" val="1219070906"/>
                    </a:ext>
                  </a:extLst>
                </a:gridCol>
                <a:gridCol w="263347">
                  <a:extLst>
                    <a:ext uri="{9D8B030D-6E8A-4147-A177-3AD203B41FA5}">
                      <a16:colId xmlns:a16="http://schemas.microsoft.com/office/drawing/2014/main" val="1266267216"/>
                    </a:ext>
                  </a:extLst>
                </a:gridCol>
                <a:gridCol w="263347">
                  <a:extLst>
                    <a:ext uri="{9D8B030D-6E8A-4147-A177-3AD203B41FA5}">
                      <a16:colId xmlns:a16="http://schemas.microsoft.com/office/drawing/2014/main" val="611025260"/>
                    </a:ext>
                  </a:extLst>
                </a:gridCol>
                <a:gridCol w="263347">
                  <a:extLst>
                    <a:ext uri="{9D8B030D-6E8A-4147-A177-3AD203B41FA5}">
                      <a16:colId xmlns:a16="http://schemas.microsoft.com/office/drawing/2014/main" val="570703544"/>
                    </a:ext>
                  </a:extLst>
                </a:gridCol>
                <a:gridCol w="263347">
                  <a:extLst>
                    <a:ext uri="{9D8B030D-6E8A-4147-A177-3AD203B41FA5}">
                      <a16:colId xmlns:a16="http://schemas.microsoft.com/office/drawing/2014/main" val="1870976918"/>
                    </a:ext>
                  </a:extLst>
                </a:gridCol>
                <a:gridCol w="263347">
                  <a:extLst>
                    <a:ext uri="{9D8B030D-6E8A-4147-A177-3AD203B41FA5}">
                      <a16:colId xmlns:a16="http://schemas.microsoft.com/office/drawing/2014/main" val="102339659"/>
                    </a:ext>
                  </a:extLst>
                </a:gridCol>
                <a:gridCol w="263347">
                  <a:extLst>
                    <a:ext uri="{9D8B030D-6E8A-4147-A177-3AD203B41FA5}">
                      <a16:colId xmlns:a16="http://schemas.microsoft.com/office/drawing/2014/main" val="629562579"/>
                    </a:ext>
                  </a:extLst>
                </a:gridCol>
                <a:gridCol w="263347">
                  <a:extLst>
                    <a:ext uri="{9D8B030D-6E8A-4147-A177-3AD203B41FA5}">
                      <a16:colId xmlns:a16="http://schemas.microsoft.com/office/drawing/2014/main" val="2585970781"/>
                    </a:ext>
                  </a:extLst>
                </a:gridCol>
                <a:gridCol w="263347">
                  <a:extLst>
                    <a:ext uri="{9D8B030D-6E8A-4147-A177-3AD203B41FA5}">
                      <a16:colId xmlns:a16="http://schemas.microsoft.com/office/drawing/2014/main" val="31008287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Fans 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Website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CTA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Other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Place Checkins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Positive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Event Responses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Offer Claims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All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Unlike Page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Report Spam Clicks</a:t>
                      </a:r>
                    </a:p>
                  </a:txBody>
                  <a:tcPr/>
                </a:tc>
                <a:extLst>
                  <a:ext uri="{0D108BD9-81ED-4DB2-BD59-A6C34878D82A}">
                    <a16:rowId xmlns:a16="http://schemas.microsoft.com/office/drawing/2014/main" val="2301003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Boullier / SEAT Partner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2018 - 06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78.566666666667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837631629"/>
                  </a:ext>
                </a:extLst>
              </a:tr>
            </a:tbl>
          </a:graphicData>
        </a:graphic>
      </p:graphicFrame>
      <p:sp>
        <p:nvSpPr>
          <p:cNvPr id="4" name="Text Placeholder 3">
            <a:extLst>
              <a:ext uri="{FF2B5EF4-FFF2-40B4-BE49-F238E27FC236}">
                <a16:creationId xmlns:a16="http://schemas.microsoft.com/office/drawing/2014/main" id="{9A9FFD2D-B76C-4C06-BD8D-2AF7FB4773BC}"/>
              </a:ext>
            </a:extLst>
          </p:cNvPr>
          <p:cNvSpPr>
            <a:spLocks noGrp="1"/>
          </p:cNvSpPr>
          <p:nvPr>
            <p:ph type="body" sz="quarter" idx="14"/>
          </p:nvPr>
        </p:nvSpPr>
        <p:spPr/>
        <p:txBody>
          <a:bodyPr/>
          <a:lstStyle/>
          <a:p>
            <a:r>
              <a:rPr lang="en-US"/>
              <a:t>01.06.2018 - 30.11.2018</a:t>
            </a:r>
          </a:p>
        </p:txBody>
      </p:sp>
    </p:spTree>
    <p:extLst>
      <p:ext uri="{BB962C8B-B14F-4D97-AF65-F5344CB8AC3E}">
        <p14:creationId xmlns:p14="http://schemas.microsoft.com/office/powerpoint/2010/main" val="3601595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2BF46B-38F1-413C-9277-B6B9F8467AE7}"/>
              </a:ext>
            </a:extLst>
          </p:cNvPr>
          <p:cNvSpPr>
            <a:spLocks noGrp="1"/>
          </p:cNvSpPr>
          <p:nvPr>
            <p:ph type="title"/>
          </p:nvPr>
        </p:nvSpPr>
        <p:spPr/>
        <p:txBody>
          <a:bodyPr/>
          <a:lstStyle/>
          <a:p>
            <a:r>
              <a:rPr lang="en-US"/>
              <a:t>Fans &amp; Feedback | Autohaus Boullier / SEAT Partner - 2 of 6</a:t>
            </a:r>
          </a:p>
        </p:txBody>
      </p:sp>
      <p:graphicFrame>
        <p:nvGraphicFramePr>
          <p:cNvPr id="5" name="Table Placeholder 4">
            <a:extLst>
              <a:ext uri="{FF2B5EF4-FFF2-40B4-BE49-F238E27FC236}">
                <a16:creationId xmlns:a16="http://schemas.microsoft.com/office/drawing/2014/main" id="{6A4714C2-A549-432C-AD2F-F09FD7FEC459}"/>
              </a:ext>
            </a:extLst>
          </p:cNvPr>
          <p:cNvGraphicFramePr>
            <a:graphicFrameLocks noGrp="1"/>
          </p:cNvGraphicFramePr>
          <p:nvPr>
            <p:ph type="tbl" sz="quarter" idx="13"/>
            <p:extLst>
              <p:ext uri="{D42A27DB-BD31-4B8C-83A1-F6EECF244321}">
                <p14:modId xmlns:p14="http://schemas.microsoft.com/office/powerpoint/2010/main" val="16700710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
                  <a:extLst>
                    <a:ext uri="{9D8B030D-6E8A-4147-A177-3AD203B41FA5}">
                      <a16:colId xmlns:a16="http://schemas.microsoft.com/office/drawing/2014/main" val="459290567"/>
                    </a:ext>
                  </a:extLst>
                </a:gridCol>
                <a:gridCol w="411480">
                  <a:extLst>
                    <a:ext uri="{9D8B030D-6E8A-4147-A177-3AD203B41FA5}">
                      <a16:colId xmlns:a16="http://schemas.microsoft.com/office/drawing/2014/main" val="4279497036"/>
                    </a:ext>
                  </a:extLst>
                </a:gridCol>
                <a:gridCol w="329184">
                  <a:extLst>
                    <a:ext uri="{9D8B030D-6E8A-4147-A177-3AD203B41FA5}">
                      <a16:colId xmlns:a16="http://schemas.microsoft.com/office/drawing/2014/main" val="3813406032"/>
                    </a:ext>
                  </a:extLst>
                </a:gridCol>
                <a:gridCol w="329184">
                  <a:extLst>
                    <a:ext uri="{9D8B030D-6E8A-4147-A177-3AD203B41FA5}">
                      <a16:colId xmlns:a16="http://schemas.microsoft.com/office/drawing/2014/main" val="1848949667"/>
                    </a:ext>
                  </a:extLst>
                </a:gridCol>
                <a:gridCol w="329184">
                  <a:extLst>
                    <a:ext uri="{9D8B030D-6E8A-4147-A177-3AD203B41FA5}">
                      <a16:colId xmlns:a16="http://schemas.microsoft.com/office/drawing/2014/main" val="1244691120"/>
                    </a:ext>
                  </a:extLst>
                </a:gridCol>
                <a:gridCol w="329184">
                  <a:extLst>
                    <a:ext uri="{9D8B030D-6E8A-4147-A177-3AD203B41FA5}">
                      <a16:colId xmlns:a16="http://schemas.microsoft.com/office/drawing/2014/main" val="3741561267"/>
                    </a:ext>
                  </a:extLst>
                </a:gridCol>
                <a:gridCol w="329184">
                  <a:extLst>
                    <a:ext uri="{9D8B030D-6E8A-4147-A177-3AD203B41FA5}">
                      <a16:colId xmlns:a16="http://schemas.microsoft.com/office/drawing/2014/main" val="2837587992"/>
                    </a:ext>
                  </a:extLst>
                </a:gridCol>
                <a:gridCol w="263347">
                  <a:extLst>
                    <a:ext uri="{9D8B030D-6E8A-4147-A177-3AD203B41FA5}">
                      <a16:colId xmlns:a16="http://schemas.microsoft.com/office/drawing/2014/main" val="1897897711"/>
                    </a:ext>
                  </a:extLst>
                </a:gridCol>
                <a:gridCol w="263347">
                  <a:extLst>
                    <a:ext uri="{9D8B030D-6E8A-4147-A177-3AD203B41FA5}">
                      <a16:colId xmlns:a16="http://schemas.microsoft.com/office/drawing/2014/main" val="218637277"/>
                    </a:ext>
                  </a:extLst>
                </a:gridCol>
                <a:gridCol w="263347">
                  <a:extLst>
                    <a:ext uri="{9D8B030D-6E8A-4147-A177-3AD203B41FA5}">
                      <a16:colId xmlns:a16="http://schemas.microsoft.com/office/drawing/2014/main" val="237783685"/>
                    </a:ext>
                  </a:extLst>
                </a:gridCol>
                <a:gridCol w="263347">
                  <a:extLst>
                    <a:ext uri="{9D8B030D-6E8A-4147-A177-3AD203B41FA5}">
                      <a16:colId xmlns:a16="http://schemas.microsoft.com/office/drawing/2014/main" val="1030662058"/>
                    </a:ext>
                  </a:extLst>
                </a:gridCol>
                <a:gridCol w="263347">
                  <a:extLst>
                    <a:ext uri="{9D8B030D-6E8A-4147-A177-3AD203B41FA5}">
                      <a16:colId xmlns:a16="http://schemas.microsoft.com/office/drawing/2014/main" val="1332579484"/>
                    </a:ext>
                  </a:extLst>
                </a:gridCol>
                <a:gridCol w="263347">
                  <a:extLst>
                    <a:ext uri="{9D8B030D-6E8A-4147-A177-3AD203B41FA5}">
                      <a16:colId xmlns:a16="http://schemas.microsoft.com/office/drawing/2014/main" val="3961905295"/>
                    </a:ext>
                  </a:extLst>
                </a:gridCol>
                <a:gridCol w="263347">
                  <a:extLst>
                    <a:ext uri="{9D8B030D-6E8A-4147-A177-3AD203B41FA5}">
                      <a16:colId xmlns:a16="http://schemas.microsoft.com/office/drawing/2014/main" val="2703595041"/>
                    </a:ext>
                  </a:extLst>
                </a:gridCol>
                <a:gridCol w="263347">
                  <a:extLst>
                    <a:ext uri="{9D8B030D-6E8A-4147-A177-3AD203B41FA5}">
                      <a16:colId xmlns:a16="http://schemas.microsoft.com/office/drawing/2014/main" val="2395309568"/>
                    </a:ext>
                  </a:extLst>
                </a:gridCol>
                <a:gridCol w="263347">
                  <a:extLst>
                    <a:ext uri="{9D8B030D-6E8A-4147-A177-3AD203B41FA5}">
                      <a16:colId xmlns:a16="http://schemas.microsoft.com/office/drawing/2014/main" val="2144183343"/>
                    </a:ext>
                  </a:extLst>
                </a:gridCol>
                <a:gridCol w="263347">
                  <a:extLst>
                    <a:ext uri="{9D8B030D-6E8A-4147-A177-3AD203B41FA5}">
                      <a16:colId xmlns:a16="http://schemas.microsoft.com/office/drawing/2014/main" val="2282275503"/>
                    </a:ext>
                  </a:extLst>
                </a:gridCol>
                <a:gridCol w="263347">
                  <a:extLst>
                    <a:ext uri="{9D8B030D-6E8A-4147-A177-3AD203B41FA5}">
                      <a16:colId xmlns:a16="http://schemas.microsoft.com/office/drawing/2014/main" val="2012071558"/>
                    </a:ext>
                  </a:extLst>
                </a:gridCol>
                <a:gridCol w="263347">
                  <a:extLst>
                    <a:ext uri="{9D8B030D-6E8A-4147-A177-3AD203B41FA5}">
                      <a16:colId xmlns:a16="http://schemas.microsoft.com/office/drawing/2014/main" val="824989464"/>
                    </a:ext>
                  </a:extLst>
                </a:gridCol>
                <a:gridCol w="263347">
                  <a:extLst>
                    <a:ext uri="{9D8B030D-6E8A-4147-A177-3AD203B41FA5}">
                      <a16:colId xmlns:a16="http://schemas.microsoft.com/office/drawing/2014/main" val="774171604"/>
                    </a:ext>
                  </a:extLst>
                </a:gridCol>
                <a:gridCol w="263347">
                  <a:extLst>
                    <a:ext uri="{9D8B030D-6E8A-4147-A177-3AD203B41FA5}">
                      <a16:colId xmlns:a16="http://schemas.microsoft.com/office/drawing/2014/main" val="3852284011"/>
                    </a:ext>
                  </a:extLst>
                </a:gridCol>
                <a:gridCol w="263347">
                  <a:extLst>
                    <a:ext uri="{9D8B030D-6E8A-4147-A177-3AD203B41FA5}">
                      <a16:colId xmlns:a16="http://schemas.microsoft.com/office/drawing/2014/main" val="392768271"/>
                    </a:ext>
                  </a:extLst>
                </a:gridCol>
                <a:gridCol w="263347">
                  <a:extLst>
                    <a:ext uri="{9D8B030D-6E8A-4147-A177-3AD203B41FA5}">
                      <a16:colId xmlns:a16="http://schemas.microsoft.com/office/drawing/2014/main" val="1955631272"/>
                    </a:ext>
                  </a:extLst>
                </a:gridCol>
                <a:gridCol w="263347">
                  <a:extLst>
                    <a:ext uri="{9D8B030D-6E8A-4147-A177-3AD203B41FA5}">
                      <a16:colId xmlns:a16="http://schemas.microsoft.com/office/drawing/2014/main" val="3884396856"/>
                    </a:ext>
                  </a:extLst>
                </a:gridCol>
                <a:gridCol w="263347">
                  <a:extLst>
                    <a:ext uri="{9D8B030D-6E8A-4147-A177-3AD203B41FA5}">
                      <a16:colId xmlns:a16="http://schemas.microsoft.com/office/drawing/2014/main" val="3781806251"/>
                    </a:ext>
                  </a:extLst>
                </a:gridCol>
                <a:gridCol w="263347">
                  <a:extLst>
                    <a:ext uri="{9D8B030D-6E8A-4147-A177-3AD203B41FA5}">
                      <a16:colId xmlns:a16="http://schemas.microsoft.com/office/drawing/2014/main" val="3845563646"/>
                    </a:ext>
                  </a:extLst>
                </a:gridCol>
                <a:gridCol w="263347">
                  <a:extLst>
                    <a:ext uri="{9D8B030D-6E8A-4147-A177-3AD203B41FA5}">
                      <a16:colId xmlns:a16="http://schemas.microsoft.com/office/drawing/2014/main" val="557727235"/>
                    </a:ext>
                  </a:extLst>
                </a:gridCol>
                <a:gridCol w="263347">
                  <a:extLst>
                    <a:ext uri="{9D8B030D-6E8A-4147-A177-3AD203B41FA5}">
                      <a16:colId xmlns:a16="http://schemas.microsoft.com/office/drawing/2014/main" val="1082818651"/>
                    </a:ext>
                  </a:extLst>
                </a:gridCol>
                <a:gridCol w="263347">
                  <a:extLst>
                    <a:ext uri="{9D8B030D-6E8A-4147-A177-3AD203B41FA5}">
                      <a16:colId xmlns:a16="http://schemas.microsoft.com/office/drawing/2014/main" val="23821148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Fans 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Website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CTA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Other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Place Checkins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Positive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Event Responses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Offer Claims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All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Unlike Page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Report Spam Clicks</a:t>
                      </a:r>
                    </a:p>
                  </a:txBody>
                  <a:tcPr/>
                </a:tc>
                <a:extLst>
                  <a:ext uri="{0D108BD9-81ED-4DB2-BD59-A6C34878D82A}">
                    <a16:rowId xmlns:a16="http://schemas.microsoft.com/office/drawing/2014/main" val="4009401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Boullier / SEAT Partner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2018 - 07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82.967741935484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161921524"/>
                  </a:ext>
                </a:extLst>
              </a:tr>
            </a:tbl>
          </a:graphicData>
        </a:graphic>
      </p:graphicFrame>
      <p:sp>
        <p:nvSpPr>
          <p:cNvPr id="4" name="Text Placeholder 3">
            <a:extLst>
              <a:ext uri="{FF2B5EF4-FFF2-40B4-BE49-F238E27FC236}">
                <a16:creationId xmlns:a16="http://schemas.microsoft.com/office/drawing/2014/main" id="{615457BA-2339-4B27-A162-4B28DF72C125}"/>
              </a:ext>
            </a:extLst>
          </p:cNvPr>
          <p:cNvSpPr>
            <a:spLocks noGrp="1"/>
          </p:cNvSpPr>
          <p:nvPr>
            <p:ph type="body" sz="quarter" idx="14"/>
          </p:nvPr>
        </p:nvSpPr>
        <p:spPr/>
        <p:txBody>
          <a:bodyPr/>
          <a:lstStyle/>
          <a:p>
            <a:r>
              <a:rPr lang="en-US"/>
              <a:t>01.06.2018 - 30.11.2018</a:t>
            </a:r>
          </a:p>
        </p:txBody>
      </p:sp>
    </p:spTree>
    <p:extLst>
      <p:ext uri="{BB962C8B-B14F-4D97-AF65-F5344CB8AC3E}">
        <p14:creationId xmlns:p14="http://schemas.microsoft.com/office/powerpoint/2010/main" val="30296381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DB611-4572-4896-A8B2-A905D46586B2}"/>
              </a:ext>
            </a:extLst>
          </p:cNvPr>
          <p:cNvSpPr>
            <a:spLocks noGrp="1"/>
          </p:cNvSpPr>
          <p:nvPr>
            <p:ph type="title"/>
          </p:nvPr>
        </p:nvSpPr>
        <p:spPr/>
        <p:txBody>
          <a:bodyPr/>
          <a:lstStyle/>
          <a:p>
            <a:r>
              <a:rPr lang="en-US"/>
              <a:t>Fans &amp; Feedback | Autohaus Boullier / SEAT Partner - 3 of 6</a:t>
            </a:r>
          </a:p>
        </p:txBody>
      </p:sp>
      <p:graphicFrame>
        <p:nvGraphicFramePr>
          <p:cNvPr id="5" name="Table Placeholder 4">
            <a:extLst>
              <a:ext uri="{FF2B5EF4-FFF2-40B4-BE49-F238E27FC236}">
                <a16:creationId xmlns:a16="http://schemas.microsoft.com/office/drawing/2014/main" id="{3D85A395-D99B-4EBB-8BA3-3FAA66417530}"/>
              </a:ext>
            </a:extLst>
          </p:cNvPr>
          <p:cNvGraphicFramePr>
            <a:graphicFrameLocks noGrp="1"/>
          </p:cNvGraphicFramePr>
          <p:nvPr>
            <p:ph type="tbl" sz="quarter" idx="13"/>
            <p:extLst>
              <p:ext uri="{D42A27DB-BD31-4B8C-83A1-F6EECF244321}">
                <p14:modId xmlns:p14="http://schemas.microsoft.com/office/powerpoint/2010/main" val="40489430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
                  <a:extLst>
                    <a:ext uri="{9D8B030D-6E8A-4147-A177-3AD203B41FA5}">
                      <a16:colId xmlns:a16="http://schemas.microsoft.com/office/drawing/2014/main" val="3368569937"/>
                    </a:ext>
                  </a:extLst>
                </a:gridCol>
                <a:gridCol w="411480">
                  <a:extLst>
                    <a:ext uri="{9D8B030D-6E8A-4147-A177-3AD203B41FA5}">
                      <a16:colId xmlns:a16="http://schemas.microsoft.com/office/drawing/2014/main" val="3579931548"/>
                    </a:ext>
                  </a:extLst>
                </a:gridCol>
                <a:gridCol w="329184">
                  <a:extLst>
                    <a:ext uri="{9D8B030D-6E8A-4147-A177-3AD203B41FA5}">
                      <a16:colId xmlns:a16="http://schemas.microsoft.com/office/drawing/2014/main" val="896305290"/>
                    </a:ext>
                  </a:extLst>
                </a:gridCol>
                <a:gridCol w="329184">
                  <a:extLst>
                    <a:ext uri="{9D8B030D-6E8A-4147-A177-3AD203B41FA5}">
                      <a16:colId xmlns:a16="http://schemas.microsoft.com/office/drawing/2014/main" val="2301680891"/>
                    </a:ext>
                  </a:extLst>
                </a:gridCol>
                <a:gridCol w="329184">
                  <a:extLst>
                    <a:ext uri="{9D8B030D-6E8A-4147-A177-3AD203B41FA5}">
                      <a16:colId xmlns:a16="http://schemas.microsoft.com/office/drawing/2014/main" val="3205187854"/>
                    </a:ext>
                  </a:extLst>
                </a:gridCol>
                <a:gridCol w="329184">
                  <a:extLst>
                    <a:ext uri="{9D8B030D-6E8A-4147-A177-3AD203B41FA5}">
                      <a16:colId xmlns:a16="http://schemas.microsoft.com/office/drawing/2014/main" val="1196100662"/>
                    </a:ext>
                  </a:extLst>
                </a:gridCol>
                <a:gridCol w="329184">
                  <a:extLst>
                    <a:ext uri="{9D8B030D-6E8A-4147-A177-3AD203B41FA5}">
                      <a16:colId xmlns:a16="http://schemas.microsoft.com/office/drawing/2014/main" val="1096814397"/>
                    </a:ext>
                  </a:extLst>
                </a:gridCol>
                <a:gridCol w="263347">
                  <a:extLst>
                    <a:ext uri="{9D8B030D-6E8A-4147-A177-3AD203B41FA5}">
                      <a16:colId xmlns:a16="http://schemas.microsoft.com/office/drawing/2014/main" val="3625739213"/>
                    </a:ext>
                  </a:extLst>
                </a:gridCol>
                <a:gridCol w="263347">
                  <a:extLst>
                    <a:ext uri="{9D8B030D-6E8A-4147-A177-3AD203B41FA5}">
                      <a16:colId xmlns:a16="http://schemas.microsoft.com/office/drawing/2014/main" val="90171562"/>
                    </a:ext>
                  </a:extLst>
                </a:gridCol>
                <a:gridCol w="263347">
                  <a:extLst>
                    <a:ext uri="{9D8B030D-6E8A-4147-A177-3AD203B41FA5}">
                      <a16:colId xmlns:a16="http://schemas.microsoft.com/office/drawing/2014/main" val="226439347"/>
                    </a:ext>
                  </a:extLst>
                </a:gridCol>
                <a:gridCol w="263347">
                  <a:extLst>
                    <a:ext uri="{9D8B030D-6E8A-4147-A177-3AD203B41FA5}">
                      <a16:colId xmlns:a16="http://schemas.microsoft.com/office/drawing/2014/main" val="266269276"/>
                    </a:ext>
                  </a:extLst>
                </a:gridCol>
                <a:gridCol w="263347">
                  <a:extLst>
                    <a:ext uri="{9D8B030D-6E8A-4147-A177-3AD203B41FA5}">
                      <a16:colId xmlns:a16="http://schemas.microsoft.com/office/drawing/2014/main" val="1755962756"/>
                    </a:ext>
                  </a:extLst>
                </a:gridCol>
                <a:gridCol w="263347">
                  <a:extLst>
                    <a:ext uri="{9D8B030D-6E8A-4147-A177-3AD203B41FA5}">
                      <a16:colId xmlns:a16="http://schemas.microsoft.com/office/drawing/2014/main" val="1713969360"/>
                    </a:ext>
                  </a:extLst>
                </a:gridCol>
                <a:gridCol w="263347">
                  <a:extLst>
                    <a:ext uri="{9D8B030D-6E8A-4147-A177-3AD203B41FA5}">
                      <a16:colId xmlns:a16="http://schemas.microsoft.com/office/drawing/2014/main" val="3026513462"/>
                    </a:ext>
                  </a:extLst>
                </a:gridCol>
                <a:gridCol w="263347">
                  <a:extLst>
                    <a:ext uri="{9D8B030D-6E8A-4147-A177-3AD203B41FA5}">
                      <a16:colId xmlns:a16="http://schemas.microsoft.com/office/drawing/2014/main" val="3453464753"/>
                    </a:ext>
                  </a:extLst>
                </a:gridCol>
                <a:gridCol w="263347">
                  <a:extLst>
                    <a:ext uri="{9D8B030D-6E8A-4147-A177-3AD203B41FA5}">
                      <a16:colId xmlns:a16="http://schemas.microsoft.com/office/drawing/2014/main" val="2726527927"/>
                    </a:ext>
                  </a:extLst>
                </a:gridCol>
                <a:gridCol w="263347">
                  <a:extLst>
                    <a:ext uri="{9D8B030D-6E8A-4147-A177-3AD203B41FA5}">
                      <a16:colId xmlns:a16="http://schemas.microsoft.com/office/drawing/2014/main" val="3803714142"/>
                    </a:ext>
                  </a:extLst>
                </a:gridCol>
                <a:gridCol w="263347">
                  <a:extLst>
                    <a:ext uri="{9D8B030D-6E8A-4147-A177-3AD203B41FA5}">
                      <a16:colId xmlns:a16="http://schemas.microsoft.com/office/drawing/2014/main" val="1246337313"/>
                    </a:ext>
                  </a:extLst>
                </a:gridCol>
                <a:gridCol w="263347">
                  <a:extLst>
                    <a:ext uri="{9D8B030D-6E8A-4147-A177-3AD203B41FA5}">
                      <a16:colId xmlns:a16="http://schemas.microsoft.com/office/drawing/2014/main" val="3990318894"/>
                    </a:ext>
                  </a:extLst>
                </a:gridCol>
                <a:gridCol w="263347">
                  <a:extLst>
                    <a:ext uri="{9D8B030D-6E8A-4147-A177-3AD203B41FA5}">
                      <a16:colId xmlns:a16="http://schemas.microsoft.com/office/drawing/2014/main" val="982390526"/>
                    </a:ext>
                  </a:extLst>
                </a:gridCol>
                <a:gridCol w="263347">
                  <a:extLst>
                    <a:ext uri="{9D8B030D-6E8A-4147-A177-3AD203B41FA5}">
                      <a16:colId xmlns:a16="http://schemas.microsoft.com/office/drawing/2014/main" val="4275209312"/>
                    </a:ext>
                  </a:extLst>
                </a:gridCol>
                <a:gridCol w="263347">
                  <a:extLst>
                    <a:ext uri="{9D8B030D-6E8A-4147-A177-3AD203B41FA5}">
                      <a16:colId xmlns:a16="http://schemas.microsoft.com/office/drawing/2014/main" val="23133846"/>
                    </a:ext>
                  </a:extLst>
                </a:gridCol>
                <a:gridCol w="263347">
                  <a:extLst>
                    <a:ext uri="{9D8B030D-6E8A-4147-A177-3AD203B41FA5}">
                      <a16:colId xmlns:a16="http://schemas.microsoft.com/office/drawing/2014/main" val="141102935"/>
                    </a:ext>
                  </a:extLst>
                </a:gridCol>
                <a:gridCol w="263347">
                  <a:extLst>
                    <a:ext uri="{9D8B030D-6E8A-4147-A177-3AD203B41FA5}">
                      <a16:colId xmlns:a16="http://schemas.microsoft.com/office/drawing/2014/main" val="166547930"/>
                    </a:ext>
                  </a:extLst>
                </a:gridCol>
                <a:gridCol w="263347">
                  <a:extLst>
                    <a:ext uri="{9D8B030D-6E8A-4147-A177-3AD203B41FA5}">
                      <a16:colId xmlns:a16="http://schemas.microsoft.com/office/drawing/2014/main" val="3092307630"/>
                    </a:ext>
                  </a:extLst>
                </a:gridCol>
                <a:gridCol w="263347">
                  <a:extLst>
                    <a:ext uri="{9D8B030D-6E8A-4147-A177-3AD203B41FA5}">
                      <a16:colId xmlns:a16="http://schemas.microsoft.com/office/drawing/2014/main" val="2854881360"/>
                    </a:ext>
                  </a:extLst>
                </a:gridCol>
                <a:gridCol w="263347">
                  <a:extLst>
                    <a:ext uri="{9D8B030D-6E8A-4147-A177-3AD203B41FA5}">
                      <a16:colId xmlns:a16="http://schemas.microsoft.com/office/drawing/2014/main" val="1154069575"/>
                    </a:ext>
                  </a:extLst>
                </a:gridCol>
                <a:gridCol w="263347">
                  <a:extLst>
                    <a:ext uri="{9D8B030D-6E8A-4147-A177-3AD203B41FA5}">
                      <a16:colId xmlns:a16="http://schemas.microsoft.com/office/drawing/2014/main" val="2828051829"/>
                    </a:ext>
                  </a:extLst>
                </a:gridCol>
                <a:gridCol w="263347">
                  <a:extLst>
                    <a:ext uri="{9D8B030D-6E8A-4147-A177-3AD203B41FA5}">
                      <a16:colId xmlns:a16="http://schemas.microsoft.com/office/drawing/2014/main" val="6029092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Fans 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Website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CTA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Other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Place Checkins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Positive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Event Responses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Offer Claims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All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Unlike Page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Report Spam Clicks</a:t>
                      </a:r>
                    </a:p>
                  </a:txBody>
                  <a:tcPr/>
                </a:tc>
                <a:extLst>
                  <a:ext uri="{0D108BD9-81ED-4DB2-BD59-A6C34878D82A}">
                    <a16:rowId xmlns:a16="http://schemas.microsoft.com/office/drawing/2014/main" val="2276189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Boullier / SEAT Partner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2018 - 08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175.96774193548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211653278"/>
                  </a:ext>
                </a:extLst>
              </a:tr>
            </a:tbl>
          </a:graphicData>
        </a:graphic>
      </p:graphicFrame>
      <p:sp>
        <p:nvSpPr>
          <p:cNvPr id="4" name="Text Placeholder 3">
            <a:extLst>
              <a:ext uri="{FF2B5EF4-FFF2-40B4-BE49-F238E27FC236}">
                <a16:creationId xmlns:a16="http://schemas.microsoft.com/office/drawing/2014/main" id="{F0507E52-8313-42EF-820A-D4622C3AD4B5}"/>
              </a:ext>
            </a:extLst>
          </p:cNvPr>
          <p:cNvSpPr>
            <a:spLocks noGrp="1"/>
          </p:cNvSpPr>
          <p:nvPr>
            <p:ph type="body" sz="quarter" idx="14"/>
          </p:nvPr>
        </p:nvSpPr>
        <p:spPr/>
        <p:txBody>
          <a:bodyPr/>
          <a:lstStyle/>
          <a:p>
            <a:r>
              <a:rPr lang="en-US"/>
              <a:t>01.06.2018 - 30.11.2018</a:t>
            </a:r>
          </a:p>
        </p:txBody>
      </p:sp>
    </p:spTree>
    <p:extLst>
      <p:ext uri="{BB962C8B-B14F-4D97-AF65-F5344CB8AC3E}">
        <p14:creationId xmlns:p14="http://schemas.microsoft.com/office/powerpoint/2010/main" val="6544681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4F1944-7DEC-4F1F-A361-2CFB64974AC4}"/>
              </a:ext>
            </a:extLst>
          </p:cNvPr>
          <p:cNvSpPr>
            <a:spLocks noGrp="1"/>
          </p:cNvSpPr>
          <p:nvPr>
            <p:ph type="title"/>
          </p:nvPr>
        </p:nvSpPr>
        <p:spPr/>
        <p:txBody>
          <a:bodyPr/>
          <a:lstStyle/>
          <a:p>
            <a:r>
              <a:rPr lang="en-US"/>
              <a:t>Fans &amp; Feedback | Autohaus Boullier / SEAT Partner - 4 of 6</a:t>
            </a:r>
          </a:p>
        </p:txBody>
      </p:sp>
      <p:graphicFrame>
        <p:nvGraphicFramePr>
          <p:cNvPr id="5" name="Table Placeholder 4">
            <a:extLst>
              <a:ext uri="{FF2B5EF4-FFF2-40B4-BE49-F238E27FC236}">
                <a16:creationId xmlns:a16="http://schemas.microsoft.com/office/drawing/2014/main" id="{2B25F701-00AA-4656-A34F-9D24480FC6DB}"/>
              </a:ext>
            </a:extLst>
          </p:cNvPr>
          <p:cNvGraphicFramePr>
            <a:graphicFrameLocks noGrp="1"/>
          </p:cNvGraphicFramePr>
          <p:nvPr>
            <p:ph type="tbl" sz="quarter" idx="13"/>
            <p:extLst>
              <p:ext uri="{D42A27DB-BD31-4B8C-83A1-F6EECF244321}">
                <p14:modId xmlns:p14="http://schemas.microsoft.com/office/powerpoint/2010/main" val="37559904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
                  <a:extLst>
                    <a:ext uri="{9D8B030D-6E8A-4147-A177-3AD203B41FA5}">
                      <a16:colId xmlns:a16="http://schemas.microsoft.com/office/drawing/2014/main" val="4210405108"/>
                    </a:ext>
                  </a:extLst>
                </a:gridCol>
                <a:gridCol w="411480">
                  <a:extLst>
                    <a:ext uri="{9D8B030D-6E8A-4147-A177-3AD203B41FA5}">
                      <a16:colId xmlns:a16="http://schemas.microsoft.com/office/drawing/2014/main" val="3276405583"/>
                    </a:ext>
                  </a:extLst>
                </a:gridCol>
                <a:gridCol w="329184">
                  <a:extLst>
                    <a:ext uri="{9D8B030D-6E8A-4147-A177-3AD203B41FA5}">
                      <a16:colId xmlns:a16="http://schemas.microsoft.com/office/drawing/2014/main" val="291138564"/>
                    </a:ext>
                  </a:extLst>
                </a:gridCol>
                <a:gridCol w="329184">
                  <a:extLst>
                    <a:ext uri="{9D8B030D-6E8A-4147-A177-3AD203B41FA5}">
                      <a16:colId xmlns:a16="http://schemas.microsoft.com/office/drawing/2014/main" val="1330230642"/>
                    </a:ext>
                  </a:extLst>
                </a:gridCol>
                <a:gridCol w="329184">
                  <a:extLst>
                    <a:ext uri="{9D8B030D-6E8A-4147-A177-3AD203B41FA5}">
                      <a16:colId xmlns:a16="http://schemas.microsoft.com/office/drawing/2014/main" val="2413104779"/>
                    </a:ext>
                  </a:extLst>
                </a:gridCol>
                <a:gridCol w="329184">
                  <a:extLst>
                    <a:ext uri="{9D8B030D-6E8A-4147-A177-3AD203B41FA5}">
                      <a16:colId xmlns:a16="http://schemas.microsoft.com/office/drawing/2014/main" val="3861854854"/>
                    </a:ext>
                  </a:extLst>
                </a:gridCol>
                <a:gridCol w="329184">
                  <a:extLst>
                    <a:ext uri="{9D8B030D-6E8A-4147-A177-3AD203B41FA5}">
                      <a16:colId xmlns:a16="http://schemas.microsoft.com/office/drawing/2014/main" val="3647795879"/>
                    </a:ext>
                  </a:extLst>
                </a:gridCol>
                <a:gridCol w="263347">
                  <a:extLst>
                    <a:ext uri="{9D8B030D-6E8A-4147-A177-3AD203B41FA5}">
                      <a16:colId xmlns:a16="http://schemas.microsoft.com/office/drawing/2014/main" val="522101214"/>
                    </a:ext>
                  </a:extLst>
                </a:gridCol>
                <a:gridCol w="263347">
                  <a:extLst>
                    <a:ext uri="{9D8B030D-6E8A-4147-A177-3AD203B41FA5}">
                      <a16:colId xmlns:a16="http://schemas.microsoft.com/office/drawing/2014/main" val="1481494681"/>
                    </a:ext>
                  </a:extLst>
                </a:gridCol>
                <a:gridCol w="263347">
                  <a:extLst>
                    <a:ext uri="{9D8B030D-6E8A-4147-A177-3AD203B41FA5}">
                      <a16:colId xmlns:a16="http://schemas.microsoft.com/office/drawing/2014/main" val="1942127282"/>
                    </a:ext>
                  </a:extLst>
                </a:gridCol>
                <a:gridCol w="263347">
                  <a:extLst>
                    <a:ext uri="{9D8B030D-6E8A-4147-A177-3AD203B41FA5}">
                      <a16:colId xmlns:a16="http://schemas.microsoft.com/office/drawing/2014/main" val="3807714971"/>
                    </a:ext>
                  </a:extLst>
                </a:gridCol>
                <a:gridCol w="263347">
                  <a:extLst>
                    <a:ext uri="{9D8B030D-6E8A-4147-A177-3AD203B41FA5}">
                      <a16:colId xmlns:a16="http://schemas.microsoft.com/office/drawing/2014/main" val="1439244687"/>
                    </a:ext>
                  </a:extLst>
                </a:gridCol>
                <a:gridCol w="263347">
                  <a:extLst>
                    <a:ext uri="{9D8B030D-6E8A-4147-A177-3AD203B41FA5}">
                      <a16:colId xmlns:a16="http://schemas.microsoft.com/office/drawing/2014/main" val="1304853775"/>
                    </a:ext>
                  </a:extLst>
                </a:gridCol>
                <a:gridCol w="263347">
                  <a:extLst>
                    <a:ext uri="{9D8B030D-6E8A-4147-A177-3AD203B41FA5}">
                      <a16:colId xmlns:a16="http://schemas.microsoft.com/office/drawing/2014/main" val="1984863748"/>
                    </a:ext>
                  </a:extLst>
                </a:gridCol>
                <a:gridCol w="263347">
                  <a:extLst>
                    <a:ext uri="{9D8B030D-6E8A-4147-A177-3AD203B41FA5}">
                      <a16:colId xmlns:a16="http://schemas.microsoft.com/office/drawing/2014/main" val="3120799003"/>
                    </a:ext>
                  </a:extLst>
                </a:gridCol>
                <a:gridCol w="263347">
                  <a:extLst>
                    <a:ext uri="{9D8B030D-6E8A-4147-A177-3AD203B41FA5}">
                      <a16:colId xmlns:a16="http://schemas.microsoft.com/office/drawing/2014/main" val="1143097281"/>
                    </a:ext>
                  </a:extLst>
                </a:gridCol>
                <a:gridCol w="263347">
                  <a:extLst>
                    <a:ext uri="{9D8B030D-6E8A-4147-A177-3AD203B41FA5}">
                      <a16:colId xmlns:a16="http://schemas.microsoft.com/office/drawing/2014/main" val="9338222"/>
                    </a:ext>
                  </a:extLst>
                </a:gridCol>
                <a:gridCol w="263347">
                  <a:extLst>
                    <a:ext uri="{9D8B030D-6E8A-4147-A177-3AD203B41FA5}">
                      <a16:colId xmlns:a16="http://schemas.microsoft.com/office/drawing/2014/main" val="946220016"/>
                    </a:ext>
                  </a:extLst>
                </a:gridCol>
                <a:gridCol w="263347">
                  <a:extLst>
                    <a:ext uri="{9D8B030D-6E8A-4147-A177-3AD203B41FA5}">
                      <a16:colId xmlns:a16="http://schemas.microsoft.com/office/drawing/2014/main" val="574179679"/>
                    </a:ext>
                  </a:extLst>
                </a:gridCol>
                <a:gridCol w="263347">
                  <a:extLst>
                    <a:ext uri="{9D8B030D-6E8A-4147-A177-3AD203B41FA5}">
                      <a16:colId xmlns:a16="http://schemas.microsoft.com/office/drawing/2014/main" val="2433902385"/>
                    </a:ext>
                  </a:extLst>
                </a:gridCol>
                <a:gridCol w="263347">
                  <a:extLst>
                    <a:ext uri="{9D8B030D-6E8A-4147-A177-3AD203B41FA5}">
                      <a16:colId xmlns:a16="http://schemas.microsoft.com/office/drawing/2014/main" val="3610394922"/>
                    </a:ext>
                  </a:extLst>
                </a:gridCol>
                <a:gridCol w="263347">
                  <a:extLst>
                    <a:ext uri="{9D8B030D-6E8A-4147-A177-3AD203B41FA5}">
                      <a16:colId xmlns:a16="http://schemas.microsoft.com/office/drawing/2014/main" val="885157877"/>
                    </a:ext>
                  </a:extLst>
                </a:gridCol>
                <a:gridCol w="263347">
                  <a:extLst>
                    <a:ext uri="{9D8B030D-6E8A-4147-A177-3AD203B41FA5}">
                      <a16:colId xmlns:a16="http://schemas.microsoft.com/office/drawing/2014/main" val="1589568621"/>
                    </a:ext>
                  </a:extLst>
                </a:gridCol>
                <a:gridCol w="263347">
                  <a:extLst>
                    <a:ext uri="{9D8B030D-6E8A-4147-A177-3AD203B41FA5}">
                      <a16:colId xmlns:a16="http://schemas.microsoft.com/office/drawing/2014/main" val="1755242979"/>
                    </a:ext>
                  </a:extLst>
                </a:gridCol>
                <a:gridCol w="263347">
                  <a:extLst>
                    <a:ext uri="{9D8B030D-6E8A-4147-A177-3AD203B41FA5}">
                      <a16:colId xmlns:a16="http://schemas.microsoft.com/office/drawing/2014/main" val="3782258186"/>
                    </a:ext>
                  </a:extLst>
                </a:gridCol>
                <a:gridCol w="263347">
                  <a:extLst>
                    <a:ext uri="{9D8B030D-6E8A-4147-A177-3AD203B41FA5}">
                      <a16:colId xmlns:a16="http://schemas.microsoft.com/office/drawing/2014/main" val="2940730800"/>
                    </a:ext>
                  </a:extLst>
                </a:gridCol>
                <a:gridCol w="263347">
                  <a:extLst>
                    <a:ext uri="{9D8B030D-6E8A-4147-A177-3AD203B41FA5}">
                      <a16:colId xmlns:a16="http://schemas.microsoft.com/office/drawing/2014/main" val="3185313247"/>
                    </a:ext>
                  </a:extLst>
                </a:gridCol>
                <a:gridCol w="263347">
                  <a:extLst>
                    <a:ext uri="{9D8B030D-6E8A-4147-A177-3AD203B41FA5}">
                      <a16:colId xmlns:a16="http://schemas.microsoft.com/office/drawing/2014/main" val="1305949387"/>
                    </a:ext>
                  </a:extLst>
                </a:gridCol>
                <a:gridCol w="263347">
                  <a:extLst>
                    <a:ext uri="{9D8B030D-6E8A-4147-A177-3AD203B41FA5}">
                      <a16:colId xmlns:a16="http://schemas.microsoft.com/office/drawing/2014/main" val="36881115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Fans 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Website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CTA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Other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Place Checkins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Positive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Event Responses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Offer Claims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All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Unlike Page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Report Spam Clicks</a:t>
                      </a:r>
                    </a:p>
                  </a:txBody>
                  <a:tcPr/>
                </a:tc>
                <a:extLst>
                  <a:ext uri="{0D108BD9-81ED-4DB2-BD59-A6C34878D82A}">
                    <a16:rowId xmlns:a16="http://schemas.microsoft.com/office/drawing/2014/main" val="946113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Boullier / SEAT Partner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2018 - 09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595178054"/>
                  </a:ext>
                </a:extLst>
              </a:tr>
            </a:tbl>
          </a:graphicData>
        </a:graphic>
      </p:graphicFrame>
      <p:sp>
        <p:nvSpPr>
          <p:cNvPr id="4" name="Text Placeholder 3">
            <a:extLst>
              <a:ext uri="{FF2B5EF4-FFF2-40B4-BE49-F238E27FC236}">
                <a16:creationId xmlns:a16="http://schemas.microsoft.com/office/drawing/2014/main" id="{90453948-2D91-4E1A-9DBC-3DF286DEF020}"/>
              </a:ext>
            </a:extLst>
          </p:cNvPr>
          <p:cNvSpPr>
            <a:spLocks noGrp="1"/>
          </p:cNvSpPr>
          <p:nvPr>
            <p:ph type="body" sz="quarter" idx="14"/>
          </p:nvPr>
        </p:nvSpPr>
        <p:spPr/>
        <p:txBody>
          <a:bodyPr/>
          <a:lstStyle/>
          <a:p>
            <a:r>
              <a:rPr lang="en-US"/>
              <a:t>01.06.2018 - 30.11.2018</a:t>
            </a:r>
          </a:p>
        </p:txBody>
      </p:sp>
    </p:spTree>
    <p:extLst>
      <p:ext uri="{BB962C8B-B14F-4D97-AF65-F5344CB8AC3E}">
        <p14:creationId xmlns:p14="http://schemas.microsoft.com/office/powerpoint/2010/main" val="12539158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5892C6-6523-48D5-88FF-B7BF915B28B0}"/>
              </a:ext>
            </a:extLst>
          </p:cNvPr>
          <p:cNvSpPr>
            <a:spLocks noGrp="1"/>
          </p:cNvSpPr>
          <p:nvPr>
            <p:ph type="title"/>
          </p:nvPr>
        </p:nvSpPr>
        <p:spPr/>
        <p:txBody>
          <a:bodyPr/>
          <a:lstStyle/>
          <a:p>
            <a:r>
              <a:rPr lang="en-US"/>
              <a:t>Fans &amp; Feedback | Autohaus Boullier / SEAT Partner - 5 of 6</a:t>
            </a:r>
          </a:p>
        </p:txBody>
      </p:sp>
      <p:graphicFrame>
        <p:nvGraphicFramePr>
          <p:cNvPr id="5" name="Table Placeholder 4">
            <a:extLst>
              <a:ext uri="{FF2B5EF4-FFF2-40B4-BE49-F238E27FC236}">
                <a16:creationId xmlns:a16="http://schemas.microsoft.com/office/drawing/2014/main" id="{C390365C-AE9E-4A95-BBEA-F3EEA3CDC8D3}"/>
              </a:ext>
            </a:extLst>
          </p:cNvPr>
          <p:cNvGraphicFramePr>
            <a:graphicFrameLocks noGrp="1"/>
          </p:cNvGraphicFramePr>
          <p:nvPr>
            <p:ph type="tbl" sz="quarter" idx="13"/>
            <p:extLst>
              <p:ext uri="{D42A27DB-BD31-4B8C-83A1-F6EECF244321}">
                <p14:modId xmlns:p14="http://schemas.microsoft.com/office/powerpoint/2010/main" val="7653022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
                  <a:extLst>
                    <a:ext uri="{9D8B030D-6E8A-4147-A177-3AD203B41FA5}">
                      <a16:colId xmlns:a16="http://schemas.microsoft.com/office/drawing/2014/main" val="3527157269"/>
                    </a:ext>
                  </a:extLst>
                </a:gridCol>
                <a:gridCol w="411480">
                  <a:extLst>
                    <a:ext uri="{9D8B030D-6E8A-4147-A177-3AD203B41FA5}">
                      <a16:colId xmlns:a16="http://schemas.microsoft.com/office/drawing/2014/main" val="2934112960"/>
                    </a:ext>
                  </a:extLst>
                </a:gridCol>
                <a:gridCol w="329184">
                  <a:extLst>
                    <a:ext uri="{9D8B030D-6E8A-4147-A177-3AD203B41FA5}">
                      <a16:colId xmlns:a16="http://schemas.microsoft.com/office/drawing/2014/main" val="354829721"/>
                    </a:ext>
                  </a:extLst>
                </a:gridCol>
                <a:gridCol w="329184">
                  <a:extLst>
                    <a:ext uri="{9D8B030D-6E8A-4147-A177-3AD203B41FA5}">
                      <a16:colId xmlns:a16="http://schemas.microsoft.com/office/drawing/2014/main" val="517462302"/>
                    </a:ext>
                  </a:extLst>
                </a:gridCol>
                <a:gridCol w="329184">
                  <a:extLst>
                    <a:ext uri="{9D8B030D-6E8A-4147-A177-3AD203B41FA5}">
                      <a16:colId xmlns:a16="http://schemas.microsoft.com/office/drawing/2014/main" val="2746092821"/>
                    </a:ext>
                  </a:extLst>
                </a:gridCol>
                <a:gridCol w="329184">
                  <a:extLst>
                    <a:ext uri="{9D8B030D-6E8A-4147-A177-3AD203B41FA5}">
                      <a16:colId xmlns:a16="http://schemas.microsoft.com/office/drawing/2014/main" val="3742056932"/>
                    </a:ext>
                  </a:extLst>
                </a:gridCol>
                <a:gridCol w="329184">
                  <a:extLst>
                    <a:ext uri="{9D8B030D-6E8A-4147-A177-3AD203B41FA5}">
                      <a16:colId xmlns:a16="http://schemas.microsoft.com/office/drawing/2014/main" val="2345788467"/>
                    </a:ext>
                  </a:extLst>
                </a:gridCol>
                <a:gridCol w="263347">
                  <a:extLst>
                    <a:ext uri="{9D8B030D-6E8A-4147-A177-3AD203B41FA5}">
                      <a16:colId xmlns:a16="http://schemas.microsoft.com/office/drawing/2014/main" val="3597335721"/>
                    </a:ext>
                  </a:extLst>
                </a:gridCol>
                <a:gridCol w="263347">
                  <a:extLst>
                    <a:ext uri="{9D8B030D-6E8A-4147-A177-3AD203B41FA5}">
                      <a16:colId xmlns:a16="http://schemas.microsoft.com/office/drawing/2014/main" val="39439263"/>
                    </a:ext>
                  </a:extLst>
                </a:gridCol>
                <a:gridCol w="263347">
                  <a:extLst>
                    <a:ext uri="{9D8B030D-6E8A-4147-A177-3AD203B41FA5}">
                      <a16:colId xmlns:a16="http://schemas.microsoft.com/office/drawing/2014/main" val="2139385136"/>
                    </a:ext>
                  </a:extLst>
                </a:gridCol>
                <a:gridCol w="263347">
                  <a:extLst>
                    <a:ext uri="{9D8B030D-6E8A-4147-A177-3AD203B41FA5}">
                      <a16:colId xmlns:a16="http://schemas.microsoft.com/office/drawing/2014/main" val="3274446936"/>
                    </a:ext>
                  </a:extLst>
                </a:gridCol>
                <a:gridCol w="263347">
                  <a:extLst>
                    <a:ext uri="{9D8B030D-6E8A-4147-A177-3AD203B41FA5}">
                      <a16:colId xmlns:a16="http://schemas.microsoft.com/office/drawing/2014/main" val="2331601204"/>
                    </a:ext>
                  </a:extLst>
                </a:gridCol>
                <a:gridCol w="263347">
                  <a:extLst>
                    <a:ext uri="{9D8B030D-6E8A-4147-A177-3AD203B41FA5}">
                      <a16:colId xmlns:a16="http://schemas.microsoft.com/office/drawing/2014/main" val="2247790149"/>
                    </a:ext>
                  </a:extLst>
                </a:gridCol>
                <a:gridCol w="263347">
                  <a:extLst>
                    <a:ext uri="{9D8B030D-6E8A-4147-A177-3AD203B41FA5}">
                      <a16:colId xmlns:a16="http://schemas.microsoft.com/office/drawing/2014/main" val="2290521573"/>
                    </a:ext>
                  </a:extLst>
                </a:gridCol>
                <a:gridCol w="263347">
                  <a:extLst>
                    <a:ext uri="{9D8B030D-6E8A-4147-A177-3AD203B41FA5}">
                      <a16:colId xmlns:a16="http://schemas.microsoft.com/office/drawing/2014/main" val="1304785131"/>
                    </a:ext>
                  </a:extLst>
                </a:gridCol>
                <a:gridCol w="263347">
                  <a:extLst>
                    <a:ext uri="{9D8B030D-6E8A-4147-A177-3AD203B41FA5}">
                      <a16:colId xmlns:a16="http://schemas.microsoft.com/office/drawing/2014/main" val="221061120"/>
                    </a:ext>
                  </a:extLst>
                </a:gridCol>
                <a:gridCol w="263347">
                  <a:extLst>
                    <a:ext uri="{9D8B030D-6E8A-4147-A177-3AD203B41FA5}">
                      <a16:colId xmlns:a16="http://schemas.microsoft.com/office/drawing/2014/main" val="3649750915"/>
                    </a:ext>
                  </a:extLst>
                </a:gridCol>
                <a:gridCol w="263347">
                  <a:extLst>
                    <a:ext uri="{9D8B030D-6E8A-4147-A177-3AD203B41FA5}">
                      <a16:colId xmlns:a16="http://schemas.microsoft.com/office/drawing/2014/main" val="2633971978"/>
                    </a:ext>
                  </a:extLst>
                </a:gridCol>
                <a:gridCol w="263347">
                  <a:extLst>
                    <a:ext uri="{9D8B030D-6E8A-4147-A177-3AD203B41FA5}">
                      <a16:colId xmlns:a16="http://schemas.microsoft.com/office/drawing/2014/main" val="3833050051"/>
                    </a:ext>
                  </a:extLst>
                </a:gridCol>
                <a:gridCol w="263347">
                  <a:extLst>
                    <a:ext uri="{9D8B030D-6E8A-4147-A177-3AD203B41FA5}">
                      <a16:colId xmlns:a16="http://schemas.microsoft.com/office/drawing/2014/main" val="191061144"/>
                    </a:ext>
                  </a:extLst>
                </a:gridCol>
                <a:gridCol w="263347">
                  <a:extLst>
                    <a:ext uri="{9D8B030D-6E8A-4147-A177-3AD203B41FA5}">
                      <a16:colId xmlns:a16="http://schemas.microsoft.com/office/drawing/2014/main" val="998308644"/>
                    </a:ext>
                  </a:extLst>
                </a:gridCol>
                <a:gridCol w="263347">
                  <a:extLst>
                    <a:ext uri="{9D8B030D-6E8A-4147-A177-3AD203B41FA5}">
                      <a16:colId xmlns:a16="http://schemas.microsoft.com/office/drawing/2014/main" val="1470559989"/>
                    </a:ext>
                  </a:extLst>
                </a:gridCol>
                <a:gridCol w="263347">
                  <a:extLst>
                    <a:ext uri="{9D8B030D-6E8A-4147-A177-3AD203B41FA5}">
                      <a16:colId xmlns:a16="http://schemas.microsoft.com/office/drawing/2014/main" val="3698153577"/>
                    </a:ext>
                  </a:extLst>
                </a:gridCol>
                <a:gridCol w="263347">
                  <a:extLst>
                    <a:ext uri="{9D8B030D-6E8A-4147-A177-3AD203B41FA5}">
                      <a16:colId xmlns:a16="http://schemas.microsoft.com/office/drawing/2014/main" val="2185264376"/>
                    </a:ext>
                  </a:extLst>
                </a:gridCol>
                <a:gridCol w="263347">
                  <a:extLst>
                    <a:ext uri="{9D8B030D-6E8A-4147-A177-3AD203B41FA5}">
                      <a16:colId xmlns:a16="http://schemas.microsoft.com/office/drawing/2014/main" val="3506574620"/>
                    </a:ext>
                  </a:extLst>
                </a:gridCol>
                <a:gridCol w="263347">
                  <a:extLst>
                    <a:ext uri="{9D8B030D-6E8A-4147-A177-3AD203B41FA5}">
                      <a16:colId xmlns:a16="http://schemas.microsoft.com/office/drawing/2014/main" val="3038074562"/>
                    </a:ext>
                  </a:extLst>
                </a:gridCol>
                <a:gridCol w="263347">
                  <a:extLst>
                    <a:ext uri="{9D8B030D-6E8A-4147-A177-3AD203B41FA5}">
                      <a16:colId xmlns:a16="http://schemas.microsoft.com/office/drawing/2014/main" val="452539597"/>
                    </a:ext>
                  </a:extLst>
                </a:gridCol>
                <a:gridCol w="263347">
                  <a:extLst>
                    <a:ext uri="{9D8B030D-6E8A-4147-A177-3AD203B41FA5}">
                      <a16:colId xmlns:a16="http://schemas.microsoft.com/office/drawing/2014/main" val="3729095765"/>
                    </a:ext>
                  </a:extLst>
                </a:gridCol>
                <a:gridCol w="263347">
                  <a:extLst>
                    <a:ext uri="{9D8B030D-6E8A-4147-A177-3AD203B41FA5}">
                      <a16:colId xmlns:a16="http://schemas.microsoft.com/office/drawing/2014/main" val="21874838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Fans 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Website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CTA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Other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Place Checkins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Positive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Event Responses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Offer Claims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All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Unlike Page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Report Spam Clicks</a:t>
                      </a:r>
                    </a:p>
                  </a:txBody>
                  <a:tcPr/>
                </a:tc>
                <a:extLst>
                  <a:ext uri="{0D108BD9-81ED-4DB2-BD59-A6C34878D82A}">
                    <a16:rowId xmlns:a16="http://schemas.microsoft.com/office/drawing/2014/main" val="3405158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Boullier / SEAT Partner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2018 - 10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290.45161290323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696629516"/>
                  </a:ext>
                </a:extLst>
              </a:tr>
            </a:tbl>
          </a:graphicData>
        </a:graphic>
      </p:graphicFrame>
      <p:sp>
        <p:nvSpPr>
          <p:cNvPr id="4" name="Text Placeholder 3">
            <a:extLst>
              <a:ext uri="{FF2B5EF4-FFF2-40B4-BE49-F238E27FC236}">
                <a16:creationId xmlns:a16="http://schemas.microsoft.com/office/drawing/2014/main" id="{882E7C9B-E6C5-491B-885F-2A135CDD4F06}"/>
              </a:ext>
            </a:extLst>
          </p:cNvPr>
          <p:cNvSpPr>
            <a:spLocks noGrp="1"/>
          </p:cNvSpPr>
          <p:nvPr>
            <p:ph type="body" sz="quarter" idx="14"/>
          </p:nvPr>
        </p:nvSpPr>
        <p:spPr/>
        <p:txBody>
          <a:bodyPr/>
          <a:lstStyle/>
          <a:p>
            <a:r>
              <a:rPr lang="en-US"/>
              <a:t>01.06.2018 - 30.11.2018</a:t>
            </a:r>
          </a:p>
        </p:txBody>
      </p:sp>
    </p:spTree>
    <p:extLst>
      <p:ext uri="{BB962C8B-B14F-4D97-AF65-F5344CB8AC3E}">
        <p14:creationId xmlns:p14="http://schemas.microsoft.com/office/powerpoint/2010/main" val="19446870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764EBA-F539-4CD3-AE70-6E4AC8B5A92D}"/>
              </a:ext>
            </a:extLst>
          </p:cNvPr>
          <p:cNvSpPr>
            <a:spLocks noGrp="1"/>
          </p:cNvSpPr>
          <p:nvPr>
            <p:ph type="title"/>
          </p:nvPr>
        </p:nvSpPr>
        <p:spPr/>
        <p:txBody>
          <a:bodyPr/>
          <a:lstStyle/>
          <a:p>
            <a:r>
              <a:rPr lang="en-US"/>
              <a:t>Fans &amp; Feedback | Autohaus Boullier / SEAT Partner - 6 of 6</a:t>
            </a:r>
          </a:p>
        </p:txBody>
      </p:sp>
      <p:graphicFrame>
        <p:nvGraphicFramePr>
          <p:cNvPr id="5" name="Table Placeholder 4">
            <a:extLst>
              <a:ext uri="{FF2B5EF4-FFF2-40B4-BE49-F238E27FC236}">
                <a16:creationId xmlns:a16="http://schemas.microsoft.com/office/drawing/2014/main" id="{9A49BDE8-5F0E-4E03-8C91-F769FCEB3100}"/>
              </a:ext>
            </a:extLst>
          </p:cNvPr>
          <p:cNvGraphicFramePr>
            <a:graphicFrameLocks noGrp="1"/>
          </p:cNvGraphicFramePr>
          <p:nvPr>
            <p:ph type="tbl" sz="quarter" idx="13"/>
            <p:extLst>
              <p:ext uri="{D42A27DB-BD31-4B8C-83A1-F6EECF244321}">
                <p14:modId xmlns:p14="http://schemas.microsoft.com/office/powerpoint/2010/main" val="27517002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
                  <a:extLst>
                    <a:ext uri="{9D8B030D-6E8A-4147-A177-3AD203B41FA5}">
                      <a16:colId xmlns:a16="http://schemas.microsoft.com/office/drawing/2014/main" val="2446489877"/>
                    </a:ext>
                  </a:extLst>
                </a:gridCol>
                <a:gridCol w="411480">
                  <a:extLst>
                    <a:ext uri="{9D8B030D-6E8A-4147-A177-3AD203B41FA5}">
                      <a16:colId xmlns:a16="http://schemas.microsoft.com/office/drawing/2014/main" val="2740212384"/>
                    </a:ext>
                  </a:extLst>
                </a:gridCol>
                <a:gridCol w="329184">
                  <a:extLst>
                    <a:ext uri="{9D8B030D-6E8A-4147-A177-3AD203B41FA5}">
                      <a16:colId xmlns:a16="http://schemas.microsoft.com/office/drawing/2014/main" val="987309988"/>
                    </a:ext>
                  </a:extLst>
                </a:gridCol>
                <a:gridCol w="329184">
                  <a:extLst>
                    <a:ext uri="{9D8B030D-6E8A-4147-A177-3AD203B41FA5}">
                      <a16:colId xmlns:a16="http://schemas.microsoft.com/office/drawing/2014/main" val="4213433491"/>
                    </a:ext>
                  </a:extLst>
                </a:gridCol>
                <a:gridCol w="329184">
                  <a:extLst>
                    <a:ext uri="{9D8B030D-6E8A-4147-A177-3AD203B41FA5}">
                      <a16:colId xmlns:a16="http://schemas.microsoft.com/office/drawing/2014/main" val="1659691927"/>
                    </a:ext>
                  </a:extLst>
                </a:gridCol>
                <a:gridCol w="329184">
                  <a:extLst>
                    <a:ext uri="{9D8B030D-6E8A-4147-A177-3AD203B41FA5}">
                      <a16:colId xmlns:a16="http://schemas.microsoft.com/office/drawing/2014/main" val="1514503583"/>
                    </a:ext>
                  </a:extLst>
                </a:gridCol>
                <a:gridCol w="329184">
                  <a:extLst>
                    <a:ext uri="{9D8B030D-6E8A-4147-A177-3AD203B41FA5}">
                      <a16:colId xmlns:a16="http://schemas.microsoft.com/office/drawing/2014/main" val="727439353"/>
                    </a:ext>
                  </a:extLst>
                </a:gridCol>
                <a:gridCol w="263347">
                  <a:extLst>
                    <a:ext uri="{9D8B030D-6E8A-4147-A177-3AD203B41FA5}">
                      <a16:colId xmlns:a16="http://schemas.microsoft.com/office/drawing/2014/main" val="2723195676"/>
                    </a:ext>
                  </a:extLst>
                </a:gridCol>
                <a:gridCol w="263347">
                  <a:extLst>
                    <a:ext uri="{9D8B030D-6E8A-4147-A177-3AD203B41FA5}">
                      <a16:colId xmlns:a16="http://schemas.microsoft.com/office/drawing/2014/main" val="2730369256"/>
                    </a:ext>
                  </a:extLst>
                </a:gridCol>
                <a:gridCol w="263347">
                  <a:extLst>
                    <a:ext uri="{9D8B030D-6E8A-4147-A177-3AD203B41FA5}">
                      <a16:colId xmlns:a16="http://schemas.microsoft.com/office/drawing/2014/main" val="3188585261"/>
                    </a:ext>
                  </a:extLst>
                </a:gridCol>
                <a:gridCol w="263347">
                  <a:extLst>
                    <a:ext uri="{9D8B030D-6E8A-4147-A177-3AD203B41FA5}">
                      <a16:colId xmlns:a16="http://schemas.microsoft.com/office/drawing/2014/main" val="268570442"/>
                    </a:ext>
                  </a:extLst>
                </a:gridCol>
                <a:gridCol w="263347">
                  <a:extLst>
                    <a:ext uri="{9D8B030D-6E8A-4147-A177-3AD203B41FA5}">
                      <a16:colId xmlns:a16="http://schemas.microsoft.com/office/drawing/2014/main" val="4090604784"/>
                    </a:ext>
                  </a:extLst>
                </a:gridCol>
                <a:gridCol w="263347">
                  <a:extLst>
                    <a:ext uri="{9D8B030D-6E8A-4147-A177-3AD203B41FA5}">
                      <a16:colId xmlns:a16="http://schemas.microsoft.com/office/drawing/2014/main" val="160303846"/>
                    </a:ext>
                  </a:extLst>
                </a:gridCol>
                <a:gridCol w="263347">
                  <a:extLst>
                    <a:ext uri="{9D8B030D-6E8A-4147-A177-3AD203B41FA5}">
                      <a16:colId xmlns:a16="http://schemas.microsoft.com/office/drawing/2014/main" val="3907549960"/>
                    </a:ext>
                  </a:extLst>
                </a:gridCol>
                <a:gridCol w="263347">
                  <a:extLst>
                    <a:ext uri="{9D8B030D-6E8A-4147-A177-3AD203B41FA5}">
                      <a16:colId xmlns:a16="http://schemas.microsoft.com/office/drawing/2014/main" val="1342705227"/>
                    </a:ext>
                  </a:extLst>
                </a:gridCol>
                <a:gridCol w="263347">
                  <a:extLst>
                    <a:ext uri="{9D8B030D-6E8A-4147-A177-3AD203B41FA5}">
                      <a16:colId xmlns:a16="http://schemas.microsoft.com/office/drawing/2014/main" val="4257651977"/>
                    </a:ext>
                  </a:extLst>
                </a:gridCol>
                <a:gridCol w="263347">
                  <a:extLst>
                    <a:ext uri="{9D8B030D-6E8A-4147-A177-3AD203B41FA5}">
                      <a16:colId xmlns:a16="http://schemas.microsoft.com/office/drawing/2014/main" val="701589628"/>
                    </a:ext>
                  </a:extLst>
                </a:gridCol>
                <a:gridCol w="263347">
                  <a:extLst>
                    <a:ext uri="{9D8B030D-6E8A-4147-A177-3AD203B41FA5}">
                      <a16:colId xmlns:a16="http://schemas.microsoft.com/office/drawing/2014/main" val="2910361616"/>
                    </a:ext>
                  </a:extLst>
                </a:gridCol>
                <a:gridCol w="263347">
                  <a:extLst>
                    <a:ext uri="{9D8B030D-6E8A-4147-A177-3AD203B41FA5}">
                      <a16:colId xmlns:a16="http://schemas.microsoft.com/office/drawing/2014/main" val="4069721091"/>
                    </a:ext>
                  </a:extLst>
                </a:gridCol>
                <a:gridCol w="263347">
                  <a:extLst>
                    <a:ext uri="{9D8B030D-6E8A-4147-A177-3AD203B41FA5}">
                      <a16:colId xmlns:a16="http://schemas.microsoft.com/office/drawing/2014/main" val="60979392"/>
                    </a:ext>
                  </a:extLst>
                </a:gridCol>
                <a:gridCol w="263347">
                  <a:extLst>
                    <a:ext uri="{9D8B030D-6E8A-4147-A177-3AD203B41FA5}">
                      <a16:colId xmlns:a16="http://schemas.microsoft.com/office/drawing/2014/main" val="2644881294"/>
                    </a:ext>
                  </a:extLst>
                </a:gridCol>
                <a:gridCol w="263347">
                  <a:extLst>
                    <a:ext uri="{9D8B030D-6E8A-4147-A177-3AD203B41FA5}">
                      <a16:colId xmlns:a16="http://schemas.microsoft.com/office/drawing/2014/main" val="1379136361"/>
                    </a:ext>
                  </a:extLst>
                </a:gridCol>
                <a:gridCol w="263347">
                  <a:extLst>
                    <a:ext uri="{9D8B030D-6E8A-4147-A177-3AD203B41FA5}">
                      <a16:colId xmlns:a16="http://schemas.microsoft.com/office/drawing/2014/main" val="174071714"/>
                    </a:ext>
                  </a:extLst>
                </a:gridCol>
                <a:gridCol w="263347">
                  <a:extLst>
                    <a:ext uri="{9D8B030D-6E8A-4147-A177-3AD203B41FA5}">
                      <a16:colId xmlns:a16="http://schemas.microsoft.com/office/drawing/2014/main" val="3469032455"/>
                    </a:ext>
                  </a:extLst>
                </a:gridCol>
                <a:gridCol w="263347">
                  <a:extLst>
                    <a:ext uri="{9D8B030D-6E8A-4147-A177-3AD203B41FA5}">
                      <a16:colId xmlns:a16="http://schemas.microsoft.com/office/drawing/2014/main" val="3648301752"/>
                    </a:ext>
                  </a:extLst>
                </a:gridCol>
                <a:gridCol w="263347">
                  <a:extLst>
                    <a:ext uri="{9D8B030D-6E8A-4147-A177-3AD203B41FA5}">
                      <a16:colId xmlns:a16="http://schemas.microsoft.com/office/drawing/2014/main" val="589814734"/>
                    </a:ext>
                  </a:extLst>
                </a:gridCol>
                <a:gridCol w="263347">
                  <a:extLst>
                    <a:ext uri="{9D8B030D-6E8A-4147-A177-3AD203B41FA5}">
                      <a16:colId xmlns:a16="http://schemas.microsoft.com/office/drawing/2014/main" val="617586954"/>
                    </a:ext>
                  </a:extLst>
                </a:gridCol>
                <a:gridCol w="263347">
                  <a:extLst>
                    <a:ext uri="{9D8B030D-6E8A-4147-A177-3AD203B41FA5}">
                      <a16:colId xmlns:a16="http://schemas.microsoft.com/office/drawing/2014/main" val="2829722465"/>
                    </a:ext>
                  </a:extLst>
                </a:gridCol>
                <a:gridCol w="263347">
                  <a:extLst>
                    <a:ext uri="{9D8B030D-6E8A-4147-A177-3AD203B41FA5}">
                      <a16:colId xmlns:a16="http://schemas.microsoft.com/office/drawing/2014/main" val="799268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Fans Online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Website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CTA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Consumptions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Other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Place Checkins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Positive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Event Responses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Offer Claims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Hide All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Unlike Page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Report Spam Clicks</a:t>
                      </a:r>
                    </a:p>
                  </a:txBody>
                  <a:tcPr/>
                </a:tc>
                <a:extLst>
                  <a:ext uri="{0D108BD9-81ED-4DB2-BD59-A6C34878D82A}">
                    <a16:rowId xmlns:a16="http://schemas.microsoft.com/office/drawing/2014/main" val="2769877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Boullier / SEAT Partner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2018 - 11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369.43333333333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903029302"/>
                  </a:ext>
                </a:extLst>
              </a:tr>
            </a:tbl>
          </a:graphicData>
        </a:graphic>
      </p:graphicFrame>
      <p:sp>
        <p:nvSpPr>
          <p:cNvPr id="4" name="Text Placeholder 3">
            <a:extLst>
              <a:ext uri="{FF2B5EF4-FFF2-40B4-BE49-F238E27FC236}">
                <a16:creationId xmlns:a16="http://schemas.microsoft.com/office/drawing/2014/main" id="{39465B02-0AD9-46E3-A003-65D39FDD5FFB}"/>
              </a:ext>
            </a:extLst>
          </p:cNvPr>
          <p:cNvSpPr>
            <a:spLocks noGrp="1"/>
          </p:cNvSpPr>
          <p:nvPr>
            <p:ph type="body" sz="quarter" idx="14"/>
          </p:nvPr>
        </p:nvSpPr>
        <p:spPr/>
        <p:txBody>
          <a:bodyPr/>
          <a:lstStyle/>
          <a:p>
            <a:r>
              <a:rPr lang="en-US"/>
              <a:t>01.06.2018 - 30.11.2018</a:t>
            </a:r>
          </a:p>
        </p:txBody>
      </p:sp>
    </p:spTree>
    <p:extLst>
      <p:ext uri="{BB962C8B-B14F-4D97-AF65-F5344CB8AC3E}">
        <p14:creationId xmlns:p14="http://schemas.microsoft.com/office/powerpoint/2010/main" val="28201985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F0874D-432A-4AF3-95BF-EF884CEA522C}"/>
              </a:ext>
            </a:extLst>
          </p:cNvPr>
          <p:cNvSpPr>
            <a:spLocks noGrp="1"/>
          </p:cNvSpPr>
          <p:nvPr>
            <p:ph type="title"/>
          </p:nvPr>
        </p:nvSpPr>
        <p:spPr/>
        <p:txBody>
          <a:bodyPr/>
          <a:lstStyle/>
          <a:p>
            <a:r>
              <a:rPr lang="de-DE"/>
              <a:t>Post Anzahl | Autohaus Boullier / SEAT Partner - 1 of 6</a:t>
            </a:r>
            <a:endParaRPr lang="en-US"/>
          </a:p>
        </p:txBody>
      </p:sp>
      <p:graphicFrame>
        <p:nvGraphicFramePr>
          <p:cNvPr id="5" name="Table Placeholder 4">
            <a:extLst>
              <a:ext uri="{FF2B5EF4-FFF2-40B4-BE49-F238E27FC236}">
                <a16:creationId xmlns:a16="http://schemas.microsoft.com/office/drawing/2014/main" id="{6C8CE086-E2D8-4132-8247-B5B85CC31A78}"/>
              </a:ext>
            </a:extLst>
          </p:cNvPr>
          <p:cNvGraphicFramePr>
            <a:graphicFrameLocks noGrp="1"/>
          </p:cNvGraphicFramePr>
          <p:nvPr>
            <p:ph type="tbl" sz="quarter" idx="13"/>
            <p:extLst>
              <p:ext uri="{D42A27DB-BD31-4B8C-83A1-F6EECF244321}">
                <p14:modId xmlns:p14="http://schemas.microsoft.com/office/powerpoint/2010/main" val="17435661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46403">
                  <a:extLst>
                    <a:ext uri="{9D8B030D-6E8A-4147-A177-3AD203B41FA5}">
                      <a16:colId xmlns:a16="http://schemas.microsoft.com/office/drawing/2014/main" val="948192783"/>
                    </a:ext>
                  </a:extLst>
                </a:gridCol>
                <a:gridCol w="864107">
                  <a:extLst>
                    <a:ext uri="{9D8B030D-6E8A-4147-A177-3AD203B41FA5}">
                      <a16:colId xmlns:a16="http://schemas.microsoft.com/office/drawing/2014/main" val="3705234836"/>
                    </a:ext>
                  </a:extLst>
                </a:gridCol>
                <a:gridCol w="246888">
                  <a:extLst>
                    <a:ext uri="{9D8B030D-6E8A-4147-A177-3AD203B41FA5}">
                      <a16:colId xmlns:a16="http://schemas.microsoft.com/office/drawing/2014/main" val="3145568837"/>
                    </a:ext>
                  </a:extLst>
                </a:gridCol>
                <a:gridCol w="246888">
                  <a:extLst>
                    <a:ext uri="{9D8B030D-6E8A-4147-A177-3AD203B41FA5}">
                      <a16:colId xmlns:a16="http://schemas.microsoft.com/office/drawing/2014/main" val="2393883480"/>
                    </a:ext>
                  </a:extLst>
                </a:gridCol>
                <a:gridCol w="246888">
                  <a:extLst>
                    <a:ext uri="{9D8B030D-6E8A-4147-A177-3AD203B41FA5}">
                      <a16:colId xmlns:a16="http://schemas.microsoft.com/office/drawing/2014/main" val="3503296346"/>
                    </a:ext>
                  </a:extLst>
                </a:gridCol>
                <a:gridCol w="246888">
                  <a:extLst>
                    <a:ext uri="{9D8B030D-6E8A-4147-A177-3AD203B41FA5}">
                      <a16:colId xmlns:a16="http://schemas.microsoft.com/office/drawing/2014/main" val="1240778122"/>
                    </a:ext>
                  </a:extLst>
                </a:gridCol>
                <a:gridCol w="246888">
                  <a:extLst>
                    <a:ext uri="{9D8B030D-6E8A-4147-A177-3AD203B41FA5}">
                      <a16:colId xmlns:a16="http://schemas.microsoft.com/office/drawing/2014/main" val="1958669533"/>
                    </a:ext>
                  </a:extLst>
                </a:gridCol>
                <a:gridCol w="246888">
                  <a:extLst>
                    <a:ext uri="{9D8B030D-6E8A-4147-A177-3AD203B41FA5}">
                      <a16:colId xmlns:a16="http://schemas.microsoft.com/office/drawing/2014/main" val="2549054423"/>
                    </a:ext>
                  </a:extLst>
                </a:gridCol>
                <a:gridCol w="246888">
                  <a:extLst>
                    <a:ext uri="{9D8B030D-6E8A-4147-A177-3AD203B41FA5}">
                      <a16:colId xmlns:a16="http://schemas.microsoft.com/office/drawing/2014/main" val="3355538935"/>
                    </a:ext>
                  </a:extLst>
                </a:gridCol>
                <a:gridCol w="246888">
                  <a:extLst>
                    <a:ext uri="{9D8B030D-6E8A-4147-A177-3AD203B41FA5}">
                      <a16:colId xmlns:a16="http://schemas.microsoft.com/office/drawing/2014/main" val="3091999393"/>
                    </a:ext>
                  </a:extLst>
                </a:gridCol>
                <a:gridCol w="246888">
                  <a:extLst>
                    <a:ext uri="{9D8B030D-6E8A-4147-A177-3AD203B41FA5}">
                      <a16:colId xmlns:a16="http://schemas.microsoft.com/office/drawing/2014/main" val="636238728"/>
                    </a:ext>
                  </a:extLst>
                </a:gridCol>
                <a:gridCol w="246888">
                  <a:extLst>
                    <a:ext uri="{9D8B030D-6E8A-4147-A177-3AD203B41FA5}">
                      <a16:colId xmlns:a16="http://schemas.microsoft.com/office/drawing/2014/main" val="3128397616"/>
                    </a:ext>
                  </a:extLst>
                </a:gridCol>
                <a:gridCol w="246888">
                  <a:extLst>
                    <a:ext uri="{9D8B030D-6E8A-4147-A177-3AD203B41FA5}">
                      <a16:colId xmlns:a16="http://schemas.microsoft.com/office/drawing/2014/main" val="3394801542"/>
                    </a:ext>
                  </a:extLst>
                </a:gridCol>
                <a:gridCol w="246888">
                  <a:extLst>
                    <a:ext uri="{9D8B030D-6E8A-4147-A177-3AD203B41FA5}">
                      <a16:colId xmlns:a16="http://schemas.microsoft.com/office/drawing/2014/main" val="2323333601"/>
                    </a:ext>
                  </a:extLst>
                </a:gridCol>
                <a:gridCol w="246888">
                  <a:extLst>
                    <a:ext uri="{9D8B030D-6E8A-4147-A177-3AD203B41FA5}">
                      <a16:colId xmlns:a16="http://schemas.microsoft.com/office/drawing/2014/main" val="3662065174"/>
                    </a:ext>
                  </a:extLst>
                </a:gridCol>
                <a:gridCol w="246888">
                  <a:extLst>
                    <a:ext uri="{9D8B030D-6E8A-4147-A177-3AD203B41FA5}">
                      <a16:colId xmlns:a16="http://schemas.microsoft.com/office/drawing/2014/main" val="2502564163"/>
                    </a:ext>
                  </a:extLst>
                </a:gridCol>
                <a:gridCol w="246888">
                  <a:extLst>
                    <a:ext uri="{9D8B030D-6E8A-4147-A177-3AD203B41FA5}">
                      <a16:colId xmlns:a16="http://schemas.microsoft.com/office/drawing/2014/main" val="1159375844"/>
                    </a:ext>
                  </a:extLst>
                </a:gridCol>
                <a:gridCol w="246888">
                  <a:extLst>
                    <a:ext uri="{9D8B030D-6E8A-4147-A177-3AD203B41FA5}">
                      <a16:colId xmlns:a16="http://schemas.microsoft.com/office/drawing/2014/main" val="2475353419"/>
                    </a:ext>
                  </a:extLst>
                </a:gridCol>
                <a:gridCol w="246888">
                  <a:extLst>
                    <a:ext uri="{9D8B030D-6E8A-4147-A177-3AD203B41FA5}">
                      <a16:colId xmlns:a16="http://schemas.microsoft.com/office/drawing/2014/main" val="992900238"/>
                    </a:ext>
                  </a:extLst>
                </a:gridCol>
                <a:gridCol w="246888">
                  <a:extLst>
                    <a:ext uri="{9D8B030D-6E8A-4147-A177-3AD203B41FA5}">
                      <a16:colId xmlns:a16="http://schemas.microsoft.com/office/drawing/2014/main" val="2982034175"/>
                    </a:ext>
                  </a:extLst>
                </a:gridCol>
                <a:gridCol w="246888">
                  <a:extLst>
                    <a:ext uri="{9D8B030D-6E8A-4147-A177-3AD203B41FA5}">
                      <a16:colId xmlns:a16="http://schemas.microsoft.com/office/drawing/2014/main" val="609632696"/>
                    </a:ext>
                  </a:extLst>
                </a:gridCol>
                <a:gridCol w="246888">
                  <a:extLst>
                    <a:ext uri="{9D8B030D-6E8A-4147-A177-3AD203B41FA5}">
                      <a16:colId xmlns:a16="http://schemas.microsoft.com/office/drawing/2014/main" val="3623778824"/>
                    </a:ext>
                  </a:extLst>
                </a:gridCol>
                <a:gridCol w="246888">
                  <a:extLst>
                    <a:ext uri="{9D8B030D-6E8A-4147-A177-3AD203B41FA5}">
                      <a16:colId xmlns:a16="http://schemas.microsoft.com/office/drawing/2014/main" val="3362440228"/>
                    </a:ext>
                  </a:extLst>
                </a:gridCol>
                <a:gridCol w="246888">
                  <a:extLst>
                    <a:ext uri="{9D8B030D-6E8A-4147-A177-3AD203B41FA5}">
                      <a16:colId xmlns:a16="http://schemas.microsoft.com/office/drawing/2014/main" val="2375791619"/>
                    </a:ext>
                  </a:extLst>
                </a:gridCol>
                <a:gridCol w="246888">
                  <a:extLst>
                    <a:ext uri="{9D8B030D-6E8A-4147-A177-3AD203B41FA5}">
                      <a16:colId xmlns:a16="http://schemas.microsoft.com/office/drawing/2014/main" val="3787375767"/>
                    </a:ext>
                  </a:extLst>
                </a:gridCol>
                <a:gridCol w="246888">
                  <a:extLst>
                    <a:ext uri="{9D8B030D-6E8A-4147-A177-3AD203B41FA5}">
                      <a16:colId xmlns:a16="http://schemas.microsoft.com/office/drawing/2014/main" val="2366697003"/>
                    </a:ext>
                  </a:extLst>
                </a:gridCol>
                <a:gridCol w="246888">
                  <a:extLst>
                    <a:ext uri="{9D8B030D-6E8A-4147-A177-3AD203B41FA5}">
                      <a16:colId xmlns:a16="http://schemas.microsoft.com/office/drawing/2014/main" val="139413904"/>
                    </a:ext>
                  </a:extLst>
                </a:gridCol>
                <a:gridCol w="246888">
                  <a:extLst>
                    <a:ext uri="{9D8B030D-6E8A-4147-A177-3AD203B41FA5}">
                      <a16:colId xmlns:a16="http://schemas.microsoft.com/office/drawing/2014/main" val="24217768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 pro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 pro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 pro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4192871483"/>
                  </a:ext>
                </a:extLst>
              </a:tr>
            </a:tbl>
          </a:graphicData>
        </a:graphic>
      </p:graphicFrame>
      <p:sp>
        <p:nvSpPr>
          <p:cNvPr id="4" name="Text Placeholder 3">
            <a:extLst>
              <a:ext uri="{FF2B5EF4-FFF2-40B4-BE49-F238E27FC236}">
                <a16:creationId xmlns:a16="http://schemas.microsoft.com/office/drawing/2014/main" id="{A7929726-CECC-4427-AADF-04851225BBEE}"/>
              </a:ext>
            </a:extLst>
          </p:cNvPr>
          <p:cNvSpPr>
            <a:spLocks noGrp="1"/>
          </p:cNvSpPr>
          <p:nvPr>
            <p:ph type="body" sz="quarter" idx="14"/>
          </p:nvPr>
        </p:nvSpPr>
        <p:spPr/>
        <p:txBody>
          <a:bodyPr/>
          <a:lstStyle/>
          <a:p>
            <a:r>
              <a:rPr lang="en-US"/>
              <a:t>01.06.2018 - 30.11.2018</a:t>
            </a:r>
          </a:p>
        </p:txBody>
      </p:sp>
    </p:spTree>
    <p:extLst>
      <p:ext uri="{BB962C8B-B14F-4D97-AF65-F5344CB8AC3E}">
        <p14:creationId xmlns:p14="http://schemas.microsoft.com/office/powerpoint/2010/main" val="12195505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815F78-CFB6-42E6-9C68-18823001923B}"/>
              </a:ext>
            </a:extLst>
          </p:cNvPr>
          <p:cNvSpPr>
            <a:spLocks noGrp="1"/>
          </p:cNvSpPr>
          <p:nvPr>
            <p:ph type="title"/>
          </p:nvPr>
        </p:nvSpPr>
        <p:spPr/>
        <p:txBody>
          <a:bodyPr/>
          <a:lstStyle/>
          <a:p>
            <a:r>
              <a:rPr lang="de-DE"/>
              <a:t>Post Anzahl | Autohaus Boullier / SEAT Partner - 2 of 6</a:t>
            </a:r>
            <a:endParaRPr lang="en-US"/>
          </a:p>
        </p:txBody>
      </p:sp>
      <p:graphicFrame>
        <p:nvGraphicFramePr>
          <p:cNvPr id="5" name="Table Placeholder 4">
            <a:extLst>
              <a:ext uri="{FF2B5EF4-FFF2-40B4-BE49-F238E27FC236}">
                <a16:creationId xmlns:a16="http://schemas.microsoft.com/office/drawing/2014/main" id="{D3224BF4-1EA2-4F34-98F9-1610EBAEF4FA}"/>
              </a:ext>
            </a:extLst>
          </p:cNvPr>
          <p:cNvGraphicFramePr>
            <a:graphicFrameLocks noGrp="1"/>
          </p:cNvGraphicFramePr>
          <p:nvPr>
            <p:ph type="tbl" sz="quarter" idx="13"/>
            <p:extLst>
              <p:ext uri="{D42A27DB-BD31-4B8C-83A1-F6EECF244321}">
                <p14:modId xmlns:p14="http://schemas.microsoft.com/office/powerpoint/2010/main" val="3341047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46403">
                  <a:extLst>
                    <a:ext uri="{9D8B030D-6E8A-4147-A177-3AD203B41FA5}">
                      <a16:colId xmlns:a16="http://schemas.microsoft.com/office/drawing/2014/main" val="3416082160"/>
                    </a:ext>
                  </a:extLst>
                </a:gridCol>
                <a:gridCol w="864107">
                  <a:extLst>
                    <a:ext uri="{9D8B030D-6E8A-4147-A177-3AD203B41FA5}">
                      <a16:colId xmlns:a16="http://schemas.microsoft.com/office/drawing/2014/main" val="3969698819"/>
                    </a:ext>
                  </a:extLst>
                </a:gridCol>
                <a:gridCol w="246888">
                  <a:extLst>
                    <a:ext uri="{9D8B030D-6E8A-4147-A177-3AD203B41FA5}">
                      <a16:colId xmlns:a16="http://schemas.microsoft.com/office/drawing/2014/main" val="2500767124"/>
                    </a:ext>
                  </a:extLst>
                </a:gridCol>
                <a:gridCol w="246888">
                  <a:extLst>
                    <a:ext uri="{9D8B030D-6E8A-4147-A177-3AD203B41FA5}">
                      <a16:colId xmlns:a16="http://schemas.microsoft.com/office/drawing/2014/main" val="247375843"/>
                    </a:ext>
                  </a:extLst>
                </a:gridCol>
                <a:gridCol w="246888">
                  <a:extLst>
                    <a:ext uri="{9D8B030D-6E8A-4147-A177-3AD203B41FA5}">
                      <a16:colId xmlns:a16="http://schemas.microsoft.com/office/drawing/2014/main" val="2175422531"/>
                    </a:ext>
                  </a:extLst>
                </a:gridCol>
                <a:gridCol w="246888">
                  <a:extLst>
                    <a:ext uri="{9D8B030D-6E8A-4147-A177-3AD203B41FA5}">
                      <a16:colId xmlns:a16="http://schemas.microsoft.com/office/drawing/2014/main" val="2244385282"/>
                    </a:ext>
                  </a:extLst>
                </a:gridCol>
                <a:gridCol w="246888">
                  <a:extLst>
                    <a:ext uri="{9D8B030D-6E8A-4147-A177-3AD203B41FA5}">
                      <a16:colId xmlns:a16="http://schemas.microsoft.com/office/drawing/2014/main" val="1811961974"/>
                    </a:ext>
                  </a:extLst>
                </a:gridCol>
                <a:gridCol w="246888">
                  <a:extLst>
                    <a:ext uri="{9D8B030D-6E8A-4147-A177-3AD203B41FA5}">
                      <a16:colId xmlns:a16="http://schemas.microsoft.com/office/drawing/2014/main" val="3070375099"/>
                    </a:ext>
                  </a:extLst>
                </a:gridCol>
                <a:gridCol w="246888">
                  <a:extLst>
                    <a:ext uri="{9D8B030D-6E8A-4147-A177-3AD203B41FA5}">
                      <a16:colId xmlns:a16="http://schemas.microsoft.com/office/drawing/2014/main" val="4010951575"/>
                    </a:ext>
                  </a:extLst>
                </a:gridCol>
                <a:gridCol w="246888">
                  <a:extLst>
                    <a:ext uri="{9D8B030D-6E8A-4147-A177-3AD203B41FA5}">
                      <a16:colId xmlns:a16="http://schemas.microsoft.com/office/drawing/2014/main" val="3478314187"/>
                    </a:ext>
                  </a:extLst>
                </a:gridCol>
                <a:gridCol w="246888">
                  <a:extLst>
                    <a:ext uri="{9D8B030D-6E8A-4147-A177-3AD203B41FA5}">
                      <a16:colId xmlns:a16="http://schemas.microsoft.com/office/drawing/2014/main" val="1760223815"/>
                    </a:ext>
                  </a:extLst>
                </a:gridCol>
                <a:gridCol w="246888">
                  <a:extLst>
                    <a:ext uri="{9D8B030D-6E8A-4147-A177-3AD203B41FA5}">
                      <a16:colId xmlns:a16="http://schemas.microsoft.com/office/drawing/2014/main" val="791133293"/>
                    </a:ext>
                  </a:extLst>
                </a:gridCol>
                <a:gridCol w="246888">
                  <a:extLst>
                    <a:ext uri="{9D8B030D-6E8A-4147-A177-3AD203B41FA5}">
                      <a16:colId xmlns:a16="http://schemas.microsoft.com/office/drawing/2014/main" val="886619746"/>
                    </a:ext>
                  </a:extLst>
                </a:gridCol>
                <a:gridCol w="246888">
                  <a:extLst>
                    <a:ext uri="{9D8B030D-6E8A-4147-A177-3AD203B41FA5}">
                      <a16:colId xmlns:a16="http://schemas.microsoft.com/office/drawing/2014/main" val="3100953806"/>
                    </a:ext>
                  </a:extLst>
                </a:gridCol>
                <a:gridCol w="246888">
                  <a:extLst>
                    <a:ext uri="{9D8B030D-6E8A-4147-A177-3AD203B41FA5}">
                      <a16:colId xmlns:a16="http://schemas.microsoft.com/office/drawing/2014/main" val="1466195387"/>
                    </a:ext>
                  </a:extLst>
                </a:gridCol>
                <a:gridCol w="246888">
                  <a:extLst>
                    <a:ext uri="{9D8B030D-6E8A-4147-A177-3AD203B41FA5}">
                      <a16:colId xmlns:a16="http://schemas.microsoft.com/office/drawing/2014/main" val="448363901"/>
                    </a:ext>
                  </a:extLst>
                </a:gridCol>
                <a:gridCol w="246888">
                  <a:extLst>
                    <a:ext uri="{9D8B030D-6E8A-4147-A177-3AD203B41FA5}">
                      <a16:colId xmlns:a16="http://schemas.microsoft.com/office/drawing/2014/main" val="929107311"/>
                    </a:ext>
                  </a:extLst>
                </a:gridCol>
                <a:gridCol w="246888">
                  <a:extLst>
                    <a:ext uri="{9D8B030D-6E8A-4147-A177-3AD203B41FA5}">
                      <a16:colId xmlns:a16="http://schemas.microsoft.com/office/drawing/2014/main" val="2993833364"/>
                    </a:ext>
                  </a:extLst>
                </a:gridCol>
                <a:gridCol w="246888">
                  <a:extLst>
                    <a:ext uri="{9D8B030D-6E8A-4147-A177-3AD203B41FA5}">
                      <a16:colId xmlns:a16="http://schemas.microsoft.com/office/drawing/2014/main" val="2036352871"/>
                    </a:ext>
                  </a:extLst>
                </a:gridCol>
                <a:gridCol w="246888">
                  <a:extLst>
                    <a:ext uri="{9D8B030D-6E8A-4147-A177-3AD203B41FA5}">
                      <a16:colId xmlns:a16="http://schemas.microsoft.com/office/drawing/2014/main" val="257384238"/>
                    </a:ext>
                  </a:extLst>
                </a:gridCol>
                <a:gridCol w="246888">
                  <a:extLst>
                    <a:ext uri="{9D8B030D-6E8A-4147-A177-3AD203B41FA5}">
                      <a16:colId xmlns:a16="http://schemas.microsoft.com/office/drawing/2014/main" val="1844049563"/>
                    </a:ext>
                  </a:extLst>
                </a:gridCol>
                <a:gridCol w="246888">
                  <a:extLst>
                    <a:ext uri="{9D8B030D-6E8A-4147-A177-3AD203B41FA5}">
                      <a16:colId xmlns:a16="http://schemas.microsoft.com/office/drawing/2014/main" val="2225961351"/>
                    </a:ext>
                  </a:extLst>
                </a:gridCol>
                <a:gridCol w="246888">
                  <a:extLst>
                    <a:ext uri="{9D8B030D-6E8A-4147-A177-3AD203B41FA5}">
                      <a16:colId xmlns:a16="http://schemas.microsoft.com/office/drawing/2014/main" val="4157433737"/>
                    </a:ext>
                  </a:extLst>
                </a:gridCol>
                <a:gridCol w="246888">
                  <a:extLst>
                    <a:ext uri="{9D8B030D-6E8A-4147-A177-3AD203B41FA5}">
                      <a16:colId xmlns:a16="http://schemas.microsoft.com/office/drawing/2014/main" val="177050728"/>
                    </a:ext>
                  </a:extLst>
                </a:gridCol>
                <a:gridCol w="246888">
                  <a:extLst>
                    <a:ext uri="{9D8B030D-6E8A-4147-A177-3AD203B41FA5}">
                      <a16:colId xmlns:a16="http://schemas.microsoft.com/office/drawing/2014/main" val="1423716534"/>
                    </a:ext>
                  </a:extLst>
                </a:gridCol>
                <a:gridCol w="246888">
                  <a:extLst>
                    <a:ext uri="{9D8B030D-6E8A-4147-A177-3AD203B41FA5}">
                      <a16:colId xmlns:a16="http://schemas.microsoft.com/office/drawing/2014/main" val="2189400776"/>
                    </a:ext>
                  </a:extLst>
                </a:gridCol>
                <a:gridCol w="246888">
                  <a:extLst>
                    <a:ext uri="{9D8B030D-6E8A-4147-A177-3AD203B41FA5}">
                      <a16:colId xmlns:a16="http://schemas.microsoft.com/office/drawing/2014/main" val="4006120607"/>
                    </a:ext>
                  </a:extLst>
                </a:gridCol>
                <a:gridCol w="246888">
                  <a:extLst>
                    <a:ext uri="{9D8B030D-6E8A-4147-A177-3AD203B41FA5}">
                      <a16:colId xmlns:a16="http://schemas.microsoft.com/office/drawing/2014/main" val="14900243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 pro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 pro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 pro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4174433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Boullier / SEAT Partner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2018 - 11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25.588235294118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4.8149780429766 %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1479.5882352941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339.52941176471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1154.7647058824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61.823529411765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9.0639 %</a:t>
                      </a:r>
                    </a:p>
                  </a:txBody>
                  <a:tcPr/>
                </a:tc>
                <a:extLst>
                  <a:ext uri="{0D108BD9-81ED-4DB2-BD59-A6C34878D82A}">
                    <a16:rowId xmlns:a16="http://schemas.microsoft.com/office/drawing/2014/main" val="400895977"/>
                  </a:ext>
                </a:extLst>
              </a:tr>
            </a:tbl>
          </a:graphicData>
        </a:graphic>
      </p:graphicFrame>
      <p:sp>
        <p:nvSpPr>
          <p:cNvPr id="4" name="Text Placeholder 3">
            <a:extLst>
              <a:ext uri="{FF2B5EF4-FFF2-40B4-BE49-F238E27FC236}">
                <a16:creationId xmlns:a16="http://schemas.microsoft.com/office/drawing/2014/main" id="{FBE2A0CC-A881-419D-ADC0-4B1376BC8308}"/>
              </a:ext>
            </a:extLst>
          </p:cNvPr>
          <p:cNvSpPr>
            <a:spLocks noGrp="1"/>
          </p:cNvSpPr>
          <p:nvPr>
            <p:ph type="body" sz="quarter" idx="14"/>
          </p:nvPr>
        </p:nvSpPr>
        <p:spPr/>
        <p:txBody>
          <a:bodyPr/>
          <a:lstStyle/>
          <a:p>
            <a:r>
              <a:rPr lang="en-US"/>
              <a:t>01.06.2018 - 30.11.2018</a:t>
            </a:r>
          </a:p>
        </p:txBody>
      </p:sp>
    </p:spTree>
    <p:extLst>
      <p:ext uri="{BB962C8B-B14F-4D97-AF65-F5344CB8AC3E}">
        <p14:creationId xmlns:p14="http://schemas.microsoft.com/office/powerpoint/2010/main" val="20050637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280BA-4E3B-432C-A33C-DBA16355367E}"/>
              </a:ext>
            </a:extLst>
          </p:cNvPr>
          <p:cNvSpPr>
            <a:spLocks noGrp="1"/>
          </p:cNvSpPr>
          <p:nvPr>
            <p:ph type="title"/>
          </p:nvPr>
        </p:nvSpPr>
        <p:spPr/>
        <p:txBody>
          <a:bodyPr/>
          <a:lstStyle/>
          <a:p>
            <a:r>
              <a:rPr lang="de-DE"/>
              <a:t>Post Anzahl | Autohaus Boullier / SEAT Partner - 3 of 6</a:t>
            </a:r>
            <a:endParaRPr lang="en-US"/>
          </a:p>
        </p:txBody>
      </p:sp>
      <p:graphicFrame>
        <p:nvGraphicFramePr>
          <p:cNvPr id="5" name="Table Placeholder 4">
            <a:extLst>
              <a:ext uri="{FF2B5EF4-FFF2-40B4-BE49-F238E27FC236}">
                <a16:creationId xmlns:a16="http://schemas.microsoft.com/office/drawing/2014/main" id="{7C921F80-0A63-4121-9E30-A04BF1E7BB3B}"/>
              </a:ext>
            </a:extLst>
          </p:cNvPr>
          <p:cNvGraphicFramePr>
            <a:graphicFrameLocks noGrp="1"/>
          </p:cNvGraphicFramePr>
          <p:nvPr>
            <p:ph type="tbl" sz="quarter" idx="13"/>
            <p:extLst>
              <p:ext uri="{D42A27DB-BD31-4B8C-83A1-F6EECF244321}">
                <p14:modId xmlns:p14="http://schemas.microsoft.com/office/powerpoint/2010/main" val="13903713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46403">
                  <a:extLst>
                    <a:ext uri="{9D8B030D-6E8A-4147-A177-3AD203B41FA5}">
                      <a16:colId xmlns:a16="http://schemas.microsoft.com/office/drawing/2014/main" val="2440624563"/>
                    </a:ext>
                  </a:extLst>
                </a:gridCol>
                <a:gridCol w="864107">
                  <a:extLst>
                    <a:ext uri="{9D8B030D-6E8A-4147-A177-3AD203B41FA5}">
                      <a16:colId xmlns:a16="http://schemas.microsoft.com/office/drawing/2014/main" val="2282398980"/>
                    </a:ext>
                  </a:extLst>
                </a:gridCol>
                <a:gridCol w="246888">
                  <a:extLst>
                    <a:ext uri="{9D8B030D-6E8A-4147-A177-3AD203B41FA5}">
                      <a16:colId xmlns:a16="http://schemas.microsoft.com/office/drawing/2014/main" val="3564375708"/>
                    </a:ext>
                  </a:extLst>
                </a:gridCol>
                <a:gridCol w="246888">
                  <a:extLst>
                    <a:ext uri="{9D8B030D-6E8A-4147-A177-3AD203B41FA5}">
                      <a16:colId xmlns:a16="http://schemas.microsoft.com/office/drawing/2014/main" val="933980223"/>
                    </a:ext>
                  </a:extLst>
                </a:gridCol>
                <a:gridCol w="246888">
                  <a:extLst>
                    <a:ext uri="{9D8B030D-6E8A-4147-A177-3AD203B41FA5}">
                      <a16:colId xmlns:a16="http://schemas.microsoft.com/office/drawing/2014/main" val="3379425176"/>
                    </a:ext>
                  </a:extLst>
                </a:gridCol>
                <a:gridCol w="246888">
                  <a:extLst>
                    <a:ext uri="{9D8B030D-6E8A-4147-A177-3AD203B41FA5}">
                      <a16:colId xmlns:a16="http://schemas.microsoft.com/office/drawing/2014/main" val="1905919635"/>
                    </a:ext>
                  </a:extLst>
                </a:gridCol>
                <a:gridCol w="246888">
                  <a:extLst>
                    <a:ext uri="{9D8B030D-6E8A-4147-A177-3AD203B41FA5}">
                      <a16:colId xmlns:a16="http://schemas.microsoft.com/office/drawing/2014/main" val="175096290"/>
                    </a:ext>
                  </a:extLst>
                </a:gridCol>
                <a:gridCol w="246888">
                  <a:extLst>
                    <a:ext uri="{9D8B030D-6E8A-4147-A177-3AD203B41FA5}">
                      <a16:colId xmlns:a16="http://schemas.microsoft.com/office/drawing/2014/main" val="1576159861"/>
                    </a:ext>
                  </a:extLst>
                </a:gridCol>
                <a:gridCol w="246888">
                  <a:extLst>
                    <a:ext uri="{9D8B030D-6E8A-4147-A177-3AD203B41FA5}">
                      <a16:colId xmlns:a16="http://schemas.microsoft.com/office/drawing/2014/main" val="76160358"/>
                    </a:ext>
                  </a:extLst>
                </a:gridCol>
                <a:gridCol w="246888">
                  <a:extLst>
                    <a:ext uri="{9D8B030D-6E8A-4147-A177-3AD203B41FA5}">
                      <a16:colId xmlns:a16="http://schemas.microsoft.com/office/drawing/2014/main" val="3174057777"/>
                    </a:ext>
                  </a:extLst>
                </a:gridCol>
                <a:gridCol w="246888">
                  <a:extLst>
                    <a:ext uri="{9D8B030D-6E8A-4147-A177-3AD203B41FA5}">
                      <a16:colId xmlns:a16="http://schemas.microsoft.com/office/drawing/2014/main" val="304676940"/>
                    </a:ext>
                  </a:extLst>
                </a:gridCol>
                <a:gridCol w="246888">
                  <a:extLst>
                    <a:ext uri="{9D8B030D-6E8A-4147-A177-3AD203B41FA5}">
                      <a16:colId xmlns:a16="http://schemas.microsoft.com/office/drawing/2014/main" val="3222226657"/>
                    </a:ext>
                  </a:extLst>
                </a:gridCol>
                <a:gridCol w="246888">
                  <a:extLst>
                    <a:ext uri="{9D8B030D-6E8A-4147-A177-3AD203B41FA5}">
                      <a16:colId xmlns:a16="http://schemas.microsoft.com/office/drawing/2014/main" val="52717236"/>
                    </a:ext>
                  </a:extLst>
                </a:gridCol>
                <a:gridCol w="246888">
                  <a:extLst>
                    <a:ext uri="{9D8B030D-6E8A-4147-A177-3AD203B41FA5}">
                      <a16:colId xmlns:a16="http://schemas.microsoft.com/office/drawing/2014/main" val="3681515384"/>
                    </a:ext>
                  </a:extLst>
                </a:gridCol>
                <a:gridCol w="246888">
                  <a:extLst>
                    <a:ext uri="{9D8B030D-6E8A-4147-A177-3AD203B41FA5}">
                      <a16:colId xmlns:a16="http://schemas.microsoft.com/office/drawing/2014/main" val="1045240419"/>
                    </a:ext>
                  </a:extLst>
                </a:gridCol>
                <a:gridCol w="246888">
                  <a:extLst>
                    <a:ext uri="{9D8B030D-6E8A-4147-A177-3AD203B41FA5}">
                      <a16:colId xmlns:a16="http://schemas.microsoft.com/office/drawing/2014/main" val="1849323262"/>
                    </a:ext>
                  </a:extLst>
                </a:gridCol>
                <a:gridCol w="246888">
                  <a:extLst>
                    <a:ext uri="{9D8B030D-6E8A-4147-A177-3AD203B41FA5}">
                      <a16:colId xmlns:a16="http://schemas.microsoft.com/office/drawing/2014/main" val="2356923416"/>
                    </a:ext>
                  </a:extLst>
                </a:gridCol>
                <a:gridCol w="246888">
                  <a:extLst>
                    <a:ext uri="{9D8B030D-6E8A-4147-A177-3AD203B41FA5}">
                      <a16:colId xmlns:a16="http://schemas.microsoft.com/office/drawing/2014/main" val="218921377"/>
                    </a:ext>
                  </a:extLst>
                </a:gridCol>
                <a:gridCol w="246888">
                  <a:extLst>
                    <a:ext uri="{9D8B030D-6E8A-4147-A177-3AD203B41FA5}">
                      <a16:colId xmlns:a16="http://schemas.microsoft.com/office/drawing/2014/main" val="2163626757"/>
                    </a:ext>
                  </a:extLst>
                </a:gridCol>
                <a:gridCol w="246888">
                  <a:extLst>
                    <a:ext uri="{9D8B030D-6E8A-4147-A177-3AD203B41FA5}">
                      <a16:colId xmlns:a16="http://schemas.microsoft.com/office/drawing/2014/main" val="658850617"/>
                    </a:ext>
                  </a:extLst>
                </a:gridCol>
                <a:gridCol w="246888">
                  <a:extLst>
                    <a:ext uri="{9D8B030D-6E8A-4147-A177-3AD203B41FA5}">
                      <a16:colId xmlns:a16="http://schemas.microsoft.com/office/drawing/2014/main" val="3521048676"/>
                    </a:ext>
                  </a:extLst>
                </a:gridCol>
                <a:gridCol w="246888">
                  <a:extLst>
                    <a:ext uri="{9D8B030D-6E8A-4147-A177-3AD203B41FA5}">
                      <a16:colId xmlns:a16="http://schemas.microsoft.com/office/drawing/2014/main" val="410831280"/>
                    </a:ext>
                  </a:extLst>
                </a:gridCol>
                <a:gridCol w="246888">
                  <a:extLst>
                    <a:ext uri="{9D8B030D-6E8A-4147-A177-3AD203B41FA5}">
                      <a16:colId xmlns:a16="http://schemas.microsoft.com/office/drawing/2014/main" val="127536238"/>
                    </a:ext>
                  </a:extLst>
                </a:gridCol>
                <a:gridCol w="246888">
                  <a:extLst>
                    <a:ext uri="{9D8B030D-6E8A-4147-A177-3AD203B41FA5}">
                      <a16:colId xmlns:a16="http://schemas.microsoft.com/office/drawing/2014/main" val="4230716968"/>
                    </a:ext>
                  </a:extLst>
                </a:gridCol>
                <a:gridCol w="246888">
                  <a:extLst>
                    <a:ext uri="{9D8B030D-6E8A-4147-A177-3AD203B41FA5}">
                      <a16:colId xmlns:a16="http://schemas.microsoft.com/office/drawing/2014/main" val="458339931"/>
                    </a:ext>
                  </a:extLst>
                </a:gridCol>
                <a:gridCol w="246888">
                  <a:extLst>
                    <a:ext uri="{9D8B030D-6E8A-4147-A177-3AD203B41FA5}">
                      <a16:colId xmlns:a16="http://schemas.microsoft.com/office/drawing/2014/main" val="3038914768"/>
                    </a:ext>
                  </a:extLst>
                </a:gridCol>
                <a:gridCol w="246888">
                  <a:extLst>
                    <a:ext uri="{9D8B030D-6E8A-4147-A177-3AD203B41FA5}">
                      <a16:colId xmlns:a16="http://schemas.microsoft.com/office/drawing/2014/main" val="2201603155"/>
                    </a:ext>
                  </a:extLst>
                </a:gridCol>
                <a:gridCol w="246888">
                  <a:extLst>
                    <a:ext uri="{9D8B030D-6E8A-4147-A177-3AD203B41FA5}">
                      <a16:colId xmlns:a16="http://schemas.microsoft.com/office/drawing/2014/main" val="33498229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 pro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 pro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 pro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475213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Boullier / SEAT Partner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2018 - 10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32.263157894737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6.4683689249264 %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1491.0526315789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369.57894736842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1141.5789473684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85.052631578947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14.1288 %</a:t>
                      </a:r>
                    </a:p>
                  </a:txBody>
                  <a:tcPr/>
                </a:tc>
                <a:extLst>
                  <a:ext uri="{0D108BD9-81ED-4DB2-BD59-A6C34878D82A}">
                    <a16:rowId xmlns:a16="http://schemas.microsoft.com/office/drawing/2014/main" val="3225278903"/>
                  </a:ext>
                </a:extLst>
              </a:tr>
            </a:tbl>
          </a:graphicData>
        </a:graphic>
      </p:graphicFrame>
      <p:sp>
        <p:nvSpPr>
          <p:cNvPr id="4" name="Text Placeholder 3">
            <a:extLst>
              <a:ext uri="{FF2B5EF4-FFF2-40B4-BE49-F238E27FC236}">
                <a16:creationId xmlns:a16="http://schemas.microsoft.com/office/drawing/2014/main" id="{7CAE1973-7018-4445-A6FD-B850509632C9}"/>
              </a:ext>
            </a:extLst>
          </p:cNvPr>
          <p:cNvSpPr>
            <a:spLocks noGrp="1"/>
          </p:cNvSpPr>
          <p:nvPr>
            <p:ph type="body" sz="quarter" idx="14"/>
          </p:nvPr>
        </p:nvSpPr>
        <p:spPr/>
        <p:txBody>
          <a:bodyPr/>
          <a:lstStyle/>
          <a:p>
            <a:r>
              <a:rPr lang="en-US"/>
              <a:t>01.06.2018 - 30.11.2018</a:t>
            </a:r>
          </a:p>
        </p:txBody>
      </p:sp>
    </p:spTree>
    <p:extLst>
      <p:ext uri="{BB962C8B-B14F-4D97-AF65-F5344CB8AC3E}">
        <p14:creationId xmlns:p14="http://schemas.microsoft.com/office/powerpoint/2010/main" val="38266148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D0293-5E94-4969-9B59-F3A02CBFC122}"/>
              </a:ext>
            </a:extLst>
          </p:cNvPr>
          <p:cNvSpPr>
            <a:spLocks noGrp="1"/>
          </p:cNvSpPr>
          <p:nvPr>
            <p:ph type="title"/>
          </p:nvPr>
        </p:nvSpPr>
        <p:spPr/>
        <p:txBody>
          <a:bodyPr/>
          <a:lstStyle/>
          <a:p>
            <a:r>
              <a:rPr lang="de-DE"/>
              <a:t>Post Anzahl | Autohaus Boullier / SEAT Partner - 4 of 6</a:t>
            </a:r>
            <a:endParaRPr lang="en-US"/>
          </a:p>
        </p:txBody>
      </p:sp>
      <p:graphicFrame>
        <p:nvGraphicFramePr>
          <p:cNvPr id="5" name="Table Placeholder 4">
            <a:extLst>
              <a:ext uri="{FF2B5EF4-FFF2-40B4-BE49-F238E27FC236}">
                <a16:creationId xmlns:a16="http://schemas.microsoft.com/office/drawing/2014/main" id="{7DECD9B4-9725-4825-901C-05313236F352}"/>
              </a:ext>
            </a:extLst>
          </p:cNvPr>
          <p:cNvGraphicFramePr>
            <a:graphicFrameLocks noGrp="1"/>
          </p:cNvGraphicFramePr>
          <p:nvPr>
            <p:ph type="tbl" sz="quarter" idx="13"/>
            <p:extLst>
              <p:ext uri="{D42A27DB-BD31-4B8C-83A1-F6EECF244321}">
                <p14:modId xmlns:p14="http://schemas.microsoft.com/office/powerpoint/2010/main" val="7955064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46403">
                  <a:extLst>
                    <a:ext uri="{9D8B030D-6E8A-4147-A177-3AD203B41FA5}">
                      <a16:colId xmlns:a16="http://schemas.microsoft.com/office/drawing/2014/main" val="391777963"/>
                    </a:ext>
                  </a:extLst>
                </a:gridCol>
                <a:gridCol w="864107">
                  <a:extLst>
                    <a:ext uri="{9D8B030D-6E8A-4147-A177-3AD203B41FA5}">
                      <a16:colId xmlns:a16="http://schemas.microsoft.com/office/drawing/2014/main" val="2665844824"/>
                    </a:ext>
                  </a:extLst>
                </a:gridCol>
                <a:gridCol w="246888">
                  <a:extLst>
                    <a:ext uri="{9D8B030D-6E8A-4147-A177-3AD203B41FA5}">
                      <a16:colId xmlns:a16="http://schemas.microsoft.com/office/drawing/2014/main" val="1830383369"/>
                    </a:ext>
                  </a:extLst>
                </a:gridCol>
                <a:gridCol w="246888">
                  <a:extLst>
                    <a:ext uri="{9D8B030D-6E8A-4147-A177-3AD203B41FA5}">
                      <a16:colId xmlns:a16="http://schemas.microsoft.com/office/drawing/2014/main" val="3979075302"/>
                    </a:ext>
                  </a:extLst>
                </a:gridCol>
                <a:gridCol w="246888">
                  <a:extLst>
                    <a:ext uri="{9D8B030D-6E8A-4147-A177-3AD203B41FA5}">
                      <a16:colId xmlns:a16="http://schemas.microsoft.com/office/drawing/2014/main" val="3681505208"/>
                    </a:ext>
                  </a:extLst>
                </a:gridCol>
                <a:gridCol w="246888">
                  <a:extLst>
                    <a:ext uri="{9D8B030D-6E8A-4147-A177-3AD203B41FA5}">
                      <a16:colId xmlns:a16="http://schemas.microsoft.com/office/drawing/2014/main" val="625524779"/>
                    </a:ext>
                  </a:extLst>
                </a:gridCol>
                <a:gridCol w="246888">
                  <a:extLst>
                    <a:ext uri="{9D8B030D-6E8A-4147-A177-3AD203B41FA5}">
                      <a16:colId xmlns:a16="http://schemas.microsoft.com/office/drawing/2014/main" val="1864166806"/>
                    </a:ext>
                  </a:extLst>
                </a:gridCol>
                <a:gridCol w="246888">
                  <a:extLst>
                    <a:ext uri="{9D8B030D-6E8A-4147-A177-3AD203B41FA5}">
                      <a16:colId xmlns:a16="http://schemas.microsoft.com/office/drawing/2014/main" val="343816262"/>
                    </a:ext>
                  </a:extLst>
                </a:gridCol>
                <a:gridCol w="246888">
                  <a:extLst>
                    <a:ext uri="{9D8B030D-6E8A-4147-A177-3AD203B41FA5}">
                      <a16:colId xmlns:a16="http://schemas.microsoft.com/office/drawing/2014/main" val="3546223355"/>
                    </a:ext>
                  </a:extLst>
                </a:gridCol>
                <a:gridCol w="246888">
                  <a:extLst>
                    <a:ext uri="{9D8B030D-6E8A-4147-A177-3AD203B41FA5}">
                      <a16:colId xmlns:a16="http://schemas.microsoft.com/office/drawing/2014/main" val="556128947"/>
                    </a:ext>
                  </a:extLst>
                </a:gridCol>
                <a:gridCol w="246888">
                  <a:extLst>
                    <a:ext uri="{9D8B030D-6E8A-4147-A177-3AD203B41FA5}">
                      <a16:colId xmlns:a16="http://schemas.microsoft.com/office/drawing/2014/main" val="3153016000"/>
                    </a:ext>
                  </a:extLst>
                </a:gridCol>
                <a:gridCol w="246888">
                  <a:extLst>
                    <a:ext uri="{9D8B030D-6E8A-4147-A177-3AD203B41FA5}">
                      <a16:colId xmlns:a16="http://schemas.microsoft.com/office/drawing/2014/main" val="2863333467"/>
                    </a:ext>
                  </a:extLst>
                </a:gridCol>
                <a:gridCol w="246888">
                  <a:extLst>
                    <a:ext uri="{9D8B030D-6E8A-4147-A177-3AD203B41FA5}">
                      <a16:colId xmlns:a16="http://schemas.microsoft.com/office/drawing/2014/main" val="1552476172"/>
                    </a:ext>
                  </a:extLst>
                </a:gridCol>
                <a:gridCol w="246888">
                  <a:extLst>
                    <a:ext uri="{9D8B030D-6E8A-4147-A177-3AD203B41FA5}">
                      <a16:colId xmlns:a16="http://schemas.microsoft.com/office/drawing/2014/main" val="2090489804"/>
                    </a:ext>
                  </a:extLst>
                </a:gridCol>
                <a:gridCol w="246888">
                  <a:extLst>
                    <a:ext uri="{9D8B030D-6E8A-4147-A177-3AD203B41FA5}">
                      <a16:colId xmlns:a16="http://schemas.microsoft.com/office/drawing/2014/main" val="1702515118"/>
                    </a:ext>
                  </a:extLst>
                </a:gridCol>
                <a:gridCol w="246888">
                  <a:extLst>
                    <a:ext uri="{9D8B030D-6E8A-4147-A177-3AD203B41FA5}">
                      <a16:colId xmlns:a16="http://schemas.microsoft.com/office/drawing/2014/main" val="1941099805"/>
                    </a:ext>
                  </a:extLst>
                </a:gridCol>
                <a:gridCol w="246888">
                  <a:extLst>
                    <a:ext uri="{9D8B030D-6E8A-4147-A177-3AD203B41FA5}">
                      <a16:colId xmlns:a16="http://schemas.microsoft.com/office/drawing/2014/main" val="23959732"/>
                    </a:ext>
                  </a:extLst>
                </a:gridCol>
                <a:gridCol w="246888">
                  <a:extLst>
                    <a:ext uri="{9D8B030D-6E8A-4147-A177-3AD203B41FA5}">
                      <a16:colId xmlns:a16="http://schemas.microsoft.com/office/drawing/2014/main" val="1268479912"/>
                    </a:ext>
                  </a:extLst>
                </a:gridCol>
                <a:gridCol w="246888">
                  <a:extLst>
                    <a:ext uri="{9D8B030D-6E8A-4147-A177-3AD203B41FA5}">
                      <a16:colId xmlns:a16="http://schemas.microsoft.com/office/drawing/2014/main" val="2400361258"/>
                    </a:ext>
                  </a:extLst>
                </a:gridCol>
                <a:gridCol w="246888">
                  <a:extLst>
                    <a:ext uri="{9D8B030D-6E8A-4147-A177-3AD203B41FA5}">
                      <a16:colId xmlns:a16="http://schemas.microsoft.com/office/drawing/2014/main" val="1346311176"/>
                    </a:ext>
                  </a:extLst>
                </a:gridCol>
                <a:gridCol w="246888">
                  <a:extLst>
                    <a:ext uri="{9D8B030D-6E8A-4147-A177-3AD203B41FA5}">
                      <a16:colId xmlns:a16="http://schemas.microsoft.com/office/drawing/2014/main" val="1105950727"/>
                    </a:ext>
                  </a:extLst>
                </a:gridCol>
                <a:gridCol w="246888">
                  <a:extLst>
                    <a:ext uri="{9D8B030D-6E8A-4147-A177-3AD203B41FA5}">
                      <a16:colId xmlns:a16="http://schemas.microsoft.com/office/drawing/2014/main" val="3773062540"/>
                    </a:ext>
                  </a:extLst>
                </a:gridCol>
                <a:gridCol w="246888">
                  <a:extLst>
                    <a:ext uri="{9D8B030D-6E8A-4147-A177-3AD203B41FA5}">
                      <a16:colId xmlns:a16="http://schemas.microsoft.com/office/drawing/2014/main" val="3721168487"/>
                    </a:ext>
                  </a:extLst>
                </a:gridCol>
                <a:gridCol w="246888">
                  <a:extLst>
                    <a:ext uri="{9D8B030D-6E8A-4147-A177-3AD203B41FA5}">
                      <a16:colId xmlns:a16="http://schemas.microsoft.com/office/drawing/2014/main" val="161396269"/>
                    </a:ext>
                  </a:extLst>
                </a:gridCol>
                <a:gridCol w="246888">
                  <a:extLst>
                    <a:ext uri="{9D8B030D-6E8A-4147-A177-3AD203B41FA5}">
                      <a16:colId xmlns:a16="http://schemas.microsoft.com/office/drawing/2014/main" val="3436145605"/>
                    </a:ext>
                  </a:extLst>
                </a:gridCol>
                <a:gridCol w="246888">
                  <a:extLst>
                    <a:ext uri="{9D8B030D-6E8A-4147-A177-3AD203B41FA5}">
                      <a16:colId xmlns:a16="http://schemas.microsoft.com/office/drawing/2014/main" val="1325494151"/>
                    </a:ext>
                  </a:extLst>
                </a:gridCol>
                <a:gridCol w="246888">
                  <a:extLst>
                    <a:ext uri="{9D8B030D-6E8A-4147-A177-3AD203B41FA5}">
                      <a16:colId xmlns:a16="http://schemas.microsoft.com/office/drawing/2014/main" val="3784309562"/>
                    </a:ext>
                  </a:extLst>
                </a:gridCol>
                <a:gridCol w="246888">
                  <a:extLst>
                    <a:ext uri="{9D8B030D-6E8A-4147-A177-3AD203B41FA5}">
                      <a16:colId xmlns:a16="http://schemas.microsoft.com/office/drawing/2014/main" val="28695659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 pro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 pro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 pro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887055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Boullier / SEAT Partner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2018 - 09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19.692307692308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4.7202121521035 %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1223.7692307692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351.53846153846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898.38461538462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46.769230769231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11.5376 %</a:t>
                      </a:r>
                    </a:p>
                  </a:txBody>
                  <a:tcPr/>
                </a:tc>
                <a:extLst>
                  <a:ext uri="{0D108BD9-81ED-4DB2-BD59-A6C34878D82A}">
                    <a16:rowId xmlns:a16="http://schemas.microsoft.com/office/drawing/2014/main" val="2055413954"/>
                  </a:ext>
                </a:extLst>
              </a:tr>
            </a:tbl>
          </a:graphicData>
        </a:graphic>
      </p:graphicFrame>
      <p:sp>
        <p:nvSpPr>
          <p:cNvPr id="4" name="Text Placeholder 3">
            <a:extLst>
              <a:ext uri="{FF2B5EF4-FFF2-40B4-BE49-F238E27FC236}">
                <a16:creationId xmlns:a16="http://schemas.microsoft.com/office/drawing/2014/main" id="{0D52908F-03CD-4C63-8B46-1179441D2446}"/>
              </a:ext>
            </a:extLst>
          </p:cNvPr>
          <p:cNvSpPr>
            <a:spLocks noGrp="1"/>
          </p:cNvSpPr>
          <p:nvPr>
            <p:ph type="body" sz="quarter" idx="14"/>
          </p:nvPr>
        </p:nvSpPr>
        <p:spPr/>
        <p:txBody>
          <a:bodyPr/>
          <a:lstStyle/>
          <a:p>
            <a:r>
              <a:rPr lang="en-US"/>
              <a:t>01.06.2018 - 30.11.2018</a:t>
            </a:r>
          </a:p>
        </p:txBody>
      </p:sp>
    </p:spTree>
    <p:extLst>
      <p:ext uri="{BB962C8B-B14F-4D97-AF65-F5344CB8AC3E}">
        <p14:creationId xmlns:p14="http://schemas.microsoft.com/office/powerpoint/2010/main" val="18648195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5117F3-2E39-4948-9BF3-3158B3F4F8F6}"/>
              </a:ext>
            </a:extLst>
          </p:cNvPr>
          <p:cNvSpPr>
            <a:spLocks noGrp="1"/>
          </p:cNvSpPr>
          <p:nvPr>
            <p:ph type="title"/>
          </p:nvPr>
        </p:nvSpPr>
        <p:spPr/>
        <p:txBody>
          <a:bodyPr/>
          <a:lstStyle/>
          <a:p>
            <a:r>
              <a:rPr lang="de-DE"/>
              <a:t>Post Anzahl | Autohaus Boullier / SEAT Partner - 5 of 6</a:t>
            </a:r>
            <a:endParaRPr lang="en-US"/>
          </a:p>
        </p:txBody>
      </p:sp>
      <p:graphicFrame>
        <p:nvGraphicFramePr>
          <p:cNvPr id="5" name="Table Placeholder 4">
            <a:extLst>
              <a:ext uri="{FF2B5EF4-FFF2-40B4-BE49-F238E27FC236}">
                <a16:creationId xmlns:a16="http://schemas.microsoft.com/office/drawing/2014/main" id="{BFA202D8-9D14-4A90-B229-C53F46FE2AF0}"/>
              </a:ext>
            </a:extLst>
          </p:cNvPr>
          <p:cNvGraphicFramePr>
            <a:graphicFrameLocks noGrp="1"/>
          </p:cNvGraphicFramePr>
          <p:nvPr>
            <p:ph type="tbl" sz="quarter" idx="13"/>
            <p:extLst>
              <p:ext uri="{D42A27DB-BD31-4B8C-83A1-F6EECF244321}">
                <p14:modId xmlns:p14="http://schemas.microsoft.com/office/powerpoint/2010/main" val="39639326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46403">
                  <a:extLst>
                    <a:ext uri="{9D8B030D-6E8A-4147-A177-3AD203B41FA5}">
                      <a16:colId xmlns:a16="http://schemas.microsoft.com/office/drawing/2014/main" val="3017133384"/>
                    </a:ext>
                  </a:extLst>
                </a:gridCol>
                <a:gridCol w="864107">
                  <a:extLst>
                    <a:ext uri="{9D8B030D-6E8A-4147-A177-3AD203B41FA5}">
                      <a16:colId xmlns:a16="http://schemas.microsoft.com/office/drawing/2014/main" val="3641581174"/>
                    </a:ext>
                  </a:extLst>
                </a:gridCol>
                <a:gridCol w="246888">
                  <a:extLst>
                    <a:ext uri="{9D8B030D-6E8A-4147-A177-3AD203B41FA5}">
                      <a16:colId xmlns:a16="http://schemas.microsoft.com/office/drawing/2014/main" val="943003631"/>
                    </a:ext>
                  </a:extLst>
                </a:gridCol>
                <a:gridCol w="246888">
                  <a:extLst>
                    <a:ext uri="{9D8B030D-6E8A-4147-A177-3AD203B41FA5}">
                      <a16:colId xmlns:a16="http://schemas.microsoft.com/office/drawing/2014/main" val="3401798276"/>
                    </a:ext>
                  </a:extLst>
                </a:gridCol>
                <a:gridCol w="246888">
                  <a:extLst>
                    <a:ext uri="{9D8B030D-6E8A-4147-A177-3AD203B41FA5}">
                      <a16:colId xmlns:a16="http://schemas.microsoft.com/office/drawing/2014/main" val="3144756510"/>
                    </a:ext>
                  </a:extLst>
                </a:gridCol>
                <a:gridCol w="246888">
                  <a:extLst>
                    <a:ext uri="{9D8B030D-6E8A-4147-A177-3AD203B41FA5}">
                      <a16:colId xmlns:a16="http://schemas.microsoft.com/office/drawing/2014/main" val="3643892146"/>
                    </a:ext>
                  </a:extLst>
                </a:gridCol>
                <a:gridCol w="246888">
                  <a:extLst>
                    <a:ext uri="{9D8B030D-6E8A-4147-A177-3AD203B41FA5}">
                      <a16:colId xmlns:a16="http://schemas.microsoft.com/office/drawing/2014/main" val="3585956882"/>
                    </a:ext>
                  </a:extLst>
                </a:gridCol>
                <a:gridCol w="246888">
                  <a:extLst>
                    <a:ext uri="{9D8B030D-6E8A-4147-A177-3AD203B41FA5}">
                      <a16:colId xmlns:a16="http://schemas.microsoft.com/office/drawing/2014/main" val="544087552"/>
                    </a:ext>
                  </a:extLst>
                </a:gridCol>
                <a:gridCol w="246888">
                  <a:extLst>
                    <a:ext uri="{9D8B030D-6E8A-4147-A177-3AD203B41FA5}">
                      <a16:colId xmlns:a16="http://schemas.microsoft.com/office/drawing/2014/main" val="3338925679"/>
                    </a:ext>
                  </a:extLst>
                </a:gridCol>
                <a:gridCol w="246888">
                  <a:extLst>
                    <a:ext uri="{9D8B030D-6E8A-4147-A177-3AD203B41FA5}">
                      <a16:colId xmlns:a16="http://schemas.microsoft.com/office/drawing/2014/main" val="2806234577"/>
                    </a:ext>
                  </a:extLst>
                </a:gridCol>
                <a:gridCol w="246888">
                  <a:extLst>
                    <a:ext uri="{9D8B030D-6E8A-4147-A177-3AD203B41FA5}">
                      <a16:colId xmlns:a16="http://schemas.microsoft.com/office/drawing/2014/main" val="152297677"/>
                    </a:ext>
                  </a:extLst>
                </a:gridCol>
                <a:gridCol w="246888">
                  <a:extLst>
                    <a:ext uri="{9D8B030D-6E8A-4147-A177-3AD203B41FA5}">
                      <a16:colId xmlns:a16="http://schemas.microsoft.com/office/drawing/2014/main" val="2203443442"/>
                    </a:ext>
                  </a:extLst>
                </a:gridCol>
                <a:gridCol w="246888">
                  <a:extLst>
                    <a:ext uri="{9D8B030D-6E8A-4147-A177-3AD203B41FA5}">
                      <a16:colId xmlns:a16="http://schemas.microsoft.com/office/drawing/2014/main" val="3410317690"/>
                    </a:ext>
                  </a:extLst>
                </a:gridCol>
                <a:gridCol w="246888">
                  <a:extLst>
                    <a:ext uri="{9D8B030D-6E8A-4147-A177-3AD203B41FA5}">
                      <a16:colId xmlns:a16="http://schemas.microsoft.com/office/drawing/2014/main" val="2474692717"/>
                    </a:ext>
                  </a:extLst>
                </a:gridCol>
                <a:gridCol w="246888">
                  <a:extLst>
                    <a:ext uri="{9D8B030D-6E8A-4147-A177-3AD203B41FA5}">
                      <a16:colId xmlns:a16="http://schemas.microsoft.com/office/drawing/2014/main" val="193599525"/>
                    </a:ext>
                  </a:extLst>
                </a:gridCol>
                <a:gridCol w="246888">
                  <a:extLst>
                    <a:ext uri="{9D8B030D-6E8A-4147-A177-3AD203B41FA5}">
                      <a16:colId xmlns:a16="http://schemas.microsoft.com/office/drawing/2014/main" val="1630273219"/>
                    </a:ext>
                  </a:extLst>
                </a:gridCol>
                <a:gridCol w="246888">
                  <a:extLst>
                    <a:ext uri="{9D8B030D-6E8A-4147-A177-3AD203B41FA5}">
                      <a16:colId xmlns:a16="http://schemas.microsoft.com/office/drawing/2014/main" val="3201863844"/>
                    </a:ext>
                  </a:extLst>
                </a:gridCol>
                <a:gridCol w="246888">
                  <a:extLst>
                    <a:ext uri="{9D8B030D-6E8A-4147-A177-3AD203B41FA5}">
                      <a16:colId xmlns:a16="http://schemas.microsoft.com/office/drawing/2014/main" val="505248064"/>
                    </a:ext>
                  </a:extLst>
                </a:gridCol>
                <a:gridCol w="246888">
                  <a:extLst>
                    <a:ext uri="{9D8B030D-6E8A-4147-A177-3AD203B41FA5}">
                      <a16:colId xmlns:a16="http://schemas.microsoft.com/office/drawing/2014/main" val="3681359546"/>
                    </a:ext>
                  </a:extLst>
                </a:gridCol>
                <a:gridCol w="246888">
                  <a:extLst>
                    <a:ext uri="{9D8B030D-6E8A-4147-A177-3AD203B41FA5}">
                      <a16:colId xmlns:a16="http://schemas.microsoft.com/office/drawing/2014/main" val="3065636170"/>
                    </a:ext>
                  </a:extLst>
                </a:gridCol>
                <a:gridCol w="246888">
                  <a:extLst>
                    <a:ext uri="{9D8B030D-6E8A-4147-A177-3AD203B41FA5}">
                      <a16:colId xmlns:a16="http://schemas.microsoft.com/office/drawing/2014/main" val="3705571007"/>
                    </a:ext>
                  </a:extLst>
                </a:gridCol>
                <a:gridCol w="246888">
                  <a:extLst>
                    <a:ext uri="{9D8B030D-6E8A-4147-A177-3AD203B41FA5}">
                      <a16:colId xmlns:a16="http://schemas.microsoft.com/office/drawing/2014/main" val="2807340169"/>
                    </a:ext>
                  </a:extLst>
                </a:gridCol>
                <a:gridCol w="246888">
                  <a:extLst>
                    <a:ext uri="{9D8B030D-6E8A-4147-A177-3AD203B41FA5}">
                      <a16:colId xmlns:a16="http://schemas.microsoft.com/office/drawing/2014/main" val="2741259902"/>
                    </a:ext>
                  </a:extLst>
                </a:gridCol>
                <a:gridCol w="246888">
                  <a:extLst>
                    <a:ext uri="{9D8B030D-6E8A-4147-A177-3AD203B41FA5}">
                      <a16:colId xmlns:a16="http://schemas.microsoft.com/office/drawing/2014/main" val="1320033044"/>
                    </a:ext>
                  </a:extLst>
                </a:gridCol>
                <a:gridCol w="246888">
                  <a:extLst>
                    <a:ext uri="{9D8B030D-6E8A-4147-A177-3AD203B41FA5}">
                      <a16:colId xmlns:a16="http://schemas.microsoft.com/office/drawing/2014/main" val="2078858666"/>
                    </a:ext>
                  </a:extLst>
                </a:gridCol>
                <a:gridCol w="246888">
                  <a:extLst>
                    <a:ext uri="{9D8B030D-6E8A-4147-A177-3AD203B41FA5}">
                      <a16:colId xmlns:a16="http://schemas.microsoft.com/office/drawing/2014/main" val="2922760167"/>
                    </a:ext>
                  </a:extLst>
                </a:gridCol>
                <a:gridCol w="246888">
                  <a:extLst>
                    <a:ext uri="{9D8B030D-6E8A-4147-A177-3AD203B41FA5}">
                      <a16:colId xmlns:a16="http://schemas.microsoft.com/office/drawing/2014/main" val="508959706"/>
                    </a:ext>
                  </a:extLst>
                </a:gridCol>
                <a:gridCol w="246888">
                  <a:extLst>
                    <a:ext uri="{9D8B030D-6E8A-4147-A177-3AD203B41FA5}">
                      <a16:colId xmlns:a16="http://schemas.microsoft.com/office/drawing/2014/main" val="16600094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 pro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 pro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 pro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031069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Boullier / SEAT Partner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2018 - 08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4.5414549790818 %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1298.375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858.125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10.4457 %</a:t>
                      </a:r>
                    </a:p>
                  </a:txBody>
                  <a:tcPr/>
                </a:tc>
                <a:extLst>
                  <a:ext uri="{0D108BD9-81ED-4DB2-BD59-A6C34878D82A}">
                    <a16:rowId xmlns:a16="http://schemas.microsoft.com/office/drawing/2014/main" val="1241130565"/>
                  </a:ext>
                </a:extLst>
              </a:tr>
            </a:tbl>
          </a:graphicData>
        </a:graphic>
      </p:graphicFrame>
      <p:sp>
        <p:nvSpPr>
          <p:cNvPr id="4" name="Text Placeholder 3">
            <a:extLst>
              <a:ext uri="{FF2B5EF4-FFF2-40B4-BE49-F238E27FC236}">
                <a16:creationId xmlns:a16="http://schemas.microsoft.com/office/drawing/2014/main" id="{C332E3EF-781F-421C-B8FF-3AE82754144C}"/>
              </a:ext>
            </a:extLst>
          </p:cNvPr>
          <p:cNvSpPr>
            <a:spLocks noGrp="1"/>
          </p:cNvSpPr>
          <p:nvPr>
            <p:ph type="body" sz="quarter" idx="14"/>
          </p:nvPr>
        </p:nvSpPr>
        <p:spPr/>
        <p:txBody>
          <a:bodyPr/>
          <a:lstStyle/>
          <a:p>
            <a:r>
              <a:rPr lang="en-US"/>
              <a:t>01.06.2018 - 30.11.2018</a:t>
            </a:r>
          </a:p>
        </p:txBody>
      </p:sp>
    </p:spTree>
    <p:extLst>
      <p:ext uri="{BB962C8B-B14F-4D97-AF65-F5344CB8AC3E}">
        <p14:creationId xmlns:p14="http://schemas.microsoft.com/office/powerpoint/2010/main" val="18047807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438C5-69CB-42CF-AF0D-B8248D073DC3}"/>
              </a:ext>
            </a:extLst>
          </p:cNvPr>
          <p:cNvSpPr>
            <a:spLocks noGrp="1"/>
          </p:cNvSpPr>
          <p:nvPr>
            <p:ph type="title"/>
          </p:nvPr>
        </p:nvSpPr>
        <p:spPr/>
        <p:txBody>
          <a:bodyPr/>
          <a:lstStyle/>
          <a:p>
            <a:r>
              <a:rPr lang="de-DE"/>
              <a:t>Post Anzahl | Autohaus Boullier / SEAT Partner - 6 of 6</a:t>
            </a:r>
            <a:endParaRPr lang="en-US"/>
          </a:p>
        </p:txBody>
      </p:sp>
      <p:graphicFrame>
        <p:nvGraphicFramePr>
          <p:cNvPr id="5" name="Table Placeholder 4">
            <a:extLst>
              <a:ext uri="{FF2B5EF4-FFF2-40B4-BE49-F238E27FC236}">
                <a16:creationId xmlns:a16="http://schemas.microsoft.com/office/drawing/2014/main" id="{B2488512-A65B-418F-AB2C-E7E277152C58}"/>
              </a:ext>
            </a:extLst>
          </p:cNvPr>
          <p:cNvGraphicFramePr>
            <a:graphicFrameLocks noGrp="1"/>
          </p:cNvGraphicFramePr>
          <p:nvPr>
            <p:ph type="tbl" sz="quarter" idx="13"/>
            <p:extLst>
              <p:ext uri="{D42A27DB-BD31-4B8C-83A1-F6EECF244321}">
                <p14:modId xmlns:p14="http://schemas.microsoft.com/office/powerpoint/2010/main" val="21872618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46403">
                  <a:extLst>
                    <a:ext uri="{9D8B030D-6E8A-4147-A177-3AD203B41FA5}">
                      <a16:colId xmlns:a16="http://schemas.microsoft.com/office/drawing/2014/main" val="47697124"/>
                    </a:ext>
                  </a:extLst>
                </a:gridCol>
                <a:gridCol w="864107">
                  <a:extLst>
                    <a:ext uri="{9D8B030D-6E8A-4147-A177-3AD203B41FA5}">
                      <a16:colId xmlns:a16="http://schemas.microsoft.com/office/drawing/2014/main" val="1926892752"/>
                    </a:ext>
                  </a:extLst>
                </a:gridCol>
                <a:gridCol w="246888">
                  <a:extLst>
                    <a:ext uri="{9D8B030D-6E8A-4147-A177-3AD203B41FA5}">
                      <a16:colId xmlns:a16="http://schemas.microsoft.com/office/drawing/2014/main" val="689196557"/>
                    </a:ext>
                  </a:extLst>
                </a:gridCol>
                <a:gridCol w="246888">
                  <a:extLst>
                    <a:ext uri="{9D8B030D-6E8A-4147-A177-3AD203B41FA5}">
                      <a16:colId xmlns:a16="http://schemas.microsoft.com/office/drawing/2014/main" val="4291873593"/>
                    </a:ext>
                  </a:extLst>
                </a:gridCol>
                <a:gridCol w="246888">
                  <a:extLst>
                    <a:ext uri="{9D8B030D-6E8A-4147-A177-3AD203B41FA5}">
                      <a16:colId xmlns:a16="http://schemas.microsoft.com/office/drawing/2014/main" val="2022578691"/>
                    </a:ext>
                  </a:extLst>
                </a:gridCol>
                <a:gridCol w="246888">
                  <a:extLst>
                    <a:ext uri="{9D8B030D-6E8A-4147-A177-3AD203B41FA5}">
                      <a16:colId xmlns:a16="http://schemas.microsoft.com/office/drawing/2014/main" val="1545110764"/>
                    </a:ext>
                  </a:extLst>
                </a:gridCol>
                <a:gridCol w="246888">
                  <a:extLst>
                    <a:ext uri="{9D8B030D-6E8A-4147-A177-3AD203B41FA5}">
                      <a16:colId xmlns:a16="http://schemas.microsoft.com/office/drawing/2014/main" val="1148002082"/>
                    </a:ext>
                  </a:extLst>
                </a:gridCol>
                <a:gridCol w="246888">
                  <a:extLst>
                    <a:ext uri="{9D8B030D-6E8A-4147-A177-3AD203B41FA5}">
                      <a16:colId xmlns:a16="http://schemas.microsoft.com/office/drawing/2014/main" val="3291347319"/>
                    </a:ext>
                  </a:extLst>
                </a:gridCol>
                <a:gridCol w="246888">
                  <a:extLst>
                    <a:ext uri="{9D8B030D-6E8A-4147-A177-3AD203B41FA5}">
                      <a16:colId xmlns:a16="http://schemas.microsoft.com/office/drawing/2014/main" val="3149674347"/>
                    </a:ext>
                  </a:extLst>
                </a:gridCol>
                <a:gridCol w="246888">
                  <a:extLst>
                    <a:ext uri="{9D8B030D-6E8A-4147-A177-3AD203B41FA5}">
                      <a16:colId xmlns:a16="http://schemas.microsoft.com/office/drawing/2014/main" val="2356386699"/>
                    </a:ext>
                  </a:extLst>
                </a:gridCol>
                <a:gridCol w="246888">
                  <a:extLst>
                    <a:ext uri="{9D8B030D-6E8A-4147-A177-3AD203B41FA5}">
                      <a16:colId xmlns:a16="http://schemas.microsoft.com/office/drawing/2014/main" val="3321692171"/>
                    </a:ext>
                  </a:extLst>
                </a:gridCol>
                <a:gridCol w="246888">
                  <a:extLst>
                    <a:ext uri="{9D8B030D-6E8A-4147-A177-3AD203B41FA5}">
                      <a16:colId xmlns:a16="http://schemas.microsoft.com/office/drawing/2014/main" val="790896424"/>
                    </a:ext>
                  </a:extLst>
                </a:gridCol>
                <a:gridCol w="246888">
                  <a:extLst>
                    <a:ext uri="{9D8B030D-6E8A-4147-A177-3AD203B41FA5}">
                      <a16:colId xmlns:a16="http://schemas.microsoft.com/office/drawing/2014/main" val="463525706"/>
                    </a:ext>
                  </a:extLst>
                </a:gridCol>
                <a:gridCol w="246888">
                  <a:extLst>
                    <a:ext uri="{9D8B030D-6E8A-4147-A177-3AD203B41FA5}">
                      <a16:colId xmlns:a16="http://schemas.microsoft.com/office/drawing/2014/main" val="2144280257"/>
                    </a:ext>
                  </a:extLst>
                </a:gridCol>
                <a:gridCol w="246888">
                  <a:extLst>
                    <a:ext uri="{9D8B030D-6E8A-4147-A177-3AD203B41FA5}">
                      <a16:colId xmlns:a16="http://schemas.microsoft.com/office/drawing/2014/main" val="4102326385"/>
                    </a:ext>
                  </a:extLst>
                </a:gridCol>
                <a:gridCol w="246888">
                  <a:extLst>
                    <a:ext uri="{9D8B030D-6E8A-4147-A177-3AD203B41FA5}">
                      <a16:colId xmlns:a16="http://schemas.microsoft.com/office/drawing/2014/main" val="259251687"/>
                    </a:ext>
                  </a:extLst>
                </a:gridCol>
                <a:gridCol w="246888">
                  <a:extLst>
                    <a:ext uri="{9D8B030D-6E8A-4147-A177-3AD203B41FA5}">
                      <a16:colId xmlns:a16="http://schemas.microsoft.com/office/drawing/2014/main" val="1370137323"/>
                    </a:ext>
                  </a:extLst>
                </a:gridCol>
                <a:gridCol w="246888">
                  <a:extLst>
                    <a:ext uri="{9D8B030D-6E8A-4147-A177-3AD203B41FA5}">
                      <a16:colId xmlns:a16="http://schemas.microsoft.com/office/drawing/2014/main" val="1583139299"/>
                    </a:ext>
                  </a:extLst>
                </a:gridCol>
                <a:gridCol w="246888">
                  <a:extLst>
                    <a:ext uri="{9D8B030D-6E8A-4147-A177-3AD203B41FA5}">
                      <a16:colId xmlns:a16="http://schemas.microsoft.com/office/drawing/2014/main" val="504268236"/>
                    </a:ext>
                  </a:extLst>
                </a:gridCol>
                <a:gridCol w="246888">
                  <a:extLst>
                    <a:ext uri="{9D8B030D-6E8A-4147-A177-3AD203B41FA5}">
                      <a16:colId xmlns:a16="http://schemas.microsoft.com/office/drawing/2014/main" val="4229396174"/>
                    </a:ext>
                  </a:extLst>
                </a:gridCol>
                <a:gridCol w="246888">
                  <a:extLst>
                    <a:ext uri="{9D8B030D-6E8A-4147-A177-3AD203B41FA5}">
                      <a16:colId xmlns:a16="http://schemas.microsoft.com/office/drawing/2014/main" val="2107416510"/>
                    </a:ext>
                  </a:extLst>
                </a:gridCol>
                <a:gridCol w="246888">
                  <a:extLst>
                    <a:ext uri="{9D8B030D-6E8A-4147-A177-3AD203B41FA5}">
                      <a16:colId xmlns:a16="http://schemas.microsoft.com/office/drawing/2014/main" val="1680429047"/>
                    </a:ext>
                  </a:extLst>
                </a:gridCol>
                <a:gridCol w="246888">
                  <a:extLst>
                    <a:ext uri="{9D8B030D-6E8A-4147-A177-3AD203B41FA5}">
                      <a16:colId xmlns:a16="http://schemas.microsoft.com/office/drawing/2014/main" val="4058646767"/>
                    </a:ext>
                  </a:extLst>
                </a:gridCol>
                <a:gridCol w="246888">
                  <a:extLst>
                    <a:ext uri="{9D8B030D-6E8A-4147-A177-3AD203B41FA5}">
                      <a16:colId xmlns:a16="http://schemas.microsoft.com/office/drawing/2014/main" val="3964046010"/>
                    </a:ext>
                  </a:extLst>
                </a:gridCol>
                <a:gridCol w="246888">
                  <a:extLst>
                    <a:ext uri="{9D8B030D-6E8A-4147-A177-3AD203B41FA5}">
                      <a16:colId xmlns:a16="http://schemas.microsoft.com/office/drawing/2014/main" val="3764670694"/>
                    </a:ext>
                  </a:extLst>
                </a:gridCol>
                <a:gridCol w="246888">
                  <a:extLst>
                    <a:ext uri="{9D8B030D-6E8A-4147-A177-3AD203B41FA5}">
                      <a16:colId xmlns:a16="http://schemas.microsoft.com/office/drawing/2014/main" val="2395462447"/>
                    </a:ext>
                  </a:extLst>
                </a:gridCol>
                <a:gridCol w="246888">
                  <a:extLst>
                    <a:ext uri="{9D8B030D-6E8A-4147-A177-3AD203B41FA5}">
                      <a16:colId xmlns:a16="http://schemas.microsoft.com/office/drawing/2014/main" val="4076382526"/>
                    </a:ext>
                  </a:extLst>
                </a:gridCol>
                <a:gridCol w="246888">
                  <a:extLst>
                    <a:ext uri="{9D8B030D-6E8A-4147-A177-3AD203B41FA5}">
                      <a16:colId xmlns:a16="http://schemas.microsoft.com/office/drawing/2014/main" val="1997732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 pro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 pro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 pro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428699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Boullier / SEAT Partner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2018 - 07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2.0618556701031 %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2.0619 %</a:t>
                      </a:r>
                    </a:p>
                  </a:txBody>
                  <a:tcPr/>
                </a:tc>
                <a:extLst>
                  <a:ext uri="{0D108BD9-81ED-4DB2-BD59-A6C34878D82A}">
                    <a16:rowId xmlns:a16="http://schemas.microsoft.com/office/drawing/2014/main" val="2115738235"/>
                  </a:ext>
                </a:extLst>
              </a:tr>
            </a:tbl>
          </a:graphicData>
        </a:graphic>
      </p:graphicFrame>
      <p:sp>
        <p:nvSpPr>
          <p:cNvPr id="4" name="Text Placeholder 3">
            <a:extLst>
              <a:ext uri="{FF2B5EF4-FFF2-40B4-BE49-F238E27FC236}">
                <a16:creationId xmlns:a16="http://schemas.microsoft.com/office/drawing/2014/main" id="{2BDBA68E-90B3-4177-90CD-F1F0B2549864}"/>
              </a:ext>
            </a:extLst>
          </p:cNvPr>
          <p:cNvSpPr>
            <a:spLocks noGrp="1"/>
          </p:cNvSpPr>
          <p:nvPr>
            <p:ph type="body" sz="quarter" idx="14"/>
          </p:nvPr>
        </p:nvSpPr>
        <p:spPr/>
        <p:txBody>
          <a:bodyPr/>
          <a:lstStyle/>
          <a:p>
            <a:r>
              <a:rPr lang="en-US"/>
              <a:t>01.06.2018 - 30.11.2018</a:t>
            </a:r>
          </a:p>
        </p:txBody>
      </p:sp>
    </p:spTree>
    <p:extLst>
      <p:ext uri="{BB962C8B-B14F-4D97-AF65-F5344CB8AC3E}">
        <p14:creationId xmlns:p14="http://schemas.microsoft.com/office/powerpoint/2010/main" val="12697079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7ED665-4917-4E8F-8688-A1AC593015AF}"/>
              </a:ext>
            </a:extLst>
          </p:cNvPr>
          <p:cNvSpPr>
            <a:spLocks noGrp="1"/>
          </p:cNvSpPr>
          <p:nvPr>
            <p:ph type="title"/>
          </p:nvPr>
        </p:nvSpPr>
        <p:spPr/>
        <p:txBody>
          <a:bodyPr/>
          <a:lstStyle/>
          <a:p>
            <a:r>
              <a:rPr lang="en-US"/>
              <a:t>Reichweite Total | Autohaus Boullier / SEAT Partner</a:t>
            </a:r>
          </a:p>
        </p:txBody>
      </p:sp>
      <p:graphicFrame>
        <p:nvGraphicFramePr>
          <p:cNvPr id="5" name="Table Placeholder 4">
            <a:extLst>
              <a:ext uri="{FF2B5EF4-FFF2-40B4-BE49-F238E27FC236}">
                <a16:creationId xmlns:a16="http://schemas.microsoft.com/office/drawing/2014/main" id="{4F1B16C7-E021-4A31-BA41-C9CF76D80490}"/>
              </a:ext>
            </a:extLst>
          </p:cNvPr>
          <p:cNvGraphicFramePr>
            <a:graphicFrameLocks noGrp="1"/>
          </p:cNvGraphicFramePr>
          <p:nvPr>
            <p:ph type="tbl" sz="quarter" idx="13"/>
            <p:extLst>
              <p:ext uri="{D42A27DB-BD31-4B8C-83A1-F6EECF244321}">
                <p14:modId xmlns:p14="http://schemas.microsoft.com/office/powerpoint/2010/main" val="3812792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46404">
                  <a:extLst>
                    <a:ext uri="{9D8B030D-6E8A-4147-A177-3AD203B41FA5}">
                      <a16:colId xmlns:a16="http://schemas.microsoft.com/office/drawing/2014/main" val="3690816383"/>
                    </a:ext>
                  </a:extLst>
                </a:gridCol>
                <a:gridCol w="946404">
                  <a:extLst>
                    <a:ext uri="{9D8B030D-6E8A-4147-A177-3AD203B41FA5}">
                      <a16:colId xmlns:a16="http://schemas.microsoft.com/office/drawing/2014/main" val="1402534013"/>
                    </a:ext>
                  </a:extLst>
                </a:gridCol>
                <a:gridCol w="576072">
                  <a:extLst>
                    <a:ext uri="{9D8B030D-6E8A-4147-A177-3AD203B41FA5}">
                      <a16:colId xmlns:a16="http://schemas.microsoft.com/office/drawing/2014/main" val="1280776378"/>
                    </a:ext>
                  </a:extLst>
                </a:gridCol>
                <a:gridCol w="576072">
                  <a:extLst>
                    <a:ext uri="{9D8B030D-6E8A-4147-A177-3AD203B41FA5}">
                      <a16:colId xmlns:a16="http://schemas.microsoft.com/office/drawing/2014/main" val="1166963846"/>
                    </a:ext>
                  </a:extLst>
                </a:gridCol>
                <a:gridCol w="576072">
                  <a:extLst>
                    <a:ext uri="{9D8B030D-6E8A-4147-A177-3AD203B41FA5}">
                      <a16:colId xmlns:a16="http://schemas.microsoft.com/office/drawing/2014/main" val="1738630"/>
                    </a:ext>
                  </a:extLst>
                </a:gridCol>
                <a:gridCol w="576072">
                  <a:extLst>
                    <a:ext uri="{9D8B030D-6E8A-4147-A177-3AD203B41FA5}">
                      <a16:colId xmlns:a16="http://schemas.microsoft.com/office/drawing/2014/main" val="924673762"/>
                    </a:ext>
                  </a:extLst>
                </a:gridCol>
                <a:gridCol w="576072">
                  <a:extLst>
                    <a:ext uri="{9D8B030D-6E8A-4147-A177-3AD203B41FA5}">
                      <a16:colId xmlns:a16="http://schemas.microsoft.com/office/drawing/2014/main" val="2720313362"/>
                    </a:ext>
                  </a:extLst>
                </a:gridCol>
                <a:gridCol w="576072">
                  <a:extLst>
                    <a:ext uri="{9D8B030D-6E8A-4147-A177-3AD203B41FA5}">
                      <a16:colId xmlns:a16="http://schemas.microsoft.com/office/drawing/2014/main" val="3851869615"/>
                    </a:ext>
                  </a:extLst>
                </a:gridCol>
                <a:gridCol w="576072">
                  <a:extLst>
                    <a:ext uri="{9D8B030D-6E8A-4147-A177-3AD203B41FA5}">
                      <a16:colId xmlns:a16="http://schemas.microsoft.com/office/drawing/2014/main" val="1533613160"/>
                    </a:ext>
                  </a:extLst>
                </a:gridCol>
                <a:gridCol w="576072">
                  <a:extLst>
                    <a:ext uri="{9D8B030D-6E8A-4147-A177-3AD203B41FA5}">
                      <a16:colId xmlns:a16="http://schemas.microsoft.com/office/drawing/2014/main" val="2653638070"/>
                    </a:ext>
                  </a:extLst>
                </a:gridCol>
                <a:gridCol w="576072">
                  <a:extLst>
                    <a:ext uri="{9D8B030D-6E8A-4147-A177-3AD203B41FA5}">
                      <a16:colId xmlns:a16="http://schemas.microsoft.com/office/drawing/2014/main" val="2520208755"/>
                    </a:ext>
                  </a:extLst>
                </a:gridCol>
                <a:gridCol w="576072">
                  <a:extLst>
                    <a:ext uri="{9D8B030D-6E8A-4147-A177-3AD203B41FA5}">
                      <a16:colId xmlns:a16="http://schemas.microsoft.com/office/drawing/2014/main" val="3074366152"/>
                    </a:ext>
                  </a:extLst>
                </a:gridCol>
                <a:gridCol w="576072">
                  <a:extLst>
                    <a:ext uri="{9D8B030D-6E8A-4147-A177-3AD203B41FA5}">
                      <a16:colId xmlns:a16="http://schemas.microsoft.com/office/drawing/2014/main" val="1123782930"/>
                    </a:ext>
                  </a:extLst>
                </a:gridCol>
              </a:tblGrid>
              <a:tr h="370840">
                <a:tc>
                  <a:txBody>
                    <a:bodyPr/>
                    <a:lstStyle/>
                    <a:p>
                      <a:r>
                        <a:rPr lang="en-US" sz="1000"/>
                        <a:t>Name</a:t>
                      </a:r>
                    </a:p>
                  </a:txBody>
                  <a:tcPr/>
                </a:tc>
                <a:tc>
                  <a:txBody>
                    <a:bodyPr/>
                    <a:lstStyle/>
                    <a:p>
                      <a:r>
                        <a:rPr lang="en-US" sz="1000"/>
                        <a:t>Month</a:t>
                      </a:r>
                    </a:p>
                  </a:txBody>
                  <a:tcPr/>
                </a:tc>
                <a:tc>
                  <a:txBody>
                    <a:bodyPr/>
                    <a:lstStyle/>
                    <a:p>
                      <a:r>
                        <a:rPr lang="en-US" sz="1000"/>
                        <a:t>Fans</a:t>
                      </a:r>
                    </a:p>
                  </a:txBody>
                  <a:tcPr/>
                </a:tc>
                <a:tc>
                  <a:txBody>
                    <a:bodyPr/>
                    <a:lstStyle/>
                    <a:p>
                      <a:r>
                        <a:rPr lang="en-US" sz="1000"/>
                        <a:t>Total Reach</a:t>
                      </a:r>
                    </a:p>
                  </a:txBody>
                  <a:tcPr/>
                </a:tc>
                <a:tc>
                  <a:txBody>
                    <a:bodyPr/>
                    <a:lstStyle/>
                    <a:p>
                      <a:r>
                        <a:rPr lang="en-US" sz="1000"/>
                        <a:t>Paid Reach</a:t>
                      </a:r>
                    </a:p>
                  </a:txBody>
                  <a:tcPr/>
                </a:tc>
                <a:tc>
                  <a:txBody>
                    <a:bodyPr/>
                    <a:lstStyle/>
                    <a:p>
                      <a:r>
                        <a:rPr lang="en-US" sz="1000"/>
                        <a:t>Organic Reach</a:t>
                      </a:r>
                    </a:p>
                  </a:txBody>
                  <a:tcPr/>
                </a:tc>
                <a:tc>
                  <a:txBody>
                    <a:bodyPr/>
                    <a:lstStyle/>
                    <a:p>
                      <a:r>
                        <a:rPr lang="en-US" sz="1000"/>
                        <a:t>Share of Organic Reach</a:t>
                      </a:r>
                    </a:p>
                  </a:txBody>
                  <a:tcPr/>
                </a:tc>
                <a:tc>
                  <a:txBody>
                    <a:bodyPr/>
                    <a:lstStyle/>
                    <a:p>
                      <a:r>
                        <a:rPr lang="en-US" sz="1000"/>
                        <a:t>Post Reach</a:t>
                      </a:r>
                    </a:p>
                  </a:txBody>
                  <a:tcPr/>
                </a:tc>
                <a:tc>
                  <a:txBody>
                    <a:bodyPr/>
                    <a:lstStyle/>
                    <a:p>
                      <a:r>
                        <a:rPr lang="en-US" sz="1000"/>
                        <a:t>Paid Post Reach</a:t>
                      </a:r>
                    </a:p>
                  </a:txBody>
                  <a:tcPr/>
                </a:tc>
                <a:tc>
                  <a:txBody>
                    <a:bodyPr/>
                    <a:lstStyle/>
                    <a:p>
                      <a:r>
                        <a:rPr lang="en-US" sz="1000"/>
                        <a:t>Organic Post Reach</a:t>
                      </a:r>
                    </a:p>
                  </a:txBody>
                  <a:tcPr/>
                </a:tc>
                <a:tc>
                  <a:txBody>
                    <a:bodyPr/>
                    <a:lstStyle/>
                    <a:p>
                      <a:r>
                        <a:rPr lang="en-US" sz="1000"/>
                        <a:t>Page Consumptions (Unique)</a:t>
                      </a:r>
                    </a:p>
                  </a:txBody>
                  <a:tcPr/>
                </a:tc>
                <a:tc>
                  <a:txBody>
                    <a:bodyPr/>
                    <a:lstStyle/>
                    <a:p>
                      <a:r>
                        <a:rPr lang="en-US" sz="1000"/>
                        <a:t>Engaged Users</a:t>
                      </a:r>
                    </a:p>
                  </a:txBody>
                  <a:tcPr/>
                </a:tc>
                <a:tc>
                  <a:txBody>
                    <a:bodyPr/>
                    <a:lstStyle/>
                    <a:p>
                      <a:r>
                        <a:rPr lang="en-US" sz="1000"/>
                        <a:t>Engagement Rate</a:t>
                      </a:r>
                    </a:p>
                  </a:txBody>
                  <a:tcPr/>
                </a:tc>
                <a:extLst>
                  <a:ext uri="{0D108BD9-81ED-4DB2-BD59-A6C34878D82A}">
                    <a16:rowId xmlns:a16="http://schemas.microsoft.com/office/drawing/2014/main" val="2367199083"/>
                  </a:ext>
                </a:extLst>
              </a:tr>
              <a:tr h="370840">
                <a:tc>
                  <a:txBody>
                    <a:bodyPr/>
                    <a:lstStyle/>
                    <a:p>
                      <a:r>
                        <a:rPr lang="en-US" sz="1000"/>
                        <a:t>Autohaus Boullier / SEAT Partner</a:t>
                      </a:r>
                    </a:p>
                  </a:txBody>
                  <a:tcPr/>
                </a:tc>
                <a:tc>
                  <a:txBody>
                    <a:bodyPr/>
                    <a:lstStyle/>
                    <a:p>
                      <a:r>
                        <a:rPr lang="en-US" sz="1000"/>
                        <a:t>2018 - 06</a:t>
                      </a:r>
                    </a:p>
                  </a:txBody>
                  <a:tcPr/>
                </a:tc>
                <a:tc>
                  <a:txBody>
                    <a:bodyPr/>
                    <a:lstStyle/>
                    <a:p>
                      <a:r>
                        <a:rPr lang="en-US" sz="1000"/>
                        <a:t>89</a:t>
                      </a:r>
                    </a:p>
                  </a:txBody>
                  <a:tcPr/>
                </a:tc>
                <a:tc>
                  <a:txBody>
                    <a:bodyPr/>
                    <a:lstStyle/>
                    <a:p>
                      <a:r>
                        <a:rPr lang="en-US" sz="1000"/>
                        <a:t>1286</a:t>
                      </a:r>
                    </a:p>
                  </a:txBody>
                  <a:tcPr/>
                </a:tc>
                <a:tc>
                  <a:txBody>
                    <a:bodyPr/>
                    <a:lstStyle/>
                    <a:p>
                      <a:r>
                        <a:rPr lang="en-US" sz="1000"/>
                        <a:t>0</a:t>
                      </a:r>
                    </a:p>
                  </a:txBody>
                  <a:tcPr/>
                </a:tc>
                <a:tc>
                  <a:txBody>
                    <a:bodyPr/>
                    <a:lstStyle/>
                    <a:p>
                      <a:r>
                        <a:rPr lang="en-US" sz="1000"/>
                        <a:t>1284</a:t>
                      </a:r>
                    </a:p>
                  </a:txBody>
                  <a:tcPr/>
                </a:tc>
                <a:tc>
                  <a:txBody>
                    <a:bodyPr/>
                    <a:lstStyle/>
                    <a:p>
                      <a:r>
                        <a:rPr lang="en-US" sz="1000"/>
                        <a:t>99.8 %</a:t>
                      </a:r>
                    </a:p>
                  </a:txBody>
                  <a:tcPr/>
                </a:tc>
                <a:tc>
                  <a:txBody>
                    <a:bodyPr/>
                    <a:lstStyle/>
                    <a:p>
                      <a:r>
                        <a:rPr lang="en-US" sz="1000"/>
                        <a:t>23</a:t>
                      </a:r>
                    </a:p>
                  </a:txBody>
                  <a:tcPr/>
                </a:tc>
                <a:tc>
                  <a:txBody>
                    <a:bodyPr/>
                    <a:lstStyle/>
                    <a:p>
                      <a:r>
                        <a:rPr lang="en-US" sz="1000"/>
                        <a:t>0</a:t>
                      </a:r>
                    </a:p>
                  </a:txBody>
                  <a:tcPr/>
                </a:tc>
                <a:tc>
                  <a:txBody>
                    <a:bodyPr/>
                    <a:lstStyle/>
                    <a:p>
                      <a:r>
                        <a:rPr lang="en-US" sz="1000"/>
                        <a:t>23</a:t>
                      </a:r>
                    </a:p>
                  </a:txBody>
                  <a:tcPr/>
                </a:tc>
                <a:tc>
                  <a:txBody>
                    <a:bodyPr/>
                    <a:lstStyle/>
                    <a:p>
                      <a:r>
                        <a:rPr lang="en-US" sz="1000"/>
                        <a:t>357</a:t>
                      </a:r>
                    </a:p>
                  </a:txBody>
                  <a:tcPr/>
                </a:tc>
                <a:tc>
                  <a:txBody>
                    <a:bodyPr/>
                    <a:lstStyle/>
                    <a:p>
                      <a:r>
                        <a:rPr lang="en-US" sz="1000"/>
                        <a:t>365</a:t>
                      </a:r>
                    </a:p>
                  </a:txBody>
                  <a:tcPr/>
                </a:tc>
                <a:tc>
                  <a:txBody>
                    <a:bodyPr/>
                    <a:lstStyle/>
                    <a:p>
                      <a:r>
                        <a:rPr lang="en-US" sz="1000"/>
                        <a:t>28.3826 %</a:t>
                      </a:r>
                    </a:p>
                  </a:txBody>
                  <a:tcPr/>
                </a:tc>
                <a:extLst>
                  <a:ext uri="{0D108BD9-81ED-4DB2-BD59-A6C34878D82A}">
                    <a16:rowId xmlns:a16="http://schemas.microsoft.com/office/drawing/2014/main" val="3459734050"/>
                  </a:ext>
                </a:extLst>
              </a:tr>
              <a:tr h="370840">
                <a:tc>
                  <a:txBody>
                    <a:bodyPr/>
                    <a:lstStyle/>
                    <a:p>
                      <a:r>
                        <a:rPr lang="en-US" sz="1000"/>
                        <a:t>Autohaus Boullier / SEAT Partner</a:t>
                      </a:r>
                    </a:p>
                  </a:txBody>
                  <a:tcPr/>
                </a:tc>
                <a:tc>
                  <a:txBody>
                    <a:bodyPr/>
                    <a:lstStyle/>
                    <a:p>
                      <a:r>
                        <a:rPr lang="en-US" sz="1000"/>
                        <a:t>2018 - 07</a:t>
                      </a:r>
                    </a:p>
                  </a:txBody>
                  <a:tcPr/>
                </a:tc>
                <a:tc>
                  <a:txBody>
                    <a:bodyPr/>
                    <a:lstStyle/>
                    <a:p>
                      <a:r>
                        <a:rPr lang="en-US" sz="1000"/>
                        <a:t>99</a:t>
                      </a:r>
                    </a:p>
                  </a:txBody>
                  <a:tcPr/>
                </a:tc>
                <a:tc>
                  <a:txBody>
                    <a:bodyPr/>
                    <a:lstStyle/>
                    <a:p>
                      <a:r>
                        <a:rPr lang="en-US" sz="1000"/>
                        <a:t>1220</a:t>
                      </a:r>
                    </a:p>
                  </a:txBody>
                  <a:tcPr/>
                </a:tc>
                <a:tc>
                  <a:txBody>
                    <a:bodyPr/>
                    <a:lstStyle/>
                    <a:p>
                      <a:r>
                        <a:rPr lang="en-US" sz="1000"/>
                        <a:t>251</a:t>
                      </a:r>
                    </a:p>
                  </a:txBody>
                  <a:tcPr/>
                </a:tc>
                <a:tc>
                  <a:txBody>
                    <a:bodyPr/>
                    <a:lstStyle/>
                    <a:p>
                      <a:r>
                        <a:rPr lang="en-US" sz="1000"/>
                        <a:t>1000</a:t>
                      </a:r>
                    </a:p>
                  </a:txBody>
                  <a:tcPr/>
                </a:tc>
                <a:tc>
                  <a:txBody>
                    <a:bodyPr/>
                    <a:lstStyle/>
                    <a:p>
                      <a:r>
                        <a:rPr lang="en-US" sz="1000"/>
                        <a:t>82.0 %</a:t>
                      </a:r>
                    </a:p>
                  </a:txBody>
                  <a:tcPr/>
                </a:tc>
                <a:tc>
                  <a:txBody>
                    <a:bodyPr/>
                    <a:lstStyle/>
                    <a:p>
                      <a:r>
                        <a:rPr lang="en-US" sz="1000"/>
                        <a:t>129</a:t>
                      </a:r>
                    </a:p>
                  </a:txBody>
                  <a:tcPr/>
                </a:tc>
                <a:tc>
                  <a:txBody>
                    <a:bodyPr/>
                    <a:lstStyle/>
                    <a:p>
                      <a:r>
                        <a:rPr lang="en-US" sz="1000"/>
                        <a:t>0</a:t>
                      </a:r>
                    </a:p>
                  </a:txBody>
                  <a:tcPr/>
                </a:tc>
                <a:tc>
                  <a:txBody>
                    <a:bodyPr/>
                    <a:lstStyle/>
                    <a:p>
                      <a:r>
                        <a:rPr lang="en-US" sz="1000"/>
                        <a:t>129</a:t>
                      </a:r>
                    </a:p>
                  </a:txBody>
                  <a:tcPr/>
                </a:tc>
                <a:tc>
                  <a:txBody>
                    <a:bodyPr/>
                    <a:lstStyle/>
                    <a:p>
                      <a:r>
                        <a:rPr lang="en-US" sz="1000"/>
                        <a:t>155</a:t>
                      </a:r>
                    </a:p>
                  </a:txBody>
                  <a:tcPr/>
                </a:tc>
                <a:tc>
                  <a:txBody>
                    <a:bodyPr/>
                    <a:lstStyle/>
                    <a:p>
                      <a:r>
                        <a:rPr lang="en-US" sz="1000"/>
                        <a:t>172</a:t>
                      </a:r>
                    </a:p>
                  </a:txBody>
                  <a:tcPr/>
                </a:tc>
                <a:tc>
                  <a:txBody>
                    <a:bodyPr/>
                    <a:lstStyle/>
                    <a:p>
                      <a:r>
                        <a:rPr lang="en-US" sz="1000"/>
                        <a:t>14.0984 %</a:t>
                      </a:r>
                    </a:p>
                  </a:txBody>
                  <a:tcPr/>
                </a:tc>
                <a:extLst>
                  <a:ext uri="{0D108BD9-81ED-4DB2-BD59-A6C34878D82A}">
                    <a16:rowId xmlns:a16="http://schemas.microsoft.com/office/drawing/2014/main" val="3483162551"/>
                  </a:ext>
                </a:extLst>
              </a:tr>
              <a:tr h="370840">
                <a:tc>
                  <a:txBody>
                    <a:bodyPr/>
                    <a:lstStyle/>
                    <a:p>
                      <a:r>
                        <a:rPr lang="en-US" sz="1000"/>
                        <a:t>Autohaus Boullier / SEAT Partner</a:t>
                      </a:r>
                    </a:p>
                  </a:txBody>
                  <a:tcPr/>
                </a:tc>
                <a:tc>
                  <a:txBody>
                    <a:bodyPr/>
                    <a:lstStyle/>
                    <a:p>
                      <a:r>
                        <a:rPr lang="en-US" sz="1000"/>
                        <a:t>2018 - 08</a:t>
                      </a:r>
                    </a:p>
                  </a:txBody>
                  <a:tcPr/>
                </a:tc>
                <a:tc>
                  <a:txBody>
                    <a:bodyPr/>
                    <a:lstStyle/>
                    <a:p>
                      <a:r>
                        <a:rPr lang="en-US" sz="1000"/>
                        <a:t>243</a:t>
                      </a:r>
                    </a:p>
                  </a:txBody>
                  <a:tcPr/>
                </a:tc>
                <a:tc>
                  <a:txBody>
                    <a:bodyPr/>
                    <a:lstStyle/>
                    <a:p>
                      <a:r>
                        <a:rPr lang="en-US" sz="1000"/>
                        <a:t>25928</a:t>
                      </a:r>
                    </a:p>
                  </a:txBody>
                  <a:tcPr/>
                </a:tc>
                <a:tc>
                  <a:txBody>
                    <a:bodyPr/>
                    <a:lstStyle/>
                    <a:p>
                      <a:r>
                        <a:rPr lang="en-US" sz="1000"/>
                        <a:t>22178</a:t>
                      </a:r>
                    </a:p>
                  </a:txBody>
                  <a:tcPr/>
                </a:tc>
                <a:tc>
                  <a:txBody>
                    <a:bodyPr/>
                    <a:lstStyle/>
                    <a:p>
                      <a:r>
                        <a:rPr lang="en-US" sz="1000"/>
                        <a:t>4188</a:t>
                      </a:r>
                    </a:p>
                  </a:txBody>
                  <a:tcPr/>
                </a:tc>
                <a:tc>
                  <a:txBody>
                    <a:bodyPr/>
                    <a:lstStyle/>
                    <a:p>
                      <a:r>
                        <a:rPr lang="en-US" sz="1000"/>
                        <a:t>16.2 %</a:t>
                      </a:r>
                    </a:p>
                  </a:txBody>
                  <a:tcPr/>
                </a:tc>
                <a:tc>
                  <a:txBody>
                    <a:bodyPr/>
                    <a:lstStyle/>
                    <a:p>
                      <a:r>
                        <a:rPr lang="en-US" sz="1000"/>
                        <a:t>9276</a:t>
                      </a:r>
                    </a:p>
                  </a:txBody>
                  <a:tcPr/>
                </a:tc>
                <a:tc>
                  <a:txBody>
                    <a:bodyPr/>
                    <a:lstStyle/>
                    <a:p>
                      <a:r>
                        <a:rPr lang="en-US" sz="1000"/>
                        <a:t>6865</a:t>
                      </a:r>
                    </a:p>
                  </a:txBody>
                  <a:tcPr/>
                </a:tc>
                <a:tc>
                  <a:txBody>
                    <a:bodyPr/>
                    <a:lstStyle/>
                    <a:p>
                      <a:r>
                        <a:rPr lang="en-US" sz="1000"/>
                        <a:t>2411</a:t>
                      </a:r>
                    </a:p>
                  </a:txBody>
                  <a:tcPr/>
                </a:tc>
                <a:tc>
                  <a:txBody>
                    <a:bodyPr/>
                    <a:lstStyle/>
                    <a:p>
                      <a:r>
                        <a:rPr lang="en-US" sz="1000"/>
                        <a:t>907</a:t>
                      </a:r>
                    </a:p>
                  </a:txBody>
                  <a:tcPr/>
                </a:tc>
                <a:tc>
                  <a:txBody>
                    <a:bodyPr/>
                    <a:lstStyle/>
                    <a:p>
                      <a:r>
                        <a:rPr lang="en-US" sz="1000"/>
                        <a:t>1016</a:t>
                      </a:r>
                    </a:p>
                  </a:txBody>
                  <a:tcPr/>
                </a:tc>
                <a:tc>
                  <a:txBody>
                    <a:bodyPr/>
                    <a:lstStyle/>
                    <a:p>
                      <a:r>
                        <a:rPr lang="en-US" sz="1000"/>
                        <a:t>3.9185 %</a:t>
                      </a:r>
                    </a:p>
                  </a:txBody>
                  <a:tcPr/>
                </a:tc>
                <a:extLst>
                  <a:ext uri="{0D108BD9-81ED-4DB2-BD59-A6C34878D82A}">
                    <a16:rowId xmlns:a16="http://schemas.microsoft.com/office/drawing/2014/main" val="2656945158"/>
                  </a:ext>
                </a:extLst>
              </a:tr>
              <a:tr h="370840">
                <a:tc>
                  <a:txBody>
                    <a:bodyPr/>
                    <a:lstStyle/>
                    <a:p>
                      <a:r>
                        <a:rPr lang="en-US" sz="1000"/>
                        <a:t>Autohaus Boullier / SEAT Partner</a:t>
                      </a:r>
                    </a:p>
                  </a:txBody>
                  <a:tcPr/>
                </a:tc>
                <a:tc>
                  <a:txBody>
                    <a:bodyPr/>
                    <a:lstStyle/>
                    <a:p>
                      <a:r>
                        <a:rPr lang="en-US" sz="1000"/>
                        <a:t>2018 - 09</a:t>
                      </a:r>
                    </a:p>
                  </a:txBody>
                  <a:tcPr/>
                </a:tc>
                <a:tc>
                  <a:txBody>
                    <a:bodyPr/>
                    <a:lstStyle/>
                    <a:p>
                      <a:r>
                        <a:rPr lang="en-US" sz="1000"/>
                        <a:t>271</a:t>
                      </a:r>
                    </a:p>
                  </a:txBody>
                  <a:tcPr/>
                </a:tc>
                <a:tc>
                  <a:txBody>
                    <a:bodyPr/>
                    <a:lstStyle/>
                    <a:p>
                      <a:r>
                        <a:rPr lang="en-US" sz="1000"/>
                        <a:t>23824</a:t>
                      </a:r>
                    </a:p>
                  </a:txBody>
                  <a:tcPr/>
                </a:tc>
                <a:tc>
                  <a:txBody>
                    <a:bodyPr/>
                    <a:lstStyle/>
                    <a:p>
                      <a:r>
                        <a:rPr lang="en-US" sz="1000"/>
                        <a:t>21973</a:t>
                      </a:r>
                    </a:p>
                  </a:txBody>
                  <a:tcPr/>
                </a:tc>
                <a:tc>
                  <a:txBody>
                    <a:bodyPr/>
                    <a:lstStyle/>
                    <a:p>
                      <a:r>
                        <a:rPr lang="en-US" sz="1000"/>
                        <a:t>2017</a:t>
                      </a:r>
                    </a:p>
                  </a:txBody>
                  <a:tcPr/>
                </a:tc>
                <a:tc>
                  <a:txBody>
                    <a:bodyPr/>
                    <a:lstStyle/>
                    <a:p>
                      <a:r>
                        <a:rPr lang="en-US" sz="1000"/>
                        <a:t>8.5 %</a:t>
                      </a:r>
                    </a:p>
                  </a:txBody>
                  <a:tcPr/>
                </a:tc>
                <a:tc>
                  <a:txBody>
                    <a:bodyPr/>
                    <a:lstStyle/>
                    <a:p>
                      <a:r>
                        <a:rPr lang="en-US" sz="1000"/>
                        <a:t>23093</a:t>
                      </a:r>
                    </a:p>
                  </a:txBody>
                  <a:tcPr/>
                </a:tc>
                <a:tc>
                  <a:txBody>
                    <a:bodyPr/>
                    <a:lstStyle/>
                    <a:p>
                      <a:r>
                        <a:rPr lang="en-US" sz="1000"/>
                        <a:t>21973</a:t>
                      </a:r>
                    </a:p>
                  </a:txBody>
                  <a:tcPr/>
                </a:tc>
                <a:tc>
                  <a:txBody>
                    <a:bodyPr/>
                    <a:lstStyle/>
                    <a:p>
                      <a:r>
                        <a:rPr lang="en-US" sz="1000"/>
                        <a:t>1120</a:t>
                      </a:r>
                    </a:p>
                  </a:txBody>
                  <a:tcPr/>
                </a:tc>
                <a:tc>
                  <a:txBody>
                    <a:bodyPr/>
                    <a:lstStyle/>
                    <a:p>
                      <a:r>
                        <a:rPr lang="en-US" sz="1000"/>
                        <a:t>611</a:t>
                      </a:r>
                    </a:p>
                  </a:txBody>
                  <a:tcPr/>
                </a:tc>
                <a:tc>
                  <a:txBody>
                    <a:bodyPr/>
                    <a:lstStyle/>
                    <a:p>
                      <a:r>
                        <a:rPr lang="en-US" sz="1000"/>
                        <a:t>707</a:t>
                      </a:r>
                    </a:p>
                  </a:txBody>
                  <a:tcPr/>
                </a:tc>
                <a:tc>
                  <a:txBody>
                    <a:bodyPr/>
                    <a:lstStyle/>
                    <a:p>
                      <a:r>
                        <a:rPr lang="en-US" sz="1000"/>
                        <a:t>2.9676 %</a:t>
                      </a:r>
                    </a:p>
                  </a:txBody>
                  <a:tcPr/>
                </a:tc>
                <a:extLst>
                  <a:ext uri="{0D108BD9-81ED-4DB2-BD59-A6C34878D82A}">
                    <a16:rowId xmlns:a16="http://schemas.microsoft.com/office/drawing/2014/main" val="2433744183"/>
                  </a:ext>
                </a:extLst>
              </a:tr>
              <a:tr h="370840">
                <a:tc>
                  <a:txBody>
                    <a:bodyPr/>
                    <a:lstStyle/>
                    <a:p>
                      <a:r>
                        <a:rPr lang="en-US" sz="1000"/>
                        <a:t>Autohaus Boullier / SEAT Partner</a:t>
                      </a:r>
                    </a:p>
                  </a:txBody>
                  <a:tcPr/>
                </a:tc>
                <a:tc>
                  <a:txBody>
                    <a:bodyPr/>
                    <a:lstStyle/>
                    <a:p>
                      <a:r>
                        <a:rPr lang="en-US" sz="1000"/>
                        <a:t>2018 - 10</a:t>
                      </a:r>
                    </a:p>
                  </a:txBody>
                  <a:tcPr/>
                </a:tc>
                <a:tc>
                  <a:txBody>
                    <a:bodyPr/>
                    <a:lstStyle/>
                    <a:p>
                      <a:r>
                        <a:rPr lang="en-US" sz="1000"/>
                        <a:t>355</a:t>
                      </a:r>
                    </a:p>
                  </a:txBody>
                  <a:tcPr/>
                </a:tc>
                <a:tc>
                  <a:txBody>
                    <a:bodyPr/>
                    <a:lstStyle/>
                    <a:p>
                      <a:r>
                        <a:rPr lang="en-US" sz="1000"/>
                        <a:t>30949</a:t>
                      </a:r>
                    </a:p>
                  </a:txBody>
                  <a:tcPr/>
                </a:tc>
                <a:tc>
                  <a:txBody>
                    <a:bodyPr/>
                    <a:lstStyle/>
                    <a:p>
                      <a:r>
                        <a:rPr lang="en-US" sz="1000"/>
                        <a:t>29585</a:t>
                      </a:r>
                    </a:p>
                  </a:txBody>
                  <a:tcPr/>
                </a:tc>
                <a:tc>
                  <a:txBody>
                    <a:bodyPr/>
                    <a:lstStyle/>
                    <a:p>
                      <a:r>
                        <a:rPr lang="en-US" sz="1000"/>
                        <a:t>2025</a:t>
                      </a:r>
                    </a:p>
                  </a:txBody>
                  <a:tcPr/>
                </a:tc>
                <a:tc>
                  <a:txBody>
                    <a:bodyPr/>
                    <a:lstStyle/>
                    <a:p>
                      <a:r>
                        <a:rPr lang="en-US" sz="1000"/>
                        <a:t>6.5 %</a:t>
                      </a:r>
                    </a:p>
                  </a:txBody>
                  <a:tcPr/>
                </a:tc>
                <a:tc>
                  <a:txBody>
                    <a:bodyPr/>
                    <a:lstStyle/>
                    <a:p>
                      <a:r>
                        <a:rPr lang="en-US" sz="1000"/>
                        <a:t>30730</a:t>
                      </a:r>
                    </a:p>
                  </a:txBody>
                  <a:tcPr/>
                </a:tc>
                <a:tc>
                  <a:txBody>
                    <a:bodyPr/>
                    <a:lstStyle/>
                    <a:p>
                      <a:r>
                        <a:rPr lang="en-US" sz="1000"/>
                        <a:t>29585</a:t>
                      </a:r>
                    </a:p>
                  </a:txBody>
                  <a:tcPr/>
                </a:tc>
                <a:tc>
                  <a:txBody>
                    <a:bodyPr/>
                    <a:lstStyle/>
                    <a:p>
                      <a:r>
                        <a:rPr lang="en-US" sz="1000"/>
                        <a:t>1145</a:t>
                      </a:r>
                    </a:p>
                  </a:txBody>
                  <a:tcPr/>
                </a:tc>
                <a:tc>
                  <a:txBody>
                    <a:bodyPr/>
                    <a:lstStyle/>
                    <a:p>
                      <a:r>
                        <a:rPr lang="en-US" sz="1000"/>
                        <a:t>1152</a:t>
                      </a:r>
                    </a:p>
                  </a:txBody>
                  <a:tcPr/>
                </a:tc>
                <a:tc>
                  <a:txBody>
                    <a:bodyPr/>
                    <a:lstStyle/>
                    <a:p>
                      <a:r>
                        <a:rPr lang="en-US" sz="1000"/>
                        <a:t>1303</a:t>
                      </a:r>
                    </a:p>
                  </a:txBody>
                  <a:tcPr/>
                </a:tc>
                <a:tc>
                  <a:txBody>
                    <a:bodyPr/>
                    <a:lstStyle/>
                    <a:p>
                      <a:r>
                        <a:rPr lang="en-US" sz="1000"/>
                        <a:t>4.2102 %</a:t>
                      </a:r>
                    </a:p>
                  </a:txBody>
                  <a:tcPr/>
                </a:tc>
                <a:extLst>
                  <a:ext uri="{0D108BD9-81ED-4DB2-BD59-A6C34878D82A}">
                    <a16:rowId xmlns:a16="http://schemas.microsoft.com/office/drawing/2014/main" val="976086633"/>
                  </a:ext>
                </a:extLst>
              </a:tr>
              <a:tr h="370840">
                <a:tc>
                  <a:txBody>
                    <a:bodyPr/>
                    <a:lstStyle/>
                    <a:p>
                      <a:r>
                        <a:rPr lang="en-US" sz="1000"/>
                        <a:t>Autohaus Boullier / SEAT Partner</a:t>
                      </a:r>
                    </a:p>
                  </a:txBody>
                  <a:tcPr/>
                </a:tc>
                <a:tc>
                  <a:txBody>
                    <a:bodyPr/>
                    <a:lstStyle/>
                    <a:p>
                      <a:r>
                        <a:rPr lang="en-US" sz="1000"/>
                        <a:t>2018 - 11</a:t>
                      </a:r>
                    </a:p>
                  </a:txBody>
                  <a:tcPr/>
                </a:tc>
                <a:tc>
                  <a:txBody>
                    <a:bodyPr/>
                    <a:lstStyle/>
                    <a:p>
                      <a:r>
                        <a:rPr lang="en-US" sz="1000"/>
                        <a:t>414</a:t>
                      </a:r>
                    </a:p>
                  </a:txBody>
                  <a:tcPr/>
                </a:tc>
                <a:tc>
                  <a:txBody>
                    <a:bodyPr/>
                    <a:lstStyle/>
                    <a:p>
                      <a:r>
                        <a:rPr lang="en-US" sz="1000"/>
                        <a:t>30622</a:t>
                      </a:r>
                    </a:p>
                  </a:txBody>
                  <a:tcPr/>
                </a:tc>
                <a:tc>
                  <a:txBody>
                    <a:bodyPr/>
                    <a:lstStyle/>
                    <a:p>
                      <a:r>
                        <a:rPr lang="en-US" sz="1000"/>
                        <a:t>28372</a:t>
                      </a:r>
                    </a:p>
                  </a:txBody>
                  <a:tcPr/>
                </a:tc>
                <a:tc>
                  <a:txBody>
                    <a:bodyPr/>
                    <a:lstStyle/>
                    <a:p>
                      <a:r>
                        <a:rPr lang="en-US" sz="1000"/>
                        <a:t>2745</a:t>
                      </a:r>
                    </a:p>
                  </a:txBody>
                  <a:tcPr/>
                </a:tc>
                <a:tc>
                  <a:txBody>
                    <a:bodyPr/>
                    <a:lstStyle/>
                    <a:p>
                      <a:r>
                        <a:rPr lang="en-US" sz="1000"/>
                        <a:t>9.0 %</a:t>
                      </a:r>
                    </a:p>
                  </a:txBody>
                  <a:tcPr/>
                </a:tc>
                <a:tc>
                  <a:txBody>
                    <a:bodyPr/>
                    <a:lstStyle/>
                    <a:p>
                      <a:r>
                        <a:rPr lang="en-US" sz="1000"/>
                        <a:t>29794</a:t>
                      </a:r>
                    </a:p>
                  </a:txBody>
                  <a:tcPr/>
                </a:tc>
                <a:tc>
                  <a:txBody>
                    <a:bodyPr/>
                    <a:lstStyle/>
                    <a:p>
                      <a:r>
                        <a:rPr lang="en-US" sz="1000"/>
                        <a:t>28372</a:t>
                      </a:r>
                    </a:p>
                  </a:txBody>
                  <a:tcPr/>
                </a:tc>
                <a:tc>
                  <a:txBody>
                    <a:bodyPr/>
                    <a:lstStyle/>
                    <a:p>
                      <a:r>
                        <a:rPr lang="en-US" sz="1000"/>
                        <a:t>1422</a:t>
                      </a:r>
                    </a:p>
                  </a:txBody>
                  <a:tcPr/>
                </a:tc>
                <a:tc>
                  <a:txBody>
                    <a:bodyPr/>
                    <a:lstStyle/>
                    <a:p>
                      <a:r>
                        <a:rPr lang="en-US" sz="1000"/>
                        <a:t>921</a:t>
                      </a:r>
                    </a:p>
                  </a:txBody>
                  <a:tcPr/>
                </a:tc>
                <a:tc>
                  <a:txBody>
                    <a:bodyPr/>
                    <a:lstStyle/>
                    <a:p>
                      <a:r>
                        <a:rPr lang="en-US" sz="1000"/>
                        <a:t>1083</a:t>
                      </a:r>
                    </a:p>
                  </a:txBody>
                  <a:tcPr/>
                </a:tc>
                <a:tc>
                  <a:txBody>
                    <a:bodyPr/>
                    <a:lstStyle/>
                    <a:p>
                      <a:r>
                        <a:rPr lang="en-US" sz="1000"/>
                        <a:t>3.5367 %</a:t>
                      </a:r>
                    </a:p>
                  </a:txBody>
                  <a:tcPr/>
                </a:tc>
                <a:extLst>
                  <a:ext uri="{0D108BD9-81ED-4DB2-BD59-A6C34878D82A}">
                    <a16:rowId xmlns:a16="http://schemas.microsoft.com/office/drawing/2014/main" val="1136711719"/>
                  </a:ext>
                </a:extLst>
              </a:tr>
            </a:tbl>
          </a:graphicData>
        </a:graphic>
      </p:graphicFrame>
      <p:sp>
        <p:nvSpPr>
          <p:cNvPr id="4" name="Text Placeholder 3">
            <a:extLst>
              <a:ext uri="{FF2B5EF4-FFF2-40B4-BE49-F238E27FC236}">
                <a16:creationId xmlns:a16="http://schemas.microsoft.com/office/drawing/2014/main" id="{792A3404-AE27-492D-B5E9-9EC427007850}"/>
              </a:ext>
            </a:extLst>
          </p:cNvPr>
          <p:cNvSpPr>
            <a:spLocks noGrp="1"/>
          </p:cNvSpPr>
          <p:nvPr>
            <p:ph type="body" sz="quarter" idx="14"/>
          </p:nvPr>
        </p:nvSpPr>
        <p:spPr/>
        <p:txBody>
          <a:bodyPr/>
          <a:lstStyle/>
          <a:p>
            <a:r>
              <a:rPr lang="en-US"/>
              <a:t>01.06.2018 - 30.11.2018</a:t>
            </a:r>
          </a:p>
        </p:txBody>
      </p:sp>
    </p:spTree>
    <p:extLst>
      <p:ext uri="{BB962C8B-B14F-4D97-AF65-F5344CB8AC3E}">
        <p14:creationId xmlns:p14="http://schemas.microsoft.com/office/powerpoint/2010/main" val="36696012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1D1C87-7C76-487F-8F5B-BB69E11100CF}"/>
              </a:ext>
            </a:extLst>
          </p:cNvPr>
          <p:cNvSpPr>
            <a:spLocks noGrp="1"/>
          </p:cNvSpPr>
          <p:nvPr>
            <p:ph type="title"/>
          </p:nvPr>
        </p:nvSpPr>
        <p:spPr/>
        <p:txBody>
          <a:bodyPr/>
          <a:lstStyle/>
          <a:p>
            <a:r>
              <a:rPr lang="de-DE"/>
              <a:t>Reichweite pro Post | Autohaus Boullier / SEAT Partner - 1 of 6</a:t>
            </a:r>
            <a:endParaRPr lang="en-US"/>
          </a:p>
        </p:txBody>
      </p:sp>
      <p:graphicFrame>
        <p:nvGraphicFramePr>
          <p:cNvPr id="5" name="Table Placeholder 4">
            <a:extLst>
              <a:ext uri="{FF2B5EF4-FFF2-40B4-BE49-F238E27FC236}">
                <a16:creationId xmlns:a16="http://schemas.microsoft.com/office/drawing/2014/main" id="{89678183-53CC-48F2-A936-FA2E5B1CE9B1}"/>
              </a:ext>
            </a:extLst>
          </p:cNvPr>
          <p:cNvGraphicFramePr>
            <a:graphicFrameLocks noGrp="1"/>
          </p:cNvGraphicFramePr>
          <p:nvPr>
            <p:ph type="tbl" sz="quarter" idx="13"/>
            <p:extLst>
              <p:ext uri="{D42A27DB-BD31-4B8C-83A1-F6EECF244321}">
                <p14:modId xmlns:p14="http://schemas.microsoft.com/office/powerpoint/2010/main" val="40771852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46403">
                  <a:extLst>
                    <a:ext uri="{9D8B030D-6E8A-4147-A177-3AD203B41FA5}">
                      <a16:colId xmlns:a16="http://schemas.microsoft.com/office/drawing/2014/main" val="1366458422"/>
                    </a:ext>
                  </a:extLst>
                </a:gridCol>
                <a:gridCol w="864107">
                  <a:extLst>
                    <a:ext uri="{9D8B030D-6E8A-4147-A177-3AD203B41FA5}">
                      <a16:colId xmlns:a16="http://schemas.microsoft.com/office/drawing/2014/main" val="173640134"/>
                    </a:ext>
                  </a:extLst>
                </a:gridCol>
                <a:gridCol w="246888">
                  <a:extLst>
                    <a:ext uri="{9D8B030D-6E8A-4147-A177-3AD203B41FA5}">
                      <a16:colId xmlns:a16="http://schemas.microsoft.com/office/drawing/2014/main" val="3145659755"/>
                    </a:ext>
                  </a:extLst>
                </a:gridCol>
                <a:gridCol w="246888">
                  <a:extLst>
                    <a:ext uri="{9D8B030D-6E8A-4147-A177-3AD203B41FA5}">
                      <a16:colId xmlns:a16="http://schemas.microsoft.com/office/drawing/2014/main" val="206091493"/>
                    </a:ext>
                  </a:extLst>
                </a:gridCol>
                <a:gridCol w="246888">
                  <a:extLst>
                    <a:ext uri="{9D8B030D-6E8A-4147-A177-3AD203B41FA5}">
                      <a16:colId xmlns:a16="http://schemas.microsoft.com/office/drawing/2014/main" val="3925488283"/>
                    </a:ext>
                  </a:extLst>
                </a:gridCol>
                <a:gridCol w="246888">
                  <a:extLst>
                    <a:ext uri="{9D8B030D-6E8A-4147-A177-3AD203B41FA5}">
                      <a16:colId xmlns:a16="http://schemas.microsoft.com/office/drawing/2014/main" val="63115491"/>
                    </a:ext>
                  </a:extLst>
                </a:gridCol>
                <a:gridCol w="246888">
                  <a:extLst>
                    <a:ext uri="{9D8B030D-6E8A-4147-A177-3AD203B41FA5}">
                      <a16:colId xmlns:a16="http://schemas.microsoft.com/office/drawing/2014/main" val="2934074153"/>
                    </a:ext>
                  </a:extLst>
                </a:gridCol>
                <a:gridCol w="246888">
                  <a:extLst>
                    <a:ext uri="{9D8B030D-6E8A-4147-A177-3AD203B41FA5}">
                      <a16:colId xmlns:a16="http://schemas.microsoft.com/office/drawing/2014/main" val="3126282851"/>
                    </a:ext>
                  </a:extLst>
                </a:gridCol>
                <a:gridCol w="246888">
                  <a:extLst>
                    <a:ext uri="{9D8B030D-6E8A-4147-A177-3AD203B41FA5}">
                      <a16:colId xmlns:a16="http://schemas.microsoft.com/office/drawing/2014/main" val="1860829399"/>
                    </a:ext>
                  </a:extLst>
                </a:gridCol>
                <a:gridCol w="246888">
                  <a:extLst>
                    <a:ext uri="{9D8B030D-6E8A-4147-A177-3AD203B41FA5}">
                      <a16:colId xmlns:a16="http://schemas.microsoft.com/office/drawing/2014/main" val="4144798525"/>
                    </a:ext>
                  </a:extLst>
                </a:gridCol>
                <a:gridCol w="246888">
                  <a:extLst>
                    <a:ext uri="{9D8B030D-6E8A-4147-A177-3AD203B41FA5}">
                      <a16:colId xmlns:a16="http://schemas.microsoft.com/office/drawing/2014/main" val="3137654715"/>
                    </a:ext>
                  </a:extLst>
                </a:gridCol>
                <a:gridCol w="246888">
                  <a:extLst>
                    <a:ext uri="{9D8B030D-6E8A-4147-A177-3AD203B41FA5}">
                      <a16:colId xmlns:a16="http://schemas.microsoft.com/office/drawing/2014/main" val="402734064"/>
                    </a:ext>
                  </a:extLst>
                </a:gridCol>
                <a:gridCol w="246888">
                  <a:extLst>
                    <a:ext uri="{9D8B030D-6E8A-4147-A177-3AD203B41FA5}">
                      <a16:colId xmlns:a16="http://schemas.microsoft.com/office/drawing/2014/main" val="1746025248"/>
                    </a:ext>
                  </a:extLst>
                </a:gridCol>
                <a:gridCol w="246888">
                  <a:extLst>
                    <a:ext uri="{9D8B030D-6E8A-4147-A177-3AD203B41FA5}">
                      <a16:colId xmlns:a16="http://schemas.microsoft.com/office/drawing/2014/main" val="880654864"/>
                    </a:ext>
                  </a:extLst>
                </a:gridCol>
                <a:gridCol w="246888">
                  <a:extLst>
                    <a:ext uri="{9D8B030D-6E8A-4147-A177-3AD203B41FA5}">
                      <a16:colId xmlns:a16="http://schemas.microsoft.com/office/drawing/2014/main" val="2324380186"/>
                    </a:ext>
                  </a:extLst>
                </a:gridCol>
                <a:gridCol w="246888">
                  <a:extLst>
                    <a:ext uri="{9D8B030D-6E8A-4147-A177-3AD203B41FA5}">
                      <a16:colId xmlns:a16="http://schemas.microsoft.com/office/drawing/2014/main" val="1012746465"/>
                    </a:ext>
                  </a:extLst>
                </a:gridCol>
                <a:gridCol w="246888">
                  <a:extLst>
                    <a:ext uri="{9D8B030D-6E8A-4147-A177-3AD203B41FA5}">
                      <a16:colId xmlns:a16="http://schemas.microsoft.com/office/drawing/2014/main" val="3453320994"/>
                    </a:ext>
                  </a:extLst>
                </a:gridCol>
                <a:gridCol w="246888">
                  <a:extLst>
                    <a:ext uri="{9D8B030D-6E8A-4147-A177-3AD203B41FA5}">
                      <a16:colId xmlns:a16="http://schemas.microsoft.com/office/drawing/2014/main" val="2881260171"/>
                    </a:ext>
                  </a:extLst>
                </a:gridCol>
                <a:gridCol w="246888">
                  <a:extLst>
                    <a:ext uri="{9D8B030D-6E8A-4147-A177-3AD203B41FA5}">
                      <a16:colId xmlns:a16="http://schemas.microsoft.com/office/drawing/2014/main" val="1706026352"/>
                    </a:ext>
                  </a:extLst>
                </a:gridCol>
                <a:gridCol w="246888">
                  <a:extLst>
                    <a:ext uri="{9D8B030D-6E8A-4147-A177-3AD203B41FA5}">
                      <a16:colId xmlns:a16="http://schemas.microsoft.com/office/drawing/2014/main" val="1863781347"/>
                    </a:ext>
                  </a:extLst>
                </a:gridCol>
                <a:gridCol w="246888">
                  <a:extLst>
                    <a:ext uri="{9D8B030D-6E8A-4147-A177-3AD203B41FA5}">
                      <a16:colId xmlns:a16="http://schemas.microsoft.com/office/drawing/2014/main" val="1958018046"/>
                    </a:ext>
                  </a:extLst>
                </a:gridCol>
                <a:gridCol w="246888">
                  <a:extLst>
                    <a:ext uri="{9D8B030D-6E8A-4147-A177-3AD203B41FA5}">
                      <a16:colId xmlns:a16="http://schemas.microsoft.com/office/drawing/2014/main" val="2405387159"/>
                    </a:ext>
                  </a:extLst>
                </a:gridCol>
                <a:gridCol w="246888">
                  <a:extLst>
                    <a:ext uri="{9D8B030D-6E8A-4147-A177-3AD203B41FA5}">
                      <a16:colId xmlns:a16="http://schemas.microsoft.com/office/drawing/2014/main" val="3105429131"/>
                    </a:ext>
                  </a:extLst>
                </a:gridCol>
                <a:gridCol w="246888">
                  <a:extLst>
                    <a:ext uri="{9D8B030D-6E8A-4147-A177-3AD203B41FA5}">
                      <a16:colId xmlns:a16="http://schemas.microsoft.com/office/drawing/2014/main" val="1424956118"/>
                    </a:ext>
                  </a:extLst>
                </a:gridCol>
                <a:gridCol w="246888">
                  <a:extLst>
                    <a:ext uri="{9D8B030D-6E8A-4147-A177-3AD203B41FA5}">
                      <a16:colId xmlns:a16="http://schemas.microsoft.com/office/drawing/2014/main" val="4228621398"/>
                    </a:ext>
                  </a:extLst>
                </a:gridCol>
                <a:gridCol w="246888">
                  <a:extLst>
                    <a:ext uri="{9D8B030D-6E8A-4147-A177-3AD203B41FA5}">
                      <a16:colId xmlns:a16="http://schemas.microsoft.com/office/drawing/2014/main" val="948561625"/>
                    </a:ext>
                  </a:extLst>
                </a:gridCol>
                <a:gridCol w="246888">
                  <a:extLst>
                    <a:ext uri="{9D8B030D-6E8A-4147-A177-3AD203B41FA5}">
                      <a16:colId xmlns:a16="http://schemas.microsoft.com/office/drawing/2014/main" val="1666018147"/>
                    </a:ext>
                  </a:extLst>
                </a:gridCol>
                <a:gridCol w="246888">
                  <a:extLst>
                    <a:ext uri="{9D8B030D-6E8A-4147-A177-3AD203B41FA5}">
                      <a16:colId xmlns:a16="http://schemas.microsoft.com/office/drawing/2014/main" val="10746140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 pro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 pro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 pro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654798956"/>
                  </a:ext>
                </a:extLst>
              </a:tr>
            </a:tbl>
          </a:graphicData>
        </a:graphic>
      </p:graphicFrame>
      <p:sp>
        <p:nvSpPr>
          <p:cNvPr id="4" name="Text Placeholder 3">
            <a:extLst>
              <a:ext uri="{FF2B5EF4-FFF2-40B4-BE49-F238E27FC236}">
                <a16:creationId xmlns:a16="http://schemas.microsoft.com/office/drawing/2014/main" id="{9C8090FA-A635-491F-80AF-C9D372A3EDB3}"/>
              </a:ext>
            </a:extLst>
          </p:cNvPr>
          <p:cNvSpPr>
            <a:spLocks noGrp="1"/>
          </p:cNvSpPr>
          <p:nvPr>
            <p:ph type="body" sz="quarter" idx="14"/>
          </p:nvPr>
        </p:nvSpPr>
        <p:spPr/>
        <p:txBody>
          <a:bodyPr/>
          <a:lstStyle/>
          <a:p>
            <a:r>
              <a:rPr lang="en-US"/>
              <a:t>01.06.2018 - 30.11.2018</a:t>
            </a:r>
          </a:p>
        </p:txBody>
      </p:sp>
    </p:spTree>
    <p:extLst>
      <p:ext uri="{BB962C8B-B14F-4D97-AF65-F5344CB8AC3E}">
        <p14:creationId xmlns:p14="http://schemas.microsoft.com/office/powerpoint/2010/main" val="39372236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A93A5A-61AE-4B30-B639-C7BDA2487D25}"/>
              </a:ext>
            </a:extLst>
          </p:cNvPr>
          <p:cNvSpPr>
            <a:spLocks noGrp="1"/>
          </p:cNvSpPr>
          <p:nvPr>
            <p:ph type="title"/>
          </p:nvPr>
        </p:nvSpPr>
        <p:spPr/>
        <p:txBody>
          <a:bodyPr/>
          <a:lstStyle/>
          <a:p>
            <a:r>
              <a:rPr lang="de-DE"/>
              <a:t>Reichweite pro Post | Autohaus Boullier / SEAT Partner - 2 of 6</a:t>
            </a:r>
            <a:endParaRPr lang="en-US"/>
          </a:p>
        </p:txBody>
      </p:sp>
      <p:graphicFrame>
        <p:nvGraphicFramePr>
          <p:cNvPr id="5" name="Table Placeholder 4">
            <a:extLst>
              <a:ext uri="{FF2B5EF4-FFF2-40B4-BE49-F238E27FC236}">
                <a16:creationId xmlns:a16="http://schemas.microsoft.com/office/drawing/2014/main" id="{8C9BF54B-3242-4893-89FC-46CFD5BF5A70}"/>
              </a:ext>
            </a:extLst>
          </p:cNvPr>
          <p:cNvGraphicFramePr>
            <a:graphicFrameLocks noGrp="1"/>
          </p:cNvGraphicFramePr>
          <p:nvPr>
            <p:ph type="tbl" sz="quarter" idx="13"/>
            <p:extLst>
              <p:ext uri="{D42A27DB-BD31-4B8C-83A1-F6EECF244321}">
                <p14:modId xmlns:p14="http://schemas.microsoft.com/office/powerpoint/2010/main" val="18204950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46403">
                  <a:extLst>
                    <a:ext uri="{9D8B030D-6E8A-4147-A177-3AD203B41FA5}">
                      <a16:colId xmlns:a16="http://schemas.microsoft.com/office/drawing/2014/main" val="2787035806"/>
                    </a:ext>
                  </a:extLst>
                </a:gridCol>
                <a:gridCol w="864107">
                  <a:extLst>
                    <a:ext uri="{9D8B030D-6E8A-4147-A177-3AD203B41FA5}">
                      <a16:colId xmlns:a16="http://schemas.microsoft.com/office/drawing/2014/main" val="1419900295"/>
                    </a:ext>
                  </a:extLst>
                </a:gridCol>
                <a:gridCol w="246888">
                  <a:extLst>
                    <a:ext uri="{9D8B030D-6E8A-4147-A177-3AD203B41FA5}">
                      <a16:colId xmlns:a16="http://schemas.microsoft.com/office/drawing/2014/main" val="84278158"/>
                    </a:ext>
                  </a:extLst>
                </a:gridCol>
                <a:gridCol w="246888">
                  <a:extLst>
                    <a:ext uri="{9D8B030D-6E8A-4147-A177-3AD203B41FA5}">
                      <a16:colId xmlns:a16="http://schemas.microsoft.com/office/drawing/2014/main" val="424531399"/>
                    </a:ext>
                  </a:extLst>
                </a:gridCol>
                <a:gridCol w="246888">
                  <a:extLst>
                    <a:ext uri="{9D8B030D-6E8A-4147-A177-3AD203B41FA5}">
                      <a16:colId xmlns:a16="http://schemas.microsoft.com/office/drawing/2014/main" val="3817308519"/>
                    </a:ext>
                  </a:extLst>
                </a:gridCol>
                <a:gridCol w="246888">
                  <a:extLst>
                    <a:ext uri="{9D8B030D-6E8A-4147-A177-3AD203B41FA5}">
                      <a16:colId xmlns:a16="http://schemas.microsoft.com/office/drawing/2014/main" val="2076566431"/>
                    </a:ext>
                  </a:extLst>
                </a:gridCol>
                <a:gridCol w="246888">
                  <a:extLst>
                    <a:ext uri="{9D8B030D-6E8A-4147-A177-3AD203B41FA5}">
                      <a16:colId xmlns:a16="http://schemas.microsoft.com/office/drawing/2014/main" val="604519795"/>
                    </a:ext>
                  </a:extLst>
                </a:gridCol>
                <a:gridCol w="246888">
                  <a:extLst>
                    <a:ext uri="{9D8B030D-6E8A-4147-A177-3AD203B41FA5}">
                      <a16:colId xmlns:a16="http://schemas.microsoft.com/office/drawing/2014/main" val="3375444526"/>
                    </a:ext>
                  </a:extLst>
                </a:gridCol>
                <a:gridCol w="246888">
                  <a:extLst>
                    <a:ext uri="{9D8B030D-6E8A-4147-A177-3AD203B41FA5}">
                      <a16:colId xmlns:a16="http://schemas.microsoft.com/office/drawing/2014/main" val="3751786705"/>
                    </a:ext>
                  </a:extLst>
                </a:gridCol>
                <a:gridCol w="246888">
                  <a:extLst>
                    <a:ext uri="{9D8B030D-6E8A-4147-A177-3AD203B41FA5}">
                      <a16:colId xmlns:a16="http://schemas.microsoft.com/office/drawing/2014/main" val="1162893101"/>
                    </a:ext>
                  </a:extLst>
                </a:gridCol>
                <a:gridCol w="246888">
                  <a:extLst>
                    <a:ext uri="{9D8B030D-6E8A-4147-A177-3AD203B41FA5}">
                      <a16:colId xmlns:a16="http://schemas.microsoft.com/office/drawing/2014/main" val="23310877"/>
                    </a:ext>
                  </a:extLst>
                </a:gridCol>
                <a:gridCol w="246888">
                  <a:extLst>
                    <a:ext uri="{9D8B030D-6E8A-4147-A177-3AD203B41FA5}">
                      <a16:colId xmlns:a16="http://schemas.microsoft.com/office/drawing/2014/main" val="2218858972"/>
                    </a:ext>
                  </a:extLst>
                </a:gridCol>
                <a:gridCol w="246888">
                  <a:extLst>
                    <a:ext uri="{9D8B030D-6E8A-4147-A177-3AD203B41FA5}">
                      <a16:colId xmlns:a16="http://schemas.microsoft.com/office/drawing/2014/main" val="626902025"/>
                    </a:ext>
                  </a:extLst>
                </a:gridCol>
                <a:gridCol w="246888">
                  <a:extLst>
                    <a:ext uri="{9D8B030D-6E8A-4147-A177-3AD203B41FA5}">
                      <a16:colId xmlns:a16="http://schemas.microsoft.com/office/drawing/2014/main" val="1033815908"/>
                    </a:ext>
                  </a:extLst>
                </a:gridCol>
                <a:gridCol w="246888">
                  <a:extLst>
                    <a:ext uri="{9D8B030D-6E8A-4147-A177-3AD203B41FA5}">
                      <a16:colId xmlns:a16="http://schemas.microsoft.com/office/drawing/2014/main" val="1479643690"/>
                    </a:ext>
                  </a:extLst>
                </a:gridCol>
                <a:gridCol w="246888">
                  <a:extLst>
                    <a:ext uri="{9D8B030D-6E8A-4147-A177-3AD203B41FA5}">
                      <a16:colId xmlns:a16="http://schemas.microsoft.com/office/drawing/2014/main" val="1642885827"/>
                    </a:ext>
                  </a:extLst>
                </a:gridCol>
                <a:gridCol w="246888">
                  <a:extLst>
                    <a:ext uri="{9D8B030D-6E8A-4147-A177-3AD203B41FA5}">
                      <a16:colId xmlns:a16="http://schemas.microsoft.com/office/drawing/2014/main" val="88810293"/>
                    </a:ext>
                  </a:extLst>
                </a:gridCol>
                <a:gridCol w="246888">
                  <a:extLst>
                    <a:ext uri="{9D8B030D-6E8A-4147-A177-3AD203B41FA5}">
                      <a16:colId xmlns:a16="http://schemas.microsoft.com/office/drawing/2014/main" val="3404428786"/>
                    </a:ext>
                  </a:extLst>
                </a:gridCol>
                <a:gridCol w="246888">
                  <a:extLst>
                    <a:ext uri="{9D8B030D-6E8A-4147-A177-3AD203B41FA5}">
                      <a16:colId xmlns:a16="http://schemas.microsoft.com/office/drawing/2014/main" val="3856790160"/>
                    </a:ext>
                  </a:extLst>
                </a:gridCol>
                <a:gridCol w="246888">
                  <a:extLst>
                    <a:ext uri="{9D8B030D-6E8A-4147-A177-3AD203B41FA5}">
                      <a16:colId xmlns:a16="http://schemas.microsoft.com/office/drawing/2014/main" val="2586181872"/>
                    </a:ext>
                  </a:extLst>
                </a:gridCol>
                <a:gridCol w="246888">
                  <a:extLst>
                    <a:ext uri="{9D8B030D-6E8A-4147-A177-3AD203B41FA5}">
                      <a16:colId xmlns:a16="http://schemas.microsoft.com/office/drawing/2014/main" val="927748486"/>
                    </a:ext>
                  </a:extLst>
                </a:gridCol>
                <a:gridCol w="246888">
                  <a:extLst>
                    <a:ext uri="{9D8B030D-6E8A-4147-A177-3AD203B41FA5}">
                      <a16:colId xmlns:a16="http://schemas.microsoft.com/office/drawing/2014/main" val="696216662"/>
                    </a:ext>
                  </a:extLst>
                </a:gridCol>
                <a:gridCol w="246888">
                  <a:extLst>
                    <a:ext uri="{9D8B030D-6E8A-4147-A177-3AD203B41FA5}">
                      <a16:colId xmlns:a16="http://schemas.microsoft.com/office/drawing/2014/main" val="3009259833"/>
                    </a:ext>
                  </a:extLst>
                </a:gridCol>
                <a:gridCol w="246888">
                  <a:extLst>
                    <a:ext uri="{9D8B030D-6E8A-4147-A177-3AD203B41FA5}">
                      <a16:colId xmlns:a16="http://schemas.microsoft.com/office/drawing/2014/main" val="4282388152"/>
                    </a:ext>
                  </a:extLst>
                </a:gridCol>
                <a:gridCol w="246888">
                  <a:extLst>
                    <a:ext uri="{9D8B030D-6E8A-4147-A177-3AD203B41FA5}">
                      <a16:colId xmlns:a16="http://schemas.microsoft.com/office/drawing/2014/main" val="194752182"/>
                    </a:ext>
                  </a:extLst>
                </a:gridCol>
                <a:gridCol w="246888">
                  <a:extLst>
                    <a:ext uri="{9D8B030D-6E8A-4147-A177-3AD203B41FA5}">
                      <a16:colId xmlns:a16="http://schemas.microsoft.com/office/drawing/2014/main" val="2775674223"/>
                    </a:ext>
                  </a:extLst>
                </a:gridCol>
                <a:gridCol w="246888">
                  <a:extLst>
                    <a:ext uri="{9D8B030D-6E8A-4147-A177-3AD203B41FA5}">
                      <a16:colId xmlns:a16="http://schemas.microsoft.com/office/drawing/2014/main" val="1780073423"/>
                    </a:ext>
                  </a:extLst>
                </a:gridCol>
                <a:gridCol w="246888">
                  <a:extLst>
                    <a:ext uri="{9D8B030D-6E8A-4147-A177-3AD203B41FA5}">
                      <a16:colId xmlns:a16="http://schemas.microsoft.com/office/drawing/2014/main" val="9014519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 pro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 pro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 pro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930271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Boullier / SEAT Partner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2018 - 11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25.588235294118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4.8149780429766 %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1479.5882352941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339.52941176471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1154.7647058824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61.823529411765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9.0639 %</a:t>
                      </a:r>
                    </a:p>
                  </a:txBody>
                  <a:tcPr/>
                </a:tc>
                <a:extLst>
                  <a:ext uri="{0D108BD9-81ED-4DB2-BD59-A6C34878D82A}">
                    <a16:rowId xmlns:a16="http://schemas.microsoft.com/office/drawing/2014/main" val="1191378834"/>
                  </a:ext>
                </a:extLst>
              </a:tr>
            </a:tbl>
          </a:graphicData>
        </a:graphic>
      </p:graphicFrame>
      <p:sp>
        <p:nvSpPr>
          <p:cNvPr id="4" name="Text Placeholder 3">
            <a:extLst>
              <a:ext uri="{FF2B5EF4-FFF2-40B4-BE49-F238E27FC236}">
                <a16:creationId xmlns:a16="http://schemas.microsoft.com/office/drawing/2014/main" id="{8C0591FD-AA90-4D62-AB45-F2861C98EB0C}"/>
              </a:ext>
            </a:extLst>
          </p:cNvPr>
          <p:cNvSpPr>
            <a:spLocks noGrp="1"/>
          </p:cNvSpPr>
          <p:nvPr>
            <p:ph type="body" sz="quarter" idx="14"/>
          </p:nvPr>
        </p:nvSpPr>
        <p:spPr/>
        <p:txBody>
          <a:bodyPr/>
          <a:lstStyle/>
          <a:p>
            <a:r>
              <a:rPr lang="en-US"/>
              <a:t>01.06.2018 - 30.11.2018</a:t>
            </a:r>
          </a:p>
        </p:txBody>
      </p:sp>
    </p:spTree>
    <p:extLst>
      <p:ext uri="{BB962C8B-B14F-4D97-AF65-F5344CB8AC3E}">
        <p14:creationId xmlns:p14="http://schemas.microsoft.com/office/powerpoint/2010/main" val="15412038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7EB5F-C9ED-4F0A-80C5-B66C9A9A5980}"/>
              </a:ext>
            </a:extLst>
          </p:cNvPr>
          <p:cNvSpPr>
            <a:spLocks noGrp="1"/>
          </p:cNvSpPr>
          <p:nvPr>
            <p:ph type="title"/>
          </p:nvPr>
        </p:nvSpPr>
        <p:spPr/>
        <p:txBody>
          <a:bodyPr/>
          <a:lstStyle/>
          <a:p>
            <a:r>
              <a:rPr lang="de-DE"/>
              <a:t>Reichweite pro Post | Autohaus Boullier / SEAT Partner - 3 of 6</a:t>
            </a:r>
            <a:endParaRPr lang="en-US"/>
          </a:p>
        </p:txBody>
      </p:sp>
      <p:graphicFrame>
        <p:nvGraphicFramePr>
          <p:cNvPr id="5" name="Table Placeholder 4">
            <a:extLst>
              <a:ext uri="{FF2B5EF4-FFF2-40B4-BE49-F238E27FC236}">
                <a16:creationId xmlns:a16="http://schemas.microsoft.com/office/drawing/2014/main" id="{77F6E6BA-79DC-4DA9-80E6-8510156B2975}"/>
              </a:ext>
            </a:extLst>
          </p:cNvPr>
          <p:cNvGraphicFramePr>
            <a:graphicFrameLocks noGrp="1"/>
          </p:cNvGraphicFramePr>
          <p:nvPr>
            <p:ph type="tbl" sz="quarter" idx="13"/>
            <p:extLst>
              <p:ext uri="{D42A27DB-BD31-4B8C-83A1-F6EECF244321}">
                <p14:modId xmlns:p14="http://schemas.microsoft.com/office/powerpoint/2010/main" val="1705043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46403">
                  <a:extLst>
                    <a:ext uri="{9D8B030D-6E8A-4147-A177-3AD203B41FA5}">
                      <a16:colId xmlns:a16="http://schemas.microsoft.com/office/drawing/2014/main" val="2156510347"/>
                    </a:ext>
                  </a:extLst>
                </a:gridCol>
                <a:gridCol w="864107">
                  <a:extLst>
                    <a:ext uri="{9D8B030D-6E8A-4147-A177-3AD203B41FA5}">
                      <a16:colId xmlns:a16="http://schemas.microsoft.com/office/drawing/2014/main" val="1337280635"/>
                    </a:ext>
                  </a:extLst>
                </a:gridCol>
                <a:gridCol w="246888">
                  <a:extLst>
                    <a:ext uri="{9D8B030D-6E8A-4147-A177-3AD203B41FA5}">
                      <a16:colId xmlns:a16="http://schemas.microsoft.com/office/drawing/2014/main" val="543699364"/>
                    </a:ext>
                  </a:extLst>
                </a:gridCol>
                <a:gridCol w="246888">
                  <a:extLst>
                    <a:ext uri="{9D8B030D-6E8A-4147-A177-3AD203B41FA5}">
                      <a16:colId xmlns:a16="http://schemas.microsoft.com/office/drawing/2014/main" val="226681113"/>
                    </a:ext>
                  </a:extLst>
                </a:gridCol>
                <a:gridCol w="246888">
                  <a:extLst>
                    <a:ext uri="{9D8B030D-6E8A-4147-A177-3AD203B41FA5}">
                      <a16:colId xmlns:a16="http://schemas.microsoft.com/office/drawing/2014/main" val="755438847"/>
                    </a:ext>
                  </a:extLst>
                </a:gridCol>
                <a:gridCol w="246888">
                  <a:extLst>
                    <a:ext uri="{9D8B030D-6E8A-4147-A177-3AD203B41FA5}">
                      <a16:colId xmlns:a16="http://schemas.microsoft.com/office/drawing/2014/main" val="1685073506"/>
                    </a:ext>
                  </a:extLst>
                </a:gridCol>
                <a:gridCol w="246888">
                  <a:extLst>
                    <a:ext uri="{9D8B030D-6E8A-4147-A177-3AD203B41FA5}">
                      <a16:colId xmlns:a16="http://schemas.microsoft.com/office/drawing/2014/main" val="1971700183"/>
                    </a:ext>
                  </a:extLst>
                </a:gridCol>
                <a:gridCol w="246888">
                  <a:extLst>
                    <a:ext uri="{9D8B030D-6E8A-4147-A177-3AD203B41FA5}">
                      <a16:colId xmlns:a16="http://schemas.microsoft.com/office/drawing/2014/main" val="3248906345"/>
                    </a:ext>
                  </a:extLst>
                </a:gridCol>
                <a:gridCol w="246888">
                  <a:extLst>
                    <a:ext uri="{9D8B030D-6E8A-4147-A177-3AD203B41FA5}">
                      <a16:colId xmlns:a16="http://schemas.microsoft.com/office/drawing/2014/main" val="3681843290"/>
                    </a:ext>
                  </a:extLst>
                </a:gridCol>
                <a:gridCol w="246888">
                  <a:extLst>
                    <a:ext uri="{9D8B030D-6E8A-4147-A177-3AD203B41FA5}">
                      <a16:colId xmlns:a16="http://schemas.microsoft.com/office/drawing/2014/main" val="22241013"/>
                    </a:ext>
                  </a:extLst>
                </a:gridCol>
                <a:gridCol w="246888">
                  <a:extLst>
                    <a:ext uri="{9D8B030D-6E8A-4147-A177-3AD203B41FA5}">
                      <a16:colId xmlns:a16="http://schemas.microsoft.com/office/drawing/2014/main" val="985362008"/>
                    </a:ext>
                  </a:extLst>
                </a:gridCol>
                <a:gridCol w="246888">
                  <a:extLst>
                    <a:ext uri="{9D8B030D-6E8A-4147-A177-3AD203B41FA5}">
                      <a16:colId xmlns:a16="http://schemas.microsoft.com/office/drawing/2014/main" val="1480700390"/>
                    </a:ext>
                  </a:extLst>
                </a:gridCol>
                <a:gridCol w="246888">
                  <a:extLst>
                    <a:ext uri="{9D8B030D-6E8A-4147-A177-3AD203B41FA5}">
                      <a16:colId xmlns:a16="http://schemas.microsoft.com/office/drawing/2014/main" val="3874081223"/>
                    </a:ext>
                  </a:extLst>
                </a:gridCol>
                <a:gridCol w="246888">
                  <a:extLst>
                    <a:ext uri="{9D8B030D-6E8A-4147-A177-3AD203B41FA5}">
                      <a16:colId xmlns:a16="http://schemas.microsoft.com/office/drawing/2014/main" val="3597769917"/>
                    </a:ext>
                  </a:extLst>
                </a:gridCol>
                <a:gridCol w="246888">
                  <a:extLst>
                    <a:ext uri="{9D8B030D-6E8A-4147-A177-3AD203B41FA5}">
                      <a16:colId xmlns:a16="http://schemas.microsoft.com/office/drawing/2014/main" val="3356543888"/>
                    </a:ext>
                  </a:extLst>
                </a:gridCol>
                <a:gridCol w="246888">
                  <a:extLst>
                    <a:ext uri="{9D8B030D-6E8A-4147-A177-3AD203B41FA5}">
                      <a16:colId xmlns:a16="http://schemas.microsoft.com/office/drawing/2014/main" val="3507776158"/>
                    </a:ext>
                  </a:extLst>
                </a:gridCol>
                <a:gridCol w="246888">
                  <a:extLst>
                    <a:ext uri="{9D8B030D-6E8A-4147-A177-3AD203B41FA5}">
                      <a16:colId xmlns:a16="http://schemas.microsoft.com/office/drawing/2014/main" val="3098531111"/>
                    </a:ext>
                  </a:extLst>
                </a:gridCol>
                <a:gridCol w="246888">
                  <a:extLst>
                    <a:ext uri="{9D8B030D-6E8A-4147-A177-3AD203B41FA5}">
                      <a16:colId xmlns:a16="http://schemas.microsoft.com/office/drawing/2014/main" val="3111401104"/>
                    </a:ext>
                  </a:extLst>
                </a:gridCol>
                <a:gridCol w="246888">
                  <a:extLst>
                    <a:ext uri="{9D8B030D-6E8A-4147-A177-3AD203B41FA5}">
                      <a16:colId xmlns:a16="http://schemas.microsoft.com/office/drawing/2014/main" val="1415047084"/>
                    </a:ext>
                  </a:extLst>
                </a:gridCol>
                <a:gridCol w="246888">
                  <a:extLst>
                    <a:ext uri="{9D8B030D-6E8A-4147-A177-3AD203B41FA5}">
                      <a16:colId xmlns:a16="http://schemas.microsoft.com/office/drawing/2014/main" val="3039045926"/>
                    </a:ext>
                  </a:extLst>
                </a:gridCol>
                <a:gridCol w="246888">
                  <a:extLst>
                    <a:ext uri="{9D8B030D-6E8A-4147-A177-3AD203B41FA5}">
                      <a16:colId xmlns:a16="http://schemas.microsoft.com/office/drawing/2014/main" val="2180942037"/>
                    </a:ext>
                  </a:extLst>
                </a:gridCol>
                <a:gridCol w="246888">
                  <a:extLst>
                    <a:ext uri="{9D8B030D-6E8A-4147-A177-3AD203B41FA5}">
                      <a16:colId xmlns:a16="http://schemas.microsoft.com/office/drawing/2014/main" val="1289236331"/>
                    </a:ext>
                  </a:extLst>
                </a:gridCol>
                <a:gridCol w="246888">
                  <a:extLst>
                    <a:ext uri="{9D8B030D-6E8A-4147-A177-3AD203B41FA5}">
                      <a16:colId xmlns:a16="http://schemas.microsoft.com/office/drawing/2014/main" val="4050759282"/>
                    </a:ext>
                  </a:extLst>
                </a:gridCol>
                <a:gridCol w="246888">
                  <a:extLst>
                    <a:ext uri="{9D8B030D-6E8A-4147-A177-3AD203B41FA5}">
                      <a16:colId xmlns:a16="http://schemas.microsoft.com/office/drawing/2014/main" val="3481310371"/>
                    </a:ext>
                  </a:extLst>
                </a:gridCol>
                <a:gridCol w="246888">
                  <a:extLst>
                    <a:ext uri="{9D8B030D-6E8A-4147-A177-3AD203B41FA5}">
                      <a16:colId xmlns:a16="http://schemas.microsoft.com/office/drawing/2014/main" val="2978482689"/>
                    </a:ext>
                  </a:extLst>
                </a:gridCol>
                <a:gridCol w="246888">
                  <a:extLst>
                    <a:ext uri="{9D8B030D-6E8A-4147-A177-3AD203B41FA5}">
                      <a16:colId xmlns:a16="http://schemas.microsoft.com/office/drawing/2014/main" val="754808492"/>
                    </a:ext>
                  </a:extLst>
                </a:gridCol>
                <a:gridCol w="246888">
                  <a:extLst>
                    <a:ext uri="{9D8B030D-6E8A-4147-A177-3AD203B41FA5}">
                      <a16:colId xmlns:a16="http://schemas.microsoft.com/office/drawing/2014/main" val="1970431124"/>
                    </a:ext>
                  </a:extLst>
                </a:gridCol>
                <a:gridCol w="246888">
                  <a:extLst>
                    <a:ext uri="{9D8B030D-6E8A-4147-A177-3AD203B41FA5}">
                      <a16:colId xmlns:a16="http://schemas.microsoft.com/office/drawing/2014/main" val="12140583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 pro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 pro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 pro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827528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Boullier / SEAT Partner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2018 - 10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32.263157894737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6.4683689249264 %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1491.0526315789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369.57894736842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1141.5789473684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85.052631578947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14.1288 %</a:t>
                      </a:r>
                    </a:p>
                  </a:txBody>
                  <a:tcPr/>
                </a:tc>
                <a:extLst>
                  <a:ext uri="{0D108BD9-81ED-4DB2-BD59-A6C34878D82A}">
                    <a16:rowId xmlns:a16="http://schemas.microsoft.com/office/drawing/2014/main" val="2192328596"/>
                  </a:ext>
                </a:extLst>
              </a:tr>
            </a:tbl>
          </a:graphicData>
        </a:graphic>
      </p:graphicFrame>
      <p:sp>
        <p:nvSpPr>
          <p:cNvPr id="4" name="Text Placeholder 3">
            <a:extLst>
              <a:ext uri="{FF2B5EF4-FFF2-40B4-BE49-F238E27FC236}">
                <a16:creationId xmlns:a16="http://schemas.microsoft.com/office/drawing/2014/main" id="{57CEB0B0-74FB-4B38-BAC7-F42440BAE30E}"/>
              </a:ext>
            </a:extLst>
          </p:cNvPr>
          <p:cNvSpPr>
            <a:spLocks noGrp="1"/>
          </p:cNvSpPr>
          <p:nvPr>
            <p:ph type="body" sz="quarter" idx="14"/>
          </p:nvPr>
        </p:nvSpPr>
        <p:spPr/>
        <p:txBody>
          <a:bodyPr/>
          <a:lstStyle/>
          <a:p>
            <a:r>
              <a:rPr lang="en-US"/>
              <a:t>01.06.2018 - 30.11.2018</a:t>
            </a:r>
          </a:p>
        </p:txBody>
      </p:sp>
    </p:spTree>
    <p:extLst>
      <p:ext uri="{BB962C8B-B14F-4D97-AF65-F5344CB8AC3E}">
        <p14:creationId xmlns:p14="http://schemas.microsoft.com/office/powerpoint/2010/main" val="18338936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C6CAF-A5A3-4524-8FDE-1C649F643E6B}"/>
              </a:ext>
            </a:extLst>
          </p:cNvPr>
          <p:cNvSpPr>
            <a:spLocks noGrp="1"/>
          </p:cNvSpPr>
          <p:nvPr>
            <p:ph type="title"/>
          </p:nvPr>
        </p:nvSpPr>
        <p:spPr/>
        <p:txBody>
          <a:bodyPr/>
          <a:lstStyle/>
          <a:p>
            <a:r>
              <a:rPr lang="de-DE"/>
              <a:t>Reichweite pro Post | Autohaus Boullier / SEAT Partner - 4 of 6</a:t>
            </a:r>
            <a:endParaRPr lang="en-US"/>
          </a:p>
        </p:txBody>
      </p:sp>
      <p:graphicFrame>
        <p:nvGraphicFramePr>
          <p:cNvPr id="5" name="Table Placeholder 4">
            <a:extLst>
              <a:ext uri="{FF2B5EF4-FFF2-40B4-BE49-F238E27FC236}">
                <a16:creationId xmlns:a16="http://schemas.microsoft.com/office/drawing/2014/main" id="{87321840-1AA5-4D8D-B69F-92E8F9540105}"/>
              </a:ext>
            </a:extLst>
          </p:cNvPr>
          <p:cNvGraphicFramePr>
            <a:graphicFrameLocks noGrp="1"/>
          </p:cNvGraphicFramePr>
          <p:nvPr>
            <p:ph type="tbl" sz="quarter" idx="13"/>
            <p:extLst>
              <p:ext uri="{D42A27DB-BD31-4B8C-83A1-F6EECF244321}">
                <p14:modId xmlns:p14="http://schemas.microsoft.com/office/powerpoint/2010/main" val="16248355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46403">
                  <a:extLst>
                    <a:ext uri="{9D8B030D-6E8A-4147-A177-3AD203B41FA5}">
                      <a16:colId xmlns:a16="http://schemas.microsoft.com/office/drawing/2014/main" val="963054343"/>
                    </a:ext>
                  </a:extLst>
                </a:gridCol>
                <a:gridCol w="864107">
                  <a:extLst>
                    <a:ext uri="{9D8B030D-6E8A-4147-A177-3AD203B41FA5}">
                      <a16:colId xmlns:a16="http://schemas.microsoft.com/office/drawing/2014/main" val="3955979803"/>
                    </a:ext>
                  </a:extLst>
                </a:gridCol>
                <a:gridCol w="246888">
                  <a:extLst>
                    <a:ext uri="{9D8B030D-6E8A-4147-A177-3AD203B41FA5}">
                      <a16:colId xmlns:a16="http://schemas.microsoft.com/office/drawing/2014/main" val="545198185"/>
                    </a:ext>
                  </a:extLst>
                </a:gridCol>
                <a:gridCol w="246888">
                  <a:extLst>
                    <a:ext uri="{9D8B030D-6E8A-4147-A177-3AD203B41FA5}">
                      <a16:colId xmlns:a16="http://schemas.microsoft.com/office/drawing/2014/main" val="412902913"/>
                    </a:ext>
                  </a:extLst>
                </a:gridCol>
                <a:gridCol w="246888">
                  <a:extLst>
                    <a:ext uri="{9D8B030D-6E8A-4147-A177-3AD203B41FA5}">
                      <a16:colId xmlns:a16="http://schemas.microsoft.com/office/drawing/2014/main" val="2285310322"/>
                    </a:ext>
                  </a:extLst>
                </a:gridCol>
                <a:gridCol w="246888">
                  <a:extLst>
                    <a:ext uri="{9D8B030D-6E8A-4147-A177-3AD203B41FA5}">
                      <a16:colId xmlns:a16="http://schemas.microsoft.com/office/drawing/2014/main" val="3133377457"/>
                    </a:ext>
                  </a:extLst>
                </a:gridCol>
                <a:gridCol w="246888">
                  <a:extLst>
                    <a:ext uri="{9D8B030D-6E8A-4147-A177-3AD203B41FA5}">
                      <a16:colId xmlns:a16="http://schemas.microsoft.com/office/drawing/2014/main" val="1236831671"/>
                    </a:ext>
                  </a:extLst>
                </a:gridCol>
                <a:gridCol w="246888">
                  <a:extLst>
                    <a:ext uri="{9D8B030D-6E8A-4147-A177-3AD203B41FA5}">
                      <a16:colId xmlns:a16="http://schemas.microsoft.com/office/drawing/2014/main" val="1134677207"/>
                    </a:ext>
                  </a:extLst>
                </a:gridCol>
                <a:gridCol w="246888">
                  <a:extLst>
                    <a:ext uri="{9D8B030D-6E8A-4147-A177-3AD203B41FA5}">
                      <a16:colId xmlns:a16="http://schemas.microsoft.com/office/drawing/2014/main" val="526343782"/>
                    </a:ext>
                  </a:extLst>
                </a:gridCol>
                <a:gridCol w="246888">
                  <a:extLst>
                    <a:ext uri="{9D8B030D-6E8A-4147-A177-3AD203B41FA5}">
                      <a16:colId xmlns:a16="http://schemas.microsoft.com/office/drawing/2014/main" val="2561871880"/>
                    </a:ext>
                  </a:extLst>
                </a:gridCol>
                <a:gridCol w="246888">
                  <a:extLst>
                    <a:ext uri="{9D8B030D-6E8A-4147-A177-3AD203B41FA5}">
                      <a16:colId xmlns:a16="http://schemas.microsoft.com/office/drawing/2014/main" val="4173652662"/>
                    </a:ext>
                  </a:extLst>
                </a:gridCol>
                <a:gridCol w="246888">
                  <a:extLst>
                    <a:ext uri="{9D8B030D-6E8A-4147-A177-3AD203B41FA5}">
                      <a16:colId xmlns:a16="http://schemas.microsoft.com/office/drawing/2014/main" val="398799457"/>
                    </a:ext>
                  </a:extLst>
                </a:gridCol>
                <a:gridCol w="246888">
                  <a:extLst>
                    <a:ext uri="{9D8B030D-6E8A-4147-A177-3AD203B41FA5}">
                      <a16:colId xmlns:a16="http://schemas.microsoft.com/office/drawing/2014/main" val="165748813"/>
                    </a:ext>
                  </a:extLst>
                </a:gridCol>
                <a:gridCol w="246888">
                  <a:extLst>
                    <a:ext uri="{9D8B030D-6E8A-4147-A177-3AD203B41FA5}">
                      <a16:colId xmlns:a16="http://schemas.microsoft.com/office/drawing/2014/main" val="4200510895"/>
                    </a:ext>
                  </a:extLst>
                </a:gridCol>
                <a:gridCol w="246888">
                  <a:extLst>
                    <a:ext uri="{9D8B030D-6E8A-4147-A177-3AD203B41FA5}">
                      <a16:colId xmlns:a16="http://schemas.microsoft.com/office/drawing/2014/main" val="2324827351"/>
                    </a:ext>
                  </a:extLst>
                </a:gridCol>
                <a:gridCol w="246888">
                  <a:extLst>
                    <a:ext uri="{9D8B030D-6E8A-4147-A177-3AD203B41FA5}">
                      <a16:colId xmlns:a16="http://schemas.microsoft.com/office/drawing/2014/main" val="976836476"/>
                    </a:ext>
                  </a:extLst>
                </a:gridCol>
                <a:gridCol w="246888">
                  <a:extLst>
                    <a:ext uri="{9D8B030D-6E8A-4147-A177-3AD203B41FA5}">
                      <a16:colId xmlns:a16="http://schemas.microsoft.com/office/drawing/2014/main" val="3772310559"/>
                    </a:ext>
                  </a:extLst>
                </a:gridCol>
                <a:gridCol w="246888">
                  <a:extLst>
                    <a:ext uri="{9D8B030D-6E8A-4147-A177-3AD203B41FA5}">
                      <a16:colId xmlns:a16="http://schemas.microsoft.com/office/drawing/2014/main" val="2537014587"/>
                    </a:ext>
                  </a:extLst>
                </a:gridCol>
                <a:gridCol w="246888">
                  <a:extLst>
                    <a:ext uri="{9D8B030D-6E8A-4147-A177-3AD203B41FA5}">
                      <a16:colId xmlns:a16="http://schemas.microsoft.com/office/drawing/2014/main" val="203855351"/>
                    </a:ext>
                  </a:extLst>
                </a:gridCol>
                <a:gridCol w="246888">
                  <a:extLst>
                    <a:ext uri="{9D8B030D-6E8A-4147-A177-3AD203B41FA5}">
                      <a16:colId xmlns:a16="http://schemas.microsoft.com/office/drawing/2014/main" val="1871857362"/>
                    </a:ext>
                  </a:extLst>
                </a:gridCol>
                <a:gridCol w="246888">
                  <a:extLst>
                    <a:ext uri="{9D8B030D-6E8A-4147-A177-3AD203B41FA5}">
                      <a16:colId xmlns:a16="http://schemas.microsoft.com/office/drawing/2014/main" val="1818713019"/>
                    </a:ext>
                  </a:extLst>
                </a:gridCol>
                <a:gridCol w="246888">
                  <a:extLst>
                    <a:ext uri="{9D8B030D-6E8A-4147-A177-3AD203B41FA5}">
                      <a16:colId xmlns:a16="http://schemas.microsoft.com/office/drawing/2014/main" val="1407028313"/>
                    </a:ext>
                  </a:extLst>
                </a:gridCol>
                <a:gridCol w="246888">
                  <a:extLst>
                    <a:ext uri="{9D8B030D-6E8A-4147-A177-3AD203B41FA5}">
                      <a16:colId xmlns:a16="http://schemas.microsoft.com/office/drawing/2014/main" val="538604201"/>
                    </a:ext>
                  </a:extLst>
                </a:gridCol>
                <a:gridCol w="246888">
                  <a:extLst>
                    <a:ext uri="{9D8B030D-6E8A-4147-A177-3AD203B41FA5}">
                      <a16:colId xmlns:a16="http://schemas.microsoft.com/office/drawing/2014/main" val="2941703589"/>
                    </a:ext>
                  </a:extLst>
                </a:gridCol>
                <a:gridCol w="246888">
                  <a:extLst>
                    <a:ext uri="{9D8B030D-6E8A-4147-A177-3AD203B41FA5}">
                      <a16:colId xmlns:a16="http://schemas.microsoft.com/office/drawing/2014/main" val="3429659362"/>
                    </a:ext>
                  </a:extLst>
                </a:gridCol>
                <a:gridCol w="246888">
                  <a:extLst>
                    <a:ext uri="{9D8B030D-6E8A-4147-A177-3AD203B41FA5}">
                      <a16:colId xmlns:a16="http://schemas.microsoft.com/office/drawing/2014/main" val="2090743975"/>
                    </a:ext>
                  </a:extLst>
                </a:gridCol>
                <a:gridCol w="246888">
                  <a:extLst>
                    <a:ext uri="{9D8B030D-6E8A-4147-A177-3AD203B41FA5}">
                      <a16:colId xmlns:a16="http://schemas.microsoft.com/office/drawing/2014/main" val="2159228206"/>
                    </a:ext>
                  </a:extLst>
                </a:gridCol>
                <a:gridCol w="246888">
                  <a:extLst>
                    <a:ext uri="{9D8B030D-6E8A-4147-A177-3AD203B41FA5}">
                      <a16:colId xmlns:a16="http://schemas.microsoft.com/office/drawing/2014/main" val="29160574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 pro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 pro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 pro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081628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Boullier / SEAT Partner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2018 - 09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19.692307692308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4.7202121521035 %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1223.7692307692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351.53846153846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898.38461538462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46.769230769231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11.5376 %</a:t>
                      </a:r>
                    </a:p>
                  </a:txBody>
                  <a:tcPr/>
                </a:tc>
                <a:extLst>
                  <a:ext uri="{0D108BD9-81ED-4DB2-BD59-A6C34878D82A}">
                    <a16:rowId xmlns:a16="http://schemas.microsoft.com/office/drawing/2014/main" val="3359543187"/>
                  </a:ext>
                </a:extLst>
              </a:tr>
            </a:tbl>
          </a:graphicData>
        </a:graphic>
      </p:graphicFrame>
      <p:sp>
        <p:nvSpPr>
          <p:cNvPr id="4" name="Text Placeholder 3">
            <a:extLst>
              <a:ext uri="{FF2B5EF4-FFF2-40B4-BE49-F238E27FC236}">
                <a16:creationId xmlns:a16="http://schemas.microsoft.com/office/drawing/2014/main" id="{E31FB7DC-FBEA-4E5D-B165-E44A37A75036}"/>
              </a:ext>
            </a:extLst>
          </p:cNvPr>
          <p:cNvSpPr>
            <a:spLocks noGrp="1"/>
          </p:cNvSpPr>
          <p:nvPr>
            <p:ph type="body" sz="quarter" idx="14"/>
          </p:nvPr>
        </p:nvSpPr>
        <p:spPr/>
        <p:txBody>
          <a:bodyPr/>
          <a:lstStyle/>
          <a:p>
            <a:r>
              <a:rPr lang="en-US"/>
              <a:t>01.06.2018 - 30.11.2018</a:t>
            </a:r>
          </a:p>
        </p:txBody>
      </p:sp>
    </p:spTree>
    <p:extLst>
      <p:ext uri="{BB962C8B-B14F-4D97-AF65-F5344CB8AC3E}">
        <p14:creationId xmlns:p14="http://schemas.microsoft.com/office/powerpoint/2010/main" val="11862886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20681D-C6DD-43A0-BC17-260A081659A1}"/>
              </a:ext>
            </a:extLst>
          </p:cNvPr>
          <p:cNvSpPr>
            <a:spLocks noGrp="1"/>
          </p:cNvSpPr>
          <p:nvPr>
            <p:ph type="title"/>
          </p:nvPr>
        </p:nvSpPr>
        <p:spPr/>
        <p:txBody>
          <a:bodyPr/>
          <a:lstStyle/>
          <a:p>
            <a:r>
              <a:rPr lang="de-DE"/>
              <a:t>Reichweite pro Post | Autohaus Boullier / SEAT Partner - 5 of 6</a:t>
            </a:r>
            <a:endParaRPr lang="en-US"/>
          </a:p>
        </p:txBody>
      </p:sp>
      <p:graphicFrame>
        <p:nvGraphicFramePr>
          <p:cNvPr id="5" name="Table Placeholder 4">
            <a:extLst>
              <a:ext uri="{FF2B5EF4-FFF2-40B4-BE49-F238E27FC236}">
                <a16:creationId xmlns:a16="http://schemas.microsoft.com/office/drawing/2014/main" id="{505AAEAE-BA15-40BB-81E3-D408199AE0C0}"/>
              </a:ext>
            </a:extLst>
          </p:cNvPr>
          <p:cNvGraphicFramePr>
            <a:graphicFrameLocks noGrp="1"/>
          </p:cNvGraphicFramePr>
          <p:nvPr>
            <p:ph type="tbl" sz="quarter" idx="13"/>
            <p:extLst>
              <p:ext uri="{D42A27DB-BD31-4B8C-83A1-F6EECF244321}">
                <p14:modId xmlns:p14="http://schemas.microsoft.com/office/powerpoint/2010/main" val="31380318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46403">
                  <a:extLst>
                    <a:ext uri="{9D8B030D-6E8A-4147-A177-3AD203B41FA5}">
                      <a16:colId xmlns:a16="http://schemas.microsoft.com/office/drawing/2014/main" val="1620707838"/>
                    </a:ext>
                  </a:extLst>
                </a:gridCol>
                <a:gridCol w="864107">
                  <a:extLst>
                    <a:ext uri="{9D8B030D-6E8A-4147-A177-3AD203B41FA5}">
                      <a16:colId xmlns:a16="http://schemas.microsoft.com/office/drawing/2014/main" val="936021536"/>
                    </a:ext>
                  </a:extLst>
                </a:gridCol>
                <a:gridCol w="246888">
                  <a:extLst>
                    <a:ext uri="{9D8B030D-6E8A-4147-A177-3AD203B41FA5}">
                      <a16:colId xmlns:a16="http://schemas.microsoft.com/office/drawing/2014/main" val="1826104365"/>
                    </a:ext>
                  </a:extLst>
                </a:gridCol>
                <a:gridCol w="246888">
                  <a:extLst>
                    <a:ext uri="{9D8B030D-6E8A-4147-A177-3AD203B41FA5}">
                      <a16:colId xmlns:a16="http://schemas.microsoft.com/office/drawing/2014/main" val="3300685802"/>
                    </a:ext>
                  </a:extLst>
                </a:gridCol>
                <a:gridCol w="246888">
                  <a:extLst>
                    <a:ext uri="{9D8B030D-6E8A-4147-A177-3AD203B41FA5}">
                      <a16:colId xmlns:a16="http://schemas.microsoft.com/office/drawing/2014/main" val="4264622713"/>
                    </a:ext>
                  </a:extLst>
                </a:gridCol>
                <a:gridCol w="246888">
                  <a:extLst>
                    <a:ext uri="{9D8B030D-6E8A-4147-A177-3AD203B41FA5}">
                      <a16:colId xmlns:a16="http://schemas.microsoft.com/office/drawing/2014/main" val="177155316"/>
                    </a:ext>
                  </a:extLst>
                </a:gridCol>
                <a:gridCol w="246888">
                  <a:extLst>
                    <a:ext uri="{9D8B030D-6E8A-4147-A177-3AD203B41FA5}">
                      <a16:colId xmlns:a16="http://schemas.microsoft.com/office/drawing/2014/main" val="3940819210"/>
                    </a:ext>
                  </a:extLst>
                </a:gridCol>
                <a:gridCol w="246888">
                  <a:extLst>
                    <a:ext uri="{9D8B030D-6E8A-4147-A177-3AD203B41FA5}">
                      <a16:colId xmlns:a16="http://schemas.microsoft.com/office/drawing/2014/main" val="2492553664"/>
                    </a:ext>
                  </a:extLst>
                </a:gridCol>
                <a:gridCol w="246888">
                  <a:extLst>
                    <a:ext uri="{9D8B030D-6E8A-4147-A177-3AD203B41FA5}">
                      <a16:colId xmlns:a16="http://schemas.microsoft.com/office/drawing/2014/main" val="3425371315"/>
                    </a:ext>
                  </a:extLst>
                </a:gridCol>
                <a:gridCol w="246888">
                  <a:extLst>
                    <a:ext uri="{9D8B030D-6E8A-4147-A177-3AD203B41FA5}">
                      <a16:colId xmlns:a16="http://schemas.microsoft.com/office/drawing/2014/main" val="2005898024"/>
                    </a:ext>
                  </a:extLst>
                </a:gridCol>
                <a:gridCol w="246888">
                  <a:extLst>
                    <a:ext uri="{9D8B030D-6E8A-4147-A177-3AD203B41FA5}">
                      <a16:colId xmlns:a16="http://schemas.microsoft.com/office/drawing/2014/main" val="3406440922"/>
                    </a:ext>
                  </a:extLst>
                </a:gridCol>
                <a:gridCol w="246888">
                  <a:extLst>
                    <a:ext uri="{9D8B030D-6E8A-4147-A177-3AD203B41FA5}">
                      <a16:colId xmlns:a16="http://schemas.microsoft.com/office/drawing/2014/main" val="1494936957"/>
                    </a:ext>
                  </a:extLst>
                </a:gridCol>
                <a:gridCol w="246888">
                  <a:extLst>
                    <a:ext uri="{9D8B030D-6E8A-4147-A177-3AD203B41FA5}">
                      <a16:colId xmlns:a16="http://schemas.microsoft.com/office/drawing/2014/main" val="2486509974"/>
                    </a:ext>
                  </a:extLst>
                </a:gridCol>
                <a:gridCol w="246888">
                  <a:extLst>
                    <a:ext uri="{9D8B030D-6E8A-4147-A177-3AD203B41FA5}">
                      <a16:colId xmlns:a16="http://schemas.microsoft.com/office/drawing/2014/main" val="1063139735"/>
                    </a:ext>
                  </a:extLst>
                </a:gridCol>
                <a:gridCol w="246888">
                  <a:extLst>
                    <a:ext uri="{9D8B030D-6E8A-4147-A177-3AD203B41FA5}">
                      <a16:colId xmlns:a16="http://schemas.microsoft.com/office/drawing/2014/main" val="484776693"/>
                    </a:ext>
                  </a:extLst>
                </a:gridCol>
                <a:gridCol w="246888">
                  <a:extLst>
                    <a:ext uri="{9D8B030D-6E8A-4147-A177-3AD203B41FA5}">
                      <a16:colId xmlns:a16="http://schemas.microsoft.com/office/drawing/2014/main" val="2883670399"/>
                    </a:ext>
                  </a:extLst>
                </a:gridCol>
                <a:gridCol w="246888">
                  <a:extLst>
                    <a:ext uri="{9D8B030D-6E8A-4147-A177-3AD203B41FA5}">
                      <a16:colId xmlns:a16="http://schemas.microsoft.com/office/drawing/2014/main" val="1665577366"/>
                    </a:ext>
                  </a:extLst>
                </a:gridCol>
                <a:gridCol w="246888">
                  <a:extLst>
                    <a:ext uri="{9D8B030D-6E8A-4147-A177-3AD203B41FA5}">
                      <a16:colId xmlns:a16="http://schemas.microsoft.com/office/drawing/2014/main" val="1681298203"/>
                    </a:ext>
                  </a:extLst>
                </a:gridCol>
                <a:gridCol w="246888">
                  <a:extLst>
                    <a:ext uri="{9D8B030D-6E8A-4147-A177-3AD203B41FA5}">
                      <a16:colId xmlns:a16="http://schemas.microsoft.com/office/drawing/2014/main" val="742575295"/>
                    </a:ext>
                  </a:extLst>
                </a:gridCol>
                <a:gridCol w="246888">
                  <a:extLst>
                    <a:ext uri="{9D8B030D-6E8A-4147-A177-3AD203B41FA5}">
                      <a16:colId xmlns:a16="http://schemas.microsoft.com/office/drawing/2014/main" val="657639360"/>
                    </a:ext>
                  </a:extLst>
                </a:gridCol>
                <a:gridCol w="246888">
                  <a:extLst>
                    <a:ext uri="{9D8B030D-6E8A-4147-A177-3AD203B41FA5}">
                      <a16:colId xmlns:a16="http://schemas.microsoft.com/office/drawing/2014/main" val="419066753"/>
                    </a:ext>
                  </a:extLst>
                </a:gridCol>
                <a:gridCol w="246888">
                  <a:extLst>
                    <a:ext uri="{9D8B030D-6E8A-4147-A177-3AD203B41FA5}">
                      <a16:colId xmlns:a16="http://schemas.microsoft.com/office/drawing/2014/main" val="1158543359"/>
                    </a:ext>
                  </a:extLst>
                </a:gridCol>
                <a:gridCol w="246888">
                  <a:extLst>
                    <a:ext uri="{9D8B030D-6E8A-4147-A177-3AD203B41FA5}">
                      <a16:colId xmlns:a16="http://schemas.microsoft.com/office/drawing/2014/main" val="2455356983"/>
                    </a:ext>
                  </a:extLst>
                </a:gridCol>
                <a:gridCol w="246888">
                  <a:extLst>
                    <a:ext uri="{9D8B030D-6E8A-4147-A177-3AD203B41FA5}">
                      <a16:colId xmlns:a16="http://schemas.microsoft.com/office/drawing/2014/main" val="4105373941"/>
                    </a:ext>
                  </a:extLst>
                </a:gridCol>
                <a:gridCol w="246888">
                  <a:extLst>
                    <a:ext uri="{9D8B030D-6E8A-4147-A177-3AD203B41FA5}">
                      <a16:colId xmlns:a16="http://schemas.microsoft.com/office/drawing/2014/main" val="3946503203"/>
                    </a:ext>
                  </a:extLst>
                </a:gridCol>
                <a:gridCol w="246888">
                  <a:extLst>
                    <a:ext uri="{9D8B030D-6E8A-4147-A177-3AD203B41FA5}">
                      <a16:colId xmlns:a16="http://schemas.microsoft.com/office/drawing/2014/main" val="3318432876"/>
                    </a:ext>
                  </a:extLst>
                </a:gridCol>
                <a:gridCol w="246888">
                  <a:extLst>
                    <a:ext uri="{9D8B030D-6E8A-4147-A177-3AD203B41FA5}">
                      <a16:colId xmlns:a16="http://schemas.microsoft.com/office/drawing/2014/main" val="902833500"/>
                    </a:ext>
                  </a:extLst>
                </a:gridCol>
                <a:gridCol w="246888">
                  <a:extLst>
                    <a:ext uri="{9D8B030D-6E8A-4147-A177-3AD203B41FA5}">
                      <a16:colId xmlns:a16="http://schemas.microsoft.com/office/drawing/2014/main" val="16467473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 pro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 pro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 pro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4491838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Boullier / SEAT Partner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2018 - 08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4.5414549790818 %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1298.375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858.125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10.4457 %</a:t>
                      </a:r>
                    </a:p>
                  </a:txBody>
                  <a:tcPr/>
                </a:tc>
                <a:extLst>
                  <a:ext uri="{0D108BD9-81ED-4DB2-BD59-A6C34878D82A}">
                    <a16:rowId xmlns:a16="http://schemas.microsoft.com/office/drawing/2014/main" val="3926234526"/>
                  </a:ext>
                </a:extLst>
              </a:tr>
            </a:tbl>
          </a:graphicData>
        </a:graphic>
      </p:graphicFrame>
      <p:sp>
        <p:nvSpPr>
          <p:cNvPr id="4" name="Text Placeholder 3">
            <a:extLst>
              <a:ext uri="{FF2B5EF4-FFF2-40B4-BE49-F238E27FC236}">
                <a16:creationId xmlns:a16="http://schemas.microsoft.com/office/drawing/2014/main" id="{931FA5C4-338B-41B9-8DAC-0B2D372CF281}"/>
              </a:ext>
            </a:extLst>
          </p:cNvPr>
          <p:cNvSpPr>
            <a:spLocks noGrp="1"/>
          </p:cNvSpPr>
          <p:nvPr>
            <p:ph type="body" sz="quarter" idx="14"/>
          </p:nvPr>
        </p:nvSpPr>
        <p:spPr/>
        <p:txBody>
          <a:bodyPr/>
          <a:lstStyle/>
          <a:p>
            <a:r>
              <a:rPr lang="en-US"/>
              <a:t>01.06.2018 - 30.11.2018</a:t>
            </a:r>
          </a:p>
        </p:txBody>
      </p:sp>
    </p:spTree>
    <p:extLst>
      <p:ext uri="{BB962C8B-B14F-4D97-AF65-F5344CB8AC3E}">
        <p14:creationId xmlns:p14="http://schemas.microsoft.com/office/powerpoint/2010/main" val="32342884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6C4FD2-E831-46DC-A07E-2822E6AE5DE5}"/>
              </a:ext>
            </a:extLst>
          </p:cNvPr>
          <p:cNvSpPr>
            <a:spLocks noGrp="1"/>
          </p:cNvSpPr>
          <p:nvPr>
            <p:ph type="title"/>
          </p:nvPr>
        </p:nvSpPr>
        <p:spPr/>
        <p:txBody>
          <a:bodyPr/>
          <a:lstStyle/>
          <a:p>
            <a:r>
              <a:rPr lang="de-DE"/>
              <a:t>Reichweite pro Post | Autohaus Boullier / SEAT Partner - 6 of 6</a:t>
            </a:r>
            <a:endParaRPr lang="en-US"/>
          </a:p>
        </p:txBody>
      </p:sp>
      <p:graphicFrame>
        <p:nvGraphicFramePr>
          <p:cNvPr id="5" name="Table Placeholder 4">
            <a:extLst>
              <a:ext uri="{FF2B5EF4-FFF2-40B4-BE49-F238E27FC236}">
                <a16:creationId xmlns:a16="http://schemas.microsoft.com/office/drawing/2014/main" id="{C871341E-EBDE-4F4F-A903-C42666D68A8E}"/>
              </a:ext>
            </a:extLst>
          </p:cNvPr>
          <p:cNvGraphicFramePr>
            <a:graphicFrameLocks noGrp="1"/>
          </p:cNvGraphicFramePr>
          <p:nvPr>
            <p:ph type="tbl" sz="quarter" idx="13"/>
            <p:extLst>
              <p:ext uri="{D42A27DB-BD31-4B8C-83A1-F6EECF244321}">
                <p14:modId xmlns:p14="http://schemas.microsoft.com/office/powerpoint/2010/main" val="980763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46403">
                  <a:extLst>
                    <a:ext uri="{9D8B030D-6E8A-4147-A177-3AD203B41FA5}">
                      <a16:colId xmlns:a16="http://schemas.microsoft.com/office/drawing/2014/main" val="2057394065"/>
                    </a:ext>
                  </a:extLst>
                </a:gridCol>
                <a:gridCol w="864107">
                  <a:extLst>
                    <a:ext uri="{9D8B030D-6E8A-4147-A177-3AD203B41FA5}">
                      <a16:colId xmlns:a16="http://schemas.microsoft.com/office/drawing/2014/main" val="1133347363"/>
                    </a:ext>
                  </a:extLst>
                </a:gridCol>
                <a:gridCol w="246888">
                  <a:extLst>
                    <a:ext uri="{9D8B030D-6E8A-4147-A177-3AD203B41FA5}">
                      <a16:colId xmlns:a16="http://schemas.microsoft.com/office/drawing/2014/main" val="1745755249"/>
                    </a:ext>
                  </a:extLst>
                </a:gridCol>
                <a:gridCol w="246888">
                  <a:extLst>
                    <a:ext uri="{9D8B030D-6E8A-4147-A177-3AD203B41FA5}">
                      <a16:colId xmlns:a16="http://schemas.microsoft.com/office/drawing/2014/main" val="4020686090"/>
                    </a:ext>
                  </a:extLst>
                </a:gridCol>
                <a:gridCol w="246888">
                  <a:extLst>
                    <a:ext uri="{9D8B030D-6E8A-4147-A177-3AD203B41FA5}">
                      <a16:colId xmlns:a16="http://schemas.microsoft.com/office/drawing/2014/main" val="815686189"/>
                    </a:ext>
                  </a:extLst>
                </a:gridCol>
                <a:gridCol w="246888">
                  <a:extLst>
                    <a:ext uri="{9D8B030D-6E8A-4147-A177-3AD203B41FA5}">
                      <a16:colId xmlns:a16="http://schemas.microsoft.com/office/drawing/2014/main" val="3532126990"/>
                    </a:ext>
                  </a:extLst>
                </a:gridCol>
                <a:gridCol w="246888">
                  <a:extLst>
                    <a:ext uri="{9D8B030D-6E8A-4147-A177-3AD203B41FA5}">
                      <a16:colId xmlns:a16="http://schemas.microsoft.com/office/drawing/2014/main" val="2648285349"/>
                    </a:ext>
                  </a:extLst>
                </a:gridCol>
                <a:gridCol w="246888">
                  <a:extLst>
                    <a:ext uri="{9D8B030D-6E8A-4147-A177-3AD203B41FA5}">
                      <a16:colId xmlns:a16="http://schemas.microsoft.com/office/drawing/2014/main" val="80814034"/>
                    </a:ext>
                  </a:extLst>
                </a:gridCol>
                <a:gridCol w="246888">
                  <a:extLst>
                    <a:ext uri="{9D8B030D-6E8A-4147-A177-3AD203B41FA5}">
                      <a16:colId xmlns:a16="http://schemas.microsoft.com/office/drawing/2014/main" val="2423188721"/>
                    </a:ext>
                  </a:extLst>
                </a:gridCol>
                <a:gridCol w="246888">
                  <a:extLst>
                    <a:ext uri="{9D8B030D-6E8A-4147-A177-3AD203B41FA5}">
                      <a16:colId xmlns:a16="http://schemas.microsoft.com/office/drawing/2014/main" val="6284620"/>
                    </a:ext>
                  </a:extLst>
                </a:gridCol>
                <a:gridCol w="246888">
                  <a:extLst>
                    <a:ext uri="{9D8B030D-6E8A-4147-A177-3AD203B41FA5}">
                      <a16:colId xmlns:a16="http://schemas.microsoft.com/office/drawing/2014/main" val="1149989333"/>
                    </a:ext>
                  </a:extLst>
                </a:gridCol>
                <a:gridCol w="246888">
                  <a:extLst>
                    <a:ext uri="{9D8B030D-6E8A-4147-A177-3AD203B41FA5}">
                      <a16:colId xmlns:a16="http://schemas.microsoft.com/office/drawing/2014/main" val="3710591013"/>
                    </a:ext>
                  </a:extLst>
                </a:gridCol>
                <a:gridCol w="246888">
                  <a:extLst>
                    <a:ext uri="{9D8B030D-6E8A-4147-A177-3AD203B41FA5}">
                      <a16:colId xmlns:a16="http://schemas.microsoft.com/office/drawing/2014/main" val="4281689081"/>
                    </a:ext>
                  </a:extLst>
                </a:gridCol>
                <a:gridCol w="246888">
                  <a:extLst>
                    <a:ext uri="{9D8B030D-6E8A-4147-A177-3AD203B41FA5}">
                      <a16:colId xmlns:a16="http://schemas.microsoft.com/office/drawing/2014/main" val="618521367"/>
                    </a:ext>
                  </a:extLst>
                </a:gridCol>
                <a:gridCol w="246888">
                  <a:extLst>
                    <a:ext uri="{9D8B030D-6E8A-4147-A177-3AD203B41FA5}">
                      <a16:colId xmlns:a16="http://schemas.microsoft.com/office/drawing/2014/main" val="2284180001"/>
                    </a:ext>
                  </a:extLst>
                </a:gridCol>
                <a:gridCol w="246888">
                  <a:extLst>
                    <a:ext uri="{9D8B030D-6E8A-4147-A177-3AD203B41FA5}">
                      <a16:colId xmlns:a16="http://schemas.microsoft.com/office/drawing/2014/main" val="612359856"/>
                    </a:ext>
                  </a:extLst>
                </a:gridCol>
                <a:gridCol w="246888">
                  <a:extLst>
                    <a:ext uri="{9D8B030D-6E8A-4147-A177-3AD203B41FA5}">
                      <a16:colId xmlns:a16="http://schemas.microsoft.com/office/drawing/2014/main" val="1424730494"/>
                    </a:ext>
                  </a:extLst>
                </a:gridCol>
                <a:gridCol w="246888">
                  <a:extLst>
                    <a:ext uri="{9D8B030D-6E8A-4147-A177-3AD203B41FA5}">
                      <a16:colId xmlns:a16="http://schemas.microsoft.com/office/drawing/2014/main" val="2099123371"/>
                    </a:ext>
                  </a:extLst>
                </a:gridCol>
                <a:gridCol w="246888">
                  <a:extLst>
                    <a:ext uri="{9D8B030D-6E8A-4147-A177-3AD203B41FA5}">
                      <a16:colId xmlns:a16="http://schemas.microsoft.com/office/drawing/2014/main" val="915393642"/>
                    </a:ext>
                  </a:extLst>
                </a:gridCol>
                <a:gridCol w="246888">
                  <a:extLst>
                    <a:ext uri="{9D8B030D-6E8A-4147-A177-3AD203B41FA5}">
                      <a16:colId xmlns:a16="http://schemas.microsoft.com/office/drawing/2014/main" val="2729719739"/>
                    </a:ext>
                  </a:extLst>
                </a:gridCol>
                <a:gridCol w="246888">
                  <a:extLst>
                    <a:ext uri="{9D8B030D-6E8A-4147-A177-3AD203B41FA5}">
                      <a16:colId xmlns:a16="http://schemas.microsoft.com/office/drawing/2014/main" val="4252260843"/>
                    </a:ext>
                  </a:extLst>
                </a:gridCol>
                <a:gridCol w="246888">
                  <a:extLst>
                    <a:ext uri="{9D8B030D-6E8A-4147-A177-3AD203B41FA5}">
                      <a16:colId xmlns:a16="http://schemas.microsoft.com/office/drawing/2014/main" val="517457331"/>
                    </a:ext>
                  </a:extLst>
                </a:gridCol>
                <a:gridCol w="246888">
                  <a:extLst>
                    <a:ext uri="{9D8B030D-6E8A-4147-A177-3AD203B41FA5}">
                      <a16:colId xmlns:a16="http://schemas.microsoft.com/office/drawing/2014/main" val="1157134027"/>
                    </a:ext>
                  </a:extLst>
                </a:gridCol>
                <a:gridCol w="246888">
                  <a:extLst>
                    <a:ext uri="{9D8B030D-6E8A-4147-A177-3AD203B41FA5}">
                      <a16:colId xmlns:a16="http://schemas.microsoft.com/office/drawing/2014/main" val="1644139614"/>
                    </a:ext>
                  </a:extLst>
                </a:gridCol>
                <a:gridCol w="246888">
                  <a:extLst>
                    <a:ext uri="{9D8B030D-6E8A-4147-A177-3AD203B41FA5}">
                      <a16:colId xmlns:a16="http://schemas.microsoft.com/office/drawing/2014/main" val="3202736474"/>
                    </a:ext>
                  </a:extLst>
                </a:gridCol>
                <a:gridCol w="246888">
                  <a:extLst>
                    <a:ext uri="{9D8B030D-6E8A-4147-A177-3AD203B41FA5}">
                      <a16:colId xmlns:a16="http://schemas.microsoft.com/office/drawing/2014/main" val="188197386"/>
                    </a:ext>
                  </a:extLst>
                </a:gridCol>
                <a:gridCol w="246888">
                  <a:extLst>
                    <a:ext uri="{9D8B030D-6E8A-4147-A177-3AD203B41FA5}">
                      <a16:colId xmlns:a16="http://schemas.microsoft.com/office/drawing/2014/main" val="2784674150"/>
                    </a:ext>
                  </a:extLst>
                </a:gridCol>
                <a:gridCol w="246888">
                  <a:extLst>
                    <a:ext uri="{9D8B030D-6E8A-4147-A177-3AD203B41FA5}">
                      <a16:colId xmlns:a16="http://schemas.microsoft.com/office/drawing/2014/main" val="17966943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 pro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 pro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 pro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154918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Boullier / SEAT Partner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2018 - 07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2.0618556701031 %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2.0619 %</a:t>
                      </a:r>
                    </a:p>
                  </a:txBody>
                  <a:tcPr/>
                </a:tc>
                <a:extLst>
                  <a:ext uri="{0D108BD9-81ED-4DB2-BD59-A6C34878D82A}">
                    <a16:rowId xmlns:a16="http://schemas.microsoft.com/office/drawing/2014/main" val="2710168180"/>
                  </a:ext>
                </a:extLst>
              </a:tr>
            </a:tbl>
          </a:graphicData>
        </a:graphic>
      </p:graphicFrame>
      <p:sp>
        <p:nvSpPr>
          <p:cNvPr id="4" name="Text Placeholder 3">
            <a:extLst>
              <a:ext uri="{FF2B5EF4-FFF2-40B4-BE49-F238E27FC236}">
                <a16:creationId xmlns:a16="http://schemas.microsoft.com/office/drawing/2014/main" id="{17855422-829C-48FB-B614-954663067A3B}"/>
              </a:ext>
            </a:extLst>
          </p:cNvPr>
          <p:cNvSpPr>
            <a:spLocks noGrp="1"/>
          </p:cNvSpPr>
          <p:nvPr>
            <p:ph type="body" sz="quarter" idx="14"/>
          </p:nvPr>
        </p:nvSpPr>
        <p:spPr/>
        <p:txBody>
          <a:bodyPr/>
          <a:lstStyle/>
          <a:p>
            <a:r>
              <a:rPr lang="en-US"/>
              <a:t>01.06.2018 - 30.11.2018</a:t>
            </a:r>
          </a:p>
        </p:txBody>
      </p:sp>
    </p:spTree>
    <p:extLst>
      <p:ext uri="{BB962C8B-B14F-4D97-AF65-F5344CB8AC3E}">
        <p14:creationId xmlns:p14="http://schemas.microsoft.com/office/powerpoint/2010/main" val="33235994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3CA03-EBFD-46F0-A11C-73270C4F4646}"/>
              </a:ext>
            </a:extLst>
          </p:cNvPr>
          <p:cNvSpPr>
            <a:spLocks noGrp="1"/>
          </p:cNvSpPr>
          <p:nvPr>
            <p:ph type="title"/>
          </p:nvPr>
        </p:nvSpPr>
        <p:spPr/>
        <p:txBody>
          <a:bodyPr/>
          <a:lstStyle/>
          <a:p>
            <a:r>
              <a:rPr lang="en-US"/>
              <a:t>Interaktionen &amp; Traffic | Autohaus Boullier / SEAT Partner - 1 of 6</a:t>
            </a:r>
          </a:p>
        </p:txBody>
      </p:sp>
      <p:graphicFrame>
        <p:nvGraphicFramePr>
          <p:cNvPr id="5" name="Table Placeholder 4">
            <a:extLst>
              <a:ext uri="{FF2B5EF4-FFF2-40B4-BE49-F238E27FC236}">
                <a16:creationId xmlns:a16="http://schemas.microsoft.com/office/drawing/2014/main" id="{2170D5DB-C7FA-48A2-922B-4C071B73C208}"/>
              </a:ext>
            </a:extLst>
          </p:cNvPr>
          <p:cNvGraphicFramePr>
            <a:graphicFrameLocks noGrp="1"/>
          </p:cNvGraphicFramePr>
          <p:nvPr>
            <p:ph type="tbl" sz="quarter" idx="13"/>
            <p:extLst>
              <p:ext uri="{D42A27DB-BD31-4B8C-83A1-F6EECF244321}">
                <p14:modId xmlns:p14="http://schemas.microsoft.com/office/powerpoint/2010/main" val="15743717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46403">
                  <a:extLst>
                    <a:ext uri="{9D8B030D-6E8A-4147-A177-3AD203B41FA5}">
                      <a16:colId xmlns:a16="http://schemas.microsoft.com/office/drawing/2014/main" val="1255735313"/>
                    </a:ext>
                  </a:extLst>
                </a:gridCol>
                <a:gridCol w="864107">
                  <a:extLst>
                    <a:ext uri="{9D8B030D-6E8A-4147-A177-3AD203B41FA5}">
                      <a16:colId xmlns:a16="http://schemas.microsoft.com/office/drawing/2014/main" val="129497945"/>
                    </a:ext>
                  </a:extLst>
                </a:gridCol>
                <a:gridCol w="246888">
                  <a:extLst>
                    <a:ext uri="{9D8B030D-6E8A-4147-A177-3AD203B41FA5}">
                      <a16:colId xmlns:a16="http://schemas.microsoft.com/office/drawing/2014/main" val="4061091127"/>
                    </a:ext>
                  </a:extLst>
                </a:gridCol>
                <a:gridCol w="246888">
                  <a:extLst>
                    <a:ext uri="{9D8B030D-6E8A-4147-A177-3AD203B41FA5}">
                      <a16:colId xmlns:a16="http://schemas.microsoft.com/office/drawing/2014/main" val="2614397132"/>
                    </a:ext>
                  </a:extLst>
                </a:gridCol>
                <a:gridCol w="246888">
                  <a:extLst>
                    <a:ext uri="{9D8B030D-6E8A-4147-A177-3AD203B41FA5}">
                      <a16:colId xmlns:a16="http://schemas.microsoft.com/office/drawing/2014/main" val="4074235356"/>
                    </a:ext>
                  </a:extLst>
                </a:gridCol>
                <a:gridCol w="246888">
                  <a:extLst>
                    <a:ext uri="{9D8B030D-6E8A-4147-A177-3AD203B41FA5}">
                      <a16:colId xmlns:a16="http://schemas.microsoft.com/office/drawing/2014/main" val="636799377"/>
                    </a:ext>
                  </a:extLst>
                </a:gridCol>
                <a:gridCol w="246888">
                  <a:extLst>
                    <a:ext uri="{9D8B030D-6E8A-4147-A177-3AD203B41FA5}">
                      <a16:colId xmlns:a16="http://schemas.microsoft.com/office/drawing/2014/main" val="3471081727"/>
                    </a:ext>
                  </a:extLst>
                </a:gridCol>
                <a:gridCol w="246888">
                  <a:extLst>
                    <a:ext uri="{9D8B030D-6E8A-4147-A177-3AD203B41FA5}">
                      <a16:colId xmlns:a16="http://schemas.microsoft.com/office/drawing/2014/main" val="3099356768"/>
                    </a:ext>
                  </a:extLst>
                </a:gridCol>
                <a:gridCol w="246888">
                  <a:extLst>
                    <a:ext uri="{9D8B030D-6E8A-4147-A177-3AD203B41FA5}">
                      <a16:colId xmlns:a16="http://schemas.microsoft.com/office/drawing/2014/main" val="3880193783"/>
                    </a:ext>
                  </a:extLst>
                </a:gridCol>
                <a:gridCol w="246888">
                  <a:extLst>
                    <a:ext uri="{9D8B030D-6E8A-4147-A177-3AD203B41FA5}">
                      <a16:colId xmlns:a16="http://schemas.microsoft.com/office/drawing/2014/main" val="4041543489"/>
                    </a:ext>
                  </a:extLst>
                </a:gridCol>
                <a:gridCol w="246888">
                  <a:extLst>
                    <a:ext uri="{9D8B030D-6E8A-4147-A177-3AD203B41FA5}">
                      <a16:colId xmlns:a16="http://schemas.microsoft.com/office/drawing/2014/main" val="2702485560"/>
                    </a:ext>
                  </a:extLst>
                </a:gridCol>
                <a:gridCol w="246888">
                  <a:extLst>
                    <a:ext uri="{9D8B030D-6E8A-4147-A177-3AD203B41FA5}">
                      <a16:colId xmlns:a16="http://schemas.microsoft.com/office/drawing/2014/main" val="162696464"/>
                    </a:ext>
                  </a:extLst>
                </a:gridCol>
                <a:gridCol w="246888">
                  <a:extLst>
                    <a:ext uri="{9D8B030D-6E8A-4147-A177-3AD203B41FA5}">
                      <a16:colId xmlns:a16="http://schemas.microsoft.com/office/drawing/2014/main" val="534683460"/>
                    </a:ext>
                  </a:extLst>
                </a:gridCol>
                <a:gridCol w="246888">
                  <a:extLst>
                    <a:ext uri="{9D8B030D-6E8A-4147-A177-3AD203B41FA5}">
                      <a16:colId xmlns:a16="http://schemas.microsoft.com/office/drawing/2014/main" val="4208790267"/>
                    </a:ext>
                  </a:extLst>
                </a:gridCol>
                <a:gridCol w="246888">
                  <a:extLst>
                    <a:ext uri="{9D8B030D-6E8A-4147-A177-3AD203B41FA5}">
                      <a16:colId xmlns:a16="http://schemas.microsoft.com/office/drawing/2014/main" val="526639843"/>
                    </a:ext>
                  </a:extLst>
                </a:gridCol>
                <a:gridCol w="246888">
                  <a:extLst>
                    <a:ext uri="{9D8B030D-6E8A-4147-A177-3AD203B41FA5}">
                      <a16:colId xmlns:a16="http://schemas.microsoft.com/office/drawing/2014/main" val="2153293876"/>
                    </a:ext>
                  </a:extLst>
                </a:gridCol>
                <a:gridCol w="246888">
                  <a:extLst>
                    <a:ext uri="{9D8B030D-6E8A-4147-A177-3AD203B41FA5}">
                      <a16:colId xmlns:a16="http://schemas.microsoft.com/office/drawing/2014/main" val="2590790741"/>
                    </a:ext>
                  </a:extLst>
                </a:gridCol>
                <a:gridCol w="246888">
                  <a:extLst>
                    <a:ext uri="{9D8B030D-6E8A-4147-A177-3AD203B41FA5}">
                      <a16:colId xmlns:a16="http://schemas.microsoft.com/office/drawing/2014/main" val="1742010493"/>
                    </a:ext>
                  </a:extLst>
                </a:gridCol>
                <a:gridCol w="246888">
                  <a:extLst>
                    <a:ext uri="{9D8B030D-6E8A-4147-A177-3AD203B41FA5}">
                      <a16:colId xmlns:a16="http://schemas.microsoft.com/office/drawing/2014/main" val="1576734298"/>
                    </a:ext>
                  </a:extLst>
                </a:gridCol>
                <a:gridCol w="246888">
                  <a:extLst>
                    <a:ext uri="{9D8B030D-6E8A-4147-A177-3AD203B41FA5}">
                      <a16:colId xmlns:a16="http://schemas.microsoft.com/office/drawing/2014/main" val="904757533"/>
                    </a:ext>
                  </a:extLst>
                </a:gridCol>
                <a:gridCol w="246888">
                  <a:extLst>
                    <a:ext uri="{9D8B030D-6E8A-4147-A177-3AD203B41FA5}">
                      <a16:colId xmlns:a16="http://schemas.microsoft.com/office/drawing/2014/main" val="2517870475"/>
                    </a:ext>
                  </a:extLst>
                </a:gridCol>
                <a:gridCol w="246888">
                  <a:extLst>
                    <a:ext uri="{9D8B030D-6E8A-4147-A177-3AD203B41FA5}">
                      <a16:colId xmlns:a16="http://schemas.microsoft.com/office/drawing/2014/main" val="3783949653"/>
                    </a:ext>
                  </a:extLst>
                </a:gridCol>
                <a:gridCol w="246888">
                  <a:extLst>
                    <a:ext uri="{9D8B030D-6E8A-4147-A177-3AD203B41FA5}">
                      <a16:colId xmlns:a16="http://schemas.microsoft.com/office/drawing/2014/main" val="2945604441"/>
                    </a:ext>
                  </a:extLst>
                </a:gridCol>
                <a:gridCol w="246888">
                  <a:extLst>
                    <a:ext uri="{9D8B030D-6E8A-4147-A177-3AD203B41FA5}">
                      <a16:colId xmlns:a16="http://schemas.microsoft.com/office/drawing/2014/main" val="1433324157"/>
                    </a:ext>
                  </a:extLst>
                </a:gridCol>
                <a:gridCol w="246888">
                  <a:extLst>
                    <a:ext uri="{9D8B030D-6E8A-4147-A177-3AD203B41FA5}">
                      <a16:colId xmlns:a16="http://schemas.microsoft.com/office/drawing/2014/main" val="3361704524"/>
                    </a:ext>
                  </a:extLst>
                </a:gridCol>
                <a:gridCol w="246888">
                  <a:extLst>
                    <a:ext uri="{9D8B030D-6E8A-4147-A177-3AD203B41FA5}">
                      <a16:colId xmlns:a16="http://schemas.microsoft.com/office/drawing/2014/main" val="1634281486"/>
                    </a:ext>
                  </a:extLst>
                </a:gridCol>
                <a:gridCol w="246888">
                  <a:extLst>
                    <a:ext uri="{9D8B030D-6E8A-4147-A177-3AD203B41FA5}">
                      <a16:colId xmlns:a16="http://schemas.microsoft.com/office/drawing/2014/main" val="3418945620"/>
                    </a:ext>
                  </a:extLst>
                </a:gridCol>
                <a:gridCol w="246888">
                  <a:extLst>
                    <a:ext uri="{9D8B030D-6E8A-4147-A177-3AD203B41FA5}">
                      <a16:colId xmlns:a16="http://schemas.microsoft.com/office/drawing/2014/main" val="23036410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 pro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 pro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 pro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755383306"/>
                  </a:ext>
                </a:extLst>
              </a:tr>
            </a:tbl>
          </a:graphicData>
        </a:graphic>
      </p:graphicFrame>
      <p:sp>
        <p:nvSpPr>
          <p:cNvPr id="4" name="Text Placeholder 3">
            <a:extLst>
              <a:ext uri="{FF2B5EF4-FFF2-40B4-BE49-F238E27FC236}">
                <a16:creationId xmlns:a16="http://schemas.microsoft.com/office/drawing/2014/main" id="{EEEBBE02-1634-4207-B3D4-8D771999BE30}"/>
              </a:ext>
            </a:extLst>
          </p:cNvPr>
          <p:cNvSpPr>
            <a:spLocks noGrp="1"/>
          </p:cNvSpPr>
          <p:nvPr>
            <p:ph type="body" sz="quarter" idx="14"/>
          </p:nvPr>
        </p:nvSpPr>
        <p:spPr/>
        <p:txBody>
          <a:bodyPr/>
          <a:lstStyle/>
          <a:p>
            <a:r>
              <a:rPr lang="en-US"/>
              <a:t>01.06.2018 - 30.11.2018</a:t>
            </a:r>
          </a:p>
        </p:txBody>
      </p:sp>
    </p:spTree>
    <p:extLst>
      <p:ext uri="{BB962C8B-B14F-4D97-AF65-F5344CB8AC3E}">
        <p14:creationId xmlns:p14="http://schemas.microsoft.com/office/powerpoint/2010/main" val="7899168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D3F95-026E-426A-9061-4B318BD9463B}"/>
              </a:ext>
            </a:extLst>
          </p:cNvPr>
          <p:cNvSpPr>
            <a:spLocks noGrp="1"/>
          </p:cNvSpPr>
          <p:nvPr>
            <p:ph type="title"/>
          </p:nvPr>
        </p:nvSpPr>
        <p:spPr/>
        <p:txBody>
          <a:bodyPr/>
          <a:lstStyle/>
          <a:p>
            <a:r>
              <a:rPr lang="en-US"/>
              <a:t>Interaktionen &amp; Traffic | Autohaus Boullier / SEAT Partner - 2 of 6</a:t>
            </a:r>
          </a:p>
        </p:txBody>
      </p:sp>
      <p:graphicFrame>
        <p:nvGraphicFramePr>
          <p:cNvPr id="5" name="Table Placeholder 4">
            <a:extLst>
              <a:ext uri="{FF2B5EF4-FFF2-40B4-BE49-F238E27FC236}">
                <a16:creationId xmlns:a16="http://schemas.microsoft.com/office/drawing/2014/main" id="{4EFABDC0-74F4-426E-938E-3AB5CA45C1A0}"/>
              </a:ext>
            </a:extLst>
          </p:cNvPr>
          <p:cNvGraphicFramePr>
            <a:graphicFrameLocks noGrp="1"/>
          </p:cNvGraphicFramePr>
          <p:nvPr>
            <p:ph type="tbl" sz="quarter" idx="13"/>
            <p:extLst>
              <p:ext uri="{D42A27DB-BD31-4B8C-83A1-F6EECF244321}">
                <p14:modId xmlns:p14="http://schemas.microsoft.com/office/powerpoint/2010/main" val="41502640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46403">
                  <a:extLst>
                    <a:ext uri="{9D8B030D-6E8A-4147-A177-3AD203B41FA5}">
                      <a16:colId xmlns:a16="http://schemas.microsoft.com/office/drawing/2014/main" val="1159371537"/>
                    </a:ext>
                  </a:extLst>
                </a:gridCol>
                <a:gridCol w="864107">
                  <a:extLst>
                    <a:ext uri="{9D8B030D-6E8A-4147-A177-3AD203B41FA5}">
                      <a16:colId xmlns:a16="http://schemas.microsoft.com/office/drawing/2014/main" val="4171391868"/>
                    </a:ext>
                  </a:extLst>
                </a:gridCol>
                <a:gridCol w="246888">
                  <a:extLst>
                    <a:ext uri="{9D8B030D-6E8A-4147-A177-3AD203B41FA5}">
                      <a16:colId xmlns:a16="http://schemas.microsoft.com/office/drawing/2014/main" val="2937715768"/>
                    </a:ext>
                  </a:extLst>
                </a:gridCol>
                <a:gridCol w="246888">
                  <a:extLst>
                    <a:ext uri="{9D8B030D-6E8A-4147-A177-3AD203B41FA5}">
                      <a16:colId xmlns:a16="http://schemas.microsoft.com/office/drawing/2014/main" val="68103366"/>
                    </a:ext>
                  </a:extLst>
                </a:gridCol>
                <a:gridCol w="246888">
                  <a:extLst>
                    <a:ext uri="{9D8B030D-6E8A-4147-A177-3AD203B41FA5}">
                      <a16:colId xmlns:a16="http://schemas.microsoft.com/office/drawing/2014/main" val="3703484154"/>
                    </a:ext>
                  </a:extLst>
                </a:gridCol>
                <a:gridCol w="246888">
                  <a:extLst>
                    <a:ext uri="{9D8B030D-6E8A-4147-A177-3AD203B41FA5}">
                      <a16:colId xmlns:a16="http://schemas.microsoft.com/office/drawing/2014/main" val="1998921556"/>
                    </a:ext>
                  </a:extLst>
                </a:gridCol>
                <a:gridCol w="246888">
                  <a:extLst>
                    <a:ext uri="{9D8B030D-6E8A-4147-A177-3AD203B41FA5}">
                      <a16:colId xmlns:a16="http://schemas.microsoft.com/office/drawing/2014/main" val="1648760198"/>
                    </a:ext>
                  </a:extLst>
                </a:gridCol>
                <a:gridCol w="246888">
                  <a:extLst>
                    <a:ext uri="{9D8B030D-6E8A-4147-A177-3AD203B41FA5}">
                      <a16:colId xmlns:a16="http://schemas.microsoft.com/office/drawing/2014/main" val="3220366991"/>
                    </a:ext>
                  </a:extLst>
                </a:gridCol>
                <a:gridCol w="246888">
                  <a:extLst>
                    <a:ext uri="{9D8B030D-6E8A-4147-A177-3AD203B41FA5}">
                      <a16:colId xmlns:a16="http://schemas.microsoft.com/office/drawing/2014/main" val="1656149627"/>
                    </a:ext>
                  </a:extLst>
                </a:gridCol>
                <a:gridCol w="246888">
                  <a:extLst>
                    <a:ext uri="{9D8B030D-6E8A-4147-A177-3AD203B41FA5}">
                      <a16:colId xmlns:a16="http://schemas.microsoft.com/office/drawing/2014/main" val="1989732055"/>
                    </a:ext>
                  </a:extLst>
                </a:gridCol>
                <a:gridCol w="246888">
                  <a:extLst>
                    <a:ext uri="{9D8B030D-6E8A-4147-A177-3AD203B41FA5}">
                      <a16:colId xmlns:a16="http://schemas.microsoft.com/office/drawing/2014/main" val="2763248726"/>
                    </a:ext>
                  </a:extLst>
                </a:gridCol>
                <a:gridCol w="246888">
                  <a:extLst>
                    <a:ext uri="{9D8B030D-6E8A-4147-A177-3AD203B41FA5}">
                      <a16:colId xmlns:a16="http://schemas.microsoft.com/office/drawing/2014/main" val="739878707"/>
                    </a:ext>
                  </a:extLst>
                </a:gridCol>
                <a:gridCol w="246888">
                  <a:extLst>
                    <a:ext uri="{9D8B030D-6E8A-4147-A177-3AD203B41FA5}">
                      <a16:colId xmlns:a16="http://schemas.microsoft.com/office/drawing/2014/main" val="2226208028"/>
                    </a:ext>
                  </a:extLst>
                </a:gridCol>
                <a:gridCol w="246888">
                  <a:extLst>
                    <a:ext uri="{9D8B030D-6E8A-4147-A177-3AD203B41FA5}">
                      <a16:colId xmlns:a16="http://schemas.microsoft.com/office/drawing/2014/main" val="3410756663"/>
                    </a:ext>
                  </a:extLst>
                </a:gridCol>
                <a:gridCol w="246888">
                  <a:extLst>
                    <a:ext uri="{9D8B030D-6E8A-4147-A177-3AD203B41FA5}">
                      <a16:colId xmlns:a16="http://schemas.microsoft.com/office/drawing/2014/main" val="2692589387"/>
                    </a:ext>
                  </a:extLst>
                </a:gridCol>
                <a:gridCol w="246888">
                  <a:extLst>
                    <a:ext uri="{9D8B030D-6E8A-4147-A177-3AD203B41FA5}">
                      <a16:colId xmlns:a16="http://schemas.microsoft.com/office/drawing/2014/main" val="182719496"/>
                    </a:ext>
                  </a:extLst>
                </a:gridCol>
                <a:gridCol w="246888">
                  <a:extLst>
                    <a:ext uri="{9D8B030D-6E8A-4147-A177-3AD203B41FA5}">
                      <a16:colId xmlns:a16="http://schemas.microsoft.com/office/drawing/2014/main" val="1579935973"/>
                    </a:ext>
                  </a:extLst>
                </a:gridCol>
                <a:gridCol w="246888">
                  <a:extLst>
                    <a:ext uri="{9D8B030D-6E8A-4147-A177-3AD203B41FA5}">
                      <a16:colId xmlns:a16="http://schemas.microsoft.com/office/drawing/2014/main" val="3152573385"/>
                    </a:ext>
                  </a:extLst>
                </a:gridCol>
                <a:gridCol w="246888">
                  <a:extLst>
                    <a:ext uri="{9D8B030D-6E8A-4147-A177-3AD203B41FA5}">
                      <a16:colId xmlns:a16="http://schemas.microsoft.com/office/drawing/2014/main" val="2206068781"/>
                    </a:ext>
                  </a:extLst>
                </a:gridCol>
                <a:gridCol w="246888">
                  <a:extLst>
                    <a:ext uri="{9D8B030D-6E8A-4147-A177-3AD203B41FA5}">
                      <a16:colId xmlns:a16="http://schemas.microsoft.com/office/drawing/2014/main" val="931994637"/>
                    </a:ext>
                  </a:extLst>
                </a:gridCol>
                <a:gridCol w="246888">
                  <a:extLst>
                    <a:ext uri="{9D8B030D-6E8A-4147-A177-3AD203B41FA5}">
                      <a16:colId xmlns:a16="http://schemas.microsoft.com/office/drawing/2014/main" val="2911230951"/>
                    </a:ext>
                  </a:extLst>
                </a:gridCol>
                <a:gridCol w="246888">
                  <a:extLst>
                    <a:ext uri="{9D8B030D-6E8A-4147-A177-3AD203B41FA5}">
                      <a16:colId xmlns:a16="http://schemas.microsoft.com/office/drawing/2014/main" val="1953278956"/>
                    </a:ext>
                  </a:extLst>
                </a:gridCol>
                <a:gridCol w="246888">
                  <a:extLst>
                    <a:ext uri="{9D8B030D-6E8A-4147-A177-3AD203B41FA5}">
                      <a16:colId xmlns:a16="http://schemas.microsoft.com/office/drawing/2014/main" val="2167963622"/>
                    </a:ext>
                  </a:extLst>
                </a:gridCol>
                <a:gridCol w="246888">
                  <a:extLst>
                    <a:ext uri="{9D8B030D-6E8A-4147-A177-3AD203B41FA5}">
                      <a16:colId xmlns:a16="http://schemas.microsoft.com/office/drawing/2014/main" val="4155074608"/>
                    </a:ext>
                  </a:extLst>
                </a:gridCol>
                <a:gridCol w="246888">
                  <a:extLst>
                    <a:ext uri="{9D8B030D-6E8A-4147-A177-3AD203B41FA5}">
                      <a16:colId xmlns:a16="http://schemas.microsoft.com/office/drawing/2014/main" val="902582201"/>
                    </a:ext>
                  </a:extLst>
                </a:gridCol>
                <a:gridCol w="246888">
                  <a:extLst>
                    <a:ext uri="{9D8B030D-6E8A-4147-A177-3AD203B41FA5}">
                      <a16:colId xmlns:a16="http://schemas.microsoft.com/office/drawing/2014/main" val="3827101622"/>
                    </a:ext>
                  </a:extLst>
                </a:gridCol>
                <a:gridCol w="246888">
                  <a:extLst>
                    <a:ext uri="{9D8B030D-6E8A-4147-A177-3AD203B41FA5}">
                      <a16:colId xmlns:a16="http://schemas.microsoft.com/office/drawing/2014/main" val="3822227422"/>
                    </a:ext>
                  </a:extLst>
                </a:gridCol>
                <a:gridCol w="246888">
                  <a:extLst>
                    <a:ext uri="{9D8B030D-6E8A-4147-A177-3AD203B41FA5}">
                      <a16:colId xmlns:a16="http://schemas.microsoft.com/office/drawing/2014/main" val="26684447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 pro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 pro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 pro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670171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Boullier / SEAT Partner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2018 - 11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25.588235294118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4.8149780429766 %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1479.5882352941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339.52941176471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1154.7647058824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61.823529411765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9.0639 %</a:t>
                      </a:r>
                    </a:p>
                  </a:txBody>
                  <a:tcPr/>
                </a:tc>
                <a:extLst>
                  <a:ext uri="{0D108BD9-81ED-4DB2-BD59-A6C34878D82A}">
                    <a16:rowId xmlns:a16="http://schemas.microsoft.com/office/drawing/2014/main" val="3839701218"/>
                  </a:ext>
                </a:extLst>
              </a:tr>
            </a:tbl>
          </a:graphicData>
        </a:graphic>
      </p:graphicFrame>
      <p:sp>
        <p:nvSpPr>
          <p:cNvPr id="4" name="Text Placeholder 3">
            <a:extLst>
              <a:ext uri="{FF2B5EF4-FFF2-40B4-BE49-F238E27FC236}">
                <a16:creationId xmlns:a16="http://schemas.microsoft.com/office/drawing/2014/main" id="{AA5C3C8E-A03F-4337-AF8B-50CCF5103E93}"/>
              </a:ext>
            </a:extLst>
          </p:cNvPr>
          <p:cNvSpPr>
            <a:spLocks noGrp="1"/>
          </p:cNvSpPr>
          <p:nvPr>
            <p:ph type="body" sz="quarter" idx="14"/>
          </p:nvPr>
        </p:nvSpPr>
        <p:spPr/>
        <p:txBody>
          <a:bodyPr/>
          <a:lstStyle/>
          <a:p>
            <a:r>
              <a:rPr lang="en-US"/>
              <a:t>01.06.2018 - 30.11.2018</a:t>
            </a:r>
          </a:p>
        </p:txBody>
      </p:sp>
    </p:spTree>
    <p:extLst>
      <p:ext uri="{BB962C8B-B14F-4D97-AF65-F5344CB8AC3E}">
        <p14:creationId xmlns:p14="http://schemas.microsoft.com/office/powerpoint/2010/main" val="33391852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F27E9-FC48-4E3B-9652-7591EE66C8BF}"/>
              </a:ext>
            </a:extLst>
          </p:cNvPr>
          <p:cNvSpPr>
            <a:spLocks noGrp="1"/>
          </p:cNvSpPr>
          <p:nvPr>
            <p:ph type="title"/>
          </p:nvPr>
        </p:nvSpPr>
        <p:spPr/>
        <p:txBody>
          <a:bodyPr/>
          <a:lstStyle/>
          <a:p>
            <a:r>
              <a:rPr lang="en-US"/>
              <a:t>Interaktionen &amp; Traffic | Autohaus Boullier / SEAT Partner - 3 of 6</a:t>
            </a:r>
          </a:p>
        </p:txBody>
      </p:sp>
      <p:graphicFrame>
        <p:nvGraphicFramePr>
          <p:cNvPr id="5" name="Table Placeholder 4">
            <a:extLst>
              <a:ext uri="{FF2B5EF4-FFF2-40B4-BE49-F238E27FC236}">
                <a16:creationId xmlns:a16="http://schemas.microsoft.com/office/drawing/2014/main" id="{70F106E4-0300-4E89-BF21-036F5BCCCE23}"/>
              </a:ext>
            </a:extLst>
          </p:cNvPr>
          <p:cNvGraphicFramePr>
            <a:graphicFrameLocks noGrp="1"/>
          </p:cNvGraphicFramePr>
          <p:nvPr>
            <p:ph type="tbl" sz="quarter" idx="13"/>
            <p:extLst>
              <p:ext uri="{D42A27DB-BD31-4B8C-83A1-F6EECF244321}">
                <p14:modId xmlns:p14="http://schemas.microsoft.com/office/powerpoint/2010/main" val="3748784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46403">
                  <a:extLst>
                    <a:ext uri="{9D8B030D-6E8A-4147-A177-3AD203B41FA5}">
                      <a16:colId xmlns:a16="http://schemas.microsoft.com/office/drawing/2014/main" val="2774916378"/>
                    </a:ext>
                  </a:extLst>
                </a:gridCol>
                <a:gridCol w="864107">
                  <a:extLst>
                    <a:ext uri="{9D8B030D-6E8A-4147-A177-3AD203B41FA5}">
                      <a16:colId xmlns:a16="http://schemas.microsoft.com/office/drawing/2014/main" val="3179057921"/>
                    </a:ext>
                  </a:extLst>
                </a:gridCol>
                <a:gridCol w="246888">
                  <a:extLst>
                    <a:ext uri="{9D8B030D-6E8A-4147-A177-3AD203B41FA5}">
                      <a16:colId xmlns:a16="http://schemas.microsoft.com/office/drawing/2014/main" val="3433262085"/>
                    </a:ext>
                  </a:extLst>
                </a:gridCol>
                <a:gridCol w="246888">
                  <a:extLst>
                    <a:ext uri="{9D8B030D-6E8A-4147-A177-3AD203B41FA5}">
                      <a16:colId xmlns:a16="http://schemas.microsoft.com/office/drawing/2014/main" val="4097775811"/>
                    </a:ext>
                  </a:extLst>
                </a:gridCol>
                <a:gridCol w="246888">
                  <a:extLst>
                    <a:ext uri="{9D8B030D-6E8A-4147-A177-3AD203B41FA5}">
                      <a16:colId xmlns:a16="http://schemas.microsoft.com/office/drawing/2014/main" val="4092404268"/>
                    </a:ext>
                  </a:extLst>
                </a:gridCol>
                <a:gridCol w="246888">
                  <a:extLst>
                    <a:ext uri="{9D8B030D-6E8A-4147-A177-3AD203B41FA5}">
                      <a16:colId xmlns:a16="http://schemas.microsoft.com/office/drawing/2014/main" val="1028507781"/>
                    </a:ext>
                  </a:extLst>
                </a:gridCol>
                <a:gridCol w="246888">
                  <a:extLst>
                    <a:ext uri="{9D8B030D-6E8A-4147-A177-3AD203B41FA5}">
                      <a16:colId xmlns:a16="http://schemas.microsoft.com/office/drawing/2014/main" val="3777890569"/>
                    </a:ext>
                  </a:extLst>
                </a:gridCol>
                <a:gridCol w="246888">
                  <a:extLst>
                    <a:ext uri="{9D8B030D-6E8A-4147-A177-3AD203B41FA5}">
                      <a16:colId xmlns:a16="http://schemas.microsoft.com/office/drawing/2014/main" val="126509849"/>
                    </a:ext>
                  </a:extLst>
                </a:gridCol>
                <a:gridCol w="246888">
                  <a:extLst>
                    <a:ext uri="{9D8B030D-6E8A-4147-A177-3AD203B41FA5}">
                      <a16:colId xmlns:a16="http://schemas.microsoft.com/office/drawing/2014/main" val="3873386611"/>
                    </a:ext>
                  </a:extLst>
                </a:gridCol>
                <a:gridCol w="246888">
                  <a:extLst>
                    <a:ext uri="{9D8B030D-6E8A-4147-A177-3AD203B41FA5}">
                      <a16:colId xmlns:a16="http://schemas.microsoft.com/office/drawing/2014/main" val="4261399820"/>
                    </a:ext>
                  </a:extLst>
                </a:gridCol>
                <a:gridCol w="246888">
                  <a:extLst>
                    <a:ext uri="{9D8B030D-6E8A-4147-A177-3AD203B41FA5}">
                      <a16:colId xmlns:a16="http://schemas.microsoft.com/office/drawing/2014/main" val="668203421"/>
                    </a:ext>
                  </a:extLst>
                </a:gridCol>
                <a:gridCol w="246888">
                  <a:extLst>
                    <a:ext uri="{9D8B030D-6E8A-4147-A177-3AD203B41FA5}">
                      <a16:colId xmlns:a16="http://schemas.microsoft.com/office/drawing/2014/main" val="2643063735"/>
                    </a:ext>
                  </a:extLst>
                </a:gridCol>
                <a:gridCol w="246888">
                  <a:extLst>
                    <a:ext uri="{9D8B030D-6E8A-4147-A177-3AD203B41FA5}">
                      <a16:colId xmlns:a16="http://schemas.microsoft.com/office/drawing/2014/main" val="1218572050"/>
                    </a:ext>
                  </a:extLst>
                </a:gridCol>
                <a:gridCol w="246888">
                  <a:extLst>
                    <a:ext uri="{9D8B030D-6E8A-4147-A177-3AD203B41FA5}">
                      <a16:colId xmlns:a16="http://schemas.microsoft.com/office/drawing/2014/main" val="2826316202"/>
                    </a:ext>
                  </a:extLst>
                </a:gridCol>
                <a:gridCol w="246888">
                  <a:extLst>
                    <a:ext uri="{9D8B030D-6E8A-4147-A177-3AD203B41FA5}">
                      <a16:colId xmlns:a16="http://schemas.microsoft.com/office/drawing/2014/main" val="2690712518"/>
                    </a:ext>
                  </a:extLst>
                </a:gridCol>
                <a:gridCol w="246888">
                  <a:extLst>
                    <a:ext uri="{9D8B030D-6E8A-4147-A177-3AD203B41FA5}">
                      <a16:colId xmlns:a16="http://schemas.microsoft.com/office/drawing/2014/main" val="3079353788"/>
                    </a:ext>
                  </a:extLst>
                </a:gridCol>
                <a:gridCol w="246888">
                  <a:extLst>
                    <a:ext uri="{9D8B030D-6E8A-4147-A177-3AD203B41FA5}">
                      <a16:colId xmlns:a16="http://schemas.microsoft.com/office/drawing/2014/main" val="320789035"/>
                    </a:ext>
                  </a:extLst>
                </a:gridCol>
                <a:gridCol w="246888">
                  <a:extLst>
                    <a:ext uri="{9D8B030D-6E8A-4147-A177-3AD203B41FA5}">
                      <a16:colId xmlns:a16="http://schemas.microsoft.com/office/drawing/2014/main" val="2483551604"/>
                    </a:ext>
                  </a:extLst>
                </a:gridCol>
                <a:gridCol w="246888">
                  <a:extLst>
                    <a:ext uri="{9D8B030D-6E8A-4147-A177-3AD203B41FA5}">
                      <a16:colId xmlns:a16="http://schemas.microsoft.com/office/drawing/2014/main" val="1190400167"/>
                    </a:ext>
                  </a:extLst>
                </a:gridCol>
                <a:gridCol w="246888">
                  <a:extLst>
                    <a:ext uri="{9D8B030D-6E8A-4147-A177-3AD203B41FA5}">
                      <a16:colId xmlns:a16="http://schemas.microsoft.com/office/drawing/2014/main" val="1934661865"/>
                    </a:ext>
                  </a:extLst>
                </a:gridCol>
                <a:gridCol w="246888">
                  <a:extLst>
                    <a:ext uri="{9D8B030D-6E8A-4147-A177-3AD203B41FA5}">
                      <a16:colId xmlns:a16="http://schemas.microsoft.com/office/drawing/2014/main" val="402784915"/>
                    </a:ext>
                  </a:extLst>
                </a:gridCol>
                <a:gridCol w="246888">
                  <a:extLst>
                    <a:ext uri="{9D8B030D-6E8A-4147-A177-3AD203B41FA5}">
                      <a16:colId xmlns:a16="http://schemas.microsoft.com/office/drawing/2014/main" val="2016749000"/>
                    </a:ext>
                  </a:extLst>
                </a:gridCol>
                <a:gridCol w="246888">
                  <a:extLst>
                    <a:ext uri="{9D8B030D-6E8A-4147-A177-3AD203B41FA5}">
                      <a16:colId xmlns:a16="http://schemas.microsoft.com/office/drawing/2014/main" val="1737622995"/>
                    </a:ext>
                  </a:extLst>
                </a:gridCol>
                <a:gridCol w="246888">
                  <a:extLst>
                    <a:ext uri="{9D8B030D-6E8A-4147-A177-3AD203B41FA5}">
                      <a16:colId xmlns:a16="http://schemas.microsoft.com/office/drawing/2014/main" val="4108706826"/>
                    </a:ext>
                  </a:extLst>
                </a:gridCol>
                <a:gridCol w="246888">
                  <a:extLst>
                    <a:ext uri="{9D8B030D-6E8A-4147-A177-3AD203B41FA5}">
                      <a16:colId xmlns:a16="http://schemas.microsoft.com/office/drawing/2014/main" val="1546909898"/>
                    </a:ext>
                  </a:extLst>
                </a:gridCol>
                <a:gridCol w="246888">
                  <a:extLst>
                    <a:ext uri="{9D8B030D-6E8A-4147-A177-3AD203B41FA5}">
                      <a16:colId xmlns:a16="http://schemas.microsoft.com/office/drawing/2014/main" val="542896124"/>
                    </a:ext>
                  </a:extLst>
                </a:gridCol>
                <a:gridCol w="246888">
                  <a:extLst>
                    <a:ext uri="{9D8B030D-6E8A-4147-A177-3AD203B41FA5}">
                      <a16:colId xmlns:a16="http://schemas.microsoft.com/office/drawing/2014/main" val="3883919085"/>
                    </a:ext>
                  </a:extLst>
                </a:gridCol>
                <a:gridCol w="246888">
                  <a:extLst>
                    <a:ext uri="{9D8B030D-6E8A-4147-A177-3AD203B41FA5}">
                      <a16:colId xmlns:a16="http://schemas.microsoft.com/office/drawing/2014/main" val="18175408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 pro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 pro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 pro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5791302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Boullier / SEAT Partner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2018 - 10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32.263157894737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6.4683689249264 %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1491.0526315789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369.57894736842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1141.5789473684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85.052631578947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14.1288 %</a:t>
                      </a:r>
                    </a:p>
                  </a:txBody>
                  <a:tcPr/>
                </a:tc>
                <a:extLst>
                  <a:ext uri="{0D108BD9-81ED-4DB2-BD59-A6C34878D82A}">
                    <a16:rowId xmlns:a16="http://schemas.microsoft.com/office/drawing/2014/main" val="937042533"/>
                  </a:ext>
                </a:extLst>
              </a:tr>
            </a:tbl>
          </a:graphicData>
        </a:graphic>
      </p:graphicFrame>
      <p:sp>
        <p:nvSpPr>
          <p:cNvPr id="4" name="Text Placeholder 3">
            <a:extLst>
              <a:ext uri="{FF2B5EF4-FFF2-40B4-BE49-F238E27FC236}">
                <a16:creationId xmlns:a16="http://schemas.microsoft.com/office/drawing/2014/main" id="{C8C36E9C-C06C-44D4-8448-D6F9D464AAFA}"/>
              </a:ext>
            </a:extLst>
          </p:cNvPr>
          <p:cNvSpPr>
            <a:spLocks noGrp="1"/>
          </p:cNvSpPr>
          <p:nvPr>
            <p:ph type="body" sz="quarter" idx="14"/>
          </p:nvPr>
        </p:nvSpPr>
        <p:spPr/>
        <p:txBody>
          <a:bodyPr/>
          <a:lstStyle/>
          <a:p>
            <a:r>
              <a:rPr lang="en-US"/>
              <a:t>01.06.2018 - 30.11.2018</a:t>
            </a:r>
          </a:p>
        </p:txBody>
      </p:sp>
    </p:spTree>
    <p:extLst>
      <p:ext uri="{BB962C8B-B14F-4D97-AF65-F5344CB8AC3E}">
        <p14:creationId xmlns:p14="http://schemas.microsoft.com/office/powerpoint/2010/main" val="37217519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8CBB52-B3E1-4342-A71C-312EC41A8665}"/>
              </a:ext>
            </a:extLst>
          </p:cNvPr>
          <p:cNvSpPr>
            <a:spLocks noGrp="1"/>
          </p:cNvSpPr>
          <p:nvPr>
            <p:ph type="title"/>
          </p:nvPr>
        </p:nvSpPr>
        <p:spPr/>
        <p:txBody>
          <a:bodyPr/>
          <a:lstStyle/>
          <a:p>
            <a:r>
              <a:rPr lang="en-US"/>
              <a:t>Interaktionen &amp; Traffic | Autohaus Boullier / SEAT Partner - 4 of 6</a:t>
            </a:r>
          </a:p>
        </p:txBody>
      </p:sp>
      <p:graphicFrame>
        <p:nvGraphicFramePr>
          <p:cNvPr id="5" name="Table Placeholder 4">
            <a:extLst>
              <a:ext uri="{FF2B5EF4-FFF2-40B4-BE49-F238E27FC236}">
                <a16:creationId xmlns:a16="http://schemas.microsoft.com/office/drawing/2014/main" id="{2817C95A-6AD0-4D48-82E2-E0B55948C89C}"/>
              </a:ext>
            </a:extLst>
          </p:cNvPr>
          <p:cNvGraphicFramePr>
            <a:graphicFrameLocks noGrp="1"/>
          </p:cNvGraphicFramePr>
          <p:nvPr>
            <p:ph type="tbl" sz="quarter" idx="13"/>
            <p:extLst>
              <p:ext uri="{D42A27DB-BD31-4B8C-83A1-F6EECF244321}">
                <p14:modId xmlns:p14="http://schemas.microsoft.com/office/powerpoint/2010/main" val="29900045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46403">
                  <a:extLst>
                    <a:ext uri="{9D8B030D-6E8A-4147-A177-3AD203B41FA5}">
                      <a16:colId xmlns:a16="http://schemas.microsoft.com/office/drawing/2014/main" val="1424660871"/>
                    </a:ext>
                  </a:extLst>
                </a:gridCol>
                <a:gridCol w="864107">
                  <a:extLst>
                    <a:ext uri="{9D8B030D-6E8A-4147-A177-3AD203B41FA5}">
                      <a16:colId xmlns:a16="http://schemas.microsoft.com/office/drawing/2014/main" val="320533621"/>
                    </a:ext>
                  </a:extLst>
                </a:gridCol>
                <a:gridCol w="246888">
                  <a:extLst>
                    <a:ext uri="{9D8B030D-6E8A-4147-A177-3AD203B41FA5}">
                      <a16:colId xmlns:a16="http://schemas.microsoft.com/office/drawing/2014/main" val="2591419119"/>
                    </a:ext>
                  </a:extLst>
                </a:gridCol>
                <a:gridCol w="246888">
                  <a:extLst>
                    <a:ext uri="{9D8B030D-6E8A-4147-A177-3AD203B41FA5}">
                      <a16:colId xmlns:a16="http://schemas.microsoft.com/office/drawing/2014/main" val="3699732082"/>
                    </a:ext>
                  </a:extLst>
                </a:gridCol>
                <a:gridCol w="246888">
                  <a:extLst>
                    <a:ext uri="{9D8B030D-6E8A-4147-A177-3AD203B41FA5}">
                      <a16:colId xmlns:a16="http://schemas.microsoft.com/office/drawing/2014/main" val="2550768934"/>
                    </a:ext>
                  </a:extLst>
                </a:gridCol>
                <a:gridCol w="246888">
                  <a:extLst>
                    <a:ext uri="{9D8B030D-6E8A-4147-A177-3AD203B41FA5}">
                      <a16:colId xmlns:a16="http://schemas.microsoft.com/office/drawing/2014/main" val="3402054331"/>
                    </a:ext>
                  </a:extLst>
                </a:gridCol>
                <a:gridCol w="246888">
                  <a:extLst>
                    <a:ext uri="{9D8B030D-6E8A-4147-A177-3AD203B41FA5}">
                      <a16:colId xmlns:a16="http://schemas.microsoft.com/office/drawing/2014/main" val="2385357909"/>
                    </a:ext>
                  </a:extLst>
                </a:gridCol>
                <a:gridCol w="246888">
                  <a:extLst>
                    <a:ext uri="{9D8B030D-6E8A-4147-A177-3AD203B41FA5}">
                      <a16:colId xmlns:a16="http://schemas.microsoft.com/office/drawing/2014/main" val="2412114556"/>
                    </a:ext>
                  </a:extLst>
                </a:gridCol>
                <a:gridCol w="246888">
                  <a:extLst>
                    <a:ext uri="{9D8B030D-6E8A-4147-A177-3AD203B41FA5}">
                      <a16:colId xmlns:a16="http://schemas.microsoft.com/office/drawing/2014/main" val="2335884025"/>
                    </a:ext>
                  </a:extLst>
                </a:gridCol>
                <a:gridCol w="246888">
                  <a:extLst>
                    <a:ext uri="{9D8B030D-6E8A-4147-A177-3AD203B41FA5}">
                      <a16:colId xmlns:a16="http://schemas.microsoft.com/office/drawing/2014/main" val="1776344402"/>
                    </a:ext>
                  </a:extLst>
                </a:gridCol>
                <a:gridCol w="246888">
                  <a:extLst>
                    <a:ext uri="{9D8B030D-6E8A-4147-A177-3AD203B41FA5}">
                      <a16:colId xmlns:a16="http://schemas.microsoft.com/office/drawing/2014/main" val="1334553598"/>
                    </a:ext>
                  </a:extLst>
                </a:gridCol>
                <a:gridCol w="246888">
                  <a:extLst>
                    <a:ext uri="{9D8B030D-6E8A-4147-A177-3AD203B41FA5}">
                      <a16:colId xmlns:a16="http://schemas.microsoft.com/office/drawing/2014/main" val="3979874449"/>
                    </a:ext>
                  </a:extLst>
                </a:gridCol>
                <a:gridCol w="246888">
                  <a:extLst>
                    <a:ext uri="{9D8B030D-6E8A-4147-A177-3AD203B41FA5}">
                      <a16:colId xmlns:a16="http://schemas.microsoft.com/office/drawing/2014/main" val="3229370774"/>
                    </a:ext>
                  </a:extLst>
                </a:gridCol>
                <a:gridCol w="246888">
                  <a:extLst>
                    <a:ext uri="{9D8B030D-6E8A-4147-A177-3AD203B41FA5}">
                      <a16:colId xmlns:a16="http://schemas.microsoft.com/office/drawing/2014/main" val="1653027716"/>
                    </a:ext>
                  </a:extLst>
                </a:gridCol>
                <a:gridCol w="246888">
                  <a:extLst>
                    <a:ext uri="{9D8B030D-6E8A-4147-A177-3AD203B41FA5}">
                      <a16:colId xmlns:a16="http://schemas.microsoft.com/office/drawing/2014/main" val="2690143852"/>
                    </a:ext>
                  </a:extLst>
                </a:gridCol>
                <a:gridCol w="246888">
                  <a:extLst>
                    <a:ext uri="{9D8B030D-6E8A-4147-A177-3AD203B41FA5}">
                      <a16:colId xmlns:a16="http://schemas.microsoft.com/office/drawing/2014/main" val="1867659472"/>
                    </a:ext>
                  </a:extLst>
                </a:gridCol>
                <a:gridCol w="246888">
                  <a:extLst>
                    <a:ext uri="{9D8B030D-6E8A-4147-A177-3AD203B41FA5}">
                      <a16:colId xmlns:a16="http://schemas.microsoft.com/office/drawing/2014/main" val="3683068925"/>
                    </a:ext>
                  </a:extLst>
                </a:gridCol>
                <a:gridCol w="246888">
                  <a:extLst>
                    <a:ext uri="{9D8B030D-6E8A-4147-A177-3AD203B41FA5}">
                      <a16:colId xmlns:a16="http://schemas.microsoft.com/office/drawing/2014/main" val="2953144778"/>
                    </a:ext>
                  </a:extLst>
                </a:gridCol>
                <a:gridCol w="246888">
                  <a:extLst>
                    <a:ext uri="{9D8B030D-6E8A-4147-A177-3AD203B41FA5}">
                      <a16:colId xmlns:a16="http://schemas.microsoft.com/office/drawing/2014/main" val="730825449"/>
                    </a:ext>
                  </a:extLst>
                </a:gridCol>
                <a:gridCol w="246888">
                  <a:extLst>
                    <a:ext uri="{9D8B030D-6E8A-4147-A177-3AD203B41FA5}">
                      <a16:colId xmlns:a16="http://schemas.microsoft.com/office/drawing/2014/main" val="2807814635"/>
                    </a:ext>
                  </a:extLst>
                </a:gridCol>
                <a:gridCol w="246888">
                  <a:extLst>
                    <a:ext uri="{9D8B030D-6E8A-4147-A177-3AD203B41FA5}">
                      <a16:colId xmlns:a16="http://schemas.microsoft.com/office/drawing/2014/main" val="794966708"/>
                    </a:ext>
                  </a:extLst>
                </a:gridCol>
                <a:gridCol w="246888">
                  <a:extLst>
                    <a:ext uri="{9D8B030D-6E8A-4147-A177-3AD203B41FA5}">
                      <a16:colId xmlns:a16="http://schemas.microsoft.com/office/drawing/2014/main" val="1801512957"/>
                    </a:ext>
                  </a:extLst>
                </a:gridCol>
                <a:gridCol w="246888">
                  <a:extLst>
                    <a:ext uri="{9D8B030D-6E8A-4147-A177-3AD203B41FA5}">
                      <a16:colId xmlns:a16="http://schemas.microsoft.com/office/drawing/2014/main" val="2402470101"/>
                    </a:ext>
                  </a:extLst>
                </a:gridCol>
                <a:gridCol w="246888">
                  <a:extLst>
                    <a:ext uri="{9D8B030D-6E8A-4147-A177-3AD203B41FA5}">
                      <a16:colId xmlns:a16="http://schemas.microsoft.com/office/drawing/2014/main" val="3205718018"/>
                    </a:ext>
                  </a:extLst>
                </a:gridCol>
                <a:gridCol w="246888">
                  <a:extLst>
                    <a:ext uri="{9D8B030D-6E8A-4147-A177-3AD203B41FA5}">
                      <a16:colId xmlns:a16="http://schemas.microsoft.com/office/drawing/2014/main" val="2967262802"/>
                    </a:ext>
                  </a:extLst>
                </a:gridCol>
                <a:gridCol w="246888">
                  <a:extLst>
                    <a:ext uri="{9D8B030D-6E8A-4147-A177-3AD203B41FA5}">
                      <a16:colId xmlns:a16="http://schemas.microsoft.com/office/drawing/2014/main" val="245415427"/>
                    </a:ext>
                  </a:extLst>
                </a:gridCol>
                <a:gridCol w="246888">
                  <a:extLst>
                    <a:ext uri="{9D8B030D-6E8A-4147-A177-3AD203B41FA5}">
                      <a16:colId xmlns:a16="http://schemas.microsoft.com/office/drawing/2014/main" val="1680270595"/>
                    </a:ext>
                  </a:extLst>
                </a:gridCol>
                <a:gridCol w="246888">
                  <a:extLst>
                    <a:ext uri="{9D8B030D-6E8A-4147-A177-3AD203B41FA5}">
                      <a16:colId xmlns:a16="http://schemas.microsoft.com/office/drawing/2014/main" val="21978877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 pro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 pro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 pro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44462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Boullier / SEAT Partner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2018 - 09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19.692307692308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4.7202121521035 %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1223.7692307692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351.53846153846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898.38461538462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46.769230769231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11.5376 %</a:t>
                      </a:r>
                    </a:p>
                  </a:txBody>
                  <a:tcPr/>
                </a:tc>
                <a:extLst>
                  <a:ext uri="{0D108BD9-81ED-4DB2-BD59-A6C34878D82A}">
                    <a16:rowId xmlns:a16="http://schemas.microsoft.com/office/drawing/2014/main" val="2238706517"/>
                  </a:ext>
                </a:extLst>
              </a:tr>
            </a:tbl>
          </a:graphicData>
        </a:graphic>
      </p:graphicFrame>
      <p:sp>
        <p:nvSpPr>
          <p:cNvPr id="4" name="Text Placeholder 3">
            <a:extLst>
              <a:ext uri="{FF2B5EF4-FFF2-40B4-BE49-F238E27FC236}">
                <a16:creationId xmlns:a16="http://schemas.microsoft.com/office/drawing/2014/main" id="{0A2A24BF-FCA0-4B0B-927A-C3824D105399}"/>
              </a:ext>
            </a:extLst>
          </p:cNvPr>
          <p:cNvSpPr>
            <a:spLocks noGrp="1"/>
          </p:cNvSpPr>
          <p:nvPr>
            <p:ph type="body" sz="quarter" idx="14"/>
          </p:nvPr>
        </p:nvSpPr>
        <p:spPr/>
        <p:txBody>
          <a:bodyPr/>
          <a:lstStyle/>
          <a:p>
            <a:r>
              <a:rPr lang="en-US"/>
              <a:t>01.06.2018 - 30.11.2018</a:t>
            </a:r>
          </a:p>
        </p:txBody>
      </p:sp>
    </p:spTree>
    <p:extLst>
      <p:ext uri="{BB962C8B-B14F-4D97-AF65-F5344CB8AC3E}">
        <p14:creationId xmlns:p14="http://schemas.microsoft.com/office/powerpoint/2010/main" val="1675959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3E97CE-8C17-4431-91F2-F89D9C5C6315}"/>
              </a:ext>
            </a:extLst>
          </p:cNvPr>
          <p:cNvSpPr>
            <a:spLocks noGrp="1"/>
          </p:cNvSpPr>
          <p:nvPr>
            <p:ph type="title"/>
          </p:nvPr>
        </p:nvSpPr>
        <p:spPr/>
        <p:txBody>
          <a:bodyPr/>
          <a:lstStyle/>
          <a:p>
            <a:r>
              <a:rPr lang="en-US"/>
              <a:t>Interaktionen &amp; Traffic | Autohaus Boullier / SEAT Partner - 5 of 6</a:t>
            </a:r>
          </a:p>
        </p:txBody>
      </p:sp>
      <p:graphicFrame>
        <p:nvGraphicFramePr>
          <p:cNvPr id="5" name="Table Placeholder 4">
            <a:extLst>
              <a:ext uri="{FF2B5EF4-FFF2-40B4-BE49-F238E27FC236}">
                <a16:creationId xmlns:a16="http://schemas.microsoft.com/office/drawing/2014/main" id="{6115A072-A114-476B-A5F9-41DE252B85A6}"/>
              </a:ext>
            </a:extLst>
          </p:cNvPr>
          <p:cNvGraphicFramePr>
            <a:graphicFrameLocks noGrp="1"/>
          </p:cNvGraphicFramePr>
          <p:nvPr>
            <p:ph type="tbl" sz="quarter" idx="13"/>
            <p:extLst>
              <p:ext uri="{D42A27DB-BD31-4B8C-83A1-F6EECF244321}">
                <p14:modId xmlns:p14="http://schemas.microsoft.com/office/powerpoint/2010/main" val="4240645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46403">
                  <a:extLst>
                    <a:ext uri="{9D8B030D-6E8A-4147-A177-3AD203B41FA5}">
                      <a16:colId xmlns:a16="http://schemas.microsoft.com/office/drawing/2014/main" val="2353669886"/>
                    </a:ext>
                  </a:extLst>
                </a:gridCol>
                <a:gridCol w="864107">
                  <a:extLst>
                    <a:ext uri="{9D8B030D-6E8A-4147-A177-3AD203B41FA5}">
                      <a16:colId xmlns:a16="http://schemas.microsoft.com/office/drawing/2014/main" val="4084294966"/>
                    </a:ext>
                  </a:extLst>
                </a:gridCol>
                <a:gridCol w="246888">
                  <a:extLst>
                    <a:ext uri="{9D8B030D-6E8A-4147-A177-3AD203B41FA5}">
                      <a16:colId xmlns:a16="http://schemas.microsoft.com/office/drawing/2014/main" val="2585335335"/>
                    </a:ext>
                  </a:extLst>
                </a:gridCol>
                <a:gridCol w="246888">
                  <a:extLst>
                    <a:ext uri="{9D8B030D-6E8A-4147-A177-3AD203B41FA5}">
                      <a16:colId xmlns:a16="http://schemas.microsoft.com/office/drawing/2014/main" val="2705750619"/>
                    </a:ext>
                  </a:extLst>
                </a:gridCol>
                <a:gridCol w="246888">
                  <a:extLst>
                    <a:ext uri="{9D8B030D-6E8A-4147-A177-3AD203B41FA5}">
                      <a16:colId xmlns:a16="http://schemas.microsoft.com/office/drawing/2014/main" val="2543263681"/>
                    </a:ext>
                  </a:extLst>
                </a:gridCol>
                <a:gridCol w="246888">
                  <a:extLst>
                    <a:ext uri="{9D8B030D-6E8A-4147-A177-3AD203B41FA5}">
                      <a16:colId xmlns:a16="http://schemas.microsoft.com/office/drawing/2014/main" val="3215986687"/>
                    </a:ext>
                  </a:extLst>
                </a:gridCol>
                <a:gridCol w="246888">
                  <a:extLst>
                    <a:ext uri="{9D8B030D-6E8A-4147-A177-3AD203B41FA5}">
                      <a16:colId xmlns:a16="http://schemas.microsoft.com/office/drawing/2014/main" val="1272046137"/>
                    </a:ext>
                  </a:extLst>
                </a:gridCol>
                <a:gridCol w="246888">
                  <a:extLst>
                    <a:ext uri="{9D8B030D-6E8A-4147-A177-3AD203B41FA5}">
                      <a16:colId xmlns:a16="http://schemas.microsoft.com/office/drawing/2014/main" val="2377549984"/>
                    </a:ext>
                  </a:extLst>
                </a:gridCol>
                <a:gridCol w="246888">
                  <a:extLst>
                    <a:ext uri="{9D8B030D-6E8A-4147-A177-3AD203B41FA5}">
                      <a16:colId xmlns:a16="http://schemas.microsoft.com/office/drawing/2014/main" val="2847160433"/>
                    </a:ext>
                  </a:extLst>
                </a:gridCol>
                <a:gridCol w="246888">
                  <a:extLst>
                    <a:ext uri="{9D8B030D-6E8A-4147-A177-3AD203B41FA5}">
                      <a16:colId xmlns:a16="http://schemas.microsoft.com/office/drawing/2014/main" val="300777586"/>
                    </a:ext>
                  </a:extLst>
                </a:gridCol>
                <a:gridCol w="246888">
                  <a:extLst>
                    <a:ext uri="{9D8B030D-6E8A-4147-A177-3AD203B41FA5}">
                      <a16:colId xmlns:a16="http://schemas.microsoft.com/office/drawing/2014/main" val="4071280207"/>
                    </a:ext>
                  </a:extLst>
                </a:gridCol>
                <a:gridCol w="246888">
                  <a:extLst>
                    <a:ext uri="{9D8B030D-6E8A-4147-A177-3AD203B41FA5}">
                      <a16:colId xmlns:a16="http://schemas.microsoft.com/office/drawing/2014/main" val="2233390353"/>
                    </a:ext>
                  </a:extLst>
                </a:gridCol>
                <a:gridCol w="246888">
                  <a:extLst>
                    <a:ext uri="{9D8B030D-6E8A-4147-A177-3AD203B41FA5}">
                      <a16:colId xmlns:a16="http://schemas.microsoft.com/office/drawing/2014/main" val="1598770422"/>
                    </a:ext>
                  </a:extLst>
                </a:gridCol>
                <a:gridCol w="246888">
                  <a:extLst>
                    <a:ext uri="{9D8B030D-6E8A-4147-A177-3AD203B41FA5}">
                      <a16:colId xmlns:a16="http://schemas.microsoft.com/office/drawing/2014/main" val="1098059689"/>
                    </a:ext>
                  </a:extLst>
                </a:gridCol>
                <a:gridCol w="246888">
                  <a:extLst>
                    <a:ext uri="{9D8B030D-6E8A-4147-A177-3AD203B41FA5}">
                      <a16:colId xmlns:a16="http://schemas.microsoft.com/office/drawing/2014/main" val="257608531"/>
                    </a:ext>
                  </a:extLst>
                </a:gridCol>
                <a:gridCol w="246888">
                  <a:extLst>
                    <a:ext uri="{9D8B030D-6E8A-4147-A177-3AD203B41FA5}">
                      <a16:colId xmlns:a16="http://schemas.microsoft.com/office/drawing/2014/main" val="1566186999"/>
                    </a:ext>
                  </a:extLst>
                </a:gridCol>
                <a:gridCol w="246888">
                  <a:extLst>
                    <a:ext uri="{9D8B030D-6E8A-4147-A177-3AD203B41FA5}">
                      <a16:colId xmlns:a16="http://schemas.microsoft.com/office/drawing/2014/main" val="3845429293"/>
                    </a:ext>
                  </a:extLst>
                </a:gridCol>
                <a:gridCol w="246888">
                  <a:extLst>
                    <a:ext uri="{9D8B030D-6E8A-4147-A177-3AD203B41FA5}">
                      <a16:colId xmlns:a16="http://schemas.microsoft.com/office/drawing/2014/main" val="674005062"/>
                    </a:ext>
                  </a:extLst>
                </a:gridCol>
                <a:gridCol w="246888">
                  <a:extLst>
                    <a:ext uri="{9D8B030D-6E8A-4147-A177-3AD203B41FA5}">
                      <a16:colId xmlns:a16="http://schemas.microsoft.com/office/drawing/2014/main" val="4210609641"/>
                    </a:ext>
                  </a:extLst>
                </a:gridCol>
                <a:gridCol w="246888">
                  <a:extLst>
                    <a:ext uri="{9D8B030D-6E8A-4147-A177-3AD203B41FA5}">
                      <a16:colId xmlns:a16="http://schemas.microsoft.com/office/drawing/2014/main" val="3689199719"/>
                    </a:ext>
                  </a:extLst>
                </a:gridCol>
                <a:gridCol w="246888">
                  <a:extLst>
                    <a:ext uri="{9D8B030D-6E8A-4147-A177-3AD203B41FA5}">
                      <a16:colId xmlns:a16="http://schemas.microsoft.com/office/drawing/2014/main" val="2767938716"/>
                    </a:ext>
                  </a:extLst>
                </a:gridCol>
                <a:gridCol w="246888">
                  <a:extLst>
                    <a:ext uri="{9D8B030D-6E8A-4147-A177-3AD203B41FA5}">
                      <a16:colId xmlns:a16="http://schemas.microsoft.com/office/drawing/2014/main" val="2117788001"/>
                    </a:ext>
                  </a:extLst>
                </a:gridCol>
                <a:gridCol w="246888">
                  <a:extLst>
                    <a:ext uri="{9D8B030D-6E8A-4147-A177-3AD203B41FA5}">
                      <a16:colId xmlns:a16="http://schemas.microsoft.com/office/drawing/2014/main" val="3915341849"/>
                    </a:ext>
                  </a:extLst>
                </a:gridCol>
                <a:gridCol w="246888">
                  <a:extLst>
                    <a:ext uri="{9D8B030D-6E8A-4147-A177-3AD203B41FA5}">
                      <a16:colId xmlns:a16="http://schemas.microsoft.com/office/drawing/2014/main" val="2745819562"/>
                    </a:ext>
                  </a:extLst>
                </a:gridCol>
                <a:gridCol w="246888">
                  <a:extLst>
                    <a:ext uri="{9D8B030D-6E8A-4147-A177-3AD203B41FA5}">
                      <a16:colId xmlns:a16="http://schemas.microsoft.com/office/drawing/2014/main" val="747259867"/>
                    </a:ext>
                  </a:extLst>
                </a:gridCol>
                <a:gridCol w="246888">
                  <a:extLst>
                    <a:ext uri="{9D8B030D-6E8A-4147-A177-3AD203B41FA5}">
                      <a16:colId xmlns:a16="http://schemas.microsoft.com/office/drawing/2014/main" val="3777895123"/>
                    </a:ext>
                  </a:extLst>
                </a:gridCol>
                <a:gridCol w="246888">
                  <a:extLst>
                    <a:ext uri="{9D8B030D-6E8A-4147-A177-3AD203B41FA5}">
                      <a16:colId xmlns:a16="http://schemas.microsoft.com/office/drawing/2014/main" val="845129114"/>
                    </a:ext>
                  </a:extLst>
                </a:gridCol>
                <a:gridCol w="246888">
                  <a:extLst>
                    <a:ext uri="{9D8B030D-6E8A-4147-A177-3AD203B41FA5}">
                      <a16:colId xmlns:a16="http://schemas.microsoft.com/office/drawing/2014/main" val="6205364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 pro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 pro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 pro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627619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Boullier / SEAT Partner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2018 - 08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4.5414549790818 %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1298.375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858.125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10.4457 %</a:t>
                      </a:r>
                    </a:p>
                  </a:txBody>
                  <a:tcPr/>
                </a:tc>
                <a:extLst>
                  <a:ext uri="{0D108BD9-81ED-4DB2-BD59-A6C34878D82A}">
                    <a16:rowId xmlns:a16="http://schemas.microsoft.com/office/drawing/2014/main" val="1142560893"/>
                  </a:ext>
                </a:extLst>
              </a:tr>
            </a:tbl>
          </a:graphicData>
        </a:graphic>
      </p:graphicFrame>
      <p:sp>
        <p:nvSpPr>
          <p:cNvPr id="4" name="Text Placeholder 3">
            <a:extLst>
              <a:ext uri="{FF2B5EF4-FFF2-40B4-BE49-F238E27FC236}">
                <a16:creationId xmlns:a16="http://schemas.microsoft.com/office/drawing/2014/main" id="{403192AE-642A-4D9E-B7DB-32B80DC2DB9C}"/>
              </a:ext>
            </a:extLst>
          </p:cNvPr>
          <p:cNvSpPr>
            <a:spLocks noGrp="1"/>
          </p:cNvSpPr>
          <p:nvPr>
            <p:ph type="body" sz="quarter" idx="14"/>
          </p:nvPr>
        </p:nvSpPr>
        <p:spPr/>
        <p:txBody>
          <a:bodyPr/>
          <a:lstStyle/>
          <a:p>
            <a:r>
              <a:rPr lang="en-US"/>
              <a:t>01.06.2018 - 30.11.2018</a:t>
            </a:r>
          </a:p>
        </p:txBody>
      </p:sp>
    </p:spTree>
    <p:extLst>
      <p:ext uri="{BB962C8B-B14F-4D97-AF65-F5344CB8AC3E}">
        <p14:creationId xmlns:p14="http://schemas.microsoft.com/office/powerpoint/2010/main" val="31912203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1EA84-4508-47A0-B081-04EDC88E730E}"/>
              </a:ext>
            </a:extLst>
          </p:cNvPr>
          <p:cNvSpPr>
            <a:spLocks noGrp="1"/>
          </p:cNvSpPr>
          <p:nvPr>
            <p:ph type="title"/>
          </p:nvPr>
        </p:nvSpPr>
        <p:spPr/>
        <p:txBody>
          <a:bodyPr/>
          <a:lstStyle/>
          <a:p>
            <a:r>
              <a:rPr lang="en-US"/>
              <a:t>Interaktionen &amp; Traffic | Autohaus Boullier / SEAT Partner - 6 of 6</a:t>
            </a:r>
          </a:p>
        </p:txBody>
      </p:sp>
      <p:graphicFrame>
        <p:nvGraphicFramePr>
          <p:cNvPr id="5" name="Table Placeholder 4">
            <a:extLst>
              <a:ext uri="{FF2B5EF4-FFF2-40B4-BE49-F238E27FC236}">
                <a16:creationId xmlns:a16="http://schemas.microsoft.com/office/drawing/2014/main" id="{040E8CD4-31AD-4625-A977-7CF8AC791F03}"/>
              </a:ext>
            </a:extLst>
          </p:cNvPr>
          <p:cNvGraphicFramePr>
            <a:graphicFrameLocks noGrp="1"/>
          </p:cNvGraphicFramePr>
          <p:nvPr>
            <p:ph type="tbl" sz="quarter" idx="13"/>
            <p:extLst>
              <p:ext uri="{D42A27DB-BD31-4B8C-83A1-F6EECF244321}">
                <p14:modId xmlns:p14="http://schemas.microsoft.com/office/powerpoint/2010/main" val="42450558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46403">
                  <a:extLst>
                    <a:ext uri="{9D8B030D-6E8A-4147-A177-3AD203B41FA5}">
                      <a16:colId xmlns:a16="http://schemas.microsoft.com/office/drawing/2014/main" val="623287679"/>
                    </a:ext>
                  </a:extLst>
                </a:gridCol>
                <a:gridCol w="864107">
                  <a:extLst>
                    <a:ext uri="{9D8B030D-6E8A-4147-A177-3AD203B41FA5}">
                      <a16:colId xmlns:a16="http://schemas.microsoft.com/office/drawing/2014/main" val="3773039135"/>
                    </a:ext>
                  </a:extLst>
                </a:gridCol>
                <a:gridCol w="246888">
                  <a:extLst>
                    <a:ext uri="{9D8B030D-6E8A-4147-A177-3AD203B41FA5}">
                      <a16:colId xmlns:a16="http://schemas.microsoft.com/office/drawing/2014/main" val="3836577508"/>
                    </a:ext>
                  </a:extLst>
                </a:gridCol>
                <a:gridCol w="246888">
                  <a:extLst>
                    <a:ext uri="{9D8B030D-6E8A-4147-A177-3AD203B41FA5}">
                      <a16:colId xmlns:a16="http://schemas.microsoft.com/office/drawing/2014/main" val="2925169616"/>
                    </a:ext>
                  </a:extLst>
                </a:gridCol>
                <a:gridCol w="246888">
                  <a:extLst>
                    <a:ext uri="{9D8B030D-6E8A-4147-A177-3AD203B41FA5}">
                      <a16:colId xmlns:a16="http://schemas.microsoft.com/office/drawing/2014/main" val="3252293969"/>
                    </a:ext>
                  </a:extLst>
                </a:gridCol>
                <a:gridCol w="246888">
                  <a:extLst>
                    <a:ext uri="{9D8B030D-6E8A-4147-A177-3AD203B41FA5}">
                      <a16:colId xmlns:a16="http://schemas.microsoft.com/office/drawing/2014/main" val="2795791697"/>
                    </a:ext>
                  </a:extLst>
                </a:gridCol>
                <a:gridCol w="246888">
                  <a:extLst>
                    <a:ext uri="{9D8B030D-6E8A-4147-A177-3AD203B41FA5}">
                      <a16:colId xmlns:a16="http://schemas.microsoft.com/office/drawing/2014/main" val="3945994150"/>
                    </a:ext>
                  </a:extLst>
                </a:gridCol>
                <a:gridCol w="246888">
                  <a:extLst>
                    <a:ext uri="{9D8B030D-6E8A-4147-A177-3AD203B41FA5}">
                      <a16:colId xmlns:a16="http://schemas.microsoft.com/office/drawing/2014/main" val="4241913519"/>
                    </a:ext>
                  </a:extLst>
                </a:gridCol>
                <a:gridCol w="246888">
                  <a:extLst>
                    <a:ext uri="{9D8B030D-6E8A-4147-A177-3AD203B41FA5}">
                      <a16:colId xmlns:a16="http://schemas.microsoft.com/office/drawing/2014/main" val="1856976487"/>
                    </a:ext>
                  </a:extLst>
                </a:gridCol>
                <a:gridCol w="246888">
                  <a:extLst>
                    <a:ext uri="{9D8B030D-6E8A-4147-A177-3AD203B41FA5}">
                      <a16:colId xmlns:a16="http://schemas.microsoft.com/office/drawing/2014/main" val="15139733"/>
                    </a:ext>
                  </a:extLst>
                </a:gridCol>
                <a:gridCol w="246888">
                  <a:extLst>
                    <a:ext uri="{9D8B030D-6E8A-4147-A177-3AD203B41FA5}">
                      <a16:colId xmlns:a16="http://schemas.microsoft.com/office/drawing/2014/main" val="884132434"/>
                    </a:ext>
                  </a:extLst>
                </a:gridCol>
                <a:gridCol w="246888">
                  <a:extLst>
                    <a:ext uri="{9D8B030D-6E8A-4147-A177-3AD203B41FA5}">
                      <a16:colId xmlns:a16="http://schemas.microsoft.com/office/drawing/2014/main" val="4252231192"/>
                    </a:ext>
                  </a:extLst>
                </a:gridCol>
                <a:gridCol w="246888">
                  <a:extLst>
                    <a:ext uri="{9D8B030D-6E8A-4147-A177-3AD203B41FA5}">
                      <a16:colId xmlns:a16="http://schemas.microsoft.com/office/drawing/2014/main" val="2407025752"/>
                    </a:ext>
                  </a:extLst>
                </a:gridCol>
                <a:gridCol w="246888">
                  <a:extLst>
                    <a:ext uri="{9D8B030D-6E8A-4147-A177-3AD203B41FA5}">
                      <a16:colId xmlns:a16="http://schemas.microsoft.com/office/drawing/2014/main" val="4054724055"/>
                    </a:ext>
                  </a:extLst>
                </a:gridCol>
                <a:gridCol w="246888">
                  <a:extLst>
                    <a:ext uri="{9D8B030D-6E8A-4147-A177-3AD203B41FA5}">
                      <a16:colId xmlns:a16="http://schemas.microsoft.com/office/drawing/2014/main" val="870132568"/>
                    </a:ext>
                  </a:extLst>
                </a:gridCol>
                <a:gridCol w="246888">
                  <a:extLst>
                    <a:ext uri="{9D8B030D-6E8A-4147-A177-3AD203B41FA5}">
                      <a16:colId xmlns:a16="http://schemas.microsoft.com/office/drawing/2014/main" val="4134687499"/>
                    </a:ext>
                  </a:extLst>
                </a:gridCol>
                <a:gridCol w="246888">
                  <a:extLst>
                    <a:ext uri="{9D8B030D-6E8A-4147-A177-3AD203B41FA5}">
                      <a16:colId xmlns:a16="http://schemas.microsoft.com/office/drawing/2014/main" val="2683692687"/>
                    </a:ext>
                  </a:extLst>
                </a:gridCol>
                <a:gridCol w="246888">
                  <a:extLst>
                    <a:ext uri="{9D8B030D-6E8A-4147-A177-3AD203B41FA5}">
                      <a16:colId xmlns:a16="http://schemas.microsoft.com/office/drawing/2014/main" val="522262780"/>
                    </a:ext>
                  </a:extLst>
                </a:gridCol>
                <a:gridCol w="246888">
                  <a:extLst>
                    <a:ext uri="{9D8B030D-6E8A-4147-A177-3AD203B41FA5}">
                      <a16:colId xmlns:a16="http://schemas.microsoft.com/office/drawing/2014/main" val="571857515"/>
                    </a:ext>
                  </a:extLst>
                </a:gridCol>
                <a:gridCol w="246888">
                  <a:extLst>
                    <a:ext uri="{9D8B030D-6E8A-4147-A177-3AD203B41FA5}">
                      <a16:colId xmlns:a16="http://schemas.microsoft.com/office/drawing/2014/main" val="3378033253"/>
                    </a:ext>
                  </a:extLst>
                </a:gridCol>
                <a:gridCol w="246888">
                  <a:extLst>
                    <a:ext uri="{9D8B030D-6E8A-4147-A177-3AD203B41FA5}">
                      <a16:colId xmlns:a16="http://schemas.microsoft.com/office/drawing/2014/main" val="3795080408"/>
                    </a:ext>
                  </a:extLst>
                </a:gridCol>
                <a:gridCol w="246888">
                  <a:extLst>
                    <a:ext uri="{9D8B030D-6E8A-4147-A177-3AD203B41FA5}">
                      <a16:colId xmlns:a16="http://schemas.microsoft.com/office/drawing/2014/main" val="294271961"/>
                    </a:ext>
                  </a:extLst>
                </a:gridCol>
                <a:gridCol w="246888">
                  <a:extLst>
                    <a:ext uri="{9D8B030D-6E8A-4147-A177-3AD203B41FA5}">
                      <a16:colId xmlns:a16="http://schemas.microsoft.com/office/drawing/2014/main" val="713252507"/>
                    </a:ext>
                  </a:extLst>
                </a:gridCol>
                <a:gridCol w="246888">
                  <a:extLst>
                    <a:ext uri="{9D8B030D-6E8A-4147-A177-3AD203B41FA5}">
                      <a16:colId xmlns:a16="http://schemas.microsoft.com/office/drawing/2014/main" val="3190254725"/>
                    </a:ext>
                  </a:extLst>
                </a:gridCol>
                <a:gridCol w="246888">
                  <a:extLst>
                    <a:ext uri="{9D8B030D-6E8A-4147-A177-3AD203B41FA5}">
                      <a16:colId xmlns:a16="http://schemas.microsoft.com/office/drawing/2014/main" val="2806880038"/>
                    </a:ext>
                  </a:extLst>
                </a:gridCol>
                <a:gridCol w="246888">
                  <a:extLst>
                    <a:ext uri="{9D8B030D-6E8A-4147-A177-3AD203B41FA5}">
                      <a16:colId xmlns:a16="http://schemas.microsoft.com/office/drawing/2014/main" val="1974780474"/>
                    </a:ext>
                  </a:extLst>
                </a:gridCol>
                <a:gridCol w="246888">
                  <a:extLst>
                    <a:ext uri="{9D8B030D-6E8A-4147-A177-3AD203B41FA5}">
                      <a16:colId xmlns:a16="http://schemas.microsoft.com/office/drawing/2014/main" val="3782236954"/>
                    </a:ext>
                  </a:extLst>
                </a:gridCol>
                <a:gridCol w="246888">
                  <a:extLst>
                    <a:ext uri="{9D8B030D-6E8A-4147-A177-3AD203B41FA5}">
                      <a16:colId xmlns:a16="http://schemas.microsoft.com/office/drawing/2014/main" val="36776233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 pro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 pro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 pro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887546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Boullier / SEAT Partner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2018 - 07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2.0618556701031 %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2.0619 %</a:t>
                      </a:r>
                    </a:p>
                  </a:txBody>
                  <a:tcPr/>
                </a:tc>
                <a:extLst>
                  <a:ext uri="{0D108BD9-81ED-4DB2-BD59-A6C34878D82A}">
                    <a16:rowId xmlns:a16="http://schemas.microsoft.com/office/drawing/2014/main" val="3127311308"/>
                  </a:ext>
                </a:extLst>
              </a:tr>
            </a:tbl>
          </a:graphicData>
        </a:graphic>
      </p:graphicFrame>
      <p:sp>
        <p:nvSpPr>
          <p:cNvPr id="4" name="Text Placeholder 3">
            <a:extLst>
              <a:ext uri="{FF2B5EF4-FFF2-40B4-BE49-F238E27FC236}">
                <a16:creationId xmlns:a16="http://schemas.microsoft.com/office/drawing/2014/main" id="{115DCB40-9B08-460E-BDBE-6D51356B3522}"/>
              </a:ext>
            </a:extLst>
          </p:cNvPr>
          <p:cNvSpPr>
            <a:spLocks noGrp="1"/>
          </p:cNvSpPr>
          <p:nvPr>
            <p:ph type="body" sz="quarter" idx="14"/>
          </p:nvPr>
        </p:nvSpPr>
        <p:spPr/>
        <p:txBody>
          <a:bodyPr/>
          <a:lstStyle/>
          <a:p>
            <a:r>
              <a:rPr lang="en-US"/>
              <a:t>01.06.2018 - 30.11.2018</a:t>
            </a:r>
          </a:p>
        </p:txBody>
      </p:sp>
    </p:spTree>
    <p:extLst>
      <p:ext uri="{BB962C8B-B14F-4D97-AF65-F5344CB8AC3E}">
        <p14:creationId xmlns:p14="http://schemas.microsoft.com/office/powerpoint/2010/main" val="7734226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11E216-144A-4596-86AE-F7D8D7799361}"/>
              </a:ext>
            </a:extLst>
          </p:cNvPr>
          <p:cNvSpPr>
            <a:spLocks noGrp="1"/>
          </p:cNvSpPr>
          <p:nvPr>
            <p:ph type="title"/>
          </p:nvPr>
        </p:nvSpPr>
        <p:spPr/>
        <p:txBody>
          <a:bodyPr/>
          <a:lstStyle/>
          <a:p>
            <a:r>
              <a:rPr lang="en-US"/>
              <a:t>Video Views | Autohaus Boullier / SEAT Partner</a:t>
            </a:r>
          </a:p>
        </p:txBody>
      </p:sp>
      <p:graphicFrame>
        <p:nvGraphicFramePr>
          <p:cNvPr id="5" name="Table Placeholder 4">
            <a:extLst>
              <a:ext uri="{FF2B5EF4-FFF2-40B4-BE49-F238E27FC236}">
                <a16:creationId xmlns:a16="http://schemas.microsoft.com/office/drawing/2014/main" id="{62285D8D-1F84-47AF-9FC9-25858DA30F1E}"/>
              </a:ext>
            </a:extLst>
          </p:cNvPr>
          <p:cNvGraphicFramePr>
            <a:graphicFrameLocks noGrp="1"/>
          </p:cNvGraphicFramePr>
          <p:nvPr>
            <p:ph type="tbl" sz="quarter" idx="13"/>
            <p:extLst>
              <p:ext uri="{D42A27DB-BD31-4B8C-83A1-F6EECF244321}">
                <p14:modId xmlns:p14="http://schemas.microsoft.com/office/powerpoint/2010/main" val="7550628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46404">
                  <a:extLst>
                    <a:ext uri="{9D8B030D-6E8A-4147-A177-3AD203B41FA5}">
                      <a16:colId xmlns:a16="http://schemas.microsoft.com/office/drawing/2014/main" val="3220799173"/>
                    </a:ext>
                  </a:extLst>
                </a:gridCol>
                <a:gridCol w="946404">
                  <a:extLst>
                    <a:ext uri="{9D8B030D-6E8A-4147-A177-3AD203B41FA5}">
                      <a16:colId xmlns:a16="http://schemas.microsoft.com/office/drawing/2014/main" val="3153692129"/>
                    </a:ext>
                  </a:extLst>
                </a:gridCol>
                <a:gridCol w="493776">
                  <a:extLst>
                    <a:ext uri="{9D8B030D-6E8A-4147-A177-3AD203B41FA5}">
                      <a16:colId xmlns:a16="http://schemas.microsoft.com/office/drawing/2014/main" val="2950803866"/>
                    </a:ext>
                  </a:extLst>
                </a:gridCol>
                <a:gridCol w="493776">
                  <a:extLst>
                    <a:ext uri="{9D8B030D-6E8A-4147-A177-3AD203B41FA5}">
                      <a16:colId xmlns:a16="http://schemas.microsoft.com/office/drawing/2014/main" val="729744345"/>
                    </a:ext>
                  </a:extLst>
                </a:gridCol>
                <a:gridCol w="411480">
                  <a:extLst>
                    <a:ext uri="{9D8B030D-6E8A-4147-A177-3AD203B41FA5}">
                      <a16:colId xmlns:a16="http://schemas.microsoft.com/office/drawing/2014/main" val="2888365683"/>
                    </a:ext>
                  </a:extLst>
                </a:gridCol>
                <a:gridCol w="411480">
                  <a:extLst>
                    <a:ext uri="{9D8B030D-6E8A-4147-A177-3AD203B41FA5}">
                      <a16:colId xmlns:a16="http://schemas.microsoft.com/office/drawing/2014/main" val="1523875447"/>
                    </a:ext>
                  </a:extLst>
                </a:gridCol>
                <a:gridCol w="411480">
                  <a:extLst>
                    <a:ext uri="{9D8B030D-6E8A-4147-A177-3AD203B41FA5}">
                      <a16:colId xmlns:a16="http://schemas.microsoft.com/office/drawing/2014/main" val="3887017538"/>
                    </a:ext>
                  </a:extLst>
                </a:gridCol>
                <a:gridCol w="411480">
                  <a:extLst>
                    <a:ext uri="{9D8B030D-6E8A-4147-A177-3AD203B41FA5}">
                      <a16:colId xmlns:a16="http://schemas.microsoft.com/office/drawing/2014/main" val="1833788013"/>
                    </a:ext>
                  </a:extLst>
                </a:gridCol>
                <a:gridCol w="411480">
                  <a:extLst>
                    <a:ext uri="{9D8B030D-6E8A-4147-A177-3AD203B41FA5}">
                      <a16:colId xmlns:a16="http://schemas.microsoft.com/office/drawing/2014/main" val="3035175726"/>
                    </a:ext>
                  </a:extLst>
                </a:gridCol>
                <a:gridCol w="411480">
                  <a:extLst>
                    <a:ext uri="{9D8B030D-6E8A-4147-A177-3AD203B41FA5}">
                      <a16:colId xmlns:a16="http://schemas.microsoft.com/office/drawing/2014/main" val="2963663480"/>
                    </a:ext>
                  </a:extLst>
                </a:gridCol>
                <a:gridCol w="411480">
                  <a:extLst>
                    <a:ext uri="{9D8B030D-6E8A-4147-A177-3AD203B41FA5}">
                      <a16:colId xmlns:a16="http://schemas.microsoft.com/office/drawing/2014/main" val="1493890535"/>
                    </a:ext>
                  </a:extLst>
                </a:gridCol>
                <a:gridCol w="411480">
                  <a:extLst>
                    <a:ext uri="{9D8B030D-6E8A-4147-A177-3AD203B41FA5}">
                      <a16:colId xmlns:a16="http://schemas.microsoft.com/office/drawing/2014/main" val="434294188"/>
                    </a:ext>
                  </a:extLst>
                </a:gridCol>
                <a:gridCol w="411480">
                  <a:extLst>
                    <a:ext uri="{9D8B030D-6E8A-4147-A177-3AD203B41FA5}">
                      <a16:colId xmlns:a16="http://schemas.microsoft.com/office/drawing/2014/main" val="2248710622"/>
                    </a:ext>
                  </a:extLst>
                </a:gridCol>
                <a:gridCol w="411480">
                  <a:extLst>
                    <a:ext uri="{9D8B030D-6E8A-4147-A177-3AD203B41FA5}">
                      <a16:colId xmlns:a16="http://schemas.microsoft.com/office/drawing/2014/main" val="2251143487"/>
                    </a:ext>
                  </a:extLst>
                </a:gridCol>
                <a:gridCol w="411480">
                  <a:extLst>
                    <a:ext uri="{9D8B030D-6E8A-4147-A177-3AD203B41FA5}">
                      <a16:colId xmlns:a16="http://schemas.microsoft.com/office/drawing/2014/main" val="3378424622"/>
                    </a:ext>
                  </a:extLst>
                </a:gridCol>
                <a:gridCol w="411480">
                  <a:extLst>
                    <a:ext uri="{9D8B030D-6E8A-4147-A177-3AD203B41FA5}">
                      <a16:colId xmlns:a16="http://schemas.microsoft.com/office/drawing/2014/main" val="3227141864"/>
                    </a:ext>
                  </a:extLst>
                </a:gridCol>
                <a:gridCol w="411480">
                  <a:extLst>
                    <a:ext uri="{9D8B030D-6E8A-4147-A177-3AD203B41FA5}">
                      <a16:colId xmlns:a16="http://schemas.microsoft.com/office/drawing/2014/main" val="2368527203"/>
                    </a:ext>
                  </a:extLst>
                </a:gridCol>
              </a:tblGrid>
              <a:tr h="370840">
                <a:tc>
                  <a:txBody>
                    <a:bodyPr/>
                    <a:lstStyle/>
                    <a:p>
                      <a:r>
                        <a:rPr lang="en-US" sz="1000"/>
                        <a:t>Name</a:t>
                      </a:r>
                    </a:p>
                  </a:txBody>
                  <a:tcPr/>
                </a:tc>
                <a:tc>
                  <a:txBody>
                    <a:bodyPr/>
                    <a:lstStyle/>
                    <a:p>
                      <a:r>
                        <a:rPr lang="en-US" sz="1000"/>
                        <a:t>Month</a:t>
                      </a:r>
                    </a:p>
                  </a:txBody>
                  <a:tcPr/>
                </a:tc>
                <a:tc>
                  <a:txBody>
                    <a:bodyPr/>
                    <a:lstStyle/>
                    <a:p>
                      <a:r>
                        <a:rPr lang="en-US" sz="1000"/>
                        <a:t>Reactions</a:t>
                      </a:r>
                    </a:p>
                  </a:txBody>
                  <a:tcPr/>
                </a:tc>
                <a:tc>
                  <a:txBody>
                    <a:bodyPr/>
                    <a:lstStyle/>
                    <a:p>
                      <a:r>
                        <a:rPr lang="en-US" sz="1000"/>
                        <a:t>Comments</a:t>
                      </a:r>
                    </a:p>
                  </a:txBody>
                  <a:tcPr/>
                </a:tc>
                <a:tc>
                  <a:txBody>
                    <a:bodyPr/>
                    <a:lstStyle/>
                    <a:p>
                      <a:r>
                        <a:rPr lang="en-US" sz="1000"/>
                        <a:t>Views (3s)</a:t>
                      </a:r>
                    </a:p>
                  </a:txBody>
                  <a:tcPr/>
                </a:tc>
                <a:tc>
                  <a:txBody>
                    <a:bodyPr/>
                    <a:lstStyle/>
                    <a:p>
                      <a:r>
                        <a:rPr lang="en-US" sz="1000"/>
                        <a:t>Views (10s)</a:t>
                      </a:r>
                    </a:p>
                  </a:txBody>
                  <a:tcPr/>
                </a:tc>
                <a:tc>
                  <a:txBody>
                    <a:bodyPr/>
                    <a:lstStyle/>
                    <a:p>
                      <a:r>
                        <a:rPr lang="en-US" sz="1000"/>
                        <a:t>Views (30s)</a:t>
                      </a:r>
                    </a:p>
                  </a:txBody>
                  <a:tcPr/>
                </a:tc>
                <a:tc>
                  <a:txBody>
                    <a:bodyPr/>
                    <a:lstStyle/>
                    <a:p>
                      <a:r>
                        <a:rPr lang="en-US" sz="1000"/>
                        <a:t>Views (95%)</a:t>
                      </a:r>
                    </a:p>
                  </a:txBody>
                  <a:tcPr/>
                </a:tc>
                <a:tc>
                  <a:txBody>
                    <a:bodyPr/>
                    <a:lstStyle/>
                    <a:p>
                      <a:r>
                        <a:rPr lang="en-US" sz="1000"/>
                        <a:t>Views on this Post</a:t>
                      </a:r>
                    </a:p>
                  </a:txBody>
                  <a:tcPr/>
                </a:tc>
                <a:tc>
                  <a:txBody>
                    <a:bodyPr/>
                    <a:lstStyle/>
                    <a:p>
                      <a:r>
                        <a:rPr lang="en-US" sz="1000"/>
                        <a:t>Views on Shares</a:t>
                      </a:r>
                    </a:p>
                  </a:txBody>
                  <a:tcPr/>
                </a:tc>
                <a:tc>
                  <a:txBody>
                    <a:bodyPr/>
                    <a:lstStyle/>
                    <a:p>
                      <a:r>
                        <a:rPr lang="en-US" sz="1000"/>
                        <a:t>Views on Crosspostings</a:t>
                      </a:r>
                    </a:p>
                  </a:txBody>
                  <a:tcPr/>
                </a:tc>
                <a:tc>
                  <a:txBody>
                    <a:bodyPr/>
                    <a:lstStyle/>
                    <a:p>
                      <a:r>
                        <a:rPr lang="en-US" sz="1000"/>
                        <a:t>Video View Rate</a:t>
                      </a:r>
                    </a:p>
                  </a:txBody>
                  <a:tcPr/>
                </a:tc>
                <a:tc>
                  <a:txBody>
                    <a:bodyPr/>
                    <a:lstStyle/>
                    <a:p>
                      <a:r>
                        <a:rPr lang="en-US" sz="1000"/>
                        <a:t>Autoplayed Views</a:t>
                      </a:r>
                    </a:p>
                  </a:txBody>
                  <a:tcPr/>
                </a:tc>
                <a:tc>
                  <a:txBody>
                    <a:bodyPr/>
                    <a:lstStyle/>
                    <a:p>
                      <a:r>
                        <a:rPr lang="en-US" sz="1000"/>
                        <a:t>Click-to-Play Views</a:t>
                      </a:r>
                    </a:p>
                  </a:txBody>
                  <a:tcPr/>
                </a:tc>
                <a:tc>
                  <a:txBody>
                    <a:bodyPr/>
                    <a:lstStyle/>
                    <a:p>
                      <a:r>
                        <a:rPr lang="en-US" sz="1000"/>
                        <a:t>Organic Views</a:t>
                      </a:r>
                    </a:p>
                  </a:txBody>
                  <a:tcPr/>
                </a:tc>
                <a:tc>
                  <a:txBody>
                    <a:bodyPr/>
                    <a:lstStyle/>
                    <a:p>
                      <a:r>
                        <a:rPr lang="en-US" sz="1000"/>
                        <a:t>Paid Views</a:t>
                      </a:r>
                    </a:p>
                  </a:txBody>
                  <a:tcPr/>
                </a:tc>
                <a:tc>
                  <a:txBody>
                    <a:bodyPr/>
                    <a:lstStyle/>
                    <a:p>
                      <a:r>
                        <a:rPr lang="en-US" sz="1000"/>
                        <a:t>Sound on Views</a:t>
                      </a:r>
                    </a:p>
                  </a:txBody>
                  <a:tcPr/>
                </a:tc>
                <a:extLst>
                  <a:ext uri="{0D108BD9-81ED-4DB2-BD59-A6C34878D82A}">
                    <a16:rowId xmlns:a16="http://schemas.microsoft.com/office/drawing/2014/main" val="2486128300"/>
                  </a:ext>
                </a:extLst>
              </a:tr>
              <a:tr h="370840">
                <a:tc>
                  <a:txBody>
                    <a:bodyPr/>
                    <a:lstStyle/>
                    <a:p>
                      <a:r>
                        <a:rPr lang="en-US" sz="1000"/>
                        <a:t>Autohaus Boullier / SEAT Partner</a:t>
                      </a:r>
                    </a:p>
                  </a:txBody>
                  <a:tcPr/>
                </a:tc>
                <a:tc>
                  <a:txBody>
                    <a:bodyPr/>
                    <a:lstStyle/>
                    <a:p>
                      <a:r>
                        <a:rPr lang="en-US" sz="1000"/>
                        <a:t>2018 - 08</a:t>
                      </a:r>
                    </a:p>
                  </a:txBody>
                  <a:tcPr/>
                </a:tc>
                <a:tc>
                  <a:txBody>
                    <a:bodyPr/>
                    <a:lstStyle/>
                    <a:p>
                      <a:r>
                        <a:rPr lang="en-US" sz="1000"/>
                        <a:t>7</a:t>
                      </a:r>
                    </a:p>
                  </a:txBody>
                  <a:tcPr/>
                </a:tc>
                <a:tc>
                  <a:txBody>
                    <a:bodyPr/>
                    <a:lstStyle/>
                    <a:p>
                      <a:r>
                        <a:rPr lang="en-US" sz="1000"/>
                        <a:t>0</a:t>
                      </a:r>
                    </a:p>
                  </a:txBody>
                  <a:tcPr/>
                </a:tc>
                <a:tc>
                  <a:txBody>
                    <a:bodyPr/>
                    <a:lstStyle/>
                    <a:p>
                      <a:r>
                        <a:rPr lang="en-US" sz="1000"/>
                        <a:t>164</a:t>
                      </a:r>
                    </a:p>
                  </a:txBody>
                  <a:tcPr/>
                </a:tc>
                <a:tc>
                  <a:txBody>
                    <a:bodyPr/>
                    <a:lstStyle/>
                    <a:p>
                      <a:r>
                        <a:rPr lang="en-US" sz="1000"/>
                        <a:t>68</a:t>
                      </a:r>
                    </a:p>
                  </a:txBody>
                  <a:tcPr/>
                </a:tc>
                <a:tc>
                  <a:txBody>
                    <a:bodyPr/>
                    <a:lstStyle/>
                    <a:p>
                      <a:r>
                        <a:rPr lang="en-US" sz="1000"/>
                        <a:t>68</a:t>
                      </a:r>
                    </a:p>
                  </a:txBody>
                  <a:tcPr/>
                </a:tc>
                <a:tc>
                  <a:txBody>
                    <a:bodyPr/>
                    <a:lstStyle/>
                    <a:p>
                      <a:r>
                        <a:rPr lang="en-US" sz="1000"/>
                        <a:t>66</a:t>
                      </a:r>
                    </a:p>
                  </a:txBody>
                  <a:tcPr/>
                </a:tc>
                <a:tc>
                  <a:txBody>
                    <a:bodyPr/>
                    <a:lstStyle/>
                    <a:p>
                      <a:r>
                        <a:rPr lang="en-US" sz="1000"/>
                        <a:t>164</a:t>
                      </a:r>
                    </a:p>
                  </a:txBody>
                  <a:tcPr/>
                </a:tc>
                <a:tc>
                  <a:txBody>
                    <a:bodyPr/>
                    <a:lstStyle/>
                    <a:p>
                      <a:r>
                        <a:rPr lang="en-US" sz="1000"/>
                        <a:t>0</a:t>
                      </a:r>
                    </a:p>
                  </a:txBody>
                  <a:tcPr/>
                </a:tc>
                <a:tc>
                  <a:txBody>
                    <a:bodyPr/>
                    <a:lstStyle/>
                    <a:p>
                      <a:r>
                        <a:rPr lang="en-US" sz="1000"/>
                        <a:t>0</a:t>
                      </a:r>
                    </a:p>
                  </a:txBody>
                  <a:tcPr/>
                </a:tc>
                <a:tc>
                  <a:txBody>
                    <a:bodyPr/>
                    <a:lstStyle/>
                    <a:p>
                      <a:r>
                        <a:rPr lang="en-US" sz="1000"/>
                        <a:t>74.84 %</a:t>
                      </a:r>
                    </a:p>
                  </a:txBody>
                  <a:tcPr/>
                </a:tc>
                <a:tc>
                  <a:txBody>
                    <a:bodyPr/>
                    <a:lstStyle/>
                    <a:p>
                      <a:r>
                        <a:rPr lang="en-US" sz="1000"/>
                        <a:t>155</a:t>
                      </a:r>
                    </a:p>
                  </a:txBody>
                  <a:tcPr/>
                </a:tc>
                <a:tc>
                  <a:txBody>
                    <a:bodyPr/>
                    <a:lstStyle/>
                    <a:p>
                      <a:r>
                        <a:rPr lang="en-US" sz="1000"/>
                        <a:t>9</a:t>
                      </a:r>
                    </a:p>
                  </a:txBody>
                  <a:tcPr/>
                </a:tc>
                <a:tc>
                  <a:txBody>
                    <a:bodyPr/>
                    <a:lstStyle/>
                    <a:p>
                      <a:r>
                        <a:rPr lang="en-US" sz="1000"/>
                        <a:t>164</a:t>
                      </a:r>
                    </a:p>
                  </a:txBody>
                  <a:tcPr/>
                </a:tc>
                <a:tc>
                  <a:txBody>
                    <a:bodyPr/>
                    <a:lstStyle/>
                    <a:p>
                      <a:r>
                        <a:rPr lang="en-US" sz="1000"/>
                        <a:t>0</a:t>
                      </a:r>
                    </a:p>
                  </a:txBody>
                  <a:tcPr/>
                </a:tc>
                <a:tc>
                  <a:txBody>
                    <a:bodyPr/>
                    <a:lstStyle/>
                    <a:p>
                      <a:r>
                        <a:rPr lang="en-US" sz="1000"/>
                        <a:t>21</a:t>
                      </a:r>
                    </a:p>
                  </a:txBody>
                  <a:tcPr/>
                </a:tc>
                <a:extLst>
                  <a:ext uri="{0D108BD9-81ED-4DB2-BD59-A6C34878D82A}">
                    <a16:rowId xmlns:a16="http://schemas.microsoft.com/office/drawing/2014/main" val="3512458715"/>
                  </a:ext>
                </a:extLst>
              </a:tr>
            </a:tbl>
          </a:graphicData>
        </a:graphic>
      </p:graphicFrame>
      <p:sp>
        <p:nvSpPr>
          <p:cNvPr id="4" name="Text Placeholder 3">
            <a:extLst>
              <a:ext uri="{FF2B5EF4-FFF2-40B4-BE49-F238E27FC236}">
                <a16:creationId xmlns:a16="http://schemas.microsoft.com/office/drawing/2014/main" id="{6ACE4FBD-0F6A-4F46-A236-34FF3AA7D0D2}"/>
              </a:ext>
            </a:extLst>
          </p:cNvPr>
          <p:cNvSpPr>
            <a:spLocks noGrp="1"/>
          </p:cNvSpPr>
          <p:nvPr>
            <p:ph type="body" sz="quarter" idx="14"/>
          </p:nvPr>
        </p:nvSpPr>
        <p:spPr/>
        <p:txBody>
          <a:bodyPr/>
          <a:lstStyle/>
          <a:p>
            <a:r>
              <a:rPr lang="en-US"/>
              <a:t>01.06.2018 - 30.11.2018</a:t>
            </a:r>
          </a:p>
        </p:txBody>
      </p:sp>
    </p:spTree>
    <p:extLst>
      <p:ext uri="{BB962C8B-B14F-4D97-AF65-F5344CB8AC3E}">
        <p14:creationId xmlns:p14="http://schemas.microsoft.com/office/powerpoint/2010/main" val="24971049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080615-2527-494E-9BDF-368B4DA2327E}"/>
              </a:ext>
            </a:extLst>
          </p:cNvPr>
          <p:cNvSpPr>
            <a:spLocks noGrp="1"/>
          </p:cNvSpPr>
          <p:nvPr>
            <p:ph type="title"/>
          </p:nvPr>
        </p:nvSpPr>
        <p:spPr/>
        <p:txBody>
          <a:bodyPr/>
          <a:lstStyle/>
          <a:p>
            <a:r>
              <a:rPr lang="en-US"/>
              <a:t>Community Management | Autohaus Boullier / SEAT Partner</a:t>
            </a:r>
          </a:p>
        </p:txBody>
      </p:sp>
      <p:graphicFrame>
        <p:nvGraphicFramePr>
          <p:cNvPr id="6" name="Chart Placeholder 5">
            <a:extLst>
              <a:ext uri="{FF2B5EF4-FFF2-40B4-BE49-F238E27FC236}">
                <a16:creationId xmlns:a16="http://schemas.microsoft.com/office/drawing/2014/main" id="{91741F05-7E7A-4307-9365-9BE2AC3737B5}"/>
              </a:ext>
            </a:extLst>
          </p:cNvPr>
          <p:cNvGraphicFramePr>
            <a:graphicFrameLocks noGrp="1"/>
          </p:cNvGraphicFramePr>
          <p:nvPr>
            <p:ph type="chart" sz="quarter" idx="13"/>
            <p:extLst>
              <p:ext uri="{D42A27DB-BD31-4B8C-83A1-F6EECF244321}">
                <p14:modId xmlns:p14="http://schemas.microsoft.com/office/powerpoint/2010/main" val="5171134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E1E95D-655A-46A1-96E4-425FF3CD2E66}"/>
              </a:ext>
            </a:extLst>
          </p:cNvPr>
          <p:cNvSpPr>
            <a:spLocks noGrp="1"/>
          </p:cNvSpPr>
          <p:nvPr>
            <p:ph type="body" sz="quarter" idx="14"/>
          </p:nvPr>
        </p:nvSpPr>
        <p:spPr/>
        <p:txBody>
          <a:bodyPr/>
          <a:lstStyle/>
          <a:p>
            <a:r>
              <a:rPr lang="en-US"/>
              <a:t>01.06.2018 - 30.11.2018</a:t>
            </a:r>
          </a:p>
        </p:txBody>
      </p:sp>
      <p:sp>
        <p:nvSpPr>
          <p:cNvPr id="5" name="Footer Placeholder 4">
            <a:extLst>
              <a:ext uri="{FF2B5EF4-FFF2-40B4-BE49-F238E27FC236}">
                <a16:creationId xmlns:a16="http://schemas.microsoft.com/office/drawing/2014/main" id="{B4731007-825A-410C-84B4-4B2765858D0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424847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5EFF6-AF0F-4BFA-8457-093A4B42F906}"/>
              </a:ext>
            </a:extLst>
          </p:cNvPr>
          <p:cNvSpPr>
            <a:spLocks noGrp="1"/>
          </p:cNvSpPr>
          <p:nvPr>
            <p:ph type="title"/>
          </p:nvPr>
        </p:nvSpPr>
        <p:spPr/>
        <p:txBody>
          <a:bodyPr/>
          <a:lstStyle/>
          <a:p>
            <a:r>
              <a:rPr lang="en-US"/>
              <a:t>Top 5 Posts (Interaktionsrate) | Autohaus Boullier / SEAT Partner</a:t>
            </a:r>
          </a:p>
        </p:txBody>
      </p:sp>
      <p:graphicFrame>
        <p:nvGraphicFramePr>
          <p:cNvPr id="5" name="Table Placeholder 4">
            <a:extLst>
              <a:ext uri="{FF2B5EF4-FFF2-40B4-BE49-F238E27FC236}">
                <a16:creationId xmlns:a16="http://schemas.microsoft.com/office/drawing/2014/main" id="{5CA6F895-D422-443C-BA8D-BB317C85F508}"/>
              </a:ext>
            </a:extLst>
          </p:cNvPr>
          <p:cNvGraphicFramePr>
            <a:graphicFrameLocks noGrp="1"/>
          </p:cNvGraphicFramePr>
          <p:nvPr>
            <p:ph type="tbl" sz="quarter" idx="13"/>
            <p:extLst>
              <p:ext uri="{D42A27DB-BD31-4B8C-83A1-F6EECF244321}">
                <p14:modId xmlns:p14="http://schemas.microsoft.com/office/powerpoint/2010/main" val="3619752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140228206"/>
                    </a:ext>
                  </a:extLst>
                </a:gridCol>
                <a:gridCol w="370332">
                  <a:extLst>
                    <a:ext uri="{9D8B030D-6E8A-4147-A177-3AD203B41FA5}">
                      <a16:colId xmlns:a16="http://schemas.microsoft.com/office/drawing/2014/main" val="3588771266"/>
                    </a:ext>
                  </a:extLst>
                </a:gridCol>
                <a:gridCol w="370332">
                  <a:extLst>
                    <a:ext uri="{9D8B030D-6E8A-4147-A177-3AD203B41FA5}">
                      <a16:colId xmlns:a16="http://schemas.microsoft.com/office/drawing/2014/main" val="304274479"/>
                    </a:ext>
                  </a:extLst>
                </a:gridCol>
                <a:gridCol w="370332">
                  <a:extLst>
                    <a:ext uri="{9D8B030D-6E8A-4147-A177-3AD203B41FA5}">
                      <a16:colId xmlns:a16="http://schemas.microsoft.com/office/drawing/2014/main" val="2734236115"/>
                    </a:ext>
                  </a:extLst>
                </a:gridCol>
                <a:gridCol w="370332">
                  <a:extLst>
                    <a:ext uri="{9D8B030D-6E8A-4147-A177-3AD203B41FA5}">
                      <a16:colId xmlns:a16="http://schemas.microsoft.com/office/drawing/2014/main" val="2467866588"/>
                    </a:ext>
                  </a:extLst>
                </a:gridCol>
                <a:gridCol w="370332">
                  <a:extLst>
                    <a:ext uri="{9D8B030D-6E8A-4147-A177-3AD203B41FA5}">
                      <a16:colId xmlns:a16="http://schemas.microsoft.com/office/drawing/2014/main" val="3546359618"/>
                    </a:ext>
                  </a:extLst>
                </a:gridCol>
                <a:gridCol w="329184">
                  <a:extLst>
                    <a:ext uri="{9D8B030D-6E8A-4147-A177-3AD203B41FA5}">
                      <a16:colId xmlns:a16="http://schemas.microsoft.com/office/drawing/2014/main" val="3447133138"/>
                    </a:ext>
                  </a:extLst>
                </a:gridCol>
                <a:gridCol w="329184">
                  <a:extLst>
                    <a:ext uri="{9D8B030D-6E8A-4147-A177-3AD203B41FA5}">
                      <a16:colId xmlns:a16="http://schemas.microsoft.com/office/drawing/2014/main" val="2067984204"/>
                    </a:ext>
                  </a:extLst>
                </a:gridCol>
                <a:gridCol w="329184">
                  <a:extLst>
                    <a:ext uri="{9D8B030D-6E8A-4147-A177-3AD203B41FA5}">
                      <a16:colId xmlns:a16="http://schemas.microsoft.com/office/drawing/2014/main" val="609665232"/>
                    </a:ext>
                  </a:extLst>
                </a:gridCol>
                <a:gridCol w="329184">
                  <a:extLst>
                    <a:ext uri="{9D8B030D-6E8A-4147-A177-3AD203B41FA5}">
                      <a16:colId xmlns:a16="http://schemas.microsoft.com/office/drawing/2014/main" val="2820973420"/>
                    </a:ext>
                  </a:extLst>
                </a:gridCol>
                <a:gridCol w="329184">
                  <a:extLst>
                    <a:ext uri="{9D8B030D-6E8A-4147-A177-3AD203B41FA5}">
                      <a16:colId xmlns:a16="http://schemas.microsoft.com/office/drawing/2014/main" val="773258903"/>
                    </a:ext>
                  </a:extLst>
                </a:gridCol>
                <a:gridCol w="329184">
                  <a:extLst>
                    <a:ext uri="{9D8B030D-6E8A-4147-A177-3AD203B41FA5}">
                      <a16:colId xmlns:a16="http://schemas.microsoft.com/office/drawing/2014/main" val="2924627728"/>
                    </a:ext>
                  </a:extLst>
                </a:gridCol>
                <a:gridCol w="329184">
                  <a:extLst>
                    <a:ext uri="{9D8B030D-6E8A-4147-A177-3AD203B41FA5}">
                      <a16:colId xmlns:a16="http://schemas.microsoft.com/office/drawing/2014/main" val="2836128199"/>
                    </a:ext>
                  </a:extLst>
                </a:gridCol>
                <a:gridCol w="329184">
                  <a:extLst>
                    <a:ext uri="{9D8B030D-6E8A-4147-A177-3AD203B41FA5}">
                      <a16:colId xmlns:a16="http://schemas.microsoft.com/office/drawing/2014/main" val="1869135214"/>
                    </a:ext>
                  </a:extLst>
                </a:gridCol>
                <a:gridCol w="329184">
                  <a:extLst>
                    <a:ext uri="{9D8B030D-6E8A-4147-A177-3AD203B41FA5}">
                      <a16:colId xmlns:a16="http://schemas.microsoft.com/office/drawing/2014/main" val="1749851740"/>
                    </a:ext>
                  </a:extLst>
                </a:gridCol>
                <a:gridCol w="370332">
                  <a:extLst>
                    <a:ext uri="{9D8B030D-6E8A-4147-A177-3AD203B41FA5}">
                      <a16:colId xmlns:a16="http://schemas.microsoft.com/office/drawing/2014/main" val="29262751"/>
                    </a:ext>
                  </a:extLst>
                </a:gridCol>
                <a:gridCol w="329184">
                  <a:extLst>
                    <a:ext uri="{9D8B030D-6E8A-4147-A177-3AD203B41FA5}">
                      <a16:colId xmlns:a16="http://schemas.microsoft.com/office/drawing/2014/main" val="1167662544"/>
                    </a:ext>
                  </a:extLst>
                </a:gridCol>
                <a:gridCol w="329184">
                  <a:extLst>
                    <a:ext uri="{9D8B030D-6E8A-4147-A177-3AD203B41FA5}">
                      <a16:colId xmlns:a16="http://schemas.microsoft.com/office/drawing/2014/main" val="3093094600"/>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Reach</a:t>
                      </a:r>
                    </a:p>
                  </a:txBody>
                  <a:tcPr/>
                </a:tc>
                <a:tc>
                  <a:txBody>
                    <a:bodyPr/>
                    <a:lstStyle/>
                    <a:p>
                      <a:r>
                        <a:rPr lang="en-US" sz="1000"/>
                        <a:t>I-Rate</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Wow</a:t>
                      </a:r>
                    </a:p>
                  </a:txBody>
                  <a:tcPr/>
                </a:tc>
                <a:tc>
                  <a:txBody>
                    <a:bodyPr/>
                    <a:lstStyle/>
                    <a:p>
                      <a:r>
                        <a:rPr lang="en-US" sz="1000"/>
                        <a:t>Haha</a:t>
                      </a:r>
                    </a:p>
                  </a:txBody>
                  <a:tcPr/>
                </a:tc>
                <a:tc>
                  <a:txBody>
                    <a:bodyPr/>
                    <a:lstStyle/>
                    <a:p>
                      <a:r>
                        <a:rPr lang="en-US" sz="1000"/>
                        <a:t>Sad</a:t>
                      </a:r>
                    </a:p>
                  </a:txBody>
                  <a:tcPr/>
                </a:tc>
                <a:tc>
                  <a:txBody>
                    <a:bodyPr/>
                    <a:lstStyle/>
                    <a:p>
                      <a:r>
                        <a:rPr lang="en-US" sz="1000"/>
                        <a:t>Angry</a:t>
                      </a:r>
                    </a:p>
                  </a:txBody>
                  <a:tcPr/>
                </a:tc>
                <a:tc>
                  <a:txBody>
                    <a:bodyPr/>
                    <a:lstStyle/>
                    <a:p>
                      <a:r>
                        <a:rPr lang="en-US" sz="1000"/>
                        <a:t>Thankful</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tc>
                  <a:txBody>
                    <a:bodyPr/>
                    <a:lstStyle/>
                    <a:p>
                      <a:r>
                        <a:rPr lang="en-US" sz="1000"/>
                        <a:t>Shared Post?</a:t>
                      </a:r>
                    </a:p>
                  </a:txBody>
                  <a:tcPr/>
                </a:tc>
                <a:tc>
                  <a:txBody>
                    <a:bodyPr/>
                    <a:lstStyle/>
                    <a:p>
                      <a:r>
                        <a:rPr lang="en-US" sz="1000"/>
                        <a:t>Spherical Content?</a:t>
                      </a:r>
                    </a:p>
                  </a:txBody>
                  <a:tcPr/>
                </a:tc>
                <a:extLst>
                  <a:ext uri="{0D108BD9-81ED-4DB2-BD59-A6C34878D82A}">
                    <a16:rowId xmlns:a16="http://schemas.microsoft.com/office/drawing/2014/main" val="2466283954"/>
                  </a:ext>
                </a:extLst>
              </a:tr>
              <a:tr h="370840">
                <a:tc>
                  <a:txBody>
                    <a:bodyPr/>
                    <a:lstStyle/>
                    <a:p>
                      <a:r>
                        <a:rPr lang="en-US" sz="1000" b="1"/>
                        <a:t> Autohaus Boullier / SEAT Partner - 2018-10-12 14:00:42 </a:t>
                      </a:r>
                      <a:r>
                        <a:rPr lang="en-US" sz="1000"/>
                        <a:t> 
 </a:t>
                      </a:r>
                    </a:p>
                  </a:txBody>
                  <a:tcPr/>
                </a:tc>
                <a:tc>
                  <a:txBody>
                    <a:bodyPr/>
                    <a:lstStyle/>
                    <a:p>
                      <a:r>
                        <a:rPr lang="en-US" sz="1000"/>
                        <a:t>8</a:t>
                      </a:r>
                    </a:p>
                  </a:txBody>
                  <a:tcPr/>
                </a:tc>
                <a:tc>
                  <a:txBody>
                    <a:bodyPr/>
                    <a:lstStyle/>
                    <a:p>
                      <a:r>
                        <a:rPr lang="en-US" sz="1000"/>
                        <a:t>35</a:t>
                      </a:r>
                    </a:p>
                  </a:txBody>
                  <a:tcPr/>
                </a:tc>
                <a:tc>
                  <a:txBody>
                    <a:bodyPr/>
                    <a:lstStyle/>
                    <a:p>
                      <a:r>
                        <a:rPr lang="en-US" sz="1000"/>
                        <a:t>22.8571 %</a:t>
                      </a:r>
                    </a:p>
                  </a:txBody>
                  <a:tcPr/>
                </a:tc>
                <a:tc>
                  <a:txBody>
                    <a:bodyPr/>
                    <a:lstStyle/>
                    <a:p>
                      <a:r>
                        <a:rPr lang="en-US" sz="1000"/>
                        <a:t>7</a:t>
                      </a:r>
                    </a:p>
                  </a:txBody>
                  <a:tcPr/>
                </a:tc>
                <a:tc>
                  <a:txBody>
                    <a:bodyPr/>
                    <a:lstStyle/>
                    <a:p>
                      <a:r>
                        <a:rPr lang="en-US" sz="1000"/>
                        <a:t>0</a:t>
                      </a:r>
                    </a:p>
                  </a:txBody>
                  <a:tcPr/>
                </a:tc>
                <a:tc>
                  <a:txBody>
                    <a:bodyPr/>
                    <a:lstStyle/>
                    <a:p>
                      <a:r>
                        <a:rPr lang="en-US" sz="1000"/>
                        <a:t>6</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Photo</a:t>
                      </a:r>
                    </a:p>
                  </a:txBody>
                  <a:tcPr/>
                </a:tc>
                <a:tc>
                  <a:txBody>
                    <a:bodyPr/>
                    <a:lstStyle/>
                    <a:p>
                      <a:r>
                        <a:rPr lang="en-US" sz="1000"/>
                        <a:t>Yes</a:t>
                      </a:r>
                    </a:p>
                  </a:txBody>
                  <a:tcPr/>
                </a:tc>
                <a:tc>
                  <a:txBody>
                    <a:bodyPr/>
                    <a:lstStyle/>
                    <a:p>
                      <a:r>
                        <a:rPr lang="en-US" sz="1000"/>
                        <a:t>No</a:t>
                      </a:r>
                    </a:p>
                  </a:txBody>
                  <a:tcPr/>
                </a:tc>
                <a:extLst>
                  <a:ext uri="{0D108BD9-81ED-4DB2-BD59-A6C34878D82A}">
                    <a16:rowId xmlns:a16="http://schemas.microsoft.com/office/drawing/2014/main" val="2823536607"/>
                  </a:ext>
                </a:extLst>
              </a:tr>
              <a:tr h="370840">
                <a:tc>
                  <a:txBody>
                    <a:bodyPr/>
                    <a:lstStyle/>
                    <a:p>
                      <a:r>
                        <a:rPr lang="en-US" sz="1000" b="1"/>
                        <a:t> Autohaus Boullier / SEAT Partner - 2018-09-18 22:16:35 </a:t>
                      </a:r>
                      <a:r>
                        <a:rPr lang="en-US" sz="1000"/>
                        <a:t> 
 </a:t>
                      </a:r>
                    </a:p>
                  </a:txBody>
                  <a:tcPr/>
                </a:tc>
                <a:tc>
                  <a:txBody>
                    <a:bodyPr/>
                    <a:lstStyle/>
                    <a:p>
                      <a:r>
                        <a:rPr lang="en-US" sz="1000"/>
                        <a:t>17</a:t>
                      </a:r>
                    </a:p>
                  </a:txBody>
                  <a:tcPr/>
                </a:tc>
                <a:tc>
                  <a:txBody>
                    <a:bodyPr/>
                    <a:lstStyle/>
                    <a:p>
                      <a:r>
                        <a:rPr lang="en-US" sz="1000"/>
                        <a:t>89</a:t>
                      </a:r>
                    </a:p>
                  </a:txBody>
                  <a:tcPr/>
                </a:tc>
                <a:tc>
                  <a:txBody>
                    <a:bodyPr/>
                    <a:lstStyle/>
                    <a:p>
                      <a:r>
                        <a:rPr lang="en-US" sz="1000"/>
                        <a:t>19.1011 %</a:t>
                      </a:r>
                    </a:p>
                  </a:txBody>
                  <a:tcPr/>
                </a:tc>
                <a:tc>
                  <a:txBody>
                    <a:bodyPr/>
                    <a:lstStyle/>
                    <a:p>
                      <a:r>
                        <a:rPr lang="en-US" sz="1000"/>
                        <a:t>15</a:t>
                      </a:r>
                    </a:p>
                  </a:txBody>
                  <a:tcPr/>
                </a:tc>
                <a:tc>
                  <a:txBody>
                    <a:bodyPr/>
                    <a:lstStyle/>
                    <a:p>
                      <a:r>
                        <a:rPr lang="en-US" sz="1000"/>
                        <a:t>0</a:t>
                      </a:r>
                    </a:p>
                  </a:txBody>
                  <a:tcPr/>
                </a:tc>
                <a:tc>
                  <a:txBody>
                    <a:bodyPr/>
                    <a:lstStyle/>
                    <a:p>
                      <a:r>
                        <a:rPr lang="en-US" sz="1000"/>
                        <a:t>14</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2</a:t>
                      </a:r>
                    </a:p>
                  </a:txBody>
                  <a:tcPr/>
                </a:tc>
                <a:tc>
                  <a:txBody>
                    <a:bodyPr/>
                    <a:lstStyle/>
                    <a:p>
                      <a:r>
                        <a:rPr lang="en-US" sz="1000"/>
                        <a:t>Photo</a:t>
                      </a:r>
                    </a:p>
                  </a:txBody>
                  <a:tcPr/>
                </a:tc>
                <a:tc>
                  <a:txBody>
                    <a:bodyPr/>
                    <a:lstStyle/>
                    <a:p>
                      <a:r>
                        <a:rPr lang="en-US" sz="1000"/>
                        <a:t>Yes</a:t>
                      </a:r>
                    </a:p>
                  </a:txBody>
                  <a:tcPr/>
                </a:tc>
                <a:tc>
                  <a:txBody>
                    <a:bodyPr/>
                    <a:lstStyle/>
                    <a:p>
                      <a:r>
                        <a:rPr lang="en-US" sz="1000"/>
                        <a:t>No</a:t>
                      </a:r>
                    </a:p>
                  </a:txBody>
                  <a:tcPr/>
                </a:tc>
                <a:extLst>
                  <a:ext uri="{0D108BD9-81ED-4DB2-BD59-A6C34878D82A}">
                    <a16:rowId xmlns:a16="http://schemas.microsoft.com/office/drawing/2014/main" val="323925340"/>
                  </a:ext>
                </a:extLst>
              </a:tr>
              <a:tr h="370840">
                <a:tc>
                  <a:txBody>
                    <a:bodyPr/>
                    <a:lstStyle/>
                    <a:p>
                      <a:r>
                        <a:rPr lang="en-US" sz="1000" b="1"/>
                        <a:t> Autohaus Boullier / SEAT Partner - 2018-10-12 14:28:50 </a:t>
                      </a:r>
                      <a:r>
                        <a:rPr lang="en-US" sz="1000"/>
                        <a:t> 
 </a:t>
                      </a:r>
                    </a:p>
                  </a:txBody>
                  <a:tcPr/>
                </a:tc>
                <a:tc>
                  <a:txBody>
                    <a:bodyPr/>
                    <a:lstStyle/>
                    <a:p>
                      <a:r>
                        <a:rPr lang="en-US" sz="1000"/>
                        <a:t>10</a:t>
                      </a:r>
                    </a:p>
                  </a:txBody>
                  <a:tcPr/>
                </a:tc>
                <a:tc>
                  <a:txBody>
                    <a:bodyPr/>
                    <a:lstStyle/>
                    <a:p>
                      <a:r>
                        <a:rPr lang="en-US" sz="1000"/>
                        <a:t>63</a:t>
                      </a:r>
                    </a:p>
                  </a:txBody>
                  <a:tcPr/>
                </a:tc>
                <a:tc>
                  <a:txBody>
                    <a:bodyPr/>
                    <a:lstStyle/>
                    <a:p>
                      <a:r>
                        <a:rPr lang="en-US" sz="1000"/>
                        <a:t>15.8730 %</a:t>
                      </a:r>
                    </a:p>
                  </a:txBody>
                  <a:tcPr/>
                </a:tc>
                <a:tc>
                  <a:txBody>
                    <a:bodyPr/>
                    <a:lstStyle/>
                    <a:p>
                      <a:r>
                        <a:rPr lang="en-US" sz="1000"/>
                        <a:t>9</a:t>
                      </a:r>
                    </a:p>
                  </a:txBody>
                  <a:tcPr/>
                </a:tc>
                <a:tc>
                  <a:txBody>
                    <a:bodyPr/>
                    <a:lstStyle/>
                    <a:p>
                      <a:r>
                        <a:rPr lang="en-US" sz="1000"/>
                        <a:t>0</a:t>
                      </a:r>
                    </a:p>
                  </a:txBody>
                  <a:tcPr/>
                </a:tc>
                <a:tc>
                  <a:txBody>
                    <a:bodyPr/>
                    <a:lstStyle/>
                    <a:p>
                      <a:r>
                        <a:rPr lang="en-US" sz="1000"/>
                        <a:t>7</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Photo</a:t>
                      </a:r>
                    </a:p>
                  </a:txBody>
                  <a:tcPr/>
                </a:tc>
                <a:tc>
                  <a:txBody>
                    <a:bodyPr/>
                    <a:lstStyle/>
                    <a:p>
                      <a:r>
                        <a:rPr lang="en-US" sz="1000"/>
                        <a:t>Yes</a:t>
                      </a:r>
                    </a:p>
                  </a:txBody>
                  <a:tcPr/>
                </a:tc>
                <a:tc>
                  <a:txBody>
                    <a:bodyPr/>
                    <a:lstStyle/>
                    <a:p>
                      <a:r>
                        <a:rPr lang="en-US" sz="1000"/>
                        <a:t>No</a:t>
                      </a:r>
                    </a:p>
                  </a:txBody>
                  <a:tcPr/>
                </a:tc>
                <a:extLst>
                  <a:ext uri="{0D108BD9-81ED-4DB2-BD59-A6C34878D82A}">
                    <a16:rowId xmlns:a16="http://schemas.microsoft.com/office/drawing/2014/main" val="1475688014"/>
                  </a:ext>
                </a:extLst>
              </a:tr>
              <a:tr h="370840">
                <a:tc>
                  <a:txBody>
                    <a:bodyPr/>
                    <a:lstStyle/>
                    <a:p>
                      <a:r>
                        <a:rPr lang="de-DE" sz="1000" b="1"/>
                        <a:t> Autohaus Boullier / SEAT Partner - 2018-11-05 16:05:01 </a:t>
                      </a:r>
                      <a:r>
                        <a:rPr lang="de-DE" sz="1000"/>
                        <a:t> 
 Ein schöner Rücken kann auch entzücken. Welcher Teil deines SEAT reizt dich am meisten? 😍</a:t>
                      </a:r>
                      <a:endParaRPr lang="en-US" sz="1000"/>
                    </a:p>
                  </a:txBody>
                  <a:tcPr/>
                </a:tc>
                <a:tc>
                  <a:txBody>
                    <a:bodyPr/>
                    <a:lstStyle/>
                    <a:p>
                      <a:r>
                        <a:rPr lang="en-US" sz="1000"/>
                        <a:t>25</a:t>
                      </a:r>
                    </a:p>
                  </a:txBody>
                  <a:tcPr/>
                </a:tc>
                <a:tc>
                  <a:txBody>
                    <a:bodyPr/>
                    <a:lstStyle/>
                    <a:p>
                      <a:r>
                        <a:rPr lang="en-US" sz="1000"/>
                        <a:t>288</a:t>
                      </a:r>
                    </a:p>
                  </a:txBody>
                  <a:tcPr/>
                </a:tc>
                <a:tc>
                  <a:txBody>
                    <a:bodyPr/>
                    <a:lstStyle/>
                    <a:p>
                      <a:r>
                        <a:rPr lang="en-US" sz="1000"/>
                        <a:t>8.6806 %</a:t>
                      </a:r>
                    </a:p>
                  </a:txBody>
                  <a:tcPr/>
                </a:tc>
                <a:tc>
                  <a:txBody>
                    <a:bodyPr/>
                    <a:lstStyle/>
                    <a:p>
                      <a:r>
                        <a:rPr lang="en-US" sz="1000"/>
                        <a:t>13</a:t>
                      </a:r>
                    </a:p>
                  </a:txBody>
                  <a:tcPr/>
                </a:tc>
                <a:tc>
                  <a:txBody>
                    <a:bodyPr/>
                    <a:lstStyle/>
                    <a:p>
                      <a:r>
                        <a:rPr lang="en-US" sz="1000"/>
                        <a:t>0</a:t>
                      </a:r>
                    </a:p>
                  </a:txBody>
                  <a:tcPr/>
                </a:tc>
                <a:tc>
                  <a:txBody>
                    <a:bodyPr/>
                    <a:lstStyle/>
                    <a:p>
                      <a:r>
                        <a:rPr lang="en-US" sz="1000"/>
                        <a:t>12</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12</a:t>
                      </a:r>
                    </a:p>
                  </a:txBody>
                  <a:tcPr/>
                </a:tc>
                <a:tc>
                  <a:txBody>
                    <a:bodyPr/>
                    <a:lstStyle/>
                    <a:p>
                      <a:r>
                        <a:rPr lang="en-US" sz="1000"/>
                        <a:t>0</a:t>
                      </a:r>
                    </a:p>
                  </a:txBody>
                  <a:tcPr/>
                </a:tc>
                <a:tc>
                  <a:txBody>
                    <a:bodyPr/>
                    <a:lstStyle/>
                    <a:p>
                      <a:r>
                        <a:rPr lang="en-US" sz="1000"/>
                        <a:t>Photo</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2303981193"/>
                  </a:ext>
                </a:extLst>
              </a:tr>
              <a:tr h="370840">
                <a:tc>
                  <a:txBody>
                    <a:bodyPr/>
                    <a:lstStyle/>
                    <a:p>
                      <a:r>
                        <a:rPr lang="de-DE" sz="1000" b="1"/>
                        <a:t> Autohaus Boullier / SEAT Partner - 2018-10-20 15:15:00 </a:t>
                      </a:r>
                      <a:r>
                        <a:rPr lang="de-DE" sz="1000"/>
                        <a:t> 
 Einmal "Hin und Zurück" bitte 😀.  Du bringst deinen SEAT bei einem Werkstatttermin vorbei und weißt nicht wie du weg kommst? Wir bringen dich im nahen Umkreis an dein Ziel oder holen dich ab, wenn dein Wagen fertig ist. Gerne stellen wir dir auch einen günstigen Ersatzwagen zur Verfügung. Diesen und weitere Services findest du unter http://bit.ly/BoullierService</a:t>
                      </a:r>
                      <a:endParaRPr lang="en-US" sz="1000"/>
                    </a:p>
                  </a:txBody>
                  <a:tcPr/>
                </a:tc>
                <a:tc>
                  <a:txBody>
                    <a:bodyPr/>
                    <a:lstStyle/>
                    <a:p>
                      <a:r>
                        <a:rPr lang="en-US" sz="1000"/>
                        <a:t>19</a:t>
                      </a:r>
                    </a:p>
                  </a:txBody>
                  <a:tcPr/>
                </a:tc>
                <a:tc>
                  <a:txBody>
                    <a:bodyPr/>
                    <a:lstStyle/>
                    <a:p>
                      <a:r>
                        <a:rPr lang="en-US" sz="1000"/>
                        <a:t>233</a:t>
                      </a:r>
                    </a:p>
                  </a:txBody>
                  <a:tcPr/>
                </a:tc>
                <a:tc>
                  <a:txBody>
                    <a:bodyPr/>
                    <a:lstStyle/>
                    <a:p>
                      <a:r>
                        <a:rPr lang="en-US" sz="1000"/>
                        <a:t>8.1545 %</a:t>
                      </a:r>
                    </a:p>
                  </a:txBody>
                  <a:tcPr/>
                </a:tc>
                <a:tc>
                  <a:txBody>
                    <a:bodyPr/>
                    <a:lstStyle/>
                    <a:p>
                      <a:r>
                        <a:rPr lang="en-US" sz="1000"/>
                        <a:t>14</a:t>
                      </a:r>
                    </a:p>
                  </a:txBody>
                  <a:tcPr/>
                </a:tc>
                <a:tc>
                  <a:txBody>
                    <a:bodyPr/>
                    <a:lstStyle/>
                    <a:p>
                      <a:r>
                        <a:rPr lang="en-US" sz="1000"/>
                        <a:t>0</a:t>
                      </a:r>
                    </a:p>
                  </a:txBody>
                  <a:tcPr/>
                </a:tc>
                <a:tc>
                  <a:txBody>
                    <a:bodyPr/>
                    <a:lstStyle/>
                    <a:p>
                      <a:r>
                        <a:rPr lang="en-US" sz="1000"/>
                        <a:t>14</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5</a:t>
                      </a:r>
                    </a:p>
                  </a:txBody>
                  <a:tcPr/>
                </a:tc>
                <a:tc>
                  <a:txBody>
                    <a:bodyPr/>
                    <a:lstStyle/>
                    <a:p>
                      <a:r>
                        <a:rPr lang="en-US" sz="1000"/>
                        <a:t>Video</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1683209016"/>
                  </a:ext>
                </a:extLst>
              </a:tr>
            </a:tbl>
          </a:graphicData>
        </a:graphic>
      </p:graphicFrame>
      <p:sp>
        <p:nvSpPr>
          <p:cNvPr id="4" name="Text Placeholder 3">
            <a:extLst>
              <a:ext uri="{FF2B5EF4-FFF2-40B4-BE49-F238E27FC236}">
                <a16:creationId xmlns:a16="http://schemas.microsoft.com/office/drawing/2014/main" id="{57F68A1B-1964-46EF-81AB-ECB73D6E7F09}"/>
              </a:ext>
            </a:extLst>
          </p:cNvPr>
          <p:cNvSpPr>
            <a:spLocks noGrp="1"/>
          </p:cNvSpPr>
          <p:nvPr>
            <p:ph type="body" sz="quarter" idx="14"/>
          </p:nvPr>
        </p:nvSpPr>
        <p:spPr/>
        <p:txBody>
          <a:bodyPr/>
          <a:lstStyle/>
          <a:p>
            <a:r>
              <a:rPr lang="en-US"/>
              <a:t>01.06.2018 - 30.11.2018</a:t>
            </a:r>
          </a:p>
        </p:txBody>
      </p:sp>
    </p:spTree>
    <p:extLst>
      <p:ext uri="{BB962C8B-B14F-4D97-AF65-F5344CB8AC3E}">
        <p14:creationId xmlns:p14="http://schemas.microsoft.com/office/powerpoint/2010/main" val="36316914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E791E4-5035-440E-818C-748E2AD5DB0E}"/>
              </a:ext>
            </a:extLst>
          </p:cNvPr>
          <p:cNvSpPr>
            <a:spLocks noGrp="1"/>
          </p:cNvSpPr>
          <p:nvPr>
            <p:ph type="title"/>
          </p:nvPr>
        </p:nvSpPr>
        <p:spPr/>
        <p:txBody>
          <a:bodyPr/>
          <a:lstStyle/>
          <a:p>
            <a:r>
              <a:rPr lang="en-US"/>
              <a:t>Flop 5 Posts (Interaktionsrate) | Autohaus Boullier / SEAT Partner - 1 of 5</a:t>
            </a:r>
          </a:p>
        </p:txBody>
      </p:sp>
      <p:graphicFrame>
        <p:nvGraphicFramePr>
          <p:cNvPr id="5" name="Table Placeholder 4">
            <a:extLst>
              <a:ext uri="{FF2B5EF4-FFF2-40B4-BE49-F238E27FC236}">
                <a16:creationId xmlns:a16="http://schemas.microsoft.com/office/drawing/2014/main" id="{9C32117C-F39B-4AFD-88B6-3E4EB0073609}"/>
              </a:ext>
            </a:extLst>
          </p:cNvPr>
          <p:cNvGraphicFramePr>
            <a:graphicFrameLocks noGrp="1"/>
          </p:cNvGraphicFramePr>
          <p:nvPr>
            <p:ph type="tbl" sz="quarter" idx="13"/>
            <p:extLst>
              <p:ext uri="{D42A27DB-BD31-4B8C-83A1-F6EECF244321}">
                <p14:modId xmlns:p14="http://schemas.microsoft.com/office/powerpoint/2010/main" val="33522757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584269644"/>
                    </a:ext>
                  </a:extLst>
                </a:gridCol>
                <a:gridCol w="370332">
                  <a:extLst>
                    <a:ext uri="{9D8B030D-6E8A-4147-A177-3AD203B41FA5}">
                      <a16:colId xmlns:a16="http://schemas.microsoft.com/office/drawing/2014/main" val="3776621125"/>
                    </a:ext>
                  </a:extLst>
                </a:gridCol>
                <a:gridCol w="370332">
                  <a:extLst>
                    <a:ext uri="{9D8B030D-6E8A-4147-A177-3AD203B41FA5}">
                      <a16:colId xmlns:a16="http://schemas.microsoft.com/office/drawing/2014/main" val="3836586618"/>
                    </a:ext>
                  </a:extLst>
                </a:gridCol>
                <a:gridCol w="370332">
                  <a:extLst>
                    <a:ext uri="{9D8B030D-6E8A-4147-A177-3AD203B41FA5}">
                      <a16:colId xmlns:a16="http://schemas.microsoft.com/office/drawing/2014/main" val="2766962523"/>
                    </a:ext>
                  </a:extLst>
                </a:gridCol>
                <a:gridCol w="370332">
                  <a:extLst>
                    <a:ext uri="{9D8B030D-6E8A-4147-A177-3AD203B41FA5}">
                      <a16:colId xmlns:a16="http://schemas.microsoft.com/office/drawing/2014/main" val="4013663339"/>
                    </a:ext>
                  </a:extLst>
                </a:gridCol>
                <a:gridCol w="370332">
                  <a:extLst>
                    <a:ext uri="{9D8B030D-6E8A-4147-A177-3AD203B41FA5}">
                      <a16:colId xmlns:a16="http://schemas.microsoft.com/office/drawing/2014/main" val="4233610777"/>
                    </a:ext>
                  </a:extLst>
                </a:gridCol>
                <a:gridCol w="329184">
                  <a:extLst>
                    <a:ext uri="{9D8B030D-6E8A-4147-A177-3AD203B41FA5}">
                      <a16:colId xmlns:a16="http://schemas.microsoft.com/office/drawing/2014/main" val="2734904922"/>
                    </a:ext>
                  </a:extLst>
                </a:gridCol>
                <a:gridCol w="329184">
                  <a:extLst>
                    <a:ext uri="{9D8B030D-6E8A-4147-A177-3AD203B41FA5}">
                      <a16:colId xmlns:a16="http://schemas.microsoft.com/office/drawing/2014/main" val="4157344808"/>
                    </a:ext>
                  </a:extLst>
                </a:gridCol>
                <a:gridCol w="329184">
                  <a:extLst>
                    <a:ext uri="{9D8B030D-6E8A-4147-A177-3AD203B41FA5}">
                      <a16:colId xmlns:a16="http://schemas.microsoft.com/office/drawing/2014/main" val="2339259397"/>
                    </a:ext>
                  </a:extLst>
                </a:gridCol>
                <a:gridCol w="329184">
                  <a:extLst>
                    <a:ext uri="{9D8B030D-6E8A-4147-A177-3AD203B41FA5}">
                      <a16:colId xmlns:a16="http://schemas.microsoft.com/office/drawing/2014/main" val="3171953596"/>
                    </a:ext>
                  </a:extLst>
                </a:gridCol>
                <a:gridCol w="329184">
                  <a:extLst>
                    <a:ext uri="{9D8B030D-6E8A-4147-A177-3AD203B41FA5}">
                      <a16:colId xmlns:a16="http://schemas.microsoft.com/office/drawing/2014/main" val="760402880"/>
                    </a:ext>
                  </a:extLst>
                </a:gridCol>
                <a:gridCol w="329184">
                  <a:extLst>
                    <a:ext uri="{9D8B030D-6E8A-4147-A177-3AD203B41FA5}">
                      <a16:colId xmlns:a16="http://schemas.microsoft.com/office/drawing/2014/main" val="2067819109"/>
                    </a:ext>
                  </a:extLst>
                </a:gridCol>
                <a:gridCol w="329184">
                  <a:extLst>
                    <a:ext uri="{9D8B030D-6E8A-4147-A177-3AD203B41FA5}">
                      <a16:colId xmlns:a16="http://schemas.microsoft.com/office/drawing/2014/main" val="2755524461"/>
                    </a:ext>
                  </a:extLst>
                </a:gridCol>
                <a:gridCol w="329184">
                  <a:extLst>
                    <a:ext uri="{9D8B030D-6E8A-4147-A177-3AD203B41FA5}">
                      <a16:colId xmlns:a16="http://schemas.microsoft.com/office/drawing/2014/main" val="3182624530"/>
                    </a:ext>
                  </a:extLst>
                </a:gridCol>
                <a:gridCol w="329184">
                  <a:extLst>
                    <a:ext uri="{9D8B030D-6E8A-4147-A177-3AD203B41FA5}">
                      <a16:colId xmlns:a16="http://schemas.microsoft.com/office/drawing/2014/main" val="1962367367"/>
                    </a:ext>
                  </a:extLst>
                </a:gridCol>
                <a:gridCol w="370332">
                  <a:extLst>
                    <a:ext uri="{9D8B030D-6E8A-4147-A177-3AD203B41FA5}">
                      <a16:colId xmlns:a16="http://schemas.microsoft.com/office/drawing/2014/main" val="16778365"/>
                    </a:ext>
                  </a:extLst>
                </a:gridCol>
                <a:gridCol w="329184">
                  <a:extLst>
                    <a:ext uri="{9D8B030D-6E8A-4147-A177-3AD203B41FA5}">
                      <a16:colId xmlns:a16="http://schemas.microsoft.com/office/drawing/2014/main" val="2969915439"/>
                    </a:ext>
                  </a:extLst>
                </a:gridCol>
                <a:gridCol w="329184">
                  <a:extLst>
                    <a:ext uri="{9D8B030D-6E8A-4147-A177-3AD203B41FA5}">
                      <a16:colId xmlns:a16="http://schemas.microsoft.com/office/drawing/2014/main" val="16582375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extLst>
                  <a:ext uri="{0D108BD9-81ED-4DB2-BD59-A6C34878D82A}">
                    <a16:rowId xmlns:a16="http://schemas.microsoft.com/office/drawing/2014/main" val="3178882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Boullier / SEAT Partner - 2018-11-07 14:48:05 </a:t>
                      </a:r>
                      <a:r>
                        <a:rPr kumimoji="0" lang="de-DE" sz="1000" b="0" i="0" u="none" strike="noStrike" kern="1200" cap="none" spc="0" normalizeH="0" baseline="0" noProof="0">
                          <a:ln>
                            <a:noFill/>
                          </a:ln>
                          <a:solidFill>
                            <a:prstClr val="black"/>
                          </a:solidFill>
                          <a:effectLst/>
                          <a:uLnTx/>
                          <a:uFillTx/>
                          <a:latin typeface="+mn-lt"/>
                          <a:ea typeface="+mn-ea"/>
                          <a:cs typeface="+mn-cs"/>
                        </a:rPr>
                        <a:t> 
 Nicht gleich durchdrehen. 😀 Dein Wagen muss unbedingt in die Werkstatt, aber du kommst einfach nicht dazu, telefonisch einen Termin zu vereinbaren? Über unsere Online Terminbuchung geht das ganz einfach und genau dann, wenn es dir passt: http://bit.ly/BoullierOnlineTerminbuchung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472121435"/>
                  </a:ext>
                </a:extLst>
              </a:tr>
            </a:tbl>
          </a:graphicData>
        </a:graphic>
      </p:graphicFrame>
      <p:sp>
        <p:nvSpPr>
          <p:cNvPr id="4" name="Text Placeholder 3">
            <a:extLst>
              <a:ext uri="{FF2B5EF4-FFF2-40B4-BE49-F238E27FC236}">
                <a16:creationId xmlns:a16="http://schemas.microsoft.com/office/drawing/2014/main" id="{C707C050-0C45-42AD-B445-3A706E7E37F2}"/>
              </a:ext>
            </a:extLst>
          </p:cNvPr>
          <p:cNvSpPr>
            <a:spLocks noGrp="1"/>
          </p:cNvSpPr>
          <p:nvPr>
            <p:ph type="body" sz="quarter" idx="14"/>
          </p:nvPr>
        </p:nvSpPr>
        <p:spPr/>
        <p:txBody>
          <a:bodyPr/>
          <a:lstStyle/>
          <a:p>
            <a:r>
              <a:rPr lang="en-US"/>
              <a:t>01.06.2018 - 30.11.2018</a:t>
            </a:r>
          </a:p>
        </p:txBody>
      </p:sp>
    </p:spTree>
    <p:extLst>
      <p:ext uri="{BB962C8B-B14F-4D97-AF65-F5344CB8AC3E}">
        <p14:creationId xmlns:p14="http://schemas.microsoft.com/office/powerpoint/2010/main" val="1325327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6A4E-6D4C-4906-92D4-F512F9477FBB}"/>
              </a:ext>
            </a:extLst>
          </p:cNvPr>
          <p:cNvSpPr>
            <a:spLocks noGrp="1"/>
          </p:cNvSpPr>
          <p:nvPr>
            <p:ph type="title"/>
          </p:nvPr>
        </p:nvSpPr>
        <p:spPr/>
        <p:txBody>
          <a:bodyPr/>
          <a:lstStyle/>
          <a:p>
            <a:r>
              <a:rPr lang="en-US"/>
              <a:t>Flop 5 Posts (Interaktionsrate) | Autohaus Boullier / SEAT Partner - 2 of 5</a:t>
            </a:r>
          </a:p>
        </p:txBody>
      </p:sp>
      <p:graphicFrame>
        <p:nvGraphicFramePr>
          <p:cNvPr id="5" name="Table Placeholder 4">
            <a:extLst>
              <a:ext uri="{FF2B5EF4-FFF2-40B4-BE49-F238E27FC236}">
                <a16:creationId xmlns:a16="http://schemas.microsoft.com/office/drawing/2014/main" id="{F4CBD386-41DA-49A4-A2A3-97E4B055FAD6}"/>
              </a:ext>
            </a:extLst>
          </p:cNvPr>
          <p:cNvGraphicFramePr>
            <a:graphicFrameLocks noGrp="1"/>
          </p:cNvGraphicFramePr>
          <p:nvPr>
            <p:ph type="tbl" sz="quarter" idx="13"/>
            <p:extLst>
              <p:ext uri="{D42A27DB-BD31-4B8C-83A1-F6EECF244321}">
                <p14:modId xmlns:p14="http://schemas.microsoft.com/office/powerpoint/2010/main" val="2823004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145479331"/>
                    </a:ext>
                  </a:extLst>
                </a:gridCol>
                <a:gridCol w="370332">
                  <a:extLst>
                    <a:ext uri="{9D8B030D-6E8A-4147-A177-3AD203B41FA5}">
                      <a16:colId xmlns:a16="http://schemas.microsoft.com/office/drawing/2014/main" val="2698730640"/>
                    </a:ext>
                  </a:extLst>
                </a:gridCol>
                <a:gridCol w="370332">
                  <a:extLst>
                    <a:ext uri="{9D8B030D-6E8A-4147-A177-3AD203B41FA5}">
                      <a16:colId xmlns:a16="http://schemas.microsoft.com/office/drawing/2014/main" val="3704000902"/>
                    </a:ext>
                  </a:extLst>
                </a:gridCol>
                <a:gridCol w="370332">
                  <a:extLst>
                    <a:ext uri="{9D8B030D-6E8A-4147-A177-3AD203B41FA5}">
                      <a16:colId xmlns:a16="http://schemas.microsoft.com/office/drawing/2014/main" val="1682256948"/>
                    </a:ext>
                  </a:extLst>
                </a:gridCol>
                <a:gridCol w="370332">
                  <a:extLst>
                    <a:ext uri="{9D8B030D-6E8A-4147-A177-3AD203B41FA5}">
                      <a16:colId xmlns:a16="http://schemas.microsoft.com/office/drawing/2014/main" val="4057380724"/>
                    </a:ext>
                  </a:extLst>
                </a:gridCol>
                <a:gridCol w="370332">
                  <a:extLst>
                    <a:ext uri="{9D8B030D-6E8A-4147-A177-3AD203B41FA5}">
                      <a16:colId xmlns:a16="http://schemas.microsoft.com/office/drawing/2014/main" val="3177057448"/>
                    </a:ext>
                  </a:extLst>
                </a:gridCol>
                <a:gridCol w="329184">
                  <a:extLst>
                    <a:ext uri="{9D8B030D-6E8A-4147-A177-3AD203B41FA5}">
                      <a16:colId xmlns:a16="http://schemas.microsoft.com/office/drawing/2014/main" val="2364898003"/>
                    </a:ext>
                  </a:extLst>
                </a:gridCol>
                <a:gridCol w="329184">
                  <a:extLst>
                    <a:ext uri="{9D8B030D-6E8A-4147-A177-3AD203B41FA5}">
                      <a16:colId xmlns:a16="http://schemas.microsoft.com/office/drawing/2014/main" val="1736354395"/>
                    </a:ext>
                  </a:extLst>
                </a:gridCol>
                <a:gridCol w="329184">
                  <a:extLst>
                    <a:ext uri="{9D8B030D-6E8A-4147-A177-3AD203B41FA5}">
                      <a16:colId xmlns:a16="http://schemas.microsoft.com/office/drawing/2014/main" val="2924642072"/>
                    </a:ext>
                  </a:extLst>
                </a:gridCol>
                <a:gridCol w="329184">
                  <a:extLst>
                    <a:ext uri="{9D8B030D-6E8A-4147-A177-3AD203B41FA5}">
                      <a16:colId xmlns:a16="http://schemas.microsoft.com/office/drawing/2014/main" val="29577859"/>
                    </a:ext>
                  </a:extLst>
                </a:gridCol>
                <a:gridCol w="329184">
                  <a:extLst>
                    <a:ext uri="{9D8B030D-6E8A-4147-A177-3AD203B41FA5}">
                      <a16:colId xmlns:a16="http://schemas.microsoft.com/office/drawing/2014/main" val="3727652841"/>
                    </a:ext>
                  </a:extLst>
                </a:gridCol>
                <a:gridCol w="329184">
                  <a:extLst>
                    <a:ext uri="{9D8B030D-6E8A-4147-A177-3AD203B41FA5}">
                      <a16:colId xmlns:a16="http://schemas.microsoft.com/office/drawing/2014/main" val="3552657496"/>
                    </a:ext>
                  </a:extLst>
                </a:gridCol>
                <a:gridCol w="329184">
                  <a:extLst>
                    <a:ext uri="{9D8B030D-6E8A-4147-A177-3AD203B41FA5}">
                      <a16:colId xmlns:a16="http://schemas.microsoft.com/office/drawing/2014/main" val="3874882365"/>
                    </a:ext>
                  </a:extLst>
                </a:gridCol>
                <a:gridCol w="329184">
                  <a:extLst>
                    <a:ext uri="{9D8B030D-6E8A-4147-A177-3AD203B41FA5}">
                      <a16:colId xmlns:a16="http://schemas.microsoft.com/office/drawing/2014/main" val="3218479412"/>
                    </a:ext>
                  </a:extLst>
                </a:gridCol>
                <a:gridCol w="329184">
                  <a:extLst>
                    <a:ext uri="{9D8B030D-6E8A-4147-A177-3AD203B41FA5}">
                      <a16:colId xmlns:a16="http://schemas.microsoft.com/office/drawing/2014/main" val="154431902"/>
                    </a:ext>
                  </a:extLst>
                </a:gridCol>
                <a:gridCol w="370332">
                  <a:extLst>
                    <a:ext uri="{9D8B030D-6E8A-4147-A177-3AD203B41FA5}">
                      <a16:colId xmlns:a16="http://schemas.microsoft.com/office/drawing/2014/main" val="125364632"/>
                    </a:ext>
                  </a:extLst>
                </a:gridCol>
                <a:gridCol w="329184">
                  <a:extLst>
                    <a:ext uri="{9D8B030D-6E8A-4147-A177-3AD203B41FA5}">
                      <a16:colId xmlns:a16="http://schemas.microsoft.com/office/drawing/2014/main" val="1435654579"/>
                    </a:ext>
                  </a:extLst>
                </a:gridCol>
                <a:gridCol w="329184">
                  <a:extLst>
                    <a:ext uri="{9D8B030D-6E8A-4147-A177-3AD203B41FA5}">
                      <a16:colId xmlns:a16="http://schemas.microsoft.com/office/drawing/2014/main" val="27771857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extLst>
                  <a:ext uri="{0D108BD9-81ED-4DB2-BD59-A6C34878D82A}">
                    <a16:rowId xmlns:a16="http://schemas.microsoft.com/office/drawing/2014/main" val="1713389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Boullier / SEAT Partner - 2018-10-12 11:11:24 </a:t>
                      </a:r>
                      <a:r>
                        <a:rPr kumimoji="0" lang="de-DE" sz="1000" b="0" i="0" u="none" strike="noStrike" kern="1200" cap="none" spc="0" normalizeH="0" baseline="0" noProof="0">
                          <a:ln>
                            <a:noFill/>
                          </a:ln>
                          <a:solidFill>
                            <a:prstClr val="black"/>
                          </a:solidFill>
                          <a:effectLst/>
                          <a:uLnTx/>
                          <a:uFillTx/>
                          <a:latin typeface="+mn-lt"/>
                          <a:ea typeface="+mn-ea"/>
                          <a:cs typeface="+mn-cs"/>
                        </a:rPr>
                        <a:t> 
 Dein perfekter Begleiter. Der SEAT Arona Style für eine Leasingrate in Höhe von 129€¹ monatlich (ohne Anzahlung)! Infos: http://bit.ly/AronaStyle
Kraftstoffverbrauch in l/100km: kombiniert 5,2; CO2-Emissionen in g/km: kombiniert 118; Effizienzklasse C. Informationen zur Pkw - EnVKV: http://www.seat.de/envkv.html Weitere Informationen zum Kraftstoffverbrauch und den CO2-Emissionen finden Sie unter www.dat.de/co2/.
¹ Ein PrivatLeasing-Angebot der SEAT Leasing, Zweigniederlassung der Volkswagen Leasing GmbH, Gifhorner Straße 57, 38112 Braunschweig, für die wir als ungebundener Vermittler gemeinsam mit dem Kunden die für den Abschluss des Leasingvertrags nötigen Vertragsunterlagen zusammenstellen. Bonität vorausgesetzt. Für Privatkunden und Finanzierungsverträge mit 24 Monaten Laufzeit. Dieses Angebot gilt bis einschließlich 31.10.2018 und ist nicht mit anderen Aktionen kombinierbar. Es besteht ein gesetzliches Widerrufsrecht für Verbraucher. 
Beispielrechnung für den SEAT Arona Style 1.0 TSI 70 kW (95 PS) berechnet für eine jährliche Fahrleistung von 10.000 km: Fahrzeugpreis: 18.820,00 € zzgl. Überführungs- und Zulassungskosten; Leasing-Sonderzahlung: 0,00 €; Nettodarlehensbetrag: 14.660,78 € Sollzinssatz (gebunden) p.a.: 2,10%; effektiver Jahreszins: 2,10%; Laufzeit: 24 Monate; jährliche Fahrleistung: 10.000 km; 24 monatliche Leasingraten à 129,00 €; Gesamtbetrag: 3.096,00 €; Überführungskosten werden separat berechnet. Weitere Informationen bei allen teilnehmenden SEAT Partnern und unter www.seat.de. Abbildung zeigt Sonderausstattung.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455049070"/>
                  </a:ext>
                </a:extLst>
              </a:tr>
            </a:tbl>
          </a:graphicData>
        </a:graphic>
      </p:graphicFrame>
      <p:sp>
        <p:nvSpPr>
          <p:cNvPr id="4" name="Text Placeholder 3">
            <a:extLst>
              <a:ext uri="{FF2B5EF4-FFF2-40B4-BE49-F238E27FC236}">
                <a16:creationId xmlns:a16="http://schemas.microsoft.com/office/drawing/2014/main" id="{045A02CD-9D38-458E-A34A-E17C9984E2FC}"/>
              </a:ext>
            </a:extLst>
          </p:cNvPr>
          <p:cNvSpPr>
            <a:spLocks noGrp="1"/>
          </p:cNvSpPr>
          <p:nvPr>
            <p:ph type="body" sz="quarter" idx="14"/>
          </p:nvPr>
        </p:nvSpPr>
        <p:spPr/>
        <p:txBody>
          <a:bodyPr/>
          <a:lstStyle/>
          <a:p>
            <a:r>
              <a:rPr lang="en-US"/>
              <a:t>01.06.2018 - 30.11.2018</a:t>
            </a:r>
          </a:p>
        </p:txBody>
      </p:sp>
    </p:spTree>
    <p:extLst>
      <p:ext uri="{BB962C8B-B14F-4D97-AF65-F5344CB8AC3E}">
        <p14:creationId xmlns:p14="http://schemas.microsoft.com/office/powerpoint/2010/main" val="37411183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D5D5AE-FF93-4F36-8506-203CDC87C645}"/>
              </a:ext>
            </a:extLst>
          </p:cNvPr>
          <p:cNvSpPr>
            <a:spLocks noGrp="1"/>
          </p:cNvSpPr>
          <p:nvPr>
            <p:ph type="title"/>
          </p:nvPr>
        </p:nvSpPr>
        <p:spPr/>
        <p:txBody>
          <a:bodyPr/>
          <a:lstStyle/>
          <a:p>
            <a:r>
              <a:rPr lang="en-US"/>
              <a:t>Flop 5 Posts (Interaktionsrate) | Autohaus Boullier / SEAT Partner - 3 of 5</a:t>
            </a:r>
          </a:p>
        </p:txBody>
      </p:sp>
      <p:graphicFrame>
        <p:nvGraphicFramePr>
          <p:cNvPr id="5" name="Table Placeholder 4">
            <a:extLst>
              <a:ext uri="{FF2B5EF4-FFF2-40B4-BE49-F238E27FC236}">
                <a16:creationId xmlns:a16="http://schemas.microsoft.com/office/drawing/2014/main" id="{695F54B6-1B1D-46E2-AFAA-7DE315056741}"/>
              </a:ext>
            </a:extLst>
          </p:cNvPr>
          <p:cNvGraphicFramePr>
            <a:graphicFrameLocks noGrp="1"/>
          </p:cNvGraphicFramePr>
          <p:nvPr>
            <p:ph type="tbl" sz="quarter" idx="13"/>
            <p:extLst>
              <p:ext uri="{D42A27DB-BD31-4B8C-83A1-F6EECF244321}">
                <p14:modId xmlns:p14="http://schemas.microsoft.com/office/powerpoint/2010/main" val="30280959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976523909"/>
                    </a:ext>
                  </a:extLst>
                </a:gridCol>
                <a:gridCol w="370332">
                  <a:extLst>
                    <a:ext uri="{9D8B030D-6E8A-4147-A177-3AD203B41FA5}">
                      <a16:colId xmlns:a16="http://schemas.microsoft.com/office/drawing/2014/main" val="4173912343"/>
                    </a:ext>
                  </a:extLst>
                </a:gridCol>
                <a:gridCol w="370332">
                  <a:extLst>
                    <a:ext uri="{9D8B030D-6E8A-4147-A177-3AD203B41FA5}">
                      <a16:colId xmlns:a16="http://schemas.microsoft.com/office/drawing/2014/main" val="3960911745"/>
                    </a:ext>
                  </a:extLst>
                </a:gridCol>
                <a:gridCol w="370332">
                  <a:extLst>
                    <a:ext uri="{9D8B030D-6E8A-4147-A177-3AD203B41FA5}">
                      <a16:colId xmlns:a16="http://schemas.microsoft.com/office/drawing/2014/main" val="2561553073"/>
                    </a:ext>
                  </a:extLst>
                </a:gridCol>
                <a:gridCol w="370332">
                  <a:extLst>
                    <a:ext uri="{9D8B030D-6E8A-4147-A177-3AD203B41FA5}">
                      <a16:colId xmlns:a16="http://schemas.microsoft.com/office/drawing/2014/main" val="975899920"/>
                    </a:ext>
                  </a:extLst>
                </a:gridCol>
                <a:gridCol w="370332">
                  <a:extLst>
                    <a:ext uri="{9D8B030D-6E8A-4147-A177-3AD203B41FA5}">
                      <a16:colId xmlns:a16="http://schemas.microsoft.com/office/drawing/2014/main" val="1746518539"/>
                    </a:ext>
                  </a:extLst>
                </a:gridCol>
                <a:gridCol w="329184">
                  <a:extLst>
                    <a:ext uri="{9D8B030D-6E8A-4147-A177-3AD203B41FA5}">
                      <a16:colId xmlns:a16="http://schemas.microsoft.com/office/drawing/2014/main" val="3225503019"/>
                    </a:ext>
                  </a:extLst>
                </a:gridCol>
                <a:gridCol w="329184">
                  <a:extLst>
                    <a:ext uri="{9D8B030D-6E8A-4147-A177-3AD203B41FA5}">
                      <a16:colId xmlns:a16="http://schemas.microsoft.com/office/drawing/2014/main" val="3719771301"/>
                    </a:ext>
                  </a:extLst>
                </a:gridCol>
                <a:gridCol w="329184">
                  <a:extLst>
                    <a:ext uri="{9D8B030D-6E8A-4147-A177-3AD203B41FA5}">
                      <a16:colId xmlns:a16="http://schemas.microsoft.com/office/drawing/2014/main" val="1727698697"/>
                    </a:ext>
                  </a:extLst>
                </a:gridCol>
                <a:gridCol w="329184">
                  <a:extLst>
                    <a:ext uri="{9D8B030D-6E8A-4147-A177-3AD203B41FA5}">
                      <a16:colId xmlns:a16="http://schemas.microsoft.com/office/drawing/2014/main" val="3401027848"/>
                    </a:ext>
                  </a:extLst>
                </a:gridCol>
                <a:gridCol w="329184">
                  <a:extLst>
                    <a:ext uri="{9D8B030D-6E8A-4147-A177-3AD203B41FA5}">
                      <a16:colId xmlns:a16="http://schemas.microsoft.com/office/drawing/2014/main" val="441080844"/>
                    </a:ext>
                  </a:extLst>
                </a:gridCol>
                <a:gridCol w="329184">
                  <a:extLst>
                    <a:ext uri="{9D8B030D-6E8A-4147-A177-3AD203B41FA5}">
                      <a16:colId xmlns:a16="http://schemas.microsoft.com/office/drawing/2014/main" val="2734983824"/>
                    </a:ext>
                  </a:extLst>
                </a:gridCol>
                <a:gridCol w="329184">
                  <a:extLst>
                    <a:ext uri="{9D8B030D-6E8A-4147-A177-3AD203B41FA5}">
                      <a16:colId xmlns:a16="http://schemas.microsoft.com/office/drawing/2014/main" val="640982235"/>
                    </a:ext>
                  </a:extLst>
                </a:gridCol>
                <a:gridCol w="329184">
                  <a:extLst>
                    <a:ext uri="{9D8B030D-6E8A-4147-A177-3AD203B41FA5}">
                      <a16:colId xmlns:a16="http://schemas.microsoft.com/office/drawing/2014/main" val="2561523084"/>
                    </a:ext>
                  </a:extLst>
                </a:gridCol>
                <a:gridCol w="329184">
                  <a:extLst>
                    <a:ext uri="{9D8B030D-6E8A-4147-A177-3AD203B41FA5}">
                      <a16:colId xmlns:a16="http://schemas.microsoft.com/office/drawing/2014/main" val="2697897637"/>
                    </a:ext>
                  </a:extLst>
                </a:gridCol>
                <a:gridCol w="370332">
                  <a:extLst>
                    <a:ext uri="{9D8B030D-6E8A-4147-A177-3AD203B41FA5}">
                      <a16:colId xmlns:a16="http://schemas.microsoft.com/office/drawing/2014/main" val="3803608155"/>
                    </a:ext>
                  </a:extLst>
                </a:gridCol>
                <a:gridCol w="329184">
                  <a:extLst>
                    <a:ext uri="{9D8B030D-6E8A-4147-A177-3AD203B41FA5}">
                      <a16:colId xmlns:a16="http://schemas.microsoft.com/office/drawing/2014/main" val="2413108738"/>
                    </a:ext>
                  </a:extLst>
                </a:gridCol>
                <a:gridCol w="329184">
                  <a:extLst>
                    <a:ext uri="{9D8B030D-6E8A-4147-A177-3AD203B41FA5}">
                      <a16:colId xmlns:a16="http://schemas.microsoft.com/office/drawing/2014/main" val="18785912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extLst>
                  <a:ext uri="{0D108BD9-81ED-4DB2-BD59-A6C34878D82A}">
                    <a16:rowId xmlns:a16="http://schemas.microsoft.com/office/drawing/2014/main" val="3944873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Boullier / SEAT Partner - 2018-09-27 10:38:01 </a:t>
                      </a:r>
                      <a:r>
                        <a:rPr kumimoji="0" lang="de-DE" sz="1000" b="0" i="0" u="none" strike="noStrike" kern="1200" cap="none" spc="0" normalizeH="0" baseline="0" noProof="0">
                          <a:ln>
                            <a:noFill/>
                          </a:ln>
                          <a:solidFill>
                            <a:prstClr val="black"/>
                          </a:solidFill>
                          <a:effectLst/>
                          <a:uLnTx/>
                          <a:uFillTx/>
                          <a:latin typeface="+mn-lt"/>
                          <a:ea typeface="+mn-ea"/>
                          <a:cs typeface="+mn-cs"/>
                        </a:rPr>
                        <a:t> 
 Der Sommer war lang und heiß. Dem Winter ist das egal, er kommt trotzdem 😀  Also denke jetzt schon dran, auf Winterräder zu wechseln! Bei uns schon ab 21€¹.
¹Preise inkl. Mwst. und zzgl. eventuell anfallender Kosten für Material und Zusatzarbeiten.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412184995"/>
                  </a:ext>
                </a:extLst>
              </a:tr>
            </a:tbl>
          </a:graphicData>
        </a:graphic>
      </p:graphicFrame>
      <p:sp>
        <p:nvSpPr>
          <p:cNvPr id="4" name="Text Placeholder 3">
            <a:extLst>
              <a:ext uri="{FF2B5EF4-FFF2-40B4-BE49-F238E27FC236}">
                <a16:creationId xmlns:a16="http://schemas.microsoft.com/office/drawing/2014/main" id="{B57E1844-ACAA-4298-B2AF-70F9D69FC1D9}"/>
              </a:ext>
            </a:extLst>
          </p:cNvPr>
          <p:cNvSpPr>
            <a:spLocks noGrp="1"/>
          </p:cNvSpPr>
          <p:nvPr>
            <p:ph type="body" sz="quarter" idx="14"/>
          </p:nvPr>
        </p:nvSpPr>
        <p:spPr/>
        <p:txBody>
          <a:bodyPr/>
          <a:lstStyle/>
          <a:p>
            <a:r>
              <a:rPr lang="en-US"/>
              <a:t>01.06.2018 - 30.11.2018</a:t>
            </a:r>
          </a:p>
        </p:txBody>
      </p:sp>
    </p:spTree>
    <p:extLst>
      <p:ext uri="{BB962C8B-B14F-4D97-AF65-F5344CB8AC3E}">
        <p14:creationId xmlns:p14="http://schemas.microsoft.com/office/powerpoint/2010/main" val="18479081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144E2E-3189-4F3A-8A7E-78CD1EC19AA1}"/>
              </a:ext>
            </a:extLst>
          </p:cNvPr>
          <p:cNvSpPr>
            <a:spLocks noGrp="1"/>
          </p:cNvSpPr>
          <p:nvPr>
            <p:ph type="title"/>
          </p:nvPr>
        </p:nvSpPr>
        <p:spPr/>
        <p:txBody>
          <a:bodyPr/>
          <a:lstStyle/>
          <a:p>
            <a:r>
              <a:rPr lang="en-US"/>
              <a:t>Flop 5 Posts (Interaktionsrate) | Autohaus Boullier / SEAT Partner - 4 of 5</a:t>
            </a:r>
          </a:p>
        </p:txBody>
      </p:sp>
      <p:graphicFrame>
        <p:nvGraphicFramePr>
          <p:cNvPr id="5" name="Table Placeholder 4">
            <a:extLst>
              <a:ext uri="{FF2B5EF4-FFF2-40B4-BE49-F238E27FC236}">
                <a16:creationId xmlns:a16="http://schemas.microsoft.com/office/drawing/2014/main" id="{BA80CD5B-39BD-4E4D-A17E-C342F1D3AAFE}"/>
              </a:ext>
            </a:extLst>
          </p:cNvPr>
          <p:cNvGraphicFramePr>
            <a:graphicFrameLocks noGrp="1"/>
          </p:cNvGraphicFramePr>
          <p:nvPr>
            <p:ph type="tbl" sz="quarter" idx="13"/>
            <p:extLst>
              <p:ext uri="{D42A27DB-BD31-4B8C-83A1-F6EECF244321}">
                <p14:modId xmlns:p14="http://schemas.microsoft.com/office/powerpoint/2010/main" val="3546892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601191349"/>
                    </a:ext>
                  </a:extLst>
                </a:gridCol>
                <a:gridCol w="370332">
                  <a:extLst>
                    <a:ext uri="{9D8B030D-6E8A-4147-A177-3AD203B41FA5}">
                      <a16:colId xmlns:a16="http://schemas.microsoft.com/office/drawing/2014/main" val="1427346831"/>
                    </a:ext>
                  </a:extLst>
                </a:gridCol>
                <a:gridCol w="370332">
                  <a:extLst>
                    <a:ext uri="{9D8B030D-6E8A-4147-A177-3AD203B41FA5}">
                      <a16:colId xmlns:a16="http://schemas.microsoft.com/office/drawing/2014/main" val="28324521"/>
                    </a:ext>
                  </a:extLst>
                </a:gridCol>
                <a:gridCol w="370332">
                  <a:extLst>
                    <a:ext uri="{9D8B030D-6E8A-4147-A177-3AD203B41FA5}">
                      <a16:colId xmlns:a16="http://schemas.microsoft.com/office/drawing/2014/main" val="967802403"/>
                    </a:ext>
                  </a:extLst>
                </a:gridCol>
                <a:gridCol w="370332">
                  <a:extLst>
                    <a:ext uri="{9D8B030D-6E8A-4147-A177-3AD203B41FA5}">
                      <a16:colId xmlns:a16="http://schemas.microsoft.com/office/drawing/2014/main" val="4044987349"/>
                    </a:ext>
                  </a:extLst>
                </a:gridCol>
                <a:gridCol w="370332">
                  <a:extLst>
                    <a:ext uri="{9D8B030D-6E8A-4147-A177-3AD203B41FA5}">
                      <a16:colId xmlns:a16="http://schemas.microsoft.com/office/drawing/2014/main" val="2064869261"/>
                    </a:ext>
                  </a:extLst>
                </a:gridCol>
                <a:gridCol w="329184">
                  <a:extLst>
                    <a:ext uri="{9D8B030D-6E8A-4147-A177-3AD203B41FA5}">
                      <a16:colId xmlns:a16="http://schemas.microsoft.com/office/drawing/2014/main" val="170996622"/>
                    </a:ext>
                  </a:extLst>
                </a:gridCol>
                <a:gridCol w="329184">
                  <a:extLst>
                    <a:ext uri="{9D8B030D-6E8A-4147-A177-3AD203B41FA5}">
                      <a16:colId xmlns:a16="http://schemas.microsoft.com/office/drawing/2014/main" val="2432355785"/>
                    </a:ext>
                  </a:extLst>
                </a:gridCol>
                <a:gridCol w="329184">
                  <a:extLst>
                    <a:ext uri="{9D8B030D-6E8A-4147-A177-3AD203B41FA5}">
                      <a16:colId xmlns:a16="http://schemas.microsoft.com/office/drawing/2014/main" val="3740207184"/>
                    </a:ext>
                  </a:extLst>
                </a:gridCol>
                <a:gridCol w="329184">
                  <a:extLst>
                    <a:ext uri="{9D8B030D-6E8A-4147-A177-3AD203B41FA5}">
                      <a16:colId xmlns:a16="http://schemas.microsoft.com/office/drawing/2014/main" val="972639347"/>
                    </a:ext>
                  </a:extLst>
                </a:gridCol>
                <a:gridCol w="329184">
                  <a:extLst>
                    <a:ext uri="{9D8B030D-6E8A-4147-A177-3AD203B41FA5}">
                      <a16:colId xmlns:a16="http://schemas.microsoft.com/office/drawing/2014/main" val="2027646304"/>
                    </a:ext>
                  </a:extLst>
                </a:gridCol>
                <a:gridCol w="329184">
                  <a:extLst>
                    <a:ext uri="{9D8B030D-6E8A-4147-A177-3AD203B41FA5}">
                      <a16:colId xmlns:a16="http://schemas.microsoft.com/office/drawing/2014/main" val="2099550959"/>
                    </a:ext>
                  </a:extLst>
                </a:gridCol>
                <a:gridCol w="329184">
                  <a:extLst>
                    <a:ext uri="{9D8B030D-6E8A-4147-A177-3AD203B41FA5}">
                      <a16:colId xmlns:a16="http://schemas.microsoft.com/office/drawing/2014/main" val="4049211105"/>
                    </a:ext>
                  </a:extLst>
                </a:gridCol>
                <a:gridCol w="329184">
                  <a:extLst>
                    <a:ext uri="{9D8B030D-6E8A-4147-A177-3AD203B41FA5}">
                      <a16:colId xmlns:a16="http://schemas.microsoft.com/office/drawing/2014/main" val="3010143311"/>
                    </a:ext>
                  </a:extLst>
                </a:gridCol>
                <a:gridCol w="329184">
                  <a:extLst>
                    <a:ext uri="{9D8B030D-6E8A-4147-A177-3AD203B41FA5}">
                      <a16:colId xmlns:a16="http://schemas.microsoft.com/office/drawing/2014/main" val="4014088674"/>
                    </a:ext>
                  </a:extLst>
                </a:gridCol>
                <a:gridCol w="370332">
                  <a:extLst>
                    <a:ext uri="{9D8B030D-6E8A-4147-A177-3AD203B41FA5}">
                      <a16:colId xmlns:a16="http://schemas.microsoft.com/office/drawing/2014/main" val="2646304570"/>
                    </a:ext>
                  </a:extLst>
                </a:gridCol>
                <a:gridCol w="329184">
                  <a:extLst>
                    <a:ext uri="{9D8B030D-6E8A-4147-A177-3AD203B41FA5}">
                      <a16:colId xmlns:a16="http://schemas.microsoft.com/office/drawing/2014/main" val="1065845147"/>
                    </a:ext>
                  </a:extLst>
                </a:gridCol>
                <a:gridCol w="329184">
                  <a:extLst>
                    <a:ext uri="{9D8B030D-6E8A-4147-A177-3AD203B41FA5}">
                      <a16:colId xmlns:a16="http://schemas.microsoft.com/office/drawing/2014/main" val="39079797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extLst>
                  <a:ext uri="{0D108BD9-81ED-4DB2-BD59-A6C34878D82A}">
                    <a16:rowId xmlns:a16="http://schemas.microsoft.com/office/drawing/2014/main" val="4192766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Boullier / SEAT Partner - 2018-09-25 16:51:14 </a:t>
                      </a:r>
                      <a:r>
                        <a:rPr kumimoji="0" lang="de-DE" sz="1000" b="0" i="0" u="none" strike="noStrike" kern="1200" cap="none" spc="0" normalizeH="0" baseline="0" noProof="0">
                          <a:ln>
                            <a:noFill/>
                          </a:ln>
                          <a:solidFill>
                            <a:prstClr val="black"/>
                          </a:solidFill>
                          <a:effectLst/>
                          <a:uLnTx/>
                          <a:uFillTx/>
                          <a:latin typeface="+mn-lt"/>
                          <a:ea typeface="+mn-ea"/>
                          <a:cs typeface="+mn-cs"/>
                        </a:rPr>
                        <a:t> 
 Dein SEAT hat im Sommer bestimmt so einiges mitgemacht. Wie bringst du ihn wieder auf Hochglanz? Durch die Waschstraße oder mit viel Liebe und Geduld? Schreib uns dein Patentrezept bis zum 02.10., 12 Uhr in die Kommentare und gewinne eine hochwertige Handwäsche hier bei uns im Autohaus in Löhne. 🚙🚿😄
Es entscheidet das Glückslos. Wir werden den Gewinner am 02.10.2018 über Facebook kontaktieren und die Gewinnausführung abstimmen. Das Gewinnspiel steht in keiner Verbindung zu Facebook und wird in keiner Weise von Facebook gesponsert, unterstützt oder organisiert. Der Rechtsweg ist ausgeschlossen.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437882796"/>
                  </a:ext>
                </a:extLst>
              </a:tr>
            </a:tbl>
          </a:graphicData>
        </a:graphic>
      </p:graphicFrame>
      <p:sp>
        <p:nvSpPr>
          <p:cNvPr id="4" name="Text Placeholder 3">
            <a:extLst>
              <a:ext uri="{FF2B5EF4-FFF2-40B4-BE49-F238E27FC236}">
                <a16:creationId xmlns:a16="http://schemas.microsoft.com/office/drawing/2014/main" id="{4479063D-1C52-4C0D-A683-44A2D240329A}"/>
              </a:ext>
            </a:extLst>
          </p:cNvPr>
          <p:cNvSpPr>
            <a:spLocks noGrp="1"/>
          </p:cNvSpPr>
          <p:nvPr>
            <p:ph type="body" sz="quarter" idx="14"/>
          </p:nvPr>
        </p:nvSpPr>
        <p:spPr/>
        <p:txBody>
          <a:bodyPr/>
          <a:lstStyle/>
          <a:p>
            <a:r>
              <a:rPr lang="en-US"/>
              <a:t>01.06.2018 - 30.11.2018</a:t>
            </a:r>
          </a:p>
        </p:txBody>
      </p:sp>
    </p:spTree>
    <p:extLst>
      <p:ext uri="{BB962C8B-B14F-4D97-AF65-F5344CB8AC3E}">
        <p14:creationId xmlns:p14="http://schemas.microsoft.com/office/powerpoint/2010/main" val="1470110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C4C45-170D-4F8B-903B-E00A3C5D6592}"/>
              </a:ext>
            </a:extLst>
          </p:cNvPr>
          <p:cNvSpPr>
            <a:spLocks noGrp="1"/>
          </p:cNvSpPr>
          <p:nvPr>
            <p:ph type="title"/>
          </p:nvPr>
        </p:nvSpPr>
        <p:spPr/>
        <p:txBody>
          <a:bodyPr/>
          <a:lstStyle/>
          <a:p>
            <a:r>
              <a:rPr lang="en-US"/>
              <a:t>Flop 5 Posts (Interaktionsrate) | Autohaus Boullier / SEAT Partner - 5 of 5</a:t>
            </a:r>
          </a:p>
        </p:txBody>
      </p:sp>
      <p:graphicFrame>
        <p:nvGraphicFramePr>
          <p:cNvPr id="5" name="Table Placeholder 4">
            <a:extLst>
              <a:ext uri="{FF2B5EF4-FFF2-40B4-BE49-F238E27FC236}">
                <a16:creationId xmlns:a16="http://schemas.microsoft.com/office/drawing/2014/main" id="{1ED62065-9246-4B57-9FE7-E6C1014DDD31}"/>
              </a:ext>
            </a:extLst>
          </p:cNvPr>
          <p:cNvGraphicFramePr>
            <a:graphicFrameLocks noGrp="1"/>
          </p:cNvGraphicFramePr>
          <p:nvPr>
            <p:ph type="tbl" sz="quarter" idx="13"/>
            <p:extLst>
              <p:ext uri="{D42A27DB-BD31-4B8C-83A1-F6EECF244321}">
                <p14:modId xmlns:p14="http://schemas.microsoft.com/office/powerpoint/2010/main" val="7206782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838858110"/>
                    </a:ext>
                  </a:extLst>
                </a:gridCol>
                <a:gridCol w="370332">
                  <a:extLst>
                    <a:ext uri="{9D8B030D-6E8A-4147-A177-3AD203B41FA5}">
                      <a16:colId xmlns:a16="http://schemas.microsoft.com/office/drawing/2014/main" val="4173800108"/>
                    </a:ext>
                  </a:extLst>
                </a:gridCol>
                <a:gridCol w="370332">
                  <a:extLst>
                    <a:ext uri="{9D8B030D-6E8A-4147-A177-3AD203B41FA5}">
                      <a16:colId xmlns:a16="http://schemas.microsoft.com/office/drawing/2014/main" val="1519755369"/>
                    </a:ext>
                  </a:extLst>
                </a:gridCol>
                <a:gridCol w="370332">
                  <a:extLst>
                    <a:ext uri="{9D8B030D-6E8A-4147-A177-3AD203B41FA5}">
                      <a16:colId xmlns:a16="http://schemas.microsoft.com/office/drawing/2014/main" val="2956364708"/>
                    </a:ext>
                  </a:extLst>
                </a:gridCol>
                <a:gridCol w="370332">
                  <a:extLst>
                    <a:ext uri="{9D8B030D-6E8A-4147-A177-3AD203B41FA5}">
                      <a16:colId xmlns:a16="http://schemas.microsoft.com/office/drawing/2014/main" val="4188601902"/>
                    </a:ext>
                  </a:extLst>
                </a:gridCol>
                <a:gridCol w="370332">
                  <a:extLst>
                    <a:ext uri="{9D8B030D-6E8A-4147-A177-3AD203B41FA5}">
                      <a16:colId xmlns:a16="http://schemas.microsoft.com/office/drawing/2014/main" val="3164833628"/>
                    </a:ext>
                  </a:extLst>
                </a:gridCol>
                <a:gridCol w="329184">
                  <a:extLst>
                    <a:ext uri="{9D8B030D-6E8A-4147-A177-3AD203B41FA5}">
                      <a16:colId xmlns:a16="http://schemas.microsoft.com/office/drawing/2014/main" val="1885050580"/>
                    </a:ext>
                  </a:extLst>
                </a:gridCol>
                <a:gridCol w="329184">
                  <a:extLst>
                    <a:ext uri="{9D8B030D-6E8A-4147-A177-3AD203B41FA5}">
                      <a16:colId xmlns:a16="http://schemas.microsoft.com/office/drawing/2014/main" val="3926127856"/>
                    </a:ext>
                  </a:extLst>
                </a:gridCol>
                <a:gridCol w="329184">
                  <a:extLst>
                    <a:ext uri="{9D8B030D-6E8A-4147-A177-3AD203B41FA5}">
                      <a16:colId xmlns:a16="http://schemas.microsoft.com/office/drawing/2014/main" val="149988394"/>
                    </a:ext>
                  </a:extLst>
                </a:gridCol>
                <a:gridCol w="329184">
                  <a:extLst>
                    <a:ext uri="{9D8B030D-6E8A-4147-A177-3AD203B41FA5}">
                      <a16:colId xmlns:a16="http://schemas.microsoft.com/office/drawing/2014/main" val="800812608"/>
                    </a:ext>
                  </a:extLst>
                </a:gridCol>
                <a:gridCol w="329184">
                  <a:extLst>
                    <a:ext uri="{9D8B030D-6E8A-4147-A177-3AD203B41FA5}">
                      <a16:colId xmlns:a16="http://schemas.microsoft.com/office/drawing/2014/main" val="1648798829"/>
                    </a:ext>
                  </a:extLst>
                </a:gridCol>
                <a:gridCol w="329184">
                  <a:extLst>
                    <a:ext uri="{9D8B030D-6E8A-4147-A177-3AD203B41FA5}">
                      <a16:colId xmlns:a16="http://schemas.microsoft.com/office/drawing/2014/main" val="2992810957"/>
                    </a:ext>
                  </a:extLst>
                </a:gridCol>
                <a:gridCol w="329184">
                  <a:extLst>
                    <a:ext uri="{9D8B030D-6E8A-4147-A177-3AD203B41FA5}">
                      <a16:colId xmlns:a16="http://schemas.microsoft.com/office/drawing/2014/main" val="3702591533"/>
                    </a:ext>
                  </a:extLst>
                </a:gridCol>
                <a:gridCol w="329184">
                  <a:extLst>
                    <a:ext uri="{9D8B030D-6E8A-4147-A177-3AD203B41FA5}">
                      <a16:colId xmlns:a16="http://schemas.microsoft.com/office/drawing/2014/main" val="751838327"/>
                    </a:ext>
                  </a:extLst>
                </a:gridCol>
                <a:gridCol w="329184">
                  <a:extLst>
                    <a:ext uri="{9D8B030D-6E8A-4147-A177-3AD203B41FA5}">
                      <a16:colId xmlns:a16="http://schemas.microsoft.com/office/drawing/2014/main" val="2440458422"/>
                    </a:ext>
                  </a:extLst>
                </a:gridCol>
                <a:gridCol w="370332">
                  <a:extLst>
                    <a:ext uri="{9D8B030D-6E8A-4147-A177-3AD203B41FA5}">
                      <a16:colId xmlns:a16="http://schemas.microsoft.com/office/drawing/2014/main" val="1037660458"/>
                    </a:ext>
                  </a:extLst>
                </a:gridCol>
                <a:gridCol w="329184">
                  <a:extLst>
                    <a:ext uri="{9D8B030D-6E8A-4147-A177-3AD203B41FA5}">
                      <a16:colId xmlns:a16="http://schemas.microsoft.com/office/drawing/2014/main" val="1734283895"/>
                    </a:ext>
                  </a:extLst>
                </a:gridCol>
                <a:gridCol w="329184">
                  <a:extLst>
                    <a:ext uri="{9D8B030D-6E8A-4147-A177-3AD203B41FA5}">
                      <a16:colId xmlns:a16="http://schemas.microsoft.com/office/drawing/2014/main" val="28187053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extLst>
                  <a:ext uri="{0D108BD9-81ED-4DB2-BD59-A6C34878D82A}">
                    <a16:rowId xmlns:a16="http://schemas.microsoft.com/office/drawing/2014/main" val="2056666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Autohaus Boullier / SEAT Partner - 2018-11-26 16:10:04 </a:t>
                      </a:r>
                      <a:r>
                        <a:rPr kumimoji="0" lang="de-DE" sz="1000" b="0" i="0" u="none" strike="noStrike" kern="1200" cap="none" spc="0" normalizeH="0" baseline="0" noProof="0">
                          <a:ln>
                            <a:noFill/>
                          </a:ln>
                          <a:solidFill>
                            <a:prstClr val="black"/>
                          </a:solidFill>
                          <a:effectLst/>
                          <a:uLnTx/>
                          <a:uFillTx/>
                          <a:latin typeface="+mn-lt"/>
                          <a:ea typeface="+mn-ea"/>
                          <a:cs typeface="+mn-cs"/>
                        </a:rPr>
                        <a:t> 
 Alter Diesel. Neue Möglichkeiten. Mit der SEAT Umwelt-Prämie¹ bieten wir dir eine attraktive Lösung: Trenn dich jetzt von deinem alten Diesel (Euro 1 bis Euro 4) und sicher dir mit unserer Umwelt-Prämie¹ bis zu 8.000 € bei Kauf eines neuen SEAT Diesels. Weitere Infos: http://bit.ly/BoullierUmweltPraemie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541181439"/>
                  </a:ext>
                </a:extLst>
              </a:tr>
            </a:tbl>
          </a:graphicData>
        </a:graphic>
      </p:graphicFrame>
      <p:sp>
        <p:nvSpPr>
          <p:cNvPr id="4" name="Text Placeholder 3">
            <a:extLst>
              <a:ext uri="{FF2B5EF4-FFF2-40B4-BE49-F238E27FC236}">
                <a16:creationId xmlns:a16="http://schemas.microsoft.com/office/drawing/2014/main" id="{194872B0-294B-4C02-BDFA-86A1473DB324}"/>
              </a:ext>
            </a:extLst>
          </p:cNvPr>
          <p:cNvSpPr>
            <a:spLocks noGrp="1"/>
          </p:cNvSpPr>
          <p:nvPr>
            <p:ph type="body" sz="quarter" idx="14"/>
          </p:nvPr>
        </p:nvSpPr>
        <p:spPr/>
        <p:txBody>
          <a:bodyPr/>
          <a:lstStyle/>
          <a:p>
            <a:r>
              <a:rPr lang="en-US"/>
              <a:t>01.06.2018 - 30.11.2018</a:t>
            </a:r>
          </a:p>
        </p:txBody>
      </p:sp>
    </p:spTree>
    <p:extLst>
      <p:ext uri="{BB962C8B-B14F-4D97-AF65-F5344CB8AC3E}">
        <p14:creationId xmlns:p14="http://schemas.microsoft.com/office/powerpoint/2010/main" val="214785806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3329</Words>
  <Application>Microsoft Office PowerPoint</Application>
  <PresentationFormat>On-screen Show (4:3)</PresentationFormat>
  <Paragraphs>1757</Paragraphs>
  <Slides>35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35</vt:i4>
      </vt:variant>
    </vt:vector>
  </HeadingPairs>
  <TitlesOfParts>
    <vt:vector size="38" baseType="lpstr">
      <vt:lpstr>Calibri</vt:lpstr>
      <vt:lpstr>Arial</vt:lpstr>
      <vt:lpstr>quintly_template</vt:lpstr>
      <vt:lpstr>Report Facebook Gesamtzeitraum</vt:lpstr>
      <vt:lpstr>Fans der Seite | Autohaus Boullier / SEAT Partner</vt:lpstr>
      <vt:lpstr>Fans &amp; Feedback | Autohaus Boullier / SEAT Partner - 1 of 6</vt:lpstr>
      <vt:lpstr>Fans &amp; Feedback | Autohaus Boullier / SEAT Partner - 2 of 6</vt:lpstr>
      <vt:lpstr>Fans &amp; Feedback | Autohaus Boullier / SEAT Partner - 3 of 6</vt:lpstr>
      <vt:lpstr>Fans &amp; Feedback | Autohaus Boullier / SEAT Partner - 4 of 6</vt:lpstr>
      <vt:lpstr>Fans &amp; Feedback | Autohaus Boullier / SEAT Partner - 5 of 6</vt:lpstr>
      <vt:lpstr>Fans &amp; Feedback | Autohaus Boullier / SEAT Partner - 6 of 6</vt:lpstr>
      <vt:lpstr>Post Anzahl | Autohaus Boullier / SEAT Partner - 1 of 6</vt:lpstr>
      <vt:lpstr>Post Anzahl | Autohaus Boullier / SEAT Partner - 2 of 6</vt:lpstr>
      <vt:lpstr>Post Anzahl | Autohaus Boullier / SEAT Partner - 3 of 6</vt:lpstr>
      <vt:lpstr>Post Anzahl | Autohaus Boullier / SEAT Partner - 4 of 6</vt:lpstr>
      <vt:lpstr>Post Anzahl | Autohaus Boullier / SEAT Partner - 5 of 6</vt:lpstr>
      <vt:lpstr>Post Anzahl | Autohaus Boullier / SEAT Partner - 6 of 6</vt:lpstr>
      <vt:lpstr>Reichweite Total | Autohaus Boullier / SEAT Partner</vt:lpstr>
      <vt:lpstr>Reichweite pro Post | Autohaus Boullier / SEAT Partner - 1 of 6</vt:lpstr>
      <vt:lpstr>Reichweite pro Post | Autohaus Boullier / SEAT Partner - 2 of 6</vt:lpstr>
      <vt:lpstr>Reichweite pro Post | Autohaus Boullier / SEAT Partner - 3 of 6</vt:lpstr>
      <vt:lpstr>Reichweite pro Post | Autohaus Boullier / SEAT Partner - 4 of 6</vt:lpstr>
      <vt:lpstr>Reichweite pro Post | Autohaus Boullier / SEAT Partner - 5 of 6</vt:lpstr>
      <vt:lpstr>Reichweite pro Post | Autohaus Boullier / SEAT Partner - 6 of 6</vt:lpstr>
      <vt:lpstr>Interaktionen &amp; Traffic | Autohaus Boullier / SEAT Partner - 1 of 6</vt:lpstr>
      <vt:lpstr>Interaktionen &amp; Traffic | Autohaus Boullier / SEAT Partner - 2 of 6</vt:lpstr>
      <vt:lpstr>Interaktionen &amp; Traffic | Autohaus Boullier / SEAT Partner - 3 of 6</vt:lpstr>
      <vt:lpstr>Interaktionen &amp; Traffic | Autohaus Boullier / SEAT Partner - 4 of 6</vt:lpstr>
      <vt:lpstr>Interaktionen &amp; Traffic | Autohaus Boullier / SEAT Partner - 5 of 6</vt:lpstr>
      <vt:lpstr>Interaktionen &amp; Traffic | Autohaus Boullier / SEAT Partner - 6 of 6</vt:lpstr>
      <vt:lpstr>Video Views | Autohaus Boullier / SEAT Partner</vt:lpstr>
      <vt:lpstr>Community Management | Autohaus Boullier / SEAT Partner</vt:lpstr>
      <vt:lpstr>Top 5 Posts (Interaktionsrate) | Autohaus Boullier / SEAT Partner</vt:lpstr>
      <vt:lpstr>Flop 5 Posts (Interaktionsrate) | Autohaus Boullier / SEAT Partner - 1 of 5</vt:lpstr>
      <vt:lpstr>Flop 5 Posts (Interaktionsrate) | Autohaus Boullier / SEAT Partner - 2 of 5</vt:lpstr>
      <vt:lpstr>Flop 5 Posts (Interaktionsrate) | Autohaus Boullier / SEAT Partner - 3 of 5</vt:lpstr>
      <vt:lpstr>Flop 5 Posts (Interaktionsrate) | Autohaus Boullier / SEAT Partner - 4 of 5</vt:lpstr>
      <vt:lpstr>Flop 5 Posts (Interaktionsrate) | Autohaus Boullier / SEAT Partner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 Facebook Gesamtzeitraum</dc:title>
  <dc:creator>Administrator</dc:creator>
  <cp:lastModifiedBy>Administrator</cp:lastModifiedBy>
  <cp:revision>1</cp:revision>
  <dcterms:created xsi:type="dcterms:W3CDTF">2018-12-03T08:18:15Z</dcterms:created>
  <dcterms:modified xsi:type="dcterms:W3CDTF">2018-12-03T08:19:55Z</dcterms:modified>
</cp:coreProperties>
</file>