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Wichert GmbH</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5314</c:v>
                </c:pt>
                <c:pt idx="1">
                  <c:v>5315</c:v>
                </c:pt>
                <c:pt idx="2">
                  <c:v>5316</c:v>
                </c:pt>
                <c:pt idx="3">
                  <c:v>5320</c:v>
                </c:pt>
                <c:pt idx="4">
                  <c:v>5322</c:v>
                </c:pt>
                <c:pt idx="5">
                  <c:v>5322</c:v>
                </c:pt>
                <c:pt idx="6">
                  <c:v>5323</c:v>
                </c:pt>
                <c:pt idx="7">
                  <c:v>5324</c:v>
                </c:pt>
                <c:pt idx="8">
                  <c:v>5323</c:v>
                </c:pt>
                <c:pt idx="9">
                  <c:v>5323</c:v>
                </c:pt>
                <c:pt idx="10">
                  <c:v>5322</c:v>
                </c:pt>
                <c:pt idx="11">
                  <c:v>5324</c:v>
                </c:pt>
                <c:pt idx="12">
                  <c:v>5325</c:v>
                </c:pt>
                <c:pt idx="13">
                  <c:v>5325</c:v>
                </c:pt>
                <c:pt idx="14">
                  <c:v>5324</c:v>
                </c:pt>
                <c:pt idx="15">
                  <c:v>5327</c:v>
                </c:pt>
                <c:pt idx="16">
                  <c:v>5324</c:v>
                </c:pt>
                <c:pt idx="17">
                  <c:v>5325</c:v>
                </c:pt>
                <c:pt idx="18">
                  <c:v>5327</c:v>
                </c:pt>
                <c:pt idx="19">
                  <c:v>5330</c:v>
                </c:pt>
                <c:pt idx="20">
                  <c:v>5330</c:v>
                </c:pt>
                <c:pt idx="21">
                  <c:v>5332</c:v>
                </c:pt>
                <c:pt idx="22">
                  <c:v>5332</c:v>
                </c:pt>
                <c:pt idx="23">
                  <c:v>5336</c:v>
                </c:pt>
                <c:pt idx="24">
                  <c:v>5339</c:v>
                </c:pt>
                <c:pt idx="25">
                  <c:v>5341</c:v>
                </c:pt>
                <c:pt idx="26">
                  <c:v>5345</c:v>
                </c:pt>
                <c:pt idx="27">
                  <c:v>5347</c:v>
                </c:pt>
                <c:pt idx="28">
                  <c:v>5347</c:v>
                </c:pt>
                <c:pt idx="29">
                  <c:v>5353</c:v>
                </c:pt>
                <c:pt idx="30">
                  <c:v>5356</c:v>
                </c:pt>
              </c:numCache>
            </c:numRef>
          </c:val>
          <c:smooth val="0"/>
          <c:extLst>
            <c:ext xmlns:c16="http://schemas.microsoft.com/office/drawing/2014/chart" uri="{C3380CC4-5D6E-409C-BE32-E72D297353CC}">
              <c16:uniqueId val="{00000000-238A-4137-9E69-DA1C2C768FAA}"/>
            </c:ext>
          </c:extLst>
        </c:ser>
        <c:dLbls>
          <c:showLegendKey val="0"/>
          <c:showVal val="0"/>
          <c:showCatName val="0"/>
          <c:showSerName val="0"/>
          <c:showPercent val="0"/>
          <c:showBubbleSize val="0"/>
        </c:dLbls>
        <c:smooth val="0"/>
        <c:axId val="289608360"/>
        <c:axId val="180438064"/>
      </c:lineChart>
      <c:dateAx>
        <c:axId val="28960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438064"/>
        <c:crosses val="autoZero"/>
        <c:auto val="1"/>
        <c:lblOffset val="100"/>
        <c:baseTimeUnit val="days"/>
      </c:dateAx>
      <c:valAx>
        <c:axId val="18043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0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Wichert GmbH</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3.8261937821481999</c:v>
                </c:pt>
                <c:pt idx="1">
                  <c:v>5.5413449637687</c:v>
                </c:pt>
                <c:pt idx="2">
                  <c:v>19.792782799563</c:v>
                </c:pt>
              </c:numCache>
            </c:numRef>
          </c:val>
          <c:extLst>
            <c:ext xmlns:c16="http://schemas.microsoft.com/office/drawing/2014/chart" uri="{C3380CC4-5D6E-409C-BE32-E72D297353CC}">
              <c16:uniqueId val="{00000000-6C95-4F6C-A6FF-7C8967014D0D}"/>
            </c:ext>
          </c:extLst>
        </c:ser>
        <c:dLbls>
          <c:showLegendKey val="0"/>
          <c:showVal val="0"/>
          <c:showCatName val="0"/>
          <c:showSerName val="0"/>
          <c:showPercent val="0"/>
          <c:showBubbleSize val="0"/>
        </c:dLbls>
        <c:gapWidth val="219"/>
        <c:overlap val="-27"/>
        <c:axId val="447923904"/>
        <c:axId val="447925216"/>
      </c:barChart>
      <c:catAx>
        <c:axId val="44792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25216"/>
        <c:crosses val="autoZero"/>
        <c:auto val="1"/>
        <c:lblAlgn val="ctr"/>
        <c:lblOffset val="100"/>
        <c:noMultiLvlLbl val="0"/>
      </c:catAx>
      <c:valAx>
        <c:axId val="44792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2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autowichertgmbh</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8E9E-4C38-8F38-C50F2B52688F}"/>
            </c:ext>
          </c:extLst>
        </c:ser>
        <c:dLbls>
          <c:showLegendKey val="0"/>
          <c:showVal val="0"/>
          <c:showCatName val="0"/>
          <c:showSerName val="0"/>
          <c:showPercent val="0"/>
          <c:showBubbleSize val="0"/>
        </c:dLbls>
        <c:smooth val="0"/>
        <c:axId val="447952768"/>
        <c:axId val="447952112"/>
      </c:lineChart>
      <c:dateAx>
        <c:axId val="44795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52112"/>
        <c:crosses val="autoZero"/>
        <c:auto val="1"/>
        <c:lblOffset val="100"/>
        <c:baseTimeUnit val="days"/>
      </c:dateAx>
      <c:valAx>
        <c:axId val="44795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5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24E3B-ED92-447C-B62B-FF526E2872A0}"/>
              </a:ext>
            </a:extLst>
          </p:cNvPr>
          <p:cNvSpPr>
            <a:spLocks noGrp="1"/>
          </p:cNvSpPr>
          <p:nvPr>
            <p:ph type="ctrTitle"/>
          </p:nvPr>
        </p:nvSpPr>
        <p:spPr/>
        <p:txBody>
          <a:bodyPr/>
          <a:lstStyle/>
          <a:p>
            <a:r>
              <a:rPr lang="en-US"/>
              <a:t>Wichert_Reporting_Monthly</a:t>
            </a:r>
          </a:p>
        </p:txBody>
      </p:sp>
      <p:sp>
        <p:nvSpPr>
          <p:cNvPr id="3" name="Subtitle 2">
            <a:extLst>
              <a:ext uri="{FF2B5EF4-FFF2-40B4-BE49-F238E27FC236}">
                <a16:creationId xmlns:a16="http://schemas.microsoft.com/office/drawing/2014/main" id="{229FA532-52B2-4E90-ADBB-C3B75A7A8E5C}"/>
              </a:ext>
            </a:extLst>
          </p:cNvPr>
          <p:cNvSpPr>
            <a:spLocks noGrp="1"/>
          </p:cNvSpPr>
          <p:nvPr>
            <p:ph type="subTitle" idx="1"/>
          </p:nvPr>
        </p:nvSpPr>
        <p:spPr/>
        <p:txBody>
          <a:bodyPr/>
          <a:lstStyle/>
          <a:p>
            <a:r>
              <a:rPr lang="en-US"/>
              <a:t>Kapacht</a:t>
            </a:r>
          </a:p>
        </p:txBody>
      </p:sp>
    </p:spTree>
    <p:extLst>
      <p:ext uri="{BB962C8B-B14F-4D97-AF65-F5344CB8AC3E}">
        <p14:creationId xmlns:p14="http://schemas.microsoft.com/office/powerpoint/2010/main" val="3753513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2C957-1C49-4223-A5F1-13319EC4C110}"/>
              </a:ext>
            </a:extLst>
          </p:cNvPr>
          <p:cNvSpPr>
            <a:spLocks noGrp="1"/>
          </p:cNvSpPr>
          <p:nvPr>
            <p:ph type="title"/>
          </p:nvPr>
        </p:nvSpPr>
        <p:spPr/>
        <p:txBody>
          <a:bodyPr/>
          <a:lstStyle/>
          <a:p>
            <a:r>
              <a:rPr lang="en-US"/>
              <a:t>Facebook Fans Total | Auto Wichert</a:t>
            </a:r>
          </a:p>
        </p:txBody>
      </p:sp>
      <p:graphicFrame>
        <p:nvGraphicFramePr>
          <p:cNvPr id="6" name="Chart Placeholder 5">
            <a:extLst>
              <a:ext uri="{FF2B5EF4-FFF2-40B4-BE49-F238E27FC236}">
                <a16:creationId xmlns:a16="http://schemas.microsoft.com/office/drawing/2014/main" id="{B2F51C4B-7A77-4908-A1D8-25A769351F21}"/>
              </a:ext>
            </a:extLst>
          </p:cNvPr>
          <p:cNvGraphicFramePr>
            <a:graphicFrameLocks noGrp="1"/>
          </p:cNvGraphicFramePr>
          <p:nvPr>
            <p:ph type="chart" sz="quarter" idx="13"/>
            <p:extLst>
              <p:ext uri="{D42A27DB-BD31-4B8C-83A1-F6EECF244321}">
                <p14:modId xmlns:p14="http://schemas.microsoft.com/office/powerpoint/2010/main" val="1883246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4A0AC5-FD02-493B-A0D8-02A484F944C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AC257E7-40FD-47AF-A180-109F9BDCD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7088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2D400-7506-489B-B493-87227E4415EB}"/>
              </a:ext>
            </a:extLst>
          </p:cNvPr>
          <p:cNvSpPr>
            <a:spLocks noGrp="1"/>
          </p:cNvSpPr>
          <p:nvPr>
            <p:ph type="title"/>
          </p:nvPr>
        </p:nvSpPr>
        <p:spPr/>
        <p:txBody>
          <a:bodyPr/>
          <a:lstStyle/>
          <a:p>
            <a:r>
              <a:rPr lang="en-US"/>
              <a:t>Top Posts | Auto Wichert - 1 of 3</a:t>
            </a:r>
          </a:p>
        </p:txBody>
      </p:sp>
      <p:graphicFrame>
        <p:nvGraphicFramePr>
          <p:cNvPr id="5" name="Table Placeholder 4">
            <a:extLst>
              <a:ext uri="{FF2B5EF4-FFF2-40B4-BE49-F238E27FC236}">
                <a16:creationId xmlns:a16="http://schemas.microsoft.com/office/drawing/2014/main" id="{85B968EE-178A-4D75-8819-BC5431538C86}"/>
              </a:ext>
            </a:extLst>
          </p:cNvPr>
          <p:cNvGraphicFramePr>
            <a:graphicFrameLocks noGrp="1"/>
          </p:cNvGraphicFramePr>
          <p:nvPr>
            <p:ph type="tbl" sz="quarter" idx="13"/>
            <p:extLst>
              <p:ext uri="{D42A27DB-BD31-4B8C-83A1-F6EECF244321}">
                <p14:modId xmlns:p14="http://schemas.microsoft.com/office/powerpoint/2010/main" val="83851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8919458"/>
                    </a:ext>
                  </a:extLst>
                </a:gridCol>
                <a:gridCol w="370332">
                  <a:extLst>
                    <a:ext uri="{9D8B030D-6E8A-4147-A177-3AD203B41FA5}">
                      <a16:colId xmlns:a16="http://schemas.microsoft.com/office/drawing/2014/main" val="2340347827"/>
                    </a:ext>
                  </a:extLst>
                </a:gridCol>
                <a:gridCol w="370332">
                  <a:extLst>
                    <a:ext uri="{9D8B030D-6E8A-4147-A177-3AD203B41FA5}">
                      <a16:colId xmlns:a16="http://schemas.microsoft.com/office/drawing/2014/main" val="4001650222"/>
                    </a:ext>
                  </a:extLst>
                </a:gridCol>
                <a:gridCol w="370332">
                  <a:extLst>
                    <a:ext uri="{9D8B030D-6E8A-4147-A177-3AD203B41FA5}">
                      <a16:colId xmlns:a16="http://schemas.microsoft.com/office/drawing/2014/main" val="2550419272"/>
                    </a:ext>
                  </a:extLst>
                </a:gridCol>
                <a:gridCol w="329184">
                  <a:extLst>
                    <a:ext uri="{9D8B030D-6E8A-4147-A177-3AD203B41FA5}">
                      <a16:colId xmlns:a16="http://schemas.microsoft.com/office/drawing/2014/main" val="2493622805"/>
                    </a:ext>
                  </a:extLst>
                </a:gridCol>
                <a:gridCol w="329184">
                  <a:extLst>
                    <a:ext uri="{9D8B030D-6E8A-4147-A177-3AD203B41FA5}">
                      <a16:colId xmlns:a16="http://schemas.microsoft.com/office/drawing/2014/main" val="1698173386"/>
                    </a:ext>
                  </a:extLst>
                </a:gridCol>
                <a:gridCol w="329184">
                  <a:extLst>
                    <a:ext uri="{9D8B030D-6E8A-4147-A177-3AD203B41FA5}">
                      <a16:colId xmlns:a16="http://schemas.microsoft.com/office/drawing/2014/main" val="3648698756"/>
                    </a:ext>
                  </a:extLst>
                </a:gridCol>
                <a:gridCol w="329184">
                  <a:extLst>
                    <a:ext uri="{9D8B030D-6E8A-4147-A177-3AD203B41FA5}">
                      <a16:colId xmlns:a16="http://schemas.microsoft.com/office/drawing/2014/main" val="660817834"/>
                    </a:ext>
                  </a:extLst>
                </a:gridCol>
                <a:gridCol w="329184">
                  <a:extLst>
                    <a:ext uri="{9D8B030D-6E8A-4147-A177-3AD203B41FA5}">
                      <a16:colId xmlns:a16="http://schemas.microsoft.com/office/drawing/2014/main" val="3958431688"/>
                    </a:ext>
                  </a:extLst>
                </a:gridCol>
                <a:gridCol w="329184">
                  <a:extLst>
                    <a:ext uri="{9D8B030D-6E8A-4147-A177-3AD203B41FA5}">
                      <a16:colId xmlns:a16="http://schemas.microsoft.com/office/drawing/2014/main" val="1690053752"/>
                    </a:ext>
                  </a:extLst>
                </a:gridCol>
                <a:gridCol w="329184">
                  <a:extLst>
                    <a:ext uri="{9D8B030D-6E8A-4147-A177-3AD203B41FA5}">
                      <a16:colId xmlns:a16="http://schemas.microsoft.com/office/drawing/2014/main" val="70834503"/>
                    </a:ext>
                  </a:extLst>
                </a:gridCol>
                <a:gridCol w="329184">
                  <a:extLst>
                    <a:ext uri="{9D8B030D-6E8A-4147-A177-3AD203B41FA5}">
                      <a16:colId xmlns:a16="http://schemas.microsoft.com/office/drawing/2014/main" val="2714082098"/>
                    </a:ext>
                  </a:extLst>
                </a:gridCol>
                <a:gridCol w="329184">
                  <a:extLst>
                    <a:ext uri="{9D8B030D-6E8A-4147-A177-3AD203B41FA5}">
                      <a16:colId xmlns:a16="http://schemas.microsoft.com/office/drawing/2014/main" val="2681803297"/>
                    </a:ext>
                  </a:extLst>
                </a:gridCol>
                <a:gridCol w="370332">
                  <a:extLst>
                    <a:ext uri="{9D8B030D-6E8A-4147-A177-3AD203B41FA5}">
                      <a16:colId xmlns:a16="http://schemas.microsoft.com/office/drawing/2014/main" val="2664097326"/>
                    </a:ext>
                  </a:extLst>
                </a:gridCol>
                <a:gridCol w="370332">
                  <a:extLst>
                    <a:ext uri="{9D8B030D-6E8A-4147-A177-3AD203B41FA5}">
                      <a16:colId xmlns:a16="http://schemas.microsoft.com/office/drawing/2014/main" val="742887466"/>
                    </a:ext>
                  </a:extLst>
                </a:gridCol>
                <a:gridCol w="329184">
                  <a:extLst>
                    <a:ext uri="{9D8B030D-6E8A-4147-A177-3AD203B41FA5}">
                      <a16:colId xmlns:a16="http://schemas.microsoft.com/office/drawing/2014/main" val="2446752725"/>
                    </a:ext>
                  </a:extLst>
                </a:gridCol>
                <a:gridCol w="329184">
                  <a:extLst>
                    <a:ext uri="{9D8B030D-6E8A-4147-A177-3AD203B41FA5}">
                      <a16:colId xmlns:a16="http://schemas.microsoft.com/office/drawing/2014/main" val="3881931518"/>
                    </a:ext>
                  </a:extLst>
                </a:gridCol>
                <a:gridCol w="370332">
                  <a:extLst>
                    <a:ext uri="{9D8B030D-6E8A-4147-A177-3AD203B41FA5}">
                      <a16:colId xmlns:a16="http://schemas.microsoft.com/office/drawing/2014/main" val="3429735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747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- 2018-07-26 12:00:17 </a:t>
                      </a:r>
                      <a:r>
                        <a:rPr kumimoji="0" lang="de-DE" sz="1000" b="0" i="0" u="none" strike="noStrike" kern="1200" cap="none" spc="0" normalizeH="0" baseline="0" noProof="0">
                          <a:ln>
                            <a:noFill/>
                          </a:ln>
                          <a:solidFill>
                            <a:prstClr val="black"/>
                          </a:solidFill>
                          <a:effectLst/>
                          <a:uLnTx/>
                          <a:uFillTx/>
                          <a:latin typeface="+mn-lt"/>
                          <a:ea typeface="+mn-ea"/>
                          <a:cs typeface="+mn-cs"/>
                        </a:rPr>
                        <a:t> 
 Du liebst Autos und dein Herz schlägt besonders für SEAT? Du bist ein Verkaufstalent? Dann freut sich unser SEAT Verkaufsteam am Standort Stockflethweg 30 in Hamburg über deine Bewerbung als Automobilverkäufer (m/w). 
Jetzt bewerben unter https://www.auto-wichert.de/Karriere/SEAT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0159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- 2018-07-16 13:49:03 </a:t>
                      </a:r>
                      <a:r>
                        <a:rPr kumimoji="0" lang="de-DE" sz="1000" b="0" i="0" u="none" strike="noStrike" kern="1200" cap="none" spc="0" normalizeH="0" baseline="0" noProof="0">
                          <a:ln>
                            <a:noFill/>
                          </a:ln>
                          <a:solidFill>
                            <a:prstClr val="black"/>
                          </a:solidFill>
                          <a:effectLst/>
                          <a:uLnTx/>
                          <a:uFillTx/>
                          <a:latin typeface="+mn-lt"/>
                          <a:ea typeface="+mn-ea"/>
                          <a:cs typeface="+mn-cs"/>
                        </a:rPr>
                        <a:t> 
 Bei uns gibt es jede Menge Fahrspaß für Groß und Klein!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0723598"/>
                  </a:ext>
                </a:extLst>
              </a:tr>
            </a:tbl>
          </a:graphicData>
        </a:graphic>
      </p:graphicFrame>
      <p:sp>
        <p:nvSpPr>
          <p:cNvPr id="4" name="Text Placeholder 3">
            <a:extLst>
              <a:ext uri="{FF2B5EF4-FFF2-40B4-BE49-F238E27FC236}">
                <a16:creationId xmlns:a16="http://schemas.microsoft.com/office/drawing/2014/main" id="{FB64CB78-F41B-4CCE-AF7E-E92BD2A3A5B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7026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E7F2-A65B-4ECF-AD91-233CA69ED168}"/>
              </a:ext>
            </a:extLst>
          </p:cNvPr>
          <p:cNvSpPr>
            <a:spLocks noGrp="1"/>
          </p:cNvSpPr>
          <p:nvPr>
            <p:ph type="title"/>
          </p:nvPr>
        </p:nvSpPr>
        <p:spPr/>
        <p:txBody>
          <a:bodyPr/>
          <a:lstStyle/>
          <a:p>
            <a:r>
              <a:rPr lang="en-US"/>
              <a:t>Top Posts | Auto Wichert - 2 of 3</a:t>
            </a:r>
          </a:p>
        </p:txBody>
      </p:sp>
      <p:graphicFrame>
        <p:nvGraphicFramePr>
          <p:cNvPr id="5" name="Table Placeholder 4">
            <a:extLst>
              <a:ext uri="{FF2B5EF4-FFF2-40B4-BE49-F238E27FC236}">
                <a16:creationId xmlns:a16="http://schemas.microsoft.com/office/drawing/2014/main" id="{A255E745-D911-4ABF-B438-54A03505B423}"/>
              </a:ext>
            </a:extLst>
          </p:cNvPr>
          <p:cNvGraphicFramePr>
            <a:graphicFrameLocks noGrp="1"/>
          </p:cNvGraphicFramePr>
          <p:nvPr>
            <p:ph type="tbl" sz="quarter" idx="13"/>
            <p:extLst>
              <p:ext uri="{D42A27DB-BD31-4B8C-83A1-F6EECF244321}">
                <p14:modId xmlns:p14="http://schemas.microsoft.com/office/powerpoint/2010/main" val="282611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0461629"/>
                    </a:ext>
                  </a:extLst>
                </a:gridCol>
                <a:gridCol w="370332">
                  <a:extLst>
                    <a:ext uri="{9D8B030D-6E8A-4147-A177-3AD203B41FA5}">
                      <a16:colId xmlns:a16="http://schemas.microsoft.com/office/drawing/2014/main" val="3581882350"/>
                    </a:ext>
                  </a:extLst>
                </a:gridCol>
                <a:gridCol w="370332">
                  <a:extLst>
                    <a:ext uri="{9D8B030D-6E8A-4147-A177-3AD203B41FA5}">
                      <a16:colId xmlns:a16="http://schemas.microsoft.com/office/drawing/2014/main" val="972371481"/>
                    </a:ext>
                  </a:extLst>
                </a:gridCol>
                <a:gridCol w="370332">
                  <a:extLst>
                    <a:ext uri="{9D8B030D-6E8A-4147-A177-3AD203B41FA5}">
                      <a16:colId xmlns:a16="http://schemas.microsoft.com/office/drawing/2014/main" val="125454919"/>
                    </a:ext>
                  </a:extLst>
                </a:gridCol>
                <a:gridCol w="329184">
                  <a:extLst>
                    <a:ext uri="{9D8B030D-6E8A-4147-A177-3AD203B41FA5}">
                      <a16:colId xmlns:a16="http://schemas.microsoft.com/office/drawing/2014/main" val="3125548154"/>
                    </a:ext>
                  </a:extLst>
                </a:gridCol>
                <a:gridCol w="329184">
                  <a:extLst>
                    <a:ext uri="{9D8B030D-6E8A-4147-A177-3AD203B41FA5}">
                      <a16:colId xmlns:a16="http://schemas.microsoft.com/office/drawing/2014/main" val="2496648201"/>
                    </a:ext>
                  </a:extLst>
                </a:gridCol>
                <a:gridCol w="329184">
                  <a:extLst>
                    <a:ext uri="{9D8B030D-6E8A-4147-A177-3AD203B41FA5}">
                      <a16:colId xmlns:a16="http://schemas.microsoft.com/office/drawing/2014/main" val="2709310309"/>
                    </a:ext>
                  </a:extLst>
                </a:gridCol>
                <a:gridCol w="329184">
                  <a:extLst>
                    <a:ext uri="{9D8B030D-6E8A-4147-A177-3AD203B41FA5}">
                      <a16:colId xmlns:a16="http://schemas.microsoft.com/office/drawing/2014/main" val="1334025320"/>
                    </a:ext>
                  </a:extLst>
                </a:gridCol>
                <a:gridCol w="329184">
                  <a:extLst>
                    <a:ext uri="{9D8B030D-6E8A-4147-A177-3AD203B41FA5}">
                      <a16:colId xmlns:a16="http://schemas.microsoft.com/office/drawing/2014/main" val="2275809548"/>
                    </a:ext>
                  </a:extLst>
                </a:gridCol>
                <a:gridCol w="329184">
                  <a:extLst>
                    <a:ext uri="{9D8B030D-6E8A-4147-A177-3AD203B41FA5}">
                      <a16:colId xmlns:a16="http://schemas.microsoft.com/office/drawing/2014/main" val="91228716"/>
                    </a:ext>
                  </a:extLst>
                </a:gridCol>
                <a:gridCol w="329184">
                  <a:extLst>
                    <a:ext uri="{9D8B030D-6E8A-4147-A177-3AD203B41FA5}">
                      <a16:colId xmlns:a16="http://schemas.microsoft.com/office/drawing/2014/main" val="2051678563"/>
                    </a:ext>
                  </a:extLst>
                </a:gridCol>
                <a:gridCol w="329184">
                  <a:extLst>
                    <a:ext uri="{9D8B030D-6E8A-4147-A177-3AD203B41FA5}">
                      <a16:colId xmlns:a16="http://schemas.microsoft.com/office/drawing/2014/main" val="3629814389"/>
                    </a:ext>
                  </a:extLst>
                </a:gridCol>
                <a:gridCol w="329184">
                  <a:extLst>
                    <a:ext uri="{9D8B030D-6E8A-4147-A177-3AD203B41FA5}">
                      <a16:colId xmlns:a16="http://schemas.microsoft.com/office/drawing/2014/main" val="1362298496"/>
                    </a:ext>
                  </a:extLst>
                </a:gridCol>
                <a:gridCol w="370332">
                  <a:extLst>
                    <a:ext uri="{9D8B030D-6E8A-4147-A177-3AD203B41FA5}">
                      <a16:colId xmlns:a16="http://schemas.microsoft.com/office/drawing/2014/main" val="2488020171"/>
                    </a:ext>
                  </a:extLst>
                </a:gridCol>
                <a:gridCol w="370332">
                  <a:extLst>
                    <a:ext uri="{9D8B030D-6E8A-4147-A177-3AD203B41FA5}">
                      <a16:colId xmlns:a16="http://schemas.microsoft.com/office/drawing/2014/main" val="3914541078"/>
                    </a:ext>
                  </a:extLst>
                </a:gridCol>
                <a:gridCol w="329184">
                  <a:extLst>
                    <a:ext uri="{9D8B030D-6E8A-4147-A177-3AD203B41FA5}">
                      <a16:colId xmlns:a16="http://schemas.microsoft.com/office/drawing/2014/main" val="1065094712"/>
                    </a:ext>
                  </a:extLst>
                </a:gridCol>
                <a:gridCol w="329184">
                  <a:extLst>
                    <a:ext uri="{9D8B030D-6E8A-4147-A177-3AD203B41FA5}">
                      <a16:colId xmlns:a16="http://schemas.microsoft.com/office/drawing/2014/main" val="2647528632"/>
                    </a:ext>
                  </a:extLst>
                </a:gridCol>
                <a:gridCol w="370332">
                  <a:extLst>
                    <a:ext uri="{9D8B030D-6E8A-4147-A177-3AD203B41FA5}">
                      <a16:colId xmlns:a16="http://schemas.microsoft.com/office/drawing/2014/main" val="225591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51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- 2018-07-09 14:51:00 </a:t>
                      </a:r>
                      <a:r>
                        <a:rPr kumimoji="0" lang="de-DE" sz="1000" b="0" i="0" u="none" strike="noStrike" kern="1200" cap="none" spc="0" normalizeH="0" baseline="0" noProof="0">
                          <a:ln>
                            <a:noFill/>
                          </a:ln>
                          <a:solidFill>
                            <a:prstClr val="black"/>
                          </a:solidFill>
                          <a:effectLst/>
                          <a:uLnTx/>
                          <a:uFillTx/>
                          <a:latin typeface="+mn-lt"/>
                          <a:ea typeface="+mn-ea"/>
                          <a:cs typeface="+mn-cs"/>
                        </a:rPr>
                        <a:t> 
 Du suchst einen gebrauchten Audi, der wie neu ist? Dann wende dich an unseren Audi Gebrauchtwagen :plus Verkäufer Dorian Möhlenhoff und lass dich beraten: 040 6000 30 421 / dorian.moehlenhoff@auto-wichert.de oder komme direkt zu uns in die Langenhorner Chaussee 666 und sprich persönlich mit ihm!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9919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- 2018-07-25 15:37:39 </a:t>
                      </a:r>
                      <a:r>
                        <a:rPr kumimoji="0" lang="de-DE" sz="1000" b="0" i="0" u="none" strike="noStrike" kern="1200" cap="none" spc="0" normalizeH="0" baseline="0" noProof="0">
                          <a:ln>
                            <a:noFill/>
                          </a:ln>
                          <a:solidFill>
                            <a:prstClr val="black"/>
                          </a:solidFill>
                          <a:effectLst/>
                          <a:uLnTx/>
                          <a:uFillTx/>
                          <a:latin typeface="+mn-lt"/>
                          <a:ea typeface="+mn-ea"/>
                          <a:cs typeface="+mn-cs"/>
                        </a:rPr>
                        <a:t> 
 Wir drehen Runden für den guten Zweck. Neben unserem Classic Cars Hamburg Team waren unser Audi R8 und Rennfahrerlegende Hans Joachim "Strietzel" Stuck mit am Start. Aber lest selbst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45411386"/>
                  </a:ext>
                </a:extLst>
              </a:tr>
            </a:tbl>
          </a:graphicData>
        </a:graphic>
      </p:graphicFrame>
      <p:sp>
        <p:nvSpPr>
          <p:cNvPr id="4" name="Text Placeholder 3">
            <a:extLst>
              <a:ext uri="{FF2B5EF4-FFF2-40B4-BE49-F238E27FC236}">
                <a16:creationId xmlns:a16="http://schemas.microsoft.com/office/drawing/2014/main" id="{1ACB36C7-AA09-4BC2-A4C7-A635F02DA73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09999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F1309-FAD8-4410-B940-C6402A25809D}"/>
              </a:ext>
            </a:extLst>
          </p:cNvPr>
          <p:cNvSpPr>
            <a:spLocks noGrp="1"/>
          </p:cNvSpPr>
          <p:nvPr>
            <p:ph type="title"/>
          </p:nvPr>
        </p:nvSpPr>
        <p:spPr/>
        <p:txBody>
          <a:bodyPr/>
          <a:lstStyle/>
          <a:p>
            <a:r>
              <a:rPr lang="en-US"/>
              <a:t>Top Posts | Auto Wichert - 3 of 3</a:t>
            </a:r>
          </a:p>
        </p:txBody>
      </p:sp>
      <p:graphicFrame>
        <p:nvGraphicFramePr>
          <p:cNvPr id="5" name="Table Placeholder 4">
            <a:extLst>
              <a:ext uri="{FF2B5EF4-FFF2-40B4-BE49-F238E27FC236}">
                <a16:creationId xmlns:a16="http://schemas.microsoft.com/office/drawing/2014/main" id="{7B2B8968-4651-474A-9FA2-CE58BB4EA084}"/>
              </a:ext>
            </a:extLst>
          </p:cNvPr>
          <p:cNvGraphicFramePr>
            <a:graphicFrameLocks noGrp="1"/>
          </p:cNvGraphicFramePr>
          <p:nvPr>
            <p:ph type="tbl" sz="quarter" idx="13"/>
            <p:extLst>
              <p:ext uri="{D42A27DB-BD31-4B8C-83A1-F6EECF244321}">
                <p14:modId xmlns:p14="http://schemas.microsoft.com/office/powerpoint/2010/main" val="105931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8038472"/>
                    </a:ext>
                  </a:extLst>
                </a:gridCol>
                <a:gridCol w="370332">
                  <a:extLst>
                    <a:ext uri="{9D8B030D-6E8A-4147-A177-3AD203B41FA5}">
                      <a16:colId xmlns:a16="http://schemas.microsoft.com/office/drawing/2014/main" val="1892601157"/>
                    </a:ext>
                  </a:extLst>
                </a:gridCol>
                <a:gridCol w="370332">
                  <a:extLst>
                    <a:ext uri="{9D8B030D-6E8A-4147-A177-3AD203B41FA5}">
                      <a16:colId xmlns:a16="http://schemas.microsoft.com/office/drawing/2014/main" val="870846627"/>
                    </a:ext>
                  </a:extLst>
                </a:gridCol>
                <a:gridCol w="370332">
                  <a:extLst>
                    <a:ext uri="{9D8B030D-6E8A-4147-A177-3AD203B41FA5}">
                      <a16:colId xmlns:a16="http://schemas.microsoft.com/office/drawing/2014/main" val="2727103224"/>
                    </a:ext>
                  </a:extLst>
                </a:gridCol>
                <a:gridCol w="329184">
                  <a:extLst>
                    <a:ext uri="{9D8B030D-6E8A-4147-A177-3AD203B41FA5}">
                      <a16:colId xmlns:a16="http://schemas.microsoft.com/office/drawing/2014/main" val="2057960100"/>
                    </a:ext>
                  </a:extLst>
                </a:gridCol>
                <a:gridCol w="329184">
                  <a:extLst>
                    <a:ext uri="{9D8B030D-6E8A-4147-A177-3AD203B41FA5}">
                      <a16:colId xmlns:a16="http://schemas.microsoft.com/office/drawing/2014/main" val="429471382"/>
                    </a:ext>
                  </a:extLst>
                </a:gridCol>
                <a:gridCol w="329184">
                  <a:extLst>
                    <a:ext uri="{9D8B030D-6E8A-4147-A177-3AD203B41FA5}">
                      <a16:colId xmlns:a16="http://schemas.microsoft.com/office/drawing/2014/main" val="3844368586"/>
                    </a:ext>
                  </a:extLst>
                </a:gridCol>
                <a:gridCol w="329184">
                  <a:extLst>
                    <a:ext uri="{9D8B030D-6E8A-4147-A177-3AD203B41FA5}">
                      <a16:colId xmlns:a16="http://schemas.microsoft.com/office/drawing/2014/main" val="3166297258"/>
                    </a:ext>
                  </a:extLst>
                </a:gridCol>
                <a:gridCol w="329184">
                  <a:extLst>
                    <a:ext uri="{9D8B030D-6E8A-4147-A177-3AD203B41FA5}">
                      <a16:colId xmlns:a16="http://schemas.microsoft.com/office/drawing/2014/main" val="3772607747"/>
                    </a:ext>
                  </a:extLst>
                </a:gridCol>
                <a:gridCol w="329184">
                  <a:extLst>
                    <a:ext uri="{9D8B030D-6E8A-4147-A177-3AD203B41FA5}">
                      <a16:colId xmlns:a16="http://schemas.microsoft.com/office/drawing/2014/main" val="1519613345"/>
                    </a:ext>
                  </a:extLst>
                </a:gridCol>
                <a:gridCol w="329184">
                  <a:extLst>
                    <a:ext uri="{9D8B030D-6E8A-4147-A177-3AD203B41FA5}">
                      <a16:colId xmlns:a16="http://schemas.microsoft.com/office/drawing/2014/main" val="432973162"/>
                    </a:ext>
                  </a:extLst>
                </a:gridCol>
                <a:gridCol w="329184">
                  <a:extLst>
                    <a:ext uri="{9D8B030D-6E8A-4147-A177-3AD203B41FA5}">
                      <a16:colId xmlns:a16="http://schemas.microsoft.com/office/drawing/2014/main" val="3984643250"/>
                    </a:ext>
                  </a:extLst>
                </a:gridCol>
                <a:gridCol w="329184">
                  <a:extLst>
                    <a:ext uri="{9D8B030D-6E8A-4147-A177-3AD203B41FA5}">
                      <a16:colId xmlns:a16="http://schemas.microsoft.com/office/drawing/2014/main" val="219664338"/>
                    </a:ext>
                  </a:extLst>
                </a:gridCol>
                <a:gridCol w="370332">
                  <a:extLst>
                    <a:ext uri="{9D8B030D-6E8A-4147-A177-3AD203B41FA5}">
                      <a16:colId xmlns:a16="http://schemas.microsoft.com/office/drawing/2014/main" val="184945796"/>
                    </a:ext>
                  </a:extLst>
                </a:gridCol>
                <a:gridCol w="370332">
                  <a:extLst>
                    <a:ext uri="{9D8B030D-6E8A-4147-A177-3AD203B41FA5}">
                      <a16:colId xmlns:a16="http://schemas.microsoft.com/office/drawing/2014/main" val="1079147875"/>
                    </a:ext>
                  </a:extLst>
                </a:gridCol>
                <a:gridCol w="329184">
                  <a:extLst>
                    <a:ext uri="{9D8B030D-6E8A-4147-A177-3AD203B41FA5}">
                      <a16:colId xmlns:a16="http://schemas.microsoft.com/office/drawing/2014/main" val="3548789253"/>
                    </a:ext>
                  </a:extLst>
                </a:gridCol>
                <a:gridCol w="329184">
                  <a:extLst>
                    <a:ext uri="{9D8B030D-6E8A-4147-A177-3AD203B41FA5}">
                      <a16:colId xmlns:a16="http://schemas.microsoft.com/office/drawing/2014/main" val="2701035383"/>
                    </a:ext>
                  </a:extLst>
                </a:gridCol>
                <a:gridCol w="370332">
                  <a:extLst>
                    <a:ext uri="{9D8B030D-6E8A-4147-A177-3AD203B41FA5}">
                      <a16:colId xmlns:a16="http://schemas.microsoft.com/office/drawing/2014/main" val="329517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309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- 2018-07-30 17:51:20 </a:t>
                      </a:r>
                      <a:r>
                        <a:rPr kumimoji="0" lang="de-DE" sz="1000" b="0" i="0" u="none" strike="noStrike" kern="1200" cap="none" spc="0" normalizeH="0" baseline="0" noProof="0">
                          <a:ln>
                            <a:noFill/>
                          </a:ln>
                          <a:solidFill>
                            <a:prstClr val="black"/>
                          </a:solidFill>
                          <a:effectLst/>
                          <a:uLnTx/>
                          <a:uFillTx/>
                          <a:latin typeface="+mn-lt"/>
                          <a:ea typeface="+mn-ea"/>
                          <a:cs typeface="+mn-cs"/>
                        </a:rPr>
                        <a:t> 
 Hier ein paar Eindrücke vom Volksparkfest letzten Samstag. Danke an alle kreativen Besucher, die unseren Audi A4 so schön bunt angemalt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4316398"/>
                  </a:ext>
                </a:extLst>
              </a:tr>
            </a:tbl>
          </a:graphicData>
        </a:graphic>
      </p:graphicFrame>
      <p:sp>
        <p:nvSpPr>
          <p:cNvPr id="4" name="Text Placeholder 3">
            <a:extLst>
              <a:ext uri="{FF2B5EF4-FFF2-40B4-BE49-F238E27FC236}">
                <a16:creationId xmlns:a16="http://schemas.microsoft.com/office/drawing/2014/main" id="{75193876-7277-47D2-BD74-D8096EE8E30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4710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0402-5A63-443E-B9C9-A29CD5AFA6F7}"/>
              </a:ext>
            </a:extLst>
          </p:cNvPr>
          <p:cNvSpPr>
            <a:spLocks noGrp="1"/>
          </p:cNvSpPr>
          <p:nvPr>
            <p:ph type="title"/>
          </p:nvPr>
        </p:nvSpPr>
        <p:spPr/>
        <p:txBody>
          <a:bodyPr/>
          <a:lstStyle/>
          <a:p>
            <a:r>
              <a:rPr lang="en-US"/>
              <a:t>Facebook Own Posts Table  | Auto Wichert - 1 of 4</a:t>
            </a:r>
          </a:p>
        </p:txBody>
      </p:sp>
      <p:graphicFrame>
        <p:nvGraphicFramePr>
          <p:cNvPr id="5" name="Table Placeholder 4">
            <a:extLst>
              <a:ext uri="{FF2B5EF4-FFF2-40B4-BE49-F238E27FC236}">
                <a16:creationId xmlns:a16="http://schemas.microsoft.com/office/drawing/2014/main" id="{D26094D2-CD60-466D-BCEA-BE3070A2EFC7}"/>
              </a:ext>
            </a:extLst>
          </p:cNvPr>
          <p:cNvGraphicFramePr>
            <a:graphicFrameLocks noGrp="1"/>
          </p:cNvGraphicFramePr>
          <p:nvPr>
            <p:ph type="tbl" sz="quarter" idx="13"/>
            <p:extLst>
              <p:ext uri="{D42A27DB-BD31-4B8C-83A1-F6EECF244321}">
                <p14:modId xmlns:p14="http://schemas.microsoft.com/office/powerpoint/2010/main" val="117277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5071963"/>
                    </a:ext>
                  </a:extLst>
                </a:gridCol>
                <a:gridCol w="370332">
                  <a:extLst>
                    <a:ext uri="{9D8B030D-6E8A-4147-A177-3AD203B41FA5}">
                      <a16:colId xmlns:a16="http://schemas.microsoft.com/office/drawing/2014/main" val="705606165"/>
                    </a:ext>
                  </a:extLst>
                </a:gridCol>
                <a:gridCol w="370332">
                  <a:extLst>
                    <a:ext uri="{9D8B030D-6E8A-4147-A177-3AD203B41FA5}">
                      <a16:colId xmlns:a16="http://schemas.microsoft.com/office/drawing/2014/main" val="4069906711"/>
                    </a:ext>
                  </a:extLst>
                </a:gridCol>
                <a:gridCol w="370332">
                  <a:extLst>
                    <a:ext uri="{9D8B030D-6E8A-4147-A177-3AD203B41FA5}">
                      <a16:colId xmlns:a16="http://schemas.microsoft.com/office/drawing/2014/main" val="3116465074"/>
                    </a:ext>
                  </a:extLst>
                </a:gridCol>
                <a:gridCol w="329184">
                  <a:extLst>
                    <a:ext uri="{9D8B030D-6E8A-4147-A177-3AD203B41FA5}">
                      <a16:colId xmlns:a16="http://schemas.microsoft.com/office/drawing/2014/main" val="3738219024"/>
                    </a:ext>
                  </a:extLst>
                </a:gridCol>
                <a:gridCol w="329184">
                  <a:extLst>
                    <a:ext uri="{9D8B030D-6E8A-4147-A177-3AD203B41FA5}">
                      <a16:colId xmlns:a16="http://schemas.microsoft.com/office/drawing/2014/main" val="1356303616"/>
                    </a:ext>
                  </a:extLst>
                </a:gridCol>
                <a:gridCol w="329184">
                  <a:extLst>
                    <a:ext uri="{9D8B030D-6E8A-4147-A177-3AD203B41FA5}">
                      <a16:colId xmlns:a16="http://schemas.microsoft.com/office/drawing/2014/main" val="4181828238"/>
                    </a:ext>
                  </a:extLst>
                </a:gridCol>
                <a:gridCol w="329184">
                  <a:extLst>
                    <a:ext uri="{9D8B030D-6E8A-4147-A177-3AD203B41FA5}">
                      <a16:colId xmlns:a16="http://schemas.microsoft.com/office/drawing/2014/main" val="2398546721"/>
                    </a:ext>
                  </a:extLst>
                </a:gridCol>
                <a:gridCol w="329184">
                  <a:extLst>
                    <a:ext uri="{9D8B030D-6E8A-4147-A177-3AD203B41FA5}">
                      <a16:colId xmlns:a16="http://schemas.microsoft.com/office/drawing/2014/main" val="1169196232"/>
                    </a:ext>
                  </a:extLst>
                </a:gridCol>
                <a:gridCol w="329184">
                  <a:extLst>
                    <a:ext uri="{9D8B030D-6E8A-4147-A177-3AD203B41FA5}">
                      <a16:colId xmlns:a16="http://schemas.microsoft.com/office/drawing/2014/main" val="430367209"/>
                    </a:ext>
                  </a:extLst>
                </a:gridCol>
                <a:gridCol w="329184">
                  <a:extLst>
                    <a:ext uri="{9D8B030D-6E8A-4147-A177-3AD203B41FA5}">
                      <a16:colId xmlns:a16="http://schemas.microsoft.com/office/drawing/2014/main" val="682426699"/>
                    </a:ext>
                  </a:extLst>
                </a:gridCol>
                <a:gridCol w="329184">
                  <a:extLst>
                    <a:ext uri="{9D8B030D-6E8A-4147-A177-3AD203B41FA5}">
                      <a16:colId xmlns:a16="http://schemas.microsoft.com/office/drawing/2014/main" val="2756227594"/>
                    </a:ext>
                  </a:extLst>
                </a:gridCol>
                <a:gridCol w="329184">
                  <a:extLst>
                    <a:ext uri="{9D8B030D-6E8A-4147-A177-3AD203B41FA5}">
                      <a16:colId xmlns:a16="http://schemas.microsoft.com/office/drawing/2014/main" val="1224160497"/>
                    </a:ext>
                  </a:extLst>
                </a:gridCol>
                <a:gridCol w="370332">
                  <a:extLst>
                    <a:ext uri="{9D8B030D-6E8A-4147-A177-3AD203B41FA5}">
                      <a16:colId xmlns:a16="http://schemas.microsoft.com/office/drawing/2014/main" val="2915357988"/>
                    </a:ext>
                  </a:extLst>
                </a:gridCol>
                <a:gridCol w="370332">
                  <a:extLst>
                    <a:ext uri="{9D8B030D-6E8A-4147-A177-3AD203B41FA5}">
                      <a16:colId xmlns:a16="http://schemas.microsoft.com/office/drawing/2014/main" val="1340300615"/>
                    </a:ext>
                  </a:extLst>
                </a:gridCol>
                <a:gridCol w="329184">
                  <a:extLst>
                    <a:ext uri="{9D8B030D-6E8A-4147-A177-3AD203B41FA5}">
                      <a16:colId xmlns:a16="http://schemas.microsoft.com/office/drawing/2014/main" val="2400010532"/>
                    </a:ext>
                  </a:extLst>
                </a:gridCol>
                <a:gridCol w="329184">
                  <a:extLst>
                    <a:ext uri="{9D8B030D-6E8A-4147-A177-3AD203B41FA5}">
                      <a16:colId xmlns:a16="http://schemas.microsoft.com/office/drawing/2014/main" val="2263604722"/>
                    </a:ext>
                  </a:extLst>
                </a:gridCol>
                <a:gridCol w="370332">
                  <a:extLst>
                    <a:ext uri="{9D8B030D-6E8A-4147-A177-3AD203B41FA5}">
                      <a16:colId xmlns:a16="http://schemas.microsoft.com/office/drawing/2014/main" val="203369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2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- 2018-07-28 16:50:59 </a:t>
                      </a:r>
                      <a:r>
                        <a:rPr kumimoji="0" lang="de-DE" sz="1000" b="0" i="0" u="none" strike="noStrike" kern="1200" cap="none" spc="0" normalizeH="0" baseline="0" noProof="0">
                          <a:ln>
                            <a:noFill/>
                          </a:ln>
                          <a:solidFill>
                            <a:prstClr val="black"/>
                          </a:solidFill>
                          <a:effectLst/>
                          <a:uLnTx/>
                          <a:uFillTx/>
                          <a:latin typeface="+mn-lt"/>
                          <a:ea typeface="+mn-ea"/>
                          <a:cs typeface="+mn-cs"/>
                        </a:rPr>
                        <a:t> 
 Der neue SEAT in hell oder dunkel? Satin oder Stone? Was meint ihr? Unser SEAT Team im Stockflethweg hilft euch gerne bei der Konfiguration.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7251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- 2018-07-18 17:05:04 </a:t>
                      </a:r>
                      <a:r>
                        <a:rPr kumimoji="0" lang="de-DE" sz="1000" b="0" i="0" u="none" strike="noStrike" kern="1200" cap="none" spc="0" normalizeH="0" baseline="0" noProof="0">
                          <a:ln>
                            <a:noFill/>
                          </a:ln>
                          <a:solidFill>
                            <a:prstClr val="black"/>
                          </a:solidFill>
                          <a:effectLst/>
                          <a:uLnTx/>
                          <a:uFillTx/>
                          <a:latin typeface="+mn-lt"/>
                          <a:ea typeface="+mn-ea"/>
                          <a:cs typeface="+mn-cs"/>
                        </a:rPr>
                        <a:t> 
 Bleib mobil - mit deinem SEAT und der Mobilitätsgarantie von Auto Wichert 😄 Wenn dein Auto bei uns zur Inspektion ist, sorgen wir für deine Ersatzmobilität - Kostenfrei.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94620370"/>
                  </a:ext>
                </a:extLst>
              </a:tr>
            </a:tbl>
          </a:graphicData>
        </a:graphic>
      </p:graphicFrame>
      <p:sp>
        <p:nvSpPr>
          <p:cNvPr id="4" name="Text Placeholder 3">
            <a:extLst>
              <a:ext uri="{FF2B5EF4-FFF2-40B4-BE49-F238E27FC236}">
                <a16:creationId xmlns:a16="http://schemas.microsoft.com/office/drawing/2014/main" id="{CD6440FC-D690-466D-BB85-BBD12D129C7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5273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F448-D49F-43E2-ADFB-A57124F21566}"/>
              </a:ext>
            </a:extLst>
          </p:cNvPr>
          <p:cNvSpPr>
            <a:spLocks noGrp="1"/>
          </p:cNvSpPr>
          <p:nvPr>
            <p:ph type="title"/>
          </p:nvPr>
        </p:nvSpPr>
        <p:spPr/>
        <p:txBody>
          <a:bodyPr/>
          <a:lstStyle/>
          <a:p>
            <a:r>
              <a:rPr lang="en-US"/>
              <a:t>Facebook Own Posts Table  | Auto Wichert - 2 of 4</a:t>
            </a:r>
          </a:p>
        </p:txBody>
      </p:sp>
      <p:graphicFrame>
        <p:nvGraphicFramePr>
          <p:cNvPr id="5" name="Table Placeholder 4">
            <a:extLst>
              <a:ext uri="{FF2B5EF4-FFF2-40B4-BE49-F238E27FC236}">
                <a16:creationId xmlns:a16="http://schemas.microsoft.com/office/drawing/2014/main" id="{1A48B841-BF40-4B69-8E9E-B69F7F27D57D}"/>
              </a:ext>
            </a:extLst>
          </p:cNvPr>
          <p:cNvGraphicFramePr>
            <a:graphicFrameLocks noGrp="1"/>
          </p:cNvGraphicFramePr>
          <p:nvPr>
            <p:ph type="tbl" sz="quarter" idx="13"/>
            <p:extLst>
              <p:ext uri="{D42A27DB-BD31-4B8C-83A1-F6EECF244321}">
                <p14:modId xmlns:p14="http://schemas.microsoft.com/office/powerpoint/2010/main" val="2992390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8758819"/>
                    </a:ext>
                  </a:extLst>
                </a:gridCol>
                <a:gridCol w="370332">
                  <a:extLst>
                    <a:ext uri="{9D8B030D-6E8A-4147-A177-3AD203B41FA5}">
                      <a16:colId xmlns:a16="http://schemas.microsoft.com/office/drawing/2014/main" val="119505681"/>
                    </a:ext>
                  </a:extLst>
                </a:gridCol>
                <a:gridCol w="370332">
                  <a:extLst>
                    <a:ext uri="{9D8B030D-6E8A-4147-A177-3AD203B41FA5}">
                      <a16:colId xmlns:a16="http://schemas.microsoft.com/office/drawing/2014/main" val="4089054859"/>
                    </a:ext>
                  </a:extLst>
                </a:gridCol>
                <a:gridCol w="370332">
                  <a:extLst>
                    <a:ext uri="{9D8B030D-6E8A-4147-A177-3AD203B41FA5}">
                      <a16:colId xmlns:a16="http://schemas.microsoft.com/office/drawing/2014/main" val="1428452977"/>
                    </a:ext>
                  </a:extLst>
                </a:gridCol>
                <a:gridCol w="329184">
                  <a:extLst>
                    <a:ext uri="{9D8B030D-6E8A-4147-A177-3AD203B41FA5}">
                      <a16:colId xmlns:a16="http://schemas.microsoft.com/office/drawing/2014/main" val="3961451225"/>
                    </a:ext>
                  </a:extLst>
                </a:gridCol>
                <a:gridCol w="329184">
                  <a:extLst>
                    <a:ext uri="{9D8B030D-6E8A-4147-A177-3AD203B41FA5}">
                      <a16:colId xmlns:a16="http://schemas.microsoft.com/office/drawing/2014/main" val="3124585677"/>
                    </a:ext>
                  </a:extLst>
                </a:gridCol>
                <a:gridCol w="329184">
                  <a:extLst>
                    <a:ext uri="{9D8B030D-6E8A-4147-A177-3AD203B41FA5}">
                      <a16:colId xmlns:a16="http://schemas.microsoft.com/office/drawing/2014/main" val="1158401495"/>
                    </a:ext>
                  </a:extLst>
                </a:gridCol>
                <a:gridCol w="329184">
                  <a:extLst>
                    <a:ext uri="{9D8B030D-6E8A-4147-A177-3AD203B41FA5}">
                      <a16:colId xmlns:a16="http://schemas.microsoft.com/office/drawing/2014/main" val="955963974"/>
                    </a:ext>
                  </a:extLst>
                </a:gridCol>
                <a:gridCol w="329184">
                  <a:extLst>
                    <a:ext uri="{9D8B030D-6E8A-4147-A177-3AD203B41FA5}">
                      <a16:colId xmlns:a16="http://schemas.microsoft.com/office/drawing/2014/main" val="2977168245"/>
                    </a:ext>
                  </a:extLst>
                </a:gridCol>
                <a:gridCol w="329184">
                  <a:extLst>
                    <a:ext uri="{9D8B030D-6E8A-4147-A177-3AD203B41FA5}">
                      <a16:colId xmlns:a16="http://schemas.microsoft.com/office/drawing/2014/main" val="3719521109"/>
                    </a:ext>
                  </a:extLst>
                </a:gridCol>
                <a:gridCol w="329184">
                  <a:extLst>
                    <a:ext uri="{9D8B030D-6E8A-4147-A177-3AD203B41FA5}">
                      <a16:colId xmlns:a16="http://schemas.microsoft.com/office/drawing/2014/main" val="4183593202"/>
                    </a:ext>
                  </a:extLst>
                </a:gridCol>
                <a:gridCol w="329184">
                  <a:extLst>
                    <a:ext uri="{9D8B030D-6E8A-4147-A177-3AD203B41FA5}">
                      <a16:colId xmlns:a16="http://schemas.microsoft.com/office/drawing/2014/main" val="3353570577"/>
                    </a:ext>
                  </a:extLst>
                </a:gridCol>
                <a:gridCol w="329184">
                  <a:extLst>
                    <a:ext uri="{9D8B030D-6E8A-4147-A177-3AD203B41FA5}">
                      <a16:colId xmlns:a16="http://schemas.microsoft.com/office/drawing/2014/main" val="4001715425"/>
                    </a:ext>
                  </a:extLst>
                </a:gridCol>
                <a:gridCol w="370332">
                  <a:extLst>
                    <a:ext uri="{9D8B030D-6E8A-4147-A177-3AD203B41FA5}">
                      <a16:colId xmlns:a16="http://schemas.microsoft.com/office/drawing/2014/main" val="1762497506"/>
                    </a:ext>
                  </a:extLst>
                </a:gridCol>
                <a:gridCol w="370332">
                  <a:extLst>
                    <a:ext uri="{9D8B030D-6E8A-4147-A177-3AD203B41FA5}">
                      <a16:colId xmlns:a16="http://schemas.microsoft.com/office/drawing/2014/main" val="3120595820"/>
                    </a:ext>
                  </a:extLst>
                </a:gridCol>
                <a:gridCol w="329184">
                  <a:extLst>
                    <a:ext uri="{9D8B030D-6E8A-4147-A177-3AD203B41FA5}">
                      <a16:colId xmlns:a16="http://schemas.microsoft.com/office/drawing/2014/main" val="2460600569"/>
                    </a:ext>
                  </a:extLst>
                </a:gridCol>
                <a:gridCol w="329184">
                  <a:extLst>
                    <a:ext uri="{9D8B030D-6E8A-4147-A177-3AD203B41FA5}">
                      <a16:colId xmlns:a16="http://schemas.microsoft.com/office/drawing/2014/main" val="31588664"/>
                    </a:ext>
                  </a:extLst>
                </a:gridCol>
                <a:gridCol w="370332">
                  <a:extLst>
                    <a:ext uri="{9D8B030D-6E8A-4147-A177-3AD203B41FA5}">
                      <a16:colId xmlns:a16="http://schemas.microsoft.com/office/drawing/2014/main" val="305610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347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- 2018-07-01 16:37:00 </a:t>
                      </a:r>
                      <a:r>
                        <a:rPr kumimoji="0" lang="de-DE" sz="1000" b="0" i="0" u="none" strike="noStrike" kern="1200" cap="none" spc="0" normalizeH="0" baseline="0" noProof="0">
                          <a:ln>
                            <a:noFill/>
                          </a:ln>
                          <a:solidFill>
                            <a:prstClr val="black"/>
                          </a:solidFill>
                          <a:effectLst/>
                          <a:uLnTx/>
                          <a:uFillTx/>
                          <a:latin typeface="+mn-lt"/>
                          <a:ea typeface="+mn-ea"/>
                          <a:cs typeface="+mn-cs"/>
                        </a:rPr>
                        <a:t> 
 Wie ein E-Fahrzeug funktioniert haben wir euch ja bereits erzählt - wisst ihr auch wie es um gasangetriebene Autos steht? 💡
Fahrzeuge, die mit Erdgas angetrieben werden, haben grundsätzlich auch einen Benzintank an Bord. Der Gastank ist als Unterflurlösung integriert, sodass weder die Variabilität noch das Innenraum- und Ladevolumen eingeschränkt werden. Man unterscheidet zwischen Erd- (CNG) und Autogas (LPG). 
Bei der AUDI AG wird das e-gas z.B. aus erneuerbaren Energien, Wasser, CO2 und Reststoffen generiert. Falls ihr noch weitere Fragen habt, hinterlasst gerne ein Kommentar.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25495933"/>
                  </a:ext>
                </a:extLst>
              </a:tr>
            </a:tbl>
          </a:graphicData>
        </a:graphic>
      </p:graphicFrame>
      <p:sp>
        <p:nvSpPr>
          <p:cNvPr id="4" name="Text Placeholder 3">
            <a:extLst>
              <a:ext uri="{FF2B5EF4-FFF2-40B4-BE49-F238E27FC236}">
                <a16:creationId xmlns:a16="http://schemas.microsoft.com/office/drawing/2014/main" id="{9153A15B-045E-4F87-BCF2-1A7081EE689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98174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3EEFD-73E0-4244-940D-98AC7DC402FF}"/>
              </a:ext>
            </a:extLst>
          </p:cNvPr>
          <p:cNvSpPr>
            <a:spLocks noGrp="1"/>
          </p:cNvSpPr>
          <p:nvPr>
            <p:ph type="title"/>
          </p:nvPr>
        </p:nvSpPr>
        <p:spPr/>
        <p:txBody>
          <a:bodyPr/>
          <a:lstStyle/>
          <a:p>
            <a:r>
              <a:rPr lang="en-US"/>
              <a:t>Facebook Own Posts Table  | Auto Wichert - 3 of 4</a:t>
            </a:r>
          </a:p>
        </p:txBody>
      </p:sp>
      <p:graphicFrame>
        <p:nvGraphicFramePr>
          <p:cNvPr id="5" name="Table Placeholder 4">
            <a:extLst>
              <a:ext uri="{FF2B5EF4-FFF2-40B4-BE49-F238E27FC236}">
                <a16:creationId xmlns:a16="http://schemas.microsoft.com/office/drawing/2014/main" id="{765F7CBE-0C97-42C7-B6FB-33B64F1DEA8F}"/>
              </a:ext>
            </a:extLst>
          </p:cNvPr>
          <p:cNvGraphicFramePr>
            <a:graphicFrameLocks noGrp="1"/>
          </p:cNvGraphicFramePr>
          <p:nvPr>
            <p:ph type="tbl" sz="quarter" idx="13"/>
            <p:extLst>
              <p:ext uri="{D42A27DB-BD31-4B8C-83A1-F6EECF244321}">
                <p14:modId xmlns:p14="http://schemas.microsoft.com/office/powerpoint/2010/main" val="110525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9460883"/>
                    </a:ext>
                  </a:extLst>
                </a:gridCol>
                <a:gridCol w="370332">
                  <a:extLst>
                    <a:ext uri="{9D8B030D-6E8A-4147-A177-3AD203B41FA5}">
                      <a16:colId xmlns:a16="http://schemas.microsoft.com/office/drawing/2014/main" val="2052686023"/>
                    </a:ext>
                  </a:extLst>
                </a:gridCol>
                <a:gridCol w="370332">
                  <a:extLst>
                    <a:ext uri="{9D8B030D-6E8A-4147-A177-3AD203B41FA5}">
                      <a16:colId xmlns:a16="http://schemas.microsoft.com/office/drawing/2014/main" val="3219718686"/>
                    </a:ext>
                  </a:extLst>
                </a:gridCol>
                <a:gridCol w="370332">
                  <a:extLst>
                    <a:ext uri="{9D8B030D-6E8A-4147-A177-3AD203B41FA5}">
                      <a16:colId xmlns:a16="http://schemas.microsoft.com/office/drawing/2014/main" val="387455498"/>
                    </a:ext>
                  </a:extLst>
                </a:gridCol>
                <a:gridCol w="329184">
                  <a:extLst>
                    <a:ext uri="{9D8B030D-6E8A-4147-A177-3AD203B41FA5}">
                      <a16:colId xmlns:a16="http://schemas.microsoft.com/office/drawing/2014/main" val="895485814"/>
                    </a:ext>
                  </a:extLst>
                </a:gridCol>
                <a:gridCol w="329184">
                  <a:extLst>
                    <a:ext uri="{9D8B030D-6E8A-4147-A177-3AD203B41FA5}">
                      <a16:colId xmlns:a16="http://schemas.microsoft.com/office/drawing/2014/main" val="1390399530"/>
                    </a:ext>
                  </a:extLst>
                </a:gridCol>
                <a:gridCol w="329184">
                  <a:extLst>
                    <a:ext uri="{9D8B030D-6E8A-4147-A177-3AD203B41FA5}">
                      <a16:colId xmlns:a16="http://schemas.microsoft.com/office/drawing/2014/main" val="3222979050"/>
                    </a:ext>
                  </a:extLst>
                </a:gridCol>
                <a:gridCol w="329184">
                  <a:extLst>
                    <a:ext uri="{9D8B030D-6E8A-4147-A177-3AD203B41FA5}">
                      <a16:colId xmlns:a16="http://schemas.microsoft.com/office/drawing/2014/main" val="246213629"/>
                    </a:ext>
                  </a:extLst>
                </a:gridCol>
                <a:gridCol w="329184">
                  <a:extLst>
                    <a:ext uri="{9D8B030D-6E8A-4147-A177-3AD203B41FA5}">
                      <a16:colId xmlns:a16="http://schemas.microsoft.com/office/drawing/2014/main" val="699276233"/>
                    </a:ext>
                  </a:extLst>
                </a:gridCol>
                <a:gridCol w="329184">
                  <a:extLst>
                    <a:ext uri="{9D8B030D-6E8A-4147-A177-3AD203B41FA5}">
                      <a16:colId xmlns:a16="http://schemas.microsoft.com/office/drawing/2014/main" val="519756109"/>
                    </a:ext>
                  </a:extLst>
                </a:gridCol>
                <a:gridCol w="329184">
                  <a:extLst>
                    <a:ext uri="{9D8B030D-6E8A-4147-A177-3AD203B41FA5}">
                      <a16:colId xmlns:a16="http://schemas.microsoft.com/office/drawing/2014/main" val="4136263256"/>
                    </a:ext>
                  </a:extLst>
                </a:gridCol>
                <a:gridCol w="329184">
                  <a:extLst>
                    <a:ext uri="{9D8B030D-6E8A-4147-A177-3AD203B41FA5}">
                      <a16:colId xmlns:a16="http://schemas.microsoft.com/office/drawing/2014/main" val="259904975"/>
                    </a:ext>
                  </a:extLst>
                </a:gridCol>
                <a:gridCol w="329184">
                  <a:extLst>
                    <a:ext uri="{9D8B030D-6E8A-4147-A177-3AD203B41FA5}">
                      <a16:colId xmlns:a16="http://schemas.microsoft.com/office/drawing/2014/main" val="2804640974"/>
                    </a:ext>
                  </a:extLst>
                </a:gridCol>
                <a:gridCol w="370332">
                  <a:extLst>
                    <a:ext uri="{9D8B030D-6E8A-4147-A177-3AD203B41FA5}">
                      <a16:colId xmlns:a16="http://schemas.microsoft.com/office/drawing/2014/main" val="426934938"/>
                    </a:ext>
                  </a:extLst>
                </a:gridCol>
                <a:gridCol w="370332">
                  <a:extLst>
                    <a:ext uri="{9D8B030D-6E8A-4147-A177-3AD203B41FA5}">
                      <a16:colId xmlns:a16="http://schemas.microsoft.com/office/drawing/2014/main" val="4085798057"/>
                    </a:ext>
                  </a:extLst>
                </a:gridCol>
                <a:gridCol w="329184">
                  <a:extLst>
                    <a:ext uri="{9D8B030D-6E8A-4147-A177-3AD203B41FA5}">
                      <a16:colId xmlns:a16="http://schemas.microsoft.com/office/drawing/2014/main" val="1868740866"/>
                    </a:ext>
                  </a:extLst>
                </a:gridCol>
                <a:gridCol w="329184">
                  <a:extLst>
                    <a:ext uri="{9D8B030D-6E8A-4147-A177-3AD203B41FA5}">
                      <a16:colId xmlns:a16="http://schemas.microsoft.com/office/drawing/2014/main" val="14225673"/>
                    </a:ext>
                  </a:extLst>
                </a:gridCol>
                <a:gridCol w="370332">
                  <a:extLst>
                    <a:ext uri="{9D8B030D-6E8A-4147-A177-3AD203B41FA5}">
                      <a16:colId xmlns:a16="http://schemas.microsoft.com/office/drawing/2014/main" val="335716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305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- 2018-07-24 12:14:09 </a:t>
                      </a:r>
                      <a:r>
                        <a:rPr kumimoji="0" lang="de-DE" sz="1000" b="0" i="0" u="none" strike="noStrike" kern="1200" cap="none" spc="0" normalizeH="0" baseline="0" noProof="0">
                          <a:ln>
                            <a:noFill/>
                          </a:ln>
                          <a:solidFill>
                            <a:prstClr val="black"/>
                          </a:solidFill>
                          <a:effectLst/>
                          <a:uLnTx/>
                          <a:uFillTx/>
                          <a:latin typeface="+mn-lt"/>
                          <a:ea typeface="+mn-ea"/>
                          <a:cs typeface="+mn-cs"/>
                        </a:rPr>
                        <a:t> 
 +++ Unsere Hingucker des Monats +++
Informiert euch noch heute über unsere Gebrauchtwagen und profitiert von vielen Vorteilen.
Heute mit in der Runde:
Der VW Golf Lounge für 18.420,- €,
der Audi A7 Sportback für 30.980,- €,
der SEAT Leon FR für 16.220,- €,
der VW Amarok DoubleCab Highline für 42.990,- € und
der SKODA Superb Ambition für 24.980,- €.
Wir freuen uns über eure Anfragen per PN. Diese und weitere Gebrauchte findet ihr unter https://autowichert.fahrzeug-vermarktung.de/w/index.html.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08115350"/>
                  </a:ext>
                </a:extLst>
              </a:tr>
            </a:tbl>
          </a:graphicData>
        </a:graphic>
      </p:graphicFrame>
      <p:sp>
        <p:nvSpPr>
          <p:cNvPr id="4" name="Text Placeholder 3">
            <a:extLst>
              <a:ext uri="{FF2B5EF4-FFF2-40B4-BE49-F238E27FC236}">
                <a16:creationId xmlns:a16="http://schemas.microsoft.com/office/drawing/2014/main" id="{28A9745C-A088-4F55-B8FC-2EF4A2EDFD4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1936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1BACC-81E9-44CE-AF81-1ED54CE407EE}"/>
              </a:ext>
            </a:extLst>
          </p:cNvPr>
          <p:cNvSpPr>
            <a:spLocks noGrp="1"/>
          </p:cNvSpPr>
          <p:nvPr>
            <p:ph type="title"/>
          </p:nvPr>
        </p:nvSpPr>
        <p:spPr/>
        <p:txBody>
          <a:bodyPr/>
          <a:lstStyle/>
          <a:p>
            <a:r>
              <a:rPr lang="en-US"/>
              <a:t>Facebook Own Posts Table  | Auto Wichert - 4 of 4</a:t>
            </a:r>
          </a:p>
        </p:txBody>
      </p:sp>
      <p:graphicFrame>
        <p:nvGraphicFramePr>
          <p:cNvPr id="5" name="Table Placeholder 4">
            <a:extLst>
              <a:ext uri="{FF2B5EF4-FFF2-40B4-BE49-F238E27FC236}">
                <a16:creationId xmlns:a16="http://schemas.microsoft.com/office/drawing/2014/main" id="{0823913C-24CA-48C5-B994-3B5D90F5AA57}"/>
              </a:ext>
            </a:extLst>
          </p:cNvPr>
          <p:cNvGraphicFramePr>
            <a:graphicFrameLocks noGrp="1"/>
          </p:cNvGraphicFramePr>
          <p:nvPr>
            <p:ph type="tbl" sz="quarter" idx="13"/>
            <p:extLst>
              <p:ext uri="{D42A27DB-BD31-4B8C-83A1-F6EECF244321}">
                <p14:modId xmlns:p14="http://schemas.microsoft.com/office/powerpoint/2010/main" val="81797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2163408"/>
                    </a:ext>
                  </a:extLst>
                </a:gridCol>
                <a:gridCol w="370332">
                  <a:extLst>
                    <a:ext uri="{9D8B030D-6E8A-4147-A177-3AD203B41FA5}">
                      <a16:colId xmlns:a16="http://schemas.microsoft.com/office/drawing/2014/main" val="1872992874"/>
                    </a:ext>
                  </a:extLst>
                </a:gridCol>
                <a:gridCol w="370332">
                  <a:extLst>
                    <a:ext uri="{9D8B030D-6E8A-4147-A177-3AD203B41FA5}">
                      <a16:colId xmlns:a16="http://schemas.microsoft.com/office/drawing/2014/main" val="1461134101"/>
                    </a:ext>
                  </a:extLst>
                </a:gridCol>
                <a:gridCol w="370332">
                  <a:extLst>
                    <a:ext uri="{9D8B030D-6E8A-4147-A177-3AD203B41FA5}">
                      <a16:colId xmlns:a16="http://schemas.microsoft.com/office/drawing/2014/main" val="447231670"/>
                    </a:ext>
                  </a:extLst>
                </a:gridCol>
                <a:gridCol w="329184">
                  <a:extLst>
                    <a:ext uri="{9D8B030D-6E8A-4147-A177-3AD203B41FA5}">
                      <a16:colId xmlns:a16="http://schemas.microsoft.com/office/drawing/2014/main" val="3915177836"/>
                    </a:ext>
                  </a:extLst>
                </a:gridCol>
                <a:gridCol w="329184">
                  <a:extLst>
                    <a:ext uri="{9D8B030D-6E8A-4147-A177-3AD203B41FA5}">
                      <a16:colId xmlns:a16="http://schemas.microsoft.com/office/drawing/2014/main" val="183847746"/>
                    </a:ext>
                  </a:extLst>
                </a:gridCol>
                <a:gridCol w="329184">
                  <a:extLst>
                    <a:ext uri="{9D8B030D-6E8A-4147-A177-3AD203B41FA5}">
                      <a16:colId xmlns:a16="http://schemas.microsoft.com/office/drawing/2014/main" val="2541583658"/>
                    </a:ext>
                  </a:extLst>
                </a:gridCol>
                <a:gridCol w="329184">
                  <a:extLst>
                    <a:ext uri="{9D8B030D-6E8A-4147-A177-3AD203B41FA5}">
                      <a16:colId xmlns:a16="http://schemas.microsoft.com/office/drawing/2014/main" val="18158871"/>
                    </a:ext>
                  </a:extLst>
                </a:gridCol>
                <a:gridCol w="329184">
                  <a:extLst>
                    <a:ext uri="{9D8B030D-6E8A-4147-A177-3AD203B41FA5}">
                      <a16:colId xmlns:a16="http://schemas.microsoft.com/office/drawing/2014/main" val="2894485626"/>
                    </a:ext>
                  </a:extLst>
                </a:gridCol>
                <a:gridCol w="329184">
                  <a:extLst>
                    <a:ext uri="{9D8B030D-6E8A-4147-A177-3AD203B41FA5}">
                      <a16:colId xmlns:a16="http://schemas.microsoft.com/office/drawing/2014/main" val="1304741196"/>
                    </a:ext>
                  </a:extLst>
                </a:gridCol>
                <a:gridCol w="329184">
                  <a:extLst>
                    <a:ext uri="{9D8B030D-6E8A-4147-A177-3AD203B41FA5}">
                      <a16:colId xmlns:a16="http://schemas.microsoft.com/office/drawing/2014/main" val="758962092"/>
                    </a:ext>
                  </a:extLst>
                </a:gridCol>
                <a:gridCol w="329184">
                  <a:extLst>
                    <a:ext uri="{9D8B030D-6E8A-4147-A177-3AD203B41FA5}">
                      <a16:colId xmlns:a16="http://schemas.microsoft.com/office/drawing/2014/main" val="117082297"/>
                    </a:ext>
                  </a:extLst>
                </a:gridCol>
                <a:gridCol w="329184">
                  <a:extLst>
                    <a:ext uri="{9D8B030D-6E8A-4147-A177-3AD203B41FA5}">
                      <a16:colId xmlns:a16="http://schemas.microsoft.com/office/drawing/2014/main" val="1643996460"/>
                    </a:ext>
                  </a:extLst>
                </a:gridCol>
                <a:gridCol w="370332">
                  <a:extLst>
                    <a:ext uri="{9D8B030D-6E8A-4147-A177-3AD203B41FA5}">
                      <a16:colId xmlns:a16="http://schemas.microsoft.com/office/drawing/2014/main" val="1503586385"/>
                    </a:ext>
                  </a:extLst>
                </a:gridCol>
                <a:gridCol w="370332">
                  <a:extLst>
                    <a:ext uri="{9D8B030D-6E8A-4147-A177-3AD203B41FA5}">
                      <a16:colId xmlns:a16="http://schemas.microsoft.com/office/drawing/2014/main" val="2224561287"/>
                    </a:ext>
                  </a:extLst>
                </a:gridCol>
                <a:gridCol w="329184">
                  <a:extLst>
                    <a:ext uri="{9D8B030D-6E8A-4147-A177-3AD203B41FA5}">
                      <a16:colId xmlns:a16="http://schemas.microsoft.com/office/drawing/2014/main" val="936322122"/>
                    </a:ext>
                  </a:extLst>
                </a:gridCol>
                <a:gridCol w="329184">
                  <a:extLst>
                    <a:ext uri="{9D8B030D-6E8A-4147-A177-3AD203B41FA5}">
                      <a16:colId xmlns:a16="http://schemas.microsoft.com/office/drawing/2014/main" val="2508833474"/>
                    </a:ext>
                  </a:extLst>
                </a:gridCol>
                <a:gridCol w="370332">
                  <a:extLst>
                    <a:ext uri="{9D8B030D-6E8A-4147-A177-3AD203B41FA5}">
                      <a16:colId xmlns:a16="http://schemas.microsoft.com/office/drawing/2014/main" val="305635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490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Wichert GmbH - 2018-07-07 18:30:05 </a:t>
                      </a:r>
                      <a:r>
                        <a:rPr kumimoji="0" lang="de-DE" sz="1000" b="0" i="0" u="none" strike="noStrike" kern="1200" cap="none" spc="0" normalizeH="0" baseline="0" noProof="0">
                          <a:ln>
                            <a:noFill/>
                          </a:ln>
                          <a:solidFill>
                            <a:prstClr val="black"/>
                          </a:solidFill>
                          <a:effectLst/>
                          <a:uLnTx/>
                          <a:uFillTx/>
                          <a:latin typeface="+mn-lt"/>
                          <a:ea typeface="+mn-ea"/>
                          <a:cs typeface="+mn-cs"/>
                        </a:rPr>
                        <a:t> 
 Ihr liebt Musik? Wir auch! 😄🎷🎶🎸 Deshalb sind wir schon ganz gespannt auf den neuen SEAT Ibiza und SEAT Arona Beats.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0493932"/>
                  </a:ext>
                </a:extLst>
              </a:tr>
            </a:tbl>
          </a:graphicData>
        </a:graphic>
      </p:graphicFrame>
      <p:sp>
        <p:nvSpPr>
          <p:cNvPr id="4" name="Text Placeholder 3">
            <a:extLst>
              <a:ext uri="{FF2B5EF4-FFF2-40B4-BE49-F238E27FC236}">
                <a16:creationId xmlns:a16="http://schemas.microsoft.com/office/drawing/2014/main" id="{9724F1E2-7007-4A74-83DC-783287D377A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0754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BC3F3-C4C7-4F15-B6FA-72F983D739EB}"/>
              </a:ext>
            </a:extLst>
          </p:cNvPr>
          <p:cNvSpPr>
            <a:spLocks noGrp="1"/>
          </p:cNvSpPr>
          <p:nvPr>
            <p:ph type="title"/>
          </p:nvPr>
        </p:nvSpPr>
        <p:spPr/>
        <p:txBody>
          <a:bodyPr/>
          <a:lstStyle/>
          <a:p>
            <a:r>
              <a:rPr lang="en-US"/>
              <a:t>Facebook Key Metrics by Month | Auto Wichert</a:t>
            </a:r>
          </a:p>
        </p:txBody>
      </p:sp>
      <p:graphicFrame>
        <p:nvGraphicFramePr>
          <p:cNvPr id="5" name="Table Placeholder 4">
            <a:extLst>
              <a:ext uri="{FF2B5EF4-FFF2-40B4-BE49-F238E27FC236}">
                <a16:creationId xmlns:a16="http://schemas.microsoft.com/office/drawing/2014/main" id="{46C7882C-DB4D-4C5F-BE32-2842815FD2DB}"/>
              </a:ext>
            </a:extLst>
          </p:cNvPr>
          <p:cNvGraphicFramePr>
            <a:graphicFrameLocks noGrp="1"/>
          </p:cNvGraphicFramePr>
          <p:nvPr>
            <p:ph type="tbl" sz="quarter" idx="13"/>
            <p:extLst>
              <p:ext uri="{D42A27DB-BD31-4B8C-83A1-F6EECF244321}">
                <p14:modId xmlns:p14="http://schemas.microsoft.com/office/powerpoint/2010/main" val="3863398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1894372647"/>
                    </a:ext>
                  </a:extLst>
                </a:gridCol>
                <a:gridCol w="946404">
                  <a:extLst>
                    <a:ext uri="{9D8B030D-6E8A-4147-A177-3AD203B41FA5}">
                      <a16:colId xmlns:a16="http://schemas.microsoft.com/office/drawing/2014/main" val="3898319115"/>
                    </a:ext>
                  </a:extLst>
                </a:gridCol>
                <a:gridCol w="576072">
                  <a:extLst>
                    <a:ext uri="{9D8B030D-6E8A-4147-A177-3AD203B41FA5}">
                      <a16:colId xmlns:a16="http://schemas.microsoft.com/office/drawing/2014/main" val="4247924371"/>
                    </a:ext>
                  </a:extLst>
                </a:gridCol>
                <a:gridCol w="576072">
                  <a:extLst>
                    <a:ext uri="{9D8B030D-6E8A-4147-A177-3AD203B41FA5}">
                      <a16:colId xmlns:a16="http://schemas.microsoft.com/office/drawing/2014/main" val="1006578442"/>
                    </a:ext>
                  </a:extLst>
                </a:gridCol>
                <a:gridCol w="576072">
                  <a:extLst>
                    <a:ext uri="{9D8B030D-6E8A-4147-A177-3AD203B41FA5}">
                      <a16:colId xmlns:a16="http://schemas.microsoft.com/office/drawing/2014/main" val="1982437416"/>
                    </a:ext>
                  </a:extLst>
                </a:gridCol>
                <a:gridCol w="576072">
                  <a:extLst>
                    <a:ext uri="{9D8B030D-6E8A-4147-A177-3AD203B41FA5}">
                      <a16:colId xmlns:a16="http://schemas.microsoft.com/office/drawing/2014/main" val="1572933844"/>
                    </a:ext>
                  </a:extLst>
                </a:gridCol>
                <a:gridCol w="576072">
                  <a:extLst>
                    <a:ext uri="{9D8B030D-6E8A-4147-A177-3AD203B41FA5}">
                      <a16:colId xmlns:a16="http://schemas.microsoft.com/office/drawing/2014/main" val="3615434820"/>
                    </a:ext>
                  </a:extLst>
                </a:gridCol>
                <a:gridCol w="576072">
                  <a:extLst>
                    <a:ext uri="{9D8B030D-6E8A-4147-A177-3AD203B41FA5}">
                      <a16:colId xmlns:a16="http://schemas.microsoft.com/office/drawing/2014/main" val="2826905595"/>
                    </a:ext>
                  </a:extLst>
                </a:gridCol>
                <a:gridCol w="576072">
                  <a:extLst>
                    <a:ext uri="{9D8B030D-6E8A-4147-A177-3AD203B41FA5}">
                      <a16:colId xmlns:a16="http://schemas.microsoft.com/office/drawing/2014/main" val="1244572596"/>
                    </a:ext>
                  </a:extLst>
                </a:gridCol>
                <a:gridCol w="576072">
                  <a:extLst>
                    <a:ext uri="{9D8B030D-6E8A-4147-A177-3AD203B41FA5}">
                      <a16:colId xmlns:a16="http://schemas.microsoft.com/office/drawing/2014/main" val="460820953"/>
                    </a:ext>
                  </a:extLst>
                </a:gridCol>
                <a:gridCol w="576072">
                  <a:extLst>
                    <a:ext uri="{9D8B030D-6E8A-4147-A177-3AD203B41FA5}">
                      <a16:colId xmlns:a16="http://schemas.microsoft.com/office/drawing/2014/main" val="2885480703"/>
                    </a:ext>
                  </a:extLst>
                </a:gridCol>
                <a:gridCol w="576072">
                  <a:extLst>
                    <a:ext uri="{9D8B030D-6E8A-4147-A177-3AD203B41FA5}">
                      <a16:colId xmlns:a16="http://schemas.microsoft.com/office/drawing/2014/main" val="1817344831"/>
                    </a:ext>
                  </a:extLst>
                </a:gridCol>
                <a:gridCol w="576072">
                  <a:extLst>
                    <a:ext uri="{9D8B030D-6E8A-4147-A177-3AD203B41FA5}">
                      <a16:colId xmlns:a16="http://schemas.microsoft.com/office/drawing/2014/main" val="2486936876"/>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4099561306"/>
                  </a:ext>
                </a:extLst>
              </a:tr>
              <a:tr h="370840">
                <a:tc>
                  <a:txBody>
                    <a:bodyPr/>
                    <a:lstStyle/>
                    <a:p>
                      <a:r>
                        <a:rPr lang="en-US" sz="1000"/>
                        <a:t>Auto Wichert GmbH</a:t>
                      </a:r>
                    </a:p>
                  </a:txBody>
                  <a:tcPr/>
                </a:tc>
                <a:tc>
                  <a:txBody>
                    <a:bodyPr/>
                    <a:lstStyle/>
                    <a:p>
                      <a:r>
                        <a:rPr lang="en-US" sz="1000"/>
                        <a:t>2018 - 07</a:t>
                      </a:r>
                    </a:p>
                  </a:txBody>
                  <a:tcPr/>
                </a:tc>
                <a:tc>
                  <a:txBody>
                    <a:bodyPr/>
                    <a:lstStyle/>
                    <a:p>
                      <a:r>
                        <a:rPr lang="en-US" sz="1000"/>
                        <a:t>59060</a:t>
                      </a:r>
                    </a:p>
                  </a:txBody>
                  <a:tcPr/>
                </a:tc>
                <a:tc>
                  <a:txBody>
                    <a:bodyPr/>
                    <a:lstStyle/>
                    <a:p>
                      <a:r>
                        <a:rPr lang="en-US" sz="1000"/>
                        <a:t>53586</a:t>
                      </a:r>
                    </a:p>
                  </a:txBody>
                  <a:tcPr/>
                </a:tc>
                <a:tc>
                  <a:txBody>
                    <a:bodyPr/>
                    <a:lstStyle/>
                    <a:p>
                      <a:r>
                        <a:rPr lang="en-US" sz="1000"/>
                        <a:t>6981</a:t>
                      </a:r>
                    </a:p>
                  </a:txBody>
                  <a:tcPr/>
                </a:tc>
                <a:tc>
                  <a:txBody>
                    <a:bodyPr/>
                    <a:lstStyle/>
                    <a:p>
                      <a:r>
                        <a:rPr lang="en-US" sz="1000"/>
                        <a:t>11.8 %</a:t>
                      </a:r>
                    </a:p>
                  </a:txBody>
                  <a:tcPr/>
                </a:tc>
                <a:tc>
                  <a:txBody>
                    <a:bodyPr/>
                    <a:lstStyle/>
                    <a:p>
                      <a:r>
                        <a:rPr lang="en-US" sz="1000"/>
                        <a:t>57210</a:t>
                      </a:r>
                    </a:p>
                  </a:txBody>
                  <a:tcPr/>
                </a:tc>
                <a:tc>
                  <a:txBody>
                    <a:bodyPr/>
                    <a:lstStyle/>
                    <a:p>
                      <a:r>
                        <a:rPr lang="en-US" sz="1000"/>
                        <a:t>53586</a:t>
                      </a:r>
                    </a:p>
                  </a:txBody>
                  <a:tcPr/>
                </a:tc>
                <a:tc>
                  <a:txBody>
                    <a:bodyPr/>
                    <a:lstStyle/>
                    <a:p>
                      <a:r>
                        <a:rPr lang="en-US" sz="1000"/>
                        <a:t>3624</a:t>
                      </a:r>
                    </a:p>
                  </a:txBody>
                  <a:tcPr/>
                </a:tc>
                <a:tc>
                  <a:txBody>
                    <a:bodyPr/>
                    <a:lstStyle/>
                    <a:p>
                      <a:r>
                        <a:rPr lang="en-US" sz="1000"/>
                        <a:t>6.3 %</a:t>
                      </a:r>
                    </a:p>
                  </a:txBody>
                  <a:tcPr/>
                </a:tc>
                <a:tc>
                  <a:txBody>
                    <a:bodyPr/>
                    <a:lstStyle/>
                    <a:p>
                      <a:r>
                        <a:rPr lang="en-US" sz="1000"/>
                        <a:t>2144</a:t>
                      </a:r>
                    </a:p>
                  </a:txBody>
                  <a:tcPr/>
                </a:tc>
                <a:tc>
                  <a:txBody>
                    <a:bodyPr/>
                    <a:lstStyle/>
                    <a:p>
                      <a:r>
                        <a:rPr lang="en-US" sz="1000"/>
                        <a:t>2474</a:t>
                      </a:r>
                    </a:p>
                  </a:txBody>
                  <a:tcPr/>
                </a:tc>
                <a:tc>
                  <a:txBody>
                    <a:bodyPr/>
                    <a:lstStyle/>
                    <a:p>
                      <a:r>
                        <a:rPr lang="en-US" sz="1000"/>
                        <a:t>4.1890 %</a:t>
                      </a:r>
                    </a:p>
                  </a:txBody>
                  <a:tcPr/>
                </a:tc>
                <a:extLst>
                  <a:ext uri="{0D108BD9-81ED-4DB2-BD59-A6C34878D82A}">
                    <a16:rowId xmlns:a16="http://schemas.microsoft.com/office/drawing/2014/main" val="299035365"/>
                  </a:ext>
                </a:extLst>
              </a:tr>
            </a:tbl>
          </a:graphicData>
        </a:graphic>
      </p:graphicFrame>
      <p:sp>
        <p:nvSpPr>
          <p:cNvPr id="4" name="Text Placeholder 3">
            <a:extLst>
              <a:ext uri="{FF2B5EF4-FFF2-40B4-BE49-F238E27FC236}">
                <a16:creationId xmlns:a16="http://schemas.microsoft.com/office/drawing/2014/main" id="{BC415E63-E96F-44E1-A045-1D74E404D66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51412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98907-DC99-4AEF-BFA7-F471FC65ECFE}"/>
              </a:ext>
            </a:extLst>
          </p:cNvPr>
          <p:cNvSpPr>
            <a:spLocks noGrp="1"/>
          </p:cNvSpPr>
          <p:nvPr>
            <p:ph type="title"/>
          </p:nvPr>
        </p:nvSpPr>
        <p:spPr/>
        <p:txBody>
          <a:bodyPr/>
          <a:lstStyle/>
          <a:p>
            <a:r>
              <a:rPr lang="en-US"/>
              <a:t>Facebook Key Metrics Table | Auto Wichert</a:t>
            </a:r>
          </a:p>
        </p:txBody>
      </p:sp>
      <p:graphicFrame>
        <p:nvGraphicFramePr>
          <p:cNvPr id="5" name="Table Placeholder 4">
            <a:extLst>
              <a:ext uri="{FF2B5EF4-FFF2-40B4-BE49-F238E27FC236}">
                <a16:creationId xmlns:a16="http://schemas.microsoft.com/office/drawing/2014/main" id="{6BFECEE7-BBF4-4BED-9EE4-2514DE5FFE22}"/>
              </a:ext>
            </a:extLst>
          </p:cNvPr>
          <p:cNvGraphicFramePr>
            <a:graphicFrameLocks noGrp="1"/>
          </p:cNvGraphicFramePr>
          <p:nvPr>
            <p:ph type="tbl" sz="quarter" idx="13"/>
            <p:extLst>
              <p:ext uri="{D42A27DB-BD31-4B8C-83A1-F6EECF244321}">
                <p14:modId xmlns:p14="http://schemas.microsoft.com/office/powerpoint/2010/main" val="1135548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660730577"/>
                    </a:ext>
                  </a:extLst>
                </a:gridCol>
                <a:gridCol w="304495">
                  <a:extLst>
                    <a:ext uri="{9D8B030D-6E8A-4147-A177-3AD203B41FA5}">
                      <a16:colId xmlns:a16="http://schemas.microsoft.com/office/drawing/2014/main" val="2835943036"/>
                    </a:ext>
                  </a:extLst>
                </a:gridCol>
                <a:gridCol w="304495">
                  <a:extLst>
                    <a:ext uri="{9D8B030D-6E8A-4147-A177-3AD203B41FA5}">
                      <a16:colId xmlns:a16="http://schemas.microsoft.com/office/drawing/2014/main" val="1890785920"/>
                    </a:ext>
                  </a:extLst>
                </a:gridCol>
                <a:gridCol w="304495">
                  <a:extLst>
                    <a:ext uri="{9D8B030D-6E8A-4147-A177-3AD203B41FA5}">
                      <a16:colId xmlns:a16="http://schemas.microsoft.com/office/drawing/2014/main" val="2662103108"/>
                    </a:ext>
                  </a:extLst>
                </a:gridCol>
                <a:gridCol w="304495">
                  <a:extLst>
                    <a:ext uri="{9D8B030D-6E8A-4147-A177-3AD203B41FA5}">
                      <a16:colId xmlns:a16="http://schemas.microsoft.com/office/drawing/2014/main" val="3807536906"/>
                    </a:ext>
                  </a:extLst>
                </a:gridCol>
                <a:gridCol w="304495">
                  <a:extLst>
                    <a:ext uri="{9D8B030D-6E8A-4147-A177-3AD203B41FA5}">
                      <a16:colId xmlns:a16="http://schemas.microsoft.com/office/drawing/2014/main" val="3046811614"/>
                    </a:ext>
                  </a:extLst>
                </a:gridCol>
                <a:gridCol w="304495">
                  <a:extLst>
                    <a:ext uri="{9D8B030D-6E8A-4147-A177-3AD203B41FA5}">
                      <a16:colId xmlns:a16="http://schemas.microsoft.com/office/drawing/2014/main" val="1848681780"/>
                    </a:ext>
                  </a:extLst>
                </a:gridCol>
                <a:gridCol w="304495">
                  <a:extLst>
                    <a:ext uri="{9D8B030D-6E8A-4147-A177-3AD203B41FA5}">
                      <a16:colId xmlns:a16="http://schemas.microsoft.com/office/drawing/2014/main" val="3448997981"/>
                    </a:ext>
                  </a:extLst>
                </a:gridCol>
                <a:gridCol w="304495">
                  <a:extLst>
                    <a:ext uri="{9D8B030D-6E8A-4147-A177-3AD203B41FA5}">
                      <a16:colId xmlns:a16="http://schemas.microsoft.com/office/drawing/2014/main" val="1856110457"/>
                    </a:ext>
                  </a:extLst>
                </a:gridCol>
                <a:gridCol w="304495">
                  <a:extLst>
                    <a:ext uri="{9D8B030D-6E8A-4147-A177-3AD203B41FA5}">
                      <a16:colId xmlns:a16="http://schemas.microsoft.com/office/drawing/2014/main" val="4083224579"/>
                    </a:ext>
                  </a:extLst>
                </a:gridCol>
                <a:gridCol w="304495">
                  <a:extLst>
                    <a:ext uri="{9D8B030D-6E8A-4147-A177-3AD203B41FA5}">
                      <a16:colId xmlns:a16="http://schemas.microsoft.com/office/drawing/2014/main" val="3113862554"/>
                    </a:ext>
                  </a:extLst>
                </a:gridCol>
                <a:gridCol w="304495">
                  <a:extLst>
                    <a:ext uri="{9D8B030D-6E8A-4147-A177-3AD203B41FA5}">
                      <a16:colId xmlns:a16="http://schemas.microsoft.com/office/drawing/2014/main" val="619698591"/>
                    </a:ext>
                  </a:extLst>
                </a:gridCol>
                <a:gridCol w="304495">
                  <a:extLst>
                    <a:ext uri="{9D8B030D-6E8A-4147-A177-3AD203B41FA5}">
                      <a16:colId xmlns:a16="http://schemas.microsoft.com/office/drawing/2014/main" val="2453707240"/>
                    </a:ext>
                  </a:extLst>
                </a:gridCol>
                <a:gridCol w="304495">
                  <a:extLst>
                    <a:ext uri="{9D8B030D-6E8A-4147-A177-3AD203B41FA5}">
                      <a16:colId xmlns:a16="http://schemas.microsoft.com/office/drawing/2014/main" val="686067056"/>
                    </a:ext>
                  </a:extLst>
                </a:gridCol>
                <a:gridCol w="304495">
                  <a:extLst>
                    <a:ext uri="{9D8B030D-6E8A-4147-A177-3AD203B41FA5}">
                      <a16:colId xmlns:a16="http://schemas.microsoft.com/office/drawing/2014/main" val="3874954765"/>
                    </a:ext>
                  </a:extLst>
                </a:gridCol>
                <a:gridCol w="304495">
                  <a:extLst>
                    <a:ext uri="{9D8B030D-6E8A-4147-A177-3AD203B41FA5}">
                      <a16:colId xmlns:a16="http://schemas.microsoft.com/office/drawing/2014/main" val="3510150996"/>
                    </a:ext>
                  </a:extLst>
                </a:gridCol>
                <a:gridCol w="304495">
                  <a:extLst>
                    <a:ext uri="{9D8B030D-6E8A-4147-A177-3AD203B41FA5}">
                      <a16:colId xmlns:a16="http://schemas.microsoft.com/office/drawing/2014/main" val="607896237"/>
                    </a:ext>
                  </a:extLst>
                </a:gridCol>
                <a:gridCol w="304495">
                  <a:extLst>
                    <a:ext uri="{9D8B030D-6E8A-4147-A177-3AD203B41FA5}">
                      <a16:colId xmlns:a16="http://schemas.microsoft.com/office/drawing/2014/main" val="2128815848"/>
                    </a:ext>
                  </a:extLst>
                </a:gridCol>
                <a:gridCol w="304495">
                  <a:extLst>
                    <a:ext uri="{9D8B030D-6E8A-4147-A177-3AD203B41FA5}">
                      <a16:colId xmlns:a16="http://schemas.microsoft.com/office/drawing/2014/main" val="92339685"/>
                    </a:ext>
                  </a:extLst>
                </a:gridCol>
                <a:gridCol w="304495">
                  <a:extLst>
                    <a:ext uri="{9D8B030D-6E8A-4147-A177-3AD203B41FA5}">
                      <a16:colId xmlns:a16="http://schemas.microsoft.com/office/drawing/2014/main" val="693255277"/>
                    </a:ext>
                  </a:extLst>
                </a:gridCol>
                <a:gridCol w="304495">
                  <a:extLst>
                    <a:ext uri="{9D8B030D-6E8A-4147-A177-3AD203B41FA5}">
                      <a16:colId xmlns:a16="http://schemas.microsoft.com/office/drawing/2014/main" val="3173797457"/>
                    </a:ext>
                  </a:extLst>
                </a:gridCol>
                <a:gridCol w="304495">
                  <a:extLst>
                    <a:ext uri="{9D8B030D-6E8A-4147-A177-3AD203B41FA5}">
                      <a16:colId xmlns:a16="http://schemas.microsoft.com/office/drawing/2014/main" val="3012454609"/>
                    </a:ext>
                  </a:extLst>
                </a:gridCol>
                <a:gridCol w="304495">
                  <a:extLst>
                    <a:ext uri="{9D8B030D-6E8A-4147-A177-3AD203B41FA5}">
                      <a16:colId xmlns:a16="http://schemas.microsoft.com/office/drawing/2014/main" val="3674518214"/>
                    </a:ext>
                  </a:extLst>
                </a:gridCol>
                <a:gridCol w="304495">
                  <a:extLst>
                    <a:ext uri="{9D8B030D-6E8A-4147-A177-3AD203B41FA5}">
                      <a16:colId xmlns:a16="http://schemas.microsoft.com/office/drawing/2014/main" val="2612004133"/>
                    </a:ext>
                  </a:extLst>
                </a:gridCol>
                <a:gridCol w="304495">
                  <a:extLst>
                    <a:ext uri="{9D8B030D-6E8A-4147-A177-3AD203B41FA5}">
                      <a16:colId xmlns:a16="http://schemas.microsoft.com/office/drawing/2014/main" val="4009156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08488321"/>
                  </a:ext>
                </a:extLst>
              </a:tr>
              <a:tr h="370840">
                <a:tc>
                  <a:txBody>
                    <a:bodyPr/>
                    <a:lstStyle/>
                    <a:p>
                      <a:r>
                        <a:rPr lang="en-US" sz="1000"/>
                        <a:t>Auto Wichert GmbH</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15</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371</a:t>
                      </a:r>
                    </a:p>
                  </a:txBody>
                  <a:tcPr/>
                </a:tc>
                <a:tc>
                  <a:txBody>
                    <a:bodyPr/>
                    <a:lstStyle/>
                    <a:p>
                      <a:r>
                        <a:rPr lang="en-US" sz="1000"/>
                        <a:t>0</a:t>
                      </a:r>
                    </a:p>
                  </a:txBody>
                  <a:tcPr/>
                </a:tc>
                <a:tc>
                  <a:txBody>
                    <a:bodyPr/>
                    <a:lstStyle/>
                    <a:p>
                      <a:r>
                        <a:rPr lang="en-US" sz="1000"/>
                        <a:t>369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21</a:t>
                      </a:r>
                    </a:p>
                  </a:txBody>
                  <a:tcPr/>
                </a:tc>
                <a:tc>
                  <a:txBody>
                    <a:bodyPr/>
                    <a:lstStyle/>
                    <a:p>
                      <a:r>
                        <a:rPr lang="en-US" sz="1000"/>
                        <a:t>405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544587925"/>
                  </a:ext>
                </a:extLst>
              </a:tr>
            </a:tbl>
          </a:graphicData>
        </a:graphic>
      </p:graphicFrame>
      <p:sp>
        <p:nvSpPr>
          <p:cNvPr id="4" name="Text Placeholder 3">
            <a:extLst>
              <a:ext uri="{FF2B5EF4-FFF2-40B4-BE49-F238E27FC236}">
                <a16:creationId xmlns:a16="http://schemas.microsoft.com/office/drawing/2014/main" id="{C44BC1AF-6F32-4E7B-B2CD-6EA52BB7B4C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96950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95BBD-7614-4ADC-B6AB-FCCA8D3C15E7}"/>
              </a:ext>
            </a:extLst>
          </p:cNvPr>
          <p:cNvSpPr>
            <a:spLocks noGrp="1"/>
          </p:cNvSpPr>
          <p:nvPr>
            <p:ph type="title"/>
          </p:nvPr>
        </p:nvSpPr>
        <p:spPr/>
        <p:txBody>
          <a:bodyPr/>
          <a:lstStyle/>
          <a:p>
            <a:r>
              <a:rPr lang="en-US"/>
              <a:t>Facebook Key Metrics Table | Auto Wichert</a:t>
            </a:r>
          </a:p>
        </p:txBody>
      </p:sp>
      <p:graphicFrame>
        <p:nvGraphicFramePr>
          <p:cNvPr id="5" name="Table Placeholder 4">
            <a:extLst>
              <a:ext uri="{FF2B5EF4-FFF2-40B4-BE49-F238E27FC236}">
                <a16:creationId xmlns:a16="http://schemas.microsoft.com/office/drawing/2014/main" id="{F999DE3E-9027-498E-9B2C-6F9A47340F46}"/>
              </a:ext>
            </a:extLst>
          </p:cNvPr>
          <p:cNvGraphicFramePr>
            <a:graphicFrameLocks noGrp="1"/>
          </p:cNvGraphicFramePr>
          <p:nvPr>
            <p:ph type="tbl" sz="quarter" idx="13"/>
            <p:extLst>
              <p:ext uri="{D42A27DB-BD31-4B8C-83A1-F6EECF244321}">
                <p14:modId xmlns:p14="http://schemas.microsoft.com/office/powerpoint/2010/main" val="456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968312834"/>
                    </a:ext>
                  </a:extLst>
                </a:gridCol>
                <a:gridCol w="304495">
                  <a:extLst>
                    <a:ext uri="{9D8B030D-6E8A-4147-A177-3AD203B41FA5}">
                      <a16:colId xmlns:a16="http://schemas.microsoft.com/office/drawing/2014/main" val="3991351277"/>
                    </a:ext>
                  </a:extLst>
                </a:gridCol>
                <a:gridCol w="304495">
                  <a:extLst>
                    <a:ext uri="{9D8B030D-6E8A-4147-A177-3AD203B41FA5}">
                      <a16:colId xmlns:a16="http://schemas.microsoft.com/office/drawing/2014/main" val="3140221894"/>
                    </a:ext>
                  </a:extLst>
                </a:gridCol>
                <a:gridCol w="304495">
                  <a:extLst>
                    <a:ext uri="{9D8B030D-6E8A-4147-A177-3AD203B41FA5}">
                      <a16:colId xmlns:a16="http://schemas.microsoft.com/office/drawing/2014/main" val="3008901396"/>
                    </a:ext>
                  </a:extLst>
                </a:gridCol>
                <a:gridCol w="304495">
                  <a:extLst>
                    <a:ext uri="{9D8B030D-6E8A-4147-A177-3AD203B41FA5}">
                      <a16:colId xmlns:a16="http://schemas.microsoft.com/office/drawing/2014/main" val="3763954436"/>
                    </a:ext>
                  </a:extLst>
                </a:gridCol>
                <a:gridCol w="304495">
                  <a:extLst>
                    <a:ext uri="{9D8B030D-6E8A-4147-A177-3AD203B41FA5}">
                      <a16:colId xmlns:a16="http://schemas.microsoft.com/office/drawing/2014/main" val="70368435"/>
                    </a:ext>
                  </a:extLst>
                </a:gridCol>
                <a:gridCol w="304495">
                  <a:extLst>
                    <a:ext uri="{9D8B030D-6E8A-4147-A177-3AD203B41FA5}">
                      <a16:colId xmlns:a16="http://schemas.microsoft.com/office/drawing/2014/main" val="2440468423"/>
                    </a:ext>
                  </a:extLst>
                </a:gridCol>
                <a:gridCol w="304495">
                  <a:extLst>
                    <a:ext uri="{9D8B030D-6E8A-4147-A177-3AD203B41FA5}">
                      <a16:colId xmlns:a16="http://schemas.microsoft.com/office/drawing/2014/main" val="877406134"/>
                    </a:ext>
                  </a:extLst>
                </a:gridCol>
                <a:gridCol w="304495">
                  <a:extLst>
                    <a:ext uri="{9D8B030D-6E8A-4147-A177-3AD203B41FA5}">
                      <a16:colId xmlns:a16="http://schemas.microsoft.com/office/drawing/2014/main" val="633778904"/>
                    </a:ext>
                  </a:extLst>
                </a:gridCol>
                <a:gridCol w="304495">
                  <a:extLst>
                    <a:ext uri="{9D8B030D-6E8A-4147-A177-3AD203B41FA5}">
                      <a16:colId xmlns:a16="http://schemas.microsoft.com/office/drawing/2014/main" val="1392163838"/>
                    </a:ext>
                  </a:extLst>
                </a:gridCol>
                <a:gridCol w="304495">
                  <a:extLst>
                    <a:ext uri="{9D8B030D-6E8A-4147-A177-3AD203B41FA5}">
                      <a16:colId xmlns:a16="http://schemas.microsoft.com/office/drawing/2014/main" val="1510758782"/>
                    </a:ext>
                  </a:extLst>
                </a:gridCol>
                <a:gridCol w="304495">
                  <a:extLst>
                    <a:ext uri="{9D8B030D-6E8A-4147-A177-3AD203B41FA5}">
                      <a16:colId xmlns:a16="http://schemas.microsoft.com/office/drawing/2014/main" val="1616130409"/>
                    </a:ext>
                  </a:extLst>
                </a:gridCol>
                <a:gridCol w="304495">
                  <a:extLst>
                    <a:ext uri="{9D8B030D-6E8A-4147-A177-3AD203B41FA5}">
                      <a16:colId xmlns:a16="http://schemas.microsoft.com/office/drawing/2014/main" val="2271391519"/>
                    </a:ext>
                  </a:extLst>
                </a:gridCol>
                <a:gridCol w="304495">
                  <a:extLst>
                    <a:ext uri="{9D8B030D-6E8A-4147-A177-3AD203B41FA5}">
                      <a16:colId xmlns:a16="http://schemas.microsoft.com/office/drawing/2014/main" val="3362214385"/>
                    </a:ext>
                  </a:extLst>
                </a:gridCol>
                <a:gridCol w="304495">
                  <a:extLst>
                    <a:ext uri="{9D8B030D-6E8A-4147-A177-3AD203B41FA5}">
                      <a16:colId xmlns:a16="http://schemas.microsoft.com/office/drawing/2014/main" val="1355156382"/>
                    </a:ext>
                  </a:extLst>
                </a:gridCol>
                <a:gridCol w="304495">
                  <a:extLst>
                    <a:ext uri="{9D8B030D-6E8A-4147-A177-3AD203B41FA5}">
                      <a16:colId xmlns:a16="http://schemas.microsoft.com/office/drawing/2014/main" val="1064124424"/>
                    </a:ext>
                  </a:extLst>
                </a:gridCol>
                <a:gridCol w="304495">
                  <a:extLst>
                    <a:ext uri="{9D8B030D-6E8A-4147-A177-3AD203B41FA5}">
                      <a16:colId xmlns:a16="http://schemas.microsoft.com/office/drawing/2014/main" val="1546970513"/>
                    </a:ext>
                  </a:extLst>
                </a:gridCol>
                <a:gridCol w="304495">
                  <a:extLst>
                    <a:ext uri="{9D8B030D-6E8A-4147-A177-3AD203B41FA5}">
                      <a16:colId xmlns:a16="http://schemas.microsoft.com/office/drawing/2014/main" val="274650572"/>
                    </a:ext>
                  </a:extLst>
                </a:gridCol>
                <a:gridCol w="304495">
                  <a:extLst>
                    <a:ext uri="{9D8B030D-6E8A-4147-A177-3AD203B41FA5}">
                      <a16:colId xmlns:a16="http://schemas.microsoft.com/office/drawing/2014/main" val="3877597957"/>
                    </a:ext>
                  </a:extLst>
                </a:gridCol>
                <a:gridCol w="304495">
                  <a:extLst>
                    <a:ext uri="{9D8B030D-6E8A-4147-A177-3AD203B41FA5}">
                      <a16:colId xmlns:a16="http://schemas.microsoft.com/office/drawing/2014/main" val="1852250916"/>
                    </a:ext>
                  </a:extLst>
                </a:gridCol>
                <a:gridCol w="304495">
                  <a:extLst>
                    <a:ext uri="{9D8B030D-6E8A-4147-A177-3AD203B41FA5}">
                      <a16:colId xmlns:a16="http://schemas.microsoft.com/office/drawing/2014/main" val="399604383"/>
                    </a:ext>
                  </a:extLst>
                </a:gridCol>
                <a:gridCol w="304495">
                  <a:extLst>
                    <a:ext uri="{9D8B030D-6E8A-4147-A177-3AD203B41FA5}">
                      <a16:colId xmlns:a16="http://schemas.microsoft.com/office/drawing/2014/main" val="143551864"/>
                    </a:ext>
                  </a:extLst>
                </a:gridCol>
                <a:gridCol w="304495">
                  <a:extLst>
                    <a:ext uri="{9D8B030D-6E8A-4147-A177-3AD203B41FA5}">
                      <a16:colId xmlns:a16="http://schemas.microsoft.com/office/drawing/2014/main" val="2104109720"/>
                    </a:ext>
                  </a:extLst>
                </a:gridCol>
                <a:gridCol w="304495">
                  <a:extLst>
                    <a:ext uri="{9D8B030D-6E8A-4147-A177-3AD203B41FA5}">
                      <a16:colId xmlns:a16="http://schemas.microsoft.com/office/drawing/2014/main" val="1442480979"/>
                    </a:ext>
                  </a:extLst>
                </a:gridCol>
                <a:gridCol w="304495">
                  <a:extLst>
                    <a:ext uri="{9D8B030D-6E8A-4147-A177-3AD203B41FA5}">
                      <a16:colId xmlns:a16="http://schemas.microsoft.com/office/drawing/2014/main" val="27180971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04744760"/>
                  </a:ext>
                </a:extLst>
              </a:tr>
              <a:tr h="370840">
                <a:tc>
                  <a:txBody>
                    <a:bodyPr/>
                    <a:lstStyle/>
                    <a:p>
                      <a:r>
                        <a:rPr lang="en-US" sz="1000"/>
                        <a:t>Auto Wichert GmbH</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15</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371</a:t>
                      </a:r>
                    </a:p>
                  </a:txBody>
                  <a:tcPr/>
                </a:tc>
                <a:tc>
                  <a:txBody>
                    <a:bodyPr/>
                    <a:lstStyle/>
                    <a:p>
                      <a:r>
                        <a:rPr lang="en-US" sz="1000"/>
                        <a:t>0</a:t>
                      </a:r>
                    </a:p>
                  </a:txBody>
                  <a:tcPr/>
                </a:tc>
                <a:tc>
                  <a:txBody>
                    <a:bodyPr/>
                    <a:lstStyle/>
                    <a:p>
                      <a:r>
                        <a:rPr lang="en-US" sz="1000"/>
                        <a:t>369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21</a:t>
                      </a:r>
                    </a:p>
                  </a:txBody>
                  <a:tcPr/>
                </a:tc>
                <a:tc>
                  <a:txBody>
                    <a:bodyPr/>
                    <a:lstStyle/>
                    <a:p>
                      <a:r>
                        <a:rPr lang="en-US" sz="1000"/>
                        <a:t>405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04830738"/>
                  </a:ext>
                </a:extLst>
              </a:tr>
            </a:tbl>
          </a:graphicData>
        </a:graphic>
      </p:graphicFrame>
      <p:sp>
        <p:nvSpPr>
          <p:cNvPr id="4" name="Text Placeholder 3">
            <a:extLst>
              <a:ext uri="{FF2B5EF4-FFF2-40B4-BE49-F238E27FC236}">
                <a16:creationId xmlns:a16="http://schemas.microsoft.com/office/drawing/2014/main" id="{E44EDAF4-2E08-4EDD-A8CA-04496A240AA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50695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042CC-FD40-4465-8C04-A909D8B09122}"/>
              </a:ext>
            </a:extLst>
          </p:cNvPr>
          <p:cNvSpPr>
            <a:spLocks noGrp="1"/>
          </p:cNvSpPr>
          <p:nvPr>
            <p:ph type="title"/>
          </p:nvPr>
        </p:nvSpPr>
        <p:spPr/>
        <p:txBody>
          <a:bodyPr/>
          <a:lstStyle/>
          <a:p>
            <a:r>
              <a:rPr lang="en-US"/>
              <a:t>Facebook Engagement Rate By Post Type | Auto Wichert</a:t>
            </a:r>
          </a:p>
        </p:txBody>
      </p:sp>
      <p:graphicFrame>
        <p:nvGraphicFramePr>
          <p:cNvPr id="6" name="Chart Placeholder 5">
            <a:extLst>
              <a:ext uri="{FF2B5EF4-FFF2-40B4-BE49-F238E27FC236}">
                <a16:creationId xmlns:a16="http://schemas.microsoft.com/office/drawing/2014/main" id="{227C5441-85A3-48D5-B107-7C0AFC93AA58}"/>
              </a:ext>
            </a:extLst>
          </p:cNvPr>
          <p:cNvGraphicFramePr>
            <a:graphicFrameLocks noGrp="1"/>
          </p:cNvGraphicFramePr>
          <p:nvPr>
            <p:ph type="chart" sz="quarter" idx="13"/>
            <p:extLst>
              <p:ext uri="{D42A27DB-BD31-4B8C-83A1-F6EECF244321}">
                <p14:modId xmlns:p14="http://schemas.microsoft.com/office/powerpoint/2010/main" val="2120729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299EF-F899-4C71-BF13-00FCDEA23E8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2973DDE-B002-44AC-AFDB-E5AD6E2E1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565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185D-B769-421E-9FD3-1C3323EF9F5E}"/>
              </a:ext>
            </a:extLst>
          </p:cNvPr>
          <p:cNvSpPr>
            <a:spLocks noGrp="1"/>
          </p:cNvSpPr>
          <p:nvPr>
            <p:ph type="title"/>
          </p:nvPr>
        </p:nvSpPr>
        <p:spPr/>
        <p:txBody>
          <a:bodyPr/>
          <a:lstStyle/>
          <a:p>
            <a:r>
              <a:rPr lang="en-US"/>
              <a:t>Facebook Key Metrics Table | Auto Wichert</a:t>
            </a:r>
          </a:p>
        </p:txBody>
      </p:sp>
      <p:graphicFrame>
        <p:nvGraphicFramePr>
          <p:cNvPr id="5" name="Table Placeholder 4">
            <a:extLst>
              <a:ext uri="{FF2B5EF4-FFF2-40B4-BE49-F238E27FC236}">
                <a16:creationId xmlns:a16="http://schemas.microsoft.com/office/drawing/2014/main" id="{71E935D5-0B73-4D88-BAB0-420ED57B9D84}"/>
              </a:ext>
            </a:extLst>
          </p:cNvPr>
          <p:cNvGraphicFramePr>
            <a:graphicFrameLocks noGrp="1"/>
          </p:cNvGraphicFramePr>
          <p:nvPr>
            <p:ph type="tbl" sz="quarter" idx="13"/>
            <p:extLst>
              <p:ext uri="{D42A27DB-BD31-4B8C-83A1-F6EECF244321}">
                <p14:modId xmlns:p14="http://schemas.microsoft.com/office/powerpoint/2010/main" val="1490173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030428019"/>
                    </a:ext>
                  </a:extLst>
                </a:gridCol>
                <a:gridCol w="263347">
                  <a:extLst>
                    <a:ext uri="{9D8B030D-6E8A-4147-A177-3AD203B41FA5}">
                      <a16:colId xmlns:a16="http://schemas.microsoft.com/office/drawing/2014/main" val="1801004696"/>
                    </a:ext>
                  </a:extLst>
                </a:gridCol>
                <a:gridCol w="263347">
                  <a:extLst>
                    <a:ext uri="{9D8B030D-6E8A-4147-A177-3AD203B41FA5}">
                      <a16:colId xmlns:a16="http://schemas.microsoft.com/office/drawing/2014/main" val="3236562198"/>
                    </a:ext>
                  </a:extLst>
                </a:gridCol>
                <a:gridCol w="263347">
                  <a:extLst>
                    <a:ext uri="{9D8B030D-6E8A-4147-A177-3AD203B41FA5}">
                      <a16:colId xmlns:a16="http://schemas.microsoft.com/office/drawing/2014/main" val="320418020"/>
                    </a:ext>
                  </a:extLst>
                </a:gridCol>
                <a:gridCol w="263347">
                  <a:extLst>
                    <a:ext uri="{9D8B030D-6E8A-4147-A177-3AD203B41FA5}">
                      <a16:colId xmlns:a16="http://schemas.microsoft.com/office/drawing/2014/main" val="1759198026"/>
                    </a:ext>
                  </a:extLst>
                </a:gridCol>
                <a:gridCol w="263347">
                  <a:extLst>
                    <a:ext uri="{9D8B030D-6E8A-4147-A177-3AD203B41FA5}">
                      <a16:colId xmlns:a16="http://schemas.microsoft.com/office/drawing/2014/main" val="306408554"/>
                    </a:ext>
                  </a:extLst>
                </a:gridCol>
                <a:gridCol w="263347">
                  <a:extLst>
                    <a:ext uri="{9D8B030D-6E8A-4147-A177-3AD203B41FA5}">
                      <a16:colId xmlns:a16="http://schemas.microsoft.com/office/drawing/2014/main" val="2813050049"/>
                    </a:ext>
                  </a:extLst>
                </a:gridCol>
                <a:gridCol w="263347">
                  <a:extLst>
                    <a:ext uri="{9D8B030D-6E8A-4147-A177-3AD203B41FA5}">
                      <a16:colId xmlns:a16="http://schemas.microsoft.com/office/drawing/2014/main" val="3105622396"/>
                    </a:ext>
                  </a:extLst>
                </a:gridCol>
                <a:gridCol w="263347">
                  <a:extLst>
                    <a:ext uri="{9D8B030D-6E8A-4147-A177-3AD203B41FA5}">
                      <a16:colId xmlns:a16="http://schemas.microsoft.com/office/drawing/2014/main" val="1016299853"/>
                    </a:ext>
                  </a:extLst>
                </a:gridCol>
                <a:gridCol w="263347">
                  <a:extLst>
                    <a:ext uri="{9D8B030D-6E8A-4147-A177-3AD203B41FA5}">
                      <a16:colId xmlns:a16="http://schemas.microsoft.com/office/drawing/2014/main" val="785082889"/>
                    </a:ext>
                  </a:extLst>
                </a:gridCol>
                <a:gridCol w="263347">
                  <a:extLst>
                    <a:ext uri="{9D8B030D-6E8A-4147-A177-3AD203B41FA5}">
                      <a16:colId xmlns:a16="http://schemas.microsoft.com/office/drawing/2014/main" val="136827706"/>
                    </a:ext>
                  </a:extLst>
                </a:gridCol>
                <a:gridCol w="263347">
                  <a:extLst>
                    <a:ext uri="{9D8B030D-6E8A-4147-A177-3AD203B41FA5}">
                      <a16:colId xmlns:a16="http://schemas.microsoft.com/office/drawing/2014/main" val="413117237"/>
                    </a:ext>
                  </a:extLst>
                </a:gridCol>
                <a:gridCol w="263347">
                  <a:extLst>
                    <a:ext uri="{9D8B030D-6E8A-4147-A177-3AD203B41FA5}">
                      <a16:colId xmlns:a16="http://schemas.microsoft.com/office/drawing/2014/main" val="21781701"/>
                    </a:ext>
                  </a:extLst>
                </a:gridCol>
                <a:gridCol w="263347">
                  <a:extLst>
                    <a:ext uri="{9D8B030D-6E8A-4147-A177-3AD203B41FA5}">
                      <a16:colId xmlns:a16="http://schemas.microsoft.com/office/drawing/2014/main" val="1345805083"/>
                    </a:ext>
                  </a:extLst>
                </a:gridCol>
                <a:gridCol w="263347">
                  <a:extLst>
                    <a:ext uri="{9D8B030D-6E8A-4147-A177-3AD203B41FA5}">
                      <a16:colId xmlns:a16="http://schemas.microsoft.com/office/drawing/2014/main" val="2909181892"/>
                    </a:ext>
                  </a:extLst>
                </a:gridCol>
                <a:gridCol w="263347">
                  <a:extLst>
                    <a:ext uri="{9D8B030D-6E8A-4147-A177-3AD203B41FA5}">
                      <a16:colId xmlns:a16="http://schemas.microsoft.com/office/drawing/2014/main" val="1583037495"/>
                    </a:ext>
                  </a:extLst>
                </a:gridCol>
                <a:gridCol w="263347">
                  <a:extLst>
                    <a:ext uri="{9D8B030D-6E8A-4147-A177-3AD203B41FA5}">
                      <a16:colId xmlns:a16="http://schemas.microsoft.com/office/drawing/2014/main" val="4277879039"/>
                    </a:ext>
                  </a:extLst>
                </a:gridCol>
                <a:gridCol w="263347">
                  <a:extLst>
                    <a:ext uri="{9D8B030D-6E8A-4147-A177-3AD203B41FA5}">
                      <a16:colId xmlns:a16="http://schemas.microsoft.com/office/drawing/2014/main" val="1423760777"/>
                    </a:ext>
                  </a:extLst>
                </a:gridCol>
                <a:gridCol w="263347">
                  <a:extLst>
                    <a:ext uri="{9D8B030D-6E8A-4147-A177-3AD203B41FA5}">
                      <a16:colId xmlns:a16="http://schemas.microsoft.com/office/drawing/2014/main" val="2042542126"/>
                    </a:ext>
                  </a:extLst>
                </a:gridCol>
                <a:gridCol w="263347">
                  <a:extLst>
                    <a:ext uri="{9D8B030D-6E8A-4147-A177-3AD203B41FA5}">
                      <a16:colId xmlns:a16="http://schemas.microsoft.com/office/drawing/2014/main" val="3853083028"/>
                    </a:ext>
                  </a:extLst>
                </a:gridCol>
                <a:gridCol w="263347">
                  <a:extLst>
                    <a:ext uri="{9D8B030D-6E8A-4147-A177-3AD203B41FA5}">
                      <a16:colId xmlns:a16="http://schemas.microsoft.com/office/drawing/2014/main" val="4195262588"/>
                    </a:ext>
                  </a:extLst>
                </a:gridCol>
                <a:gridCol w="263347">
                  <a:extLst>
                    <a:ext uri="{9D8B030D-6E8A-4147-A177-3AD203B41FA5}">
                      <a16:colId xmlns:a16="http://schemas.microsoft.com/office/drawing/2014/main" val="2780875690"/>
                    </a:ext>
                  </a:extLst>
                </a:gridCol>
                <a:gridCol w="263347">
                  <a:extLst>
                    <a:ext uri="{9D8B030D-6E8A-4147-A177-3AD203B41FA5}">
                      <a16:colId xmlns:a16="http://schemas.microsoft.com/office/drawing/2014/main" val="1394306986"/>
                    </a:ext>
                  </a:extLst>
                </a:gridCol>
                <a:gridCol w="263347">
                  <a:extLst>
                    <a:ext uri="{9D8B030D-6E8A-4147-A177-3AD203B41FA5}">
                      <a16:colId xmlns:a16="http://schemas.microsoft.com/office/drawing/2014/main" val="3080608188"/>
                    </a:ext>
                  </a:extLst>
                </a:gridCol>
                <a:gridCol w="263347">
                  <a:extLst>
                    <a:ext uri="{9D8B030D-6E8A-4147-A177-3AD203B41FA5}">
                      <a16:colId xmlns:a16="http://schemas.microsoft.com/office/drawing/2014/main" val="995804052"/>
                    </a:ext>
                  </a:extLst>
                </a:gridCol>
                <a:gridCol w="263347">
                  <a:extLst>
                    <a:ext uri="{9D8B030D-6E8A-4147-A177-3AD203B41FA5}">
                      <a16:colId xmlns:a16="http://schemas.microsoft.com/office/drawing/2014/main" val="2026139048"/>
                    </a:ext>
                  </a:extLst>
                </a:gridCol>
                <a:gridCol w="263347">
                  <a:extLst>
                    <a:ext uri="{9D8B030D-6E8A-4147-A177-3AD203B41FA5}">
                      <a16:colId xmlns:a16="http://schemas.microsoft.com/office/drawing/2014/main" val="2406605700"/>
                    </a:ext>
                  </a:extLst>
                </a:gridCol>
                <a:gridCol w="263347">
                  <a:extLst>
                    <a:ext uri="{9D8B030D-6E8A-4147-A177-3AD203B41FA5}">
                      <a16:colId xmlns:a16="http://schemas.microsoft.com/office/drawing/2014/main" val="2218096422"/>
                    </a:ext>
                  </a:extLst>
                </a:gridCol>
                <a:gridCol w="263347">
                  <a:extLst>
                    <a:ext uri="{9D8B030D-6E8A-4147-A177-3AD203B41FA5}">
                      <a16:colId xmlns:a16="http://schemas.microsoft.com/office/drawing/2014/main" val="2683397462"/>
                    </a:ext>
                  </a:extLst>
                </a:gridCol>
                <a:gridCol w="263347">
                  <a:extLst>
                    <a:ext uri="{9D8B030D-6E8A-4147-A177-3AD203B41FA5}">
                      <a16:colId xmlns:a16="http://schemas.microsoft.com/office/drawing/2014/main" val="1242057304"/>
                    </a:ext>
                  </a:extLst>
                </a:gridCol>
                <a:gridCol w="263347">
                  <a:extLst>
                    <a:ext uri="{9D8B030D-6E8A-4147-A177-3AD203B41FA5}">
                      <a16:colId xmlns:a16="http://schemas.microsoft.com/office/drawing/2014/main" val="36296626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533870080"/>
                  </a:ext>
                </a:extLst>
              </a:tr>
              <a:tr h="370840">
                <a:tc>
                  <a:txBody>
                    <a:bodyPr/>
                    <a:lstStyle/>
                    <a:p>
                      <a:r>
                        <a:rPr lang="en-US" sz="1000"/>
                        <a:t>Auto Wichert GmbH</a:t>
                      </a:r>
                    </a:p>
                  </a:txBody>
                  <a:tcPr/>
                </a:tc>
                <a:tc>
                  <a:txBody>
                    <a:bodyPr/>
                    <a:lstStyle/>
                    <a:p>
                      <a:r>
                        <a:rPr lang="en-US" sz="1000"/>
                        <a:t>5356</a:t>
                      </a:r>
                    </a:p>
                  </a:txBody>
                  <a:tcPr/>
                </a:tc>
                <a:tc>
                  <a:txBody>
                    <a:bodyPr/>
                    <a:lstStyle/>
                    <a:p>
                      <a:r>
                        <a:rPr lang="en-US" sz="1000"/>
                        <a:t>40</a:t>
                      </a:r>
                    </a:p>
                  </a:txBody>
                  <a:tcPr/>
                </a:tc>
                <a:tc>
                  <a:txBody>
                    <a:bodyPr/>
                    <a:lstStyle/>
                    <a:p>
                      <a:r>
                        <a:rPr lang="en-US" sz="1000"/>
                        <a:t>68</a:t>
                      </a:r>
                    </a:p>
                  </a:txBody>
                  <a:tcPr/>
                </a:tc>
                <a:tc>
                  <a:txBody>
                    <a:bodyPr/>
                    <a:lstStyle/>
                    <a:p>
                      <a:r>
                        <a:rPr lang="en-US" sz="1000"/>
                        <a:t>19</a:t>
                      </a:r>
                    </a:p>
                  </a:txBody>
                  <a:tcPr/>
                </a:tc>
                <a:tc>
                  <a:txBody>
                    <a:bodyPr/>
                    <a:lstStyle/>
                    <a:p>
                      <a:r>
                        <a:rPr lang="en-US" sz="1000"/>
                        <a:t>4545.064516129</a:t>
                      </a:r>
                    </a:p>
                  </a:txBody>
                  <a:tcPr/>
                </a:tc>
                <a:tc>
                  <a:txBody>
                    <a:bodyPr/>
                    <a:lstStyle/>
                    <a:p>
                      <a:r>
                        <a:rPr lang="en-US" sz="1000"/>
                        <a:t>161699</a:t>
                      </a:r>
                    </a:p>
                  </a:txBody>
                  <a:tcPr/>
                </a:tc>
                <a:tc>
                  <a:txBody>
                    <a:bodyPr/>
                    <a:lstStyle/>
                    <a:p>
                      <a:r>
                        <a:rPr lang="en-US" sz="1000"/>
                        <a:t>120433</a:t>
                      </a:r>
                    </a:p>
                  </a:txBody>
                  <a:tcPr/>
                </a:tc>
                <a:tc>
                  <a:txBody>
                    <a:bodyPr/>
                    <a:lstStyle/>
                    <a:p>
                      <a:r>
                        <a:rPr lang="en-US" sz="1000"/>
                        <a:t>41266</a:t>
                      </a:r>
                    </a:p>
                  </a:txBody>
                  <a:tcPr/>
                </a:tc>
                <a:tc>
                  <a:txBody>
                    <a:bodyPr/>
                    <a:lstStyle/>
                    <a:p>
                      <a:r>
                        <a:rPr lang="en-US" sz="1000"/>
                        <a:t>3.06 %</a:t>
                      </a:r>
                    </a:p>
                  </a:txBody>
                  <a:tcPr/>
                </a:tc>
                <a:tc>
                  <a:txBody>
                    <a:bodyPr/>
                    <a:lstStyle/>
                    <a:p>
                      <a:r>
                        <a:rPr lang="en-US" sz="1000"/>
                        <a:t>2113</a:t>
                      </a:r>
                    </a:p>
                  </a:txBody>
                  <a:tcPr/>
                </a:tc>
                <a:tc>
                  <a:txBody>
                    <a:bodyPr/>
                    <a:lstStyle/>
                    <a:p>
                      <a:r>
                        <a:rPr lang="en-US" sz="1000"/>
                        <a:t>436</a:t>
                      </a:r>
                    </a:p>
                  </a:txBody>
                  <a:tcPr/>
                </a:tc>
                <a:tc>
                  <a:txBody>
                    <a:bodyPr/>
                    <a:lstStyle/>
                    <a:p>
                      <a:r>
                        <a:rPr lang="en-US" sz="1000"/>
                        <a:t>7</a:t>
                      </a:r>
                    </a:p>
                  </a:txBody>
                  <a:tcPr/>
                </a:tc>
                <a:tc>
                  <a:txBody>
                    <a:bodyPr/>
                    <a:lstStyle/>
                    <a:p>
                      <a:r>
                        <a:rPr lang="en-US" sz="1000"/>
                        <a:t>5</a:t>
                      </a:r>
                    </a:p>
                  </a:txBody>
                  <a:tcPr/>
                </a:tc>
                <a:tc>
                  <a:txBody>
                    <a:bodyPr/>
                    <a:lstStyle/>
                    <a:p>
                      <a:r>
                        <a:rPr lang="en-US" sz="1000"/>
                        <a:t>4613</a:t>
                      </a:r>
                    </a:p>
                  </a:txBody>
                  <a:tcPr/>
                </a:tc>
                <a:tc>
                  <a:txBody>
                    <a:bodyPr/>
                    <a:lstStyle/>
                    <a:p>
                      <a:r>
                        <a:rPr lang="en-US" sz="1000"/>
                        <a:t>1644</a:t>
                      </a:r>
                    </a:p>
                  </a:txBody>
                  <a:tcPr/>
                </a:tc>
                <a:tc>
                  <a:txBody>
                    <a:bodyPr/>
                    <a:lstStyle/>
                    <a:p>
                      <a:r>
                        <a:rPr lang="en-US" sz="1000"/>
                        <a:t>1007</a:t>
                      </a:r>
                    </a:p>
                  </a:txBody>
                  <a:tcPr/>
                </a:tc>
                <a:tc>
                  <a:txBody>
                    <a:bodyPr/>
                    <a:lstStyle/>
                    <a:p>
                      <a:r>
                        <a:rPr lang="en-US" sz="1000"/>
                        <a:t>68</a:t>
                      </a:r>
                    </a:p>
                  </a:txBody>
                  <a:tcPr/>
                </a:tc>
                <a:tc>
                  <a:txBody>
                    <a:bodyPr/>
                    <a:lstStyle/>
                    <a:p>
                      <a:r>
                        <a:rPr lang="en-US" sz="1000"/>
                        <a:t>1572</a:t>
                      </a:r>
                    </a:p>
                  </a:txBody>
                  <a:tcPr/>
                </a:tc>
                <a:tc>
                  <a:txBody>
                    <a:bodyPr/>
                    <a:lstStyle/>
                    <a:p>
                      <a:r>
                        <a:rPr lang="en-US" sz="1000"/>
                        <a:t>6</a:t>
                      </a:r>
                    </a:p>
                  </a:txBody>
                  <a:tcPr/>
                </a:tc>
                <a:tc>
                  <a:txBody>
                    <a:bodyPr/>
                    <a:lstStyle/>
                    <a:p>
                      <a:r>
                        <a:rPr lang="en-US" sz="1000"/>
                        <a:t>657</a:t>
                      </a:r>
                    </a:p>
                  </a:txBody>
                  <a:tcPr/>
                </a:tc>
                <a:tc>
                  <a:txBody>
                    <a:bodyPr/>
                    <a:lstStyle/>
                    <a:p>
                      <a:r>
                        <a:rPr lang="en-US" sz="1000"/>
                        <a:t>561</a:t>
                      </a:r>
                    </a:p>
                  </a:txBody>
                  <a:tcPr/>
                </a:tc>
                <a:tc>
                  <a:txBody>
                    <a:bodyPr/>
                    <a:lstStyle/>
                    <a:p>
                      <a:r>
                        <a:rPr lang="en-US" sz="1000"/>
                        <a:t>58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84441534"/>
                  </a:ext>
                </a:extLst>
              </a:tr>
            </a:tbl>
          </a:graphicData>
        </a:graphic>
      </p:graphicFrame>
      <p:sp>
        <p:nvSpPr>
          <p:cNvPr id="4" name="Text Placeholder 3">
            <a:extLst>
              <a:ext uri="{FF2B5EF4-FFF2-40B4-BE49-F238E27FC236}">
                <a16:creationId xmlns:a16="http://schemas.microsoft.com/office/drawing/2014/main" id="{8D776DC2-F8C0-4C7D-9C07-7181DF865A1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66942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30C0-ECC0-43C4-857A-14F9BF5C456F}"/>
              </a:ext>
            </a:extLst>
          </p:cNvPr>
          <p:cNvSpPr>
            <a:spLocks noGrp="1"/>
          </p:cNvSpPr>
          <p:nvPr>
            <p:ph type="title"/>
          </p:nvPr>
        </p:nvSpPr>
        <p:spPr/>
        <p:txBody>
          <a:bodyPr/>
          <a:lstStyle/>
          <a:p>
            <a:r>
              <a:rPr lang="en-US"/>
              <a:t>Instagram Key Metrics Table | Auto Wichert</a:t>
            </a:r>
          </a:p>
        </p:txBody>
      </p:sp>
      <p:graphicFrame>
        <p:nvGraphicFramePr>
          <p:cNvPr id="5" name="Table Placeholder 4">
            <a:extLst>
              <a:ext uri="{FF2B5EF4-FFF2-40B4-BE49-F238E27FC236}">
                <a16:creationId xmlns:a16="http://schemas.microsoft.com/office/drawing/2014/main" id="{60D4D382-CBBC-41EC-A71D-459591D49AAA}"/>
              </a:ext>
            </a:extLst>
          </p:cNvPr>
          <p:cNvGraphicFramePr>
            <a:graphicFrameLocks noGrp="1"/>
          </p:cNvGraphicFramePr>
          <p:nvPr>
            <p:ph type="tbl" sz="quarter" idx="13"/>
            <p:extLst>
              <p:ext uri="{D42A27DB-BD31-4B8C-83A1-F6EECF244321}">
                <p14:modId xmlns:p14="http://schemas.microsoft.com/office/powerpoint/2010/main" val="351351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7653233"/>
                    </a:ext>
                  </a:extLst>
                </a:gridCol>
                <a:gridCol w="699516">
                  <a:extLst>
                    <a:ext uri="{9D8B030D-6E8A-4147-A177-3AD203B41FA5}">
                      <a16:colId xmlns:a16="http://schemas.microsoft.com/office/drawing/2014/main" val="1996518678"/>
                    </a:ext>
                  </a:extLst>
                </a:gridCol>
                <a:gridCol w="699516">
                  <a:extLst>
                    <a:ext uri="{9D8B030D-6E8A-4147-A177-3AD203B41FA5}">
                      <a16:colId xmlns:a16="http://schemas.microsoft.com/office/drawing/2014/main" val="2983478464"/>
                    </a:ext>
                  </a:extLst>
                </a:gridCol>
                <a:gridCol w="658368">
                  <a:extLst>
                    <a:ext uri="{9D8B030D-6E8A-4147-A177-3AD203B41FA5}">
                      <a16:colId xmlns:a16="http://schemas.microsoft.com/office/drawing/2014/main" val="2125186131"/>
                    </a:ext>
                  </a:extLst>
                </a:gridCol>
                <a:gridCol w="658368">
                  <a:extLst>
                    <a:ext uri="{9D8B030D-6E8A-4147-A177-3AD203B41FA5}">
                      <a16:colId xmlns:a16="http://schemas.microsoft.com/office/drawing/2014/main" val="1654113946"/>
                    </a:ext>
                  </a:extLst>
                </a:gridCol>
                <a:gridCol w="658368">
                  <a:extLst>
                    <a:ext uri="{9D8B030D-6E8A-4147-A177-3AD203B41FA5}">
                      <a16:colId xmlns:a16="http://schemas.microsoft.com/office/drawing/2014/main" val="657463813"/>
                    </a:ext>
                  </a:extLst>
                </a:gridCol>
                <a:gridCol w="699516">
                  <a:extLst>
                    <a:ext uri="{9D8B030D-6E8A-4147-A177-3AD203B41FA5}">
                      <a16:colId xmlns:a16="http://schemas.microsoft.com/office/drawing/2014/main" val="2980409113"/>
                    </a:ext>
                  </a:extLst>
                </a:gridCol>
                <a:gridCol w="699516">
                  <a:extLst>
                    <a:ext uri="{9D8B030D-6E8A-4147-A177-3AD203B41FA5}">
                      <a16:colId xmlns:a16="http://schemas.microsoft.com/office/drawing/2014/main" val="3536278595"/>
                    </a:ext>
                  </a:extLst>
                </a:gridCol>
                <a:gridCol w="699516">
                  <a:extLst>
                    <a:ext uri="{9D8B030D-6E8A-4147-A177-3AD203B41FA5}">
                      <a16:colId xmlns:a16="http://schemas.microsoft.com/office/drawing/2014/main" val="2508722290"/>
                    </a:ext>
                  </a:extLst>
                </a:gridCol>
                <a:gridCol w="658368">
                  <a:extLst>
                    <a:ext uri="{9D8B030D-6E8A-4147-A177-3AD203B41FA5}">
                      <a16:colId xmlns:a16="http://schemas.microsoft.com/office/drawing/2014/main" val="40381973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42023412"/>
                  </a:ext>
                </a:extLst>
              </a:tr>
              <a:tr h="370840">
                <a:tc>
                  <a:txBody>
                    <a:bodyPr/>
                    <a:lstStyle/>
                    <a:p>
                      <a:r>
                        <a:rPr lang="en-US" sz="1000"/>
                        <a:t>autowichertgmbh</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0</a:t>
                      </a:r>
                    </a:p>
                  </a:txBody>
                  <a:tcPr/>
                </a:tc>
                <a:tc>
                  <a:txBody>
                    <a:bodyPr/>
                    <a:lstStyle/>
                    <a:p>
                      <a:r>
                        <a:rPr lang="en-US" sz="1000"/>
                        <a:t>2</a:t>
                      </a:r>
                    </a:p>
                  </a:txBody>
                  <a:tcPr/>
                </a:tc>
                <a:tc>
                  <a:txBody>
                    <a:bodyPr/>
                    <a:lstStyle/>
                    <a:p>
                      <a:r>
                        <a:rPr lang="en-US" sz="1000"/>
                        <a:t>10</a:t>
                      </a:r>
                    </a:p>
                  </a:txBody>
                  <a:tcPr/>
                </a:tc>
                <a:tc>
                  <a:txBody>
                    <a:bodyPr/>
                    <a:lstStyle/>
                    <a:p>
                      <a:r>
                        <a:rPr lang="en-US" sz="1000"/>
                        <a:t>545</a:t>
                      </a:r>
                    </a:p>
                  </a:txBody>
                  <a:tcPr/>
                </a:tc>
                <a:tc>
                  <a:txBody>
                    <a:bodyPr/>
                    <a:lstStyle/>
                    <a:p>
                      <a:r>
                        <a:rPr lang="en-US" sz="1000"/>
                        <a:t>27</a:t>
                      </a:r>
                    </a:p>
                  </a:txBody>
                  <a:tcPr/>
                </a:tc>
                <a:tc>
                  <a:txBody>
                    <a:bodyPr/>
                    <a:lstStyle/>
                    <a:p>
                      <a:r>
                        <a:rPr lang="en-US" sz="1000"/>
                        <a:t>n/a</a:t>
                      </a:r>
                    </a:p>
                  </a:txBody>
                  <a:tcPr/>
                </a:tc>
                <a:extLst>
                  <a:ext uri="{0D108BD9-81ED-4DB2-BD59-A6C34878D82A}">
                    <a16:rowId xmlns:a16="http://schemas.microsoft.com/office/drawing/2014/main" val="3858846543"/>
                  </a:ext>
                </a:extLst>
              </a:tr>
            </a:tbl>
          </a:graphicData>
        </a:graphic>
      </p:graphicFrame>
      <p:sp>
        <p:nvSpPr>
          <p:cNvPr id="4" name="Text Placeholder 3">
            <a:extLst>
              <a:ext uri="{FF2B5EF4-FFF2-40B4-BE49-F238E27FC236}">
                <a16:creationId xmlns:a16="http://schemas.microsoft.com/office/drawing/2014/main" id="{AF447D30-187E-4AD2-8EF8-95520B70EE3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81713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E5080-A8FD-4E41-9F27-9FA73F4B15AA}"/>
              </a:ext>
            </a:extLst>
          </p:cNvPr>
          <p:cNvSpPr>
            <a:spLocks noGrp="1"/>
          </p:cNvSpPr>
          <p:nvPr>
            <p:ph type="title"/>
          </p:nvPr>
        </p:nvSpPr>
        <p:spPr/>
        <p:txBody>
          <a:bodyPr/>
          <a:lstStyle/>
          <a:p>
            <a:r>
              <a:rPr lang="en-US"/>
              <a:t>Instagram Followers Total | Auto Wichert</a:t>
            </a:r>
          </a:p>
        </p:txBody>
      </p:sp>
      <p:graphicFrame>
        <p:nvGraphicFramePr>
          <p:cNvPr id="6" name="Chart Placeholder 5">
            <a:extLst>
              <a:ext uri="{FF2B5EF4-FFF2-40B4-BE49-F238E27FC236}">
                <a16:creationId xmlns:a16="http://schemas.microsoft.com/office/drawing/2014/main" id="{1D021171-B310-48DC-ACAC-91B1D3A81C01}"/>
              </a:ext>
            </a:extLst>
          </p:cNvPr>
          <p:cNvGraphicFramePr>
            <a:graphicFrameLocks noGrp="1"/>
          </p:cNvGraphicFramePr>
          <p:nvPr>
            <p:ph type="chart" sz="quarter" idx="13"/>
            <p:extLst>
              <p:ext uri="{D42A27DB-BD31-4B8C-83A1-F6EECF244321}">
                <p14:modId xmlns:p14="http://schemas.microsoft.com/office/powerpoint/2010/main" val="1336621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0970CA-0C7F-45D2-BD4D-71868FB45E6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DFD0621-6813-47F6-9F71-07D83965D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95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75AC2-1847-4BE0-8B46-985A15AB24AD}"/>
              </a:ext>
            </a:extLst>
          </p:cNvPr>
          <p:cNvSpPr>
            <a:spLocks noGrp="1"/>
          </p:cNvSpPr>
          <p:nvPr>
            <p:ph type="title"/>
          </p:nvPr>
        </p:nvSpPr>
        <p:spPr/>
        <p:txBody>
          <a:bodyPr/>
          <a:lstStyle/>
          <a:p>
            <a:r>
              <a:rPr lang="en-US"/>
              <a:t>Instagram Posts Table | Auto Wichert - 1 of 5</a:t>
            </a:r>
          </a:p>
        </p:txBody>
      </p:sp>
      <p:graphicFrame>
        <p:nvGraphicFramePr>
          <p:cNvPr id="5" name="Table Placeholder 4">
            <a:extLst>
              <a:ext uri="{FF2B5EF4-FFF2-40B4-BE49-F238E27FC236}">
                <a16:creationId xmlns:a16="http://schemas.microsoft.com/office/drawing/2014/main" id="{2AEF08C2-0B11-47B5-80EB-E52DAB176ECC}"/>
              </a:ext>
            </a:extLst>
          </p:cNvPr>
          <p:cNvGraphicFramePr>
            <a:graphicFrameLocks noGrp="1"/>
          </p:cNvGraphicFramePr>
          <p:nvPr>
            <p:ph type="tbl" sz="quarter" idx="13"/>
            <p:extLst>
              <p:ext uri="{D42A27DB-BD31-4B8C-83A1-F6EECF244321}">
                <p14:modId xmlns:p14="http://schemas.microsoft.com/office/powerpoint/2010/main" val="36113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71274667"/>
                    </a:ext>
                  </a:extLst>
                </a:gridCol>
                <a:gridCol w="987552">
                  <a:extLst>
                    <a:ext uri="{9D8B030D-6E8A-4147-A177-3AD203B41FA5}">
                      <a16:colId xmlns:a16="http://schemas.microsoft.com/office/drawing/2014/main" val="227450384"/>
                    </a:ext>
                  </a:extLst>
                </a:gridCol>
                <a:gridCol w="987552">
                  <a:extLst>
                    <a:ext uri="{9D8B030D-6E8A-4147-A177-3AD203B41FA5}">
                      <a16:colId xmlns:a16="http://schemas.microsoft.com/office/drawing/2014/main" val="1720227458"/>
                    </a:ext>
                  </a:extLst>
                </a:gridCol>
                <a:gridCol w="987552">
                  <a:extLst>
                    <a:ext uri="{9D8B030D-6E8A-4147-A177-3AD203B41FA5}">
                      <a16:colId xmlns:a16="http://schemas.microsoft.com/office/drawing/2014/main" val="2574194645"/>
                    </a:ext>
                  </a:extLst>
                </a:gridCol>
                <a:gridCol w="987552">
                  <a:extLst>
                    <a:ext uri="{9D8B030D-6E8A-4147-A177-3AD203B41FA5}">
                      <a16:colId xmlns:a16="http://schemas.microsoft.com/office/drawing/2014/main" val="297521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949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autowichertgmbh - 2018-07-30 17:59:56 </a:t>
                      </a:r>
                      <a:r>
                        <a:rPr kumimoji="0" lang="de-DE" sz="1000" b="0" i="0" u="none" strike="noStrike" kern="1200" cap="none" spc="0" normalizeH="0" baseline="0" noProof="0">
                          <a:ln>
                            <a:noFill/>
                          </a:ln>
                          <a:solidFill>
                            <a:prstClr val="black"/>
                          </a:solidFill>
                          <a:effectLst/>
                          <a:uLnTx/>
                          <a:uFillTx/>
                          <a:latin typeface="+mn-lt"/>
                          <a:ea typeface="+mn-ea"/>
                          <a:cs typeface="+mn-cs"/>
                        </a:rPr>
                        <a:t>
 Entspannt ankommen mit dem SEAT Ibiza FR. Mit seinen zahlreichen Sicherheitsfeatures bietet er das gute Gefühl für unterwegs. Zum Beispiel mit dem serienmäßigen Umfeldbeobachtungssystem „Front Assist“. 🚗
#AutoWichert #SEATWichert #SEAT #ServicemitLeidenschaft #Auto #Hamburg #carsofig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561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autowichertgmbh - 2018-07-27 12:51:43 </a:t>
                      </a:r>
                      <a:r>
                        <a:rPr kumimoji="0" lang="de-DE" sz="1000" b="0" i="0" u="none" strike="noStrike" kern="1200" cap="none" spc="0" normalizeH="0" baseline="0" noProof="0">
                          <a:ln>
                            <a:noFill/>
                          </a:ln>
                          <a:solidFill>
                            <a:prstClr val="black"/>
                          </a:solidFill>
                          <a:effectLst/>
                          <a:uLnTx/>
                          <a:uFillTx/>
                          <a:latin typeface="+mn-lt"/>
                          <a:ea typeface="+mn-ea"/>
                          <a:cs typeface="+mn-cs"/>
                        </a:rPr>
                        <a:t>
 Wir verlosen 1 von 3 Wichert Classic Car Teddys. Wer im Lostopf landen möchte kommentiert diesen Post einfach mit einem 🐻.
Unter allen Kommentaren bis zum 30.07.2018 werden die 3 Gewinner zufällig ausgewählt und per PN informiert. Viel Glück 🙂🍀 .
Das Gewinnspiel steht in keiner Verbindung zu Facebook und wird in keiner Weise von Facebook/Instagram gesponsert, unterstützt oder organisiert.
#servicemitleidenschaft #autowichert #classiccarshamburg #teddy #audir8 #gewinnspiel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820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- 2018-07-25 14:52:35 </a:t>
                      </a:r>
                      <a:r>
                        <a:rPr kumimoji="0" lang="en-US" sz="1000" b="0" i="0" u="none" strike="noStrike" kern="1200" cap="none" spc="0" normalizeH="0" baseline="0" noProof="0">
                          <a:ln>
                            <a:noFill/>
                          </a:ln>
                          <a:solidFill>
                            <a:prstClr val="black"/>
                          </a:solidFill>
                          <a:effectLst/>
                          <a:uLnTx/>
                          <a:uFillTx/>
                          <a:latin typeface="+mn-lt"/>
                          <a:ea typeface="+mn-ea"/>
                          <a:cs typeface="+mn-cs"/>
                        </a:rPr>
                        <a:t>
 Der neue SEAT in hell oder dunkel? Satin oder Stone? Was meint ihr? Unser SEAT Team im Stockflethweg hilft euch gerne bei der Konfiguration.
#ServicemitLeidenschaft #autowichert #Wichert #SEATWichert #Hamburg #Satin #Stone #Cockpit #Auto #carsofig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1404006"/>
                  </a:ext>
                </a:extLst>
              </a:tr>
            </a:tbl>
          </a:graphicData>
        </a:graphic>
      </p:graphicFrame>
      <p:sp>
        <p:nvSpPr>
          <p:cNvPr id="4" name="Text Placeholder 3">
            <a:extLst>
              <a:ext uri="{FF2B5EF4-FFF2-40B4-BE49-F238E27FC236}">
                <a16:creationId xmlns:a16="http://schemas.microsoft.com/office/drawing/2014/main" id="{02BC9246-8798-41A8-B8F8-253123F8AEF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93250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8241-1254-4761-B2F8-8C0A62492678}"/>
              </a:ext>
            </a:extLst>
          </p:cNvPr>
          <p:cNvSpPr>
            <a:spLocks noGrp="1"/>
          </p:cNvSpPr>
          <p:nvPr>
            <p:ph type="title"/>
          </p:nvPr>
        </p:nvSpPr>
        <p:spPr/>
        <p:txBody>
          <a:bodyPr/>
          <a:lstStyle/>
          <a:p>
            <a:r>
              <a:rPr lang="en-US"/>
              <a:t>Instagram Posts Table | Auto Wichert - 2 of 5</a:t>
            </a:r>
          </a:p>
        </p:txBody>
      </p:sp>
      <p:graphicFrame>
        <p:nvGraphicFramePr>
          <p:cNvPr id="5" name="Table Placeholder 4">
            <a:extLst>
              <a:ext uri="{FF2B5EF4-FFF2-40B4-BE49-F238E27FC236}">
                <a16:creationId xmlns:a16="http://schemas.microsoft.com/office/drawing/2014/main" id="{9862463B-519D-40D8-AC2D-C26EA54DD002}"/>
              </a:ext>
            </a:extLst>
          </p:cNvPr>
          <p:cNvGraphicFramePr>
            <a:graphicFrameLocks noGrp="1"/>
          </p:cNvGraphicFramePr>
          <p:nvPr>
            <p:ph type="tbl" sz="quarter" idx="13"/>
            <p:extLst>
              <p:ext uri="{D42A27DB-BD31-4B8C-83A1-F6EECF244321}">
                <p14:modId xmlns:p14="http://schemas.microsoft.com/office/powerpoint/2010/main" val="214619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8689855"/>
                    </a:ext>
                  </a:extLst>
                </a:gridCol>
                <a:gridCol w="987552">
                  <a:extLst>
                    <a:ext uri="{9D8B030D-6E8A-4147-A177-3AD203B41FA5}">
                      <a16:colId xmlns:a16="http://schemas.microsoft.com/office/drawing/2014/main" val="1531725283"/>
                    </a:ext>
                  </a:extLst>
                </a:gridCol>
                <a:gridCol w="987552">
                  <a:extLst>
                    <a:ext uri="{9D8B030D-6E8A-4147-A177-3AD203B41FA5}">
                      <a16:colId xmlns:a16="http://schemas.microsoft.com/office/drawing/2014/main" val="1044237328"/>
                    </a:ext>
                  </a:extLst>
                </a:gridCol>
                <a:gridCol w="987552">
                  <a:extLst>
                    <a:ext uri="{9D8B030D-6E8A-4147-A177-3AD203B41FA5}">
                      <a16:colId xmlns:a16="http://schemas.microsoft.com/office/drawing/2014/main" val="3226329731"/>
                    </a:ext>
                  </a:extLst>
                </a:gridCol>
                <a:gridCol w="987552">
                  <a:extLst>
                    <a:ext uri="{9D8B030D-6E8A-4147-A177-3AD203B41FA5}">
                      <a16:colId xmlns:a16="http://schemas.microsoft.com/office/drawing/2014/main" val="367124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839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- 2018-07-24 14:09:09 </a:t>
                      </a:r>
                      <a:r>
                        <a:rPr kumimoji="0" lang="en-US" sz="1000" b="0" i="0" u="none" strike="noStrike" kern="1200" cap="none" spc="0" normalizeH="0" baseline="0" noProof="0">
                          <a:ln>
                            <a:noFill/>
                          </a:ln>
                          <a:solidFill>
                            <a:prstClr val="black"/>
                          </a:solidFill>
                          <a:effectLst/>
                          <a:uLnTx/>
                          <a:uFillTx/>
                          <a:latin typeface="+mn-lt"/>
                          <a:ea typeface="+mn-ea"/>
                          <a:cs typeface="+mn-cs"/>
                        </a:rPr>
                        <a:t>
 Bleib mobil – mit deinem SEAT und der Mobilitätsgarantie von Auto Wichert. 😎 Wenn dein Auto bei uns zur Inspektion ist, sorgen wir für deine Ersatzmobilität. Kostenfrei.
#ServicemitLeidenschaft #AutoWichert #SEATWichert #Hamburg #WhiteCar #Citylife #SEAT #SuV #Inspektion #Mobil #Auto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282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- 2018-07-23 13:26:49 </a:t>
                      </a:r>
                      <a:r>
                        <a:rPr kumimoji="0" lang="en-US" sz="1000" b="0" i="0" u="none" strike="noStrike" kern="1200" cap="none" spc="0" normalizeH="0" baseline="0" noProof="0">
                          <a:ln>
                            <a:noFill/>
                          </a:ln>
                          <a:solidFill>
                            <a:prstClr val="black"/>
                          </a:solidFill>
                          <a:effectLst/>
                          <a:uLnTx/>
                          <a:uFillTx/>
                          <a:latin typeface="+mn-lt"/>
                          <a:ea typeface="+mn-ea"/>
                          <a:cs typeface="+mn-cs"/>
                        </a:rPr>
                        <a:t>
 Wir sind sehr stolz auf unseren schönen VW Corrado. ⠀
Habt ihr auch ein Schmuckstück in der Garage, das ihr niemals hergeben würdet? ⠀
.⠀⠀
Teilt eure Auto Wichert Momente mit #servicemitleidenschaft &amp; #autowichert ⠀⠀
.⠀⠀
.⠀⠀
#autohaus #hamburg #welovehamburg #welovecars #vw #vwcorrado #classiccar #racingcar #tuning #fastcar #autos #cars #car #picoftheday #instacars #autoliebe #carlove #carphotography #lifestyle #instahamburg #instagramhamburg #ighamburg #carsofinstagram #carsofig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8374727"/>
                  </a:ext>
                </a:extLst>
              </a:tr>
            </a:tbl>
          </a:graphicData>
        </a:graphic>
      </p:graphicFrame>
      <p:sp>
        <p:nvSpPr>
          <p:cNvPr id="4" name="Text Placeholder 3">
            <a:extLst>
              <a:ext uri="{FF2B5EF4-FFF2-40B4-BE49-F238E27FC236}">
                <a16:creationId xmlns:a16="http://schemas.microsoft.com/office/drawing/2014/main" id="{085340B9-3A19-47D6-AE90-958BF18D28E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34360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6151-4B70-4C34-B911-B061C4CA30F3}"/>
              </a:ext>
            </a:extLst>
          </p:cNvPr>
          <p:cNvSpPr>
            <a:spLocks noGrp="1"/>
          </p:cNvSpPr>
          <p:nvPr>
            <p:ph type="title"/>
          </p:nvPr>
        </p:nvSpPr>
        <p:spPr/>
        <p:txBody>
          <a:bodyPr/>
          <a:lstStyle/>
          <a:p>
            <a:r>
              <a:rPr lang="en-US"/>
              <a:t>Instagram Posts Table | Auto Wichert - 3 of 5</a:t>
            </a:r>
          </a:p>
        </p:txBody>
      </p:sp>
      <p:graphicFrame>
        <p:nvGraphicFramePr>
          <p:cNvPr id="5" name="Table Placeholder 4">
            <a:extLst>
              <a:ext uri="{FF2B5EF4-FFF2-40B4-BE49-F238E27FC236}">
                <a16:creationId xmlns:a16="http://schemas.microsoft.com/office/drawing/2014/main" id="{3B9DE80C-2FF1-447F-9669-0FE3953D6C1D}"/>
              </a:ext>
            </a:extLst>
          </p:cNvPr>
          <p:cNvGraphicFramePr>
            <a:graphicFrameLocks noGrp="1"/>
          </p:cNvGraphicFramePr>
          <p:nvPr>
            <p:ph type="tbl" sz="quarter" idx="13"/>
            <p:extLst>
              <p:ext uri="{D42A27DB-BD31-4B8C-83A1-F6EECF244321}">
                <p14:modId xmlns:p14="http://schemas.microsoft.com/office/powerpoint/2010/main" val="31817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29202008"/>
                    </a:ext>
                  </a:extLst>
                </a:gridCol>
                <a:gridCol w="987552">
                  <a:extLst>
                    <a:ext uri="{9D8B030D-6E8A-4147-A177-3AD203B41FA5}">
                      <a16:colId xmlns:a16="http://schemas.microsoft.com/office/drawing/2014/main" val="292874080"/>
                    </a:ext>
                  </a:extLst>
                </a:gridCol>
                <a:gridCol w="987552">
                  <a:extLst>
                    <a:ext uri="{9D8B030D-6E8A-4147-A177-3AD203B41FA5}">
                      <a16:colId xmlns:a16="http://schemas.microsoft.com/office/drawing/2014/main" val="1943907131"/>
                    </a:ext>
                  </a:extLst>
                </a:gridCol>
                <a:gridCol w="987552">
                  <a:extLst>
                    <a:ext uri="{9D8B030D-6E8A-4147-A177-3AD203B41FA5}">
                      <a16:colId xmlns:a16="http://schemas.microsoft.com/office/drawing/2014/main" val="3670591514"/>
                    </a:ext>
                  </a:extLst>
                </a:gridCol>
                <a:gridCol w="987552">
                  <a:extLst>
                    <a:ext uri="{9D8B030D-6E8A-4147-A177-3AD203B41FA5}">
                      <a16:colId xmlns:a16="http://schemas.microsoft.com/office/drawing/2014/main" val="2037570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519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- 2018-07-15 17:58:25 </a:t>
                      </a:r>
                      <a:r>
                        <a:rPr kumimoji="0" lang="en-US" sz="1000" b="0" i="0" u="none" strike="noStrike" kern="1200" cap="none" spc="0" normalizeH="0" baseline="0" noProof="0">
                          <a:ln>
                            <a:noFill/>
                          </a:ln>
                          <a:solidFill>
                            <a:prstClr val="black"/>
                          </a:solidFill>
                          <a:effectLst/>
                          <a:uLnTx/>
                          <a:uFillTx/>
                          <a:latin typeface="+mn-lt"/>
                          <a:ea typeface="+mn-ea"/>
                          <a:cs typeface="+mn-cs"/>
                        </a:rPr>
                        <a:t>
 Wir hoffen ihr habt dieses tolle Sommerwochenende genossen. Übrigens vermieten wir auch Bullis 😉 ⠀
Schaut gern mal unter https://www.auto-wichert.de/vermietung/reisemobile vorbei.⠀⠀
.⠀
Teilt eure Auto Wichert Momente mit #servicemitleidenschaft &amp; #autowichert ⠀⠀
.⠀⠀
.⠀⠀
#autohaus #hamburg #welovehamburg #welovecars #vwbus #vw #bulli #bullis #beachlife #lifeisbetteratthebeach #camping #vwcalifornia #vwt6 #strandurlaub #autos #cars #car #niceview #picoftheday #instacars #autoliebe #carlove #carphotography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220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- 2018-07-12 17:06:24 </a:t>
                      </a:r>
                      <a:r>
                        <a:rPr kumimoji="0" lang="en-US" sz="1000" b="0" i="0" u="none" strike="noStrike" kern="1200" cap="none" spc="0" normalizeH="0" baseline="0" noProof="0">
                          <a:ln>
                            <a:noFill/>
                          </a:ln>
                          <a:solidFill>
                            <a:prstClr val="black"/>
                          </a:solidFill>
                          <a:effectLst/>
                          <a:uLnTx/>
                          <a:uFillTx/>
                          <a:latin typeface="+mn-lt"/>
                          <a:ea typeface="+mn-ea"/>
                          <a:cs typeface="+mn-cs"/>
                        </a:rPr>
                        <a:t>
 Der hat ordentlich was unter der Haube 💥:⠀
der Audi V8 (Typ 4C) wurde von 1988 bis 1994 produziert.⠀
Der Motor mit einem Hubraum von 3,6 Litern (3562 cm³) leistete 184 kW (250 PS) bei 5800/min. 
Teilt eure Auto Wichert Momente mit #servicemitleidenschaft &amp; #autowichert 📸⠀⠀
.⠀⠀⠀
#autowichert #servicemitleidenschaft #autohaus #classiccars #audi #audiv8 #v8 #motor #hamburg #welovehamburg #welovecars #autos #cars #car #picoftheday #instacars #autoliebe #carlove #carphotography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395257"/>
                  </a:ext>
                </a:extLst>
              </a:tr>
            </a:tbl>
          </a:graphicData>
        </a:graphic>
      </p:graphicFrame>
      <p:sp>
        <p:nvSpPr>
          <p:cNvPr id="4" name="Text Placeholder 3">
            <a:extLst>
              <a:ext uri="{FF2B5EF4-FFF2-40B4-BE49-F238E27FC236}">
                <a16:creationId xmlns:a16="http://schemas.microsoft.com/office/drawing/2014/main" id="{DDE9BAAC-CE8D-4E6A-AE4B-1A16777DB90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14956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ADFC-8726-4BA4-80FC-227896F28CB3}"/>
              </a:ext>
            </a:extLst>
          </p:cNvPr>
          <p:cNvSpPr>
            <a:spLocks noGrp="1"/>
          </p:cNvSpPr>
          <p:nvPr>
            <p:ph type="title"/>
          </p:nvPr>
        </p:nvSpPr>
        <p:spPr/>
        <p:txBody>
          <a:bodyPr/>
          <a:lstStyle/>
          <a:p>
            <a:r>
              <a:rPr lang="en-US"/>
              <a:t>Instagram Posts Table | Auto Wichert - 4 of 5</a:t>
            </a:r>
          </a:p>
        </p:txBody>
      </p:sp>
      <p:graphicFrame>
        <p:nvGraphicFramePr>
          <p:cNvPr id="5" name="Table Placeholder 4">
            <a:extLst>
              <a:ext uri="{FF2B5EF4-FFF2-40B4-BE49-F238E27FC236}">
                <a16:creationId xmlns:a16="http://schemas.microsoft.com/office/drawing/2014/main" id="{7248650B-CC86-4D5C-BDAF-26FE56AB339B}"/>
              </a:ext>
            </a:extLst>
          </p:cNvPr>
          <p:cNvGraphicFramePr>
            <a:graphicFrameLocks noGrp="1"/>
          </p:cNvGraphicFramePr>
          <p:nvPr>
            <p:ph type="tbl" sz="quarter" idx="13"/>
            <p:extLst>
              <p:ext uri="{D42A27DB-BD31-4B8C-83A1-F6EECF244321}">
                <p14:modId xmlns:p14="http://schemas.microsoft.com/office/powerpoint/2010/main" val="83591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8945815"/>
                    </a:ext>
                  </a:extLst>
                </a:gridCol>
                <a:gridCol w="987552">
                  <a:extLst>
                    <a:ext uri="{9D8B030D-6E8A-4147-A177-3AD203B41FA5}">
                      <a16:colId xmlns:a16="http://schemas.microsoft.com/office/drawing/2014/main" val="3987264259"/>
                    </a:ext>
                  </a:extLst>
                </a:gridCol>
                <a:gridCol w="987552">
                  <a:extLst>
                    <a:ext uri="{9D8B030D-6E8A-4147-A177-3AD203B41FA5}">
                      <a16:colId xmlns:a16="http://schemas.microsoft.com/office/drawing/2014/main" val="3179750351"/>
                    </a:ext>
                  </a:extLst>
                </a:gridCol>
                <a:gridCol w="987552">
                  <a:extLst>
                    <a:ext uri="{9D8B030D-6E8A-4147-A177-3AD203B41FA5}">
                      <a16:colId xmlns:a16="http://schemas.microsoft.com/office/drawing/2014/main" val="1975765232"/>
                    </a:ext>
                  </a:extLst>
                </a:gridCol>
                <a:gridCol w="987552">
                  <a:extLst>
                    <a:ext uri="{9D8B030D-6E8A-4147-A177-3AD203B41FA5}">
                      <a16:colId xmlns:a16="http://schemas.microsoft.com/office/drawing/2014/main" val="171422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38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- 2018-07-09 14:14:54 </a:t>
                      </a:r>
                      <a:r>
                        <a:rPr kumimoji="0" lang="en-US" sz="1000" b="0" i="0" u="none" strike="noStrike" kern="1200" cap="none" spc="0" normalizeH="0" baseline="0" noProof="0">
                          <a:ln>
                            <a:noFill/>
                          </a:ln>
                          <a:solidFill>
                            <a:prstClr val="black"/>
                          </a:solidFill>
                          <a:effectLst/>
                          <a:uLnTx/>
                          <a:uFillTx/>
                          <a:latin typeface="+mn-lt"/>
                          <a:ea typeface="+mn-ea"/>
                          <a:cs typeface="+mn-cs"/>
                        </a:rPr>
                        <a:t>
 Time to say „Moin“. Das neue Mitglied der Q-Familie. Der Audi Q8 - ab heute bei uns bestellbar. 
Kraftstoffverbrauch kombiniert*: 6,8-6,6 l/100 km, CO2-Emissionen*: 179-172 g/km 
#derneueaudiq8 #audiq8 #q8 #autowichert #servicemitleidenschaft #lifestyle #carsofig #autohaus #hamburg #welovehamburg #autos #cars #instacars #autoliebe #audiliebe #carlove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613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- 2018-07-08 21:42:57 </a:t>
                      </a:r>
                      <a:r>
                        <a:rPr kumimoji="0" lang="en-US" sz="1000" b="0" i="0" u="none" strike="noStrike" kern="1200" cap="none" spc="0" normalizeH="0" baseline="0" noProof="0">
                          <a:ln>
                            <a:noFill/>
                          </a:ln>
                          <a:solidFill>
                            <a:prstClr val="black"/>
                          </a:solidFill>
                          <a:effectLst/>
                          <a:uLnTx/>
                          <a:uFillTx/>
                          <a:latin typeface="+mn-lt"/>
                          <a:ea typeface="+mn-ea"/>
                          <a:cs typeface="+mn-cs"/>
                        </a:rPr>
                        <a:t>
 Der Audi Q7 in Hamburg perfekt in Szene gesetzt. ⠀
Wir wünschen euch einen tollen Sonntagabend !⠀⠀
Foto: @addictedtolight_com⠀
.⠀
Teilt eure Auto Wichert Momente mit #servicemitleidenschaft &amp; #autowichert 📸⠀
.⠀⠀
.⠀⠀
#autowichert #servicemitleidenschaft #autohaus #hamburg #welovehamburg #welovecars #audi #audideutschland #q7 #autos #cars #car #niceview #sunset #sonnenuntergang #picoftheday #instacars #autoliebe #carlove #carphotography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3412471"/>
                  </a:ext>
                </a:extLst>
              </a:tr>
            </a:tbl>
          </a:graphicData>
        </a:graphic>
      </p:graphicFrame>
      <p:sp>
        <p:nvSpPr>
          <p:cNvPr id="4" name="Text Placeholder 3">
            <a:extLst>
              <a:ext uri="{FF2B5EF4-FFF2-40B4-BE49-F238E27FC236}">
                <a16:creationId xmlns:a16="http://schemas.microsoft.com/office/drawing/2014/main" id="{2D7BE694-3DEA-4D38-AEBA-F5FAC38B56B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57057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CFC6-C99D-4696-B98D-B995804DFF4F}"/>
              </a:ext>
            </a:extLst>
          </p:cNvPr>
          <p:cNvSpPr>
            <a:spLocks noGrp="1"/>
          </p:cNvSpPr>
          <p:nvPr>
            <p:ph type="title"/>
          </p:nvPr>
        </p:nvSpPr>
        <p:spPr/>
        <p:txBody>
          <a:bodyPr/>
          <a:lstStyle/>
          <a:p>
            <a:r>
              <a:rPr lang="en-US"/>
              <a:t>Instagram Posts Table | Auto Wichert - 5 of 5</a:t>
            </a:r>
          </a:p>
        </p:txBody>
      </p:sp>
      <p:graphicFrame>
        <p:nvGraphicFramePr>
          <p:cNvPr id="5" name="Table Placeholder 4">
            <a:extLst>
              <a:ext uri="{FF2B5EF4-FFF2-40B4-BE49-F238E27FC236}">
                <a16:creationId xmlns:a16="http://schemas.microsoft.com/office/drawing/2014/main" id="{04E28D4B-FD55-474F-92E8-333FAA745FE8}"/>
              </a:ext>
            </a:extLst>
          </p:cNvPr>
          <p:cNvGraphicFramePr>
            <a:graphicFrameLocks noGrp="1"/>
          </p:cNvGraphicFramePr>
          <p:nvPr>
            <p:ph type="tbl" sz="quarter" idx="13"/>
            <p:extLst>
              <p:ext uri="{D42A27DB-BD31-4B8C-83A1-F6EECF244321}">
                <p14:modId xmlns:p14="http://schemas.microsoft.com/office/powerpoint/2010/main" val="217230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1906586"/>
                    </a:ext>
                  </a:extLst>
                </a:gridCol>
                <a:gridCol w="987552">
                  <a:extLst>
                    <a:ext uri="{9D8B030D-6E8A-4147-A177-3AD203B41FA5}">
                      <a16:colId xmlns:a16="http://schemas.microsoft.com/office/drawing/2014/main" val="1232404533"/>
                    </a:ext>
                  </a:extLst>
                </a:gridCol>
                <a:gridCol w="987552">
                  <a:extLst>
                    <a:ext uri="{9D8B030D-6E8A-4147-A177-3AD203B41FA5}">
                      <a16:colId xmlns:a16="http://schemas.microsoft.com/office/drawing/2014/main" val="2056477"/>
                    </a:ext>
                  </a:extLst>
                </a:gridCol>
                <a:gridCol w="987552">
                  <a:extLst>
                    <a:ext uri="{9D8B030D-6E8A-4147-A177-3AD203B41FA5}">
                      <a16:colId xmlns:a16="http://schemas.microsoft.com/office/drawing/2014/main" val="1803821618"/>
                    </a:ext>
                  </a:extLst>
                </a:gridCol>
                <a:gridCol w="987552">
                  <a:extLst>
                    <a:ext uri="{9D8B030D-6E8A-4147-A177-3AD203B41FA5}">
                      <a16:colId xmlns:a16="http://schemas.microsoft.com/office/drawing/2014/main" val="477768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463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- 2018-07-01 15:16:03 </a:t>
                      </a:r>
                      <a:r>
                        <a:rPr kumimoji="0" lang="en-US" sz="1000" b="0" i="0" u="none" strike="noStrike" kern="1200" cap="none" spc="0" normalizeH="0" baseline="0" noProof="0">
                          <a:ln>
                            <a:noFill/>
                          </a:ln>
                          <a:solidFill>
                            <a:prstClr val="black"/>
                          </a:solidFill>
                          <a:effectLst/>
                          <a:uLnTx/>
                          <a:uFillTx/>
                          <a:latin typeface="+mn-lt"/>
                          <a:ea typeface="+mn-ea"/>
                          <a:cs typeface="+mn-cs"/>
                        </a:rPr>
                        <a:t>
 Noch sportlicher, noch konsequenter: Die dritte Generation des Audi TT Coupé. ⠀
.⠀
Foto: @addictedtolight ⠀
.⠀
Teilt eure Auto Wichert Momente mit #servicemitleidenschaft &amp; #autowichert⠀
.⠀
.⠀
#autohaus #hamburg #welovehamburg #welovecars #audi #auditt #coupe #vorsprungdurchtechnik #sportauto #autos #cars #car #niceview #picoftheday #instacars #autoliebe #carlove #carphotography #lifestyle #instahamburg #instagramhamburg #ighamburg #carsofinstagram #carsofig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0636141"/>
                  </a:ext>
                </a:extLst>
              </a:tr>
            </a:tbl>
          </a:graphicData>
        </a:graphic>
      </p:graphicFrame>
      <p:sp>
        <p:nvSpPr>
          <p:cNvPr id="4" name="Text Placeholder 3">
            <a:extLst>
              <a:ext uri="{FF2B5EF4-FFF2-40B4-BE49-F238E27FC236}">
                <a16:creationId xmlns:a16="http://schemas.microsoft.com/office/drawing/2014/main" id="{50FF67F3-5599-4898-9A8A-3745AD1A7E1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07557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E48E-9DFB-4BA7-8307-329AC888AD27}"/>
              </a:ext>
            </a:extLst>
          </p:cNvPr>
          <p:cNvSpPr>
            <a:spLocks noGrp="1"/>
          </p:cNvSpPr>
          <p:nvPr>
            <p:ph type="title"/>
          </p:nvPr>
        </p:nvSpPr>
        <p:spPr/>
        <p:txBody>
          <a:bodyPr/>
          <a:lstStyle/>
          <a:p>
            <a:r>
              <a:rPr lang="en-US"/>
              <a:t>Instagram Posts Table | Auto Wichert - 1 of 5</a:t>
            </a:r>
          </a:p>
        </p:txBody>
      </p:sp>
      <p:graphicFrame>
        <p:nvGraphicFramePr>
          <p:cNvPr id="5" name="Table Placeholder 4">
            <a:extLst>
              <a:ext uri="{FF2B5EF4-FFF2-40B4-BE49-F238E27FC236}">
                <a16:creationId xmlns:a16="http://schemas.microsoft.com/office/drawing/2014/main" id="{FBA2C1F3-FEC4-4505-8FF3-FDFD457A671B}"/>
              </a:ext>
            </a:extLst>
          </p:cNvPr>
          <p:cNvGraphicFramePr>
            <a:graphicFrameLocks noGrp="1"/>
          </p:cNvGraphicFramePr>
          <p:nvPr>
            <p:ph type="tbl" sz="quarter" idx="13"/>
            <p:extLst>
              <p:ext uri="{D42A27DB-BD31-4B8C-83A1-F6EECF244321}">
                <p14:modId xmlns:p14="http://schemas.microsoft.com/office/powerpoint/2010/main" val="772979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30504144"/>
                    </a:ext>
                  </a:extLst>
                </a:gridCol>
                <a:gridCol w="987552">
                  <a:extLst>
                    <a:ext uri="{9D8B030D-6E8A-4147-A177-3AD203B41FA5}">
                      <a16:colId xmlns:a16="http://schemas.microsoft.com/office/drawing/2014/main" val="1101216597"/>
                    </a:ext>
                  </a:extLst>
                </a:gridCol>
                <a:gridCol w="987552">
                  <a:extLst>
                    <a:ext uri="{9D8B030D-6E8A-4147-A177-3AD203B41FA5}">
                      <a16:colId xmlns:a16="http://schemas.microsoft.com/office/drawing/2014/main" val="1842757399"/>
                    </a:ext>
                  </a:extLst>
                </a:gridCol>
                <a:gridCol w="987552">
                  <a:extLst>
                    <a:ext uri="{9D8B030D-6E8A-4147-A177-3AD203B41FA5}">
                      <a16:colId xmlns:a16="http://schemas.microsoft.com/office/drawing/2014/main" val="1630247713"/>
                    </a:ext>
                  </a:extLst>
                </a:gridCol>
                <a:gridCol w="987552">
                  <a:extLst>
                    <a:ext uri="{9D8B030D-6E8A-4147-A177-3AD203B41FA5}">
                      <a16:colId xmlns:a16="http://schemas.microsoft.com/office/drawing/2014/main" val="1277779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054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autowichertgmbh - 2018-07-30 17:59:56 </a:t>
                      </a:r>
                      <a:r>
                        <a:rPr kumimoji="0" lang="de-DE" sz="1000" b="0" i="0" u="none" strike="noStrike" kern="1200" cap="none" spc="0" normalizeH="0" baseline="0" noProof="0">
                          <a:ln>
                            <a:noFill/>
                          </a:ln>
                          <a:solidFill>
                            <a:prstClr val="black"/>
                          </a:solidFill>
                          <a:effectLst/>
                          <a:uLnTx/>
                          <a:uFillTx/>
                          <a:latin typeface="+mn-lt"/>
                          <a:ea typeface="+mn-ea"/>
                          <a:cs typeface="+mn-cs"/>
                        </a:rPr>
                        <a:t>
 Entspannt ankommen mit dem SEAT Ibiza FR. Mit seinen zahlreichen Sicherheitsfeatures bietet er das gute Gefühl für unterwegs. Zum Beispiel mit dem serienmäßigen Umfeldbeobachtungssystem „Front Assist“. 🚗
#AutoWichert #SEATWichert #SEAT #ServicemitLeidenschaft #Auto #Hamburg #carsofig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801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autowichertgmbh - 2018-07-27 12:51:43 </a:t>
                      </a:r>
                      <a:r>
                        <a:rPr kumimoji="0" lang="de-DE" sz="1000" b="0" i="0" u="none" strike="noStrike" kern="1200" cap="none" spc="0" normalizeH="0" baseline="0" noProof="0">
                          <a:ln>
                            <a:noFill/>
                          </a:ln>
                          <a:solidFill>
                            <a:prstClr val="black"/>
                          </a:solidFill>
                          <a:effectLst/>
                          <a:uLnTx/>
                          <a:uFillTx/>
                          <a:latin typeface="+mn-lt"/>
                          <a:ea typeface="+mn-ea"/>
                          <a:cs typeface="+mn-cs"/>
                        </a:rPr>
                        <a:t>
 Wir verlosen 1 von 3 Wichert Classic Car Teddys. Wer im Lostopf landen möchte kommentiert diesen Post einfach mit einem 🐻.
Unter allen Kommentaren bis zum 30.07.2018 werden die 3 Gewinner zufällig ausgewählt und per PN informiert. Viel Glück 🙂🍀 .
Das Gewinnspiel steht in keiner Verbindung zu Facebook und wird in keiner Weise von Facebook/Instagram gesponsert, unterstützt oder organisiert.
#servicemitleidenschaft #autowichert #classiccarshamburg #teddy #audir8 #gewinnspiel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401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- 2018-07-25 14:52:35 </a:t>
                      </a:r>
                      <a:r>
                        <a:rPr kumimoji="0" lang="en-US" sz="1000" b="0" i="0" u="none" strike="noStrike" kern="1200" cap="none" spc="0" normalizeH="0" baseline="0" noProof="0">
                          <a:ln>
                            <a:noFill/>
                          </a:ln>
                          <a:solidFill>
                            <a:prstClr val="black"/>
                          </a:solidFill>
                          <a:effectLst/>
                          <a:uLnTx/>
                          <a:uFillTx/>
                          <a:latin typeface="+mn-lt"/>
                          <a:ea typeface="+mn-ea"/>
                          <a:cs typeface="+mn-cs"/>
                        </a:rPr>
                        <a:t>
 Der neue SEAT in hell oder dunkel? Satin oder Stone? Was meint ihr? Unser SEAT Team im Stockflethweg hilft euch gerne bei der Konfiguration.
#ServicemitLeidenschaft #autowichert #Wichert #SEATWichert #Hamburg #Satin #Stone #Cockpit #Auto #carsofig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3031760"/>
                  </a:ext>
                </a:extLst>
              </a:tr>
            </a:tbl>
          </a:graphicData>
        </a:graphic>
      </p:graphicFrame>
      <p:sp>
        <p:nvSpPr>
          <p:cNvPr id="4" name="Text Placeholder 3">
            <a:extLst>
              <a:ext uri="{FF2B5EF4-FFF2-40B4-BE49-F238E27FC236}">
                <a16:creationId xmlns:a16="http://schemas.microsoft.com/office/drawing/2014/main" id="{561C96D5-B97C-47E6-B174-B2911D378F8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71727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635D-D431-499A-AC57-39E721CB6BCA}"/>
              </a:ext>
            </a:extLst>
          </p:cNvPr>
          <p:cNvSpPr>
            <a:spLocks noGrp="1"/>
          </p:cNvSpPr>
          <p:nvPr>
            <p:ph type="title"/>
          </p:nvPr>
        </p:nvSpPr>
        <p:spPr/>
        <p:txBody>
          <a:bodyPr/>
          <a:lstStyle/>
          <a:p>
            <a:r>
              <a:rPr lang="en-US"/>
              <a:t>Instagram Posts Table | Auto Wichert - 2 of 5</a:t>
            </a:r>
          </a:p>
        </p:txBody>
      </p:sp>
      <p:graphicFrame>
        <p:nvGraphicFramePr>
          <p:cNvPr id="5" name="Table Placeholder 4">
            <a:extLst>
              <a:ext uri="{FF2B5EF4-FFF2-40B4-BE49-F238E27FC236}">
                <a16:creationId xmlns:a16="http://schemas.microsoft.com/office/drawing/2014/main" id="{33F22586-5803-46AC-9227-24C4C1A572CD}"/>
              </a:ext>
            </a:extLst>
          </p:cNvPr>
          <p:cNvGraphicFramePr>
            <a:graphicFrameLocks noGrp="1"/>
          </p:cNvGraphicFramePr>
          <p:nvPr>
            <p:ph type="tbl" sz="quarter" idx="13"/>
            <p:extLst>
              <p:ext uri="{D42A27DB-BD31-4B8C-83A1-F6EECF244321}">
                <p14:modId xmlns:p14="http://schemas.microsoft.com/office/powerpoint/2010/main" val="298754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6160083"/>
                    </a:ext>
                  </a:extLst>
                </a:gridCol>
                <a:gridCol w="987552">
                  <a:extLst>
                    <a:ext uri="{9D8B030D-6E8A-4147-A177-3AD203B41FA5}">
                      <a16:colId xmlns:a16="http://schemas.microsoft.com/office/drawing/2014/main" val="3919976431"/>
                    </a:ext>
                  </a:extLst>
                </a:gridCol>
                <a:gridCol w="987552">
                  <a:extLst>
                    <a:ext uri="{9D8B030D-6E8A-4147-A177-3AD203B41FA5}">
                      <a16:colId xmlns:a16="http://schemas.microsoft.com/office/drawing/2014/main" val="3985884489"/>
                    </a:ext>
                  </a:extLst>
                </a:gridCol>
                <a:gridCol w="987552">
                  <a:extLst>
                    <a:ext uri="{9D8B030D-6E8A-4147-A177-3AD203B41FA5}">
                      <a16:colId xmlns:a16="http://schemas.microsoft.com/office/drawing/2014/main" val="4264016583"/>
                    </a:ext>
                  </a:extLst>
                </a:gridCol>
                <a:gridCol w="987552">
                  <a:extLst>
                    <a:ext uri="{9D8B030D-6E8A-4147-A177-3AD203B41FA5}">
                      <a16:colId xmlns:a16="http://schemas.microsoft.com/office/drawing/2014/main" val="276472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194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- 2018-07-24 14:09:09 </a:t>
                      </a:r>
                      <a:r>
                        <a:rPr kumimoji="0" lang="en-US" sz="1000" b="0" i="0" u="none" strike="noStrike" kern="1200" cap="none" spc="0" normalizeH="0" baseline="0" noProof="0">
                          <a:ln>
                            <a:noFill/>
                          </a:ln>
                          <a:solidFill>
                            <a:prstClr val="black"/>
                          </a:solidFill>
                          <a:effectLst/>
                          <a:uLnTx/>
                          <a:uFillTx/>
                          <a:latin typeface="+mn-lt"/>
                          <a:ea typeface="+mn-ea"/>
                          <a:cs typeface="+mn-cs"/>
                        </a:rPr>
                        <a:t>
 Bleib mobil – mit deinem SEAT und der Mobilitätsgarantie von Auto Wichert. 😎 Wenn dein Auto bei uns zur Inspektion ist, sorgen wir für deine Ersatzmobilität. Kostenfrei.
#ServicemitLeidenschaft #AutoWichert #SEATWichert #Hamburg #WhiteCar #Citylife #SEAT #SuV #Inspektion #Mobil #Auto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071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- 2018-07-23 13:26:49 </a:t>
                      </a:r>
                      <a:r>
                        <a:rPr kumimoji="0" lang="en-US" sz="1000" b="0" i="0" u="none" strike="noStrike" kern="1200" cap="none" spc="0" normalizeH="0" baseline="0" noProof="0">
                          <a:ln>
                            <a:noFill/>
                          </a:ln>
                          <a:solidFill>
                            <a:prstClr val="black"/>
                          </a:solidFill>
                          <a:effectLst/>
                          <a:uLnTx/>
                          <a:uFillTx/>
                          <a:latin typeface="+mn-lt"/>
                          <a:ea typeface="+mn-ea"/>
                          <a:cs typeface="+mn-cs"/>
                        </a:rPr>
                        <a:t>
 Wir sind sehr stolz auf unseren schönen VW Corrado. ⠀
Habt ihr auch ein Schmuckstück in der Garage, das ihr niemals hergeben würdet? ⠀
.⠀⠀
Teilt eure Auto Wichert Momente mit #servicemitleidenschaft &amp; #autowichert ⠀⠀
.⠀⠀
.⠀⠀
#autohaus #hamburg #welovehamburg #welovecars #vw #vwcorrado #classiccar #racingcar #tuning #fastcar #autos #cars #car #picoftheday #instacars #autoliebe #carlove #carphotography #lifestyle #instahamburg #instagramhamburg #ighamburg #carsofinstagram #carsofig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8081960"/>
                  </a:ext>
                </a:extLst>
              </a:tr>
            </a:tbl>
          </a:graphicData>
        </a:graphic>
      </p:graphicFrame>
      <p:sp>
        <p:nvSpPr>
          <p:cNvPr id="4" name="Text Placeholder 3">
            <a:extLst>
              <a:ext uri="{FF2B5EF4-FFF2-40B4-BE49-F238E27FC236}">
                <a16:creationId xmlns:a16="http://schemas.microsoft.com/office/drawing/2014/main" id="{2EA19F78-A3B1-487A-9C94-75EAD4D7B8B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70256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472B-DAA5-4BD5-861A-A9AA6AE95834}"/>
              </a:ext>
            </a:extLst>
          </p:cNvPr>
          <p:cNvSpPr>
            <a:spLocks noGrp="1"/>
          </p:cNvSpPr>
          <p:nvPr>
            <p:ph type="title"/>
          </p:nvPr>
        </p:nvSpPr>
        <p:spPr/>
        <p:txBody>
          <a:bodyPr/>
          <a:lstStyle/>
          <a:p>
            <a:r>
              <a:rPr lang="en-US"/>
              <a:t>Instagram Posts Table | Auto Wichert - 3 of 5</a:t>
            </a:r>
          </a:p>
        </p:txBody>
      </p:sp>
      <p:graphicFrame>
        <p:nvGraphicFramePr>
          <p:cNvPr id="5" name="Table Placeholder 4">
            <a:extLst>
              <a:ext uri="{FF2B5EF4-FFF2-40B4-BE49-F238E27FC236}">
                <a16:creationId xmlns:a16="http://schemas.microsoft.com/office/drawing/2014/main" id="{9FD8B94A-306C-4471-8E76-A4405507E3D0}"/>
              </a:ext>
            </a:extLst>
          </p:cNvPr>
          <p:cNvGraphicFramePr>
            <a:graphicFrameLocks noGrp="1"/>
          </p:cNvGraphicFramePr>
          <p:nvPr>
            <p:ph type="tbl" sz="quarter" idx="13"/>
            <p:extLst>
              <p:ext uri="{D42A27DB-BD31-4B8C-83A1-F6EECF244321}">
                <p14:modId xmlns:p14="http://schemas.microsoft.com/office/powerpoint/2010/main" val="3751234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009160"/>
                    </a:ext>
                  </a:extLst>
                </a:gridCol>
                <a:gridCol w="987552">
                  <a:extLst>
                    <a:ext uri="{9D8B030D-6E8A-4147-A177-3AD203B41FA5}">
                      <a16:colId xmlns:a16="http://schemas.microsoft.com/office/drawing/2014/main" val="2289451524"/>
                    </a:ext>
                  </a:extLst>
                </a:gridCol>
                <a:gridCol w="987552">
                  <a:extLst>
                    <a:ext uri="{9D8B030D-6E8A-4147-A177-3AD203B41FA5}">
                      <a16:colId xmlns:a16="http://schemas.microsoft.com/office/drawing/2014/main" val="2516033416"/>
                    </a:ext>
                  </a:extLst>
                </a:gridCol>
                <a:gridCol w="987552">
                  <a:extLst>
                    <a:ext uri="{9D8B030D-6E8A-4147-A177-3AD203B41FA5}">
                      <a16:colId xmlns:a16="http://schemas.microsoft.com/office/drawing/2014/main" val="4118720307"/>
                    </a:ext>
                  </a:extLst>
                </a:gridCol>
                <a:gridCol w="987552">
                  <a:extLst>
                    <a:ext uri="{9D8B030D-6E8A-4147-A177-3AD203B41FA5}">
                      <a16:colId xmlns:a16="http://schemas.microsoft.com/office/drawing/2014/main" val="405966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356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- 2018-07-15 17:58:25 </a:t>
                      </a:r>
                      <a:r>
                        <a:rPr kumimoji="0" lang="en-US" sz="1000" b="0" i="0" u="none" strike="noStrike" kern="1200" cap="none" spc="0" normalizeH="0" baseline="0" noProof="0">
                          <a:ln>
                            <a:noFill/>
                          </a:ln>
                          <a:solidFill>
                            <a:prstClr val="black"/>
                          </a:solidFill>
                          <a:effectLst/>
                          <a:uLnTx/>
                          <a:uFillTx/>
                          <a:latin typeface="+mn-lt"/>
                          <a:ea typeface="+mn-ea"/>
                          <a:cs typeface="+mn-cs"/>
                        </a:rPr>
                        <a:t>
 Wir hoffen ihr habt dieses tolle Sommerwochenende genossen. Übrigens vermieten wir auch Bullis 😉 ⠀
Schaut gern mal unter https://www.auto-wichert.de/vermietung/reisemobile vorbei.⠀⠀
.⠀
Teilt eure Auto Wichert Momente mit #servicemitleidenschaft &amp; #autowichert ⠀⠀
.⠀⠀
.⠀⠀
#autohaus #hamburg #welovehamburg #welovecars #vwbus #vw #bulli #bullis #beachlife #lifeisbetteratthebeach #camping #vwcalifornia #vwt6 #strandurlaub #autos #cars #car #niceview #picoftheday #instacars #autoliebe #carlove #carphotography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119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- 2018-07-12 17:06:24 </a:t>
                      </a:r>
                      <a:r>
                        <a:rPr kumimoji="0" lang="en-US" sz="1000" b="0" i="0" u="none" strike="noStrike" kern="1200" cap="none" spc="0" normalizeH="0" baseline="0" noProof="0">
                          <a:ln>
                            <a:noFill/>
                          </a:ln>
                          <a:solidFill>
                            <a:prstClr val="black"/>
                          </a:solidFill>
                          <a:effectLst/>
                          <a:uLnTx/>
                          <a:uFillTx/>
                          <a:latin typeface="+mn-lt"/>
                          <a:ea typeface="+mn-ea"/>
                          <a:cs typeface="+mn-cs"/>
                        </a:rPr>
                        <a:t>
 Der hat ordentlich was unter der Haube 💥:⠀
der Audi V8 (Typ 4C) wurde von 1988 bis 1994 produziert.⠀
Der Motor mit einem Hubraum von 3,6 Litern (3562 cm³) leistete 184 kW (250 PS) bei 5800/min. 
Teilt eure Auto Wichert Momente mit #servicemitleidenschaft &amp; #autowichert 📸⠀⠀
.⠀⠀⠀
#autowichert #servicemitleidenschaft #autohaus #classiccars #audi #audiv8 #v8 #motor #hamburg #welovehamburg #welovecars #autos #cars #car #picoftheday #instacars #autoliebe #carlove #carphotography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8399412"/>
                  </a:ext>
                </a:extLst>
              </a:tr>
            </a:tbl>
          </a:graphicData>
        </a:graphic>
      </p:graphicFrame>
      <p:sp>
        <p:nvSpPr>
          <p:cNvPr id="4" name="Text Placeholder 3">
            <a:extLst>
              <a:ext uri="{FF2B5EF4-FFF2-40B4-BE49-F238E27FC236}">
                <a16:creationId xmlns:a16="http://schemas.microsoft.com/office/drawing/2014/main" id="{04704AE0-FC30-4EB4-A3F0-3EDC11B2804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5433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41FB-339D-4C44-A825-295BDF89803C}"/>
              </a:ext>
            </a:extLst>
          </p:cNvPr>
          <p:cNvSpPr>
            <a:spLocks noGrp="1"/>
          </p:cNvSpPr>
          <p:nvPr>
            <p:ph type="title"/>
          </p:nvPr>
        </p:nvSpPr>
        <p:spPr/>
        <p:txBody>
          <a:bodyPr/>
          <a:lstStyle/>
          <a:p>
            <a:r>
              <a:rPr lang="en-US"/>
              <a:t>Instagram Posts Table | Auto Wichert - 4 of 5</a:t>
            </a:r>
          </a:p>
        </p:txBody>
      </p:sp>
      <p:graphicFrame>
        <p:nvGraphicFramePr>
          <p:cNvPr id="5" name="Table Placeholder 4">
            <a:extLst>
              <a:ext uri="{FF2B5EF4-FFF2-40B4-BE49-F238E27FC236}">
                <a16:creationId xmlns:a16="http://schemas.microsoft.com/office/drawing/2014/main" id="{0B3E57A0-1F07-48F1-8620-A5FBC8039D71}"/>
              </a:ext>
            </a:extLst>
          </p:cNvPr>
          <p:cNvGraphicFramePr>
            <a:graphicFrameLocks noGrp="1"/>
          </p:cNvGraphicFramePr>
          <p:nvPr>
            <p:ph type="tbl" sz="quarter" idx="13"/>
            <p:extLst>
              <p:ext uri="{D42A27DB-BD31-4B8C-83A1-F6EECF244321}">
                <p14:modId xmlns:p14="http://schemas.microsoft.com/office/powerpoint/2010/main" val="2220621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0236956"/>
                    </a:ext>
                  </a:extLst>
                </a:gridCol>
                <a:gridCol w="987552">
                  <a:extLst>
                    <a:ext uri="{9D8B030D-6E8A-4147-A177-3AD203B41FA5}">
                      <a16:colId xmlns:a16="http://schemas.microsoft.com/office/drawing/2014/main" val="39465604"/>
                    </a:ext>
                  </a:extLst>
                </a:gridCol>
                <a:gridCol w="987552">
                  <a:extLst>
                    <a:ext uri="{9D8B030D-6E8A-4147-A177-3AD203B41FA5}">
                      <a16:colId xmlns:a16="http://schemas.microsoft.com/office/drawing/2014/main" val="1545296641"/>
                    </a:ext>
                  </a:extLst>
                </a:gridCol>
                <a:gridCol w="987552">
                  <a:extLst>
                    <a:ext uri="{9D8B030D-6E8A-4147-A177-3AD203B41FA5}">
                      <a16:colId xmlns:a16="http://schemas.microsoft.com/office/drawing/2014/main" val="3043297661"/>
                    </a:ext>
                  </a:extLst>
                </a:gridCol>
                <a:gridCol w="987552">
                  <a:extLst>
                    <a:ext uri="{9D8B030D-6E8A-4147-A177-3AD203B41FA5}">
                      <a16:colId xmlns:a16="http://schemas.microsoft.com/office/drawing/2014/main" val="390306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580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- 2018-07-09 14:14:54 </a:t>
                      </a:r>
                      <a:r>
                        <a:rPr kumimoji="0" lang="en-US" sz="1000" b="0" i="0" u="none" strike="noStrike" kern="1200" cap="none" spc="0" normalizeH="0" baseline="0" noProof="0">
                          <a:ln>
                            <a:noFill/>
                          </a:ln>
                          <a:solidFill>
                            <a:prstClr val="black"/>
                          </a:solidFill>
                          <a:effectLst/>
                          <a:uLnTx/>
                          <a:uFillTx/>
                          <a:latin typeface="+mn-lt"/>
                          <a:ea typeface="+mn-ea"/>
                          <a:cs typeface="+mn-cs"/>
                        </a:rPr>
                        <a:t>
 Time to say „Moin“. Das neue Mitglied der Q-Familie. Der Audi Q8 - ab heute bei uns bestellbar. 
Kraftstoffverbrauch kombiniert*: 6,8-6,6 l/100 km, CO2-Emissionen*: 179-172 g/km 
#derneueaudiq8 #audiq8 #q8 #autowichert #servicemitleidenschaft #lifestyle #carsofig #autohaus #hamburg #welovehamburg #autos #cars #instacars #autoliebe #audiliebe #carlove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217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- 2018-07-08 21:42:57 </a:t>
                      </a:r>
                      <a:r>
                        <a:rPr kumimoji="0" lang="en-US" sz="1000" b="0" i="0" u="none" strike="noStrike" kern="1200" cap="none" spc="0" normalizeH="0" baseline="0" noProof="0">
                          <a:ln>
                            <a:noFill/>
                          </a:ln>
                          <a:solidFill>
                            <a:prstClr val="black"/>
                          </a:solidFill>
                          <a:effectLst/>
                          <a:uLnTx/>
                          <a:uFillTx/>
                          <a:latin typeface="+mn-lt"/>
                          <a:ea typeface="+mn-ea"/>
                          <a:cs typeface="+mn-cs"/>
                        </a:rPr>
                        <a:t>
 Der Audi Q7 in Hamburg perfekt in Szene gesetzt. ⠀
Wir wünschen euch einen tollen Sonntagabend !⠀⠀
Foto: @addictedtolight_com⠀
.⠀
Teilt eure Auto Wichert Momente mit #servicemitleidenschaft &amp; #autowichert 📸⠀
.⠀⠀
.⠀⠀
#autowichert #servicemitleidenschaft #autohaus #hamburg #welovehamburg #welovecars #audi #audideutschland #q7 #autos #cars #car #niceview #sunset #sonnenuntergang #picoftheday #instacars #autoliebe #carlove #carphotography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1274690"/>
                  </a:ext>
                </a:extLst>
              </a:tr>
            </a:tbl>
          </a:graphicData>
        </a:graphic>
      </p:graphicFrame>
      <p:sp>
        <p:nvSpPr>
          <p:cNvPr id="4" name="Text Placeholder 3">
            <a:extLst>
              <a:ext uri="{FF2B5EF4-FFF2-40B4-BE49-F238E27FC236}">
                <a16:creationId xmlns:a16="http://schemas.microsoft.com/office/drawing/2014/main" id="{ABB974E4-69DF-4737-A67B-01F611107A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61932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1AFF0-E43F-4CF8-A885-C7DDD5750C1D}"/>
              </a:ext>
            </a:extLst>
          </p:cNvPr>
          <p:cNvSpPr>
            <a:spLocks noGrp="1"/>
          </p:cNvSpPr>
          <p:nvPr>
            <p:ph type="title"/>
          </p:nvPr>
        </p:nvSpPr>
        <p:spPr/>
        <p:txBody>
          <a:bodyPr/>
          <a:lstStyle/>
          <a:p>
            <a:r>
              <a:rPr lang="en-US"/>
              <a:t>Instagram Posts Table | Auto Wichert - 5 of 5</a:t>
            </a:r>
          </a:p>
        </p:txBody>
      </p:sp>
      <p:graphicFrame>
        <p:nvGraphicFramePr>
          <p:cNvPr id="5" name="Table Placeholder 4">
            <a:extLst>
              <a:ext uri="{FF2B5EF4-FFF2-40B4-BE49-F238E27FC236}">
                <a16:creationId xmlns:a16="http://schemas.microsoft.com/office/drawing/2014/main" id="{92BF928D-9933-4361-BDE0-BAF01344BF8D}"/>
              </a:ext>
            </a:extLst>
          </p:cNvPr>
          <p:cNvGraphicFramePr>
            <a:graphicFrameLocks noGrp="1"/>
          </p:cNvGraphicFramePr>
          <p:nvPr>
            <p:ph type="tbl" sz="quarter" idx="13"/>
            <p:extLst>
              <p:ext uri="{D42A27DB-BD31-4B8C-83A1-F6EECF244321}">
                <p14:modId xmlns:p14="http://schemas.microsoft.com/office/powerpoint/2010/main" val="186137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9929973"/>
                    </a:ext>
                  </a:extLst>
                </a:gridCol>
                <a:gridCol w="987552">
                  <a:extLst>
                    <a:ext uri="{9D8B030D-6E8A-4147-A177-3AD203B41FA5}">
                      <a16:colId xmlns:a16="http://schemas.microsoft.com/office/drawing/2014/main" val="2541411613"/>
                    </a:ext>
                  </a:extLst>
                </a:gridCol>
                <a:gridCol w="987552">
                  <a:extLst>
                    <a:ext uri="{9D8B030D-6E8A-4147-A177-3AD203B41FA5}">
                      <a16:colId xmlns:a16="http://schemas.microsoft.com/office/drawing/2014/main" val="2780619154"/>
                    </a:ext>
                  </a:extLst>
                </a:gridCol>
                <a:gridCol w="987552">
                  <a:extLst>
                    <a:ext uri="{9D8B030D-6E8A-4147-A177-3AD203B41FA5}">
                      <a16:colId xmlns:a16="http://schemas.microsoft.com/office/drawing/2014/main" val="2272357860"/>
                    </a:ext>
                  </a:extLst>
                </a:gridCol>
                <a:gridCol w="987552">
                  <a:extLst>
                    <a:ext uri="{9D8B030D-6E8A-4147-A177-3AD203B41FA5}">
                      <a16:colId xmlns:a16="http://schemas.microsoft.com/office/drawing/2014/main" val="270164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897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autowichertgmbh - 2018-07-01 15:16:03 </a:t>
                      </a:r>
                      <a:r>
                        <a:rPr kumimoji="0" lang="en-US" sz="1000" b="0" i="0" u="none" strike="noStrike" kern="1200" cap="none" spc="0" normalizeH="0" baseline="0" noProof="0">
                          <a:ln>
                            <a:noFill/>
                          </a:ln>
                          <a:solidFill>
                            <a:prstClr val="black"/>
                          </a:solidFill>
                          <a:effectLst/>
                          <a:uLnTx/>
                          <a:uFillTx/>
                          <a:latin typeface="+mn-lt"/>
                          <a:ea typeface="+mn-ea"/>
                          <a:cs typeface="+mn-cs"/>
                        </a:rPr>
                        <a:t>
 Noch sportlicher, noch konsequenter: Die dritte Generation des Audi TT Coupé. ⠀
.⠀
Foto: @addictedtolight ⠀
.⠀
Teilt eure Auto Wichert Momente mit #servicemitleidenschaft &amp; #autowichert⠀
.⠀
.⠀
#autohaus #hamburg #welovehamburg #welovecars #audi #auditt #coupe #vorsprungdurchtechnik #sportauto #autos #cars #car #niceview #picoftheday #instacars #autoliebe #carlove #carphotography #lifestyle #instahamburg #instagramhamburg #ighamburg #carsofinstagram #carsofig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3524259"/>
                  </a:ext>
                </a:extLst>
              </a:tr>
            </a:tbl>
          </a:graphicData>
        </a:graphic>
      </p:graphicFrame>
      <p:sp>
        <p:nvSpPr>
          <p:cNvPr id="4" name="Text Placeholder 3">
            <a:extLst>
              <a:ext uri="{FF2B5EF4-FFF2-40B4-BE49-F238E27FC236}">
                <a16:creationId xmlns:a16="http://schemas.microsoft.com/office/drawing/2014/main" id="{6788C143-8A7D-4BA4-B756-66AE5579F9E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685879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1350</Words>
  <Application>Microsoft Office PowerPoint</Application>
  <PresentationFormat>On-screen Show (4:3)</PresentationFormat>
  <Paragraphs>719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Wichert_Reporting_Monthly</vt:lpstr>
      <vt:lpstr>Facebook Fans Total | Auto Wichert</vt:lpstr>
      <vt:lpstr>Top Posts | Auto Wichert - 1 of 3</vt:lpstr>
      <vt:lpstr>Top Posts | Auto Wichert - 2 of 3</vt:lpstr>
      <vt:lpstr>Top Posts | Auto Wichert - 3 of 3</vt:lpstr>
      <vt:lpstr>Facebook Own Posts Table  | Auto Wichert - 1 of 4</vt:lpstr>
      <vt:lpstr>Facebook Own Posts Table  | Auto Wichert - 2 of 4</vt:lpstr>
      <vt:lpstr>Facebook Own Posts Table  | Auto Wichert - 3 of 4</vt:lpstr>
      <vt:lpstr>Facebook Own Posts Table  | Auto Wichert - 4 of 4</vt:lpstr>
      <vt:lpstr>Facebook Key Metrics by Month | Auto Wichert</vt:lpstr>
      <vt:lpstr>Facebook Key Metrics Table | Auto Wichert</vt:lpstr>
      <vt:lpstr>Facebook Key Metrics Table | Auto Wichert</vt:lpstr>
      <vt:lpstr>Facebook Engagement Rate By Post Type | Auto Wichert</vt:lpstr>
      <vt:lpstr>Facebook Key Metrics Table | Auto Wichert</vt:lpstr>
      <vt:lpstr>Instagram Key Metrics Table | Auto Wichert</vt:lpstr>
      <vt:lpstr>Instagram Followers Total | Auto Wichert</vt:lpstr>
      <vt:lpstr>Instagram Posts Table | Auto Wichert - 1 of 5</vt:lpstr>
      <vt:lpstr>Instagram Posts Table | Auto Wichert - 2 of 5</vt:lpstr>
      <vt:lpstr>Instagram Posts Table | Auto Wichert - 3 of 5</vt:lpstr>
      <vt:lpstr>Instagram Posts Table | Auto Wichert - 4 of 5</vt:lpstr>
      <vt:lpstr>Instagram Posts Table | Auto Wichert - 5 of 5</vt:lpstr>
      <vt:lpstr>Instagram Posts Table | Auto Wichert - 1 of 5</vt:lpstr>
      <vt:lpstr>Instagram Posts Table | Auto Wichert - 2 of 5</vt:lpstr>
      <vt:lpstr>Instagram Posts Table | Auto Wichert - 3 of 5</vt:lpstr>
      <vt:lpstr>Instagram Posts Table | Auto Wichert - 4 of 5</vt:lpstr>
      <vt:lpstr>Instagram Posts Table | Auto Wichert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Wichert_Reporting_Monthly</dc:title>
  <dc:creator>Administrator</dc:creator>
  <cp:lastModifiedBy>Administrator</cp:lastModifiedBy>
  <cp:revision>1</cp:revision>
  <dcterms:created xsi:type="dcterms:W3CDTF">2018-08-21T13:21:14Z</dcterms:created>
  <dcterms:modified xsi:type="dcterms:W3CDTF">2018-08-21T13:22:21Z</dcterms:modified>
</cp:coreProperties>
</file>