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102831</c:v>
                </c:pt>
                <c:pt idx="1">
                  <c:v>115970</c:v>
                </c:pt>
                <c:pt idx="2">
                  <c:v>123555</c:v>
                </c:pt>
                <c:pt idx="3">
                  <c:v>98053</c:v>
                </c:pt>
                <c:pt idx="4">
                  <c:v>97894</c:v>
                </c:pt>
                <c:pt idx="5">
                  <c:v>115188</c:v>
                </c:pt>
                <c:pt idx="6">
                  <c:v>99415</c:v>
                </c:pt>
                <c:pt idx="7">
                  <c:v>104461</c:v>
                </c:pt>
                <c:pt idx="8">
                  <c:v>124609</c:v>
                </c:pt>
                <c:pt idx="9">
                  <c:v>101531</c:v>
                </c:pt>
                <c:pt idx="10">
                  <c:v>107200</c:v>
                </c:pt>
                <c:pt idx="11">
                  <c:v>21729</c:v>
                </c:pt>
                <c:pt idx="12">
                  <c:v>30541</c:v>
                </c:pt>
                <c:pt idx="13">
                  <c:v>23608</c:v>
                </c:pt>
                <c:pt idx="14">
                  <c:v>16961</c:v>
                </c:pt>
                <c:pt idx="15">
                  <c:v>42333</c:v>
                </c:pt>
                <c:pt idx="16">
                  <c:v>45049</c:v>
                </c:pt>
                <c:pt idx="17">
                  <c:v>37736</c:v>
                </c:pt>
                <c:pt idx="18">
                  <c:v>42111</c:v>
                </c:pt>
                <c:pt idx="19">
                  <c:v>41278</c:v>
                </c:pt>
                <c:pt idx="20">
                  <c:v>36429</c:v>
                </c:pt>
                <c:pt idx="21">
                  <c:v>41104</c:v>
                </c:pt>
                <c:pt idx="22">
                  <c:v>41340</c:v>
                </c:pt>
                <c:pt idx="23">
                  <c:v>83412</c:v>
                </c:pt>
                <c:pt idx="24">
                  <c:v>22881</c:v>
                </c:pt>
                <c:pt idx="25">
                  <c:v>13692</c:v>
                </c:pt>
                <c:pt idx="26">
                  <c:v>39080</c:v>
                </c:pt>
                <c:pt idx="27">
                  <c:v>10546</c:v>
                </c:pt>
                <c:pt idx="28">
                  <c:v>2988</c:v>
                </c:pt>
                <c:pt idx="29">
                  <c:v>16077</c:v>
                </c:pt>
                <c:pt idx="30">
                  <c:v>36146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7D-4F00-8C32-454CB94ED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55800"/>
        <c:axId val="356956128"/>
      </c:lineChart>
      <c:dateAx>
        <c:axId val="35695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6128"/>
        <c:crosses val="autoZero"/>
        <c:auto val="1"/>
        <c:lblOffset val="100"/>
        <c:baseTimeUnit val="days"/>
      </c:dateAx>
      <c:valAx>
        <c:axId val="35695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Ads</c:v>
                </c:pt>
                <c:pt idx="1">
                  <c:v>News Feed</c:v>
                </c:pt>
                <c:pt idx="2">
                  <c:v>Other</c:v>
                </c:pt>
                <c:pt idx="3">
                  <c:v>Search</c:v>
                </c:pt>
                <c:pt idx="4">
                  <c:v>Page Suggestions</c:v>
                </c:pt>
                <c:pt idx="5">
                  <c:v>Restored Likes from Reactivated Accounts</c:v>
                </c:pt>
                <c:pt idx="6">
                  <c:v>Your Page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35</c:v>
                </c:pt>
                <c:pt idx="1">
                  <c:v>48</c:v>
                </c:pt>
                <c:pt idx="2">
                  <c:v>61</c:v>
                </c:pt>
                <c:pt idx="3">
                  <c:v>67</c:v>
                </c:pt>
                <c:pt idx="4">
                  <c:v>74</c:v>
                </c:pt>
                <c:pt idx="5">
                  <c:v>281</c:v>
                </c:pt>
                <c:pt idx="6">
                  <c:v>312</c:v>
                </c:pt>
                <c:pt idx="7">
                  <c:v>-334</c:v>
                </c:pt>
                <c:pt idx="8">
                  <c:v>-462</c:v>
                </c:pt>
                <c:pt idx="9">
                  <c:v>-541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2-4B52-8ABC-EABE2370F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557688"/>
        <c:axId val="424554080"/>
      </c:barChart>
      <c:catAx>
        <c:axId val="42455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54080"/>
        <c:crosses val="autoZero"/>
        <c:auto val="1"/>
        <c:lblAlgn val="ctr"/>
        <c:lblOffset val="100"/>
        <c:noMultiLvlLbl val="0"/>
      </c:catAx>
      <c:valAx>
        <c:axId val="4245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5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B-40EB-BFAF-0228BEAAB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BB-40EB-BFAF-0228BEAAB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BB-40EB-BFAF-0228BEAAB9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BB-40EB-BFAF-0228BEAAB9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BB-40EB-BFAF-0228BEAAB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561624"/>
        <c:axId val="424559328"/>
      </c:barChart>
      <c:catAx>
        <c:axId val="42456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59328"/>
        <c:crosses val="autoZero"/>
        <c:auto val="1"/>
        <c:lblAlgn val="ctr"/>
        <c:lblOffset val="100"/>
        <c:noMultiLvlLbl val="0"/>
      </c:catAx>
      <c:valAx>
        <c:axId val="42455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56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C2-4A23-BBE1-1808725C7A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107184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C2-4A23-BBE1-1808725C7A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762263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C2-4A23-BBE1-1808725C7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814824"/>
        <c:axId val="433808592"/>
      </c:barChart>
      <c:catAx>
        <c:axId val="43381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08592"/>
        <c:crosses val="autoZero"/>
        <c:auto val="1"/>
        <c:lblAlgn val="ctr"/>
        <c:lblOffset val="100"/>
        <c:noMultiLvlLbl val="0"/>
      </c:catAx>
      <c:valAx>
        <c:axId val="43380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E-4586-B173-E8A68B1BAB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BE-4586-B173-E8A68B1BAB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BE-4586-B173-E8A68B1BA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807936"/>
        <c:axId val="433810888"/>
      </c:barChart>
      <c:catAx>
        <c:axId val="43380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0888"/>
        <c:crosses val="autoZero"/>
        <c:auto val="1"/>
        <c:lblAlgn val="ctr"/>
        <c:lblOffset val="100"/>
        <c:noMultiLvlLbl val="0"/>
      </c:catAx>
      <c:valAx>
        <c:axId val="43381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0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468</c:v>
                </c:pt>
                <c:pt idx="1">
                  <c:v>7183</c:v>
                </c:pt>
                <c:pt idx="2">
                  <c:v>4795</c:v>
                </c:pt>
                <c:pt idx="3">
                  <c:v>1905</c:v>
                </c:pt>
                <c:pt idx="4">
                  <c:v>1552</c:v>
                </c:pt>
                <c:pt idx="5">
                  <c:v>1398</c:v>
                </c:pt>
                <c:pt idx="6">
                  <c:v>2301</c:v>
                </c:pt>
                <c:pt idx="7">
                  <c:v>1036</c:v>
                </c:pt>
                <c:pt idx="8">
                  <c:v>6456</c:v>
                </c:pt>
                <c:pt idx="9">
                  <c:v>1885</c:v>
                </c:pt>
                <c:pt idx="10">
                  <c:v>1637</c:v>
                </c:pt>
                <c:pt idx="11">
                  <c:v>918</c:v>
                </c:pt>
                <c:pt idx="12">
                  <c:v>1556</c:v>
                </c:pt>
                <c:pt idx="13">
                  <c:v>3319</c:v>
                </c:pt>
                <c:pt idx="14">
                  <c:v>925</c:v>
                </c:pt>
                <c:pt idx="15">
                  <c:v>639</c:v>
                </c:pt>
                <c:pt idx="16">
                  <c:v>1917</c:v>
                </c:pt>
                <c:pt idx="17">
                  <c:v>1000</c:v>
                </c:pt>
                <c:pt idx="18">
                  <c:v>835</c:v>
                </c:pt>
                <c:pt idx="19">
                  <c:v>643</c:v>
                </c:pt>
                <c:pt idx="20">
                  <c:v>609</c:v>
                </c:pt>
                <c:pt idx="21">
                  <c:v>579</c:v>
                </c:pt>
                <c:pt idx="22">
                  <c:v>433</c:v>
                </c:pt>
                <c:pt idx="23">
                  <c:v>736</c:v>
                </c:pt>
                <c:pt idx="24">
                  <c:v>322</c:v>
                </c:pt>
                <c:pt idx="25">
                  <c:v>302</c:v>
                </c:pt>
                <c:pt idx="26">
                  <c:v>406</c:v>
                </c:pt>
                <c:pt idx="27">
                  <c:v>244</c:v>
                </c:pt>
                <c:pt idx="28">
                  <c:v>277</c:v>
                </c:pt>
                <c:pt idx="29">
                  <c:v>219</c:v>
                </c:pt>
                <c:pt idx="30">
                  <c:v>1277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B8-4B5C-8660-1D0194A30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811872"/>
        <c:axId val="433812200"/>
      </c:lineChart>
      <c:dateAx>
        <c:axId val="43381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2200"/>
        <c:crosses val="autoZero"/>
        <c:auto val="1"/>
        <c:lblOffset val="100"/>
        <c:baseTimeUnit val="days"/>
      </c:dateAx>
      <c:valAx>
        <c:axId val="43381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39203.25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4-44D9-9707-BF0F28AC1A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alnatura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23836.5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D4-44D9-9707-BF0F28AC1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787856"/>
        <c:axId val="434788840"/>
      </c:barChart>
      <c:catAx>
        <c:axId val="43478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88840"/>
        <c:crosses val="autoZero"/>
        <c:auto val="1"/>
        <c:lblAlgn val="ctr"/>
        <c:lblOffset val="100"/>
        <c:noMultiLvlLbl val="0"/>
      </c:catAx>
      <c:valAx>
        <c:axId val="43478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8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38950.800000000003</c:v>
                </c:pt>
                <c:pt idx="1">
                  <c:v>24451</c:v>
                </c:pt>
                <c:pt idx="2">
                  <c:v>33320.5</c:v>
                </c:pt>
                <c:pt idx="3">
                  <c:v>0</c:v>
                </c:pt>
                <c:pt idx="4">
                  <c:v>41406.25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DE-4AF0-9D9A-B55EC123A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775720"/>
        <c:axId val="434777032"/>
      </c:barChart>
      <c:catAx>
        <c:axId val="43477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77032"/>
        <c:crosses val="autoZero"/>
        <c:auto val="1"/>
        <c:lblAlgn val="ctr"/>
        <c:lblOffset val="100"/>
        <c:noMultiLvlLbl val="0"/>
      </c:catAx>
      <c:valAx>
        <c:axId val="43477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7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70</c:v>
                </c:pt>
                <c:pt idx="1">
                  <c:v>51</c:v>
                </c:pt>
                <c:pt idx="2">
                  <c:v>28</c:v>
                </c:pt>
                <c:pt idx="3">
                  <c:v>51</c:v>
                </c:pt>
                <c:pt idx="4">
                  <c:v>57</c:v>
                </c:pt>
                <c:pt idx="5">
                  <c:v>54</c:v>
                </c:pt>
                <c:pt idx="6">
                  <c:v>72</c:v>
                </c:pt>
                <c:pt idx="7">
                  <c:v>62</c:v>
                </c:pt>
                <c:pt idx="8">
                  <c:v>53</c:v>
                </c:pt>
                <c:pt idx="9">
                  <c:v>12</c:v>
                </c:pt>
                <c:pt idx="10">
                  <c:v>81</c:v>
                </c:pt>
                <c:pt idx="11">
                  <c:v>53</c:v>
                </c:pt>
                <c:pt idx="12">
                  <c:v>17</c:v>
                </c:pt>
                <c:pt idx="13">
                  <c:v>59</c:v>
                </c:pt>
                <c:pt idx="14">
                  <c:v>24</c:v>
                </c:pt>
                <c:pt idx="15">
                  <c:v>13</c:v>
                </c:pt>
                <c:pt idx="16">
                  <c:v>33</c:v>
                </c:pt>
                <c:pt idx="17">
                  <c:v>2</c:v>
                </c:pt>
                <c:pt idx="18">
                  <c:v>57</c:v>
                </c:pt>
                <c:pt idx="19">
                  <c:v>59</c:v>
                </c:pt>
                <c:pt idx="20">
                  <c:v>40</c:v>
                </c:pt>
                <c:pt idx="21">
                  <c:v>67</c:v>
                </c:pt>
                <c:pt idx="22">
                  <c:v>48</c:v>
                </c:pt>
                <c:pt idx="23">
                  <c:v>53</c:v>
                </c:pt>
                <c:pt idx="24">
                  <c:v>58</c:v>
                </c:pt>
                <c:pt idx="25">
                  <c:v>24</c:v>
                </c:pt>
                <c:pt idx="26">
                  <c:v>96</c:v>
                </c:pt>
                <c:pt idx="27">
                  <c:v>55</c:v>
                </c:pt>
                <c:pt idx="28">
                  <c:v>15</c:v>
                </c:pt>
                <c:pt idx="29">
                  <c:v>46</c:v>
                </c:pt>
                <c:pt idx="30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D2-499E-B91D-CF0B03887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53832"/>
        <c:axId val="356954160"/>
      </c:lineChart>
      <c:dateAx>
        <c:axId val="35695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4160"/>
        <c:crosses val="autoZero"/>
        <c:auto val="1"/>
        <c:lblOffset val="100"/>
        <c:baseTimeUnit val="days"/>
      </c:dateAx>
      <c:valAx>
        <c:axId val="35695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5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 | Bio-Rezepte und Produkte (vegan, vegetarisch und mehr)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8.6492720196050005E-2</c:v>
                </c:pt>
                <c:pt idx="1">
                  <c:v>0.17283594987757001</c:v>
                </c:pt>
                <c:pt idx="2">
                  <c:v>5.7512580877067003E-2</c:v>
                </c:pt>
                <c:pt idx="3">
                  <c:v>0.12932892656990999</c:v>
                </c:pt>
                <c:pt idx="4">
                  <c:v>7.1756601607347995E-2</c:v>
                </c:pt>
                <c:pt idx="5">
                  <c:v>5.7364118743726003E-2</c:v>
                </c:pt>
                <c:pt idx="6">
                  <c:v>0.12899527017342999</c:v>
                </c:pt>
                <c:pt idx="7">
                  <c:v>7.1571714858288005E-2</c:v>
                </c:pt>
                <c:pt idx="8">
                  <c:v>8.5824631669288998E-2</c:v>
                </c:pt>
                <c:pt idx="9">
                  <c:v>0.10004287551808</c:v>
                </c:pt>
                <c:pt idx="10">
                  <c:v>9.9942889777270005E-2</c:v>
                </c:pt>
                <c:pt idx="11">
                  <c:v>2.8526601055484001E-2</c:v>
                </c:pt>
                <c:pt idx="12">
                  <c:v>4.2777698559817001E-2</c:v>
                </c:pt>
                <c:pt idx="13">
                  <c:v>9.9771949828961995E-2</c:v>
                </c:pt>
                <c:pt idx="14">
                  <c:v>2.8477858465042999E-2</c:v>
                </c:pt>
                <c:pt idx="15">
                  <c:v>5.6939501779358997E-2</c:v>
                </c:pt>
                <c:pt idx="16">
                  <c:v>7.1133873950775001E-2</c:v>
                </c:pt>
                <c:pt idx="17">
                  <c:v>4.2649985783338E-2</c:v>
                </c:pt>
                <c:pt idx="18">
                  <c:v>4.2631803325280999E-2</c:v>
                </c:pt>
                <c:pt idx="19">
                  <c:v>0.14204545454545001</c:v>
                </c:pt>
                <c:pt idx="20">
                  <c:v>0.12765957446809001</c:v>
                </c:pt>
                <c:pt idx="21">
                  <c:v>4.2498937526562003E-2</c:v>
                </c:pt>
                <c:pt idx="22">
                  <c:v>2.8320589068253001E-2</c:v>
                </c:pt>
                <c:pt idx="23">
                  <c:v>0.15571913929785</c:v>
                </c:pt>
                <c:pt idx="24">
                  <c:v>2.8268551236748998E-2</c:v>
                </c:pt>
                <c:pt idx="25">
                  <c:v>8.4781687155574006E-2</c:v>
                </c:pt>
                <c:pt idx="26">
                  <c:v>5.6473245799802001E-2</c:v>
                </c:pt>
                <c:pt idx="27">
                  <c:v>8.4662057287992004E-2</c:v>
                </c:pt>
                <c:pt idx="28">
                  <c:v>0.12688566192020001</c:v>
                </c:pt>
                <c:pt idx="29">
                  <c:v>9.8563784849338004E-2</c:v>
                </c:pt>
                <c:pt idx="30">
                  <c:v>4.2200028133351997E-2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C-4481-8F9D-D36B3BB3A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145376"/>
        <c:axId val="360138816"/>
      </c:lineChart>
      <c:dateAx>
        <c:axId val="36014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38816"/>
        <c:crosses val="autoZero"/>
        <c:auto val="1"/>
        <c:lblOffset val="100"/>
        <c:baseTimeUnit val="days"/>
      </c:dateAx>
      <c:valAx>
        <c:axId val="36013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4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Alnatura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m/d/yyyy</c:formatCode>
                <c:ptCount val="23"/>
                <c:pt idx="0">
                  <c:v>43299</c:v>
                </c:pt>
                <c:pt idx="1">
                  <c:v>43300</c:v>
                </c:pt>
                <c:pt idx="2">
                  <c:v>43301</c:v>
                </c:pt>
                <c:pt idx="3">
                  <c:v>43302</c:v>
                </c:pt>
                <c:pt idx="4">
                  <c:v>43303</c:v>
                </c:pt>
                <c:pt idx="5">
                  <c:v>43304</c:v>
                </c:pt>
                <c:pt idx="6">
                  <c:v>43305</c:v>
                </c:pt>
                <c:pt idx="7">
                  <c:v>43306</c:v>
                </c:pt>
                <c:pt idx="8">
                  <c:v>43307</c:v>
                </c:pt>
                <c:pt idx="9">
                  <c:v>43308</c:v>
                </c:pt>
                <c:pt idx="10">
                  <c:v>43309</c:v>
                </c:pt>
                <c:pt idx="11">
                  <c:v>43310</c:v>
                </c:pt>
                <c:pt idx="12">
                  <c:v>43311</c:v>
                </c:pt>
                <c:pt idx="13">
                  <c:v>43312</c:v>
                </c:pt>
                <c:pt idx="14">
                  <c:v>43313</c:v>
                </c:pt>
                <c:pt idx="15">
                  <c:v>43314</c:v>
                </c:pt>
                <c:pt idx="16">
                  <c:v>43315</c:v>
                </c:pt>
                <c:pt idx="17">
                  <c:v>43316</c:v>
                </c:pt>
                <c:pt idx="18">
                  <c:v>43317</c:v>
                </c:pt>
                <c:pt idx="19">
                  <c:v>43318</c:v>
                </c:pt>
                <c:pt idx="20">
                  <c:v>43319</c:v>
                </c:pt>
                <c:pt idx="21">
                  <c:v>43320</c:v>
                </c:pt>
                <c:pt idx="22">
                  <c:v>43321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2090</c:v>
                </c:pt>
                <c:pt idx="1">
                  <c:v>2091</c:v>
                </c:pt>
                <c:pt idx="2">
                  <c:v>2092</c:v>
                </c:pt>
                <c:pt idx="3">
                  <c:v>2092</c:v>
                </c:pt>
                <c:pt idx="4">
                  <c:v>2092</c:v>
                </c:pt>
                <c:pt idx="5">
                  <c:v>2091</c:v>
                </c:pt>
                <c:pt idx="6">
                  <c:v>2091</c:v>
                </c:pt>
                <c:pt idx="7">
                  <c:v>2090</c:v>
                </c:pt>
                <c:pt idx="8">
                  <c:v>2091</c:v>
                </c:pt>
                <c:pt idx="9">
                  <c:v>2091</c:v>
                </c:pt>
                <c:pt idx="10">
                  <c:v>2094</c:v>
                </c:pt>
                <c:pt idx="11">
                  <c:v>2093</c:v>
                </c:pt>
                <c:pt idx="12">
                  <c:v>2092</c:v>
                </c:pt>
                <c:pt idx="13">
                  <c:v>2091</c:v>
                </c:pt>
                <c:pt idx="14">
                  <c:v>2092</c:v>
                </c:pt>
                <c:pt idx="15">
                  <c:v>2093</c:v>
                </c:pt>
                <c:pt idx="16">
                  <c:v>2094</c:v>
                </c:pt>
                <c:pt idx="17">
                  <c:v>2094</c:v>
                </c:pt>
                <c:pt idx="18">
                  <c:v>2094</c:v>
                </c:pt>
                <c:pt idx="19">
                  <c:v>2096</c:v>
                </c:pt>
                <c:pt idx="20">
                  <c:v>2099</c:v>
                </c:pt>
                <c:pt idx="21">
                  <c:v>2098</c:v>
                </c:pt>
                <c:pt idx="22">
                  <c:v>2100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92-478C-8142-9F03F991E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28264"/>
        <c:axId val="241233840"/>
      </c:lineChart>
      <c:dateAx>
        <c:axId val="241228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33840"/>
        <c:crosses val="autoZero"/>
        <c:auto val="1"/>
        <c:lblOffset val="100"/>
        <c:baseTimeUnit val="days"/>
      </c:dateAx>
      <c:valAx>
        <c:axId val="24123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2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E4CD4-31E1-4E7D-A610-72C868B274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Reporting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86D1B9-A522-4A1B-A880-F93E5F55FC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Alnatura Produktions- und Handels GmbH</a:t>
            </a:r>
          </a:p>
        </p:txBody>
      </p:sp>
    </p:spTree>
    <p:extLst>
      <p:ext uri="{BB962C8B-B14F-4D97-AF65-F5344CB8AC3E}">
        <p14:creationId xmlns:p14="http://schemas.microsoft.com/office/powerpoint/2010/main" val="307987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FB63-21B9-4A71-A550-13E94B1D0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D99C8-F9A0-4481-81F7-89BBD1CA9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745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3954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982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389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051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067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159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82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319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15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14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2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5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85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1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21D53-E3C8-43EE-AC07-1318394F8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76514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DFA3-5331-4311-A950-7098CB95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39A76-4052-4B47-BCA7-95D56B13A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055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BAAF7-219A-488B-B097-2E5965B64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BE937-AD10-442B-8CE0-A889BBA93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029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D3D3A-55F9-441A-8D10-31855B9B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1BCD11-CCBB-4FED-B3AD-3E742CD229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187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43837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87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077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724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9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018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075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586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781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245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04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067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915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192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157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088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3473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2221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49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8F6E3-0B2F-4550-9AF7-9ACA88F71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2639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32FB9-1594-4B3E-A5F8-8A567213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18AC6-1F05-4C3E-9944-8759E0633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291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8024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303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35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097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39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25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44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487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514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48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456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898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067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38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824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168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1260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7814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6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- 2018-07-31 14:22:57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Hallo Startups!
Eure Idee ist heißer als der Sommer und wir sollten unbedingt davon erfahren? Für Startups kurz vor/nach Markteintritt vergeben wir die drei letzten Plätze im &lt;SMART&gt;GREEN ACCELERATOR. Die Freiburger Startup Spezialisten versorgen Euch mit Know-how und wertvollen Netzwerk-Kontakten. Wir freuen uns bis spätestens 15. August auf eure Bewerbung auf bit.ly/2vqSiVg (fra)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Germany; Ages: 18 - 45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55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DF628-03A7-431B-BA40-9898893F4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543910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E568-89F0-4A26-B09D-4CB883416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ECD856-E9ED-4CC1-B5EB-988576AA9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917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5635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238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839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350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5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054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38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814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11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958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98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692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673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28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34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42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7239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12028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1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- 2018-07-19 10:20:26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 Schulanfänger! 🤓 🎉 Bringt uns eure leere Schultüte - und wir füllen sie mit leckeren Bio-Snacks für Kopf und Bauch. 💡😋 So kann die Schule losgehen! ✌ Alle Infos bekommt ihr nochmal hier 👉 bit.ly/2uDkrIx Einen guten Start wünschen wir euch! :) (fra)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Schultüten-Aktion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20 - 60;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95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22B2B-2D07-46FB-9694-C84769534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915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CF14F-4ED0-49CB-A63E-26972D44F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1F4D7-1EB2-48F6-9634-3A8D2BA85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7025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5597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87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857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74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849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343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60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93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25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143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276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468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775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95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00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89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2789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48580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3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- 2018-07-26 08:32:19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Alnatura gibt es jetzt auch in Mainz am Zollhafen. 🙂 Speichere dieses Angebot und erhalte bei deinem nächsten Einkauf bei Alnatura in Mainz am Zollhafen 10% Rabatt auf deinen Einkauf. Wir freuen uns auf deinen Besuch! 👌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NEÖMainz_Angebot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Germany: Rheinallee, Mainz (+7 km) Rheinland-Pfalz; Ages: 18 - 55;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906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1F8B3-B96E-4FF1-A3A4-81CED7AE6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5867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0B83F-9839-4105-84F8-3296039A0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ECEFC-CDF6-4494-94F5-F19AAFEDF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325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5413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449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820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277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464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89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109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4155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417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958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5471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150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782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73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53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10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3984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539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3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- 2018-07-24 12:48:39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Speichere dieses Angebot und erhalte bei deinem nächsten Einkauf bei Alnatura in Kolbermoor 10% Rabatt auf deinen Einkauf. Wir freuen uns auf deinen Besuch! 👌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Kolbermoor_Angebot 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Austria: Salzburg (+17 km) Salzburg; Kufstein (+17 km) Tyrol, Germany: Berchtesgaden (+17 km), Carl-Jordan-Straße 17, Kolbermoor (+10 km), Reit im Winkl (+17 km) Bayern; Ages: 18 - 55; Language(s): German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31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0A11E-270C-4450-87ED-D9D14B98D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848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1686-520E-4723-9B30-B61078FEF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7303B-405B-45BF-9A20-EFE31E3F3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719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8D8C7-6E1A-4907-A156-0414E9D23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177F6-C455-46F3-9391-64055E396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08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FCEE-E302-457A-AF8B-6AD58D20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9C5477-CF52-428E-B99B-3AC580847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280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7BEDC-F8B6-46AF-A432-A15EA43EB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08A0B-B470-4783-A3CD-EAB77195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97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11B6-5790-45F5-B2C6-55F68179E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AB34A-7AB5-4287-8137-D13190DCBF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623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35352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7905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7092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0426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7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168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8A14C-643E-47EA-B386-06F75DD5F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9857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6749-DBA8-43D7-8C7C-2B2821A34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766AA5-5330-45ED-BEA4-06E654D130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9726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8DB45-A55E-47A9-A73C-7ED197FE3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F040F-7A01-4CA1-9278-7D4DC285D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4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87C0-8D52-4800-A270-53EE8C1B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2A10E6-A2CB-4B82-A32E-36D10F7A9B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527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FCD32-FF65-41AE-BF15-607C2F88A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BF072-06CE-4266-BBAE-897A5855D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55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5E9E5-E732-4E89-86D0-18B7517A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Viral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28011F-85F3-4ABB-B18B-5B99632C7E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2081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D4542-8488-415D-A0A2-83C4406F8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917C7-134A-4C86-93CB-6BC0EE6B9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09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7F14C-4F0D-4532-B206-0C112035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10CA29-7CA8-4A10-BD19-A4408E1B8E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537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929559967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119727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7317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040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300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227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2230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6625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1399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7421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783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400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1251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506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EB636-48D1-4AF9-895A-CF558C555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68566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0910F-6C64-4605-B1BD-ABA3FE7B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56E65-855C-4C00-8AE8-298782F95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67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37820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130446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2261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67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934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2522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824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78005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56867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877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6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49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60C95-199A-4BA3-8B32-036CA3EB5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37063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51C33-6F0A-41EB-AA5A-D338EAF1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BDFF2C-D3DD-40C8-B2AE-A2FF36EA5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554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CC555-DD9B-4EDB-8E1B-CA14B7A57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051B7-8FFD-440A-A0FC-C51779DCC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18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12D8-E123-476C-9922-5BAF797A2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Active Stories Table 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10B3A-43AB-4926-8C37-AED03B7A3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973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22202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0438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655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729234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430680218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544118409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2334530084"/>
                    </a:ext>
                  </a:extLst>
                </a:gridCol>
                <a:gridCol w="781812">
                  <a:extLst>
                    <a:ext uri="{9D8B030D-6E8A-4147-A177-3AD203B41FA5}">
                      <a16:colId xmlns:a16="http://schemas.microsoft.com/office/drawing/2014/main" val="3001400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31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alnatura - 2018-08-09 16:25:11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57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alnatura - 2018-08-09 16:22:14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49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alnatura - 2018-08-09 16:20:37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09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alnatura - 2018-08-09 16:15:02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6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alnatura - 2018-08-09 16:08:30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66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alnatura - 2018-08-09 16:06:06 </a:t>
                      </a:r>
                      <a:r>
                        <a:rPr lang="de-DE" sz="1000"/>
                        <a:t>
 Mehr Infos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6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alnatura - 2018-08-09 16:01:20 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05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77B82-1358-437E-937B-95B8638FE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70043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D6FB4-D158-46C6-9027-1E65B63E2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03F06F-9C75-46C6-AF23-31A7C2CB8B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010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42AA0-CF22-4A31-BB12-92C0275B0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439B4-CFD3-488D-86C9-44609EAD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883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DD486-42CE-4625-B1FF-30C3DADB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09087-E717-41FA-B56C-AB86ACAA72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6369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AAC21-446F-4137-8E56-23F4314DC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3C128-00B5-41D9-8F02-8CE49C5AC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8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CECE1-1D9B-4B88-9BF3-370A2A456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6E997-62A1-4D4A-908A-DE45C8A7C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17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82261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6692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1283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9526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4099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672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5949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5811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7608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999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Pins on your 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Price of Products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8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Alnatura | Bio-Rezepte und Produkte (vegan, vegetarisch und mehr)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€19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215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017B7-DD04-4B4B-869E-CC7597017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270314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31AAA-5210-4FB4-B2BA-27710096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587C4-049B-427B-95EC-A996C05DCA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9529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DFA96-1C80-4E58-876F-F1D749E8D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AA9D8-2219-444B-9B00-2417B220C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1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A0B20-5EB0-4D11-B829-4CC98B7DE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721EA-2C55-47C5-A2AF-4E536C5FD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206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268146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265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68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801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080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98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479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564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4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- 2015-09-17 09:54:42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Hello, Autumn, hello pumpkin!  Wir freuen uns, dass der Herbst beginnt, denn dann ist wieder Zeit für lecker-schmecker-Kürbisrezepte!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81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- 2015-06-17 10:06:37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Sauer macht bekanntlich lustig! Beste Voraussetzungen also für eine gelungene Grillparty und mit Wassermelone super erfrischend. | #Alnatura #Cocktail #Drink #Grapefruit #easy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4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- 2014-10-06 17:16:22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Selbstgebackenes Kürbisbrot #yummy Eine noch ofenwarme Scheibe mit etwas Butter mhmm....#bread #diy #brotbacken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5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- 2015-10-30 14:42:07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getrockneten #Steinpilze verleihen der bodenständigen Kartofellsuppe das gewisse Extra. | #Alnatura #soup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26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- 2015-03-19 09:38:55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soooo lecker: Flammkuchen mit Rote Bete, Ziegenkäse, Honig und Rosmarin | gefunden auf eatbakelove.de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841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F0F93-9996-4B60-8B5F-7252B68F3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69127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5EA3C-1267-4D5B-AFEB-2D24025B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8F39C-10D0-43DE-B156-CD41EB474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950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622299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079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0462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945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35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882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526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36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0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- 2015-04-15 09:47:15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Thai Kokos-Suppe | gefunden auf Krautkopf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1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- 2014-12-14 23:56:23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Rote Bete-Salat mit Hüttenkäse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68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- 2015-07-03 09:40:09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 gemachtes Erdbeereis am Löffel-Stiel (ohne Eismaschine) | gefunden auf livingathome.de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2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- 2014-10-10 13:31:34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Try this strawberry poppyseed dressing tonight!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37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- 2015-05-07 16:39:32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Einfach und lecker! Die Zucchini-Käse-Spieße sind schnell aufgespießt und ein perfektes Fingerfood-Rezept | #Alnatura #Rezept #Zucchini #Feta #grillen #Barbecue #vegetarisch #vegetarian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20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A8060-095E-494C-8548-FEC80E33A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46260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94638-D0F9-4FF1-920F-679E9D6E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9B6D3-83A2-43D5-831C-DADD1312E3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290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6132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677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963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519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41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435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589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122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21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- 2015-08-04 09:45:16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Süßwasser-Bowle: Ideal für heiße Tage: fruchtig-firsche Kinder-Bowle aus Früchtetee | #Alnatura #Kinderrezepte #KochenMitKindern #Bowle #Punsch #Kids #yummy #party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2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- 2016-02-26 09:31:53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Damit Mr. Rabbit nicht alleine ist: Sparkling paper poster mrs. rabbit | gefunden auf ippysposters.nl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5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- 2018-02-01 12:39:27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Mein cremiges Cashew-Eis, das von knackiger Schokolade umhüllt wird, besteht aus gesunden Zutaten und passt in Phase 2 der "Zuckerfrei"-Challenge!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9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- 2015-05-04 15:54:59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schmeckt der Süden... | #Alnatura #grillen #Tomate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4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- 2017-01-19 10:54:28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kichererbsensuppe kokos gesund clean eating blog rezept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42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641CD-EC8B-4C00-B448-0E35F2BFE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24913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68A9E-E04B-4143-A079-7D75F9CC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Top Lifetime Pins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CA1C5-25EE-43EA-9338-671AAE247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51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97237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822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593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19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161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494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640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26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Pin?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27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- 2014-12-15 00:10:20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Red Smoothie mit Himbeeren, Chia &amp; roter Beete | Davert GmbH - Naturkost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3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- 2014-10-24 14:12:35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Kürbispesto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0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- 2015-05-05 13:29:57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dann Prost: Rhabarber Mojitos | gefunden auf heatherchristo.com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83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- 2015-08-07 11:55:23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coole Kids an heißen Tagen. | #Alnatura #Bowle #Punsch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5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Alnatura | Bio-Rezepte und Produkte (vegan, vegetarisch und mehr) - 2015-03-31 14:51:29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Rhabarber-Crumble | #Alnatura ♥ #Rhabarber #rhubarb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07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625BA-8197-488B-A10C-8D1993432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355475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428B2-626F-4689-AD86-1F5992F9F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ADE221-C2CC-480D-BD95-9C166165E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997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42294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14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967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175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804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65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575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92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255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50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265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22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109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01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9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749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BC7E4-1A4C-4DA4-8DEC-972D4B3E0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92758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D51FD-65DB-40A7-802A-4FD392A82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143AC-CC06-4B24-A1D0-5D70D5A9D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241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01774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9624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95556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6092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1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124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6E866-2691-4874-9563-04C7B2F27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28610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1351-EB1F-44CC-AA37-30EE7775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33EEE5-202F-4485-9B0F-21B8E8C477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019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E21A6-014A-4C74-BD55-45D1A24B3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07/18/2018 - 08/09/2018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86435-78B1-49BA-9803-6C7A80D83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933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FA73D-7E6F-40CF-A957-56D98D5CE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Ten Videos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A895A-4CFD-4522-9D4D-905A15FB0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117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93358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426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7773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6683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1880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3293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5194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99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524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18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168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7748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62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- 2016-09-22 14:35:36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Glutenfreies Rezept für Buchweizen-Chia-Brot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81.295997145157 %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1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- 2015-01-06 13:23:33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 du grüne Neune! Lars Ruppel für die Alnatura Bio 7 Initiative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56.700384775147 %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3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- 2016-10-18 15:48:12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Zubereitung würziger Soja Schnetzel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84.001824786686 %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5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- 2015-05-21 15:42:22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Gemeinsam Zukunft gestalten: Sinnvoll für Mensch und Erde | Alnatura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48.293426943427 %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817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7414D-7A93-4EF0-BD18-E20785C86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73263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E19B-037B-475E-AA5C-7ADEBD2A7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Ten Videos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AE23B-787A-4175-9EE3-4926625ED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395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63148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0417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199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9672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325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6157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569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4147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188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9952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813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2747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6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- 2016-08-30 16:53:15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Clevere One Pot Pasta mit Spaghetti und Passata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64.285273698264 %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7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- 2017-04-11 14:06:20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Veganes Quinoa Sushi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36.95591680612 %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34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- 2016-06-28 11:52:50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Sommerlich-frischer Quinoa-Bulgur-Salat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71.239332300142 %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47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- 2016-08-30 17:04:58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Rezept für mediterrane Schüttelpizza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73.306906016689 %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70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- 2016-12-23 11:08:08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Alnatura kocht: Vegane Quinoa-One-Pan | Alnatura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57.903818953324 %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1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29C20-2CC3-4725-9A80-9192B19E3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988820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A1B9-4E2F-44DE-8ED2-A7E02834D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Ten Videos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4EA2CA-A31B-423B-AB2D-D53BC59AA8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5916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44179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6132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254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6366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2992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3276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4413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4403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78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6957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980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358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5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Alnatura - 2012-03-05 17:07:23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Ökodorf Brodowin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53.522793522267 %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88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24C31-9685-4852-91E2-88D6866E8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46076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1941</Words>
  <Application>Microsoft Office PowerPoint</Application>
  <PresentationFormat>On-screen Show (4:3)</PresentationFormat>
  <Paragraphs>813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Test Reporting Social Media</vt:lpstr>
      <vt:lpstr>Overall Network Key Metrics Table | All Pages</vt:lpstr>
      <vt:lpstr>Facebook Reach | All Pages</vt:lpstr>
      <vt:lpstr>Facebook Ads Performance Table | All Pages - 1 of 5</vt:lpstr>
      <vt:lpstr>Facebook Ads Performance Table | All Pages - 2 of 5</vt:lpstr>
      <vt:lpstr>Facebook Ads Performance Table | All Pages - 3 of 5</vt:lpstr>
      <vt:lpstr>Facebook Ads Performance Table | All Pages - 4 of 5</vt:lpstr>
      <vt:lpstr>Facebook Ads Performance Table | All Pages - 5 of 5</vt:lpstr>
      <vt:lpstr>Facebook Fans Change by Like/Unlike Source | All Pages</vt:lpstr>
      <vt:lpstr>Facebook Response Times Distribution | All Pages</vt:lpstr>
      <vt:lpstr>Facebook Page Post Reach Table | All Pages</vt:lpstr>
      <vt:lpstr>Facebook Reach Type Distribution (last 28 days) | All Pages</vt:lpstr>
      <vt:lpstr>Facebook Reach by Post Type  | All Pages</vt:lpstr>
      <vt:lpstr>Facebook Viral Reach | All Pages</vt:lpstr>
      <vt:lpstr>Facebook Key Metrics by Month | All Pages</vt:lpstr>
      <vt:lpstr>Instagram Key Metrics Table | All Pages</vt:lpstr>
      <vt:lpstr>Instagram Organic Reach by Post Type  | All Pages</vt:lpstr>
      <vt:lpstr>Instagram Active Stories Table  | All Pages</vt:lpstr>
      <vt:lpstr>Instagram Organic Reach By Weekday | All Pages</vt:lpstr>
      <vt:lpstr>Instagram Followers Change | All Pages</vt:lpstr>
      <vt:lpstr>Pinterest Key Metrics Table | All Pages</vt:lpstr>
      <vt:lpstr>Pinterest Followers Change Rate | All Pages</vt:lpstr>
      <vt:lpstr>Pinterest Top Lifetime Pins Table | All Pages - 1 of 4</vt:lpstr>
      <vt:lpstr>Pinterest Top Lifetime Pins Table | All Pages - 2 of 4</vt:lpstr>
      <vt:lpstr>Pinterest Top Lifetime Pins Table | All Pages - 3 of 4</vt:lpstr>
      <vt:lpstr>Pinterest Top Lifetime Pins Table | All Pages - 4 of 4</vt:lpstr>
      <vt:lpstr>Twitter Key Metrics Table | All Pages</vt:lpstr>
      <vt:lpstr>Youtube Key Metrics Table | All Pages</vt:lpstr>
      <vt:lpstr>Youtube Subscribers | All Pages</vt:lpstr>
      <vt:lpstr>Youtube Private Top Ten Videos Table | All Pages - 1 of 3</vt:lpstr>
      <vt:lpstr>Youtube Private Top Ten Videos Table | All Pages - 2 of 3</vt:lpstr>
      <vt:lpstr>Youtube Private Top Ten Videos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Reporting Social Media</dc:title>
  <dc:creator>Administrator</dc:creator>
  <cp:lastModifiedBy>Administrator</cp:lastModifiedBy>
  <cp:revision>1</cp:revision>
  <dcterms:created xsi:type="dcterms:W3CDTF">2018-08-09T15:17:07Z</dcterms:created>
  <dcterms:modified xsi:type="dcterms:W3CDTF">2018-08-09T15:18:15Z</dcterms:modified>
</cp:coreProperties>
</file>