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Crespeo Feed</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58</c:v>
                </c:pt>
                <c:pt idx="1">
                  <c:v>58</c:v>
                </c:pt>
                <c:pt idx="2">
                  <c:v>58</c:v>
                </c:pt>
                <c:pt idx="3">
                  <c:v>58</c:v>
                </c:pt>
                <c:pt idx="4">
                  <c:v>58</c:v>
                </c:pt>
                <c:pt idx="5">
                  <c:v>58</c:v>
                </c:pt>
                <c:pt idx="6">
                  <c:v>58</c:v>
                </c:pt>
                <c:pt idx="7">
                  <c:v>58</c:v>
                </c:pt>
                <c:pt idx="8">
                  <c:v>59</c:v>
                </c:pt>
                <c:pt idx="9">
                  <c:v>59</c:v>
                </c:pt>
                <c:pt idx="10">
                  <c:v>59</c:v>
                </c:pt>
                <c:pt idx="11">
                  <c:v>59</c:v>
                </c:pt>
                <c:pt idx="12">
                  <c:v>59</c:v>
                </c:pt>
                <c:pt idx="13">
                  <c:v>59</c:v>
                </c:pt>
                <c:pt idx="14">
                  <c:v>59</c:v>
                </c:pt>
                <c:pt idx="15">
                  <c:v>59</c:v>
                </c:pt>
                <c:pt idx="16">
                  <c:v>59</c:v>
                </c:pt>
                <c:pt idx="17">
                  <c:v>59</c:v>
                </c:pt>
                <c:pt idx="18">
                  <c:v>59</c:v>
                </c:pt>
                <c:pt idx="19">
                  <c:v>59</c:v>
                </c:pt>
                <c:pt idx="20">
                  <c:v>59</c:v>
                </c:pt>
                <c:pt idx="21">
                  <c:v>59</c:v>
                </c:pt>
                <c:pt idx="22">
                  <c:v>59</c:v>
                </c:pt>
                <c:pt idx="23">
                  <c:v>59</c:v>
                </c:pt>
                <c:pt idx="24">
                  <c:v>59</c:v>
                </c:pt>
                <c:pt idx="25">
                  <c:v>59</c:v>
                </c:pt>
                <c:pt idx="26">
                  <c:v>59</c:v>
                </c:pt>
                <c:pt idx="27">
                  <c:v>59</c:v>
                </c:pt>
                <c:pt idx="28">
                  <c:v>59</c:v>
                </c:pt>
                <c:pt idx="29">
                  <c:v>59</c:v>
                </c:pt>
                <c:pt idx="30">
                  <c:v>59</c:v>
                </c:pt>
                <c:pt idx="31">
                  <c:v>59</c:v>
                </c:pt>
                <c:pt idx="32">
                  <c:v>59</c:v>
                </c:pt>
                <c:pt idx="33">
                  <c:v>59</c:v>
                </c:pt>
                <c:pt idx="34">
                  <c:v>60</c:v>
                </c:pt>
                <c:pt idx="35">
                  <c:v>60</c:v>
                </c:pt>
                <c:pt idx="36">
                  <c:v>60</c:v>
                </c:pt>
                <c:pt idx="37">
                  <c:v>60</c:v>
                </c:pt>
                <c:pt idx="38">
                  <c:v>60</c:v>
                </c:pt>
                <c:pt idx="39">
                  <c:v>60</c:v>
                </c:pt>
                <c:pt idx="40">
                  <c:v>60</c:v>
                </c:pt>
                <c:pt idx="41">
                  <c:v>60</c:v>
                </c:pt>
                <c:pt idx="42">
                  <c:v>60</c:v>
                </c:pt>
                <c:pt idx="43">
                  <c:v>60</c:v>
                </c:pt>
                <c:pt idx="44">
                  <c:v>60</c:v>
                </c:pt>
                <c:pt idx="45">
                  <c:v>60</c:v>
                </c:pt>
                <c:pt idx="46">
                  <c:v>60</c:v>
                </c:pt>
                <c:pt idx="47">
                  <c:v>61</c:v>
                </c:pt>
                <c:pt idx="48">
                  <c:v>62</c:v>
                </c:pt>
                <c:pt idx="49">
                  <c:v>62</c:v>
                </c:pt>
                <c:pt idx="50">
                  <c:v>62</c:v>
                </c:pt>
                <c:pt idx="51">
                  <c:v>62</c:v>
                </c:pt>
                <c:pt idx="52">
                  <c:v>62</c:v>
                </c:pt>
                <c:pt idx="53">
                  <c:v>62</c:v>
                </c:pt>
                <c:pt idx="54">
                  <c:v>62</c:v>
                </c:pt>
                <c:pt idx="55">
                  <c:v>62</c:v>
                </c:pt>
                <c:pt idx="56">
                  <c:v>62</c:v>
                </c:pt>
                <c:pt idx="57">
                  <c:v>62</c:v>
                </c:pt>
                <c:pt idx="58">
                  <c:v>62</c:v>
                </c:pt>
                <c:pt idx="59">
                  <c:v>62</c:v>
                </c:pt>
                <c:pt idx="60">
                  <c:v>62</c:v>
                </c:pt>
                <c:pt idx="61">
                  <c:v>62</c:v>
                </c:pt>
                <c:pt idx="62">
                  <c:v>62</c:v>
                </c:pt>
                <c:pt idx="63">
                  <c:v>62</c:v>
                </c:pt>
                <c:pt idx="64">
                  <c:v>62</c:v>
                </c:pt>
                <c:pt idx="65">
                  <c:v>62</c:v>
                </c:pt>
                <c:pt idx="66">
                  <c:v>62</c:v>
                </c:pt>
                <c:pt idx="67">
                  <c:v>62</c:v>
                </c:pt>
                <c:pt idx="68">
                  <c:v>62</c:v>
                </c:pt>
                <c:pt idx="69">
                  <c:v>62</c:v>
                </c:pt>
                <c:pt idx="70">
                  <c:v>62</c:v>
                </c:pt>
                <c:pt idx="71">
                  <c:v>62</c:v>
                </c:pt>
                <c:pt idx="72">
                  <c:v>62</c:v>
                </c:pt>
                <c:pt idx="73">
                  <c:v>63</c:v>
                </c:pt>
                <c:pt idx="74">
                  <c:v>63</c:v>
                </c:pt>
                <c:pt idx="75">
                  <c:v>63</c:v>
                </c:pt>
                <c:pt idx="76">
                  <c:v>63</c:v>
                </c:pt>
                <c:pt idx="77">
                  <c:v>64</c:v>
                </c:pt>
                <c:pt idx="78">
                  <c:v>64</c:v>
                </c:pt>
                <c:pt idx="79">
                  <c:v>64</c:v>
                </c:pt>
                <c:pt idx="80">
                  <c:v>64</c:v>
                </c:pt>
                <c:pt idx="81">
                  <c:v>64</c:v>
                </c:pt>
                <c:pt idx="82">
                  <c:v>64</c:v>
                </c:pt>
                <c:pt idx="83">
                  <c:v>64</c:v>
                </c:pt>
                <c:pt idx="84">
                  <c:v>64</c:v>
                </c:pt>
                <c:pt idx="85">
                  <c:v>64</c:v>
                </c:pt>
                <c:pt idx="86">
                  <c:v>64</c:v>
                </c:pt>
                <c:pt idx="87">
                  <c:v>64</c:v>
                </c:pt>
                <c:pt idx="88">
                  <c:v>64</c:v>
                </c:pt>
                <c:pt idx="89">
                  <c:v>64</c:v>
                </c:pt>
                <c:pt idx="90">
                  <c:v>63</c:v>
                </c:pt>
                <c:pt idx="91">
                  <c:v>63</c:v>
                </c:pt>
              </c:numCache>
            </c:numRef>
          </c:val>
          <c:smooth val="0"/>
          <c:extLst>
            <c:ext xmlns:c16="http://schemas.microsoft.com/office/drawing/2014/chart" uri="{C3380CC4-5D6E-409C-BE32-E72D297353CC}">
              <c16:uniqueId val="{00000000-ED0A-420A-83A8-6891306ED570}"/>
            </c:ext>
          </c:extLst>
        </c:ser>
        <c:ser>
          <c:idx val="1"/>
          <c:order val="1"/>
          <c:tx>
            <c:strRef>
              <c:f>Sheet1!$C$1</c:f>
              <c:strCache>
                <c:ptCount val="1"/>
                <c:pt idx="0">
                  <c:v>C&amp;D - Part of Crespel &amp; Deiters Group</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196</c:v>
                </c:pt>
                <c:pt idx="1">
                  <c:v>196</c:v>
                </c:pt>
                <c:pt idx="2">
                  <c:v>196</c:v>
                </c:pt>
                <c:pt idx="3">
                  <c:v>196</c:v>
                </c:pt>
                <c:pt idx="4">
                  <c:v>196</c:v>
                </c:pt>
                <c:pt idx="5">
                  <c:v>196</c:v>
                </c:pt>
                <c:pt idx="6">
                  <c:v>196</c:v>
                </c:pt>
                <c:pt idx="7">
                  <c:v>196</c:v>
                </c:pt>
                <c:pt idx="8">
                  <c:v>196</c:v>
                </c:pt>
                <c:pt idx="9">
                  <c:v>196</c:v>
                </c:pt>
                <c:pt idx="10">
                  <c:v>196</c:v>
                </c:pt>
                <c:pt idx="11">
                  <c:v>196</c:v>
                </c:pt>
                <c:pt idx="12">
                  <c:v>196</c:v>
                </c:pt>
                <c:pt idx="13">
                  <c:v>196</c:v>
                </c:pt>
                <c:pt idx="14">
                  <c:v>196</c:v>
                </c:pt>
                <c:pt idx="15">
                  <c:v>196</c:v>
                </c:pt>
                <c:pt idx="16">
                  <c:v>196</c:v>
                </c:pt>
                <c:pt idx="17">
                  <c:v>196</c:v>
                </c:pt>
                <c:pt idx="18">
                  <c:v>196</c:v>
                </c:pt>
                <c:pt idx="19">
                  <c:v>196</c:v>
                </c:pt>
                <c:pt idx="20">
                  <c:v>196</c:v>
                </c:pt>
                <c:pt idx="21">
                  <c:v>196</c:v>
                </c:pt>
                <c:pt idx="22">
                  <c:v>196</c:v>
                </c:pt>
                <c:pt idx="23">
                  <c:v>196</c:v>
                </c:pt>
                <c:pt idx="24">
                  <c:v>196</c:v>
                </c:pt>
                <c:pt idx="25">
                  <c:v>196</c:v>
                </c:pt>
                <c:pt idx="26">
                  <c:v>196</c:v>
                </c:pt>
                <c:pt idx="27">
                  <c:v>196</c:v>
                </c:pt>
                <c:pt idx="28">
                  <c:v>196</c:v>
                </c:pt>
                <c:pt idx="29">
                  <c:v>197</c:v>
                </c:pt>
                <c:pt idx="30">
                  <c:v>197</c:v>
                </c:pt>
                <c:pt idx="31">
                  <c:v>197</c:v>
                </c:pt>
                <c:pt idx="32">
                  <c:v>197</c:v>
                </c:pt>
                <c:pt idx="33">
                  <c:v>197</c:v>
                </c:pt>
                <c:pt idx="34">
                  <c:v>197</c:v>
                </c:pt>
                <c:pt idx="35">
                  <c:v>198</c:v>
                </c:pt>
                <c:pt idx="36">
                  <c:v>198</c:v>
                </c:pt>
                <c:pt idx="37">
                  <c:v>198</c:v>
                </c:pt>
                <c:pt idx="38">
                  <c:v>198</c:v>
                </c:pt>
                <c:pt idx="39">
                  <c:v>199</c:v>
                </c:pt>
                <c:pt idx="40">
                  <c:v>199</c:v>
                </c:pt>
                <c:pt idx="41">
                  <c:v>200</c:v>
                </c:pt>
                <c:pt idx="42">
                  <c:v>200</c:v>
                </c:pt>
                <c:pt idx="43">
                  <c:v>200</c:v>
                </c:pt>
                <c:pt idx="44">
                  <c:v>200</c:v>
                </c:pt>
                <c:pt idx="45">
                  <c:v>200</c:v>
                </c:pt>
                <c:pt idx="46">
                  <c:v>200</c:v>
                </c:pt>
                <c:pt idx="47">
                  <c:v>200</c:v>
                </c:pt>
                <c:pt idx="48">
                  <c:v>200</c:v>
                </c:pt>
                <c:pt idx="49">
                  <c:v>200</c:v>
                </c:pt>
                <c:pt idx="50">
                  <c:v>200</c:v>
                </c:pt>
                <c:pt idx="51">
                  <c:v>200</c:v>
                </c:pt>
                <c:pt idx="52">
                  <c:v>200</c:v>
                </c:pt>
                <c:pt idx="53">
                  <c:v>200</c:v>
                </c:pt>
                <c:pt idx="54">
                  <c:v>200</c:v>
                </c:pt>
                <c:pt idx="55">
                  <c:v>201</c:v>
                </c:pt>
                <c:pt idx="56">
                  <c:v>201</c:v>
                </c:pt>
                <c:pt idx="57">
                  <c:v>201</c:v>
                </c:pt>
                <c:pt idx="58">
                  <c:v>201</c:v>
                </c:pt>
                <c:pt idx="59">
                  <c:v>201</c:v>
                </c:pt>
                <c:pt idx="60">
                  <c:v>201</c:v>
                </c:pt>
                <c:pt idx="61">
                  <c:v>201</c:v>
                </c:pt>
                <c:pt idx="62">
                  <c:v>201</c:v>
                </c:pt>
                <c:pt idx="63">
                  <c:v>202</c:v>
                </c:pt>
                <c:pt idx="64">
                  <c:v>202</c:v>
                </c:pt>
                <c:pt idx="65">
                  <c:v>202</c:v>
                </c:pt>
                <c:pt idx="66">
                  <c:v>202</c:v>
                </c:pt>
                <c:pt idx="67">
                  <c:v>202</c:v>
                </c:pt>
                <c:pt idx="68">
                  <c:v>202</c:v>
                </c:pt>
                <c:pt idx="69">
                  <c:v>202</c:v>
                </c:pt>
                <c:pt idx="70">
                  <c:v>202</c:v>
                </c:pt>
                <c:pt idx="71">
                  <c:v>202</c:v>
                </c:pt>
                <c:pt idx="72">
                  <c:v>202</c:v>
                </c:pt>
                <c:pt idx="73">
                  <c:v>203</c:v>
                </c:pt>
                <c:pt idx="74">
                  <c:v>203</c:v>
                </c:pt>
                <c:pt idx="75">
                  <c:v>203</c:v>
                </c:pt>
                <c:pt idx="76">
                  <c:v>203</c:v>
                </c:pt>
                <c:pt idx="77">
                  <c:v>204</c:v>
                </c:pt>
                <c:pt idx="78">
                  <c:v>204</c:v>
                </c:pt>
                <c:pt idx="79">
                  <c:v>204</c:v>
                </c:pt>
                <c:pt idx="80">
                  <c:v>205</c:v>
                </c:pt>
                <c:pt idx="81">
                  <c:v>205</c:v>
                </c:pt>
                <c:pt idx="82">
                  <c:v>205</c:v>
                </c:pt>
                <c:pt idx="83">
                  <c:v>206</c:v>
                </c:pt>
                <c:pt idx="84">
                  <c:v>206</c:v>
                </c:pt>
                <c:pt idx="85">
                  <c:v>206</c:v>
                </c:pt>
                <c:pt idx="86">
                  <c:v>206</c:v>
                </c:pt>
                <c:pt idx="87">
                  <c:v>206</c:v>
                </c:pt>
                <c:pt idx="88">
                  <c:v>206</c:v>
                </c:pt>
                <c:pt idx="89">
                  <c:v>206</c:v>
                </c:pt>
                <c:pt idx="90">
                  <c:v>206</c:v>
                </c:pt>
                <c:pt idx="91">
                  <c:v>206</c:v>
                </c:pt>
              </c:numCache>
            </c:numRef>
          </c:val>
          <c:smooth val="0"/>
          <c:extLst>
            <c:ext xmlns:c16="http://schemas.microsoft.com/office/drawing/2014/chart" uri="{C3380CC4-5D6E-409C-BE32-E72D297353CC}">
              <c16:uniqueId val="{00000001-ED0A-420A-83A8-6891306ED570}"/>
            </c:ext>
          </c:extLst>
        </c:ser>
        <c:ser>
          <c:idx val="2"/>
          <c:order val="2"/>
          <c:tx>
            <c:strRef>
              <c:f>Sheet1!$D$1</c:f>
              <c:strCache>
                <c:ptCount val="1"/>
                <c:pt idx="0">
                  <c:v>Crespel &amp; Deiters Group</c:v>
                </c:pt>
              </c:strCache>
            </c:strRef>
          </c:tx>
          <c:spPr>
            <a:ln w="28575" cap="rnd">
              <a:solidFill>
                <a:schemeClr val="accent3"/>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Sheet1!$D$2:$D$93</c:f>
              <c:numCache>
                <c:formatCode>General</c:formatCode>
                <c:ptCount val="92"/>
                <c:pt idx="0">
                  <c:v>425</c:v>
                </c:pt>
                <c:pt idx="1">
                  <c:v>425</c:v>
                </c:pt>
                <c:pt idx="2">
                  <c:v>425</c:v>
                </c:pt>
                <c:pt idx="3">
                  <c:v>425</c:v>
                </c:pt>
                <c:pt idx="4">
                  <c:v>426</c:v>
                </c:pt>
                <c:pt idx="5">
                  <c:v>426</c:v>
                </c:pt>
                <c:pt idx="6">
                  <c:v>426</c:v>
                </c:pt>
                <c:pt idx="7">
                  <c:v>426</c:v>
                </c:pt>
                <c:pt idx="8">
                  <c:v>426</c:v>
                </c:pt>
                <c:pt idx="9">
                  <c:v>426</c:v>
                </c:pt>
                <c:pt idx="10">
                  <c:v>427</c:v>
                </c:pt>
                <c:pt idx="11">
                  <c:v>427</c:v>
                </c:pt>
                <c:pt idx="12">
                  <c:v>428</c:v>
                </c:pt>
                <c:pt idx="13">
                  <c:v>428</c:v>
                </c:pt>
                <c:pt idx="14">
                  <c:v>428</c:v>
                </c:pt>
                <c:pt idx="15">
                  <c:v>429</c:v>
                </c:pt>
                <c:pt idx="16">
                  <c:v>429</c:v>
                </c:pt>
                <c:pt idx="17">
                  <c:v>429</c:v>
                </c:pt>
                <c:pt idx="18">
                  <c:v>431</c:v>
                </c:pt>
                <c:pt idx="19">
                  <c:v>432</c:v>
                </c:pt>
                <c:pt idx="20">
                  <c:v>432</c:v>
                </c:pt>
                <c:pt idx="21">
                  <c:v>433</c:v>
                </c:pt>
                <c:pt idx="22">
                  <c:v>433</c:v>
                </c:pt>
                <c:pt idx="23">
                  <c:v>433</c:v>
                </c:pt>
                <c:pt idx="24">
                  <c:v>433</c:v>
                </c:pt>
                <c:pt idx="25">
                  <c:v>437</c:v>
                </c:pt>
                <c:pt idx="26">
                  <c:v>437</c:v>
                </c:pt>
                <c:pt idx="27">
                  <c:v>439</c:v>
                </c:pt>
                <c:pt idx="28">
                  <c:v>439</c:v>
                </c:pt>
                <c:pt idx="29">
                  <c:v>441</c:v>
                </c:pt>
                <c:pt idx="30">
                  <c:v>441</c:v>
                </c:pt>
                <c:pt idx="31">
                  <c:v>441</c:v>
                </c:pt>
                <c:pt idx="32">
                  <c:v>441</c:v>
                </c:pt>
                <c:pt idx="33">
                  <c:v>441</c:v>
                </c:pt>
                <c:pt idx="34">
                  <c:v>441</c:v>
                </c:pt>
                <c:pt idx="35">
                  <c:v>442</c:v>
                </c:pt>
                <c:pt idx="36">
                  <c:v>442</c:v>
                </c:pt>
                <c:pt idx="37">
                  <c:v>442</c:v>
                </c:pt>
                <c:pt idx="38">
                  <c:v>441</c:v>
                </c:pt>
                <c:pt idx="39">
                  <c:v>443</c:v>
                </c:pt>
                <c:pt idx="40">
                  <c:v>445</c:v>
                </c:pt>
                <c:pt idx="41">
                  <c:v>446</c:v>
                </c:pt>
                <c:pt idx="42">
                  <c:v>446</c:v>
                </c:pt>
                <c:pt idx="43">
                  <c:v>446</c:v>
                </c:pt>
                <c:pt idx="44">
                  <c:v>446</c:v>
                </c:pt>
                <c:pt idx="45">
                  <c:v>447</c:v>
                </c:pt>
                <c:pt idx="46">
                  <c:v>448</c:v>
                </c:pt>
                <c:pt idx="47">
                  <c:v>448</c:v>
                </c:pt>
                <c:pt idx="48">
                  <c:v>451</c:v>
                </c:pt>
                <c:pt idx="49">
                  <c:v>452</c:v>
                </c:pt>
                <c:pt idx="50">
                  <c:v>452</c:v>
                </c:pt>
                <c:pt idx="51">
                  <c:v>452</c:v>
                </c:pt>
                <c:pt idx="52">
                  <c:v>452</c:v>
                </c:pt>
                <c:pt idx="53">
                  <c:v>453</c:v>
                </c:pt>
                <c:pt idx="54">
                  <c:v>453</c:v>
                </c:pt>
                <c:pt idx="55">
                  <c:v>453</c:v>
                </c:pt>
                <c:pt idx="56">
                  <c:v>453</c:v>
                </c:pt>
                <c:pt idx="57">
                  <c:v>453</c:v>
                </c:pt>
                <c:pt idx="58">
                  <c:v>453</c:v>
                </c:pt>
                <c:pt idx="59">
                  <c:v>454</c:v>
                </c:pt>
                <c:pt idx="60">
                  <c:v>454</c:v>
                </c:pt>
                <c:pt idx="61">
                  <c:v>454</c:v>
                </c:pt>
                <c:pt idx="62">
                  <c:v>454</c:v>
                </c:pt>
                <c:pt idx="63">
                  <c:v>453</c:v>
                </c:pt>
                <c:pt idx="64">
                  <c:v>453</c:v>
                </c:pt>
                <c:pt idx="65">
                  <c:v>453</c:v>
                </c:pt>
                <c:pt idx="66">
                  <c:v>453</c:v>
                </c:pt>
                <c:pt idx="67">
                  <c:v>452</c:v>
                </c:pt>
                <c:pt idx="68">
                  <c:v>452</c:v>
                </c:pt>
                <c:pt idx="69">
                  <c:v>453</c:v>
                </c:pt>
                <c:pt idx="70">
                  <c:v>453</c:v>
                </c:pt>
                <c:pt idx="71">
                  <c:v>454</c:v>
                </c:pt>
                <c:pt idx="72">
                  <c:v>454</c:v>
                </c:pt>
                <c:pt idx="73">
                  <c:v>455</c:v>
                </c:pt>
                <c:pt idx="74">
                  <c:v>456</c:v>
                </c:pt>
                <c:pt idx="75">
                  <c:v>457</c:v>
                </c:pt>
                <c:pt idx="76">
                  <c:v>458</c:v>
                </c:pt>
                <c:pt idx="77">
                  <c:v>461</c:v>
                </c:pt>
                <c:pt idx="78">
                  <c:v>461</c:v>
                </c:pt>
                <c:pt idx="79">
                  <c:v>461</c:v>
                </c:pt>
                <c:pt idx="80">
                  <c:v>463</c:v>
                </c:pt>
                <c:pt idx="81">
                  <c:v>463</c:v>
                </c:pt>
                <c:pt idx="82">
                  <c:v>464</c:v>
                </c:pt>
                <c:pt idx="83">
                  <c:v>464</c:v>
                </c:pt>
                <c:pt idx="84">
                  <c:v>464</c:v>
                </c:pt>
                <c:pt idx="85">
                  <c:v>464</c:v>
                </c:pt>
                <c:pt idx="86">
                  <c:v>465</c:v>
                </c:pt>
                <c:pt idx="87">
                  <c:v>465</c:v>
                </c:pt>
                <c:pt idx="88">
                  <c:v>465</c:v>
                </c:pt>
                <c:pt idx="89">
                  <c:v>465</c:v>
                </c:pt>
                <c:pt idx="90">
                  <c:v>464</c:v>
                </c:pt>
                <c:pt idx="91">
                  <c:v>465</c:v>
                </c:pt>
              </c:numCache>
            </c:numRef>
          </c:val>
          <c:smooth val="0"/>
          <c:extLst>
            <c:ext xmlns:c16="http://schemas.microsoft.com/office/drawing/2014/chart" uri="{C3380CC4-5D6E-409C-BE32-E72D297353CC}">
              <c16:uniqueId val="{00000002-ED0A-420A-83A8-6891306ED570}"/>
            </c:ext>
          </c:extLst>
        </c:ser>
        <c:ser>
          <c:idx val="3"/>
          <c:order val="3"/>
          <c:tx>
            <c:strRef>
              <c:f>Sheet1!$E$1</c:f>
              <c:strCache>
                <c:ptCount val="1"/>
                <c:pt idx="0">
                  <c:v>Trigea Petfood</c:v>
                </c:pt>
              </c:strCache>
            </c:strRef>
          </c:tx>
          <c:spPr>
            <a:ln w="28575" cap="rnd">
              <a:solidFill>
                <a:schemeClr val="accent4"/>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Sheet1!$E$2:$E$93</c:f>
              <c:numCache>
                <c:formatCode>General</c:formatCode>
                <c:ptCount val="92"/>
                <c:pt idx="0">
                  <c:v>69</c:v>
                </c:pt>
                <c:pt idx="1">
                  <c:v>69</c:v>
                </c:pt>
                <c:pt idx="2">
                  <c:v>69</c:v>
                </c:pt>
                <c:pt idx="3">
                  <c:v>69</c:v>
                </c:pt>
                <c:pt idx="4">
                  <c:v>69</c:v>
                </c:pt>
                <c:pt idx="5">
                  <c:v>69</c:v>
                </c:pt>
                <c:pt idx="6">
                  <c:v>69</c:v>
                </c:pt>
                <c:pt idx="7">
                  <c:v>69</c:v>
                </c:pt>
                <c:pt idx="8">
                  <c:v>69</c:v>
                </c:pt>
                <c:pt idx="9">
                  <c:v>69</c:v>
                </c:pt>
                <c:pt idx="10">
                  <c:v>69</c:v>
                </c:pt>
                <c:pt idx="11">
                  <c:v>69</c:v>
                </c:pt>
                <c:pt idx="12">
                  <c:v>69</c:v>
                </c:pt>
                <c:pt idx="13">
                  <c:v>69</c:v>
                </c:pt>
                <c:pt idx="14">
                  <c:v>69</c:v>
                </c:pt>
                <c:pt idx="15">
                  <c:v>69</c:v>
                </c:pt>
                <c:pt idx="16">
                  <c:v>69</c:v>
                </c:pt>
                <c:pt idx="17">
                  <c:v>69</c:v>
                </c:pt>
                <c:pt idx="18">
                  <c:v>69</c:v>
                </c:pt>
                <c:pt idx="19">
                  <c:v>69</c:v>
                </c:pt>
                <c:pt idx="20">
                  <c:v>69</c:v>
                </c:pt>
                <c:pt idx="21">
                  <c:v>69</c:v>
                </c:pt>
                <c:pt idx="22">
                  <c:v>69</c:v>
                </c:pt>
                <c:pt idx="23">
                  <c:v>69</c:v>
                </c:pt>
                <c:pt idx="24">
                  <c:v>69</c:v>
                </c:pt>
                <c:pt idx="25">
                  <c:v>69</c:v>
                </c:pt>
                <c:pt idx="26">
                  <c:v>69</c:v>
                </c:pt>
                <c:pt idx="27">
                  <c:v>69</c:v>
                </c:pt>
                <c:pt idx="28">
                  <c:v>69</c:v>
                </c:pt>
                <c:pt idx="29">
                  <c:v>69</c:v>
                </c:pt>
                <c:pt idx="30">
                  <c:v>69</c:v>
                </c:pt>
                <c:pt idx="31">
                  <c:v>69</c:v>
                </c:pt>
                <c:pt idx="32">
                  <c:v>69</c:v>
                </c:pt>
                <c:pt idx="33">
                  <c:v>69</c:v>
                </c:pt>
                <c:pt idx="34">
                  <c:v>69</c:v>
                </c:pt>
                <c:pt idx="35">
                  <c:v>69</c:v>
                </c:pt>
                <c:pt idx="36">
                  <c:v>69</c:v>
                </c:pt>
                <c:pt idx="37">
                  <c:v>70</c:v>
                </c:pt>
                <c:pt idx="38">
                  <c:v>72</c:v>
                </c:pt>
                <c:pt idx="39">
                  <c:v>76</c:v>
                </c:pt>
                <c:pt idx="40">
                  <c:v>76</c:v>
                </c:pt>
                <c:pt idx="41">
                  <c:v>77</c:v>
                </c:pt>
                <c:pt idx="42">
                  <c:v>79</c:v>
                </c:pt>
                <c:pt idx="43">
                  <c:v>79</c:v>
                </c:pt>
                <c:pt idx="44">
                  <c:v>79</c:v>
                </c:pt>
                <c:pt idx="45">
                  <c:v>80</c:v>
                </c:pt>
                <c:pt idx="46">
                  <c:v>81</c:v>
                </c:pt>
                <c:pt idx="47">
                  <c:v>81</c:v>
                </c:pt>
                <c:pt idx="48">
                  <c:v>82</c:v>
                </c:pt>
                <c:pt idx="49">
                  <c:v>82</c:v>
                </c:pt>
                <c:pt idx="50">
                  <c:v>83</c:v>
                </c:pt>
                <c:pt idx="51">
                  <c:v>83</c:v>
                </c:pt>
                <c:pt idx="52">
                  <c:v>83</c:v>
                </c:pt>
                <c:pt idx="53">
                  <c:v>83</c:v>
                </c:pt>
                <c:pt idx="54">
                  <c:v>83</c:v>
                </c:pt>
                <c:pt idx="55">
                  <c:v>83</c:v>
                </c:pt>
                <c:pt idx="56">
                  <c:v>83</c:v>
                </c:pt>
                <c:pt idx="57">
                  <c:v>83</c:v>
                </c:pt>
                <c:pt idx="58">
                  <c:v>84</c:v>
                </c:pt>
                <c:pt idx="59">
                  <c:v>84</c:v>
                </c:pt>
                <c:pt idx="60">
                  <c:v>84</c:v>
                </c:pt>
                <c:pt idx="61">
                  <c:v>84</c:v>
                </c:pt>
                <c:pt idx="62">
                  <c:v>85</c:v>
                </c:pt>
                <c:pt idx="63">
                  <c:v>90</c:v>
                </c:pt>
                <c:pt idx="64">
                  <c:v>97</c:v>
                </c:pt>
                <c:pt idx="65">
                  <c:v>99</c:v>
                </c:pt>
                <c:pt idx="66">
                  <c:v>105</c:v>
                </c:pt>
                <c:pt idx="67">
                  <c:v>105</c:v>
                </c:pt>
                <c:pt idx="68">
                  <c:v>110</c:v>
                </c:pt>
                <c:pt idx="69">
                  <c:v>116</c:v>
                </c:pt>
                <c:pt idx="70">
                  <c:v>119</c:v>
                </c:pt>
                <c:pt idx="71">
                  <c:v>119</c:v>
                </c:pt>
                <c:pt idx="72">
                  <c:v>119</c:v>
                </c:pt>
                <c:pt idx="73">
                  <c:v>119</c:v>
                </c:pt>
                <c:pt idx="74">
                  <c:v>120</c:v>
                </c:pt>
                <c:pt idx="75">
                  <c:v>120</c:v>
                </c:pt>
                <c:pt idx="76">
                  <c:v>120</c:v>
                </c:pt>
                <c:pt idx="77">
                  <c:v>123</c:v>
                </c:pt>
                <c:pt idx="78">
                  <c:v>123</c:v>
                </c:pt>
                <c:pt idx="79">
                  <c:v>123</c:v>
                </c:pt>
                <c:pt idx="80">
                  <c:v>123</c:v>
                </c:pt>
                <c:pt idx="81">
                  <c:v>123</c:v>
                </c:pt>
                <c:pt idx="82">
                  <c:v>123</c:v>
                </c:pt>
                <c:pt idx="83">
                  <c:v>123</c:v>
                </c:pt>
                <c:pt idx="84">
                  <c:v>123</c:v>
                </c:pt>
                <c:pt idx="85">
                  <c:v>123</c:v>
                </c:pt>
                <c:pt idx="86">
                  <c:v>123</c:v>
                </c:pt>
                <c:pt idx="87">
                  <c:v>123</c:v>
                </c:pt>
                <c:pt idx="88">
                  <c:v>123</c:v>
                </c:pt>
                <c:pt idx="89">
                  <c:v>123</c:v>
                </c:pt>
                <c:pt idx="90">
                  <c:v>123</c:v>
                </c:pt>
                <c:pt idx="91">
                  <c:v>123</c:v>
                </c:pt>
              </c:numCache>
            </c:numRef>
          </c:val>
          <c:smooth val="0"/>
          <c:extLst>
            <c:ext xmlns:c16="http://schemas.microsoft.com/office/drawing/2014/chart" uri="{C3380CC4-5D6E-409C-BE32-E72D297353CC}">
              <c16:uniqueId val="{00000003-ED0A-420A-83A8-6891306ED570}"/>
            </c:ext>
          </c:extLst>
        </c:ser>
        <c:ser>
          <c:idx val="4"/>
          <c:order val="4"/>
          <c:tx>
            <c:strRef>
              <c:f>Sheet1!$F$1</c:f>
              <c:strCache>
                <c:ptCount val="1"/>
                <c:pt idx="0">
                  <c:v>Loryma GmbH</c:v>
                </c:pt>
              </c:strCache>
            </c:strRef>
          </c:tx>
          <c:spPr>
            <a:ln w="28575" cap="rnd">
              <a:solidFill>
                <a:schemeClr val="accent5"/>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Sheet1!$F$2:$F$93</c:f>
              <c:numCache>
                <c:formatCode>General</c:formatCode>
                <c:ptCount val="92"/>
                <c:pt idx="0">
                  <c:v>524</c:v>
                </c:pt>
                <c:pt idx="1">
                  <c:v>524</c:v>
                </c:pt>
                <c:pt idx="2">
                  <c:v>526</c:v>
                </c:pt>
                <c:pt idx="3">
                  <c:v>526</c:v>
                </c:pt>
                <c:pt idx="4">
                  <c:v>525</c:v>
                </c:pt>
                <c:pt idx="5">
                  <c:v>525</c:v>
                </c:pt>
                <c:pt idx="6">
                  <c:v>525</c:v>
                </c:pt>
                <c:pt idx="7">
                  <c:v>525</c:v>
                </c:pt>
                <c:pt idx="8">
                  <c:v>525</c:v>
                </c:pt>
                <c:pt idx="9">
                  <c:v>525</c:v>
                </c:pt>
                <c:pt idx="10">
                  <c:v>526</c:v>
                </c:pt>
                <c:pt idx="11">
                  <c:v>526</c:v>
                </c:pt>
                <c:pt idx="12">
                  <c:v>527</c:v>
                </c:pt>
                <c:pt idx="13">
                  <c:v>528</c:v>
                </c:pt>
                <c:pt idx="14">
                  <c:v>528</c:v>
                </c:pt>
                <c:pt idx="15">
                  <c:v>528</c:v>
                </c:pt>
                <c:pt idx="16">
                  <c:v>528</c:v>
                </c:pt>
                <c:pt idx="17">
                  <c:v>528</c:v>
                </c:pt>
                <c:pt idx="18">
                  <c:v>530</c:v>
                </c:pt>
                <c:pt idx="19">
                  <c:v>530</c:v>
                </c:pt>
                <c:pt idx="20">
                  <c:v>531</c:v>
                </c:pt>
                <c:pt idx="21">
                  <c:v>532</c:v>
                </c:pt>
                <c:pt idx="22">
                  <c:v>533</c:v>
                </c:pt>
                <c:pt idx="23">
                  <c:v>533</c:v>
                </c:pt>
                <c:pt idx="24">
                  <c:v>533</c:v>
                </c:pt>
                <c:pt idx="25">
                  <c:v>533</c:v>
                </c:pt>
                <c:pt idx="26">
                  <c:v>534</c:v>
                </c:pt>
                <c:pt idx="27">
                  <c:v>534</c:v>
                </c:pt>
                <c:pt idx="28">
                  <c:v>534</c:v>
                </c:pt>
                <c:pt idx="29">
                  <c:v>534</c:v>
                </c:pt>
                <c:pt idx="30">
                  <c:v>534</c:v>
                </c:pt>
                <c:pt idx="31">
                  <c:v>534</c:v>
                </c:pt>
                <c:pt idx="32">
                  <c:v>534</c:v>
                </c:pt>
                <c:pt idx="33">
                  <c:v>534</c:v>
                </c:pt>
                <c:pt idx="34">
                  <c:v>534</c:v>
                </c:pt>
                <c:pt idx="35">
                  <c:v>535</c:v>
                </c:pt>
                <c:pt idx="36">
                  <c:v>535</c:v>
                </c:pt>
                <c:pt idx="37">
                  <c:v>536</c:v>
                </c:pt>
                <c:pt idx="38">
                  <c:v>537</c:v>
                </c:pt>
                <c:pt idx="39">
                  <c:v>537</c:v>
                </c:pt>
                <c:pt idx="40">
                  <c:v>538</c:v>
                </c:pt>
                <c:pt idx="41">
                  <c:v>537</c:v>
                </c:pt>
                <c:pt idx="42">
                  <c:v>537</c:v>
                </c:pt>
                <c:pt idx="43">
                  <c:v>537</c:v>
                </c:pt>
                <c:pt idx="44">
                  <c:v>537</c:v>
                </c:pt>
                <c:pt idx="45">
                  <c:v>537</c:v>
                </c:pt>
                <c:pt idx="46">
                  <c:v>538</c:v>
                </c:pt>
                <c:pt idx="47">
                  <c:v>540</c:v>
                </c:pt>
                <c:pt idx="48">
                  <c:v>542</c:v>
                </c:pt>
                <c:pt idx="49">
                  <c:v>542</c:v>
                </c:pt>
                <c:pt idx="50">
                  <c:v>543</c:v>
                </c:pt>
                <c:pt idx="51">
                  <c:v>543</c:v>
                </c:pt>
                <c:pt idx="52">
                  <c:v>543</c:v>
                </c:pt>
                <c:pt idx="53">
                  <c:v>544</c:v>
                </c:pt>
                <c:pt idx="54">
                  <c:v>544</c:v>
                </c:pt>
                <c:pt idx="55">
                  <c:v>545</c:v>
                </c:pt>
                <c:pt idx="56">
                  <c:v>545</c:v>
                </c:pt>
                <c:pt idx="57">
                  <c:v>546</c:v>
                </c:pt>
                <c:pt idx="58">
                  <c:v>546</c:v>
                </c:pt>
                <c:pt idx="59">
                  <c:v>546</c:v>
                </c:pt>
                <c:pt idx="60">
                  <c:v>546</c:v>
                </c:pt>
                <c:pt idx="61">
                  <c:v>547</c:v>
                </c:pt>
                <c:pt idx="62">
                  <c:v>547</c:v>
                </c:pt>
                <c:pt idx="63">
                  <c:v>547</c:v>
                </c:pt>
                <c:pt idx="64">
                  <c:v>547</c:v>
                </c:pt>
                <c:pt idx="65">
                  <c:v>548</c:v>
                </c:pt>
                <c:pt idx="66">
                  <c:v>548</c:v>
                </c:pt>
                <c:pt idx="67">
                  <c:v>548</c:v>
                </c:pt>
                <c:pt idx="68">
                  <c:v>548</c:v>
                </c:pt>
                <c:pt idx="69">
                  <c:v>550</c:v>
                </c:pt>
                <c:pt idx="70">
                  <c:v>550</c:v>
                </c:pt>
                <c:pt idx="71">
                  <c:v>550</c:v>
                </c:pt>
                <c:pt idx="72">
                  <c:v>550</c:v>
                </c:pt>
                <c:pt idx="73">
                  <c:v>552</c:v>
                </c:pt>
                <c:pt idx="74">
                  <c:v>552</c:v>
                </c:pt>
                <c:pt idx="75">
                  <c:v>552</c:v>
                </c:pt>
                <c:pt idx="76">
                  <c:v>553</c:v>
                </c:pt>
                <c:pt idx="77">
                  <c:v>555</c:v>
                </c:pt>
                <c:pt idx="78">
                  <c:v>555</c:v>
                </c:pt>
                <c:pt idx="79">
                  <c:v>555</c:v>
                </c:pt>
                <c:pt idx="80">
                  <c:v>556</c:v>
                </c:pt>
                <c:pt idx="81">
                  <c:v>556</c:v>
                </c:pt>
                <c:pt idx="82">
                  <c:v>556</c:v>
                </c:pt>
                <c:pt idx="83">
                  <c:v>556</c:v>
                </c:pt>
                <c:pt idx="84">
                  <c:v>556</c:v>
                </c:pt>
                <c:pt idx="85">
                  <c:v>556</c:v>
                </c:pt>
                <c:pt idx="86">
                  <c:v>557</c:v>
                </c:pt>
                <c:pt idx="87">
                  <c:v>557</c:v>
                </c:pt>
                <c:pt idx="88">
                  <c:v>557</c:v>
                </c:pt>
                <c:pt idx="89">
                  <c:v>557</c:v>
                </c:pt>
                <c:pt idx="90">
                  <c:v>556</c:v>
                </c:pt>
                <c:pt idx="91">
                  <c:v>556</c:v>
                </c:pt>
              </c:numCache>
            </c:numRef>
          </c:val>
          <c:smooth val="0"/>
          <c:extLst>
            <c:ext xmlns:c16="http://schemas.microsoft.com/office/drawing/2014/chart" uri="{C3380CC4-5D6E-409C-BE32-E72D297353CC}">
              <c16:uniqueId val="{00000004-ED0A-420A-83A8-6891306ED570}"/>
            </c:ext>
          </c:extLst>
        </c:ser>
        <c:dLbls>
          <c:showLegendKey val="0"/>
          <c:showVal val="0"/>
          <c:showCatName val="0"/>
          <c:showSerName val="0"/>
          <c:showPercent val="0"/>
          <c:showBubbleSize val="0"/>
        </c:dLbls>
        <c:smooth val="0"/>
        <c:axId val="380850816"/>
        <c:axId val="380852128"/>
      </c:lineChart>
      <c:dateAx>
        <c:axId val="38085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52128"/>
        <c:crosses val="autoZero"/>
        <c:auto val="1"/>
        <c:lblOffset val="100"/>
        <c:baseTimeUnit val="days"/>
      </c:dateAx>
      <c:valAx>
        <c:axId val="38085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5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Crespeo Feed</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0</c:v>
                </c:pt>
                <c:pt idx="1">
                  <c:v>0</c:v>
                </c:pt>
                <c:pt idx="2">
                  <c:v>0</c:v>
                </c:pt>
                <c:pt idx="3">
                  <c:v>0</c:v>
                </c:pt>
                <c:pt idx="4">
                  <c:v>0</c:v>
                </c:pt>
                <c:pt idx="5">
                  <c:v>0</c:v>
                </c:pt>
                <c:pt idx="6">
                  <c:v>202</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97</c:v>
                </c:pt>
                <c:pt idx="22">
                  <c:v>0</c:v>
                </c:pt>
                <c:pt idx="23">
                  <c:v>0</c:v>
                </c:pt>
                <c:pt idx="24">
                  <c:v>0</c:v>
                </c:pt>
                <c:pt idx="25">
                  <c:v>45</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140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187</c:v>
                </c:pt>
                <c:pt idx="82">
                  <c:v>22</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FDF6-4506-8940-C43571867081}"/>
            </c:ext>
          </c:extLst>
        </c:ser>
        <c:ser>
          <c:idx val="1"/>
          <c:order val="1"/>
          <c:tx>
            <c:strRef>
              <c:f>Sheet1!$C$1</c:f>
              <c:strCache>
                <c:ptCount val="1"/>
                <c:pt idx="0">
                  <c:v>C&amp;D - Part of Crespel &amp; Deiters Group</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111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148</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1-FDF6-4506-8940-C43571867081}"/>
            </c:ext>
          </c:extLst>
        </c:ser>
        <c:ser>
          <c:idx val="2"/>
          <c:order val="2"/>
          <c:tx>
            <c:strRef>
              <c:f>Sheet1!$D$1</c:f>
              <c:strCache>
                <c:ptCount val="1"/>
                <c:pt idx="0">
                  <c:v>Crespel &amp; Deiters Group</c:v>
                </c:pt>
              </c:strCache>
            </c:strRef>
          </c:tx>
          <c:spPr>
            <a:ln w="28575" cap="rnd">
              <a:solidFill>
                <a:schemeClr val="accent3"/>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Sheet1!$D$2:$D$93</c:f>
              <c:numCache>
                <c:formatCode>General</c:formatCode>
                <c:ptCount val="92"/>
                <c:pt idx="0">
                  <c:v>427</c:v>
                </c:pt>
                <c:pt idx="1">
                  <c:v>0</c:v>
                </c:pt>
                <c:pt idx="2">
                  <c:v>0</c:v>
                </c:pt>
                <c:pt idx="3">
                  <c:v>0</c:v>
                </c:pt>
                <c:pt idx="4">
                  <c:v>0</c:v>
                </c:pt>
                <c:pt idx="5">
                  <c:v>0</c:v>
                </c:pt>
                <c:pt idx="6">
                  <c:v>283</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408</c:v>
                </c:pt>
                <c:pt idx="22">
                  <c:v>0</c:v>
                </c:pt>
                <c:pt idx="23">
                  <c:v>0</c:v>
                </c:pt>
                <c:pt idx="24">
                  <c:v>235</c:v>
                </c:pt>
                <c:pt idx="25">
                  <c:v>562</c:v>
                </c:pt>
                <c:pt idx="26">
                  <c:v>0</c:v>
                </c:pt>
                <c:pt idx="27">
                  <c:v>0</c:v>
                </c:pt>
                <c:pt idx="28">
                  <c:v>0</c:v>
                </c:pt>
                <c:pt idx="29">
                  <c:v>0</c:v>
                </c:pt>
                <c:pt idx="30">
                  <c:v>0</c:v>
                </c:pt>
                <c:pt idx="31">
                  <c:v>0</c:v>
                </c:pt>
                <c:pt idx="32">
                  <c:v>0</c:v>
                </c:pt>
                <c:pt idx="33">
                  <c:v>0</c:v>
                </c:pt>
                <c:pt idx="34">
                  <c:v>0</c:v>
                </c:pt>
                <c:pt idx="35">
                  <c:v>0</c:v>
                </c:pt>
                <c:pt idx="36">
                  <c:v>0</c:v>
                </c:pt>
                <c:pt idx="37">
                  <c:v>0</c:v>
                </c:pt>
                <c:pt idx="38">
                  <c:v>489</c:v>
                </c:pt>
                <c:pt idx="39">
                  <c:v>0</c:v>
                </c:pt>
                <c:pt idx="40">
                  <c:v>196</c:v>
                </c:pt>
                <c:pt idx="41">
                  <c:v>306</c:v>
                </c:pt>
                <c:pt idx="42">
                  <c:v>277</c:v>
                </c:pt>
                <c:pt idx="43">
                  <c:v>0</c:v>
                </c:pt>
                <c:pt idx="44">
                  <c:v>0</c:v>
                </c:pt>
                <c:pt idx="45">
                  <c:v>317</c:v>
                </c:pt>
                <c:pt idx="46">
                  <c:v>0</c:v>
                </c:pt>
                <c:pt idx="47">
                  <c:v>0</c:v>
                </c:pt>
                <c:pt idx="48">
                  <c:v>0</c:v>
                </c:pt>
                <c:pt idx="49">
                  <c:v>0</c:v>
                </c:pt>
                <c:pt idx="50">
                  <c:v>0</c:v>
                </c:pt>
                <c:pt idx="51">
                  <c:v>0</c:v>
                </c:pt>
                <c:pt idx="52">
                  <c:v>375</c:v>
                </c:pt>
                <c:pt idx="53">
                  <c:v>0</c:v>
                </c:pt>
                <c:pt idx="54">
                  <c:v>1046</c:v>
                </c:pt>
                <c:pt idx="55">
                  <c:v>0</c:v>
                </c:pt>
                <c:pt idx="56">
                  <c:v>0</c:v>
                </c:pt>
                <c:pt idx="57">
                  <c:v>0</c:v>
                </c:pt>
                <c:pt idx="58">
                  <c:v>0</c:v>
                </c:pt>
                <c:pt idx="59">
                  <c:v>256</c:v>
                </c:pt>
                <c:pt idx="60">
                  <c:v>0</c:v>
                </c:pt>
                <c:pt idx="61">
                  <c:v>0</c:v>
                </c:pt>
                <c:pt idx="62">
                  <c:v>0</c:v>
                </c:pt>
                <c:pt idx="63">
                  <c:v>305</c:v>
                </c:pt>
                <c:pt idx="64">
                  <c:v>0</c:v>
                </c:pt>
                <c:pt idx="65">
                  <c:v>0</c:v>
                </c:pt>
                <c:pt idx="66">
                  <c:v>0</c:v>
                </c:pt>
                <c:pt idx="67">
                  <c:v>0</c:v>
                </c:pt>
                <c:pt idx="68">
                  <c:v>0</c:v>
                </c:pt>
                <c:pt idx="69">
                  <c:v>0</c:v>
                </c:pt>
                <c:pt idx="70">
                  <c:v>0</c:v>
                </c:pt>
                <c:pt idx="71">
                  <c:v>0</c:v>
                </c:pt>
                <c:pt idx="72">
                  <c:v>0</c:v>
                </c:pt>
                <c:pt idx="73">
                  <c:v>616</c:v>
                </c:pt>
                <c:pt idx="74">
                  <c:v>0</c:v>
                </c:pt>
                <c:pt idx="75">
                  <c:v>0</c:v>
                </c:pt>
                <c:pt idx="76">
                  <c:v>0</c:v>
                </c:pt>
                <c:pt idx="77">
                  <c:v>0</c:v>
                </c:pt>
                <c:pt idx="78">
                  <c:v>0</c:v>
                </c:pt>
                <c:pt idx="79">
                  <c:v>0</c:v>
                </c:pt>
                <c:pt idx="80">
                  <c:v>0</c:v>
                </c:pt>
                <c:pt idx="81">
                  <c:v>0</c:v>
                </c:pt>
                <c:pt idx="82">
                  <c:v>1080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2-FDF6-4506-8940-C43571867081}"/>
            </c:ext>
          </c:extLst>
        </c:ser>
        <c:ser>
          <c:idx val="3"/>
          <c:order val="3"/>
          <c:tx>
            <c:strRef>
              <c:f>Sheet1!$E$1</c:f>
              <c:strCache>
                <c:ptCount val="1"/>
                <c:pt idx="0">
                  <c:v>Trigea Petfood</c:v>
                </c:pt>
              </c:strCache>
            </c:strRef>
          </c:tx>
          <c:spPr>
            <a:ln w="28575" cap="rnd">
              <a:solidFill>
                <a:schemeClr val="accent4"/>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Sheet1!$E$2:$E$93</c:f>
              <c:numCache>
                <c:formatCode>General</c:formatCode>
                <c:ptCount val="92"/>
                <c:pt idx="0">
                  <c:v>132</c:v>
                </c:pt>
                <c:pt idx="1">
                  <c:v>0</c:v>
                </c:pt>
                <c:pt idx="2">
                  <c:v>0</c:v>
                </c:pt>
                <c:pt idx="3">
                  <c:v>0</c:v>
                </c:pt>
                <c:pt idx="4">
                  <c:v>212</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160</c:v>
                </c:pt>
                <c:pt idx="21">
                  <c:v>0</c:v>
                </c:pt>
                <c:pt idx="22">
                  <c:v>0</c:v>
                </c:pt>
                <c:pt idx="23">
                  <c:v>0</c:v>
                </c:pt>
                <c:pt idx="24">
                  <c:v>0</c:v>
                </c:pt>
                <c:pt idx="25">
                  <c:v>100</c:v>
                </c:pt>
                <c:pt idx="26">
                  <c:v>0</c:v>
                </c:pt>
                <c:pt idx="27">
                  <c:v>0</c:v>
                </c:pt>
                <c:pt idx="28">
                  <c:v>0</c:v>
                </c:pt>
                <c:pt idx="29">
                  <c:v>0</c:v>
                </c:pt>
                <c:pt idx="30">
                  <c:v>0</c:v>
                </c:pt>
                <c:pt idx="31">
                  <c:v>0</c:v>
                </c:pt>
                <c:pt idx="32">
                  <c:v>0</c:v>
                </c:pt>
                <c:pt idx="33">
                  <c:v>0</c:v>
                </c:pt>
                <c:pt idx="34">
                  <c:v>0</c:v>
                </c:pt>
                <c:pt idx="35">
                  <c:v>0</c:v>
                </c:pt>
                <c:pt idx="36">
                  <c:v>0</c:v>
                </c:pt>
                <c:pt idx="37">
                  <c:v>0</c:v>
                </c:pt>
                <c:pt idx="38">
                  <c:v>371</c:v>
                </c:pt>
                <c:pt idx="39">
                  <c:v>0</c:v>
                </c:pt>
                <c:pt idx="40">
                  <c:v>144</c:v>
                </c:pt>
                <c:pt idx="41">
                  <c:v>190</c:v>
                </c:pt>
                <c:pt idx="42">
                  <c:v>261</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182</c:v>
                </c:pt>
                <c:pt idx="60">
                  <c:v>0</c:v>
                </c:pt>
                <c:pt idx="61">
                  <c:v>0</c:v>
                </c:pt>
                <c:pt idx="62">
                  <c:v>0</c:v>
                </c:pt>
                <c:pt idx="63">
                  <c:v>551</c:v>
                </c:pt>
                <c:pt idx="64">
                  <c:v>0</c:v>
                </c:pt>
                <c:pt idx="65">
                  <c:v>0</c:v>
                </c:pt>
                <c:pt idx="66">
                  <c:v>170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86</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3-FDF6-4506-8940-C43571867081}"/>
            </c:ext>
          </c:extLst>
        </c:ser>
        <c:ser>
          <c:idx val="4"/>
          <c:order val="4"/>
          <c:tx>
            <c:strRef>
              <c:f>Sheet1!$F$1</c:f>
              <c:strCache>
                <c:ptCount val="1"/>
                <c:pt idx="0">
                  <c:v>Loryma GmbH</c:v>
                </c:pt>
              </c:strCache>
            </c:strRef>
          </c:tx>
          <c:spPr>
            <a:ln w="28575" cap="rnd">
              <a:solidFill>
                <a:schemeClr val="accent5"/>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Sheet1!$F$2:$F$93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389</c:v>
                </c:pt>
                <c:pt idx="14">
                  <c:v>0</c:v>
                </c:pt>
                <c:pt idx="15">
                  <c:v>0</c:v>
                </c:pt>
                <c:pt idx="16">
                  <c:v>0</c:v>
                </c:pt>
                <c:pt idx="17">
                  <c:v>0</c:v>
                </c:pt>
                <c:pt idx="18">
                  <c:v>0</c:v>
                </c:pt>
                <c:pt idx="19">
                  <c:v>0</c:v>
                </c:pt>
                <c:pt idx="20">
                  <c:v>344</c:v>
                </c:pt>
                <c:pt idx="21">
                  <c:v>0</c:v>
                </c:pt>
                <c:pt idx="22">
                  <c:v>0</c:v>
                </c:pt>
                <c:pt idx="23">
                  <c:v>0</c:v>
                </c:pt>
                <c:pt idx="24">
                  <c:v>0</c:v>
                </c:pt>
                <c:pt idx="25">
                  <c:v>277</c:v>
                </c:pt>
                <c:pt idx="26">
                  <c:v>0</c:v>
                </c:pt>
                <c:pt idx="27">
                  <c:v>0</c:v>
                </c:pt>
                <c:pt idx="28">
                  <c:v>1049</c:v>
                </c:pt>
                <c:pt idx="29">
                  <c:v>0</c:v>
                </c:pt>
                <c:pt idx="30">
                  <c:v>0</c:v>
                </c:pt>
                <c:pt idx="31">
                  <c:v>0</c:v>
                </c:pt>
                <c:pt idx="32">
                  <c:v>0</c:v>
                </c:pt>
                <c:pt idx="33">
                  <c:v>0</c:v>
                </c:pt>
                <c:pt idx="34">
                  <c:v>0</c:v>
                </c:pt>
                <c:pt idx="35">
                  <c:v>480</c:v>
                </c:pt>
                <c:pt idx="36">
                  <c:v>0</c:v>
                </c:pt>
                <c:pt idx="37">
                  <c:v>0</c:v>
                </c:pt>
                <c:pt idx="38">
                  <c:v>0</c:v>
                </c:pt>
                <c:pt idx="39">
                  <c:v>0</c:v>
                </c:pt>
                <c:pt idx="40">
                  <c:v>0</c:v>
                </c:pt>
                <c:pt idx="41">
                  <c:v>0</c:v>
                </c:pt>
                <c:pt idx="42">
                  <c:v>0</c:v>
                </c:pt>
                <c:pt idx="43">
                  <c:v>0</c:v>
                </c:pt>
                <c:pt idx="44">
                  <c:v>0</c:v>
                </c:pt>
                <c:pt idx="45">
                  <c:v>386</c:v>
                </c:pt>
                <c:pt idx="46">
                  <c:v>0</c:v>
                </c:pt>
                <c:pt idx="47">
                  <c:v>0</c:v>
                </c:pt>
                <c:pt idx="48">
                  <c:v>0</c:v>
                </c:pt>
                <c:pt idx="49">
                  <c:v>0</c:v>
                </c:pt>
                <c:pt idx="50">
                  <c:v>0</c:v>
                </c:pt>
                <c:pt idx="51">
                  <c:v>0</c:v>
                </c:pt>
                <c:pt idx="52">
                  <c:v>0</c:v>
                </c:pt>
                <c:pt idx="53">
                  <c:v>0</c:v>
                </c:pt>
                <c:pt idx="54">
                  <c:v>456</c:v>
                </c:pt>
                <c:pt idx="55">
                  <c:v>0</c:v>
                </c:pt>
                <c:pt idx="56">
                  <c:v>0</c:v>
                </c:pt>
                <c:pt idx="57">
                  <c:v>0</c:v>
                </c:pt>
                <c:pt idx="58">
                  <c:v>0</c:v>
                </c:pt>
                <c:pt idx="59">
                  <c:v>652</c:v>
                </c:pt>
                <c:pt idx="60">
                  <c:v>0</c:v>
                </c:pt>
                <c:pt idx="61">
                  <c:v>0</c:v>
                </c:pt>
                <c:pt idx="62">
                  <c:v>0</c:v>
                </c:pt>
                <c:pt idx="63">
                  <c:v>434</c:v>
                </c:pt>
                <c:pt idx="64">
                  <c:v>0</c:v>
                </c:pt>
                <c:pt idx="65">
                  <c:v>0</c:v>
                </c:pt>
                <c:pt idx="66">
                  <c:v>0</c:v>
                </c:pt>
                <c:pt idx="67">
                  <c:v>357</c:v>
                </c:pt>
                <c:pt idx="68">
                  <c:v>0</c:v>
                </c:pt>
                <c:pt idx="69">
                  <c:v>0</c:v>
                </c:pt>
                <c:pt idx="70">
                  <c:v>0</c:v>
                </c:pt>
                <c:pt idx="71">
                  <c:v>0</c:v>
                </c:pt>
                <c:pt idx="72">
                  <c:v>0</c:v>
                </c:pt>
                <c:pt idx="73">
                  <c:v>933</c:v>
                </c:pt>
                <c:pt idx="74">
                  <c:v>0</c:v>
                </c:pt>
                <c:pt idx="75">
                  <c:v>0</c:v>
                </c:pt>
                <c:pt idx="76">
                  <c:v>0</c:v>
                </c:pt>
                <c:pt idx="77">
                  <c:v>0</c:v>
                </c:pt>
                <c:pt idx="78">
                  <c:v>0</c:v>
                </c:pt>
                <c:pt idx="79">
                  <c:v>0</c:v>
                </c:pt>
                <c:pt idx="80">
                  <c:v>0</c:v>
                </c:pt>
                <c:pt idx="81">
                  <c:v>224</c:v>
                </c:pt>
                <c:pt idx="82">
                  <c:v>174</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4-FDF6-4506-8940-C43571867081}"/>
            </c:ext>
          </c:extLst>
        </c:ser>
        <c:dLbls>
          <c:showLegendKey val="0"/>
          <c:showVal val="0"/>
          <c:showCatName val="0"/>
          <c:showSerName val="0"/>
          <c:showPercent val="0"/>
          <c:showBubbleSize val="0"/>
        </c:dLbls>
        <c:smooth val="0"/>
        <c:axId val="494452824"/>
        <c:axId val="494447904"/>
      </c:lineChart>
      <c:dateAx>
        <c:axId val="49445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47904"/>
        <c:crosses val="autoZero"/>
        <c:auto val="1"/>
        <c:lblOffset val="100"/>
        <c:baseTimeUnit val="days"/>
      </c:dateAx>
      <c:valAx>
        <c:axId val="49444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45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F2C9-79B0-4A9D-BEBC-292B5C3D7F1E}"/>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107B193F-0B3D-446B-A2C7-F68E012B3ACE}"/>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56280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8A24-0409-4743-B327-AC86D70F31C1}"/>
              </a:ext>
            </a:extLst>
          </p:cNvPr>
          <p:cNvSpPr>
            <a:spLocks noGrp="1"/>
          </p:cNvSpPr>
          <p:nvPr>
            <p:ph type="title"/>
          </p:nvPr>
        </p:nvSpPr>
        <p:spPr/>
        <p:txBody>
          <a:bodyPr/>
          <a:lstStyle/>
          <a:p>
            <a:r>
              <a:rPr lang="en-US"/>
              <a:t>LinkedIn Followers Table | Crespel &amp; Deiters Group</a:t>
            </a:r>
          </a:p>
        </p:txBody>
      </p:sp>
      <p:graphicFrame>
        <p:nvGraphicFramePr>
          <p:cNvPr id="5" name="Table Placeholder 4">
            <a:extLst>
              <a:ext uri="{FF2B5EF4-FFF2-40B4-BE49-F238E27FC236}">
                <a16:creationId xmlns:a16="http://schemas.microsoft.com/office/drawing/2014/main" id="{4E204306-2460-4DBE-AF46-C170A3B495F9}"/>
              </a:ext>
            </a:extLst>
          </p:cNvPr>
          <p:cNvGraphicFramePr>
            <a:graphicFrameLocks noGrp="1"/>
          </p:cNvGraphicFramePr>
          <p:nvPr>
            <p:ph type="tbl" sz="quarter" idx="13"/>
            <p:extLst>
              <p:ext uri="{D42A27DB-BD31-4B8C-83A1-F6EECF244321}">
                <p14:modId xmlns:p14="http://schemas.microsoft.com/office/powerpoint/2010/main" val="716838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687409612"/>
                    </a:ext>
                  </a:extLst>
                </a:gridCol>
                <a:gridCol w="2221992">
                  <a:extLst>
                    <a:ext uri="{9D8B030D-6E8A-4147-A177-3AD203B41FA5}">
                      <a16:colId xmlns:a16="http://schemas.microsoft.com/office/drawing/2014/main" val="1825164221"/>
                    </a:ext>
                  </a:extLst>
                </a:gridCol>
                <a:gridCol w="2221992">
                  <a:extLst>
                    <a:ext uri="{9D8B030D-6E8A-4147-A177-3AD203B41FA5}">
                      <a16:colId xmlns:a16="http://schemas.microsoft.com/office/drawing/2014/main" val="19398787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2327816004"/>
                  </a:ext>
                </a:extLst>
              </a:tr>
              <a:tr h="370840">
                <a:tc>
                  <a:txBody>
                    <a:bodyPr/>
                    <a:lstStyle/>
                    <a:p>
                      <a:r>
                        <a:rPr lang="en-US" sz="1000"/>
                        <a:t>Loryma GmbH</a:t>
                      </a:r>
                    </a:p>
                  </a:txBody>
                  <a:tcPr/>
                </a:tc>
                <a:tc>
                  <a:txBody>
                    <a:bodyPr/>
                    <a:lstStyle/>
                    <a:p>
                      <a:r>
                        <a:rPr lang="en-US" sz="1000"/>
                        <a:t>556</a:t>
                      </a:r>
                    </a:p>
                  </a:txBody>
                  <a:tcPr/>
                </a:tc>
                <a:tc>
                  <a:txBody>
                    <a:bodyPr/>
                    <a:lstStyle/>
                    <a:p>
                      <a:r>
                        <a:rPr lang="en-US" sz="1000"/>
                        <a:t>32</a:t>
                      </a:r>
                    </a:p>
                  </a:txBody>
                  <a:tcPr/>
                </a:tc>
                <a:extLst>
                  <a:ext uri="{0D108BD9-81ED-4DB2-BD59-A6C34878D82A}">
                    <a16:rowId xmlns:a16="http://schemas.microsoft.com/office/drawing/2014/main" val="1050025518"/>
                  </a:ext>
                </a:extLst>
              </a:tr>
              <a:tr h="370840">
                <a:tc>
                  <a:txBody>
                    <a:bodyPr/>
                    <a:lstStyle/>
                    <a:p>
                      <a:r>
                        <a:rPr lang="en-US" sz="1000"/>
                        <a:t>Crespel &amp; Deiters Group</a:t>
                      </a:r>
                    </a:p>
                  </a:txBody>
                  <a:tcPr/>
                </a:tc>
                <a:tc>
                  <a:txBody>
                    <a:bodyPr/>
                    <a:lstStyle/>
                    <a:p>
                      <a:r>
                        <a:rPr lang="en-US" sz="1000"/>
                        <a:t>465</a:t>
                      </a:r>
                    </a:p>
                  </a:txBody>
                  <a:tcPr/>
                </a:tc>
                <a:tc>
                  <a:txBody>
                    <a:bodyPr/>
                    <a:lstStyle/>
                    <a:p>
                      <a:r>
                        <a:rPr lang="en-US" sz="1000"/>
                        <a:t>40</a:t>
                      </a:r>
                    </a:p>
                  </a:txBody>
                  <a:tcPr/>
                </a:tc>
                <a:extLst>
                  <a:ext uri="{0D108BD9-81ED-4DB2-BD59-A6C34878D82A}">
                    <a16:rowId xmlns:a16="http://schemas.microsoft.com/office/drawing/2014/main" val="1871480044"/>
                  </a:ext>
                </a:extLst>
              </a:tr>
              <a:tr h="370840">
                <a:tc>
                  <a:txBody>
                    <a:bodyPr/>
                    <a:lstStyle/>
                    <a:p>
                      <a:r>
                        <a:rPr lang="en-US" sz="1000"/>
                        <a:t>C&amp;D - Part of Crespel &amp; Deiters Group</a:t>
                      </a:r>
                    </a:p>
                  </a:txBody>
                  <a:tcPr/>
                </a:tc>
                <a:tc>
                  <a:txBody>
                    <a:bodyPr/>
                    <a:lstStyle/>
                    <a:p>
                      <a:r>
                        <a:rPr lang="en-US" sz="1000"/>
                        <a:t>206</a:t>
                      </a:r>
                    </a:p>
                  </a:txBody>
                  <a:tcPr/>
                </a:tc>
                <a:tc>
                  <a:txBody>
                    <a:bodyPr/>
                    <a:lstStyle/>
                    <a:p>
                      <a:r>
                        <a:rPr lang="en-US" sz="1000"/>
                        <a:t>10</a:t>
                      </a:r>
                    </a:p>
                  </a:txBody>
                  <a:tcPr/>
                </a:tc>
                <a:extLst>
                  <a:ext uri="{0D108BD9-81ED-4DB2-BD59-A6C34878D82A}">
                    <a16:rowId xmlns:a16="http://schemas.microsoft.com/office/drawing/2014/main" val="348122076"/>
                  </a:ext>
                </a:extLst>
              </a:tr>
              <a:tr h="370840">
                <a:tc>
                  <a:txBody>
                    <a:bodyPr/>
                    <a:lstStyle/>
                    <a:p>
                      <a:r>
                        <a:rPr lang="en-US" sz="1000"/>
                        <a:t>Trigea Petfood</a:t>
                      </a:r>
                    </a:p>
                  </a:txBody>
                  <a:tcPr/>
                </a:tc>
                <a:tc>
                  <a:txBody>
                    <a:bodyPr/>
                    <a:lstStyle/>
                    <a:p>
                      <a:r>
                        <a:rPr lang="en-US" sz="1000"/>
                        <a:t>123</a:t>
                      </a:r>
                    </a:p>
                  </a:txBody>
                  <a:tcPr/>
                </a:tc>
                <a:tc>
                  <a:txBody>
                    <a:bodyPr/>
                    <a:lstStyle/>
                    <a:p>
                      <a:r>
                        <a:rPr lang="en-US" sz="1000"/>
                        <a:t>54</a:t>
                      </a:r>
                    </a:p>
                  </a:txBody>
                  <a:tcPr/>
                </a:tc>
                <a:extLst>
                  <a:ext uri="{0D108BD9-81ED-4DB2-BD59-A6C34878D82A}">
                    <a16:rowId xmlns:a16="http://schemas.microsoft.com/office/drawing/2014/main" val="4070292952"/>
                  </a:ext>
                </a:extLst>
              </a:tr>
              <a:tr h="370840">
                <a:tc>
                  <a:txBody>
                    <a:bodyPr/>
                    <a:lstStyle/>
                    <a:p>
                      <a:r>
                        <a:rPr lang="en-US" sz="1000"/>
                        <a:t>Crespeo Feed</a:t>
                      </a:r>
                    </a:p>
                  </a:txBody>
                  <a:tcPr/>
                </a:tc>
                <a:tc>
                  <a:txBody>
                    <a:bodyPr/>
                    <a:lstStyle/>
                    <a:p>
                      <a:r>
                        <a:rPr lang="en-US" sz="1000"/>
                        <a:t>63</a:t>
                      </a:r>
                    </a:p>
                  </a:txBody>
                  <a:tcPr/>
                </a:tc>
                <a:tc>
                  <a:txBody>
                    <a:bodyPr/>
                    <a:lstStyle/>
                    <a:p>
                      <a:r>
                        <a:rPr lang="en-US" sz="1000"/>
                        <a:t>5</a:t>
                      </a:r>
                    </a:p>
                  </a:txBody>
                  <a:tcPr/>
                </a:tc>
                <a:extLst>
                  <a:ext uri="{0D108BD9-81ED-4DB2-BD59-A6C34878D82A}">
                    <a16:rowId xmlns:a16="http://schemas.microsoft.com/office/drawing/2014/main" val="1694405766"/>
                  </a:ext>
                </a:extLst>
              </a:tr>
            </a:tbl>
          </a:graphicData>
        </a:graphic>
      </p:graphicFrame>
      <p:sp>
        <p:nvSpPr>
          <p:cNvPr id="4" name="Text Placeholder 3">
            <a:extLst>
              <a:ext uri="{FF2B5EF4-FFF2-40B4-BE49-F238E27FC236}">
                <a16:creationId xmlns:a16="http://schemas.microsoft.com/office/drawing/2014/main" id="{EAD62C1D-BF49-4113-AAEB-01C4A9D0402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45879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ACED0-C675-4C27-A43B-9CED6ADAF958}"/>
              </a:ext>
            </a:extLst>
          </p:cNvPr>
          <p:cNvSpPr>
            <a:spLocks noGrp="1"/>
          </p:cNvSpPr>
          <p:nvPr>
            <p:ph type="title"/>
          </p:nvPr>
        </p:nvSpPr>
        <p:spPr/>
        <p:txBody>
          <a:bodyPr/>
          <a:lstStyle/>
          <a:p>
            <a:r>
              <a:rPr lang="en-US"/>
              <a:t>LinkedIn Followers Total | Crespel &amp; Deiters Group</a:t>
            </a:r>
          </a:p>
        </p:txBody>
      </p:sp>
      <p:graphicFrame>
        <p:nvGraphicFramePr>
          <p:cNvPr id="6" name="Chart Placeholder 5">
            <a:extLst>
              <a:ext uri="{FF2B5EF4-FFF2-40B4-BE49-F238E27FC236}">
                <a16:creationId xmlns:a16="http://schemas.microsoft.com/office/drawing/2014/main" id="{410FED87-DC08-4330-9F89-6C925FB4525D}"/>
              </a:ext>
            </a:extLst>
          </p:cNvPr>
          <p:cNvGraphicFramePr>
            <a:graphicFrameLocks noGrp="1"/>
          </p:cNvGraphicFramePr>
          <p:nvPr>
            <p:ph type="chart" sz="quarter" idx="13"/>
            <p:extLst>
              <p:ext uri="{D42A27DB-BD31-4B8C-83A1-F6EECF244321}">
                <p14:modId xmlns:p14="http://schemas.microsoft.com/office/powerpoint/2010/main" val="132396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79796E-1699-4513-A605-E4CEC9D702F0}"/>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58F219B2-93E6-42FC-937E-A0FC9C76A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763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553B-7B57-49D4-B0E2-1DB1F5229AD0}"/>
              </a:ext>
            </a:extLst>
          </p:cNvPr>
          <p:cNvSpPr>
            <a:spLocks noGrp="1"/>
          </p:cNvSpPr>
          <p:nvPr>
            <p:ph type="title"/>
          </p:nvPr>
        </p:nvSpPr>
        <p:spPr/>
        <p:txBody>
          <a:bodyPr/>
          <a:lstStyle/>
          <a:p>
            <a:r>
              <a:rPr lang="en-US"/>
              <a:t>LinkedIn Posts Table | Crespel &amp; Deiters Group - 1 of 19</a:t>
            </a:r>
          </a:p>
        </p:txBody>
      </p:sp>
      <p:graphicFrame>
        <p:nvGraphicFramePr>
          <p:cNvPr id="5" name="Table Placeholder 4">
            <a:extLst>
              <a:ext uri="{FF2B5EF4-FFF2-40B4-BE49-F238E27FC236}">
                <a16:creationId xmlns:a16="http://schemas.microsoft.com/office/drawing/2014/main" id="{38A805AD-A79E-48D4-B9DE-3D8B7410984E}"/>
              </a:ext>
            </a:extLst>
          </p:cNvPr>
          <p:cNvGraphicFramePr>
            <a:graphicFrameLocks noGrp="1"/>
          </p:cNvGraphicFramePr>
          <p:nvPr>
            <p:ph type="tbl" sz="quarter" idx="13"/>
            <p:extLst>
              <p:ext uri="{D42A27DB-BD31-4B8C-83A1-F6EECF244321}">
                <p14:modId xmlns:p14="http://schemas.microsoft.com/office/powerpoint/2010/main" val="3403880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55453830"/>
                    </a:ext>
                  </a:extLst>
                </a:gridCol>
                <a:gridCol w="1645920">
                  <a:extLst>
                    <a:ext uri="{9D8B030D-6E8A-4147-A177-3AD203B41FA5}">
                      <a16:colId xmlns:a16="http://schemas.microsoft.com/office/drawing/2014/main" val="1371891035"/>
                    </a:ext>
                  </a:extLst>
                </a:gridCol>
                <a:gridCol w="576072">
                  <a:extLst>
                    <a:ext uri="{9D8B030D-6E8A-4147-A177-3AD203B41FA5}">
                      <a16:colId xmlns:a16="http://schemas.microsoft.com/office/drawing/2014/main" val="2796719598"/>
                    </a:ext>
                  </a:extLst>
                </a:gridCol>
                <a:gridCol w="576072">
                  <a:extLst>
                    <a:ext uri="{9D8B030D-6E8A-4147-A177-3AD203B41FA5}">
                      <a16:colId xmlns:a16="http://schemas.microsoft.com/office/drawing/2014/main" val="1533259904"/>
                    </a:ext>
                  </a:extLst>
                </a:gridCol>
                <a:gridCol w="576072">
                  <a:extLst>
                    <a:ext uri="{9D8B030D-6E8A-4147-A177-3AD203B41FA5}">
                      <a16:colId xmlns:a16="http://schemas.microsoft.com/office/drawing/2014/main" val="4266367440"/>
                    </a:ext>
                  </a:extLst>
                </a:gridCol>
                <a:gridCol w="576072">
                  <a:extLst>
                    <a:ext uri="{9D8B030D-6E8A-4147-A177-3AD203B41FA5}">
                      <a16:colId xmlns:a16="http://schemas.microsoft.com/office/drawing/2014/main" val="1143986357"/>
                    </a:ext>
                  </a:extLst>
                </a:gridCol>
                <a:gridCol w="576072">
                  <a:extLst>
                    <a:ext uri="{9D8B030D-6E8A-4147-A177-3AD203B41FA5}">
                      <a16:colId xmlns:a16="http://schemas.microsoft.com/office/drawing/2014/main" val="682071934"/>
                    </a:ext>
                  </a:extLst>
                </a:gridCol>
                <a:gridCol w="576072">
                  <a:extLst>
                    <a:ext uri="{9D8B030D-6E8A-4147-A177-3AD203B41FA5}">
                      <a16:colId xmlns:a16="http://schemas.microsoft.com/office/drawing/2014/main" val="318693865"/>
                    </a:ext>
                  </a:extLst>
                </a:gridCol>
                <a:gridCol w="576072">
                  <a:extLst>
                    <a:ext uri="{9D8B030D-6E8A-4147-A177-3AD203B41FA5}">
                      <a16:colId xmlns:a16="http://schemas.microsoft.com/office/drawing/2014/main" val="260330079"/>
                    </a:ext>
                  </a:extLst>
                </a:gridCol>
                <a:gridCol w="576072">
                  <a:extLst>
                    <a:ext uri="{9D8B030D-6E8A-4147-A177-3AD203B41FA5}">
                      <a16:colId xmlns:a16="http://schemas.microsoft.com/office/drawing/2014/main" val="3830156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1069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- 2021-12-22 15:44:57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3.448275862069 %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89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C&amp;D - Part of Crespel &amp; Deiters Group - 2021-12-22 10:42:54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6.0810810810811 %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189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Crespeo Feed - 2021-12-22 10:42:31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735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Trigea Petfood - 2021-12-22 10:41:59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3.4883720930233 %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7692194"/>
                  </a:ext>
                </a:extLst>
              </a:tr>
            </a:tbl>
          </a:graphicData>
        </a:graphic>
      </p:graphicFrame>
      <p:sp>
        <p:nvSpPr>
          <p:cNvPr id="4" name="Text Placeholder 3">
            <a:extLst>
              <a:ext uri="{FF2B5EF4-FFF2-40B4-BE49-F238E27FC236}">
                <a16:creationId xmlns:a16="http://schemas.microsoft.com/office/drawing/2014/main" id="{16409533-CBF8-4815-8DE5-51CFD5BA3E3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64654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8CF0-754D-4891-9F08-9F757888E9CE}"/>
              </a:ext>
            </a:extLst>
          </p:cNvPr>
          <p:cNvSpPr>
            <a:spLocks noGrp="1"/>
          </p:cNvSpPr>
          <p:nvPr>
            <p:ph type="title"/>
          </p:nvPr>
        </p:nvSpPr>
        <p:spPr/>
        <p:txBody>
          <a:bodyPr/>
          <a:lstStyle/>
          <a:p>
            <a:r>
              <a:rPr lang="en-US"/>
              <a:t>LinkedIn Posts Table | Crespel &amp; Deiters Group - 2 of 19</a:t>
            </a:r>
          </a:p>
        </p:txBody>
      </p:sp>
      <p:graphicFrame>
        <p:nvGraphicFramePr>
          <p:cNvPr id="5" name="Table Placeholder 4">
            <a:extLst>
              <a:ext uri="{FF2B5EF4-FFF2-40B4-BE49-F238E27FC236}">
                <a16:creationId xmlns:a16="http://schemas.microsoft.com/office/drawing/2014/main" id="{D24909D2-0EEB-4538-A940-0C3EE3F28D39}"/>
              </a:ext>
            </a:extLst>
          </p:cNvPr>
          <p:cNvGraphicFramePr>
            <a:graphicFrameLocks noGrp="1"/>
          </p:cNvGraphicFramePr>
          <p:nvPr>
            <p:ph type="tbl" sz="quarter" idx="13"/>
            <p:extLst>
              <p:ext uri="{D42A27DB-BD31-4B8C-83A1-F6EECF244321}">
                <p14:modId xmlns:p14="http://schemas.microsoft.com/office/powerpoint/2010/main" val="2881361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14774030"/>
                    </a:ext>
                  </a:extLst>
                </a:gridCol>
                <a:gridCol w="1645920">
                  <a:extLst>
                    <a:ext uri="{9D8B030D-6E8A-4147-A177-3AD203B41FA5}">
                      <a16:colId xmlns:a16="http://schemas.microsoft.com/office/drawing/2014/main" val="543546591"/>
                    </a:ext>
                  </a:extLst>
                </a:gridCol>
                <a:gridCol w="576072">
                  <a:extLst>
                    <a:ext uri="{9D8B030D-6E8A-4147-A177-3AD203B41FA5}">
                      <a16:colId xmlns:a16="http://schemas.microsoft.com/office/drawing/2014/main" val="873941696"/>
                    </a:ext>
                  </a:extLst>
                </a:gridCol>
                <a:gridCol w="576072">
                  <a:extLst>
                    <a:ext uri="{9D8B030D-6E8A-4147-A177-3AD203B41FA5}">
                      <a16:colId xmlns:a16="http://schemas.microsoft.com/office/drawing/2014/main" val="2924059042"/>
                    </a:ext>
                  </a:extLst>
                </a:gridCol>
                <a:gridCol w="576072">
                  <a:extLst>
                    <a:ext uri="{9D8B030D-6E8A-4147-A177-3AD203B41FA5}">
                      <a16:colId xmlns:a16="http://schemas.microsoft.com/office/drawing/2014/main" val="194152449"/>
                    </a:ext>
                  </a:extLst>
                </a:gridCol>
                <a:gridCol w="576072">
                  <a:extLst>
                    <a:ext uri="{9D8B030D-6E8A-4147-A177-3AD203B41FA5}">
                      <a16:colId xmlns:a16="http://schemas.microsoft.com/office/drawing/2014/main" val="158735008"/>
                    </a:ext>
                  </a:extLst>
                </a:gridCol>
                <a:gridCol w="576072">
                  <a:extLst>
                    <a:ext uri="{9D8B030D-6E8A-4147-A177-3AD203B41FA5}">
                      <a16:colId xmlns:a16="http://schemas.microsoft.com/office/drawing/2014/main" val="353672438"/>
                    </a:ext>
                  </a:extLst>
                </a:gridCol>
                <a:gridCol w="576072">
                  <a:extLst>
                    <a:ext uri="{9D8B030D-6E8A-4147-A177-3AD203B41FA5}">
                      <a16:colId xmlns:a16="http://schemas.microsoft.com/office/drawing/2014/main" val="2980208707"/>
                    </a:ext>
                  </a:extLst>
                </a:gridCol>
                <a:gridCol w="576072">
                  <a:extLst>
                    <a:ext uri="{9D8B030D-6E8A-4147-A177-3AD203B41FA5}">
                      <a16:colId xmlns:a16="http://schemas.microsoft.com/office/drawing/2014/main" val="839815977"/>
                    </a:ext>
                  </a:extLst>
                </a:gridCol>
                <a:gridCol w="576072">
                  <a:extLst>
                    <a:ext uri="{9D8B030D-6E8A-4147-A177-3AD203B41FA5}">
                      <a16:colId xmlns:a16="http://schemas.microsoft.com/office/drawing/2014/main" val="129561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2580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- 2021-12-22 10:41:24</a:t>
                      </a:r>
                      <a:r>
                        <a:rPr kumimoji="0" lang="en-US" sz="1000" b="0" i="0" u="none" strike="noStrike" kern="1200" cap="none" spc="0" normalizeH="0" baseline="0" noProof="0">
                          <a:ln>
                            <a:noFill/>
                          </a:ln>
                          <a:solidFill>
                            <a:prstClr val="black"/>
                          </a:solidFill>
                          <a:effectLst/>
                          <a:uLnTx/>
                          <a:uFillTx/>
                          <a:latin typeface="+mn-lt"/>
                          <a:ea typeface="+mn-ea"/>
                          <a:cs typeface="+mn-cs"/>
                        </a:rPr>
                        <a:t>
 Winter Wonderland❄️💫
We wish you and your family a Merry Christmas🎅 and a happy and healthy New Year 2022! 💝
See you next year!
#crespeldeitersgroup #merrychristmas #winterholidays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5.0925925925926 %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8351286"/>
                  </a:ext>
                </a:extLst>
              </a:tr>
            </a:tbl>
          </a:graphicData>
        </a:graphic>
      </p:graphicFrame>
      <p:sp>
        <p:nvSpPr>
          <p:cNvPr id="4" name="Text Placeholder 3">
            <a:extLst>
              <a:ext uri="{FF2B5EF4-FFF2-40B4-BE49-F238E27FC236}">
                <a16:creationId xmlns:a16="http://schemas.microsoft.com/office/drawing/2014/main" id="{4A8771A4-A8D3-4261-BEE9-AAAA8576692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160220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52A40-C6F9-4857-BF68-EE7364F45CB8}"/>
              </a:ext>
            </a:extLst>
          </p:cNvPr>
          <p:cNvSpPr>
            <a:spLocks noGrp="1"/>
          </p:cNvSpPr>
          <p:nvPr>
            <p:ph type="title"/>
          </p:nvPr>
        </p:nvSpPr>
        <p:spPr/>
        <p:txBody>
          <a:bodyPr/>
          <a:lstStyle/>
          <a:p>
            <a:r>
              <a:rPr lang="en-US"/>
              <a:t>LinkedIn Posts Table | Crespel &amp; Deiters Group - 3 of 19</a:t>
            </a:r>
          </a:p>
        </p:txBody>
      </p:sp>
      <p:graphicFrame>
        <p:nvGraphicFramePr>
          <p:cNvPr id="5" name="Table Placeholder 4">
            <a:extLst>
              <a:ext uri="{FF2B5EF4-FFF2-40B4-BE49-F238E27FC236}">
                <a16:creationId xmlns:a16="http://schemas.microsoft.com/office/drawing/2014/main" id="{9AD78416-7D8A-43D1-872F-1A302B6BEEB6}"/>
              </a:ext>
            </a:extLst>
          </p:cNvPr>
          <p:cNvGraphicFramePr>
            <a:graphicFrameLocks noGrp="1"/>
          </p:cNvGraphicFramePr>
          <p:nvPr>
            <p:ph type="tbl" sz="quarter" idx="13"/>
            <p:extLst>
              <p:ext uri="{D42A27DB-BD31-4B8C-83A1-F6EECF244321}">
                <p14:modId xmlns:p14="http://schemas.microsoft.com/office/powerpoint/2010/main" val="19085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07236459"/>
                    </a:ext>
                  </a:extLst>
                </a:gridCol>
                <a:gridCol w="1645920">
                  <a:extLst>
                    <a:ext uri="{9D8B030D-6E8A-4147-A177-3AD203B41FA5}">
                      <a16:colId xmlns:a16="http://schemas.microsoft.com/office/drawing/2014/main" val="106515488"/>
                    </a:ext>
                  </a:extLst>
                </a:gridCol>
                <a:gridCol w="576072">
                  <a:extLst>
                    <a:ext uri="{9D8B030D-6E8A-4147-A177-3AD203B41FA5}">
                      <a16:colId xmlns:a16="http://schemas.microsoft.com/office/drawing/2014/main" val="674426201"/>
                    </a:ext>
                  </a:extLst>
                </a:gridCol>
                <a:gridCol w="576072">
                  <a:extLst>
                    <a:ext uri="{9D8B030D-6E8A-4147-A177-3AD203B41FA5}">
                      <a16:colId xmlns:a16="http://schemas.microsoft.com/office/drawing/2014/main" val="499314113"/>
                    </a:ext>
                  </a:extLst>
                </a:gridCol>
                <a:gridCol w="576072">
                  <a:extLst>
                    <a:ext uri="{9D8B030D-6E8A-4147-A177-3AD203B41FA5}">
                      <a16:colId xmlns:a16="http://schemas.microsoft.com/office/drawing/2014/main" val="3632582186"/>
                    </a:ext>
                  </a:extLst>
                </a:gridCol>
                <a:gridCol w="576072">
                  <a:extLst>
                    <a:ext uri="{9D8B030D-6E8A-4147-A177-3AD203B41FA5}">
                      <a16:colId xmlns:a16="http://schemas.microsoft.com/office/drawing/2014/main" val="1104034920"/>
                    </a:ext>
                  </a:extLst>
                </a:gridCol>
                <a:gridCol w="576072">
                  <a:extLst>
                    <a:ext uri="{9D8B030D-6E8A-4147-A177-3AD203B41FA5}">
                      <a16:colId xmlns:a16="http://schemas.microsoft.com/office/drawing/2014/main" val="825019284"/>
                    </a:ext>
                  </a:extLst>
                </a:gridCol>
                <a:gridCol w="576072">
                  <a:extLst>
                    <a:ext uri="{9D8B030D-6E8A-4147-A177-3AD203B41FA5}">
                      <a16:colId xmlns:a16="http://schemas.microsoft.com/office/drawing/2014/main" val="2354136163"/>
                    </a:ext>
                  </a:extLst>
                </a:gridCol>
                <a:gridCol w="576072">
                  <a:extLst>
                    <a:ext uri="{9D8B030D-6E8A-4147-A177-3AD203B41FA5}">
                      <a16:colId xmlns:a16="http://schemas.microsoft.com/office/drawing/2014/main" val="4049334970"/>
                    </a:ext>
                  </a:extLst>
                </a:gridCol>
                <a:gridCol w="576072">
                  <a:extLst>
                    <a:ext uri="{9D8B030D-6E8A-4147-A177-3AD203B41FA5}">
                      <a16:colId xmlns:a16="http://schemas.microsoft.com/office/drawing/2014/main" val="32552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709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- 2021-12-21 16:22:47</a:t>
                      </a:r>
                      <a:r>
                        <a:rPr kumimoji="0" lang="en-US" sz="1000" b="0" i="0" u="none" strike="noStrike" kern="1200" cap="none" spc="0" normalizeH="0" baseline="0" noProof="0">
                          <a:ln>
                            <a:noFill/>
                          </a:ln>
                          <a:solidFill>
                            <a:prstClr val="black"/>
                          </a:solidFill>
                          <a:effectLst/>
                          <a:uLnTx/>
                          <a:uFillTx/>
                          <a:latin typeface="+mn-lt"/>
                          <a:ea typeface="+mn-ea"/>
                          <a:cs typeface="+mn-cs"/>
                        </a:rPr>
                        <a:t>
 🌍According to current market analysis, the global demand for animal-based protein is going to double by 2050. Consequently, investment in herd health and productivity is needed right now. This FEED PLANET Magazine article emphasises the important role of natural feed ingredients: https://feedplanetmagazine.com/blog/animal-feed-additives-market-insights-1437
#crespeldeitersgroup #crespeofeed #feed #animalfeed #livestock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5.3475935828877 %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4532450"/>
                  </a:ext>
                </a:extLst>
              </a:tr>
            </a:tbl>
          </a:graphicData>
        </a:graphic>
      </p:graphicFrame>
      <p:sp>
        <p:nvSpPr>
          <p:cNvPr id="4" name="Text Placeholder 3">
            <a:extLst>
              <a:ext uri="{FF2B5EF4-FFF2-40B4-BE49-F238E27FC236}">
                <a16:creationId xmlns:a16="http://schemas.microsoft.com/office/drawing/2014/main" id="{D722030B-8916-4D23-A3EF-C9869D0F78F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60075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90686-476D-4203-A06A-1C9C74143795}"/>
              </a:ext>
            </a:extLst>
          </p:cNvPr>
          <p:cNvSpPr>
            <a:spLocks noGrp="1"/>
          </p:cNvSpPr>
          <p:nvPr>
            <p:ph type="title"/>
          </p:nvPr>
        </p:nvSpPr>
        <p:spPr/>
        <p:txBody>
          <a:bodyPr/>
          <a:lstStyle/>
          <a:p>
            <a:r>
              <a:rPr lang="en-US"/>
              <a:t>LinkedIn Posts Table | Crespel &amp; Deiters Group - 4 of 19</a:t>
            </a:r>
          </a:p>
        </p:txBody>
      </p:sp>
      <p:graphicFrame>
        <p:nvGraphicFramePr>
          <p:cNvPr id="5" name="Table Placeholder 4">
            <a:extLst>
              <a:ext uri="{FF2B5EF4-FFF2-40B4-BE49-F238E27FC236}">
                <a16:creationId xmlns:a16="http://schemas.microsoft.com/office/drawing/2014/main" id="{3101FC02-39CC-47B5-9506-1C6B60E3EC70}"/>
              </a:ext>
            </a:extLst>
          </p:cNvPr>
          <p:cNvGraphicFramePr>
            <a:graphicFrameLocks noGrp="1"/>
          </p:cNvGraphicFramePr>
          <p:nvPr>
            <p:ph type="tbl" sz="quarter" idx="13"/>
            <p:extLst>
              <p:ext uri="{D42A27DB-BD31-4B8C-83A1-F6EECF244321}">
                <p14:modId xmlns:p14="http://schemas.microsoft.com/office/powerpoint/2010/main" val="184529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45551771"/>
                    </a:ext>
                  </a:extLst>
                </a:gridCol>
                <a:gridCol w="1645920">
                  <a:extLst>
                    <a:ext uri="{9D8B030D-6E8A-4147-A177-3AD203B41FA5}">
                      <a16:colId xmlns:a16="http://schemas.microsoft.com/office/drawing/2014/main" val="433611838"/>
                    </a:ext>
                  </a:extLst>
                </a:gridCol>
                <a:gridCol w="576072">
                  <a:extLst>
                    <a:ext uri="{9D8B030D-6E8A-4147-A177-3AD203B41FA5}">
                      <a16:colId xmlns:a16="http://schemas.microsoft.com/office/drawing/2014/main" val="398215067"/>
                    </a:ext>
                  </a:extLst>
                </a:gridCol>
                <a:gridCol w="576072">
                  <a:extLst>
                    <a:ext uri="{9D8B030D-6E8A-4147-A177-3AD203B41FA5}">
                      <a16:colId xmlns:a16="http://schemas.microsoft.com/office/drawing/2014/main" val="1156134257"/>
                    </a:ext>
                  </a:extLst>
                </a:gridCol>
                <a:gridCol w="576072">
                  <a:extLst>
                    <a:ext uri="{9D8B030D-6E8A-4147-A177-3AD203B41FA5}">
                      <a16:colId xmlns:a16="http://schemas.microsoft.com/office/drawing/2014/main" val="3340812766"/>
                    </a:ext>
                  </a:extLst>
                </a:gridCol>
                <a:gridCol w="576072">
                  <a:extLst>
                    <a:ext uri="{9D8B030D-6E8A-4147-A177-3AD203B41FA5}">
                      <a16:colId xmlns:a16="http://schemas.microsoft.com/office/drawing/2014/main" val="2842997768"/>
                    </a:ext>
                  </a:extLst>
                </a:gridCol>
                <a:gridCol w="576072">
                  <a:extLst>
                    <a:ext uri="{9D8B030D-6E8A-4147-A177-3AD203B41FA5}">
                      <a16:colId xmlns:a16="http://schemas.microsoft.com/office/drawing/2014/main" val="3677347874"/>
                    </a:ext>
                  </a:extLst>
                </a:gridCol>
                <a:gridCol w="576072">
                  <a:extLst>
                    <a:ext uri="{9D8B030D-6E8A-4147-A177-3AD203B41FA5}">
                      <a16:colId xmlns:a16="http://schemas.microsoft.com/office/drawing/2014/main" val="1634974181"/>
                    </a:ext>
                  </a:extLst>
                </a:gridCol>
                <a:gridCol w="576072">
                  <a:extLst>
                    <a:ext uri="{9D8B030D-6E8A-4147-A177-3AD203B41FA5}">
                      <a16:colId xmlns:a16="http://schemas.microsoft.com/office/drawing/2014/main" val="877097149"/>
                    </a:ext>
                  </a:extLst>
                </a:gridCol>
                <a:gridCol w="576072">
                  <a:extLst>
                    <a:ext uri="{9D8B030D-6E8A-4147-A177-3AD203B41FA5}">
                      <a16:colId xmlns:a16="http://schemas.microsoft.com/office/drawing/2014/main" val="267917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4803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- 2021-12-21 13:48:38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2.6785714285714 %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2742838"/>
                  </a:ext>
                </a:extLst>
              </a:tr>
            </a:tbl>
          </a:graphicData>
        </a:graphic>
      </p:graphicFrame>
      <p:sp>
        <p:nvSpPr>
          <p:cNvPr id="4" name="Text Placeholder 3">
            <a:extLst>
              <a:ext uri="{FF2B5EF4-FFF2-40B4-BE49-F238E27FC236}">
                <a16:creationId xmlns:a16="http://schemas.microsoft.com/office/drawing/2014/main" id="{ED76035E-C6CA-4A1C-AA57-0B61F8B5340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1808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2504-7929-4FE6-BB97-876B8795673F}"/>
              </a:ext>
            </a:extLst>
          </p:cNvPr>
          <p:cNvSpPr>
            <a:spLocks noGrp="1"/>
          </p:cNvSpPr>
          <p:nvPr>
            <p:ph type="title"/>
          </p:nvPr>
        </p:nvSpPr>
        <p:spPr/>
        <p:txBody>
          <a:bodyPr/>
          <a:lstStyle/>
          <a:p>
            <a:r>
              <a:rPr lang="en-US"/>
              <a:t>LinkedIn Posts Table | Crespel &amp; Deiters Group - 5 of 19</a:t>
            </a:r>
          </a:p>
        </p:txBody>
      </p:sp>
      <p:graphicFrame>
        <p:nvGraphicFramePr>
          <p:cNvPr id="5" name="Table Placeholder 4">
            <a:extLst>
              <a:ext uri="{FF2B5EF4-FFF2-40B4-BE49-F238E27FC236}">
                <a16:creationId xmlns:a16="http://schemas.microsoft.com/office/drawing/2014/main" id="{04605801-91D4-4A31-BB68-E14842503727}"/>
              </a:ext>
            </a:extLst>
          </p:cNvPr>
          <p:cNvGraphicFramePr>
            <a:graphicFrameLocks noGrp="1"/>
          </p:cNvGraphicFramePr>
          <p:nvPr>
            <p:ph type="tbl" sz="quarter" idx="13"/>
            <p:extLst>
              <p:ext uri="{D42A27DB-BD31-4B8C-83A1-F6EECF244321}">
                <p14:modId xmlns:p14="http://schemas.microsoft.com/office/powerpoint/2010/main" val="1702905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78497088"/>
                    </a:ext>
                  </a:extLst>
                </a:gridCol>
                <a:gridCol w="1645920">
                  <a:extLst>
                    <a:ext uri="{9D8B030D-6E8A-4147-A177-3AD203B41FA5}">
                      <a16:colId xmlns:a16="http://schemas.microsoft.com/office/drawing/2014/main" val="544976366"/>
                    </a:ext>
                  </a:extLst>
                </a:gridCol>
                <a:gridCol w="576072">
                  <a:extLst>
                    <a:ext uri="{9D8B030D-6E8A-4147-A177-3AD203B41FA5}">
                      <a16:colId xmlns:a16="http://schemas.microsoft.com/office/drawing/2014/main" val="3075941712"/>
                    </a:ext>
                  </a:extLst>
                </a:gridCol>
                <a:gridCol w="576072">
                  <a:extLst>
                    <a:ext uri="{9D8B030D-6E8A-4147-A177-3AD203B41FA5}">
                      <a16:colId xmlns:a16="http://schemas.microsoft.com/office/drawing/2014/main" val="1502160169"/>
                    </a:ext>
                  </a:extLst>
                </a:gridCol>
                <a:gridCol w="576072">
                  <a:extLst>
                    <a:ext uri="{9D8B030D-6E8A-4147-A177-3AD203B41FA5}">
                      <a16:colId xmlns:a16="http://schemas.microsoft.com/office/drawing/2014/main" val="13896044"/>
                    </a:ext>
                  </a:extLst>
                </a:gridCol>
                <a:gridCol w="576072">
                  <a:extLst>
                    <a:ext uri="{9D8B030D-6E8A-4147-A177-3AD203B41FA5}">
                      <a16:colId xmlns:a16="http://schemas.microsoft.com/office/drawing/2014/main" val="257509469"/>
                    </a:ext>
                  </a:extLst>
                </a:gridCol>
                <a:gridCol w="576072">
                  <a:extLst>
                    <a:ext uri="{9D8B030D-6E8A-4147-A177-3AD203B41FA5}">
                      <a16:colId xmlns:a16="http://schemas.microsoft.com/office/drawing/2014/main" val="3235837009"/>
                    </a:ext>
                  </a:extLst>
                </a:gridCol>
                <a:gridCol w="576072">
                  <a:extLst>
                    <a:ext uri="{9D8B030D-6E8A-4147-A177-3AD203B41FA5}">
                      <a16:colId xmlns:a16="http://schemas.microsoft.com/office/drawing/2014/main" val="3621678014"/>
                    </a:ext>
                  </a:extLst>
                </a:gridCol>
                <a:gridCol w="576072">
                  <a:extLst>
                    <a:ext uri="{9D8B030D-6E8A-4147-A177-3AD203B41FA5}">
                      <a16:colId xmlns:a16="http://schemas.microsoft.com/office/drawing/2014/main" val="3281020816"/>
                    </a:ext>
                  </a:extLst>
                </a:gridCol>
                <a:gridCol w="576072">
                  <a:extLst>
                    <a:ext uri="{9D8B030D-6E8A-4147-A177-3AD203B41FA5}">
                      <a16:colId xmlns:a16="http://schemas.microsoft.com/office/drawing/2014/main" val="3013835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5232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- 2021-12-13 11:44:28</a:t>
                      </a:r>
                      <a:r>
                        <a:rPr kumimoji="0" lang="de-DE" sz="1000" b="0" i="0" u="none" strike="noStrike" kern="1200" cap="none" spc="0" normalizeH="0" baseline="0" noProof="0">
                          <a:ln>
                            <a:noFill/>
                          </a:ln>
                          <a:solidFill>
                            <a:prstClr val="black"/>
                          </a:solidFill>
                          <a:effectLst/>
                          <a:uLnTx/>
                          <a:uFillTx/>
                          <a:latin typeface="+mn-lt"/>
                          <a:ea typeface="+mn-ea"/>
                          <a:cs typeface="+mn-cs"/>
                        </a:rPr>
                        <a:t>
 Gute Nachrichten für alle Produktentwickler, die auf der Suche nach einer überzeugenden #pflanzlichen #Rührei-Alternative sind: Unser Clean-Label-Binder Lory® Bind bildet die Basis für proteinreiche und leckere „Eierspeisen“ mit authentischer Textur. 
Für ein optimales Aminosäureprofil – und damit eine höhere biologische Wertigkeit – kombinieren wir #Weizen mit #Ackerbohne. Beides sind nachhaltige und natürliche Rohstoffe, die funktionellen Eigenschaften des Bindesystems sorgen für eine übersichtliche Zutatenliste ohne #E-Nummern.
Übrigens: Mit unserem weizenbasierten Binde-Konzept lassen sich auch andere Applikationen wie veganer Eier-Stich, Ei-Patty, Ei-Muffins und Omeletts herstellen.
#Loryma #vegan #cleanlabel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6.3236870310825 %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9732648"/>
                  </a:ext>
                </a:extLst>
              </a:tr>
            </a:tbl>
          </a:graphicData>
        </a:graphic>
      </p:graphicFrame>
      <p:sp>
        <p:nvSpPr>
          <p:cNvPr id="4" name="Text Placeholder 3">
            <a:extLst>
              <a:ext uri="{FF2B5EF4-FFF2-40B4-BE49-F238E27FC236}">
                <a16:creationId xmlns:a16="http://schemas.microsoft.com/office/drawing/2014/main" id="{7A5FCFFE-DBD9-4D79-B7B7-FC00D6211B3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19406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E65DA-7DAC-4AEB-973B-4D5F3E001D70}"/>
              </a:ext>
            </a:extLst>
          </p:cNvPr>
          <p:cNvSpPr>
            <a:spLocks noGrp="1"/>
          </p:cNvSpPr>
          <p:nvPr>
            <p:ph type="title"/>
          </p:nvPr>
        </p:nvSpPr>
        <p:spPr/>
        <p:txBody>
          <a:bodyPr/>
          <a:lstStyle/>
          <a:p>
            <a:r>
              <a:rPr lang="en-US"/>
              <a:t>LinkedIn Posts Table | Crespel &amp; Deiters Group - 6 of 19</a:t>
            </a:r>
          </a:p>
        </p:txBody>
      </p:sp>
      <p:graphicFrame>
        <p:nvGraphicFramePr>
          <p:cNvPr id="5" name="Table Placeholder 4">
            <a:extLst>
              <a:ext uri="{FF2B5EF4-FFF2-40B4-BE49-F238E27FC236}">
                <a16:creationId xmlns:a16="http://schemas.microsoft.com/office/drawing/2014/main" id="{DA5CF4C8-11E3-4B2D-9CD4-79183E312BA5}"/>
              </a:ext>
            </a:extLst>
          </p:cNvPr>
          <p:cNvGraphicFramePr>
            <a:graphicFrameLocks noGrp="1"/>
          </p:cNvGraphicFramePr>
          <p:nvPr>
            <p:ph type="tbl" sz="quarter" idx="13"/>
            <p:extLst>
              <p:ext uri="{D42A27DB-BD31-4B8C-83A1-F6EECF244321}">
                <p14:modId xmlns:p14="http://schemas.microsoft.com/office/powerpoint/2010/main" val="2098132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73419331"/>
                    </a:ext>
                  </a:extLst>
                </a:gridCol>
                <a:gridCol w="1645920">
                  <a:extLst>
                    <a:ext uri="{9D8B030D-6E8A-4147-A177-3AD203B41FA5}">
                      <a16:colId xmlns:a16="http://schemas.microsoft.com/office/drawing/2014/main" val="4047132713"/>
                    </a:ext>
                  </a:extLst>
                </a:gridCol>
                <a:gridCol w="576072">
                  <a:extLst>
                    <a:ext uri="{9D8B030D-6E8A-4147-A177-3AD203B41FA5}">
                      <a16:colId xmlns:a16="http://schemas.microsoft.com/office/drawing/2014/main" val="3471068990"/>
                    </a:ext>
                  </a:extLst>
                </a:gridCol>
                <a:gridCol w="576072">
                  <a:extLst>
                    <a:ext uri="{9D8B030D-6E8A-4147-A177-3AD203B41FA5}">
                      <a16:colId xmlns:a16="http://schemas.microsoft.com/office/drawing/2014/main" val="1690960576"/>
                    </a:ext>
                  </a:extLst>
                </a:gridCol>
                <a:gridCol w="576072">
                  <a:extLst>
                    <a:ext uri="{9D8B030D-6E8A-4147-A177-3AD203B41FA5}">
                      <a16:colId xmlns:a16="http://schemas.microsoft.com/office/drawing/2014/main" val="2840554469"/>
                    </a:ext>
                  </a:extLst>
                </a:gridCol>
                <a:gridCol w="576072">
                  <a:extLst>
                    <a:ext uri="{9D8B030D-6E8A-4147-A177-3AD203B41FA5}">
                      <a16:colId xmlns:a16="http://schemas.microsoft.com/office/drawing/2014/main" val="2312546791"/>
                    </a:ext>
                  </a:extLst>
                </a:gridCol>
                <a:gridCol w="576072">
                  <a:extLst>
                    <a:ext uri="{9D8B030D-6E8A-4147-A177-3AD203B41FA5}">
                      <a16:colId xmlns:a16="http://schemas.microsoft.com/office/drawing/2014/main" val="1795368544"/>
                    </a:ext>
                  </a:extLst>
                </a:gridCol>
                <a:gridCol w="576072">
                  <a:extLst>
                    <a:ext uri="{9D8B030D-6E8A-4147-A177-3AD203B41FA5}">
                      <a16:colId xmlns:a16="http://schemas.microsoft.com/office/drawing/2014/main" val="1257904990"/>
                    </a:ext>
                  </a:extLst>
                </a:gridCol>
                <a:gridCol w="576072">
                  <a:extLst>
                    <a:ext uri="{9D8B030D-6E8A-4147-A177-3AD203B41FA5}">
                      <a16:colId xmlns:a16="http://schemas.microsoft.com/office/drawing/2014/main" val="2911184013"/>
                    </a:ext>
                  </a:extLst>
                </a:gridCol>
                <a:gridCol w="576072">
                  <a:extLst>
                    <a:ext uri="{9D8B030D-6E8A-4147-A177-3AD203B41FA5}">
                      <a16:colId xmlns:a16="http://schemas.microsoft.com/office/drawing/2014/main" val="202294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4637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- 2021-12-13 10:13:15</a:t>
                      </a:r>
                      <a:r>
                        <a:rPr kumimoji="0" lang="en-US" sz="1000" b="0" i="0" u="none" strike="noStrike" kern="1200" cap="none" spc="0" normalizeH="0" baseline="0" noProof="0">
                          <a:ln>
                            <a:noFill/>
                          </a:ln>
                          <a:solidFill>
                            <a:prstClr val="black"/>
                          </a:solidFill>
                          <a:effectLst/>
                          <a:uLnTx/>
                          <a:uFillTx/>
                          <a:latin typeface="+mn-lt"/>
                          <a:ea typeface="+mn-ea"/>
                          <a:cs typeface="+mn-cs"/>
                        </a:rPr>
                        <a:t>
 💬🎤 Our extrusion expert Christopher Busch for ▼Pet Food Processing: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6.0064935064935 %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0720995"/>
                  </a:ext>
                </a:extLst>
              </a:tr>
            </a:tbl>
          </a:graphicData>
        </a:graphic>
      </p:graphicFrame>
      <p:sp>
        <p:nvSpPr>
          <p:cNvPr id="4" name="Text Placeholder 3">
            <a:extLst>
              <a:ext uri="{FF2B5EF4-FFF2-40B4-BE49-F238E27FC236}">
                <a16:creationId xmlns:a16="http://schemas.microsoft.com/office/drawing/2014/main" id="{DE02076D-EC27-4300-908C-B0914209FC1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37463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EFAE-8BDA-4416-8DDD-711340659CBA}"/>
              </a:ext>
            </a:extLst>
          </p:cNvPr>
          <p:cNvSpPr>
            <a:spLocks noGrp="1"/>
          </p:cNvSpPr>
          <p:nvPr>
            <p:ph type="title"/>
          </p:nvPr>
        </p:nvSpPr>
        <p:spPr/>
        <p:txBody>
          <a:bodyPr/>
          <a:lstStyle/>
          <a:p>
            <a:r>
              <a:rPr lang="en-US"/>
              <a:t>LinkedIn Posts Table | Crespel &amp; Deiters Group - 7 of 19</a:t>
            </a:r>
          </a:p>
        </p:txBody>
      </p:sp>
      <p:graphicFrame>
        <p:nvGraphicFramePr>
          <p:cNvPr id="5" name="Table Placeholder 4">
            <a:extLst>
              <a:ext uri="{FF2B5EF4-FFF2-40B4-BE49-F238E27FC236}">
                <a16:creationId xmlns:a16="http://schemas.microsoft.com/office/drawing/2014/main" id="{9F9B142D-99E0-4BA0-8711-FE55B23528F4}"/>
              </a:ext>
            </a:extLst>
          </p:cNvPr>
          <p:cNvGraphicFramePr>
            <a:graphicFrameLocks noGrp="1"/>
          </p:cNvGraphicFramePr>
          <p:nvPr>
            <p:ph type="tbl" sz="quarter" idx="13"/>
            <p:extLst>
              <p:ext uri="{D42A27DB-BD31-4B8C-83A1-F6EECF244321}">
                <p14:modId xmlns:p14="http://schemas.microsoft.com/office/powerpoint/2010/main" val="69672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84264931"/>
                    </a:ext>
                  </a:extLst>
                </a:gridCol>
                <a:gridCol w="1645920">
                  <a:extLst>
                    <a:ext uri="{9D8B030D-6E8A-4147-A177-3AD203B41FA5}">
                      <a16:colId xmlns:a16="http://schemas.microsoft.com/office/drawing/2014/main" val="2323486230"/>
                    </a:ext>
                  </a:extLst>
                </a:gridCol>
                <a:gridCol w="576072">
                  <a:extLst>
                    <a:ext uri="{9D8B030D-6E8A-4147-A177-3AD203B41FA5}">
                      <a16:colId xmlns:a16="http://schemas.microsoft.com/office/drawing/2014/main" val="284584183"/>
                    </a:ext>
                  </a:extLst>
                </a:gridCol>
                <a:gridCol w="576072">
                  <a:extLst>
                    <a:ext uri="{9D8B030D-6E8A-4147-A177-3AD203B41FA5}">
                      <a16:colId xmlns:a16="http://schemas.microsoft.com/office/drawing/2014/main" val="2617678384"/>
                    </a:ext>
                  </a:extLst>
                </a:gridCol>
                <a:gridCol w="576072">
                  <a:extLst>
                    <a:ext uri="{9D8B030D-6E8A-4147-A177-3AD203B41FA5}">
                      <a16:colId xmlns:a16="http://schemas.microsoft.com/office/drawing/2014/main" val="248115335"/>
                    </a:ext>
                  </a:extLst>
                </a:gridCol>
                <a:gridCol w="576072">
                  <a:extLst>
                    <a:ext uri="{9D8B030D-6E8A-4147-A177-3AD203B41FA5}">
                      <a16:colId xmlns:a16="http://schemas.microsoft.com/office/drawing/2014/main" val="3310937936"/>
                    </a:ext>
                  </a:extLst>
                </a:gridCol>
                <a:gridCol w="576072">
                  <a:extLst>
                    <a:ext uri="{9D8B030D-6E8A-4147-A177-3AD203B41FA5}">
                      <a16:colId xmlns:a16="http://schemas.microsoft.com/office/drawing/2014/main" val="3452433458"/>
                    </a:ext>
                  </a:extLst>
                </a:gridCol>
                <a:gridCol w="576072">
                  <a:extLst>
                    <a:ext uri="{9D8B030D-6E8A-4147-A177-3AD203B41FA5}">
                      <a16:colId xmlns:a16="http://schemas.microsoft.com/office/drawing/2014/main" val="18469400"/>
                    </a:ext>
                  </a:extLst>
                </a:gridCol>
                <a:gridCol w="576072">
                  <a:extLst>
                    <a:ext uri="{9D8B030D-6E8A-4147-A177-3AD203B41FA5}">
                      <a16:colId xmlns:a16="http://schemas.microsoft.com/office/drawing/2014/main" val="887813715"/>
                    </a:ext>
                  </a:extLst>
                </a:gridCol>
                <a:gridCol w="576072">
                  <a:extLst>
                    <a:ext uri="{9D8B030D-6E8A-4147-A177-3AD203B41FA5}">
                      <a16:colId xmlns:a16="http://schemas.microsoft.com/office/drawing/2014/main" val="394652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4598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- 2021-12-07 11:52:38</a:t>
                      </a:r>
                      <a:r>
                        <a:rPr kumimoji="0" lang="de-DE" sz="1000" b="0" i="0" u="none" strike="noStrike" kern="1200" cap="none" spc="0" normalizeH="0" baseline="0" noProof="0">
                          <a:ln>
                            <a:noFill/>
                          </a:ln>
                          <a:solidFill>
                            <a:prstClr val="black"/>
                          </a:solidFill>
                          <a:effectLst/>
                          <a:uLnTx/>
                          <a:uFillTx/>
                          <a:latin typeface="+mn-lt"/>
                          <a:ea typeface="+mn-ea"/>
                          <a:cs typeface="+mn-cs"/>
                        </a:rPr>
                        <a:t>
 Wir suchen zunächst befristet für 2 Jahre am Standort Zwingenberg zum nächstmöglichen Termin einen:
 Mitarbeiter Customer Service / Vertriebsinnendienst (m/w/d)
Weitere Infos unter: 
https://crespeldeitersgroup.com/jobs/Mitarbeiter-Customer-Service-Vertriebsinnendienst-mwd-de-j55.html 
#customerservice #teamspirit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9.5238095238095 %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5736899"/>
                  </a:ext>
                </a:extLst>
              </a:tr>
            </a:tbl>
          </a:graphicData>
        </a:graphic>
      </p:graphicFrame>
      <p:sp>
        <p:nvSpPr>
          <p:cNvPr id="4" name="Text Placeholder 3">
            <a:extLst>
              <a:ext uri="{FF2B5EF4-FFF2-40B4-BE49-F238E27FC236}">
                <a16:creationId xmlns:a16="http://schemas.microsoft.com/office/drawing/2014/main" id="{E0F377B7-3A5A-4381-9A13-2447B1FBBA8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41422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B7B5-1B47-42B0-972C-3410FFE46BE6}"/>
              </a:ext>
            </a:extLst>
          </p:cNvPr>
          <p:cNvSpPr>
            <a:spLocks noGrp="1"/>
          </p:cNvSpPr>
          <p:nvPr>
            <p:ph type="title"/>
          </p:nvPr>
        </p:nvSpPr>
        <p:spPr/>
        <p:txBody>
          <a:bodyPr/>
          <a:lstStyle/>
          <a:p>
            <a:r>
              <a:rPr lang="en-US"/>
              <a:t>LinkedIn Posts Table | Crespel &amp; Deiters Group - 8 of 19</a:t>
            </a:r>
          </a:p>
        </p:txBody>
      </p:sp>
      <p:graphicFrame>
        <p:nvGraphicFramePr>
          <p:cNvPr id="5" name="Table Placeholder 4">
            <a:extLst>
              <a:ext uri="{FF2B5EF4-FFF2-40B4-BE49-F238E27FC236}">
                <a16:creationId xmlns:a16="http://schemas.microsoft.com/office/drawing/2014/main" id="{373193CD-4239-49CE-8F72-55E6B6A7D74E}"/>
              </a:ext>
            </a:extLst>
          </p:cNvPr>
          <p:cNvGraphicFramePr>
            <a:graphicFrameLocks noGrp="1"/>
          </p:cNvGraphicFramePr>
          <p:nvPr>
            <p:ph type="tbl" sz="quarter" idx="13"/>
            <p:extLst>
              <p:ext uri="{D42A27DB-BD31-4B8C-83A1-F6EECF244321}">
                <p14:modId xmlns:p14="http://schemas.microsoft.com/office/powerpoint/2010/main" val="263727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33306777"/>
                    </a:ext>
                  </a:extLst>
                </a:gridCol>
                <a:gridCol w="1645920">
                  <a:extLst>
                    <a:ext uri="{9D8B030D-6E8A-4147-A177-3AD203B41FA5}">
                      <a16:colId xmlns:a16="http://schemas.microsoft.com/office/drawing/2014/main" val="2923511178"/>
                    </a:ext>
                  </a:extLst>
                </a:gridCol>
                <a:gridCol w="576072">
                  <a:extLst>
                    <a:ext uri="{9D8B030D-6E8A-4147-A177-3AD203B41FA5}">
                      <a16:colId xmlns:a16="http://schemas.microsoft.com/office/drawing/2014/main" val="1221565267"/>
                    </a:ext>
                  </a:extLst>
                </a:gridCol>
                <a:gridCol w="576072">
                  <a:extLst>
                    <a:ext uri="{9D8B030D-6E8A-4147-A177-3AD203B41FA5}">
                      <a16:colId xmlns:a16="http://schemas.microsoft.com/office/drawing/2014/main" val="178805034"/>
                    </a:ext>
                  </a:extLst>
                </a:gridCol>
                <a:gridCol w="576072">
                  <a:extLst>
                    <a:ext uri="{9D8B030D-6E8A-4147-A177-3AD203B41FA5}">
                      <a16:colId xmlns:a16="http://schemas.microsoft.com/office/drawing/2014/main" val="2988920431"/>
                    </a:ext>
                  </a:extLst>
                </a:gridCol>
                <a:gridCol w="576072">
                  <a:extLst>
                    <a:ext uri="{9D8B030D-6E8A-4147-A177-3AD203B41FA5}">
                      <a16:colId xmlns:a16="http://schemas.microsoft.com/office/drawing/2014/main" val="2002725484"/>
                    </a:ext>
                  </a:extLst>
                </a:gridCol>
                <a:gridCol w="576072">
                  <a:extLst>
                    <a:ext uri="{9D8B030D-6E8A-4147-A177-3AD203B41FA5}">
                      <a16:colId xmlns:a16="http://schemas.microsoft.com/office/drawing/2014/main" val="3014982564"/>
                    </a:ext>
                  </a:extLst>
                </a:gridCol>
                <a:gridCol w="576072">
                  <a:extLst>
                    <a:ext uri="{9D8B030D-6E8A-4147-A177-3AD203B41FA5}">
                      <a16:colId xmlns:a16="http://schemas.microsoft.com/office/drawing/2014/main" val="863524715"/>
                    </a:ext>
                  </a:extLst>
                </a:gridCol>
                <a:gridCol w="576072">
                  <a:extLst>
                    <a:ext uri="{9D8B030D-6E8A-4147-A177-3AD203B41FA5}">
                      <a16:colId xmlns:a16="http://schemas.microsoft.com/office/drawing/2014/main" val="2981117756"/>
                    </a:ext>
                  </a:extLst>
                </a:gridCol>
                <a:gridCol w="576072">
                  <a:extLst>
                    <a:ext uri="{9D8B030D-6E8A-4147-A177-3AD203B41FA5}">
                      <a16:colId xmlns:a16="http://schemas.microsoft.com/office/drawing/2014/main" val="394539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9076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- 2021-12-06 13:54:42</a:t>
                      </a:r>
                      <a:r>
                        <a:rPr kumimoji="0" lang="en-US" sz="1000" b="0" i="0" u="none" strike="noStrike" kern="1200" cap="none" spc="0" normalizeH="0" baseline="0" noProof="0">
                          <a:ln>
                            <a:noFill/>
                          </a:ln>
                          <a:solidFill>
                            <a:prstClr val="black"/>
                          </a:solidFill>
                          <a:effectLst/>
                          <a:uLnTx/>
                          <a:uFillTx/>
                          <a:latin typeface="+mn-lt"/>
                          <a:ea typeface="+mn-ea"/>
                          <a:cs typeface="+mn-cs"/>
                        </a:rPr>
                        <a:t>
 ⚪️🌾 FOOD Engineering &amp; Ingredients about our natural #titaniumdioxide substitute for petfood.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7.0588235294118 %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393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- 2021-12-03 11:33:56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8.5245901639344 %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0768835"/>
                  </a:ext>
                </a:extLst>
              </a:tr>
            </a:tbl>
          </a:graphicData>
        </a:graphic>
      </p:graphicFrame>
      <p:sp>
        <p:nvSpPr>
          <p:cNvPr id="4" name="Text Placeholder 3">
            <a:extLst>
              <a:ext uri="{FF2B5EF4-FFF2-40B4-BE49-F238E27FC236}">
                <a16:creationId xmlns:a16="http://schemas.microsoft.com/office/drawing/2014/main" id="{EC2EB2D5-C107-436C-A101-8C1EDBC814E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772217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9D752-B871-4CC6-B0C9-9EEA25B9A984}"/>
              </a:ext>
            </a:extLst>
          </p:cNvPr>
          <p:cNvSpPr>
            <a:spLocks noGrp="1"/>
          </p:cNvSpPr>
          <p:nvPr>
            <p:ph type="title"/>
          </p:nvPr>
        </p:nvSpPr>
        <p:spPr/>
        <p:txBody>
          <a:bodyPr/>
          <a:lstStyle/>
          <a:p>
            <a:r>
              <a:rPr lang="en-US"/>
              <a:t>LinkedIn Posts Table | Crespel &amp; Deiters Group - 9 of 19</a:t>
            </a:r>
          </a:p>
        </p:txBody>
      </p:sp>
      <p:graphicFrame>
        <p:nvGraphicFramePr>
          <p:cNvPr id="5" name="Table Placeholder 4">
            <a:extLst>
              <a:ext uri="{FF2B5EF4-FFF2-40B4-BE49-F238E27FC236}">
                <a16:creationId xmlns:a16="http://schemas.microsoft.com/office/drawing/2014/main" id="{37473B42-E865-4184-BBDE-51CDBE35A3B1}"/>
              </a:ext>
            </a:extLst>
          </p:cNvPr>
          <p:cNvGraphicFramePr>
            <a:graphicFrameLocks noGrp="1"/>
          </p:cNvGraphicFramePr>
          <p:nvPr>
            <p:ph type="tbl" sz="quarter" idx="13"/>
            <p:extLst>
              <p:ext uri="{D42A27DB-BD31-4B8C-83A1-F6EECF244321}">
                <p14:modId xmlns:p14="http://schemas.microsoft.com/office/powerpoint/2010/main" val="92508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48652071"/>
                    </a:ext>
                  </a:extLst>
                </a:gridCol>
                <a:gridCol w="1645920">
                  <a:extLst>
                    <a:ext uri="{9D8B030D-6E8A-4147-A177-3AD203B41FA5}">
                      <a16:colId xmlns:a16="http://schemas.microsoft.com/office/drawing/2014/main" val="3514919700"/>
                    </a:ext>
                  </a:extLst>
                </a:gridCol>
                <a:gridCol w="576072">
                  <a:extLst>
                    <a:ext uri="{9D8B030D-6E8A-4147-A177-3AD203B41FA5}">
                      <a16:colId xmlns:a16="http://schemas.microsoft.com/office/drawing/2014/main" val="437358775"/>
                    </a:ext>
                  </a:extLst>
                </a:gridCol>
                <a:gridCol w="576072">
                  <a:extLst>
                    <a:ext uri="{9D8B030D-6E8A-4147-A177-3AD203B41FA5}">
                      <a16:colId xmlns:a16="http://schemas.microsoft.com/office/drawing/2014/main" val="4177465409"/>
                    </a:ext>
                  </a:extLst>
                </a:gridCol>
                <a:gridCol w="576072">
                  <a:extLst>
                    <a:ext uri="{9D8B030D-6E8A-4147-A177-3AD203B41FA5}">
                      <a16:colId xmlns:a16="http://schemas.microsoft.com/office/drawing/2014/main" val="2877730478"/>
                    </a:ext>
                  </a:extLst>
                </a:gridCol>
                <a:gridCol w="576072">
                  <a:extLst>
                    <a:ext uri="{9D8B030D-6E8A-4147-A177-3AD203B41FA5}">
                      <a16:colId xmlns:a16="http://schemas.microsoft.com/office/drawing/2014/main" val="1851492773"/>
                    </a:ext>
                  </a:extLst>
                </a:gridCol>
                <a:gridCol w="576072">
                  <a:extLst>
                    <a:ext uri="{9D8B030D-6E8A-4147-A177-3AD203B41FA5}">
                      <a16:colId xmlns:a16="http://schemas.microsoft.com/office/drawing/2014/main" val="1056542774"/>
                    </a:ext>
                  </a:extLst>
                </a:gridCol>
                <a:gridCol w="576072">
                  <a:extLst>
                    <a:ext uri="{9D8B030D-6E8A-4147-A177-3AD203B41FA5}">
                      <a16:colId xmlns:a16="http://schemas.microsoft.com/office/drawing/2014/main" val="3979454681"/>
                    </a:ext>
                  </a:extLst>
                </a:gridCol>
                <a:gridCol w="576072">
                  <a:extLst>
                    <a:ext uri="{9D8B030D-6E8A-4147-A177-3AD203B41FA5}">
                      <a16:colId xmlns:a16="http://schemas.microsoft.com/office/drawing/2014/main" val="973153310"/>
                    </a:ext>
                  </a:extLst>
                </a:gridCol>
                <a:gridCol w="576072">
                  <a:extLst>
                    <a:ext uri="{9D8B030D-6E8A-4147-A177-3AD203B41FA5}">
                      <a16:colId xmlns:a16="http://schemas.microsoft.com/office/drawing/2014/main" val="2364420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102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- 2021-12-03 11:33:10</a:t>
                      </a:r>
                      <a:r>
                        <a:rPr kumimoji="0" lang="en-US" sz="1000" b="0" i="0" u="none" strike="noStrike" kern="1200" cap="none" spc="0" normalizeH="0" baseline="0" noProof="0">
                          <a:ln>
                            <a:noFill/>
                          </a:ln>
                          <a:solidFill>
                            <a:prstClr val="black"/>
                          </a:solidFill>
                          <a:effectLst/>
                          <a:uLnTx/>
                          <a:uFillTx/>
                          <a:latin typeface="+mn-lt"/>
                          <a:ea typeface="+mn-ea"/>
                          <a:cs typeface="+mn-cs"/>
                        </a:rPr>
                        <a:t>
 📣🐶“Texturized protein can offer consistent product quality with which animal derivates cannot compete,” says our #extrusion expert Christopher Busch in the new issue of ▼Pet Food Processing.
Building on this strong statement, the featured article “Embracing Alternatives” (p. 37 ff) brings together different perspectives and approaches when dealing with textured plant proteins — and also examines issues such as sustainability. Have a read!
https://digital.petfoodprocessing.net/sosland/pfp/pet-food-processing-december-2021/index.php#/p/36
#crespeldeitersgroup #trigeapetfood #petfoodprocessing #texturates #extrusion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7.4410163339383 %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5212672"/>
                  </a:ext>
                </a:extLst>
              </a:tr>
            </a:tbl>
          </a:graphicData>
        </a:graphic>
      </p:graphicFrame>
      <p:sp>
        <p:nvSpPr>
          <p:cNvPr id="4" name="Text Placeholder 3">
            <a:extLst>
              <a:ext uri="{FF2B5EF4-FFF2-40B4-BE49-F238E27FC236}">
                <a16:creationId xmlns:a16="http://schemas.microsoft.com/office/drawing/2014/main" id="{143EAA06-671C-4DCB-8AD1-0ED0C8A969B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15403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A9C6-355F-40E0-BC92-E278119A6230}"/>
              </a:ext>
            </a:extLst>
          </p:cNvPr>
          <p:cNvSpPr>
            <a:spLocks noGrp="1"/>
          </p:cNvSpPr>
          <p:nvPr>
            <p:ph type="title"/>
          </p:nvPr>
        </p:nvSpPr>
        <p:spPr/>
        <p:txBody>
          <a:bodyPr/>
          <a:lstStyle/>
          <a:p>
            <a:r>
              <a:rPr lang="en-US"/>
              <a:t>LinkedIn Posts Table | Crespel &amp; Deiters Group - 10 of 19</a:t>
            </a:r>
          </a:p>
        </p:txBody>
      </p:sp>
      <p:graphicFrame>
        <p:nvGraphicFramePr>
          <p:cNvPr id="5" name="Table Placeholder 4">
            <a:extLst>
              <a:ext uri="{FF2B5EF4-FFF2-40B4-BE49-F238E27FC236}">
                <a16:creationId xmlns:a16="http://schemas.microsoft.com/office/drawing/2014/main" id="{4B897FF0-6200-4749-9AA2-5D98E156EA2B}"/>
              </a:ext>
            </a:extLst>
          </p:cNvPr>
          <p:cNvGraphicFramePr>
            <a:graphicFrameLocks noGrp="1"/>
          </p:cNvGraphicFramePr>
          <p:nvPr>
            <p:ph type="tbl" sz="quarter" idx="13"/>
            <p:extLst>
              <p:ext uri="{D42A27DB-BD31-4B8C-83A1-F6EECF244321}">
                <p14:modId xmlns:p14="http://schemas.microsoft.com/office/powerpoint/2010/main" val="147137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06175236"/>
                    </a:ext>
                  </a:extLst>
                </a:gridCol>
                <a:gridCol w="1645920">
                  <a:extLst>
                    <a:ext uri="{9D8B030D-6E8A-4147-A177-3AD203B41FA5}">
                      <a16:colId xmlns:a16="http://schemas.microsoft.com/office/drawing/2014/main" val="717235417"/>
                    </a:ext>
                  </a:extLst>
                </a:gridCol>
                <a:gridCol w="576072">
                  <a:extLst>
                    <a:ext uri="{9D8B030D-6E8A-4147-A177-3AD203B41FA5}">
                      <a16:colId xmlns:a16="http://schemas.microsoft.com/office/drawing/2014/main" val="1608327845"/>
                    </a:ext>
                  </a:extLst>
                </a:gridCol>
                <a:gridCol w="576072">
                  <a:extLst>
                    <a:ext uri="{9D8B030D-6E8A-4147-A177-3AD203B41FA5}">
                      <a16:colId xmlns:a16="http://schemas.microsoft.com/office/drawing/2014/main" val="395822969"/>
                    </a:ext>
                  </a:extLst>
                </a:gridCol>
                <a:gridCol w="576072">
                  <a:extLst>
                    <a:ext uri="{9D8B030D-6E8A-4147-A177-3AD203B41FA5}">
                      <a16:colId xmlns:a16="http://schemas.microsoft.com/office/drawing/2014/main" val="1596702235"/>
                    </a:ext>
                  </a:extLst>
                </a:gridCol>
                <a:gridCol w="576072">
                  <a:extLst>
                    <a:ext uri="{9D8B030D-6E8A-4147-A177-3AD203B41FA5}">
                      <a16:colId xmlns:a16="http://schemas.microsoft.com/office/drawing/2014/main" val="3329847691"/>
                    </a:ext>
                  </a:extLst>
                </a:gridCol>
                <a:gridCol w="576072">
                  <a:extLst>
                    <a:ext uri="{9D8B030D-6E8A-4147-A177-3AD203B41FA5}">
                      <a16:colId xmlns:a16="http://schemas.microsoft.com/office/drawing/2014/main" val="4184435330"/>
                    </a:ext>
                  </a:extLst>
                </a:gridCol>
                <a:gridCol w="576072">
                  <a:extLst>
                    <a:ext uri="{9D8B030D-6E8A-4147-A177-3AD203B41FA5}">
                      <a16:colId xmlns:a16="http://schemas.microsoft.com/office/drawing/2014/main" val="495711574"/>
                    </a:ext>
                  </a:extLst>
                </a:gridCol>
                <a:gridCol w="576072">
                  <a:extLst>
                    <a:ext uri="{9D8B030D-6E8A-4147-A177-3AD203B41FA5}">
                      <a16:colId xmlns:a16="http://schemas.microsoft.com/office/drawing/2014/main" val="3287308926"/>
                    </a:ext>
                  </a:extLst>
                </a:gridCol>
                <a:gridCol w="576072">
                  <a:extLst>
                    <a:ext uri="{9D8B030D-6E8A-4147-A177-3AD203B41FA5}">
                      <a16:colId xmlns:a16="http://schemas.microsoft.com/office/drawing/2014/main" val="58429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0004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- 2021-12-03 09:25:45</a:t>
                      </a:r>
                      <a:r>
                        <a:rPr kumimoji="0" lang="de-DE" sz="1000" b="0" i="0" u="none" strike="noStrike" kern="1200" cap="none" spc="0" normalizeH="0" baseline="0" noProof="0">
                          <a:ln>
                            <a:noFill/>
                          </a:ln>
                          <a:solidFill>
                            <a:prstClr val="black"/>
                          </a:solidFill>
                          <a:effectLst/>
                          <a:uLnTx/>
                          <a:uFillTx/>
                          <a:latin typeface="+mn-lt"/>
                          <a:ea typeface="+mn-ea"/>
                          <a:cs typeface="+mn-cs"/>
                        </a:rPr>
                        <a:t>
 Wir haben uns dieses Jahr wieder für eine Spende anstelle von Weihnachtsgeschenken für unsere Kundschaft entschieden. Die Waldpiraten in Heidelberg bieten Kindern und Jugendlichen Erholung nach ihrer Krebstherapie. Kraft und Mut für junge Menschen, die viel durchgemacht haben – ein tolles Konzept, das wir aus vollem Herzen unterstützen. 
# Loryma #waldpiraten # DeutscheKinderkrebsstiftung #donatetoday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5.2995391705069 %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8751914"/>
                  </a:ext>
                </a:extLst>
              </a:tr>
            </a:tbl>
          </a:graphicData>
        </a:graphic>
      </p:graphicFrame>
      <p:sp>
        <p:nvSpPr>
          <p:cNvPr id="4" name="Text Placeholder 3">
            <a:extLst>
              <a:ext uri="{FF2B5EF4-FFF2-40B4-BE49-F238E27FC236}">
                <a16:creationId xmlns:a16="http://schemas.microsoft.com/office/drawing/2014/main" id="{E3545352-8406-4C42-9C0E-1EED336C58B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683999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C6E4-C814-4D2A-A53F-1855E2D1D1A0}"/>
              </a:ext>
            </a:extLst>
          </p:cNvPr>
          <p:cNvSpPr>
            <a:spLocks noGrp="1"/>
          </p:cNvSpPr>
          <p:nvPr>
            <p:ph type="title"/>
          </p:nvPr>
        </p:nvSpPr>
        <p:spPr/>
        <p:txBody>
          <a:bodyPr/>
          <a:lstStyle/>
          <a:p>
            <a:r>
              <a:rPr lang="en-US"/>
              <a:t>LinkedIn Posts Table | Crespel &amp; Deiters Group - 11 of 19</a:t>
            </a:r>
          </a:p>
        </p:txBody>
      </p:sp>
      <p:graphicFrame>
        <p:nvGraphicFramePr>
          <p:cNvPr id="5" name="Table Placeholder 4">
            <a:extLst>
              <a:ext uri="{FF2B5EF4-FFF2-40B4-BE49-F238E27FC236}">
                <a16:creationId xmlns:a16="http://schemas.microsoft.com/office/drawing/2014/main" id="{8E4D0AB2-1C8B-493F-BAE9-C6E9292E613E}"/>
              </a:ext>
            </a:extLst>
          </p:cNvPr>
          <p:cNvGraphicFramePr>
            <a:graphicFrameLocks noGrp="1"/>
          </p:cNvGraphicFramePr>
          <p:nvPr>
            <p:ph type="tbl" sz="quarter" idx="13"/>
            <p:extLst>
              <p:ext uri="{D42A27DB-BD31-4B8C-83A1-F6EECF244321}">
                <p14:modId xmlns:p14="http://schemas.microsoft.com/office/powerpoint/2010/main" val="414111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6346764"/>
                    </a:ext>
                  </a:extLst>
                </a:gridCol>
                <a:gridCol w="1645920">
                  <a:extLst>
                    <a:ext uri="{9D8B030D-6E8A-4147-A177-3AD203B41FA5}">
                      <a16:colId xmlns:a16="http://schemas.microsoft.com/office/drawing/2014/main" val="3734739946"/>
                    </a:ext>
                  </a:extLst>
                </a:gridCol>
                <a:gridCol w="576072">
                  <a:extLst>
                    <a:ext uri="{9D8B030D-6E8A-4147-A177-3AD203B41FA5}">
                      <a16:colId xmlns:a16="http://schemas.microsoft.com/office/drawing/2014/main" val="3599521204"/>
                    </a:ext>
                  </a:extLst>
                </a:gridCol>
                <a:gridCol w="576072">
                  <a:extLst>
                    <a:ext uri="{9D8B030D-6E8A-4147-A177-3AD203B41FA5}">
                      <a16:colId xmlns:a16="http://schemas.microsoft.com/office/drawing/2014/main" val="2333632120"/>
                    </a:ext>
                  </a:extLst>
                </a:gridCol>
                <a:gridCol w="576072">
                  <a:extLst>
                    <a:ext uri="{9D8B030D-6E8A-4147-A177-3AD203B41FA5}">
                      <a16:colId xmlns:a16="http://schemas.microsoft.com/office/drawing/2014/main" val="2418361370"/>
                    </a:ext>
                  </a:extLst>
                </a:gridCol>
                <a:gridCol w="576072">
                  <a:extLst>
                    <a:ext uri="{9D8B030D-6E8A-4147-A177-3AD203B41FA5}">
                      <a16:colId xmlns:a16="http://schemas.microsoft.com/office/drawing/2014/main" val="3478214218"/>
                    </a:ext>
                  </a:extLst>
                </a:gridCol>
                <a:gridCol w="576072">
                  <a:extLst>
                    <a:ext uri="{9D8B030D-6E8A-4147-A177-3AD203B41FA5}">
                      <a16:colId xmlns:a16="http://schemas.microsoft.com/office/drawing/2014/main" val="2664803138"/>
                    </a:ext>
                  </a:extLst>
                </a:gridCol>
                <a:gridCol w="576072">
                  <a:extLst>
                    <a:ext uri="{9D8B030D-6E8A-4147-A177-3AD203B41FA5}">
                      <a16:colId xmlns:a16="http://schemas.microsoft.com/office/drawing/2014/main" val="2586589736"/>
                    </a:ext>
                  </a:extLst>
                </a:gridCol>
                <a:gridCol w="576072">
                  <a:extLst>
                    <a:ext uri="{9D8B030D-6E8A-4147-A177-3AD203B41FA5}">
                      <a16:colId xmlns:a16="http://schemas.microsoft.com/office/drawing/2014/main" val="3099101751"/>
                    </a:ext>
                  </a:extLst>
                </a:gridCol>
                <a:gridCol w="576072">
                  <a:extLst>
                    <a:ext uri="{9D8B030D-6E8A-4147-A177-3AD203B41FA5}">
                      <a16:colId xmlns:a16="http://schemas.microsoft.com/office/drawing/2014/main" val="2595418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6367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- 2021-11-29 14:28:01</a:t>
                      </a:r>
                      <a:r>
                        <a:rPr kumimoji="0" lang="en-US" sz="1000" b="0" i="0" u="none" strike="noStrike" kern="1200" cap="none" spc="0" normalizeH="0" baseline="0" noProof="0">
                          <a:ln>
                            <a:noFill/>
                          </a:ln>
                          <a:solidFill>
                            <a:prstClr val="black"/>
                          </a:solidFill>
                          <a:effectLst/>
                          <a:uLnTx/>
                          <a:uFillTx/>
                          <a:latin typeface="+mn-lt"/>
                          <a:ea typeface="+mn-ea"/>
                          <a:cs typeface="+mn-cs"/>
                        </a:rPr>
                        <a:t>
 Booth 41B40 at Fi Europe is up and running. Now all we need is you!
Come to our stand to see for yourself the potential of our wheat-based ingredients. We have vegan treats aplenty, so come and give them a try. We and our cooperation partner STOCKMEIER Food look forward to welcoming you.
#loryma #fieurope #fie #vegan #ingredients #foodindustry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3.8343558282209 %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080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- 2021-11-29 10:44:18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5865279"/>
                  </a:ext>
                </a:extLst>
              </a:tr>
            </a:tbl>
          </a:graphicData>
        </a:graphic>
      </p:graphicFrame>
      <p:sp>
        <p:nvSpPr>
          <p:cNvPr id="4" name="Text Placeholder 3">
            <a:extLst>
              <a:ext uri="{FF2B5EF4-FFF2-40B4-BE49-F238E27FC236}">
                <a16:creationId xmlns:a16="http://schemas.microsoft.com/office/drawing/2014/main" id="{2EAB27A3-F3A1-4AF6-B1A4-59850EA7CDF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92104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C6F52-2351-4525-A235-EBE3D208E6E7}"/>
              </a:ext>
            </a:extLst>
          </p:cNvPr>
          <p:cNvSpPr>
            <a:spLocks noGrp="1"/>
          </p:cNvSpPr>
          <p:nvPr>
            <p:ph type="title"/>
          </p:nvPr>
        </p:nvSpPr>
        <p:spPr/>
        <p:txBody>
          <a:bodyPr/>
          <a:lstStyle/>
          <a:p>
            <a:r>
              <a:rPr lang="en-US"/>
              <a:t>LinkedIn Posts Table | Crespel &amp; Deiters Group - 12 of 19</a:t>
            </a:r>
          </a:p>
        </p:txBody>
      </p:sp>
      <p:graphicFrame>
        <p:nvGraphicFramePr>
          <p:cNvPr id="5" name="Table Placeholder 4">
            <a:extLst>
              <a:ext uri="{FF2B5EF4-FFF2-40B4-BE49-F238E27FC236}">
                <a16:creationId xmlns:a16="http://schemas.microsoft.com/office/drawing/2014/main" id="{A1BEADCD-4260-4323-BBBC-03F22B5492DB}"/>
              </a:ext>
            </a:extLst>
          </p:cNvPr>
          <p:cNvGraphicFramePr>
            <a:graphicFrameLocks noGrp="1"/>
          </p:cNvGraphicFramePr>
          <p:nvPr>
            <p:ph type="tbl" sz="quarter" idx="13"/>
            <p:extLst>
              <p:ext uri="{D42A27DB-BD31-4B8C-83A1-F6EECF244321}">
                <p14:modId xmlns:p14="http://schemas.microsoft.com/office/powerpoint/2010/main" val="163433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01897821"/>
                    </a:ext>
                  </a:extLst>
                </a:gridCol>
                <a:gridCol w="1645920">
                  <a:extLst>
                    <a:ext uri="{9D8B030D-6E8A-4147-A177-3AD203B41FA5}">
                      <a16:colId xmlns:a16="http://schemas.microsoft.com/office/drawing/2014/main" val="616219153"/>
                    </a:ext>
                  </a:extLst>
                </a:gridCol>
                <a:gridCol w="576072">
                  <a:extLst>
                    <a:ext uri="{9D8B030D-6E8A-4147-A177-3AD203B41FA5}">
                      <a16:colId xmlns:a16="http://schemas.microsoft.com/office/drawing/2014/main" val="4021681108"/>
                    </a:ext>
                  </a:extLst>
                </a:gridCol>
                <a:gridCol w="576072">
                  <a:extLst>
                    <a:ext uri="{9D8B030D-6E8A-4147-A177-3AD203B41FA5}">
                      <a16:colId xmlns:a16="http://schemas.microsoft.com/office/drawing/2014/main" val="2875614270"/>
                    </a:ext>
                  </a:extLst>
                </a:gridCol>
                <a:gridCol w="576072">
                  <a:extLst>
                    <a:ext uri="{9D8B030D-6E8A-4147-A177-3AD203B41FA5}">
                      <a16:colId xmlns:a16="http://schemas.microsoft.com/office/drawing/2014/main" val="2611460221"/>
                    </a:ext>
                  </a:extLst>
                </a:gridCol>
                <a:gridCol w="576072">
                  <a:extLst>
                    <a:ext uri="{9D8B030D-6E8A-4147-A177-3AD203B41FA5}">
                      <a16:colId xmlns:a16="http://schemas.microsoft.com/office/drawing/2014/main" val="4205084929"/>
                    </a:ext>
                  </a:extLst>
                </a:gridCol>
                <a:gridCol w="576072">
                  <a:extLst>
                    <a:ext uri="{9D8B030D-6E8A-4147-A177-3AD203B41FA5}">
                      <a16:colId xmlns:a16="http://schemas.microsoft.com/office/drawing/2014/main" val="2814888376"/>
                    </a:ext>
                  </a:extLst>
                </a:gridCol>
                <a:gridCol w="576072">
                  <a:extLst>
                    <a:ext uri="{9D8B030D-6E8A-4147-A177-3AD203B41FA5}">
                      <a16:colId xmlns:a16="http://schemas.microsoft.com/office/drawing/2014/main" val="1775415257"/>
                    </a:ext>
                  </a:extLst>
                </a:gridCol>
                <a:gridCol w="576072">
                  <a:extLst>
                    <a:ext uri="{9D8B030D-6E8A-4147-A177-3AD203B41FA5}">
                      <a16:colId xmlns:a16="http://schemas.microsoft.com/office/drawing/2014/main" val="522150263"/>
                    </a:ext>
                  </a:extLst>
                </a:gridCol>
                <a:gridCol w="576072">
                  <a:extLst>
                    <a:ext uri="{9D8B030D-6E8A-4147-A177-3AD203B41FA5}">
                      <a16:colId xmlns:a16="http://schemas.microsoft.com/office/drawing/2014/main" val="2134055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2970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- 2021-11-29 10:42:15</a:t>
                      </a:r>
                      <a:r>
                        <a:rPr kumimoji="0" lang="en-US" sz="1000" b="0" i="0" u="none" strike="noStrike" kern="1200" cap="none" spc="0" normalizeH="0" baseline="0" noProof="0">
                          <a:ln>
                            <a:noFill/>
                          </a:ln>
                          <a:solidFill>
                            <a:prstClr val="black"/>
                          </a:solidFill>
                          <a:effectLst/>
                          <a:uLnTx/>
                          <a:uFillTx/>
                          <a:latin typeface="+mn-lt"/>
                          <a:ea typeface="+mn-ea"/>
                          <a:cs typeface="+mn-cs"/>
                        </a:rPr>
                        <a:t>
 🙋🏽📰 Health-driven purchasing decisions have become normal during the COVID-19 pandemic. And such trends, particularly with regards to products with added health benefits or natural ingredients, are now making their presence felt in the pet food segment too. In the current edition of FOOD Engineering &amp; Ingredients, we discuss how our multifunctional wheat-based ingredients provide manufacturers with numerous opportunities for optimised end products.
Check out the feature on p 6-8: https://fei-online.com/digital-edition/fei-online/2021/fei-october-2021/index.html 
#crespeldeitersgroup #trigeapetfood #petindustry #pets #petproducts #petbusiness #petnutrition #petfoodindustry #animalfeed #animalnutrition
© Unsplash / Andrew 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7.6923076923077 %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4491465"/>
                  </a:ext>
                </a:extLst>
              </a:tr>
            </a:tbl>
          </a:graphicData>
        </a:graphic>
      </p:graphicFrame>
      <p:sp>
        <p:nvSpPr>
          <p:cNvPr id="4" name="Text Placeholder 3">
            <a:extLst>
              <a:ext uri="{FF2B5EF4-FFF2-40B4-BE49-F238E27FC236}">
                <a16:creationId xmlns:a16="http://schemas.microsoft.com/office/drawing/2014/main" id="{3544026C-97CA-480C-A9E9-73A9D0DA0F3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3876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4E66-4C9C-4A77-87F0-AC3AB6EE99D3}"/>
              </a:ext>
            </a:extLst>
          </p:cNvPr>
          <p:cNvSpPr>
            <a:spLocks noGrp="1"/>
          </p:cNvSpPr>
          <p:nvPr>
            <p:ph type="title"/>
          </p:nvPr>
        </p:nvSpPr>
        <p:spPr/>
        <p:txBody>
          <a:bodyPr/>
          <a:lstStyle/>
          <a:p>
            <a:r>
              <a:rPr lang="en-US"/>
              <a:t>LinkedIn Posts Table | Crespel &amp; Deiters Group - 13 of 19</a:t>
            </a:r>
          </a:p>
        </p:txBody>
      </p:sp>
      <p:graphicFrame>
        <p:nvGraphicFramePr>
          <p:cNvPr id="5" name="Table Placeholder 4">
            <a:extLst>
              <a:ext uri="{FF2B5EF4-FFF2-40B4-BE49-F238E27FC236}">
                <a16:creationId xmlns:a16="http://schemas.microsoft.com/office/drawing/2014/main" id="{B609E401-5397-45B7-B21B-F9A447C0FD2F}"/>
              </a:ext>
            </a:extLst>
          </p:cNvPr>
          <p:cNvGraphicFramePr>
            <a:graphicFrameLocks noGrp="1"/>
          </p:cNvGraphicFramePr>
          <p:nvPr>
            <p:ph type="tbl" sz="quarter" idx="13"/>
            <p:extLst>
              <p:ext uri="{D42A27DB-BD31-4B8C-83A1-F6EECF244321}">
                <p14:modId xmlns:p14="http://schemas.microsoft.com/office/powerpoint/2010/main" val="53432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85732716"/>
                    </a:ext>
                  </a:extLst>
                </a:gridCol>
                <a:gridCol w="1645920">
                  <a:extLst>
                    <a:ext uri="{9D8B030D-6E8A-4147-A177-3AD203B41FA5}">
                      <a16:colId xmlns:a16="http://schemas.microsoft.com/office/drawing/2014/main" val="428758486"/>
                    </a:ext>
                  </a:extLst>
                </a:gridCol>
                <a:gridCol w="576072">
                  <a:extLst>
                    <a:ext uri="{9D8B030D-6E8A-4147-A177-3AD203B41FA5}">
                      <a16:colId xmlns:a16="http://schemas.microsoft.com/office/drawing/2014/main" val="774966557"/>
                    </a:ext>
                  </a:extLst>
                </a:gridCol>
                <a:gridCol w="576072">
                  <a:extLst>
                    <a:ext uri="{9D8B030D-6E8A-4147-A177-3AD203B41FA5}">
                      <a16:colId xmlns:a16="http://schemas.microsoft.com/office/drawing/2014/main" val="669593941"/>
                    </a:ext>
                  </a:extLst>
                </a:gridCol>
                <a:gridCol w="576072">
                  <a:extLst>
                    <a:ext uri="{9D8B030D-6E8A-4147-A177-3AD203B41FA5}">
                      <a16:colId xmlns:a16="http://schemas.microsoft.com/office/drawing/2014/main" val="1467637315"/>
                    </a:ext>
                  </a:extLst>
                </a:gridCol>
                <a:gridCol w="576072">
                  <a:extLst>
                    <a:ext uri="{9D8B030D-6E8A-4147-A177-3AD203B41FA5}">
                      <a16:colId xmlns:a16="http://schemas.microsoft.com/office/drawing/2014/main" val="1517253296"/>
                    </a:ext>
                  </a:extLst>
                </a:gridCol>
                <a:gridCol w="576072">
                  <a:extLst>
                    <a:ext uri="{9D8B030D-6E8A-4147-A177-3AD203B41FA5}">
                      <a16:colId xmlns:a16="http://schemas.microsoft.com/office/drawing/2014/main" val="1799233903"/>
                    </a:ext>
                  </a:extLst>
                </a:gridCol>
                <a:gridCol w="576072">
                  <a:extLst>
                    <a:ext uri="{9D8B030D-6E8A-4147-A177-3AD203B41FA5}">
                      <a16:colId xmlns:a16="http://schemas.microsoft.com/office/drawing/2014/main" val="461042077"/>
                    </a:ext>
                  </a:extLst>
                </a:gridCol>
                <a:gridCol w="576072">
                  <a:extLst>
                    <a:ext uri="{9D8B030D-6E8A-4147-A177-3AD203B41FA5}">
                      <a16:colId xmlns:a16="http://schemas.microsoft.com/office/drawing/2014/main" val="2338023221"/>
                    </a:ext>
                  </a:extLst>
                </a:gridCol>
                <a:gridCol w="576072">
                  <a:extLst>
                    <a:ext uri="{9D8B030D-6E8A-4147-A177-3AD203B41FA5}">
                      <a16:colId xmlns:a16="http://schemas.microsoft.com/office/drawing/2014/main" val="49687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559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- 2021-11-24 12:13:46</a:t>
                      </a:r>
                      <a:r>
                        <a:rPr kumimoji="0" lang="en-US" sz="1000" b="0" i="0" u="none" strike="noStrike" kern="1200" cap="none" spc="0" normalizeH="0" baseline="0" noProof="0">
                          <a:ln>
                            <a:noFill/>
                          </a:ln>
                          <a:solidFill>
                            <a:prstClr val="black"/>
                          </a:solidFill>
                          <a:effectLst/>
                          <a:uLnTx/>
                          <a:uFillTx/>
                          <a:latin typeface="+mn-lt"/>
                          <a:ea typeface="+mn-ea"/>
                          <a:cs typeface="+mn-cs"/>
                        </a:rPr>
                        <a:t>
 As it’s only one week until Fi Europe opens its doors, we’re getting excited at the thought of meeting you all in person at booth 41B40!
We can’t wait to show off our ingredients and hear your thoughts on our prepared samples. We offer a selection of vegan alternatives in two versions: Unflavoured, so you can truly appreciate the texture of our wheat-based ingredients, and individually flavoured by our cooperation partner STOCKMEIER Food, who will be hosting us at their booth.
Loryma colleagues will be very happy to welcome you. Drop by the stand or make an appointment in advance by emailing loryma@crespeldeiters.com or calling +49 6251 1799-0
#loryma #fieurope #fie #vegan #ingredients #foodindustry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3.7280701754386 %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0450000"/>
                  </a:ext>
                </a:extLst>
              </a:tr>
            </a:tbl>
          </a:graphicData>
        </a:graphic>
      </p:graphicFrame>
      <p:sp>
        <p:nvSpPr>
          <p:cNvPr id="4" name="Text Placeholder 3">
            <a:extLst>
              <a:ext uri="{FF2B5EF4-FFF2-40B4-BE49-F238E27FC236}">
                <a16:creationId xmlns:a16="http://schemas.microsoft.com/office/drawing/2014/main" id="{84C461CA-F67A-49AD-8E15-18CE34361F8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74192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C3F4E-F56D-489B-BD63-5D9107DB073F}"/>
              </a:ext>
            </a:extLst>
          </p:cNvPr>
          <p:cNvSpPr>
            <a:spLocks noGrp="1"/>
          </p:cNvSpPr>
          <p:nvPr>
            <p:ph type="title"/>
          </p:nvPr>
        </p:nvSpPr>
        <p:spPr/>
        <p:txBody>
          <a:bodyPr/>
          <a:lstStyle/>
          <a:p>
            <a:r>
              <a:rPr lang="en-US"/>
              <a:t>LinkedIn Posts Table | Crespel &amp; Deiters Group - 14 of 19</a:t>
            </a:r>
          </a:p>
        </p:txBody>
      </p:sp>
      <p:graphicFrame>
        <p:nvGraphicFramePr>
          <p:cNvPr id="5" name="Table Placeholder 4">
            <a:extLst>
              <a:ext uri="{FF2B5EF4-FFF2-40B4-BE49-F238E27FC236}">
                <a16:creationId xmlns:a16="http://schemas.microsoft.com/office/drawing/2014/main" id="{5BBA58E9-2162-4117-A2F5-B91E45B2E59B}"/>
              </a:ext>
            </a:extLst>
          </p:cNvPr>
          <p:cNvGraphicFramePr>
            <a:graphicFrameLocks noGrp="1"/>
          </p:cNvGraphicFramePr>
          <p:nvPr>
            <p:ph type="tbl" sz="quarter" idx="13"/>
            <p:extLst>
              <p:ext uri="{D42A27DB-BD31-4B8C-83A1-F6EECF244321}">
                <p14:modId xmlns:p14="http://schemas.microsoft.com/office/powerpoint/2010/main" val="2695326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38239800"/>
                    </a:ext>
                  </a:extLst>
                </a:gridCol>
                <a:gridCol w="1645920">
                  <a:extLst>
                    <a:ext uri="{9D8B030D-6E8A-4147-A177-3AD203B41FA5}">
                      <a16:colId xmlns:a16="http://schemas.microsoft.com/office/drawing/2014/main" val="2175933020"/>
                    </a:ext>
                  </a:extLst>
                </a:gridCol>
                <a:gridCol w="576072">
                  <a:extLst>
                    <a:ext uri="{9D8B030D-6E8A-4147-A177-3AD203B41FA5}">
                      <a16:colId xmlns:a16="http://schemas.microsoft.com/office/drawing/2014/main" val="2119819505"/>
                    </a:ext>
                  </a:extLst>
                </a:gridCol>
                <a:gridCol w="576072">
                  <a:extLst>
                    <a:ext uri="{9D8B030D-6E8A-4147-A177-3AD203B41FA5}">
                      <a16:colId xmlns:a16="http://schemas.microsoft.com/office/drawing/2014/main" val="1958141103"/>
                    </a:ext>
                  </a:extLst>
                </a:gridCol>
                <a:gridCol w="576072">
                  <a:extLst>
                    <a:ext uri="{9D8B030D-6E8A-4147-A177-3AD203B41FA5}">
                      <a16:colId xmlns:a16="http://schemas.microsoft.com/office/drawing/2014/main" val="1098644720"/>
                    </a:ext>
                  </a:extLst>
                </a:gridCol>
                <a:gridCol w="576072">
                  <a:extLst>
                    <a:ext uri="{9D8B030D-6E8A-4147-A177-3AD203B41FA5}">
                      <a16:colId xmlns:a16="http://schemas.microsoft.com/office/drawing/2014/main" val="3018911318"/>
                    </a:ext>
                  </a:extLst>
                </a:gridCol>
                <a:gridCol w="576072">
                  <a:extLst>
                    <a:ext uri="{9D8B030D-6E8A-4147-A177-3AD203B41FA5}">
                      <a16:colId xmlns:a16="http://schemas.microsoft.com/office/drawing/2014/main" val="225861000"/>
                    </a:ext>
                  </a:extLst>
                </a:gridCol>
                <a:gridCol w="576072">
                  <a:extLst>
                    <a:ext uri="{9D8B030D-6E8A-4147-A177-3AD203B41FA5}">
                      <a16:colId xmlns:a16="http://schemas.microsoft.com/office/drawing/2014/main" val="576136935"/>
                    </a:ext>
                  </a:extLst>
                </a:gridCol>
                <a:gridCol w="576072">
                  <a:extLst>
                    <a:ext uri="{9D8B030D-6E8A-4147-A177-3AD203B41FA5}">
                      <a16:colId xmlns:a16="http://schemas.microsoft.com/office/drawing/2014/main" val="3236813225"/>
                    </a:ext>
                  </a:extLst>
                </a:gridCol>
                <a:gridCol w="576072">
                  <a:extLst>
                    <a:ext uri="{9D8B030D-6E8A-4147-A177-3AD203B41FA5}">
                      <a16:colId xmlns:a16="http://schemas.microsoft.com/office/drawing/2014/main" val="396770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4406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Group - 2021-11-24 09:02:22</a:t>
                      </a:r>
                      <a:r>
                        <a:rPr kumimoji="0" lang="de-DE" sz="1000" b="0" i="0" u="none" strike="noStrike" kern="1200" cap="none" spc="0" normalizeH="0" baseline="0" noProof="0">
                          <a:ln>
                            <a:noFill/>
                          </a:ln>
                          <a:solidFill>
                            <a:prstClr val="black"/>
                          </a:solidFill>
                          <a:effectLst/>
                          <a:uLnTx/>
                          <a:uFillTx/>
                          <a:latin typeface="+mn-lt"/>
                          <a:ea typeface="+mn-ea"/>
                          <a:cs typeface="+mn-cs"/>
                        </a:rPr>
                        <a:t>
 Landesbester Azubi🚀
Johannes wurde für seine großartige Ausbildungsleistung bei der Landesbestenehrung der IHK NRW e.V. in Gelsenkirchen ausgezeichnet.
Er ist landesbester Azubi im Bereich Fachkraft für Lebensmitteltechnik und wird uns auch zukünftig mit seinem Wissen in der Produktion unterstützen!
Herzlichen Glückwunsch, eine super Leistung! 
#crespeldeitersgroup #ihknordwestfalen #ausbildung #landesbestenehrung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9.3690248565966 %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0731121"/>
                  </a:ext>
                </a:extLst>
              </a:tr>
            </a:tbl>
          </a:graphicData>
        </a:graphic>
      </p:graphicFrame>
      <p:sp>
        <p:nvSpPr>
          <p:cNvPr id="4" name="Text Placeholder 3">
            <a:extLst>
              <a:ext uri="{FF2B5EF4-FFF2-40B4-BE49-F238E27FC236}">
                <a16:creationId xmlns:a16="http://schemas.microsoft.com/office/drawing/2014/main" id="{C26B4C53-9F22-4334-9BE8-16A464243BA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46760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EABF-28BF-4463-AE5B-36B6D8FC0E52}"/>
              </a:ext>
            </a:extLst>
          </p:cNvPr>
          <p:cNvSpPr>
            <a:spLocks noGrp="1"/>
          </p:cNvSpPr>
          <p:nvPr>
            <p:ph type="title"/>
          </p:nvPr>
        </p:nvSpPr>
        <p:spPr/>
        <p:txBody>
          <a:bodyPr/>
          <a:lstStyle/>
          <a:p>
            <a:r>
              <a:rPr lang="en-US"/>
              <a:t>LinkedIn Posts Table | Crespel &amp; Deiters Group - 15 of 19</a:t>
            </a:r>
          </a:p>
        </p:txBody>
      </p:sp>
      <p:graphicFrame>
        <p:nvGraphicFramePr>
          <p:cNvPr id="5" name="Table Placeholder 4">
            <a:extLst>
              <a:ext uri="{FF2B5EF4-FFF2-40B4-BE49-F238E27FC236}">
                <a16:creationId xmlns:a16="http://schemas.microsoft.com/office/drawing/2014/main" id="{7E681B71-6DD2-4D96-A51F-BE9BCE399F15}"/>
              </a:ext>
            </a:extLst>
          </p:cNvPr>
          <p:cNvGraphicFramePr>
            <a:graphicFrameLocks noGrp="1"/>
          </p:cNvGraphicFramePr>
          <p:nvPr>
            <p:ph type="tbl" sz="quarter" idx="13"/>
            <p:extLst>
              <p:ext uri="{D42A27DB-BD31-4B8C-83A1-F6EECF244321}">
                <p14:modId xmlns:p14="http://schemas.microsoft.com/office/powerpoint/2010/main" val="198143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28742446"/>
                    </a:ext>
                  </a:extLst>
                </a:gridCol>
                <a:gridCol w="1645920">
                  <a:extLst>
                    <a:ext uri="{9D8B030D-6E8A-4147-A177-3AD203B41FA5}">
                      <a16:colId xmlns:a16="http://schemas.microsoft.com/office/drawing/2014/main" val="277985909"/>
                    </a:ext>
                  </a:extLst>
                </a:gridCol>
                <a:gridCol w="576072">
                  <a:extLst>
                    <a:ext uri="{9D8B030D-6E8A-4147-A177-3AD203B41FA5}">
                      <a16:colId xmlns:a16="http://schemas.microsoft.com/office/drawing/2014/main" val="499095909"/>
                    </a:ext>
                  </a:extLst>
                </a:gridCol>
                <a:gridCol w="576072">
                  <a:extLst>
                    <a:ext uri="{9D8B030D-6E8A-4147-A177-3AD203B41FA5}">
                      <a16:colId xmlns:a16="http://schemas.microsoft.com/office/drawing/2014/main" val="1965166889"/>
                    </a:ext>
                  </a:extLst>
                </a:gridCol>
                <a:gridCol w="576072">
                  <a:extLst>
                    <a:ext uri="{9D8B030D-6E8A-4147-A177-3AD203B41FA5}">
                      <a16:colId xmlns:a16="http://schemas.microsoft.com/office/drawing/2014/main" val="4146835547"/>
                    </a:ext>
                  </a:extLst>
                </a:gridCol>
                <a:gridCol w="576072">
                  <a:extLst>
                    <a:ext uri="{9D8B030D-6E8A-4147-A177-3AD203B41FA5}">
                      <a16:colId xmlns:a16="http://schemas.microsoft.com/office/drawing/2014/main" val="4140739903"/>
                    </a:ext>
                  </a:extLst>
                </a:gridCol>
                <a:gridCol w="576072">
                  <a:extLst>
                    <a:ext uri="{9D8B030D-6E8A-4147-A177-3AD203B41FA5}">
                      <a16:colId xmlns:a16="http://schemas.microsoft.com/office/drawing/2014/main" val="2121773561"/>
                    </a:ext>
                  </a:extLst>
                </a:gridCol>
                <a:gridCol w="576072">
                  <a:extLst>
                    <a:ext uri="{9D8B030D-6E8A-4147-A177-3AD203B41FA5}">
                      <a16:colId xmlns:a16="http://schemas.microsoft.com/office/drawing/2014/main" val="1664730020"/>
                    </a:ext>
                  </a:extLst>
                </a:gridCol>
                <a:gridCol w="576072">
                  <a:extLst>
                    <a:ext uri="{9D8B030D-6E8A-4147-A177-3AD203B41FA5}">
                      <a16:colId xmlns:a16="http://schemas.microsoft.com/office/drawing/2014/main" val="1329382469"/>
                    </a:ext>
                  </a:extLst>
                </a:gridCol>
                <a:gridCol w="576072">
                  <a:extLst>
                    <a:ext uri="{9D8B030D-6E8A-4147-A177-3AD203B41FA5}">
                      <a16:colId xmlns:a16="http://schemas.microsoft.com/office/drawing/2014/main" val="3181074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2657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- 2021-11-22 11:18:05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8062599"/>
                  </a:ext>
                </a:extLst>
              </a:tr>
            </a:tbl>
          </a:graphicData>
        </a:graphic>
      </p:graphicFrame>
      <p:sp>
        <p:nvSpPr>
          <p:cNvPr id="4" name="Text Placeholder 3">
            <a:extLst>
              <a:ext uri="{FF2B5EF4-FFF2-40B4-BE49-F238E27FC236}">
                <a16:creationId xmlns:a16="http://schemas.microsoft.com/office/drawing/2014/main" id="{600DE1AE-6345-499C-89F3-BBD86F86B2E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314444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DCC0C-21A2-455F-B676-723A80F6E587}"/>
              </a:ext>
            </a:extLst>
          </p:cNvPr>
          <p:cNvSpPr>
            <a:spLocks noGrp="1"/>
          </p:cNvSpPr>
          <p:nvPr>
            <p:ph type="title"/>
          </p:nvPr>
        </p:nvSpPr>
        <p:spPr/>
        <p:txBody>
          <a:bodyPr/>
          <a:lstStyle/>
          <a:p>
            <a:r>
              <a:rPr lang="en-US"/>
              <a:t>LinkedIn Posts Table | Crespel &amp; Deiters Group - 16 of 19</a:t>
            </a:r>
          </a:p>
        </p:txBody>
      </p:sp>
      <p:graphicFrame>
        <p:nvGraphicFramePr>
          <p:cNvPr id="5" name="Table Placeholder 4">
            <a:extLst>
              <a:ext uri="{FF2B5EF4-FFF2-40B4-BE49-F238E27FC236}">
                <a16:creationId xmlns:a16="http://schemas.microsoft.com/office/drawing/2014/main" id="{276C4F7D-BF41-4359-9D34-772FB8B35A77}"/>
              </a:ext>
            </a:extLst>
          </p:cNvPr>
          <p:cNvGraphicFramePr>
            <a:graphicFrameLocks noGrp="1"/>
          </p:cNvGraphicFramePr>
          <p:nvPr>
            <p:ph type="tbl" sz="quarter" idx="13"/>
            <p:extLst>
              <p:ext uri="{D42A27DB-BD31-4B8C-83A1-F6EECF244321}">
                <p14:modId xmlns:p14="http://schemas.microsoft.com/office/powerpoint/2010/main" val="3140785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57670598"/>
                    </a:ext>
                  </a:extLst>
                </a:gridCol>
                <a:gridCol w="1645920">
                  <a:extLst>
                    <a:ext uri="{9D8B030D-6E8A-4147-A177-3AD203B41FA5}">
                      <a16:colId xmlns:a16="http://schemas.microsoft.com/office/drawing/2014/main" val="3888179323"/>
                    </a:ext>
                  </a:extLst>
                </a:gridCol>
                <a:gridCol w="576072">
                  <a:extLst>
                    <a:ext uri="{9D8B030D-6E8A-4147-A177-3AD203B41FA5}">
                      <a16:colId xmlns:a16="http://schemas.microsoft.com/office/drawing/2014/main" val="3887989361"/>
                    </a:ext>
                  </a:extLst>
                </a:gridCol>
                <a:gridCol w="576072">
                  <a:extLst>
                    <a:ext uri="{9D8B030D-6E8A-4147-A177-3AD203B41FA5}">
                      <a16:colId xmlns:a16="http://schemas.microsoft.com/office/drawing/2014/main" val="1250560424"/>
                    </a:ext>
                  </a:extLst>
                </a:gridCol>
                <a:gridCol w="576072">
                  <a:extLst>
                    <a:ext uri="{9D8B030D-6E8A-4147-A177-3AD203B41FA5}">
                      <a16:colId xmlns:a16="http://schemas.microsoft.com/office/drawing/2014/main" val="995800046"/>
                    </a:ext>
                  </a:extLst>
                </a:gridCol>
                <a:gridCol w="576072">
                  <a:extLst>
                    <a:ext uri="{9D8B030D-6E8A-4147-A177-3AD203B41FA5}">
                      <a16:colId xmlns:a16="http://schemas.microsoft.com/office/drawing/2014/main" val="4174389526"/>
                    </a:ext>
                  </a:extLst>
                </a:gridCol>
                <a:gridCol w="576072">
                  <a:extLst>
                    <a:ext uri="{9D8B030D-6E8A-4147-A177-3AD203B41FA5}">
                      <a16:colId xmlns:a16="http://schemas.microsoft.com/office/drawing/2014/main" val="3388546760"/>
                    </a:ext>
                  </a:extLst>
                </a:gridCol>
                <a:gridCol w="576072">
                  <a:extLst>
                    <a:ext uri="{9D8B030D-6E8A-4147-A177-3AD203B41FA5}">
                      <a16:colId xmlns:a16="http://schemas.microsoft.com/office/drawing/2014/main" val="2625387387"/>
                    </a:ext>
                  </a:extLst>
                </a:gridCol>
                <a:gridCol w="576072">
                  <a:extLst>
                    <a:ext uri="{9D8B030D-6E8A-4147-A177-3AD203B41FA5}">
                      <a16:colId xmlns:a16="http://schemas.microsoft.com/office/drawing/2014/main" val="1856324587"/>
                    </a:ext>
                  </a:extLst>
                </a:gridCol>
                <a:gridCol w="576072">
                  <a:extLst>
                    <a:ext uri="{9D8B030D-6E8A-4147-A177-3AD203B41FA5}">
                      <a16:colId xmlns:a16="http://schemas.microsoft.com/office/drawing/2014/main" val="352044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8123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- 2021-11-22 11:15:51</a:t>
                      </a:r>
                      <a:r>
                        <a:rPr kumimoji="0" lang="en-US" sz="1000" b="0" i="0" u="none" strike="noStrike" kern="1200" cap="none" spc="0" normalizeH="0" baseline="0" noProof="0">
                          <a:ln>
                            <a:noFill/>
                          </a:ln>
                          <a:solidFill>
                            <a:prstClr val="black"/>
                          </a:solidFill>
                          <a:effectLst/>
                          <a:uLnTx/>
                          <a:uFillTx/>
                          <a:latin typeface="+mn-lt"/>
                          <a:ea typeface="+mn-ea"/>
                          <a:cs typeface="+mn-cs"/>
                        </a:rPr>
                        <a:t>
 📰🐮 While we as humans are increasingly looking for healthier food choices, farmers are also on the search for animal feed with good nutrients and functionality. To stay up to date with current demands, manufacturers can benefit from the expertise of ingredient suppliers. In the current edition of FOOD Engineering &amp; Ingredients, we reveal how our multifunctional wheat-based ingredients can help optimise end products.
Check out the feature on p 6-8: https://fei-online.com/digital-edition/fei-online/2021/fei-october-2021/index.html 
#crespeldeitersgroup #crespeofeed #feed #animalfeed #livestock #animalnutrition #wheat #starch 
© Unsplash / Annie Spratt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6.4285714285714 %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1882675"/>
                  </a:ext>
                </a:extLst>
              </a:tr>
            </a:tbl>
          </a:graphicData>
        </a:graphic>
      </p:graphicFrame>
      <p:sp>
        <p:nvSpPr>
          <p:cNvPr id="4" name="Text Placeholder 3">
            <a:extLst>
              <a:ext uri="{FF2B5EF4-FFF2-40B4-BE49-F238E27FC236}">
                <a16:creationId xmlns:a16="http://schemas.microsoft.com/office/drawing/2014/main" id="{4C70A34B-AA8F-42C3-8EB3-0288CCF2147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37146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1A3C0-52F7-47B0-A4A6-BDE92CB24148}"/>
              </a:ext>
            </a:extLst>
          </p:cNvPr>
          <p:cNvSpPr>
            <a:spLocks noGrp="1"/>
          </p:cNvSpPr>
          <p:nvPr>
            <p:ph type="title"/>
          </p:nvPr>
        </p:nvSpPr>
        <p:spPr/>
        <p:txBody>
          <a:bodyPr/>
          <a:lstStyle/>
          <a:p>
            <a:r>
              <a:rPr lang="en-US"/>
              <a:t>LinkedIn Posts Table | Crespel &amp; Deiters Group - 17 of 19</a:t>
            </a:r>
          </a:p>
        </p:txBody>
      </p:sp>
      <p:graphicFrame>
        <p:nvGraphicFramePr>
          <p:cNvPr id="5" name="Table Placeholder 4">
            <a:extLst>
              <a:ext uri="{FF2B5EF4-FFF2-40B4-BE49-F238E27FC236}">
                <a16:creationId xmlns:a16="http://schemas.microsoft.com/office/drawing/2014/main" id="{97B22BEB-1620-4A00-AA6C-88677BE52ED8}"/>
              </a:ext>
            </a:extLst>
          </p:cNvPr>
          <p:cNvGraphicFramePr>
            <a:graphicFrameLocks noGrp="1"/>
          </p:cNvGraphicFramePr>
          <p:nvPr>
            <p:ph type="tbl" sz="quarter" idx="13"/>
            <p:extLst>
              <p:ext uri="{D42A27DB-BD31-4B8C-83A1-F6EECF244321}">
                <p14:modId xmlns:p14="http://schemas.microsoft.com/office/powerpoint/2010/main" val="272009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8870693"/>
                    </a:ext>
                  </a:extLst>
                </a:gridCol>
                <a:gridCol w="1645920">
                  <a:extLst>
                    <a:ext uri="{9D8B030D-6E8A-4147-A177-3AD203B41FA5}">
                      <a16:colId xmlns:a16="http://schemas.microsoft.com/office/drawing/2014/main" val="3583966267"/>
                    </a:ext>
                  </a:extLst>
                </a:gridCol>
                <a:gridCol w="576072">
                  <a:extLst>
                    <a:ext uri="{9D8B030D-6E8A-4147-A177-3AD203B41FA5}">
                      <a16:colId xmlns:a16="http://schemas.microsoft.com/office/drawing/2014/main" val="1120454939"/>
                    </a:ext>
                  </a:extLst>
                </a:gridCol>
                <a:gridCol w="576072">
                  <a:extLst>
                    <a:ext uri="{9D8B030D-6E8A-4147-A177-3AD203B41FA5}">
                      <a16:colId xmlns:a16="http://schemas.microsoft.com/office/drawing/2014/main" val="1365884089"/>
                    </a:ext>
                  </a:extLst>
                </a:gridCol>
                <a:gridCol w="576072">
                  <a:extLst>
                    <a:ext uri="{9D8B030D-6E8A-4147-A177-3AD203B41FA5}">
                      <a16:colId xmlns:a16="http://schemas.microsoft.com/office/drawing/2014/main" val="3281689395"/>
                    </a:ext>
                  </a:extLst>
                </a:gridCol>
                <a:gridCol w="576072">
                  <a:extLst>
                    <a:ext uri="{9D8B030D-6E8A-4147-A177-3AD203B41FA5}">
                      <a16:colId xmlns:a16="http://schemas.microsoft.com/office/drawing/2014/main" val="1463382011"/>
                    </a:ext>
                  </a:extLst>
                </a:gridCol>
                <a:gridCol w="576072">
                  <a:extLst>
                    <a:ext uri="{9D8B030D-6E8A-4147-A177-3AD203B41FA5}">
                      <a16:colId xmlns:a16="http://schemas.microsoft.com/office/drawing/2014/main" val="3878951816"/>
                    </a:ext>
                  </a:extLst>
                </a:gridCol>
                <a:gridCol w="576072">
                  <a:extLst>
                    <a:ext uri="{9D8B030D-6E8A-4147-A177-3AD203B41FA5}">
                      <a16:colId xmlns:a16="http://schemas.microsoft.com/office/drawing/2014/main" val="798959670"/>
                    </a:ext>
                  </a:extLst>
                </a:gridCol>
                <a:gridCol w="576072">
                  <a:extLst>
                    <a:ext uri="{9D8B030D-6E8A-4147-A177-3AD203B41FA5}">
                      <a16:colId xmlns:a16="http://schemas.microsoft.com/office/drawing/2014/main" val="3952298135"/>
                    </a:ext>
                  </a:extLst>
                </a:gridCol>
                <a:gridCol w="576072">
                  <a:extLst>
                    <a:ext uri="{9D8B030D-6E8A-4147-A177-3AD203B41FA5}">
                      <a16:colId xmlns:a16="http://schemas.microsoft.com/office/drawing/2014/main" val="240479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63528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- 2021-11-15 13:03:16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1.5772870662461 %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6345931"/>
                  </a:ext>
                </a:extLst>
              </a:tr>
            </a:tbl>
          </a:graphicData>
        </a:graphic>
      </p:graphicFrame>
      <p:sp>
        <p:nvSpPr>
          <p:cNvPr id="4" name="Text Placeholder 3">
            <a:extLst>
              <a:ext uri="{FF2B5EF4-FFF2-40B4-BE49-F238E27FC236}">
                <a16:creationId xmlns:a16="http://schemas.microsoft.com/office/drawing/2014/main" id="{5C5622A1-97A8-4E62-9AA0-731C26CCA94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44701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C05B-0775-47E2-A60C-0541B6641AC9}"/>
              </a:ext>
            </a:extLst>
          </p:cNvPr>
          <p:cNvSpPr>
            <a:spLocks noGrp="1"/>
          </p:cNvSpPr>
          <p:nvPr>
            <p:ph type="title"/>
          </p:nvPr>
        </p:nvSpPr>
        <p:spPr/>
        <p:txBody>
          <a:bodyPr/>
          <a:lstStyle/>
          <a:p>
            <a:r>
              <a:rPr lang="en-US"/>
              <a:t>LinkedIn Posts Table | Crespel &amp; Deiters Group - 18 of 19</a:t>
            </a:r>
          </a:p>
        </p:txBody>
      </p:sp>
      <p:graphicFrame>
        <p:nvGraphicFramePr>
          <p:cNvPr id="5" name="Table Placeholder 4">
            <a:extLst>
              <a:ext uri="{FF2B5EF4-FFF2-40B4-BE49-F238E27FC236}">
                <a16:creationId xmlns:a16="http://schemas.microsoft.com/office/drawing/2014/main" id="{268707A6-E065-4BDE-90D9-50993067FE5F}"/>
              </a:ext>
            </a:extLst>
          </p:cNvPr>
          <p:cNvGraphicFramePr>
            <a:graphicFrameLocks noGrp="1"/>
          </p:cNvGraphicFramePr>
          <p:nvPr>
            <p:ph type="tbl" sz="quarter" idx="13"/>
            <p:extLst>
              <p:ext uri="{D42A27DB-BD31-4B8C-83A1-F6EECF244321}">
                <p14:modId xmlns:p14="http://schemas.microsoft.com/office/powerpoint/2010/main" val="85918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3923851"/>
                    </a:ext>
                  </a:extLst>
                </a:gridCol>
                <a:gridCol w="1645920">
                  <a:extLst>
                    <a:ext uri="{9D8B030D-6E8A-4147-A177-3AD203B41FA5}">
                      <a16:colId xmlns:a16="http://schemas.microsoft.com/office/drawing/2014/main" val="3015370152"/>
                    </a:ext>
                  </a:extLst>
                </a:gridCol>
                <a:gridCol w="576072">
                  <a:extLst>
                    <a:ext uri="{9D8B030D-6E8A-4147-A177-3AD203B41FA5}">
                      <a16:colId xmlns:a16="http://schemas.microsoft.com/office/drawing/2014/main" val="504431064"/>
                    </a:ext>
                  </a:extLst>
                </a:gridCol>
                <a:gridCol w="576072">
                  <a:extLst>
                    <a:ext uri="{9D8B030D-6E8A-4147-A177-3AD203B41FA5}">
                      <a16:colId xmlns:a16="http://schemas.microsoft.com/office/drawing/2014/main" val="2900213244"/>
                    </a:ext>
                  </a:extLst>
                </a:gridCol>
                <a:gridCol w="576072">
                  <a:extLst>
                    <a:ext uri="{9D8B030D-6E8A-4147-A177-3AD203B41FA5}">
                      <a16:colId xmlns:a16="http://schemas.microsoft.com/office/drawing/2014/main" val="293227903"/>
                    </a:ext>
                  </a:extLst>
                </a:gridCol>
                <a:gridCol w="576072">
                  <a:extLst>
                    <a:ext uri="{9D8B030D-6E8A-4147-A177-3AD203B41FA5}">
                      <a16:colId xmlns:a16="http://schemas.microsoft.com/office/drawing/2014/main" val="977845673"/>
                    </a:ext>
                  </a:extLst>
                </a:gridCol>
                <a:gridCol w="576072">
                  <a:extLst>
                    <a:ext uri="{9D8B030D-6E8A-4147-A177-3AD203B41FA5}">
                      <a16:colId xmlns:a16="http://schemas.microsoft.com/office/drawing/2014/main" val="423436286"/>
                    </a:ext>
                  </a:extLst>
                </a:gridCol>
                <a:gridCol w="576072">
                  <a:extLst>
                    <a:ext uri="{9D8B030D-6E8A-4147-A177-3AD203B41FA5}">
                      <a16:colId xmlns:a16="http://schemas.microsoft.com/office/drawing/2014/main" val="2311899836"/>
                    </a:ext>
                  </a:extLst>
                </a:gridCol>
                <a:gridCol w="576072">
                  <a:extLst>
                    <a:ext uri="{9D8B030D-6E8A-4147-A177-3AD203B41FA5}">
                      <a16:colId xmlns:a16="http://schemas.microsoft.com/office/drawing/2014/main" val="1462654295"/>
                    </a:ext>
                  </a:extLst>
                </a:gridCol>
                <a:gridCol w="576072">
                  <a:extLst>
                    <a:ext uri="{9D8B030D-6E8A-4147-A177-3AD203B41FA5}">
                      <a16:colId xmlns:a16="http://schemas.microsoft.com/office/drawing/2014/main" val="422294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9535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- 2021-11-15 13:02:33</a:t>
                      </a:r>
                      <a:r>
                        <a:rPr kumimoji="0" lang="en-US" sz="1000" b="0" i="0" u="none" strike="noStrike" kern="1200" cap="none" spc="0" normalizeH="0" baseline="0" noProof="0">
                          <a:ln>
                            <a:noFill/>
                          </a:ln>
                          <a:solidFill>
                            <a:prstClr val="black"/>
                          </a:solidFill>
                          <a:effectLst/>
                          <a:uLnTx/>
                          <a:uFillTx/>
                          <a:latin typeface="+mn-lt"/>
                          <a:ea typeface="+mn-ea"/>
                          <a:cs typeface="+mn-cs"/>
                        </a:rPr>
                        <a:t>
 On November 30, FiE starts in Frankfurt – and we’ll be there in person! 
Each day of the event, a Loryma colleague will be available at the STOCKMEIER Food booth 41B40 to offer advice and background information on our wheat-based ingredients, as well as samples. Visitors will be able to taste vegan bacon, plant-based meatballs and our newly developed vegan scrambled egg subsitute – all in flavoured and unflavoured versions. 
So make the most of the opportunity to experience first-hand the texture of our vegan concepts, as well as the potential taste of the end product.
If you’d like to make an appointment to come and see us, call +49 6251 1799-0 or email loryma@crespeldeitersgroup.com. 
Find out more about our presence at the show and our cooperation partner STOCKMEIER Food: 
https://crespeldeitersgroup.com/news/winning-partnership-for-vegan-alternatives/
#loryma #fieurope #fie #vegan #ingredients #foodindustry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5.9585492227979 %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4643986"/>
                  </a:ext>
                </a:extLst>
              </a:tr>
            </a:tbl>
          </a:graphicData>
        </a:graphic>
      </p:graphicFrame>
      <p:sp>
        <p:nvSpPr>
          <p:cNvPr id="4" name="Text Placeholder 3">
            <a:extLst>
              <a:ext uri="{FF2B5EF4-FFF2-40B4-BE49-F238E27FC236}">
                <a16:creationId xmlns:a16="http://schemas.microsoft.com/office/drawing/2014/main" id="{B1C609D1-1FCC-4068-9829-076405440AE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946365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0AFB3-B65C-4AAB-80E5-8B3A0F67FA4A}"/>
              </a:ext>
            </a:extLst>
          </p:cNvPr>
          <p:cNvSpPr>
            <a:spLocks noGrp="1"/>
          </p:cNvSpPr>
          <p:nvPr>
            <p:ph type="title"/>
          </p:nvPr>
        </p:nvSpPr>
        <p:spPr/>
        <p:txBody>
          <a:bodyPr/>
          <a:lstStyle/>
          <a:p>
            <a:r>
              <a:rPr lang="en-US"/>
              <a:t>LinkedIn Posts Table | Crespel &amp; Deiters Group - 19 of 19</a:t>
            </a:r>
          </a:p>
        </p:txBody>
      </p:sp>
      <p:graphicFrame>
        <p:nvGraphicFramePr>
          <p:cNvPr id="5" name="Table Placeholder 4">
            <a:extLst>
              <a:ext uri="{FF2B5EF4-FFF2-40B4-BE49-F238E27FC236}">
                <a16:creationId xmlns:a16="http://schemas.microsoft.com/office/drawing/2014/main" id="{738F210F-A10F-45FA-B945-8B1008876973}"/>
              </a:ext>
            </a:extLst>
          </p:cNvPr>
          <p:cNvGraphicFramePr>
            <a:graphicFrameLocks noGrp="1"/>
          </p:cNvGraphicFramePr>
          <p:nvPr>
            <p:ph type="tbl" sz="quarter" idx="13"/>
            <p:extLst>
              <p:ext uri="{D42A27DB-BD31-4B8C-83A1-F6EECF244321}">
                <p14:modId xmlns:p14="http://schemas.microsoft.com/office/powerpoint/2010/main" val="3360082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25671888"/>
                    </a:ext>
                  </a:extLst>
                </a:gridCol>
                <a:gridCol w="1645920">
                  <a:extLst>
                    <a:ext uri="{9D8B030D-6E8A-4147-A177-3AD203B41FA5}">
                      <a16:colId xmlns:a16="http://schemas.microsoft.com/office/drawing/2014/main" val="3531798057"/>
                    </a:ext>
                  </a:extLst>
                </a:gridCol>
                <a:gridCol w="576072">
                  <a:extLst>
                    <a:ext uri="{9D8B030D-6E8A-4147-A177-3AD203B41FA5}">
                      <a16:colId xmlns:a16="http://schemas.microsoft.com/office/drawing/2014/main" val="2784539156"/>
                    </a:ext>
                  </a:extLst>
                </a:gridCol>
                <a:gridCol w="576072">
                  <a:extLst>
                    <a:ext uri="{9D8B030D-6E8A-4147-A177-3AD203B41FA5}">
                      <a16:colId xmlns:a16="http://schemas.microsoft.com/office/drawing/2014/main" val="2640332462"/>
                    </a:ext>
                  </a:extLst>
                </a:gridCol>
                <a:gridCol w="576072">
                  <a:extLst>
                    <a:ext uri="{9D8B030D-6E8A-4147-A177-3AD203B41FA5}">
                      <a16:colId xmlns:a16="http://schemas.microsoft.com/office/drawing/2014/main" val="3477237557"/>
                    </a:ext>
                  </a:extLst>
                </a:gridCol>
                <a:gridCol w="576072">
                  <a:extLst>
                    <a:ext uri="{9D8B030D-6E8A-4147-A177-3AD203B41FA5}">
                      <a16:colId xmlns:a16="http://schemas.microsoft.com/office/drawing/2014/main" val="1391976460"/>
                    </a:ext>
                  </a:extLst>
                </a:gridCol>
                <a:gridCol w="576072">
                  <a:extLst>
                    <a:ext uri="{9D8B030D-6E8A-4147-A177-3AD203B41FA5}">
                      <a16:colId xmlns:a16="http://schemas.microsoft.com/office/drawing/2014/main" val="1463282280"/>
                    </a:ext>
                  </a:extLst>
                </a:gridCol>
                <a:gridCol w="576072">
                  <a:extLst>
                    <a:ext uri="{9D8B030D-6E8A-4147-A177-3AD203B41FA5}">
                      <a16:colId xmlns:a16="http://schemas.microsoft.com/office/drawing/2014/main" val="3379031315"/>
                    </a:ext>
                  </a:extLst>
                </a:gridCol>
                <a:gridCol w="576072">
                  <a:extLst>
                    <a:ext uri="{9D8B030D-6E8A-4147-A177-3AD203B41FA5}">
                      <a16:colId xmlns:a16="http://schemas.microsoft.com/office/drawing/2014/main" val="2387264147"/>
                    </a:ext>
                  </a:extLst>
                </a:gridCol>
                <a:gridCol w="576072">
                  <a:extLst>
                    <a:ext uri="{9D8B030D-6E8A-4147-A177-3AD203B41FA5}">
                      <a16:colId xmlns:a16="http://schemas.microsoft.com/office/drawing/2014/main" val="420970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548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- 2021-11-12 09:43:05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4.6931407942238 %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422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- 2021-11-12 09:02:16</a:t>
                      </a:r>
                      <a:r>
                        <a:rPr kumimoji="0" lang="en-US" sz="1000" b="0" i="0" u="none" strike="noStrike" kern="1200" cap="none" spc="0" normalizeH="0" baseline="0" noProof="0">
                          <a:ln>
                            <a:noFill/>
                          </a:ln>
                          <a:solidFill>
                            <a:prstClr val="black"/>
                          </a:solidFill>
                          <a:effectLst/>
                          <a:uLnTx/>
                          <a:uFillTx/>
                          <a:latin typeface="+mn-lt"/>
                          <a:ea typeface="+mn-ea"/>
                          <a:cs typeface="+mn-cs"/>
                        </a:rPr>
                        <a:t>
 Are you ready for the last day of Zoomark International in #bologna? We are!🐶🐱
Contact Maximilian Hegge for an appointment, See you there. 
#crespeldeitersgroup #trigeapetfood #zoomark #bologna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9.9616858237548 %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6162503"/>
                  </a:ext>
                </a:extLst>
              </a:tr>
            </a:tbl>
          </a:graphicData>
        </a:graphic>
      </p:graphicFrame>
      <p:sp>
        <p:nvSpPr>
          <p:cNvPr id="4" name="Text Placeholder 3">
            <a:extLst>
              <a:ext uri="{FF2B5EF4-FFF2-40B4-BE49-F238E27FC236}">
                <a16:creationId xmlns:a16="http://schemas.microsoft.com/office/drawing/2014/main" id="{F71AD318-E5B5-46FE-82E0-C3D6B3CF2B1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55574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1A39A-D356-4F1B-8AFC-37A7494C1CB1}"/>
              </a:ext>
            </a:extLst>
          </p:cNvPr>
          <p:cNvSpPr>
            <a:spLocks noGrp="1"/>
          </p:cNvSpPr>
          <p:nvPr>
            <p:ph type="title"/>
          </p:nvPr>
        </p:nvSpPr>
        <p:spPr/>
        <p:txBody>
          <a:bodyPr/>
          <a:lstStyle/>
          <a:p>
            <a:r>
              <a:rPr lang="en-US"/>
              <a:t>LinkedIn Impressions over Time | Crespel &amp; Deiters Group</a:t>
            </a:r>
          </a:p>
        </p:txBody>
      </p:sp>
      <p:graphicFrame>
        <p:nvGraphicFramePr>
          <p:cNvPr id="6" name="Chart Placeholder 5">
            <a:extLst>
              <a:ext uri="{FF2B5EF4-FFF2-40B4-BE49-F238E27FC236}">
                <a16:creationId xmlns:a16="http://schemas.microsoft.com/office/drawing/2014/main" id="{6E103550-613E-420A-BF7D-56190453D408}"/>
              </a:ext>
            </a:extLst>
          </p:cNvPr>
          <p:cNvGraphicFramePr>
            <a:graphicFrameLocks noGrp="1"/>
          </p:cNvGraphicFramePr>
          <p:nvPr>
            <p:ph type="chart" sz="quarter" idx="13"/>
            <p:extLst>
              <p:ext uri="{D42A27DB-BD31-4B8C-83A1-F6EECF244321}">
                <p14:modId xmlns:p14="http://schemas.microsoft.com/office/powerpoint/2010/main" val="2414132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98A5C-C1D7-4DCB-8271-A9F252519540}"/>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C44B777F-9591-4CAF-95BE-CB40BF19A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09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93BF-7798-4731-B69D-B9DBC06DAF9D}"/>
              </a:ext>
            </a:extLst>
          </p:cNvPr>
          <p:cNvSpPr>
            <a:spLocks noGrp="1"/>
          </p:cNvSpPr>
          <p:nvPr>
            <p:ph type="title"/>
          </p:nvPr>
        </p:nvSpPr>
        <p:spPr/>
        <p:txBody>
          <a:bodyPr/>
          <a:lstStyle/>
          <a:p>
            <a:r>
              <a:rPr lang="en-US"/>
              <a:t>LinkedIn Followers Breakdown over Industry | Crespel &amp; Deiters Group - 1 of 3</a:t>
            </a:r>
          </a:p>
        </p:txBody>
      </p:sp>
      <p:graphicFrame>
        <p:nvGraphicFramePr>
          <p:cNvPr id="5" name="Table Placeholder 4">
            <a:extLst>
              <a:ext uri="{FF2B5EF4-FFF2-40B4-BE49-F238E27FC236}">
                <a16:creationId xmlns:a16="http://schemas.microsoft.com/office/drawing/2014/main" id="{7C174AE9-0F3F-4470-A071-92CED6BDCFED}"/>
              </a:ext>
            </a:extLst>
          </p:cNvPr>
          <p:cNvGraphicFramePr>
            <a:graphicFrameLocks noGrp="1"/>
          </p:cNvGraphicFramePr>
          <p:nvPr>
            <p:ph type="tbl" sz="quarter" idx="13"/>
            <p:extLst>
              <p:ext uri="{D42A27DB-BD31-4B8C-83A1-F6EECF244321}">
                <p14:modId xmlns:p14="http://schemas.microsoft.com/office/powerpoint/2010/main" val="64858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3622178"/>
                    </a:ext>
                  </a:extLst>
                </a:gridCol>
                <a:gridCol w="2715768">
                  <a:extLst>
                    <a:ext uri="{9D8B030D-6E8A-4147-A177-3AD203B41FA5}">
                      <a16:colId xmlns:a16="http://schemas.microsoft.com/office/drawing/2014/main" val="2017778058"/>
                    </a:ext>
                  </a:extLst>
                </a:gridCol>
                <a:gridCol w="2715768">
                  <a:extLst>
                    <a:ext uri="{9D8B030D-6E8A-4147-A177-3AD203B41FA5}">
                      <a16:colId xmlns:a16="http://schemas.microsoft.com/office/drawing/2014/main" val="1487950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71261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Architecture &amp; Planning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010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902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Aviation &amp; Aerospace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4307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82139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Broadcast 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6926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Building Materials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6345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Chemicals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95075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Civic &amp; Social Organization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7966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Computer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6050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Computer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39299685"/>
                  </a:ext>
                </a:extLst>
              </a:tr>
            </a:tbl>
          </a:graphicData>
        </a:graphic>
      </p:graphicFrame>
      <p:sp>
        <p:nvSpPr>
          <p:cNvPr id="4" name="Text Placeholder 3">
            <a:extLst>
              <a:ext uri="{FF2B5EF4-FFF2-40B4-BE49-F238E27FC236}">
                <a16:creationId xmlns:a16="http://schemas.microsoft.com/office/drawing/2014/main" id="{D72FB5A9-0695-4001-9E6C-2BA429FEECC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49313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5E39F-E8D4-4357-8628-715F4893A0C7}"/>
              </a:ext>
            </a:extLst>
          </p:cNvPr>
          <p:cNvSpPr>
            <a:spLocks noGrp="1"/>
          </p:cNvSpPr>
          <p:nvPr>
            <p:ph type="title"/>
          </p:nvPr>
        </p:nvSpPr>
        <p:spPr/>
        <p:txBody>
          <a:bodyPr/>
          <a:lstStyle/>
          <a:p>
            <a:r>
              <a:rPr lang="en-US"/>
              <a:t>LinkedIn Followers Breakdown over Industry | Crespel &amp; Deiters Group - 2 of 3</a:t>
            </a:r>
          </a:p>
        </p:txBody>
      </p:sp>
      <p:graphicFrame>
        <p:nvGraphicFramePr>
          <p:cNvPr id="5" name="Table Placeholder 4">
            <a:extLst>
              <a:ext uri="{FF2B5EF4-FFF2-40B4-BE49-F238E27FC236}">
                <a16:creationId xmlns:a16="http://schemas.microsoft.com/office/drawing/2014/main" id="{FF5650CB-AF08-4607-A237-41D7C6A5E26D}"/>
              </a:ext>
            </a:extLst>
          </p:cNvPr>
          <p:cNvGraphicFramePr>
            <a:graphicFrameLocks noGrp="1"/>
          </p:cNvGraphicFramePr>
          <p:nvPr>
            <p:ph type="tbl" sz="quarter" idx="13"/>
            <p:extLst>
              <p:ext uri="{D42A27DB-BD31-4B8C-83A1-F6EECF244321}">
                <p14:modId xmlns:p14="http://schemas.microsoft.com/office/powerpoint/2010/main" val="385609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94428781"/>
                    </a:ext>
                  </a:extLst>
                </a:gridCol>
                <a:gridCol w="2715768">
                  <a:extLst>
                    <a:ext uri="{9D8B030D-6E8A-4147-A177-3AD203B41FA5}">
                      <a16:colId xmlns:a16="http://schemas.microsoft.com/office/drawing/2014/main" val="4150139836"/>
                    </a:ext>
                  </a:extLst>
                </a:gridCol>
                <a:gridCol w="2715768">
                  <a:extLst>
                    <a:ext uri="{9D8B030D-6E8A-4147-A177-3AD203B41FA5}">
                      <a16:colId xmlns:a16="http://schemas.microsoft.com/office/drawing/2014/main" val="150586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322423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6783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Consumer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4628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820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Electrical &amp; Electronic Manufacturing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9942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Executive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4448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8457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Food &amp; Beverages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2349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Food 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1196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Government Administration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71832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 Wellness &amp;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74491487"/>
                  </a:ext>
                </a:extLst>
              </a:tr>
            </a:tbl>
          </a:graphicData>
        </a:graphic>
      </p:graphicFrame>
      <p:sp>
        <p:nvSpPr>
          <p:cNvPr id="4" name="Text Placeholder 3">
            <a:extLst>
              <a:ext uri="{FF2B5EF4-FFF2-40B4-BE49-F238E27FC236}">
                <a16:creationId xmlns:a16="http://schemas.microsoft.com/office/drawing/2014/main" id="{BD00CBE0-FF5C-4662-91C5-8FEA3B416D9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628192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4E7DC-D132-4FDE-AB63-76E125712BCD}"/>
              </a:ext>
            </a:extLst>
          </p:cNvPr>
          <p:cNvSpPr>
            <a:spLocks noGrp="1"/>
          </p:cNvSpPr>
          <p:nvPr>
            <p:ph type="title"/>
          </p:nvPr>
        </p:nvSpPr>
        <p:spPr/>
        <p:txBody>
          <a:bodyPr/>
          <a:lstStyle/>
          <a:p>
            <a:r>
              <a:rPr lang="en-US"/>
              <a:t>LinkedIn Followers Breakdown over Industry | Crespel &amp; Deiters Group - 3 of 3</a:t>
            </a:r>
          </a:p>
        </p:txBody>
      </p:sp>
      <p:graphicFrame>
        <p:nvGraphicFramePr>
          <p:cNvPr id="5" name="Table Placeholder 4">
            <a:extLst>
              <a:ext uri="{FF2B5EF4-FFF2-40B4-BE49-F238E27FC236}">
                <a16:creationId xmlns:a16="http://schemas.microsoft.com/office/drawing/2014/main" id="{DA81EAA8-0913-4B22-B223-0E3BBD6AE070}"/>
              </a:ext>
            </a:extLst>
          </p:cNvPr>
          <p:cNvGraphicFramePr>
            <a:graphicFrameLocks noGrp="1"/>
          </p:cNvGraphicFramePr>
          <p:nvPr>
            <p:ph type="tbl" sz="quarter" idx="13"/>
            <p:extLst>
              <p:ext uri="{D42A27DB-BD31-4B8C-83A1-F6EECF244321}">
                <p14:modId xmlns:p14="http://schemas.microsoft.com/office/powerpoint/2010/main" val="351489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44289236"/>
                    </a:ext>
                  </a:extLst>
                </a:gridCol>
                <a:gridCol w="2715768">
                  <a:extLst>
                    <a:ext uri="{9D8B030D-6E8A-4147-A177-3AD203B41FA5}">
                      <a16:colId xmlns:a16="http://schemas.microsoft.com/office/drawing/2014/main" val="1592815239"/>
                    </a:ext>
                  </a:extLst>
                </a:gridCol>
                <a:gridCol w="2715768">
                  <a:extLst>
                    <a:ext uri="{9D8B030D-6E8A-4147-A177-3AD203B41FA5}">
                      <a16:colId xmlns:a16="http://schemas.microsoft.com/office/drawing/2014/main" val="2033083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116746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Higher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1056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Hospital &amp; Health 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5138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Hospitality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6244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6379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Import &amp; Export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55303727"/>
                  </a:ext>
                </a:extLst>
              </a:tr>
            </a:tbl>
          </a:graphicData>
        </a:graphic>
      </p:graphicFrame>
      <p:sp>
        <p:nvSpPr>
          <p:cNvPr id="4" name="Text Placeholder 3">
            <a:extLst>
              <a:ext uri="{FF2B5EF4-FFF2-40B4-BE49-F238E27FC236}">
                <a16:creationId xmlns:a16="http://schemas.microsoft.com/office/drawing/2014/main" id="{A0A82047-08C3-4C61-8991-0C18D023140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2730875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1425</Words>
  <Application>Microsoft Office PowerPoint</Application>
  <PresentationFormat>On-screen Show (4:3)</PresentationFormat>
  <Paragraphs>571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LinkedIn Quartal</vt:lpstr>
      <vt:lpstr>LinkedIn Followers Table | Crespel &amp; Deiters Group</vt:lpstr>
      <vt:lpstr>LinkedIn Followers Total | Crespel &amp; Deiters Group</vt:lpstr>
      <vt:lpstr>LinkedIn Posts Table | Crespel &amp; Deiters Group - 1 of 19</vt:lpstr>
      <vt:lpstr>LinkedIn Posts Table | Crespel &amp; Deiters Group - 2 of 19</vt:lpstr>
      <vt:lpstr>LinkedIn Posts Table | Crespel &amp; Deiters Group - 3 of 19</vt:lpstr>
      <vt:lpstr>LinkedIn Posts Table | Crespel &amp; Deiters Group - 4 of 19</vt:lpstr>
      <vt:lpstr>LinkedIn Posts Table | Crespel &amp; Deiters Group - 5 of 19</vt:lpstr>
      <vt:lpstr>LinkedIn Posts Table | Crespel &amp; Deiters Group - 6 of 19</vt:lpstr>
      <vt:lpstr>LinkedIn Posts Table | Crespel &amp; Deiters Group - 7 of 19</vt:lpstr>
      <vt:lpstr>LinkedIn Posts Table | Crespel &amp; Deiters Group - 8 of 19</vt:lpstr>
      <vt:lpstr>LinkedIn Posts Table | Crespel &amp; Deiters Group - 9 of 19</vt:lpstr>
      <vt:lpstr>LinkedIn Posts Table | Crespel &amp; Deiters Group - 10 of 19</vt:lpstr>
      <vt:lpstr>LinkedIn Posts Table | Crespel &amp; Deiters Group - 11 of 19</vt:lpstr>
      <vt:lpstr>LinkedIn Posts Table | Crespel &amp; Deiters Group - 12 of 19</vt:lpstr>
      <vt:lpstr>LinkedIn Posts Table | Crespel &amp; Deiters Group - 13 of 19</vt:lpstr>
      <vt:lpstr>LinkedIn Posts Table | Crespel &amp; Deiters Group - 14 of 19</vt:lpstr>
      <vt:lpstr>LinkedIn Posts Table | Crespel &amp; Deiters Group - 15 of 19</vt:lpstr>
      <vt:lpstr>LinkedIn Posts Table | Crespel &amp; Deiters Group - 16 of 19</vt:lpstr>
      <vt:lpstr>LinkedIn Posts Table | Crespel &amp; Deiters Group - 17 of 19</vt:lpstr>
      <vt:lpstr>LinkedIn Posts Table | Crespel &amp; Deiters Group - 18 of 19</vt:lpstr>
      <vt:lpstr>LinkedIn Posts Table | Crespel &amp; Deiters Group - 19 of 19</vt:lpstr>
      <vt:lpstr>LinkedIn Impressions over Time | Crespel &amp; Deiters Group</vt:lpstr>
      <vt:lpstr>LinkedIn Followers Breakdown over Industry | Crespel &amp; Deiters Group - 1 of 3</vt:lpstr>
      <vt:lpstr>LinkedIn Followers Breakdown over Industry | Crespel &amp; Deiters Group - 2 of 3</vt:lpstr>
      <vt:lpstr>LinkedIn Followers Breakdown over Industry | Crespel &amp; Deiters Group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2022-01-10T12:38:41Z</dcterms:created>
  <dcterms:modified xsi:type="dcterms:W3CDTF">2022-01-10T12:39:31Z</dcterms:modified>
</cp:coreProperties>
</file>