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 Group</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371</c:v>
                </c:pt>
                <c:pt idx="1">
                  <c:v>373</c:v>
                </c:pt>
                <c:pt idx="2">
                  <c:v>373</c:v>
                </c:pt>
                <c:pt idx="3">
                  <c:v>373</c:v>
                </c:pt>
                <c:pt idx="4">
                  <c:v>374</c:v>
                </c:pt>
                <c:pt idx="5">
                  <c:v>374</c:v>
                </c:pt>
                <c:pt idx="6">
                  <c:v>374</c:v>
                </c:pt>
                <c:pt idx="7">
                  <c:v>374</c:v>
                </c:pt>
                <c:pt idx="8">
                  <c:v>376</c:v>
                </c:pt>
                <c:pt idx="9">
                  <c:v>376</c:v>
                </c:pt>
                <c:pt idx="10">
                  <c:v>377</c:v>
                </c:pt>
                <c:pt idx="11">
                  <c:v>377</c:v>
                </c:pt>
                <c:pt idx="12">
                  <c:v>380</c:v>
                </c:pt>
                <c:pt idx="13">
                  <c:v>383</c:v>
                </c:pt>
                <c:pt idx="14">
                  <c:v>383</c:v>
                </c:pt>
                <c:pt idx="15">
                  <c:v>383</c:v>
                </c:pt>
                <c:pt idx="16">
                  <c:v>383</c:v>
                </c:pt>
                <c:pt idx="17">
                  <c:v>385</c:v>
                </c:pt>
                <c:pt idx="18">
                  <c:v>387</c:v>
                </c:pt>
                <c:pt idx="19">
                  <c:v>387</c:v>
                </c:pt>
                <c:pt idx="20">
                  <c:v>389</c:v>
                </c:pt>
                <c:pt idx="21">
                  <c:v>389</c:v>
                </c:pt>
                <c:pt idx="22">
                  <c:v>389</c:v>
                </c:pt>
                <c:pt idx="23">
                  <c:v>389</c:v>
                </c:pt>
                <c:pt idx="24">
                  <c:v>388</c:v>
                </c:pt>
                <c:pt idx="25">
                  <c:v>388</c:v>
                </c:pt>
                <c:pt idx="26">
                  <c:v>387</c:v>
                </c:pt>
                <c:pt idx="27">
                  <c:v>389</c:v>
                </c:pt>
                <c:pt idx="28">
                  <c:v>389</c:v>
                </c:pt>
                <c:pt idx="29">
                  <c:v>390</c:v>
                </c:pt>
                <c:pt idx="30">
                  <c:v>391</c:v>
                </c:pt>
                <c:pt idx="31">
                  <c:v>391</c:v>
                </c:pt>
                <c:pt idx="32">
                  <c:v>392</c:v>
                </c:pt>
                <c:pt idx="33">
                  <c:v>392</c:v>
                </c:pt>
                <c:pt idx="34">
                  <c:v>393</c:v>
                </c:pt>
                <c:pt idx="35">
                  <c:v>394</c:v>
                </c:pt>
                <c:pt idx="36">
                  <c:v>395</c:v>
                </c:pt>
                <c:pt idx="37">
                  <c:v>395</c:v>
                </c:pt>
                <c:pt idx="38">
                  <c:v>395</c:v>
                </c:pt>
                <c:pt idx="39">
                  <c:v>397</c:v>
                </c:pt>
                <c:pt idx="40">
                  <c:v>397</c:v>
                </c:pt>
                <c:pt idx="41">
                  <c:v>397</c:v>
                </c:pt>
                <c:pt idx="42">
                  <c:v>400</c:v>
                </c:pt>
                <c:pt idx="43">
                  <c:v>401</c:v>
                </c:pt>
                <c:pt idx="44">
                  <c:v>401</c:v>
                </c:pt>
                <c:pt idx="45">
                  <c:v>401</c:v>
                </c:pt>
                <c:pt idx="46">
                  <c:v>401</c:v>
                </c:pt>
                <c:pt idx="47">
                  <c:v>401</c:v>
                </c:pt>
                <c:pt idx="48">
                  <c:v>401</c:v>
                </c:pt>
                <c:pt idx="49">
                  <c:v>401</c:v>
                </c:pt>
                <c:pt idx="50">
                  <c:v>401</c:v>
                </c:pt>
                <c:pt idx="51">
                  <c:v>402</c:v>
                </c:pt>
                <c:pt idx="52">
                  <c:v>403</c:v>
                </c:pt>
                <c:pt idx="53">
                  <c:v>404</c:v>
                </c:pt>
                <c:pt idx="54">
                  <c:v>404</c:v>
                </c:pt>
                <c:pt idx="55">
                  <c:v>404</c:v>
                </c:pt>
                <c:pt idx="56">
                  <c:v>406</c:v>
                </c:pt>
                <c:pt idx="57">
                  <c:v>406</c:v>
                </c:pt>
                <c:pt idx="58">
                  <c:v>407</c:v>
                </c:pt>
                <c:pt idx="59">
                  <c:v>407</c:v>
                </c:pt>
                <c:pt idx="60">
                  <c:v>408</c:v>
                </c:pt>
                <c:pt idx="61">
                  <c:v>408</c:v>
                </c:pt>
                <c:pt idx="62">
                  <c:v>408</c:v>
                </c:pt>
                <c:pt idx="63">
                  <c:v>410</c:v>
                </c:pt>
                <c:pt idx="64">
                  <c:v>410</c:v>
                </c:pt>
                <c:pt idx="65">
                  <c:v>410</c:v>
                </c:pt>
                <c:pt idx="66">
                  <c:v>410</c:v>
                </c:pt>
                <c:pt idx="67">
                  <c:v>411</c:v>
                </c:pt>
                <c:pt idx="68">
                  <c:v>411</c:v>
                </c:pt>
                <c:pt idx="69">
                  <c:v>412</c:v>
                </c:pt>
                <c:pt idx="70">
                  <c:v>412</c:v>
                </c:pt>
                <c:pt idx="71">
                  <c:v>412</c:v>
                </c:pt>
                <c:pt idx="72">
                  <c:v>412</c:v>
                </c:pt>
                <c:pt idx="73">
                  <c:v>412</c:v>
                </c:pt>
                <c:pt idx="74">
                  <c:v>412</c:v>
                </c:pt>
                <c:pt idx="75">
                  <c:v>412</c:v>
                </c:pt>
                <c:pt idx="76">
                  <c:v>414</c:v>
                </c:pt>
                <c:pt idx="77">
                  <c:v>415</c:v>
                </c:pt>
                <c:pt idx="78">
                  <c:v>418</c:v>
                </c:pt>
                <c:pt idx="79">
                  <c:v>418</c:v>
                </c:pt>
                <c:pt idx="80">
                  <c:v>419</c:v>
                </c:pt>
                <c:pt idx="81">
                  <c:v>420</c:v>
                </c:pt>
                <c:pt idx="82">
                  <c:v>422</c:v>
                </c:pt>
                <c:pt idx="83">
                  <c:v>422</c:v>
                </c:pt>
                <c:pt idx="84">
                  <c:v>422</c:v>
                </c:pt>
                <c:pt idx="85">
                  <c:v>422</c:v>
                </c:pt>
                <c:pt idx="86">
                  <c:v>423</c:v>
                </c:pt>
                <c:pt idx="87">
                  <c:v>423</c:v>
                </c:pt>
                <c:pt idx="88">
                  <c:v>424</c:v>
                </c:pt>
                <c:pt idx="89">
                  <c:v>424</c:v>
                </c:pt>
                <c:pt idx="90">
                  <c:v>424</c:v>
                </c:pt>
                <c:pt idx="91">
                  <c:v>425</c:v>
                </c:pt>
              </c:numCache>
            </c:numRef>
          </c:val>
          <c:smooth val="0"/>
          <c:extLst>
            <c:ext xmlns:c16="http://schemas.microsoft.com/office/drawing/2014/chart" uri="{C3380CC4-5D6E-409C-BE32-E72D297353CC}">
              <c16:uniqueId val="{00000000-97B1-496D-B395-34DEE30B0CB2}"/>
            </c:ext>
          </c:extLst>
        </c:ser>
        <c:ser>
          <c:idx val="1"/>
          <c:order val="1"/>
          <c:tx>
            <c:strRef>
              <c:f>Sheet1!$C$1</c:f>
              <c:strCache>
                <c:ptCount val="1"/>
                <c:pt idx="0">
                  <c:v>Loryma GmbH</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455</c:v>
                </c:pt>
                <c:pt idx="1">
                  <c:v>455</c:v>
                </c:pt>
                <c:pt idx="2">
                  <c:v>455</c:v>
                </c:pt>
                <c:pt idx="3">
                  <c:v>455</c:v>
                </c:pt>
                <c:pt idx="4">
                  <c:v>457</c:v>
                </c:pt>
                <c:pt idx="5">
                  <c:v>457</c:v>
                </c:pt>
                <c:pt idx="6">
                  <c:v>457</c:v>
                </c:pt>
                <c:pt idx="7">
                  <c:v>457</c:v>
                </c:pt>
                <c:pt idx="8">
                  <c:v>457</c:v>
                </c:pt>
                <c:pt idx="9">
                  <c:v>457</c:v>
                </c:pt>
                <c:pt idx="10">
                  <c:v>457</c:v>
                </c:pt>
                <c:pt idx="11">
                  <c:v>457</c:v>
                </c:pt>
                <c:pt idx="12">
                  <c:v>457</c:v>
                </c:pt>
                <c:pt idx="13">
                  <c:v>458</c:v>
                </c:pt>
                <c:pt idx="14">
                  <c:v>458</c:v>
                </c:pt>
                <c:pt idx="15">
                  <c:v>459</c:v>
                </c:pt>
                <c:pt idx="16">
                  <c:v>459</c:v>
                </c:pt>
                <c:pt idx="17">
                  <c:v>459</c:v>
                </c:pt>
                <c:pt idx="18">
                  <c:v>461</c:v>
                </c:pt>
                <c:pt idx="19">
                  <c:v>461</c:v>
                </c:pt>
                <c:pt idx="20">
                  <c:v>461</c:v>
                </c:pt>
                <c:pt idx="21">
                  <c:v>461</c:v>
                </c:pt>
                <c:pt idx="22">
                  <c:v>461</c:v>
                </c:pt>
                <c:pt idx="23">
                  <c:v>461</c:v>
                </c:pt>
                <c:pt idx="24">
                  <c:v>461</c:v>
                </c:pt>
                <c:pt idx="25">
                  <c:v>462</c:v>
                </c:pt>
                <c:pt idx="26">
                  <c:v>462</c:v>
                </c:pt>
                <c:pt idx="27">
                  <c:v>462</c:v>
                </c:pt>
                <c:pt idx="28">
                  <c:v>462</c:v>
                </c:pt>
                <c:pt idx="29">
                  <c:v>462</c:v>
                </c:pt>
                <c:pt idx="30">
                  <c:v>463</c:v>
                </c:pt>
                <c:pt idx="31">
                  <c:v>466</c:v>
                </c:pt>
                <c:pt idx="32">
                  <c:v>468</c:v>
                </c:pt>
                <c:pt idx="33">
                  <c:v>472</c:v>
                </c:pt>
                <c:pt idx="34">
                  <c:v>474</c:v>
                </c:pt>
                <c:pt idx="35">
                  <c:v>475</c:v>
                </c:pt>
                <c:pt idx="36">
                  <c:v>477</c:v>
                </c:pt>
                <c:pt idx="37">
                  <c:v>481</c:v>
                </c:pt>
                <c:pt idx="38">
                  <c:v>483</c:v>
                </c:pt>
                <c:pt idx="39">
                  <c:v>487</c:v>
                </c:pt>
                <c:pt idx="40">
                  <c:v>488</c:v>
                </c:pt>
                <c:pt idx="41">
                  <c:v>490</c:v>
                </c:pt>
                <c:pt idx="42">
                  <c:v>491</c:v>
                </c:pt>
                <c:pt idx="43">
                  <c:v>491</c:v>
                </c:pt>
                <c:pt idx="44">
                  <c:v>491</c:v>
                </c:pt>
                <c:pt idx="45">
                  <c:v>491</c:v>
                </c:pt>
                <c:pt idx="46">
                  <c:v>491</c:v>
                </c:pt>
                <c:pt idx="47">
                  <c:v>492</c:v>
                </c:pt>
                <c:pt idx="48">
                  <c:v>493</c:v>
                </c:pt>
                <c:pt idx="49">
                  <c:v>497</c:v>
                </c:pt>
                <c:pt idx="50">
                  <c:v>497</c:v>
                </c:pt>
                <c:pt idx="51">
                  <c:v>501</c:v>
                </c:pt>
                <c:pt idx="52">
                  <c:v>504</c:v>
                </c:pt>
                <c:pt idx="53">
                  <c:v>504</c:v>
                </c:pt>
                <c:pt idx="54">
                  <c:v>505</c:v>
                </c:pt>
                <c:pt idx="55">
                  <c:v>505</c:v>
                </c:pt>
                <c:pt idx="56">
                  <c:v>506</c:v>
                </c:pt>
                <c:pt idx="57">
                  <c:v>507</c:v>
                </c:pt>
                <c:pt idx="58">
                  <c:v>507</c:v>
                </c:pt>
                <c:pt idx="59">
                  <c:v>507</c:v>
                </c:pt>
                <c:pt idx="60">
                  <c:v>508</c:v>
                </c:pt>
                <c:pt idx="61">
                  <c:v>510</c:v>
                </c:pt>
                <c:pt idx="62">
                  <c:v>510</c:v>
                </c:pt>
                <c:pt idx="63">
                  <c:v>510</c:v>
                </c:pt>
                <c:pt idx="64">
                  <c:v>510</c:v>
                </c:pt>
                <c:pt idx="65">
                  <c:v>510</c:v>
                </c:pt>
                <c:pt idx="66">
                  <c:v>510</c:v>
                </c:pt>
                <c:pt idx="67">
                  <c:v>511</c:v>
                </c:pt>
                <c:pt idx="68">
                  <c:v>511</c:v>
                </c:pt>
                <c:pt idx="69">
                  <c:v>512</c:v>
                </c:pt>
                <c:pt idx="70">
                  <c:v>513</c:v>
                </c:pt>
                <c:pt idx="71">
                  <c:v>513</c:v>
                </c:pt>
                <c:pt idx="72">
                  <c:v>513</c:v>
                </c:pt>
                <c:pt idx="73">
                  <c:v>512</c:v>
                </c:pt>
                <c:pt idx="74">
                  <c:v>513</c:v>
                </c:pt>
                <c:pt idx="75">
                  <c:v>514</c:v>
                </c:pt>
                <c:pt idx="76">
                  <c:v>514</c:v>
                </c:pt>
                <c:pt idx="77">
                  <c:v>515</c:v>
                </c:pt>
                <c:pt idx="78">
                  <c:v>517</c:v>
                </c:pt>
                <c:pt idx="79">
                  <c:v>517</c:v>
                </c:pt>
                <c:pt idx="80">
                  <c:v>518</c:v>
                </c:pt>
                <c:pt idx="81">
                  <c:v>518</c:v>
                </c:pt>
                <c:pt idx="82">
                  <c:v>518</c:v>
                </c:pt>
                <c:pt idx="83">
                  <c:v>518</c:v>
                </c:pt>
                <c:pt idx="84">
                  <c:v>520</c:v>
                </c:pt>
                <c:pt idx="85">
                  <c:v>520</c:v>
                </c:pt>
                <c:pt idx="86">
                  <c:v>520</c:v>
                </c:pt>
                <c:pt idx="87">
                  <c:v>520</c:v>
                </c:pt>
                <c:pt idx="88">
                  <c:v>522</c:v>
                </c:pt>
                <c:pt idx="89">
                  <c:v>523</c:v>
                </c:pt>
                <c:pt idx="90">
                  <c:v>524</c:v>
                </c:pt>
                <c:pt idx="91">
                  <c:v>524</c:v>
                </c:pt>
              </c:numCache>
            </c:numRef>
          </c:val>
          <c:smooth val="0"/>
          <c:extLst>
            <c:ext xmlns:c16="http://schemas.microsoft.com/office/drawing/2014/chart" uri="{C3380CC4-5D6E-409C-BE32-E72D297353CC}">
              <c16:uniqueId val="{00000001-97B1-496D-B395-34DEE30B0CB2}"/>
            </c:ext>
          </c:extLst>
        </c:ser>
        <c:ser>
          <c:idx val="2"/>
          <c:order val="2"/>
          <c:tx>
            <c:strRef>
              <c:f>Sheet1!$D$1</c:f>
              <c:strCache>
                <c:ptCount val="1"/>
                <c:pt idx="0">
                  <c:v>Crespeo Feed</c:v>
                </c:pt>
              </c:strCache>
            </c:strRef>
          </c:tx>
          <c:spPr>
            <a:ln w="28575" cap="rnd">
              <a:solidFill>
                <a:schemeClr val="accent3"/>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Sheet1!$D$2:$D$93</c:f>
              <c:numCache>
                <c:formatCode>General</c:formatCode>
                <c:ptCount val="92"/>
                <c:pt idx="0">
                  <c:v>39</c:v>
                </c:pt>
                <c:pt idx="1">
                  <c:v>39</c:v>
                </c:pt>
                <c:pt idx="2">
                  <c:v>39</c:v>
                </c:pt>
                <c:pt idx="3">
                  <c:v>39</c:v>
                </c:pt>
                <c:pt idx="4">
                  <c:v>40</c:v>
                </c:pt>
                <c:pt idx="5">
                  <c:v>40</c:v>
                </c:pt>
                <c:pt idx="6">
                  <c:v>41</c:v>
                </c:pt>
                <c:pt idx="7">
                  <c:v>41</c:v>
                </c:pt>
                <c:pt idx="8">
                  <c:v>41</c:v>
                </c:pt>
                <c:pt idx="9">
                  <c:v>41</c:v>
                </c:pt>
                <c:pt idx="10">
                  <c:v>41</c:v>
                </c:pt>
                <c:pt idx="11">
                  <c:v>41</c:v>
                </c:pt>
                <c:pt idx="12">
                  <c:v>41</c:v>
                </c:pt>
                <c:pt idx="13">
                  <c:v>42</c:v>
                </c:pt>
                <c:pt idx="14">
                  <c:v>42</c:v>
                </c:pt>
                <c:pt idx="15">
                  <c:v>42</c:v>
                </c:pt>
                <c:pt idx="16">
                  <c:v>42</c:v>
                </c:pt>
                <c:pt idx="17">
                  <c:v>42</c:v>
                </c:pt>
                <c:pt idx="18">
                  <c:v>44</c:v>
                </c:pt>
                <c:pt idx="19">
                  <c:v>44</c:v>
                </c:pt>
                <c:pt idx="20">
                  <c:v>44</c:v>
                </c:pt>
                <c:pt idx="21">
                  <c:v>45</c:v>
                </c:pt>
                <c:pt idx="22">
                  <c:v>45</c:v>
                </c:pt>
                <c:pt idx="23">
                  <c:v>45</c:v>
                </c:pt>
                <c:pt idx="24">
                  <c:v>46</c:v>
                </c:pt>
                <c:pt idx="25">
                  <c:v>46</c:v>
                </c:pt>
                <c:pt idx="26">
                  <c:v>46</c:v>
                </c:pt>
                <c:pt idx="27">
                  <c:v>46</c:v>
                </c:pt>
                <c:pt idx="28">
                  <c:v>46</c:v>
                </c:pt>
                <c:pt idx="29">
                  <c:v>46</c:v>
                </c:pt>
                <c:pt idx="30">
                  <c:v>46</c:v>
                </c:pt>
                <c:pt idx="31">
                  <c:v>46</c:v>
                </c:pt>
                <c:pt idx="32">
                  <c:v>46</c:v>
                </c:pt>
                <c:pt idx="33">
                  <c:v>46</c:v>
                </c:pt>
                <c:pt idx="34">
                  <c:v>46</c:v>
                </c:pt>
                <c:pt idx="35">
                  <c:v>46</c:v>
                </c:pt>
                <c:pt idx="36">
                  <c:v>46</c:v>
                </c:pt>
                <c:pt idx="37">
                  <c:v>46</c:v>
                </c:pt>
                <c:pt idx="38">
                  <c:v>46</c:v>
                </c:pt>
                <c:pt idx="39">
                  <c:v>46</c:v>
                </c:pt>
                <c:pt idx="40">
                  <c:v>46</c:v>
                </c:pt>
                <c:pt idx="41">
                  <c:v>46</c:v>
                </c:pt>
                <c:pt idx="42">
                  <c:v>46</c:v>
                </c:pt>
                <c:pt idx="43">
                  <c:v>46</c:v>
                </c:pt>
                <c:pt idx="44">
                  <c:v>46</c:v>
                </c:pt>
                <c:pt idx="45">
                  <c:v>46</c:v>
                </c:pt>
                <c:pt idx="46">
                  <c:v>46</c:v>
                </c:pt>
                <c:pt idx="47">
                  <c:v>46</c:v>
                </c:pt>
                <c:pt idx="48">
                  <c:v>46</c:v>
                </c:pt>
                <c:pt idx="49">
                  <c:v>46</c:v>
                </c:pt>
                <c:pt idx="50">
                  <c:v>46</c:v>
                </c:pt>
                <c:pt idx="51">
                  <c:v>46</c:v>
                </c:pt>
                <c:pt idx="52">
                  <c:v>46</c:v>
                </c:pt>
                <c:pt idx="53">
                  <c:v>46</c:v>
                </c:pt>
                <c:pt idx="54">
                  <c:v>46</c:v>
                </c:pt>
                <c:pt idx="55">
                  <c:v>46</c:v>
                </c:pt>
                <c:pt idx="56">
                  <c:v>47</c:v>
                </c:pt>
                <c:pt idx="57">
                  <c:v>47</c:v>
                </c:pt>
                <c:pt idx="58">
                  <c:v>47</c:v>
                </c:pt>
                <c:pt idx="59">
                  <c:v>47</c:v>
                </c:pt>
                <c:pt idx="60">
                  <c:v>47</c:v>
                </c:pt>
                <c:pt idx="61">
                  <c:v>47</c:v>
                </c:pt>
                <c:pt idx="62">
                  <c:v>47</c:v>
                </c:pt>
                <c:pt idx="63">
                  <c:v>48</c:v>
                </c:pt>
                <c:pt idx="64">
                  <c:v>49</c:v>
                </c:pt>
                <c:pt idx="65">
                  <c:v>50</c:v>
                </c:pt>
                <c:pt idx="66">
                  <c:v>53</c:v>
                </c:pt>
                <c:pt idx="67">
                  <c:v>53</c:v>
                </c:pt>
                <c:pt idx="68">
                  <c:v>55</c:v>
                </c:pt>
                <c:pt idx="69">
                  <c:v>55</c:v>
                </c:pt>
                <c:pt idx="70">
                  <c:v>56</c:v>
                </c:pt>
                <c:pt idx="71">
                  <c:v>56</c:v>
                </c:pt>
                <c:pt idx="72">
                  <c:v>56</c:v>
                </c:pt>
                <c:pt idx="73">
                  <c:v>56</c:v>
                </c:pt>
                <c:pt idx="74">
                  <c:v>56</c:v>
                </c:pt>
                <c:pt idx="75">
                  <c:v>56</c:v>
                </c:pt>
                <c:pt idx="76">
                  <c:v>56</c:v>
                </c:pt>
                <c:pt idx="77">
                  <c:v>56</c:v>
                </c:pt>
                <c:pt idx="78">
                  <c:v>56</c:v>
                </c:pt>
                <c:pt idx="79">
                  <c:v>56</c:v>
                </c:pt>
                <c:pt idx="80">
                  <c:v>56</c:v>
                </c:pt>
                <c:pt idx="81">
                  <c:v>56</c:v>
                </c:pt>
                <c:pt idx="82">
                  <c:v>56</c:v>
                </c:pt>
                <c:pt idx="83">
                  <c:v>56</c:v>
                </c:pt>
                <c:pt idx="84">
                  <c:v>56</c:v>
                </c:pt>
                <c:pt idx="85">
                  <c:v>56</c:v>
                </c:pt>
                <c:pt idx="86">
                  <c:v>56</c:v>
                </c:pt>
                <c:pt idx="87">
                  <c:v>56</c:v>
                </c:pt>
                <c:pt idx="88">
                  <c:v>56</c:v>
                </c:pt>
                <c:pt idx="89">
                  <c:v>57</c:v>
                </c:pt>
                <c:pt idx="90">
                  <c:v>57</c:v>
                </c:pt>
                <c:pt idx="91">
                  <c:v>58</c:v>
                </c:pt>
              </c:numCache>
            </c:numRef>
          </c:val>
          <c:smooth val="0"/>
          <c:extLst>
            <c:ext xmlns:c16="http://schemas.microsoft.com/office/drawing/2014/chart" uri="{C3380CC4-5D6E-409C-BE32-E72D297353CC}">
              <c16:uniqueId val="{00000002-97B1-496D-B395-34DEE30B0CB2}"/>
            </c:ext>
          </c:extLst>
        </c:ser>
        <c:ser>
          <c:idx val="3"/>
          <c:order val="3"/>
          <c:tx>
            <c:strRef>
              <c:f>Sheet1!$E$1</c:f>
              <c:strCache>
                <c:ptCount val="1"/>
                <c:pt idx="0">
                  <c:v>C&amp;D - Part of Crespel &amp; Deiters Group</c:v>
                </c:pt>
              </c:strCache>
            </c:strRef>
          </c:tx>
          <c:spPr>
            <a:ln w="28575" cap="rnd">
              <a:solidFill>
                <a:schemeClr val="accent4"/>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Sheet1!$E$2:$E$93</c:f>
              <c:numCache>
                <c:formatCode>General</c:formatCode>
                <c:ptCount val="92"/>
                <c:pt idx="0">
                  <c:v>183</c:v>
                </c:pt>
                <c:pt idx="1">
                  <c:v>183</c:v>
                </c:pt>
                <c:pt idx="2">
                  <c:v>183</c:v>
                </c:pt>
                <c:pt idx="3">
                  <c:v>183</c:v>
                </c:pt>
                <c:pt idx="4">
                  <c:v>183</c:v>
                </c:pt>
                <c:pt idx="5">
                  <c:v>183</c:v>
                </c:pt>
                <c:pt idx="6">
                  <c:v>183</c:v>
                </c:pt>
                <c:pt idx="7">
                  <c:v>183</c:v>
                </c:pt>
                <c:pt idx="8">
                  <c:v>183</c:v>
                </c:pt>
                <c:pt idx="9">
                  <c:v>183</c:v>
                </c:pt>
                <c:pt idx="10">
                  <c:v>183</c:v>
                </c:pt>
                <c:pt idx="11">
                  <c:v>183</c:v>
                </c:pt>
                <c:pt idx="12">
                  <c:v>184</c:v>
                </c:pt>
                <c:pt idx="13">
                  <c:v>184</c:v>
                </c:pt>
                <c:pt idx="14">
                  <c:v>184</c:v>
                </c:pt>
                <c:pt idx="15">
                  <c:v>184</c:v>
                </c:pt>
                <c:pt idx="16">
                  <c:v>184</c:v>
                </c:pt>
                <c:pt idx="17">
                  <c:v>184</c:v>
                </c:pt>
                <c:pt idx="18">
                  <c:v>184</c:v>
                </c:pt>
                <c:pt idx="19">
                  <c:v>184</c:v>
                </c:pt>
                <c:pt idx="20">
                  <c:v>184</c:v>
                </c:pt>
                <c:pt idx="21">
                  <c:v>184</c:v>
                </c:pt>
                <c:pt idx="22">
                  <c:v>184</c:v>
                </c:pt>
                <c:pt idx="23">
                  <c:v>184</c:v>
                </c:pt>
                <c:pt idx="24">
                  <c:v>184</c:v>
                </c:pt>
                <c:pt idx="25">
                  <c:v>184</c:v>
                </c:pt>
                <c:pt idx="26">
                  <c:v>184</c:v>
                </c:pt>
                <c:pt idx="27">
                  <c:v>184</c:v>
                </c:pt>
                <c:pt idx="28">
                  <c:v>184</c:v>
                </c:pt>
                <c:pt idx="29">
                  <c:v>184</c:v>
                </c:pt>
                <c:pt idx="30">
                  <c:v>185</c:v>
                </c:pt>
                <c:pt idx="31">
                  <c:v>185</c:v>
                </c:pt>
                <c:pt idx="32">
                  <c:v>185</c:v>
                </c:pt>
                <c:pt idx="33">
                  <c:v>185</c:v>
                </c:pt>
                <c:pt idx="34">
                  <c:v>185</c:v>
                </c:pt>
                <c:pt idx="35">
                  <c:v>185</c:v>
                </c:pt>
                <c:pt idx="36">
                  <c:v>185</c:v>
                </c:pt>
                <c:pt idx="37">
                  <c:v>185</c:v>
                </c:pt>
                <c:pt idx="38">
                  <c:v>185</c:v>
                </c:pt>
                <c:pt idx="39">
                  <c:v>185</c:v>
                </c:pt>
                <c:pt idx="40">
                  <c:v>185</c:v>
                </c:pt>
                <c:pt idx="41">
                  <c:v>185</c:v>
                </c:pt>
                <c:pt idx="42">
                  <c:v>185</c:v>
                </c:pt>
                <c:pt idx="43">
                  <c:v>185</c:v>
                </c:pt>
                <c:pt idx="44">
                  <c:v>185</c:v>
                </c:pt>
                <c:pt idx="45">
                  <c:v>185</c:v>
                </c:pt>
                <c:pt idx="46">
                  <c:v>185</c:v>
                </c:pt>
                <c:pt idx="47">
                  <c:v>186</c:v>
                </c:pt>
                <c:pt idx="48">
                  <c:v>188</c:v>
                </c:pt>
                <c:pt idx="49">
                  <c:v>190</c:v>
                </c:pt>
                <c:pt idx="50">
                  <c:v>192</c:v>
                </c:pt>
                <c:pt idx="51">
                  <c:v>192</c:v>
                </c:pt>
                <c:pt idx="52">
                  <c:v>192</c:v>
                </c:pt>
                <c:pt idx="53">
                  <c:v>192</c:v>
                </c:pt>
                <c:pt idx="54">
                  <c:v>192</c:v>
                </c:pt>
                <c:pt idx="55">
                  <c:v>192</c:v>
                </c:pt>
                <c:pt idx="56">
                  <c:v>193</c:v>
                </c:pt>
                <c:pt idx="57">
                  <c:v>193</c:v>
                </c:pt>
                <c:pt idx="58">
                  <c:v>193</c:v>
                </c:pt>
                <c:pt idx="59">
                  <c:v>193</c:v>
                </c:pt>
                <c:pt idx="60">
                  <c:v>193</c:v>
                </c:pt>
                <c:pt idx="61">
                  <c:v>193</c:v>
                </c:pt>
                <c:pt idx="62">
                  <c:v>193</c:v>
                </c:pt>
                <c:pt idx="63">
                  <c:v>193</c:v>
                </c:pt>
                <c:pt idx="64">
                  <c:v>193</c:v>
                </c:pt>
                <c:pt idx="65">
                  <c:v>193</c:v>
                </c:pt>
                <c:pt idx="66">
                  <c:v>193</c:v>
                </c:pt>
                <c:pt idx="67">
                  <c:v>194</c:v>
                </c:pt>
                <c:pt idx="68">
                  <c:v>194</c:v>
                </c:pt>
                <c:pt idx="69">
                  <c:v>194</c:v>
                </c:pt>
                <c:pt idx="70">
                  <c:v>194</c:v>
                </c:pt>
                <c:pt idx="71">
                  <c:v>194</c:v>
                </c:pt>
                <c:pt idx="72">
                  <c:v>194</c:v>
                </c:pt>
                <c:pt idx="73">
                  <c:v>194</c:v>
                </c:pt>
                <c:pt idx="74">
                  <c:v>195</c:v>
                </c:pt>
                <c:pt idx="75">
                  <c:v>195</c:v>
                </c:pt>
                <c:pt idx="76">
                  <c:v>195</c:v>
                </c:pt>
                <c:pt idx="77">
                  <c:v>195</c:v>
                </c:pt>
                <c:pt idx="78">
                  <c:v>195</c:v>
                </c:pt>
                <c:pt idx="79">
                  <c:v>195</c:v>
                </c:pt>
                <c:pt idx="80">
                  <c:v>195</c:v>
                </c:pt>
                <c:pt idx="81">
                  <c:v>195</c:v>
                </c:pt>
                <c:pt idx="82">
                  <c:v>195</c:v>
                </c:pt>
                <c:pt idx="83">
                  <c:v>195</c:v>
                </c:pt>
                <c:pt idx="84">
                  <c:v>195</c:v>
                </c:pt>
                <c:pt idx="85">
                  <c:v>195</c:v>
                </c:pt>
                <c:pt idx="86">
                  <c:v>195</c:v>
                </c:pt>
                <c:pt idx="87">
                  <c:v>195</c:v>
                </c:pt>
                <c:pt idx="88">
                  <c:v>195</c:v>
                </c:pt>
                <c:pt idx="89">
                  <c:v>195</c:v>
                </c:pt>
                <c:pt idx="90">
                  <c:v>195</c:v>
                </c:pt>
                <c:pt idx="91">
                  <c:v>196</c:v>
                </c:pt>
              </c:numCache>
            </c:numRef>
          </c:val>
          <c:smooth val="0"/>
          <c:extLst>
            <c:ext xmlns:c16="http://schemas.microsoft.com/office/drawing/2014/chart" uri="{C3380CC4-5D6E-409C-BE32-E72D297353CC}">
              <c16:uniqueId val="{00000003-97B1-496D-B395-34DEE30B0CB2}"/>
            </c:ext>
          </c:extLst>
        </c:ser>
        <c:ser>
          <c:idx val="4"/>
          <c:order val="4"/>
          <c:tx>
            <c:strRef>
              <c:f>Sheet1!$F$1</c:f>
              <c:strCache>
                <c:ptCount val="1"/>
                <c:pt idx="0">
                  <c:v>Trigea Petfood</c:v>
                </c:pt>
              </c:strCache>
            </c:strRef>
          </c:tx>
          <c:spPr>
            <a:ln w="28575" cap="rnd">
              <a:solidFill>
                <a:schemeClr val="accent5"/>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Sheet1!$F$2:$F$93</c:f>
              <c:numCache>
                <c:formatCode>General</c:formatCode>
                <c:ptCount val="92"/>
                <c:pt idx="0">
                  <c:v>49</c:v>
                </c:pt>
                <c:pt idx="1">
                  <c:v>50</c:v>
                </c:pt>
                <c:pt idx="2">
                  <c:v>50</c:v>
                </c:pt>
                <c:pt idx="3">
                  <c:v>50</c:v>
                </c:pt>
                <c:pt idx="4">
                  <c:v>52</c:v>
                </c:pt>
                <c:pt idx="5">
                  <c:v>54</c:v>
                </c:pt>
                <c:pt idx="6">
                  <c:v>54</c:v>
                </c:pt>
                <c:pt idx="7">
                  <c:v>55</c:v>
                </c:pt>
                <c:pt idx="8">
                  <c:v>55</c:v>
                </c:pt>
                <c:pt idx="9">
                  <c:v>55</c:v>
                </c:pt>
                <c:pt idx="10">
                  <c:v>55</c:v>
                </c:pt>
                <c:pt idx="11">
                  <c:v>56</c:v>
                </c:pt>
                <c:pt idx="12">
                  <c:v>56</c:v>
                </c:pt>
                <c:pt idx="13">
                  <c:v>56</c:v>
                </c:pt>
                <c:pt idx="14">
                  <c:v>57</c:v>
                </c:pt>
                <c:pt idx="15">
                  <c:v>57</c:v>
                </c:pt>
                <c:pt idx="16">
                  <c:v>57</c:v>
                </c:pt>
                <c:pt idx="17">
                  <c:v>58</c:v>
                </c:pt>
                <c:pt idx="18">
                  <c:v>59</c:v>
                </c:pt>
                <c:pt idx="19">
                  <c:v>59</c:v>
                </c:pt>
                <c:pt idx="20">
                  <c:v>60</c:v>
                </c:pt>
                <c:pt idx="21">
                  <c:v>60</c:v>
                </c:pt>
                <c:pt idx="22">
                  <c:v>60</c:v>
                </c:pt>
                <c:pt idx="23">
                  <c:v>60</c:v>
                </c:pt>
                <c:pt idx="24">
                  <c:v>61</c:v>
                </c:pt>
                <c:pt idx="25">
                  <c:v>61</c:v>
                </c:pt>
                <c:pt idx="26">
                  <c:v>61</c:v>
                </c:pt>
                <c:pt idx="27">
                  <c:v>61</c:v>
                </c:pt>
                <c:pt idx="28">
                  <c:v>61</c:v>
                </c:pt>
                <c:pt idx="29">
                  <c:v>62</c:v>
                </c:pt>
                <c:pt idx="30">
                  <c:v>62</c:v>
                </c:pt>
                <c:pt idx="31">
                  <c:v>62</c:v>
                </c:pt>
                <c:pt idx="32">
                  <c:v>62</c:v>
                </c:pt>
                <c:pt idx="33">
                  <c:v>62</c:v>
                </c:pt>
                <c:pt idx="34">
                  <c:v>63</c:v>
                </c:pt>
                <c:pt idx="35">
                  <c:v>64</c:v>
                </c:pt>
                <c:pt idx="36">
                  <c:v>64</c:v>
                </c:pt>
                <c:pt idx="37">
                  <c:v>64</c:v>
                </c:pt>
                <c:pt idx="38">
                  <c:v>64</c:v>
                </c:pt>
                <c:pt idx="39">
                  <c:v>64</c:v>
                </c:pt>
                <c:pt idx="40">
                  <c:v>64</c:v>
                </c:pt>
                <c:pt idx="41">
                  <c:v>64</c:v>
                </c:pt>
                <c:pt idx="42">
                  <c:v>64</c:v>
                </c:pt>
                <c:pt idx="43">
                  <c:v>64</c:v>
                </c:pt>
                <c:pt idx="44">
                  <c:v>64</c:v>
                </c:pt>
                <c:pt idx="45">
                  <c:v>66</c:v>
                </c:pt>
                <c:pt idx="46">
                  <c:v>66</c:v>
                </c:pt>
                <c:pt idx="47">
                  <c:v>66</c:v>
                </c:pt>
                <c:pt idx="48">
                  <c:v>66</c:v>
                </c:pt>
                <c:pt idx="49">
                  <c:v>66</c:v>
                </c:pt>
                <c:pt idx="50">
                  <c:v>66</c:v>
                </c:pt>
                <c:pt idx="51">
                  <c:v>66</c:v>
                </c:pt>
                <c:pt idx="52">
                  <c:v>66</c:v>
                </c:pt>
                <c:pt idx="53">
                  <c:v>66</c:v>
                </c:pt>
                <c:pt idx="54">
                  <c:v>66</c:v>
                </c:pt>
                <c:pt idx="55">
                  <c:v>67</c:v>
                </c:pt>
                <c:pt idx="56">
                  <c:v>68</c:v>
                </c:pt>
                <c:pt idx="57">
                  <c:v>68</c:v>
                </c:pt>
                <c:pt idx="58">
                  <c:v>68</c:v>
                </c:pt>
                <c:pt idx="59">
                  <c:v>68</c:v>
                </c:pt>
                <c:pt idx="60">
                  <c:v>68</c:v>
                </c:pt>
                <c:pt idx="61">
                  <c:v>68</c:v>
                </c:pt>
                <c:pt idx="62">
                  <c:v>68</c:v>
                </c:pt>
                <c:pt idx="63">
                  <c:v>68</c:v>
                </c:pt>
                <c:pt idx="64">
                  <c:v>68</c:v>
                </c:pt>
                <c:pt idx="65">
                  <c:v>68</c:v>
                </c:pt>
                <c:pt idx="66">
                  <c:v>68</c:v>
                </c:pt>
                <c:pt idx="67">
                  <c:v>68</c:v>
                </c:pt>
                <c:pt idx="68">
                  <c:v>68</c:v>
                </c:pt>
                <c:pt idx="69">
                  <c:v>68</c:v>
                </c:pt>
                <c:pt idx="70">
                  <c:v>68</c:v>
                </c:pt>
                <c:pt idx="71">
                  <c:v>68</c:v>
                </c:pt>
                <c:pt idx="72">
                  <c:v>68</c:v>
                </c:pt>
                <c:pt idx="73">
                  <c:v>68</c:v>
                </c:pt>
                <c:pt idx="74">
                  <c:v>68</c:v>
                </c:pt>
                <c:pt idx="75">
                  <c:v>68</c:v>
                </c:pt>
                <c:pt idx="76">
                  <c:v>68</c:v>
                </c:pt>
                <c:pt idx="77">
                  <c:v>68</c:v>
                </c:pt>
                <c:pt idx="78">
                  <c:v>69</c:v>
                </c:pt>
                <c:pt idx="79">
                  <c:v>69</c:v>
                </c:pt>
                <c:pt idx="80">
                  <c:v>69</c:v>
                </c:pt>
                <c:pt idx="81">
                  <c:v>69</c:v>
                </c:pt>
                <c:pt idx="82">
                  <c:v>69</c:v>
                </c:pt>
                <c:pt idx="83">
                  <c:v>69</c:v>
                </c:pt>
                <c:pt idx="84">
                  <c:v>69</c:v>
                </c:pt>
                <c:pt idx="85">
                  <c:v>69</c:v>
                </c:pt>
                <c:pt idx="86">
                  <c:v>69</c:v>
                </c:pt>
                <c:pt idx="87">
                  <c:v>69</c:v>
                </c:pt>
                <c:pt idx="88">
                  <c:v>69</c:v>
                </c:pt>
                <c:pt idx="89">
                  <c:v>69</c:v>
                </c:pt>
                <c:pt idx="90">
                  <c:v>69</c:v>
                </c:pt>
                <c:pt idx="91">
                  <c:v>69</c:v>
                </c:pt>
              </c:numCache>
            </c:numRef>
          </c:val>
          <c:smooth val="0"/>
          <c:extLst>
            <c:ext xmlns:c16="http://schemas.microsoft.com/office/drawing/2014/chart" uri="{C3380CC4-5D6E-409C-BE32-E72D297353CC}">
              <c16:uniqueId val="{00000004-97B1-496D-B395-34DEE30B0CB2}"/>
            </c:ext>
          </c:extLst>
        </c:ser>
        <c:dLbls>
          <c:showLegendKey val="0"/>
          <c:showVal val="0"/>
          <c:showCatName val="0"/>
          <c:showSerName val="0"/>
          <c:showPercent val="0"/>
          <c:showBubbleSize val="0"/>
        </c:dLbls>
        <c:smooth val="0"/>
        <c:axId val="379358608"/>
        <c:axId val="379359592"/>
      </c:lineChart>
      <c:dateAx>
        <c:axId val="37935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59592"/>
        <c:crosses val="autoZero"/>
        <c:auto val="1"/>
        <c:lblOffset val="100"/>
        <c:baseTimeUnit val="days"/>
      </c:dateAx>
      <c:valAx>
        <c:axId val="37935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35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 Group</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299</c:v>
                </c:pt>
                <c:pt idx="5">
                  <c:v>0</c:v>
                </c:pt>
                <c:pt idx="6">
                  <c:v>0</c:v>
                </c:pt>
                <c:pt idx="7">
                  <c:v>748</c:v>
                </c:pt>
                <c:pt idx="8">
                  <c:v>72</c:v>
                </c:pt>
                <c:pt idx="9">
                  <c:v>0</c:v>
                </c:pt>
                <c:pt idx="10">
                  <c:v>0</c:v>
                </c:pt>
                <c:pt idx="11">
                  <c:v>252</c:v>
                </c:pt>
                <c:pt idx="12">
                  <c:v>0</c:v>
                </c:pt>
                <c:pt idx="13">
                  <c:v>139</c:v>
                </c:pt>
                <c:pt idx="14">
                  <c:v>0</c:v>
                </c:pt>
                <c:pt idx="15">
                  <c:v>0</c:v>
                </c:pt>
                <c:pt idx="16">
                  <c:v>0</c:v>
                </c:pt>
                <c:pt idx="17">
                  <c:v>0</c:v>
                </c:pt>
                <c:pt idx="18">
                  <c:v>368</c:v>
                </c:pt>
                <c:pt idx="19">
                  <c:v>0</c:v>
                </c:pt>
                <c:pt idx="20">
                  <c:v>210</c:v>
                </c:pt>
                <c:pt idx="21">
                  <c:v>0</c:v>
                </c:pt>
                <c:pt idx="22">
                  <c:v>0</c:v>
                </c:pt>
                <c:pt idx="23">
                  <c:v>0</c:v>
                </c:pt>
                <c:pt idx="24">
                  <c:v>0</c:v>
                </c:pt>
                <c:pt idx="25">
                  <c:v>383</c:v>
                </c:pt>
                <c:pt idx="26">
                  <c:v>0</c:v>
                </c:pt>
                <c:pt idx="27">
                  <c:v>526</c:v>
                </c:pt>
                <c:pt idx="28">
                  <c:v>0</c:v>
                </c:pt>
                <c:pt idx="29">
                  <c:v>162</c:v>
                </c:pt>
                <c:pt idx="30">
                  <c:v>0</c:v>
                </c:pt>
                <c:pt idx="31">
                  <c:v>0</c:v>
                </c:pt>
                <c:pt idx="32">
                  <c:v>869</c:v>
                </c:pt>
                <c:pt idx="33">
                  <c:v>387</c:v>
                </c:pt>
                <c:pt idx="34">
                  <c:v>167</c:v>
                </c:pt>
                <c:pt idx="35">
                  <c:v>0</c:v>
                </c:pt>
                <c:pt idx="36">
                  <c:v>0</c:v>
                </c:pt>
                <c:pt idx="37">
                  <c:v>0</c:v>
                </c:pt>
                <c:pt idx="38">
                  <c:v>0</c:v>
                </c:pt>
                <c:pt idx="39">
                  <c:v>0</c:v>
                </c:pt>
                <c:pt idx="40">
                  <c:v>0</c:v>
                </c:pt>
                <c:pt idx="41">
                  <c:v>219</c:v>
                </c:pt>
                <c:pt idx="42">
                  <c:v>0</c:v>
                </c:pt>
                <c:pt idx="43">
                  <c:v>0</c:v>
                </c:pt>
                <c:pt idx="44">
                  <c:v>0</c:v>
                </c:pt>
                <c:pt idx="45">
                  <c:v>0</c:v>
                </c:pt>
                <c:pt idx="46">
                  <c:v>0</c:v>
                </c:pt>
                <c:pt idx="47">
                  <c:v>184</c:v>
                </c:pt>
                <c:pt idx="48">
                  <c:v>0</c:v>
                </c:pt>
                <c:pt idx="49">
                  <c:v>418</c:v>
                </c:pt>
                <c:pt idx="50">
                  <c:v>0</c:v>
                </c:pt>
                <c:pt idx="51">
                  <c:v>0</c:v>
                </c:pt>
                <c:pt idx="52">
                  <c:v>0</c:v>
                </c:pt>
                <c:pt idx="53">
                  <c:v>0</c:v>
                </c:pt>
                <c:pt idx="54">
                  <c:v>0</c:v>
                </c:pt>
                <c:pt idx="55">
                  <c:v>0</c:v>
                </c:pt>
                <c:pt idx="56">
                  <c:v>452</c:v>
                </c:pt>
                <c:pt idx="57">
                  <c:v>0</c:v>
                </c:pt>
                <c:pt idx="58">
                  <c:v>0</c:v>
                </c:pt>
                <c:pt idx="59">
                  <c:v>0</c:v>
                </c:pt>
                <c:pt idx="60">
                  <c:v>398</c:v>
                </c:pt>
                <c:pt idx="61">
                  <c:v>0</c:v>
                </c:pt>
                <c:pt idx="62">
                  <c:v>0</c:v>
                </c:pt>
                <c:pt idx="63">
                  <c:v>0</c:v>
                </c:pt>
                <c:pt idx="64">
                  <c:v>0</c:v>
                </c:pt>
                <c:pt idx="65">
                  <c:v>0</c:v>
                </c:pt>
                <c:pt idx="66">
                  <c:v>0</c:v>
                </c:pt>
                <c:pt idx="67">
                  <c:v>0</c:v>
                </c:pt>
                <c:pt idx="68">
                  <c:v>479</c:v>
                </c:pt>
                <c:pt idx="69">
                  <c:v>0</c:v>
                </c:pt>
                <c:pt idx="70">
                  <c:v>0</c:v>
                </c:pt>
                <c:pt idx="71">
                  <c:v>0</c:v>
                </c:pt>
                <c:pt idx="72">
                  <c:v>0</c:v>
                </c:pt>
                <c:pt idx="73">
                  <c:v>0</c:v>
                </c:pt>
                <c:pt idx="74">
                  <c:v>323</c:v>
                </c:pt>
                <c:pt idx="75">
                  <c:v>277</c:v>
                </c:pt>
                <c:pt idx="76">
                  <c:v>0</c:v>
                </c:pt>
                <c:pt idx="77">
                  <c:v>245</c:v>
                </c:pt>
                <c:pt idx="78">
                  <c:v>284</c:v>
                </c:pt>
                <c:pt idx="79">
                  <c:v>0</c:v>
                </c:pt>
                <c:pt idx="80">
                  <c:v>0</c:v>
                </c:pt>
                <c:pt idx="81">
                  <c:v>0</c:v>
                </c:pt>
                <c:pt idx="82">
                  <c:v>0</c:v>
                </c:pt>
                <c:pt idx="83">
                  <c:v>0</c:v>
                </c:pt>
                <c:pt idx="84">
                  <c:v>194</c:v>
                </c:pt>
                <c:pt idx="85">
                  <c:v>0</c:v>
                </c:pt>
                <c:pt idx="86">
                  <c:v>0</c:v>
                </c:pt>
                <c:pt idx="87">
                  <c:v>0</c:v>
                </c:pt>
                <c:pt idx="88">
                  <c:v>0</c:v>
                </c:pt>
                <c:pt idx="89">
                  <c:v>248</c:v>
                </c:pt>
                <c:pt idx="90">
                  <c:v>0</c:v>
                </c:pt>
                <c:pt idx="91">
                  <c:v>0</c:v>
                </c:pt>
              </c:numCache>
            </c:numRef>
          </c:val>
          <c:smooth val="0"/>
          <c:extLst>
            <c:ext xmlns:c16="http://schemas.microsoft.com/office/drawing/2014/chart" uri="{C3380CC4-5D6E-409C-BE32-E72D297353CC}">
              <c16:uniqueId val="{00000000-ED9F-4A36-9D41-3BD7C377E7E1}"/>
            </c:ext>
          </c:extLst>
        </c:ser>
        <c:ser>
          <c:idx val="1"/>
          <c:order val="1"/>
          <c:tx>
            <c:strRef>
              <c:f>Sheet1!$C$1</c:f>
              <c:strCache>
                <c:ptCount val="1"/>
                <c:pt idx="0">
                  <c:v>Loryma GmbH</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0</c:v>
                </c:pt>
                <c:pt idx="1">
                  <c:v>0</c:v>
                </c:pt>
                <c:pt idx="2">
                  <c:v>0</c:v>
                </c:pt>
                <c:pt idx="3">
                  <c:v>0</c:v>
                </c:pt>
                <c:pt idx="4">
                  <c:v>0</c:v>
                </c:pt>
                <c:pt idx="5">
                  <c:v>0</c:v>
                </c:pt>
                <c:pt idx="6">
                  <c:v>712</c:v>
                </c:pt>
                <c:pt idx="7">
                  <c:v>0</c:v>
                </c:pt>
                <c:pt idx="8">
                  <c:v>242</c:v>
                </c:pt>
                <c:pt idx="9">
                  <c:v>0</c:v>
                </c:pt>
                <c:pt idx="10">
                  <c:v>0</c:v>
                </c:pt>
                <c:pt idx="11">
                  <c:v>0</c:v>
                </c:pt>
                <c:pt idx="12">
                  <c:v>0</c:v>
                </c:pt>
                <c:pt idx="13">
                  <c:v>325</c:v>
                </c:pt>
                <c:pt idx="14">
                  <c:v>0</c:v>
                </c:pt>
                <c:pt idx="15">
                  <c:v>0</c:v>
                </c:pt>
                <c:pt idx="16">
                  <c:v>0</c:v>
                </c:pt>
                <c:pt idx="17">
                  <c:v>0</c:v>
                </c:pt>
                <c:pt idx="18">
                  <c:v>0</c:v>
                </c:pt>
                <c:pt idx="19">
                  <c:v>0</c:v>
                </c:pt>
                <c:pt idx="20">
                  <c:v>0</c:v>
                </c:pt>
                <c:pt idx="21">
                  <c:v>0</c:v>
                </c:pt>
                <c:pt idx="22">
                  <c:v>0</c:v>
                </c:pt>
                <c:pt idx="23">
                  <c:v>0</c:v>
                </c:pt>
                <c:pt idx="24">
                  <c:v>0</c:v>
                </c:pt>
                <c:pt idx="25">
                  <c:v>430</c:v>
                </c:pt>
                <c:pt idx="26">
                  <c:v>0</c:v>
                </c:pt>
                <c:pt idx="27">
                  <c:v>230</c:v>
                </c:pt>
                <c:pt idx="28">
                  <c:v>0</c:v>
                </c:pt>
                <c:pt idx="29">
                  <c:v>700</c:v>
                </c:pt>
                <c:pt idx="30">
                  <c:v>0</c:v>
                </c:pt>
                <c:pt idx="31">
                  <c:v>0</c:v>
                </c:pt>
                <c:pt idx="32">
                  <c:v>0</c:v>
                </c:pt>
                <c:pt idx="33">
                  <c:v>0</c:v>
                </c:pt>
                <c:pt idx="34">
                  <c:v>370</c:v>
                </c:pt>
                <c:pt idx="35">
                  <c:v>0</c:v>
                </c:pt>
                <c:pt idx="36">
                  <c:v>0</c:v>
                </c:pt>
                <c:pt idx="37">
                  <c:v>0</c:v>
                </c:pt>
                <c:pt idx="38">
                  <c:v>0</c:v>
                </c:pt>
                <c:pt idx="39">
                  <c:v>0</c:v>
                </c:pt>
                <c:pt idx="40">
                  <c:v>0</c:v>
                </c:pt>
                <c:pt idx="41">
                  <c:v>257</c:v>
                </c:pt>
                <c:pt idx="42">
                  <c:v>0</c:v>
                </c:pt>
                <c:pt idx="43">
                  <c:v>0</c:v>
                </c:pt>
                <c:pt idx="44">
                  <c:v>0</c:v>
                </c:pt>
                <c:pt idx="45">
                  <c:v>0</c:v>
                </c:pt>
                <c:pt idx="46">
                  <c:v>0</c:v>
                </c:pt>
                <c:pt idx="47">
                  <c:v>0</c:v>
                </c:pt>
                <c:pt idx="48">
                  <c:v>0</c:v>
                </c:pt>
                <c:pt idx="49">
                  <c:v>0</c:v>
                </c:pt>
                <c:pt idx="50">
                  <c:v>445</c:v>
                </c:pt>
                <c:pt idx="51">
                  <c:v>0</c:v>
                </c:pt>
                <c:pt idx="52">
                  <c:v>0</c:v>
                </c:pt>
                <c:pt idx="53">
                  <c:v>496</c:v>
                </c:pt>
                <c:pt idx="54">
                  <c:v>0</c:v>
                </c:pt>
                <c:pt idx="55">
                  <c:v>0</c:v>
                </c:pt>
                <c:pt idx="56">
                  <c:v>296</c:v>
                </c:pt>
                <c:pt idx="57">
                  <c:v>0</c:v>
                </c:pt>
                <c:pt idx="58">
                  <c:v>0</c:v>
                </c:pt>
                <c:pt idx="59">
                  <c:v>0</c:v>
                </c:pt>
                <c:pt idx="60">
                  <c:v>323</c:v>
                </c:pt>
                <c:pt idx="61">
                  <c:v>0</c:v>
                </c:pt>
                <c:pt idx="62">
                  <c:v>0</c:v>
                </c:pt>
                <c:pt idx="63">
                  <c:v>0</c:v>
                </c:pt>
                <c:pt idx="64">
                  <c:v>0</c:v>
                </c:pt>
                <c:pt idx="65">
                  <c:v>0</c:v>
                </c:pt>
                <c:pt idx="66">
                  <c:v>0</c:v>
                </c:pt>
                <c:pt idx="67">
                  <c:v>0</c:v>
                </c:pt>
                <c:pt idx="68">
                  <c:v>340</c:v>
                </c:pt>
                <c:pt idx="69">
                  <c:v>0</c:v>
                </c:pt>
                <c:pt idx="70">
                  <c:v>0</c:v>
                </c:pt>
                <c:pt idx="71">
                  <c:v>0</c:v>
                </c:pt>
                <c:pt idx="72">
                  <c:v>0</c:v>
                </c:pt>
                <c:pt idx="73">
                  <c:v>0</c:v>
                </c:pt>
                <c:pt idx="74">
                  <c:v>0</c:v>
                </c:pt>
                <c:pt idx="75">
                  <c:v>288</c:v>
                </c:pt>
                <c:pt idx="76">
                  <c:v>0</c:v>
                </c:pt>
                <c:pt idx="77">
                  <c:v>367</c:v>
                </c:pt>
                <c:pt idx="78">
                  <c:v>0</c:v>
                </c:pt>
                <c:pt idx="79">
                  <c:v>0</c:v>
                </c:pt>
                <c:pt idx="80">
                  <c:v>0</c:v>
                </c:pt>
                <c:pt idx="81">
                  <c:v>0</c:v>
                </c:pt>
                <c:pt idx="82">
                  <c:v>0</c:v>
                </c:pt>
                <c:pt idx="83">
                  <c:v>322</c:v>
                </c:pt>
                <c:pt idx="84">
                  <c:v>290</c:v>
                </c:pt>
                <c:pt idx="85">
                  <c:v>0</c:v>
                </c:pt>
                <c:pt idx="86">
                  <c:v>0</c:v>
                </c:pt>
                <c:pt idx="87">
                  <c:v>0</c:v>
                </c:pt>
                <c:pt idx="88">
                  <c:v>0</c:v>
                </c:pt>
                <c:pt idx="89">
                  <c:v>107</c:v>
                </c:pt>
                <c:pt idx="90">
                  <c:v>0</c:v>
                </c:pt>
                <c:pt idx="91">
                  <c:v>182</c:v>
                </c:pt>
              </c:numCache>
            </c:numRef>
          </c:val>
          <c:smooth val="0"/>
          <c:extLst>
            <c:ext xmlns:c16="http://schemas.microsoft.com/office/drawing/2014/chart" uri="{C3380CC4-5D6E-409C-BE32-E72D297353CC}">
              <c16:uniqueId val="{00000001-ED9F-4A36-9D41-3BD7C377E7E1}"/>
            </c:ext>
          </c:extLst>
        </c:ser>
        <c:ser>
          <c:idx val="2"/>
          <c:order val="2"/>
          <c:tx>
            <c:strRef>
              <c:f>Sheet1!$D$1</c:f>
              <c:strCache>
                <c:ptCount val="1"/>
                <c:pt idx="0">
                  <c:v>Crespeo Feed</c:v>
                </c:pt>
              </c:strCache>
            </c:strRef>
          </c:tx>
          <c:spPr>
            <a:ln w="28575" cap="rnd">
              <a:solidFill>
                <a:schemeClr val="accent3"/>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Sheet1!$D$2:$D$93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206</c:v>
                </c:pt>
                <c:pt idx="12">
                  <c:v>0</c:v>
                </c:pt>
                <c:pt idx="13">
                  <c:v>0</c:v>
                </c:pt>
                <c:pt idx="14">
                  <c:v>0</c:v>
                </c:pt>
                <c:pt idx="15">
                  <c:v>0</c:v>
                </c:pt>
                <c:pt idx="16">
                  <c:v>0</c:v>
                </c:pt>
                <c:pt idx="17">
                  <c:v>0</c:v>
                </c:pt>
                <c:pt idx="18">
                  <c:v>174</c:v>
                </c:pt>
                <c:pt idx="19">
                  <c:v>0</c:v>
                </c:pt>
                <c:pt idx="20">
                  <c:v>0</c:v>
                </c:pt>
                <c:pt idx="21">
                  <c:v>0</c:v>
                </c:pt>
                <c:pt idx="22">
                  <c:v>128</c:v>
                </c:pt>
                <c:pt idx="23">
                  <c:v>0</c:v>
                </c:pt>
                <c:pt idx="24">
                  <c:v>0</c:v>
                </c:pt>
                <c:pt idx="25">
                  <c:v>0</c:v>
                </c:pt>
                <c:pt idx="26">
                  <c:v>0</c:v>
                </c:pt>
                <c:pt idx="27">
                  <c:v>63</c:v>
                </c:pt>
                <c:pt idx="28">
                  <c:v>0</c:v>
                </c:pt>
                <c:pt idx="29">
                  <c:v>0</c:v>
                </c:pt>
                <c:pt idx="30">
                  <c:v>0</c:v>
                </c:pt>
                <c:pt idx="31">
                  <c:v>0</c:v>
                </c:pt>
                <c:pt idx="32">
                  <c:v>0</c:v>
                </c:pt>
                <c:pt idx="33">
                  <c:v>128</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284</c:v>
                </c:pt>
                <c:pt idx="57">
                  <c:v>0</c:v>
                </c:pt>
                <c:pt idx="58">
                  <c:v>0</c:v>
                </c:pt>
                <c:pt idx="59">
                  <c:v>0</c:v>
                </c:pt>
                <c:pt idx="60">
                  <c:v>0</c:v>
                </c:pt>
                <c:pt idx="61">
                  <c:v>0</c:v>
                </c:pt>
                <c:pt idx="62">
                  <c:v>0</c:v>
                </c:pt>
                <c:pt idx="63">
                  <c:v>0</c:v>
                </c:pt>
                <c:pt idx="64">
                  <c:v>0</c:v>
                </c:pt>
                <c:pt idx="65">
                  <c:v>0</c:v>
                </c:pt>
                <c:pt idx="66">
                  <c:v>0</c:v>
                </c:pt>
                <c:pt idx="67">
                  <c:v>0</c:v>
                </c:pt>
                <c:pt idx="68">
                  <c:v>0</c:v>
                </c:pt>
                <c:pt idx="69">
                  <c:v>137</c:v>
                </c:pt>
                <c:pt idx="70">
                  <c:v>0</c:v>
                </c:pt>
                <c:pt idx="71">
                  <c:v>0</c:v>
                </c:pt>
                <c:pt idx="72">
                  <c:v>0</c:v>
                </c:pt>
                <c:pt idx="73">
                  <c:v>0</c:v>
                </c:pt>
                <c:pt idx="74">
                  <c:v>0</c:v>
                </c:pt>
                <c:pt idx="75">
                  <c:v>0</c:v>
                </c:pt>
                <c:pt idx="76">
                  <c:v>0</c:v>
                </c:pt>
                <c:pt idx="77">
                  <c:v>0</c:v>
                </c:pt>
                <c:pt idx="78">
                  <c:v>0</c:v>
                </c:pt>
                <c:pt idx="79">
                  <c:v>0</c:v>
                </c:pt>
                <c:pt idx="80">
                  <c:v>0</c:v>
                </c:pt>
                <c:pt idx="81">
                  <c:v>0</c:v>
                </c:pt>
                <c:pt idx="82">
                  <c:v>125</c:v>
                </c:pt>
                <c:pt idx="83">
                  <c:v>0</c:v>
                </c:pt>
                <c:pt idx="84">
                  <c:v>0</c:v>
                </c:pt>
                <c:pt idx="85">
                  <c:v>0</c:v>
                </c:pt>
                <c:pt idx="86">
                  <c:v>0</c:v>
                </c:pt>
                <c:pt idx="87">
                  <c:v>0</c:v>
                </c:pt>
                <c:pt idx="88">
                  <c:v>0</c:v>
                </c:pt>
                <c:pt idx="89">
                  <c:v>43</c:v>
                </c:pt>
                <c:pt idx="90">
                  <c:v>0</c:v>
                </c:pt>
                <c:pt idx="91">
                  <c:v>0</c:v>
                </c:pt>
              </c:numCache>
            </c:numRef>
          </c:val>
          <c:smooth val="0"/>
          <c:extLst>
            <c:ext xmlns:c16="http://schemas.microsoft.com/office/drawing/2014/chart" uri="{C3380CC4-5D6E-409C-BE32-E72D297353CC}">
              <c16:uniqueId val="{00000002-ED9F-4A36-9D41-3BD7C377E7E1}"/>
            </c:ext>
          </c:extLst>
        </c:ser>
        <c:ser>
          <c:idx val="3"/>
          <c:order val="3"/>
          <c:tx>
            <c:strRef>
              <c:f>Sheet1!$E$1</c:f>
              <c:strCache>
                <c:ptCount val="1"/>
                <c:pt idx="0">
                  <c:v>C&amp;D - Part of Crespel &amp; Deiters Group</c:v>
                </c:pt>
              </c:strCache>
            </c:strRef>
          </c:tx>
          <c:spPr>
            <a:ln w="28575" cap="rnd">
              <a:solidFill>
                <a:schemeClr val="accent4"/>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Sheet1!$E$2:$E$93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70</c:v>
                </c:pt>
                <c:pt idx="48">
                  <c:v>0</c:v>
                </c:pt>
                <c:pt idx="49">
                  <c:v>205</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114</c:v>
                </c:pt>
                <c:pt idx="91">
                  <c:v>0</c:v>
                </c:pt>
              </c:numCache>
            </c:numRef>
          </c:val>
          <c:smooth val="0"/>
          <c:extLst>
            <c:ext xmlns:c16="http://schemas.microsoft.com/office/drawing/2014/chart" uri="{C3380CC4-5D6E-409C-BE32-E72D297353CC}">
              <c16:uniqueId val="{00000003-ED9F-4A36-9D41-3BD7C377E7E1}"/>
            </c:ext>
          </c:extLst>
        </c:ser>
        <c:ser>
          <c:idx val="4"/>
          <c:order val="4"/>
          <c:tx>
            <c:strRef>
              <c:f>Sheet1!$F$1</c:f>
              <c:strCache>
                <c:ptCount val="1"/>
                <c:pt idx="0">
                  <c:v>Trigea Petfood</c:v>
                </c:pt>
              </c:strCache>
            </c:strRef>
          </c:tx>
          <c:spPr>
            <a:ln w="28575" cap="rnd">
              <a:solidFill>
                <a:schemeClr val="accent5"/>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Sheet1!$F$2:$F$93</c:f>
              <c:numCache>
                <c:formatCode>General</c:formatCode>
                <c:ptCount val="92"/>
                <c:pt idx="0">
                  <c:v>0</c:v>
                </c:pt>
                <c:pt idx="1">
                  <c:v>0</c:v>
                </c:pt>
                <c:pt idx="2">
                  <c:v>0</c:v>
                </c:pt>
                <c:pt idx="3">
                  <c:v>0</c:v>
                </c:pt>
                <c:pt idx="4">
                  <c:v>324</c:v>
                </c:pt>
                <c:pt idx="5">
                  <c:v>0</c:v>
                </c:pt>
                <c:pt idx="6">
                  <c:v>0</c:v>
                </c:pt>
                <c:pt idx="7">
                  <c:v>0</c:v>
                </c:pt>
                <c:pt idx="8">
                  <c:v>0</c:v>
                </c:pt>
                <c:pt idx="9">
                  <c:v>0</c:v>
                </c:pt>
                <c:pt idx="10">
                  <c:v>0</c:v>
                </c:pt>
                <c:pt idx="11">
                  <c:v>0</c:v>
                </c:pt>
                <c:pt idx="12">
                  <c:v>0</c:v>
                </c:pt>
                <c:pt idx="13">
                  <c:v>0</c:v>
                </c:pt>
                <c:pt idx="14">
                  <c:v>94</c:v>
                </c:pt>
                <c:pt idx="15">
                  <c:v>0</c:v>
                </c:pt>
                <c:pt idx="16">
                  <c:v>0</c:v>
                </c:pt>
                <c:pt idx="17">
                  <c:v>0</c:v>
                </c:pt>
                <c:pt idx="18">
                  <c:v>0</c:v>
                </c:pt>
                <c:pt idx="19">
                  <c:v>0</c:v>
                </c:pt>
                <c:pt idx="20">
                  <c:v>198</c:v>
                </c:pt>
                <c:pt idx="21">
                  <c:v>0</c:v>
                </c:pt>
                <c:pt idx="22">
                  <c:v>0</c:v>
                </c:pt>
                <c:pt idx="23">
                  <c:v>0</c:v>
                </c:pt>
                <c:pt idx="24">
                  <c:v>0</c:v>
                </c:pt>
                <c:pt idx="25">
                  <c:v>0</c:v>
                </c:pt>
                <c:pt idx="26">
                  <c:v>0</c:v>
                </c:pt>
                <c:pt idx="27">
                  <c:v>0</c:v>
                </c:pt>
                <c:pt idx="28">
                  <c:v>0</c:v>
                </c:pt>
                <c:pt idx="29">
                  <c:v>213</c:v>
                </c:pt>
                <c:pt idx="30">
                  <c:v>0</c:v>
                </c:pt>
                <c:pt idx="31">
                  <c:v>0</c:v>
                </c:pt>
                <c:pt idx="32">
                  <c:v>0</c:v>
                </c:pt>
                <c:pt idx="33">
                  <c:v>0</c:v>
                </c:pt>
                <c:pt idx="34">
                  <c:v>123</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319</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115</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4-ED9F-4A36-9D41-3BD7C377E7E1}"/>
            </c:ext>
          </c:extLst>
        </c:ser>
        <c:dLbls>
          <c:showLegendKey val="0"/>
          <c:showVal val="0"/>
          <c:showCatName val="0"/>
          <c:showSerName val="0"/>
          <c:showPercent val="0"/>
          <c:showBubbleSize val="0"/>
        </c:dLbls>
        <c:smooth val="0"/>
        <c:axId val="491805392"/>
        <c:axId val="491809000"/>
      </c:lineChart>
      <c:dateAx>
        <c:axId val="49180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809000"/>
        <c:crosses val="autoZero"/>
        <c:auto val="1"/>
        <c:lblOffset val="100"/>
        <c:baseTimeUnit val="days"/>
      </c:dateAx>
      <c:valAx>
        <c:axId val="49180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80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2EC7C-F682-4476-97EE-5961284E7BE2}"/>
              </a:ext>
            </a:extLst>
          </p:cNvPr>
          <p:cNvSpPr>
            <a:spLocks noGrp="1"/>
          </p:cNvSpPr>
          <p:nvPr>
            <p:ph type="ctrTitle"/>
          </p:nvPr>
        </p:nvSpPr>
        <p:spPr/>
        <p:txBody>
          <a:bodyPr/>
          <a:lstStyle/>
          <a:p>
            <a:r>
              <a:rPr lang="en-US"/>
              <a:t>LinkedIn Quartal</a:t>
            </a:r>
          </a:p>
        </p:txBody>
      </p:sp>
      <p:sp>
        <p:nvSpPr>
          <p:cNvPr id="3" name="Subtitle 2">
            <a:extLst>
              <a:ext uri="{FF2B5EF4-FFF2-40B4-BE49-F238E27FC236}">
                <a16:creationId xmlns:a16="http://schemas.microsoft.com/office/drawing/2014/main" id="{C486E802-8FD3-429E-BE7A-A17635DB5CC2}"/>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242314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2BE2C-2276-4D3D-88FA-A4589DA08E64}"/>
              </a:ext>
            </a:extLst>
          </p:cNvPr>
          <p:cNvSpPr>
            <a:spLocks noGrp="1"/>
          </p:cNvSpPr>
          <p:nvPr>
            <p:ph type="title"/>
          </p:nvPr>
        </p:nvSpPr>
        <p:spPr/>
        <p:txBody>
          <a:bodyPr/>
          <a:lstStyle/>
          <a:p>
            <a:r>
              <a:rPr lang="en-US"/>
              <a:t>LinkedIn Followers Table | Crespel &amp; Deiters Group</a:t>
            </a:r>
          </a:p>
        </p:txBody>
      </p:sp>
      <p:graphicFrame>
        <p:nvGraphicFramePr>
          <p:cNvPr id="5" name="Table Placeholder 4">
            <a:extLst>
              <a:ext uri="{FF2B5EF4-FFF2-40B4-BE49-F238E27FC236}">
                <a16:creationId xmlns:a16="http://schemas.microsoft.com/office/drawing/2014/main" id="{79AE0793-1B89-4003-BF10-0B0D14E210B0}"/>
              </a:ext>
            </a:extLst>
          </p:cNvPr>
          <p:cNvGraphicFramePr>
            <a:graphicFrameLocks noGrp="1"/>
          </p:cNvGraphicFramePr>
          <p:nvPr>
            <p:ph type="tbl" sz="quarter" idx="13"/>
            <p:extLst>
              <p:ext uri="{D42A27DB-BD31-4B8C-83A1-F6EECF244321}">
                <p14:modId xmlns:p14="http://schemas.microsoft.com/office/powerpoint/2010/main" val="340515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639299530"/>
                    </a:ext>
                  </a:extLst>
                </a:gridCol>
                <a:gridCol w="2221992">
                  <a:extLst>
                    <a:ext uri="{9D8B030D-6E8A-4147-A177-3AD203B41FA5}">
                      <a16:colId xmlns:a16="http://schemas.microsoft.com/office/drawing/2014/main" val="4096318802"/>
                    </a:ext>
                  </a:extLst>
                </a:gridCol>
                <a:gridCol w="2221992">
                  <a:extLst>
                    <a:ext uri="{9D8B030D-6E8A-4147-A177-3AD203B41FA5}">
                      <a16:colId xmlns:a16="http://schemas.microsoft.com/office/drawing/2014/main" val="7269186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extLst>
                  <a:ext uri="{0D108BD9-81ED-4DB2-BD59-A6C34878D82A}">
                    <a16:rowId xmlns:a16="http://schemas.microsoft.com/office/drawing/2014/main" val="1198672701"/>
                  </a:ext>
                </a:extLst>
              </a:tr>
              <a:tr h="370840">
                <a:tc>
                  <a:txBody>
                    <a:bodyPr/>
                    <a:lstStyle/>
                    <a:p>
                      <a:r>
                        <a:rPr lang="en-US" sz="1000"/>
                        <a:t>Loryma GmbH</a:t>
                      </a:r>
                    </a:p>
                  </a:txBody>
                  <a:tcPr/>
                </a:tc>
                <a:tc>
                  <a:txBody>
                    <a:bodyPr/>
                    <a:lstStyle/>
                    <a:p>
                      <a:r>
                        <a:rPr lang="en-US" sz="1000"/>
                        <a:t>524</a:t>
                      </a:r>
                    </a:p>
                  </a:txBody>
                  <a:tcPr/>
                </a:tc>
                <a:tc>
                  <a:txBody>
                    <a:bodyPr/>
                    <a:lstStyle/>
                    <a:p>
                      <a:r>
                        <a:rPr lang="en-US" sz="1000"/>
                        <a:t>69</a:t>
                      </a:r>
                    </a:p>
                  </a:txBody>
                  <a:tcPr/>
                </a:tc>
                <a:extLst>
                  <a:ext uri="{0D108BD9-81ED-4DB2-BD59-A6C34878D82A}">
                    <a16:rowId xmlns:a16="http://schemas.microsoft.com/office/drawing/2014/main" val="3221924860"/>
                  </a:ext>
                </a:extLst>
              </a:tr>
              <a:tr h="370840">
                <a:tc>
                  <a:txBody>
                    <a:bodyPr/>
                    <a:lstStyle/>
                    <a:p>
                      <a:r>
                        <a:rPr lang="en-US" sz="1000"/>
                        <a:t>Crespel &amp; Deiters Group</a:t>
                      </a:r>
                    </a:p>
                  </a:txBody>
                  <a:tcPr/>
                </a:tc>
                <a:tc>
                  <a:txBody>
                    <a:bodyPr/>
                    <a:lstStyle/>
                    <a:p>
                      <a:r>
                        <a:rPr lang="en-US" sz="1000"/>
                        <a:t>425</a:t>
                      </a:r>
                    </a:p>
                  </a:txBody>
                  <a:tcPr/>
                </a:tc>
                <a:tc>
                  <a:txBody>
                    <a:bodyPr/>
                    <a:lstStyle/>
                    <a:p>
                      <a:r>
                        <a:rPr lang="en-US" sz="1000"/>
                        <a:t>54</a:t>
                      </a:r>
                    </a:p>
                  </a:txBody>
                  <a:tcPr/>
                </a:tc>
                <a:extLst>
                  <a:ext uri="{0D108BD9-81ED-4DB2-BD59-A6C34878D82A}">
                    <a16:rowId xmlns:a16="http://schemas.microsoft.com/office/drawing/2014/main" val="2894591709"/>
                  </a:ext>
                </a:extLst>
              </a:tr>
              <a:tr h="370840">
                <a:tc>
                  <a:txBody>
                    <a:bodyPr/>
                    <a:lstStyle/>
                    <a:p>
                      <a:r>
                        <a:rPr lang="en-US" sz="1000"/>
                        <a:t>C&amp;D - Part of Crespel &amp; Deiters Group</a:t>
                      </a:r>
                    </a:p>
                  </a:txBody>
                  <a:tcPr/>
                </a:tc>
                <a:tc>
                  <a:txBody>
                    <a:bodyPr/>
                    <a:lstStyle/>
                    <a:p>
                      <a:r>
                        <a:rPr lang="en-US" sz="1000"/>
                        <a:t>196</a:t>
                      </a:r>
                    </a:p>
                  </a:txBody>
                  <a:tcPr/>
                </a:tc>
                <a:tc>
                  <a:txBody>
                    <a:bodyPr/>
                    <a:lstStyle/>
                    <a:p>
                      <a:r>
                        <a:rPr lang="en-US" sz="1000"/>
                        <a:t>13</a:t>
                      </a:r>
                    </a:p>
                  </a:txBody>
                  <a:tcPr/>
                </a:tc>
                <a:extLst>
                  <a:ext uri="{0D108BD9-81ED-4DB2-BD59-A6C34878D82A}">
                    <a16:rowId xmlns:a16="http://schemas.microsoft.com/office/drawing/2014/main" val="620513124"/>
                  </a:ext>
                </a:extLst>
              </a:tr>
              <a:tr h="370840">
                <a:tc>
                  <a:txBody>
                    <a:bodyPr/>
                    <a:lstStyle/>
                    <a:p>
                      <a:r>
                        <a:rPr lang="en-US" sz="1000"/>
                        <a:t>Trigea Petfood</a:t>
                      </a:r>
                    </a:p>
                  </a:txBody>
                  <a:tcPr/>
                </a:tc>
                <a:tc>
                  <a:txBody>
                    <a:bodyPr/>
                    <a:lstStyle/>
                    <a:p>
                      <a:r>
                        <a:rPr lang="en-US" sz="1000"/>
                        <a:t>69</a:t>
                      </a:r>
                    </a:p>
                  </a:txBody>
                  <a:tcPr/>
                </a:tc>
                <a:tc>
                  <a:txBody>
                    <a:bodyPr/>
                    <a:lstStyle/>
                    <a:p>
                      <a:r>
                        <a:rPr lang="en-US" sz="1000"/>
                        <a:t>20</a:t>
                      </a:r>
                    </a:p>
                  </a:txBody>
                  <a:tcPr/>
                </a:tc>
                <a:extLst>
                  <a:ext uri="{0D108BD9-81ED-4DB2-BD59-A6C34878D82A}">
                    <a16:rowId xmlns:a16="http://schemas.microsoft.com/office/drawing/2014/main" val="2410465212"/>
                  </a:ext>
                </a:extLst>
              </a:tr>
              <a:tr h="370840">
                <a:tc>
                  <a:txBody>
                    <a:bodyPr/>
                    <a:lstStyle/>
                    <a:p>
                      <a:r>
                        <a:rPr lang="en-US" sz="1000"/>
                        <a:t>Crespeo Feed</a:t>
                      </a:r>
                    </a:p>
                  </a:txBody>
                  <a:tcPr/>
                </a:tc>
                <a:tc>
                  <a:txBody>
                    <a:bodyPr/>
                    <a:lstStyle/>
                    <a:p>
                      <a:r>
                        <a:rPr lang="en-US" sz="1000"/>
                        <a:t>58</a:t>
                      </a:r>
                    </a:p>
                  </a:txBody>
                  <a:tcPr/>
                </a:tc>
                <a:tc>
                  <a:txBody>
                    <a:bodyPr/>
                    <a:lstStyle/>
                    <a:p>
                      <a:r>
                        <a:rPr lang="en-US" sz="1000"/>
                        <a:t>20</a:t>
                      </a:r>
                    </a:p>
                  </a:txBody>
                  <a:tcPr/>
                </a:tc>
                <a:extLst>
                  <a:ext uri="{0D108BD9-81ED-4DB2-BD59-A6C34878D82A}">
                    <a16:rowId xmlns:a16="http://schemas.microsoft.com/office/drawing/2014/main" val="90831399"/>
                  </a:ext>
                </a:extLst>
              </a:tr>
            </a:tbl>
          </a:graphicData>
        </a:graphic>
      </p:graphicFrame>
      <p:sp>
        <p:nvSpPr>
          <p:cNvPr id="4" name="Text Placeholder 3">
            <a:extLst>
              <a:ext uri="{FF2B5EF4-FFF2-40B4-BE49-F238E27FC236}">
                <a16:creationId xmlns:a16="http://schemas.microsoft.com/office/drawing/2014/main" id="{3EB49B0F-5D57-409A-A854-8102047ADF4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931494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AF820-9204-487E-AF70-0433E91A59F7}"/>
              </a:ext>
            </a:extLst>
          </p:cNvPr>
          <p:cNvSpPr>
            <a:spLocks noGrp="1"/>
          </p:cNvSpPr>
          <p:nvPr>
            <p:ph type="title"/>
          </p:nvPr>
        </p:nvSpPr>
        <p:spPr/>
        <p:txBody>
          <a:bodyPr/>
          <a:lstStyle/>
          <a:p>
            <a:r>
              <a:rPr lang="en-US"/>
              <a:t>LinkedIn Followers Total | Crespel &amp; Deiters Group</a:t>
            </a:r>
          </a:p>
        </p:txBody>
      </p:sp>
      <p:graphicFrame>
        <p:nvGraphicFramePr>
          <p:cNvPr id="6" name="Chart Placeholder 5">
            <a:extLst>
              <a:ext uri="{FF2B5EF4-FFF2-40B4-BE49-F238E27FC236}">
                <a16:creationId xmlns:a16="http://schemas.microsoft.com/office/drawing/2014/main" id="{0B447EEC-1EF0-4EA6-8806-7D76CD03EFAF}"/>
              </a:ext>
            </a:extLst>
          </p:cNvPr>
          <p:cNvGraphicFramePr>
            <a:graphicFrameLocks noGrp="1"/>
          </p:cNvGraphicFramePr>
          <p:nvPr>
            <p:ph type="chart" sz="quarter" idx="13"/>
            <p:extLst>
              <p:ext uri="{D42A27DB-BD31-4B8C-83A1-F6EECF244321}">
                <p14:modId xmlns:p14="http://schemas.microsoft.com/office/powerpoint/2010/main" val="817618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73DBAA-5A85-42FC-AAE7-64B3B5088CED}"/>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367C6C6F-07A4-447C-91D7-405A168836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3660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5EF5A-EDB4-4E61-87F7-DB4716ED8F0E}"/>
              </a:ext>
            </a:extLst>
          </p:cNvPr>
          <p:cNvSpPr>
            <a:spLocks noGrp="1"/>
          </p:cNvSpPr>
          <p:nvPr>
            <p:ph type="title"/>
          </p:nvPr>
        </p:nvSpPr>
        <p:spPr/>
        <p:txBody>
          <a:bodyPr/>
          <a:lstStyle/>
          <a:p>
            <a:r>
              <a:rPr lang="en-US"/>
              <a:t>LinkedIn Posts Table | Crespel &amp; Deiters Group - 1 of 24</a:t>
            </a:r>
          </a:p>
        </p:txBody>
      </p:sp>
      <p:graphicFrame>
        <p:nvGraphicFramePr>
          <p:cNvPr id="5" name="Table Placeholder 4">
            <a:extLst>
              <a:ext uri="{FF2B5EF4-FFF2-40B4-BE49-F238E27FC236}">
                <a16:creationId xmlns:a16="http://schemas.microsoft.com/office/drawing/2014/main" id="{CF824F1F-AF88-4B12-9BA6-44858533294D}"/>
              </a:ext>
            </a:extLst>
          </p:cNvPr>
          <p:cNvGraphicFramePr>
            <a:graphicFrameLocks noGrp="1"/>
          </p:cNvGraphicFramePr>
          <p:nvPr>
            <p:ph type="tbl" sz="quarter" idx="13"/>
            <p:extLst>
              <p:ext uri="{D42A27DB-BD31-4B8C-83A1-F6EECF244321}">
                <p14:modId xmlns:p14="http://schemas.microsoft.com/office/powerpoint/2010/main" val="1069365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59564854"/>
                    </a:ext>
                  </a:extLst>
                </a:gridCol>
                <a:gridCol w="1645920">
                  <a:extLst>
                    <a:ext uri="{9D8B030D-6E8A-4147-A177-3AD203B41FA5}">
                      <a16:colId xmlns:a16="http://schemas.microsoft.com/office/drawing/2014/main" val="114369627"/>
                    </a:ext>
                  </a:extLst>
                </a:gridCol>
                <a:gridCol w="576072">
                  <a:extLst>
                    <a:ext uri="{9D8B030D-6E8A-4147-A177-3AD203B41FA5}">
                      <a16:colId xmlns:a16="http://schemas.microsoft.com/office/drawing/2014/main" val="1537634337"/>
                    </a:ext>
                  </a:extLst>
                </a:gridCol>
                <a:gridCol w="576072">
                  <a:extLst>
                    <a:ext uri="{9D8B030D-6E8A-4147-A177-3AD203B41FA5}">
                      <a16:colId xmlns:a16="http://schemas.microsoft.com/office/drawing/2014/main" val="104451947"/>
                    </a:ext>
                  </a:extLst>
                </a:gridCol>
                <a:gridCol w="576072">
                  <a:extLst>
                    <a:ext uri="{9D8B030D-6E8A-4147-A177-3AD203B41FA5}">
                      <a16:colId xmlns:a16="http://schemas.microsoft.com/office/drawing/2014/main" val="56253424"/>
                    </a:ext>
                  </a:extLst>
                </a:gridCol>
                <a:gridCol w="576072">
                  <a:extLst>
                    <a:ext uri="{9D8B030D-6E8A-4147-A177-3AD203B41FA5}">
                      <a16:colId xmlns:a16="http://schemas.microsoft.com/office/drawing/2014/main" val="4036226668"/>
                    </a:ext>
                  </a:extLst>
                </a:gridCol>
                <a:gridCol w="576072">
                  <a:extLst>
                    <a:ext uri="{9D8B030D-6E8A-4147-A177-3AD203B41FA5}">
                      <a16:colId xmlns:a16="http://schemas.microsoft.com/office/drawing/2014/main" val="3853397189"/>
                    </a:ext>
                  </a:extLst>
                </a:gridCol>
                <a:gridCol w="576072">
                  <a:extLst>
                    <a:ext uri="{9D8B030D-6E8A-4147-A177-3AD203B41FA5}">
                      <a16:colId xmlns:a16="http://schemas.microsoft.com/office/drawing/2014/main" val="143749435"/>
                    </a:ext>
                  </a:extLst>
                </a:gridCol>
                <a:gridCol w="576072">
                  <a:extLst>
                    <a:ext uri="{9D8B030D-6E8A-4147-A177-3AD203B41FA5}">
                      <a16:colId xmlns:a16="http://schemas.microsoft.com/office/drawing/2014/main" val="2265519177"/>
                    </a:ext>
                  </a:extLst>
                </a:gridCol>
                <a:gridCol w="576072">
                  <a:extLst>
                    <a:ext uri="{9D8B030D-6E8A-4147-A177-3AD203B41FA5}">
                      <a16:colId xmlns:a16="http://schemas.microsoft.com/office/drawing/2014/main" val="2847433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50210183"/>
                  </a:ext>
                </a:extLst>
              </a:tr>
            </a:tbl>
          </a:graphicData>
        </a:graphic>
      </p:graphicFrame>
      <p:sp>
        <p:nvSpPr>
          <p:cNvPr id="4" name="Text Placeholder 3">
            <a:extLst>
              <a:ext uri="{FF2B5EF4-FFF2-40B4-BE49-F238E27FC236}">
                <a16:creationId xmlns:a16="http://schemas.microsoft.com/office/drawing/2014/main" id="{19E5D54E-CBD7-4C85-B51E-E2788E6DA30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289642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9E6B2-6F3D-43ED-9898-0BD6C8D9AE07}"/>
              </a:ext>
            </a:extLst>
          </p:cNvPr>
          <p:cNvSpPr>
            <a:spLocks noGrp="1"/>
          </p:cNvSpPr>
          <p:nvPr>
            <p:ph type="title"/>
          </p:nvPr>
        </p:nvSpPr>
        <p:spPr/>
        <p:txBody>
          <a:bodyPr/>
          <a:lstStyle/>
          <a:p>
            <a:r>
              <a:rPr lang="en-US"/>
              <a:t>LinkedIn Posts Table | Crespel &amp; Deiters Group - 2 of 24</a:t>
            </a:r>
          </a:p>
        </p:txBody>
      </p:sp>
      <p:graphicFrame>
        <p:nvGraphicFramePr>
          <p:cNvPr id="5" name="Table Placeholder 4">
            <a:extLst>
              <a:ext uri="{FF2B5EF4-FFF2-40B4-BE49-F238E27FC236}">
                <a16:creationId xmlns:a16="http://schemas.microsoft.com/office/drawing/2014/main" id="{E130107C-2144-419C-951C-8ED7783F1CC1}"/>
              </a:ext>
            </a:extLst>
          </p:cNvPr>
          <p:cNvGraphicFramePr>
            <a:graphicFrameLocks noGrp="1"/>
          </p:cNvGraphicFramePr>
          <p:nvPr>
            <p:ph type="tbl" sz="quarter" idx="13"/>
            <p:extLst>
              <p:ext uri="{D42A27DB-BD31-4B8C-83A1-F6EECF244321}">
                <p14:modId xmlns:p14="http://schemas.microsoft.com/office/powerpoint/2010/main" val="250668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45415611"/>
                    </a:ext>
                  </a:extLst>
                </a:gridCol>
                <a:gridCol w="1645920">
                  <a:extLst>
                    <a:ext uri="{9D8B030D-6E8A-4147-A177-3AD203B41FA5}">
                      <a16:colId xmlns:a16="http://schemas.microsoft.com/office/drawing/2014/main" val="4080046647"/>
                    </a:ext>
                  </a:extLst>
                </a:gridCol>
                <a:gridCol w="576072">
                  <a:extLst>
                    <a:ext uri="{9D8B030D-6E8A-4147-A177-3AD203B41FA5}">
                      <a16:colId xmlns:a16="http://schemas.microsoft.com/office/drawing/2014/main" val="3197151941"/>
                    </a:ext>
                  </a:extLst>
                </a:gridCol>
                <a:gridCol w="576072">
                  <a:extLst>
                    <a:ext uri="{9D8B030D-6E8A-4147-A177-3AD203B41FA5}">
                      <a16:colId xmlns:a16="http://schemas.microsoft.com/office/drawing/2014/main" val="484317172"/>
                    </a:ext>
                  </a:extLst>
                </a:gridCol>
                <a:gridCol w="576072">
                  <a:extLst>
                    <a:ext uri="{9D8B030D-6E8A-4147-A177-3AD203B41FA5}">
                      <a16:colId xmlns:a16="http://schemas.microsoft.com/office/drawing/2014/main" val="1154668710"/>
                    </a:ext>
                  </a:extLst>
                </a:gridCol>
                <a:gridCol w="576072">
                  <a:extLst>
                    <a:ext uri="{9D8B030D-6E8A-4147-A177-3AD203B41FA5}">
                      <a16:colId xmlns:a16="http://schemas.microsoft.com/office/drawing/2014/main" val="1473868804"/>
                    </a:ext>
                  </a:extLst>
                </a:gridCol>
                <a:gridCol w="576072">
                  <a:extLst>
                    <a:ext uri="{9D8B030D-6E8A-4147-A177-3AD203B41FA5}">
                      <a16:colId xmlns:a16="http://schemas.microsoft.com/office/drawing/2014/main" val="430309836"/>
                    </a:ext>
                  </a:extLst>
                </a:gridCol>
                <a:gridCol w="576072">
                  <a:extLst>
                    <a:ext uri="{9D8B030D-6E8A-4147-A177-3AD203B41FA5}">
                      <a16:colId xmlns:a16="http://schemas.microsoft.com/office/drawing/2014/main" val="765658213"/>
                    </a:ext>
                  </a:extLst>
                </a:gridCol>
                <a:gridCol w="576072">
                  <a:extLst>
                    <a:ext uri="{9D8B030D-6E8A-4147-A177-3AD203B41FA5}">
                      <a16:colId xmlns:a16="http://schemas.microsoft.com/office/drawing/2014/main" val="3927757112"/>
                    </a:ext>
                  </a:extLst>
                </a:gridCol>
                <a:gridCol w="576072">
                  <a:extLst>
                    <a:ext uri="{9D8B030D-6E8A-4147-A177-3AD203B41FA5}">
                      <a16:colId xmlns:a16="http://schemas.microsoft.com/office/drawing/2014/main" val="1407314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4041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Loryma GmbH - 2021-09-30 14:10:33</a:t>
                      </a:r>
                      <a:r>
                        <a:rPr kumimoji="0" lang="es-ES" sz="1000" b="0" i="0" u="none" strike="noStrike" kern="1200" cap="none" spc="0" normalizeH="0" baseline="0" noProof="0">
                          <a:ln>
                            <a:noFill/>
                          </a:ln>
                          <a:solidFill>
                            <a:prstClr val="black"/>
                          </a:solidFill>
                          <a:effectLst/>
                          <a:uLnTx/>
                          <a:uFillTx/>
                          <a:latin typeface="+mn-lt"/>
                          <a:ea typeface="+mn-ea"/>
                          <a:cs typeface="+mn-cs"/>
                        </a:rPr>
                        <a:t>
 Dado que las reuniones virtuales se han convertido en algo normal durante la pandemia, el contacto personal es ahora aún más apreciado. Por eso estamos muy contentos de que nuestra colega @Anita Marciante, Directora de Ventas Internacionales de Loryma, haya tenido hace poco la oportunidad de reunirse con nuestro cliente y socio de muchos años @Ingredientes y Productos Funcionales S.A.S en Colombia. La empresa comercializa nuestra gama Lory®Tex con mucho éxito. Anita apoyó al equipo local de I+D con sus conocimientos especializados sobre nuestros #ingredientes funcionales a base de trigo y las posibilidades para crear productos innovadores a base de plantas. ¿Suena interesante? Entonces póngase en contacto con nosotros a través de  loryma@crespeldeitersgroup.com o con nuestro equipo de ventas en Colombia a través de servicioalcliente@ipf.com.co.
#loryma #plantbased #lorytex #Ingredientes y Productos Funcionales 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8.2417582417582 %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1338543"/>
                  </a:ext>
                </a:extLst>
              </a:tr>
            </a:tbl>
          </a:graphicData>
        </a:graphic>
      </p:graphicFrame>
      <p:sp>
        <p:nvSpPr>
          <p:cNvPr id="4" name="Text Placeholder 3">
            <a:extLst>
              <a:ext uri="{FF2B5EF4-FFF2-40B4-BE49-F238E27FC236}">
                <a16:creationId xmlns:a16="http://schemas.microsoft.com/office/drawing/2014/main" id="{F8B34962-A824-44FA-9E5A-50F4FA320CC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69921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F2984-4164-45E5-A72B-6357B64E0BB0}"/>
              </a:ext>
            </a:extLst>
          </p:cNvPr>
          <p:cNvSpPr>
            <a:spLocks noGrp="1"/>
          </p:cNvSpPr>
          <p:nvPr>
            <p:ph type="title"/>
          </p:nvPr>
        </p:nvSpPr>
        <p:spPr/>
        <p:txBody>
          <a:bodyPr/>
          <a:lstStyle/>
          <a:p>
            <a:r>
              <a:rPr lang="en-US"/>
              <a:t>LinkedIn Posts Table | Crespel &amp; Deiters Group - 3 of 24</a:t>
            </a:r>
          </a:p>
        </p:txBody>
      </p:sp>
      <p:graphicFrame>
        <p:nvGraphicFramePr>
          <p:cNvPr id="5" name="Table Placeholder 4">
            <a:extLst>
              <a:ext uri="{FF2B5EF4-FFF2-40B4-BE49-F238E27FC236}">
                <a16:creationId xmlns:a16="http://schemas.microsoft.com/office/drawing/2014/main" id="{E65EF095-DA1B-4438-BD69-FDEDFC0564CC}"/>
              </a:ext>
            </a:extLst>
          </p:cNvPr>
          <p:cNvGraphicFramePr>
            <a:graphicFrameLocks noGrp="1"/>
          </p:cNvGraphicFramePr>
          <p:nvPr>
            <p:ph type="tbl" sz="quarter" idx="13"/>
            <p:extLst>
              <p:ext uri="{D42A27DB-BD31-4B8C-83A1-F6EECF244321}">
                <p14:modId xmlns:p14="http://schemas.microsoft.com/office/powerpoint/2010/main" val="808700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59638655"/>
                    </a:ext>
                  </a:extLst>
                </a:gridCol>
                <a:gridCol w="1645920">
                  <a:extLst>
                    <a:ext uri="{9D8B030D-6E8A-4147-A177-3AD203B41FA5}">
                      <a16:colId xmlns:a16="http://schemas.microsoft.com/office/drawing/2014/main" val="361358931"/>
                    </a:ext>
                  </a:extLst>
                </a:gridCol>
                <a:gridCol w="576072">
                  <a:extLst>
                    <a:ext uri="{9D8B030D-6E8A-4147-A177-3AD203B41FA5}">
                      <a16:colId xmlns:a16="http://schemas.microsoft.com/office/drawing/2014/main" val="4294416060"/>
                    </a:ext>
                  </a:extLst>
                </a:gridCol>
                <a:gridCol w="576072">
                  <a:extLst>
                    <a:ext uri="{9D8B030D-6E8A-4147-A177-3AD203B41FA5}">
                      <a16:colId xmlns:a16="http://schemas.microsoft.com/office/drawing/2014/main" val="1309175807"/>
                    </a:ext>
                  </a:extLst>
                </a:gridCol>
                <a:gridCol w="576072">
                  <a:extLst>
                    <a:ext uri="{9D8B030D-6E8A-4147-A177-3AD203B41FA5}">
                      <a16:colId xmlns:a16="http://schemas.microsoft.com/office/drawing/2014/main" val="2938819845"/>
                    </a:ext>
                  </a:extLst>
                </a:gridCol>
                <a:gridCol w="576072">
                  <a:extLst>
                    <a:ext uri="{9D8B030D-6E8A-4147-A177-3AD203B41FA5}">
                      <a16:colId xmlns:a16="http://schemas.microsoft.com/office/drawing/2014/main" val="55148311"/>
                    </a:ext>
                  </a:extLst>
                </a:gridCol>
                <a:gridCol w="576072">
                  <a:extLst>
                    <a:ext uri="{9D8B030D-6E8A-4147-A177-3AD203B41FA5}">
                      <a16:colId xmlns:a16="http://schemas.microsoft.com/office/drawing/2014/main" val="116198527"/>
                    </a:ext>
                  </a:extLst>
                </a:gridCol>
                <a:gridCol w="576072">
                  <a:extLst>
                    <a:ext uri="{9D8B030D-6E8A-4147-A177-3AD203B41FA5}">
                      <a16:colId xmlns:a16="http://schemas.microsoft.com/office/drawing/2014/main" val="1237666125"/>
                    </a:ext>
                  </a:extLst>
                </a:gridCol>
                <a:gridCol w="576072">
                  <a:extLst>
                    <a:ext uri="{9D8B030D-6E8A-4147-A177-3AD203B41FA5}">
                      <a16:colId xmlns:a16="http://schemas.microsoft.com/office/drawing/2014/main" val="1865543652"/>
                    </a:ext>
                  </a:extLst>
                </a:gridCol>
                <a:gridCol w="576072">
                  <a:extLst>
                    <a:ext uri="{9D8B030D-6E8A-4147-A177-3AD203B41FA5}">
                      <a16:colId xmlns:a16="http://schemas.microsoft.com/office/drawing/2014/main" val="2599300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77141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C&amp;D - Part of Crespel &amp; Deiters Group - 2021-09-29 14:46:31</a:t>
                      </a:r>
                      <a:r>
                        <a:rPr kumimoji="0" lang="en-US" sz="1000" b="0" i="0" u="none" strike="noStrike" kern="1200" cap="none" spc="0" normalizeH="0" baseline="0" noProof="0">
                          <a:ln>
                            <a:noFill/>
                          </a:ln>
                          <a:solidFill>
                            <a:prstClr val="black"/>
                          </a:solidFill>
                          <a:effectLst/>
                          <a:uLnTx/>
                          <a:uFillTx/>
                          <a:latin typeface="+mn-lt"/>
                          <a:ea typeface="+mn-ea"/>
                          <a:cs typeface="+mn-cs"/>
                        </a:rPr>
                        <a:t>
 C&amp;D Technical Applications go underground!
Yes, you read that right. Our team is supporting the restart of a roller press for calcium fluoride mining in southern Europe – a project that is challenging for both the material and those mining it, thanks to demanding, high-temperature conditions.
Yet even in such a difficult environment, our wheat-based solutions rise to the challenge, with binding agent Crespotec® Compact 6501 XD helping to improve and adapt the briquette properties for the on-site conditions. Our natural wheat-derived products are specially designed for complex technical applications, and help optimise production processes. This means the resulting briquettes are abrasion-resistant and can be safely and easily stored. Furthermore, they contribute to improved final strength of the mineral, while supporting the environmentally sustainable binding of raw materials.
Check out our website to learn more about our applications and solutions: https://crespeldeitersgroup.com/cd-technical-applications/applications-solutions/
#crespeldeitersgroup #briquetting #wheatbased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8.7719298245614 %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1217880"/>
                  </a:ext>
                </a:extLst>
              </a:tr>
            </a:tbl>
          </a:graphicData>
        </a:graphic>
      </p:graphicFrame>
      <p:sp>
        <p:nvSpPr>
          <p:cNvPr id="4" name="Text Placeholder 3">
            <a:extLst>
              <a:ext uri="{FF2B5EF4-FFF2-40B4-BE49-F238E27FC236}">
                <a16:creationId xmlns:a16="http://schemas.microsoft.com/office/drawing/2014/main" id="{39B8E9BF-E776-4DA2-85FD-E2054A6149C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42665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32D79-767F-41B1-91C8-0383B376301B}"/>
              </a:ext>
            </a:extLst>
          </p:cNvPr>
          <p:cNvSpPr>
            <a:spLocks noGrp="1"/>
          </p:cNvSpPr>
          <p:nvPr>
            <p:ph type="title"/>
          </p:nvPr>
        </p:nvSpPr>
        <p:spPr/>
        <p:txBody>
          <a:bodyPr/>
          <a:lstStyle/>
          <a:p>
            <a:r>
              <a:rPr lang="en-US"/>
              <a:t>LinkedIn Posts Table | Crespel &amp; Deiters Group - 4 of 24</a:t>
            </a:r>
          </a:p>
        </p:txBody>
      </p:sp>
      <p:graphicFrame>
        <p:nvGraphicFramePr>
          <p:cNvPr id="5" name="Table Placeholder 4">
            <a:extLst>
              <a:ext uri="{FF2B5EF4-FFF2-40B4-BE49-F238E27FC236}">
                <a16:creationId xmlns:a16="http://schemas.microsoft.com/office/drawing/2014/main" id="{89CF44A3-F20F-4530-8E40-E42925C06E93}"/>
              </a:ext>
            </a:extLst>
          </p:cNvPr>
          <p:cNvGraphicFramePr>
            <a:graphicFrameLocks noGrp="1"/>
          </p:cNvGraphicFramePr>
          <p:nvPr>
            <p:ph type="tbl" sz="quarter" idx="13"/>
            <p:extLst>
              <p:ext uri="{D42A27DB-BD31-4B8C-83A1-F6EECF244321}">
                <p14:modId xmlns:p14="http://schemas.microsoft.com/office/powerpoint/2010/main" val="2864860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24233173"/>
                    </a:ext>
                  </a:extLst>
                </a:gridCol>
                <a:gridCol w="1645920">
                  <a:extLst>
                    <a:ext uri="{9D8B030D-6E8A-4147-A177-3AD203B41FA5}">
                      <a16:colId xmlns:a16="http://schemas.microsoft.com/office/drawing/2014/main" val="2951698301"/>
                    </a:ext>
                  </a:extLst>
                </a:gridCol>
                <a:gridCol w="576072">
                  <a:extLst>
                    <a:ext uri="{9D8B030D-6E8A-4147-A177-3AD203B41FA5}">
                      <a16:colId xmlns:a16="http://schemas.microsoft.com/office/drawing/2014/main" val="1861237709"/>
                    </a:ext>
                  </a:extLst>
                </a:gridCol>
                <a:gridCol w="576072">
                  <a:extLst>
                    <a:ext uri="{9D8B030D-6E8A-4147-A177-3AD203B41FA5}">
                      <a16:colId xmlns:a16="http://schemas.microsoft.com/office/drawing/2014/main" val="1962894160"/>
                    </a:ext>
                  </a:extLst>
                </a:gridCol>
                <a:gridCol w="576072">
                  <a:extLst>
                    <a:ext uri="{9D8B030D-6E8A-4147-A177-3AD203B41FA5}">
                      <a16:colId xmlns:a16="http://schemas.microsoft.com/office/drawing/2014/main" val="616478401"/>
                    </a:ext>
                  </a:extLst>
                </a:gridCol>
                <a:gridCol w="576072">
                  <a:extLst>
                    <a:ext uri="{9D8B030D-6E8A-4147-A177-3AD203B41FA5}">
                      <a16:colId xmlns:a16="http://schemas.microsoft.com/office/drawing/2014/main" val="1319222642"/>
                    </a:ext>
                  </a:extLst>
                </a:gridCol>
                <a:gridCol w="576072">
                  <a:extLst>
                    <a:ext uri="{9D8B030D-6E8A-4147-A177-3AD203B41FA5}">
                      <a16:colId xmlns:a16="http://schemas.microsoft.com/office/drawing/2014/main" val="310328257"/>
                    </a:ext>
                  </a:extLst>
                </a:gridCol>
                <a:gridCol w="576072">
                  <a:extLst>
                    <a:ext uri="{9D8B030D-6E8A-4147-A177-3AD203B41FA5}">
                      <a16:colId xmlns:a16="http://schemas.microsoft.com/office/drawing/2014/main" val="1448941024"/>
                    </a:ext>
                  </a:extLst>
                </a:gridCol>
                <a:gridCol w="576072">
                  <a:extLst>
                    <a:ext uri="{9D8B030D-6E8A-4147-A177-3AD203B41FA5}">
                      <a16:colId xmlns:a16="http://schemas.microsoft.com/office/drawing/2014/main" val="634383971"/>
                    </a:ext>
                  </a:extLst>
                </a:gridCol>
                <a:gridCol w="576072">
                  <a:extLst>
                    <a:ext uri="{9D8B030D-6E8A-4147-A177-3AD203B41FA5}">
                      <a16:colId xmlns:a16="http://schemas.microsoft.com/office/drawing/2014/main" val="2352732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153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Loryma GmbH - 2021-09-28 12:12:06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3.7383177570093 %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8487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- 2021-09-28 11:43:32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4.8387096774194 %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0615050"/>
                  </a:ext>
                </a:extLst>
              </a:tr>
            </a:tbl>
          </a:graphicData>
        </a:graphic>
      </p:graphicFrame>
      <p:sp>
        <p:nvSpPr>
          <p:cNvPr id="4" name="Text Placeholder 3">
            <a:extLst>
              <a:ext uri="{FF2B5EF4-FFF2-40B4-BE49-F238E27FC236}">
                <a16:creationId xmlns:a16="http://schemas.microsoft.com/office/drawing/2014/main" id="{E1C79EA4-B627-4E95-8212-C127DCCE6B4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652402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6C30F-7FE1-4AEE-BB15-6E01A464954E}"/>
              </a:ext>
            </a:extLst>
          </p:cNvPr>
          <p:cNvSpPr>
            <a:spLocks noGrp="1"/>
          </p:cNvSpPr>
          <p:nvPr>
            <p:ph type="title"/>
          </p:nvPr>
        </p:nvSpPr>
        <p:spPr/>
        <p:txBody>
          <a:bodyPr/>
          <a:lstStyle/>
          <a:p>
            <a:r>
              <a:rPr lang="en-US"/>
              <a:t>LinkedIn Posts Table | Crespel &amp; Deiters Group - 5 of 24</a:t>
            </a:r>
          </a:p>
        </p:txBody>
      </p:sp>
      <p:graphicFrame>
        <p:nvGraphicFramePr>
          <p:cNvPr id="5" name="Table Placeholder 4">
            <a:extLst>
              <a:ext uri="{FF2B5EF4-FFF2-40B4-BE49-F238E27FC236}">
                <a16:creationId xmlns:a16="http://schemas.microsoft.com/office/drawing/2014/main" id="{4BB57727-AA3B-4EDB-A169-7E14E6391DF9}"/>
              </a:ext>
            </a:extLst>
          </p:cNvPr>
          <p:cNvGraphicFramePr>
            <a:graphicFrameLocks noGrp="1"/>
          </p:cNvGraphicFramePr>
          <p:nvPr>
            <p:ph type="tbl" sz="quarter" idx="13"/>
            <p:extLst>
              <p:ext uri="{D42A27DB-BD31-4B8C-83A1-F6EECF244321}">
                <p14:modId xmlns:p14="http://schemas.microsoft.com/office/powerpoint/2010/main" val="1562429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47518979"/>
                    </a:ext>
                  </a:extLst>
                </a:gridCol>
                <a:gridCol w="1645920">
                  <a:extLst>
                    <a:ext uri="{9D8B030D-6E8A-4147-A177-3AD203B41FA5}">
                      <a16:colId xmlns:a16="http://schemas.microsoft.com/office/drawing/2014/main" val="2192242322"/>
                    </a:ext>
                  </a:extLst>
                </a:gridCol>
                <a:gridCol w="576072">
                  <a:extLst>
                    <a:ext uri="{9D8B030D-6E8A-4147-A177-3AD203B41FA5}">
                      <a16:colId xmlns:a16="http://schemas.microsoft.com/office/drawing/2014/main" val="2459664652"/>
                    </a:ext>
                  </a:extLst>
                </a:gridCol>
                <a:gridCol w="576072">
                  <a:extLst>
                    <a:ext uri="{9D8B030D-6E8A-4147-A177-3AD203B41FA5}">
                      <a16:colId xmlns:a16="http://schemas.microsoft.com/office/drawing/2014/main" val="1935873680"/>
                    </a:ext>
                  </a:extLst>
                </a:gridCol>
                <a:gridCol w="576072">
                  <a:extLst>
                    <a:ext uri="{9D8B030D-6E8A-4147-A177-3AD203B41FA5}">
                      <a16:colId xmlns:a16="http://schemas.microsoft.com/office/drawing/2014/main" val="2362034380"/>
                    </a:ext>
                  </a:extLst>
                </a:gridCol>
                <a:gridCol w="576072">
                  <a:extLst>
                    <a:ext uri="{9D8B030D-6E8A-4147-A177-3AD203B41FA5}">
                      <a16:colId xmlns:a16="http://schemas.microsoft.com/office/drawing/2014/main" val="673974449"/>
                    </a:ext>
                  </a:extLst>
                </a:gridCol>
                <a:gridCol w="576072">
                  <a:extLst>
                    <a:ext uri="{9D8B030D-6E8A-4147-A177-3AD203B41FA5}">
                      <a16:colId xmlns:a16="http://schemas.microsoft.com/office/drawing/2014/main" val="732851198"/>
                    </a:ext>
                  </a:extLst>
                </a:gridCol>
                <a:gridCol w="576072">
                  <a:extLst>
                    <a:ext uri="{9D8B030D-6E8A-4147-A177-3AD203B41FA5}">
                      <a16:colId xmlns:a16="http://schemas.microsoft.com/office/drawing/2014/main" val="310107506"/>
                    </a:ext>
                  </a:extLst>
                </a:gridCol>
                <a:gridCol w="576072">
                  <a:extLst>
                    <a:ext uri="{9D8B030D-6E8A-4147-A177-3AD203B41FA5}">
                      <a16:colId xmlns:a16="http://schemas.microsoft.com/office/drawing/2014/main" val="582059902"/>
                    </a:ext>
                  </a:extLst>
                </a:gridCol>
                <a:gridCol w="576072">
                  <a:extLst>
                    <a:ext uri="{9D8B030D-6E8A-4147-A177-3AD203B41FA5}">
                      <a16:colId xmlns:a16="http://schemas.microsoft.com/office/drawing/2014/main" val="441575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2385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- 2021-09-28 11:42:51</a:t>
                      </a:r>
                      <a:r>
                        <a:rPr kumimoji="0" lang="en-US" sz="1000" b="0" i="0" u="none" strike="noStrike" kern="1200" cap="none" spc="0" normalizeH="0" baseline="0" noProof="0">
                          <a:ln>
                            <a:noFill/>
                          </a:ln>
                          <a:solidFill>
                            <a:prstClr val="black"/>
                          </a:solidFill>
                          <a:effectLst/>
                          <a:uLnTx/>
                          <a:uFillTx/>
                          <a:latin typeface="+mn-lt"/>
                          <a:ea typeface="+mn-ea"/>
                          <a:cs typeface="+mn-cs"/>
                        </a:rPr>
                        <a:t>
 🌾🚜 When it comes to feed, safety is vital. At Crespeo, we produce high-quality ingredients based on the natural raw material wheat. Ours comes mainly from German cultivation and is 100% GMO-free, with optimal nutrient density and a high degree of purity. Thanks to stringent requirements in the supply chain and strict quality assurance measures, we guarantee that our products are safe and reliable. 
Find out more: https://crespeldeitersgroup.com/crespeo/about-us/quality-management/ 
#crespeldeitersgroup #crespeofeed #feed #animalfeed #livestock #animalnutrition #wheat 
© Unsplash / Paz Arando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4.6511627906977 %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1944515"/>
                  </a:ext>
                </a:extLst>
              </a:tr>
            </a:tbl>
          </a:graphicData>
        </a:graphic>
      </p:graphicFrame>
      <p:sp>
        <p:nvSpPr>
          <p:cNvPr id="4" name="Text Placeholder 3">
            <a:extLst>
              <a:ext uri="{FF2B5EF4-FFF2-40B4-BE49-F238E27FC236}">
                <a16:creationId xmlns:a16="http://schemas.microsoft.com/office/drawing/2014/main" id="{25FF7EF6-B351-4B2C-857D-E6B0F985F38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272151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B0A2-492E-4796-BE51-252DEDC2FFFF}"/>
              </a:ext>
            </a:extLst>
          </p:cNvPr>
          <p:cNvSpPr>
            <a:spLocks noGrp="1"/>
          </p:cNvSpPr>
          <p:nvPr>
            <p:ph type="title"/>
          </p:nvPr>
        </p:nvSpPr>
        <p:spPr/>
        <p:txBody>
          <a:bodyPr/>
          <a:lstStyle/>
          <a:p>
            <a:r>
              <a:rPr lang="en-US"/>
              <a:t>LinkedIn Posts Table | Crespel &amp; Deiters Group - 6 of 24</a:t>
            </a:r>
          </a:p>
        </p:txBody>
      </p:sp>
      <p:graphicFrame>
        <p:nvGraphicFramePr>
          <p:cNvPr id="5" name="Table Placeholder 4">
            <a:extLst>
              <a:ext uri="{FF2B5EF4-FFF2-40B4-BE49-F238E27FC236}">
                <a16:creationId xmlns:a16="http://schemas.microsoft.com/office/drawing/2014/main" id="{6FD9E6FB-E071-473B-B5D5-9AFF274A1D80}"/>
              </a:ext>
            </a:extLst>
          </p:cNvPr>
          <p:cNvGraphicFramePr>
            <a:graphicFrameLocks noGrp="1"/>
          </p:cNvGraphicFramePr>
          <p:nvPr>
            <p:ph type="tbl" sz="quarter" idx="13"/>
            <p:extLst>
              <p:ext uri="{D42A27DB-BD31-4B8C-83A1-F6EECF244321}">
                <p14:modId xmlns:p14="http://schemas.microsoft.com/office/powerpoint/2010/main" val="2237619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24906147"/>
                    </a:ext>
                  </a:extLst>
                </a:gridCol>
                <a:gridCol w="1645920">
                  <a:extLst>
                    <a:ext uri="{9D8B030D-6E8A-4147-A177-3AD203B41FA5}">
                      <a16:colId xmlns:a16="http://schemas.microsoft.com/office/drawing/2014/main" val="461278730"/>
                    </a:ext>
                  </a:extLst>
                </a:gridCol>
                <a:gridCol w="576072">
                  <a:extLst>
                    <a:ext uri="{9D8B030D-6E8A-4147-A177-3AD203B41FA5}">
                      <a16:colId xmlns:a16="http://schemas.microsoft.com/office/drawing/2014/main" val="929019493"/>
                    </a:ext>
                  </a:extLst>
                </a:gridCol>
                <a:gridCol w="576072">
                  <a:extLst>
                    <a:ext uri="{9D8B030D-6E8A-4147-A177-3AD203B41FA5}">
                      <a16:colId xmlns:a16="http://schemas.microsoft.com/office/drawing/2014/main" val="3824277529"/>
                    </a:ext>
                  </a:extLst>
                </a:gridCol>
                <a:gridCol w="576072">
                  <a:extLst>
                    <a:ext uri="{9D8B030D-6E8A-4147-A177-3AD203B41FA5}">
                      <a16:colId xmlns:a16="http://schemas.microsoft.com/office/drawing/2014/main" val="2782372363"/>
                    </a:ext>
                  </a:extLst>
                </a:gridCol>
                <a:gridCol w="576072">
                  <a:extLst>
                    <a:ext uri="{9D8B030D-6E8A-4147-A177-3AD203B41FA5}">
                      <a16:colId xmlns:a16="http://schemas.microsoft.com/office/drawing/2014/main" val="1076974687"/>
                    </a:ext>
                  </a:extLst>
                </a:gridCol>
                <a:gridCol w="576072">
                  <a:extLst>
                    <a:ext uri="{9D8B030D-6E8A-4147-A177-3AD203B41FA5}">
                      <a16:colId xmlns:a16="http://schemas.microsoft.com/office/drawing/2014/main" val="2004560428"/>
                    </a:ext>
                  </a:extLst>
                </a:gridCol>
                <a:gridCol w="576072">
                  <a:extLst>
                    <a:ext uri="{9D8B030D-6E8A-4147-A177-3AD203B41FA5}">
                      <a16:colId xmlns:a16="http://schemas.microsoft.com/office/drawing/2014/main" val="1165361083"/>
                    </a:ext>
                  </a:extLst>
                </a:gridCol>
                <a:gridCol w="576072">
                  <a:extLst>
                    <a:ext uri="{9D8B030D-6E8A-4147-A177-3AD203B41FA5}">
                      <a16:colId xmlns:a16="http://schemas.microsoft.com/office/drawing/2014/main" val="164979641"/>
                    </a:ext>
                  </a:extLst>
                </a:gridCol>
                <a:gridCol w="576072">
                  <a:extLst>
                    <a:ext uri="{9D8B030D-6E8A-4147-A177-3AD203B41FA5}">
                      <a16:colId xmlns:a16="http://schemas.microsoft.com/office/drawing/2014/main" val="1333186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451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- 2021-09-23 08:01:17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2.5773195876289 %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5031984"/>
                  </a:ext>
                </a:extLst>
              </a:tr>
            </a:tbl>
          </a:graphicData>
        </a:graphic>
      </p:graphicFrame>
      <p:sp>
        <p:nvSpPr>
          <p:cNvPr id="4" name="Text Placeholder 3">
            <a:extLst>
              <a:ext uri="{FF2B5EF4-FFF2-40B4-BE49-F238E27FC236}">
                <a16:creationId xmlns:a16="http://schemas.microsoft.com/office/drawing/2014/main" id="{79683332-0581-4BF7-AF0C-7395D459328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935496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91153-E084-486C-8A38-F1CB3EA6F806}"/>
              </a:ext>
            </a:extLst>
          </p:cNvPr>
          <p:cNvSpPr>
            <a:spLocks noGrp="1"/>
          </p:cNvSpPr>
          <p:nvPr>
            <p:ph type="title"/>
          </p:nvPr>
        </p:nvSpPr>
        <p:spPr/>
        <p:txBody>
          <a:bodyPr/>
          <a:lstStyle/>
          <a:p>
            <a:r>
              <a:rPr lang="en-US"/>
              <a:t>LinkedIn Posts Table | Crespel &amp; Deiters Group - 7 of 24</a:t>
            </a:r>
          </a:p>
        </p:txBody>
      </p:sp>
      <p:graphicFrame>
        <p:nvGraphicFramePr>
          <p:cNvPr id="5" name="Table Placeholder 4">
            <a:extLst>
              <a:ext uri="{FF2B5EF4-FFF2-40B4-BE49-F238E27FC236}">
                <a16:creationId xmlns:a16="http://schemas.microsoft.com/office/drawing/2014/main" id="{AD714379-3F04-4651-A4A7-FC7E7AD89FEC}"/>
              </a:ext>
            </a:extLst>
          </p:cNvPr>
          <p:cNvGraphicFramePr>
            <a:graphicFrameLocks noGrp="1"/>
          </p:cNvGraphicFramePr>
          <p:nvPr>
            <p:ph type="tbl" sz="quarter" idx="13"/>
            <p:extLst>
              <p:ext uri="{D42A27DB-BD31-4B8C-83A1-F6EECF244321}">
                <p14:modId xmlns:p14="http://schemas.microsoft.com/office/powerpoint/2010/main" val="154574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66874237"/>
                    </a:ext>
                  </a:extLst>
                </a:gridCol>
                <a:gridCol w="1645920">
                  <a:extLst>
                    <a:ext uri="{9D8B030D-6E8A-4147-A177-3AD203B41FA5}">
                      <a16:colId xmlns:a16="http://schemas.microsoft.com/office/drawing/2014/main" val="1696607662"/>
                    </a:ext>
                  </a:extLst>
                </a:gridCol>
                <a:gridCol w="576072">
                  <a:extLst>
                    <a:ext uri="{9D8B030D-6E8A-4147-A177-3AD203B41FA5}">
                      <a16:colId xmlns:a16="http://schemas.microsoft.com/office/drawing/2014/main" val="3319552192"/>
                    </a:ext>
                  </a:extLst>
                </a:gridCol>
                <a:gridCol w="576072">
                  <a:extLst>
                    <a:ext uri="{9D8B030D-6E8A-4147-A177-3AD203B41FA5}">
                      <a16:colId xmlns:a16="http://schemas.microsoft.com/office/drawing/2014/main" val="3241809159"/>
                    </a:ext>
                  </a:extLst>
                </a:gridCol>
                <a:gridCol w="576072">
                  <a:extLst>
                    <a:ext uri="{9D8B030D-6E8A-4147-A177-3AD203B41FA5}">
                      <a16:colId xmlns:a16="http://schemas.microsoft.com/office/drawing/2014/main" val="3922777991"/>
                    </a:ext>
                  </a:extLst>
                </a:gridCol>
                <a:gridCol w="576072">
                  <a:extLst>
                    <a:ext uri="{9D8B030D-6E8A-4147-A177-3AD203B41FA5}">
                      <a16:colId xmlns:a16="http://schemas.microsoft.com/office/drawing/2014/main" val="4126685289"/>
                    </a:ext>
                  </a:extLst>
                </a:gridCol>
                <a:gridCol w="576072">
                  <a:extLst>
                    <a:ext uri="{9D8B030D-6E8A-4147-A177-3AD203B41FA5}">
                      <a16:colId xmlns:a16="http://schemas.microsoft.com/office/drawing/2014/main" val="2916014816"/>
                    </a:ext>
                  </a:extLst>
                </a:gridCol>
                <a:gridCol w="576072">
                  <a:extLst>
                    <a:ext uri="{9D8B030D-6E8A-4147-A177-3AD203B41FA5}">
                      <a16:colId xmlns:a16="http://schemas.microsoft.com/office/drawing/2014/main" val="2475509057"/>
                    </a:ext>
                  </a:extLst>
                </a:gridCol>
                <a:gridCol w="576072">
                  <a:extLst>
                    <a:ext uri="{9D8B030D-6E8A-4147-A177-3AD203B41FA5}">
                      <a16:colId xmlns:a16="http://schemas.microsoft.com/office/drawing/2014/main" val="4172707622"/>
                    </a:ext>
                  </a:extLst>
                </a:gridCol>
                <a:gridCol w="576072">
                  <a:extLst>
                    <a:ext uri="{9D8B030D-6E8A-4147-A177-3AD203B41FA5}">
                      <a16:colId xmlns:a16="http://schemas.microsoft.com/office/drawing/2014/main" val="4252236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43486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- 2021-09-23 08:00:34</a:t>
                      </a:r>
                      <a:r>
                        <a:rPr kumimoji="0" lang="en-US" sz="1000" b="0" i="0" u="none" strike="noStrike" kern="1200" cap="none" spc="0" normalizeH="0" baseline="0" noProof="0">
                          <a:ln>
                            <a:noFill/>
                          </a:ln>
                          <a:solidFill>
                            <a:prstClr val="black"/>
                          </a:solidFill>
                          <a:effectLst/>
                          <a:uLnTx/>
                          <a:uFillTx/>
                          <a:latin typeface="+mn-lt"/>
                          <a:ea typeface="+mn-ea"/>
                          <a:cs typeface="+mn-cs"/>
                        </a:rPr>
                        <a:t>
 Crying out for low-carb #toast? Look no further than our portfolio of solutions designed to help manufacturers expand their offerings to health-conscious consumers: our resistant wheat starches can replace part of the flour and reduce the amount of calories in starch-based foods. The end product therefore has a reduced sugar content and higher proportion of vegetable protein, and dietary fibre. So the nutritional profile is improved yet the traditional texture maintained.
Get more information on our website: https://crespeldeitersgroup.com/loryma/wheat-starch/resistant-wheat-starch/ 
#loryma #starch #wheat #lowcarb #sugarreduction #bakedgoods #resistantstarch #foodindustry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8.6206896551724 %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2802583"/>
                  </a:ext>
                </a:extLst>
              </a:tr>
            </a:tbl>
          </a:graphicData>
        </a:graphic>
      </p:graphicFrame>
      <p:sp>
        <p:nvSpPr>
          <p:cNvPr id="4" name="Text Placeholder 3">
            <a:extLst>
              <a:ext uri="{FF2B5EF4-FFF2-40B4-BE49-F238E27FC236}">
                <a16:creationId xmlns:a16="http://schemas.microsoft.com/office/drawing/2014/main" id="{FCE4F443-8C64-4E0E-98F4-F6F3492C20F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671412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41956-3F12-4939-AA86-F632DD7EF0B9}"/>
              </a:ext>
            </a:extLst>
          </p:cNvPr>
          <p:cNvSpPr>
            <a:spLocks noGrp="1"/>
          </p:cNvSpPr>
          <p:nvPr>
            <p:ph type="title"/>
          </p:nvPr>
        </p:nvSpPr>
        <p:spPr/>
        <p:txBody>
          <a:bodyPr/>
          <a:lstStyle/>
          <a:p>
            <a:r>
              <a:rPr lang="en-US"/>
              <a:t>LinkedIn Posts Table | Crespel &amp; Deiters Group - 8 of 24</a:t>
            </a:r>
          </a:p>
        </p:txBody>
      </p:sp>
      <p:graphicFrame>
        <p:nvGraphicFramePr>
          <p:cNvPr id="5" name="Table Placeholder 4">
            <a:extLst>
              <a:ext uri="{FF2B5EF4-FFF2-40B4-BE49-F238E27FC236}">
                <a16:creationId xmlns:a16="http://schemas.microsoft.com/office/drawing/2014/main" id="{53A06C72-0319-4170-9063-0800FF8279B0}"/>
              </a:ext>
            </a:extLst>
          </p:cNvPr>
          <p:cNvGraphicFramePr>
            <a:graphicFrameLocks noGrp="1"/>
          </p:cNvGraphicFramePr>
          <p:nvPr>
            <p:ph type="tbl" sz="quarter" idx="13"/>
            <p:extLst>
              <p:ext uri="{D42A27DB-BD31-4B8C-83A1-F6EECF244321}">
                <p14:modId xmlns:p14="http://schemas.microsoft.com/office/powerpoint/2010/main" val="1582854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30730724"/>
                    </a:ext>
                  </a:extLst>
                </a:gridCol>
                <a:gridCol w="1645920">
                  <a:extLst>
                    <a:ext uri="{9D8B030D-6E8A-4147-A177-3AD203B41FA5}">
                      <a16:colId xmlns:a16="http://schemas.microsoft.com/office/drawing/2014/main" val="2614441824"/>
                    </a:ext>
                  </a:extLst>
                </a:gridCol>
                <a:gridCol w="576072">
                  <a:extLst>
                    <a:ext uri="{9D8B030D-6E8A-4147-A177-3AD203B41FA5}">
                      <a16:colId xmlns:a16="http://schemas.microsoft.com/office/drawing/2014/main" val="2814600824"/>
                    </a:ext>
                  </a:extLst>
                </a:gridCol>
                <a:gridCol w="576072">
                  <a:extLst>
                    <a:ext uri="{9D8B030D-6E8A-4147-A177-3AD203B41FA5}">
                      <a16:colId xmlns:a16="http://schemas.microsoft.com/office/drawing/2014/main" val="1957706912"/>
                    </a:ext>
                  </a:extLst>
                </a:gridCol>
                <a:gridCol w="576072">
                  <a:extLst>
                    <a:ext uri="{9D8B030D-6E8A-4147-A177-3AD203B41FA5}">
                      <a16:colId xmlns:a16="http://schemas.microsoft.com/office/drawing/2014/main" val="1925109793"/>
                    </a:ext>
                  </a:extLst>
                </a:gridCol>
                <a:gridCol w="576072">
                  <a:extLst>
                    <a:ext uri="{9D8B030D-6E8A-4147-A177-3AD203B41FA5}">
                      <a16:colId xmlns:a16="http://schemas.microsoft.com/office/drawing/2014/main" val="2291215959"/>
                    </a:ext>
                  </a:extLst>
                </a:gridCol>
                <a:gridCol w="576072">
                  <a:extLst>
                    <a:ext uri="{9D8B030D-6E8A-4147-A177-3AD203B41FA5}">
                      <a16:colId xmlns:a16="http://schemas.microsoft.com/office/drawing/2014/main" val="1882266878"/>
                    </a:ext>
                  </a:extLst>
                </a:gridCol>
                <a:gridCol w="576072">
                  <a:extLst>
                    <a:ext uri="{9D8B030D-6E8A-4147-A177-3AD203B41FA5}">
                      <a16:colId xmlns:a16="http://schemas.microsoft.com/office/drawing/2014/main" val="544962429"/>
                    </a:ext>
                  </a:extLst>
                </a:gridCol>
                <a:gridCol w="576072">
                  <a:extLst>
                    <a:ext uri="{9D8B030D-6E8A-4147-A177-3AD203B41FA5}">
                      <a16:colId xmlns:a16="http://schemas.microsoft.com/office/drawing/2014/main" val="28553495"/>
                    </a:ext>
                  </a:extLst>
                </a:gridCol>
                <a:gridCol w="576072">
                  <a:extLst>
                    <a:ext uri="{9D8B030D-6E8A-4147-A177-3AD203B41FA5}">
                      <a16:colId xmlns:a16="http://schemas.microsoft.com/office/drawing/2014/main" val="1714234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1227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- 2021-09-22 08:47:11</a:t>
                      </a:r>
                      <a:r>
                        <a:rPr kumimoji="0" lang="de-DE" sz="1000" b="0" i="0" u="none" strike="noStrike" kern="1200" cap="none" spc="0" normalizeH="0" baseline="0" noProof="0">
                          <a:ln>
                            <a:noFill/>
                          </a:ln>
                          <a:solidFill>
                            <a:prstClr val="black"/>
                          </a:solidFill>
                          <a:effectLst/>
                          <a:uLnTx/>
                          <a:uFillTx/>
                          <a:latin typeface="+mn-lt"/>
                          <a:ea typeface="+mn-ea"/>
                          <a:cs typeface="+mn-cs"/>
                        </a:rPr>
                        <a:t>
 Low-Carb #Toast – Geht das überhaupt? Herkömmliches Toastbrot enthält viele Kohlenhydrate, ist deshalb nicht gerade ein gesundes Lebensmittel und verträgt sich schon gar nicht mit einer bewussten Low-Carb-Ernährung. 
Unser Portfolio bietet eine Lösung, mit der Hersteller ihr Angebot für eine gesundheitsbewusste Zielgruppe erweitern: Unsere resistente Weizenstärken können einen Teil des Mehls ersetzen und den Kaloriengehalt in stärkebasierten Lebensmitteln reduzieren. Das Resultat zeichnet sich durch einen reduzierten Zuckergehalt und einen höheren Anteil an pflanzlichem Protein und Ballaststoffen aus. Das Nährwertprofil des Endprodukts verbessert sich - die klassische Textur des Endprodukts bleibt erhalten.
Mehr Informationen finden Sie auf unserer Website: https://crespeldeitersgroup.com/de/loryma/weizenstaerken/resistente-weizenstarke/ 
EN: https://crespeldeitersgroup.com/loryma/wheat-starch/resistant-wheat-starch/ 
#loryma #resistentestärke #stärke #wenigerzucker #backindustrie #inhaltsstoffe #lebensmittelherstellung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5.5900621118012 %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1428938"/>
                  </a:ext>
                </a:extLst>
              </a:tr>
            </a:tbl>
          </a:graphicData>
        </a:graphic>
      </p:graphicFrame>
      <p:sp>
        <p:nvSpPr>
          <p:cNvPr id="4" name="Text Placeholder 3">
            <a:extLst>
              <a:ext uri="{FF2B5EF4-FFF2-40B4-BE49-F238E27FC236}">
                <a16:creationId xmlns:a16="http://schemas.microsoft.com/office/drawing/2014/main" id="{52817AB1-1F4A-43B3-B2F5-653B7D0F042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837466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8B40E-2ADC-4EF2-BEE1-7BC018AFFB73}"/>
              </a:ext>
            </a:extLst>
          </p:cNvPr>
          <p:cNvSpPr>
            <a:spLocks noGrp="1"/>
          </p:cNvSpPr>
          <p:nvPr>
            <p:ph type="title"/>
          </p:nvPr>
        </p:nvSpPr>
        <p:spPr/>
        <p:txBody>
          <a:bodyPr/>
          <a:lstStyle/>
          <a:p>
            <a:r>
              <a:rPr lang="en-US"/>
              <a:t>LinkedIn Posts Table | Crespel &amp; Deiters Group - 9 of 24</a:t>
            </a:r>
          </a:p>
        </p:txBody>
      </p:sp>
      <p:graphicFrame>
        <p:nvGraphicFramePr>
          <p:cNvPr id="5" name="Table Placeholder 4">
            <a:extLst>
              <a:ext uri="{FF2B5EF4-FFF2-40B4-BE49-F238E27FC236}">
                <a16:creationId xmlns:a16="http://schemas.microsoft.com/office/drawing/2014/main" id="{64397E47-7CCF-4421-AF5D-7F6E02A2FCB9}"/>
              </a:ext>
            </a:extLst>
          </p:cNvPr>
          <p:cNvGraphicFramePr>
            <a:graphicFrameLocks noGrp="1"/>
          </p:cNvGraphicFramePr>
          <p:nvPr>
            <p:ph type="tbl" sz="quarter" idx="13"/>
            <p:extLst>
              <p:ext uri="{D42A27DB-BD31-4B8C-83A1-F6EECF244321}">
                <p14:modId xmlns:p14="http://schemas.microsoft.com/office/powerpoint/2010/main" val="1725356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13201529"/>
                    </a:ext>
                  </a:extLst>
                </a:gridCol>
                <a:gridCol w="1645920">
                  <a:extLst>
                    <a:ext uri="{9D8B030D-6E8A-4147-A177-3AD203B41FA5}">
                      <a16:colId xmlns:a16="http://schemas.microsoft.com/office/drawing/2014/main" val="2335152249"/>
                    </a:ext>
                  </a:extLst>
                </a:gridCol>
                <a:gridCol w="576072">
                  <a:extLst>
                    <a:ext uri="{9D8B030D-6E8A-4147-A177-3AD203B41FA5}">
                      <a16:colId xmlns:a16="http://schemas.microsoft.com/office/drawing/2014/main" val="4287960553"/>
                    </a:ext>
                  </a:extLst>
                </a:gridCol>
                <a:gridCol w="576072">
                  <a:extLst>
                    <a:ext uri="{9D8B030D-6E8A-4147-A177-3AD203B41FA5}">
                      <a16:colId xmlns:a16="http://schemas.microsoft.com/office/drawing/2014/main" val="1235621258"/>
                    </a:ext>
                  </a:extLst>
                </a:gridCol>
                <a:gridCol w="576072">
                  <a:extLst>
                    <a:ext uri="{9D8B030D-6E8A-4147-A177-3AD203B41FA5}">
                      <a16:colId xmlns:a16="http://schemas.microsoft.com/office/drawing/2014/main" val="2521855340"/>
                    </a:ext>
                  </a:extLst>
                </a:gridCol>
                <a:gridCol w="576072">
                  <a:extLst>
                    <a:ext uri="{9D8B030D-6E8A-4147-A177-3AD203B41FA5}">
                      <a16:colId xmlns:a16="http://schemas.microsoft.com/office/drawing/2014/main" val="1818471260"/>
                    </a:ext>
                  </a:extLst>
                </a:gridCol>
                <a:gridCol w="576072">
                  <a:extLst>
                    <a:ext uri="{9D8B030D-6E8A-4147-A177-3AD203B41FA5}">
                      <a16:colId xmlns:a16="http://schemas.microsoft.com/office/drawing/2014/main" val="1188574278"/>
                    </a:ext>
                  </a:extLst>
                </a:gridCol>
                <a:gridCol w="576072">
                  <a:extLst>
                    <a:ext uri="{9D8B030D-6E8A-4147-A177-3AD203B41FA5}">
                      <a16:colId xmlns:a16="http://schemas.microsoft.com/office/drawing/2014/main" val="993716779"/>
                    </a:ext>
                  </a:extLst>
                </a:gridCol>
                <a:gridCol w="576072">
                  <a:extLst>
                    <a:ext uri="{9D8B030D-6E8A-4147-A177-3AD203B41FA5}">
                      <a16:colId xmlns:a16="http://schemas.microsoft.com/office/drawing/2014/main" val="2389658864"/>
                    </a:ext>
                  </a:extLst>
                </a:gridCol>
                <a:gridCol w="576072">
                  <a:extLst>
                    <a:ext uri="{9D8B030D-6E8A-4147-A177-3AD203B41FA5}">
                      <a16:colId xmlns:a16="http://schemas.microsoft.com/office/drawing/2014/main" val="3008392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5569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- 2021-09-21 11:05:27</a:t>
                      </a:r>
                      <a:r>
                        <a:rPr kumimoji="0" lang="en-US" sz="1000" b="0" i="0" u="none" strike="noStrike" kern="1200" cap="none" spc="0" normalizeH="0" baseline="0" noProof="0">
                          <a:ln>
                            <a:noFill/>
                          </a:ln>
                          <a:solidFill>
                            <a:prstClr val="black"/>
                          </a:solidFill>
                          <a:effectLst/>
                          <a:uLnTx/>
                          <a:uFillTx/>
                          <a:latin typeface="+mn-lt"/>
                          <a:ea typeface="+mn-ea"/>
                          <a:cs typeface="+mn-cs"/>
                        </a:rPr>
                        <a:t>
 Milk replacers for piglets🐽🍼 - out now!
Farmers are under increasing pressure to find efficient and economically viable ways of feeding their livestock. Meeting nutritional requirements is especially important when it comes to young animals such as piglets, in order to ensure the healthy development of their gastrointestinal tract and immune system. 
Read the current issue of International Pig Topics by Positive Action Publications Ltd to see how our wheat-based ingredients and advanced processing technologies can support feed producers (page 29): bit.ly/3zsAnwo
#crespeofeed #feed #animalfeed #livestock #animalnutrition #wheat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7599298"/>
                  </a:ext>
                </a:extLst>
              </a:tr>
            </a:tbl>
          </a:graphicData>
        </a:graphic>
      </p:graphicFrame>
      <p:sp>
        <p:nvSpPr>
          <p:cNvPr id="4" name="Text Placeholder 3">
            <a:extLst>
              <a:ext uri="{FF2B5EF4-FFF2-40B4-BE49-F238E27FC236}">
                <a16:creationId xmlns:a16="http://schemas.microsoft.com/office/drawing/2014/main" id="{56F8C127-0963-4C72-9681-A9454321FEB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337195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CA428-08B1-4ABB-8F09-92E91CDE9F9F}"/>
              </a:ext>
            </a:extLst>
          </p:cNvPr>
          <p:cNvSpPr>
            <a:spLocks noGrp="1"/>
          </p:cNvSpPr>
          <p:nvPr>
            <p:ph type="title"/>
          </p:nvPr>
        </p:nvSpPr>
        <p:spPr/>
        <p:txBody>
          <a:bodyPr/>
          <a:lstStyle/>
          <a:p>
            <a:r>
              <a:rPr lang="en-US"/>
              <a:t>LinkedIn Posts Table | Crespel &amp; Deiters Group - 10 of 24</a:t>
            </a:r>
          </a:p>
        </p:txBody>
      </p:sp>
      <p:graphicFrame>
        <p:nvGraphicFramePr>
          <p:cNvPr id="5" name="Table Placeholder 4">
            <a:extLst>
              <a:ext uri="{FF2B5EF4-FFF2-40B4-BE49-F238E27FC236}">
                <a16:creationId xmlns:a16="http://schemas.microsoft.com/office/drawing/2014/main" id="{A865E645-53A3-404A-9DD3-0A3E0812A583}"/>
              </a:ext>
            </a:extLst>
          </p:cNvPr>
          <p:cNvGraphicFramePr>
            <a:graphicFrameLocks noGrp="1"/>
          </p:cNvGraphicFramePr>
          <p:nvPr>
            <p:ph type="tbl" sz="quarter" idx="13"/>
            <p:extLst>
              <p:ext uri="{D42A27DB-BD31-4B8C-83A1-F6EECF244321}">
                <p14:modId xmlns:p14="http://schemas.microsoft.com/office/powerpoint/2010/main" val="510967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36926365"/>
                    </a:ext>
                  </a:extLst>
                </a:gridCol>
                <a:gridCol w="1645920">
                  <a:extLst>
                    <a:ext uri="{9D8B030D-6E8A-4147-A177-3AD203B41FA5}">
                      <a16:colId xmlns:a16="http://schemas.microsoft.com/office/drawing/2014/main" val="2773967974"/>
                    </a:ext>
                  </a:extLst>
                </a:gridCol>
                <a:gridCol w="576072">
                  <a:extLst>
                    <a:ext uri="{9D8B030D-6E8A-4147-A177-3AD203B41FA5}">
                      <a16:colId xmlns:a16="http://schemas.microsoft.com/office/drawing/2014/main" val="2580109352"/>
                    </a:ext>
                  </a:extLst>
                </a:gridCol>
                <a:gridCol w="576072">
                  <a:extLst>
                    <a:ext uri="{9D8B030D-6E8A-4147-A177-3AD203B41FA5}">
                      <a16:colId xmlns:a16="http://schemas.microsoft.com/office/drawing/2014/main" val="2946321246"/>
                    </a:ext>
                  </a:extLst>
                </a:gridCol>
                <a:gridCol w="576072">
                  <a:extLst>
                    <a:ext uri="{9D8B030D-6E8A-4147-A177-3AD203B41FA5}">
                      <a16:colId xmlns:a16="http://schemas.microsoft.com/office/drawing/2014/main" val="2414983503"/>
                    </a:ext>
                  </a:extLst>
                </a:gridCol>
                <a:gridCol w="576072">
                  <a:extLst>
                    <a:ext uri="{9D8B030D-6E8A-4147-A177-3AD203B41FA5}">
                      <a16:colId xmlns:a16="http://schemas.microsoft.com/office/drawing/2014/main" val="4178716494"/>
                    </a:ext>
                  </a:extLst>
                </a:gridCol>
                <a:gridCol w="576072">
                  <a:extLst>
                    <a:ext uri="{9D8B030D-6E8A-4147-A177-3AD203B41FA5}">
                      <a16:colId xmlns:a16="http://schemas.microsoft.com/office/drawing/2014/main" val="2438429698"/>
                    </a:ext>
                  </a:extLst>
                </a:gridCol>
                <a:gridCol w="576072">
                  <a:extLst>
                    <a:ext uri="{9D8B030D-6E8A-4147-A177-3AD203B41FA5}">
                      <a16:colId xmlns:a16="http://schemas.microsoft.com/office/drawing/2014/main" val="193450249"/>
                    </a:ext>
                  </a:extLst>
                </a:gridCol>
                <a:gridCol w="576072">
                  <a:extLst>
                    <a:ext uri="{9D8B030D-6E8A-4147-A177-3AD203B41FA5}">
                      <a16:colId xmlns:a16="http://schemas.microsoft.com/office/drawing/2014/main" val="2642402859"/>
                    </a:ext>
                  </a:extLst>
                </a:gridCol>
                <a:gridCol w="576072">
                  <a:extLst>
                    <a:ext uri="{9D8B030D-6E8A-4147-A177-3AD203B41FA5}">
                      <a16:colId xmlns:a16="http://schemas.microsoft.com/office/drawing/2014/main" val="4148478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13419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Group - 2021-09-17 09:41:47</a:t>
                      </a:r>
                      <a:r>
                        <a:rPr kumimoji="0" lang="de-DE" sz="1000" b="0" i="0" u="none" strike="noStrike" kern="1200" cap="none" spc="0" normalizeH="0" baseline="0" noProof="0">
                          <a:ln>
                            <a:noFill/>
                          </a:ln>
                          <a:solidFill>
                            <a:prstClr val="black"/>
                          </a:solidFill>
                          <a:effectLst/>
                          <a:uLnTx/>
                          <a:uFillTx/>
                          <a:latin typeface="+mn-lt"/>
                          <a:ea typeface="+mn-ea"/>
                          <a:cs typeface="+mn-cs"/>
                        </a:rPr>
                        <a:t>
 Ehrenamt ist Ehrensache💝
WIR für die In|du|strie! #zukunftderindustrie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8.8028169014085 %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4217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Group - 2021-09-16 12:17:31</a:t>
                      </a:r>
                      <a:r>
                        <a:rPr kumimoji="0" lang="en-US" sz="1000" b="0" i="0" u="none" strike="noStrike" kern="1200" cap="none" spc="0" normalizeH="0" baseline="0" noProof="0">
                          <a:ln>
                            <a:noFill/>
                          </a:ln>
                          <a:solidFill>
                            <a:prstClr val="black"/>
                          </a:solidFill>
                          <a:effectLst/>
                          <a:uLnTx/>
                          <a:uFillTx/>
                          <a:latin typeface="+mn-lt"/>
                          <a:ea typeface="+mn-ea"/>
                          <a:cs typeface="+mn-cs"/>
                        </a:rPr>
                        <a:t>
 Studierende aufgepasst🚨🔬
Du stehst für das neue Semester in den Startlöchern, hast aber noch keinen spannenden Nebenjob gefunden?
Wir vergeben ab sofort eine Werkstudentenstelle in unserem Qualitätsmanagement!
Weitere Informationen: bit.ly/3nDAe7d
#crespeldeitersgroup #job #ibbenbüren #labor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6.9387755102041 %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5929001"/>
                  </a:ext>
                </a:extLst>
              </a:tr>
            </a:tbl>
          </a:graphicData>
        </a:graphic>
      </p:graphicFrame>
      <p:sp>
        <p:nvSpPr>
          <p:cNvPr id="4" name="Text Placeholder 3">
            <a:extLst>
              <a:ext uri="{FF2B5EF4-FFF2-40B4-BE49-F238E27FC236}">
                <a16:creationId xmlns:a16="http://schemas.microsoft.com/office/drawing/2014/main" id="{6F416647-3684-4C49-B900-99C43CA7222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825867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6168-625B-48B8-AD2F-2C610A8CA95D}"/>
              </a:ext>
            </a:extLst>
          </p:cNvPr>
          <p:cNvSpPr>
            <a:spLocks noGrp="1"/>
          </p:cNvSpPr>
          <p:nvPr>
            <p:ph type="title"/>
          </p:nvPr>
        </p:nvSpPr>
        <p:spPr/>
        <p:txBody>
          <a:bodyPr/>
          <a:lstStyle/>
          <a:p>
            <a:r>
              <a:rPr lang="en-US"/>
              <a:t>LinkedIn Posts Table | Crespel &amp; Deiters Group - 11 of 24</a:t>
            </a:r>
          </a:p>
        </p:txBody>
      </p:sp>
      <p:graphicFrame>
        <p:nvGraphicFramePr>
          <p:cNvPr id="5" name="Table Placeholder 4">
            <a:extLst>
              <a:ext uri="{FF2B5EF4-FFF2-40B4-BE49-F238E27FC236}">
                <a16:creationId xmlns:a16="http://schemas.microsoft.com/office/drawing/2014/main" id="{62671687-C682-453F-8DFF-2B10E502CD28}"/>
              </a:ext>
            </a:extLst>
          </p:cNvPr>
          <p:cNvGraphicFramePr>
            <a:graphicFrameLocks noGrp="1"/>
          </p:cNvGraphicFramePr>
          <p:nvPr>
            <p:ph type="tbl" sz="quarter" idx="13"/>
            <p:extLst>
              <p:ext uri="{D42A27DB-BD31-4B8C-83A1-F6EECF244321}">
                <p14:modId xmlns:p14="http://schemas.microsoft.com/office/powerpoint/2010/main" val="782723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82472305"/>
                    </a:ext>
                  </a:extLst>
                </a:gridCol>
                <a:gridCol w="1645920">
                  <a:extLst>
                    <a:ext uri="{9D8B030D-6E8A-4147-A177-3AD203B41FA5}">
                      <a16:colId xmlns:a16="http://schemas.microsoft.com/office/drawing/2014/main" val="319158869"/>
                    </a:ext>
                  </a:extLst>
                </a:gridCol>
                <a:gridCol w="576072">
                  <a:extLst>
                    <a:ext uri="{9D8B030D-6E8A-4147-A177-3AD203B41FA5}">
                      <a16:colId xmlns:a16="http://schemas.microsoft.com/office/drawing/2014/main" val="2311996932"/>
                    </a:ext>
                  </a:extLst>
                </a:gridCol>
                <a:gridCol w="576072">
                  <a:extLst>
                    <a:ext uri="{9D8B030D-6E8A-4147-A177-3AD203B41FA5}">
                      <a16:colId xmlns:a16="http://schemas.microsoft.com/office/drawing/2014/main" val="1584985097"/>
                    </a:ext>
                  </a:extLst>
                </a:gridCol>
                <a:gridCol w="576072">
                  <a:extLst>
                    <a:ext uri="{9D8B030D-6E8A-4147-A177-3AD203B41FA5}">
                      <a16:colId xmlns:a16="http://schemas.microsoft.com/office/drawing/2014/main" val="3489606748"/>
                    </a:ext>
                  </a:extLst>
                </a:gridCol>
                <a:gridCol w="576072">
                  <a:extLst>
                    <a:ext uri="{9D8B030D-6E8A-4147-A177-3AD203B41FA5}">
                      <a16:colId xmlns:a16="http://schemas.microsoft.com/office/drawing/2014/main" val="3243033127"/>
                    </a:ext>
                  </a:extLst>
                </a:gridCol>
                <a:gridCol w="576072">
                  <a:extLst>
                    <a:ext uri="{9D8B030D-6E8A-4147-A177-3AD203B41FA5}">
                      <a16:colId xmlns:a16="http://schemas.microsoft.com/office/drawing/2014/main" val="2607118295"/>
                    </a:ext>
                  </a:extLst>
                </a:gridCol>
                <a:gridCol w="576072">
                  <a:extLst>
                    <a:ext uri="{9D8B030D-6E8A-4147-A177-3AD203B41FA5}">
                      <a16:colId xmlns:a16="http://schemas.microsoft.com/office/drawing/2014/main" val="434221801"/>
                    </a:ext>
                  </a:extLst>
                </a:gridCol>
                <a:gridCol w="576072">
                  <a:extLst>
                    <a:ext uri="{9D8B030D-6E8A-4147-A177-3AD203B41FA5}">
                      <a16:colId xmlns:a16="http://schemas.microsoft.com/office/drawing/2014/main" val="3501786795"/>
                    </a:ext>
                  </a:extLst>
                </a:gridCol>
                <a:gridCol w="576072">
                  <a:extLst>
                    <a:ext uri="{9D8B030D-6E8A-4147-A177-3AD203B41FA5}">
                      <a16:colId xmlns:a16="http://schemas.microsoft.com/office/drawing/2014/main" val="2168849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8068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- 2021-09-16 10:35:31</a:t>
                      </a:r>
                      <a:r>
                        <a:rPr kumimoji="0" lang="en-US" sz="1000" b="0" i="0" u="none" strike="noStrike" kern="1200" cap="none" spc="0" normalizeH="0" baseline="0" noProof="0">
                          <a:ln>
                            <a:noFill/>
                          </a:ln>
                          <a:solidFill>
                            <a:prstClr val="black"/>
                          </a:solidFill>
                          <a:effectLst/>
                          <a:uLnTx/>
                          <a:uFillTx/>
                          <a:latin typeface="+mn-lt"/>
                          <a:ea typeface="+mn-ea"/>
                          <a:cs typeface="+mn-cs"/>
                        </a:rPr>
                        <a:t>
 DIY breakthrough for meat alternatives
The chance to prepare #vegan solutions at home is the idea behind our latest application concept. Manufacturers can use it to expand their range and offer consumers a flexible, #plant-based alternative for creating a wide variety of dishes. With these clean label solutions, which have an excellent nutritional profile and are easy to work with, home preparation of vegan burger patties, schnitzels and nuggets couldn’t be easier. 
So how does it work? It’s all down to the combination of textured wheat proteins with starch- and protein-based components that give the applications the necessary binding properties, and allow for a convincing meat-like structure in the end product. The customer only needs a bowl, water and oil, and the ability to knead and shape the finished mass. The end result is a delicious meat substitute with convincing taste and texture.
#loryma #cleanlabel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7.9019073569482 %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9380648"/>
                  </a:ext>
                </a:extLst>
              </a:tr>
            </a:tbl>
          </a:graphicData>
        </a:graphic>
      </p:graphicFrame>
      <p:sp>
        <p:nvSpPr>
          <p:cNvPr id="4" name="Text Placeholder 3">
            <a:extLst>
              <a:ext uri="{FF2B5EF4-FFF2-40B4-BE49-F238E27FC236}">
                <a16:creationId xmlns:a16="http://schemas.microsoft.com/office/drawing/2014/main" id="{16969EF5-12D8-43ED-8B6A-32D98A1273E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522030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0D7E5-B554-450C-9157-DE0A81F3A042}"/>
              </a:ext>
            </a:extLst>
          </p:cNvPr>
          <p:cNvSpPr>
            <a:spLocks noGrp="1"/>
          </p:cNvSpPr>
          <p:nvPr>
            <p:ph type="title"/>
          </p:nvPr>
        </p:nvSpPr>
        <p:spPr/>
        <p:txBody>
          <a:bodyPr/>
          <a:lstStyle/>
          <a:p>
            <a:r>
              <a:rPr lang="en-US"/>
              <a:t>LinkedIn Posts Table | Crespel &amp; Deiters Group - 12 of 24</a:t>
            </a:r>
          </a:p>
        </p:txBody>
      </p:sp>
      <p:graphicFrame>
        <p:nvGraphicFramePr>
          <p:cNvPr id="5" name="Table Placeholder 4">
            <a:extLst>
              <a:ext uri="{FF2B5EF4-FFF2-40B4-BE49-F238E27FC236}">
                <a16:creationId xmlns:a16="http://schemas.microsoft.com/office/drawing/2014/main" id="{4808F08A-8C7A-44C0-93AD-BB5913A5536A}"/>
              </a:ext>
            </a:extLst>
          </p:cNvPr>
          <p:cNvGraphicFramePr>
            <a:graphicFrameLocks noGrp="1"/>
          </p:cNvGraphicFramePr>
          <p:nvPr>
            <p:ph type="tbl" sz="quarter" idx="13"/>
            <p:extLst>
              <p:ext uri="{D42A27DB-BD31-4B8C-83A1-F6EECF244321}">
                <p14:modId xmlns:p14="http://schemas.microsoft.com/office/powerpoint/2010/main" val="164113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56273965"/>
                    </a:ext>
                  </a:extLst>
                </a:gridCol>
                <a:gridCol w="1645920">
                  <a:extLst>
                    <a:ext uri="{9D8B030D-6E8A-4147-A177-3AD203B41FA5}">
                      <a16:colId xmlns:a16="http://schemas.microsoft.com/office/drawing/2014/main" val="2956074187"/>
                    </a:ext>
                  </a:extLst>
                </a:gridCol>
                <a:gridCol w="576072">
                  <a:extLst>
                    <a:ext uri="{9D8B030D-6E8A-4147-A177-3AD203B41FA5}">
                      <a16:colId xmlns:a16="http://schemas.microsoft.com/office/drawing/2014/main" val="4045939941"/>
                    </a:ext>
                  </a:extLst>
                </a:gridCol>
                <a:gridCol w="576072">
                  <a:extLst>
                    <a:ext uri="{9D8B030D-6E8A-4147-A177-3AD203B41FA5}">
                      <a16:colId xmlns:a16="http://schemas.microsoft.com/office/drawing/2014/main" val="771944150"/>
                    </a:ext>
                  </a:extLst>
                </a:gridCol>
                <a:gridCol w="576072">
                  <a:extLst>
                    <a:ext uri="{9D8B030D-6E8A-4147-A177-3AD203B41FA5}">
                      <a16:colId xmlns:a16="http://schemas.microsoft.com/office/drawing/2014/main" val="2849321610"/>
                    </a:ext>
                  </a:extLst>
                </a:gridCol>
                <a:gridCol w="576072">
                  <a:extLst>
                    <a:ext uri="{9D8B030D-6E8A-4147-A177-3AD203B41FA5}">
                      <a16:colId xmlns:a16="http://schemas.microsoft.com/office/drawing/2014/main" val="3680464406"/>
                    </a:ext>
                  </a:extLst>
                </a:gridCol>
                <a:gridCol w="576072">
                  <a:extLst>
                    <a:ext uri="{9D8B030D-6E8A-4147-A177-3AD203B41FA5}">
                      <a16:colId xmlns:a16="http://schemas.microsoft.com/office/drawing/2014/main" val="895460274"/>
                    </a:ext>
                  </a:extLst>
                </a:gridCol>
                <a:gridCol w="576072">
                  <a:extLst>
                    <a:ext uri="{9D8B030D-6E8A-4147-A177-3AD203B41FA5}">
                      <a16:colId xmlns:a16="http://schemas.microsoft.com/office/drawing/2014/main" val="780007894"/>
                    </a:ext>
                  </a:extLst>
                </a:gridCol>
                <a:gridCol w="576072">
                  <a:extLst>
                    <a:ext uri="{9D8B030D-6E8A-4147-A177-3AD203B41FA5}">
                      <a16:colId xmlns:a16="http://schemas.microsoft.com/office/drawing/2014/main" val="3661762040"/>
                    </a:ext>
                  </a:extLst>
                </a:gridCol>
                <a:gridCol w="576072">
                  <a:extLst>
                    <a:ext uri="{9D8B030D-6E8A-4147-A177-3AD203B41FA5}">
                      <a16:colId xmlns:a16="http://schemas.microsoft.com/office/drawing/2014/main" val="4000487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55619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- 2021-09-14 08:22:37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3.971119133574 %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4700641"/>
                  </a:ext>
                </a:extLst>
              </a:tr>
            </a:tbl>
          </a:graphicData>
        </a:graphic>
      </p:graphicFrame>
      <p:sp>
        <p:nvSpPr>
          <p:cNvPr id="4" name="Text Placeholder 3">
            <a:extLst>
              <a:ext uri="{FF2B5EF4-FFF2-40B4-BE49-F238E27FC236}">
                <a16:creationId xmlns:a16="http://schemas.microsoft.com/office/drawing/2014/main" id="{6C10262D-2DD5-4EC8-8195-1C0E100DD6C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143828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EAADC-0906-4328-814D-446E3A586D3E}"/>
              </a:ext>
            </a:extLst>
          </p:cNvPr>
          <p:cNvSpPr>
            <a:spLocks noGrp="1"/>
          </p:cNvSpPr>
          <p:nvPr>
            <p:ph type="title"/>
          </p:nvPr>
        </p:nvSpPr>
        <p:spPr/>
        <p:txBody>
          <a:bodyPr/>
          <a:lstStyle/>
          <a:p>
            <a:r>
              <a:rPr lang="en-US"/>
              <a:t>LinkedIn Posts Table | Crespel &amp; Deiters Group - 13 of 24</a:t>
            </a:r>
          </a:p>
        </p:txBody>
      </p:sp>
      <p:graphicFrame>
        <p:nvGraphicFramePr>
          <p:cNvPr id="5" name="Table Placeholder 4">
            <a:extLst>
              <a:ext uri="{FF2B5EF4-FFF2-40B4-BE49-F238E27FC236}">
                <a16:creationId xmlns:a16="http://schemas.microsoft.com/office/drawing/2014/main" id="{7518540E-B827-46A0-B18F-A59B3DAEED08}"/>
              </a:ext>
            </a:extLst>
          </p:cNvPr>
          <p:cNvGraphicFramePr>
            <a:graphicFrameLocks noGrp="1"/>
          </p:cNvGraphicFramePr>
          <p:nvPr>
            <p:ph type="tbl" sz="quarter" idx="13"/>
            <p:extLst>
              <p:ext uri="{D42A27DB-BD31-4B8C-83A1-F6EECF244321}">
                <p14:modId xmlns:p14="http://schemas.microsoft.com/office/powerpoint/2010/main" val="3676379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39381145"/>
                    </a:ext>
                  </a:extLst>
                </a:gridCol>
                <a:gridCol w="1645920">
                  <a:extLst>
                    <a:ext uri="{9D8B030D-6E8A-4147-A177-3AD203B41FA5}">
                      <a16:colId xmlns:a16="http://schemas.microsoft.com/office/drawing/2014/main" val="3086715698"/>
                    </a:ext>
                  </a:extLst>
                </a:gridCol>
                <a:gridCol w="576072">
                  <a:extLst>
                    <a:ext uri="{9D8B030D-6E8A-4147-A177-3AD203B41FA5}">
                      <a16:colId xmlns:a16="http://schemas.microsoft.com/office/drawing/2014/main" val="2798938464"/>
                    </a:ext>
                  </a:extLst>
                </a:gridCol>
                <a:gridCol w="576072">
                  <a:extLst>
                    <a:ext uri="{9D8B030D-6E8A-4147-A177-3AD203B41FA5}">
                      <a16:colId xmlns:a16="http://schemas.microsoft.com/office/drawing/2014/main" val="1482396178"/>
                    </a:ext>
                  </a:extLst>
                </a:gridCol>
                <a:gridCol w="576072">
                  <a:extLst>
                    <a:ext uri="{9D8B030D-6E8A-4147-A177-3AD203B41FA5}">
                      <a16:colId xmlns:a16="http://schemas.microsoft.com/office/drawing/2014/main" val="3992371253"/>
                    </a:ext>
                  </a:extLst>
                </a:gridCol>
                <a:gridCol w="576072">
                  <a:extLst>
                    <a:ext uri="{9D8B030D-6E8A-4147-A177-3AD203B41FA5}">
                      <a16:colId xmlns:a16="http://schemas.microsoft.com/office/drawing/2014/main" val="3910980559"/>
                    </a:ext>
                  </a:extLst>
                </a:gridCol>
                <a:gridCol w="576072">
                  <a:extLst>
                    <a:ext uri="{9D8B030D-6E8A-4147-A177-3AD203B41FA5}">
                      <a16:colId xmlns:a16="http://schemas.microsoft.com/office/drawing/2014/main" val="359566265"/>
                    </a:ext>
                  </a:extLst>
                </a:gridCol>
                <a:gridCol w="576072">
                  <a:extLst>
                    <a:ext uri="{9D8B030D-6E8A-4147-A177-3AD203B41FA5}">
                      <a16:colId xmlns:a16="http://schemas.microsoft.com/office/drawing/2014/main" val="3103784743"/>
                    </a:ext>
                  </a:extLst>
                </a:gridCol>
                <a:gridCol w="576072">
                  <a:extLst>
                    <a:ext uri="{9D8B030D-6E8A-4147-A177-3AD203B41FA5}">
                      <a16:colId xmlns:a16="http://schemas.microsoft.com/office/drawing/2014/main" val="105801493"/>
                    </a:ext>
                  </a:extLst>
                </a:gridCol>
                <a:gridCol w="576072">
                  <a:extLst>
                    <a:ext uri="{9D8B030D-6E8A-4147-A177-3AD203B41FA5}">
                      <a16:colId xmlns:a16="http://schemas.microsoft.com/office/drawing/2014/main" val="1048832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0737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- 2021-09-14 08:21:17</a:t>
                      </a:r>
                      <a:r>
                        <a:rPr kumimoji="0" lang="de-DE" sz="1000" b="0" i="0" u="none" strike="noStrike" kern="1200" cap="none" spc="0" normalizeH="0" baseline="0" noProof="0">
                          <a:ln>
                            <a:noFill/>
                          </a:ln>
                          <a:solidFill>
                            <a:prstClr val="black"/>
                          </a:solidFill>
                          <a:effectLst/>
                          <a:uLnTx/>
                          <a:uFillTx/>
                          <a:latin typeface="+mn-lt"/>
                          <a:ea typeface="+mn-ea"/>
                          <a:cs typeface="+mn-cs"/>
                        </a:rPr>
                        <a:t>
 Fleischalternativen – Do it yourself
Vegane Lösungen zu Hause selbst zubereiten – das ist die Idee hinter unserem neuesten Anwendungskonzept. Hersteller können damit ihr Angebot erweitern und Verbrauchern eine flexible pflanzliche #Alternative für die Zubereitung verschiedenster Gerichte bieten. 
Mit den Clean-Label-Lösungen, die ein ausgezeichnetes Nährwertprofil aufweisen und einfach in der Handhabung sind, ist die Zubereitung von veganen Burgerpatties, Schnitzeln und Nuggets schnell, mit wenigen Hilfsmitteln und ohne spezielle Vorkenntnisse in der heimischen Küche möglich. 
Wie das geht? Dank der Kombination texturierter #Weizenproteine mit stärke- und proteinbasierten Komponenten, die den Anwendungen die nötige #Bindung und dem gegarten Produkt die überzeugende fleischähnliche Struktur verleihen. Der Endkunde braucht nur noch eine Schüssel, Wasser und Öl sowie seine Hände, um die fertige Masse zu kneten und formen – und voilá, fertig ist der leckere Fleischersatz mit Biss.
#loryma #cleanlabel #vegan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9.7222222222222 %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8474397"/>
                  </a:ext>
                </a:extLst>
              </a:tr>
            </a:tbl>
          </a:graphicData>
        </a:graphic>
      </p:graphicFrame>
      <p:sp>
        <p:nvSpPr>
          <p:cNvPr id="4" name="Text Placeholder 3">
            <a:extLst>
              <a:ext uri="{FF2B5EF4-FFF2-40B4-BE49-F238E27FC236}">
                <a16:creationId xmlns:a16="http://schemas.microsoft.com/office/drawing/2014/main" id="{98383BD7-D61B-4488-AE7A-D9CFDB75BEC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553060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1D7A5-7B99-4091-A547-19B41EF69B0F}"/>
              </a:ext>
            </a:extLst>
          </p:cNvPr>
          <p:cNvSpPr>
            <a:spLocks noGrp="1"/>
          </p:cNvSpPr>
          <p:nvPr>
            <p:ph type="title"/>
          </p:nvPr>
        </p:nvSpPr>
        <p:spPr/>
        <p:txBody>
          <a:bodyPr/>
          <a:lstStyle/>
          <a:p>
            <a:r>
              <a:rPr lang="en-US"/>
              <a:t>LinkedIn Posts Table | Crespel &amp; Deiters Group - 14 of 24</a:t>
            </a:r>
          </a:p>
        </p:txBody>
      </p:sp>
      <p:graphicFrame>
        <p:nvGraphicFramePr>
          <p:cNvPr id="5" name="Table Placeholder 4">
            <a:extLst>
              <a:ext uri="{FF2B5EF4-FFF2-40B4-BE49-F238E27FC236}">
                <a16:creationId xmlns:a16="http://schemas.microsoft.com/office/drawing/2014/main" id="{B29844BD-864C-42F4-B408-D8E5D496AB23}"/>
              </a:ext>
            </a:extLst>
          </p:cNvPr>
          <p:cNvGraphicFramePr>
            <a:graphicFrameLocks noGrp="1"/>
          </p:cNvGraphicFramePr>
          <p:nvPr>
            <p:ph type="tbl" sz="quarter" idx="13"/>
            <p:extLst>
              <p:ext uri="{D42A27DB-BD31-4B8C-83A1-F6EECF244321}">
                <p14:modId xmlns:p14="http://schemas.microsoft.com/office/powerpoint/2010/main" val="1429339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12798250"/>
                    </a:ext>
                  </a:extLst>
                </a:gridCol>
                <a:gridCol w="1645920">
                  <a:extLst>
                    <a:ext uri="{9D8B030D-6E8A-4147-A177-3AD203B41FA5}">
                      <a16:colId xmlns:a16="http://schemas.microsoft.com/office/drawing/2014/main" val="230932873"/>
                    </a:ext>
                  </a:extLst>
                </a:gridCol>
                <a:gridCol w="576072">
                  <a:extLst>
                    <a:ext uri="{9D8B030D-6E8A-4147-A177-3AD203B41FA5}">
                      <a16:colId xmlns:a16="http://schemas.microsoft.com/office/drawing/2014/main" val="2221098659"/>
                    </a:ext>
                  </a:extLst>
                </a:gridCol>
                <a:gridCol w="576072">
                  <a:extLst>
                    <a:ext uri="{9D8B030D-6E8A-4147-A177-3AD203B41FA5}">
                      <a16:colId xmlns:a16="http://schemas.microsoft.com/office/drawing/2014/main" val="1670043075"/>
                    </a:ext>
                  </a:extLst>
                </a:gridCol>
                <a:gridCol w="576072">
                  <a:extLst>
                    <a:ext uri="{9D8B030D-6E8A-4147-A177-3AD203B41FA5}">
                      <a16:colId xmlns:a16="http://schemas.microsoft.com/office/drawing/2014/main" val="2229220357"/>
                    </a:ext>
                  </a:extLst>
                </a:gridCol>
                <a:gridCol w="576072">
                  <a:extLst>
                    <a:ext uri="{9D8B030D-6E8A-4147-A177-3AD203B41FA5}">
                      <a16:colId xmlns:a16="http://schemas.microsoft.com/office/drawing/2014/main" val="3872991534"/>
                    </a:ext>
                  </a:extLst>
                </a:gridCol>
                <a:gridCol w="576072">
                  <a:extLst>
                    <a:ext uri="{9D8B030D-6E8A-4147-A177-3AD203B41FA5}">
                      <a16:colId xmlns:a16="http://schemas.microsoft.com/office/drawing/2014/main" val="1859299111"/>
                    </a:ext>
                  </a:extLst>
                </a:gridCol>
                <a:gridCol w="576072">
                  <a:extLst>
                    <a:ext uri="{9D8B030D-6E8A-4147-A177-3AD203B41FA5}">
                      <a16:colId xmlns:a16="http://schemas.microsoft.com/office/drawing/2014/main" val="571595404"/>
                    </a:ext>
                  </a:extLst>
                </a:gridCol>
                <a:gridCol w="576072">
                  <a:extLst>
                    <a:ext uri="{9D8B030D-6E8A-4147-A177-3AD203B41FA5}">
                      <a16:colId xmlns:a16="http://schemas.microsoft.com/office/drawing/2014/main" val="2456137890"/>
                    </a:ext>
                  </a:extLst>
                </a:gridCol>
                <a:gridCol w="576072">
                  <a:extLst>
                    <a:ext uri="{9D8B030D-6E8A-4147-A177-3AD203B41FA5}">
                      <a16:colId xmlns:a16="http://schemas.microsoft.com/office/drawing/2014/main" val="2737882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11292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- 2021-09-13 15:46:28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4.3343653250774 %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8522375"/>
                  </a:ext>
                </a:extLst>
              </a:tr>
            </a:tbl>
          </a:graphicData>
        </a:graphic>
      </p:graphicFrame>
      <p:sp>
        <p:nvSpPr>
          <p:cNvPr id="4" name="Text Placeholder 3">
            <a:extLst>
              <a:ext uri="{FF2B5EF4-FFF2-40B4-BE49-F238E27FC236}">
                <a16:creationId xmlns:a16="http://schemas.microsoft.com/office/drawing/2014/main" id="{01B41CDA-DAB2-4EFB-9451-0D41FE6D9DA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094018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646CD-F2FB-4B13-A11A-33C04A01D9FE}"/>
              </a:ext>
            </a:extLst>
          </p:cNvPr>
          <p:cNvSpPr>
            <a:spLocks noGrp="1"/>
          </p:cNvSpPr>
          <p:nvPr>
            <p:ph type="title"/>
          </p:nvPr>
        </p:nvSpPr>
        <p:spPr/>
        <p:txBody>
          <a:bodyPr/>
          <a:lstStyle/>
          <a:p>
            <a:r>
              <a:rPr lang="en-US"/>
              <a:t>LinkedIn Posts Table | Crespel &amp; Deiters Group - 15 of 24</a:t>
            </a:r>
          </a:p>
        </p:txBody>
      </p:sp>
      <p:graphicFrame>
        <p:nvGraphicFramePr>
          <p:cNvPr id="5" name="Table Placeholder 4">
            <a:extLst>
              <a:ext uri="{FF2B5EF4-FFF2-40B4-BE49-F238E27FC236}">
                <a16:creationId xmlns:a16="http://schemas.microsoft.com/office/drawing/2014/main" id="{DA260775-D0EA-419C-932B-EAEA7A3ED3F0}"/>
              </a:ext>
            </a:extLst>
          </p:cNvPr>
          <p:cNvGraphicFramePr>
            <a:graphicFrameLocks noGrp="1"/>
          </p:cNvGraphicFramePr>
          <p:nvPr>
            <p:ph type="tbl" sz="quarter" idx="13"/>
            <p:extLst>
              <p:ext uri="{D42A27DB-BD31-4B8C-83A1-F6EECF244321}">
                <p14:modId xmlns:p14="http://schemas.microsoft.com/office/powerpoint/2010/main" val="1844917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91905123"/>
                    </a:ext>
                  </a:extLst>
                </a:gridCol>
                <a:gridCol w="1645920">
                  <a:extLst>
                    <a:ext uri="{9D8B030D-6E8A-4147-A177-3AD203B41FA5}">
                      <a16:colId xmlns:a16="http://schemas.microsoft.com/office/drawing/2014/main" val="1550300024"/>
                    </a:ext>
                  </a:extLst>
                </a:gridCol>
                <a:gridCol w="576072">
                  <a:extLst>
                    <a:ext uri="{9D8B030D-6E8A-4147-A177-3AD203B41FA5}">
                      <a16:colId xmlns:a16="http://schemas.microsoft.com/office/drawing/2014/main" val="3377592511"/>
                    </a:ext>
                  </a:extLst>
                </a:gridCol>
                <a:gridCol w="576072">
                  <a:extLst>
                    <a:ext uri="{9D8B030D-6E8A-4147-A177-3AD203B41FA5}">
                      <a16:colId xmlns:a16="http://schemas.microsoft.com/office/drawing/2014/main" val="3337774679"/>
                    </a:ext>
                  </a:extLst>
                </a:gridCol>
                <a:gridCol w="576072">
                  <a:extLst>
                    <a:ext uri="{9D8B030D-6E8A-4147-A177-3AD203B41FA5}">
                      <a16:colId xmlns:a16="http://schemas.microsoft.com/office/drawing/2014/main" val="2838372439"/>
                    </a:ext>
                  </a:extLst>
                </a:gridCol>
                <a:gridCol w="576072">
                  <a:extLst>
                    <a:ext uri="{9D8B030D-6E8A-4147-A177-3AD203B41FA5}">
                      <a16:colId xmlns:a16="http://schemas.microsoft.com/office/drawing/2014/main" val="318431267"/>
                    </a:ext>
                  </a:extLst>
                </a:gridCol>
                <a:gridCol w="576072">
                  <a:extLst>
                    <a:ext uri="{9D8B030D-6E8A-4147-A177-3AD203B41FA5}">
                      <a16:colId xmlns:a16="http://schemas.microsoft.com/office/drawing/2014/main" val="3910756739"/>
                    </a:ext>
                  </a:extLst>
                </a:gridCol>
                <a:gridCol w="576072">
                  <a:extLst>
                    <a:ext uri="{9D8B030D-6E8A-4147-A177-3AD203B41FA5}">
                      <a16:colId xmlns:a16="http://schemas.microsoft.com/office/drawing/2014/main" val="1648140761"/>
                    </a:ext>
                  </a:extLst>
                </a:gridCol>
                <a:gridCol w="576072">
                  <a:extLst>
                    <a:ext uri="{9D8B030D-6E8A-4147-A177-3AD203B41FA5}">
                      <a16:colId xmlns:a16="http://schemas.microsoft.com/office/drawing/2014/main" val="2750744727"/>
                    </a:ext>
                  </a:extLst>
                </a:gridCol>
                <a:gridCol w="576072">
                  <a:extLst>
                    <a:ext uri="{9D8B030D-6E8A-4147-A177-3AD203B41FA5}">
                      <a16:colId xmlns:a16="http://schemas.microsoft.com/office/drawing/2014/main" val="1304441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9778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- 2021-09-13 15:44:48</a:t>
                      </a:r>
                      <a:r>
                        <a:rPr kumimoji="0" lang="en-US" sz="1000" b="0" i="0" u="none" strike="noStrike" kern="1200" cap="none" spc="0" normalizeH="0" baseline="0" noProof="0">
                          <a:ln>
                            <a:noFill/>
                          </a:ln>
                          <a:solidFill>
                            <a:prstClr val="black"/>
                          </a:solidFill>
                          <a:effectLst/>
                          <a:uLnTx/>
                          <a:uFillTx/>
                          <a:latin typeface="+mn-lt"/>
                          <a:ea typeface="+mn-ea"/>
                          <a:cs typeface="+mn-cs"/>
                        </a:rPr>
                        <a:t>
 Innovative products for a booming market💥
Consumers are increasingly looking for pet food that scores in a variety of areas. For example, a transparent ingredients list is just as important as sustainability, naturalness and a varied product offering. Functional ingredients made from the natural raw material wheat allow manufacturers to improve the end product not only in terms of nutritional value, but also optimise its technological properties. Our expert teams at Trigea know how best to meet specific customer demands when it comes to the perfect recipes and dosages – and that’s why our consultation services are key. So don’t hesitate to contact us! Find out more here: bit.ly/3C899NC
#crespeldeitersgroup #trigeapetfood #petindustry #pets #petproducts #petbusiness #petnutrition #petfoodindustry #animalfeed #animalnutrition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5.2173913043478 %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2691495"/>
                  </a:ext>
                </a:extLst>
              </a:tr>
            </a:tbl>
          </a:graphicData>
        </a:graphic>
      </p:graphicFrame>
      <p:sp>
        <p:nvSpPr>
          <p:cNvPr id="4" name="Text Placeholder 3">
            <a:extLst>
              <a:ext uri="{FF2B5EF4-FFF2-40B4-BE49-F238E27FC236}">
                <a16:creationId xmlns:a16="http://schemas.microsoft.com/office/drawing/2014/main" id="{0314190C-EB86-4162-9EDE-509D8E8CDF8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049606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2FE2-656F-4765-9C61-E1983958D4B0}"/>
              </a:ext>
            </a:extLst>
          </p:cNvPr>
          <p:cNvSpPr>
            <a:spLocks noGrp="1"/>
          </p:cNvSpPr>
          <p:nvPr>
            <p:ph type="title"/>
          </p:nvPr>
        </p:nvSpPr>
        <p:spPr/>
        <p:txBody>
          <a:bodyPr/>
          <a:lstStyle/>
          <a:p>
            <a:r>
              <a:rPr lang="en-US"/>
              <a:t>LinkedIn Posts Table | Crespel &amp; Deiters Group - 16 of 24</a:t>
            </a:r>
          </a:p>
        </p:txBody>
      </p:sp>
      <p:graphicFrame>
        <p:nvGraphicFramePr>
          <p:cNvPr id="5" name="Table Placeholder 4">
            <a:extLst>
              <a:ext uri="{FF2B5EF4-FFF2-40B4-BE49-F238E27FC236}">
                <a16:creationId xmlns:a16="http://schemas.microsoft.com/office/drawing/2014/main" id="{15D36E12-05C9-400F-A332-5AD92A83C4A5}"/>
              </a:ext>
            </a:extLst>
          </p:cNvPr>
          <p:cNvGraphicFramePr>
            <a:graphicFrameLocks noGrp="1"/>
          </p:cNvGraphicFramePr>
          <p:nvPr>
            <p:ph type="tbl" sz="quarter" idx="13"/>
            <p:extLst>
              <p:ext uri="{D42A27DB-BD31-4B8C-83A1-F6EECF244321}">
                <p14:modId xmlns:p14="http://schemas.microsoft.com/office/powerpoint/2010/main" val="1532544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81462232"/>
                    </a:ext>
                  </a:extLst>
                </a:gridCol>
                <a:gridCol w="1645920">
                  <a:extLst>
                    <a:ext uri="{9D8B030D-6E8A-4147-A177-3AD203B41FA5}">
                      <a16:colId xmlns:a16="http://schemas.microsoft.com/office/drawing/2014/main" val="2574456749"/>
                    </a:ext>
                  </a:extLst>
                </a:gridCol>
                <a:gridCol w="576072">
                  <a:extLst>
                    <a:ext uri="{9D8B030D-6E8A-4147-A177-3AD203B41FA5}">
                      <a16:colId xmlns:a16="http://schemas.microsoft.com/office/drawing/2014/main" val="100820907"/>
                    </a:ext>
                  </a:extLst>
                </a:gridCol>
                <a:gridCol w="576072">
                  <a:extLst>
                    <a:ext uri="{9D8B030D-6E8A-4147-A177-3AD203B41FA5}">
                      <a16:colId xmlns:a16="http://schemas.microsoft.com/office/drawing/2014/main" val="1987473773"/>
                    </a:ext>
                  </a:extLst>
                </a:gridCol>
                <a:gridCol w="576072">
                  <a:extLst>
                    <a:ext uri="{9D8B030D-6E8A-4147-A177-3AD203B41FA5}">
                      <a16:colId xmlns:a16="http://schemas.microsoft.com/office/drawing/2014/main" val="1620098459"/>
                    </a:ext>
                  </a:extLst>
                </a:gridCol>
                <a:gridCol w="576072">
                  <a:extLst>
                    <a:ext uri="{9D8B030D-6E8A-4147-A177-3AD203B41FA5}">
                      <a16:colId xmlns:a16="http://schemas.microsoft.com/office/drawing/2014/main" val="1602119709"/>
                    </a:ext>
                  </a:extLst>
                </a:gridCol>
                <a:gridCol w="576072">
                  <a:extLst>
                    <a:ext uri="{9D8B030D-6E8A-4147-A177-3AD203B41FA5}">
                      <a16:colId xmlns:a16="http://schemas.microsoft.com/office/drawing/2014/main" val="2716302177"/>
                    </a:ext>
                  </a:extLst>
                </a:gridCol>
                <a:gridCol w="576072">
                  <a:extLst>
                    <a:ext uri="{9D8B030D-6E8A-4147-A177-3AD203B41FA5}">
                      <a16:colId xmlns:a16="http://schemas.microsoft.com/office/drawing/2014/main" val="811431001"/>
                    </a:ext>
                  </a:extLst>
                </a:gridCol>
                <a:gridCol w="576072">
                  <a:extLst>
                    <a:ext uri="{9D8B030D-6E8A-4147-A177-3AD203B41FA5}">
                      <a16:colId xmlns:a16="http://schemas.microsoft.com/office/drawing/2014/main" val="3086990334"/>
                    </a:ext>
                  </a:extLst>
                </a:gridCol>
                <a:gridCol w="576072">
                  <a:extLst>
                    <a:ext uri="{9D8B030D-6E8A-4147-A177-3AD203B41FA5}">
                      <a16:colId xmlns:a16="http://schemas.microsoft.com/office/drawing/2014/main" val="2666592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3298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- 2021-09-08 11:56:24</a:t>
                      </a:r>
                      <a:r>
                        <a:rPr kumimoji="0" lang="en-US" sz="1000" b="0" i="0" u="none" strike="noStrike" kern="1200" cap="none" spc="0" normalizeH="0" baseline="0" noProof="0">
                          <a:ln>
                            <a:noFill/>
                          </a:ln>
                          <a:solidFill>
                            <a:prstClr val="black"/>
                          </a:solidFill>
                          <a:effectLst/>
                          <a:uLnTx/>
                          <a:uFillTx/>
                          <a:latin typeface="+mn-lt"/>
                          <a:ea typeface="+mn-ea"/>
                          <a:cs typeface="+mn-cs"/>
                        </a:rPr>
                        <a:t>
 📢📰Out now 
Early life nutrition is essential for animal health and profitability. For ruminants, in particular, it’s at this stage the foundations for a healthy digestive system and effective milk production are laid. What role does our Crespovit® range play? 
Check out the September issue of International Dairy Topics by Positive Action Publications Ltd (page 20), to find out how our wheat-based protein components and cold swelling pregelatinised flours optimize the production of youngstock feed and milk replacers.
#crespeofeed #feed #animalfeed #livestock #animalnutrition #wheat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3.6496350364963 %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729675"/>
                  </a:ext>
                </a:extLst>
              </a:tr>
            </a:tbl>
          </a:graphicData>
        </a:graphic>
      </p:graphicFrame>
      <p:sp>
        <p:nvSpPr>
          <p:cNvPr id="4" name="Text Placeholder 3">
            <a:extLst>
              <a:ext uri="{FF2B5EF4-FFF2-40B4-BE49-F238E27FC236}">
                <a16:creationId xmlns:a16="http://schemas.microsoft.com/office/drawing/2014/main" id="{7C574E2C-1D8B-4E86-B4A0-5220CDCBCCD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273405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D9B83-3E9A-4AFD-98FA-414CED3AEEDA}"/>
              </a:ext>
            </a:extLst>
          </p:cNvPr>
          <p:cNvSpPr>
            <a:spLocks noGrp="1"/>
          </p:cNvSpPr>
          <p:nvPr>
            <p:ph type="title"/>
          </p:nvPr>
        </p:nvSpPr>
        <p:spPr/>
        <p:txBody>
          <a:bodyPr/>
          <a:lstStyle/>
          <a:p>
            <a:r>
              <a:rPr lang="en-US"/>
              <a:t>LinkedIn Posts Table | Crespel &amp; Deiters Group - 17 of 24</a:t>
            </a:r>
          </a:p>
        </p:txBody>
      </p:sp>
      <p:graphicFrame>
        <p:nvGraphicFramePr>
          <p:cNvPr id="5" name="Table Placeholder 4">
            <a:extLst>
              <a:ext uri="{FF2B5EF4-FFF2-40B4-BE49-F238E27FC236}">
                <a16:creationId xmlns:a16="http://schemas.microsoft.com/office/drawing/2014/main" id="{BB5FBF80-56AF-4AA6-A83D-317F2AB36933}"/>
              </a:ext>
            </a:extLst>
          </p:cNvPr>
          <p:cNvGraphicFramePr>
            <a:graphicFrameLocks noGrp="1"/>
          </p:cNvGraphicFramePr>
          <p:nvPr>
            <p:ph type="tbl" sz="quarter" idx="13"/>
            <p:extLst>
              <p:ext uri="{D42A27DB-BD31-4B8C-83A1-F6EECF244321}">
                <p14:modId xmlns:p14="http://schemas.microsoft.com/office/powerpoint/2010/main" val="1214268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74508034"/>
                    </a:ext>
                  </a:extLst>
                </a:gridCol>
                <a:gridCol w="1645920">
                  <a:extLst>
                    <a:ext uri="{9D8B030D-6E8A-4147-A177-3AD203B41FA5}">
                      <a16:colId xmlns:a16="http://schemas.microsoft.com/office/drawing/2014/main" val="3465894909"/>
                    </a:ext>
                  </a:extLst>
                </a:gridCol>
                <a:gridCol w="576072">
                  <a:extLst>
                    <a:ext uri="{9D8B030D-6E8A-4147-A177-3AD203B41FA5}">
                      <a16:colId xmlns:a16="http://schemas.microsoft.com/office/drawing/2014/main" val="669524418"/>
                    </a:ext>
                  </a:extLst>
                </a:gridCol>
                <a:gridCol w="576072">
                  <a:extLst>
                    <a:ext uri="{9D8B030D-6E8A-4147-A177-3AD203B41FA5}">
                      <a16:colId xmlns:a16="http://schemas.microsoft.com/office/drawing/2014/main" val="3943359162"/>
                    </a:ext>
                  </a:extLst>
                </a:gridCol>
                <a:gridCol w="576072">
                  <a:extLst>
                    <a:ext uri="{9D8B030D-6E8A-4147-A177-3AD203B41FA5}">
                      <a16:colId xmlns:a16="http://schemas.microsoft.com/office/drawing/2014/main" val="3714202141"/>
                    </a:ext>
                  </a:extLst>
                </a:gridCol>
                <a:gridCol w="576072">
                  <a:extLst>
                    <a:ext uri="{9D8B030D-6E8A-4147-A177-3AD203B41FA5}">
                      <a16:colId xmlns:a16="http://schemas.microsoft.com/office/drawing/2014/main" val="3998099237"/>
                    </a:ext>
                  </a:extLst>
                </a:gridCol>
                <a:gridCol w="576072">
                  <a:extLst>
                    <a:ext uri="{9D8B030D-6E8A-4147-A177-3AD203B41FA5}">
                      <a16:colId xmlns:a16="http://schemas.microsoft.com/office/drawing/2014/main" val="3703945273"/>
                    </a:ext>
                  </a:extLst>
                </a:gridCol>
                <a:gridCol w="576072">
                  <a:extLst>
                    <a:ext uri="{9D8B030D-6E8A-4147-A177-3AD203B41FA5}">
                      <a16:colId xmlns:a16="http://schemas.microsoft.com/office/drawing/2014/main" val="319918702"/>
                    </a:ext>
                  </a:extLst>
                </a:gridCol>
                <a:gridCol w="576072">
                  <a:extLst>
                    <a:ext uri="{9D8B030D-6E8A-4147-A177-3AD203B41FA5}">
                      <a16:colId xmlns:a16="http://schemas.microsoft.com/office/drawing/2014/main" val="50181587"/>
                    </a:ext>
                  </a:extLst>
                </a:gridCol>
                <a:gridCol w="576072">
                  <a:extLst>
                    <a:ext uri="{9D8B030D-6E8A-4147-A177-3AD203B41FA5}">
                      <a16:colId xmlns:a16="http://schemas.microsoft.com/office/drawing/2014/main" val="1155360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26429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- 2021-09-07 10:24:16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3.3402922755741 %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6015282"/>
                  </a:ext>
                </a:extLst>
              </a:tr>
            </a:tbl>
          </a:graphicData>
        </a:graphic>
      </p:graphicFrame>
      <p:sp>
        <p:nvSpPr>
          <p:cNvPr id="4" name="Text Placeholder 3">
            <a:extLst>
              <a:ext uri="{FF2B5EF4-FFF2-40B4-BE49-F238E27FC236}">
                <a16:creationId xmlns:a16="http://schemas.microsoft.com/office/drawing/2014/main" id="{00D416A9-53E8-4C0F-8F5E-87CB7D8FDFF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064066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1DB07-7C0E-4059-87C0-3D80448EA0F5}"/>
              </a:ext>
            </a:extLst>
          </p:cNvPr>
          <p:cNvSpPr>
            <a:spLocks noGrp="1"/>
          </p:cNvSpPr>
          <p:nvPr>
            <p:ph type="title"/>
          </p:nvPr>
        </p:nvSpPr>
        <p:spPr/>
        <p:txBody>
          <a:bodyPr/>
          <a:lstStyle/>
          <a:p>
            <a:r>
              <a:rPr lang="en-US"/>
              <a:t>LinkedIn Posts Table | Crespel &amp; Deiters Group - 18 of 24</a:t>
            </a:r>
          </a:p>
        </p:txBody>
      </p:sp>
      <p:graphicFrame>
        <p:nvGraphicFramePr>
          <p:cNvPr id="5" name="Table Placeholder 4">
            <a:extLst>
              <a:ext uri="{FF2B5EF4-FFF2-40B4-BE49-F238E27FC236}">
                <a16:creationId xmlns:a16="http://schemas.microsoft.com/office/drawing/2014/main" id="{0727E6A4-850F-4F12-9E2D-A7C091489519}"/>
              </a:ext>
            </a:extLst>
          </p:cNvPr>
          <p:cNvGraphicFramePr>
            <a:graphicFrameLocks noGrp="1"/>
          </p:cNvGraphicFramePr>
          <p:nvPr>
            <p:ph type="tbl" sz="quarter" idx="13"/>
            <p:extLst>
              <p:ext uri="{D42A27DB-BD31-4B8C-83A1-F6EECF244321}">
                <p14:modId xmlns:p14="http://schemas.microsoft.com/office/powerpoint/2010/main" val="1012734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31084289"/>
                    </a:ext>
                  </a:extLst>
                </a:gridCol>
                <a:gridCol w="1645920">
                  <a:extLst>
                    <a:ext uri="{9D8B030D-6E8A-4147-A177-3AD203B41FA5}">
                      <a16:colId xmlns:a16="http://schemas.microsoft.com/office/drawing/2014/main" val="551422916"/>
                    </a:ext>
                  </a:extLst>
                </a:gridCol>
                <a:gridCol w="576072">
                  <a:extLst>
                    <a:ext uri="{9D8B030D-6E8A-4147-A177-3AD203B41FA5}">
                      <a16:colId xmlns:a16="http://schemas.microsoft.com/office/drawing/2014/main" val="3958159046"/>
                    </a:ext>
                  </a:extLst>
                </a:gridCol>
                <a:gridCol w="576072">
                  <a:extLst>
                    <a:ext uri="{9D8B030D-6E8A-4147-A177-3AD203B41FA5}">
                      <a16:colId xmlns:a16="http://schemas.microsoft.com/office/drawing/2014/main" val="3204688238"/>
                    </a:ext>
                  </a:extLst>
                </a:gridCol>
                <a:gridCol w="576072">
                  <a:extLst>
                    <a:ext uri="{9D8B030D-6E8A-4147-A177-3AD203B41FA5}">
                      <a16:colId xmlns:a16="http://schemas.microsoft.com/office/drawing/2014/main" val="3936391989"/>
                    </a:ext>
                  </a:extLst>
                </a:gridCol>
                <a:gridCol w="576072">
                  <a:extLst>
                    <a:ext uri="{9D8B030D-6E8A-4147-A177-3AD203B41FA5}">
                      <a16:colId xmlns:a16="http://schemas.microsoft.com/office/drawing/2014/main" val="2179136856"/>
                    </a:ext>
                  </a:extLst>
                </a:gridCol>
                <a:gridCol w="576072">
                  <a:extLst>
                    <a:ext uri="{9D8B030D-6E8A-4147-A177-3AD203B41FA5}">
                      <a16:colId xmlns:a16="http://schemas.microsoft.com/office/drawing/2014/main" val="3521245586"/>
                    </a:ext>
                  </a:extLst>
                </a:gridCol>
                <a:gridCol w="576072">
                  <a:extLst>
                    <a:ext uri="{9D8B030D-6E8A-4147-A177-3AD203B41FA5}">
                      <a16:colId xmlns:a16="http://schemas.microsoft.com/office/drawing/2014/main" val="2239615788"/>
                    </a:ext>
                  </a:extLst>
                </a:gridCol>
                <a:gridCol w="576072">
                  <a:extLst>
                    <a:ext uri="{9D8B030D-6E8A-4147-A177-3AD203B41FA5}">
                      <a16:colId xmlns:a16="http://schemas.microsoft.com/office/drawing/2014/main" val="3936492893"/>
                    </a:ext>
                  </a:extLst>
                </a:gridCol>
                <a:gridCol w="576072">
                  <a:extLst>
                    <a:ext uri="{9D8B030D-6E8A-4147-A177-3AD203B41FA5}">
                      <a16:colId xmlns:a16="http://schemas.microsoft.com/office/drawing/2014/main" val="2481839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8774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Loryma GmbH - 2021-09-07 10:23:38</a:t>
                      </a:r>
                      <a:r>
                        <a:rPr kumimoji="0" lang="en-US" sz="1000" b="0" i="0" u="none" strike="noStrike" kern="1200" cap="none" spc="0" normalizeH="0" baseline="0" noProof="0">
                          <a:ln>
                            <a:noFill/>
                          </a:ln>
                          <a:solidFill>
                            <a:prstClr val="black"/>
                          </a:solidFill>
                          <a:effectLst/>
                          <a:uLnTx/>
                          <a:uFillTx/>
                          <a:latin typeface="+mn-lt"/>
                          <a:ea typeface="+mn-ea"/>
                          <a:cs typeface="+mn-cs"/>
                        </a:rPr>
                        <a:t>
 Ultimate challenge for meat alternatives: perfecting the texture
Choosing the perfect spices and marinades is part of everyday life for product developers in the meat industry. However, when it comes to meat alternatives, there is an additional challenge: how best to recreate the typical texture of minced meat, chunky meat or whole fillets. 
Textured wheat protein, modified by the innovative process of extrusion, forms meat-like fibrous structures after the addition of water and is therefore perfectly suited to this area of application. If the Lory® Tex types are carefully combined, the resulting vegetable solutions can be individually adjusted. The interplay of soft and firm, as well as fine and coarse components, creates, for example, a vegan burger patty with an authentic "home style" mouthfeel.
Here, you can find an overview of the different Lory® Tex products: https://crespeldeitersgroup.com/loryma/wheat-protein/textured-wheat-protein-lory-tex/ 
#loryma #vegan #foodtrend #plantbased #ingredients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3.8235294117647 %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48196199"/>
                  </a:ext>
                </a:extLst>
              </a:tr>
            </a:tbl>
          </a:graphicData>
        </a:graphic>
      </p:graphicFrame>
      <p:sp>
        <p:nvSpPr>
          <p:cNvPr id="4" name="Text Placeholder 3">
            <a:extLst>
              <a:ext uri="{FF2B5EF4-FFF2-40B4-BE49-F238E27FC236}">
                <a16:creationId xmlns:a16="http://schemas.microsoft.com/office/drawing/2014/main" id="{6C21A279-09D4-4F52-9DD9-1FC7FABCD9C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64545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8547-F3D0-478A-A6EC-21350969C117}"/>
              </a:ext>
            </a:extLst>
          </p:cNvPr>
          <p:cNvSpPr>
            <a:spLocks noGrp="1"/>
          </p:cNvSpPr>
          <p:nvPr>
            <p:ph type="title"/>
          </p:nvPr>
        </p:nvSpPr>
        <p:spPr/>
        <p:txBody>
          <a:bodyPr/>
          <a:lstStyle/>
          <a:p>
            <a:r>
              <a:rPr lang="en-US"/>
              <a:t>LinkedIn Posts Table | Crespel &amp; Deiters Group - 19 of 24</a:t>
            </a:r>
          </a:p>
        </p:txBody>
      </p:sp>
      <p:graphicFrame>
        <p:nvGraphicFramePr>
          <p:cNvPr id="5" name="Table Placeholder 4">
            <a:extLst>
              <a:ext uri="{FF2B5EF4-FFF2-40B4-BE49-F238E27FC236}">
                <a16:creationId xmlns:a16="http://schemas.microsoft.com/office/drawing/2014/main" id="{4AE86010-8EEB-4ED3-94E0-84EFB7FA766C}"/>
              </a:ext>
            </a:extLst>
          </p:cNvPr>
          <p:cNvGraphicFramePr>
            <a:graphicFrameLocks noGrp="1"/>
          </p:cNvGraphicFramePr>
          <p:nvPr>
            <p:ph type="tbl" sz="quarter" idx="13"/>
            <p:extLst>
              <p:ext uri="{D42A27DB-BD31-4B8C-83A1-F6EECF244321}">
                <p14:modId xmlns:p14="http://schemas.microsoft.com/office/powerpoint/2010/main" val="281868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79881655"/>
                    </a:ext>
                  </a:extLst>
                </a:gridCol>
                <a:gridCol w="1645920">
                  <a:extLst>
                    <a:ext uri="{9D8B030D-6E8A-4147-A177-3AD203B41FA5}">
                      <a16:colId xmlns:a16="http://schemas.microsoft.com/office/drawing/2014/main" val="3530427280"/>
                    </a:ext>
                  </a:extLst>
                </a:gridCol>
                <a:gridCol w="576072">
                  <a:extLst>
                    <a:ext uri="{9D8B030D-6E8A-4147-A177-3AD203B41FA5}">
                      <a16:colId xmlns:a16="http://schemas.microsoft.com/office/drawing/2014/main" val="2745066803"/>
                    </a:ext>
                  </a:extLst>
                </a:gridCol>
                <a:gridCol w="576072">
                  <a:extLst>
                    <a:ext uri="{9D8B030D-6E8A-4147-A177-3AD203B41FA5}">
                      <a16:colId xmlns:a16="http://schemas.microsoft.com/office/drawing/2014/main" val="826157135"/>
                    </a:ext>
                  </a:extLst>
                </a:gridCol>
                <a:gridCol w="576072">
                  <a:extLst>
                    <a:ext uri="{9D8B030D-6E8A-4147-A177-3AD203B41FA5}">
                      <a16:colId xmlns:a16="http://schemas.microsoft.com/office/drawing/2014/main" val="2556070000"/>
                    </a:ext>
                  </a:extLst>
                </a:gridCol>
                <a:gridCol w="576072">
                  <a:extLst>
                    <a:ext uri="{9D8B030D-6E8A-4147-A177-3AD203B41FA5}">
                      <a16:colId xmlns:a16="http://schemas.microsoft.com/office/drawing/2014/main" val="2178086752"/>
                    </a:ext>
                  </a:extLst>
                </a:gridCol>
                <a:gridCol w="576072">
                  <a:extLst>
                    <a:ext uri="{9D8B030D-6E8A-4147-A177-3AD203B41FA5}">
                      <a16:colId xmlns:a16="http://schemas.microsoft.com/office/drawing/2014/main" val="3962553972"/>
                    </a:ext>
                  </a:extLst>
                </a:gridCol>
                <a:gridCol w="576072">
                  <a:extLst>
                    <a:ext uri="{9D8B030D-6E8A-4147-A177-3AD203B41FA5}">
                      <a16:colId xmlns:a16="http://schemas.microsoft.com/office/drawing/2014/main" val="3424647146"/>
                    </a:ext>
                  </a:extLst>
                </a:gridCol>
                <a:gridCol w="576072">
                  <a:extLst>
                    <a:ext uri="{9D8B030D-6E8A-4147-A177-3AD203B41FA5}">
                      <a16:colId xmlns:a16="http://schemas.microsoft.com/office/drawing/2014/main" val="4150746814"/>
                    </a:ext>
                  </a:extLst>
                </a:gridCol>
                <a:gridCol w="576072">
                  <a:extLst>
                    <a:ext uri="{9D8B030D-6E8A-4147-A177-3AD203B41FA5}">
                      <a16:colId xmlns:a16="http://schemas.microsoft.com/office/drawing/2014/main" val="49647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5044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 &amp; Deiters Group - 2021-08-30 16:20:43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3.2663316582915 %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6437907"/>
                  </a:ext>
                </a:extLst>
              </a:tr>
            </a:tbl>
          </a:graphicData>
        </a:graphic>
      </p:graphicFrame>
      <p:sp>
        <p:nvSpPr>
          <p:cNvPr id="4" name="Text Placeholder 3">
            <a:extLst>
              <a:ext uri="{FF2B5EF4-FFF2-40B4-BE49-F238E27FC236}">
                <a16:creationId xmlns:a16="http://schemas.microsoft.com/office/drawing/2014/main" id="{264C8523-A32A-4AFB-9A03-08195D21394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423128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D437D-3DC0-474F-8727-974C35B5920E}"/>
              </a:ext>
            </a:extLst>
          </p:cNvPr>
          <p:cNvSpPr>
            <a:spLocks noGrp="1"/>
          </p:cNvSpPr>
          <p:nvPr>
            <p:ph type="title"/>
          </p:nvPr>
        </p:nvSpPr>
        <p:spPr/>
        <p:txBody>
          <a:bodyPr/>
          <a:lstStyle/>
          <a:p>
            <a:r>
              <a:rPr lang="en-US"/>
              <a:t>LinkedIn Posts Table | Crespel &amp; Deiters Group - 20 of 24</a:t>
            </a:r>
          </a:p>
        </p:txBody>
      </p:sp>
      <p:graphicFrame>
        <p:nvGraphicFramePr>
          <p:cNvPr id="5" name="Table Placeholder 4">
            <a:extLst>
              <a:ext uri="{FF2B5EF4-FFF2-40B4-BE49-F238E27FC236}">
                <a16:creationId xmlns:a16="http://schemas.microsoft.com/office/drawing/2014/main" id="{75F5DF92-4222-4C73-B9A9-CFAAACF27B65}"/>
              </a:ext>
            </a:extLst>
          </p:cNvPr>
          <p:cNvGraphicFramePr>
            <a:graphicFrameLocks noGrp="1"/>
          </p:cNvGraphicFramePr>
          <p:nvPr>
            <p:ph type="tbl" sz="quarter" idx="13"/>
            <p:extLst>
              <p:ext uri="{D42A27DB-BD31-4B8C-83A1-F6EECF244321}">
                <p14:modId xmlns:p14="http://schemas.microsoft.com/office/powerpoint/2010/main" val="1871681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15442349"/>
                    </a:ext>
                  </a:extLst>
                </a:gridCol>
                <a:gridCol w="1645920">
                  <a:extLst>
                    <a:ext uri="{9D8B030D-6E8A-4147-A177-3AD203B41FA5}">
                      <a16:colId xmlns:a16="http://schemas.microsoft.com/office/drawing/2014/main" val="2729637263"/>
                    </a:ext>
                  </a:extLst>
                </a:gridCol>
                <a:gridCol w="576072">
                  <a:extLst>
                    <a:ext uri="{9D8B030D-6E8A-4147-A177-3AD203B41FA5}">
                      <a16:colId xmlns:a16="http://schemas.microsoft.com/office/drawing/2014/main" val="2926358584"/>
                    </a:ext>
                  </a:extLst>
                </a:gridCol>
                <a:gridCol w="576072">
                  <a:extLst>
                    <a:ext uri="{9D8B030D-6E8A-4147-A177-3AD203B41FA5}">
                      <a16:colId xmlns:a16="http://schemas.microsoft.com/office/drawing/2014/main" val="348178933"/>
                    </a:ext>
                  </a:extLst>
                </a:gridCol>
                <a:gridCol w="576072">
                  <a:extLst>
                    <a:ext uri="{9D8B030D-6E8A-4147-A177-3AD203B41FA5}">
                      <a16:colId xmlns:a16="http://schemas.microsoft.com/office/drawing/2014/main" val="203396066"/>
                    </a:ext>
                  </a:extLst>
                </a:gridCol>
                <a:gridCol w="576072">
                  <a:extLst>
                    <a:ext uri="{9D8B030D-6E8A-4147-A177-3AD203B41FA5}">
                      <a16:colId xmlns:a16="http://schemas.microsoft.com/office/drawing/2014/main" val="1451986642"/>
                    </a:ext>
                  </a:extLst>
                </a:gridCol>
                <a:gridCol w="576072">
                  <a:extLst>
                    <a:ext uri="{9D8B030D-6E8A-4147-A177-3AD203B41FA5}">
                      <a16:colId xmlns:a16="http://schemas.microsoft.com/office/drawing/2014/main" val="2765533742"/>
                    </a:ext>
                  </a:extLst>
                </a:gridCol>
                <a:gridCol w="576072">
                  <a:extLst>
                    <a:ext uri="{9D8B030D-6E8A-4147-A177-3AD203B41FA5}">
                      <a16:colId xmlns:a16="http://schemas.microsoft.com/office/drawing/2014/main" val="1810691513"/>
                    </a:ext>
                  </a:extLst>
                </a:gridCol>
                <a:gridCol w="576072">
                  <a:extLst>
                    <a:ext uri="{9D8B030D-6E8A-4147-A177-3AD203B41FA5}">
                      <a16:colId xmlns:a16="http://schemas.microsoft.com/office/drawing/2014/main" val="666402565"/>
                    </a:ext>
                  </a:extLst>
                </a:gridCol>
                <a:gridCol w="576072">
                  <a:extLst>
                    <a:ext uri="{9D8B030D-6E8A-4147-A177-3AD203B41FA5}">
                      <a16:colId xmlns:a16="http://schemas.microsoft.com/office/drawing/2014/main" val="3265753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070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Loryma GmbH - 2021-08-30 16:19:32</a:t>
                      </a:r>
                      <a:r>
                        <a:rPr kumimoji="0" lang="de-DE" sz="1000" b="0" i="0" u="none" strike="noStrike" kern="1200" cap="none" spc="0" normalizeH="0" baseline="0" noProof="0">
                          <a:ln>
                            <a:noFill/>
                          </a:ln>
                          <a:solidFill>
                            <a:prstClr val="black"/>
                          </a:solidFill>
                          <a:effectLst/>
                          <a:uLnTx/>
                          <a:uFillTx/>
                          <a:latin typeface="+mn-lt"/>
                          <a:ea typeface="+mn-ea"/>
                          <a:cs typeface="+mn-cs"/>
                        </a:rPr>
                        <a:t>
 Königsdisziplin der Fleischalternativen: die richtige Textur
Die Auswahl der passenden Gewürze und Marinaden gehört zum Daily Business von Produktentwicklern in der Fleischindustrie. Wenn es um Fleischalternativen geht, kommt eine Herausforderung dazu: die typische Textur von gewolftem Hack, grobem Brät oder ganzen Filets nachzubilden. 
Texturiertes Weizenprotein, durch das innovative Verfahren der Extrusion modifiziert, bildet nach der Zugabe von Wasser fleischähnliche Faserstrukturen aus und eignet sich daher perfekt für diesen Anwendungsbereich. Werden die Lory® Tex Typen außerdem geschickt kombiniert, lässt sich die Haptik der pflanzlichen Lösungen individuell einstellen. Durch das Zusammenspiel von weicheren und festeren sowie feineren und gröberen Komponenten entsteht beispielsweise ein veganes Burgerpatty mit authentischem „Home Style“-Mundgefühl.
Eine Übersicht über die verschiedenen Lory® Tex Produkte finden Sie hier:
https://crespeldeitersgroup.com/de/loryma/weizenproteine/texturierte-weizenproteine-lory-tex/ 
#loryma #vegan #foodtrend #plantbased #ingredients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6.8111455108359 %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96062197"/>
                  </a:ext>
                </a:extLst>
              </a:tr>
            </a:tbl>
          </a:graphicData>
        </a:graphic>
      </p:graphicFrame>
      <p:sp>
        <p:nvSpPr>
          <p:cNvPr id="4" name="Text Placeholder 3">
            <a:extLst>
              <a:ext uri="{FF2B5EF4-FFF2-40B4-BE49-F238E27FC236}">
                <a16:creationId xmlns:a16="http://schemas.microsoft.com/office/drawing/2014/main" id="{B1F11CFA-5EA9-405F-B47F-2B84F2F7321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080951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40866-C822-42FC-8E1A-9EC133BF8207}"/>
              </a:ext>
            </a:extLst>
          </p:cNvPr>
          <p:cNvSpPr>
            <a:spLocks noGrp="1"/>
          </p:cNvSpPr>
          <p:nvPr>
            <p:ph type="title"/>
          </p:nvPr>
        </p:nvSpPr>
        <p:spPr/>
        <p:txBody>
          <a:bodyPr/>
          <a:lstStyle/>
          <a:p>
            <a:r>
              <a:rPr lang="en-US"/>
              <a:t>LinkedIn Posts Table | Crespel &amp; Deiters Group - 21 of 24</a:t>
            </a:r>
          </a:p>
        </p:txBody>
      </p:sp>
      <p:graphicFrame>
        <p:nvGraphicFramePr>
          <p:cNvPr id="5" name="Table Placeholder 4">
            <a:extLst>
              <a:ext uri="{FF2B5EF4-FFF2-40B4-BE49-F238E27FC236}">
                <a16:creationId xmlns:a16="http://schemas.microsoft.com/office/drawing/2014/main" id="{18B1FFFF-66F4-4148-AD81-A701A5D0B1E3}"/>
              </a:ext>
            </a:extLst>
          </p:cNvPr>
          <p:cNvGraphicFramePr>
            <a:graphicFrameLocks noGrp="1"/>
          </p:cNvGraphicFramePr>
          <p:nvPr>
            <p:ph type="tbl" sz="quarter" idx="13"/>
            <p:extLst>
              <p:ext uri="{D42A27DB-BD31-4B8C-83A1-F6EECF244321}">
                <p14:modId xmlns:p14="http://schemas.microsoft.com/office/powerpoint/2010/main" val="343877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15810939"/>
                    </a:ext>
                  </a:extLst>
                </a:gridCol>
                <a:gridCol w="1645920">
                  <a:extLst>
                    <a:ext uri="{9D8B030D-6E8A-4147-A177-3AD203B41FA5}">
                      <a16:colId xmlns:a16="http://schemas.microsoft.com/office/drawing/2014/main" val="2474595161"/>
                    </a:ext>
                  </a:extLst>
                </a:gridCol>
                <a:gridCol w="576072">
                  <a:extLst>
                    <a:ext uri="{9D8B030D-6E8A-4147-A177-3AD203B41FA5}">
                      <a16:colId xmlns:a16="http://schemas.microsoft.com/office/drawing/2014/main" val="4180830845"/>
                    </a:ext>
                  </a:extLst>
                </a:gridCol>
                <a:gridCol w="576072">
                  <a:extLst>
                    <a:ext uri="{9D8B030D-6E8A-4147-A177-3AD203B41FA5}">
                      <a16:colId xmlns:a16="http://schemas.microsoft.com/office/drawing/2014/main" val="831642431"/>
                    </a:ext>
                  </a:extLst>
                </a:gridCol>
                <a:gridCol w="576072">
                  <a:extLst>
                    <a:ext uri="{9D8B030D-6E8A-4147-A177-3AD203B41FA5}">
                      <a16:colId xmlns:a16="http://schemas.microsoft.com/office/drawing/2014/main" val="1704053546"/>
                    </a:ext>
                  </a:extLst>
                </a:gridCol>
                <a:gridCol w="576072">
                  <a:extLst>
                    <a:ext uri="{9D8B030D-6E8A-4147-A177-3AD203B41FA5}">
                      <a16:colId xmlns:a16="http://schemas.microsoft.com/office/drawing/2014/main" val="854086264"/>
                    </a:ext>
                  </a:extLst>
                </a:gridCol>
                <a:gridCol w="576072">
                  <a:extLst>
                    <a:ext uri="{9D8B030D-6E8A-4147-A177-3AD203B41FA5}">
                      <a16:colId xmlns:a16="http://schemas.microsoft.com/office/drawing/2014/main" val="1969948448"/>
                    </a:ext>
                  </a:extLst>
                </a:gridCol>
                <a:gridCol w="576072">
                  <a:extLst>
                    <a:ext uri="{9D8B030D-6E8A-4147-A177-3AD203B41FA5}">
                      <a16:colId xmlns:a16="http://schemas.microsoft.com/office/drawing/2014/main" val="1736249474"/>
                    </a:ext>
                  </a:extLst>
                </a:gridCol>
                <a:gridCol w="576072">
                  <a:extLst>
                    <a:ext uri="{9D8B030D-6E8A-4147-A177-3AD203B41FA5}">
                      <a16:colId xmlns:a16="http://schemas.microsoft.com/office/drawing/2014/main" val="4090772418"/>
                    </a:ext>
                  </a:extLst>
                </a:gridCol>
                <a:gridCol w="576072">
                  <a:extLst>
                    <a:ext uri="{9D8B030D-6E8A-4147-A177-3AD203B41FA5}">
                      <a16:colId xmlns:a16="http://schemas.microsoft.com/office/drawing/2014/main" val="3752648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3393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Loryma GmbH - 2021-08-26 14:54:43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4.0540540540541 %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7455988"/>
                  </a:ext>
                </a:extLst>
              </a:tr>
            </a:tbl>
          </a:graphicData>
        </a:graphic>
      </p:graphicFrame>
      <p:sp>
        <p:nvSpPr>
          <p:cNvPr id="4" name="Text Placeholder 3">
            <a:extLst>
              <a:ext uri="{FF2B5EF4-FFF2-40B4-BE49-F238E27FC236}">
                <a16:creationId xmlns:a16="http://schemas.microsoft.com/office/drawing/2014/main" id="{A3A5C895-640B-4E3C-AFDB-FD6D948ACA2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405906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98671-6A08-459E-9A06-B920749C24F4}"/>
              </a:ext>
            </a:extLst>
          </p:cNvPr>
          <p:cNvSpPr>
            <a:spLocks noGrp="1"/>
          </p:cNvSpPr>
          <p:nvPr>
            <p:ph type="title"/>
          </p:nvPr>
        </p:nvSpPr>
        <p:spPr/>
        <p:txBody>
          <a:bodyPr/>
          <a:lstStyle/>
          <a:p>
            <a:r>
              <a:rPr lang="en-US"/>
              <a:t>LinkedIn Posts Table | Crespel &amp; Deiters Group - 22 of 24</a:t>
            </a:r>
          </a:p>
        </p:txBody>
      </p:sp>
      <p:graphicFrame>
        <p:nvGraphicFramePr>
          <p:cNvPr id="5" name="Table Placeholder 4">
            <a:extLst>
              <a:ext uri="{FF2B5EF4-FFF2-40B4-BE49-F238E27FC236}">
                <a16:creationId xmlns:a16="http://schemas.microsoft.com/office/drawing/2014/main" id="{A67398DE-52B3-4EF3-B273-7FFA3A4FA4EE}"/>
              </a:ext>
            </a:extLst>
          </p:cNvPr>
          <p:cNvGraphicFramePr>
            <a:graphicFrameLocks noGrp="1"/>
          </p:cNvGraphicFramePr>
          <p:nvPr>
            <p:ph type="tbl" sz="quarter" idx="13"/>
            <p:extLst>
              <p:ext uri="{D42A27DB-BD31-4B8C-83A1-F6EECF244321}">
                <p14:modId xmlns:p14="http://schemas.microsoft.com/office/powerpoint/2010/main" val="1540850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02340095"/>
                    </a:ext>
                  </a:extLst>
                </a:gridCol>
                <a:gridCol w="1645920">
                  <a:extLst>
                    <a:ext uri="{9D8B030D-6E8A-4147-A177-3AD203B41FA5}">
                      <a16:colId xmlns:a16="http://schemas.microsoft.com/office/drawing/2014/main" val="1561775315"/>
                    </a:ext>
                  </a:extLst>
                </a:gridCol>
                <a:gridCol w="576072">
                  <a:extLst>
                    <a:ext uri="{9D8B030D-6E8A-4147-A177-3AD203B41FA5}">
                      <a16:colId xmlns:a16="http://schemas.microsoft.com/office/drawing/2014/main" val="3778904752"/>
                    </a:ext>
                  </a:extLst>
                </a:gridCol>
                <a:gridCol w="576072">
                  <a:extLst>
                    <a:ext uri="{9D8B030D-6E8A-4147-A177-3AD203B41FA5}">
                      <a16:colId xmlns:a16="http://schemas.microsoft.com/office/drawing/2014/main" val="3197858612"/>
                    </a:ext>
                  </a:extLst>
                </a:gridCol>
                <a:gridCol w="576072">
                  <a:extLst>
                    <a:ext uri="{9D8B030D-6E8A-4147-A177-3AD203B41FA5}">
                      <a16:colId xmlns:a16="http://schemas.microsoft.com/office/drawing/2014/main" val="3785239178"/>
                    </a:ext>
                  </a:extLst>
                </a:gridCol>
                <a:gridCol w="576072">
                  <a:extLst>
                    <a:ext uri="{9D8B030D-6E8A-4147-A177-3AD203B41FA5}">
                      <a16:colId xmlns:a16="http://schemas.microsoft.com/office/drawing/2014/main" val="1445621954"/>
                    </a:ext>
                  </a:extLst>
                </a:gridCol>
                <a:gridCol w="576072">
                  <a:extLst>
                    <a:ext uri="{9D8B030D-6E8A-4147-A177-3AD203B41FA5}">
                      <a16:colId xmlns:a16="http://schemas.microsoft.com/office/drawing/2014/main" val="2978456260"/>
                    </a:ext>
                  </a:extLst>
                </a:gridCol>
                <a:gridCol w="576072">
                  <a:extLst>
                    <a:ext uri="{9D8B030D-6E8A-4147-A177-3AD203B41FA5}">
                      <a16:colId xmlns:a16="http://schemas.microsoft.com/office/drawing/2014/main" val="2405207052"/>
                    </a:ext>
                  </a:extLst>
                </a:gridCol>
                <a:gridCol w="576072">
                  <a:extLst>
                    <a:ext uri="{9D8B030D-6E8A-4147-A177-3AD203B41FA5}">
                      <a16:colId xmlns:a16="http://schemas.microsoft.com/office/drawing/2014/main" val="26395909"/>
                    </a:ext>
                  </a:extLst>
                </a:gridCol>
                <a:gridCol w="576072">
                  <a:extLst>
                    <a:ext uri="{9D8B030D-6E8A-4147-A177-3AD203B41FA5}">
                      <a16:colId xmlns:a16="http://schemas.microsoft.com/office/drawing/2014/main" val="1227430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96115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Group - 2021-08-26 14:53:36</a:t>
                      </a:r>
                      <a:r>
                        <a:rPr kumimoji="0" lang="en-US" sz="1000" b="0" i="0" u="none" strike="noStrike" kern="1200" cap="none" spc="0" normalizeH="0" baseline="0" noProof="0">
                          <a:ln>
                            <a:noFill/>
                          </a:ln>
                          <a:solidFill>
                            <a:prstClr val="black"/>
                          </a:solidFill>
                          <a:effectLst/>
                          <a:uLnTx/>
                          <a:uFillTx/>
                          <a:latin typeface="+mn-lt"/>
                          <a:ea typeface="+mn-ea"/>
                          <a:cs typeface="+mn-cs"/>
                        </a:rPr>
                        <a:t>
 Consumers increasingly demand #natural and #sustainable food – an understandable response to today’s environmental challenges. #Plant-based ingredients such as carbohydrates and proteins can enhance not only the taste of food, but also its texture and nutrient profile. As a member of Starch Europe, we are pleased to contribute to plant-based solutions with our ingredients made from the raw material #wheat. Our food experts at Loryma GmbH, for example, continually develop new vegan concepts, e.g. for bacon, chicken breast or fish. Find out more about plant-based ingredients here: https://starch.eu/key-message/plant-based/ 
#crespeldeitersgroup #starcheurope #plantbased #wheat #sustainability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6.1946902654867 %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7477030"/>
                  </a:ext>
                </a:extLst>
              </a:tr>
            </a:tbl>
          </a:graphicData>
        </a:graphic>
      </p:graphicFrame>
      <p:sp>
        <p:nvSpPr>
          <p:cNvPr id="4" name="Text Placeholder 3">
            <a:extLst>
              <a:ext uri="{FF2B5EF4-FFF2-40B4-BE49-F238E27FC236}">
                <a16:creationId xmlns:a16="http://schemas.microsoft.com/office/drawing/2014/main" id="{84AC2678-38AF-4DAB-B149-ACC4DB793FE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0248378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EF492-B945-45C6-9036-7E37ABA146AA}"/>
              </a:ext>
            </a:extLst>
          </p:cNvPr>
          <p:cNvSpPr>
            <a:spLocks noGrp="1"/>
          </p:cNvSpPr>
          <p:nvPr>
            <p:ph type="title"/>
          </p:nvPr>
        </p:nvSpPr>
        <p:spPr/>
        <p:txBody>
          <a:bodyPr/>
          <a:lstStyle/>
          <a:p>
            <a:r>
              <a:rPr lang="en-US"/>
              <a:t>LinkedIn Posts Table | Crespel &amp; Deiters Group - 23 of 24</a:t>
            </a:r>
          </a:p>
        </p:txBody>
      </p:sp>
      <p:graphicFrame>
        <p:nvGraphicFramePr>
          <p:cNvPr id="5" name="Table Placeholder 4">
            <a:extLst>
              <a:ext uri="{FF2B5EF4-FFF2-40B4-BE49-F238E27FC236}">
                <a16:creationId xmlns:a16="http://schemas.microsoft.com/office/drawing/2014/main" id="{4E63A107-8E8D-49FE-BB0C-221B2B486A7B}"/>
              </a:ext>
            </a:extLst>
          </p:cNvPr>
          <p:cNvGraphicFramePr>
            <a:graphicFrameLocks noGrp="1"/>
          </p:cNvGraphicFramePr>
          <p:nvPr>
            <p:ph type="tbl" sz="quarter" idx="13"/>
            <p:extLst>
              <p:ext uri="{D42A27DB-BD31-4B8C-83A1-F6EECF244321}">
                <p14:modId xmlns:p14="http://schemas.microsoft.com/office/powerpoint/2010/main" val="2516578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74625572"/>
                    </a:ext>
                  </a:extLst>
                </a:gridCol>
                <a:gridCol w="1645920">
                  <a:extLst>
                    <a:ext uri="{9D8B030D-6E8A-4147-A177-3AD203B41FA5}">
                      <a16:colId xmlns:a16="http://schemas.microsoft.com/office/drawing/2014/main" val="3957320149"/>
                    </a:ext>
                  </a:extLst>
                </a:gridCol>
                <a:gridCol w="576072">
                  <a:extLst>
                    <a:ext uri="{9D8B030D-6E8A-4147-A177-3AD203B41FA5}">
                      <a16:colId xmlns:a16="http://schemas.microsoft.com/office/drawing/2014/main" val="3860910091"/>
                    </a:ext>
                  </a:extLst>
                </a:gridCol>
                <a:gridCol w="576072">
                  <a:extLst>
                    <a:ext uri="{9D8B030D-6E8A-4147-A177-3AD203B41FA5}">
                      <a16:colId xmlns:a16="http://schemas.microsoft.com/office/drawing/2014/main" val="347995064"/>
                    </a:ext>
                  </a:extLst>
                </a:gridCol>
                <a:gridCol w="576072">
                  <a:extLst>
                    <a:ext uri="{9D8B030D-6E8A-4147-A177-3AD203B41FA5}">
                      <a16:colId xmlns:a16="http://schemas.microsoft.com/office/drawing/2014/main" val="512462781"/>
                    </a:ext>
                  </a:extLst>
                </a:gridCol>
                <a:gridCol w="576072">
                  <a:extLst>
                    <a:ext uri="{9D8B030D-6E8A-4147-A177-3AD203B41FA5}">
                      <a16:colId xmlns:a16="http://schemas.microsoft.com/office/drawing/2014/main" val="657455390"/>
                    </a:ext>
                  </a:extLst>
                </a:gridCol>
                <a:gridCol w="576072">
                  <a:extLst>
                    <a:ext uri="{9D8B030D-6E8A-4147-A177-3AD203B41FA5}">
                      <a16:colId xmlns:a16="http://schemas.microsoft.com/office/drawing/2014/main" val="4071790488"/>
                    </a:ext>
                  </a:extLst>
                </a:gridCol>
                <a:gridCol w="576072">
                  <a:extLst>
                    <a:ext uri="{9D8B030D-6E8A-4147-A177-3AD203B41FA5}">
                      <a16:colId xmlns:a16="http://schemas.microsoft.com/office/drawing/2014/main" val="1718611860"/>
                    </a:ext>
                  </a:extLst>
                </a:gridCol>
                <a:gridCol w="576072">
                  <a:extLst>
                    <a:ext uri="{9D8B030D-6E8A-4147-A177-3AD203B41FA5}">
                      <a16:colId xmlns:a16="http://schemas.microsoft.com/office/drawing/2014/main" val="3805112347"/>
                    </a:ext>
                  </a:extLst>
                </a:gridCol>
                <a:gridCol w="576072">
                  <a:extLst>
                    <a:ext uri="{9D8B030D-6E8A-4147-A177-3AD203B41FA5}">
                      <a16:colId xmlns:a16="http://schemas.microsoft.com/office/drawing/2014/main" val="776303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80255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Crespeo Feed - 2021-08-26 08:46:51</a:t>
                      </a:r>
                      <a:r>
                        <a:rPr kumimoji="0" lang="en-US" sz="1000" b="0" i="0" u="none" strike="noStrike" kern="1200" cap="none" spc="0" normalizeH="0" baseline="0" noProof="0">
                          <a:ln>
                            <a:noFill/>
                          </a:ln>
                          <a:solidFill>
                            <a:prstClr val="black"/>
                          </a:solidFill>
                          <a:effectLst/>
                          <a:uLnTx/>
                          <a:uFillTx/>
                          <a:latin typeface="+mn-lt"/>
                          <a:ea typeface="+mn-ea"/>
                          <a:cs typeface="+mn-cs"/>
                        </a:rPr>
                        <a:t>
 Fail-safe nutrient intake🍼🐄
Many farmers use milk replacers to support the healthy growth of their piglets and calves. But they can only reach their developmental goals if the young animals tolerate and accept the product. Studies have shown that hybrid milk replacers containing wheat protein can be well metabolised. But taste also plays a key role in ensuring sufficient nutrient intake and weight gain. That’s why all wheat-based ingredients of the Crespovit® range are neutral in taste and smell, without bitter off-flavours which may affect the animal’s appetite. In addition, the appealing, milk-like consistency and colour of the milk replacer enables farmers to feed efficiently.
More about the Crespovit® range: bit.ly/3BdMa3c
#crespeofeed #feed #animalfeed #livestock #animalnutrition 
© Pexels / Brett Sayles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5.6338028169014 %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1450751"/>
                  </a:ext>
                </a:extLst>
              </a:tr>
            </a:tbl>
          </a:graphicData>
        </a:graphic>
      </p:graphicFrame>
      <p:sp>
        <p:nvSpPr>
          <p:cNvPr id="4" name="Text Placeholder 3">
            <a:extLst>
              <a:ext uri="{FF2B5EF4-FFF2-40B4-BE49-F238E27FC236}">
                <a16:creationId xmlns:a16="http://schemas.microsoft.com/office/drawing/2014/main" id="{CC890F40-5174-4552-B8A4-18D81456C62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222035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1D945-848C-47DA-A095-76DFA72282B0}"/>
              </a:ext>
            </a:extLst>
          </p:cNvPr>
          <p:cNvSpPr>
            <a:spLocks noGrp="1"/>
          </p:cNvSpPr>
          <p:nvPr>
            <p:ph type="title"/>
          </p:nvPr>
        </p:nvSpPr>
        <p:spPr/>
        <p:txBody>
          <a:bodyPr/>
          <a:lstStyle/>
          <a:p>
            <a:r>
              <a:rPr lang="en-US"/>
              <a:t>LinkedIn Posts Table | Crespel &amp; Deiters Group - 24 of 24</a:t>
            </a:r>
          </a:p>
        </p:txBody>
      </p:sp>
      <p:graphicFrame>
        <p:nvGraphicFramePr>
          <p:cNvPr id="5" name="Table Placeholder 4">
            <a:extLst>
              <a:ext uri="{FF2B5EF4-FFF2-40B4-BE49-F238E27FC236}">
                <a16:creationId xmlns:a16="http://schemas.microsoft.com/office/drawing/2014/main" id="{16E2F417-8F28-4CD7-BE16-CB1C039DBA73}"/>
              </a:ext>
            </a:extLst>
          </p:cNvPr>
          <p:cNvGraphicFramePr>
            <a:graphicFrameLocks noGrp="1"/>
          </p:cNvGraphicFramePr>
          <p:nvPr>
            <p:ph type="tbl" sz="quarter" idx="13"/>
            <p:extLst>
              <p:ext uri="{D42A27DB-BD31-4B8C-83A1-F6EECF244321}">
                <p14:modId xmlns:p14="http://schemas.microsoft.com/office/powerpoint/2010/main" val="1965872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35789453"/>
                    </a:ext>
                  </a:extLst>
                </a:gridCol>
                <a:gridCol w="1645920">
                  <a:extLst>
                    <a:ext uri="{9D8B030D-6E8A-4147-A177-3AD203B41FA5}">
                      <a16:colId xmlns:a16="http://schemas.microsoft.com/office/drawing/2014/main" val="2651623117"/>
                    </a:ext>
                  </a:extLst>
                </a:gridCol>
                <a:gridCol w="576072">
                  <a:extLst>
                    <a:ext uri="{9D8B030D-6E8A-4147-A177-3AD203B41FA5}">
                      <a16:colId xmlns:a16="http://schemas.microsoft.com/office/drawing/2014/main" val="1163112825"/>
                    </a:ext>
                  </a:extLst>
                </a:gridCol>
                <a:gridCol w="576072">
                  <a:extLst>
                    <a:ext uri="{9D8B030D-6E8A-4147-A177-3AD203B41FA5}">
                      <a16:colId xmlns:a16="http://schemas.microsoft.com/office/drawing/2014/main" val="2024606637"/>
                    </a:ext>
                  </a:extLst>
                </a:gridCol>
                <a:gridCol w="576072">
                  <a:extLst>
                    <a:ext uri="{9D8B030D-6E8A-4147-A177-3AD203B41FA5}">
                      <a16:colId xmlns:a16="http://schemas.microsoft.com/office/drawing/2014/main" val="171580322"/>
                    </a:ext>
                  </a:extLst>
                </a:gridCol>
                <a:gridCol w="576072">
                  <a:extLst>
                    <a:ext uri="{9D8B030D-6E8A-4147-A177-3AD203B41FA5}">
                      <a16:colId xmlns:a16="http://schemas.microsoft.com/office/drawing/2014/main" val="2648631068"/>
                    </a:ext>
                  </a:extLst>
                </a:gridCol>
                <a:gridCol w="576072">
                  <a:extLst>
                    <a:ext uri="{9D8B030D-6E8A-4147-A177-3AD203B41FA5}">
                      <a16:colId xmlns:a16="http://schemas.microsoft.com/office/drawing/2014/main" val="1064653650"/>
                    </a:ext>
                  </a:extLst>
                </a:gridCol>
                <a:gridCol w="576072">
                  <a:extLst>
                    <a:ext uri="{9D8B030D-6E8A-4147-A177-3AD203B41FA5}">
                      <a16:colId xmlns:a16="http://schemas.microsoft.com/office/drawing/2014/main" val="1381007442"/>
                    </a:ext>
                  </a:extLst>
                </a:gridCol>
                <a:gridCol w="576072">
                  <a:extLst>
                    <a:ext uri="{9D8B030D-6E8A-4147-A177-3AD203B41FA5}">
                      <a16:colId xmlns:a16="http://schemas.microsoft.com/office/drawing/2014/main" val="155698750"/>
                    </a:ext>
                  </a:extLst>
                </a:gridCol>
                <a:gridCol w="576072">
                  <a:extLst>
                    <a:ext uri="{9D8B030D-6E8A-4147-A177-3AD203B41FA5}">
                      <a16:colId xmlns:a16="http://schemas.microsoft.com/office/drawing/2014/main" val="1839496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02826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Trigea Petfood - 2021-08-24 15:11:44</a:t>
                      </a:r>
                      <a:r>
                        <a:rPr kumimoji="0" lang="en-US" sz="1000" b="0" i="0" u="none" strike="noStrike" kern="1200" cap="none" spc="0" normalizeH="0" baseline="0" noProof="0">
                          <a:ln>
                            <a:noFill/>
                          </a:ln>
                          <a:solidFill>
                            <a:prstClr val="black"/>
                          </a:solidFill>
                          <a:effectLst/>
                          <a:uLnTx/>
                          <a:uFillTx/>
                          <a:latin typeface="+mn-lt"/>
                          <a:ea typeface="+mn-ea"/>
                          <a:cs typeface="+mn-cs"/>
                        </a:rPr>
                        <a:t>
 🌱 When it comes to feeding their furry friends, pet owners are increasingly looking for more vegetarian or vegan solutions. After all, if we’re looking to reduce our own meat consumption for the good of the planet, shouldn’t this extend to pet food too? 
But still one key question remains: Can cats and dogs safely go vegetarian and, if so, what nutritional requirements must we keep in mind?  Dr. Andrew Knight, Professor of Animal Welfare and Ethics at the University of Winchester Centre for Animal Welfare, has the answers. 
🎥 Click here to find out what he has to say: bit.ly/3sHc0tf
Our textured wheat proteins in the Trigovit® Tex range support the production of vegetarian and vegan pet food. 
⌨More about Trigovit® Tex: bit.ly/38cGLNj
#crespeldeitersgroup #trigeapetfood #petfoodindustry #animalfeed #animalnutrition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8.4639498432602 %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6414821"/>
                  </a:ext>
                </a:extLst>
              </a:tr>
            </a:tbl>
          </a:graphicData>
        </a:graphic>
      </p:graphicFrame>
      <p:sp>
        <p:nvSpPr>
          <p:cNvPr id="4" name="Text Placeholder 3">
            <a:extLst>
              <a:ext uri="{FF2B5EF4-FFF2-40B4-BE49-F238E27FC236}">
                <a16:creationId xmlns:a16="http://schemas.microsoft.com/office/drawing/2014/main" id="{2C1583DF-7835-4AC2-B3FE-DE1FEF14E63D}"/>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1201092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E2838-385C-4498-BC6D-BF641DACE3E3}"/>
              </a:ext>
            </a:extLst>
          </p:cNvPr>
          <p:cNvSpPr>
            <a:spLocks noGrp="1"/>
          </p:cNvSpPr>
          <p:nvPr>
            <p:ph type="title"/>
          </p:nvPr>
        </p:nvSpPr>
        <p:spPr/>
        <p:txBody>
          <a:bodyPr/>
          <a:lstStyle/>
          <a:p>
            <a:r>
              <a:rPr lang="en-US"/>
              <a:t>LinkedIn Impressions over Time | Crespel &amp; Deiters Group</a:t>
            </a:r>
          </a:p>
        </p:txBody>
      </p:sp>
      <p:graphicFrame>
        <p:nvGraphicFramePr>
          <p:cNvPr id="6" name="Chart Placeholder 5">
            <a:extLst>
              <a:ext uri="{FF2B5EF4-FFF2-40B4-BE49-F238E27FC236}">
                <a16:creationId xmlns:a16="http://schemas.microsoft.com/office/drawing/2014/main" id="{7038F067-008B-49FB-B4D4-65325140BC4F}"/>
              </a:ext>
            </a:extLst>
          </p:cNvPr>
          <p:cNvGraphicFramePr>
            <a:graphicFrameLocks noGrp="1"/>
          </p:cNvGraphicFramePr>
          <p:nvPr>
            <p:ph type="chart" sz="quarter" idx="13"/>
            <p:extLst>
              <p:ext uri="{D42A27DB-BD31-4B8C-83A1-F6EECF244321}">
                <p14:modId xmlns:p14="http://schemas.microsoft.com/office/powerpoint/2010/main" val="260814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AA561C-AF8F-490E-B227-09620EF70531}"/>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C5AFCEC1-0213-462E-A49C-43E5F53B43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8105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AA630-F6D4-4009-A90A-3732304D9C76}"/>
              </a:ext>
            </a:extLst>
          </p:cNvPr>
          <p:cNvSpPr>
            <a:spLocks noGrp="1"/>
          </p:cNvSpPr>
          <p:nvPr>
            <p:ph type="title"/>
          </p:nvPr>
        </p:nvSpPr>
        <p:spPr/>
        <p:txBody>
          <a:bodyPr/>
          <a:lstStyle/>
          <a:p>
            <a:r>
              <a:rPr lang="en-US"/>
              <a:t>LinkedIn Followers Breakdown over Industry | Crespel &amp; Deiters Group - 1 of 3</a:t>
            </a:r>
          </a:p>
        </p:txBody>
      </p:sp>
      <p:graphicFrame>
        <p:nvGraphicFramePr>
          <p:cNvPr id="5" name="Table Placeholder 4">
            <a:extLst>
              <a:ext uri="{FF2B5EF4-FFF2-40B4-BE49-F238E27FC236}">
                <a16:creationId xmlns:a16="http://schemas.microsoft.com/office/drawing/2014/main" id="{4E4E3AA1-D8BB-437E-AC49-3AAB6C18FFE1}"/>
              </a:ext>
            </a:extLst>
          </p:cNvPr>
          <p:cNvGraphicFramePr>
            <a:graphicFrameLocks noGrp="1"/>
          </p:cNvGraphicFramePr>
          <p:nvPr>
            <p:ph type="tbl" sz="quarter" idx="13"/>
            <p:extLst>
              <p:ext uri="{D42A27DB-BD31-4B8C-83A1-F6EECF244321}">
                <p14:modId xmlns:p14="http://schemas.microsoft.com/office/powerpoint/2010/main" val="3223529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98407672"/>
                    </a:ext>
                  </a:extLst>
                </a:gridCol>
                <a:gridCol w="2715768">
                  <a:extLst>
                    <a:ext uri="{9D8B030D-6E8A-4147-A177-3AD203B41FA5}">
                      <a16:colId xmlns:a16="http://schemas.microsoft.com/office/drawing/2014/main" val="1640782788"/>
                    </a:ext>
                  </a:extLst>
                </a:gridCol>
                <a:gridCol w="2715768">
                  <a:extLst>
                    <a:ext uri="{9D8B030D-6E8A-4147-A177-3AD203B41FA5}">
                      <a16:colId xmlns:a16="http://schemas.microsoft.com/office/drawing/2014/main" val="535329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75954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Architecture &amp; Planning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1926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Automotive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9448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Aviation &amp; Aerospace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3388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Biotechnology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1642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Broadcast 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5504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Building Materials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2123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Chemicals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264202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Computer Hardware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8355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Computer Networking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0102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Computer Software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88897150"/>
                  </a:ext>
                </a:extLst>
              </a:tr>
            </a:tbl>
          </a:graphicData>
        </a:graphic>
      </p:graphicFrame>
      <p:sp>
        <p:nvSpPr>
          <p:cNvPr id="4" name="Text Placeholder 3">
            <a:extLst>
              <a:ext uri="{FF2B5EF4-FFF2-40B4-BE49-F238E27FC236}">
                <a16:creationId xmlns:a16="http://schemas.microsoft.com/office/drawing/2014/main" id="{D222B602-C287-4D1A-A760-8FC84FB0E58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17869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1B480-9100-454D-98D4-5A531B766AB3}"/>
              </a:ext>
            </a:extLst>
          </p:cNvPr>
          <p:cNvSpPr>
            <a:spLocks noGrp="1"/>
          </p:cNvSpPr>
          <p:nvPr>
            <p:ph type="title"/>
          </p:nvPr>
        </p:nvSpPr>
        <p:spPr/>
        <p:txBody>
          <a:bodyPr/>
          <a:lstStyle/>
          <a:p>
            <a:r>
              <a:rPr lang="en-US"/>
              <a:t>LinkedIn Followers Breakdown over Industry | Crespel &amp; Deiters Group - 2 of 3</a:t>
            </a:r>
          </a:p>
        </p:txBody>
      </p:sp>
      <p:graphicFrame>
        <p:nvGraphicFramePr>
          <p:cNvPr id="5" name="Table Placeholder 4">
            <a:extLst>
              <a:ext uri="{FF2B5EF4-FFF2-40B4-BE49-F238E27FC236}">
                <a16:creationId xmlns:a16="http://schemas.microsoft.com/office/drawing/2014/main" id="{093854C8-0067-43EF-B980-12D82081EAB1}"/>
              </a:ext>
            </a:extLst>
          </p:cNvPr>
          <p:cNvGraphicFramePr>
            <a:graphicFrameLocks noGrp="1"/>
          </p:cNvGraphicFramePr>
          <p:nvPr>
            <p:ph type="tbl" sz="quarter" idx="13"/>
            <p:extLst>
              <p:ext uri="{D42A27DB-BD31-4B8C-83A1-F6EECF244321}">
                <p14:modId xmlns:p14="http://schemas.microsoft.com/office/powerpoint/2010/main" val="347883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709910"/>
                    </a:ext>
                  </a:extLst>
                </a:gridCol>
                <a:gridCol w="2715768">
                  <a:extLst>
                    <a:ext uri="{9D8B030D-6E8A-4147-A177-3AD203B41FA5}">
                      <a16:colId xmlns:a16="http://schemas.microsoft.com/office/drawing/2014/main" val="1757778391"/>
                    </a:ext>
                  </a:extLst>
                </a:gridCol>
                <a:gridCol w="2715768">
                  <a:extLst>
                    <a:ext uri="{9D8B030D-6E8A-4147-A177-3AD203B41FA5}">
                      <a16:colId xmlns:a16="http://schemas.microsoft.com/office/drawing/2014/main" val="322369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294881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Construction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9553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Consumer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9639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5947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Electrical &amp; Electronic Manufacturing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42479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Executive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0013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Financial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9729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Food &amp; Beverages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9792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Food Production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16273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Government Administration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06207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 Wellness &amp;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89294192"/>
                  </a:ext>
                </a:extLst>
              </a:tr>
            </a:tbl>
          </a:graphicData>
        </a:graphic>
      </p:graphicFrame>
      <p:sp>
        <p:nvSpPr>
          <p:cNvPr id="4" name="Text Placeholder 3">
            <a:extLst>
              <a:ext uri="{FF2B5EF4-FFF2-40B4-BE49-F238E27FC236}">
                <a16:creationId xmlns:a16="http://schemas.microsoft.com/office/drawing/2014/main" id="{D5E03139-8AA2-4537-A3A4-7253F929DCC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440602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06761-41C3-463D-9EC6-AD7345BF8813}"/>
              </a:ext>
            </a:extLst>
          </p:cNvPr>
          <p:cNvSpPr>
            <a:spLocks noGrp="1"/>
          </p:cNvSpPr>
          <p:nvPr>
            <p:ph type="title"/>
          </p:nvPr>
        </p:nvSpPr>
        <p:spPr/>
        <p:txBody>
          <a:bodyPr/>
          <a:lstStyle/>
          <a:p>
            <a:r>
              <a:rPr lang="en-US"/>
              <a:t>LinkedIn Followers Breakdown over Industry | Crespel &amp; Deiters Group - 3 of 3</a:t>
            </a:r>
          </a:p>
        </p:txBody>
      </p:sp>
      <p:graphicFrame>
        <p:nvGraphicFramePr>
          <p:cNvPr id="5" name="Table Placeholder 4">
            <a:extLst>
              <a:ext uri="{FF2B5EF4-FFF2-40B4-BE49-F238E27FC236}">
                <a16:creationId xmlns:a16="http://schemas.microsoft.com/office/drawing/2014/main" id="{7783F657-B50C-4C54-BB46-28950BC72E17}"/>
              </a:ext>
            </a:extLst>
          </p:cNvPr>
          <p:cNvGraphicFramePr>
            <a:graphicFrameLocks noGrp="1"/>
          </p:cNvGraphicFramePr>
          <p:nvPr>
            <p:ph type="tbl" sz="quarter" idx="13"/>
            <p:extLst>
              <p:ext uri="{D42A27DB-BD31-4B8C-83A1-F6EECF244321}">
                <p14:modId xmlns:p14="http://schemas.microsoft.com/office/powerpoint/2010/main" val="3730333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355749355"/>
                    </a:ext>
                  </a:extLst>
                </a:gridCol>
                <a:gridCol w="2715768">
                  <a:extLst>
                    <a:ext uri="{9D8B030D-6E8A-4147-A177-3AD203B41FA5}">
                      <a16:colId xmlns:a16="http://schemas.microsoft.com/office/drawing/2014/main" val="1677430133"/>
                    </a:ext>
                  </a:extLst>
                </a:gridCol>
                <a:gridCol w="2715768">
                  <a:extLst>
                    <a:ext uri="{9D8B030D-6E8A-4147-A177-3AD203B41FA5}">
                      <a16:colId xmlns:a16="http://schemas.microsoft.com/office/drawing/2014/main" val="2284325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178937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Higher 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4982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Hospital &amp; Health 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5989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Hospitality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33438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Human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42872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C&amp;D - Part of Crespel &amp; Deiters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Import &amp; Export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3820540"/>
                  </a:ext>
                </a:extLst>
              </a:tr>
            </a:tbl>
          </a:graphicData>
        </a:graphic>
      </p:graphicFrame>
      <p:sp>
        <p:nvSpPr>
          <p:cNvPr id="4" name="Text Placeholder 3">
            <a:extLst>
              <a:ext uri="{FF2B5EF4-FFF2-40B4-BE49-F238E27FC236}">
                <a16:creationId xmlns:a16="http://schemas.microsoft.com/office/drawing/2014/main" id="{7A82365C-8419-42E1-9626-4E1C8091D53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734311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1565</Words>
  <Application>Microsoft Office PowerPoint</Application>
  <PresentationFormat>On-screen Show (4:3)</PresentationFormat>
  <Paragraphs>631</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LinkedIn Quartal</vt:lpstr>
      <vt:lpstr>LinkedIn Followers Table | Crespel &amp; Deiters Group</vt:lpstr>
      <vt:lpstr>LinkedIn Followers Total | Crespel &amp; Deiters Group</vt:lpstr>
      <vt:lpstr>LinkedIn Posts Table | Crespel &amp; Deiters Group - 1 of 24</vt:lpstr>
      <vt:lpstr>LinkedIn Posts Table | Crespel &amp; Deiters Group - 2 of 24</vt:lpstr>
      <vt:lpstr>LinkedIn Posts Table | Crespel &amp; Deiters Group - 3 of 24</vt:lpstr>
      <vt:lpstr>LinkedIn Posts Table | Crespel &amp; Deiters Group - 4 of 24</vt:lpstr>
      <vt:lpstr>LinkedIn Posts Table | Crespel &amp; Deiters Group - 5 of 24</vt:lpstr>
      <vt:lpstr>LinkedIn Posts Table | Crespel &amp; Deiters Group - 6 of 24</vt:lpstr>
      <vt:lpstr>LinkedIn Posts Table | Crespel &amp; Deiters Group - 7 of 24</vt:lpstr>
      <vt:lpstr>LinkedIn Posts Table | Crespel &amp; Deiters Group - 8 of 24</vt:lpstr>
      <vt:lpstr>LinkedIn Posts Table | Crespel &amp; Deiters Group - 9 of 24</vt:lpstr>
      <vt:lpstr>LinkedIn Posts Table | Crespel &amp; Deiters Group - 10 of 24</vt:lpstr>
      <vt:lpstr>LinkedIn Posts Table | Crespel &amp; Deiters Group - 11 of 24</vt:lpstr>
      <vt:lpstr>LinkedIn Posts Table | Crespel &amp; Deiters Group - 12 of 24</vt:lpstr>
      <vt:lpstr>LinkedIn Posts Table | Crespel &amp; Deiters Group - 13 of 24</vt:lpstr>
      <vt:lpstr>LinkedIn Posts Table | Crespel &amp; Deiters Group - 14 of 24</vt:lpstr>
      <vt:lpstr>LinkedIn Posts Table | Crespel &amp; Deiters Group - 15 of 24</vt:lpstr>
      <vt:lpstr>LinkedIn Posts Table | Crespel &amp; Deiters Group - 16 of 24</vt:lpstr>
      <vt:lpstr>LinkedIn Posts Table | Crespel &amp; Deiters Group - 17 of 24</vt:lpstr>
      <vt:lpstr>LinkedIn Posts Table | Crespel &amp; Deiters Group - 18 of 24</vt:lpstr>
      <vt:lpstr>LinkedIn Posts Table | Crespel &amp; Deiters Group - 19 of 24</vt:lpstr>
      <vt:lpstr>LinkedIn Posts Table | Crespel &amp; Deiters Group - 20 of 24</vt:lpstr>
      <vt:lpstr>LinkedIn Posts Table | Crespel &amp; Deiters Group - 21 of 24</vt:lpstr>
      <vt:lpstr>LinkedIn Posts Table | Crespel &amp; Deiters Group - 22 of 24</vt:lpstr>
      <vt:lpstr>LinkedIn Posts Table | Crespel &amp; Deiters Group - 23 of 24</vt:lpstr>
      <vt:lpstr>LinkedIn Posts Table | Crespel &amp; Deiters Group - 24 of 24</vt:lpstr>
      <vt:lpstr>LinkedIn Impressions over Time | Crespel &amp; Deiters Group</vt:lpstr>
      <vt:lpstr>LinkedIn Followers Breakdown over Industry | Crespel &amp; Deiters Group - 1 of 3</vt:lpstr>
      <vt:lpstr>LinkedIn Followers Breakdown over Industry | Crespel &amp; Deiters Group - 2 of 3</vt:lpstr>
      <vt:lpstr>LinkedIn Followers Breakdown over Industry | Crespel &amp; Deiters Group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Quartal</dc:title>
  <dc:creator>Frederik Peiniger</dc:creator>
  <cp:lastModifiedBy>Frederik Peiniger</cp:lastModifiedBy>
  <cp:revision>1</cp:revision>
  <dcterms:created xsi:type="dcterms:W3CDTF">2021-10-06T14:32:49Z</dcterms:created>
  <dcterms:modified xsi:type="dcterms:W3CDTF">2021-10-06T14:33:37Z</dcterms:modified>
</cp:coreProperties>
</file>