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60" r:id="rId5"/>
    <p:sldId id="261" r:id="rId6"/>
    <p:sldId id="262" r:id="rId7"/>
    <p:sldId id="263" r:id="rId8"/>
    <p:sldId id="264" r:id="rId9"/>
    <p:sldId id="265" r:id="rId10"/>
    <p:sldId id="266" r:id="rId11"/>
    <p:sldId id="267" r:id="rId12"/>
    <p:sldId id="268" r:id="rId13"/>
    <p:sldId id="269" r:id="rId14"/>
    <p:sldId id="270" r:id="rId15"/>
    <p:sldId id="271" r:id="rId16"/>
    <p:sldId id="272" r:id="rId17"/>
    <p:sldId id="273" r:id="rId18"/>
    <p:sldId id="274" r:id="rId19"/>
    <p:sldId id="275" r:id="rId20"/>
    <p:sldId id="276" r:id="rId21"/>
    <p:sldId id="277" r:id="rId22"/>
    <p:sldId id="278" r:id="rId23"/>
    <p:sldId id="279" r:id="rId24"/>
    <p:sldId id="280" r:id="rId25"/>
    <p:sldId id="281" r:id="rId26"/>
    <p:sldId id="282" r:id="rId27"/>
    <p:sldId id="283" r:id="rId28"/>
  </p:sldIdLst>
  <p:sldSz cx="9144000" cy="6858000" type="screen4x3"/>
  <p:notesSz cx="6858000" cy="9144000"/>
  <p:embeddedFontLst>
    <p:embeddedFont>
      <p:font typeface="Calibri" panose="020F0502020204030204" pitchFamily="34" charset="0"/>
      <p:regular r:id="rId29"/>
      <p:bold r:id="rId30"/>
      <p:italic r:id="rId31"/>
      <p:boldItalic r:id="rId32"/>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39" autoAdjust="0"/>
    <p:restoredTop sz="94692" autoAdjust="0"/>
  </p:normalViewPr>
  <p:slideViewPr>
    <p:cSldViewPr snapToGrid="0">
      <p:cViewPr varScale="1">
        <p:scale>
          <a:sx n="79" d="100"/>
          <a:sy n="79" d="100"/>
        </p:scale>
        <p:origin x="168" y="72"/>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font" Target="fonts/font1.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font" Target="fonts/font4.fntdata"/><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font" Target="fonts/font3.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font" Target="fonts/font2.fntdata"/><Relationship Id="rId35" Type="http://schemas.openxmlformats.org/officeDocument/2006/relationships/theme" Target="theme/theme1.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Crespel &amp; Deiters Group</c:v>
                </c:pt>
              </c:strCache>
            </c:strRef>
          </c:tx>
          <c:spPr>
            <a:ln w="28575" cap="rnd">
              <a:solidFill>
                <a:schemeClr val="accent1"/>
              </a:solidFill>
              <a:round/>
            </a:ln>
            <a:effectLst/>
          </c:spPr>
          <c:marker>
            <c:symbol val="none"/>
          </c:marker>
          <c:cat>
            <c:numRef>
              <c:f>Sheet1!$A$2:$A$93</c:f>
              <c:numCache>
                <c:formatCode>m/d/yyyy</c:formatCode>
                <c:ptCount val="92"/>
                <c:pt idx="0">
                  <c:v>44378</c:v>
                </c:pt>
                <c:pt idx="1">
                  <c:v>44379</c:v>
                </c:pt>
                <c:pt idx="2">
                  <c:v>44380</c:v>
                </c:pt>
                <c:pt idx="3">
                  <c:v>44381</c:v>
                </c:pt>
                <c:pt idx="4">
                  <c:v>44382</c:v>
                </c:pt>
                <c:pt idx="5">
                  <c:v>44383</c:v>
                </c:pt>
                <c:pt idx="6">
                  <c:v>44384</c:v>
                </c:pt>
                <c:pt idx="7">
                  <c:v>44385</c:v>
                </c:pt>
                <c:pt idx="8">
                  <c:v>44386</c:v>
                </c:pt>
                <c:pt idx="9">
                  <c:v>44387</c:v>
                </c:pt>
                <c:pt idx="10">
                  <c:v>44388</c:v>
                </c:pt>
                <c:pt idx="11">
                  <c:v>44389</c:v>
                </c:pt>
                <c:pt idx="12">
                  <c:v>44390</c:v>
                </c:pt>
                <c:pt idx="13">
                  <c:v>44391</c:v>
                </c:pt>
                <c:pt idx="14">
                  <c:v>44392</c:v>
                </c:pt>
                <c:pt idx="15">
                  <c:v>44393</c:v>
                </c:pt>
                <c:pt idx="16">
                  <c:v>44394</c:v>
                </c:pt>
                <c:pt idx="17">
                  <c:v>44395</c:v>
                </c:pt>
                <c:pt idx="18">
                  <c:v>44396</c:v>
                </c:pt>
                <c:pt idx="19">
                  <c:v>44397</c:v>
                </c:pt>
                <c:pt idx="20">
                  <c:v>44398</c:v>
                </c:pt>
                <c:pt idx="21">
                  <c:v>44399</c:v>
                </c:pt>
                <c:pt idx="22">
                  <c:v>44400</c:v>
                </c:pt>
                <c:pt idx="23">
                  <c:v>44401</c:v>
                </c:pt>
                <c:pt idx="24">
                  <c:v>44402</c:v>
                </c:pt>
                <c:pt idx="25">
                  <c:v>44403</c:v>
                </c:pt>
                <c:pt idx="26">
                  <c:v>44404</c:v>
                </c:pt>
                <c:pt idx="27">
                  <c:v>44405</c:v>
                </c:pt>
                <c:pt idx="28">
                  <c:v>44406</c:v>
                </c:pt>
                <c:pt idx="29">
                  <c:v>44407</c:v>
                </c:pt>
                <c:pt idx="30">
                  <c:v>44408</c:v>
                </c:pt>
                <c:pt idx="31">
                  <c:v>44409</c:v>
                </c:pt>
                <c:pt idx="32">
                  <c:v>44410</c:v>
                </c:pt>
                <c:pt idx="33">
                  <c:v>44411</c:v>
                </c:pt>
                <c:pt idx="34">
                  <c:v>44412</c:v>
                </c:pt>
                <c:pt idx="35">
                  <c:v>44413</c:v>
                </c:pt>
                <c:pt idx="36">
                  <c:v>44414</c:v>
                </c:pt>
                <c:pt idx="37">
                  <c:v>44415</c:v>
                </c:pt>
                <c:pt idx="38">
                  <c:v>44416</c:v>
                </c:pt>
                <c:pt idx="39">
                  <c:v>44417</c:v>
                </c:pt>
                <c:pt idx="40">
                  <c:v>44418</c:v>
                </c:pt>
                <c:pt idx="41">
                  <c:v>44419</c:v>
                </c:pt>
                <c:pt idx="42">
                  <c:v>44420</c:v>
                </c:pt>
                <c:pt idx="43">
                  <c:v>44421</c:v>
                </c:pt>
                <c:pt idx="44">
                  <c:v>44422</c:v>
                </c:pt>
                <c:pt idx="45">
                  <c:v>44423</c:v>
                </c:pt>
                <c:pt idx="46">
                  <c:v>44424</c:v>
                </c:pt>
                <c:pt idx="47">
                  <c:v>44425</c:v>
                </c:pt>
                <c:pt idx="48">
                  <c:v>44426</c:v>
                </c:pt>
                <c:pt idx="49">
                  <c:v>44427</c:v>
                </c:pt>
                <c:pt idx="50">
                  <c:v>44428</c:v>
                </c:pt>
                <c:pt idx="51">
                  <c:v>44429</c:v>
                </c:pt>
                <c:pt idx="52">
                  <c:v>44430</c:v>
                </c:pt>
                <c:pt idx="53">
                  <c:v>44431</c:v>
                </c:pt>
                <c:pt idx="54">
                  <c:v>44432</c:v>
                </c:pt>
                <c:pt idx="55">
                  <c:v>44433</c:v>
                </c:pt>
                <c:pt idx="56">
                  <c:v>44434</c:v>
                </c:pt>
                <c:pt idx="57">
                  <c:v>44435</c:v>
                </c:pt>
                <c:pt idx="58">
                  <c:v>44436</c:v>
                </c:pt>
                <c:pt idx="59">
                  <c:v>44437</c:v>
                </c:pt>
                <c:pt idx="60">
                  <c:v>44438</c:v>
                </c:pt>
                <c:pt idx="61">
                  <c:v>44439</c:v>
                </c:pt>
                <c:pt idx="62">
                  <c:v>44440</c:v>
                </c:pt>
                <c:pt idx="63">
                  <c:v>44441</c:v>
                </c:pt>
                <c:pt idx="64">
                  <c:v>44442</c:v>
                </c:pt>
                <c:pt idx="65">
                  <c:v>44443</c:v>
                </c:pt>
                <c:pt idx="66">
                  <c:v>44444</c:v>
                </c:pt>
                <c:pt idx="67">
                  <c:v>44445</c:v>
                </c:pt>
                <c:pt idx="68">
                  <c:v>44446</c:v>
                </c:pt>
                <c:pt idx="69">
                  <c:v>44447</c:v>
                </c:pt>
                <c:pt idx="70">
                  <c:v>44448</c:v>
                </c:pt>
                <c:pt idx="71">
                  <c:v>44449</c:v>
                </c:pt>
                <c:pt idx="72">
                  <c:v>44450</c:v>
                </c:pt>
                <c:pt idx="73">
                  <c:v>44451</c:v>
                </c:pt>
                <c:pt idx="74">
                  <c:v>44452</c:v>
                </c:pt>
                <c:pt idx="75">
                  <c:v>44453</c:v>
                </c:pt>
                <c:pt idx="76">
                  <c:v>44454</c:v>
                </c:pt>
                <c:pt idx="77">
                  <c:v>44455</c:v>
                </c:pt>
                <c:pt idx="78">
                  <c:v>44456</c:v>
                </c:pt>
                <c:pt idx="79">
                  <c:v>44457</c:v>
                </c:pt>
                <c:pt idx="80">
                  <c:v>44458</c:v>
                </c:pt>
                <c:pt idx="81">
                  <c:v>44459</c:v>
                </c:pt>
                <c:pt idx="82">
                  <c:v>44460</c:v>
                </c:pt>
                <c:pt idx="83">
                  <c:v>44461</c:v>
                </c:pt>
                <c:pt idx="84">
                  <c:v>44462</c:v>
                </c:pt>
                <c:pt idx="85">
                  <c:v>44463</c:v>
                </c:pt>
                <c:pt idx="86">
                  <c:v>44464</c:v>
                </c:pt>
                <c:pt idx="87">
                  <c:v>44465</c:v>
                </c:pt>
                <c:pt idx="88">
                  <c:v>44466</c:v>
                </c:pt>
                <c:pt idx="89">
                  <c:v>44467</c:v>
                </c:pt>
                <c:pt idx="90">
                  <c:v>44468</c:v>
                </c:pt>
                <c:pt idx="91">
                  <c:v>44469</c:v>
                </c:pt>
              </c:numCache>
            </c:numRef>
          </c:cat>
          <c:val>
            <c:numRef>
              <c:f>Sheet1!$B$2:$B$93</c:f>
              <c:numCache>
                <c:formatCode>General</c:formatCode>
                <c:ptCount val="92"/>
                <c:pt idx="0">
                  <c:v>371</c:v>
                </c:pt>
                <c:pt idx="1">
                  <c:v>373</c:v>
                </c:pt>
                <c:pt idx="2">
                  <c:v>373</c:v>
                </c:pt>
                <c:pt idx="3">
                  <c:v>373</c:v>
                </c:pt>
                <c:pt idx="4">
                  <c:v>374</c:v>
                </c:pt>
                <c:pt idx="5">
                  <c:v>374</c:v>
                </c:pt>
                <c:pt idx="6">
                  <c:v>374</c:v>
                </c:pt>
                <c:pt idx="7">
                  <c:v>374</c:v>
                </c:pt>
                <c:pt idx="8">
                  <c:v>376</c:v>
                </c:pt>
                <c:pt idx="9">
                  <c:v>376</c:v>
                </c:pt>
                <c:pt idx="10">
                  <c:v>377</c:v>
                </c:pt>
                <c:pt idx="11">
                  <c:v>377</c:v>
                </c:pt>
                <c:pt idx="12">
                  <c:v>380</c:v>
                </c:pt>
                <c:pt idx="13">
                  <c:v>383</c:v>
                </c:pt>
                <c:pt idx="14">
                  <c:v>383</c:v>
                </c:pt>
                <c:pt idx="15">
                  <c:v>383</c:v>
                </c:pt>
                <c:pt idx="16">
                  <c:v>383</c:v>
                </c:pt>
                <c:pt idx="17">
                  <c:v>385</c:v>
                </c:pt>
                <c:pt idx="18">
                  <c:v>387</c:v>
                </c:pt>
                <c:pt idx="19">
                  <c:v>387</c:v>
                </c:pt>
                <c:pt idx="20">
                  <c:v>389</c:v>
                </c:pt>
                <c:pt idx="21">
                  <c:v>389</c:v>
                </c:pt>
                <c:pt idx="22">
                  <c:v>389</c:v>
                </c:pt>
                <c:pt idx="23">
                  <c:v>389</c:v>
                </c:pt>
                <c:pt idx="24">
                  <c:v>388</c:v>
                </c:pt>
                <c:pt idx="25">
                  <c:v>388</c:v>
                </c:pt>
                <c:pt idx="26">
                  <c:v>387</c:v>
                </c:pt>
                <c:pt idx="27">
                  <c:v>389</c:v>
                </c:pt>
                <c:pt idx="28">
                  <c:v>389</c:v>
                </c:pt>
                <c:pt idx="29">
                  <c:v>390</c:v>
                </c:pt>
                <c:pt idx="30">
                  <c:v>391</c:v>
                </c:pt>
                <c:pt idx="31">
                  <c:v>391</c:v>
                </c:pt>
                <c:pt idx="32">
                  <c:v>392</c:v>
                </c:pt>
                <c:pt idx="33">
                  <c:v>392</c:v>
                </c:pt>
                <c:pt idx="34">
                  <c:v>393</c:v>
                </c:pt>
                <c:pt idx="35">
                  <c:v>394</c:v>
                </c:pt>
                <c:pt idx="36">
                  <c:v>395</c:v>
                </c:pt>
                <c:pt idx="37">
                  <c:v>395</c:v>
                </c:pt>
                <c:pt idx="38">
                  <c:v>395</c:v>
                </c:pt>
                <c:pt idx="39">
                  <c:v>397</c:v>
                </c:pt>
                <c:pt idx="40">
                  <c:v>397</c:v>
                </c:pt>
                <c:pt idx="41">
                  <c:v>397</c:v>
                </c:pt>
                <c:pt idx="42">
                  <c:v>400</c:v>
                </c:pt>
                <c:pt idx="43">
                  <c:v>401</c:v>
                </c:pt>
                <c:pt idx="44">
                  <c:v>401</c:v>
                </c:pt>
                <c:pt idx="45">
                  <c:v>401</c:v>
                </c:pt>
                <c:pt idx="46">
                  <c:v>401</c:v>
                </c:pt>
                <c:pt idx="47">
                  <c:v>401</c:v>
                </c:pt>
                <c:pt idx="48">
                  <c:v>401</c:v>
                </c:pt>
                <c:pt idx="49">
                  <c:v>401</c:v>
                </c:pt>
                <c:pt idx="50">
                  <c:v>401</c:v>
                </c:pt>
                <c:pt idx="51">
                  <c:v>402</c:v>
                </c:pt>
                <c:pt idx="52">
                  <c:v>403</c:v>
                </c:pt>
                <c:pt idx="53">
                  <c:v>404</c:v>
                </c:pt>
                <c:pt idx="54">
                  <c:v>404</c:v>
                </c:pt>
                <c:pt idx="55">
                  <c:v>404</c:v>
                </c:pt>
                <c:pt idx="56">
                  <c:v>406</c:v>
                </c:pt>
                <c:pt idx="57">
                  <c:v>406</c:v>
                </c:pt>
                <c:pt idx="58">
                  <c:v>407</c:v>
                </c:pt>
                <c:pt idx="59">
                  <c:v>407</c:v>
                </c:pt>
                <c:pt idx="60">
                  <c:v>408</c:v>
                </c:pt>
                <c:pt idx="61">
                  <c:v>408</c:v>
                </c:pt>
                <c:pt idx="62">
                  <c:v>408</c:v>
                </c:pt>
                <c:pt idx="63">
                  <c:v>410</c:v>
                </c:pt>
                <c:pt idx="64">
                  <c:v>410</c:v>
                </c:pt>
                <c:pt idx="65">
                  <c:v>410</c:v>
                </c:pt>
                <c:pt idx="66">
                  <c:v>410</c:v>
                </c:pt>
                <c:pt idx="67">
                  <c:v>411</c:v>
                </c:pt>
                <c:pt idx="68">
                  <c:v>411</c:v>
                </c:pt>
                <c:pt idx="69">
                  <c:v>412</c:v>
                </c:pt>
                <c:pt idx="70">
                  <c:v>412</c:v>
                </c:pt>
                <c:pt idx="71">
                  <c:v>412</c:v>
                </c:pt>
                <c:pt idx="72">
                  <c:v>412</c:v>
                </c:pt>
                <c:pt idx="73">
                  <c:v>412</c:v>
                </c:pt>
                <c:pt idx="74">
                  <c:v>412</c:v>
                </c:pt>
                <c:pt idx="75">
                  <c:v>412</c:v>
                </c:pt>
                <c:pt idx="76">
                  <c:v>414</c:v>
                </c:pt>
                <c:pt idx="77">
                  <c:v>415</c:v>
                </c:pt>
                <c:pt idx="78">
                  <c:v>418</c:v>
                </c:pt>
                <c:pt idx="79">
                  <c:v>418</c:v>
                </c:pt>
                <c:pt idx="80">
                  <c:v>419</c:v>
                </c:pt>
                <c:pt idx="81">
                  <c:v>420</c:v>
                </c:pt>
                <c:pt idx="82">
                  <c:v>422</c:v>
                </c:pt>
                <c:pt idx="83">
                  <c:v>422</c:v>
                </c:pt>
                <c:pt idx="84">
                  <c:v>422</c:v>
                </c:pt>
                <c:pt idx="85">
                  <c:v>422</c:v>
                </c:pt>
                <c:pt idx="86">
                  <c:v>423</c:v>
                </c:pt>
                <c:pt idx="87">
                  <c:v>423</c:v>
                </c:pt>
                <c:pt idx="88">
                  <c:v>424</c:v>
                </c:pt>
                <c:pt idx="89">
                  <c:v>424</c:v>
                </c:pt>
                <c:pt idx="90">
                  <c:v>424</c:v>
                </c:pt>
                <c:pt idx="91">
                  <c:v>425</c:v>
                </c:pt>
              </c:numCache>
            </c:numRef>
          </c:val>
          <c:smooth val="0"/>
          <c:extLst>
            <c:ext xmlns:c16="http://schemas.microsoft.com/office/drawing/2014/chart" uri="{C3380CC4-5D6E-409C-BE32-E72D297353CC}">
              <c16:uniqueId val="{00000000-62E3-4AF0-BD07-ED350A89412A}"/>
            </c:ext>
          </c:extLst>
        </c:ser>
        <c:ser>
          <c:idx val="1"/>
          <c:order val="1"/>
          <c:tx>
            <c:strRef>
              <c:f>Sheet1!$C$1</c:f>
              <c:strCache>
                <c:ptCount val="1"/>
                <c:pt idx="0">
                  <c:v>Loryma GmbH</c:v>
                </c:pt>
              </c:strCache>
            </c:strRef>
          </c:tx>
          <c:spPr>
            <a:ln w="28575" cap="rnd">
              <a:solidFill>
                <a:schemeClr val="accent2"/>
              </a:solidFill>
              <a:round/>
            </a:ln>
            <a:effectLst/>
          </c:spPr>
          <c:marker>
            <c:symbol val="none"/>
          </c:marker>
          <c:cat>
            <c:numRef>
              <c:f>Sheet1!$A$2:$A$93</c:f>
              <c:numCache>
                <c:formatCode>m/d/yyyy</c:formatCode>
                <c:ptCount val="92"/>
                <c:pt idx="0">
                  <c:v>44378</c:v>
                </c:pt>
                <c:pt idx="1">
                  <c:v>44379</c:v>
                </c:pt>
                <c:pt idx="2">
                  <c:v>44380</c:v>
                </c:pt>
                <c:pt idx="3">
                  <c:v>44381</c:v>
                </c:pt>
                <c:pt idx="4">
                  <c:v>44382</c:v>
                </c:pt>
                <c:pt idx="5">
                  <c:v>44383</c:v>
                </c:pt>
                <c:pt idx="6">
                  <c:v>44384</c:v>
                </c:pt>
                <c:pt idx="7">
                  <c:v>44385</c:v>
                </c:pt>
                <c:pt idx="8">
                  <c:v>44386</c:v>
                </c:pt>
                <c:pt idx="9">
                  <c:v>44387</c:v>
                </c:pt>
                <c:pt idx="10">
                  <c:v>44388</c:v>
                </c:pt>
                <c:pt idx="11">
                  <c:v>44389</c:v>
                </c:pt>
                <c:pt idx="12">
                  <c:v>44390</c:v>
                </c:pt>
                <c:pt idx="13">
                  <c:v>44391</c:v>
                </c:pt>
                <c:pt idx="14">
                  <c:v>44392</c:v>
                </c:pt>
                <c:pt idx="15">
                  <c:v>44393</c:v>
                </c:pt>
                <c:pt idx="16">
                  <c:v>44394</c:v>
                </c:pt>
                <c:pt idx="17">
                  <c:v>44395</c:v>
                </c:pt>
                <c:pt idx="18">
                  <c:v>44396</c:v>
                </c:pt>
                <c:pt idx="19">
                  <c:v>44397</c:v>
                </c:pt>
                <c:pt idx="20">
                  <c:v>44398</c:v>
                </c:pt>
                <c:pt idx="21">
                  <c:v>44399</c:v>
                </c:pt>
                <c:pt idx="22">
                  <c:v>44400</c:v>
                </c:pt>
                <c:pt idx="23">
                  <c:v>44401</c:v>
                </c:pt>
                <c:pt idx="24">
                  <c:v>44402</c:v>
                </c:pt>
                <c:pt idx="25">
                  <c:v>44403</c:v>
                </c:pt>
                <c:pt idx="26">
                  <c:v>44404</c:v>
                </c:pt>
                <c:pt idx="27">
                  <c:v>44405</c:v>
                </c:pt>
                <c:pt idx="28">
                  <c:v>44406</c:v>
                </c:pt>
                <c:pt idx="29">
                  <c:v>44407</c:v>
                </c:pt>
                <c:pt idx="30">
                  <c:v>44408</c:v>
                </c:pt>
                <c:pt idx="31">
                  <c:v>44409</c:v>
                </c:pt>
                <c:pt idx="32">
                  <c:v>44410</c:v>
                </c:pt>
                <c:pt idx="33">
                  <c:v>44411</c:v>
                </c:pt>
                <c:pt idx="34">
                  <c:v>44412</c:v>
                </c:pt>
                <c:pt idx="35">
                  <c:v>44413</c:v>
                </c:pt>
                <c:pt idx="36">
                  <c:v>44414</c:v>
                </c:pt>
                <c:pt idx="37">
                  <c:v>44415</c:v>
                </c:pt>
                <c:pt idx="38">
                  <c:v>44416</c:v>
                </c:pt>
                <c:pt idx="39">
                  <c:v>44417</c:v>
                </c:pt>
                <c:pt idx="40">
                  <c:v>44418</c:v>
                </c:pt>
                <c:pt idx="41">
                  <c:v>44419</c:v>
                </c:pt>
                <c:pt idx="42">
                  <c:v>44420</c:v>
                </c:pt>
                <c:pt idx="43">
                  <c:v>44421</c:v>
                </c:pt>
                <c:pt idx="44">
                  <c:v>44422</c:v>
                </c:pt>
                <c:pt idx="45">
                  <c:v>44423</c:v>
                </c:pt>
                <c:pt idx="46">
                  <c:v>44424</c:v>
                </c:pt>
                <c:pt idx="47">
                  <c:v>44425</c:v>
                </c:pt>
                <c:pt idx="48">
                  <c:v>44426</c:v>
                </c:pt>
                <c:pt idx="49">
                  <c:v>44427</c:v>
                </c:pt>
                <c:pt idx="50">
                  <c:v>44428</c:v>
                </c:pt>
                <c:pt idx="51">
                  <c:v>44429</c:v>
                </c:pt>
                <c:pt idx="52">
                  <c:v>44430</c:v>
                </c:pt>
                <c:pt idx="53">
                  <c:v>44431</c:v>
                </c:pt>
                <c:pt idx="54">
                  <c:v>44432</c:v>
                </c:pt>
                <c:pt idx="55">
                  <c:v>44433</c:v>
                </c:pt>
                <c:pt idx="56">
                  <c:v>44434</c:v>
                </c:pt>
                <c:pt idx="57">
                  <c:v>44435</c:v>
                </c:pt>
                <c:pt idx="58">
                  <c:v>44436</c:v>
                </c:pt>
                <c:pt idx="59">
                  <c:v>44437</c:v>
                </c:pt>
                <c:pt idx="60">
                  <c:v>44438</c:v>
                </c:pt>
                <c:pt idx="61">
                  <c:v>44439</c:v>
                </c:pt>
                <c:pt idx="62">
                  <c:v>44440</c:v>
                </c:pt>
                <c:pt idx="63">
                  <c:v>44441</c:v>
                </c:pt>
                <c:pt idx="64">
                  <c:v>44442</c:v>
                </c:pt>
                <c:pt idx="65">
                  <c:v>44443</c:v>
                </c:pt>
                <c:pt idx="66">
                  <c:v>44444</c:v>
                </c:pt>
                <c:pt idx="67">
                  <c:v>44445</c:v>
                </c:pt>
                <c:pt idx="68">
                  <c:v>44446</c:v>
                </c:pt>
                <c:pt idx="69">
                  <c:v>44447</c:v>
                </c:pt>
                <c:pt idx="70">
                  <c:v>44448</c:v>
                </c:pt>
                <c:pt idx="71">
                  <c:v>44449</c:v>
                </c:pt>
                <c:pt idx="72">
                  <c:v>44450</c:v>
                </c:pt>
                <c:pt idx="73">
                  <c:v>44451</c:v>
                </c:pt>
                <c:pt idx="74">
                  <c:v>44452</c:v>
                </c:pt>
                <c:pt idx="75">
                  <c:v>44453</c:v>
                </c:pt>
                <c:pt idx="76">
                  <c:v>44454</c:v>
                </c:pt>
                <c:pt idx="77">
                  <c:v>44455</c:v>
                </c:pt>
                <c:pt idx="78">
                  <c:v>44456</c:v>
                </c:pt>
                <c:pt idx="79">
                  <c:v>44457</c:v>
                </c:pt>
                <c:pt idx="80">
                  <c:v>44458</c:v>
                </c:pt>
                <c:pt idx="81">
                  <c:v>44459</c:v>
                </c:pt>
                <c:pt idx="82">
                  <c:v>44460</c:v>
                </c:pt>
                <c:pt idx="83">
                  <c:v>44461</c:v>
                </c:pt>
                <c:pt idx="84">
                  <c:v>44462</c:v>
                </c:pt>
                <c:pt idx="85">
                  <c:v>44463</c:v>
                </c:pt>
                <c:pt idx="86">
                  <c:v>44464</c:v>
                </c:pt>
                <c:pt idx="87">
                  <c:v>44465</c:v>
                </c:pt>
                <c:pt idx="88">
                  <c:v>44466</c:v>
                </c:pt>
                <c:pt idx="89">
                  <c:v>44467</c:v>
                </c:pt>
                <c:pt idx="90">
                  <c:v>44468</c:v>
                </c:pt>
                <c:pt idx="91">
                  <c:v>44469</c:v>
                </c:pt>
              </c:numCache>
            </c:numRef>
          </c:cat>
          <c:val>
            <c:numRef>
              <c:f>Sheet1!$C$2:$C$93</c:f>
              <c:numCache>
                <c:formatCode>General</c:formatCode>
                <c:ptCount val="92"/>
                <c:pt idx="0">
                  <c:v>455</c:v>
                </c:pt>
                <c:pt idx="1">
                  <c:v>455</c:v>
                </c:pt>
                <c:pt idx="2">
                  <c:v>455</c:v>
                </c:pt>
                <c:pt idx="3">
                  <c:v>455</c:v>
                </c:pt>
                <c:pt idx="4">
                  <c:v>457</c:v>
                </c:pt>
                <c:pt idx="5">
                  <c:v>457</c:v>
                </c:pt>
                <c:pt idx="6">
                  <c:v>457</c:v>
                </c:pt>
                <c:pt idx="7">
                  <c:v>457</c:v>
                </c:pt>
                <c:pt idx="8">
                  <c:v>457</c:v>
                </c:pt>
                <c:pt idx="9">
                  <c:v>457</c:v>
                </c:pt>
                <c:pt idx="10">
                  <c:v>457</c:v>
                </c:pt>
                <c:pt idx="11">
                  <c:v>457</c:v>
                </c:pt>
                <c:pt idx="12">
                  <c:v>457</c:v>
                </c:pt>
                <c:pt idx="13">
                  <c:v>458</c:v>
                </c:pt>
                <c:pt idx="14">
                  <c:v>458</c:v>
                </c:pt>
                <c:pt idx="15">
                  <c:v>459</c:v>
                </c:pt>
                <c:pt idx="16">
                  <c:v>459</c:v>
                </c:pt>
                <c:pt idx="17">
                  <c:v>459</c:v>
                </c:pt>
                <c:pt idx="18">
                  <c:v>461</c:v>
                </c:pt>
                <c:pt idx="19">
                  <c:v>461</c:v>
                </c:pt>
                <c:pt idx="20">
                  <c:v>461</c:v>
                </c:pt>
                <c:pt idx="21">
                  <c:v>461</c:v>
                </c:pt>
                <c:pt idx="22">
                  <c:v>461</c:v>
                </c:pt>
                <c:pt idx="23">
                  <c:v>461</c:v>
                </c:pt>
                <c:pt idx="24">
                  <c:v>461</c:v>
                </c:pt>
                <c:pt idx="25">
                  <c:v>462</c:v>
                </c:pt>
                <c:pt idx="26">
                  <c:v>462</c:v>
                </c:pt>
                <c:pt idx="27">
                  <c:v>462</c:v>
                </c:pt>
                <c:pt idx="28">
                  <c:v>462</c:v>
                </c:pt>
                <c:pt idx="29">
                  <c:v>462</c:v>
                </c:pt>
                <c:pt idx="30">
                  <c:v>463</c:v>
                </c:pt>
                <c:pt idx="31">
                  <c:v>466</c:v>
                </c:pt>
                <c:pt idx="32">
                  <c:v>468</c:v>
                </c:pt>
                <c:pt idx="33">
                  <c:v>472</c:v>
                </c:pt>
                <c:pt idx="34">
                  <c:v>474</c:v>
                </c:pt>
                <c:pt idx="35">
                  <c:v>475</c:v>
                </c:pt>
                <c:pt idx="36">
                  <c:v>477</c:v>
                </c:pt>
                <c:pt idx="37">
                  <c:v>481</c:v>
                </c:pt>
                <c:pt idx="38">
                  <c:v>483</c:v>
                </c:pt>
                <c:pt idx="39">
                  <c:v>487</c:v>
                </c:pt>
                <c:pt idx="40">
                  <c:v>488</c:v>
                </c:pt>
                <c:pt idx="41">
                  <c:v>490</c:v>
                </c:pt>
                <c:pt idx="42">
                  <c:v>491</c:v>
                </c:pt>
                <c:pt idx="43">
                  <c:v>491</c:v>
                </c:pt>
                <c:pt idx="44">
                  <c:v>491</c:v>
                </c:pt>
                <c:pt idx="45">
                  <c:v>491</c:v>
                </c:pt>
                <c:pt idx="46">
                  <c:v>491</c:v>
                </c:pt>
                <c:pt idx="47">
                  <c:v>492</c:v>
                </c:pt>
                <c:pt idx="48">
                  <c:v>493</c:v>
                </c:pt>
                <c:pt idx="49">
                  <c:v>497</c:v>
                </c:pt>
                <c:pt idx="50">
                  <c:v>497</c:v>
                </c:pt>
                <c:pt idx="51">
                  <c:v>501</c:v>
                </c:pt>
                <c:pt idx="52">
                  <c:v>504</c:v>
                </c:pt>
                <c:pt idx="53">
                  <c:v>504</c:v>
                </c:pt>
                <c:pt idx="54">
                  <c:v>505</c:v>
                </c:pt>
                <c:pt idx="55">
                  <c:v>505</c:v>
                </c:pt>
                <c:pt idx="56">
                  <c:v>506</c:v>
                </c:pt>
                <c:pt idx="57">
                  <c:v>507</c:v>
                </c:pt>
                <c:pt idx="58">
                  <c:v>507</c:v>
                </c:pt>
                <c:pt idx="59">
                  <c:v>507</c:v>
                </c:pt>
                <c:pt idx="60">
                  <c:v>508</c:v>
                </c:pt>
                <c:pt idx="61">
                  <c:v>510</c:v>
                </c:pt>
                <c:pt idx="62">
                  <c:v>510</c:v>
                </c:pt>
                <c:pt idx="63">
                  <c:v>510</c:v>
                </c:pt>
                <c:pt idx="64">
                  <c:v>510</c:v>
                </c:pt>
                <c:pt idx="65">
                  <c:v>510</c:v>
                </c:pt>
                <c:pt idx="66">
                  <c:v>510</c:v>
                </c:pt>
                <c:pt idx="67">
                  <c:v>511</c:v>
                </c:pt>
                <c:pt idx="68">
                  <c:v>511</c:v>
                </c:pt>
                <c:pt idx="69">
                  <c:v>512</c:v>
                </c:pt>
                <c:pt idx="70">
                  <c:v>513</c:v>
                </c:pt>
                <c:pt idx="71">
                  <c:v>513</c:v>
                </c:pt>
                <c:pt idx="72">
                  <c:v>513</c:v>
                </c:pt>
                <c:pt idx="73">
                  <c:v>512</c:v>
                </c:pt>
                <c:pt idx="74">
                  <c:v>513</c:v>
                </c:pt>
                <c:pt idx="75">
                  <c:v>514</c:v>
                </c:pt>
                <c:pt idx="76">
                  <c:v>514</c:v>
                </c:pt>
                <c:pt idx="77">
                  <c:v>515</c:v>
                </c:pt>
                <c:pt idx="78">
                  <c:v>517</c:v>
                </c:pt>
                <c:pt idx="79">
                  <c:v>517</c:v>
                </c:pt>
                <c:pt idx="80">
                  <c:v>518</c:v>
                </c:pt>
                <c:pt idx="81">
                  <c:v>518</c:v>
                </c:pt>
                <c:pt idx="82">
                  <c:v>518</c:v>
                </c:pt>
                <c:pt idx="83">
                  <c:v>518</c:v>
                </c:pt>
                <c:pt idx="84">
                  <c:v>520</c:v>
                </c:pt>
                <c:pt idx="85">
                  <c:v>520</c:v>
                </c:pt>
                <c:pt idx="86">
                  <c:v>520</c:v>
                </c:pt>
                <c:pt idx="87">
                  <c:v>520</c:v>
                </c:pt>
                <c:pt idx="88">
                  <c:v>522</c:v>
                </c:pt>
                <c:pt idx="89">
                  <c:v>523</c:v>
                </c:pt>
                <c:pt idx="90">
                  <c:v>524</c:v>
                </c:pt>
                <c:pt idx="91">
                  <c:v>524</c:v>
                </c:pt>
              </c:numCache>
            </c:numRef>
          </c:val>
          <c:smooth val="0"/>
          <c:extLst>
            <c:ext xmlns:c16="http://schemas.microsoft.com/office/drawing/2014/chart" uri="{C3380CC4-5D6E-409C-BE32-E72D297353CC}">
              <c16:uniqueId val="{00000001-62E3-4AF0-BD07-ED350A89412A}"/>
            </c:ext>
          </c:extLst>
        </c:ser>
        <c:ser>
          <c:idx val="2"/>
          <c:order val="2"/>
          <c:tx>
            <c:strRef>
              <c:f>Sheet1!$D$1</c:f>
              <c:strCache>
                <c:ptCount val="1"/>
                <c:pt idx="0">
                  <c:v>Crespeo Feed</c:v>
                </c:pt>
              </c:strCache>
            </c:strRef>
          </c:tx>
          <c:spPr>
            <a:ln w="28575" cap="rnd">
              <a:solidFill>
                <a:schemeClr val="accent3"/>
              </a:solidFill>
              <a:round/>
            </a:ln>
            <a:effectLst/>
          </c:spPr>
          <c:marker>
            <c:symbol val="none"/>
          </c:marker>
          <c:cat>
            <c:numRef>
              <c:f>Sheet1!$A$2:$A$93</c:f>
              <c:numCache>
                <c:formatCode>m/d/yyyy</c:formatCode>
                <c:ptCount val="92"/>
                <c:pt idx="0">
                  <c:v>44378</c:v>
                </c:pt>
                <c:pt idx="1">
                  <c:v>44379</c:v>
                </c:pt>
                <c:pt idx="2">
                  <c:v>44380</c:v>
                </c:pt>
                <c:pt idx="3">
                  <c:v>44381</c:v>
                </c:pt>
                <c:pt idx="4">
                  <c:v>44382</c:v>
                </c:pt>
                <c:pt idx="5">
                  <c:v>44383</c:v>
                </c:pt>
                <c:pt idx="6">
                  <c:v>44384</c:v>
                </c:pt>
                <c:pt idx="7">
                  <c:v>44385</c:v>
                </c:pt>
                <c:pt idx="8">
                  <c:v>44386</c:v>
                </c:pt>
                <c:pt idx="9">
                  <c:v>44387</c:v>
                </c:pt>
                <c:pt idx="10">
                  <c:v>44388</c:v>
                </c:pt>
                <c:pt idx="11">
                  <c:v>44389</c:v>
                </c:pt>
                <c:pt idx="12">
                  <c:v>44390</c:v>
                </c:pt>
                <c:pt idx="13">
                  <c:v>44391</c:v>
                </c:pt>
                <c:pt idx="14">
                  <c:v>44392</c:v>
                </c:pt>
                <c:pt idx="15">
                  <c:v>44393</c:v>
                </c:pt>
                <c:pt idx="16">
                  <c:v>44394</c:v>
                </c:pt>
                <c:pt idx="17">
                  <c:v>44395</c:v>
                </c:pt>
                <c:pt idx="18">
                  <c:v>44396</c:v>
                </c:pt>
                <c:pt idx="19">
                  <c:v>44397</c:v>
                </c:pt>
                <c:pt idx="20">
                  <c:v>44398</c:v>
                </c:pt>
                <c:pt idx="21">
                  <c:v>44399</c:v>
                </c:pt>
                <c:pt idx="22">
                  <c:v>44400</c:v>
                </c:pt>
                <c:pt idx="23">
                  <c:v>44401</c:v>
                </c:pt>
                <c:pt idx="24">
                  <c:v>44402</c:v>
                </c:pt>
                <c:pt idx="25">
                  <c:v>44403</c:v>
                </c:pt>
                <c:pt idx="26">
                  <c:v>44404</c:v>
                </c:pt>
                <c:pt idx="27">
                  <c:v>44405</c:v>
                </c:pt>
                <c:pt idx="28">
                  <c:v>44406</c:v>
                </c:pt>
                <c:pt idx="29">
                  <c:v>44407</c:v>
                </c:pt>
                <c:pt idx="30">
                  <c:v>44408</c:v>
                </c:pt>
                <c:pt idx="31">
                  <c:v>44409</c:v>
                </c:pt>
                <c:pt idx="32">
                  <c:v>44410</c:v>
                </c:pt>
                <c:pt idx="33">
                  <c:v>44411</c:v>
                </c:pt>
                <c:pt idx="34">
                  <c:v>44412</c:v>
                </c:pt>
                <c:pt idx="35">
                  <c:v>44413</c:v>
                </c:pt>
                <c:pt idx="36">
                  <c:v>44414</c:v>
                </c:pt>
                <c:pt idx="37">
                  <c:v>44415</c:v>
                </c:pt>
                <c:pt idx="38">
                  <c:v>44416</c:v>
                </c:pt>
                <c:pt idx="39">
                  <c:v>44417</c:v>
                </c:pt>
                <c:pt idx="40">
                  <c:v>44418</c:v>
                </c:pt>
                <c:pt idx="41">
                  <c:v>44419</c:v>
                </c:pt>
                <c:pt idx="42">
                  <c:v>44420</c:v>
                </c:pt>
                <c:pt idx="43">
                  <c:v>44421</c:v>
                </c:pt>
                <c:pt idx="44">
                  <c:v>44422</c:v>
                </c:pt>
                <c:pt idx="45">
                  <c:v>44423</c:v>
                </c:pt>
                <c:pt idx="46">
                  <c:v>44424</c:v>
                </c:pt>
                <c:pt idx="47">
                  <c:v>44425</c:v>
                </c:pt>
                <c:pt idx="48">
                  <c:v>44426</c:v>
                </c:pt>
                <c:pt idx="49">
                  <c:v>44427</c:v>
                </c:pt>
                <c:pt idx="50">
                  <c:v>44428</c:v>
                </c:pt>
                <c:pt idx="51">
                  <c:v>44429</c:v>
                </c:pt>
                <c:pt idx="52">
                  <c:v>44430</c:v>
                </c:pt>
                <c:pt idx="53">
                  <c:v>44431</c:v>
                </c:pt>
                <c:pt idx="54">
                  <c:v>44432</c:v>
                </c:pt>
                <c:pt idx="55">
                  <c:v>44433</c:v>
                </c:pt>
                <c:pt idx="56">
                  <c:v>44434</c:v>
                </c:pt>
                <c:pt idx="57">
                  <c:v>44435</c:v>
                </c:pt>
                <c:pt idx="58">
                  <c:v>44436</c:v>
                </c:pt>
                <c:pt idx="59">
                  <c:v>44437</c:v>
                </c:pt>
                <c:pt idx="60">
                  <c:v>44438</c:v>
                </c:pt>
                <c:pt idx="61">
                  <c:v>44439</c:v>
                </c:pt>
                <c:pt idx="62">
                  <c:v>44440</c:v>
                </c:pt>
                <c:pt idx="63">
                  <c:v>44441</c:v>
                </c:pt>
                <c:pt idx="64">
                  <c:v>44442</c:v>
                </c:pt>
                <c:pt idx="65">
                  <c:v>44443</c:v>
                </c:pt>
                <c:pt idx="66">
                  <c:v>44444</c:v>
                </c:pt>
                <c:pt idx="67">
                  <c:v>44445</c:v>
                </c:pt>
                <c:pt idx="68">
                  <c:v>44446</c:v>
                </c:pt>
                <c:pt idx="69">
                  <c:v>44447</c:v>
                </c:pt>
                <c:pt idx="70">
                  <c:v>44448</c:v>
                </c:pt>
                <c:pt idx="71">
                  <c:v>44449</c:v>
                </c:pt>
                <c:pt idx="72">
                  <c:v>44450</c:v>
                </c:pt>
                <c:pt idx="73">
                  <c:v>44451</c:v>
                </c:pt>
                <c:pt idx="74">
                  <c:v>44452</c:v>
                </c:pt>
                <c:pt idx="75">
                  <c:v>44453</c:v>
                </c:pt>
                <c:pt idx="76">
                  <c:v>44454</c:v>
                </c:pt>
                <c:pt idx="77">
                  <c:v>44455</c:v>
                </c:pt>
                <c:pt idx="78">
                  <c:v>44456</c:v>
                </c:pt>
                <c:pt idx="79">
                  <c:v>44457</c:v>
                </c:pt>
                <c:pt idx="80">
                  <c:v>44458</c:v>
                </c:pt>
                <c:pt idx="81">
                  <c:v>44459</c:v>
                </c:pt>
                <c:pt idx="82">
                  <c:v>44460</c:v>
                </c:pt>
                <c:pt idx="83">
                  <c:v>44461</c:v>
                </c:pt>
                <c:pt idx="84">
                  <c:v>44462</c:v>
                </c:pt>
                <c:pt idx="85">
                  <c:v>44463</c:v>
                </c:pt>
                <c:pt idx="86">
                  <c:v>44464</c:v>
                </c:pt>
                <c:pt idx="87">
                  <c:v>44465</c:v>
                </c:pt>
                <c:pt idx="88">
                  <c:v>44466</c:v>
                </c:pt>
                <c:pt idx="89">
                  <c:v>44467</c:v>
                </c:pt>
                <c:pt idx="90">
                  <c:v>44468</c:v>
                </c:pt>
                <c:pt idx="91">
                  <c:v>44469</c:v>
                </c:pt>
              </c:numCache>
            </c:numRef>
          </c:cat>
          <c:val>
            <c:numRef>
              <c:f>Sheet1!$D$2:$D$93</c:f>
              <c:numCache>
                <c:formatCode>General</c:formatCode>
                <c:ptCount val="92"/>
                <c:pt idx="0">
                  <c:v>39</c:v>
                </c:pt>
                <c:pt idx="1">
                  <c:v>39</c:v>
                </c:pt>
                <c:pt idx="2">
                  <c:v>39</c:v>
                </c:pt>
                <c:pt idx="3">
                  <c:v>39</c:v>
                </c:pt>
                <c:pt idx="4">
                  <c:v>40</c:v>
                </c:pt>
                <c:pt idx="5">
                  <c:v>40</c:v>
                </c:pt>
                <c:pt idx="6">
                  <c:v>41</c:v>
                </c:pt>
                <c:pt idx="7">
                  <c:v>41</c:v>
                </c:pt>
                <c:pt idx="8">
                  <c:v>41</c:v>
                </c:pt>
                <c:pt idx="9">
                  <c:v>41</c:v>
                </c:pt>
                <c:pt idx="10">
                  <c:v>41</c:v>
                </c:pt>
                <c:pt idx="11">
                  <c:v>41</c:v>
                </c:pt>
                <c:pt idx="12">
                  <c:v>41</c:v>
                </c:pt>
                <c:pt idx="13">
                  <c:v>42</c:v>
                </c:pt>
                <c:pt idx="14">
                  <c:v>42</c:v>
                </c:pt>
                <c:pt idx="15">
                  <c:v>42</c:v>
                </c:pt>
                <c:pt idx="16">
                  <c:v>42</c:v>
                </c:pt>
                <c:pt idx="17">
                  <c:v>42</c:v>
                </c:pt>
                <c:pt idx="18">
                  <c:v>44</c:v>
                </c:pt>
                <c:pt idx="19">
                  <c:v>44</c:v>
                </c:pt>
                <c:pt idx="20">
                  <c:v>44</c:v>
                </c:pt>
                <c:pt idx="21">
                  <c:v>45</c:v>
                </c:pt>
                <c:pt idx="22">
                  <c:v>45</c:v>
                </c:pt>
                <c:pt idx="23">
                  <c:v>45</c:v>
                </c:pt>
                <c:pt idx="24">
                  <c:v>46</c:v>
                </c:pt>
                <c:pt idx="25">
                  <c:v>46</c:v>
                </c:pt>
                <c:pt idx="26">
                  <c:v>46</c:v>
                </c:pt>
                <c:pt idx="27">
                  <c:v>46</c:v>
                </c:pt>
                <c:pt idx="28">
                  <c:v>46</c:v>
                </c:pt>
                <c:pt idx="29">
                  <c:v>46</c:v>
                </c:pt>
                <c:pt idx="30">
                  <c:v>46</c:v>
                </c:pt>
                <c:pt idx="31">
                  <c:v>46</c:v>
                </c:pt>
                <c:pt idx="32">
                  <c:v>46</c:v>
                </c:pt>
                <c:pt idx="33">
                  <c:v>46</c:v>
                </c:pt>
                <c:pt idx="34">
                  <c:v>46</c:v>
                </c:pt>
                <c:pt idx="35">
                  <c:v>46</c:v>
                </c:pt>
                <c:pt idx="36">
                  <c:v>46</c:v>
                </c:pt>
                <c:pt idx="37">
                  <c:v>46</c:v>
                </c:pt>
                <c:pt idx="38">
                  <c:v>46</c:v>
                </c:pt>
                <c:pt idx="39">
                  <c:v>46</c:v>
                </c:pt>
                <c:pt idx="40">
                  <c:v>46</c:v>
                </c:pt>
                <c:pt idx="41">
                  <c:v>46</c:v>
                </c:pt>
                <c:pt idx="42">
                  <c:v>46</c:v>
                </c:pt>
                <c:pt idx="43">
                  <c:v>46</c:v>
                </c:pt>
                <c:pt idx="44">
                  <c:v>46</c:v>
                </c:pt>
                <c:pt idx="45">
                  <c:v>46</c:v>
                </c:pt>
                <c:pt idx="46">
                  <c:v>46</c:v>
                </c:pt>
                <c:pt idx="47">
                  <c:v>46</c:v>
                </c:pt>
                <c:pt idx="48">
                  <c:v>46</c:v>
                </c:pt>
                <c:pt idx="49">
                  <c:v>46</c:v>
                </c:pt>
                <c:pt idx="50">
                  <c:v>46</c:v>
                </c:pt>
                <c:pt idx="51">
                  <c:v>46</c:v>
                </c:pt>
                <c:pt idx="52">
                  <c:v>46</c:v>
                </c:pt>
                <c:pt idx="53">
                  <c:v>46</c:v>
                </c:pt>
                <c:pt idx="54">
                  <c:v>46</c:v>
                </c:pt>
                <c:pt idx="55">
                  <c:v>46</c:v>
                </c:pt>
                <c:pt idx="56">
                  <c:v>47</c:v>
                </c:pt>
                <c:pt idx="57">
                  <c:v>47</c:v>
                </c:pt>
                <c:pt idx="58">
                  <c:v>47</c:v>
                </c:pt>
                <c:pt idx="59">
                  <c:v>47</c:v>
                </c:pt>
                <c:pt idx="60">
                  <c:v>47</c:v>
                </c:pt>
                <c:pt idx="61">
                  <c:v>47</c:v>
                </c:pt>
                <c:pt idx="62">
                  <c:v>47</c:v>
                </c:pt>
                <c:pt idx="63">
                  <c:v>48</c:v>
                </c:pt>
                <c:pt idx="64">
                  <c:v>49</c:v>
                </c:pt>
                <c:pt idx="65">
                  <c:v>50</c:v>
                </c:pt>
                <c:pt idx="66">
                  <c:v>53</c:v>
                </c:pt>
                <c:pt idx="67">
                  <c:v>53</c:v>
                </c:pt>
                <c:pt idx="68">
                  <c:v>55</c:v>
                </c:pt>
                <c:pt idx="69">
                  <c:v>55</c:v>
                </c:pt>
                <c:pt idx="70">
                  <c:v>56</c:v>
                </c:pt>
                <c:pt idx="71">
                  <c:v>56</c:v>
                </c:pt>
                <c:pt idx="72">
                  <c:v>56</c:v>
                </c:pt>
                <c:pt idx="73">
                  <c:v>56</c:v>
                </c:pt>
                <c:pt idx="74">
                  <c:v>56</c:v>
                </c:pt>
                <c:pt idx="75">
                  <c:v>56</c:v>
                </c:pt>
                <c:pt idx="76">
                  <c:v>56</c:v>
                </c:pt>
                <c:pt idx="77">
                  <c:v>56</c:v>
                </c:pt>
                <c:pt idx="78">
                  <c:v>56</c:v>
                </c:pt>
                <c:pt idx="79">
                  <c:v>56</c:v>
                </c:pt>
                <c:pt idx="80">
                  <c:v>56</c:v>
                </c:pt>
                <c:pt idx="81">
                  <c:v>56</c:v>
                </c:pt>
                <c:pt idx="82">
                  <c:v>56</c:v>
                </c:pt>
                <c:pt idx="83">
                  <c:v>56</c:v>
                </c:pt>
                <c:pt idx="84">
                  <c:v>56</c:v>
                </c:pt>
                <c:pt idx="85">
                  <c:v>56</c:v>
                </c:pt>
                <c:pt idx="86">
                  <c:v>56</c:v>
                </c:pt>
                <c:pt idx="87">
                  <c:v>56</c:v>
                </c:pt>
                <c:pt idx="88">
                  <c:v>56</c:v>
                </c:pt>
                <c:pt idx="89">
                  <c:v>57</c:v>
                </c:pt>
                <c:pt idx="90">
                  <c:v>57</c:v>
                </c:pt>
                <c:pt idx="91">
                  <c:v>58</c:v>
                </c:pt>
              </c:numCache>
            </c:numRef>
          </c:val>
          <c:smooth val="0"/>
          <c:extLst>
            <c:ext xmlns:c16="http://schemas.microsoft.com/office/drawing/2014/chart" uri="{C3380CC4-5D6E-409C-BE32-E72D297353CC}">
              <c16:uniqueId val="{00000002-62E3-4AF0-BD07-ED350A89412A}"/>
            </c:ext>
          </c:extLst>
        </c:ser>
        <c:ser>
          <c:idx val="3"/>
          <c:order val="3"/>
          <c:tx>
            <c:strRef>
              <c:f>Sheet1!$E$1</c:f>
              <c:strCache>
                <c:ptCount val="1"/>
                <c:pt idx="0">
                  <c:v>C&amp;D - Part of Crespel &amp; Deiters Group</c:v>
                </c:pt>
              </c:strCache>
            </c:strRef>
          </c:tx>
          <c:spPr>
            <a:ln w="28575" cap="rnd">
              <a:solidFill>
                <a:schemeClr val="accent4"/>
              </a:solidFill>
              <a:round/>
            </a:ln>
            <a:effectLst/>
          </c:spPr>
          <c:marker>
            <c:symbol val="none"/>
          </c:marker>
          <c:cat>
            <c:numRef>
              <c:f>Sheet1!$A$2:$A$93</c:f>
              <c:numCache>
                <c:formatCode>m/d/yyyy</c:formatCode>
                <c:ptCount val="92"/>
                <c:pt idx="0">
                  <c:v>44378</c:v>
                </c:pt>
                <c:pt idx="1">
                  <c:v>44379</c:v>
                </c:pt>
                <c:pt idx="2">
                  <c:v>44380</c:v>
                </c:pt>
                <c:pt idx="3">
                  <c:v>44381</c:v>
                </c:pt>
                <c:pt idx="4">
                  <c:v>44382</c:v>
                </c:pt>
                <c:pt idx="5">
                  <c:v>44383</c:v>
                </c:pt>
                <c:pt idx="6">
                  <c:v>44384</c:v>
                </c:pt>
                <c:pt idx="7">
                  <c:v>44385</c:v>
                </c:pt>
                <c:pt idx="8">
                  <c:v>44386</c:v>
                </c:pt>
                <c:pt idx="9">
                  <c:v>44387</c:v>
                </c:pt>
                <c:pt idx="10">
                  <c:v>44388</c:v>
                </c:pt>
                <c:pt idx="11">
                  <c:v>44389</c:v>
                </c:pt>
                <c:pt idx="12">
                  <c:v>44390</c:v>
                </c:pt>
                <c:pt idx="13">
                  <c:v>44391</c:v>
                </c:pt>
                <c:pt idx="14">
                  <c:v>44392</c:v>
                </c:pt>
                <c:pt idx="15">
                  <c:v>44393</c:v>
                </c:pt>
                <c:pt idx="16">
                  <c:v>44394</c:v>
                </c:pt>
                <c:pt idx="17">
                  <c:v>44395</c:v>
                </c:pt>
                <c:pt idx="18">
                  <c:v>44396</c:v>
                </c:pt>
                <c:pt idx="19">
                  <c:v>44397</c:v>
                </c:pt>
                <c:pt idx="20">
                  <c:v>44398</c:v>
                </c:pt>
                <c:pt idx="21">
                  <c:v>44399</c:v>
                </c:pt>
                <c:pt idx="22">
                  <c:v>44400</c:v>
                </c:pt>
                <c:pt idx="23">
                  <c:v>44401</c:v>
                </c:pt>
                <c:pt idx="24">
                  <c:v>44402</c:v>
                </c:pt>
                <c:pt idx="25">
                  <c:v>44403</c:v>
                </c:pt>
                <c:pt idx="26">
                  <c:v>44404</c:v>
                </c:pt>
                <c:pt idx="27">
                  <c:v>44405</c:v>
                </c:pt>
                <c:pt idx="28">
                  <c:v>44406</c:v>
                </c:pt>
                <c:pt idx="29">
                  <c:v>44407</c:v>
                </c:pt>
                <c:pt idx="30">
                  <c:v>44408</c:v>
                </c:pt>
                <c:pt idx="31">
                  <c:v>44409</c:v>
                </c:pt>
                <c:pt idx="32">
                  <c:v>44410</c:v>
                </c:pt>
                <c:pt idx="33">
                  <c:v>44411</c:v>
                </c:pt>
                <c:pt idx="34">
                  <c:v>44412</c:v>
                </c:pt>
                <c:pt idx="35">
                  <c:v>44413</c:v>
                </c:pt>
                <c:pt idx="36">
                  <c:v>44414</c:v>
                </c:pt>
                <c:pt idx="37">
                  <c:v>44415</c:v>
                </c:pt>
                <c:pt idx="38">
                  <c:v>44416</c:v>
                </c:pt>
                <c:pt idx="39">
                  <c:v>44417</c:v>
                </c:pt>
                <c:pt idx="40">
                  <c:v>44418</c:v>
                </c:pt>
                <c:pt idx="41">
                  <c:v>44419</c:v>
                </c:pt>
                <c:pt idx="42">
                  <c:v>44420</c:v>
                </c:pt>
                <c:pt idx="43">
                  <c:v>44421</c:v>
                </c:pt>
                <c:pt idx="44">
                  <c:v>44422</c:v>
                </c:pt>
                <c:pt idx="45">
                  <c:v>44423</c:v>
                </c:pt>
                <c:pt idx="46">
                  <c:v>44424</c:v>
                </c:pt>
                <c:pt idx="47">
                  <c:v>44425</c:v>
                </c:pt>
                <c:pt idx="48">
                  <c:v>44426</c:v>
                </c:pt>
                <c:pt idx="49">
                  <c:v>44427</c:v>
                </c:pt>
                <c:pt idx="50">
                  <c:v>44428</c:v>
                </c:pt>
                <c:pt idx="51">
                  <c:v>44429</c:v>
                </c:pt>
                <c:pt idx="52">
                  <c:v>44430</c:v>
                </c:pt>
                <c:pt idx="53">
                  <c:v>44431</c:v>
                </c:pt>
                <c:pt idx="54">
                  <c:v>44432</c:v>
                </c:pt>
                <c:pt idx="55">
                  <c:v>44433</c:v>
                </c:pt>
                <c:pt idx="56">
                  <c:v>44434</c:v>
                </c:pt>
                <c:pt idx="57">
                  <c:v>44435</c:v>
                </c:pt>
                <c:pt idx="58">
                  <c:v>44436</c:v>
                </c:pt>
                <c:pt idx="59">
                  <c:v>44437</c:v>
                </c:pt>
                <c:pt idx="60">
                  <c:v>44438</c:v>
                </c:pt>
                <c:pt idx="61">
                  <c:v>44439</c:v>
                </c:pt>
                <c:pt idx="62">
                  <c:v>44440</c:v>
                </c:pt>
                <c:pt idx="63">
                  <c:v>44441</c:v>
                </c:pt>
                <c:pt idx="64">
                  <c:v>44442</c:v>
                </c:pt>
                <c:pt idx="65">
                  <c:v>44443</c:v>
                </c:pt>
                <c:pt idx="66">
                  <c:v>44444</c:v>
                </c:pt>
                <c:pt idx="67">
                  <c:v>44445</c:v>
                </c:pt>
                <c:pt idx="68">
                  <c:v>44446</c:v>
                </c:pt>
                <c:pt idx="69">
                  <c:v>44447</c:v>
                </c:pt>
                <c:pt idx="70">
                  <c:v>44448</c:v>
                </c:pt>
                <c:pt idx="71">
                  <c:v>44449</c:v>
                </c:pt>
                <c:pt idx="72">
                  <c:v>44450</c:v>
                </c:pt>
                <c:pt idx="73">
                  <c:v>44451</c:v>
                </c:pt>
                <c:pt idx="74">
                  <c:v>44452</c:v>
                </c:pt>
                <c:pt idx="75">
                  <c:v>44453</c:v>
                </c:pt>
                <c:pt idx="76">
                  <c:v>44454</c:v>
                </c:pt>
                <c:pt idx="77">
                  <c:v>44455</c:v>
                </c:pt>
                <c:pt idx="78">
                  <c:v>44456</c:v>
                </c:pt>
                <c:pt idx="79">
                  <c:v>44457</c:v>
                </c:pt>
                <c:pt idx="80">
                  <c:v>44458</c:v>
                </c:pt>
                <c:pt idx="81">
                  <c:v>44459</c:v>
                </c:pt>
                <c:pt idx="82">
                  <c:v>44460</c:v>
                </c:pt>
                <c:pt idx="83">
                  <c:v>44461</c:v>
                </c:pt>
                <c:pt idx="84">
                  <c:v>44462</c:v>
                </c:pt>
                <c:pt idx="85">
                  <c:v>44463</c:v>
                </c:pt>
                <c:pt idx="86">
                  <c:v>44464</c:v>
                </c:pt>
                <c:pt idx="87">
                  <c:v>44465</c:v>
                </c:pt>
                <c:pt idx="88">
                  <c:v>44466</c:v>
                </c:pt>
                <c:pt idx="89">
                  <c:v>44467</c:v>
                </c:pt>
                <c:pt idx="90">
                  <c:v>44468</c:v>
                </c:pt>
                <c:pt idx="91">
                  <c:v>44469</c:v>
                </c:pt>
              </c:numCache>
            </c:numRef>
          </c:cat>
          <c:val>
            <c:numRef>
              <c:f>Sheet1!$E$2:$E$93</c:f>
              <c:numCache>
                <c:formatCode>General</c:formatCode>
                <c:ptCount val="92"/>
                <c:pt idx="0">
                  <c:v>183</c:v>
                </c:pt>
                <c:pt idx="1">
                  <c:v>183</c:v>
                </c:pt>
                <c:pt idx="2">
                  <c:v>183</c:v>
                </c:pt>
                <c:pt idx="3">
                  <c:v>183</c:v>
                </c:pt>
                <c:pt idx="4">
                  <c:v>183</c:v>
                </c:pt>
                <c:pt idx="5">
                  <c:v>183</c:v>
                </c:pt>
                <c:pt idx="6">
                  <c:v>183</c:v>
                </c:pt>
                <c:pt idx="7">
                  <c:v>183</c:v>
                </c:pt>
                <c:pt idx="8">
                  <c:v>183</c:v>
                </c:pt>
                <c:pt idx="9">
                  <c:v>183</c:v>
                </c:pt>
                <c:pt idx="10">
                  <c:v>183</c:v>
                </c:pt>
                <c:pt idx="11">
                  <c:v>183</c:v>
                </c:pt>
                <c:pt idx="12">
                  <c:v>184</c:v>
                </c:pt>
                <c:pt idx="13">
                  <c:v>184</c:v>
                </c:pt>
                <c:pt idx="14">
                  <c:v>184</c:v>
                </c:pt>
                <c:pt idx="15">
                  <c:v>184</c:v>
                </c:pt>
                <c:pt idx="16">
                  <c:v>184</c:v>
                </c:pt>
                <c:pt idx="17">
                  <c:v>184</c:v>
                </c:pt>
                <c:pt idx="18">
                  <c:v>184</c:v>
                </c:pt>
                <c:pt idx="19">
                  <c:v>184</c:v>
                </c:pt>
                <c:pt idx="20">
                  <c:v>184</c:v>
                </c:pt>
                <c:pt idx="21">
                  <c:v>184</c:v>
                </c:pt>
                <c:pt idx="22">
                  <c:v>184</c:v>
                </c:pt>
                <c:pt idx="23">
                  <c:v>184</c:v>
                </c:pt>
                <c:pt idx="24">
                  <c:v>184</c:v>
                </c:pt>
                <c:pt idx="25">
                  <c:v>184</c:v>
                </c:pt>
                <c:pt idx="26">
                  <c:v>184</c:v>
                </c:pt>
                <c:pt idx="27">
                  <c:v>184</c:v>
                </c:pt>
                <c:pt idx="28">
                  <c:v>184</c:v>
                </c:pt>
                <c:pt idx="29">
                  <c:v>184</c:v>
                </c:pt>
                <c:pt idx="30">
                  <c:v>185</c:v>
                </c:pt>
                <c:pt idx="31">
                  <c:v>185</c:v>
                </c:pt>
                <c:pt idx="32">
                  <c:v>185</c:v>
                </c:pt>
                <c:pt idx="33">
                  <c:v>185</c:v>
                </c:pt>
                <c:pt idx="34">
                  <c:v>185</c:v>
                </c:pt>
                <c:pt idx="35">
                  <c:v>185</c:v>
                </c:pt>
                <c:pt idx="36">
                  <c:v>185</c:v>
                </c:pt>
                <c:pt idx="37">
                  <c:v>185</c:v>
                </c:pt>
                <c:pt idx="38">
                  <c:v>185</c:v>
                </c:pt>
                <c:pt idx="39">
                  <c:v>185</c:v>
                </c:pt>
                <c:pt idx="40">
                  <c:v>185</c:v>
                </c:pt>
                <c:pt idx="41">
                  <c:v>185</c:v>
                </c:pt>
                <c:pt idx="42">
                  <c:v>185</c:v>
                </c:pt>
                <c:pt idx="43">
                  <c:v>185</c:v>
                </c:pt>
                <c:pt idx="44">
                  <c:v>185</c:v>
                </c:pt>
                <c:pt idx="45">
                  <c:v>185</c:v>
                </c:pt>
                <c:pt idx="46">
                  <c:v>185</c:v>
                </c:pt>
                <c:pt idx="47">
                  <c:v>186</c:v>
                </c:pt>
                <c:pt idx="48">
                  <c:v>188</c:v>
                </c:pt>
                <c:pt idx="49">
                  <c:v>190</c:v>
                </c:pt>
                <c:pt idx="50">
                  <c:v>192</c:v>
                </c:pt>
                <c:pt idx="51">
                  <c:v>192</c:v>
                </c:pt>
                <c:pt idx="52">
                  <c:v>192</c:v>
                </c:pt>
                <c:pt idx="53">
                  <c:v>192</c:v>
                </c:pt>
                <c:pt idx="54">
                  <c:v>192</c:v>
                </c:pt>
                <c:pt idx="55">
                  <c:v>192</c:v>
                </c:pt>
                <c:pt idx="56">
                  <c:v>193</c:v>
                </c:pt>
                <c:pt idx="57">
                  <c:v>193</c:v>
                </c:pt>
                <c:pt idx="58">
                  <c:v>193</c:v>
                </c:pt>
                <c:pt idx="59">
                  <c:v>193</c:v>
                </c:pt>
                <c:pt idx="60">
                  <c:v>193</c:v>
                </c:pt>
                <c:pt idx="61">
                  <c:v>193</c:v>
                </c:pt>
                <c:pt idx="62">
                  <c:v>193</c:v>
                </c:pt>
                <c:pt idx="63">
                  <c:v>193</c:v>
                </c:pt>
                <c:pt idx="64">
                  <c:v>193</c:v>
                </c:pt>
                <c:pt idx="65">
                  <c:v>193</c:v>
                </c:pt>
                <c:pt idx="66">
                  <c:v>193</c:v>
                </c:pt>
                <c:pt idx="67">
                  <c:v>194</c:v>
                </c:pt>
                <c:pt idx="68">
                  <c:v>194</c:v>
                </c:pt>
                <c:pt idx="69">
                  <c:v>194</c:v>
                </c:pt>
                <c:pt idx="70">
                  <c:v>194</c:v>
                </c:pt>
                <c:pt idx="71">
                  <c:v>194</c:v>
                </c:pt>
                <c:pt idx="72">
                  <c:v>194</c:v>
                </c:pt>
                <c:pt idx="73">
                  <c:v>194</c:v>
                </c:pt>
                <c:pt idx="74">
                  <c:v>195</c:v>
                </c:pt>
                <c:pt idx="75">
                  <c:v>195</c:v>
                </c:pt>
                <c:pt idx="76">
                  <c:v>195</c:v>
                </c:pt>
                <c:pt idx="77">
                  <c:v>195</c:v>
                </c:pt>
                <c:pt idx="78">
                  <c:v>195</c:v>
                </c:pt>
                <c:pt idx="79">
                  <c:v>195</c:v>
                </c:pt>
                <c:pt idx="80">
                  <c:v>195</c:v>
                </c:pt>
                <c:pt idx="81">
                  <c:v>195</c:v>
                </c:pt>
                <c:pt idx="82">
                  <c:v>195</c:v>
                </c:pt>
                <c:pt idx="83">
                  <c:v>195</c:v>
                </c:pt>
                <c:pt idx="84">
                  <c:v>195</c:v>
                </c:pt>
                <c:pt idx="85">
                  <c:v>195</c:v>
                </c:pt>
                <c:pt idx="86">
                  <c:v>195</c:v>
                </c:pt>
                <c:pt idx="87">
                  <c:v>195</c:v>
                </c:pt>
                <c:pt idx="88">
                  <c:v>195</c:v>
                </c:pt>
                <c:pt idx="89">
                  <c:v>195</c:v>
                </c:pt>
                <c:pt idx="90">
                  <c:v>195</c:v>
                </c:pt>
                <c:pt idx="91">
                  <c:v>196</c:v>
                </c:pt>
              </c:numCache>
            </c:numRef>
          </c:val>
          <c:smooth val="0"/>
          <c:extLst>
            <c:ext xmlns:c16="http://schemas.microsoft.com/office/drawing/2014/chart" uri="{C3380CC4-5D6E-409C-BE32-E72D297353CC}">
              <c16:uniqueId val="{00000003-62E3-4AF0-BD07-ED350A89412A}"/>
            </c:ext>
          </c:extLst>
        </c:ser>
        <c:ser>
          <c:idx val="4"/>
          <c:order val="4"/>
          <c:tx>
            <c:strRef>
              <c:f>Sheet1!$F$1</c:f>
              <c:strCache>
                <c:ptCount val="1"/>
                <c:pt idx="0">
                  <c:v>Trigea Petfood</c:v>
                </c:pt>
              </c:strCache>
            </c:strRef>
          </c:tx>
          <c:spPr>
            <a:ln w="28575" cap="rnd">
              <a:solidFill>
                <a:schemeClr val="accent5"/>
              </a:solidFill>
              <a:round/>
            </a:ln>
            <a:effectLst/>
          </c:spPr>
          <c:marker>
            <c:symbol val="none"/>
          </c:marker>
          <c:cat>
            <c:numRef>
              <c:f>Sheet1!$A$2:$A$93</c:f>
              <c:numCache>
                <c:formatCode>m/d/yyyy</c:formatCode>
                <c:ptCount val="92"/>
                <c:pt idx="0">
                  <c:v>44378</c:v>
                </c:pt>
                <c:pt idx="1">
                  <c:v>44379</c:v>
                </c:pt>
                <c:pt idx="2">
                  <c:v>44380</c:v>
                </c:pt>
                <c:pt idx="3">
                  <c:v>44381</c:v>
                </c:pt>
                <c:pt idx="4">
                  <c:v>44382</c:v>
                </c:pt>
                <c:pt idx="5">
                  <c:v>44383</c:v>
                </c:pt>
                <c:pt idx="6">
                  <c:v>44384</c:v>
                </c:pt>
                <c:pt idx="7">
                  <c:v>44385</c:v>
                </c:pt>
                <c:pt idx="8">
                  <c:v>44386</c:v>
                </c:pt>
                <c:pt idx="9">
                  <c:v>44387</c:v>
                </c:pt>
                <c:pt idx="10">
                  <c:v>44388</c:v>
                </c:pt>
                <c:pt idx="11">
                  <c:v>44389</c:v>
                </c:pt>
                <c:pt idx="12">
                  <c:v>44390</c:v>
                </c:pt>
                <c:pt idx="13">
                  <c:v>44391</c:v>
                </c:pt>
                <c:pt idx="14">
                  <c:v>44392</c:v>
                </c:pt>
                <c:pt idx="15">
                  <c:v>44393</c:v>
                </c:pt>
                <c:pt idx="16">
                  <c:v>44394</c:v>
                </c:pt>
                <c:pt idx="17">
                  <c:v>44395</c:v>
                </c:pt>
                <c:pt idx="18">
                  <c:v>44396</c:v>
                </c:pt>
                <c:pt idx="19">
                  <c:v>44397</c:v>
                </c:pt>
                <c:pt idx="20">
                  <c:v>44398</c:v>
                </c:pt>
                <c:pt idx="21">
                  <c:v>44399</c:v>
                </c:pt>
                <c:pt idx="22">
                  <c:v>44400</c:v>
                </c:pt>
                <c:pt idx="23">
                  <c:v>44401</c:v>
                </c:pt>
                <c:pt idx="24">
                  <c:v>44402</c:v>
                </c:pt>
                <c:pt idx="25">
                  <c:v>44403</c:v>
                </c:pt>
                <c:pt idx="26">
                  <c:v>44404</c:v>
                </c:pt>
                <c:pt idx="27">
                  <c:v>44405</c:v>
                </c:pt>
                <c:pt idx="28">
                  <c:v>44406</c:v>
                </c:pt>
                <c:pt idx="29">
                  <c:v>44407</c:v>
                </c:pt>
                <c:pt idx="30">
                  <c:v>44408</c:v>
                </c:pt>
                <c:pt idx="31">
                  <c:v>44409</c:v>
                </c:pt>
                <c:pt idx="32">
                  <c:v>44410</c:v>
                </c:pt>
                <c:pt idx="33">
                  <c:v>44411</c:v>
                </c:pt>
                <c:pt idx="34">
                  <c:v>44412</c:v>
                </c:pt>
                <c:pt idx="35">
                  <c:v>44413</c:v>
                </c:pt>
                <c:pt idx="36">
                  <c:v>44414</c:v>
                </c:pt>
                <c:pt idx="37">
                  <c:v>44415</c:v>
                </c:pt>
                <c:pt idx="38">
                  <c:v>44416</c:v>
                </c:pt>
                <c:pt idx="39">
                  <c:v>44417</c:v>
                </c:pt>
                <c:pt idx="40">
                  <c:v>44418</c:v>
                </c:pt>
                <c:pt idx="41">
                  <c:v>44419</c:v>
                </c:pt>
                <c:pt idx="42">
                  <c:v>44420</c:v>
                </c:pt>
                <c:pt idx="43">
                  <c:v>44421</c:v>
                </c:pt>
                <c:pt idx="44">
                  <c:v>44422</c:v>
                </c:pt>
                <c:pt idx="45">
                  <c:v>44423</c:v>
                </c:pt>
                <c:pt idx="46">
                  <c:v>44424</c:v>
                </c:pt>
                <c:pt idx="47">
                  <c:v>44425</c:v>
                </c:pt>
                <c:pt idx="48">
                  <c:v>44426</c:v>
                </c:pt>
                <c:pt idx="49">
                  <c:v>44427</c:v>
                </c:pt>
                <c:pt idx="50">
                  <c:v>44428</c:v>
                </c:pt>
                <c:pt idx="51">
                  <c:v>44429</c:v>
                </c:pt>
                <c:pt idx="52">
                  <c:v>44430</c:v>
                </c:pt>
                <c:pt idx="53">
                  <c:v>44431</c:v>
                </c:pt>
                <c:pt idx="54">
                  <c:v>44432</c:v>
                </c:pt>
                <c:pt idx="55">
                  <c:v>44433</c:v>
                </c:pt>
                <c:pt idx="56">
                  <c:v>44434</c:v>
                </c:pt>
                <c:pt idx="57">
                  <c:v>44435</c:v>
                </c:pt>
                <c:pt idx="58">
                  <c:v>44436</c:v>
                </c:pt>
                <c:pt idx="59">
                  <c:v>44437</c:v>
                </c:pt>
                <c:pt idx="60">
                  <c:v>44438</c:v>
                </c:pt>
                <c:pt idx="61">
                  <c:v>44439</c:v>
                </c:pt>
                <c:pt idx="62">
                  <c:v>44440</c:v>
                </c:pt>
                <c:pt idx="63">
                  <c:v>44441</c:v>
                </c:pt>
                <c:pt idx="64">
                  <c:v>44442</c:v>
                </c:pt>
                <c:pt idx="65">
                  <c:v>44443</c:v>
                </c:pt>
                <c:pt idx="66">
                  <c:v>44444</c:v>
                </c:pt>
                <c:pt idx="67">
                  <c:v>44445</c:v>
                </c:pt>
                <c:pt idx="68">
                  <c:v>44446</c:v>
                </c:pt>
                <c:pt idx="69">
                  <c:v>44447</c:v>
                </c:pt>
                <c:pt idx="70">
                  <c:v>44448</c:v>
                </c:pt>
                <c:pt idx="71">
                  <c:v>44449</c:v>
                </c:pt>
                <c:pt idx="72">
                  <c:v>44450</c:v>
                </c:pt>
                <c:pt idx="73">
                  <c:v>44451</c:v>
                </c:pt>
                <c:pt idx="74">
                  <c:v>44452</c:v>
                </c:pt>
                <c:pt idx="75">
                  <c:v>44453</c:v>
                </c:pt>
                <c:pt idx="76">
                  <c:v>44454</c:v>
                </c:pt>
                <c:pt idx="77">
                  <c:v>44455</c:v>
                </c:pt>
                <c:pt idx="78">
                  <c:v>44456</c:v>
                </c:pt>
                <c:pt idx="79">
                  <c:v>44457</c:v>
                </c:pt>
                <c:pt idx="80">
                  <c:v>44458</c:v>
                </c:pt>
                <c:pt idx="81">
                  <c:v>44459</c:v>
                </c:pt>
                <c:pt idx="82">
                  <c:v>44460</c:v>
                </c:pt>
                <c:pt idx="83">
                  <c:v>44461</c:v>
                </c:pt>
                <c:pt idx="84">
                  <c:v>44462</c:v>
                </c:pt>
                <c:pt idx="85">
                  <c:v>44463</c:v>
                </c:pt>
                <c:pt idx="86">
                  <c:v>44464</c:v>
                </c:pt>
                <c:pt idx="87">
                  <c:v>44465</c:v>
                </c:pt>
                <c:pt idx="88">
                  <c:v>44466</c:v>
                </c:pt>
                <c:pt idx="89">
                  <c:v>44467</c:v>
                </c:pt>
                <c:pt idx="90">
                  <c:v>44468</c:v>
                </c:pt>
                <c:pt idx="91">
                  <c:v>44469</c:v>
                </c:pt>
              </c:numCache>
            </c:numRef>
          </c:cat>
          <c:val>
            <c:numRef>
              <c:f>Sheet1!$F$2:$F$93</c:f>
              <c:numCache>
                <c:formatCode>General</c:formatCode>
                <c:ptCount val="92"/>
                <c:pt idx="0">
                  <c:v>49</c:v>
                </c:pt>
                <c:pt idx="1">
                  <c:v>50</c:v>
                </c:pt>
                <c:pt idx="2">
                  <c:v>50</c:v>
                </c:pt>
                <c:pt idx="3">
                  <c:v>50</c:v>
                </c:pt>
                <c:pt idx="4">
                  <c:v>52</c:v>
                </c:pt>
                <c:pt idx="5">
                  <c:v>54</c:v>
                </c:pt>
                <c:pt idx="6">
                  <c:v>54</c:v>
                </c:pt>
                <c:pt idx="7">
                  <c:v>55</c:v>
                </c:pt>
                <c:pt idx="8">
                  <c:v>55</c:v>
                </c:pt>
                <c:pt idx="9">
                  <c:v>55</c:v>
                </c:pt>
                <c:pt idx="10">
                  <c:v>55</c:v>
                </c:pt>
                <c:pt idx="11">
                  <c:v>56</c:v>
                </c:pt>
                <c:pt idx="12">
                  <c:v>56</c:v>
                </c:pt>
                <c:pt idx="13">
                  <c:v>56</c:v>
                </c:pt>
                <c:pt idx="14">
                  <c:v>57</c:v>
                </c:pt>
                <c:pt idx="15">
                  <c:v>57</c:v>
                </c:pt>
                <c:pt idx="16">
                  <c:v>57</c:v>
                </c:pt>
                <c:pt idx="17">
                  <c:v>58</c:v>
                </c:pt>
                <c:pt idx="18">
                  <c:v>59</c:v>
                </c:pt>
                <c:pt idx="19">
                  <c:v>59</c:v>
                </c:pt>
                <c:pt idx="20">
                  <c:v>60</c:v>
                </c:pt>
                <c:pt idx="21">
                  <c:v>60</c:v>
                </c:pt>
                <c:pt idx="22">
                  <c:v>60</c:v>
                </c:pt>
                <c:pt idx="23">
                  <c:v>60</c:v>
                </c:pt>
                <c:pt idx="24">
                  <c:v>61</c:v>
                </c:pt>
                <c:pt idx="25">
                  <c:v>61</c:v>
                </c:pt>
                <c:pt idx="26">
                  <c:v>61</c:v>
                </c:pt>
                <c:pt idx="27">
                  <c:v>61</c:v>
                </c:pt>
                <c:pt idx="28">
                  <c:v>61</c:v>
                </c:pt>
                <c:pt idx="29">
                  <c:v>62</c:v>
                </c:pt>
                <c:pt idx="30">
                  <c:v>62</c:v>
                </c:pt>
                <c:pt idx="31">
                  <c:v>62</c:v>
                </c:pt>
                <c:pt idx="32">
                  <c:v>62</c:v>
                </c:pt>
                <c:pt idx="33">
                  <c:v>62</c:v>
                </c:pt>
                <c:pt idx="34">
                  <c:v>63</c:v>
                </c:pt>
                <c:pt idx="35">
                  <c:v>64</c:v>
                </c:pt>
                <c:pt idx="36">
                  <c:v>64</c:v>
                </c:pt>
                <c:pt idx="37">
                  <c:v>64</c:v>
                </c:pt>
                <c:pt idx="38">
                  <c:v>64</c:v>
                </c:pt>
                <c:pt idx="39">
                  <c:v>64</c:v>
                </c:pt>
                <c:pt idx="40">
                  <c:v>64</c:v>
                </c:pt>
                <c:pt idx="41">
                  <c:v>64</c:v>
                </c:pt>
                <c:pt idx="42">
                  <c:v>64</c:v>
                </c:pt>
                <c:pt idx="43">
                  <c:v>64</c:v>
                </c:pt>
                <c:pt idx="44">
                  <c:v>64</c:v>
                </c:pt>
                <c:pt idx="45">
                  <c:v>66</c:v>
                </c:pt>
                <c:pt idx="46">
                  <c:v>66</c:v>
                </c:pt>
                <c:pt idx="47">
                  <c:v>66</c:v>
                </c:pt>
                <c:pt idx="48">
                  <c:v>66</c:v>
                </c:pt>
                <c:pt idx="49">
                  <c:v>66</c:v>
                </c:pt>
                <c:pt idx="50">
                  <c:v>66</c:v>
                </c:pt>
                <c:pt idx="51">
                  <c:v>66</c:v>
                </c:pt>
                <c:pt idx="52">
                  <c:v>66</c:v>
                </c:pt>
                <c:pt idx="53">
                  <c:v>66</c:v>
                </c:pt>
                <c:pt idx="54">
                  <c:v>66</c:v>
                </c:pt>
                <c:pt idx="55">
                  <c:v>67</c:v>
                </c:pt>
                <c:pt idx="56">
                  <c:v>68</c:v>
                </c:pt>
                <c:pt idx="57">
                  <c:v>68</c:v>
                </c:pt>
                <c:pt idx="58">
                  <c:v>68</c:v>
                </c:pt>
                <c:pt idx="59">
                  <c:v>68</c:v>
                </c:pt>
                <c:pt idx="60">
                  <c:v>68</c:v>
                </c:pt>
                <c:pt idx="61">
                  <c:v>68</c:v>
                </c:pt>
                <c:pt idx="62">
                  <c:v>68</c:v>
                </c:pt>
                <c:pt idx="63">
                  <c:v>68</c:v>
                </c:pt>
                <c:pt idx="64">
                  <c:v>68</c:v>
                </c:pt>
                <c:pt idx="65">
                  <c:v>68</c:v>
                </c:pt>
                <c:pt idx="66">
                  <c:v>68</c:v>
                </c:pt>
                <c:pt idx="67">
                  <c:v>68</c:v>
                </c:pt>
                <c:pt idx="68">
                  <c:v>68</c:v>
                </c:pt>
                <c:pt idx="69">
                  <c:v>68</c:v>
                </c:pt>
                <c:pt idx="70">
                  <c:v>68</c:v>
                </c:pt>
                <c:pt idx="71">
                  <c:v>68</c:v>
                </c:pt>
                <c:pt idx="72">
                  <c:v>68</c:v>
                </c:pt>
                <c:pt idx="73">
                  <c:v>68</c:v>
                </c:pt>
                <c:pt idx="74">
                  <c:v>68</c:v>
                </c:pt>
                <c:pt idx="75">
                  <c:v>68</c:v>
                </c:pt>
                <c:pt idx="76">
                  <c:v>68</c:v>
                </c:pt>
                <c:pt idx="77">
                  <c:v>68</c:v>
                </c:pt>
                <c:pt idx="78">
                  <c:v>69</c:v>
                </c:pt>
                <c:pt idx="79">
                  <c:v>69</c:v>
                </c:pt>
                <c:pt idx="80">
                  <c:v>69</c:v>
                </c:pt>
                <c:pt idx="81">
                  <c:v>69</c:v>
                </c:pt>
                <c:pt idx="82">
                  <c:v>69</c:v>
                </c:pt>
                <c:pt idx="83">
                  <c:v>69</c:v>
                </c:pt>
                <c:pt idx="84">
                  <c:v>69</c:v>
                </c:pt>
                <c:pt idx="85">
                  <c:v>69</c:v>
                </c:pt>
                <c:pt idx="86">
                  <c:v>69</c:v>
                </c:pt>
                <c:pt idx="87">
                  <c:v>69</c:v>
                </c:pt>
                <c:pt idx="88">
                  <c:v>69</c:v>
                </c:pt>
                <c:pt idx="89">
                  <c:v>69</c:v>
                </c:pt>
                <c:pt idx="90">
                  <c:v>69</c:v>
                </c:pt>
                <c:pt idx="91">
                  <c:v>69</c:v>
                </c:pt>
              </c:numCache>
            </c:numRef>
          </c:val>
          <c:smooth val="0"/>
          <c:extLst>
            <c:ext xmlns:c16="http://schemas.microsoft.com/office/drawing/2014/chart" uri="{C3380CC4-5D6E-409C-BE32-E72D297353CC}">
              <c16:uniqueId val="{00000004-62E3-4AF0-BD07-ED350A89412A}"/>
            </c:ext>
          </c:extLst>
        </c:ser>
        <c:dLbls>
          <c:showLegendKey val="0"/>
          <c:showVal val="0"/>
          <c:showCatName val="0"/>
          <c:showSerName val="0"/>
          <c:showPercent val="0"/>
          <c:showBubbleSize val="0"/>
        </c:dLbls>
        <c:smooth val="0"/>
        <c:axId val="392564200"/>
        <c:axId val="392564856"/>
      </c:lineChart>
      <c:dateAx>
        <c:axId val="39256420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2564856"/>
        <c:crosses val="autoZero"/>
        <c:auto val="1"/>
        <c:lblOffset val="100"/>
        <c:baseTimeUnit val="days"/>
      </c:dateAx>
      <c:valAx>
        <c:axId val="39256485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256420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10/6/2021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10/6/2021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10/6/2021</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10/6/2021</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10/6/2021</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10/6/2021</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10/6/2021</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10/6/2021</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10/6/2021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10/6/2021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354640-E57B-463E-9BFC-54AC129F8436}"/>
              </a:ext>
            </a:extLst>
          </p:cNvPr>
          <p:cNvSpPr>
            <a:spLocks noGrp="1"/>
          </p:cNvSpPr>
          <p:nvPr>
            <p:ph type="ctrTitle"/>
          </p:nvPr>
        </p:nvSpPr>
        <p:spPr/>
        <p:txBody>
          <a:bodyPr/>
          <a:lstStyle/>
          <a:p>
            <a:r>
              <a:rPr lang="en-US"/>
              <a:t>LinkedIn Quartal</a:t>
            </a:r>
          </a:p>
        </p:txBody>
      </p:sp>
      <p:sp>
        <p:nvSpPr>
          <p:cNvPr id="3" name="Subtitle 2">
            <a:extLst>
              <a:ext uri="{FF2B5EF4-FFF2-40B4-BE49-F238E27FC236}">
                <a16:creationId xmlns:a16="http://schemas.microsoft.com/office/drawing/2014/main" id="{CB02E590-B964-468E-844B-000B51E6D9BD}"/>
              </a:ext>
            </a:extLst>
          </p:cNvPr>
          <p:cNvSpPr>
            <a:spLocks noGrp="1"/>
          </p:cNvSpPr>
          <p:nvPr>
            <p:ph type="subTitle" idx="1"/>
          </p:nvPr>
        </p:nvSpPr>
        <p:spPr/>
        <p:txBody>
          <a:bodyPr/>
          <a:lstStyle/>
          <a:p>
            <a:r>
              <a:rPr lang="en-US"/>
              <a:t>INCREON GmbH</a:t>
            </a:r>
          </a:p>
        </p:txBody>
      </p:sp>
    </p:spTree>
    <p:extLst>
      <p:ext uri="{BB962C8B-B14F-4D97-AF65-F5344CB8AC3E}">
        <p14:creationId xmlns:p14="http://schemas.microsoft.com/office/powerpoint/2010/main" val="105428023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AB1F24-2B37-4065-8F27-5E8992931F19}"/>
              </a:ext>
            </a:extLst>
          </p:cNvPr>
          <p:cNvSpPr>
            <a:spLocks noGrp="1"/>
          </p:cNvSpPr>
          <p:nvPr>
            <p:ph type="title"/>
          </p:nvPr>
        </p:nvSpPr>
        <p:spPr/>
        <p:txBody>
          <a:bodyPr/>
          <a:lstStyle/>
          <a:p>
            <a:r>
              <a:rPr lang="en-US"/>
              <a:t>LinkedIn Followers Table | Crespel &amp; Deiters Group</a:t>
            </a:r>
          </a:p>
        </p:txBody>
      </p:sp>
      <p:graphicFrame>
        <p:nvGraphicFramePr>
          <p:cNvPr id="5" name="Table Placeholder 4">
            <a:extLst>
              <a:ext uri="{FF2B5EF4-FFF2-40B4-BE49-F238E27FC236}">
                <a16:creationId xmlns:a16="http://schemas.microsoft.com/office/drawing/2014/main" id="{E49A7AA8-0BC0-4251-86D0-6630B34EF9C9}"/>
              </a:ext>
            </a:extLst>
          </p:cNvPr>
          <p:cNvGraphicFramePr>
            <a:graphicFrameLocks noGrp="1"/>
          </p:cNvGraphicFramePr>
          <p:nvPr>
            <p:ph type="tbl" sz="quarter" idx="13"/>
            <p:extLst>
              <p:ext uri="{D42A27DB-BD31-4B8C-83A1-F6EECF244321}">
                <p14:modId xmlns:p14="http://schemas.microsoft.com/office/powerpoint/2010/main" val="226975461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703320">
                  <a:extLst>
                    <a:ext uri="{9D8B030D-6E8A-4147-A177-3AD203B41FA5}">
                      <a16:colId xmlns:a16="http://schemas.microsoft.com/office/drawing/2014/main" val="3683173121"/>
                    </a:ext>
                  </a:extLst>
                </a:gridCol>
                <a:gridCol w="2221992">
                  <a:extLst>
                    <a:ext uri="{9D8B030D-6E8A-4147-A177-3AD203B41FA5}">
                      <a16:colId xmlns:a16="http://schemas.microsoft.com/office/drawing/2014/main" val="1089993582"/>
                    </a:ext>
                  </a:extLst>
                </a:gridCol>
                <a:gridCol w="2221992">
                  <a:extLst>
                    <a:ext uri="{9D8B030D-6E8A-4147-A177-3AD203B41FA5}">
                      <a16:colId xmlns:a16="http://schemas.microsoft.com/office/drawing/2014/main" val="1764170923"/>
                    </a:ext>
                  </a:extLst>
                </a:gridCol>
              </a:tblGrid>
              <a:tr h="370840">
                <a:tc>
                  <a:txBody>
                    <a:bodyPr/>
                    <a:lstStyle/>
                    <a:p>
                      <a:r>
                        <a:rPr lang="en-US" sz="1000"/>
                        <a:t>Name</a:t>
                      </a:r>
                    </a:p>
                  </a:txBody>
                  <a:tcPr/>
                </a:tc>
                <a:tc>
                  <a:txBody>
                    <a:bodyPr/>
                    <a:lstStyle/>
                    <a:p>
                      <a:r>
                        <a:rPr lang="en-US" sz="1000"/>
                        <a:t>Followers</a:t>
                      </a:r>
                    </a:p>
                  </a:txBody>
                  <a:tcPr/>
                </a:tc>
                <a:tc>
                  <a:txBody>
                    <a:bodyPr/>
                    <a:lstStyle/>
                    <a:p>
                      <a:r>
                        <a:rPr lang="en-US" sz="1000"/>
                        <a:t>+/-</a:t>
                      </a:r>
                    </a:p>
                  </a:txBody>
                  <a:tcPr/>
                </a:tc>
                <a:extLst>
                  <a:ext uri="{0D108BD9-81ED-4DB2-BD59-A6C34878D82A}">
                    <a16:rowId xmlns:a16="http://schemas.microsoft.com/office/drawing/2014/main" val="3738887829"/>
                  </a:ext>
                </a:extLst>
              </a:tr>
              <a:tr h="370840">
                <a:tc>
                  <a:txBody>
                    <a:bodyPr/>
                    <a:lstStyle/>
                    <a:p>
                      <a:r>
                        <a:rPr lang="en-US" sz="1000"/>
                        <a:t>Loryma GmbH</a:t>
                      </a:r>
                    </a:p>
                  </a:txBody>
                  <a:tcPr/>
                </a:tc>
                <a:tc>
                  <a:txBody>
                    <a:bodyPr/>
                    <a:lstStyle/>
                    <a:p>
                      <a:r>
                        <a:rPr lang="en-US" sz="1000"/>
                        <a:t>524</a:t>
                      </a:r>
                    </a:p>
                  </a:txBody>
                  <a:tcPr/>
                </a:tc>
                <a:tc>
                  <a:txBody>
                    <a:bodyPr/>
                    <a:lstStyle/>
                    <a:p>
                      <a:r>
                        <a:rPr lang="en-US" sz="1000"/>
                        <a:t>69</a:t>
                      </a:r>
                    </a:p>
                  </a:txBody>
                  <a:tcPr/>
                </a:tc>
                <a:extLst>
                  <a:ext uri="{0D108BD9-81ED-4DB2-BD59-A6C34878D82A}">
                    <a16:rowId xmlns:a16="http://schemas.microsoft.com/office/drawing/2014/main" val="1505121133"/>
                  </a:ext>
                </a:extLst>
              </a:tr>
              <a:tr h="370840">
                <a:tc>
                  <a:txBody>
                    <a:bodyPr/>
                    <a:lstStyle/>
                    <a:p>
                      <a:r>
                        <a:rPr lang="en-US" sz="1000"/>
                        <a:t>Crespel &amp; Deiters Group</a:t>
                      </a:r>
                    </a:p>
                  </a:txBody>
                  <a:tcPr/>
                </a:tc>
                <a:tc>
                  <a:txBody>
                    <a:bodyPr/>
                    <a:lstStyle/>
                    <a:p>
                      <a:r>
                        <a:rPr lang="en-US" sz="1000"/>
                        <a:t>425</a:t>
                      </a:r>
                    </a:p>
                  </a:txBody>
                  <a:tcPr/>
                </a:tc>
                <a:tc>
                  <a:txBody>
                    <a:bodyPr/>
                    <a:lstStyle/>
                    <a:p>
                      <a:r>
                        <a:rPr lang="en-US" sz="1000"/>
                        <a:t>54</a:t>
                      </a:r>
                    </a:p>
                  </a:txBody>
                  <a:tcPr/>
                </a:tc>
                <a:extLst>
                  <a:ext uri="{0D108BD9-81ED-4DB2-BD59-A6C34878D82A}">
                    <a16:rowId xmlns:a16="http://schemas.microsoft.com/office/drawing/2014/main" val="2386989582"/>
                  </a:ext>
                </a:extLst>
              </a:tr>
              <a:tr h="370840">
                <a:tc>
                  <a:txBody>
                    <a:bodyPr/>
                    <a:lstStyle/>
                    <a:p>
                      <a:r>
                        <a:rPr lang="en-US" sz="1000"/>
                        <a:t>C&amp;D - Part of Crespel &amp; Deiters Group</a:t>
                      </a:r>
                    </a:p>
                  </a:txBody>
                  <a:tcPr/>
                </a:tc>
                <a:tc>
                  <a:txBody>
                    <a:bodyPr/>
                    <a:lstStyle/>
                    <a:p>
                      <a:r>
                        <a:rPr lang="en-US" sz="1000"/>
                        <a:t>196</a:t>
                      </a:r>
                    </a:p>
                  </a:txBody>
                  <a:tcPr/>
                </a:tc>
                <a:tc>
                  <a:txBody>
                    <a:bodyPr/>
                    <a:lstStyle/>
                    <a:p>
                      <a:r>
                        <a:rPr lang="en-US" sz="1000"/>
                        <a:t>13</a:t>
                      </a:r>
                    </a:p>
                  </a:txBody>
                  <a:tcPr/>
                </a:tc>
                <a:extLst>
                  <a:ext uri="{0D108BD9-81ED-4DB2-BD59-A6C34878D82A}">
                    <a16:rowId xmlns:a16="http://schemas.microsoft.com/office/drawing/2014/main" val="2436301892"/>
                  </a:ext>
                </a:extLst>
              </a:tr>
              <a:tr h="370840">
                <a:tc>
                  <a:txBody>
                    <a:bodyPr/>
                    <a:lstStyle/>
                    <a:p>
                      <a:r>
                        <a:rPr lang="en-US" sz="1000"/>
                        <a:t>Trigea Petfood</a:t>
                      </a:r>
                    </a:p>
                  </a:txBody>
                  <a:tcPr/>
                </a:tc>
                <a:tc>
                  <a:txBody>
                    <a:bodyPr/>
                    <a:lstStyle/>
                    <a:p>
                      <a:r>
                        <a:rPr lang="en-US" sz="1000"/>
                        <a:t>69</a:t>
                      </a:r>
                    </a:p>
                  </a:txBody>
                  <a:tcPr/>
                </a:tc>
                <a:tc>
                  <a:txBody>
                    <a:bodyPr/>
                    <a:lstStyle/>
                    <a:p>
                      <a:r>
                        <a:rPr lang="en-US" sz="1000"/>
                        <a:t>20</a:t>
                      </a:r>
                    </a:p>
                  </a:txBody>
                  <a:tcPr/>
                </a:tc>
                <a:extLst>
                  <a:ext uri="{0D108BD9-81ED-4DB2-BD59-A6C34878D82A}">
                    <a16:rowId xmlns:a16="http://schemas.microsoft.com/office/drawing/2014/main" val="3384184516"/>
                  </a:ext>
                </a:extLst>
              </a:tr>
              <a:tr h="370840">
                <a:tc>
                  <a:txBody>
                    <a:bodyPr/>
                    <a:lstStyle/>
                    <a:p>
                      <a:r>
                        <a:rPr lang="en-US" sz="1000"/>
                        <a:t>Crespeo Feed</a:t>
                      </a:r>
                    </a:p>
                  </a:txBody>
                  <a:tcPr/>
                </a:tc>
                <a:tc>
                  <a:txBody>
                    <a:bodyPr/>
                    <a:lstStyle/>
                    <a:p>
                      <a:r>
                        <a:rPr lang="en-US" sz="1000"/>
                        <a:t>58</a:t>
                      </a:r>
                    </a:p>
                  </a:txBody>
                  <a:tcPr/>
                </a:tc>
                <a:tc>
                  <a:txBody>
                    <a:bodyPr/>
                    <a:lstStyle/>
                    <a:p>
                      <a:r>
                        <a:rPr lang="en-US" sz="1000"/>
                        <a:t>20</a:t>
                      </a:r>
                    </a:p>
                  </a:txBody>
                  <a:tcPr/>
                </a:tc>
                <a:extLst>
                  <a:ext uri="{0D108BD9-81ED-4DB2-BD59-A6C34878D82A}">
                    <a16:rowId xmlns:a16="http://schemas.microsoft.com/office/drawing/2014/main" val="2782391146"/>
                  </a:ext>
                </a:extLst>
              </a:tr>
            </a:tbl>
          </a:graphicData>
        </a:graphic>
      </p:graphicFrame>
      <p:sp>
        <p:nvSpPr>
          <p:cNvPr id="4" name="Text Placeholder 3">
            <a:extLst>
              <a:ext uri="{FF2B5EF4-FFF2-40B4-BE49-F238E27FC236}">
                <a16:creationId xmlns:a16="http://schemas.microsoft.com/office/drawing/2014/main" id="{DBC74B43-3B1B-4DC1-AE68-DFE9F2CE7766}"/>
              </a:ext>
            </a:extLst>
          </p:cNvPr>
          <p:cNvSpPr>
            <a:spLocks noGrp="1"/>
          </p:cNvSpPr>
          <p:nvPr>
            <p:ph type="body" sz="quarter" idx="14"/>
          </p:nvPr>
        </p:nvSpPr>
        <p:spPr/>
        <p:txBody>
          <a:bodyPr/>
          <a:lstStyle/>
          <a:p>
            <a:r>
              <a:rPr lang="en-US"/>
              <a:t>07/01/2021 - 09/30/2021</a:t>
            </a:r>
          </a:p>
        </p:txBody>
      </p:sp>
    </p:spTree>
    <p:extLst>
      <p:ext uri="{BB962C8B-B14F-4D97-AF65-F5344CB8AC3E}">
        <p14:creationId xmlns:p14="http://schemas.microsoft.com/office/powerpoint/2010/main" val="352690750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F8D81F-452F-4252-BBF1-8391839A66FD}"/>
              </a:ext>
            </a:extLst>
          </p:cNvPr>
          <p:cNvSpPr>
            <a:spLocks noGrp="1"/>
          </p:cNvSpPr>
          <p:nvPr>
            <p:ph type="title"/>
          </p:nvPr>
        </p:nvSpPr>
        <p:spPr/>
        <p:txBody>
          <a:bodyPr/>
          <a:lstStyle/>
          <a:p>
            <a:r>
              <a:rPr lang="en-US"/>
              <a:t>LinkedIn Followers Total | Crespel &amp; Deiters Group</a:t>
            </a:r>
          </a:p>
        </p:txBody>
      </p:sp>
      <p:graphicFrame>
        <p:nvGraphicFramePr>
          <p:cNvPr id="6" name="Chart Placeholder 5">
            <a:extLst>
              <a:ext uri="{FF2B5EF4-FFF2-40B4-BE49-F238E27FC236}">
                <a16:creationId xmlns:a16="http://schemas.microsoft.com/office/drawing/2014/main" id="{9D50B4F0-2657-45FD-B4EA-28C6338E4177}"/>
              </a:ext>
            </a:extLst>
          </p:cNvPr>
          <p:cNvGraphicFramePr>
            <a:graphicFrameLocks noGrp="1"/>
          </p:cNvGraphicFramePr>
          <p:nvPr>
            <p:ph type="chart" sz="quarter" idx="13"/>
            <p:extLst>
              <p:ext uri="{D42A27DB-BD31-4B8C-83A1-F6EECF244321}">
                <p14:modId xmlns:p14="http://schemas.microsoft.com/office/powerpoint/2010/main" val="155708577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359778AA-FCE9-4AE4-979A-3375A34A58E7}"/>
              </a:ext>
            </a:extLst>
          </p:cNvPr>
          <p:cNvSpPr>
            <a:spLocks noGrp="1"/>
          </p:cNvSpPr>
          <p:nvPr>
            <p:ph type="body" sz="quarter" idx="14"/>
          </p:nvPr>
        </p:nvSpPr>
        <p:spPr/>
        <p:txBody>
          <a:bodyPr/>
          <a:lstStyle/>
          <a:p>
            <a:r>
              <a:rPr lang="en-US"/>
              <a:t>07/01/2021 - 09/30/2021</a:t>
            </a:r>
          </a:p>
        </p:txBody>
      </p:sp>
      <p:sp>
        <p:nvSpPr>
          <p:cNvPr id="5" name="Footer Placeholder 4">
            <a:extLst>
              <a:ext uri="{FF2B5EF4-FFF2-40B4-BE49-F238E27FC236}">
                <a16:creationId xmlns:a16="http://schemas.microsoft.com/office/drawing/2014/main" id="{4B99E6CB-B107-4E52-B38A-518F7A18037B}"/>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7254173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D9044D2-839B-4419-BB7E-86B7D16F0E4C}"/>
              </a:ext>
            </a:extLst>
          </p:cNvPr>
          <p:cNvSpPr>
            <a:spLocks noGrp="1"/>
          </p:cNvSpPr>
          <p:nvPr>
            <p:ph type="title"/>
          </p:nvPr>
        </p:nvSpPr>
        <p:spPr/>
        <p:txBody>
          <a:bodyPr/>
          <a:lstStyle/>
          <a:p>
            <a:r>
              <a:rPr lang="en-US"/>
              <a:t>LinkedIn Posts Table | Crespel &amp; Deiters Group - 1 of 24</a:t>
            </a:r>
          </a:p>
        </p:txBody>
      </p:sp>
      <p:graphicFrame>
        <p:nvGraphicFramePr>
          <p:cNvPr id="5" name="Table Placeholder 4">
            <a:extLst>
              <a:ext uri="{FF2B5EF4-FFF2-40B4-BE49-F238E27FC236}">
                <a16:creationId xmlns:a16="http://schemas.microsoft.com/office/drawing/2014/main" id="{A77693D5-05AD-45A7-ABD5-DCD29E8831E3}"/>
              </a:ext>
            </a:extLst>
          </p:cNvPr>
          <p:cNvGraphicFramePr>
            <a:graphicFrameLocks noGrp="1"/>
          </p:cNvGraphicFramePr>
          <p:nvPr>
            <p:ph type="tbl" sz="quarter" idx="13"/>
            <p:extLst>
              <p:ext uri="{D42A27DB-BD31-4B8C-83A1-F6EECF244321}">
                <p14:modId xmlns:p14="http://schemas.microsoft.com/office/powerpoint/2010/main" val="363108286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6">
                  <a:extLst>
                    <a:ext uri="{9D8B030D-6E8A-4147-A177-3AD203B41FA5}">
                      <a16:colId xmlns:a16="http://schemas.microsoft.com/office/drawing/2014/main" val="1501901370"/>
                    </a:ext>
                  </a:extLst>
                </a:gridCol>
                <a:gridCol w="1645920">
                  <a:extLst>
                    <a:ext uri="{9D8B030D-6E8A-4147-A177-3AD203B41FA5}">
                      <a16:colId xmlns:a16="http://schemas.microsoft.com/office/drawing/2014/main" val="329952808"/>
                    </a:ext>
                  </a:extLst>
                </a:gridCol>
                <a:gridCol w="576072">
                  <a:extLst>
                    <a:ext uri="{9D8B030D-6E8A-4147-A177-3AD203B41FA5}">
                      <a16:colId xmlns:a16="http://schemas.microsoft.com/office/drawing/2014/main" val="2171159259"/>
                    </a:ext>
                  </a:extLst>
                </a:gridCol>
                <a:gridCol w="576072">
                  <a:extLst>
                    <a:ext uri="{9D8B030D-6E8A-4147-A177-3AD203B41FA5}">
                      <a16:colId xmlns:a16="http://schemas.microsoft.com/office/drawing/2014/main" val="1655785078"/>
                    </a:ext>
                  </a:extLst>
                </a:gridCol>
                <a:gridCol w="576072">
                  <a:extLst>
                    <a:ext uri="{9D8B030D-6E8A-4147-A177-3AD203B41FA5}">
                      <a16:colId xmlns:a16="http://schemas.microsoft.com/office/drawing/2014/main" val="3963456972"/>
                    </a:ext>
                  </a:extLst>
                </a:gridCol>
                <a:gridCol w="576072">
                  <a:extLst>
                    <a:ext uri="{9D8B030D-6E8A-4147-A177-3AD203B41FA5}">
                      <a16:colId xmlns:a16="http://schemas.microsoft.com/office/drawing/2014/main" val="154644892"/>
                    </a:ext>
                  </a:extLst>
                </a:gridCol>
                <a:gridCol w="576072">
                  <a:extLst>
                    <a:ext uri="{9D8B030D-6E8A-4147-A177-3AD203B41FA5}">
                      <a16:colId xmlns:a16="http://schemas.microsoft.com/office/drawing/2014/main" val="1962842032"/>
                    </a:ext>
                  </a:extLst>
                </a:gridCol>
                <a:gridCol w="576072">
                  <a:extLst>
                    <a:ext uri="{9D8B030D-6E8A-4147-A177-3AD203B41FA5}">
                      <a16:colId xmlns:a16="http://schemas.microsoft.com/office/drawing/2014/main" val="2186070627"/>
                    </a:ext>
                  </a:extLst>
                </a:gridCol>
                <a:gridCol w="576072">
                  <a:extLst>
                    <a:ext uri="{9D8B030D-6E8A-4147-A177-3AD203B41FA5}">
                      <a16:colId xmlns:a16="http://schemas.microsoft.com/office/drawing/2014/main" val="1644761540"/>
                    </a:ext>
                  </a:extLst>
                </a:gridCol>
                <a:gridCol w="576072">
                  <a:extLst>
                    <a:ext uri="{9D8B030D-6E8A-4147-A177-3AD203B41FA5}">
                      <a16:colId xmlns:a16="http://schemas.microsoft.com/office/drawing/2014/main" val="65607419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extLst>
                  <a:ext uri="{0D108BD9-81ED-4DB2-BD59-A6C34878D82A}">
                    <a16:rowId xmlns:a16="http://schemas.microsoft.com/office/drawing/2014/main" val="17914241"/>
                  </a:ext>
                </a:extLst>
              </a:tr>
            </a:tbl>
          </a:graphicData>
        </a:graphic>
      </p:graphicFrame>
      <p:sp>
        <p:nvSpPr>
          <p:cNvPr id="4" name="Text Placeholder 3">
            <a:extLst>
              <a:ext uri="{FF2B5EF4-FFF2-40B4-BE49-F238E27FC236}">
                <a16:creationId xmlns:a16="http://schemas.microsoft.com/office/drawing/2014/main" id="{AA02F2B4-7B8D-444B-8D34-4C2CD78A0A8E}"/>
              </a:ext>
            </a:extLst>
          </p:cNvPr>
          <p:cNvSpPr>
            <a:spLocks noGrp="1"/>
          </p:cNvSpPr>
          <p:nvPr>
            <p:ph type="body" sz="quarter" idx="14"/>
          </p:nvPr>
        </p:nvSpPr>
        <p:spPr/>
        <p:txBody>
          <a:bodyPr/>
          <a:lstStyle/>
          <a:p>
            <a:r>
              <a:rPr lang="en-US"/>
              <a:t>07/01/2021 - 09/30/2021</a:t>
            </a:r>
          </a:p>
        </p:txBody>
      </p:sp>
    </p:spTree>
    <p:extLst>
      <p:ext uri="{BB962C8B-B14F-4D97-AF65-F5344CB8AC3E}">
        <p14:creationId xmlns:p14="http://schemas.microsoft.com/office/powerpoint/2010/main" val="243340412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2336DE-5E98-46E2-B91C-6458D18C48C5}"/>
              </a:ext>
            </a:extLst>
          </p:cNvPr>
          <p:cNvSpPr>
            <a:spLocks noGrp="1"/>
          </p:cNvSpPr>
          <p:nvPr>
            <p:ph type="title"/>
          </p:nvPr>
        </p:nvSpPr>
        <p:spPr/>
        <p:txBody>
          <a:bodyPr/>
          <a:lstStyle/>
          <a:p>
            <a:r>
              <a:rPr lang="en-US"/>
              <a:t>LinkedIn Posts Table | Crespel &amp; Deiters Group - 2 of 24</a:t>
            </a:r>
          </a:p>
        </p:txBody>
      </p:sp>
      <p:graphicFrame>
        <p:nvGraphicFramePr>
          <p:cNvPr id="5" name="Table Placeholder 4">
            <a:extLst>
              <a:ext uri="{FF2B5EF4-FFF2-40B4-BE49-F238E27FC236}">
                <a16:creationId xmlns:a16="http://schemas.microsoft.com/office/drawing/2014/main" id="{9CC9DFB2-A551-4BCE-94E2-7F1B1032D99C}"/>
              </a:ext>
            </a:extLst>
          </p:cNvPr>
          <p:cNvGraphicFramePr>
            <a:graphicFrameLocks noGrp="1"/>
          </p:cNvGraphicFramePr>
          <p:nvPr>
            <p:ph type="tbl" sz="quarter" idx="13"/>
            <p:extLst>
              <p:ext uri="{D42A27DB-BD31-4B8C-83A1-F6EECF244321}">
                <p14:modId xmlns:p14="http://schemas.microsoft.com/office/powerpoint/2010/main" val="314271931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6">
                  <a:extLst>
                    <a:ext uri="{9D8B030D-6E8A-4147-A177-3AD203B41FA5}">
                      <a16:colId xmlns:a16="http://schemas.microsoft.com/office/drawing/2014/main" val="2995501762"/>
                    </a:ext>
                  </a:extLst>
                </a:gridCol>
                <a:gridCol w="1645920">
                  <a:extLst>
                    <a:ext uri="{9D8B030D-6E8A-4147-A177-3AD203B41FA5}">
                      <a16:colId xmlns:a16="http://schemas.microsoft.com/office/drawing/2014/main" val="65641047"/>
                    </a:ext>
                  </a:extLst>
                </a:gridCol>
                <a:gridCol w="576072">
                  <a:extLst>
                    <a:ext uri="{9D8B030D-6E8A-4147-A177-3AD203B41FA5}">
                      <a16:colId xmlns:a16="http://schemas.microsoft.com/office/drawing/2014/main" val="2587233748"/>
                    </a:ext>
                  </a:extLst>
                </a:gridCol>
                <a:gridCol w="576072">
                  <a:extLst>
                    <a:ext uri="{9D8B030D-6E8A-4147-A177-3AD203B41FA5}">
                      <a16:colId xmlns:a16="http://schemas.microsoft.com/office/drawing/2014/main" val="3917857616"/>
                    </a:ext>
                  </a:extLst>
                </a:gridCol>
                <a:gridCol w="576072">
                  <a:extLst>
                    <a:ext uri="{9D8B030D-6E8A-4147-A177-3AD203B41FA5}">
                      <a16:colId xmlns:a16="http://schemas.microsoft.com/office/drawing/2014/main" val="1141284534"/>
                    </a:ext>
                  </a:extLst>
                </a:gridCol>
                <a:gridCol w="576072">
                  <a:extLst>
                    <a:ext uri="{9D8B030D-6E8A-4147-A177-3AD203B41FA5}">
                      <a16:colId xmlns:a16="http://schemas.microsoft.com/office/drawing/2014/main" val="1977606143"/>
                    </a:ext>
                  </a:extLst>
                </a:gridCol>
                <a:gridCol w="576072">
                  <a:extLst>
                    <a:ext uri="{9D8B030D-6E8A-4147-A177-3AD203B41FA5}">
                      <a16:colId xmlns:a16="http://schemas.microsoft.com/office/drawing/2014/main" val="508205348"/>
                    </a:ext>
                  </a:extLst>
                </a:gridCol>
                <a:gridCol w="576072">
                  <a:extLst>
                    <a:ext uri="{9D8B030D-6E8A-4147-A177-3AD203B41FA5}">
                      <a16:colId xmlns:a16="http://schemas.microsoft.com/office/drawing/2014/main" val="4053363340"/>
                    </a:ext>
                  </a:extLst>
                </a:gridCol>
                <a:gridCol w="576072">
                  <a:extLst>
                    <a:ext uri="{9D8B030D-6E8A-4147-A177-3AD203B41FA5}">
                      <a16:colId xmlns:a16="http://schemas.microsoft.com/office/drawing/2014/main" val="710148680"/>
                    </a:ext>
                  </a:extLst>
                </a:gridCol>
                <a:gridCol w="576072">
                  <a:extLst>
                    <a:ext uri="{9D8B030D-6E8A-4147-A177-3AD203B41FA5}">
                      <a16:colId xmlns:a16="http://schemas.microsoft.com/office/drawing/2014/main" val="134754178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extLst>
                  <a:ext uri="{0D108BD9-81ED-4DB2-BD59-A6C34878D82A}">
                    <a16:rowId xmlns:a16="http://schemas.microsoft.com/office/drawing/2014/main" val="162289390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Loryma GmbH - 2021-09-30 14:10:33</a:t>
                      </a:r>
                      <a:r>
                        <a:rPr kumimoji="0" lang="es-ES" sz="1000" b="0" i="0" u="none" strike="noStrike" kern="1200" cap="none" spc="0" normalizeH="0" baseline="0" noProof="0">
                          <a:ln>
                            <a:noFill/>
                          </a:ln>
                          <a:solidFill>
                            <a:prstClr val="black"/>
                          </a:solidFill>
                          <a:effectLst/>
                          <a:uLnTx/>
                          <a:uFillTx/>
                          <a:latin typeface="+mn-lt"/>
                          <a:ea typeface="+mn-ea"/>
                          <a:cs typeface="+mn-cs"/>
                        </a:rPr>
                        <a:t>
 Dado que las reuniones virtuales se han convertido en algo normal durante la pandemia, el contacto personal es ahora aún más apreciado. Por eso estamos muy contentos de que nuestra colega @Anita Marciante, Directora de Ventas Internacionales de Loryma, haya tenido hace poco la oportunidad de reunirse con nuestro cliente y socio de muchos años @Ingredientes y Productos Funcionales S.A.S en Colombia. La empresa comercializa nuestra gama Lory®Tex con mucho éxito. Anita apoyó al equipo local de I+D con sus conocimientos especializados sobre nuestros #ingredientes funcionales a base de trigo y las posibilidades para crear productos innovadores a base de plantas. ¿Suena interesante? Entonces póngase en contacto con nosotros a través de  loryma@crespeldeitersgroup.com o con nuestro equipo de ventas en Colombia a través de servicioalcliente@ipf.com.co.
#loryma #plantbased #lorytex #Ingredientes y Productos Funcionales S.A.S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8.2417582417582 %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921804197"/>
                  </a:ext>
                </a:extLst>
              </a:tr>
            </a:tbl>
          </a:graphicData>
        </a:graphic>
      </p:graphicFrame>
      <p:sp>
        <p:nvSpPr>
          <p:cNvPr id="4" name="Text Placeholder 3">
            <a:extLst>
              <a:ext uri="{FF2B5EF4-FFF2-40B4-BE49-F238E27FC236}">
                <a16:creationId xmlns:a16="http://schemas.microsoft.com/office/drawing/2014/main" id="{6C71CE99-5336-4771-8149-3BE45A4A4032}"/>
              </a:ext>
            </a:extLst>
          </p:cNvPr>
          <p:cNvSpPr>
            <a:spLocks noGrp="1"/>
          </p:cNvSpPr>
          <p:nvPr>
            <p:ph type="body" sz="quarter" idx="14"/>
          </p:nvPr>
        </p:nvSpPr>
        <p:spPr/>
        <p:txBody>
          <a:bodyPr/>
          <a:lstStyle/>
          <a:p>
            <a:r>
              <a:rPr lang="en-US"/>
              <a:t>07/01/2021 - 09/30/2021</a:t>
            </a:r>
          </a:p>
        </p:txBody>
      </p:sp>
    </p:spTree>
    <p:extLst>
      <p:ext uri="{BB962C8B-B14F-4D97-AF65-F5344CB8AC3E}">
        <p14:creationId xmlns:p14="http://schemas.microsoft.com/office/powerpoint/2010/main" val="406830044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38A183-7891-409B-B82E-D1F1A14A05D5}"/>
              </a:ext>
            </a:extLst>
          </p:cNvPr>
          <p:cNvSpPr>
            <a:spLocks noGrp="1"/>
          </p:cNvSpPr>
          <p:nvPr>
            <p:ph type="title"/>
          </p:nvPr>
        </p:nvSpPr>
        <p:spPr/>
        <p:txBody>
          <a:bodyPr/>
          <a:lstStyle/>
          <a:p>
            <a:r>
              <a:rPr lang="en-US"/>
              <a:t>LinkedIn Posts Table | Crespel &amp; Deiters Group - 3 of 24</a:t>
            </a:r>
          </a:p>
        </p:txBody>
      </p:sp>
      <p:graphicFrame>
        <p:nvGraphicFramePr>
          <p:cNvPr id="5" name="Table Placeholder 4">
            <a:extLst>
              <a:ext uri="{FF2B5EF4-FFF2-40B4-BE49-F238E27FC236}">
                <a16:creationId xmlns:a16="http://schemas.microsoft.com/office/drawing/2014/main" id="{FA8363AF-3B29-40B8-A567-EB59DB9E7471}"/>
              </a:ext>
            </a:extLst>
          </p:cNvPr>
          <p:cNvGraphicFramePr>
            <a:graphicFrameLocks noGrp="1"/>
          </p:cNvGraphicFramePr>
          <p:nvPr>
            <p:ph type="tbl" sz="quarter" idx="13"/>
            <p:extLst>
              <p:ext uri="{D42A27DB-BD31-4B8C-83A1-F6EECF244321}">
                <p14:modId xmlns:p14="http://schemas.microsoft.com/office/powerpoint/2010/main" val="113588454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6">
                  <a:extLst>
                    <a:ext uri="{9D8B030D-6E8A-4147-A177-3AD203B41FA5}">
                      <a16:colId xmlns:a16="http://schemas.microsoft.com/office/drawing/2014/main" val="1872137384"/>
                    </a:ext>
                  </a:extLst>
                </a:gridCol>
                <a:gridCol w="1645920">
                  <a:extLst>
                    <a:ext uri="{9D8B030D-6E8A-4147-A177-3AD203B41FA5}">
                      <a16:colId xmlns:a16="http://schemas.microsoft.com/office/drawing/2014/main" val="2937676629"/>
                    </a:ext>
                  </a:extLst>
                </a:gridCol>
                <a:gridCol w="576072">
                  <a:extLst>
                    <a:ext uri="{9D8B030D-6E8A-4147-A177-3AD203B41FA5}">
                      <a16:colId xmlns:a16="http://schemas.microsoft.com/office/drawing/2014/main" val="920630946"/>
                    </a:ext>
                  </a:extLst>
                </a:gridCol>
                <a:gridCol w="576072">
                  <a:extLst>
                    <a:ext uri="{9D8B030D-6E8A-4147-A177-3AD203B41FA5}">
                      <a16:colId xmlns:a16="http://schemas.microsoft.com/office/drawing/2014/main" val="4133476929"/>
                    </a:ext>
                  </a:extLst>
                </a:gridCol>
                <a:gridCol w="576072">
                  <a:extLst>
                    <a:ext uri="{9D8B030D-6E8A-4147-A177-3AD203B41FA5}">
                      <a16:colId xmlns:a16="http://schemas.microsoft.com/office/drawing/2014/main" val="3346096429"/>
                    </a:ext>
                  </a:extLst>
                </a:gridCol>
                <a:gridCol w="576072">
                  <a:extLst>
                    <a:ext uri="{9D8B030D-6E8A-4147-A177-3AD203B41FA5}">
                      <a16:colId xmlns:a16="http://schemas.microsoft.com/office/drawing/2014/main" val="2050863203"/>
                    </a:ext>
                  </a:extLst>
                </a:gridCol>
                <a:gridCol w="576072">
                  <a:extLst>
                    <a:ext uri="{9D8B030D-6E8A-4147-A177-3AD203B41FA5}">
                      <a16:colId xmlns:a16="http://schemas.microsoft.com/office/drawing/2014/main" val="1064593064"/>
                    </a:ext>
                  </a:extLst>
                </a:gridCol>
                <a:gridCol w="576072">
                  <a:extLst>
                    <a:ext uri="{9D8B030D-6E8A-4147-A177-3AD203B41FA5}">
                      <a16:colId xmlns:a16="http://schemas.microsoft.com/office/drawing/2014/main" val="1454069777"/>
                    </a:ext>
                  </a:extLst>
                </a:gridCol>
                <a:gridCol w="576072">
                  <a:extLst>
                    <a:ext uri="{9D8B030D-6E8A-4147-A177-3AD203B41FA5}">
                      <a16:colId xmlns:a16="http://schemas.microsoft.com/office/drawing/2014/main" val="676094728"/>
                    </a:ext>
                  </a:extLst>
                </a:gridCol>
                <a:gridCol w="576072">
                  <a:extLst>
                    <a:ext uri="{9D8B030D-6E8A-4147-A177-3AD203B41FA5}">
                      <a16:colId xmlns:a16="http://schemas.microsoft.com/office/drawing/2014/main" val="295161851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extLst>
                  <a:ext uri="{0D108BD9-81ED-4DB2-BD59-A6C34878D82A}">
                    <a16:rowId xmlns:a16="http://schemas.microsoft.com/office/drawing/2014/main" val="351818349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C&amp;D - Part of Crespel &amp; Deiters Group - 2021-09-29 14:46:31</a:t>
                      </a:r>
                      <a:r>
                        <a:rPr kumimoji="0" lang="en-US" sz="1000" b="0" i="0" u="none" strike="noStrike" kern="1200" cap="none" spc="0" normalizeH="0" baseline="0" noProof="0">
                          <a:ln>
                            <a:noFill/>
                          </a:ln>
                          <a:solidFill>
                            <a:prstClr val="black"/>
                          </a:solidFill>
                          <a:effectLst/>
                          <a:uLnTx/>
                          <a:uFillTx/>
                          <a:latin typeface="+mn-lt"/>
                          <a:ea typeface="+mn-ea"/>
                          <a:cs typeface="+mn-cs"/>
                        </a:rPr>
                        <a:t>
 C&amp;D Technical Applications go underground!
Yes, you read that right. Our team is supporting the restart of a roller press for calcium fluoride mining in southern Europe – a project that is challenging for both the material and those mining it, thanks to demanding, high-temperature conditions.
Yet even in such a difficult environment, our wheat-based solutions rise to the challenge, with binding agent Crespotec® Compact 6501 XD helping to improve and adapt the briquette properties for the on-site conditions. Our natural wheat-derived products are specially designed for complex technical applications, and help optimise production processes. This means the resulting briquettes are abrasion-resistant and can be safely and easily stored. Furthermore, they contribute to improved final strength of the mineral, while supporting the environmentally sustainable binding of raw materials.
Check out our website to learn more about our applications and solutions: https://crespeldeitersgroup.com/cd-technical-applications/applications-solutions/
#crespeldeitersgroup #briquetting #wheatbased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8.7719298245614 %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834860263"/>
                  </a:ext>
                </a:extLst>
              </a:tr>
            </a:tbl>
          </a:graphicData>
        </a:graphic>
      </p:graphicFrame>
      <p:sp>
        <p:nvSpPr>
          <p:cNvPr id="4" name="Text Placeholder 3">
            <a:extLst>
              <a:ext uri="{FF2B5EF4-FFF2-40B4-BE49-F238E27FC236}">
                <a16:creationId xmlns:a16="http://schemas.microsoft.com/office/drawing/2014/main" id="{B1E20B1C-126D-4037-9096-84E79FA6A45E}"/>
              </a:ext>
            </a:extLst>
          </p:cNvPr>
          <p:cNvSpPr>
            <a:spLocks noGrp="1"/>
          </p:cNvSpPr>
          <p:nvPr>
            <p:ph type="body" sz="quarter" idx="14"/>
          </p:nvPr>
        </p:nvSpPr>
        <p:spPr/>
        <p:txBody>
          <a:bodyPr/>
          <a:lstStyle/>
          <a:p>
            <a:r>
              <a:rPr lang="en-US"/>
              <a:t>07/01/2021 - 09/30/2021</a:t>
            </a:r>
          </a:p>
        </p:txBody>
      </p:sp>
    </p:spTree>
    <p:extLst>
      <p:ext uri="{BB962C8B-B14F-4D97-AF65-F5344CB8AC3E}">
        <p14:creationId xmlns:p14="http://schemas.microsoft.com/office/powerpoint/2010/main" val="277699887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656169-9C9B-4A1D-95BE-F2E32B9A7B9F}"/>
              </a:ext>
            </a:extLst>
          </p:cNvPr>
          <p:cNvSpPr>
            <a:spLocks noGrp="1"/>
          </p:cNvSpPr>
          <p:nvPr>
            <p:ph type="title"/>
          </p:nvPr>
        </p:nvSpPr>
        <p:spPr/>
        <p:txBody>
          <a:bodyPr/>
          <a:lstStyle/>
          <a:p>
            <a:r>
              <a:rPr lang="en-US"/>
              <a:t>LinkedIn Posts Table | Crespel &amp; Deiters Group - 4 of 24</a:t>
            </a:r>
          </a:p>
        </p:txBody>
      </p:sp>
      <p:graphicFrame>
        <p:nvGraphicFramePr>
          <p:cNvPr id="5" name="Table Placeholder 4">
            <a:extLst>
              <a:ext uri="{FF2B5EF4-FFF2-40B4-BE49-F238E27FC236}">
                <a16:creationId xmlns:a16="http://schemas.microsoft.com/office/drawing/2014/main" id="{1DF62784-C884-4927-97CD-D65DDEB35980}"/>
              </a:ext>
            </a:extLst>
          </p:cNvPr>
          <p:cNvGraphicFramePr>
            <a:graphicFrameLocks noGrp="1"/>
          </p:cNvGraphicFramePr>
          <p:nvPr>
            <p:ph type="tbl" sz="quarter" idx="13"/>
            <p:extLst>
              <p:ext uri="{D42A27DB-BD31-4B8C-83A1-F6EECF244321}">
                <p14:modId xmlns:p14="http://schemas.microsoft.com/office/powerpoint/2010/main" val="401750272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6">
                  <a:extLst>
                    <a:ext uri="{9D8B030D-6E8A-4147-A177-3AD203B41FA5}">
                      <a16:colId xmlns:a16="http://schemas.microsoft.com/office/drawing/2014/main" val="3703131083"/>
                    </a:ext>
                  </a:extLst>
                </a:gridCol>
                <a:gridCol w="1645920">
                  <a:extLst>
                    <a:ext uri="{9D8B030D-6E8A-4147-A177-3AD203B41FA5}">
                      <a16:colId xmlns:a16="http://schemas.microsoft.com/office/drawing/2014/main" val="3089394333"/>
                    </a:ext>
                  </a:extLst>
                </a:gridCol>
                <a:gridCol w="576072">
                  <a:extLst>
                    <a:ext uri="{9D8B030D-6E8A-4147-A177-3AD203B41FA5}">
                      <a16:colId xmlns:a16="http://schemas.microsoft.com/office/drawing/2014/main" val="1686974040"/>
                    </a:ext>
                  </a:extLst>
                </a:gridCol>
                <a:gridCol w="576072">
                  <a:extLst>
                    <a:ext uri="{9D8B030D-6E8A-4147-A177-3AD203B41FA5}">
                      <a16:colId xmlns:a16="http://schemas.microsoft.com/office/drawing/2014/main" val="2424792129"/>
                    </a:ext>
                  </a:extLst>
                </a:gridCol>
                <a:gridCol w="576072">
                  <a:extLst>
                    <a:ext uri="{9D8B030D-6E8A-4147-A177-3AD203B41FA5}">
                      <a16:colId xmlns:a16="http://schemas.microsoft.com/office/drawing/2014/main" val="3111937672"/>
                    </a:ext>
                  </a:extLst>
                </a:gridCol>
                <a:gridCol w="576072">
                  <a:extLst>
                    <a:ext uri="{9D8B030D-6E8A-4147-A177-3AD203B41FA5}">
                      <a16:colId xmlns:a16="http://schemas.microsoft.com/office/drawing/2014/main" val="1103735572"/>
                    </a:ext>
                  </a:extLst>
                </a:gridCol>
                <a:gridCol w="576072">
                  <a:extLst>
                    <a:ext uri="{9D8B030D-6E8A-4147-A177-3AD203B41FA5}">
                      <a16:colId xmlns:a16="http://schemas.microsoft.com/office/drawing/2014/main" val="3920339176"/>
                    </a:ext>
                  </a:extLst>
                </a:gridCol>
                <a:gridCol w="576072">
                  <a:extLst>
                    <a:ext uri="{9D8B030D-6E8A-4147-A177-3AD203B41FA5}">
                      <a16:colId xmlns:a16="http://schemas.microsoft.com/office/drawing/2014/main" val="2527188759"/>
                    </a:ext>
                  </a:extLst>
                </a:gridCol>
                <a:gridCol w="576072">
                  <a:extLst>
                    <a:ext uri="{9D8B030D-6E8A-4147-A177-3AD203B41FA5}">
                      <a16:colId xmlns:a16="http://schemas.microsoft.com/office/drawing/2014/main" val="96082762"/>
                    </a:ext>
                  </a:extLst>
                </a:gridCol>
                <a:gridCol w="576072">
                  <a:extLst>
                    <a:ext uri="{9D8B030D-6E8A-4147-A177-3AD203B41FA5}">
                      <a16:colId xmlns:a16="http://schemas.microsoft.com/office/drawing/2014/main" val="52371544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extLst>
                  <a:ext uri="{0D108BD9-81ED-4DB2-BD59-A6C34878D82A}">
                    <a16:rowId xmlns:a16="http://schemas.microsoft.com/office/drawing/2014/main" val="105817135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Loryma GmbH - 2021-09-28 12:12:06</a:t>
                      </a:r>
                      <a:r>
                        <a:rPr kumimoji="0" lang="pt-BR" sz="1000" b="0" i="0" u="none" strike="noStrike" kern="1200" cap="none" spc="0" normalizeH="0" baseline="0" noProof="0">
                          <a:ln>
                            <a:noFill/>
                          </a:ln>
                          <a:solidFill>
                            <a:prstClr val="black"/>
                          </a:solidFill>
                          <a:effectLst/>
                          <a:uLnTx/>
                          <a:uFillTx/>
                          <a:latin typeface="+mn-lt"/>
                          <a:ea typeface="+mn-ea"/>
                          <a:cs typeface="+mn-cs"/>
                        </a:rPr>
                        <a:t>
 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3.7383177570093 %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97442179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Crespel &amp; Deiters Group - 2021-09-28 11:43:32</a:t>
                      </a:r>
                      <a:r>
                        <a:rPr kumimoji="0" lang="pt-BR" sz="1000" b="0" i="0" u="none" strike="noStrike" kern="1200" cap="none" spc="0" normalizeH="0" baseline="0" noProof="0">
                          <a:ln>
                            <a:noFill/>
                          </a:ln>
                          <a:solidFill>
                            <a:prstClr val="black"/>
                          </a:solidFill>
                          <a:effectLst/>
                          <a:uLnTx/>
                          <a:uFillTx/>
                          <a:latin typeface="+mn-lt"/>
                          <a:ea typeface="+mn-ea"/>
                          <a:cs typeface="+mn-cs"/>
                        </a:rPr>
                        <a:t>
 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4.8387096774194 %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975386981"/>
                  </a:ext>
                </a:extLst>
              </a:tr>
            </a:tbl>
          </a:graphicData>
        </a:graphic>
      </p:graphicFrame>
      <p:sp>
        <p:nvSpPr>
          <p:cNvPr id="4" name="Text Placeholder 3">
            <a:extLst>
              <a:ext uri="{FF2B5EF4-FFF2-40B4-BE49-F238E27FC236}">
                <a16:creationId xmlns:a16="http://schemas.microsoft.com/office/drawing/2014/main" id="{6EA97865-14B3-4241-82FD-B8517026354E}"/>
              </a:ext>
            </a:extLst>
          </p:cNvPr>
          <p:cNvSpPr>
            <a:spLocks noGrp="1"/>
          </p:cNvSpPr>
          <p:nvPr>
            <p:ph type="body" sz="quarter" idx="14"/>
          </p:nvPr>
        </p:nvSpPr>
        <p:spPr/>
        <p:txBody>
          <a:bodyPr/>
          <a:lstStyle/>
          <a:p>
            <a:r>
              <a:rPr lang="en-US"/>
              <a:t>07/01/2021 - 09/30/2021</a:t>
            </a:r>
          </a:p>
        </p:txBody>
      </p:sp>
    </p:spTree>
    <p:extLst>
      <p:ext uri="{BB962C8B-B14F-4D97-AF65-F5344CB8AC3E}">
        <p14:creationId xmlns:p14="http://schemas.microsoft.com/office/powerpoint/2010/main" val="245199436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39CE04-84D5-4EAD-983C-7F3A27614EC8}"/>
              </a:ext>
            </a:extLst>
          </p:cNvPr>
          <p:cNvSpPr>
            <a:spLocks noGrp="1"/>
          </p:cNvSpPr>
          <p:nvPr>
            <p:ph type="title"/>
          </p:nvPr>
        </p:nvSpPr>
        <p:spPr/>
        <p:txBody>
          <a:bodyPr/>
          <a:lstStyle/>
          <a:p>
            <a:r>
              <a:rPr lang="en-US"/>
              <a:t>LinkedIn Posts Table | Crespel &amp; Deiters Group - 5 of 24</a:t>
            </a:r>
          </a:p>
        </p:txBody>
      </p:sp>
      <p:graphicFrame>
        <p:nvGraphicFramePr>
          <p:cNvPr id="5" name="Table Placeholder 4">
            <a:extLst>
              <a:ext uri="{FF2B5EF4-FFF2-40B4-BE49-F238E27FC236}">
                <a16:creationId xmlns:a16="http://schemas.microsoft.com/office/drawing/2014/main" id="{79503C73-05FD-4D67-A6AB-E8BF4CD456D3}"/>
              </a:ext>
            </a:extLst>
          </p:cNvPr>
          <p:cNvGraphicFramePr>
            <a:graphicFrameLocks noGrp="1"/>
          </p:cNvGraphicFramePr>
          <p:nvPr>
            <p:ph type="tbl" sz="quarter" idx="13"/>
            <p:extLst>
              <p:ext uri="{D42A27DB-BD31-4B8C-83A1-F6EECF244321}">
                <p14:modId xmlns:p14="http://schemas.microsoft.com/office/powerpoint/2010/main" val="101308846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6">
                  <a:extLst>
                    <a:ext uri="{9D8B030D-6E8A-4147-A177-3AD203B41FA5}">
                      <a16:colId xmlns:a16="http://schemas.microsoft.com/office/drawing/2014/main" val="1319170260"/>
                    </a:ext>
                  </a:extLst>
                </a:gridCol>
                <a:gridCol w="1645920">
                  <a:extLst>
                    <a:ext uri="{9D8B030D-6E8A-4147-A177-3AD203B41FA5}">
                      <a16:colId xmlns:a16="http://schemas.microsoft.com/office/drawing/2014/main" val="3742978199"/>
                    </a:ext>
                  </a:extLst>
                </a:gridCol>
                <a:gridCol w="576072">
                  <a:extLst>
                    <a:ext uri="{9D8B030D-6E8A-4147-A177-3AD203B41FA5}">
                      <a16:colId xmlns:a16="http://schemas.microsoft.com/office/drawing/2014/main" val="1023852979"/>
                    </a:ext>
                  </a:extLst>
                </a:gridCol>
                <a:gridCol w="576072">
                  <a:extLst>
                    <a:ext uri="{9D8B030D-6E8A-4147-A177-3AD203B41FA5}">
                      <a16:colId xmlns:a16="http://schemas.microsoft.com/office/drawing/2014/main" val="962014549"/>
                    </a:ext>
                  </a:extLst>
                </a:gridCol>
                <a:gridCol w="576072">
                  <a:extLst>
                    <a:ext uri="{9D8B030D-6E8A-4147-A177-3AD203B41FA5}">
                      <a16:colId xmlns:a16="http://schemas.microsoft.com/office/drawing/2014/main" val="1494999845"/>
                    </a:ext>
                  </a:extLst>
                </a:gridCol>
                <a:gridCol w="576072">
                  <a:extLst>
                    <a:ext uri="{9D8B030D-6E8A-4147-A177-3AD203B41FA5}">
                      <a16:colId xmlns:a16="http://schemas.microsoft.com/office/drawing/2014/main" val="2167255442"/>
                    </a:ext>
                  </a:extLst>
                </a:gridCol>
                <a:gridCol w="576072">
                  <a:extLst>
                    <a:ext uri="{9D8B030D-6E8A-4147-A177-3AD203B41FA5}">
                      <a16:colId xmlns:a16="http://schemas.microsoft.com/office/drawing/2014/main" val="2618631169"/>
                    </a:ext>
                  </a:extLst>
                </a:gridCol>
                <a:gridCol w="576072">
                  <a:extLst>
                    <a:ext uri="{9D8B030D-6E8A-4147-A177-3AD203B41FA5}">
                      <a16:colId xmlns:a16="http://schemas.microsoft.com/office/drawing/2014/main" val="990652621"/>
                    </a:ext>
                  </a:extLst>
                </a:gridCol>
                <a:gridCol w="576072">
                  <a:extLst>
                    <a:ext uri="{9D8B030D-6E8A-4147-A177-3AD203B41FA5}">
                      <a16:colId xmlns:a16="http://schemas.microsoft.com/office/drawing/2014/main" val="917469036"/>
                    </a:ext>
                  </a:extLst>
                </a:gridCol>
                <a:gridCol w="576072">
                  <a:extLst>
                    <a:ext uri="{9D8B030D-6E8A-4147-A177-3AD203B41FA5}">
                      <a16:colId xmlns:a16="http://schemas.microsoft.com/office/drawing/2014/main" val="71631762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extLst>
                  <a:ext uri="{0D108BD9-81ED-4DB2-BD59-A6C34878D82A}">
                    <a16:rowId xmlns:a16="http://schemas.microsoft.com/office/drawing/2014/main" val="409518065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Crespeo Feed - 2021-09-28 11:42:51</a:t>
                      </a:r>
                      <a:r>
                        <a:rPr kumimoji="0" lang="en-US" sz="1000" b="0" i="0" u="none" strike="noStrike" kern="1200" cap="none" spc="0" normalizeH="0" baseline="0" noProof="0">
                          <a:ln>
                            <a:noFill/>
                          </a:ln>
                          <a:solidFill>
                            <a:prstClr val="black"/>
                          </a:solidFill>
                          <a:effectLst/>
                          <a:uLnTx/>
                          <a:uFillTx/>
                          <a:latin typeface="+mn-lt"/>
                          <a:ea typeface="+mn-ea"/>
                          <a:cs typeface="+mn-cs"/>
                        </a:rPr>
                        <a:t>
 🌾🚜 When it comes to feed, safety is vital. At Crespeo, we produce high-quality ingredients based on the natural raw material wheat. Ours comes mainly from German cultivation and is 100% GMO-free, with optimal nutrient density and a high degree of purity. Thanks to stringent requirements in the supply chain and strict quality assurance measures, we guarantee that our products are safe and reliable. 
Find out more: https://crespeldeitersgroup.com/crespeo/about-us/quality-management/ 
#crespeldeitersgroup #crespeofeed #feed #animalfeed #livestock #animalnutrition #wheat 
© Unsplash / Paz Arando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4.6511627906977 %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049056272"/>
                  </a:ext>
                </a:extLst>
              </a:tr>
            </a:tbl>
          </a:graphicData>
        </a:graphic>
      </p:graphicFrame>
      <p:sp>
        <p:nvSpPr>
          <p:cNvPr id="4" name="Text Placeholder 3">
            <a:extLst>
              <a:ext uri="{FF2B5EF4-FFF2-40B4-BE49-F238E27FC236}">
                <a16:creationId xmlns:a16="http://schemas.microsoft.com/office/drawing/2014/main" id="{589C25D5-AC00-4FED-9860-37B7A491B3F5}"/>
              </a:ext>
            </a:extLst>
          </p:cNvPr>
          <p:cNvSpPr>
            <a:spLocks noGrp="1"/>
          </p:cNvSpPr>
          <p:nvPr>
            <p:ph type="body" sz="quarter" idx="14"/>
          </p:nvPr>
        </p:nvSpPr>
        <p:spPr/>
        <p:txBody>
          <a:bodyPr/>
          <a:lstStyle/>
          <a:p>
            <a:r>
              <a:rPr lang="en-US"/>
              <a:t>07/01/2021 - 09/30/2021</a:t>
            </a:r>
          </a:p>
        </p:txBody>
      </p:sp>
    </p:spTree>
    <p:extLst>
      <p:ext uri="{BB962C8B-B14F-4D97-AF65-F5344CB8AC3E}">
        <p14:creationId xmlns:p14="http://schemas.microsoft.com/office/powerpoint/2010/main" val="291109353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7868DA-8DC4-44B1-BAF1-F519137D1971}"/>
              </a:ext>
            </a:extLst>
          </p:cNvPr>
          <p:cNvSpPr>
            <a:spLocks noGrp="1"/>
          </p:cNvSpPr>
          <p:nvPr>
            <p:ph type="title"/>
          </p:nvPr>
        </p:nvSpPr>
        <p:spPr/>
        <p:txBody>
          <a:bodyPr/>
          <a:lstStyle/>
          <a:p>
            <a:r>
              <a:rPr lang="en-US"/>
              <a:t>LinkedIn Posts Table | Crespel &amp; Deiters Group - 6 of 24</a:t>
            </a:r>
          </a:p>
        </p:txBody>
      </p:sp>
      <p:graphicFrame>
        <p:nvGraphicFramePr>
          <p:cNvPr id="5" name="Table Placeholder 4">
            <a:extLst>
              <a:ext uri="{FF2B5EF4-FFF2-40B4-BE49-F238E27FC236}">
                <a16:creationId xmlns:a16="http://schemas.microsoft.com/office/drawing/2014/main" id="{075D3B24-4929-43A0-958D-66DDEE4AC88A}"/>
              </a:ext>
            </a:extLst>
          </p:cNvPr>
          <p:cNvGraphicFramePr>
            <a:graphicFrameLocks noGrp="1"/>
          </p:cNvGraphicFramePr>
          <p:nvPr>
            <p:ph type="tbl" sz="quarter" idx="13"/>
            <p:extLst>
              <p:ext uri="{D42A27DB-BD31-4B8C-83A1-F6EECF244321}">
                <p14:modId xmlns:p14="http://schemas.microsoft.com/office/powerpoint/2010/main" val="246303966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6">
                  <a:extLst>
                    <a:ext uri="{9D8B030D-6E8A-4147-A177-3AD203B41FA5}">
                      <a16:colId xmlns:a16="http://schemas.microsoft.com/office/drawing/2014/main" val="966460460"/>
                    </a:ext>
                  </a:extLst>
                </a:gridCol>
                <a:gridCol w="1645920">
                  <a:extLst>
                    <a:ext uri="{9D8B030D-6E8A-4147-A177-3AD203B41FA5}">
                      <a16:colId xmlns:a16="http://schemas.microsoft.com/office/drawing/2014/main" val="2268575285"/>
                    </a:ext>
                  </a:extLst>
                </a:gridCol>
                <a:gridCol w="576072">
                  <a:extLst>
                    <a:ext uri="{9D8B030D-6E8A-4147-A177-3AD203B41FA5}">
                      <a16:colId xmlns:a16="http://schemas.microsoft.com/office/drawing/2014/main" val="2100457607"/>
                    </a:ext>
                  </a:extLst>
                </a:gridCol>
                <a:gridCol w="576072">
                  <a:extLst>
                    <a:ext uri="{9D8B030D-6E8A-4147-A177-3AD203B41FA5}">
                      <a16:colId xmlns:a16="http://schemas.microsoft.com/office/drawing/2014/main" val="218906617"/>
                    </a:ext>
                  </a:extLst>
                </a:gridCol>
                <a:gridCol w="576072">
                  <a:extLst>
                    <a:ext uri="{9D8B030D-6E8A-4147-A177-3AD203B41FA5}">
                      <a16:colId xmlns:a16="http://schemas.microsoft.com/office/drawing/2014/main" val="3091685035"/>
                    </a:ext>
                  </a:extLst>
                </a:gridCol>
                <a:gridCol w="576072">
                  <a:extLst>
                    <a:ext uri="{9D8B030D-6E8A-4147-A177-3AD203B41FA5}">
                      <a16:colId xmlns:a16="http://schemas.microsoft.com/office/drawing/2014/main" val="3765408875"/>
                    </a:ext>
                  </a:extLst>
                </a:gridCol>
                <a:gridCol w="576072">
                  <a:extLst>
                    <a:ext uri="{9D8B030D-6E8A-4147-A177-3AD203B41FA5}">
                      <a16:colId xmlns:a16="http://schemas.microsoft.com/office/drawing/2014/main" val="2594237937"/>
                    </a:ext>
                  </a:extLst>
                </a:gridCol>
                <a:gridCol w="576072">
                  <a:extLst>
                    <a:ext uri="{9D8B030D-6E8A-4147-A177-3AD203B41FA5}">
                      <a16:colId xmlns:a16="http://schemas.microsoft.com/office/drawing/2014/main" val="3576497146"/>
                    </a:ext>
                  </a:extLst>
                </a:gridCol>
                <a:gridCol w="576072">
                  <a:extLst>
                    <a:ext uri="{9D8B030D-6E8A-4147-A177-3AD203B41FA5}">
                      <a16:colId xmlns:a16="http://schemas.microsoft.com/office/drawing/2014/main" val="171629159"/>
                    </a:ext>
                  </a:extLst>
                </a:gridCol>
                <a:gridCol w="576072">
                  <a:extLst>
                    <a:ext uri="{9D8B030D-6E8A-4147-A177-3AD203B41FA5}">
                      <a16:colId xmlns:a16="http://schemas.microsoft.com/office/drawing/2014/main" val="294833682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extLst>
                  <a:ext uri="{0D108BD9-81ED-4DB2-BD59-A6C34878D82A}">
                    <a16:rowId xmlns:a16="http://schemas.microsoft.com/office/drawing/2014/main" val="58908736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Crespel &amp; Deiters Group - 2021-09-23 08:01:17</a:t>
                      </a:r>
                      <a:r>
                        <a:rPr kumimoji="0" lang="pt-BR" sz="1000" b="0" i="0" u="none" strike="noStrike" kern="1200" cap="none" spc="0" normalizeH="0" baseline="0" noProof="0">
                          <a:ln>
                            <a:noFill/>
                          </a:ln>
                          <a:solidFill>
                            <a:prstClr val="black"/>
                          </a:solidFill>
                          <a:effectLst/>
                          <a:uLnTx/>
                          <a:uFillTx/>
                          <a:latin typeface="+mn-lt"/>
                          <a:ea typeface="+mn-ea"/>
                          <a:cs typeface="+mn-cs"/>
                        </a:rPr>
                        <a:t>
 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2.5773195876289 %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432021163"/>
                  </a:ext>
                </a:extLst>
              </a:tr>
            </a:tbl>
          </a:graphicData>
        </a:graphic>
      </p:graphicFrame>
      <p:sp>
        <p:nvSpPr>
          <p:cNvPr id="4" name="Text Placeholder 3">
            <a:extLst>
              <a:ext uri="{FF2B5EF4-FFF2-40B4-BE49-F238E27FC236}">
                <a16:creationId xmlns:a16="http://schemas.microsoft.com/office/drawing/2014/main" id="{1F3966AA-D468-438B-8019-67B88B1D1065}"/>
              </a:ext>
            </a:extLst>
          </p:cNvPr>
          <p:cNvSpPr>
            <a:spLocks noGrp="1"/>
          </p:cNvSpPr>
          <p:nvPr>
            <p:ph type="body" sz="quarter" idx="14"/>
          </p:nvPr>
        </p:nvSpPr>
        <p:spPr/>
        <p:txBody>
          <a:bodyPr/>
          <a:lstStyle/>
          <a:p>
            <a:r>
              <a:rPr lang="en-US"/>
              <a:t>07/01/2021 - 09/30/2021</a:t>
            </a:r>
          </a:p>
        </p:txBody>
      </p:sp>
    </p:spTree>
    <p:extLst>
      <p:ext uri="{BB962C8B-B14F-4D97-AF65-F5344CB8AC3E}">
        <p14:creationId xmlns:p14="http://schemas.microsoft.com/office/powerpoint/2010/main" val="322270802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32F865-9E2A-42B3-BD1F-4A64DC186177}"/>
              </a:ext>
            </a:extLst>
          </p:cNvPr>
          <p:cNvSpPr>
            <a:spLocks noGrp="1"/>
          </p:cNvSpPr>
          <p:nvPr>
            <p:ph type="title"/>
          </p:nvPr>
        </p:nvSpPr>
        <p:spPr/>
        <p:txBody>
          <a:bodyPr/>
          <a:lstStyle/>
          <a:p>
            <a:r>
              <a:rPr lang="en-US"/>
              <a:t>LinkedIn Posts Table | Crespel &amp; Deiters Group - 7 of 24</a:t>
            </a:r>
          </a:p>
        </p:txBody>
      </p:sp>
      <p:graphicFrame>
        <p:nvGraphicFramePr>
          <p:cNvPr id="5" name="Table Placeholder 4">
            <a:extLst>
              <a:ext uri="{FF2B5EF4-FFF2-40B4-BE49-F238E27FC236}">
                <a16:creationId xmlns:a16="http://schemas.microsoft.com/office/drawing/2014/main" id="{75E00D62-40BA-4B5E-80B0-303C6846EBE2}"/>
              </a:ext>
            </a:extLst>
          </p:cNvPr>
          <p:cNvGraphicFramePr>
            <a:graphicFrameLocks noGrp="1"/>
          </p:cNvGraphicFramePr>
          <p:nvPr>
            <p:ph type="tbl" sz="quarter" idx="13"/>
            <p:extLst>
              <p:ext uri="{D42A27DB-BD31-4B8C-83A1-F6EECF244321}">
                <p14:modId xmlns:p14="http://schemas.microsoft.com/office/powerpoint/2010/main" val="149399049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6">
                  <a:extLst>
                    <a:ext uri="{9D8B030D-6E8A-4147-A177-3AD203B41FA5}">
                      <a16:colId xmlns:a16="http://schemas.microsoft.com/office/drawing/2014/main" val="4023623917"/>
                    </a:ext>
                  </a:extLst>
                </a:gridCol>
                <a:gridCol w="1645920">
                  <a:extLst>
                    <a:ext uri="{9D8B030D-6E8A-4147-A177-3AD203B41FA5}">
                      <a16:colId xmlns:a16="http://schemas.microsoft.com/office/drawing/2014/main" val="746619053"/>
                    </a:ext>
                  </a:extLst>
                </a:gridCol>
                <a:gridCol w="576072">
                  <a:extLst>
                    <a:ext uri="{9D8B030D-6E8A-4147-A177-3AD203B41FA5}">
                      <a16:colId xmlns:a16="http://schemas.microsoft.com/office/drawing/2014/main" val="140270875"/>
                    </a:ext>
                  </a:extLst>
                </a:gridCol>
                <a:gridCol w="576072">
                  <a:extLst>
                    <a:ext uri="{9D8B030D-6E8A-4147-A177-3AD203B41FA5}">
                      <a16:colId xmlns:a16="http://schemas.microsoft.com/office/drawing/2014/main" val="842605655"/>
                    </a:ext>
                  </a:extLst>
                </a:gridCol>
                <a:gridCol w="576072">
                  <a:extLst>
                    <a:ext uri="{9D8B030D-6E8A-4147-A177-3AD203B41FA5}">
                      <a16:colId xmlns:a16="http://schemas.microsoft.com/office/drawing/2014/main" val="721154030"/>
                    </a:ext>
                  </a:extLst>
                </a:gridCol>
                <a:gridCol w="576072">
                  <a:extLst>
                    <a:ext uri="{9D8B030D-6E8A-4147-A177-3AD203B41FA5}">
                      <a16:colId xmlns:a16="http://schemas.microsoft.com/office/drawing/2014/main" val="1307177845"/>
                    </a:ext>
                  </a:extLst>
                </a:gridCol>
                <a:gridCol w="576072">
                  <a:extLst>
                    <a:ext uri="{9D8B030D-6E8A-4147-A177-3AD203B41FA5}">
                      <a16:colId xmlns:a16="http://schemas.microsoft.com/office/drawing/2014/main" val="131841007"/>
                    </a:ext>
                  </a:extLst>
                </a:gridCol>
                <a:gridCol w="576072">
                  <a:extLst>
                    <a:ext uri="{9D8B030D-6E8A-4147-A177-3AD203B41FA5}">
                      <a16:colId xmlns:a16="http://schemas.microsoft.com/office/drawing/2014/main" val="2508208013"/>
                    </a:ext>
                  </a:extLst>
                </a:gridCol>
                <a:gridCol w="576072">
                  <a:extLst>
                    <a:ext uri="{9D8B030D-6E8A-4147-A177-3AD203B41FA5}">
                      <a16:colId xmlns:a16="http://schemas.microsoft.com/office/drawing/2014/main" val="1920205977"/>
                    </a:ext>
                  </a:extLst>
                </a:gridCol>
                <a:gridCol w="576072">
                  <a:extLst>
                    <a:ext uri="{9D8B030D-6E8A-4147-A177-3AD203B41FA5}">
                      <a16:colId xmlns:a16="http://schemas.microsoft.com/office/drawing/2014/main" val="160705751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extLst>
                  <a:ext uri="{0D108BD9-81ED-4DB2-BD59-A6C34878D82A}">
                    <a16:rowId xmlns:a16="http://schemas.microsoft.com/office/drawing/2014/main" val="13625944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Loryma GmbH - 2021-09-23 08:00:34</a:t>
                      </a:r>
                      <a:r>
                        <a:rPr kumimoji="0" lang="en-US" sz="1000" b="0" i="0" u="none" strike="noStrike" kern="1200" cap="none" spc="0" normalizeH="0" baseline="0" noProof="0">
                          <a:ln>
                            <a:noFill/>
                          </a:ln>
                          <a:solidFill>
                            <a:prstClr val="black"/>
                          </a:solidFill>
                          <a:effectLst/>
                          <a:uLnTx/>
                          <a:uFillTx/>
                          <a:latin typeface="+mn-lt"/>
                          <a:ea typeface="+mn-ea"/>
                          <a:cs typeface="+mn-cs"/>
                        </a:rPr>
                        <a:t>
 Crying out for low-carb #toast? Look no further than our portfolio of solutions designed to help manufacturers expand their offerings to health-conscious consumers: our resistant wheat starches can replace part of the flour and reduce the amount of calories in starch-based foods. The end product therefore has a reduced sugar content and higher proportion of vegetable protein, and dietary fibre. So the nutritional profile is improved yet the traditional texture maintained.
Get more information on our website: https://crespeldeitersgroup.com/loryma/wheat-starch/resistant-wheat-starch/ 
#loryma #starch #wheat #lowcarb #sugarreduction #bakedgoods #resistantstarch #foodindustry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8.6206896551724 %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854316790"/>
                  </a:ext>
                </a:extLst>
              </a:tr>
            </a:tbl>
          </a:graphicData>
        </a:graphic>
      </p:graphicFrame>
      <p:sp>
        <p:nvSpPr>
          <p:cNvPr id="4" name="Text Placeholder 3">
            <a:extLst>
              <a:ext uri="{FF2B5EF4-FFF2-40B4-BE49-F238E27FC236}">
                <a16:creationId xmlns:a16="http://schemas.microsoft.com/office/drawing/2014/main" id="{2196910A-CB06-4BC7-BB0A-C9575A4DFEE9}"/>
              </a:ext>
            </a:extLst>
          </p:cNvPr>
          <p:cNvSpPr>
            <a:spLocks noGrp="1"/>
          </p:cNvSpPr>
          <p:nvPr>
            <p:ph type="body" sz="quarter" idx="14"/>
          </p:nvPr>
        </p:nvSpPr>
        <p:spPr/>
        <p:txBody>
          <a:bodyPr/>
          <a:lstStyle/>
          <a:p>
            <a:r>
              <a:rPr lang="en-US"/>
              <a:t>07/01/2021 - 09/30/2021</a:t>
            </a:r>
          </a:p>
        </p:txBody>
      </p:sp>
    </p:spTree>
    <p:extLst>
      <p:ext uri="{BB962C8B-B14F-4D97-AF65-F5344CB8AC3E}">
        <p14:creationId xmlns:p14="http://schemas.microsoft.com/office/powerpoint/2010/main" val="424307622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FBB5E7-CF75-48E8-AA78-EBFDE9EE585A}"/>
              </a:ext>
            </a:extLst>
          </p:cNvPr>
          <p:cNvSpPr>
            <a:spLocks noGrp="1"/>
          </p:cNvSpPr>
          <p:nvPr>
            <p:ph type="title"/>
          </p:nvPr>
        </p:nvSpPr>
        <p:spPr/>
        <p:txBody>
          <a:bodyPr/>
          <a:lstStyle/>
          <a:p>
            <a:r>
              <a:rPr lang="en-US"/>
              <a:t>LinkedIn Posts Table | Crespel &amp; Deiters Group - 8 of 24</a:t>
            </a:r>
          </a:p>
        </p:txBody>
      </p:sp>
      <p:graphicFrame>
        <p:nvGraphicFramePr>
          <p:cNvPr id="5" name="Table Placeholder 4">
            <a:extLst>
              <a:ext uri="{FF2B5EF4-FFF2-40B4-BE49-F238E27FC236}">
                <a16:creationId xmlns:a16="http://schemas.microsoft.com/office/drawing/2014/main" id="{8EDB1BFF-118E-4446-84BB-420DBBFD5995}"/>
              </a:ext>
            </a:extLst>
          </p:cNvPr>
          <p:cNvGraphicFramePr>
            <a:graphicFrameLocks noGrp="1"/>
          </p:cNvGraphicFramePr>
          <p:nvPr>
            <p:ph type="tbl" sz="quarter" idx="13"/>
            <p:extLst>
              <p:ext uri="{D42A27DB-BD31-4B8C-83A1-F6EECF244321}">
                <p14:modId xmlns:p14="http://schemas.microsoft.com/office/powerpoint/2010/main" val="273976109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6">
                  <a:extLst>
                    <a:ext uri="{9D8B030D-6E8A-4147-A177-3AD203B41FA5}">
                      <a16:colId xmlns:a16="http://schemas.microsoft.com/office/drawing/2014/main" val="3170949052"/>
                    </a:ext>
                  </a:extLst>
                </a:gridCol>
                <a:gridCol w="1645920">
                  <a:extLst>
                    <a:ext uri="{9D8B030D-6E8A-4147-A177-3AD203B41FA5}">
                      <a16:colId xmlns:a16="http://schemas.microsoft.com/office/drawing/2014/main" val="2482938928"/>
                    </a:ext>
                  </a:extLst>
                </a:gridCol>
                <a:gridCol w="576072">
                  <a:extLst>
                    <a:ext uri="{9D8B030D-6E8A-4147-A177-3AD203B41FA5}">
                      <a16:colId xmlns:a16="http://schemas.microsoft.com/office/drawing/2014/main" val="2276512811"/>
                    </a:ext>
                  </a:extLst>
                </a:gridCol>
                <a:gridCol w="576072">
                  <a:extLst>
                    <a:ext uri="{9D8B030D-6E8A-4147-A177-3AD203B41FA5}">
                      <a16:colId xmlns:a16="http://schemas.microsoft.com/office/drawing/2014/main" val="3599681150"/>
                    </a:ext>
                  </a:extLst>
                </a:gridCol>
                <a:gridCol w="576072">
                  <a:extLst>
                    <a:ext uri="{9D8B030D-6E8A-4147-A177-3AD203B41FA5}">
                      <a16:colId xmlns:a16="http://schemas.microsoft.com/office/drawing/2014/main" val="3165282725"/>
                    </a:ext>
                  </a:extLst>
                </a:gridCol>
                <a:gridCol w="576072">
                  <a:extLst>
                    <a:ext uri="{9D8B030D-6E8A-4147-A177-3AD203B41FA5}">
                      <a16:colId xmlns:a16="http://schemas.microsoft.com/office/drawing/2014/main" val="1987052881"/>
                    </a:ext>
                  </a:extLst>
                </a:gridCol>
                <a:gridCol w="576072">
                  <a:extLst>
                    <a:ext uri="{9D8B030D-6E8A-4147-A177-3AD203B41FA5}">
                      <a16:colId xmlns:a16="http://schemas.microsoft.com/office/drawing/2014/main" val="3989371673"/>
                    </a:ext>
                  </a:extLst>
                </a:gridCol>
                <a:gridCol w="576072">
                  <a:extLst>
                    <a:ext uri="{9D8B030D-6E8A-4147-A177-3AD203B41FA5}">
                      <a16:colId xmlns:a16="http://schemas.microsoft.com/office/drawing/2014/main" val="3196773339"/>
                    </a:ext>
                  </a:extLst>
                </a:gridCol>
                <a:gridCol w="576072">
                  <a:extLst>
                    <a:ext uri="{9D8B030D-6E8A-4147-A177-3AD203B41FA5}">
                      <a16:colId xmlns:a16="http://schemas.microsoft.com/office/drawing/2014/main" val="124176001"/>
                    </a:ext>
                  </a:extLst>
                </a:gridCol>
                <a:gridCol w="576072">
                  <a:extLst>
                    <a:ext uri="{9D8B030D-6E8A-4147-A177-3AD203B41FA5}">
                      <a16:colId xmlns:a16="http://schemas.microsoft.com/office/drawing/2014/main" val="359482163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extLst>
                  <a:ext uri="{0D108BD9-81ED-4DB2-BD59-A6C34878D82A}">
                    <a16:rowId xmlns:a16="http://schemas.microsoft.com/office/drawing/2014/main" val="204413698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Loryma GmbH - 2021-09-22 08:47:11</a:t>
                      </a:r>
                      <a:r>
                        <a:rPr kumimoji="0" lang="de-DE" sz="1000" b="0" i="0" u="none" strike="noStrike" kern="1200" cap="none" spc="0" normalizeH="0" baseline="0" noProof="0">
                          <a:ln>
                            <a:noFill/>
                          </a:ln>
                          <a:solidFill>
                            <a:prstClr val="black"/>
                          </a:solidFill>
                          <a:effectLst/>
                          <a:uLnTx/>
                          <a:uFillTx/>
                          <a:latin typeface="+mn-lt"/>
                          <a:ea typeface="+mn-ea"/>
                          <a:cs typeface="+mn-cs"/>
                        </a:rPr>
                        <a:t>
 Low-Carb #Toast – Geht das überhaupt? Herkömmliches Toastbrot enthält viele Kohlenhydrate, ist deshalb nicht gerade ein gesundes Lebensmittel und verträgt sich schon gar nicht mit einer bewussten Low-Carb-Ernährung. 
Unser Portfolio bietet eine Lösung, mit der Hersteller ihr Angebot für eine gesundheitsbewusste Zielgruppe erweitern: Unsere resistente Weizenstärken können einen Teil des Mehls ersetzen und den Kaloriengehalt in stärkebasierten Lebensmitteln reduzieren. Das Resultat zeichnet sich durch einen reduzierten Zuckergehalt und einen höheren Anteil an pflanzlichem Protein und Ballaststoffen aus. Das Nährwertprofil des Endprodukts verbessert sich - die klassische Textur des Endprodukts bleibt erhalten.
Mehr Informationen finden Sie auf unserer Website: https://crespeldeitersgroup.com/de/loryma/weizenstaerken/resistente-weizenstarke/ 
EN: https://crespeldeitersgroup.com/loryma/wheat-starch/resistant-wheat-starch/ 
#loryma #resistentestärke #stärke #wenigerzucker #backindustrie #inhaltsstoffe #lebensmittelherstellung</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5.5900621118012 %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930289254"/>
                  </a:ext>
                </a:extLst>
              </a:tr>
            </a:tbl>
          </a:graphicData>
        </a:graphic>
      </p:graphicFrame>
      <p:sp>
        <p:nvSpPr>
          <p:cNvPr id="4" name="Text Placeholder 3">
            <a:extLst>
              <a:ext uri="{FF2B5EF4-FFF2-40B4-BE49-F238E27FC236}">
                <a16:creationId xmlns:a16="http://schemas.microsoft.com/office/drawing/2014/main" id="{35C1ECC4-5020-4122-B860-90C91C909C1F}"/>
              </a:ext>
            </a:extLst>
          </p:cNvPr>
          <p:cNvSpPr>
            <a:spLocks noGrp="1"/>
          </p:cNvSpPr>
          <p:nvPr>
            <p:ph type="body" sz="quarter" idx="14"/>
          </p:nvPr>
        </p:nvSpPr>
        <p:spPr/>
        <p:txBody>
          <a:bodyPr/>
          <a:lstStyle/>
          <a:p>
            <a:r>
              <a:rPr lang="en-US"/>
              <a:t>07/01/2021 - 09/30/2021</a:t>
            </a:r>
          </a:p>
        </p:txBody>
      </p:sp>
    </p:spTree>
    <p:extLst>
      <p:ext uri="{BB962C8B-B14F-4D97-AF65-F5344CB8AC3E}">
        <p14:creationId xmlns:p14="http://schemas.microsoft.com/office/powerpoint/2010/main" val="273590972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57A173-26C6-4EC0-8D45-9BBDE2F2BA2A}"/>
              </a:ext>
            </a:extLst>
          </p:cNvPr>
          <p:cNvSpPr>
            <a:spLocks noGrp="1"/>
          </p:cNvSpPr>
          <p:nvPr>
            <p:ph type="title"/>
          </p:nvPr>
        </p:nvSpPr>
        <p:spPr/>
        <p:txBody>
          <a:bodyPr/>
          <a:lstStyle/>
          <a:p>
            <a:r>
              <a:rPr lang="en-US"/>
              <a:t>LinkedIn Posts Table | Crespel &amp; Deiters Group - 9 of 24</a:t>
            </a:r>
          </a:p>
        </p:txBody>
      </p:sp>
      <p:graphicFrame>
        <p:nvGraphicFramePr>
          <p:cNvPr id="5" name="Table Placeholder 4">
            <a:extLst>
              <a:ext uri="{FF2B5EF4-FFF2-40B4-BE49-F238E27FC236}">
                <a16:creationId xmlns:a16="http://schemas.microsoft.com/office/drawing/2014/main" id="{85B88A3C-206F-4005-92A8-DEB2F837376C}"/>
              </a:ext>
            </a:extLst>
          </p:cNvPr>
          <p:cNvGraphicFramePr>
            <a:graphicFrameLocks noGrp="1"/>
          </p:cNvGraphicFramePr>
          <p:nvPr>
            <p:ph type="tbl" sz="quarter" idx="13"/>
            <p:extLst>
              <p:ext uri="{D42A27DB-BD31-4B8C-83A1-F6EECF244321}">
                <p14:modId xmlns:p14="http://schemas.microsoft.com/office/powerpoint/2010/main" val="332057781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6">
                  <a:extLst>
                    <a:ext uri="{9D8B030D-6E8A-4147-A177-3AD203B41FA5}">
                      <a16:colId xmlns:a16="http://schemas.microsoft.com/office/drawing/2014/main" val="955528758"/>
                    </a:ext>
                  </a:extLst>
                </a:gridCol>
                <a:gridCol w="1645920">
                  <a:extLst>
                    <a:ext uri="{9D8B030D-6E8A-4147-A177-3AD203B41FA5}">
                      <a16:colId xmlns:a16="http://schemas.microsoft.com/office/drawing/2014/main" val="2721134324"/>
                    </a:ext>
                  </a:extLst>
                </a:gridCol>
                <a:gridCol w="576072">
                  <a:extLst>
                    <a:ext uri="{9D8B030D-6E8A-4147-A177-3AD203B41FA5}">
                      <a16:colId xmlns:a16="http://schemas.microsoft.com/office/drawing/2014/main" val="3671898147"/>
                    </a:ext>
                  </a:extLst>
                </a:gridCol>
                <a:gridCol w="576072">
                  <a:extLst>
                    <a:ext uri="{9D8B030D-6E8A-4147-A177-3AD203B41FA5}">
                      <a16:colId xmlns:a16="http://schemas.microsoft.com/office/drawing/2014/main" val="3663856636"/>
                    </a:ext>
                  </a:extLst>
                </a:gridCol>
                <a:gridCol w="576072">
                  <a:extLst>
                    <a:ext uri="{9D8B030D-6E8A-4147-A177-3AD203B41FA5}">
                      <a16:colId xmlns:a16="http://schemas.microsoft.com/office/drawing/2014/main" val="2827566936"/>
                    </a:ext>
                  </a:extLst>
                </a:gridCol>
                <a:gridCol w="576072">
                  <a:extLst>
                    <a:ext uri="{9D8B030D-6E8A-4147-A177-3AD203B41FA5}">
                      <a16:colId xmlns:a16="http://schemas.microsoft.com/office/drawing/2014/main" val="2383206482"/>
                    </a:ext>
                  </a:extLst>
                </a:gridCol>
                <a:gridCol w="576072">
                  <a:extLst>
                    <a:ext uri="{9D8B030D-6E8A-4147-A177-3AD203B41FA5}">
                      <a16:colId xmlns:a16="http://schemas.microsoft.com/office/drawing/2014/main" val="1867770826"/>
                    </a:ext>
                  </a:extLst>
                </a:gridCol>
                <a:gridCol w="576072">
                  <a:extLst>
                    <a:ext uri="{9D8B030D-6E8A-4147-A177-3AD203B41FA5}">
                      <a16:colId xmlns:a16="http://schemas.microsoft.com/office/drawing/2014/main" val="1870645879"/>
                    </a:ext>
                  </a:extLst>
                </a:gridCol>
                <a:gridCol w="576072">
                  <a:extLst>
                    <a:ext uri="{9D8B030D-6E8A-4147-A177-3AD203B41FA5}">
                      <a16:colId xmlns:a16="http://schemas.microsoft.com/office/drawing/2014/main" val="2044922926"/>
                    </a:ext>
                  </a:extLst>
                </a:gridCol>
                <a:gridCol w="576072">
                  <a:extLst>
                    <a:ext uri="{9D8B030D-6E8A-4147-A177-3AD203B41FA5}">
                      <a16:colId xmlns:a16="http://schemas.microsoft.com/office/drawing/2014/main" val="334363355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extLst>
                  <a:ext uri="{0D108BD9-81ED-4DB2-BD59-A6C34878D82A}">
                    <a16:rowId xmlns:a16="http://schemas.microsoft.com/office/drawing/2014/main" val="289231645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Crespeo Feed - 2021-09-21 11:05:27</a:t>
                      </a:r>
                      <a:r>
                        <a:rPr kumimoji="0" lang="en-US" sz="1000" b="0" i="0" u="none" strike="noStrike" kern="1200" cap="none" spc="0" normalizeH="0" baseline="0" noProof="0">
                          <a:ln>
                            <a:noFill/>
                          </a:ln>
                          <a:solidFill>
                            <a:prstClr val="black"/>
                          </a:solidFill>
                          <a:effectLst/>
                          <a:uLnTx/>
                          <a:uFillTx/>
                          <a:latin typeface="+mn-lt"/>
                          <a:ea typeface="+mn-ea"/>
                          <a:cs typeface="+mn-cs"/>
                        </a:rPr>
                        <a:t>
 Milk replacers for piglets🐽🍼 - out now!
Farmers are under increasing pressure to find efficient and economically viable ways of feeding their livestock. Meeting nutritional requirements is especially important when it comes to young animals such as piglets, in order to ensure the healthy development of their gastrointestinal tract and immune system. 
Read the current issue of International Pig Topics by Positive Action Publications Ltd to see how our wheat-based ingredients and advanced processing technologies can support feed producers (page 29): bit.ly/3zsAnwo
#crespeofeed #feed #animalfeed #livestock #animalnutrition #wheat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120429522"/>
                  </a:ext>
                </a:extLst>
              </a:tr>
            </a:tbl>
          </a:graphicData>
        </a:graphic>
      </p:graphicFrame>
      <p:sp>
        <p:nvSpPr>
          <p:cNvPr id="4" name="Text Placeholder 3">
            <a:extLst>
              <a:ext uri="{FF2B5EF4-FFF2-40B4-BE49-F238E27FC236}">
                <a16:creationId xmlns:a16="http://schemas.microsoft.com/office/drawing/2014/main" id="{D0276C26-A789-4DA8-8D3E-936BF1FF4771}"/>
              </a:ext>
            </a:extLst>
          </p:cNvPr>
          <p:cNvSpPr>
            <a:spLocks noGrp="1"/>
          </p:cNvSpPr>
          <p:nvPr>
            <p:ph type="body" sz="quarter" idx="14"/>
          </p:nvPr>
        </p:nvSpPr>
        <p:spPr/>
        <p:txBody>
          <a:bodyPr/>
          <a:lstStyle/>
          <a:p>
            <a:r>
              <a:rPr lang="en-US"/>
              <a:t>07/01/2021 - 09/30/2021</a:t>
            </a:r>
          </a:p>
        </p:txBody>
      </p:sp>
    </p:spTree>
    <p:extLst>
      <p:ext uri="{BB962C8B-B14F-4D97-AF65-F5344CB8AC3E}">
        <p14:creationId xmlns:p14="http://schemas.microsoft.com/office/powerpoint/2010/main" val="131863955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7569B4-63B1-4200-AF6B-E85EF93F6651}"/>
              </a:ext>
            </a:extLst>
          </p:cNvPr>
          <p:cNvSpPr>
            <a:spLocks noGrp="1"/>
          </p:cNvSpPr>
          <p:nvPr>
            <p:ph type="title"/>
          </p:nvPr>
        </p:nvSpPr>
        <p:spPr/>
        <p:txBody>
          <a:bodyPr/>
          <a:lstStyle/>
          <a:p>
            <a:r>
              <a:rPr lang="en-US"/>
              <a:t>LinkedIn Posts Table | Crespel &amp; Deiters Group - 10 of 24</a:t>
            </a:r>
          </a:p>
        </p:txBody>
      </p:sp>
      <p:graphicFrame>
        <p:nvGraphicFramePr>
          <p:cNvPr id="5" name="Table Placeholder 4">
            <a:extLst>
              <a:ext uri="{FF2B5EF4-FFF2-40B4-BE49-F238E27FC236}">
                <a16:creationId xmlns:a16="http://schemas.microsoft.com/office/drawing/2014/main" id="{21CD8C12-43FF-40EF-8224-89E671036AAF}"/>
              </a:ext>
            </a:extLst>
          </p:cNvPr>
          <p:cNvGraphicFramePr>
            <a:graphicFrameLocks noGrp="1"/>
          </p:cNvGraphicFramePr>
          <p:nvPr>
            <p:ph type="tbl" sz="quarter" idx="13"/>
            <p:extLst>
              <p:ext uri="{D42A27DB-BD31-4B8C-83A1-F6EECF244321}">
                <p14:modId xmlns:p14="http://schemas.microsoft.com/office/powerpoint/2010/main" val="155395505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6">
                  <a:extLst>
                    <a:ext uri="{9D8B030D-6E8A-4147-A177-3AD203B41FA5}">
                      <a16:colId xmlns:a16="http://schemas.microsoft.com/office/drawing/2014/main" val="3798232427"/>
                    </a:ext>
                  </a:extLst>
                </a:gridCol>
                <a:gridCol w="1645920">
                  <a:extLst>
                    <a:ext uri="{9D8B030D-6E8A-4147-A177-3AD203B41FA5}">
                      <a16:colId xmlns:a16="http://schemas.microsoft.com/office/drawing/2014/main" val="557712813"/>
                    </a:ext>
                  </a:extLst>
                </a:gridCol>
                <a:gridCol w="576072">
                  <a:extLst>
                    <a:ext uri="{9D8B030D-6E8A-4147-A177-3AD203B41FA5}">
                      <a16:colId xmlns:a16="http://schemas.microsoft.com/office/drawing/2014/main" val="2270372922"/>
                    </a:ext>
                  </a:extLst>
                </a:gridCol>
                <a:gridCol w="576072">
                  <a:extLst>
                    <a:ext uri="{9D8B030D-6E8A-4147-A177-3AD203B41FA5}">
                      <a16:colId xmlns:a16="http://schemas.microsoft.com/office/drawing/2014/main" val="2705572549"/>
                    </a:ext>
                  </a:extLst>
                </a:gridCol>
                <a:gridCol w="576072">
                  <a:extLst>
                    <a:ext uri="{9D8B030D-6E8A-4147-A177-3AD203B41FA5}">
                      <a16:colId xmlns:a16="http://schemas.microsoft.com/office/drawing/2014/main" val="1074048401"/>
                    </a:ext>
                  </a:extLst>
                </a:gridCol>
                <a:gridCol w="576072">
                  <a:extLst>
                    <a:ext uri="{9D8B030D-6E8A-4147-A177-3AD203B41FA5}">
                      <a16:colId xmlns:a16="http://schemas.microsoft.com/office/drawing/2014/main" val="3820942762"/>
                    </a:ext>
                  </a:extLst>
                </a:gridCol>
                <a:gridCol w="576072">
                  <a:extLst>
                    <a:ext uri="{9D8B030D-6E8A-4147-A177-3AD203B41FA5}">
                      <a16:colId xmlns:a16="http://schemas.microsoft.com/office/drawing/2014/main" val="3295370961"/>
                    </a:ext>
                  </a:extLst>
                </a:gridCol>
                <a:gridCol w="576072">
                  <a:extLst>
                    <a:ext uri="{9D8B030D-6E8A-4147-A177-3AD203B41FA5}">
                      <a16:colId xmlns:a16="http://schemas.microsoft.com/office/drawing/2014/main" val="3953678203"/>
                    </a:ext>
                  </a:extLst>
                </a:gridCol>
                <a:gridCol w="576072">
                  <a:extLst>
                    <a:ext uri="{9D8B030D-6E8A-4147-A177-3AD203B41FA5}">
                      <a16:colId xmlns:a16="http://schemas.microsoft.com/office/drawing/2014/main" val="1184254302"/>
                    </a:ext>
                  </a:extLst>
                </a:gridCol>
                <a:gridCol w="576072">
                  <a:extLst>
                    <a:ext uri="{9D8B030D-6E8A-4147-A177-3AD203B41FA5}">
                      <a16:colId xmlns:a16="http://schemas.microsoft.com/office/drawing/2014/main" val="282510968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extLst>
                  <a:ext uri="{0D108BD9-81ED-4DB2-BD59-A6C34878D82A}">
                    <a16:rowId xmlns:a16="http://schemas.microsoft.com/office/drawing/2014/main" val="359670086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Crespel &amp; Deiters Group - 2021-09-17 09:41:47</a:t>
                      </a:r>
                      <a:r>
                        <a:rPr kumimoji="0" lang="de-DE" sz="1000" b="0" i="0" u="none" strike="noStrike" kern="1200" cap="none" spc="0" normalizeH="0" baseline="0" noProof="0">
                          <a:ln>
                            <a:noFill/>
                          </a:ln>
                          <a:solidFill>
                            <a:prstClr val="black"/>
                          </a:solidFill>
                          <a:effectLst/>
                          <a:uLnTx/>
                          <a:uFillTx/>
                          <a:latin typeface="+mn-lt"/>
                          <a:ea typeface="+mn-ea"/>
                          <a:cs typeface="+mn-cs"/>
                        </a:rPr>
                        <a:t>
 Ehrenamt ist Ehrensache💝
WIR für die In|du|strie! #zukunftderindustrie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8.8028169014085 %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7756039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Crespel &amp; Deiters Group - 2021-09-16 12:17:31</a:t>
                      </a:r>
                      <a:r>
                        <a:rPr kumimoji="0" lang="en-US" sz="1000" b="0" i="0" u="none" strike="noStrike" kern="1200" cap="none" spc="0" normalizeH="0" baseline="0" noProof="0">
                          <a:ln>
                            <a:noFill/>
                          </a:ln>
                          <a:solidFill>
                            <a:prstClr val="black"/>
                          </a:solidFill>
                          <a:effectLst/>
                          <a:uLnTx/>
                          <a:uFillTx/>
                          <a:latin typeface="+mn-lt"/>
                          <a:ea typeface="+mn-ea"/>
                          <a:cs typeface="+mn-cs"/>
                        </a:rPr>
                        <a:t>
 Studierende aufgepasst🚨🔬
Du stehst für das neue Semester in den Startlöchern, hast aber noch keinen spannenden Nebenjob gefunden?
Wir vergeben ab sofort eine Werkstudentenstelle in unserem Qualitätsmanagement!
Weitere Informationen: bit.ly/3nDAe7d
#crespeldeitersgroup #job #ibbenbüren #labor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6.9387755102041 %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390767102"/>
                  </a:ext>
                </a:extLst>
              </a:tr>
            </a:tbl>
          </a:graphicData>
        </a:graphic>
      </p:graphicFrame>
      <p:sp>
        <p:nvSpPr>
          <p:cNvPr id="4" name="Text Placeholder 3">
            <a:extLst>
              <a:ext uri="{FF2B5EF4-FFF2-40B4-BE49-F238E27FC236}">
                <a16:creationId xmlns:a16="http://schemas.microsoft.com/office/drawing/2014/main" id="{D9415DFE-C894-40BF-9522-DB045E37ED7D}"/>
              </a:ext>
            </a:extLst>
          </p:cNvPr>
          <p:cNvSpPr>
            <a:spLocks noGrp="1"/>
          </p:cNvSpPr>
          <p:nvPr>
            <p:ph type="body" sz="quarter" idx="14"/>
          </p:nvPr>
        </p:nvSpPr>
        <p:spPr/>
        <p:txBody>
          <a:bodyPr/>
          <a:lstStyle/>
          <a:p>
            <a:r>
              <a:rPr lang="en-US"/>
              <a:t>07/01/2021 - 09/30/2021</a:t>
            </a:r>
          </a:p>
        </p:txBody>
      </p:sp>
    </p:spTree>
    <p:extLst>
      <p:ext uri="{BB962C8B-B14F-4D97-AF65-F5344CB8AC3E}">
        <p14:creationId xmlns:p14="http://schemas.microsoft.com/office/powerpoint/2010/main" val="332583010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4FE724-C677-4133-90E4-8BA7C260EEAD}"/>
              </a:ext>
            </a:extLst>
          </p:cNvPr>
          <p:cNvSpPr>
            <a:spLocks noGrp="1"/>
          </p:cNvSpPr>
          <p:nvPr>
            <p:ph type="title"/>
          </p:nvPr>
        </p:nvSpPr>
        <p:spPr/>
        <p:txBody>
          <a:bodyPr/>
          <a:lstStyle/>
          <a:p>
            <a:r>
              <a:rPr lang="en-US"/>
              <a:t>LinkedIn Posts Table | Crespel &amp; Deiters Group - 11 of 24</a:t>
            </a:r>
          </a:p>
        </p:txBody>
      </p:sp>
      <p:graphicFrame>
        <p:nvGraphicFramePr>
          <p:cNvPr id="5" name="Table Placeholder 4">
            <a:extLst>
              <a:ext uri="{FF2B5EF4-FFF2-40B4-BE49-F238E27FC236}">
                <a16:creationId xmlns:a16="http://schemas.microsoft.com/office/drawing/2014/main" id="{AF35318C-B6B6-45AF-AF2F-B48D3550B4B5}"/>
              </a:ext>
            </a:extLst>
          </p:cNvPr>
          <p:cNvGraphicFramePr>
            <a:graphicFrameLocks noGrp="1"/>
          </p:cNvGraphicFramePr>
          <p:nvPr>
            <p:ph type="tbl" sz="quarter" idx="13"/>
            <p:extLst>
              <p:ext uri="{D42A27DB-BD31-4B8C-83A1-F6EECF244321}">
                <p14:modId xmlns:p14="http://schemas.microsoft.com/office/powerpoint/2010/main" val="413000870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6">
                  <a:extLst>
                    <a:ext uri="{9D8B030D-6E8A-4147-A177-3AD203B41FA5}">
                      <a16:colId xmlns:a16="http://schemas.microsoft.com/office/drawing/2014/main" val="3344162389"/>
                    </a:ext>
                  </a:extLst>
                </a:gridCol>
                <a:gridCol w="1645920">
                  <a:extLst>
                    <a:ext uri="{9D8B030D-6E8A-4147-A177-3AD203B41FA5}">
                      <a16:colId xmlns:a16="http://schemas.microsoft.com/office/drawing/2014/main" val="1058955515"/>
                    </a:ext>
                  </a:extLst>
                </a:gridCol>
                <a:gridCol w="576072">
                  <a:extLst>
                    <a:ext uri="{9D8B030D-6E8A-4147-A177-3AD203B41FA5}">
                      <a16:colId xmlns:a16="http://schemas.microsoft.com/office/drawing/2014/main" val="451443270"/>
                    </a:ext>
                  </a:extLst>
                </a:gridCol>
                <a:gridCol w="576072">
                  <a:extLst>
                    <a:ext uri="{9D8B030D-6E8A-4147-A177-3AD203B41FA5}">
                      <a16:colId xmlns:a16="http://schemas.microsoft.com/office/drawing/2014/main" val="3900218246"/>
                    </a:ext>
                  </a:extLst>
                </a:gridCol>
                <a:gridCol w="576072">
                  <a:extLst>
                    <a:ext uri="{9D8B030D-6E8A-4147-A177-3AD203B41FA5}">
                      <a16:colId xmlns:a16="http://schemas.microsoft.com/office/drawing/2014/main" val="3263213047"/>
                    </a:ext>
                  </a:extLst>
                </a:gridCol>
                <a:gridCol w="576072">
                  <a:extLst>
                    <a:ext uri="{9D8B030D-6E8A-4147-A177-3AD203B41FA5}">
                      <a16:colId xmlns:a16="http://schemas.microsoft.com/office/drawing/2014/main" val="3377320647"/>
                    </a:ext>
                  </a:extLst>
                </a:gridCol>
                <a:gridCol w="576072">
                  <a:extLst>
                    <a:ext uri="{9D8B030D-6E8A-4147-A177-3AD203B41FA5}">
                      <a16:colId xmlns:a16="http://schemas.microsoft.com/office/drawing/2014/main" val="3226471845"/>
                    </a:ext>
                  </a:extLst>
                </a:gridCol>
                <a:gridCol w="576072">
                  <a:extLst>
                    <a:ext uri="{9D8B030D-6E8A-4147-A177-3AD203B41FA5}">
                      <a16:colId xmlns:a16="http://schemas.microsoft.com/office/drawing/2014/main" val="2509300166"/>
                    </a:ext>
                  </a:extLst>
                </a:gridCol>
                <a:gridCol w="576072">
                  <a:extLst>
                    <a:ext uri="{9D8B030D-6E8A-4147-A177-3AD203B41FA5}">
                      <a16:colId xmlns:a16="http://schemas.microsoft.com/office/drawing/2014/main" val="1019648162"/>
                    </a:ext>
                  </a:extLst>
                </a:gridCol>
                <a:gridCol w="576072">
                  <a:extLst>
                    <a:ext uri="{9D8B030D-6E8A-4147-A177-3AD203B41FA5}">
                      <a16:colId xmlns:a16="http://schemas.microsoft.com/office/drawing/2014/main" val="261795804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extLst>
                  <a:ext uri="{0D108BD9-81ED-4DB2-BD59-A6C34878D82A}">
                    <a16:rowId xmlns:a16="http://schemas.microsoft.com/office/drawing/2014/main" val="403393894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Loryma GmbH - 2021-09-16 10:35:31</a:t>
                      </a:r>
                      <a:r>
                        <a:rPr kumimoji="0" lang="en-US" sz="1000" b="0" i="0" u="none" strike="noStrike" kern="1200" cap="none" spc="0" normalizeH="0" baseline="0" noProof="0">
                          <a:ln>
                            <a:noFill/>
                          </a:ln>
                          <a:solidFill>
                            <a:prstClr val="black"/>
                          </a:solidFill>
                          <a:effectLst/>
                          <a:uLnTx/>
                          <a:uFillTx/>
                          <a:latin typeface="+mn-lt"/>
                          <a:ea typeface="+mn-ea"/>
                          <a:cs typeface="+mn-cs"/>
                        </a:rPr>
                        <a:t>
 DIY breakthrough for meat alternatives
The chance to prepare #vegan solutions at home is the idea behind our latest application concept. Manufacturers can use it to expand their range and offer consumers a flexible, #plant-based alternative for creating a wide variety of dishes. With these clean label solutions, which have an excellent nutritional profile and are easy to work with, home preparation of vegan burger patties, schnitzels and nuggets couldn’t be easier. 
So how does it work? It’s all down to the combination of textured wheat proteins with starch- and protein-based components that give the applications the necessary binding properties, and allow for a convincing meat-like structure in the end product. The customer only needs a bowl, water and oil, and the ability to knead and shape the finished mass. The end result is a delicious meat substitute with convincing taste and texture.
#loryma #cleanlabel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7.9019073569482 %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688591288"/>
                  </a:ext>
                </a:extLst>
              </a:tr>
            </a:tbl>
          </a:graphicData>
        </a:graphic>
      </p:graphicFrame>
      <p:sp>
        <p:nvSpPr>
          <p:cNvPr id="4" name="Text Placeholder 3">
            <a:extLst>
              <a:ext uri="{FF2B5EF4-FFF2-40B4-BE49-F238E27FC236}">
                <a16:creationId xmlns:a16="http://schemas.microsoft.com/office/drawing/2014/main" id="{B64ED2ED-3CAB-409E-AD13-0E80ABFBCCC7}"/>
              </a:ext>
            </a:extLst>
          </p:cNvPr>
          <p:cNvSpPr>
            <a:spLocks noGrp="1"/>
          </p:cNvSpPr>
          <p:nvPr>
            <p:ph type="body" sz="quarter" idx="14"/>
          </p:nvPr>
        </p:nvSpPr>
        <p:spPr/>
        <p:txBody>
          <a:bodyPr/>
          <a:lstStyle/>
          <a:p>
            <a:r>
              <a:rPr lang="en-US"/>
              <a:t>07/01/2021 - 09/30/2021</a:t>
            </a:r>
          </a:p>
        </p:txBody>
      </p:sp>
    </p:spTree>
    <p:extLst>
      <p:ext uri="{BB962C8B-B14F-4D97-AF65-F5344CB8AC3E}">
        <p14:creationId xmlns:p14="http://schemas.microsoft.com/office/powerpoint/2010/main" val="427503536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DBA7E6C-27E3-4C52-BF4F-A12BECEBBCD0}"/>
              </a:ext>
            </a:extLst>
          </p:cNvPr>
          <p:cNvSpPr>
            <a:spLocks noGrp="1"/>
          </p:cNvSpPr>
          <p:nvPr>
            <p:ph type="title"/>
          </p:nvPr>
        </p:nvSpPr>
        <p:spPr/>
        <p:txBody>
          <a:bodyPr/>
          <a:lstStyle/>
          <a:p>
            <a:r>
              <a:rPr lang="en-US"/>
              <a:t>LinkedIn Posts Table | Crespel &amp; Deiters Group - 12 of 24</a:t>
            </a:r>
          </a:p>
        </p:txBody>
      </p:sp>
      <p:graphicFrame>
        <p:nvGraphicFramePr>
          <p:cNvPr id="5" name="Table Placeholder 4">
            <a:extLst>
              <a:ext uri="{FF2B5EF4-FFF2-40B4-BE49-F238E27FC236}">
                <a16:creationId xmlns:a16="http://schemas.microsoft.com/office/drawing/2014/main" id="{AD40C08E-FB1F-48C5-8112-4494A3ED0D73}"/>
              </a:ext>
            </a:extLst>
          </p:cNvPr>
          <p:cNvGraphicFramePr>
            <a:graphicFrameLocks noGrp="1"/>
          </p:cNvGraphicFramePr>
          <p:nvPr>
            <p:ph type="tbl" sz="quarter" idx="13"/>
            <p:extLst>
              <p:ext uri="{D42A27DB-BD31-4B8C-83A1-F6EECF244321}">
                <p14:modId xmlns:p14="http://schemas.microsoft.com/office/powerpoint/2010/main" val="415877011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6">
                  <a:extLst>
                    <a:ext uri="{9D8B030D-6E8A-4147-A177-3AD203B41FA5}">
                      <a16:colId xmlns:a16="http://schemas.microsoft.com/office/drawing/2014/main" val="187448161"/>
                    </a:ext>
                  </a:extLst>
                </a:gridCol>
                <a:gridCol w="1645920">
                  <a:extLst>
                    <a:ext uri="{9D8B030D-6E8A-4147-A177-3AD203B41FA5}">
                      <a16:colId xmlns:a16="http://schemas.microsoft.com/office/drawing/2014/main" val="1455330989"/>
                    </a:ext>
                  </a:extLst>
                </a:gridCol>
                <a:gridCol w="576072">
                  <a:extLst>
                    <a:ext uri="{9D8B030D-6E8A-4147-A177-3AD203B41FA5}">
                      <a16:colId xmlns:a16="http://schemas.microsoft.com/office/drawing/2014/main" val="965210001"/>
                    </a:ext>
                  </a:extLst>
                </a:gridCol>
                <a:gridCol w="576072">
                  <a:extLst>
                    <a:ext uri="{9D8B030D-6E8A-4147-A177-3AD203B41FA5}">
                      <a16:colId xmlns:a16="http://schemas.microsoft.com/office/drawing/2014/main" val="643078895"/>
                    </a:ext>
                  </a:extLst>
                </a:gridCol>
                <a:gridCol w="576072">
                  <a:extLst>
                    <a:ext uri="{9D8B030D-6E8A-4147-A177-3AD203B41FA5}">
                      <a16:colId xmlns:a16="http://schemas.microsoft.com/office/drawing/2014/main" val="2077863246"/>
                    </a:ext>
                  </a:extLst>
                </a:gridCol>
                <a:gridCol w="576072">
                  <a:extLst>
                    <a:ext uri="{9D8B030D-6E8A-4147-A177-3AD203B41FA5}">
                      <a16:colId xmlns:a16="http://schemas.microsoft.com/office/drawing/2014/main" val="3546547919"/>
                    </a:ext>
                  </a:extLst>
                </a:gridCol>
                <a:gridCol w="576072">
                  <a:extLst>
                    <a:ext uri="{9D8B030D-6E8A-4147-A177-3AD203B41FA5}">
                      <a16:colId xmlns:a16="http://schemas.microsoft.com/office/drawing/2014/main" val="1532389014"/>
                    </a:ext>
                  </a:extLst>
                </a:gridCol>
                <a:gridCol w="576072">
                  <a:extLst>
                    <a:ext uri="{9D8B030D-6E8A-4147-A177-3AD203B41FA5}">
                      <a16:colId xmlns:a16="http://schemas.microsoft.com/office/drawing/2014/main" val="2954998397"/>
                    </a:ext>
                  </a:extLst>
                </a:gridCol>
                <a:gridCol w="576072">
                  <a:extLst>
                    <a:ext uri="{9D8B030D-6E8A-4147-A177-3AD203B41FA5}">
                      <a16:colId xmlns:a16="http://schemas.microsoft.com/office/drawing/2014/main" val="3149112304"/>
                    </a:ext>
                  </a:extLst>
                </a:gridCol>
                <a:gridCol w="576072">
                  <a:extLst>
                    <a:ext uri="{9D8B030D-6E8A-4147-A177-3AD203B41FA5}">
                      <a16:colId xmlns:a16="http://schemas.microsoft.com/office/drawing/2014/main" val="146895857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extLst>
                  <a:ext uri="{0D108BD9-81ED-4DB2-BD59-A6C34878D82A}">
                    <a16:rowId xmlns:a16="http://schemas.microsoft.com/office/drawing/2014/main" val="385277914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Crespel &amp; Deiters Group - 2021-09-14 08:22:37</a:t>
                      </a:r>
                      <a:r>
                        <a:rPr kumimoji="0" lang="pt-BR" sz="1000" b="0" i="0" u="none" strike="noStrike" kern="1200" cap="none" spc="0" normalizeH="0" baseline="0" noProof="0">
                          <a:ln>
                            <a:noFill/>
                          </a:ln>
                          <a:solidFill>
                            <a:prstClr val="black"/>
                          </a:solidFill>
                          <a:effectLst/>
                          <a:uLnTx/>
                          <a:uFillTx/>
                          <a:latin typeface="+mn-lt"/>
                          <a:ea typeface="+mn-ea"/>
                          <a:cs typeface="+mn-cs"/>
                        </a:rPr>
                        <a:t>
 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3.971119133574 %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762553433"/>
                  </a:ext>
                </a:extLst>
              </a:tr>
            </a:tbl>
          </a:graphicData>
        </a:graphic>
      </p:graphicFrame>
      <p:sp>
        <p:nvSpPr>
          <p:cNvPr id="4" name="Text Placeholder 3">
            <a:extLst>
              <a:ext uri="{FF2B5EF4-FFF2-40B4-BE49-F238E27FC236}">
                <a16:creationId xmlns:a16="http://schemas.microsoft.com/office/drawing/2014/main" id="{AFA0009B-70DD-4579-9A1A-F060012DEEEE}"/>
              </a:ext>
            </a:extLst>
          </p:cNvPr>
          <p:cNvSpPr>
            <a:spLocks noGrp="1"/>
          </p:cNvSpPr>
          <p:nvPr>
            <p:ph type="body" sz="quarter" idx="14"/>
          </p:nvPr>
        </p:nvSpPr>
        <p:spPr/>
        <p:txBody>
          <a:bodyPr/>
          <a:lstStyle/>
          <a:p>
            <a:r>
              <a:rPr lang="en-US"/>
              <a:t>07/01/2021 - 09/30/2021</a:t>
            </a:r>
          </a:p>
        </p:txBody>
      </p:sp>
    </p:spTree>
    <p:extLst>
      <p:ext uri="{BB962C8B-B14F-4D97-AF65-F5344CB8AC3E}">
        <p14:creationId xmlns:p14="http://schemas.microsoft.com/office/powerpoint/2010/main" val="337215353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86A4D6-D8CB-467F-B20D-11CD842A4ADD}"/>
              </a:ext>
            </a:extLst>
          </p:cNvPr>
          <p:cNvSpPr>
            <a:spLocks noGrp="1"/>
          </p:cNvSpPr>
          <p:nvPr>
            <p:ph type="title"/>
          </p:nvPr>
        </p:nvSpPr>
        <p:spPr/>
        <p:txBody>
          <a:bodyPr/>
          <a:lstStyle/>
          <a:p>
            <a:r>
              <a:rPr lang="en-US"/>
              <a:t>LinkedIn Posts Table | Crespel &amp; Deiters Group - 13 of 24</a:t>
            </a:r>
          </a:p>
        </p:txBody>
      </p:sp>
      <p:graphicFrame>
        <p:nvGraphicFramePr>
          <p:cNvPr id="5" name="Table Placeholder 4">
            <a:extLst>
              <a:ext uri="{FF2B5EF4-FFF2-40B4-BE49-F238E27FC236}">
                <a16:creationId xmlns:a16="http://schemas.microsoft.com/office/drawing/2014/main" id="{4F01E261-6772-4395-AF10-A55E1BD1266A}"/>
              </a:ext>
            </a:extLst>
          </p:cNvPr>
          <p:cNvGraphicFramePr>
            <a:graphicFrameLocks noGrp="1"/>
          </p:cNvGraphicFramePr>
          <p:nvPr>
            <p:ph type="tbl" sz="quarter" idx="13"/>
            <p:extLst>
              <p:ext uri="{D42A27DB-BD31-4B8C-83A1-F6EECF244321}">
                <p14:modId xmlns:p14="http://schemas.microsoft.com/office/powerpoint/2010/main" val="124392320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6">
                  <a:extLst>
                    <a:ext uri="{9D8B030D-6E8A-4147-A177-3AD203B41FA5}">
                      <a16:colId xmlns:a16="http://schemas.microsoft.com/office/drawing/2014/main" val="3818807383"/>
                    </a:ext>
                  </a:extLst>
                </a:gridCol>
                <a:gridCol w="1645920">
                  <a:extLst>
                    <a:ext uri="{9D8B030D-6E8A-4147-A177-3AD203B41FA5}">
                      <a16:colId xmlns:a16="http://schemas.microsoft.com/office/drawing/2014/main" val="689801978"/>
                    </a:ext>
                  </a:extLst>
                </a:gridCol>
                <a:gridCol w="576072">
                  <a:extLst>
                    <a:ext uri="{9D8B030D-6E8A-4147-A177-3AD203B41FA5}">
                      <a16:colId xmlns:a16="http://schemas.microsoft.com/office/drawing/2014/main" val="3208556126"/>
                    </a:ext>
                  </a:extLst>
                </a:gridCol>
                <a:gridCol w="576072">
                  <a:extLst>
                    <a:ext uri="{9D8B030D-6E8A-4147-A177-3AD203B41FA5}">
                      <a16:colId xmlns:a16="http://schemas.microsoft.com/office/drawing/2014/main" val="3286718248"/>
                    </a:ext>
                  </a:extLst>
                </a:gridCol>
                <a:gridCol w="576072">
                  <a:extLst>
                    <a:ext uri="{9D8B030D-6E8A-4147-A177-3AD203B41FA5}">
                      <a16:colId xmlns:a16="http://schemas.microsoft.com/office/drawing/2014/main" val="3064708092"/>
                    </a:ext>
                  </a:extLst>
                </a:gridCol>
                <a:gridCol w="576072">
                  <a:extLst>
                    <a:ext uri="{9D8B030D-6E8A-4147-A177-3AD203B41FA5}">
                      <a16:colId xmlns:a16="http://schemas.microsoft.com/office/drawing/2014/main" val="3666474905"/>
                    </a:ext>
                  </a:extLst>
                </a:gridCol>
                <a:gridCol w="576072">
                  <a:extLst>
                    <a:ext uri="{9D8B030D-6E8A-4147-A177-3AD203B41FA5}">
                      <a16:colId xmlns:a16="http://schemas.microsoft.com/office/drawing/2014/main" val="1176486573"/>
                    </a:ext>
                  </a:extLst>
                </a:gridCol>
                <a:gridCol w="576072">
                  <a:extLst>
                    <a:ext uri="{9D8B030D-6E8A-4147-A177-3AD203B41FA5}">
                      <a16:colId xmlns:a16="http://schemas.microsoft.com/office/drawing/2014/main" val="689287986"/>
                    </a:ext>
                  </a:extLst>
                </a:gridCol>
                <a:gridCol w="576072">
                  <a:extLst>
                    <a:ext uri="{9D8B030D-6E8A-4147-A177-3AD203B41FA5}">
                      <a16:colId xmlns:a16="http://schemas.microsoft.com/office/drawing/2014/main" val="845322394"/>
                    </a:ext>
                  </a:extLst>
                </a:gridCol>
                <a:gridCol w="576072">
                  <a:extLst>
                    <a:ext uri="{9D8B030D-6E8A-4147-A177-3AD203B41FA5}">
                      <a16:colId xmlns:a16="http://schemas.microsoft.com/office/drawing/2014/main" val="153398071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extLst>
                  <a:ext uri="{0D108BD9-81ED-4DB2-BD59-A6C34878D82A}">
                    <a16:rowId xmlns:a16="http://schemas.microsoft.com/office/drawing/2014/main" val="322259598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Loryma GmbH - 2021-09-14 08:21:17</a:t>
                      </a:r>
                      <a:r>
                        <a:rPr kumimoji="0" lang="de-DE" sz="1000" b="0" i="0" u="none" strike="noStrike" kern="1200" cap="none" spc="0" normalizeH="0" baseline="0" noProof="0">
                          <a:ln>
                            <a:noFill/>
                          </a:ln>
                          <a:solidFill>
                            <a:prstClr val="black"/>
                          </a:solidFill>
                          <a:effectLst/>
                          <a:uLnTx/>
                          <a:uFillTx/>
                          <a:latin typeface="+mn-lt"/>
                          <a:ea typeface="+mn-ea"/>
                          <a:cs typeface="+mn-cs"/>
                        </a:rPr>
                        <a:t>
 Fleischalternativen – Do it yourself
Vegane Lösungen zu Hause selbst zubereiten – das ist die Idee hinter unserem neuesten Anwendungskonzept. Hersteller können damit ihr Angebot erweitern und Verbrauchern eine flexible pflanzliche #Alternative für die Zubereitung verschiedenster Gerichte bieten. 
Mit den Clean-Label-Lösungen, die ein ausgezeichnetes Nährwertprofil aufweisen und einfach in der Handhabung sind, ist die Zubereitung von veganen Burgerpatties, Schnitzeln und Nuggets schnell, mit wenigen Hilfsmitteln und ohne spezielle Vorkenntnisse in der heimischen Küche möglich. 
Wie das geht? Dank der Kombination texturierter #Weizenproteine mit stärke- und proteinbasierten Komponenten, die den Anwendungen die nötige #Bindung und dem gegarten Produkt die überzeugende fleischähnliche Struktur verleihen. Der Endkunde braucht nur noch eine Schüssel, Wasser und Öl sowie seine Hände, um die fertige Masse zu kneten und formen – und voilá, fertig ist der leckere Fleischersatz mit Biss.
#loryma #cleanlabel #vegan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9.7222222222222 %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947685311"/>
                  </a:ext>
                </a:extLst>
              </a:tr>
            </a:tbl>
          </a:graphicData>
        </a:graphic>
      </p:graphicFrame>
      <p:sp>
        <p:nvSpPr>
          <p:cNvPr id="4" name="Text Placeholder 3">
            <a:extLst>
              <a:ext uri="{FF2B5EF4-FFF2-40B4-BE49-F238E27FC236}">
                <a16:creationId xmlns:a16="http://schemas.microsoft.com/office/drawing/2014/main" id="{EA97312E-9287-43D8-BE87-58645AB1CDE6}"/>
              </a:ext>
            </a:extLst>
          </p:cNvPr>
          <p:cNvSpPr>
            <a:spLocks noGrp="1"/>
          </p:cNvSpPr>
          <p:nvPr>
            <p:ph type="body" sz="quarter" idx="14"/>
          </p:nvPr>
        </p:nvSpPr>
        <p:spPr/>
        <p:txBody>
          <a:bodyPr/>
          <a:lstStyle/>
          <a:p>
            <a:r>
              <a:rPr lang="en-US"/>
              <a:t>07/01/2021 - 09/30/2021</a:t>
            </a:r>
          </a:p>
        </p:txBody>
      </p:sp>
    </p:spTree>
    <p:extLst>
      <p:ext uri="{BB962C8B-B14F-4D97-AF65-F5344CB8AC3E}">
        <p14:creationId xmlns:p14="http://schemas.microsoft.com/office/powerpoint/2010/main" val="28500970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F47320-59D3-4A9D-BD1A-A9FA84FC0C0A}"/>
              </a:ext>
            </a:extLst>
          </p:cNvPr>
          <p:cNvSpPr>
            <a:spLocks noGrp="1"/>
          </p:cNvSpPr>
          <p:nvPr>
            <p:ph type="title"/>
          </p:nvPr>
        </p:nvSpPr>
        <p:spPr/>
        <p:txBody>
          <a:bodyPr/>
          <a:lstStyle/>
          <a:p>
            <a:r>
              <a:rPr lang="en-US"/>
              <a:t>LinkedIn Posts Table | Crespel &amp; Deiters Group - 14 of 24</a:t>
            </a:r>
          </a:p>
        </p:txBody>
      </p:sp>
      <p:graphicFrame>
        <p:nvGraphicFramePr>
          <p:cNvPr id="5" name="Table Placeholder 4">
            <a:extLst>
              <a:ext uri="{FF2B5EF4-FFF2-40B4-BE49-F238E27FC236}">
                <a16:creationId xmlns:a16="http://schemas.microsoft.com/office/drawing/2014/main" id="{C5A702CF-CE5B-4C6E-A4EB-AA68162712E9}"/>
              </a:ext>
            </a:extLst>
          </p:cNvPr>
          <p:cNvGraphicFramePr>
            <a:graphicFrameLocks noGrp="1"/>
          </p:cNvGraphicFramePr>
          <p:nvPr>
            <p:ph type="tbl" sz="quarter" idx="13"/>
            <p:extLst>
              <p:ext uri="{D42A27DB-BD31-4B8C-83A1-F6EECF244321}">
                <p14:modId xmlns:p14="http://schemas.microsoft.com/office/powerpoint/2010/main" val="422486971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6">
                  <a:extLst>
                    <a:ext uri="{9D8B030D-6E8A-4147-A177-3AD203B41FA5}">
                      <a16:colId xmlns:a16="http://schemas.microsoft.com/office/drawing/2014/main" val="1305896412"/>
                    </a:ext>
                  </a:extLst>
                </a:gridCol>
                <a:gridCol w="1645920">
                  <a:extLst>
                    <a:ext uri="{9D8B030D-6E8A-4147-A177-3AD203B41FA5}">
                      <a16:colId xmlns:a16="http://schemas.microsoft.com/office/drawing/2014/main" val="3513345996"/>
                    </a:ext>
                  </a:extLst>
                </a:gridCol>
                <a:gridCol w="576072">
                  <a:extLst>
                    <a:ext uri="{9D8B030D-6E8A-4147-A177-3AD203B41FA5}">
                      <a16:colId xmlns:a16="http://schemas.microsoft.com/office/drawing/2014/main" val="1109788902"/>
                    </a:ext>
                  </a:extLst>
                </a:gridCol>
                <a:gridCol w="576072">
                  <a:extLst>
                    <a:ext uri="{9D8B030D-6E8A-4147-A177-3AD203B41FA5}">
                      <a16:colId xmlns:a16="http://schemas.microsoft.com/office/drawing/2014/main" val="1427956348"/>
                    </a:ext>
                  </a:extLst>
                </a:gridCol>
                <a:gridCol w="576072">
                  <a:extLst>
                    <a:ext uri="{9D8B030D-6E8A-4147-A177-3AD203B41FA5}">
                      <a16:colId xmlns:a16="http://schemas.microsoft.com/office/drawing/2014/main" val="4120687060"/>
                    </a:ext>
                  </a:extLst>
                </a:gridCol>
                <a:gridCol w="576072">
                  <a:extLst>
                    <a:ext uri="{9D8B030D-6E8A-4147-A177-3AD203B41FA5}">
                      <a16:colId xmlns:a16="http://schemas.microsoft.com/office/drawing/2014/main" val="2533215421"/>
                    </a:ext>
                  </a:extLst>
                </a:gridCol>
                <a:gridCol w="576072">
                  <a:extLst>
                    <a:ext uri="{9D8B030D-6E8A-4147-A177-3AD203B41FA5}">
                      <a16:colId xmlns:a16="http://schemas.microsoft.com/office/drawing/2014/main" val="188874207"/>
                    </a:ext>
                  </a:extLst>
                </a:gridCol>
                <a:gridCol w="576072">
                  <a:extLst>
                    <a:ext uri="{9D8B030D-6E8A-4147-A177-3AD203B41FA5}">
                      <a16:colId xmlns:a16="http://schemas.microsoft.com/office/drawing/2014/main" val="2164490035"/>
                    </a:ext>
                  </a:extLst>
                </a:gridCol>
                <a:gridCol w="576072">
                  <a:extLst>
                    <a:ext uri="{9D8B030D-6E8A-4147-A177-3AD203B41FA5}">
                      <a16:colId xmlns:a16="http://schemas.microsoft.com/office/drawing/2014/main" val="2209196381"/>
                    </a:ext>
                  </a:extLst>
                </a:gridCol>
                <a:gridCol w="576072">
                  <a:extLst>
                    <a:ext uri="{9D8B030D-6E8A-4147-A177-3AD203B41FA5}">
                      <a16:colId xmlns:a16="http://schemas.microsoft.com/office/drawing/2014/main" val="138015336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extLst>
                  <a:ext uri="{0D108BD9-81ED-4DB2-BD59-A6C34878D82A}">
                    <a16:rowId xmlns:a16="http://schemas.microsoft.com/office/drawing/2014/main" val="423501446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Crespel &amp; Deiters Group - 2021-09-13 15:46:28</a:t>
                      </a:r>
                      <a:r>
                        <a:rPr kumimoji="0" lang="pt-BR" sz="1000" b="0" i="0" u="none" strike="noStrike" kern="1200" cap="none" spc="0" normalizeH="0" baseline="0" noProof="0">
                          <a:ln>
                            <a:noFill/>
                          </a:ln>
                          <a:solidFill>
                            <a:prstClr val="black"/>
                          </a:solidFill>
                          <a:effectLst/>
                          <a:uLnTx/>
                          <a:uFillTx/>
                          <a:latin typeface="+mn-lt"/>
                          <a:ea typeface="+mn-ea"/>
                          <a:cs typeface="+mn-cs"/>
                        </a:rPr>
                        <a:t>
 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4.3343653250774 %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357181355"/>
                  </a:ext>
                </a:extLst>
              </a:tr>
            </a:tbl>
          </a:graphicData>
        </a:graphic>
      </p:graphicFrame>
      <p:sp>
        <p:nvSpPr>
          <p:cNvPr id="4" name="Text Placeholder 3">
            <a:extLst>
              <a:ext uri="{FF2B5EF4-FFF2-40B4-BE49-F238E27FC236}">
                <a16:creationId xmlns:a16="http://schemas.microsoft.com/office/drawing/2014/main" id="{CF61E784-6CDD-4B64-88D7-24BA07842700}"/>
              </a:ext>
            </a:extLst>
          </p:cNvPr>
          <p:cNvSpPr>
            <a:spLocks noGrp="1"/>
          </p:cNvSpPr>
          <p:nvPr>
            <p:ph type="body" sz="quarter" idx="14"/>
          </p:nvPr>
        </p:nvSpPr>
        <p:spPr/>
        <p:txBody>
          <a:bodyPr/>
          <a:lstStyle/>
          <a:p>
            <a:r>
              <a:rPr lang="en-US"/>
              <a:t>07/01/2021 - 09/30/2021</a:t>
            </a:r>
          </a:p>
        </p:txBody>
      </p:sp>
    </p:spTree>
    <p:extLst>
      <p:ext uri="{BB962C8B-B14F-4D97-AF65-F5344CB8AC3E}">
        <p14:creationId xmlns:p14="http://schemas.microsoft.com/office/powerpoint/2010/main" val="386622415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B7D7577-1EB7-4F63-9708-8617BB999937}"/>
              </a:ext>
            </a:extLst>
          </p:cNvPr>
          <p:cNvSpPr>
            <a:spLocks noGrp="1"/>
          </p:cNvSpPr>
          <p:nvPr>
            <p:ph type="title"/>
          </p:nvPr>
        </p:nvSpPr>
        <p:spPr/>
        <p:txBody>
          <a:bodyPr/>
          <a:lstStyle/>
          <a:p>
            <a:r>
              <a:rPr lang="en-US"/>
              <a:t>LinkedIn Posts Table | Crespel &amp; Deiters Group - 15 of 24</a:t>
            </a:r>
          </a:p>
        </p:txBody>
      </p:sp>
      <p:graphicFrame>
        <p:nvGraphicFramePr>
          <p:cNvPr id="5" name="Table Placeholder 4">
            <a:extLst>
              <a:ext uri="{FF2B5EF4-FFF2-40B4-BE49-F238E27FC236}">
                <a16:creationId xmlns:a16="http://schemas.microsoft.com/office/drawing/2014/main" id="{4F11A212-B247-4820-BE7C-A03691B6C326}"/>
              </a:ext>
            </a:extLst>
          </p:cNvPr>
          <p:cNvGraphicFramePr>
            <a:graphicFrameLocks noGrp="1"/>
          </p:cNvGraphicFramePr>
          <p:nvPr>
            <p:ph type="tbl" sz="quarter" idx="13"/>
            <p:extLst>
              <p:ext uri="{D42A27DB-BD31-4B8C-83A1-F6EECF244321}">
                <p14:modId xmlns:p14="http://schemas.microsoft.com/office/powerpoint/2010/main" val="27451117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6">
                  <a:extLst>
                    <a:ext uri="{9D8B030D-6E8A-4147-A177-3AD203B41FA5}">
                      <a16:colId xmlns:a16="http://schemas.microsoft.com/office/drawing/2014/main" val="3391998269"/>
                    </a:ext>
                  </a:extLst>
                </a:gridCol>
                <a:gridCol w="1645920">
                  <a:extLst>
                    <a:ext uri="{9D8B030D-6E8A-4147-A177-3AD203B41FA5}">
                      <a16:colId xmlns:a16="http://schemas.microsoft.com/office/drawing/2014/main" val="4218464441"/>
                    </a:ext>
                  </a:extLst>
                </a:gridCol>
                <a:gridCol w="576072">
                  <a:extLst>
                    <a:ext uri="{9D8B030D-6E8A-4147-A177-3AD203B41FA5}">
                      <a16:colId xmlns:a16="http://schemas.microsoft.com/office/drawing/2014/main" val="4287856286"/>
                    </a:ext>
                  </a:extLst>
                </a:gridCol>
                <a:gridCol w="576072">
                  <a:extLst>
                    <a:ext uri="{9D8B030D-6E8A-4147-A177-3AD203B41FA5}">
                      <a16:colId xmlns:a16="http://schemas.microsoft.com/office/drawing/2014/main" val="2674452276"/>
                    </a:ext>
                  </a:extLst>
                </a:gridCol>
                <a:gridCol w="576072">
                  <a:extLst>
                    <a:ext uri="{9D8B030D-6E8A-4147-A177-3AD203B41FA5}">
                      <a16:colId xmlns:a16="http://schemas.microsoft.com/office/drawing/2014/main" val="4194972426"/>
                    </a:ext>
                  </a:extLst>
                </a:gridCol>
                <a:gridCol w="576072">
                  <a:extLst>
                    <a:ext uri="{9D8B030D-6E8A-4147-A177-3AD203B41FA5}">
                      <a16:colId xmlns:a16="http://schemas.microsoft.com/office/drawing/2014/main" val="2647219861"/>
                    </a:ext>
                  </a:extLst>
                </a:gridCol>
                <a:gridCol w="576072">
                  <a:extLst>
                    <a:ext uri="{9D8B030D-6E8A-4147-A177-3AD203B41FA5}">
                      <a16:colId xmlns:a16="http://schemas.microsoft.com/office/drawing/2014/main" val="4185069880"/>
                    </a:ext>
                  </a:extLst>
                </a:gridCol>
                <a:gridCol w="576072">
                  <a:extLst>
                    <a:ext uri="{9D8B030D-6E8A-4147-A177-3AD203B41FA5}">
                      <a16:colId xmlns:a16="http://schemas.microsoft.com/office/drawing/2014/main" val="1649937848"/>
                    </a:ext>
                  </a:extLst>
                </a:gridCol>
                <a:gridCol w="576072">
                  <a:extLst>
                    <a:ext uri="{9D8B030D-6E8A-4147-A177-3AD203B41FA5}">
                      <a16:colId xmlns:a16="http://schemas.microsoft.com/office/drawing/2014/main" val="640716307"/>
                    </a:ext>
                  </a:extLst>
                </a:gridCol>
                <a:gridCol w="576072">
                  <a:extLst>
                    <a:ext uri="{9D8B030D-6E8A-4147-A177-3AD203B41FA5}">
                      <a16:colId xmlns:a16="http://schemas.microsoft.com/office/drawing/2014/main" val="401275648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extLst>
                  <a:ext uri="{0D108BD9-81ED-4DB2-BD59-A6C34878D82A}">
                    <a16:rowId xmlns:a16="http://schemas.microsoft.com/office/drawing/2014/main" val="403405916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Trigea Petfood - 2021-09-13 15:44:48</a:t>
                      </a:r>
                      <a:r>
                        <a:rPr kumimoji="0" lang="en-US" sz="1000" b="0" i="0" u="none" strike="noStrike" kern="1200" cap="none" spc="0" normalizeH="0" baseline="0" noProof="0">
                          <a:ln>
                            <a:noFill/>
                          </a:ln>
                          <a:solidFill>
                            <a:prstClr val="black"/>
                          </a:solidFill>
                          <a:effectLst/>
                          <a:uLnTx/>
                          <a:uFillTx/>
                          <a:latin typeface="+mn-lt"/>
                          <a:ea typeface="+mn-ea"/>
                          <a:cs typeface="+mn-cs"/>
                        </a:rPr>
                        <a:t>
 Innovative products for a booming market💥
Consumers are increasingly looking for pet food that scores in a variety of areas. For example, a transparent ingredients list is just as important as sustainability, naturalness and a varied product offering. Functional ingredients made from the natural raw material wheat allow manufacturers to improve the end product not only in terms of nutritional value, but also optimise its technological properties. Our expert teams at Trigea know how best to meet specific customer demands when it comes to the perfect recipes and dosages – and that’s why our consultation services are key. So don’t hesitate to contact us! Find out more here: bit.ly/3C899NC
#crespeldeitersgroup #trigeapetfood #petindustry #pets #petproducts #petbusiness #petnutrition #petfoodindustry #animalfeed #animalnutrition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5.2173913043478 %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850828605"/>
                  </a:ext>
                </a:extLst>
              </a:tr>
            </a:tbl>
          </a:graphicData>
        </a:graphic>
      </p:graphicFrame>
      <p:sp>
        <p:nvSpPr>
          <p:cNvPr id="4" name="Text Placeholder 3">
            <a:extLst>
              <a:ext uri="{FF2B5EF4-FFF2-40B4-BE49-F238E27FC236}">
                <a16:creationId xmlns:a16="http://schemas.microsoft.com/office/drawing/2014/main" id="{F92CEFA7-BAB8-47D0-8AA3-CF255B59677E}"/>
              </a:ext>
            </a:extLst>
          </p:cNvPr>
          <p:cNvSpPr>
            <a:spLocks noGrp="1"/>
          </p:cNvSpPr>
          <p:nvPr>
            <p:ph type="body" sz="quarter" idx="14"/>
          </p:nvPr>
        </p:nvSpPr>
        <p:spPr/>
        <p:txBody>
          <a:bodyPr/>
          <a:lstStyle/>
          <a:p>
            <a:r>
              <a:rPr lang="en-US"/>
              <a:t>07/01/2021 - 09/30/2021</a:t>
            </a:r>
          </a:p>
        </p:txBody>
      </p:sp>
    </p:spTree>
    <p:extLst>
      <p:ext uri="{BB962C8B-B14F-4D97-AF65-F5344CB8AC3E}">
        <p14:creationId xmlns:p14="http://schemas.microsoft.com/office/powerpoint/2010/main" val="200764254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CA425B-92C5-4758-985B-0E50B0B33B19}"/>
              </a:ext>
            </a:extLst>
          </p:cNvPr>
          <p:cNvSpPr>
            <a:spLocks noGrp="1"/>
          </p:cNvSpPr>
          <p:nvPr>
            <p:ph type="title"/>
          </p:nvPr>
        </p:nvSpPr>
        <p:spPr/>
        <p:txBody>
          <a:bodyPr/>
          <a:lstStyle/>
          <a:p>
            <a:r>
              <a:rPr lang="en-US"/>
              <a:t>LinkedIn Posts Table | Crespel &amp; Deiters Group - 16 of 24</a:t>
            </a:r>
          </a:p>
        </p:txBody>
      </p:sp>
      <p:graphicFrame>
        <p:nvGraphicFramePr>
          <p:cNvPr id="5" name="Table Placeholder 4">
            <a:extLst>
              <a:ext uri="{FF2B5EF4-FFF2-40B4-BE49-F238E27FC236}">
                <a16:creationId xmlns:a16="http://schemas.microsoft.com/office/drawing/2014/main" id="{D903E57E-7D3A-4D4C-A533-73ED6EB7CC69}"/>
              </a:ext>
            </a:extLst>
          </p:cNvPr>
          <p:cNvGraphicFramePr>
            <a:graphicFrameLocks noGrp="1"/>
          </p:cNvGraphicFramePr>
          <p:nvPr>
            <p:ph type="tbl" sz="quarter" idx="13"/>
            <p:extLst>
              <p:ext uri="{D42A27DB-BD31-4B8C-83A1-F6EECF244321}">
                <p14:modId xmlns:p14="http://schemas.microsoft.com/office/powerpoint/2010/main" val="301345926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6">
                  <a:extLst>
                    <a:ext uri="{9D8B030D-6E8A-4147-A177-3AD203B41FA5}">
                      <a16:colId xmlns:a16="http://schemas.microsoft.com/office/drawing/2014/main" val="3593859395"/>
                    </a:ext>
                  </a:extLst>
                </a:gridCol>
                <a:gridCol w="1645920">
                  <a:extLst>
                    <a:ext uri="{9D8B030D-6E8A-4147-A177-3AD203B41FA5}">
                      <a16:colId xmlns:a16="http://schemas.microsoft.com/office/drawing/2014/main" val="1239339978"/>
                    </a:ext>
                  </a:extLst>
                </a:gridCol>
                <a:gridCol w="576072">
                  <a:extLst>
                    <a:ext uri="{9D8B030D-6E8A-4147-A177-3AD203B41FA5}">
                      <a16:colId xmlns:a16="http://schemas.microsoft.com/office/drawing/2014/main" val="181050905"/>
                    </a:ext>
                  </a:extLst>
                </a:gridCol>
                <a:gridCol w="576072">
                  <a:extLst>
                    <a:ext uri="{9D8B030D-6E8A-4147-A177-3AD203B41FA5}">
                      <a16:colId xmlns:a16="http://schemas.microsoft.com/office/drawing/2014/main" val="355282251"/>
                    </a:ext>
                  </a:extLst>
                </a:gridCol>
                <a:gridCol w="576072">
                  <a:extLst>
                    <a:ext uri="{9D8B030D-6E8A-4147-A177-3AD203B41FA5}">
                      <a16:colId xmlns:a16="http://schemas.microsoft.com/office/drawing/2014/main" val="4293034771"/>
                    </a:ext>
                  </a:extLst>
                </a:gridCol>
                <a:gridCol w="576072">
                  <a:extLst>
                    <a:ext uri="{9D8B030D-6E8A-4147-A177-3AD203B41FA5}">
                      <a16:colId xmlns:a16="http://schemas.microsoft.com/office/drawing/2014/main" val="3495399702"/>
                    </a:ext>
                  </a:extLst>
                </a:gridCol>
                <a:gridCol w="576072">
                  <a:extLst>
                    <a:ext uri="{9D8B030D-6E8A-4147-A177-3AD203B41FA5}">
                      <a16:colId xmlns:a16="http://schemas.microsoft.com/office/drawing/2014/main" val="2103648750"/>
                    </a:ext>
                  </a:extLst>
                </a:gridCol>
                <a:gridCol w="576072">
                  <a:extLst>
                    <a:ext uri="{9D8B030D-6E8A-4147-A177-3AD203B41FA5}">
                      <a16:colId xmlns:a16="http://schemas.microsoft.com/office/drawing/2014/main" val="991332467"/>
                    </a:ext>
                  </a:extLst>
                </a:gridCol>
                <a:gridCol w="576072">
                  <a:extLst>
                    <a:ext uri="{9D8B030D-6E8A-4147-A177-3AD203B41FA5}">
                      <a16:colId xmlns:a16="http://schemas.microsoft.com/office/drawing/2014/main" val="3399931208"/>
                    </a:ext>
                  </a:extLst>
                </a:gridCol>
                <a:gridCol w="576072">
                  <a:extLst>
                    <a:ext uri="{9D8B030D-6E8A-4147-A177-3AD203B41FA5}">
                      <a16:colId xmlns:a16="http://schemas.microsoft.com/office/drawing/2014/main" val="218510040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extLst>
                  <a:ext uri="{0D108BD9-81ED-4DB2-BD59-A6C34878D82A}">
                    <a16:rowId xmlns:a16="http://schemas.microsoft.com/office/drawing/2014/main" val="271127032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Crespeo Feed - 2021-09-08 11:56:24</a:t>
                      </a:r>
                      <a:r>
                        <a:rPr kumimoji="0" lang="en-US" sz="1000" b="0" i="0" u="none" strike="noStrike" kern="1200" cap="none" spc="0" normalizeH="0" baseline="0" noProof="0">
                          <a:ln>
                            <a:noFill/>
                          </a:ln>
                          <a:solidFill>
                            <a:prstClr val="black"/>
                          </a:solidFill>
                          <a:effectLst/>
                          <a:uLnTx/>
                          <a:uFillTx/>
                          <a:latin typeface="+mn-lt"/>
                          <a:ea typeface="+mn-ea"/>
                          <a:cs typeface="+mn-cs"/>
                        </a:rPr>
                        <a:t>
 📢📰Out now 
Early life nutrition is essential for animal health and profitability. For ruminants, in particular, it’s at this stage the foundations for a healthy digestive system and effective milk production are laid. What role does our Crespovit® range play? 
Check out the September issue of International Dairy Topics by Positive Action Publications Ltd (page 20), to find out how our wheat-based protein components and cold swelling pregelatinised flours optimize the production of youngstock feed and milk replacers.
#crespeofeed #feed #animalfeed #livestock #animalnutrition #wheat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3.6496350364963 %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207140619"/>
                  </a:ext>
                </a:extLst>
              </a:tr>
            </a:tbl>
          </a:graphicData>
        </a:graphic>
      </p:graphicFrame>
      <p:sp>
        <p:nvSpPr>
          <p:cNvPr id="4" name="Text Placeholder 3">
            <a:extLst>
              <a:ext uri="{FF2B5EF4-FFF2-40B4-BE49-F238E27FC236}">
                <a16:creationId xmlns:a16="http://schemas.microsoft.com/office/drawing/2014/main" id="{C80A42AB-F73E-4019-A432-B79EEE0F37BA}"/>
              </a:ext>
            </a:extLst>
          </p:cNvPr>
          <p:cNvSpPr>
            <a:spLocks noGrp="1"/>
          </p:cNvSpPr>
          <p:nvPr>
            <p:ph type="body" sz="quarter" idx="14"/>
          </p:nvPr>
        </p:nvSpPr>
        <p:spPr/>
        <p:txBody>
          <a:bodyPr/>
          <a:lstStyle/>
          <a:p>
            <a:r>
              <a:rPr lang="en-US"/>
              <a:t>07/01/2021 - 09/30/2021</a:t>
            </a:r>
          </a:p>
        </p:txBody>
      </p:sp>
    </p:spTree>
    <p:extLst>
      <p:ext uri="{BB962C8B-B14F-4D97-AF65-F5344CB8AC3E}">
        <p14:creationId xmlns:p14="http://schemas.microsoft.com/office/powerpoint/2010/main" val="308052638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7DAEC0-7FED-4800-A33E-6DE6A6228D1B}"/>
              </a:ext>
            </a:extLst>
          </p:cNvPr>
          <p:cNvSpPr>
            <a:spLocks noGrp="1"/>
          </p:cNvSpPr>
          <p:nvPr>
            <p:ph type="title"/>
          </p:nvPr>
        </p:nvSpPr>
        <p:spPr/>
        <p:txBody>
          <a:bodyPr/>
          <a:lstStyle/>
          <a:p>
            <a:r>
              <a:rPr lang="en-US"/>
              <a:t>LinkedIn Posts Table | Crespel &amp; Deiters Group - 17 of 24</a:t>
            </a:r>
          </a:p>
        </p:txBody>
      </p:sp>
      <p:graphicFrame>
        <p:nvGraphicFramePr>
          <p:cNvPr id="5" name="Table Placeholder 4">
            <a:extLst>
              <a:ext uri="{FF2B5EF4-FFF2-40B4-BE49-F238E27FC236}">
                <a16:creationId xmlns:a16="http://schemas.microsoft.com/office/drawing/2014/main" id="{AC84107C-DDA4-4243-89E1-1572D0FA74B4}"/>
              </a:ext>
            </a:extLst>
          </p:cNvPr>
          <p:cNvGraphicFramePr>
            <a:graphicFrameLocks noGrp="1"/>
          </p:cNvGraphicFramePr>
          <p:nvPr>
            <p:ph type="tbl" sz="quarter" idx="13"/>
            <p:extLst>
              <p:ext uri="{D42A27DB-BD31-4B8C-83A1-F6EECF244321}">
                <p14:modId xmlns:p14="http://schemas.microsoft.com/office/powerpoint/2010/main" val="136783385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6">
                  <a:extLst>
                    <a:ext uri="{9D8B030D-6E8A-4147-A177-3AD203B41FA5}">
                      <a16:colId xmlns:a16="http://schemas.microsoft.com/office/drawing/2014/main" val="73790350"/>
                    </a:ext>
                  </a:extLst>
                </a:gridCol>
                <a:gridCol w="1645920">
                  <a:extLst>
                    <a:ext uri="{9D8B030D-6E8A-4147-A177-3AD203B41FA5}">
                      <a16:colId xmlns:a16="http://schemas.microsoft.com/office/drawing/2014/main" val="1173625290"/>
                    </a:ext>
                  </a:extLst>
                </a:gridCol>
                <a:gridCol w="576072">
                  <a:extLst>
                    <a:ext uri="{9D8B030D-6E8A-4147-A177-3AD203B41FA5}">
                      <a16:colId xmlns:a16="http://schemas.microsoft.com/office/drawing/2014/main" val="4046470741"/>
                    </a:ext>
                  </a:extLst>
                </a:gridCol>
                <a:gridCol w="576072">
                  <a:extLst>
                    <a:ext uri="{9D8B030D-6E8A-4147-A177-3AD203B41FA5}">
                      <a16:colId xmlns:a16="http://schemas.microsoft.com/office/drawing/2014/main" val="4061701347"/>
                    </a:ext>
                  </a:extLst>
                </a:gridCol>
                <a:gridCol w="576072">
                  <a:extLst>
                    <a:ext uri="{9D8B030D-6E8A-4147-A177-3AD203B41FA5}">
                      <a16:colId xmlns:a16="http://schemas.microsoft.com/office/drawing/2014/main" val="3116082963"/>
                    </a:ext>
                  </a:extLst>
                </a:gridCol>
                <a:gridCol w="576072">
                  <a:extLst>
                    <a:ext uri="{9D8B030D-6E8A-4147-A177-3AD203B41FA5}">
                      <a16:colId xmlns:a16="http://schemas.microsoft.com/office/drawing/2014/main" val="3844835248"/>
                    </a:ext>
                  </a:extLst>
                </a:gridCol>
                <a:gridCol w="576072">
                  <a:extLst>
                    <a:ext uri="{9D8B030D-6E8A-4147-A177-3AD203B41FA5}">
                      <a16:colId xmlns:a16="http://schemas.microsoft.com/office/drawing/2014/main" val="2390189728"/>
                    </a:ext>
                  </a:extLst>
                </a:gridCol>
                <a:gridCol w="576072">
                  <a:extLst>
                    <a:ext uri="{9D8B030D-6E8A-4147-A177-3AD203B41FA5}">
                      <a16:colId xmlns:a16="http://schemas.microsoft.com/office/drawing/2014/main" val="2181064417"/>
                    </a:ext>
                  </a:extLst>
                </a:gridCol>
                <a:gridCol w="576072">
                  <a:extLst>
                    <a:ext uri="{9D8B030D-6E8A-4147-A177-3AD203B41FA5}">
                      <a16:colId xmlns:a16="http://schemas.microsoft.com/office/drawing/2014/main" val="928148480"/>
                    </a:ext>
                  </a:extLst>
                </a:gridCol>
                <a:gridCol w="576072">
                  <a:extLst>
                    <a:ext uri="{9D8B030D-6E8A-4147-A177-3AD203B41FA5}">
                      <a16:colId xmlns:a16="http://schemas.microsoft.com/office/drawing/2014/main" val="425644416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extLst>
                  <a:ext uri="{0D108BD9-81ED-4DB2-BD59-A6C34878D82A}">
                    <a16:rowId xmlns:a16="http://schemas.microsoft.com/office/drawing/2014/main" val="71332083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Crespel &amp; Deiters Group - 2021-09-07 10:24:16</a:t>
                      </a:r>
                      <a:r>
                        <a:rPr kumimoji="0" lang="pt-BR" sz="1000" b="0" i="0" u="none" strike="noStrike" kern="1200" cap="none" spc="0" normalizeH="0" baseline="0" noProof="0">
                          <a:ln>
                            <a:noFill/>
                          </a:ln>
                          <a:solidFill>
                            <a:prstClr val="black"/>
                          </a:solidFill>
                          <a:effectLst/>
                          <a:uLnTx/>
                          <a:uFillTx/>
                          <a:latin typeface="+mn-lt"/>
                          <a:ea typeface="+mn-ea"/>
                          <a:cs typeface="+mn-cs"/>
                        </a:rPr>
                        <a:t>
 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3.3402922755741 %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4176735931"/>
                  </a:ext>
                </a:extLst>
              </a:tr>
            </a:tbl>
          </a:graphicData>
        </a:graphic>
      </p:graphicFrame>
      <p:sp>
        <p:nvSpPr>
          <p:cNvPr id="4" name="Text Placeholder 3">
            <a:extLst>
              <a:ext uri="{FF2B5EF4-FFF2-40B4-BE49-F238E27FC236}">
                <a16:creationId xmlns:a16="http://schemas.microsoft.com/office/drawing/2014/main" id="{5FD513BF-8B44-4B17-8C23-DD111391F6AF}"/>
              </a:ext>
            </a:extLst>
          </p:cNvPr>
          <p:cNvSpPr>
            <a:spLocks noGrp="1"/>
          </p:cNvSpPr>
          <p:nvPr>
            <p:ph type="body" sz="quarter" idx="14"/>
          </p:nvPr>
        </p:nvSpPr>
        <p:spPr/>
        <p:txBody>
          <a:bodyPr/>
          <a:lstStyle/>
          <a:p>
            <a:r>
              <a:rPr lang="en-US"/>
              <a:t>07/01/2021 - 09/30/2021</a:t>
            </a:r>
          </a:p>
        </p:txBody>
      </p:sp>
    </p:spTree>
    <p:extLst>
      <p:ext uri="{BB962C8B-B14F-4D97-AF65-F5344CB8AC3E}">
        <p14:creationId xmlns:p14="http://schemas.microsoft.com/office/powerpoint/2010/main" val="85893069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0BE9CD-D43D-451A-A09E-5DE136E4FAB4}"/>
              </a:ext>
            </a:extLst>
          </p:cNvPr>
          <p:cNvSpPr>
            <a:spLocks noGrp="1"/>
          </p:cNvSpPr>
          <p:nvPr>
            <p:ph type="title"/>
          </p:nvPr>
        </p:nvSpPr>
        <p:spPr/>
        <p:txBody>
          <a:bodyPr/>
          <a:lstStyle/>
          <a:p>
            <a:r>
              <a:rPr lang="en-US"/>
              <a:t>LinkedIn Posts Table | Crespel &amp; Deiters Group - 18 of 24</a:t>
            </a:r>
          </a:p>
        </p:txBody>
      </p:sp>
      <p:graphicFrame>
        <p:nvGraphicFramePr>
          <p:cNvPr id="5" name="Table Placeholder 4">
            <a:extLst>
              <a:ext uri="{FF2B5EF4-FFF2-40B4-BE49-F238E27FC236}">
                <a16:creationId xmlns:a16="http://schemas.microsoft.com/office/drawing/2014/main" id="{EF8DC1A4-5719-462D-AF0F-72A0C0B27540}"/>
              </a:ext>
            </a:extLst>
          </p:cNvPr>
          <p:cNvGraphicFramePr>
            <a:graphicFrameLocks noGrp="1"/>
          </p:cNvGraphicFramePr>
          <p:nvPr>
            <p:ph type="tbl" sz="quarter" idx="13"/>
            <p:extLst>
              <p:ext uri="{D42A27DB-BD31-4B8C-83A1-F6EECF244321}">
                <p14:modId xmlns:p14="http://schemas.microsoft.com/office/powerpoint/2010/main" val="225125392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6">
                  <a:extLst>
                    <a:ext uri="{9D8B030D-6E8A-4147-A177-3AD203B41FA5}">
                      <a16:colId xmlns:a16="http://schemas.microsoft.com/office/drawing/2014/main" val="719461746"/>
                    </a:ext>
                  </a:extLst>
                </a:gridCol>
                <a:gridCol w="1645920">
                  <a:extLst>
                    <a:ext uri="{9D8B030D-6E8A-4147-A177-3AD203B41FA5}">
                      <a16:colId xmlns:a16="http://schemas.microsoft.com/office/drawing/2014/main" val="2948674668"/>
                    </a:ext>
                  </a:extLst>
                </a:gridCol>
                <a:gridCol w="576072">
                  <a:extLst>
                    <a:ext uri="{9D8B030D-6E8A-4147-A177-3AD203B41FA5}">
                      <a16:colId xmlns:a16="http://schemas.microsoft.com/office/drawing/2014/main" val="2196596236"/>
                    </a:ext>
                  </a:extLst>
                </a:gridCol>
                <a:gridCol w="576072">
                  <a:extLst>
                    <a:ext uri="{9D8B030D-6E8A-4147-A177-3AD203B41FA5}">
                      <a16:colId xmlns:a16="http://schemas.microsoft.com/office/drawing/2014/main" val="825574894"/>
                    </a:ext>
                  </a:extLst>
                </a:gridCol>
                <a:gridCol w="576072">
                  <a:extLst>
                    <a:ext uri="{9D8B030D-6E8A-4147-A177-3AD203B41FA5}">
                      <a16:colId xmlns:a16="http://schemas.microsoft.com/office/drawing/2014/main" val="2183554632"/>
                    </a:ext>
                  </a:extLst>
                </a:gridCol>
                <a:gridCol w="576072">
                  <a:extLst>
                    <a:ext uri="{9D8B030D-6E8A-4147-A177-3AD203B41FA5}">
                      <a16:colId xmlns:a16="http://schemas.microsoft.com/office/drawing/2014/main" val="2937276251"/>
                    </a:ext>
                  </a:extLst>
                </a:gridCol>
                <a:gridCol w="576072">
                  <a:extLst>
                    <a:ext uri="{9D8B030D-6E8A-4147-A177-3AD203B41FA5}">
                      <a16:colId xmlns:a16="http://schemas.microsoft.com/office/drawing/2014/main" val="1123069443"/>
                    </a:ext>
                  </a:extLst>
                </a:gridCol>
                <a:gridCol w="576072">
                  <a:extLst>
                    <a:ext uri="{9D8B030D-6E8A-4147-A177-3AD203B41FA5}">
                      <a16:colId xmlns:a16="http://schemas.microsoft.com/office/drawing/2014/main" val="2720220103"/>
                    </a:ext>
                  </a:extLst>
                </a:gridCol>
                <a:gridCol w="576072">
                  <a:extLst>
                    <a:ext uri="{9D8B030D-6E8A-4147-A177-3AD203B41FA5}">
                      <a16:colId xmlns:a16="http://schemas.microsoft.com/office/drawing/2014/main" val="120464045"/>
                    </a:ext>
                  </a:extLst>
                </a:gridCol>
                <a:gridCol w="576072">
                  <a:extLst>
                    <a:ext uri="{9D8B030D-6E8A-4147-A177-3AD203B41FA5}">
                      <a16:colId xmlns:a16="http://schemas.microsoft.com/office/drawing/2014/main" val="281338683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extLst>
                  <a:ext uri="{0D108BD9-81ED-4DB2-BD59-A6C34878D82A}">
                    <a16:rowId xmlns:a16="http://schemas.microsoft.com/office/drawing/2014/main" val="91755161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Loryma GmbH - 2021-09-07 10:23:38</a:t>
                      </a:r>
                      <a:r>
                        <a:rPr kumimoji="0" lang="en-US" sz="1000" b="0" i="0" u="none" strike="noStrike" kern="1200" cap="none" spc="0" normalizeH="0" baseline="0" noProof="0">
                          <a:ln>
                            <a:noFill/>
                          </a:ln>
                          <a:solidFill>
                            <a:prstClr val="black"/>
                          </a:solidFill>
                          <a:effectLst/>
                          <a:uLnTx/>
                          <a:uFillTx/>
                          <a:latin typeface="+mn-lt"/>
                          <a:ea typeface="+mn-ea"/>
                          <a:cs typeface="+mn-cs"/>
                        </a:rPr>
                        <a:t>
 Ultimate challenge for meat alternatives: perfecting the texture
Choosing the perfect spices and marinades is part of everyday life for product developers in the meat industry. However, when it comes to meat alternatives, there is an additional challenge: how best to recreate the typical texture of minced meat, chunky meat or whole fillets. 
Textured wheat protein, modified by the innovative process of extrusion, forms meat-like fibrous structures after the addition of water and is therefore perfectly suited to this area of application. If the Lory® Tex types are carefully combined, the resulting vegetable solutions can be individually adjusted. The interplay of soft and firm, as well as fine and coarse components, creates, for example, a vegan burger patty with an authentic "home style" mouthfeel.
Here, you can find an overview of the different Lory® Tex products: https://crespeldeitersgroup.com/loryma/wheat-protein/textured-wheat-protein-lory-tex/ 
#loryma #vegan #foodtrend #plantbased #ingredients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3.8235294117647 %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007502132"/>
                  </a:ext>
                </a:extLst>
              </a:tr>
            </a:tbl>
          </a:graphicData>
        </a:graphic>
      </p:graphicFrame>
      <p:sp>
        <p:nvSpPr>
          <p:cNvPr id="4" name="Text Placeholder 3">
            <a:extLst>
              <a:ext uri="{FF2B5EF4-FFF2-40B4-BE49-F238E27FC236}">
                <a16:creationId xmlns:a16="http://schemas.microsoft.com/office/drawing/2014/main" id="{E7DD2840-DD3A-488B-97AB-A6A1AD0BE05F}"/>
              </a:ext>
            </a:extLst>
          </p:cNvPr>
          <p:cNvSpPr>
            <a:spLocks noGrp="1"/>
          </p:cNvSpPr>
          <p:nvPr>
            <p:ph type="body" sz="quarter" idx="14"/>
          </p:nvPr>
        </p:nvSpPr>
        <p:spPr/>
        <p:txBody>
          <a:bodyPr/>
          <a:lstStyle/>
          <a:p>
            <a:r>
              <a:rPr lang="en-US"/>
              <a:t>07/01/2021 - 09/30/2021</a:t>
            </a:r>
          </a:p>
        </p:txBody>
      </p:sp>
    </p:spTree>
    <p:extLst>
      <p:ext uri="{BB962C8B-B14F-4D97-AF65-F5344CB8AC3E}">
        <p14:creationId xmlns:p14="http://schemas.microsoft.com/office/powerpoint/2010/main" val="215154426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8FAA83-8848-413F-97BA-4BC51CE253DD}"/>
              </a:ext>
            </a:extLst>
          </p:cNvPr>
          <p:cNvSpPr>
            <a:spLocks noGrp="1"/>
          </p:cNvSpPr>
          <p:nvPr>
            <p:ph type="title"/>
          </p:nvPr>
        </p:nvSpPr>
        <p:spPr/>
        <p:txBody>
          <a:bodyPr/>
          <a:lstStyle/>
          <a:p>
            <a:r>
              <a:rPr lang="en-US"/>
              <a:t>LinkedIn Posts Table | Crespel &amp; Deiters Group - 19 of 24</a:t>
            </a:r>
          </a:p>
        </p:txBody>
      </p:sp>
      <p:graphicFrame>
        <p:nvGraphicFramePr>
          <p:cNvPr id="5" name="Table Placeholder 4">
            <a:extLst>
              <a:ext uri="{FF2B5EF4-FFF2-40B4-BE49-F238E27FC236}">
                <a16:creationId xmlns:a16="http://schemas.microsoft.com/office/drawing/2014/main" id="{E3280034-7E67-4FB8-81C8-D87E3433F02C}"/>
              </a:ext>
            </a:extLst>
          </p:cNvPr>
          <p:cNvGraphicFramePr>
            <a:graphicFrameLocks noGrp="1"/>
          </p:cNvGraphicFramePr>
          <p:nvPr>
            <p:ph type="tbl" sz="quarter" idx="13"/>
            <p:extLst>
              <p:ext uri="{D42A27DB-BD31-4B8C-83A1-F6EECF244321}">
                <p14:modId xmlns:p14="http://schemas.microsoft.com/office/powerpoint/2010/main" val="204858255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6">
                  <a:extLst>
                    <a:ext uri="{9D8B030D-6E8A-4147-A177-3AD203B41FA5}">
                      <a16:colId xmlns:a16="http://schemas.microsoft.com/office/drawing/2014/main" val="2415839757"/>
                    </a:ext>
                  </a:extLst>
                </a:gridCol>
                <a:gridCol w="1645920">
                  <a:extLst>
                    <a:ext uri="{9D8B030D-6E8A-4147-A177-3AD203B41FA5}">
                      <a16:colId xmlns:a16="http://schemas.microsoft.com/office/drawing/2014/main" val="1996597790"/>
                    </a:ext>
                  </a:extLst>
                </a:gridCol>
                <a:gridCol w="576072">
                  <a:extLst>
                    <a:ext uri="{9D8B030D-6E8A-4147-A177-3AD203B41FA5}">
                      <a16:colId xmlns:a16="http://schemas.microsoft.com/office/drawing/2014/main" val="1640592189"/>
                    </a:ext>
                  </a:extLst>
                </a:gridCol>
                <a:gridCol w="576072">
                  <a:extLst>
                    <a:ext uri="{9D8B030D-6E8A-4147-A177-3AD203B41FA5}">
                      <a16:colId xmlns:a16="http://schemas.microsoft.com/office/drawing/2014/main" val="2700937875"/>
                    </a:ext>
                  </a:extLst>
                </a:gridCol>
                <a:gridCol w="576072">
                  <a:extLst>
                    <a:ext uri="{9D8B030D-6E8A-4147-A177-3AD203B41FA5}">
                      <a16:colId xmlns:a16="http://schemas.microsoft.com/office/drawing/2014/main" val="753812680"/>
                    </a:ext>
                  </a:extLst>
                </a:gridCol>
                <a:gridCol w="576072">
                  <a:extLst>
                    <a:ext uri="{9D8B030D-6E8A-4147-A177-3AD203B41FA5}">
                      <a16:colId xmlns:a16="http://schemas.microsoft.com/office/drawing/2014/main" val="484130775"/>
                    </a:ext>
                  </a:extLst>
                </a:gridCol>
                <a:gridCol w="576072">
                  <a:extLst>
                    <a:ext uri="{9D8B030D-6E8A-4147-A177-3AD203B41FA5}">
                      <a16:colId xmlns:a16="http://schemas.microsoft.com/office/drawing/2014/main" val="1582071323"/>
                    </a:ext>
                  </a:extLst>
                </a:gridCol>
                <a:gridCol w="576072">
                  <a:extLst>
                    <a:ext uri="{9D8B030D-6E8A-4147-A177-3AD203B41FA5}">
                      <a16:colId xmlns:a16="http://schemas.microsoft.com/office/drawing/2014/main" val="2506300593"/>
                    </a:ext>
                  </a:extLst>
                </a:gridCol>
                <a:gridCol w="576072">
                  <a:extLst>
                    <a:ext uri="{9D8B030D-6E8A-4147-A177-3AD203B41FA5}">
                      <a16:colId xmlns:a16="http://schemas.microsoft.com/office/drawing/2014/main" val="1024190246"/>
                    </a:ext>
                  </a:extLst>
                </a:gridCol>
                <a:gridCol w="576072">
                  <a:extLst>
                    <a:ext uri="{9D8B030D-6E8A-4147-A177-3AD203B41FA5}">
                      <a16:colId xmlns:a16="http://schemas.microsoft.com/office/drawing/2014/main" val="70094464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extLst>
                  <a:ext uri="{0D108BD9-81ED-4DB2-BD59-A6C34878D82A}">
                    <a16:rowId xmlns:a16="http://schemas.microsoft.com/office/drawing/2014/main" val="314018197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Crespel &amp; Deiters Group - 2021-08-30 16:20:43</a:t>
                      </a:r>
                      <a:r>
                        <a:rPr kumimoji="0" lang="pt-BR" sz="1000" b="0" i="0" u="none" strike="noStrike" kern="1200" cap="none" spc="0" normalizeH="0" baseline="0" noProof="0">
                          <a:ln>
                            <a:noFill/>
                          </a:ln>
                          <a:solidFill>
                            <a:prstClr val="black"/>
                          </a:solidFill>
                          <a:effectLst/>
                          <a:uLnTx/>
                          <a:uFillTx/>
                          <a:latin typeface="+mn-lt"/>
                          <a:ea typeface="+mn-ea"/>
                          <a:cs typeface="+mn-cs"/>
                        </a:rPr>
                        <a:t>
 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3.2663316582915 %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913711612"/>
                  </a:ext>
                </a:extLst>
              </a:tr>
            </a:tbl>
          </a:graphicData>
        </a:graphic>
      </p:graphicFrame>
      <p:sp>
        <p:nvSpPr>
          <p:cNvPr id="4" name="Text Placeholder 3">
            <a:extLst>
              <a:ext uri="{FF2B5EF4-FFF2-40B4-BE49-F238E27FC236}">
                <a16:creationId xmlns:a16="http://schemas.microsoft.com/office/drawing/2014/main" id="{624183C7-8735-4D6C-8AFA-15100A271FBF}"/>
              </a:ext>
            </a:extLst>
          </p:cNvPr>
          <p:cNvSpPr>
            <a:spLocks noGrp="1"/>
          </p:cNvSpPr>
          <p:nvPr>
            <p:ph type="body" sz="quarter" idx="14"/>
          </p:nvPr>
        </p:nvSpPr>
        <p:spPr/>
        <p:txBody>
          <a:bodyPr/>
          <a:lstStyle/>
          <a:p>
            <a:r>
              <a:rPr lang="en-US"/>
              <a:t>07/01/2021 - 09/30/2021</a:t>
            </a:r>
          </a:p>
        </p:txBody>
      </p:sp>
    </p:spTree>
    <p:extLst>
      <p:ext uri="{BB962C8B-B14F-4D97-AF65-F5344CB8AC3E}">
        <p14:creationId xmlns:p14="http://schemas.microsoft.com/office/powerpoint/2010/main" val="174137335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B5D587-3A34-4678-8C3C-54846A1408A9}"/>
              </a:ext>
            </a:extLst>
          </p:cNvPr>
          <p:cNvSpPr>
            <a:spLocks noGrp="1"/>
          </p:cNvSpPr>
          <p:nvPr>
            <p:ph type="title"/>
          </p:nvPr>
        </p:nvSpPr>
        <p:spPr/>
        <p:txBody>
          <a:bodyPr/>
          <a:lstStyle/>
          <a:p>
            <a:r>
              <a:rPr lang="en-US"/>
              <a:t>LinkedIn Posts Table | Crespel &amp; Deiters Group - 20 of 24</a:t>
            </a:r>
          </a:p>
        </p:txBody>
      </p:sp>
      <p:graphicFrame>
        <p:nvGraphicFramePr>
          <p:cNvPr id="5" name="Table Placeholder 4">
            <a:extLst>
              <a:ext uri="{FF2B5EF4-FFF2-40B4-BE49-F238E27FC236}">
                <a16:creationId xmlns:a16="http://schemas.microsoft.com/office/drawing/2014/main" id="{6D87783E-3F2A-4099-8A96-969D75ED1A65}"/>
              </a:ext>
            </a:extLst>
          </p:cNvPr>
          <p:cNvGraphicFramePr>
            <a:graphicFrameLocks noGrp="1"/>
          </p:cNvGraphicFramePr>
          <p:nvPr>
            <p:ph type="tbl" sz="quarter" idx="13"/>
            <p:extLst>
              <p:ext uri="{D42A27DB-BD31-4B8C-83A1-F6EECF244321}">
                <p14:modId xmlns:p14="http://schemas.microsoft.com/office/powerpoint/2010/main" val="191949782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6">
                  <a:extLst>
                    <a:ext uri="{9D8B030D-6E8A-4147-A177-3AD203B41FA5}">
                      <a16:colId xmlns:a16="http://schemas.microsoft.com/office/drawing/2014/main" val="3748219249"/>
                    </a:ext>
                  </a:extLst>
                </a:gridCol>
                <a:gridCol w="1645920">
                  <a:extLst>
                    <a:ext uri="{9D8B030D-6E8A-4147-A177-3AD203B41FA5}">
                      <a16:colId xmlns:a16="http://schemas.microsoft.com/office/drawing/2014/main" val="3781407671"/>
                    </a:ext>
                  </a:extLst>
                </a:gridCol>
                <a:gridCol w="576072">
                  <a:extLst>
                    <a:ext uri="{9D8B030D-6E8A-4147-A177-3AD203B41FA5}">
                      <a16:colId xmlns:a16="http://schemas.microsoft.com/office/drawing/2014/main" val="1150949492"/>
                    </a:ext>
                  </a:extLst>
                </a:gridCol>
                <a:gridCol w="576072">
                  <a:extLst>
                    <a:ext uri="{9D8B030D-6E8A-4147-A177-3AD203B41FA5}">
                      <a16:colId xmlns:a16="http://schemas.microsoft.com/office/drawing/2014/main" val="4191990199"/>
                    </a:ext>
                  </a:extLst>
                </a:gridCol>
                <a:gridCol w="576072">
                  <a:extLst>
                    <a:ext uri="{9D8B030D-6E8A-4147-A177-3AD203B41FA5}">
                      <a16:colId xmlns:a16="http://schemas.microsoft.com/office/drawing/2014/main" val="1564829140"/>
                    </a:ext>
                  </a:extLst>
                </a:gridCol>
                <a:gridCol w="576072">
                  <a:extLst>
                    <a:ext uri="{9D8B030D-6E8A-4147-A177-3AD203B41FA5}">
                      <a16:colId xmlns:a16="http://schemas.microsoft.com/office/drawing/2014/main" val="1085983751"/>
                    </a:ext>
                  </a:extLst>
                </a:gridCol>
                <a:gridCol w="576072">
                  <a:extLst>
                    <a:ext uri="{9D8B030D-6E8A-4147-A177-3AD203B41FA5}">
                      <a16:colId xmlns:a16="http://schemas.microsoft.com/office/drawing/2014/main" val="1973194968"/>
                    </a:ext>
                  </a:extLst>
                </a:gridCol>
                <a:gridCol w="576072">
                  <a:extLst>
                    <a:ext uri="{9D8B030D-6E8A-4147-A177-3AD203B41FA5}">
                      <a16:colId xmlns:a16="http://schemas.microsoft.com/office/drawing/2014/main" val="541441802"/>
                    </a:ext>
                  </a:extLst>
                </a:gridCol>
                <a:gridCol w="576072">
                  <a:extLst>
                    <a:ext uri="{9D8B030D-6E8A-4147-A177-3AD203B41FA5}">
                      <a16:colId xmlns:a16="http://schemas.microsoft.com/office/drawing/2014/main" val="3670784246"/>
                    </a:ext>
                  </a:extLst>
                </a:gridCol>
                <a:gridCol w="576072">
                  <a:extLst>
                    <a:ext uri="{9D8B030D-6E8A-4147-A177-3AD203B41FA5}">
                      <a16:colId xmlns:a16="http://schemas.microsoft.com/office/drawing/2014/main" val="174307490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extLst>
                  <a:ext uri="{0D108BD9-81ED-4DB2-BD59-A6C34878D82A}">
                    <a16:rowId xmlns:a16="http://schemas.microsoft.com/office/drawing/2014/main" val="116281022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Loryma GmbH - 2021-08-30 16:19:32</a:t>
                      </a:r>
                      <a:r>
                        <a:rPr kumimoji="0" lang="de-DE" sz="1000" b="0" i="0" u="none" strike="noStrike" kern="1200" cap="none" spc="0" normalizeH="0" baseline="0" noProof="0">
                          <a:ln>
                            <a:noFill/>
                          </a:ln>
                          <a:solidFill>
                            <a:prstClr val="black"/>
                          </a:solidFill>
                          <a:effectLst/>
                          <a:uLnTx/>
                          <a:uFillTx/>
                          <a:latin typeface="+mn-lt"/>
                          <a:ea typeface="+mn-ea"/>
                          <a:cs typeface="+mn-cs"/>
                        </a:rPr>
                        <a:t>
 Königsdisziplin der Fleischalternativen: die richtige Textur
Die Auswahl der passenden Gewürze und Marinaden gehört zum Daily Business von Produktentwicklern in der Fleischindustrie. Wenn es um Fleischalternativen geht, kommt eine Herausforderung dazu: die typische Textur von gewolftem Hack, grobem Brät oder ganzen Filets nachzubilden. 
Texturiertes Weizenprotein, durch das innovative Verfahren der Extrusion modifiziert, bildet nach der Zugabe von Wasser fleischähnliche Faserstrukturen aus und eignet sich daher perfekt für diesen Anwendungsbereich. Werden die Lory® Tex Typen außerdem geschickt kombiniert, lässt sich die Haptik der pflanzlichen Lösungen individuell einstellen. Durch das Zusammenspiel von weicheren und festeren sowie feineren und gröberen Komponenten entsteht beispielsweise ein veganes Burgerpatty mit authentischem „Home Style“-Mundgefühl.
Eine Übersicht über die verschiedenen Lory® Tex Produkte finden Sie hier:
https://crespeldeitersgroup.com/de/loryma/weizenproteine/texturierte-weizenproteine-lory-tex/ 
#loryma #vegan #foodtrend #plantbased #ingredients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6.8111455108359 %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230096517"/>
                  </a:ext>
                </a:extLst>
              </a:tr>
            </a:tbl>
          </a:graphicData>
        </a:graphic>
      </p:graphicFrame>
      <p:sp>
        <p:nvSpPr>
          <p:cNvPr id="4" name="Text Placeholder 3">
            <a:extLst>
              <a:ext uri="{FF2B5EF4-FFF2-40B4-BE49-F238E27FC236}">
                <a16:creationId xmlns:a16="http://schemas.microsoft.com/office/drawing/2014/main" id="{5C183051-3931-45F8-8834-EC010386F3DB}"/>
              </a:ext>
            </a:extLst>
          </p:cNvPr>
          <p:cNvSpPr>
            <a:spLocks noGrp="1"/>
          </p:cNvSpPr>
          <p:nvPr>
            <p:ph type="body" sz="quarter" idx="14"/>
          </p:nvPr>
        </p:nvSpPr>
        <p:spPr/>
        <p:txBody>
          <a:bodyPr/>
          <a:lstStyle/>
          <a:p>
            <a:r>
              <a:rPr lang="en-US"/>
              <a:t>07/01/2021 - 09/30/2021</a:t>
            </a:r>
          </a:p>
        </p:txBody>
      </p:sp>
    </p:spTree>
    <p:extLst>
      <p:ext uri="{BB962C8B-B14F-4D97-AF65-F5344CB8AC3E}">
        <p14:creationId xmlns:p14="http://schemas.microsoft.com/office/powerpoint/2010/main" val="375371850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4D7815-6DD9-496C-BF89-704B2091824B}"/>
              </a:ext>
            </a:extLst>
          </p:cNvPr>
          <p:cNvSpPr>
            <a:spLocks noGrp="1"/>
          </p:cNvSpPr>
          <p:nvPr>
            <p:ph type="title"/>
          </p:nvPr>
        </p:nvSpPr>
        <p:spPr/>
        <p:txBody>
          <a:bodyPr/>
          <a:lstStyle/>
          <a:p>
            <a:r>
              <a:rPr lang="en-US"/>
              <a:t>LinkedIn Posts Table | Crespel &amp; Deiters Group - 21 of 24</a:t>
            </a:r>
          </a:p>
        </p:txBody>
      </p:sp>
      <p:graphicFrame>
        <p:nvGraphicFramePr>
          <p:cNvPr id="5" name="Table Placeholder 4">
            <a:extLst>
              <a:ext uri="{FF2B5EF4-FFF2-40B4-BE49-F238E27FC236}">
                <a16:creationId xmlns:a16="http://schemas.microsoft.com/office/drawing/2014/main" id="{7B1BE9FA-7BDC-4E4C-B0EC-53E5A0E3C70E}"/>
              </a:ext>
            </a:extLst>
          </p:cNvPr>
          <p:cNvGraphicFramePr>
            <a:graphicFrameLocks noGrp="1"/>
          </p:cNvGraphicFramePr>
          <p:nvPr>
            <p:ph type="tbl" sz="quarter" idx="13"/>
            <p:extLst>
              <p:ext uri="{D42A27DB-BD31-4B8C-83A1-F6EECF244321}">
                <p14:modId xmlns:p14="http://schemas.microsoft.com/office/powerpoint/2010/main" val="327042483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6">
                  <a:extLst>
                    <a:ext uri="{9D8B030D-6E8A-4147-A177-3AD203B41FA5}">
                      <a16:colId xmlns:a16="http://schemas.microsoft.com/office/drawing/2014/main" val="1290675679"/>
                    </a:ext>
                  </a:extLst>
                </a:gridCol>
                <a:gridCol w="1645920">
                  <a:extLst>
                    <a:ext uri="{9D8B030D-6E8A-4147-A177-3AD203B41FA5}">
                      <a16:colId xmlns:a16="http://schemas.microsoft.com/office/drawing/2014/main" val="53853524"/>
                    </a:ext>
                  </a:extLst>
                </a:gridCol>
                <a:gridCol w="576072">
                  <a:extLst>
                    <a:ext uri="{9D8B030D-6E8A-4147-A177-3AD203B41FA5}">
                      <a16:colId xmlns:a16="http://schemas.microsoft.com/office/drawing/2014/main" val="3755702855"/>
                    </a:ext>
                  </a:extLst>
                </a:gridCol>
                <a:gridCol w="576072">
                  <a:extLst>
                    <a:ext uri="{9D8B030D-6E8A-4147-A177-3AD203B41FA5}">
                      <a16:colId xmlns:a16="http://schemas.microsoft.com/office/drawing/2014/main" val="4138265086"/>
                    </a:ext>
                  </a:extLst>
                </a:gridCol>
                <a:gridCol w="576072">
                  <a:extLst>
                    <a:ext uri="{9D8B030D-6E8A-4147-A177-3AD203B41FA5}">
                      <a16:colId xmlns:a16="http://schemas.microsoft.com/office/drawing/2014/main" val="467597715"/>
                    </a:ext>
                  </a:extLst>
                </a:gridCol>
                <a:gridCol w="576072">
                  <a:extLst>
                    <a:ext uri="{9D8B030D-6E8A-4147-A177-3AD203B41FA5}">
                      <a16:colId xmlns:a16="http://schemas.microsoft.com/office/drawing/2014/main" val="3094538800"/>
                    </a:ext>
                  </a:extLst>
                </a:gridCol>
                <a:gridCol w="576072">
                  <a:extLst>
                    <a:ext uri="{9D8B030D-6E8A-4147-A177-3AD203B41FA5}">
                      <a16:colId xmlns:a16="http://schemas.microsoft.com/office/drawing/2014/main" val="1034006327"/>
                    </a:ext>
                  </a:extLst>
                </a:gridCol>
                <a:gridCol w="576072">
                  <a:extLst>
                    <a:ext uri="{9D8B030D-6E8A-4147-A177-3AD203B41FA5}">
                      <a16:colId xmlns:a16="http://schemas.microsoft.com/office/drawing/2014/main" val="3770767625"/>
                    </a:ext>
                  </a:extLst>
                </a:gridCol>
                <a:gridCol w="576072">
                  <a:extLst>
                    <a:ext uri="{9D8B030D-6E8A-4147-A177-3AD203B41FA5}">
                      <a16:colId xmlns:a16="http://schemas.microsoft.com/office/drawing/2014/main" val="4144024869"/>
                    </a:ext>
                  </a:extLst>
                </a:gridCol>
                <a:gridCol w="576072">
                  <a:extLst>
                    <a:ext uri="{9D8B030D-6E8A-4147-A177-3AD203B41FA5}">
                      <a16:colId xmlns:a16="http://schemas.microsoft.com/office/drawing/2014/main" val="313537359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extLst>
                  <a:ext uri="{0D108BD9-81ED-4DB2-BD59-A6C34878D82A}">
                    <a16:rowId xmlns:a16="http://schemas.microsoft.com/office/drawing/2014/main" val="238660290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Loryma GmbH - 2021-08-26 14:54:43</a:t>
                      </a:r>
                      <a:r>
                        <a:rPr kumimoji="0" lang="pt-BR" sz="1000" b="0" i="0" u="none" strike="noStrike" kern="1200" cap="none" spc="0" normalizeH="0" baseline="0" noProof="0">
                          <a:ln>
                            <a:noFill/>
                          </a:ln>
                          <a:solidFill>
                            <a:prstClr val="black"/>
                          </a:solidFill>
                          <a:effectLst/>
                          <a:uLnTx/>
                          <a:uFillTx/>
                          <a:latin typeface="+mn-lt"/>
                          <a:ea typeface="+mn-ea"/>
                          <a:cs typeface="+mn-cs"/>
                        </a:rPr>
                        <a:t>
 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4.0540540540541 %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342327092"/>
                  </a:ext>
                </a:extLst>
              </a:tr>
            </a:tbl>
          </a:graphicData>
        </a:graphic>
      </p:graphicFrame>
      <p:sp>
        <p:nvSpPr>
          <p:cNvPr id="4" name="Text Placeholder 3">
            <a:extLst>
              <a:ext uri="{FF2B5EF4-FFF2-40B4-BE49-F238E27FC236}">
                <a16:creationId xmlns:a16="http://schemas.microsoft.com/office/drawing/2014/main" id="{55E79329-7F27-4887-88FF-10E3900B7408}"/>
              </a:ext>
            </a:extLst>
          </p:cNvPr>
          <p:cNvSpPr>
            <a:spLocks noGrp="1"/>
          </p:cNvSpPr>
          <p:nvPr>
            <p:ph type="body" sz="quarter" idx="14"/>
          </p:nvPr>
        </p:nvSpPr>
        <p:spPr/>
        <p:txBody>
          <a:bodyPr/>
          <a:lstStyle/>
          <a:p>
            <a:r>
              <a:rPr lang="en-US"/>
              <a:t>07/01/2021 - 09/30/2021</a:t>
            </a:r>
          </a:p>
        </p:txBody>
      </p:sp>
    </p:spTree>
    <p:extLst>
      <p:ext uri="{BB962C8B-B14F-4D97-AF65-F5344CB8AC3E}">
        <p14:creationId xmlns:p14="http://schemas.microsoft.com/office/powerpoint/2010/main" val="156881045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BA571F2-AEBE-4295-92DF-0D2AED750120}"/>
              </a:ext>
            </a:extLst>
          </p:cNvPr>
          <p:cNvSpPr>
            <a:spLocks noGrp="1"/>
          </p:cNvSpPr>
          <p:nvPr>
            <p:ph type="title"/>
          </p:nvPr>
        </p:nvSpPr>
        <p:spPr/>
        <p:txBody>
          <a:bodyPr/>
          <a:lstStyle/>
          <a:p>
            <a:r>
              <a:rPr lang="en-US"/>
              <a:t>LinkedIn Posts Table | Crespel &amp; Deiters Group - 22 of 24</a:t>
            </a:r>
          </a:p>
        </p:txBody>
      </p:sp>
      <p:graphicFrame>
        <p:nvGraphicFramePr>
          <p:cNvPr id="5" name="Table Placeholder 4">
            <a:extLst>
              <a:ext uri="{FF2B5EF4-FFF2-40B4-BE49-F238E27FC236}">
                <a16:creationId xmlns:a16="http://schemas.microsoft.com/office/drawing/2014/main" id="{53125081-3319-4371-8B8F-2FC2E1767AFA}"/>
              </a:ext>
            </a:extLst>
          </p:cNvPr>
          <p:cNvGraphicFramePr>
            <a:graphicFrameLocks noGrp="1"/>
          </p:cNvGraphicFramePr>
          <p:nvPr>
            <p:ph type="tbl" sz="quarter" idx="13"/>
            <p:extLst>
              <p:ext uri="{D42A27DB-BD31-4B8C-83A1-F6EECF244321}">
                <p14:modId xmlns:p14="http://schemas.microsoft.com/office/powerpoint/2010/main" val="395138891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6">
                  <a:extLst>
                    <a:ext uri="{9D8B030D-6E8A-4147-A177-3AD203B41FA5}">
                      <a16:colId xmlns:a16="http://schemas.microsoft.com/office/drawing/2014/main" val="2277991683"/>
                    </a:ext>
                  </a:extLst>
                </a:gridCol>
                <a:gridCol w="1645920">
                  <a:extLst>
                    <a:ext uri="{9D8B030D-6E8A-4147-A177-3AD203B41FA5}">
                      <a16:colId xmlns:a16="http://schemas.microsoft.com/office/drawing/2014/main" val="3124449916"/>
                    </a:ext>
                  </a:extLst>
                </a:gridCol>
                <a:gridCol w="576072">
                  <a:extLst>
                    <a:ext uri="{9D8B030D-6E8A-4147-A177-3AD203B41FA5}">
                      <a16:colId xmlns:a16="http://schemas.microsoft.com/office/drawing/2014/main" val="1886558888"/>
                    </a:ext>
                  </a:extLst>
                </a:gridCol>
                <a:gridCol w="576072">
                  <a:extLst>
                    <a:ext uri="{9D8B030D-6E8A-4147-A177-3AD203B41FA5}">
                      <a16:colId xmlns:a16="http://schemas.microsoft.com/office/drawing/2014/main" val="3720051631"/>
                    </a:ext>
                  </a:extLst>
                </a:gridCol>
                <a:gridCol w="576072">
                  <a:extLst>
                    <a:ext uri="{9D8B030D-6E8A-4147-A177-3AD203B41FA5}">
                      <a16:colId xmlns:a16="http://schemas.microsoft.com/office/drawing/2014/main" val="718912238"/>
                    </a:ext>
                  </a:extLst>
                </a:gridCol>
                <a:gridCol w="576072">
                  <a:extLst>
                    <a:ext uri="{9D8B030D-6E8A-4147-A177-3AD203B41FA5}">
                      <a16:colId xmlns:a16="http://schemas.microsoft.com/office/drawing/2014/main" val="2712462921"/>
                    </a:ext>
                  </a:extLst>
                </a:gridCol>
                <a:gridCol w="576072">
                  <a:extLst>
                    <a:ext uri="{9D8B030D-6E8A-4147-A177-3AD203B41FA5}">
                      <a16:colId xmlns:a16="http://schemas.microsoft.com/office/drawing/2014/main" val="3790695227"/>
                    </a:ext>
                  </a:extLst>
                </a:gridCol>
                <a:gridCol w="576072">
                  <a:extLst>
                    <a:ext uri="{9D8B030D-6E8A-4147-A177-3AD203B41FA5}">
                      <a16:colId xmlns:a16="http://schemas.microsoft.com/office/drawing/2014/main" val="3008307958"/>
                    </a:ext>
                  </a:extLst>
                </a:gridCol>
                <a:gridCol w="576072">
                  <a:extLst>
                    <a:ext uri="{9D8B030D-6E8A-4147-A177-3AD203B41FA5}">
                      <a16:colId xmlns:a16="http://schemas.microsoft.com/office/drawing/2014/main" val="1998187839"/>
                    </a:ext>
                  </a:extLst>
                </a:gridCol>
                <a:gridCol w="576072">
                  <a:extLst>
                    <a:ext uri="{9D8B030D-6E8A-4147-A177-3AD203B41FA5}">
                      <a16:colId xmlns:a16="http://schemas.microsoft.com/office/drawing/2014/main" val="98087503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extLst>
                  <a:ext uri="{0D108BD9-81ED-4DB2-BD59-A6C34878D82A}">
                    <a16:rowId xmlns:a16="http://schemas.microsoft.com/office/drawing/2014/main" val="407275085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Crespel &amp; Deiters Group - 2021-08-26 14:53:36</a:t>
                      </a:r>
                      <a:r>
                        <a:rPr kumimoji="0" lang="en-US" sz="1000" b="0" i="0" u="none" strike="noStrike" kern="1200" cap="none" spc="0" normalizeH="0" baseline="0" noProof="0">
                          <a:ln>
                            <a:noFill/>
                          </a:ln>
                          <a:solidFill>
                            <a:prstClr val="black"/>
                          </a:solidFill>
                          <a:effectLst/>
                          <a:uLnTx/>
                          <a:uFillTx/>
                          <a:latin typeface="+mn-lt"/>
                          <a:ea typeface="+mn-ea"/>
                          <a:cs typeface="+mn-cs"/>
                        </a:rPr>
                        <a:t>
 Consumers increasingly demand #natural and #sustainable food – an understandable response to today’s environmental challenges. #Plant-based ingredients such as carbohydrates and proteins can enhance not only the taste of food, but also its texture and nutrient profile. As a member of Starch Europe, we are pleased to contribute to plant-based solutions with our ingredients made from the raw material #wheat. Our food experts at Loryma GmbH, for example, continually develop new vegan concepts, e.g. for bacon, chicken breast or fish. Find out more about plant-based ingredients here: https://starch.eu/key-message/plant-based/ 
#crespeldeitersgroup #starcheurope #plantbased #wheat #sustainability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6.1946902654867 %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35958766"/>
                  </a:ext>
                </a:extLst>
              </a:tr>
            </a:tbl>
          </a:graphicData>
        </a:graphic>
      </p:graphicFrame>
      <p:sp>
        <p:nvSpPr>
          <p:cNvPr id="4" name="Text Placeholder 3">
            <a:extLst>
              <a:ext uri="{FF2B5EF4-FFF2-40B4-BE49-F238E27FC236}">
                <a16:creationId xmlns:a16="http://schemas.microsoft.com/office/drawing/2014/main" id="{EB4422FA-EC31-4E71-810B-779DEAC02A93}"/>
              </a:ext>
            </a:extLst>
          </p:cNvPr>
          <p:cNvSpPr>
            <a:spLocks noGrp="1"/>
          </p:cNvSpPr>
          <p:nvPr>
            <p:ph type="body" sz="quarter" idx="14"/>
          </p:nvPr>
        </p:nvSpPr>
        <p:spPr/>
        <p:txBody>
          <a:bodyPr/>
          <a:lstStyle/>
          <a:p>
            <a:r>
              <a:rPr lang="en-US"/>
              <a:t>07/01/2021 - 09/30/2021</a:t>
            </a:r>
          </a:p>
        </p:txBody>
      </p:sp>
    </p:spTree>
    <p:extLst>
      <p:ext uri="{BB962C8B-B14F-4D97-AF65-F5344CB8AC3E}">
        <p14:creationId xmlns:p14="http://schemas.microsoft.com/office/powerpoint/2010/main" val="187335998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682B85-14FE-4798-AB51-ADACC15A97DC}"/>
              </a:ext>
            </a:extLst>
          </p:cNvPr>
          <p:cNvSpPr>
            <a:spLocks noGrp="1"/>
          </p:cNvSpPr>
          <p:nvPr>
            <p:ph type="title"/>
          </p:nvPr>
        </p:nvSpPr>
        <p:spPr/>
        <p:txBody>
          <a:bodyPr/>
          <a:lstStyle/>
          <a:p>
            <a:r>
              <a:rPr lang="en-US"/>
              <a:t>LinkedIn Posts Table | Crespel &amp; Deiters Group - 23 of 24</a:t>
            </a:r>
          </a:p>
        </p:txBody>
      </p:sp>
      <p:graphicFrame>
        <p:nvGraphicFramePr>
          <p:cNvPr id="5" name="Table Placeholder 4">
            <a:extLst>
              <a:ext uri="{FF2B5EF4-FFF2-40B4-BE49-F238E27FC236}">
                <a16:creationId xmlns:a16="http://schemas.microsoft.com/office/drawing/2014/main" id="{44285888-3011-437E-846A-69231F03E4D9}"/>
              </a:ext>
            </a:extLst>
          </p:cNvPr>
          <p:cNvGraphicFramePr>
            <a:graphicFrameLocks noGrp="1"/>
          </p:cNvGraphicFramePr>
          <p:nvPr>
            <p:ph type="tbl" sz="quarter" idx="13"/>
            <p:extLst>
              <p:ext uri="{D42A27DB-BD31-4B8C-83A1-F6EECF244321}">
                <p14:modId xmlns:p14="http://schemas.microsoft.com/office/powerpoint/2010/main" val="100797093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6">
                  <a:extLst>
                    <a:ext uri="{9D8B030D-6E8A-4147-A177-3AD203B41FA5}">
                      <a16:colId xmlns:a16="http://schemas.microsoft.com/office/drawing/2014/main" val="728616060"/>
                    </a:ext>
                  </a:extLst>
                </a:gridCol>
                <a:gridCol w="1645920">
                  <a:extLst>
                    <a:ext uri="{9D8B030D-6E8A-4147-A177-3AD203B41FA5}">
                      <a16:colId xmlns:a16="http://schemas.microsoft.com/office/drawing/2014/main" val="4124780545"/>
                    </a:ext>
                  </a:extLst>
                </a:gridCol>
                <a:gridCol w="576072">
                  <a:extLst>
                    <a:ext uri="{9D8B030D-6E8A-4147-A177-3AD203B41FA5}">
                      <a16:colId xmlns:a16="http://schemas.microsoft.com/office/drawing/2014/main" val="1016283938"/>
                    </a:ext>
                  </a:extLst>
                </a:gridCol>
                <a:gridCol w="576072">
                  <a:extLst>
                    <a:ext uri="{9D8B030D-6E8A-4147-A177-3AD203B41FA5}">
                      <a16:colId xmlns:a16="http://schemas.microsoft.com/office/drawing/2014/main" val="694841917"/>
                    </a:ext>
                  </a:extLst>
                </a:gridCol>
                <a:gridCol w="576072">
                  <a:extLst>
                    <a:ext uri="{9D8B030D-6E8A-4147-A177-3AD203B41FA5}">
                      <a16:colId xmlns:a16="http://schemas.microsoft.com/office/drawing/2014/main" val="1693496413"/>
                    </a:ext>
                  </a:extLst>
                </a:gridCol>
                <a:gridCol w="576072">
                  <a:extLst>
                    <a:ext uri="{9D8B030D-6E8A-4147-A177-3AD203B41FA5}">
                      <a16:colId xmlns:a16="http://schemas.microsoft.com/office/drawing/2014/main" val="3958916138"/>
                    </a:ext>
                  </a:extLst>
                </a:gridCol>
                <a:gridCol w="576072">
                  <a:extLst>
                    <a:ext uri="{9D8B030D-6E8A-4147-A177-3AD203B41FA5}">
                      <a16:colId xmlns:a16="http://schemas.microsoft.com/office/drawing/2014/main" val="2113246783"/>
                    </a:ext>
                  </a:extLst>
                </a:gridCol>
                <a:gridCol w="576072">
                  <a:extLst>
                    <a:ext uri="{9D8B030D-6E8A-4147-A177-3AD203B41FA5}">
                      <a16:colId xmlns:a16="http://schemas.microsoft.com/office/drawing/2014/main" val="1371478629"/>
                    </a:ext>
                  </a:extLst>
                </a:gridCol>
                <a:gridCol w="576072">
                  <a:extLst>
                    <a:ext uri="{9D8B030D-6E8A-4147-A177-3AD203B41FA5}">
                      <a16:colId xmlns:a16="http://schemas.microsoft.com/office/drawing/2014/main" val="3106961361"/>
                    </a:ext>
                  </a:extLst>
                </a:gridCol>
                <a:gridCol w="576072">
                  <a:extLst>
                    <a:ext uri="{9D8B030D-6E8A-4147-A177-3AD203B41FA5}">
                      <a16:colId xmlns:a16="http://schemas.microsoft.com/office/drawing/2014/main" val="303278635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extLst>
                  <a:ext uri="{0D108BD9-81ED-4DB2-BD59-A6C34878D82A}">
                    <a16:rowId xmlns:a16="http://schemas.microsoft.com/office/drawing/2014/main" val="49372342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Crespeo Feed - 2021-08-26 08:46:51</a:t>
                      </a:r>
                      <a:r>
                        <a:rPr kumimoji="0" lang="en-US" sz="1000" b="0" i="0" u="none" strike="noStrike" kern="1200" cap="none" spc="0" normalizeH="0" baseline="0" noProof="0">
                          <a:ln>
                            <a:noFill/>
                          </a:ln>
                          <a:solidFill>
                            <a:prstClr val="black"/>
                          </a:solidFill>
                          <a:effectLst/>
                          <a:uLnTx/>
                          <a:uFillTx/>
                          <a:latin typeface="+mn-lt"/>
                          <a:ea typeface="+mn-ea"/>
                          <a:cs typeface="+mn-cs"/>
                        </a:rPr>
                        <a:t>
 Fail-safe nutrient intake🍼🐄
Many farmers use milk replacers to support the healthy growth of their piglets and calves. But they can only reach their developmental goals if the young animals tolerate and accept the product. Studies have shown that hybrid milk replacers containing wheat protein can be well metabolised. But taste also plays a key role in ensuring sufficient nutrient intake and weight gain. That’s why all wheat-based ingredients of the Crespovit® range are neutral in taste and smell, without bitter off-flavours which may affect the animal’s appetite. In addition, the appealing, milk-like consistency and colour of the milk replacer enables farmers to feed efficiently.
More about the Crespovit® range: bit.ly/3BdMa3c
#crespeofeed #feed #animalfeed #livestock #animalnutrition 
© Pexels / Brett Sayles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5.6338028169014 %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292427084"/>
                  </a:ext>
                </a:extLst>
              </a:tr>
            </a:tbl>
          </a:graphicData>
        </a:graphic>
      </p:graphicFrame>
      <p:sp>
        <p:nvSpPr>
          <p:cNvPr id="4" name="Text Placeholder 3">
            <a:extLst>
              <a:ext uri="{FF2B5EF4-FFF2-40B4-BE49-F238E27FC236}">
                <a16:creationId xmlns:a16="http://schemas.microsoft.com/office/drawing/2014/main" id="{68248819-FB4A-4EAC-96F0-9C27BEF47C7E}"/>
              </a:ext>
            </a:extLst>
          </p:cNvPr>
          <p:cNvSpPr>
            <a:spLocks noGrp="1"/>
          </p:cNvSpPr>
          <p:nvPr>
            <p:ph type="body" sz="quarter" idx="14"/>
          </p:nvPr>
        </p:nvSpPr>
        <p:spPr/>
        <p:txBody>
          <a:bodyPr/>
          <a:lstStyle/>
          <a:p>
            <a:r>
              <a:rPr lang="en-US"/>
              <a:t>07/01/2021 - 09/30/2021</a:t>
            </a:r>
          </a:p>
        </p:txBody>
      </p:sp>
    </p:spTree>
    <p:extLst>
      <p:ext uri="{BB962C8B-B14F-4D97-AF65-F5344CB8AC3E}">
        <p14:creationId xmlns:p14="http://schemas.microsoft.com/office/powerpoint/2010/main" val="107058018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39F26D-9C88-499B-A4BF-408AE643C927}"/>
              </a:ext>
            </a:extLst>
          </p:cNvPr>
          <p:cNvSpPr>
            <a:spLocks noGrp="1"/>
          </p:cNvSpPr>
          <p:nvPr>
            <p:ph type="title"/>
          </p:nvPr>
        </p:nvSpPr>
        <p:spPr/>
        <p:txBody>
          <a:bodyPr/>
          <a:lstStyle/>
          <a:p>
            <a:r>
              <a:rPr lang="en-US"/>
              <a:t>LinkedIn Posts Table | Crespel &amp; Deiters Group - 24 of 24</a:t>
            </a:r>
          </a:p>
        </p:txBody>
      </p:sp>
      <p:graphicFrame>
        <p:nvGraphicFramePr>
          <p:cNvPr id="5" name="Table Placeholder 4">
            <a:extLst>
              <a:ext uri="{FF2B5EF4-FFF2-40B4-BE49-F238E27FC236}">
                <a16:creationId xmlns:a16="http://schemas.microsoft.com/office/drawing/2014/main" id="{DE93FBD4-45E3-4419-9D43-1B3844257AE2}"/>
              </a:ext>
            </a:extLst>
          </p:cNvPr>
          <p:cNvGraphicFramePr>
            <a:graphicFrameLocks noGrp="1"/>
          </p:cNvGraphicFramePr>
          <p:nvPr>
            <p:ph type="tbl" sz="quarter" idx="13"/>
            <p:extLst>
              <p:ext uri="{D42A27DB-BD31-4B8C-83A1-F6EECF244321}">
                <p14:modId xmlns:p14="http://schemas.microsoft.com/office/powerpoint/2010/main" val="111992131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6">
                  <a:extLst>
                    <a:ext uri="{9D8B030D-6E8A-4147-A177-3AD203B41FA5}">
                      <a16:colId xmlns:a16="http://schemas.microsoft.com/office/drawing/2014/main" val="4120278303"/>
                    </a:ext>
                  </a:extLst>
                </a:gridCol>
                <a:gridCol w="1645920">
                  <a:extLst>
                    <a:ext uri="{9D8B030D-6E8A-4147-A177-3AD203B41FA5}">
                      <a16:colId xmlns:a16="http://schemas.microsoft.com/office/drawing/2014/main" val="3286088522"/>
                    </a:ext>
                  </a:extLst>
                </a:gridCol>
                <a:gridCol w="576072">
                  <a:extLst>
                    <a:ext uri="{9D8B030D-6E8A-4147-A177-3AD203B41FA5}">
                      <a16:colId xmlns:a16="http://schemas.microsoft.com/office/drawing/2014/main" val="2768452450"/>
                    </a:ext>
                  </a:extLst>
                </a:gridCol>
                <a:gridCol w="576072">
                  <a:extLst>
                    <a:ext uri="{9D8B030D-6E8A-4147-A177-3AD203B41FA5}">
                      <a16:colId xmlns:a16="http://schemas.microsoft.com/office/drawing/2014/main" val="4257143819"/>
                    </a:ext>
                  </a:extLst>
                </a:gridCol>
                <a:gridCol w="576072">
                  <a:extLst>
                    <a:ext uri="{9D8B030D-6E8A-4147-A177-3AD203B41FA5}">
                      <a16:colId xmlns:a16="http://schemas.microsoft.com/office/drawing/2014/main" val="1334838597"/>
                    </a:ext>
                  </a:extLst>
                </a:gridCol>
                <a:gridCol w="576072">
                  <a:extLst>
                    <a:ext uri="{9D8B030D-6E8A-4147-A177-3AD203B41FA5}">
                      <a16:colId xmlns:a16="http://schemas.microsoft.com/office/drawing/2014/main" val="4062805068"/>
                    </a:ext>
                  </a:extLst>
                </a:gridCol>
                <a:gridCol w="576072">
                  <a:extLst>
                    <a:ext uri="{9D8B030D-6E8A-4147-A177-3AD203B41FA5}">
                      <a16:colId xmlns:a16="http://schemas.microsoft.com/office/drawing/2014/main" val="1767684262"/>
                    </a:ext>
                  </a:extLst>
                </a:gridCol>
                <a:gridCol w="576072">
                  <a:extLst>
                    <a:ext uri="{9D8B030D-6E8A-4147-A177-3AD203B41FA5}">
                      <a16:colId xmlns:a16="http://schemas.microsoft.com/office/drawing/2014/main" val="3526054909"/>
                    </a:ext>
                  </a:extLst>
                </a:gridCol>
                <a:gridCol w="576072">
                  <a:extLst>
                    <a:ext uri="{9D8B030D-6E8A-4147-A177-3AD203B41FA5}">
                      <a16:colId xmlns:a16="http://schemas.microsoft.com/office/drawing/2014/main" val="3255706871"/>
                    </a:ext>
                  </a:extLst>
                </a:gridCol>
                <a:gridCol w="576072">
                  <a:extLst>
                    <a:ext uri="{9D8B030D-6E8A-4147-A177-3AD203B41FA5}">
                      <a16:colId xmlns:a16="http://schemas.microsoft.com/office/drawing/2014/main" val="254089548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extLst>
                  <a:ext uri="{0D108BD9-81ED-4DB2-BD59-A6C34878D82A}">
                    <a16:rowId xmlns:a16="http://schemas.microsoft.com/office/drawing/2014/main" val="231337530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Trigea Petfood - 2021-08-24 15:11:44</a:t>
                      </a:r>
                      <a:r>
                        <a:rPr kumimoji="0" lang="en-US" sz="1000" b="0" i="0" u="none" strike="noStrike" kern="1200" cap="none" spc="0" normalizeH="0" baseline="0" noProof="0">
                          <a:ln>
                            <a:noFill/>
                          </a:ln>
                          <a:solidFill>
                            <a:prstClr val="black"/>
                          </a:solidFill>
                          <a:effectLst/>
                          <a:uLnTx/>
                          <a:uFillTx/>
                          <a:latin typeface="+mn-lt"/>
                          <a:ea typeface="+mn-ea"/>
                          <a:cs typeface="+mn-cs"/>
                        </a:rPr>
                        <a:t>
 🌱 When it comes to feeding their furry friends, pet owners are increasingly looking for more vegetarian or vegan solutions. After all, if we’re looking to reduce our own meat consumption for the good of the planet, shouldn’t this extend to pet food too? 
But still one key question remains: Can cats and dogs safely go vegetarian and, if so, what nutritional requirements must we keep in mind?  Dr. Andrew Knight, Professor of Animal Welfare and Ethics at the University of Winchester Centre for Animal Welfare, has the answers. 
🎥 Click here to find out what he has to say: bit.ly/3sHc0tf
Our textured wheat proteins in the Trigovit® Tex range support the production of vegetarian and vegan pet food. 
⌨More about Trigovit® Tex: bit.ly/38cGLNj
#crespeldeitersgroup #trigeapetfood #petfoodindustry #animalfeed #animalnutrition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8.4639498432602 %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825530827"/>
                  </a:ext>
                </a:extLst>
              </a:tr>
            </a:tbl>
          </a:graphicData>
        </a:graphic>
      </p:graphicFrame>
      <p:sp>
        <p:nvSpPr>
          <p:cNvPr id="4" name="Text Placeholder 3">
            <a:extLst>
              <a:ext uri="{FF2B5EF4-FFF2-40B4-BE49-F238E27FC236}">
                <a16:creationId xmlns:a16="http://schemas.microsoft.com/office/drawing/2014/main" id="{7B2A0AB3-CCB9-465B-9A7A-559B5A06B14F}"/>
              </a:ext>
            </a:extLst>
          </p:cNvPr>
          <p:cNvSpPr>
            <a:spLocks noGrp="1"/>
          </p:cNvSpPr>
          <p:nvPr>
            <p:ph type="body" sz="quarter" idx="14"/>
          </p:nvPr>
        </p:nvSpPr>
        <p:spPr/>
        <p:txBody>
          <a:bodyPr/>
          <a:lstStyle/>
          <a:p>
            <a:r>
              <a:rPr lang="en-US"/>
              <a:t>07/01/2021 - 09/30/2021</a:t>
            </a:r>
          </a:p>
        </p:txBody>
      </p:sp>
    </p:spTree>
    <p:extLst>
      <p:ext uri="{BB962C8B-B14F-4D97-AF65-F5344CB8AC3E}">
        <p14:creationId xmlns:p14="http://schemas.microsoft.com/office/powerpoint/2010/main" val="1187191868"/>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0</TotalTime>
  <Words>1160</Words>
  <Application>Microsoft Office PowerPoint</Application>
  <PresentationFormat>On-screen Show (4:3)</PresentationFormat>
  <Paragraphs>538</Paragraphs>
  <Slides>27</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27</vt:i4>
      </vt:variant>
    </vt:vector>
  </HeadingPairs>
  <TitlesOfParts>
    <vt:vector size="30" baseType="lpstr">
      <vt:lpstr>Arial</vt:lpstr>
      <vt:lpstr>Calibri</vt:lpstr>
      <vt:lpstr>quintly_template</vt:lpstr>
      <vt:lpstr>LinkedIn Quartal</vt:lpstr>
      <vt:lpstr>LinkedIn Followers Table | Crespel &amp; Deiters Group</vt:lpstr>
      <vt:lpstr>LinkedIn Followers Total | Crespel &amp; Deiters Group</vt:lpstr>
      <vt:lpstr>LinkedIn Posts Table | Crespel &amp; Deiters Group - 1 of 24</vt:lpstr>
      <vt:lpstr>LinkedIn Posts Table | Crespel &amp; Deiters Group - 2 of 24</vt:lpstr>
      <vt:lpstr>LinkedIn Posts Table | Crespel &amp; Deiters Group - 3 of 24</vt:lpstr>
      <vt:lpstr>LinkedIn Posts Table | Crespel &amp; Deiters Group - 4 of 24</vt:lpstr>
      <vt:lpstr>LinkedIn Posts Table | Crespel &amp; Deiters Group - 5 of 24</vt:lpstr>
      <vt:lpstr>LinkedIn Posts Table | Crespel &amp; Deiters Group - 6 of 24</vt:lpstr>
      <vt:lpstr>LinkedIn Posts Table | Crespel &amp; Deiters Group - 7 of 24</vt:lpstr>
      <vt:lpstr>LinkedIn Posts Table | Crespel &amp; Deiters Group - 8 of 24</vt:lpstr>
      <vt:lpstr>LinkedIn Posts Table | Crespel &amp; Deiters Group - 9 of 24</vt:lpstr>
      <vt:lpstr>LinkedIn Posts Table | Crespel &amp; Deiters Group - 10 of 24</vt:lpstr>
      <vt:lpstr>LinkedIn Posts Table | Crespel &amp; Deiters Group - 11 of 24</vt:lpstr>
      <vt:lpstr>LinkedIn Posts Table | Crespel &amp; Deiters Group - 12 of 24</vt:lpstr>
      <vt:lpstr>LinkedIn Posts Table | Crespel &amp; Deiters Group - 13 of 24</vt:lpstr>
      <vt:lpstr>LinkedIn Posts Table | Crespel &amp; Deiters Group - 14 of 24</vt:lpstr>
      <vt:lpstr>LinkedIn Posts Table | Crespel &amp; Deiters Group - 15 of 24</vt:lpstr>
      <vt:lpstr>LinkedIn Posts Table | Crespel &amp; Deiters Group - 16 of 24</vt:lpstr>
      <vt:lpstr>LinkedIn Posts Table | Crespel &amp; Deiters Group - 17 of 24</vt:lpstr>
      <vt:lpstr>LinkedIn Posts Table | Crespel &amp; Deiters Group - 18 of 24</vt:lpstr>
      <vt:lpstr>LinkedIn Posts Table | Crespel &amp; Deiters Group - 19 of 24</vt:lpstr>
      <vt:lpstr>LinkedIn Posts Table | Crespel &amp; Deiters Group - 20 of 24</vt:lpstr>
      <vt:lpstr>LinkedIn Posts Table | Crespel &amp; Deiters Group - 21 of 24</vt:lpstr>
      <vt:lpstr>LinkedIn Posts Table | Crespel &amp; Deiters Group - 22 of 24</vt:lpstr>
      <vt:lpstr>LinkedIn Posts Table | Crespel &amp; Deiters Group - 23 of 24</vt:lpstr>
      <vt:lpstr>LinkedIn Posts Table | Crespel &amp; Deiters Group - 24 of 24</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LinkedIn Quartal</dc:title>
  <dc:creator>Frederik Peiniger</dc:creator>
  <cp:lastModifiedBy>Frederik Peiniger</cp:lastModifiedBy>
  <cp:revision>1</cp:revision>
  <dcterms:created xsi:type="dcterms:W3CDTF">2021-10-06T14:25:22Z</dcterms:created>
  <dcterms:modified xsi:type="dcterms:W3CDTF">2021-10-06T14:26:02Z</dcterms:modified>
</cp:coreProperties>
</file>