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1" r:id="rId6"/>
    <p:sldId id="262" r:id="rId7"/>
    <p:sldId id="263" r:id="rId8"/>
    <p:sldId id="264" r:id="rId9"/>
    <p:sldId id="265" r:id="rId10"/>
    <p:sldId id="266" r:id="rId11"/>
    <p:sldId id="267" r:id="rId12"/>
    <p:sldId id="268" r:id="rId13"/>
    <p:sldId id="269" r:id="rId14"/>
    <p:sldId id="270" r:id="rId15"/>
    <p:sldId id="271" r:id="rId16"/>
    <p:sldId id="273" r:id="rId17"/>
    <p:sldId id="274" r:id="rId18"/>
    <p:sldId id="276" r:id="rId19"/>
    <p:sldId id="277" r:id="rId20"/>
    <p:sldId id="278" r:id="rId21"/>
  </p:sldIdLst>
  <p:sldSz cx="9144000" cy="6858000" type="screen4x3"/>
  <p:notesSz cx="6858000" cy="9144000"/>
  <p:embeddedFontLst>
    <p:embeddedFont>
      <p:font typeface="Calibri" panose="020F0502020204030204" pitchFamily="34" charset="0"/>
      <p:regular r:id="rId22"/>
      <p:bold r:id="rId23"/>
      <p:italic r:id="rId24"/>
      <p:boldItalic r:id="rId2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3.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2.fntdata"/><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1.fntdata"/><Relationship Id="rId27"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crespeldeitersgroup</c:v>
                </c:pt>
              </c:strCache>
            </c:strRef>
          </c:tx>
          <c:spPr>
            <a:ln w="28575" cap="rnd">
              <a:solidFill>
                <a:schemeClr val="accent1"/>
              </a:solidFill>
              <a:round/>
            </a:ln>
            <a:effectLst/>
          </c:spPr>
          <c:marker>
            <c:symbol val="none"/>
          </c:marker>
          <c:cat>
            <c:numRef>
              <c:f>Sheet1!$A$2:$A$93</c:f>
              <c:numCache>
                <c:formatCode>m/d/yyyy</c:formatCode>
                <c:ptCount val="92"/>
                <c:pt idx="0">
                  <c:v>44378</c:v>
                </c:pt>
                <c:pt idx="1">
                  <c:v>44379</c:v>
                </c:pt>
                <c:pt idx="2">
                  <c:v>44380</c:v>
                </c:pt>
                <c:pt idx="3">
                  <c:v>44381</c:v>
                </c:pt>
                <c:pt idx="4">
                  <c:v>44382</c:v>
                </c:pt>
                <c:pt idx="5">
                  <c:v>44383</c:v>
                </c:pt>
                <c:pt idx="6">
                  <c:v>44384</c:v>
                </c:pt>
                <c:pt idx="7">
                  <c:v>44385</c:v>
                </c:pt>
                <c:pt idx="8">
                  <c:v>44386</c:v>
                </c:pt>
                <c:pt idx="9">
                  <c:v>44387</c:v>
                </c:pt>
                <c:pt idx="10">
                  <c:v>44388</c:v>
                </c:pt>
                <c:pt idx="11">
                  <c:v>44389</c:v>
                </c:pt>
                <c:pt idx="12">
                  <c:v>44390</c:v>
                </c:pt>
                <c:pt idx="13">
                  <c:v>44391</c:v>
                </c:pt>
                <c:pt idx="14">
                  <c:v>44392</c:v>
                </c:pt>
                <c:pt idx="15">
                  <c:v>44393</c:v>
                </c:pt>
                <c:pt idx="16">
                  <c:v>44394</c:v>
                </c:pt>
                <c:pt idx="17">
                  <c:v>44395</c:v>
                </c:pt>
                <c:pt idx="18">
                  <c:v>44396</c:v>
                </c:pt>
                <c:pt idx="19">
                  <c:v>44397</c:v>
                </c:pt>
                <c:pt idx="20">
                  <c:v>44398</c:v>
                </c:pt>
                <c:pt idx="21">
                  <c:v>44399</c:v>
                </c:pt>
                <c:pt idx="22">
                  <c:v>44400</c:v>
                </c:pt>
                <c:pt idx="23">
                  <c:v>44401</c:v>
                </c:pt>
                <c:pt idx="24">
                  <c:v>44402</c:v>
                </c:pt>
                <c:pt idx="25">
                  <c:v>44403</c:v>
                </c:pt>
                <c:pt idx="26">
                  <c:v>44404</c:v>
                </c:pt>
                <c:pt idx="27">
                  <c:v>44405</c:v>
                </c:pt>
                <c:pt idx="28">
                  <c:v>44406</c:v>
                </c:pt>
                <c:pt idx="29">
                  <c:v>44407</c:v>
                </c:pt>
                <c:pt idx="30">
                  <c:v>44408</c:v>
                </c:pt>
                <c:pt idx="31">
                  <c:v>44409</c:v>
                </c:pt>
                <c:pt idx="32">
                  <c:v>44410</c:v>
                </c:pt>
                <c:pt idx="33">
                  <c:v>44411</c:v>
                </c:pt>
                <c:pt idx="34">
                  <c:v>44412</c:v>
                </c:pt>
                <c:pt idx="35">
                  <c:v>44413</c:v>
                </c:pt>
                <c:pt idx="36">
                  <c:v>44414</c:v>
                </c:pt>
                <c:pt idx="37">
                  <c:v>44415</c:v>
                </c:pt>
                <c:pt idx="38">
                  <c:v>44416</c:v>
                </c:pt>
                <c:pt idx="39">
                  <c:v>44417</c:v>
                </c:pt>
                <c:pt idx="40">
                  <c:v>44418</c:v>
                </c:pt>
                <c:pt idx="41">
                  <c:v>44419</c:v>
                </c:pt>
                <c:pt idx="42">
                  <c:v>44420</c:v>
                </c:pt>
                <c:pt idx="43">
                  <c:v>44421</c:v>
                </c:pt>
                <c:pt idx="44">
                  <c:v>44422</c:v>
                </c:pt>
                <c:pt idx="45">
                  <c:v>44423</c:v>
                </c:pt>
                <c:pt idx="46">
                  <c:v>44424</c:v>
                </c:pt>
                <c:pt idx="47">
                  <c:v>44425</c:v>
                </c:pt>
                <c:pt idx="48">
                  <c:v>44426</c:v>
                </c:pt>
                <c:pt idx="49">
                  <c:v>44427</c:v>
                </c:pt>
                <c:pt idx="50">
                  <c:v>44428</c:v>
                </c:pt>
                <c:pt idx="51">
                  <c:v>44429</c:v>
                </c:pt>
                <c:pt idx="52">
                  <c:v>44430</c:v>
                </c:pt>
                <c:pt idx="53">
                  <c:v>44431</c:v>
                </c:pt>
                <c:pt idx="54">
                  <c:v>44432</c:v>
                </c:pt>
                <c:pt idx="55">
                  <c:v>44433</c:v>
                </c:pt>
                <c:pt idx="56">
                  <c:v>44434</c:v>
                </c:pt>
                <c:pt idx="57">
                  <c:v>44435</c:v>
                </c:pt>
                <c:pt idx="58">
                  <c:v>44436</c:v>
                </c:pt>
                <c:pt idx="59">
                  <c:v>44437</c:v>
                </c:pt>
                <c:pt idx="60">
                  <c:v>44438</c:v>
                </c:pt>
                <c:pt idx="61">
                  <c:v>44439</c:v>
                </c:pt>
                <c:pt idx="62">
                  <c:v>44440</c:v>
                </c:pt>
                <c:pt idx="63">
                  <c:v>44441</c:v>
                </c:pt>
                <c:pt idx="64">
                  <c:v>44442</c:v>
                </c:pt>
                <c:pt idx="65">
                  <c:v>44443</c:v>
                </c:pt>
                <c:pt idx="66">
                  <c:v>44444</c:v>
                </c:pt>
                <c:pt idx="67">
                  <c:v>44445</c:v>
                </c:pt>
                <c:pt idx="68">
                  <c:v>44446</c:v>
                </c:pt>
                <c:pt idx="69">
                  <c:v>44447</c:v>
                </c:pt>
                <c:pt idx="70">
                  <c:v>44448</c:v>
                </c:pt>
                <c:pt idx="71">
                  <c:v>44449</c:v>
                </c:pt>
                <c:pt idx="72">
                  <c:v>44450</c:v>
                </c:pt>
                <c:pt idx="73">
                  <c:v>44451</c:v>
                </c:pt>
                <c:pt idx="74">
                  <c:v>44452</c:v>
                </c:pt>
                <c:pt idx="75">
                  <c:v>44453</c:v>
                </c:pt>
                <c:pt idx="76">
                  <c:v>44454</c:v>
                </c:pt>
                <c:pt idx="77">
                  <c:v>44455</c:v>
                </c:pt>
                <c:pt idx="78">
                  <c:v>44456</c:v>
                </c:pt>
                <c:pt idx="79">
                  <c:v>44457</c:v>
                </c:pt>
                <c:pt idx="80">
                  <c:v>44458</c:v>
                </c:pt>
                <c:pt idx="81">
                  <c:v>44459</c:v>
                </c:pt>
                <c:pt idx="82">
                  <c:v>44460</c:v>
                </c:pt>
                <c:pt idx="83">
                  <c:v>44461</c:v>
                </c:pt>
                <c:pt idx="84">
                  <c:v>44462</c:v>
                </c:pt>
                <c:pt idx="85">
                  <c:v>44463</c:v>
                </c:pt>
                <c:pt idx="86">
                  <c:v>44464</c:v>
                </c:pt>
                <c:pt idx="87">
                  <c:v>44465</c:v>
                </c:pt>
                <c:pt idx="88">
                  <c:v>44466</c:v>
                </c:pt>
                <c:pt idx="89">
                  <c:v>44467</c:v>
                </c:pt>
                <c:pt idx="90">
                  <c:v>44468</c:v>
                </c:pt>
                <c:pt idx="91">
                  <c:v>44469</c:v>
                </c:pt>
              </c:numCache>
            </c:numRef>
          </c:cat>
          <c:val>
            <c:numRef>
              <c:f>Sheet1!$B$2:$B$93</c:f>
              <c:numCache>
                <c:formatCode>General</c:formatCode>
                <c:ptCount val="92"/>
                <c:pt idx="0">
                  <c:v>528</c:v>
                </c:pt>
                <c:pt idx="1">
                  <c:v>528</c:v>
                </c:pt>
                <c:pt idx="2">
                  <c:v>528</c:v>
                </c:pt>
                <c:pt idx="3">
                  <c:v>529</c:v>
                </c:pt>
                <c:pt idx="4">
                  <c:v>529</c:v>
                </c:pt>
                <c:pt idx="5">
                  <c:v>529</c:v>
                </c:pt>
                <c:pt idx="6">
                  <c:v>529</c:v>
                </c:pt>
                <c:pt idx="7">
                  <c:v>528</c:v>
                </c:pt>
                <c:pt idx="8">
                  <c:v>528</c:v>
                </c:pt>
                <c:pt idx="9">
                  <c:v>528</c:v>
                </c:pt>
                <c:pt idx="10">
                  <c:v>530</c:v>
                </c:pt>
                <c:pt idx="11">
                  <c:v>530</c:v>
                </c:pt>
                <c:pt idx="12">
                  <c:v>530</c:v>
                </c:pt>
                <c:pt idx="13">
                  <c:v>530</c:v>
                </c:pt>
                <c:pt idx="14">
                  <c:v>530</c:v>
                </c:pt>
                <c:pt idx="15">
                  <c:v>530</c:v>
                </c:pt>
                <c:pt idx="16">
                  <c:v>532</c:v>
                </c:pt>
                <c:pt idx="17">
                  <c:v>532</c:v>
                </c:pt>
                <c:pt idx="18">
                  <c:v>532</c:v>
                </c:pt>
                <c:pt idx="19">
                  <c:v>532</c:v>
                </c:pt>
                <c:pt idx="20">
                  <c:v>534</c:v>
                </c:pt>
                <c:pt idx="21">
                  <c:v>533</c:v>
                </c:pt>
                <c:pt idx="22">
                  <c:v>533</c:v>
                </c:pt>
                <c:pt idx="23">
                  <c:v>533</c:v>
                </c:pt>
                <c:pt idx="24">
                  <c:v>533</c:v>
                </c:pt>
                <c:pt idx="25">
                  <c:v>534</c:v>
                </c:pt>
                <c:pt idx="26">
                  <c:v>533</c:v>
                </c:pt>
                <c:pt idx="27">
                  <c:v>533</c:v>
                </c:pt>
                <c:pt idx="28">
                  <c:v>533</c:v>
                </c:pt>
                <c:pt idx="29">
                  <c:v>533</c:v>
                </c:pt>
                <c:pt idx="30">
                  <c:v>533</c:v>
                </c:pt>
                <c:pt idx="31">
                  <c:v>535</c:v>
                </c:pt>
                <c:pt idx="32">
                  <c:v>537</c:v>
                </c:pt>
                <c:pt idx="33">
                  <c:v>539</c:v>
                </c:pt>
                <c:pt idx="34">
                  <c:v>540</c:v>
                </c:pt>
                <c:pt idx="35">
                  <c:v>541</c:v>
                </c:pt>
                <c:pt idx="36">
                  <c:v>542</c:v>
                </c:pt>
                <c:pt idx="37">
                  <c:v>542</c:v>
                </c:pt>
                <c:pt idx="38">
                  <c:v>542</c:v>
                </c:pt>
                <c:pt idx="39">
                  <c:v>542</c:v>
                </c:pt>
                <c:pt idx="40">
                  <c:v>543</c:v>
                </c:pt>
                <c:pt idx="41">
                  <c:v>546</c:v>
                </c:pt>
                <c:pt idx="42">
                  <c:v>545</c:v>
                </c:pt>
                <c:pt idx="43">
                  <c:v>547</c:v>
                </c:pt>
                <c:pt idx="44">
                  <c:v>548</c:v>
                </c:pt>
                <c:pt idx="45">
                  <c:v>548</c:v>
                </c:pt>
                <c:pt idx="46">
                  <c:v>549</c:v>
                </c:pt>
                <c:pt idx="47">
                  <c:v>549</c:v>
                </c:pt>
                <c:pt idx="48">
                  <c:v>549</c:v>
                </c:pt>
                <c:pt idx="49">
                  <c:v>550</c:v>
                </c:pt>
                <c:pt idx="50">
                  <c:v>552</c:v>
                </c:pt>
                <c:pt idx="51">
                  <c:v>551</c:v>
                </c:pt>
                <c:pt idx="52">
                  <c:v>551</c:v>
                </c:pt>
                <c:pt idx="53">
                  <c:v>553</c:v>
                </c:pt>
                <c:pt idx="54">
                  <c:v>553</c:v>
                </c:pt>
                <c:pt idx="55">
                  <c:v>552</c:v>
                </c:pt>
                <c:pt idx="56">
                  <c:v>552</c:v>
                </c:pt>
                <c:pt idx="57">
                  <c:v>553</c:v>
                </c:pt>
                <c:pt idx="58">
                  <c:v>554</c:v>
                </c:pt>
                <c:pt idx="59">
                  <c:v>555</c:v>
                </c:pt>
                <c:pt idx="60">
                  <c:v>557</c:v>
                </c:pt>
                <c:pt idx="61">
                  <c:v>558</c:v>
                </c:pt>
                <c:pt idx="62">
                  <c:v>558</c:v>
                </c:pt>
                <c:pt idx="63">
                  <c:v>558</c:v>
                </c:pt>
                <c:pt idx="64">
                  <c:v>560</c:v>
                </c:pt>
                <c:pt idx="65">
                  <c:v>561</c:v>
                </c:pt>
                <c:pt idx="66">
                  <c:v>562</c:v>
                </c:pt>
                <c:pt idx="67">
                  <c:v>563</c:v>
                </c:pt>
                <c:pt idx="68">
                  <c:v>562</c:v>
                </c:pt>
                <c:pt idx="69">
                  <c:v>564</c:v>
                </c:pt>
                <c:pt idx="70">
                  <c:v>566</c:v>
                </c:pt>
                <c:pt idx="71">
                  <c:v>566</c:v>
                </c:pt>
                <c:pt idx="72">
                  <c:v>567</c:v>
                </c:pt>
                <c:pt idx="73">
                  <c:v>566</c:v>
                </c:pt>
                <c:pt idx="74">
                  <c:v>566</c:v>
                </c:pt>
                <c:pt idx="75">
                  <c:v>567</c:v>
                </c:pt>
                <c:pt idx="76">
                  <c:v>568</c:v>
                </c:pt>
                <c:pt idx="77">
                  <c:v>567</c:v>
                </c:pt>
                <c:pt idx="78">
                  <c:v>567</c:v>
                </c:pt>
                <c:pt idx="79">
                  <c:v>569</c:v>
                </c:pt>
                <c:pt idx="80">
                  <c:v>568</c:v>
                </c:pt>
                <c:pt idx="81">
                  <c:v>568</c:v>
                </c:pt>
                <c:pt idx="82">
                  <c:v>569</c:v>
                </c:pt>
                <c:pt idx="83">
                  <c:v>567</c:v>
                </c:pt>
                <c:pt idx="84">
                  <c:v>568</c:v>
                </c:pt>
                <c:pt idx="85">
                  <c:v>569</c:v>
                </c:pt>
                <c:pt idx="86">
                  <c:v>569</c:v>
                </c:pt>
                <c:pt idx="87">
                  <c:v>569</c:v>
                </c:pt>
                <c:pt idx="88">
                  <c:v>569</c:v>
                </c:pt>
                <c:pt idx="89">
                  <c:v>569</c:v>
                </c:pt>
                <c:pt idx="90">
                  <c:v>569</c:v>
                </c:pt>
                <c:pt idx="91">
                  <c:v>569</c:v>
                </c:pt>
              </c:numCache>
            </c:numRef>
          </c:val>
          <c:smooth val="0"/>
          <c:extLst>
            <c:ext xmlns:c16="http://schemas.microsoft.com/office/drawing/2014/chart" uri="{C3380CC4-5D6E-409C-BE32-E72D297353CC}">
              <c16:uniqueId val="{00000000-4079-4C21-9AEC-CA6BC0430778}"/>
            </c:ext>
          </c:extLst>
        </c:ser>
        <c:dLbls>
          <c:showLegendKey val="0"/>
          <c:showVal val="0"/>
          <c:showCatName val="0"/>
          <c:showSerName val="0"/>
          <c:showPercent val="0"/>
          <c:showBubbleSize val="0"/>
        </c:dLbls>
        <c:smooth val="0"/>
        <c:axId val="385695792"/>
        <c:axId val="385692840"/>
      </c:lineChart>
      <c:dateAx>
        <c:axId val="3856957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5692840"/>
        <c:crosses val="autoZero"/>
        <c:auto val="1"/>
        <c:lblOffset val="100"/>
        <c:baseTimeUnit val="days"/>
      </c:dateAx>
      <c:valAx>
        <c:axId val="3856928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56957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10/6/2021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10/6/2021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10/6/2021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10/6/2021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10/6/2021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10/6/2021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10/6/2021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10/6/2021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10/6/2021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10/6/2021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F879F8-E84E-4426-AABB-6393EB6C3C62}"/>
              </a:ext>
            </a:extLst>
          </p:cNvPr>
          <p:cNvSpPr>
            <a:spLocks noGrp="1"/>
          </p:cNvSpPr>
          <p:nvPr>
            <p:ph type="ctrTitle"/>
          </p:nvPr>
        </p:nvSpPr>
        <p:spPr/>
        <p:txBody>
          <a:bodyPr/>
          <a:lstStyle/>
          <a:p>
            <a:r>
              <a:rPr lang="en-US"/>
              <a:t>Instagram Quartal</a:t>
            </a:r>
          </a:p>
        </p:txBody>
      </p:sp>
      <p:sp>
        <p:nvSpPr>
          <p:cNvPr id="3" name="Subtitle 2">
            <a:extLst>
              <a:ext uri="{FF2B5EF4-FFF2-40B4-BE49-F238E27FC236}">
                <a16:creationId xmlns:a16="http://schemas.microsoft.com/office/drawing/2014/main" id="{52339461-45FB-406C-9EEC-BED301FE986B}"/>
              </a:ext>
            </a:extLst>
          </p:cNvPr>
          <p:cNvSpPr>
            <a:spLocks noGrp="1"/>
          </p:cNvSpPr>
          <p:nvPr>
            <p:ph type="subTitle" idx="1"/>
          </p:nvPr>
        </p:nvSpPr>
        <p:spPr/>
        <p:txBody>
          <a:bodyPr/>
          <a:lstStyle/>
          <a:p>
            <a:r>
              <a:rPr lang="en-US"/>
              <a:t>INCREON GmbH</a:t>
            </a:r>
          </a:p>
        </p:txBody>
      </p:sp>
    </p:spTree>
    <p:extLst>
      <p:ext uri="{BB962C8B-B14F-4D97-AF65-F5344CB8AC3E}">
        <p14:creationId xmlns:p14="http://schemas.microsoft.com/office/powerpoint/2010/main" val="32902326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343136-4B81-46F7-91D4-49C485A6F6B5}"/>
              </a:ext>
            </a:extLst>
          </p:cNvPr>
          <p:cNvSpPr>
            <a:spLocks noGrp="1"/>
          </p:cNvSpPr>
          <p:nvPr>
            <p:ph type="title"/>
          </p:nvPr>
        </p:nvSpPr>
        <p:spPr/>
        <p:txBody>
          <a:bodyPr/>
          <a:lstStyle/>
          <a:p>
            <a:r>
              <a:rPr lang="en-US"/>
              <a:t>Instagram Key Metrics Table | Crespel &amp; Deiters Group</a:t>
            </a:r>
          </a:p>
        </p:txBody>
      </p:sp>
      <p:graphicFrame>
        <p:nvGraphicFramePr>
          <p:cNvPr id="5" name="Table Placeholder 4">
            <a:extLst>
              <a:ext uri="{FF2B5EF4-FFF2-40B4-BE49-F238E27FC236}">
                <a16:creationId xmlns:a16="http://schemas.microsoft.com/office/drawing/2014/main" id="{AB525B41-F8FF-4AD0-9BE0-519984B33E3A}"/>
              </a:ext>
            </a:extLst>
          </p:cNvPr>
          <p:cNvGraphicFramePr>
            <a:graphicFrameLocks noGrp="1"/>
          </p:cNvGraphicFramePr>
          <p:nvPr>
            <p:ph type="tbl" sz="quarter" idx="13"/>
            <p:extLst>
              <p:ext uri="{D42A27DB-BD31-4B8C-83A1-F6EECF244321}">
                <p14:modId xmlns:p14="http://schemas.microsoft.com/office/powerpoint/2010/main" val="19990627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926290766"/>
                    </a:ext>
                  </a:extLst>
                </a:gridCol>
                <a:gridCol w="658368">
                  <a:extLst>
                    <a:ext uri="{9D8B030D-6E8A-4147-A177-3AD203B41FA5}">
                      <a16:colId xmlns:a16="http://schemas.microsoft.com/office/drawing/2014/main" val="1812893141"/>
                    </a:ext>
                  </a:extLst>
                </a:gridCol>
                <a:gridCol w="658368">
                  <a:extLst>
                    <a:ext uri="{9D8B030D-6E8A-4147-A177-3AD203B41FA5}">
                      <a16:colId xmlns:a16="http://schemas.microsoft.com/office/drawing/2014/main" val="950398920"/>
                    </a:ext>
                  </a:extLst>
                </a:gridCol>
                <a:gridCol w="658368">
                  <a:extLst>
                    <a:ext uri="{9D8B030D-6E8A-4147-A177-3AD203B41FA5}">
                      <a16:colId xmlns:a16="http://schemas.microsoft.com/office/drawing/2014/main" val="3864014236"/>
                    </a:ext>
                  </a:extLst>
                </a:gridCol>
                <a:gridCol w="658368">
                  <a:extLst>
                    <a:ext uri="{9D8B030D-6E8A-4147-A177-3AD203B41FA5}">
                      <a16:colId xmlns:a16="http://schemas.microsoft.com/office/drawing/2014/main" val="1174683565"/>
                    </a:ext>
                  </a:extLst>
                </a:gridCol>
                <a:gridCol w="658368">
                  <a:extLst>
                    <a:ext uri="{9D8B030D-6E8A-4147-A177-3AD203B41FA5}">
                      <a16:colId xmlns:a16="http://schemas.microsoft.com/office/drawing/2014/main" val="1218561847"/>
                    </a:ext>
                  </a:extLst>
                </a:gridCol>
                <a:gridCol w="658368">
                  <a:extLst>
                    <a:ext uri="{9D8B030D-6E8A-4147-A177-3AD203B41FA5}">
                      <a16:colId xmlns:a16="http://schemas.microsoft.com/office/drawing/2014/main" val="731178010"/>
                    </a:ext>
                  </a:extLst>
                </a:gridCol>
                <a:gridCol w="658368">
                  <a:extLst>
                    <a:ext uri="{9D8B030D-6E8A-4147-A177-3AD203B41FA5}">
                      <a16:colId xmlns:a16="http://schemas.microsoft.com/office/drawing/2014/main" val="2820343891"/>
                    </a:ext>
                  </a:extLst>
                </a:gridCol>
                <a:gridCol w="658368">
                  <a:extLst>
                    <a:ext uri="{9D8B030D-6E8A-4147-A177-3AD203B41FA5}">
                      <a16:colId xmlns:a16="http://schemas.microsoft.com/office/drawing/2014/main" val="4184287806"/>
                    </a:ext>
                  </a:extLst>
                </a:gridCol>
                <a:gridCol w="658368">
                  <a:extLst>
                    <a:ext uri="{9D8B030D-6E8A-4147-A177-3AD203B41FA5}">
                      <a16:colId xmlns:a16="http://schemas.microsoft.com/office/drawing/2014/main" val="2002040749"/>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2806008867"/>
                  </a:ext>
                </a:extLst>
              </a:tr>
              <a:tr h="370840">
                <a:tc>
                  <a:txBody>
                    <a:bodyPr/>
                    <a:lstStyle/>
                    <a:p>
                      <a:r>
                        <a:rPr lang="en-US" sz="1000"/>
                        <a:t>crespeldeitersgroup</a:t>
                      </a:r>
                    </a:p>
                  </a:txBody>
                  <a:tcPr/>
                </a:tc>
                <a:tc>
                  <a:txBody>
                    <a:bodyPr/>
                    <a:lstStyle/>
                    <a:p>
                      <a:r>
                        <a:rPr lang="en-US" sz="1000"/>
                        <a:t>569</a:t>
                      </a:r>
                    </a:p>
                  </a:txBody>
                  <a:tcPr/>
                </a:tc>
                <a:tc>
                  <a:txBody>
                    <a:bodyPr/>
                    <a:lstStyle/>
                    <a:p>
                      <a:r>
                        <a:rPr lang="en-US" sz="1000"/>
                        <a:t>42</a:t>
                      </a:r>
                    </a:p>
                  </a:txBody>
                  <a:tcPr/>
                </a:tc>
                <a:tc>
                  <a:txBody>
                    <a:bodyPr/>
                    <a:lstStyle/>
                    <a:p>
                      <a:r>
                        <a:rPr lang="en-US" sz="1000"/>
                        <a:t>7</a:t>
                      </a:r>
                    </a:p>
                  </a:txBody>
                  <a:tcPr/>
                </a:tc>
                <a:tc>
                  <a:txBody>
                    <a:bodyPr/>
                    <a:lstStyle/>
                    <a:p>
                      <a:r>
                        <a:rPr lang="en-US" sz="1000"/>
                        <a:t>3</a:t>
                      </a:r>
                    </a:p>
                  </a:txBody>
                  <a:tcPr/>
                </a:tc>
                <a:tc>
                  <a:txBody>
                    <a:bodyPr/>
                    <a:lstStyle/>
                    <a:p>
                      <a:r>
                        <a:rPr lang="en-US" sz="1000"/>
                        <a:t>0</a:t>
                      </a:r>
                    </a:p>
                  </a:txBody>
                  <a:tcPr/>
                </a:tc>
                <a:tc>
                  <a:txBody>
                    <a:bodyPr/>
                    <a:lstStyle/>
                    <a:p>
                      <a:r>
                        <a:rPr lang="en-US" sz="1000"/>
                        <a:t>10</a:t>
                      </a:r>
                    </a:p>
                  </a:txBody>
                  <a:tcPr/>
                </a:tc>
                <a:tc>
                  <a:txBody>
                    <a:bodyPr/>
                    <a:lstStyle/>
                    <a:p>
                      <a:r>
                        <a:rPr lang="en-US" sz="1000"/>
                        <a:t>485</a:t>
                      </a:r>
                    </a:p>
                  </a:txBody>
                  <a:tcPr/>
                </a:tc>
                <a:tc>
                  <a:txBody>
                    <a:bodyPr/>
                    <a:lstStyle/>
                    <a:p>
                      <a:r>
                        <a:rPr lang="en-US" sz="1000"/>
                        <a:t>2</a:t>
                      </a:r>
                    </a:p>
                  </a:txBody>
                  <a:tcPr/>
                </a:tc>
                <a:tc>
                  <a:txBody>
                    <a:bodyPr/>
                    <a:lstStyle/>
                    <a:p>
                      <a:r>
                        <a:rPr lang="en-US" sz="1000"/>
                        <a:t>8.8869 %</a:t>
                      </a:r>
                    </a:p>
                  </a:txBody>
                  <a:tcPr/>
                </a:tc>
                <a:extLst>
                  <a:ext uri="{0D108BD9-81ED-4DB2-BD59-A6C34878D82A}">
                    <a16:rowId xmlns:a16="http://schemas.microsoft.com/office/drawing/2014/main" val="3264817929"/>
                  </a:ext>
                </a:extLst>
              </a:tr>
            </a:tbl>
          </a:graphicData>
        </a:graphic>
      </p:graphicFrame>
      <p:sp>
        <p:nvSpPr>
          <p:cNvPr id="4" name="Text Placeholder 3">
            <a:extLst>
              <a:ext uri="{FF2B5EF4-FFF2-40B4-BE49-F238E27FC236}">
                <a16:creationId xmlns:a16="http://schemas.microsoft.com/office/drawing/2014/main" id="{79FE72BB-B2A5-418B-BF28-DCB1F4486423}"/>
              </a:ext>
            </a:extLst>
          </p:cNvPr>
          <p:cNvSpPr>
            <a:spLocks noGrp="1"/>
          </p:cNvSpPr>
          <p:nvPr>
            <p:ph type="body" sz="quarter" idx="14"/>
          </p:nvPr>
        </p:nvSpPr>
        <p:spPr/>
        <p:txBody>
          <a:bodyPr/>
          <a:lstStyle/>
          <a:p>
            <a:r>
              <a:rPr lang="en-US"/>
              <a:t>07/01/2021 - 09/30/2021</a:t>
            </a:r>
          </a:p>
        </p:txBody>
      </p:sp>
    </p:spTree>
    <p:extLst>
      <p:ext uri="{BB962C8B-B14F-4D97-AF65-F5344CB8AC3E}">
        <p14:creationId xmlns:p14="http://schemas.microsoft.com/office/powerpoint/2010/main" val="246758723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64FF98-1325-4CB9-92E2-48225FB62430}"/>
              </a:ext>
            </a:extLst>
          </p:cNvPr>
          <p:cNvSpPr>
            <a:spLocks noGrp="1"/>
          </p:cNvSpPr>
          <p:nvPr>
            <p:ph type="title"/>
          </p:nvPr>
        </p:nvSpPr>
        <p:spPr/>
        <p:txBody>
          <a:bodyPr/>
          <a:lstStyle/>
          <a:p>
            <a:r>
              <a:rPr lang="en-US"/>
              <a:t>Instagram Key Metrics Table | Crespel &amp; Deiters Group</a:t>
            </a:r>
          </a:p>
        </p:txBody>
      </p:sp>
      <p:graphicFrame>
        <p:nvGraphicFramePr>
          <p:cNvPr id="5" name="Table Placeholder 4">
            <a:extLst>
              <a:ext uri="{FF2B5EF4-FFF2-40B4-BE49-F238E27FC236}">
                <a16:creationId xmlns:a16="http://schemas.microsoft.com/office/drawing/2014/main" id="{F41934D9-6340-4A34-940D-DCC1B7742CEF}"/>
              </a:ext>
            </a:extLst>
          </p:cNvPr>
          <p:cNvGraphicFramePr>
            <a:graphicFrameLocks noGrp="1"/>
          </p:cNvGraphicFramePr>
          <p:nvPr>
            <p:ph type="tbl" sz="quarter" idx="13"/>
            <p:extLst>
              <p:ext uri="{D42A27DB-BD31-4B8C-83A1-F6EECF244321}">
                <p14:modId xmlns:p14="http://schemas.microsoft.com/office/powerpoint/2010/main" val="30803554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3044451758"/>
                    </a:ext>
                  </a:extLst>
                </a:gridCol>
                <a:gridCol w="658368">
                  <a:extLst>
                    <a:ext uri="{9D8B030D-6E8A-4147-A177-3AD203B41FA5}">
                      <a16:colId xmlns:a16="http://schemas.microsoft.com/office/drawing/2014/main" val="3383423235"/>
                    </a:ext>
                  </a:extLst>
                </a:gridCol>
                <a:gridCol w="658368">
                  <a:extLst>
                    <a:ext uri="{9D8B030D-6E8A-4147-A177-3AD203B41FA5}">
                      <a16:colId xmlns:a16="http://schemas.microsoft.com/office/drawing/2014/main" val="3519189683"/>
                    </a:ext>
                  </a:extLst>
                </a:gridCol>
                <a:gridCol w="658368">
                  <a:extLst>
                    <a:ext uri="{9D8B030D-6E8A-4147-A177-3AD203B41FA5}">
                      <a16:colId xmlns:a16="http://schemas.microsoft.com/office/drawing/2014/main" val="2493841733"/>
                    </a:ext>
                  </a:extLst>
                </a:gridCol>
                <a:gridCol w="658368">
                  <a:extLst>
                    <a:ext uri="{9D8B030D-6E8A-4147-A177-3AD203B41FA5}">
                      <a16:colId xmlns:a16="http://schemas.microsoft.com/office/drawing/2014/main" val="367484851"/>
                    </a:ext>
                  </a:extLst>
                </a:gridCol>
                <a:gridCol w="658368">
                  <a:extLst>
                    <a:ext uri="{9D8B030D-6E8A-4147-A177-3AD203B41FA5}">
                      <a16:colId xmlns:a16="http://schemas.microsoft.com/office/drawing/2014/main" val="1070564166"/>
                    </a:ext>
                  </a:extLst>
                </a:gridCol>
                <a:gridCol w="658368">
                  <a:extLst>
                    <a:ext uri="{9D8B030D-6E8A-4147-A177-3AD203B41FA5}">
                      <a16:colId xmlns:a16="http://schemas.microsoft.com/office/drawing/2014/main" val="3686817437"/>
                    </a:ext>
                  </a:extLst>
                </a:gridCol>
                <a:gridCol w="658368">
                  <a:extLst>
                    <a:ext uri="{9D8B030D-6E8A-4147-A177-3AD203B41FA5}">
                      <a16:colId xmlns:a16="http://schemas.microsoft.com/office/drawing/2014/main" val="1264362254"/>
                    </a:ext>
                  </a:extLst>
                </a:gridCol>
                <a:gridCol w="658368">
                  <a:extLst>
                    <a:ext uri="{9D8B030D-6E8A-4147-A177-3AD203B41FA5}">
                      <a16:colId xmlns:a16="http://schemas.microsoft.com/office/drawing/2014/main" val="2995976391"/>
                    </a:ext>
                  </a:extLst>
                </a:gridCol>
                <a:gridCol w="658368">
                  <a:extLst>
                    <a:ext uri="{9D8B030D-6E8A-4147-A177-3AD203B41FA5}">
                      <a16:colId xmlns:a16="http://schemas.microsoft.com/office/drawing/2014/main" val="2605311827"/>
                    </a:ext>
                  </a:extLst>
                </a:gridCol>
                <a:gridCol w="658368">
                  <a:extLst>
                    <a:ext uri="{9D8B030D-6E8A-4147-A177-3AD203B41FA5}">
                      <a16:colId xmlns:a16="http://schemas.microsoft.com/office/drawing/2014/main" val="4199219463"/>
                    </a:ext>
                  </a:extLst>
                </a:gridCol>
              </a:tblGrid>
              <a:tr h="370840">
                <a:tc>
                  <a:txBody>
                    <a:bodyPr/>
                    <a:lstStyle/>
                    <a:p>
                      <a:r>
                        <a:rPr lang="en-US" sz="1000"/>
                        <a:t>Name</a:t>
                      </a:r>
                    </a:p>
                  </a:txBody>
                  <a:tcPr/>
                </a:tc>
                <a:tc>
                  <a:txBody>
                    <a:bodyPr/>
                    <a:lstStyle/>
                    <a:p>
                      <a:r>
                        <a:rPr lang="en-US" sz="1000"/>
                        <a:t>Posts</a:t>
                      </a:r>
                    </a:p>
                  </a:txBody>
                  <a:tcPr/>
                </a:tc>
                <a:tc>
                  <a:txBody>
                    <a:bodyPr/>
                    <a:lstStyle/>
                    <a:p>
                      <a:r>
                        <a:rPr lang="en-US" sz="1000"/>
                        <a:t>Comments</a:t>
                      </a:r>
                    </a:p>
                  </a:txBody>
                  <a:tcPr/>
                </a:tc>
                <a:tc>
                  <a:txBody>
                    <a:bodyPr/>
                    <a:lstStyle/>
                    <a:p>
                      <a:r>
                        <a:rPr lang="en-US" sz="1000"/>
                        <a:t>Total Post Impressions</a:t>
                      </a:r>
                    </a:p>
                  </a:txBody>
                  <a:tcPr/>
                </a:tc>
                <a:tc>
                  <a:txBody>
                    <a:bodyPr/>
                    <a:lstStyle/>
                    <a:p>
                      <a:r>
                        <a:rPr lang="en-US" sz="1000"/>
                        <a:t>Total Engagement</a:t>
                      </a:r>
                    </a:p>
                  </a:txBody>
                  <a:tcPr/>
                </a:tc>
                <a:tc>
                  <a:txBody>
                    <a:bodyPr/>
                    <a:lstStyle/>
                    <a:p>
                      <a:r>
                        <a:rPr lang="en-US" sz="1000"/>
                        <a:t>Avg. Post Reach</a:t>
                      </a:r>
                    </a:p>
                  </a:txBody>
                  <a:tcPr/>
                </a:tc>
                <a:tc>
                  <a:txBody>
                    <a:bodyPr/>
                    <a:lstStyle/>
                    <a:p>
                      <a:r>
                        <a:rPr lang="en-US" sz="1000"/>
                        <a:t>Total Saves</a:t>
                      </a:r>
                    </a:p>
                  </a:txBody>
                  <a:tcPr/>
                </a:tc>
                <a:tc>
                  <a:txBody>
                    <a:bodyPr/>
                    <a:lstStyle/>
                    <a:p>
                      <a:r>
                        <a:rPr lang="en-US" sz="1000"/>
                        <a:t>Image Posts</a:t>
                      </a:r>
                    </a:p>
                  </a:txBody>
                  <a:tcPr/>
                </a:tc>
                <a:tc>
                  <a:txBody>
                    <a:bodyPr/>
                    <a:lstStyle/>
                    <a:p>
                      <a:r>
                        <a:rPr lang="en-US" sz="1000"/>
                        <a:t>Carousel Posts</a:t>
                      </a:r>
                    </a:p>
                  </a:txBody>
                  <a:tcPr/>
                </a:tc>
                <a:tc>
                  <a:txBody>
                    <a:bodyPr/>
                    <a:lstStyle/>
                    <a:p>
                      <a:r>
                        <a:rPr lang="en-US" sz="1000"/>
                        <a:t>Video Posts</a:t>
                      </a:r>
                    </a:p>
                  </a:txBody>
                  <a:tcPr/>
                </a:tc>
                <a:tc>
                  <a:txBody>
                    <a:bodyPr/>
                    <a:lstStyle/>
                    <a:p>
                      <a:r>
                        <a:rPr lang="en-US" sz="1000"/>
                        <a:t>IGTV Video Posts</a:t>
                      </a:r>
                    </a:p>
                  </a:txBody>
                  <a:tcPr/>
                </a:tc>
                <a:extLst>
                  <a:ext uri="{0D108BD9-81ED-4DB2-BD59-A6C34878D82A}">
                    <a16:rowId xmlns:a16="http://schemas.microsoft.com/office/drawing/2014/main" val="2624786219"/>
                  </a:ext>
                </a:extLst>
              </a:tr>
              <a:tr h="370840">
                <a:tc>
                  <a:txBody>
                    <a:bodyPr/>
                    <a:lstStyle/>
                    <a:p>
                      <a:r>
                        <a:rPr lang="en-US" sz="1000"/>
                        <a:t>crespeldeitersgroup</a:t>
                      </a:r>
                    </a:p>
                  </a:txBody>
                  <a:tcPr/>
                </a:tc>
                <a:tc>
                  <a:txBody>
                    <a:bodyPr/>
                    <a:lstStyle/>
                    <a:p>
                      <a:r>
                        <a:rPr lang="en-US" sz="1000"/>
                        <a:t>10</a:t>
                      </a:r>
                    </a:p>
                  </a:txBody>
                  <a:tcPr/>
                </a:tc>
                <a:tc>
                  <a:txBody>
                    <a:bodyPr/>
                    <a:lstStyle/>
                    <a:p>
                      <a:r>
                        <a:rPr lang="en-US" sz="1000"/>
                        <a:t>2</a:t>
                      </a:r>
                    </a:p>
                  </a:txBody>
                  <a:tcPr/>
                </a:tc>
                <a:tc>
                  <a:txBody>
                    <a:bodyPr/>
                    <a:lstStyle/>
                    <a:p>
                      <a:r>
                        <a:rPr lang="en-US" sz="1000"/>
                        <a:t>5255</a:t>
                      </a:r>
                    </a:p>
                  </a:txBody>
                  <a:tcPr/>
                </a:tc>
                <a:tc>
                  <a:txBody>
                    <a:bodyPr/>
                    <a:lstStyle/>
                    <a:p>
                      <a:r>
                        <a:rPr lang="en-US" sz="1000"/>
                        <a:t>482</a:t>
                      </a:r>
                    </a:p>
                  </a:txBody>
                  <a:tcPr/>
                </a:tc>
                <a:tc>
                  <a:txBody>
                    <a:bodyPr/>
                    <a:lstStyle/>
                    <a:p>
                      <a:r>
                        <a:rPr lang="en-US" sz="1000"/>
                        <a:t>432.6</a:t>
                      </a:r>
                    </a:p>
                  </a:txBody>
                  <a:tcPr/>
                </a:tc>
                <a:tc>
                  <a:txBody>
                    <a:bodyPr/>
                    <a:lstStyle/>
                    <a:p>
                      <a:r>
                        <a:rPr lang="en-US" sz="1000"/>
                        <a:t>1</a:t>
                      </a:r>
                    </a:p>
                  </a:txBody>
                  <a:tcPr/>
                </a:tc>
                <a:tc>
                  <a:txBody>
                    <a:bodyPr/>
                    <a:lstStyle/>
                    <a:p>
                      <a:r>
                        <a:rPr lang="en-US" sz="1000"/>
                        <a:t>7</a:t>
                      </a:r>
                    </a:p>
                  </a:txBody>
                  <a:tcPr/>
                </a:tc>
                <a:tc>
                  <a:txBody>
                    <a:bodyPr/>
                    <a:lstStyle/>
                    <a:p>
                      <a:r>
                        <a:rPr lang="en-US" sz="1000"/>
                        <a:t>3</a:t>
                      </a:r>
                    </a:p>
                  </a:txBody>
                  <a:tcPr/>
                </a:tc>
                <a:tc>
                  <a:txBody>
                    <a:bodyPr/>
                    <a:lstStyle/>
                    <a:p>
                      <a:r>
                        <a:rPr lang="en-US" sz="1000"/>
                        <a:t>0</a:t>
                      </a:r>
                    </a:p>
                  </a:txBody>
                  <a:tcPr/>
                </a:tc>
                <a:tc>
                  <a:txBody>
                    <a:bodyPr/>
                    <a:lstStyle/>
                    <a:p>
                      <a:r>
                        <a:rPr lang="en-US" sz="1000"/>
                        <a:t>0</a:t>
                      </a:r>
                    </a:p>
                  </a:txBody>
                  <a:tcPr/>
                </a:tc>
                <a:extLst>
                  <a:ext uri="{0D108BD9-81ED-4DB2-BD59-A6C34878D82A}">
                    <a16:rowId xmlns:a16="http://schemas.microsoft.com/office/drawing/2014/main" val="340090406"/>
                  </a:ext>
                </a:extLst>
              </a:tr>
            </a:tbl>
          </a:graphicData>
        </a:graphic>
      </p:graphicFrame>
      <p:sp>
        <p:nvSpPr>
          <p:cNvPr id="4" name="Text Placeholder 3">
            <a:extLst>
              <a:ext uri="{FF2B5EF4-FFF2-40B4-BE49-F238E27FC236}">
                <a16:creationId xmlns:a16="http://schemas.microsoft.com/office/drawing/2014/main" id="{571D02D2-E704-45E4-AD13-669051851BD3}"/>
              </a:ext>
            </a:extLst>
          </p:cNvPr>
          <p:cNvSpPr>
            <a:spLocks noGrp="1"/>
          </p:cNvSpPr>
          <p:nvPr>
            <p:ph type="body" sz="quarter" idx="14"/>
          </p:nvPr>
        </p:nvSpPr>
        <p:spPr/>
        <p:txBody>
          <a:bodyPr/>
          <a:lstStyle/>
          <a:p>
            <a:r>
              <a:rPr lang="en-US"/>
              <a:t>07/01/2021 - 09/30/2021</a:t>
            </a:r>
          </a:p>
        </p:txBody>
      </p:sp>
    </p:spTree>
    <p:extLst>
      <p:ext uri="{BB962C8B-B14F-4D97-AF65-F5344CB8AC3E}">
        <p14:creationId xmlns:p14="http://schemas.microsoft.com/office/powerpoint/2010/main" val="42752301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BFB5BA-ABA1-412E-A900-55D0A81E691A}"/>
              </a:ext>
            </a:extLst>
          </p:cNvPr>
          <p:cNvSpPr>
            <a:spLocks noGrp="1"/>
          </p:cNvSpPr>
          <p:nvPr>
            <p:ph type="title"/>
          </p:nvPr>
        </p:nvSpPr>
        <p:spPr/>
        <p:txBody>
          <a:bodyPr/>
          <a:lstStyle/>
          <a:p>
            <a:r>
              <a:rPr lang="en-US"/>
              <a:t>Instagram Followers Total | Crespel &amp; Deiters Group</a:t>
            </a:r>
          </a:p>
        </p:txBody>
      </p:sp>
      <p:graphicFrame>
        <p:nvGraphicFramePr>
          <p:cNvPr id="6" name="Chart Placeholder 5">
            <a:extLst>
              <a:ext uri="{FF2B5EF4-FFF2-40B4-BE49-F238E27FC236}">
                <a16:creationId xmlns:a16="http://schemas.microsoft.com/office/drawing/2014/main" id="{1F39DCBA-7C30-41A4-878B-A9F99B18CF40}"/>
              </a:ext>
            </a:extLst>
          </p:cNvPr>
          <p:cNvGraphicFramePr>
            <a:graphicFrameLocks noGrp="1"/>
          </p:cNvGraphicFramePr>
          <p:nvPr>
            <p:ph type="chart" sz="quarter" idx="13"/>
            <p:extLst>
              <p:ext uri="{D42A27DB-BD31-4B8C-83A1-F6EECF244321}">
                <p14:modId xmlns:p14="http://schemas.microsoft.com/office/powerpoint/2010/main" val="47777617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0AB66D0-82A3-4766-AB90-E976DF40A0DC}"/>
              </a:ext>
            </a:extLst>
          </p:cNvPr>
          <p:cNvSpPr>
            <a:spLocks noGrp="1"/>
          </p:cNvSpPr>
          <p:nvPr>
            <p:ph type="body" sz="quarter" idx="14"/>
          </p:nvPr>
        </p:nvSpPr>
        <p:spPr/>
        <p:txBody>
          <a:bodyPr/>
          <a:lstStyle/>
          <a:p>
            <a:r>
              <a:rPr lang="en-US"/>
              <a:t>07/01/2021 - 09/30/2021</a:t>
            </a:r>
          </a:p>
        </p:txBody>
      </p:sp>
      <p:sp>
        <p:nvSpPr>
          <p:cNvPr id="5" name="Footer Placeholder 4">
            <a:extLst>
              <a:ext uri="{FF2B5EF4-FFF2-40B4-BE49-F238E27FC236}">
                <a16:creationId xmlns:a16="http://schemas.microsoft.com/office/drawing/2014/main" id="{E1C4E6D6-3DDC-4100-BE01-FB6EE253C5A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4980021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E57C0F-48AB-4C28-8593-3994B22CEB6A}"/>
              </a:ext>
            </a:extLst>
          </p:cNvPr>
          <p:cNvSpPr>
            <a:spLocks noGrp="1"/>
          </p:cNvSpPr>
          <p:nvPr>
            <p:ph type="title"/>
          </p:nvPr>
        </p:nvSpPr>
        <p:spPr/>
        <p:txBody>
          <a:bodyPr/>
          <a:lstStyle/>
          <a:p>
            <a:r>
              <a:rPr lang="en-US"/>
              <a:t>Instagram Posts Table | Crespel &amp; Deiters Group - 1 of 10</a:t>
            </a:r>
          </a:p>
        </p:txBody>
      </p:sp>
      <p:graphicFrame>
        <p:nvGraphicFramePr>
          <p:cNvPr id="5" name="Table Placeholder 4">
            <a:extLst>
              <a:ext uri="{FF2B5EF4-FFF2-40B4-BE49-F238E27FC236}">
                <a16:creationId xmlns:a16="http://schemas.microsoft.com/office/drawing/2014/main" id="{CC8B2A18-C982-41FD-A07F-75B4AB8C8780}"/>
              </a:ext>
            </a:extLst>
          </p:cNvPr>
          <p:cNvGraphicFramePr>
            <a:graphicFrameLocks noGrp="1"/>
          </p:cNvGraphicFramePr>
          <p:nvPr>
            <p:ph type="tbl" sz="quarter" idx="13"/>
            <p:extLst>
              <p:ext uri="{D42A27DB-BD31-4B8C-83A1-F6EECF244321}">
                <p14:modId xmlns:p14="http://schemas.microsoft.com/office/powerpoint/2010/main" val="42754735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092932332"/>
                    </a:ext>
                  </a:extLst>
                </a:gridCol>
                <a:gridCol w="658368">
                  <a:extLst>
                    <a:ext uri="{9D8B030D-6E8A-4147-A177-3AD203B41FA5}">
                      <a16:colId xmlns:a16="http://schemas.microsoft.com/office/drawing/2014/main" val="2695640406"/>
                    </a:ext>
                  </a:extLst>
                </a:gridCol>
                <a:gridCol w="658368">
                  <a:extLst>
                    <a:ext uri="{9D8B030D-6E8A-4147-A177-3AD203B41FA5}">
                      <a16:colId xmlns:a16="http://schemas.microsoft.com/office/drawing/2014/main" val="453929900"/>
                    </a:ext>
                  </a:extLst>
                </a:gridCol>
                <a:gridCol w="658368">
                  <a:extLst>
                    <a:ext uri="{9D8B030D-6E8A-4147-A177-3AD203B41FA5}">
                      <a16:colId xmlns:a16="http://schemas.microsoft.com/office/drawing/2014/main" val="1702852848"/>
                    </a:ext>
                  </a:extLst>
                </a:gridCol>
                <a:gridCol w="658368">
                  <a:extLst>
                    <a:ext uri="{9D8B030D-6E8A-4147-A177-3AD203B41FA5}">
                      <a16:colId xmlns:a16="http://schemas.microsoft.com/office/drawing/2014/main" val="3937300422"/>
                    </a:ext>
                  </a:extLst>
                </a:gridCol>
                <a:gridCol w="658368">
                  <a:extLst>
                    <a:ext uri="{9D8B030D-6E8A-4147-A177-3AD203B41FA5}">
                      <a16:colId xmlns:a16="http://schemas.microsoft.com/office/drawing/2014/main" val="749236245"/>
                    </a:ext>
                  </a:extLst>
                </a:gridCol>
                <a:gridCol w="658368">
                  <a:extLst>
                    <a:ext uri="{9D8B030D-6E8A-4147-A177-3AD203B41FA5}">
                      <a16:colId xmlns:a16="http://schemas.microsoft.com/office/drawing/2014/main" val="1584241549"/>
                    </a:ext>
                  </a:extLst>
                </a:gridCol>
                <a:gridCol w="658368">
                  <a:extLst>
                    <a:ext uri="{9D8B030D-6E8A-4147-A177-3AD203B41FA5}">
                      <a16:colId xmlns:a16="http://schemas.microsoft.com/office/drawing/2014/main" val="2434947713"/>
                    </a:ext>
                  </a:extLst>
                </a:gridCol>
                <a:gridCol w="658368">
                  <a:extLst>
                    <a:ext uri="{9D8B030D-6E8A-4147-A177-3AD203B41FA5}">
                      <a16:colId xmlns:a16="http://schemas.microsoft.com/office/drawing/2014/main" val="4119680159"/>
                    </a:ext>
                  </a:extLst>
                </a:gridCol>
                <a:gridCol w="658368">
                  <a:extLst>
                    <a:ext uri="{9D8B030D-6E8A-4147-A177-3AD203B41FA5}">
                      <a16:colId xmlns:a16="http://schemas.microsoft.com/office/drawing/2014/main" val="32006645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690689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crespeldeitersgroup - 2021-09-16 12:13:05</a:t>
                      </a:r>
                      <a:r>
                        <a:rPr kumimoji="0" lang="en-US" sz="1000" b="0" i="0" u="none" strike="noStrike" kern="1200" cap="none" spc="0" normalizeH="0" baseline="0" noProof="0">
                          <a:ln>
                            <a:noFill/>
                          </a:ln>
                          <a:solidFill>
                            <a:prstClr val="black"/>
                          </a:solidFill>
                          <a:effectLst/>
                          <a:uLnTx/>
                          <a:uFillTx/>
                          <a:latin typeface="+mn-lt"/>
                          <a:ea typeface="+mn-ea"/>
                          <a:cs typeface="+mn-cs"/>
                        </a:rPr>
                        <a:t>
 🚨Studierende aufgepasst
Du stehst für das neue Semester in den Startlöchern, hast aber noch keinen spannenden Nebenjob gefunden?🧐 Wir vergeben ab sofort eine Werkstudentenstelle in unserem Qualitätsmanagement 👩‍🔬
Weitere Informationen: bit.ly/3nDAe7d
#crespeldeitersgroup #job #ibbenbüren #labor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10/06/2021 14:44:12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344</a:t>
                      </a:r>
                    </a:p>
                  </a:txBody>
                  <a:tcPr/>
                </a:tc>
                <a:extLst>
                  <a:ext uri="{0D108BD9-81ED-4DB2-BD59-A6C34878D82A}">
                    <a16:rowId xmlns:a16="http://schemas.microsoft.com/office/drawing/2014/main" val="3285410999"/>
                  </a:ext>
                </a:extLst>
              </a:tr>
            </a:tbl>
          </a:graphicData>
        </a:graphic>
      </p:graphicFrame>
      <p:sp>
        <p:nvSpPr>
          <p:cNvPr id="4" name="Text Placeholder 3">
            <a:extLst>
              <a:ext uri="{FF2B5EF4-FFF2-40B4-BE49-F238E27FC236}">
                <a16:creationId xmlns:a16="http://schemas.microsoft.com/office/drawing/2014/main" id="{2F4668B0-3CA5-427A-9EFD-5CD40991551B}"/>
              </a:ext>
            </a:extLst>
          </p:cNvPr>
          <p:cNvSpPr>
            <a:spLocks noGrp="1"/>
          </p:cNvSpPr>
          <p:nvPr>
            <p:ph type="body" sz="quarter" idx="14"/>
          </p:nvPr>
        </p:nvSpPr>
        <p:spPr/>
        <p:txBody>
          <a:bodyPr/>
          <a:lstStyle/>
          <a:p>
            <a:r>
              <a:rPr lang="en-US"/>
              <a:t>07/01/2021 - 09/30/2021</a:t>
            </a:r>
          </a:p>
        </p:txBody>
      </p:sp>
    </p:spTree>
    <p:extLst>
      <p:ext uri="{BB962C8B-B14F-4D97-AF65-F5344CB8AC3E}">
        <p14:creationId xmlns:p14="http://schemas.microsoft.com/office/powerpoint/2010/main" val="26079214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1B5096-0DD1-4DA7-BDA3-76DC52523737}"/>
              </a:ext>
            </a:extLst>
          </p:cNvPr>
          <p:cNvSpPr>
            <a:spLocks noGrp="1"/>
          </p:cNvSpPr>
          <p:nvPr>
            <p:ph type="title"/>
          </p:nvPr>
        </p:nvSpPr>
        <p:spPr/>
        <p:txBody>
          <a:bodyPr/>
          <a:lstStyle/>
          <a:p>
            <a:r>
              <a:rPr lang="en-US"/>
              <a:t>Instagram Posts Table | Crespel &amp; Deiters Group - 2 of 10</a:t>
            </a:r>
          </a:p>
        </p:txBody>
      </p:sp>
      <p:graphicFrame>
        <p:nvGraphicFramePr>
          <p:cNvPr id="5" name="Table Placeholder 4">
            <a:extLst>
              <a:ext uri="{FF2B5EF4-FFF2-40B4-BE49-F238E27FC236}">
                <a16:creationId xmlns:a16="http://schemas.microsoft.com/office/drawing/2014/main" id="{13CC5052-0E6F-4606-A346-C3113D7EDF57}"/>
              </a:ext>
            </a:extLst>
          </p:cNvPr>
          <p:cNvGraphicFramePr>
            <a:graphicFrameLocks noGrp="1"/>
          </p:cNvGraphicFramePr>
          <p:nvPr>
            <p:ph type="tbl" sz="quarter" idx="13"/>
            <p:extLst>
              <p:ext uri="{D42A27DB-BD31-4B8C-83A1-F6EECF244321}">
                <p14:modId xmlns:p14="http://schemas.microsoft.com/office/powerpoint/2010/main" val="11225360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819040942"/>
                    </a:ext>
                  </a:extLst>
                </a:gridCol>
                <a:gridCol w="658368">
                  <a:extLst>
                    <a:ext uri="{9D8B030D-6E8A-4147-A177-3AD203B41FA5}">
                      <a16:colId xmlns:a16="http://schemas.microsoft.com/office/drawing/2014/main" val="107778372"/>
                    </a:ext>
                  </a:extLst>
                </a:gridCol>
                <a:gridCol w="658368">
                  <a:extLst>
                    <a:ext uri="{9D8B030D-6E8A-4147-A177-3AD203B41FA5}">
                      <a16:colId xmlns:a16="http://schemas.microsoft.com/office/drawing/2014/main" val="203470986"/>
                    </a:ext>
                  </a:extLst>
                </a:gridCol>
                <a:gridCol w="658368">
                  <a:extLst>
                    <a:ext uri="{9D8B030D-6E8A-4147-A177-3AD203B41FA5}">
                      <a16:colId xmlns:a16="http://schemas.microsoft.com/office/drawing/2014/main" val="2717889314"/>
                    </a:ext>
                  </a:extLst>
                </a:gridCol>
                <a:gridCol w="658368">
                  <a:extLst>
                    <a:ext uri="{9D8B030D-6E8A-4147-A177-3AD203B41FA5}">
                      <a16:colId xmlns:a16="http://schemas.microsoft.com/office/drawing/2014/main" val="91504449"/>
                    </a:ext>
                  </a:extLst>
                </a:gridCol>
                <a:gridCol w="658368">
                  <a:extLst>
                    <a:ext uri="{9D8B030D-6E8A-4147-A177-3AD203B41FA5}">
                      <a16:colId xmlns:a16="http://schemas.microsoft.com/office/drawing/2014/main" val="707346058"/>
                    </a:ext>
                  </a:extLst>
                </a:gridCol>
                <a:gridCol w="658368">
                  <a:extLst>
                    <a:ext uri="{9D8B030D-6E8A-4147-A177-3AD203B41FA5}">
                      <a16:colId xmlns:a16="http://schemas.microsoft.com/office/drawing/2014/main" val="3465370300"/>
                    </a:ext>
                  </a:extLst>
                </a:gridCol>
                <a:gridCol w="658368">
                  <a:extLst>
                    <a:ext uri="{9D8B030D-6E8A-4147-A177-3AD203B41FA5}">
                      <a16:colId xmlns:a16="http://schemas.microsoft.com/office/drawing/2014/main" val="3856882467"/>
                    </a:ext>
                  </a:extLst>
                </a:gridCol>
                <a:gridCol w="658368">
                  <a:extLst>
                    <a:ext uri="{9D8B030D-6E8A-4147-A177-3AD203B41FA5}">
                      <a16:colId xmlns:a16="http://schemas.microsoft.com/office/drawing/2014/main" val="1990970262"/>
                    </a:ext>
                  </a:extLst>
                </a:gridCol>
                <a:gridCol w="658368">
                  <a:extLst>
                    <a:ext uri="{9D8B030D-6E8A-4147-A177-3AD203B41FA5}">
                      <a16:colId xmlns:a16="http://schemas.microsoft.com/office/drawing/2014/main" val="6590702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23518634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crespeldeitersgroup - 2021-09-13 12:34:35</a:t>
                      </a:r>
                      <a:r>
                        <a:rPr kumimoji="0" lang="de-DE" sz="1000" b="0" i="0" u="none" strike="noStrike" kern="1200" cap="none" spc="0" normalizeH="0" baseline="0" noProof="0">
                          <a:ln>
                            <a:noFill/>
                          </a:ln>
                          <a:solidFill>
                            <a:prstClr val="black"/>
                          </a:solidFill>
                          <a:effectLst/>
                          <a:uLnTx/>
                          <a:uFillTx/>
                          <a:latin typeface="+mn-lt"/>
                          <a:ea typeface="+mn-ea"/>
                          <a:cs typeface="+mn-cs"/>
                        </a:rPr>
                        <a:t>
 Ausbildung sucht dich 🧐
Die Ausbildungsplatzsuche ist derzeit gar nicht so einfach 👀
Die @ihk_nord_westfalen hat eine Möglichkeit geschaffen, euch auf digitalem Weg über unsere Ausbildungsmöglichkeiten zu informieren und eure Fragen zu beantworten ❔
Buche dir mit wenigen Klicks über das Portal einen Termin für einen (Video-)Anruf  mit unseren Azubis und Ausbildungsverantwortlichen💻
📆 Hier geht es direkt zu unserem Buchungsportal: bit.ly/394FtnO
Bild: IHK Nord Westfalen
#crespeldeitersgroup #ausbildungsuchtdich #digital #IHKNordwestfalen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10/06/2021 14:44:12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276</a:t>
                      </a:r>
                    </a:p>
                  </a:txBody>
                  <a:tcPr/>
                </a:tc>
                <a:extLst>
                  <a:ext uri="{0D108BD9-81ED-4DB2-BD59-A6C34878D82A}">
                    <a16:rowId xmlns:a16="http://schemas.microsoft.com/office/drawing/2014/main" val="2896216182"/>
                  </a:ext>
                </a:extLst>
              </a:tr>
            </a:tbl>
          </a:graphicData>
        </a:graphic>
      </p:graphicFrame>
      <p:sp>
        <p:nvSpPr>
          <p:cNvPr id="4" name="Text Placeholder 3">
            <a:extLst>
              <a:ext uri="{FF2B5EF4-FFF2-40B4-BE49-F238E27FC236}">
                <a16:creationId xmlns:a16="http://schemas.microsoft.com/office/drawing/2014/main" id="{60EEDCCF-4A11-4CC8-B2FE-8544EB26E652}"/>
              </a:ext>
            </a:extLst>
          </p:cNvPr>
          <p:cNvSpPr>
            <a:spLocks noGrp="1"/>
          </p:cNvSpPr>
          <p:nvPr>
            <p:ph type="body" sz="quarter" idx="14"/>
          </p:nvPr>
        </p:nvSpPr>
        <p:spPr/>
        <p:txBody>
          <a:bodyPr/>
          <a:lstStyle/>
          <a:p>
            <a:r>
              <a:rPr lang="en-US"/>
              <a:t>07/01/2021 - 09/30/2021</a:t>
            </a:r>
          </a:p>
        </p:txBody>
      </p:sp>
    </p:spTree>
    <p:extLst>
      <p:ext uri="{BB962C8B-B14F-4D97-AF65-F5344CB8AC3E}">
        <p14:creationId xmlns:p14="http://schemas.microsoft.com/office/powerpoint/2010/main" val="142500132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6CA15B-8BD8-4370-9868-77BBF5680BAA}"/>
              </a:ext>
            </a:extLst>
          </p:cNvPr>
          <p:cNvSpPr>
            <a:spLocks noGrp="1"/>
          </p:cNvSpPr>
          <p:nvPr>
            <p:ph type="title"/>
          </p:nvPr>
        </p:nvSpPr>
        <p:spPr/>
        <p:txBody>
          <a:bodyPr/>
          <a:lstStyle/>
          <a:p>
            <a:r>
              <a:rPr lang="en-US"/>
              <a:t>Instagram Posts Table | Crespel &amp; Deiters Group - 3 of 10</a:t>
            </a:r>
          </a:p>
        </p:txBody>
      </p:sp>
      <p:graphicFrame>
        <p:nvGraphicFramePr>
          <p:cNvPr id="5" name="Table Placeholder 4">
            <a:extLst>
              <a:ext uri="{FF2B5EF4-FFF2-40B4-BE49-F238E27FC236}">
                <a16:creationId xmlns:a16="http://schemas.microsoft.com/office/drawing/2014/main" id="{F6E0EFE1-8FCE-4E1C-9270-57499778A7BB}"/>
              </a:ext>
            </a:extLst>
          </p:cNvPr>
          <p:cNvGraphicFramePr>
            <a:graphicFrameLocks noGrp="1"/>
          </p:cNvGraphicFramePr>
          <p:nvPr>
            <p:ph type="tbl" sz="quarter" idx="13"/>
            <p:extLst>
              <p:ext uri="{D42A27DB-BD31-4B8C-83A1-F6EECF244321}">
                <p14:modId xmlns:p14="http://schemas.microsoft.com/office/powerpoint/2010/main" val="30490262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74666176"/>
                    </a:ext>
                  </a:extLst>
                </a:gridCol>
                <a:gridCol w="658368">
                  <a:extLst>
                    <a:ext uri="{9D8B030D-6E8A-4147-A177-3AD203B41FA5}">
                      <a16:colId xmlns:a16="http://schemas.microsoft.com/office/drawing/2014/main" val="3312759305"/>
                    </a:ext>
                  </a:extLst>
                </a:gridCol>
                <a:gridCol w="658368">
                  <a:extLst>
                    <a:ext uri="{9D8B030D-6E8A-4147-A177-3AD203B41FA5}">
                      <a16:colId xmlns:a16="http://schemas.microsoft.com/office/drawing/2014/main" val="3174855849"/>
                    </a:ext>
                  </a:extLst>
                </a:gridCol>
                <a:gridCol w="658368">
                  <a:extLst>
                    <a:ext uri="{9D8B030D-6E8A-4147-A177-3AD203B41FA5}">
                      <a16:colId xmlns:a16="http://schemas.microsoft.com/office/drawing/2014/main" val="1797648267"/>
                    </a:ext>
                  </a:extLst>
                </a:gridCol>
                <a:gridCol w="658368">
                  <a:extLst>
                    <a:ext uri="{9D8B030D-6E8A-4147-A177-3AD203B41FA5}">
                      <a16:colId xmlns:a16="http://schemas.microsoft.com/office/drawing/2014/main" val="70778346"/>
                    </a:ext>
                  </a:extLst>
                </a:gridCol>
                <a:gridCol w="658368">
                  <a:extLst>
                    <a:ext uri="{9D8B030D-6E8A-4147-A177-3AD203B41FA5}">
                      <a16:colId xmlns:a16="http://schemas.microsoft.com/office/drawing/2014/main" val="3499569858"/>
                    </a:ext>
                  </a:extLst>
                </a:gridCol>
                <a:gridCol w="658368">
                  <a:extLst>
                    <a:ext uri="{9D8B030D-6E8A-4147-A177-3AD203B41FA5}">
                      <a16:colId xmlns:a16="http://schemas.microsoft.com/office/drawing/2014/main" val="533704725"/>
                    </a:ext>
                  </a:extLst>
                </a:gridCol>
                <a:gridCol w="658368">
                  <a:extLst>
                    <a:ext uri="{9D8B030D-6E8A-4147-A177-3AD203B41FA5}">
                      <a16:colId xmlns:a16="http://schemas.microsoft.com/office/drawing/2014/main" val="145204929"/>
                    </a:ext>
                  </a:extLst>
                </a:gridCol>
                <a:gridCol w="658368">
                  <a:extLst>
                    <a:ext uri="{9D8B030D-6E8A-4147-A177-3AD203B41FA5}">
                      <a16:colId xmlns:a16="http://schemas.microsoft.com/office/drawing/2014/main" val="2964364630"/>
                    </a:ext>
                  </a:extLst>
                </a:gridCol>
                <a:gridCol w="658368">
                  <a:extLst>
                    <a:ext uri="{9D8B030D-6E8A-4147-A177-3AD203B41FA5}">
                      <a16:colId xmlns:a16="http://schemas.microsoft.com/office/drawing/2014/main" val="18600305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3398212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crespeldeitersgroup - 2021-09-10 13:59:28</a:t>
                      </a:r>
                      <a:r>
                        <a:rPr kumimoji="0" lang="de-DE" sz="1000" b="0" i="0" u="none" strike="noStrike" kern="1200" cap="none" spc="0" normalizeH="0" baseline="0" noProof="0">
                          <a:ln>
                            <a:noFill/>
                          </a:ln>
                          <a:solidFill>
                            <a:prstClr val="black"/>
                          </a:solidFill>
                          <a:effectLst/>
                          <a:uLnTx/>
                          <a:uFillTx/>
                          <a:latin typeface="+mn-lt"/>
                          <a:ea typeface="+mn-ea"/>
                          <a:cs typeface="+mn-cs"/>
                        </a:rPr>
                        <a:t>
 Anstatt Schreibtisch, Werkbank und Leitstand stand heute Ehrenamt auf dem Plan💝👫
Denn nach einem Jahr coronabedingter Pause, konnte der Azubi-Tag der Industrie Nord Westfalen wieder stattfinden😻
Auch unsere Azubis wurden freigestellt, um sich in und um Ibbenbüren ehrenamtlich zu engagieren und sich für das Gemeinwohl stark zu machen.
Sie sind unter anderem im Recker Moor unterwegs, auf dem jüdischen Friedhof, auf Spielplätzen und an Schulen👩‍🌾
Ziel ist es, die Industrie als wichtiger Wirtschaftsmotor und Arbeitgeber der Region in den Fokus der Gesellschaft zu rücken, nicht zuletzt, um auch junge Menschen für eine Ausbildung in der Industrie zu begeistern🏭
Habt ihr auch schon die fleißigen Azubis in und um Ibbenbüren entdeckt?🧐
#crespeldeitersgroup #crespeldeiters #ibbenbüren #azubitag #socialday #ihknordwestfalen #wirfüribbenbüren #engagement #industrie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10/06/2021 14:44:12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587</a:t>
                      </a:r>
                    </a:p>
                  </a:txBody>
                  <a:tcPr/>
                </a:tc>
                <a:extLst>
                  <a:ext uri="{0D108BD9-81ED-4DB2-BD59-A6C34878D82A}">
                    <a16:rowId xmlns:a16="http://schemas.microsoft.com/office/drawing/2014/main" val="1486667807"/>
                  </a:ext>
                </a:extLst>
              </a:tr>
            </a:tbl>
          </a:graphicData>
        </a:graphic>
      </p:graphicFrame>
      <p:sp>
        <p:nvSpPr>
          <p:cNvPr id="4" name="Text Placeholder 3">
            <a:extLst>
              <a:ext uri="{FF2B5EF4-FFF2-40B4-BE49-F238E27FC236}">
                <a16:creationId xmlns:a16="http://schemas.microsoft.com/office/drawing/2014/main" id="{0C451363-F148-4F26-8EB5-B3DAB92B5E7B}"/>
              </a:ext>
            </a:extLst>
          </p:cNvPr>
          <p:cNvSpPr>
            <a:spLocks noGrp="1"/>
          </p:cNvSpPr>
          <p:nvPr>
            <p:ph type="body" sz="quarter" idx="14"/>
          </p:nvPr>
        </p:nvSpPr>
        <p:spPr/>
        <p:txBody>
          <a:bodyPr/>
          <a:lstStyle/>
          <a:p>
            <a:r>
              <a:rPr lang="en-US"/>
              <a:t>07/01/2021 - 09/30/2021</a:t>
            </a:r>
          </a:p>
        </p:txBody>
      </p:sp>
    </p:spTree>
    <p:extLst>
      <p:ext uri="{BB962C8B-B14F-4D97-AF65-F5344CB8AC3E}">
        <p14:creationId xmlns:p14="http://schemas.microsoft.com/office/powerpoint/2010/main" val="354046755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D750A9-A430-46BE-8B67-C9D92F1D61DC}"/>
              </a:ext>
            </a:extLst>
          </p:cNvPr>
          <p:cNvSpPr>
            <a:spLocks noGrp="1"/>
          </p:cNvSpPr>
          <p:nvPr>
            <p:ph type="title"/>
          </p:nvPr>
        </p:nvSpPr>
        <p:spPr/>
        <p:txBody>
          <a:bodyPr/>
          <a:lstStyle/>
          <a:p>
            <a:r>
              <a:rPr lang="en-US"/>
              <a:t>Instagram Posts Table | Crespel &amp; Deiters Group - 4 of 10</a:t>
            </a:r>
          </a:p>
        </p:txBody>
      </p:sp>
      <p:graphicFrame>
        <p:nvGraphicFramePr>
          <p:cNvPr id="5" name="Table Placeholder 4">
            <a:extLst>
              <a:ext uri="{FF2B5EF4-FFF2-40B4-BE49-F238E27FC236}">
                <a16:creationId xmlns:a16="http://schemas.microsoft.com/office/drawing/2014/main" id="{F8F07AAE-7B6C-4DA1-954C-03CA91FA5AD7}"/>
              </a:ext>
            </a:extLst>
          </p:cNvPr>
          <p:cNvGraphicFramePr>
            <a:graphicFrameLocks noGrp="1"/>
          </p:cNvGraphicFramePr>
          <p:nvPr>
            <p:ph type="tbl" sz="quarter" idx="13"/>
            <p:extLst>
              <p:ext uri="{D42A27DB-BD31-4B8C-83A1-F6EECF244321}">
                <p14:modId xmlns:p14="http://schemas.microsoft.com/office/powerpoint/2010/main" val="5507278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943498098"/>
                    </a:ext>
                  </a:extLst>
                </a:gridCol>
                <a:gridCol w="658368">
                  <a:extLst>
                    <a:ext uri="{9D8B030D-6E8A-4147-A177-3AD203B41FA5}">
                      <a16:colId xmlns:a16="http://schemas.microsoft.com/office/drawing/2014/main" val="1220798799"/>
                    </a:ext>
                  </a:extLst>
                </a:gridCol>
                <a:gridCol w="658368">
                  <a:extLst>
                    <a:ext uri="{9D8B030D-6E8A-4147-A177-3AD203B41FA5}">
                      <a16:colId xmlns:a16="http://schemas.microsoft.com/office/drawing/2014/main" val="2823257580"/>
                    </a:ext>
                  </a:extLst>
                </a:gridCol>
                <a:gridCol w="658368">
                  <a:extLst>
                    <a:ext uri="{9D8B030D-6E8A-4147-A177-3AD203B41FA5}">
                      <a16:colId xmlns:a16="http://schemas.microsoft.com/office/drawing/2014/main" val="2279773204"/>
                    </a:ext>
                  </a:extLst>
                </a:gridCol>
                <a:gridCol w="658368">
                  <a:extLst>
                    <a:ext uri="{9D8B030D-6E8A-4147-A177-3AD203B41FA5}">
                      <a16:colId xmlns:a16="http://schemas.microsoft.com/office/drawing/2014/main" val="3188758059"/>
                    </a:ext>
                  </a:extLst>
                </a:gridCol>
                <a:gridCol w="658368">
                  <a:extLst>
                    <a:ext uri="{9D8B030D-6E8A-4147-A177-3AD203B41FA5}">
                      <a16:colId xmlns:a16="http://schemas.microsoft.com/office/drawing/2014/main" val="3335476237"/>
                    </a:ext>
                  </a:extLst>
                </a:gridCol>
                <a:gridCol w="658368">
                  <a:extLst>
                    <a:ext uri="{9D8B030D-6E8A-4147-A177-3AD203B41FA5}">
                      <a16:colId xmlns:a16="http://schemas.microsoft.com/office/drawing/2014/main" val="2396442773"/>
                    </a:ext>
                  </a:extLst>
                </a:gridCol>
                <a:gridCol w="658368">
                  <a:extLst>
                    <a:ext uri="{9D8B030D-6E8A-4147-A177-3AD203B41FA5}">
                      <a16:colId xmlns:a16="http://schemas.microsoft.com/office/drawing/2014/main" val="782888081"/>
                    </a:ext>
                  </a:extLst>
                </a:gridCol>
                <a:gridCol w="658368">
                  <a:extLst>
                    <a:ext uri="{9D8B030D-6E8A-4147-A177-3AD203B41FA5}">
                      <a16:colId xmlns:a16="http://schemas.microsoft.com/office/drawing/2014/main" val="3883343832"/>
                    </a:ext>
                  </a:extLst>
                </a:gridCol>
                <a:gridCol w="658368">
                  <a:extLst>
                    <a:ext uri="{9D8B030D-6E8A-4147-A177-3AD203B41FA5}">
                      <a16:colId xmlns:a16="http://schemas.microsoft.com/office/drawing/2014/main" val="26062356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42054919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crespeldeitersgroup - 2021-09-08 14:32:56</a:t>
                      </a:r>
                      <a:r>
                        <a:rPr kumimoji="0" lang="de-DE" sz="1000" b="0" i="0" u="none" strike="noStrike" kern="1200" cap="none" spc="0" normalizeH="0" baseline="0" noProof="0">
                          <a:ln>
                            <a:noFill/>
                          </a:ln>
                          <a:solidFill>
                            <a:prstClr val="black"/>
                          </a:solidFill>
                          <a:effectLst/>
                          <a:uLnTx/>
                          <a:uFillTx/>
                          <a:latin typeface="+mn-lt"/>
                          <a:ea typeface="+mn-ea"/>
                          <a:cs typeface="+mn-cs"/>
                        </a:rPr>
                        <a:t>
 ⚽️🚀Mit neuen Trikots ist die B2 Jugendspielgemeinschaft der @djk_arminia_ibbenbueren und @sw_esch jetzt bestens für die Saison gerüstet und kann nach der Corona-Zwangspause endlich wieder loslegen🙂
Getreu dem Motto „nicht gegeneinander, sondern miteinander“ bietet die Spielgemeinschaft den jungen Kicker/innen die Möglichkeit, ihr Können individuell zu fördern und in vereinsübergreifenden Mannschaften zu trainieren. Diesen tollen Zusammenhalt und Teamgeist der beiden lokalen Vereine unterstützen wir sehr gerne🤝
Danke für die tollen Bilder. Wir wünschen viel Erfolg für die Saison - ihr seid auf jeden Fall top gekleidet!😎😜
#crespeldeitersgroup #ibbenbüren #sponsoring #neuetrikots #fussball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10/06/2021 14:44:12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623</a:t>
                      </a:r>
                    </a:p>
                  </a:txBody>
                  <a:tcPr/>
                </a:tc>
                <a:extLst>
                  <a:ext uri="{0D108BD9-81ED-4DB2-BD59-A6C34878D82A}">
                    <a16:rowId xmlns:a16="http://schemas.microsoft.com/office/drawing/2014/main" val="871235083"/>
                  </a:ext>
                </a:extLst>
              </a:tr>
            </a:tbl>
          </a:graphicData>
        </a:graphic>
      </p:graphicFrame>
      <p:sp>
        <p:nvSpPr>
          <p:cNvPr id="4" name="Text Placeholder 3">
            <a:extLst>
              <a:ext uri="{FF2B5EF4-FFF2-40B4-BE49-F238E27FC236}">
                <a16:creationId xmlns:a16="http://schemas.microsoft.com/office/drawing/2014/main" id="{BE40FFE7-7926-4212-B819-425163DFB39B}"/>
              </a:ext>
            </a:extLst>
          </p:cNvPr>
          <p:cNvSpPr>
            <a:spLocks noGrp="1"/>
          </p:cNvSpPr>
          <p:nvPr>
            <p:ph type="body" sz="quarter" idx="14"/>
          </p:nvPr>
        </p:nvSpPr>
        <p:spPr/>
        <p:txBody>
          <a:bodyPr/>
          <a:lstStyle/>
          <a:p>
            <a:r>
              <a:rPr lang="en-US"/>
              <a:t>07/01/2021 - 09/30/2021</a:t>
            </a:r>
          </a:p>
        </p:txBody>
      </p:sp>
    </p:spTree>
    <p:extLst>
      <p:ext uri="{BB962C8B-B14F-4D97-AF65-F5344CB8AC3E}">
        <p14:creationId xmlns:p14="http://schemas.microsoft.com/office/powerpoint/2010/main" val="316552037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7F5AA7-F73F-404B-AFE0-FF9CCD568B76}"/>
              </a:ext>
            </a:extLst>
          </p:cNvPr>
          <p:cNvSpPr>
            <a:spLocks noGrp="1"/>
          </p:cNvSpPr>
          <p:nvPr>
            <p:ph type="title"/>
          </p:nvPr>
        </p:nvSpPr>
        <p:spPr/>
        <p:txBody>
          <a:bodyPr/>
          <a:lstStyle/>
          <a:p>
            <a:r>
              <a:rPr lang="en-US"/>
              <a:t>Instagram Posts Table | Crespel &amp; Deiters Group - 5 of 10</a:t>
            </a:r>
          </a:p>
        </p:txBody>
      </p:sp>
      <p:graphicFrame>
        <p:nvGraphicFramePr>
          <p:cNvPr id="5" name="Table Placeholder 4">
            <a:extLst>
              <a:ext uri="{FF2B5EF4-FFF2-40B4-BE49-F238E27FC236}">
                <a16:creationId xmlns:a16="http://schemas.microsoft.com/office/drawing/2014/main" id="{BEA04958-B18A-499F-98D1-A49CC14363B5}"/>
              </a:ext>
            </a:extLst>
          </p:cNvPr>
          <p:cNvGraphicFramePr>
            <a:graphicFrameLocks noGrp="1"/>
          </p:cNvGraphicFramePr>
          <p:nvPr>
            <p:ph type="tbl" sz="quarter" idx="13"/>
            <p:extLst>
              <p:ext uri="{D42A27DB-BD31-4B8C-83A1-F6EECF244321}">
                <p14:modId xmlns:p14="http://schemas.microsoft.com/office/powerpoint/2010/main" val="41570270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279325036"/>
                    </a:ext>
                  </a:extLst>
                </a:gridCol>
                <a:gridCol w="658368">
                  <a:extLst>
                    <a:ext uri="{9D8B030D-6E8A-4147-A177-3AD203B41FA5}">
                      <a16:colId xmlns:a16="http://schemas.microsoft.com/office/drawing/2014/main" val="3964378331"/>
                    </a:ext>
                  </a:extLst>
                </a:gridCol>
                <a:gridCol w="658368">
                  <a:extLst>
                    <a:ext uri="{9D8B030D-6E8A-4147-A177-3AD203B41FA5}">
                      <a16:colId xmlns:a16="http://schemas.microsoft.com/office/drawing/2014/main" val="2315232199"/>
                    </a:ext>
                  </a:extLst>
                </a:gridCol>
                <a:gridCol w="658368">
                  <a:extLst>
                    <a:ext uri="{9D8B030D-6E8A-4147-A177-3AD203B41FA5}">
                      <a16:colId xmlns:a16="http://schemas.microsoft.com/office/drawing/2014/main" val="3408053773"/>
                    </a:ext>
                  </a:extLst>
                </a:gridCol>
                <a:gridCol w="658368">
                  <a:extLst>
                    <a:ext uri="{9D8B030D-6E8A-4147-A177-3AD203B41FA5}">
                      <a16:colId xmlns:a16="http://schemas.microsoft.com/office/drawing/2014/main" val="1153011084"/>
                    </a:ext>
                  </a:extLst>
                </a:gridCol>
                <a:gridCol w="658368">
                  <a:extLst>
                    <a:ext uri="{9D8B030D-6E8A-4147-A177-3AD203B41FA5}">
                      <a16:colId xmlns:a16="http://schemas.microsoft.com/office/drawing/2014/main" val="1693612621"/>
                    </a:ext>
                  </a:extLst>
                </a:gridCol>
                <a:gridCol w="658368">
                  <a:extLst>
                    <a:ext uri="{9D8B030D-6E8A-4147-A177-3AD203B41FA5}">
                      <a16:colId xmlns:a16="http://schemas.microsoft.com/office/drawing/2014/main" val="2634687943"/>
                    </a:ext>
                  </a:extLst>
                </a:gridCol>
                <a:gridCol w="658368">
                  <a:extLst>
                    <a:ext uri="{9D8B030D-6E8A-4147-A177-3AD203B41FA5}">
                      <a16:colId xmlns:a16="http://schemas.microsoft.com/office/drawing/2014/main" val="2415022891"/>
                    </a:ext>
                  </a:extLst>
                </a:gridCol>
                <a:gridCol w="658368">
                  <a:extLst>
                    <a:ext uri="{9D8B030D-6E8A-4147-A177-3AD203B41FA5}">
                      <a16:colId xmlns:a16="http://schemas.microsoft.com/office/drawing/2014/main" val="3160120383"/>
                    </a:ext>
                  </a:extLst>
                </a:gridCol>
                <a:gridCol w="658368">
                  <a:extLst>
                    <a:ext uri="{9D8B030D-6E8A-4147-A177-3AD203B41FA5}">
                      <a16:colId xmlns:a16="http://schemas.microsoft.com/office/drawing/2014/main" val="16261424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24772819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crespeldeitersgroup - 2021-09-02 09:16:18</a:t>
                      </a:r>
                      <a:r>
                        <a:rPr kumimoji="0" lang="en-US" sz="1000" b="0" i="0" u="none" strike="noStrike" kern="1200" cap="none" spc="0" normalizeH="0" baseline="0" noProof="0">
                          <a:ln>
                            <a:noFill/>
                          </a:ln>
                          <a:solidFill>
                            <a:prstClr val="black"/>
                          </a:solidFill>
                          <a:effectLst/>
                          <a:uLnTx/>
                          <a:uFillTx/>
                          <a:latin typeface="+mn-lt"/>
                          <a:ea typeface="+mn-ea"/>
                          <a:cs typeface="+mn-cs"/>
                        </a:rPr>
                        <a:t>
 Wir suchen Verstärkung!👨‍🔧Du interessierst dich für Industriemaschinen und willst uns tatkräftig mit deinem Wissen unterstützen?🔧 Dann bewirb dich jetzt!📧
Die ausführliche Stellenanzeige findest du auf unserer Webseite. 
#crespeldeitersgroup #ibbenbüren #job #industriemechaniker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09/28/2021 08:44:23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396</a:t>
                      </a:r>
                    </a:p>
                  </a:txBody>
                  <a:tcPr/>
                </a:tc>
                <a:extLst>
                  <a:ext uri="{0D108BD9-81ED-4DB2-BD59-A6C34878D82A}">
                    <a16:rowId xmlns:a16="http://schemas.microsoft.com/office/drawing/2014/main" val="218137217"/>
                  </a:ext>
                </a:extLst>
              </a:tr>
            </a:tbl>
          </a:graphicData>
        </a:graphic>
      </p:graphicFrame>
      <p:sp>
        <p:nvSpPr>
          <p:cNvPr id="4" name="Text Placeholder 3">
            <a:extLst>
              <a:ext uri="{FF2B5EF4-FFF2-40B4-BE49-F238E27FC236}">
                <a16:creationId xmlns:a16="http://schemas.microsoft.com/office/drawing/2014/main" id="{65F9E746-8AB9-4230-A9E6-C2B85C5C8792}"/>
              </a:ext>
            </a:extLst>
          </p:cNvPr>
          <p:cNvSpPr>
            <a:spLocks noGrp="1"/>
          </p:cNvSpPr>
          <p:nvPr>
            <p:ph type="body" sz="quarter" idx="14"/>
          </p:nvPr>
        </p:nvSpPr>
        <p:spPr/>
        <p:txBody>
          <a:bodyPr/>
          <a:lstStyle/>
          <a:p>
            <a:r>
              <a:rPr lang="en-US"/>
              <a:t>07/01/2021 - 09/30/2021</a:t>
            </a:r>
          </a:p>
        </p:txBody>
      </p:sp>
    </p:spTree>
    <p:extLst>
      <p:ext uri="{BB962C8B-B14F-4D97-AF65-F5344CB8AC3E}">
        <p14:creationId xmlns:p14="http://schemas.microsoft.com/office/powerpoint/2010/main" val="372985370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7F3B58-ADBC-44E7-9432-24A69CF89A8B}"/>
              </a:ext>
            </a:extLst>
          </p:cNvPr>
          <p:cNvSpPr>
            <a:spLocks noGrp="1"/>
          </p:cNvSpPr>
          <p:nvPr>
            <p:ph type="title"/>
          </p:nvPr>
        </p:nvSpPr>
        <p:spPr/>
        <p:txBody>
          <a:bodyPr/>
          <a:lstStyle/>
          <a:p>
            <a:r>
              <a:rPr lang="en-US"/>
              <a:t>Instagram Posts Table | Crespel &amp; Deiters Group - 6 of 10</a:t>
            </a:r>
          </a:p>
        </p:txBody>
      </p:sp>
      <p:graphicFrame>
        <p:nvGraphicFramePr>
          <p:cNvPr id="5" name="Table Placeholder 4">
            <a:extLst>
              <a:ext uri="{FF2B5EF4-FFF2-40B4-BE49-F238E27FC236}">
                <a16:creationId xmlns:a16="http://schemas.microsoft.com/office/drawing/2014/main" id="{04FC42E4-EDBB-4FE9-9412-3D80A6559D68}"/>
              </a:ext>
            </a:extLst>
          </p:cNvPr>
          <p:cNvGraphicFramePr>
            <a:graphicFrameLocks noGrp="1"/>
          </p:cNvGraphicFramePr>
          <p:nvPr>
            <p:ph type="tbl" sz="quarter" idx="13"/>
            <p:extLst>
              <p:ext uri="{D42A27DB-BD31-4B8C-83A1-F6EECF244321}">
                <p14:modId xmlns:p14="http://schemas.microsoft.com/office/powerpoint/2010/main" val="17158500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090926445"/>
                    </a:ext>
                  </a:extLst>
                </a:gridCol>
                <a:gridCol w="658368">
                  <a:extLst>
                    <a:ext uri="{9D8B030D-6E8A-4147-A177-3AD203B41FA5}">
                      <a16:colId xmlns:a16="http://schemas.microsoft.com/office/drawing/2014/main" val="1583646505"/>
                    </a:ext>
                  </a:extLst>
                </a:gridCol>
                <a:gridCol w="658368">
                  <a:extLst>
                    <a:ext uri="{9D8B030D-6E8A-4147-A177-3AD203B41FA5}">
                      <a16:colId xmlns:a16="http://schemas.microsoft.com/office/drawing/2014/main" val="701961790"/>
                    </a:ext>
                  </a:extLst>
                </a:gridCol>
                <a:gridCol w="658368">
                  <a:extLst>
                    <a:ext uri="{9D8B030D-6E8A-4147-A177-3AD203B41FA5}">
                      <a16:colId xmlns:a16="http://schemas.microsoft.com/office/drawing/2014/main" val="3652905505"/>
                    </a:ext>
                  </a:extLst>
                </a:gridCol>
                <a:gridCol w="658368">
                  <a:extLst>
                    <a:ext uri="{9D8B030D-6E8A-4147-A177-3AD203B41FA5}">
                      <a16:colId xmlns:a16="http://schemas.microsoft.com/office/drawing/2014/main" val="3790120944"/>
                    </a:ext>
                  </a:extLst>
                </a:gridCol>
                <a:gridCol w="658368">
                  <a:extLst>
                    <a:ext uri="{9D8B030D-6E8A-4147-A177-3AD203B41FA5}">
                      <a16:colId xmlns:a16="http://schemas.microsoft.com/office/drawing/2014/main" val="1730782740"/>
                    </a:ext>
                  </a:extLst>
                </a:gridCol>
                <a:gridCol w="658368">
                  <a:extLst>
                    <a:ext uri="{9D8B030D-6E8A-4147-A177-3AD203B41FA5}">
                      <a16:colId xmlns:a16="http://schemas.microsoft.com/office/drawing/2014/main" val="221059565"/>
                    </a:ext>
                  </a:extLst>
                </a:gridCol>
                <a:gridCol w="658368">
                  <a:extLst>
                    <a:ext uri="{9D8B030D-6E8A-4147-A177-3AD203B41FA5}">
                      <a16:colId xmlns:a16="http://schemas.microsoft.com/office/drawing/2014/main" val="3560586804"/>
                    </a:ext>
                  </a:extLst>
                </a:gridCol>
                <a:gridCol w="658368">
                  <a:extLst>
                    <a:ext uri="{9D8B030D-6E8A-4147-A177-3AD203B41FA5}">
                      <a16:colId xmlns:a16="http://schemas.microsoft.com/office/drawing/2014/main" val="1514230717"/>
                    </a:ext>
                  </a:extLst>
                </a:gridCol>
                <a:gridCol w="658368">
                  <a:extLst>
                    <a:ext uri="{9D8B030D-6E8A-4147-A177-3AD203B41FA5}">
                      <a16:colId xmlns:a16="http://schemas.microsoft.com/office/drawing/2014/main" val="24509957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18742202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crespeldeitersgroup - 2021-08-10 14:45:44</a:t>
                      </a:r>
                      <a:r>
                        <a:rPr kumimoji="0" lang="de-DE" sz="1000" b="0" i="0" u="none" strike="noStrike" kern="1200" cap="none" spc="0" normalizeH="0" baseline="0" noProof="0">
                          <a:ln>
                            <a:noFill/>
                          </a:ln>
                          <a:solidFill>
                            <a:prstClr val="black"/>
                          </a:solidFill>
                          <a:effectLst/>
                          <a:uLnTx/>
                          <a:uFillTx/>
                          <a:latin typeface="+mn-lt"/>
                          <a:ea typeface="+mn-ea"/>
                          <a:cs typeface="+mn-cs"/>
                        </a:rPr>
                        <a:t>
 Das diesjährige Azubi-Event machte unsere Auszubildenden zu Seeleuten. Es stand eine gemeinsame Kanu-Tour an🛶
Nach einer kurzen Einweisung wurden auf der Ems zwischen Emsdetten und Rheine etwa 20 Kilometer mit dem Kanu zurückgelegt. Dem wechselhaftem Wetter mit einigen starken Regenschauern zum Trotz, nutzten sie den Nachmittag zum Austauschen und kennenlernen der neuen Azubis aus dem ersten Lehrjahr.
Für einen unserer Azubis war die Regendusche offensichtlich noch nicht genug, weshalb er sich nach einem eleganten Sturz etwas unfreiwillig für ein Bad in der Ems entschied😄👀
Der anschließende Besuch im @das_emskind sorgte für einen runden Abschluss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09/09/2021 14:12:52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415</a:t>
                      </a:r>
                    </a:p>
                  </a:txBody>
                  <a:tcPr/>
                </a:tc>
                <a:extLst>
                  <a:ext uri="{0D108BD9-81ED-4DB2-BD59-A6C34878D82A}">
                    <a16:rowId xmlns:a16="http://schemas.microsoft.com/office/drawing/2014/main" val="3450609877"/>
                  </a:ext>
                </a:extLst>
              </a:tr>
            </a:tbl>
          </a:graphicData>
        </a:graphic>
      </p:graphicFrame>
      <p:sp>
        <p:nvSpPr>
          <p:cNvPr id="4" name="Text Placeholder 3">
            <a:extLst>
              <a:ext uri="{FF2B5EF4-FFF2-40B4-BE49-F238E27FC236}">
                <a16:creationId xmlns:a16="http://schemas.microsoft.com/office/drawing/2014/main" id="{BD6E9942-D017-4D54-84F5-C901AFAE1220}"/>
              </a:ext>
            </a:extLst>
          </p:cNvPr>
          <p:cNvSpPr>
            <a:spLocks noGrp="1"/>
          </p:cNvSpPr>
          <p:nvPr>
            <p:ph type="body" sz="quarter" idx="14"/>
          </p:nvPr>
        </p:nvSpPr>
        <p:spPr/>
        <p:txBody>
          <a:bodyPr/>
          <a:lstStyle/>
          <a:p>
            <a:r>
              <a:rPr lang="en-US"/>
              <a:t>07/01/2021 - 09/30/2021</a:t>
            </a:r>
          </a:p>
        </p:txBody>
      </p:sp>
    </p:spTree>
    <p:extLst>
      <p:ext uri="{BB962C8B-B14F-4D97-AF65-F5344CB8AC3E}">
        <p14:creationId xmlns:p14="http://schemas.microsoft.com/office/powerpoint/2010/main" val="198020270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492E6D-C5B5-4210-AC72-3BF214E88F02}"/>
              </a:ext>
            </a:extLst>
          </p:cNvPr>
          <p:cNvSpPr>
            <a:spLocks noGrp="1"/>
          </p:cNvSpPr>
          <p:nvPr>
            <p:ph type="title"/>
          </p:nvPr>
        </p:nvSpPr>
        <p:spPr/>
        <p:txBody>
          <a:bodyPr/>
          <a:lstStyle/>
          <a:p>
            <a:r>
              <a:rPr lang="en-US"/>
              <a:t>Instagram Posts Table | Crespel &amp; Deiters Group - 7 of 10</a:t>
            </a:r>
          </a:p>
        </p:txBody>
      </p:sp>
      <p:graphicFrame>
        <p:nvGraphicFramePr>
          <p:cNvPr id="5" name="Table Placeholder 4">
            <a:extLst>
              <a:ext uri="{FF2B5EF4-FFF2-40B4-BE49-F238E27FC236}">
                <a16:creationId xmlns:a16="http://schemas.microsoft.com/office/drawing/2014/main" id="{71AF659E-FF06-4C48-8101-BAA8CDA96FF0}"/>
              </a:ext>
            </a:extLst>
          </p:cNvPr>
          <p:cNvGraphicFramePr>
            <a:graphicFrameLocks noGrp="1"/>
          </p:cNvGraphicFramePr>
          <p:nvPr>
            <p:ph type="tbl" sz="quarter" idx="13"/>
            <p:extLst>
              <p:ext uri="{D42A27DB-BD31-4B8C-83A1-F6EECF244321}">
                <p14:modId xmlns:p14="http://schemas.microsoft.com/office/powerpoint/2010/main" val="23369795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19433228"/>
                    </a:ext>
                  </a:extLst>
                </a:gridCol>
                <a:gridCol w="658368">
                  <a:extLst>
                    <a:ext uri="{9D8B030D-6E8A-4147-A177-3AD203B41FA5}">
                      <a16:colId xmlns:a16="http://schemas.microsoft.com/office/drawing/2014/main" val="1850877339"/>
                    </a:ext>
                  </a:extLst>
                </a:gridCol>
                <a:gridCol w="658368">
                  <a:extLst>
                    <a:ext uri="{9D8B030D-6E8A-4147-A177-3AD203B41FA5}">
                      <a16:colId xmlns:a16="http://schemas.microsoft.com/office/drawing/2014/main" val="3383093572"/>
                    </a:ext>
                  </a:extLst>
                </a:gridCol>
                <a:gridCol w="658368">
                  <a:extLst>
                    <a:ext uri="{9D8B030D-6E8A-4147-A177-3AD203B41FA5}">
                      <a16:colId xmlns:a16="http://schemas.microsoft.com/office/drawing/2014/main" val="3113774218"/>
                    </a:ext>
                  </a:extLst>
                </a:gridCol>
                <a:gridCol w="658368">
                  <a:extLst>
                    <a:ext uri="{9D8B030D-6E8A-4147-A177-3AD203B41FA5}">
                      <a16:colId xmlns:a16="http://schemas.microsoft.com/office/drawing/2014/main" val="1993904741"/>
                    </a:ext>
                  </a:extLst>
                </a:gridCol>
                <a:gridCol w="658368">
                  <a:extLst>
                    <a:ext uri="{9D8B030D-6E8A-4147-A177-3AD203B41FA5}">
                      <a16:colId xmlns:a16="http://schemas.microsoft.com/office/drawing/2014/main" val="2116525599"/>
                    </a:ext>
                  </a:extLst>
                </a:gridCol>
                <a:gridCol w="658368">
                  <a:extLst>
                    <a:ext uri="{9D8B030D-6E8A-4147-A177-3AD203B41FA5}">
                      <a16:colId xmlns:a16="http://schemas.microsoft.com/office/drawing/2014/main" val="716283661"/>
                    </a:ext>
                  </a:extLst>
                </a:gridCol>
                <a:gridCol w="658368">
                  <a:extLst>
                    <a:ext uri="{9D8B030D-6E8A-4147-A177-3AD203B41FA5}">
                      <a16:colId xmlns:a16="http://schemas.microsoft.com/office/drawing/2014/main" val="1246881819"/>
                    </a:ext>
                  </a:extLst>
                </a:gridCol>
                <a:gridCol w="658368">
                  <a:extLst>
                    <a:ext uri="{9D8B030D-6E8A-4147-A177-3AD203B41FA5}">
                      <a16:colId xmlns:a16="http://schemas.microsoft.com/office/drawing/2014/main" val="2057684723"/>
                    </a:ext>
                  </a:extLst>
                </a:gridCol>
                <a:gridCol w="658368">
                  <a:extLst>
                    <a:ext uri="{9D8B030D-6E8A-4147-A177-3AD203B41FA5}">
                      <a16:colId xmlns:a16="http://schemas.microsoft.com/office/drawing/2014/main" val="36017132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403920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crespeldeitersgroup - 2021-08-02 16:20:03</a:t>
                      </a:r>
                      <a:r>
                        <a:rPr kumimoji="0" lang="de-DE" sz="1000" b="0" i="0" u="none" strike="noStrike" kern="1200" cap="none" spc="0" normalizeH="0" baseline="0" noProof="0">
                          <a:ln>
                            <a:noFill/>
                          </a:ln>
                          <a:solidFill>
                            <a:prstClr val="black"/>
                          </a:solidFill>
                          <a:effectLst/>
                          <a:uLnTx/>
                          <a:uFillTx/>
                          <a:latin typeface="+mn-lt"/>
                          <a:ea typeface="+mn-ea"/>
                          <a:cs typeface="+mn-cs"/>
                        </a:rPr>
                        <a:t>
 💛-lich willkommen im Team🌾
Zum Ausbildungsstart 2021 erhalten wir wieder tatkräftige Unterstützung und begrüßen heute gleich fünf neue Kollegen🚀 Vom angehenden Industriekaufmann👨‍💼, über die Fachkraft für Lebensmitteltechnik🧑‍🔬 und dem Elektroniker👨‍🔧 bis zum Forstwirt👨‍🌾 Auch in diesem Jahr bilden wir wieder in den unterschiedlichsten Berufen aus.
Roman, Semavi, Jannis, Hennes und Torben - wir wünschen euch einen schönen Start in das Berufsleben und viele spannende Eindrücke während eurer Ausbildungszeit👋
#crespeldeitersgroup #ausbildungsstart #willkommen #ihknordwestfalen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09/01/2021 02:13:48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406</a:t>
                      </a:r>
                    </a:p>
                  </a:txBody>
                  <a:tcPr/>
                </a:tc>
                <a:extLst>
                  <a:ext uri="{0D108BD9-81ED-4DB2-BD59-A6C34878D82A}">
                    <a16:rowId xmlns:a16="http://schemas.microsoft.com/office/drawing/2014/main" val="1175339428"/>
                  </a:ext>
                </a:extLst>
              </a:tr>
            </a:tbl>
          </a:graphicData>
        </a:graphic>
      </p:graphicFrame>
      <p:sp>
        <p:nvSpPr>
          <p:cNvPr id="4" name="Text Placeholder 3">
            <a:extLst>
              <a:ext uri="{FF2B5EF4-FFF2-40B4-BE49-F238E27FC236}">
                <a16:creationId xmlns:a16="http://schemas.microsoft.com/office/drawing/2014/main" id="{38EC0484-5AB4-408E-A9A3-B605E904F12D}"/>
              </a:ext>
            </a:extLst>
          </p:cNvPr>
          <p:cNvSpPr>
            <a:spLocks noGrp="1"/>
          </p:cNvSpPr>
          <p:nvPr>
            <p:ph type="body" sz="quarter" idx="14"/>
          </p:nvPr>
        </p:nvSpPr>
        <p:spPr/>
        <p:txBody>
          <a:bodyPr/>
          <a:lstStyle/>
          <a:p>
            <a:r>
              <a:rPr lang="en-US"/>
              <a:t>07/01/2021 - 09/30/2021</a:t>
            </a:r>
          </a:p>
        </p:txBody>
      </p:sp>
    </p:spTree>
    <p:extLst>
      <p:ext uri="{BB962C8B-B14F-4D97-AF65-F5344CB8AC3E}">
        <p14:creationId xmlns:p14="http://schemas.microsoft.com/office/powerpoint/2010/main" val="219832216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1B4735-8171-448A-9AAC-C6BDB4C7D4A7}"/>
              </a:ext>
            </a:extLst>
          </p:cNvPr>
          <p:cNvSpPr>
            <a:spLocks noGrp="1"/>
          </p:cNvSpPr>
          <p:nvPr>
            <p:ph type="title"/>
          </p:nvPr>
        </p:nvSpPr>
        <p:spPr/>
        <p:txBody>
          <a:bodyPr/>
          <a:lstStyle/>
          <a:p>
            <a:r>
              <a:rPr lang="en-US"/>
              <a:t>Instagram Posts Table | Crespel &amp; Deiters Group - 8 of 10</a:t>
            </a:r>
          </a:p>
        </p:txBody>
      </p:sp>
      <p:graphicFrame>
        <p:nvGraphicFramePr>
          <p:cNvPr id="5" name="Table Placeholder 4">
            <a:extLst>
              <a:ext uri="{FF2B5EF4-FFF2-40B4-BE49-F238E27FC236}">
                <a16:creationId xmlns:a16="http://schemas.microsoft.com/office/drawing/2014/main" id="{773D897F-C57F-4A9E-B4A6-29C382DCFAAA}"/>
              </a:ext>
            </a:extLst>
          </p:cNvPr>
          <p:cNvGraphicFramePr>
            <a:graphicFrameLocks noGrp="1"/>
          </p:cNvGraphicFramePr>
          <p:nvPr>
            <p:ph type="tbl" sz="quarter" idx="13"/>
            <p:extLst>
              <p:ext uri="{D42A27DB-BD31-4B8C-83A1-F6EECF244321}">
                <p14:modId xmlns:p14="http://schemas.microsoft.com/office/powerpoint/2010/main" val="13678416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239866261"/>
                    </a:ext>
                  </a:extLst>
                </a:gridCol>
                <a:gridCol w="658368">
                  <a:extLst>
                    <a:ext uri="{9D8B030D-6E8A-4147-A177-3AD203B41FA5}">
                      <a16:colId xmlns:a16="http://schemas.microsoft.com/office/drawing/2014/main" val="2408569857"/>
                    </a:ext>
                  </a:extLst>
                </a:gridCol>
                <a:gridCol w="658368">
                  <a:extLst>
                    <a:ext uri="{9D8B030D-6E8A-4147-A177-3AD203B41FA5}">
                      <a16:colId xmlns:a16="http://schemas.microsoft.com/office/drawing/2014/main" val="3203588139"/>
                    </a:ext>
                  </a:extLst>
                </a:gridCol>
                <a:gridCol w="658368">
                  <a:extLst>
                    <a:ext uri="{9D8B030D-6E8A-4147-A177-3AD203B41FA5}">
                      <a16:colId xmlns:a16="http://schemas.microsoft.com/office/drawing/2014/main" val="1200251974"/>
                    </a:ext>
                  </a:extLst>
                </a:gridCol>
                <a:gridCol w="658368">
                  <a:extLst>
                    <a:ext uri="{9D8B030D-6E8A-4147-A177-3AD203B41FA5}">
                      <a16:colId xmlns:a16="http://schemas.microsoft.com/office/drawing/2014/main" val="3280878146"/>
                    </a:ext>
                  </a:extLst>
                </a:gridCol>
                <a:gridCol w="658368">
                  <a:extLst>
                    <a:ext uri="{9D8B030D-6E8A-4147-A177-3AD203B41FA5}">
                      <a16:colId xmlns:a16="http://schemas.microsoft.com/office/drawing/2014/main" val="3609888376"/>
                    </a:ext>
                  </a:extLst>
                </a:gridCol>
                <a:gridCol w="658368">
                  <a:extLst>
                    <a:ext uri="{9D8B030D-6E8A-4147-A177-3AD203B41FA5}">
                      <a16:colId xmlns:a16="http://schemas.microsoft.com/office/drawing/2014/main" val="3832929903"/>
                    </a:ext>
                  </a:extLst>
                </a:gridCol>
                <a:gridCol w="658368">
                  <a:extLst>
                    <a:ext uri="{9D8B030D-6E8A-4147-A177-3AD203B41FA5}">
                      <a16:colId xmlns:a16="http://schemas.microsoft.com/office/drawing/2014/main" val="4071845535"/>
                    </a:ext>
                  </a:extLst>
                </a:gridCol>
                <a:gridCol w="658368">
                  <a:extLst>
                    <a:ext uri="{9D8B030D-6E8A-4147-A177-3AD203B41FA5}">
                      <a16:colId xmlns:a16="http://schemas.microsoft.com/office/drawing/2014/main" val="2358343215"/>
                    </a:ext>
                  </a:extLst>
                </a:gridCol>
                <a:gridCol w="658368">
                  <a:extLst>
                    <a:ext uri="{9D8B030D-6E8A-4147-A177-3AD203B41FA5}">
                      <a16:colId xmlns:a16="http://schemas.microsoft.com/office/drawing/2014/main" val="5936484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24859198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crespeldeitersgroup - 2021-07-28 10:49:36</a:t>
                      </a:r>
                      <a:r>
                        <a:rPr kumimoji="0" lang="de-DE" sz="1000" b="0" i="0" u="none" strike="noStrike" kern="1200" cap="none" spc="0" normalizeH="0" baseline="0" noProof="0">
                          <a:ln>
                            <a:noFill/>
                          </a:ln>
                          <a:solidFill>
                            <a:prstClr val="black"/>
                          </a:solidFill>
                          <a:effectLst/>
                          <a:uLnTx/>
                          <a:uFillTx/>
                          <a:latin typeface="+mn-lt"/>
                          <a:ea typeface="+mn-ea"/>
                          <a:cs typeface="+mn-cs"/>
                        </a:rPr>
                        <a:t>
 Gute und zuverlässige Qualität unserer Weizenprodukte ist das A und O🌾💛 Daher suchen wir ab sofort Verstärkung im Qualitätsmanagement. 
📩Wir freuen uns auf deine Bewerbung!
Die ausführliche Stellenanzeige findest du auf unserer Webseite.
#crespeldeitersgroup #jobs #ibbenbüren #qualitätsmanagement #weizen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08/27/2021 02:13:22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355</a:t>
                      </a:r>
                    </a:p>
                  </a:txBody>
                  <a:tcPr/>
                </a:tc>
                <a:extLst>
                  <a:ext uri="{0D108BD9-81ED-4DB2-BD59-A6C34878D82A}">
                    <a16:rowId xmlns:a16="http://schemas.microsoft.com/office/drawing/2014/main" val="1652813252"/>
                  </a:ext>
                </a:extLst>
              </a:tr>
            </a:tbl>
          </a:graphicData>
        </a:graphic>
      </p:graphicFrame>
      <p:sp>
        <p:nvSpPr>
          <p:cNvPr id="4" name="Text Placeholder 3">
            <a:extLst>
              <a:ext uri="{FF2B5EF4-FFF2-40B4-BE49-F238E27FC236}">
                <a16:creationId xmlns:a16="http://schemas.microsoft.com/office/drawing/2014/main" id="{B4144249-32FB-4F6C-B204-261759F9E29E}"/>
              </a:ext>
            </a:extLst>
          </p:cNvPr>
          <p:cNvSpPr>
            <a:spLocks noGrp="1"/>
          </p:cNvSpPr>
          <p:nvPr>
            <p:ph type="body" sz="quarter" idx="14"/>
          </p:nvPr>
        </p:nvSpPr>
        <p:spPr/>
        <p:txBody>
          <a:bodyPr/>
          <a:lstStyle/>
          <a:p>
            <a:r>
              <a:rPr lang="en-US"/>
              <a:t>07/01/2021 - 09/30/2021</a:t>
            </a:r>
          </a:p>
        </p:txBody>
      </p:sp>
    </p:spTree>
    <p:extLst>
      <p:ext uri="{BB962C8B-B14F-4D97-AF65-F5344CB8AC3E}">
        <p14:creationId xmlns:p14="http://schemas.microsoft.com/office/powerpoint/2010/main" val="47510011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A62734-1D76-4710-9455-AFCAC6620566}"/>
              </a:ext>
            </a:extLst>
          </p:cNvPr>
          <p:cNvSpPr>
            <a:spLocks noGrp="1"/>
          </p:cNvSpPr>
          <p:nvPr>
            <p:ph type="title"/>
          </p:nvPr>
        </p:nvSpPr>
        <p:spPr/>
        <p:txBody>
          <a:bodyPr/>
          <a:lstStyle/>
          <a:p>
            <a:r>
              <a:rPr lang="en-US"/>
              <a:t>Instagram Posts Table | Crespel &amp; Deiters Group - 9 of 10</a:t>
            </a:r>
          </a:p>
        </p:txBody>
      </p:sp>
      <p:graphicFrame>
        <p:nvGraphicFramePr>
          <p:cNvPr id="5" name="Table Placeholder 4">
            <a:extLst>
              <a:ext uri="{FF2B5EF4-FFF2-40B4-BE49-F238E27FC236}">
                <a16:creationId xmlns:a16="http://schemas.microsoft.com/office/drawing/2014/main" id="{B5476B23-FFF6-450F-A690-152FE0008228}"/>
              </a:ext>
            </a:extLst>
          </p:cNvPr>
          <p:cNvGraphicFramePr>
            <a:graphicFrameLocks noGrp="1"/>
          </p:cNvGraphicFramePr>
          <p:nvPr>
            <p:ph type="tbl" sz="quarter" idx="13"/>
            <p:extLst>
              <p:ext uri="{D42A27DB-BD31-4B8C-83A1-F6EECF244321}">
                <p14:modId xmlns:p14="http://schemas.microsoft.com/office/powerpoint/2010/main" val="22108345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802267136"/>
                    </a:ext>
                  </a:extLst>
                </a:gridCol>
                <a:gridCol w="658368">
                  <a:extLst>
                    <a:ext uri="{9D8B030D-6E8A-4147-A177-3AD203B41FA5}">
                      <a16:colId xmlns:a16="http://schemas.microsoft.com/office/drawing/2014/main" val="4164751122"/>
                    </a:ext>
                  </a:extLst>
                </a:gridCol>
                <a:gridCol w="658368">
                  <a:extLst>
                    <a:ext uri="{9D8B030D-6E8A-4147-A177-3AD203B41FA5}">
                      <a16:colId xmlns:a16="http://schemas.microsoft.com/office/drawing/2014/main" val="4204865783"/>
                    </a:ext>
                  </a:extLst>
                </a:gridCol>
                <a:gridCol w="658368">
                  <a:extLst>
                    <a:ext uri="{9D8B030D-6E8A-4147-A177-3AD203B41FA5}">
                      <a16:colId xmlns:a16="http://schemas.microsoft.com/office/drawing/2014/main" val="4077692610"/>
                    </a:ext>
                  </a:extLst>
                </a:gridCol>
                <a:gridCol w="658368">
                  <a:extLst>
                    <a:ext uri="{9D8B030D-6E8A-4147-A177-3AD203B41FA5}">
                      <a16:colId xmlns:a16="http://schemas.microsoft.com/office/drawing/2014/main" val="3325103095"/>
                    </a:ext>
                  </a:extLst>
                </a:gridCol>
                <a:gridCol w="658368">
                  <a:extLst>
                    <a:ext uri="{9D8B030D-6E8A-4147-A177-3AD203B41FA5}">
                      <a16:colId xmlns:a16="http://schemas.microsoft.com/office/drawing/2014/main" val="1662632378"/>
                    </a:ext>
                  </a:extLst>
                </a:gridCol>
                <a:gridCol w="658368">
                  <a:extLst>
                    <a:ext uri="{9D8B030D-6E8A-4147-A177-3AD203B41FA5}">
                      <a16:colId xmlns:a16="http://schemas.microsoft.com/office/drawing/2014/main" val="2169900514"/>
                    </a:ext>
                  </a:extLst>
                </a:gridCol>
                <a:gridCol w="658368">
                  <a:extLst>
                    <a:ext uri="{9D8B030D-6E8A-4147-A177-3AD203B41FA5}">
                      <a16:colId xmlns:a16="http://schemas.microsoft.com/office/drawing/2014/main" val="1906821385"/>
                    </a:ext>
                  </a:extLst>
                </a:gridCol>
                <a:gridCol w="658368">
                  <a:extLst>
                    <a:ext uri="{9D8B030D-6E8A-4147-A177-3AD203B41FA5}">
                      <a16:colId xmlns:a16="http://schemas.microsoft.com/office/drawing/2014/main" val="582336630"/>
                    </a:ext>
                  </a:extLst>
                </a:gridCol>
                <a:gridCol w="658368">
                  <a:extLst>
                    <a:ext uri="{9D8B030D-6E8A-4147-A177-3AD203B41FA5}">
                      <a16:colId xmlns:a16="http://schemas.microsoft.com/office/drawing/2014/main" val="37279792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6122919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crespeldeitersgroup - 2021-07-20 16:17:29</a:t>
                      </a:r>
                      <a:r>
                        <a:rPr kumimoji="0" lang="en-US" sz="1000" b="0" i="0" u="none" strike="noStrike" kern="1200" cap="none" spc="0" normalizeH="0" baseline="0" noProof="0">
                          <a:ln>
                            <a:noFill/>
                          </a:ln>
                          <a:solidFill>
                            <a:prstClr val="black"/>
                          </a:solidFill>
                          <a:effectLst/>
                          <a:uLnTx/>
                          <a:uFillTx/>
                          <a:latin typeface="+mn-lt"/>
                          <a:ea typeface="+mn-ea"/>
                          <a:cs typeface="+mn-cs"/>
                        </a:rPr>
                        <a:t>
 Für unseren Standort Zwingenberg suchen wir Verstärkung in der Produktion🌾🥯 #takefoodfurther
Du bist teamfähig, kannst große Produktionsanlagen bedienen und hast idealerweise erste Erfahrungen in der Lebensmittelproduktion?🏭🧑‍🔬 Dann freuen wir uns auf deine Bewerbung!
📩Weitere Infos findest du auf unserer Webseite.
#crespeldeitersgroup #loryma #zwingenberg #jobs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08/18/2021 08:13:14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319</a:t>
                      </a:r>
                    </a:p>
                  </a:txBody>
                  <a:tcPr/>
                </a:tc>
                <a:extLst>
                  <a:ext uri="{0D108BD9-81ED-4DB2-BD59-A6C34878D82A}">
                    <a16:rowId xmlns:a16="http://schemas.microsoft.com/office/drawing/2014/main" val="1876970729"/>
                  </a:ext>
                </a:extLst>
              </a:tr>
            </a:tbl>
          </a:graphicData>
        </a:graphic>
      </p:graphicFrame>
      <p:sp>
        <p:nvSpPr>
          <p:cNvPr id="4" name="Text Placeholder 3">
            <a:extLst>
              <a:ext uri="{FF2B5EF4-FFF2-40B4-BE49-F238E27FC236}">
                <a16:creationId xmlns:a16="http://schemas.microsoft.com/office/drawing/2014/main" id="{3F5E443E-B368-46B6-B87F-15C921E31010}"/>
              </a:ext>
            </a:extLst>
          </p:cNvPr>
          <p:cNvSpPr>
            <a:spLocks noGrp="1"/>
          </p:cNvSpPr>
          <p:nvPr>
            <p:ph type="body" sz="quarter" idx="14"/>
          </p:nvPr>
        </p:nvSpPr>
        <p:spPr/>
        <p:txBody>
          <a:bodyPr/>
          <a:lstStyle/>
          <a:p>
            <a:r>
              <a:rPr lang="en-US"/>
              <a:t>07/01/2021 - 09/30/2021</a:t>
            </a:r>
          </a:p>
        </p:txBody>
      </p:sp>
    </p:spTree>
    <p:extLst>
      <p:ext uri="{BB962C8B-B14F-4D97-AF65-F5344CB8AC3E}">
        <p14:creationId xmlns:p14="http://schemas.microsoft.com/office/powerpoint/2010/main" val="217050161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B31A60-0406-4815-826A-A02746C614C2}"/>
              </a:ext>
            </a:extLst>
          </p:cNvPr>
          <p:cNvSpPr>
            <a:spLocks noGrp="1"/>
          </p:cNvSpPr>
          <p:nvPr>
            <p:ph type="title"/>
          </p:nvPr>
        </p:nvSpPr>
        <p:spPr/>
        <p:txBody>
          <a:bodyPr/>
          <a:lstStyle/>
          <a:p>
            <a:r>
              <a:rPr lang="en-US"/>
              <a:t>Instagram Posts Table | Crespel &amp; Deiters Group - 10 of 10</a:t>
            </a:r>
          </a:p>
        </p:txBody>
      </p:sp>
      <p:graphicFrame>
        <p:nvGraphicFramePr>
          <p:cNvPr id="5" name="Table Placeholder 4">
            <a:extLst>
              <a:ext uri="{FF2B5EF4-FFF2-40B4-BE49-F238E27FC236}">
                <a16:creationId xmlns:a16="http://schemas.microsoft.com/office/drawing/2014/main" id="{00DB10DA-AFCE-47D1-8F37-1197E58A16F0}"/>
              </a:ext>
            </a:extLst>
          </p:cNvPr>
          <p:cNvGraphicFramePr>
            <a:graphicFrameLocks noGrp="1"/>
          </p:cNvGraphicFramePr>
          <p:nvPr>
            <p:ph type="tbl" sz="quarter" idx="13"/>
            <p:extLst>
              <p:ext uri="{D42A27DB-BD31-4B8C-83A1-F6EECF244321}">
                <p14:modId xmlns:p14="http://schemas.microsoft.com/office/powerpoint/2010/main" val="1134193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524927024"/>
                    </a:ext>
                  </a:extLst>
                </a:gridCol>
                <a:gridCol w="658368">
                  <a:extLst>
                    <a:ext uri="{9D8B030D-6E8A-4147-A177-3AD203B41FA5}">
                      <a16:colId xmlns:a16="http://schemas.microsoft.com/office/drawing/2014/main" val="21834201"/>
                    </a:ext>
                  </a:extLst>
                </a:gridCol>
                <a:gridCol w="658368">
                  <a:extLst>
                    <a:ext uri="{9D8B030D-6E8A-4147-A177-3AD203B41FA5}">
                      <a16:colId xmlns:a16="http://schemas.microsoft.com/office/drawing/2014/main" val="4125863144"/>
                    </a:ext>
                  </a:extLst>
                </a:gridCol>
                <a:gridCol w="658368">
                  <a:extLst>
                    <a:ext uri="{9D8B030D-6E8A-4147-A177-3AD203B41FA5}">
                      <a16:colId xmlns:a16="http://schemas.microsoft.com/office/drawing/2014/main" val="2043911969"/>
                    </a:ext>
                  </a:extLst>
                </a:gridCol>
                <a:gridCol w="658368">
                  <a:extLst>
                    <a:ext uri="{9D8B030D-6E8A-4147-A177-3AD203B41FA5}">
                      <a16:colId xmlns:a16="http://schemas.microsoft.com/office/drawing/2014/main" val="2607505259"/>
                    </a:ext>
                  </a:extLst>
                </a:gridCol>
                <a:gridCol w="658368">
                  <a:extLst>
                    <a:ext uri="{9D8B030D-6E8A-4147-A177-3AD203B41FA5}">
                      <a16:colId xmlns:a16="http://schemas.microsoft.com/office/drawing/2014/main" val="2321542448"/>
                    </a:ext>
                  </a:extLst>
                </a:gridCol>
                <a:gridCol w="658368">
                  <a:extLst>
                    <a:ext uri="{9D8B030D-6E8A-4147-A177-3AD203B41FA5}">
                      <a16:colId xmlns:a16="http://schemas.microsoft.com/office/drawing/2014/main" val="4151492930"/>
                    </a:ext>
                  </a:extLst>
                </a:gridCol>
                <a:gridCol w="658368">
                  <a:extLst>
                    <a:ext uri="{9D8B030D-6E8A-4147-A177-3AD203B41FA5}">
                      <a16:colId xmlns:a16="http://schemas.microsoft.com/office/drawing/2014/main" val="3219045062"/>
                    </a:ext>
                  </a:extLst>
                </a:gridCol>
                <a:gridCol w="658368">
                  <a:extLst>
                    <a:ext uri="{9D8B030D-6E8A-4147-A177-3AD203B41FA5}">
                      <a16:colId xmlns:a16="http://schemas.microsoft.com/office/drawing/2014/main" val="951338914"/>
                    </a:ext>
                  </a:extLst>
                </a:gridCol>
                <a:gridCol w="658368">
                  <a:extLst>
                    <a:ext uri="{9D8B030D-6E8A-4147-A177-3AD203B41FA5}">
                      <a16:colId xmlns:a16="http://schemas.microsoft.com/office/drawing/2014/main" val="34456046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747019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crespeldeitersgroup - 2021-07-08 15:15:14</a:t>
                      </a:r>
                      <a:r>
                        <a:rPr kumimoji="0" lang="en-US" sz="1000" b="0" i="0" u="none" strike="noStrike" kern="1200" cap="none" spc="0" normalizeH="0" baseline="0" noProof="0">
                          <a:ln>
                            <a:noFill/>
                          </a:ln>
                          <a:solidFill>
                            <a:prstClr val="black"/>
                          </a:solidFill>
                          <a:effectLst/>
                          <a:uLnTx/>
                          <a:uFillTx/>
                          <a:latin typeface="+mn-lt"/>
                          <a:ea typeface="+mn-ea"/>
                          <a:cs typeface="+mn-cs"/>
                        </a:rPr>
                        <a:t>
 Ausbildung✔🥳
In #ibbenbüren und #zwingenberg gibt es allen Grund zum Feiern! 💃
Wir gratulieren Lukas, Marie, Hannes, Leonie und Johannes zur bestandenen Ausbildung👩‍💻👨‍🔬Alle fünf erzielten super Ergebnisse und haben sich somit die Weichen für eine spannende berufliche Zukunft gestellt📈 Herzlichen Glückwunsch!💛🌾
#crespeldeitersgroup #loryma #ibbenbüren #zwingenberg #ausbildung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08/07/2021 14:11:11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605</a:t>
                      </a:r>
                    </a:p>
                  </a:txBody>
                  <a:tcPr/>
                </a:tc>
                <a:extLst>
                  <a:ext uri="{0D108BD9-81ED-4DB2-BD59-A6C34878D82A}">
                    <a16:rowId xmlns:a16="http://schemas.microsoft.com/office/drawing/2014/main" val="1724187053"/>
                  </a:ext>
                </a:extLst>
              </a:tr>
            </a:tbl>
          </a:graphicData>
        </a:graphic>
      </p:graphicFrame>
      <p:sp>
        <p:nvSpPr>
          <p:cNvPr id="4" name="Text Placeholder 3">
            <a:extLst>
              <a:ext uri="{FF2B5EF4-FFF2-40B4-BE49-F238E27FC236}">
                <a16:creationId xmlns:a16="http://schemas.microsoft.com/office/drawing/2014/main" id="{ACF23499-C131-4613-8D66-D1A703C05A86}"/>
              </a:ext>
            </a:extLst>
          </p:cNvPr>
          <p:cNvSpPr>
            <a:spLocks noGrp="1"/>
          </p:cNvSpPr>
          <p:nvPr>
            <p:ph type="body" sz="quarter" idx="14"/>
          </p:nvPr>
        </p:nvSpPr>
        <p:spPr/>
        <p:txBody>
          <a:bodyPr/>
          <a:lstStyle/>
          <a:p>
            <a:r>
              <a:rPr lang="en-US"/>
              <a:t>07/01/2021 - 09/30/2021</a:t>
            </a:r>
          </a:p>
        </p:txBody>
      </p:sp>
    </p:spTree>
    <p:extLst>
      <p:ext uri="{BB962C8B-B14F-4D97-AF65-F5344CB8AC3E}">
        <p14:creationId xmlns:p14="http://schemas.microsoft.com/office/powerpoint/2010/main" val="383910205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27CB4E-440D-42E3-A601-A767A9955241}"/>
              </a:ext>
            </a:extLst>
          </p:cNvPr>
          <p:cNvSpPr>
            <a:spLocks noGrp="1"/>
          </p:cNvSpPr>
          <p:nvPr>
            <p:ph type="title"/>
          </p:nvPr>
        </p:nvSpPr>
        <p:spPr/>
        <p:txBody>
          <a:bodyPr/>
          <a:lstStyle/>
          <a:p>
            <a:r>
              <a:rPr lang="en-US"/>
              <a:t>Instagram Stories Key Metrics Table | Crespel &amp; Deiters Group</a:t>
            </a:r>
          </a:p>
        </p:txBody>
      </p:sp>
      <p:graphicFrame>
        <p:nvGraphicFramePr>
          <p:cNvPr id="5" name="Table Placeholder 4">
            <a:extLst>
              <a:ext uri="{FF2B5EF4-FFF2-40B4-BE49-F238E27FC236}">
                <a16:creationId xmlns:a16="http://schemas.microsoft.com/office/drawing/2014/main" id="{3D58BB67-F313-424B-AC7A-4705CA27E798}"/>
              </a:ext>
            </a:extLst>
          </p:cNvPr>
          <p:cNvGraphicFramePr>
            <a:graphicFrameLocks noGrp="1"/>
          </p:cNvGraphicFramePr>
          <p:nvPr>
            <p:ph type="tbl" sz="quarter" idx="13"/>
            <p:extLst>
              <p:ext uri="{D42A27DB-BD31-4B8C-83A1-F6EECF244321}">
                <p14:modId xmlns:p14="http://schemas.microsoft.com/office/powerpoint/2010/main" val="3583096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1766704042"/>
                    </a:ext>
                  </a:extLst>
                </a:gridCol>
                <a:gridCol w="658368">
                  <a:extLst>
                    <a:ext uri="{9D8B030D-6E8A-4147-A177-3AD203B41FA5}">
                      <a16:colId xmlns:a16="http://schemas.microsoft.com/office/drawing/2014/main" val="1330564136"/>
                    </a:ext>
                  </a:extLst>
                </a:gridCol>
                <a:gridCol w="658368">
                  <a:extLst>
                    <a:ext uri="{9D8B030D-6E8A-4147-A177-3AD203B41FA5}">
                      <a16:colId xmlns:a16="http://schemas.microsoft.com/office/drawing/2014/main" val="2300630698"/>
                    </a:ext>
                  </a:extLst>
                </a:gridCol>
                <a:gridCol w="329184">
                  <a:extLst>
                    <a:ext uri="{9D8B030D-6E8A-4147-A177-3AD203B41FA5}">
                      <a16:colId xmlns:a16="http://schemas.microsoft.com/office/drawing/2014/main" val="2405148425"/>
                    </a:ext>
                  </a:extLst>
                </a:gridCol>
                <a:gridCol w="329184">
                  <a:extLst>
                    <a:ext uri="{9D8B030D-6E8A-4147-A177-3AD203B41FA5}">
                      <a16:colId xmlns:a16="http://schemas.microsoft.com/office/drawing/2014/main" val="2419090868"/>
                    </a:ext>
                  </a:extLst>
                </a:gridCol>
                <a:gridCol w="658368">
                  <a:extLst>
                    <a:ext uri="{9D8B030D-6E8A-4147-A177-3AD203B41FA5}">
                      <a16:colId xmlns:a16="http://schemas.microsoft.com/office/drawing/2014/main" val="874046001"/>
                    </a:ext>
                  </a:extLst>
                </a:gridCol>
                <a:gridCol w="658368">
                  <a:extLst>
                    <a:ext uri="{9D8B030D-6E8A-4147-A177-3AD203B41FA5}">
                      <a16:colId xmlns:a16="http://schemas.microsoft.com/office/drawing/2014/main" val="1868696416"/>
                    </a:ext>
                  </a:extLst>
                </a:gridCol>
                <a:gridCol w="658368">
                  <a:extLst>
                    <a:ext uri="{9D8B030D-6E8A-4147-A177-3AD203B41FA5}">
                      <a16:colId xmlns:a16="http://schemas.microsoft.com/office/drawing/2014/main" val="1180176872"/>
                    </a:ext>
                  </a:extLst>
                </a:gridCol>
                <a:gridCol w="658368">
                  <a:extLst>
                    <a:ext uri="{9D8B030D-6E8A-4147-A177-3AD203B41FA5}">
                      <a16:colId xmlns:a16="http://schemas.microsoft.com/office/drawing/2014/main" val="964600862"/>
                    </a:ext>
                  </a:extLst>
                </a:gridCol>
                <a:gridCol w="658368">
                  <a:extLst>
                    <a:ext uri="{9D8B030D-6E8A-4147-A177-3AD203B41FA5}">
                      <a16:colId xmlns:a16="http://schemas.microsoft.com/office/drawing/2014/main" val="2408629886"/>
                    </a:ext>
                  </a:extLst>
                </a:gridCol>
                <a:gridCol w="658368">
                  <a:extLst>
                    <a:ext uri="{9D8B030D-6E8A-4147-A177-3AD203B41FA5}">
                      <a16:colId xmlns:a16="http://schemas.microsoft.com/office/drawing/2014/main" val="145067557"/>
                    </a:ext>
                  </a:extLst>
                </a:gridCol>
                <a:gridCol w="658368">
                  <a:extLst>
                    <a:ext uri="{9D8B030D-6E8A-4147-A177-3AD203B41FA5}">
                      <a16:colId xmlns:a16="http://schemas.microsoft.com/office/drawing/2014/main" val="1646838066"/>
                    </a:ext>
                  </a:extLst>
                </a:gridCol>
              </a:tblGrid>
              <a:tr h="370840">
                <a:tc>
                  <a:txBody>
                    <a:bodyPr/>
                    <a:lstStyle/>
                    <a:p>
                      <a:r>
                        <a:rPr lang="en-US" sz="1000"/>
                        <a:t>Page Name</a:t>
                      </a:r>
                    </a:p>
                  </a:txBody>
                  <a:tcPr/>
                </a:tc>
                <a:tc>
                  <a:txBody>
                    <a:bodyPr/>
                    <a:lstStyle/>
                    <a:p>
                      <a:r>
                        <a:rPr lang="en-US" sz="1000"/>
                        <a:t>Total Stories</a:t>
                      </a:r>
                    </a:p>
                  </a:txBody>
                  <a:tcPr/>
                </a:tc>
                <a:tc>
                  <a:txBody>
                    <a:bodyPr/>
                    <a:lstStyle/>
                    <a:p>
                      <a:r>
                        <a:rPr lang="en-US" sz="1000"/>
                        <a:t>Avg. Interaction-Rate</a:t>
                      </a:r>
                    </a:p>
                  </a:txBody>
                  <a:tcPr/>
                </a:tc>
                <a:tc>
                  <a:txBody>
                    <a:bodyPr/>
                    <a:lstStyle/>
                    <a:p>
                      <a:r>
                        <a:rPr lang="en-US" sz="1000"/>
                        <a:t>Avg. Exits per Story</a:t>
                      </a:r>
                    </a:p>
                  </a:txBody>
                  <a:tcPr/>
                </a:tc>
                <a:tc>
                  <a:txBody>
                    <a:bodyPr/>
                    <a:lstStyle/>
                    <a:p>
                      <a:r>
                        <a:rPr lang="en-US" sz="1000"/>
                        <a:t>Avg. Replies per Story</a:t>
                      </a:r>
                    </a:p>
                  </a:txBody>
                  <a:tcPr/>
                </a:tc>
                <a:tc>
                  <a:txBody>
                    <a:bodyPr/>
                    <a:lstStyle/>
                    <a:p>
                      <a:r>
                        <a:rPr lang="en-US" sz="1000"/>
                        <a:t>Avg. Impressions per Story</a:t>
                      </a:r>
                    </a:p>
                  </a:txBody>
                  <a:tcPr/>
                </a:tc>
                <a:tc>
                  <a:txBody>
                    <a:bodyPr/>
                    <a:lstStyle/>
                    <a:p>
                      <a:r>
                        <a:rPr lang="en-US" sz="1000"/>
                        <a:t>Avg. Reach per Story</a:t>
                      </a:r>
                    </a:p>
                  </a:txBody>
                  <a:tcPr/>
                </a:tc>
                <a:tc>
                  <a:txBody>
                    <a:bodyPr/>
                    <a:lstStyle/>
                    <a:p>
                      <a:r>
                        <a:rPr lang="en-US" sz="1000"/>
                        <a:t>Avg. Engagements per Story</a:t>
                      </a:r>
                    </a:p>
                  </a:txBody>
                  <a:tcPr/>
                </a:tc>
                <a:tc>
                  <a:txBody>
                    <a:bodyPr/>
                    <a:lstStyle/>
                    <a:p>
                      <a:r>
                        <a:rPr lang="en-US" sz="1000"/>
                        <a:t>Avg. Taps per Story</a:t>
                      </a:r>
                    </a:p>
                  </a:txBody>
                  <a:tcPr/>
                </a:tc>
                <a:tc>
                  <a:txBody>
                    <a:bodyPr/>
                    <a:lstStyle/>
                    <a:p>
                      <a:r>
                        <a:rPr lang="en-US" sz="1000"/>
                        <a:t>Total Impressions</a:t>
                      </a:r>
                    </a:p>
                  </a:txBody>
                  <a:tcPr/>
                </a:tc>
                <a:tc>
                  <a:txBody>
                    <a:bodyPr/>
                    <a:lstStyle/>
                    <a:p>
                      <a:r>
                        <a:rPr lang="en-US" sz="1000"/>
                        <a:t>Total Exits</a:t>
                      </a:r>
                    </a:p>
                  </a:txBody>
                  <a:tcPr/>
                </a:tc>
                <a:tc>
                  <a:txBody>
                    <a:bodyPr/>
                    <a:lstStyle/>
                    <a:p>
                      <a:r>
                        <a:rPr lang="en-US" sz="1000"/>
                        <a:t>Total Engagements</a:t>
                      </a:r>
                    </a:p>
                  </a:txBody>
                  <a:tcPr/>
                </a:tc>
                <a:extLst>
                  <a:ext uri="{0D108BD9-81ED-4DB2-BD59-A6C34878D82A}">
                    <a16:rowId xmlns:a16="http://schemas.microsoft.com/office/drawing/2014/main" val="3964459347"/>
                  </a:ext>
                </a:extLst>
              </a:tr>
              <a:tr h="370840">
                <a:tc>
                  <a:txBody>
                    <a:bodyPr/>
                    <a:lstStyle/>
                    <a:p>
                      <a:r>
                        <a:rPr lang="en-US" sz="1000"/>
                        <a:t>crespeldeitersgroup</a:t>
                      </a:r>
                    </a:p>
                  </a:txBody>
                  <a:tcPr/>
                </a:tc>
                <a:tc>
                  <a:txBody>
                    <a:bodyPr/>
                    <a:lstStyle/>
                    <a:p>
                      <a:r>
                        <a:rPr lang="en-US" sz="1000"/>
                        <a:t>9</a:t>
                      </a:r>
                    </a:p>
                  </a:txBody>
                  <a:tcPr/>
                </a:tc>
                <a:tc>
                  <a:txBody>
                    <a:bodyPr/>
                    <a:lstStyle/>
                    <a:p>
                      <a:r>
                        <a:rPr lang="en-US" sz="1000"/>
                        <a:t>0.7192 %</a:t>
                      </a:r>
                    </a:p>
                  </a:txBody>
                  <a:tcPr/>
                </a:tc>
                <a:tc>
                  <a:txBody>
                    <a:bodyPr/>
                    <a:lstStyle/>
                    <a:p>
                      <a:r>
                        <a:rPr lang="en-US" sz="1000"/>
                        <a:t>40.89</a:t>
                      </a:r>
                    </a:p>
                  </a:txBody>
                  <a:tcPr/>
                </a:tc>
                <a:tc>
                  <a:txBody>
                    <a:bodyPr/>
                    <a:lstStyle/>
                    <a:p>
                      <a:r>
                        <a:rPr lang="en-US" sz="1000"/>
                        <a:t>0.00</a:t>
                      </a:r>
                    </a:p>
                  </a:txBody>
                  <a:tcPr/>
                </a:tc>
                <a:tc>
                  <a:txBody>
                    <a:bodyPr/>
                    <a:lstStyle/>
                    <a:p>
                      <a:r>
                        <a:rPr lang="en-US" sz="1000"/>
                        <a:t>175.56</a:t>
                      </a:r>
                    </a:p>
                  </a:txBody>
                  <a:tcPr/>
                </a:tc>
                <a:tc>
                  <a:txBody>
                    <a:bodyPr/>
                    <a:lstStyle/>
                    <a:p>
                      <a:r>
                        <a:rPr lang="en-US" sz="1000"/>
                        <a:t>172.78</a:t>
                      </a:r>
                    </a:p>
                  </a:txBody>
                  <a:tcPr/>
                </a:tc>
                <a:tc>
                  <a:txBody>
                    <a:bodyPr/>
                    <a:lstStyle/>
                    <a:p>
                      <a:r>
                        <a:rPr lang="en-US" sz="1000"/>
                        <a:t>122.78</a:t>
                      </a:r>
                    </a:p>
                  </a:txBody>
                  <a:tcPr/>
                </a:tc>
                <a:tc>
                  <a:txBody>
                    <a:bodyPr/>
                    <a:lstStyle/>
                    <a:p>
                      <a:r>
                        <a:rPr lang="en-US" sz="1000"/>
                        <a:t>122.78</a:t>
                      </a:r>
                    </a:p>
                  </a:txBody>
                  <a:tcPr/>
                </a:tc>
                <a:tc>
                  <a:txBody>
                    <a:bodyPr/>
                    <a:lstStyle/>
                    <a:p>
                      <a:r>
                        <a:rPr lang="en-US" sz="1000"/>
                        <a:t>1580</a:t>
                      </a:r>
                    </a:p>
                  </a:txBody>
                  <a:tcPr/>
                </a:tc>
                <a:tc>
                  <a:txBody>
                    <a:bodyPr/>
                    <a:lstStyle/>
                    <a:p>
                      <a:r>
                        <a:rPr lang="en-US" sz="1000"/>
                        <a:t>368</a:t>
                      </a:r>
                    </a:p>
                  </a:txBody>
                  <a:tcPr/>
                </a:tc>
                <a:tc>
                  <a:txBody>
                    <a:bodyPr/>
                    <a:lstStyle/>
                    <a:p>
                      <a:r>
                        <a:rPr lang="en-US" sz="1000"/>
                        <a:t>1105</a:t>
                      </a:r>
                    </a:p>
                  </a:txBody>
                  <a:tcPr/>
                </a:tc>
                <a:extLst>
                  <a:ext uri="{0D108BD9-81ED-4DB2-BD59-A6C34878D82A}">
                    <a16:rowId xmlns:a16="http://schemas.microsoft.com/office/drawing/2014/main" val="106466704"/>
                  </a:ext>
                </a:extLst>
              </a:tr>
            </a:tbl>
          </a:graphicData>
        </a:graphic>
      </p:graphicFrame>
      <p:sp>
        <p:nvSpPr>
          <p:cNvPr id="4" name="Text Placeholder 3">
            <a:extLst>
              <a:ext uri="{FF2B5EF4-FFF2-40B4-BE49-F238E27FC236}">
                <a16:creationId xmlns:a16="http://schemas.microsoft.com/office/drawing/2014/main" id="{922921CE-0607-4E35-9A2B-B8CC6631D735}"/>
              </a:ext>
            </a:extLst>
          </p:cNvPr>
          <p:cNvSpPr>
            <a:spLocks noGrp="1"/>
          </p:cNvSpPr>
          <p:nvPr>
            <p:ph type="body" sz="quarter" idx="14"/>
          </p:nvPr>
        </p:nvSpPr>
        <p:spPr/>
        <p:txBody>
          <a:bodyPr/>
          <a:lstStyle/>
          <a:p>
            <a:r>
              <a:rPr lang="en-US"/>
              <a:t>07/01/2021 - 09/30/2021</a:t>
            </a:r>
          </a:p>
        </p:txBody>
      </p:sp>
    </p:spTree>
    <p:extLst>
      <p:ext uri="{BB962C8B-B14F-4D97-AF65-F5344CB8AC3E}">
        <p14:creationId xmlns:p14="http://schemas.microsoft.com/office/powerpoint/2010/main" val="32263476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70018A-B401-4C60-B311-41F5CD0BC936}"/>
              </a:ext>
            </a:extLst>
          </p:cNvPr>
          <p:cNvSpPr>
            <a:spLocks noGrp="1"/>
          </p:cNvSpPr>
          <p:nvPr>
            <p:ph type="title"/>
          </p:nvPr>
        </p:nvSpPr>
        <p:spPr/>
        <p:txBody>
          <a:bodyPr/>
          <a:lstStyle/>
          <a:p>
            <a:r>
              <a:rPr lang="en-US"/>
              <a:t>Instagram Stories Table  | Crespel &amp; Deiters Group - 1 of 2</a:t>
            </a:r>
          </a:p>
        </p:txBody>
      </p:sp>
      <p:graphicFrame>
        <p:nvGraphicFramePr>
          <p:cNvPr id="5" name="Table Placeholder 4">
            <a:extLst>
              <a:ext uri="{FF2B5EF4-FFF2-40B4-BE49-F238E27FC236}">
                <a16:creationId xmlns:a16="http://schemas.microsoft.com/office/drawing/2014/main" id="{4216CF48-A9A2-4C9A-9778-8C4DE3DE282C}"/>
              </a:ext>
            </a:extLst>
          </p:cNvPr>
          <p:cNvGraphicFramePr>
            <a:graphicFrameLocks noGrp="1"/>
          </p:cNvGraphicFramePr>
          <p:nvPr>
            <p:ph type="tbl" sz="quarter" idx="13"/>
            <p:extLst>
              <p:ext uri="{D42A27DB-BD31-4B8C-83A1-F6EECF244321}">
                <p14:modId xmlns:p14="http://schemas.microsoft.com/office/powerpoint/2010/main" val="25695882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294864551"/>
                    </a:ext>
                  </a:extLst>
                </a:gridCol>
                <a:gridCol w="740664">
                  <a:extLst>
                    <a:ext uri="{9D8B030D-6E8A-4147-A177-3AD203B41FA5}">
                      <a16:colId xmlns:a16="http://schemas.microsoft.com/office/drawing/2014/main" val="1630060400"/>
                    </a:ext>
                  </a:extLst>
                </a:gridCol>
                <a:gridCol w="740664">
                  <a:extLst>
                    <a:ext uri="{9D8B030D-6E8A-4147-A177-3AD203B41FA5}">
                      <a16:colId xmlns:a16="http://schemas.microsoft.com/office/drawing/2014/main" val="766003807"/>
                    </a:ext>
                  </a:extLst>
                </a:gridCol>
                <a:gridCol w="740664">
                  <a:extLst>
                    <a:ext uri="{9D8B030D-6E8A-4147-A177-3AD203B41FA5}">
                      <a16:colId xmlns:a16="http://schemas.microsoft.com/office/drawing/2014/main" val="2842118488"/>
                    </a:ext>
                  </a:extLst>
                </a:gridCol>
                <a:gridCol w="740664">
                  <a:extLst>
                    <a:ext uri="{9D8B030D-6E8A-4147-A177-3AD203B41FA5}">
                      <a16:colId xmlns:a16="http://schemas.microsoft.com/office/drawing/2014/main" val="2921467439"/>
                    </a:ext>
                  </a:extLst>
                </a:gridCol>
                <a:gridCol w="740664">
                  <a:extLst>
                    <a:ext uri="{9D8B030D-6E8A-4147-A177-3AD203B41FA5}">
                      <a16:colId xmlns:a16="http://schemas.microsoft.com/office/drawing/2014/main" val="3967459228"/>
                    </a:ext>
                  </a:extLst>
                </a:gridCol>
                <a:gridCol w="740664">
                  <a:extLst>
                    <a:ext uri="{9D8B030D-6E8A-4147-A177-3AD203B41FA5}">
                      <a16:colId xmlns:a16="http://schemas.microsoft.com/office/drawing/2014/main" val="2304240099"/>
                    </a:ext>
                  </a:extLst>
                </a:gridCol>
                <a:gridCol w="740664">
                  <a:extLst>
                    <a:ext uri="{9D8B030D-6E8A-4147-A177-3AD203B41FA5}">
                      <a16:colId xmlns:a16="http://schemas.microsoft.com/office/drawing/2014/main" val="755659122"/>
                    </a:ext>
                  </a:extLst>
                </a:gridCol>
                <a:gridCol w="740664">
                  <a:extLst>
                    <a:ext uri="{9D8B030D-6E8A-4147-A177-3AD203B41FA5}">
                      <a16:colId xmlns:a16="http://schemas.microsoft.com/office/drawing/2014/main" val="12065451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24818939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crespeldeitersgroup - 2021-09-16 12:21:19</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09/17/2021 11:35:27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22031692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crespeldeitersgroup - 2021-09-10 14:02:01</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09/11/2021 13:30:50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extLst>
                  <a:ext uri="{0D108BD9-81ED-4DB2-BD59-A6C34878D82A}">
                    <a16:rowId xmlns:a16="http://schemas.microsoft.com/office/drawing/2014/main" val="9451829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crespeldeitersgroup - 2021-09-10 08:53:56</a:t>
                      </a:r>
                      <a:r>
                        <a:rPr kumimoji="0" lang="en-US" sz="1000" b="0" i="0" u="none" strike="noStrike" kern="1200" cap="none" spc="0" normalizeH="0" baseline="0" noProof="0">
                          <a:ln>
                            <a:noFill/>
                          </a:ln>
                          <a:solidFill>
                            <a:prstClr val="black"/>
                          </a:solidFill>
                          <a:effectLst/>
                          <a:uLnTx/>
                          <a:uFillTx/>
                          <a:latin typeface="+mn-lt"/>
                          <a:ea typeface="+mn-ea"/>
                          <a:cs typeface="+mn-cs"/>
                        </a:rPr>
                        <a:t>
 INDUSTRIETAG 2021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09/11/2021 08:32:18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extLst>
                  <a:ext uri="{0D108BD9-81ED-4DB2-BD59-A6C34878D82A}">
                    <a16:rowId xmlns:a16="http://schemas.microsoft.com/office/drawing/2014/main" val="41552409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crespeldeitersgroup - 2021-09-08 14:35:17</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09/09/2021 14:31:54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36719899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crespeldeitersgroup - 2021-09-02 09:18:59</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09/03/2021 09:12:39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11238231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crespeldeitersgroup - 2021-08-02 16:21:57</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08/03/2021 16:00:42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2981489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crespeldeitersgroup - 2021-07-28 10:52:44</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07/29/2021 10:31:18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664268395"/>
                  </a:ext>
                </a:extLst>
              </a:tr>
            </a:tbl>
          </a:graphicData>
        </a:graphic>
      </p:graphicFrame>
      <p:sp>
        <p:nvSpPr>
          <p:cNvPr id="4" name="Text Placeholder 3">
            <a:extLst>
              <a:ext uri="{FF2B5EF4-FFF2-40B4-BE49-F238E27FC236}">
                <a16:creationId xmlns:a16="http://schemas.microsoft.com/office/drawing/2014/main" id="{EA9A129E-F990-4E2A-B201-448074869B99}"/>
              </a:ext>
            </a:extLst>
          </p:cNvPr>
          <p:cNvSpPr>
            <a:spLocks noGrp="1"/>
          </p:cNvSpPr>
          <p:nvPr>
            <p:ph type="body" sz="quarter" idx="14"/>
          </p:nvPr>
        </p:nvSpPr>
        <p:spPr/>
        <p:txBody>
          <a:bodyPr/>
          <a:lstStyle/>
          <a:p>
            <a:r>
              <a:rPr lang="en-US"/>
              <a:t>07/01/2021 - 09/30/2021</a:t>
            </a:r>
          </a:p>
        </p:txBody>
      </p:sp>
    </p:spTree>
    <p:extLst>
      <p:ext uri="{BB962C8B-B14F-4D97-AF65-F5344CB8AC3E}">
        <p14:creationId xmlns:p14="http://schemas.microsoft.com/office/powerpoint/2010/main" val="36067775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9B0056-63DA-4F1A-8932-A4A45534144B}"/>
              </a:ext>
            </a:extLst>
          </p:cNvPr>
          <p:cNvSpPr>
            <a:spLocks noGrp="1"/>
          </p:cNvSpPr>
          <p:nvPr>
            <p:ph type="title"/>
          </p:nvPr>
        </p:nvSpPr>
        <p:spPr/>
        <p:txBody>
          <a:bodyPr/>
          <a:lstStyle/>
          <a:p>
            <a:r>
              <a:rPr lang="en-US"/>
              <a:t>Instagram Stories Table  | Crespel &amp; Deiters Group - 2 of 2</a:t>
            </a:r>
          </a:p>
        </p:txBody>
      </p:sp>
      <p:graphicFrame>
        <p:nvGraphicFramePr>
          <p:cNvPr id="5" name="Table Placeholder 4">
            <a:extLst>
              <a:ext uri="{FF2B5EF4-FFF2-40B4-BE49-F238E27FC236}">
                <a16:creationId xmlns:a16="http://schemas.microsoft.com/office/drawing/2014/main" id="{CD0D38FA-C568-45A0-812E-31DDE964E6DA}"/>
              </a:ext>
            </a:extLst>
          </p:cNvPr>
          <p:cNvGraphicFramePr>
            <a:graphicFrameLocks noGrp="1"/>
          </p:cNvGraphicFramePr>
          <p:nvPr>
            <p:ph type="tbl" sz="quarter" idx="13"/>
            <p:extLst>
              <p:ext uri="{D42A27DB-BD31-4B8C-83A1-F6EECF244321}">
                <p14:modId xmlns:p14="http://schemas.microsoft.com/office/powerpoint/2010/main" val="14681044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3706940302"/>
                    </a:ext>
                  </a:extLst>
                </a:gridCol>
                <a:gridCol w="740664">
                  <a:extLst>
                    <a:ext uri="{9D8B030D-6E8A-4147-A177-3AD203B41FA5}">
                      <a16:colId xmlns:a16="http://schemas.microsoft.com/office/drawing/2014/main" val="279894443"/>
                    </a:ext>
                  </a:extLst>
                </a:gridCol>
                <a:gridCol w="740664">
                  <a:extLst>
                    <a:ext uri="{9D8B030D-6E8A-4147-A177-3AD203B41FA5}">
                      <a16:colId xmlns:a16="http://schemas.microsoft.com/office/drawing/2014/main" val="2628185238"/>
                    </a:ext>
                  </a:extLst>
                </a:gridCol>
                <a:gridCol w="740664">
                  <a:extLst>
                    <a:ext uri="{9D8B030D-6E8A-4147-A177-3AD203B41FA5}">
                      <a16:colId xmlns:a16="http://schemas.microsoft.com/office/drawing/2014/main" val="2031870058"/>
                    </a:ext>
                  </a:extLst>
                </a:gridCol>
                <a:gridCol w="740664">
                  <a:extLst>
                    <a:ext uri="{9D8B030D-6E8A-4147-A177-3AD203B41FA5}">
                      <a16:colId xmlns:a16="http://schemas.microsoft.com/office/drawing/2014/main" val="1921863978"/>
                    </a:ext>
                  </a:extLst>
                </a:gridCol>
                <a:gridCol w="740664">
                  <a:extLst>
                    <a:ext uri="{9D8B030D-6E8A-4147-A177-3AD203B41FA5}">
                      <a16:colId xmlns:a16="http://schemas.microsoft.com/office/drawing/2014/main" val="2693617893"/>
                    </a:ext>
                  </a:extLst>
                </a:gridCol>
                <a:gridCol w="740664">
                  <a:extLst>
                    <a:ext uri="{9D8B030D-6E8A-4147-A177-3AD203B41FA5}">
                      <a16:colId xmlns:a16="http://schemas.microsoft.com/office/drawing/2014/main" val="396179548"/>
                    </a:ext>
                  </a:extLst>
                </a:gridCol>
                <a:gridCol w="740664">
                  <a:extLst>
                    <a:ext uri="{9D8B030D-6E8A-4147-A177-3AD203B41FA5}">
                      <a16:colId xmlns:a16="http://schemas.microsoft.com/office/drawing/2014/main" val="3817800119"/>
                    </a:ext>
                  </a:extLst>
                </a:gridCol>
                <a:gridCol w="740664">
                  <a:extLst>
                    <a:ext uri="{9D8B030D-6E8A-4147-A177-3AD203B41FA5}">
                      <a16:colId xmlns:a16="http://schemas.microsoft.com/office/drawing/2014/main" val="17682704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42283746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crespeldeitersgroup - 2021-07-20 16:24:45</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07/21/2021 15:30:52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2623648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crespeldeitersgroup - 2021-07-08 15:21:00</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07/09/2021 15:08:28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extLst>
                  <a:ext uri="{0D108BD9-81ED-4DB2-BD59-A6C34878D82A}">
                    <a16:rowId xmlns:a16="http://schemas.microsoft.com/office/drawing/2014/main" val="4272520345"/>
                  </a:ext>
                </a:extLst>
              </a:tr>
            </a:tbl>
          </a:graphicData>
        </a:graphic>
      </p:graphicFrame>
      <p:sp>
        <p:nvSpPr>
          <p:cNvPr id="4" name="Text Placeholder 3">
            <a:extLst>
              <a:ext uri="{FF2B5EF4-FFF2-40B4-BE49-F238E27FC236}">
                <a16:creationId xmlns:a16="http://schemas.microsoft.com/office/drawing/2014/main" id="{ED6335EE-D83D-41EA-BFE5-39A2910ED0D4}"/>
              </a:ext>
            </a:extLst>
          </p:cNvPr>
          <p:cNvSpPr>
            <a:spLocks noGrp="1"/>
          </p:cNvSpPr>
          <p:nvPr>
            <p:ph type="body" sz="quarter" idx="14"/>
          </p:nvPr>
        </p:nvSpPr>
        <p:spPr/>
        <p:txBody>
          <a:bodyPr/>
          <a:lstStyle/>
          <a:p>
            <a:r>
              <a:rPr lang="en-US"/>
              <a:t>07/01/2021 - 09/30/2021</a:t>
            </a:r>
          </a:p>
        </p:txBody>
      </p:sp>
    </p:spTree>
    <p:extLst>
      <p:ext uri="{BB962C8B-B14F-4D97-AF65-F5344CB8AC3E}">
        <p14:creationId xmlns:p14="http://schemas.microsoft.com/office/powerpoint/2010/main" val="426346395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D8C8E4-F98C-48A0-A846-CEE3AF9251DE}"/>
              </a:ext>
            </a:extLst>
          </p:cNvPr>
          <p:cNvSpPr>
            <a:spLocks noGrp="1"/>
          </p:cNvSpPr>
          <p:nvPr>
            <p:ph type="title"/>
          </p:nvPr>
        </p:nvSpPr>
        <p:spPr/>
        <p:txBody>
          <a:bodyPr/>
          <a:lstStyle/>
          <a:p>
            <a:r>
              <a:rPr lang="en-US"/>
              <a:t>Instagram Hashtag Detection | Crespel &amp; Deiters Group - 1 of 3</a:t>
            </a:r>
          </a:p>
        </p:txBody>
      </p:sp>
      <p:graphicFrame>
        <p:nvGraphicFramePr>
          <p:cNvPr id="5" name="Table Placeholder 4">
            <a:extLst>
              <a:ext uri="{FF2B5EF4-FFF2-40B4-BE49-F238E27FC236}">
                <a16:creationId xmlns:a16="http://schemas.microsoft.com/office/drawing/2014/main" id="{6FC7DD49-5247-4D9A-B0C0-4D5CDA34331A}"/>
              </a:ext>
            </a:extLst>
          </p:cNvPr>
          <p:cNvGraphicFramePr>
            <a:graphicFrameLocks noGrp="1"/>
          </p:cNvGraphicFramePr>
          <p:nvPr>
            <p:ph type="tbl" sz="quarter" idx="13"/>
            <p:extLst>
              <p:ext uri="{D42A27DB-BD31-4B8C-83A1-F6EECF244321}">
                <p14:modId xmlns:p14="http://schemas.microsoft.com/office/powerpoint/2010/main" val="8837728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2314151658"/>
                    </a:ext>
                  </a:extLst>
                </a:gridCol>
                <a:gridCol w="1069848">
                  <a:extLst>
                    <a:ext uri="{9D8B030D-6E8A-4147-A177-3AD203B41FA5}">
                      <a16:colId xmlns:a16="http://schemas.microsoft.com/office/drawing/2014/main" val="3278629884"/>
                    </a:ext>
                  </a:extLst>
                </a:gridCol>
                <a:gridCol w="1069848">
                  <a:extLst>
                    <a:ext uri="{9D8B030D-6E8A-4147-A177-3AD203B41FA5}">
                      <a16:colId xmlns:a16="http://schemas.microsoft.com/office/drawing/2014/main" val="2993692230"/>
                    </a:ext>
                  </a:extLst>
                </a:gridCol>
                <a:gridCol w="1069848">
                  <a:extLst>
                    <a:ext uri="{9D8B030D-6E8A-4147-A177-3AD203B41FA5}">
                      <a16:colId xmlns:a16="http://schemas.microsoft.com/office/drawing/2014/main" val="2769411574"/>
                    </a:ext>
                  </a:extLst>
                </a:gridCol>
                <a:gridCol w="1069848">
                  <a:extLst>
                    <a:ext uri="{9D8B030D-6E8A-4147-A177-3AD203B41FA5}">
                      <a16:colId xmlns:a16="http://schemas.microsoft.com/office/drawing/2014/main" val="3774852597"/>
                    </a:ext>
                  </a:extLst>
                </a:gridCol>
                <a:gridCol w="1069848">
                  <a:extLst>
                    <a:ext uri="{9D8B030D-6E8A-4147-A177-3AD203B41FA5}">
                      <a16:colId xmlns:a16="http://schemas.microsoft.com/office/drawing/2014/main" val="227381780"/>
                    </a:ext>
                  </a:extLst>
                </a:gridCol>
                <a:gridCol w="1069848">
                  <a:extLst>
                    <a:ext uri="{9D8B030D-6E8A-4147-A177-3AD203B41FA5}">
                      <a16:colId xmlns:a16="http://schemas.microsoft.com/office/drawing/2014/main" val="489712831"/>
                    </a:ext>
                  </a:extLst>
                </a:gridCol>
                <a:gridCol w="1069848">
                  <a:extLst>
                    <a:ext uri="{9D8B030D-6E8A-4147-A177-3AD203B41FA5}">
                      <a16:colId xmlns:a16="http://schemas.microsoft.com/office/drawing/2014/main" val="35653608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Saves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Impressions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Reach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Engagements per Post</a:t>
                      </a:r>
                    </a:p>
                  </a:txBody>
                  <a:tcPr/>
                </a:tc>
                <a:extLst>
                  <a:ext uri="{0D108BD9-81ED-4DB2-BD59-A6C34878D82A}">
                    <a16:rowId xmlns:a16="http://schemas.microsoft.com/office/drawing/2014/main" val="23225878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#crespeldeitersgroup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0.11111111111111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0.11111111111111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523.44444444444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434.55555555556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44.555555555556</a:t>
                      </a:r>
                    </a:p>
                  </a:txBody>
                  <a:tcPr/>
                </a:tc>
                <a:extLst>
                  <a:ext uri="{0D108BD9-81ED-4DB2-BD59-A6C34878D82A}">
                    <a16:rowId xmlns:a16="http://schemas.microsoft.com/office/drawing/2014/main" val="25312794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#ibbenbüren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580.66666666667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49.333333333333</a:t>
                      </a:r>
                    </a:p>
                  </a:txBody>
                  <a:tcPr/>
                </a:tc>
                <a:extLst>
                  <a:ext uri="{0D108BD9-81ED-4DB2-BD59-A6C34878D82A}">
                    <a16:rowId xmlns:a16="http://schemas.microsoft.com/office/drawing/2014/main" val="29324037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#ihknordwestfalen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extLst>
                  <a:ext uri="{0D108BD9-81ED-4DB2-BD59-A6C34878D82A}">
                    <a16:rowId xmlns:a16="http://schemas.microsoft.com/office/drawing/2014/main" val="38358470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#job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extLst>
                  <a:ext uri="{0D108BD9-81ED-4DB2-BD59-A6C34878D82A}">
                    <a16:rowId xmlns:a16="http://schemas.microsoft.com/office/drawing/2014/main" val="6972893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#jobs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extLst>
                  <a:ext uri="{0D108BD9-81ED-4DB2-BD59-A6C34878D82A}">
                    <a16:rowId xmlns:a16="http://schemas.microsoft.com/office/drawing/2014/main" val="17978702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#loryma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42.5</a:t>
                      </a:r>
                    </a:p>
                  </a:txBody>
                  <a:tcPr/>
                </a:tc>
                <a:extLst>
                  <a:ext uri="{0D108BD9-81ED-4DB2-BD59-A6C34878D82A}">
                    <a16:rowId xmlns:a16="http://schemas.microsoft.com/office/drawing/2014/main" val="13826766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#zwingenberg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42.5</a:t>
                      </a:r>
                    </a:p>
                  </a:txBody>
                  <a:tcPr/>
                </a:tc>
                <a:extLst>
                  <a:ext uri="{0D108BD9-81ED-4DB2-BD59-A6C34878D82A}">
                    <a16:rowId xmlns:a16="http://schemas.microsoft.com/office/drawing/2014/main" val="11829034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#IHKNordwestfalen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extLst>
                  <a:ext uri="{0D108BD9-81ED-4DB2-BD59-A6C34878D82A}">
                    <a16:rowId xmlns:a16="http://schemas.microsoft.com/office/drawing/2014/main" val="2232259963"/>
                  </a:ext>
                </a:extLst>
              </a:tr>
            </a:tbl>
          </a:graphicData>
        </a:graphic>
      </p:graphicFrame>
      <p:sp>
        <p:nvSpPr>
          <p:cNvPr id="4" name="Text Placeholder 3">
            <a:extLst>
              <a:ext uri="{FF2B5EF4-FFF2-40B4-BE49-F238E27FC236}">
                <a16:creationId xmlns:a16="http://schemas.microsoft.com/office/drawing/2014/main" id="{ABDE5D0B-6B95-4AB2-8C02-53A25C5E3A90}"/>
              </a:ext>
            </a:extLst>
          </p:cNvPr>
          <p:cNvSpPr>
            <a:spLocks noGrp="1"/>
          </p:cNvSpPr>
          <p:nvPr>
            <p:ph type="body" sz="quarter" idx="14"/>
          </p:nvPr>
        </p:nvSpPr>
        <p:spPr/>
        <p:txBody>
          <a:bodyPr/>
          <a:lstStyle/>
          <a:p>
            <a:r>
              <a:rPr lang="en-US"/>
              <a:t>07/01/2021 - 09/30/2021</a:t>
            </a:r>
          </a:p>
        </p:txBody>
      </p:sp>
    </p:spTree>
    <p:extLst>
      <p:ext uri="{BB962C8B-B14F-4D97-AF65-F5344CB8AC3E}">
        <p14:creationId xmlns:p14="http://schemas.microsoft.com/office/powerpoint/2010/main" val="352633840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929EB1-FCFF-406C-923F-73EE90D44A4D}"/>
              </a:ext>
            </a:extLst>
          </p:cNvPr>
          <p:cNvSpPr>
            <a:spLocks noGrp="1"/>
          </p:cNvSpPr>
          <p:nvPr>
            <p:ph type="title"/>
          </p:nvPr>
        </p:nvSpPr>
        <p:spPr/>
        <p:txBody>
          <a:bodyPr/>
          <a:lstStyle/>
          <a:p>
            <a:r>
              <a:rPr lang="en-US"/>
              <a:t>Instagram Hashtag Detection | Crespel &amp; Deiters Group - 2 of 3</a:t>
            </a:r>
          </a:p>
        </p:txBody>
      </p:sp>
      <p:graphicFrame>
        <p:nvGraphicFramePr>
          <p:cNvPr id="5" name="Table Placeholder 4">
            <a:extLst>
              <a:ext uri="{FF2B5EF4-FFF2-40B4-BE49-F238E27FC236}">
                <a16:creationId xmlns:a16="http://schemas.microsoft.com/office/drawing/2014/main" id="{3D84C3B0-741A-43BD-A4BA-9EFD49001589}"/>
              </a:ext>
            </a:extLst>
          </p:cNvPr>
          <p:cNvGraphicFramePr>
            <a:graphicFrameLocks noGrp="1"/>
          </p:cNvGraphicFramePr>
          <p:nvPr>
            <p:ph type="tbl" sz="quarter" idx="13"/>
            <p:extLst>
              <p:ext uri="{D42A27DB-BD31-4B8C-83A1-F6EECF244321}">
                <p14:modId xmlns:p14="http://schemas.microsoft.com/office/powerpoint/2010/main" val="34697856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109136786"/>
                    </a:ext>
                  </a:extLst>
                </a:gridCol>
                <a:gridCol w="1069848">
                  <a:extLst>
                    <a:ext uri="{9D8B030D-6E8A-4147-A177-3AD203B41FA5}">
                      <a16:colId xmlns:a16="http://schemas.microsoft.com/office/drawing/2014/main" val="680081124"/>
                    </a:ext>
                  </a:extLst>
                </a:gridCol>
                <a:gridCol w="1069848">
                  <a:extLst>
                    <a:ext uri="{9D8B030D-6E8A-4147-A177-3AD203B41FA5}">
                      <a16:colId xmlns:a16="http://schemas.microsoft.com/office/drawing/2014/main" val="2558360265"/>
                    </a:ext>
                  </a:extLst>
                </a:gridCol>
                <a:gridCol w="1069848">
                  <a:extLst>
                    <a:ext uri="{9D8B030D-6E8A-4147-A177-3AD203B41FA5}">
                      <a16:colId xmlns:a16="http://schemas.microsoft.com/office/drawing/2014/main" val="3630342489"/>
                    </a:ext>
                  </a:extLst>
                </a:gridCol>
                <a:gridCol w="1069848">
                  <a:extLst>
                    <a:ext uri="{9D8B030D-6E8A-4147-A177-3AD203B41FA5}">
                      <a16:colId xmlns:a16="http://schemas.microsoft.com/office/drawing/2014/main" val="1619965992"/>
                    </a:ext>
                  </a:extLst>
                </a:gridCol>
                <a:gridCol w="1069848">
                  <a:extLst>
                    <a:ext uri="{9D8B030D-6E8A-4147-A177-3AD203B41FA5}">
                      <a16:colId xmlns:a16="http://schemas.microsoft.com/office/drawing/2014/main" val="3208818546"/>
                    </a:ext>
                  </a:extLst>
                </a:gridCol>
                <a:gridCol w="1069848">
                  <a:extLst>
                    <a:ext uri="{9D8B030D-6E8A-4147-A177-3AD203B41FA5}">
                      <a16:colId xmlns:a16="http://schemas.microsoft.com/office/drawing/2014/main" val="445949800"/>
                    </a:ext>
                  </a:extLst>
                </a:gridCol>
                <a:gridCol w="1069848">
                  <a:extLst>
                    <a:ext uri="{9D8B030D-6E8A-4147-A177-3AD203B41FA5}">
                      <a16:colId xmlns:a16="http://schemas.microsoft.com/office/drawing/2014/main" val="14843740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Saves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Impressions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Reach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Engagements per Post</a:t>
                      </a:r>
                    </a:p>
                  </a:txBody>
                  <a:tcPr/>
                </a:tc>
                <a:extLst>
                  <a:ext uri="{0D108BD9-81ED-4DB2-BD59-A6C34878D82A}">
                    <a16:rowId xmlns:a16="http://schemas.microsoft.com/office/drawing/2014/main" val="6346056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#ausbildung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extLst>
                  <a:ext uri="{0D108BD9-81ED-4DB2-BD59-A6C34878D82A}">
                    <a16:rowId xmlns:a16="http://schemas.microsoft.com/office/drawing/2014/main" val="33800502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#ausbildungsstart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extLst>
                  <a:ext uri="{0D108BD9-81ED-4DB2-BD59-A6C34878D82A}">
                    <a16:rowId xmlns:a16="http://schemas.microsoft.com/office/drawing/2014/main" val="6463456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#ausbildungsuchtdich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extLst>
                  <a:ext uri="{0D108BD9-81ED-4DB2-BD59-A6C34878D82A}">
                    <a16:rowId xmlns:a16="http://schemas.microsoft.com/office/drawing/2014/main" val="37611853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#azubitag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extLst>
                  <a:ext uri="{0D108BD9-81ED-4DB2-BD59-A6C34878D82A}">
                    <a16:rowId xmlns:a16="http://schemas.microsoft.com/office/drawing/2014/main" val="13164125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#crespeldeiters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extLst>
                  <a:ext uri="{0D108BD9-81ED-4DB2-BD59-A6C34878D82A}">
                    <a16:rowId xmlns:a16="http://schemas.microsoft.com/office/drawing/2014/main" val="35550893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#digital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extLst>
                  <a:ext uri="{0D108BD9-81ED-4DB2-BD59-A6C34878D82A}">
                    <a16:rowId xmlns:a16="http://schemas.microsoft.com/office/drawing/2014/main" val="14057147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extLst>
                  <a:ext uri="{0D108BD9-81ED-4DB2-BD59-A6C34878D82A}">
                    <a16:rowId xmlns:a16="http://schemas.microsoft.com/office/drawing/2014/main" val="17869805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#fussball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extLst>
                  <a:ext uri="{0D108BD9-81ED-4DB2-BD59-A6C34878D82A}">
                    <a16:rowId xmlns:a16="http://schemas.microsoft.com/office/drawing/2014/main" val="19949566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#industrie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extLst>
                  <a:ext uri="{0D108BD9-81ED-4DB2-BD59-A6C34878D82A}">
                    <a16:rowId xmlns:a16="http://schemas.microsoft.com/office/drawing/2014/main" val="3106426343"/>
                  </a:ext>
                </a:extLst>
              </a:tr>
            </a:tbl>
          </a:graphicData>
        </a:graphic>
      </p:graphicFrame>
      <p:sp>
        <p:nvSpPr>
          <p:cNvPr id="4" name="Text Placeholder 3">
            <a:extLst>
              <a:ext uri="{FF2B5EF4-FFF2-40B4-BE49-F238E27FC236}">
                <a16:creationId xmlns:a16="http://schemas.microsoft.com/office/drawing/2014/main" id="{D4C407FE-F0C7-4EDB-BED8-0979AB62D5A1}"/>
              </a:ext>
            </a:extLst>
          </p:cNvPr>
          <p:cNvSpPr>
            <a:spLocks noGrp="1"/>
          </p:cNvSpPr>
          <p:nvPr>
            <p:ph type="body" sz="quarter" idx="14"/>
          </p:nvPr>
        </p:nvSpPr>
        <p:spPr/>
        <p:txBody>
          <a:bodyPr/>
          <a:lstStyle/>
          <a:p>
            <a:r>
              <a:rPr lang="en-US"/>
              <a:t>07/01/2021 - 09/30/2021</a:t>
            </a:r>
          </a:p>
        </p:txBody>
      </p:sp>
    </p:spTree>
    <p:extLst>
      <p:ext uri="{BB962C8B-B14F-4D97-AF65-F5344CB8AC3E}">
        <p14:creationId xmlns:p14="http://schemas.microsoft.com/office/powerpoint/2010/main" val="251418630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321C56-A8F2-464F-9145-9A44190E29B2}"/>
              </a:ext>
            </a:extLst>
          </p:cNvPr>
          <p:cNvSpPr>
            <a:spLocks noGrp="1"/>
          </p:cNvSpPr>
          <p:nvPr>
            <p:ph type="title"/>
          </p:nvPr>
        </p:nvSpPr>
        <p:spPr/>
        <p:txBody>
          <a:bodyPr/>
          <a:lstStyle/>
          <a:p>
            <a:r>
              <a:rPr lang="en-US"/>
              <a:t>Instagram Hashtag Detection | Crespel &amp; Deiters Group - 3 of 3</a:t>
            </a:r>
          </a:p>
        </p:txBody>
      </p:sp>
      <p:graphicFrame>
        <p:nvGraphicFramePr>
          <p:cNvPr id="5" name="Table Placeholder 4">
            <a:extLst>
              <a:ext uri="{FF2B5EF4-FFF2-40B4-BE49-F238E27FC236}">
                <a16:creationId xmlns:a16="http://schemas.microsoft.com/office/drawing/2014/main" id="{086C9B07-4385-4061-8DDE-C5D38D4CBDF9}"/>
              </a:ext>
            </a:extLst>
          </p:cNvPr>
          <p:cNvGraphicFramePr>
            <a:graphicFrameLocks noGrp="1"/>
          </p:cNvGraphicFramePr>
          <p:nvPr>
            <p:ph type="tbl" sz="quarter" idx="13"/>
            <p:extLst>
              <p:ext uri="{D42A27DB-BD31-4B8C-83A1-F6EECF244321}">
                <p14:modId xmlns:p14="http://schemas.microsoft.com/office/powerpoint/2010/main" val="15931481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997374089"/>
                    </a:ext>
                  </a:extLst>
                </a:gridCol>
                <a:gridCol w="1069848">
                  <a:extLst>
                    <a:ext uri="{9D8B030D-6E8A-4147-A177-3AD203B41FA5}">
                      <a16:colId xmlns:a16="http://schemas.microsoft.com/office/drawing/2014/main" val="2948993473"/>
                    </a:ext>
                  </a:extLst>
                </a:gridCol>
                <a:gridCol w="1069848">
                  <a:extLst>
                    <a:ext uri="{9D8B030D-6E8A-4147-A177-3AD203B41FA5}">
                      <a16:colId xmlns:a16="http://schemas.microsoft.com/office/drawing/2014/main" val="1101816046"/>
                    </a:ext>
                  </a:extLst>
                </a:gridCol>
                <a:gridCol w="1069848">
                  <a:extLst>
                    <a:ext uri="{9D8B030D-6E8A-4147-A177-3AD203B41FA5}">
                      <a16:colId xmlns:a16="http://schemas.microsoft.com/office/drawing/2014/main" val="2711134890"/>
                    </a:ext>
                  </a:extLst>
                </a:gridCol>
                <a:gridCol w="1069848">
                  <a:extLst>
                    <a:ext uri="{9D8B030D-6E8A-4147-A177-3AD203B41FA5}">
                      <a16:colId xmlns:a16="http://schemas.microsoft.com/office/drawing/2014/main" val="3950085061"/>
                    </a:ext>
                  </a:extLst>
                </a:gridCol>
                <a:gridCol w="1069848">
                  <a:extLst>
                    <a:ext uri="{9D8B030D-6E8A-4147-A177-3AD203B41FA5}">
                      <a16:colId xmlns:a16="http://schemas.microsoft.com/office/drawing/2014/main" val="3481060117"/>
                    </a:ext>
                  </a:extLst>
                </a:gridCol>
                <a:gridCol w="1069848">
                  <a:extLst>
                    <a:ext uri="{9D8B030D-6E8A-4147-A177-3AD203B41FA5}">
                      <a16:colId xmlns:a16="http://schemas.microsoft.com/office/drawing/2014/main" val="631333917"/>
                    </a:ext>
                  </a:extLst>
                </a:gridCol>
                <a:gridCol w="1069848">
                  <a:extLst>
                    <a:ext uri="{9D8B030D-6E8A-4147-A177-3AD203B41FA5}">
                      <a16:colId xmlns:a16="http://schemas.microsoft.com/office/drawing/2014/main" val="21627498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Saves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Impressions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Reach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Engagements per Post</a:t>
                      </a:r>
                    </a:p>
                  </a:txBody>
                  <a:tcPr/>
                </a:tc>
                <a:extLst>
                  <a:ext uri="{0D108BD9-81ED-4DB2-BD59-A6C34878D82A}">
                    <a16:rowId xmlns:a16="http://schemas.microsoft.com/office/drawing/2014/main" val="31990260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#industriemechaniker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extLst>
                  <a:ext uri="{0D108BD9-81ED-4DB2-BD59-A6C34878D82A}">
                    <a16:rowId xmlns:a16="http://schemas.microsoft.com/office/drawing/2014/main" val="3204534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#labor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extLst>
                  <a:ext uri="{0D108BD9-81ED-4DB2-BD59-A6C34878D82A}">
                    <a16:rowId xmlns:a16="http://schemas.microsoft.com/office/drawing/2014/main" val="26763847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#neuetrikots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extLst>
                  <a:ext uri="{0D108BD9-81ED-4DB2-BD59-A6C34878D82A}">
                    <a16:rowId xmlns:a16="http://schemas.microsoft.com/office/drawing/2014/main" val="11076181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#qualitätsmanagement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extLst>
                  <a:ext uri="{0D108BD9-81ED-4DB2-BD59-A6C34878D82A}">
                    <a16:rowId xmlns:a16="http://schemas.microsoft.com/office/drawing/2014/main" val="19043947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#socialday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extLst>
                  <a:ext uri="{0D108BD9-81ED-4DB2-BD59-A6C34878D82A}">
                    <a16:rowId xmlns:a16="http://schemas.microsoft.com/office/drawing/2014/main" val="12254839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#sponsoring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extLst>
                  <a:ext uri="{0D108BD9-81ED-4DB2-BD59-A6C34878D82A}">
                    <a16:rowId xmlns:a16="http://schemas.microsoft.com/office/drawing/2014/main" val="5905608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#takefoodfurther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extLst>
                  <a:ext uri="{0D108BD9-81ED-4DB2-BD59-A6C34878D82A}">
                    <a16:rowId xmlns:a16="http://schemas.microsoft.com/office/drawing/2014/main" val="36969318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#weizen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extLst>
                  <a:ext uri="{0D108BD9-81ED-4DB2-BD59-A6C34878D82A}">
                    <a16:rowId xmlns:a16="http://schemas.microsoft.com/office/drawing/2014/main" val="174425825"/>
                  </a:ext>
                </a:extLst>
              </a:tr>
            </a:tbl>
          </a:graphicData>
        </a:graphic>
      </p:graphicFrame>
      <p:sp>
        <p:nvSpPr>
          <p:cNvPr id="4" name="Text Placeholder 3">
            <a:extLst>
              <a:ext uri="{FF2B5EF4-FFF2-40B4-BE49-F238E27FC236}">
                <a16:creationId xmlns:a16="http://schemas.microsoft.com/office/drawing/2014/main" id="{F064995C-269D-43D5-9F7C-0FB59FF49144}"/>
              </a:ext>
            </a:extLst>
          </p:cNvPr>
          <p:cNvSpPr>
            <a:spLocks noGrp="1"/>
          </p:cNvSpPr>
          <p:nvPr>
            <p:ph type="body" sz="quarter" idx="14"/>
          </p:nvPr>
        </p:nvSpPr>
        <p:spPr/>
        <p:txBody>
          <a:bodyPr/>
          <a:lstStyle/>
          <a:p>
            <a:r>
              <a:rPr lang="en-US"/>
              <a:t>07/01/2021 - 09/30/2021</a:t>
            </a:r>
          </a:p>
        </p:txBody>
      </p:sp>
    </p:spTree>
    <p:extLst>
      <p:ext uri="{BB962C8B-B14F-4D97-AF65-F5344CB8AC3E}">
        <p14:creationId xmlns:p14="http://schemas.microsoft.com/office/powerpoint/2010/main" val="1642170332"/>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1333</Words>
  <Application>Microsoft Office PowerPoint</Application>
  <PresentationFormat>On-screen Show (4:3)</PresentationFormat>
  <Paragraphs>630</Paragraphs>
  <Slides>20</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20</vt:i4>
      </vt:variant>
    </vt:vector>
  </HeadingPairs>
  <TitlesOfParts>
    <vt:vector size="23" baseType="lpstr">
      <vt:lpstr>Arial</vt:lpstr>
      <vt:lpstr>Calibri</vt:lpstr>
      <vt:lpstr>quintly_template</vt:lpstr>
      <vt:lpstr>Instagram Quartal</vt:lpstr>
      <vt:lpstr>Instagram Key Metrics Table | Crespel &amp; Deiters Group</vt:lpstr>
      <vt:lpstr>Instagram Key Metrics Table | Crespel &amp; Deiters Group</vt:lpstr>
      <vt:lpstr>Instagram Followers Total | Crespel &amp; Deiters Group</vt:lpstr>
      <vt:lpstr>Instagram Posts Table | Crespel &amp; Deiters Group - 1 of 10</vt:lpstr>
      <vt:lpstr>Instagram Posts Table | Crespel &amp; Deiters Group - 2 of 10</vt:lpstr>
      <vt:lpstr>Instagram Posts Table | Crespel &amp; Deiters Group - 3 of 10</vt:lpstr>
      <vt:lpstr>Instagram Posts Table | Crespel &amp; Deiters Group - 4 of 10</vt:lpstr>
      <vt:lpstr>Instagram Posts Table | Crespel &amp; Deiters Group - 5 of 10</vt:lpstr>
      <vt:lpstr>Instagram Posts Table | Crespel &amp; Deiters Group - 6 of 10</vt:lpstr>
      <vt:lpstr>Instagram Posts Table | Crespel &amp; Deiters Group - 7 of 10</vt:lpstr>
      <vt:lpstr>Instagram Posts Table | Crespel &amp; Deiters Group - 8 of 10</vt:lpstr>
      <vt:lpstr>Instagram Posts Table | Crespel &amp; Deiters Group - 9 of 10</vt:lpstr>
      <vt:lpstr>Instagram Posts Table | Crespel &amp; Deiters Group - 10 of 10</vt:lpstr>
      <vt:lpstr>Instagram Stories Key Metrics Table | Crespel &amp; Deiters Group</vt:lpstr>
      <vt:lpstr>Instagram Stories Table  | Crespel &amp; Deiters Group - 1 of 2</vt:lpstr>
      <vt:lpstr>Instagram Stories Table  | Crespel &amp; Deiters Group - 2 of 2</vt:lpstr>
      <vt:lpstr>Instagram Hashtag Detection | Crespel &amp; Deiters Group - 1 of 3</vt:lpstr>
      <vt:lpstr>Instagram Hashtag Detection | Crespel &amp; Deiters Group - 2 of 3</vt:lpstr>
      <vt:lpstr>Instagram Hashtag Detection | Crespel &amp; Deiters Group - 3 of 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Instagram Quartal</dc:title>
  <dc:creator>Frederik Peiniger</dc:creator>
  <cp:lastModifiedBy>Frederik Peiniger</cp:lastModifiedBy>
  <cp:revision>1</cp:revision>
  <dcterms:created xsi:type="dcterms:W3CDTF">2021-10-06T14:17:41Z</dcterms:created>
  <dcterms:modified xsi:type="dcterms:W3CDTF">2021-10-06T14:18:54Z</dcterms:modified>
</cp:coreProperties>
</file>