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3" r:id="rId17"/>
    <p:sldId id="274" r:id="rId18"/>
    <p:sldId id="275" r:id="rId19"/>
    <p:sldId id="276" r:id="rId20"/>
    <p:sldId id="277" r:id="rId21"/>
    <p:sldId id="278" r:id="rId22"/>
    <p:sldId id="279" r:id="rId23"/>
    <p:sldId id="281" r:id="rId24"/>
    <p:sldId id="282" r:id="rId25"/>
    <p:sldId id="283"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Crespel &amp; Deiters</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268</c:v>
                </c:pt>
                <c:pt idx="1">
                  <c:v>268</c:v>
                </c:pt>
                <c:pt idx="2">
                  <c:v>268</c:v>
                </c:pt>
                <c:pt idx="3">
                  <c:v>268</c:v>
                </c:pt>
                <c:pt idx="4">
                  <c:v>268</c:v>
                </c:pt>
                <c:pt idx="5">
                  <c:v>268</c:v>
                </c:pt>
                <c:pt idx="6">
                  <c:v>268</c:v>
                </c:pt>
                <c:pt idx="7">
                  <c:v>29</c:v>
                </c:pt>
                <c:pt idx="8">
                  <c:v>267</c:v>
                </c:pt>
                <c:pt idx="9">
                  <c:v>267</c:v>
                </c:pt>
                <c:pt idx="10">
                  <c:v>267</c:v>
                </c:pt>
                <c:pt idx="11">
                  <c:v>267</c:v>
                </c:pt>
                <c:pt idx="12">
                  <c:v>267</c:v>
                </c:pt>
                <c:pt idx="13">
                  <c:v>267</c:v>
                </c:pt>
                <c:pt idx="14">
                  <c:v>267</c:v>
                </c:pt>
                <c:pt idx="15">
                  <c:v>267</c:v>
                </c:pt>
                <c:pt idx="16">
                  <c:v>267</c:v>
                </c:pt>
                <c:pt idx="17">
                  <c:v>267</c:v>
                </c:pt>
                <c:pt idx="18">
                  <c:v>267</c:v>
                </c:pt>
                <c:pt idx="19">
                  <c:v>267</c:v>
                </c:pt>
                <c:pt idx="20">
                  <c:v>267</c:v>
                </c:pt>
                <c:pt idx="21">
                  <c:v>267</c:v>
                </c:pt>
                <c:pt idx="22">
                  <c:v>267</c:v>
                </c:pt>
                <c:pt idx="23">
                  <c:v>267</c:v>
                </c:pt>
                <c:pt idx="24">
                  <c:v>268</c:v>
                </c:pt>
                <c:pt idx="25">
                  <c:v>267</c:v>
                </c:pt>
                <c:pt idx="26">
                  <c:v>268</c:v>
                </c:pt>
                <c:pt idx="27">
                  <c:v>268</c:v>
                </c:pt>
                <c:pt idx="28">
                  <c:v>269</c:v>
                </c:pt>
                <c:pt idx="29">
                  <c:v>269</c:v>
                </c:pt>
                <c:pt idx="30">
                  <c:v>269</c:v>
                </c:pt>
                <c:pt idx="31">
                  <c:v>269</c:v>
                </c:pt>
                <c:pt idx="32">
                  <c:v>269</c:v>
                </c:pt>
                <c:pt idx="33">
                  <c:v>270</c:v>
                </c:pt>
                <c:pt idx="34">
                  <c:v>270</c:v>
                </c:pt>
                <c:pt idx="35">
                  <c:v>270</c:v>
                </c:pt>
                <c:pt idx="36">
                  <c:v>270</c:v>
                </c:pt>
                <c:pt idx="37">
                  <c:v>272</c:v>
                </c:pt>
                <c:pt idx="38">
                  <c:v>272</c:v>
                </c:pt>
                <c:pt idx="39">
                  <c:v>272</c:v>
                </c:pt>
                <c:pt idx="40">
                  <c:v>272</c:v>
                </c:pt>
                <c:pt idx="41">
                  <c:v>272</c:v>
                </c:pt>
                <c:pt idx="42">
                  <c:v>273</c:v>
                </c:pt>
                <c:pt idx="43">
                  <c:v>273</c:v>
                </c:pt>
                <c:pt idx="44">
                  <c:v>273</c:v>
                </c:pt>
                <c:pt idx="45">
                  <c:v>273</c:v>
                </c:pt>
                <c:pt idx="46">
                  <c:v>274</c:v>
                </c:pt>
                <c:pt idx="47">
                  <c:v>275</c:v>
                </c:pt>
                <c:pt idx="48">
                  <c:v>275</c:v>
                </c:pt>
                <c:pt idx="49">
                  <c:v>275</c:v>
                </c:pt>
                <c:pt idx="50">
                  <c:v>276</c:v>
                </c:pt>
                <c:pt idx="51">
                  <c:v>276</c:v>
                </c:pt>
                <c:pt idx="52">
                  <c:v>276</c:v>
                </c:pt>
                <c:pt idx="53">
                  <c:v>276</c:v>
                </c:pt>
                <c:pt idx="54">
                  <c:v>276</c:v>
                </c:pt>
                <c:pt idx="55">
                  <c:v>276</c:v>
                </c:pt>
                <c:pt idx="56">
                  <c:v>276</c:v>
                </c:pt>
                <c:pt idx="57">
                  <c:v>276</c:v>
                </c:pt>
                <c:pt idx="58">
                  <c:v>276</c:v>
                </c:pt>
                <c:pt idx="59">
                  <c:v>276</c:v>
                </c:pt>
                <c:pt idx="60">
                  <c:v>276</c:v>
                </c:pt>
                <c:pt idx="61">
                  <c:v>276</c:v>
                </c:pt>
                <c:pt idx="62">
                  <c:v>276</c:v>
                </c:pt>
                <c:pt idx="63">
                  <c:v>277</c:v>
                </c:pt>
                <c:pt idx="64">
                  <c:v>277</c:v>
                </c:pt>
                <c:pt idx="65">
                  <c:v>278</c:v>
                </c:pt>
                <c:pt idx="66">
                  <c:v>278</c:v>
                </c:pt>
                <c:pt idx="67">
                  <c:v>279</c:v>
                </c:pt>
                <c:pt idx="68">
                  <c:v>280</c:v>
                </c:pt>
                <c:pt idx="69">
                  <c:v>280</c:v>
                </c:pt>
                <c:pt idx="70">
                  <c:v>280</c:v>
                </c:pt>
                <c:pt idx="71">
                  <c:v>280</c:v>
                </c:pt>
                <c:pt idx="72">
                  <c:v>280</c:v>
                </c:pt>
                <c:pt idx="73">
                  <c:v>280</c:v>
                </c:pt>
                <c:pt idx="74">
                  <c:v>280</c:v>
                </c:pt>
                <c:pt idx="75">
                  <c:v>281</c:v>
                </c:pt>
                <c:pt idx="76">
                  <c:v>282</c:v>
                </c:pt>
                <c:pt idx="77">
                  <c:v>282</c:v>
                </c:pt>
                <c:pt idx="78">
                  <c:v>282</c:v>
                </c:pt>
                <c:pt idx="79">
                  <c:v>283</c:v>
                </c:pt>
                <c:pt idx="80">
                  <c:v>283</c:v>
                </c:pt>
                <c:pt idx="81">
                  <c:v>283</c:v>
                </c:pt>
                <c:pt idx="82">
                  <c:v>283</c:v>
                </c:pt>
                <c:pt idx="83">
                  <c:v>283</c:v>
                </c:pt>
                <c:pt idx="84">
                  <c:v>284</c:v>
                </c:pt>
                <c:pt idx="85">
                  <c:v>284</c:v>
                </c:pt>
                <c:pt idx="86">
                  <c:v>284</c:v>
                </c:pt>
                <c:pt idx="87">
                  <c:v>284</c:v>
                </c:pt>
                <c:pt idx="88">
                  <c:v>284</c:v>
                </c:pt>
                <c:pt idx="89">
                  <c:v>284</c:v>
                </c:pt>
                <c:pt idx="90">
                  <c:v>285</c:v>
                </c:pt>
                <c:pt idx="91">
                  <c:v>285</c:v>
                </c:pt>
              </c:numCache>
            </c:numRef>
          </c:val>
          <c:smooth val="0"/>
          <c:extLst>
            <c:ext xmlns:c16="http://schemas.microsoft.com/office/drawing/2014/chart" uri="{C3380CC4-5D6E-409C-BE32-E72D297353CC}">
              <c16:uniqueId val="{00000000-283C-4C05-90E5-658638BCC8E2}"/>
            </c:ext>
          </c:extLst>
        </c:ser>
        <c:dLbls>
          <c:showLegendKey val="0"/>
          <c:showVal val="0"/>
          <c:showCatName val="0"/>
          <c:showSerName val="0"/>
          <c:showPercent val="0"/>
          <c:showBubbleSize val="0"/>
        </c:dLbls>
        <c:smooth val="0"/>
        <c:axId val="391993792"/>
        <c:axId val="391993464"/>
      </c:lineChart>
      <c:dateAx>
        <c:axId val="391993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93464"/>
        <c:crosses val="autoZero"/>
        <c:auto val="1"/>
        <c:lblOffset val="100"/>
        <c:baseTimeUnit val="days"/>
      </c:dateAx>
      <c:valAx>
        <c:axId val="391993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993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Crespel &amp; Deiters Organic Reach</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6</c:v>
                </c:pt>
                <c:pt idx="1">
                  <c:v>34</c:v>
                </c:pt>
                <c:pt idx="2">
                  <c:v>48</c:v>
                </c:pt>
                <c:pt idx="3">
                  <c:v>153</c:v>
                </c:pt>
                <c:pt idx="4">
                  <c:v>124</c:v>
                </c:pt>
                <c:pt idx="5">
                  <c:v>131</c:v>
                </c:pt>
                <c:pt idx="6">
                  <c:v>92</c:v>
                </c:pt>
                <c:pt idx="7">
                  <c:v>328</c:v>
                </c:pt>
                <c:pt idx="8">
                  <c:v>68</c:v>
                </c:pt>
                <c:pt idx="9">
                  <c:v>157</c:v>
                </c:pt>
                <c:pt idx="10">
                  <c:v>166</c:v>
                </c:pt>
                <c:pt idx="11">
                  <c:v>151</c:v>
                </c:pt>
                <c:pt idx="12">
                  <c:v>71</c:v>
                </c:pt>
                <c:pt idx="13">
                  <c:v>60</c:v>
                </c:pt>
                <c:pt idx="14">
                  <c:v>40</c:v>
                </c:pt>
                <c:pt idx="15">
                  <c:v>16</c:v>
                </c:pt>
                <c:pt idx="16">
                  <c:v>22</c:v>
                </c:pt>
                <c:pt idx="17">
                  <c:v>15</c:v>
                </c:pt>
                <c:pt idx="18">
                  <c:v>30</c:v>
                </c:pt>
                <c:pt idx="19">
                  <c:v>198</c:v>
                </c:pt>
                <c:pt idx="20">
                  <c:v>89</c:v>
                </c:pt>
                <c:pt idx="21">
                  <c:v>21</c:v>
                </c:pt>
                <c:pt idx="22">
                  <c:v>37</c:v>
                </c:pt>
                <c:pt idx="23">
                  <c:v>192</c:v>
                </c:pt>
                <c:pt idx="24">
                  <c:v>168</c:v>
                </c:pt>
                <c:pt idx="25">
                  <c:v>160</c:v>
                </c:pt>
                <c:pt idx="26">
                  <c:v>66</c:v>
                </c:pt>
                <c:pt idx="27">
                  <c:v>420</c:v>
                </c:pt>
                <c:pt idx="28">
                  <c:v>100</c:v>
                </c:pt>
                <c:pt idx="29">
                  <c:v>68</c:v>
                </c:pt>
                <c:pt idx="30">
                  <c:v>189</c:v>
                </c:pt>
                <c:pt idx="31">
                  <c:v>121</c:v>
                </c:pt>
                <c:pt idx="32">
                  <c:v>369</c:v>
                </c:pt>
                <c:pt idx="33">
                  <c:v>231</c:v>
                </c:pt>
                <c:pt idx="34">
                  <c:v>214</c:v>
                </c:pt>
                <c:pt idx="35">
                  <c:v>80</c:v>
                </c:pt>
                <c:pt idx="36">
                  <c:v>75</c:v>
                </c:pt>
                <c:pt idx="37">
                  <c:v>41</c:v>
                </c:pt>
                <c:pt idx="38">
                  <c:v>34</c:v>
                </c:pt>
                <c:pt idx="39">
                  <c:v>21</c:v>
                </c:pt>
                <c:pt idx="40">
                  <c:v>203</c:v>
                </c:pt>
                <c:pt idx="41">
                  <c:v>40</c:v>
                </c:pt>
                <c:pt idx="42">
                  <c:v>14</c:v>
                </c:pt>
                <c:pt idx="43">
                  <c:v>4</c:v>
                </c:pt>
                <c:pt idx="44">
                  <c:v>5</c:v>
                </c:pt>
                <c:pt idx="45">
                  <c:v>198</c:v>
                </c:pt>
                <c:pt idx="46">
                  <c:v>161</c:v>
                </c:pt>
                <c:pt idx="47">
                  <c:v>55</c:v>
                </c:pt>
                <c:pt idx="48">
                  <c:v>33</c:v>
                </c:pt>
                <c:pt idx="49">
                  <c:v>29</c:v>
                </c:pt>
                <c:pt idx="50">
                  <c:v>24</c:v>
                </c:pt>
                <c:pt idx="51">
                  <c:v>108</c:v>
                </c:pt>
                <c:pt idx="52">
                  <c:v>175</c:v>
                </c:pt>
                <c:pt idx="53">
                  <c:v>117</c:v>
                </c:pt>
                <c:pt idx="54">
                  <c:v>81</c:v>
                </c:pt>
                <c:pt idx="55">
                  <c:v>105</c:v>
                </c:pt>
                <c:pt idx="56">
                  <c:v>53</c:v>
                </c:pt>
                <c:pt idx="57">
                  <c:v>30</c:v>
                </c:pt>
                <c:pt idx="58">
                  <c:v>25</c:v>
                </c:pt>
                <c:pt idx="59">
                  <c:v>65</c:v>
                </c:pt>
                <c:pt idx="60">
                  <c:v>28</c:v>
                </c:pt>
                <c:pt idx="61">
                  <c:v>21</c:v>
                </c:pt>
                <c:pt idx="62">
                  <c:v>11</c:v>
                </c:pt>
                <c:pt idx="63">
                  <c:v>334</c:v>
                </c:pt>
                <c:pt idx="64">
                  <c:v>232</c:v>
                </c:pt>
                <c:pt idx="65">
                  <c:v>72</c:v>
                </c:pt>
                <c:pt idx="66">
                  <c:v>159</c:v>
                </c:pt>
                <c:pt idx="67">
                  <c:v>161</c:v>
                </c:pt>
                <c:pt idx="68">
                  <c:v>50</c:v>
                </c:pt>
                <c:pt idx="69">
                  <c:v>435</c:v>
                </c:pt>
                <c:pt idx="70">
                  <c:v>201</c:v>
                </c:pt>
                <c:pt idx="71">
                  <c:v>420</c:v>
                </c:pt>
                <c:pt idx="72">
                  <c:v>113</c:v>
                </c:pt>
                <c:pt idx="73">
                  <c:v>124</c:v>
                </c:pt>
                <c:pt idx="74">
                  <c:v>247</c:v>
                </c:pt>
                <c:pt idx="75">
                  <c:v>73</c:v>
                </c:pt>
                <c:pt idx="76">
                  <c:v>22</c:v>
                </c:pt>
                <c:pt idx="77">
                  <c:v>171</c:v>
                </c:pt>
                <c:pt idx="78">
                  <c:v>74</c:v>
                </c:pt>
                <c:pt idx="79">
                  <c:v>46</c:v>
                </c:pt>
                <c:pt idx="80">
                  <c:v>18</c:v>
                </c:pt>
                <c:pt idx="81">
                  <c:v>22</c:v>
                </c:pt>
                <c:pt idx="82">
                  <c:v>7</c:v>
                </c:pt>
                <c:pt idx="83">
                  <c:v>10</c:v>
                </c:pt>
                <c:pt idx="84">
                  <c:v>6</c:v>
                </c:pt>
                <c:pt idx="85">
                  <c:v>6</c:v>
                </c:pt>
                <c:pt idx="86">
                  <c:v>6</c:v>
                </c:pt>
                <c:pt idx="87">
                  <c:v>7</c:v>
                </c:pt>
                <c:pt idx="88">
                  <c:v>5</c:v>
                </c:pt>
                <c:pt idx="89">
                  <c:v>6</c:v>
                </c:pt>
                <c:pt idx="90">
                  <c:v>7</c:v>
                </c:pt>
                <c:pt idx="91">
                  <c:v>8</c:v>
                </c:pt>
              </c:numCache>
            </c:numRef>
          </c:val>
          <c:smooth val="0"/>
          <c:extLst>
            <c:ext xmlns:c16="http://schemas.microsoft.com/office/drawing/2014/chart" uri="{C3380CC4-5D6E-409C-BE32-E72D297353CC}">
              <c16:uniqueId val="{00000000-DBCF-42CD-9A67-E719990A0BB9}"/>
            </c:ext>
          </c:extLst>
        </c:ser>
        <c:ser>
          <c:idx val="1"/>
          <c:order val="1"/>
          <c:tx>
            <c:strRef>
              <c:f>Sheet1!$C$1</c:f>
              <c:strCache>
                <c:ptCount val="1"/>
                <c:pt idx="0">
                  <c:v>Crespel &amp; Deiters Paid Reach</c:v>
                </c:pt>
              </c:strCache>
            </c:strRef>
          </c:tx>
          <c:spPr>
            <a:ln w="28575" cap="rnd">
              <a:solidFill>
                <a:schemeClr val="accent2"/>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Sheet1!$C$2:$C$93</c:f>
              <c:numCache>
                <c:formatCode>General</c:formatCode>
                <c:ptCount val="9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3450</c:v>
                </c:pt>
                <c:pt idx="21">
                  <c:v>3583</c:v>
                </c:pt>
                <c:pt idx="22">
                  <c:v>3216</c:v>
                </c:pt>
                <c:pt idx="23">
                  <c:v>2753</c:v>
                </c:pt>
                <c:pt idx="24">
                  <c:v>2904</c:v>
                </c:pt>
                <c:pt idx="25">
                  <c:v>2917</c:v>
                </c:pt>
                <c:pt idx="26">
                  <c:v>2704</c:v>
                </c:pt>
                <c:pt idx="27">
                  <c:v>2545</c:v>
                </c:pt>
                <c:pt idx="28">
                  <c:v>4112</c:v>
                </c:pt>
                <c:pt idx="29">
                  <c:v>4173</c:v>
                </c:pt>
                <c:pt idx="30">
                  <c:v>5508</c:v>
                </c:pt>
                <c:pt idx="31">
                  <c:v>6645</c:v>
                </c:pt>
                <c:pt idx="32">
                  <c:v>5609</c:v>
                </c:pt>
                <c:pt idx="33">
                  <c:v>5719</c:v>
                </c:pt>
                <c:pt idx="34">
                  <c:v>3050</c:v>
                </c:pt>
                <c:pt idx="35">
                  <c:v>2908</c:v>
                </c:pt>
                <c:pt idx="36">
                  <c:v>2559</c:v>
                </c:pt>
                <c:pt idx="37">
                  <c:v>2507</c:v>
                </c:pt>
                <c:pt idx="38">
                  <c:v>3094</c:v>
                </c:pt>
                <c:pt idx="39">
                  <c:v>2811</c:v>
                </c:pt>
                <c:pt idx="40">
                  <c:v>2867</c:v>
                </c:pt>
                <c:pt idx="41">
                  <c:v>2843</c:v>
                </c:pt>
                <c:pt idx="42">
                  <c:v>676</c:v>
                </c:pt>
                <c:pt idx="43">
                  <c:v>0</c:v>
                </c:pt>
                <c:pt idx="44">
                  <c:v>0</c:v>
                </c:pt>
                <c:pt idx="45">
                  <c:v>0</c:v>
                </c:pt>
                <c:pt idx="46">
                  <c:v>0</c:v>
                </c:pt>
                <c:pt idx="47">
                  <c:v>0</c:v>
                </c:pt>
                <c:pt idx="48">
                  <c:v>0</c:v>
                </c:pt>
                <c:pt idx="49">
                  <c:v>0</c:v>
                </c:pt>
                <c:pt idx="50">
                  <c:v>0</c:v>
                </c:pt>
                <c:pt idx="51">
                  <c:v>0</c:v>
                </c:pt>
                <c:pt idx="52">
                  <c:v>0</c:v>
                </c:pt>
                <c:pt idx="53">
                  <c:v>0</c:v>
                </c:pt>
                <c:pt idx="54">
                  <c:v>0</c:v>
                </c:pt>
                <c:pt idx="55">
                  <c:v>1619</c:v>
                </c:pt>
                <c:pt idx="56">
                  <c:v>1915</c:v>
                </c:pt>
                <c:pt idx="57">
                  <c:v>2421</c:v>
                </c:pt>
                <c:pt idx="58">
                  <c:v>2501</c:v>
                </c:pt>
                <c:pt idx="59">
                  <c:v>2851</c:v>
                </c:pt>
                <c:pt idx="60">
                  <c:v>2587</c:v>
                </c:pt>
                <c:pt idx="61">
                  <c:v>2652</c:v>
                </c:pt>
                <c:pt idx="62">
                  <c:v>2803</c:v>
                </c:pt>
                <c:pt idx="63">
                  <c:v>4307</c:v>
                </c:pt>
                <c:pt idx="64">
                  <c:v>4307</c:v>
                </c:pt>
                <c:pt idx="65">
                  <c:v>5038</c:v>
                </c:pt>
                <c:pt idx="66">
                  <c:v>5975</c:v>
                </c:pt>
                <c:pt idx="67">
                  <c:v>5334</c:v>
                </c:pt>
                <c:pt idx="68">
                  <c:v>4775</c:v>
                </c:pt>
                <c:pt idx="69">
                  <c:v>2335</c:v>
                </c:pt>
                <c:pt idx="70">
                  <c:v>2559</c:v>
                </c:pt>
                <c:pt idx="71">
                  <c:v>2549</c:v>
                </c:pt>
                <c:pt idx="72">
                  <c:v>2467</c:v>
                </c:pt>
                <c:pt idx="73">
                  <c:v>2663</c:v>
                </c:pt>
                <c:pt idx="74">
                  <c:v>2896</c:v>
                </c:pt>
                <c:pt idx="75">
                  <c:v>2494</c:v>
                </c:pt>
                <c:pt idx="76">
                  <c:v>2634</c:v>
                </c:pt>
                <c:pt idx="77">
                  <c:v>10</c:v>
                </c:pt>
                <c:pt idx="78">
                  <c:v>625</c:v>
                </c:pt>
                <c:pt idx="79">
                  <c:v>1162</c:v>
                </c:pt>
                <c:pt idx="80">
                  <c:v>1297</c:v>
                </c:pt>
                <c:pt idx="81">
                  <c:v>1309</c:v>
                </c:pt>
                <c:pt idx="82">
                  <c:v>1382</c:v>
                </c:pt>
                <c:pt idx="83">
                  <c:v>1282</c:v>
                </c:pt>
                <c:pt idx="84">
                  <c:v>1107</c:v>
                </c:pt>
                <c:pt idx="85">
                  <c:v>1238</c:v>
                </c:pt>
                <c:pt idx="86">
                  <c:v>1364</c:v>
                </c:pt>
                <c:pt idx="87">
                  <c:v>1560</c:v>
                </c:pt>
                <c:pt idx="88">
                  <c:v>1495</c:v>
                </c:pt>
                <c:pt idx="89">
                  <c:v>1353</c:v>
                </c:pt>
                <c:pt idx="90">
                  <c:v>1231</c:v>
                </c:pt>
                <c:pt idx="91">
                  <c:v>1234</c:v>
                </c:pt>
              </c:numCache>
            </c:numRef>
          </c:val>
          <c:smooth val="0"/>
          <c:extLst>
            <c:ext xmlns:c16="http://schemas.microsoft.com/office/drawing/2014/chart" uri="{C3380CC4-5D6E-409C-BE32-E72D297353CC}">
              <c16:uniqueId val="{00000001-DBCF-42CD-9A67-E719990A0BB9}"/>
            </c:ext>
          </c:extLst>
        </c:ser>
        <c:ser>
          <c:idx val="2"/>
          <c:order val="2"/>
          <c:tx>
            <c:strRef>
              <c:f>Sheet1!$D$1</c:f>
              <c:strCache>
                <c:ptCount val="1"/>
                <c:pt idx="0">
                  <c:v>Crespel &amp; Deiters Viral Reach</c:v>
                </c:pt>
              </c:strCache>
            </c:strRef>
          </c:tx>
          <c:spPr>
            <a:ln w="28575" cap="rnd">
              <a:solidFill>
                <a:schemeClr val="accent3"/>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Sheet1!$D$2:$D$93</c:f>
              <c:numCache>
                <c:formatCode>General</c:formatCode>
                <c:ptCount val="92"/>
                <c:pt idx="0">
                  <c:v>4</c:v>
                </c:pt>
                <c:pt idx="1">
                  <c:v>30</c:v>
                </c:pt>
                <c:pt idx="2">
                  <c:v>46</c:v>
                </c:pt>
                <c:pt idx="3">
                  <c:v>149</c:v>
                </c:pt>
                <c:pt idx="4">
                  <c:v>123</c:v>
                </c:pt>
                <c:pt idx="5">
                  <c:v>129</c:v>
                </c:pt>
                <c:pt idx="6">
                  <c:v>91</c:v>
                </c:pt>
                <c:pt idx="7">
                  <c:v>140</c:v>
                </c:pt>
                <c:pt idx="8">
                  <c:v>51</c:v>
                </c:pt>
                <c:pt idx="9">
                  <c:v>151</c:v>
                </c:pt>
                <c:pt idx="10">
                  <c:v>160</c:v>
                </c:pt>
                <c:pt idx="11">
                  <c:v>150</c:v>
                </c:pt>
                <c:pt idx="12">
                  <c:v>70</c:v>
                </c:pt>
                <c:pt idx="13">
                  <c:v>57</c:v>
                </c:pt>
                <c:pt idx="14">
                  <c:v>37</c:v>
                </c:pt>
                <c:pt idx="15">
                  <c:v>12</c:v>
                </c:pt>
                <c:pt idx="16">
                  <c:v>21</c:v>
                </c:pt>
                <c:pt idx="17">
                  <c:v>14</c:v>
                </c:pt>
                <c:pt idx="18">
                  <c:v>29</c:v>
                </c:pt>
                <c:pt idx="19">
                  <c:v>106</c:v>
                </c:pt>
                <c:pt idx="20">
                  <c:v>63</c:v>
                </c:pt>
                <c:pt idx="21">
                  <c:v>19</c:v>
                </c:pt>
                <c:pt idx="22">
                  <c:v>32</c:v>
                </c:pt>
                <c:pt idx="23">
                  <c:v>187</c:v>
                </c:pt>
                <c:pt idx="24">
                  <c:v>163</c:v>
                </c:pt>
                <c:pt idx="25">
                  <c:v>155</c:v>
                </c:pt>
                <c:pt idx="26">
                  <c:v>61</c:v>
                </c:pt>
                <c:pt idx="27">
                  <c:v>323</c:v>
                </c:pt>
                <c:pt idx="28">
                  <c:v>88</c:v>
                </c:pt>
                <c:pt idx="29">
                  <c:v>57</c:v>
                </c:pt>
                <c:pt idx="30">
                  <c:v>180</c:v>
                </c:pt>
                <c:pt idx="31">
                  <c:v>114</c:v>
                </c:pt>
                <c:pt idx="32">
                  <c:v>183</c:v>
                </c:pt>
                <c:pt idx="33">
                  <c:v>203</c:v>
                </c:pt>
                <c:pt idx="34">
                  <c:v>201</c:v>
                </c:pt>
                <c:pt idx="35">
                  <c:v>72</c:v>
                </c:pt>
                <c:pt idx="36">
                  <c:v>65</c:v>
                </c:pt>
                <c:pt idx="37">
                  <c:v>34</c:v>
                </c:pt>
                <c:pt idx="38">
                  <c:v>28</c:v>
                </c:pt>
                <c:pt idx="39">
                  <c:v>13</c:v>
                </c:pt>
                <c:pt idx="40">
                  <c:v>46</c:v>
                </c:pt>
                <c:pt idx="41">
                  <c:v>12</c:v>
                </c:pt>
                <c:pt idx="42">
                  <c:v>5</c:v>
                </c:pt>
                <c:pt idx="43">
                  <c:v>2</c:v>
                </c:pt>
                <c:pt idx="44">
                  <c:v>2</c:v>
                </c:pt>
                <c:pt idx="45">
                  <c:v>194</c:v>
                </c:pt>
                <c:pt idx="46">
                  <c:v>154</c:v>
                </c:pt>
                <c:pt idx="47">
                  <c:v>52</c:v>
                </c:pt>
                <c:pt idx="48">
                  <c:v>28</c:v>
                </c:pt>
                <c:pt idx="49">
                  <c:v>29</c:v>
                </c:pt>
                <c:pt idx="50">
                  <c:v>22</c:v>
                </c:pt>
                <c:pt idx="51">
                  <c:v>107</c:v>
                </c:pt>
                <c:pt idx="52">
                  <c:v>174</c:v>
                </c:pt>
                <c:pt idx="53">
                  <c:v>115</c:v>
                </c:pt>
                <c:pt idx="54">
                  <c:v>78</c:v>
                </c:pt>
                <c:pt idx="55">
                  <c:v>101</c:v>
                </c:pt>
                <c:pt idx="56">
                  <c:v>48</c:v>
                </c:pt>
                <c:pt idx="57">
                  <c:v>26</c:v>
                </c:pt>
                <c:pt idx="58">
                  <c:v>20</c:v>
                </c:pt>
                <c:pt idx="59">
                  <c:v>60</c:v>
                </c:pt>
                <c:pt idx="60">
                  <c:v>22</c:v>
                </c:pt>
                <c:pt idx="61">
                  <c:v>17</c:v>
                </c:pt>
                <c:pt idx="62">
                  <c:v>7</c:v>
                </c:pt>
                <c:pt idx="63">
                  <c:v>238</c:v>
                </c:pt>
                <c:pt idx="64">
                  <c:v>219</c:v>
                </c:pt>
                <c:pt idx="65">
                  <c:v>66</c:v>
                </c:pt>
                <c:pt idx="66">
                  <c:v>146</c:v>
                </c:pt>
                <c:pt idx="67">
                  <c:v>156</c:v>
                </c:pt>
                <c:pt idx="68">
                  <c:v>47</c:v>
                </c:pt>
                <c:pt idx="69">
                  <c:v>269</c:v>
                </c:pt>
                <c:pt idx="70">
                  <c:v>183</c:v>
                </c:pt>
                <c:pt idx="71">
                  <c:v>256</c:v>
                </c:pt>
                <c:pt idx="72">
                  <c:v>82</c:v>
                </c:pt>
                <c:pt idx="73">
                  <c:v>109</c:v>
                </c:pt>
                <c:pt idx="74">
                  <c:v>150</c:v>
                </c:pt>
                <c:pt idx="75">
                  <c:v>54</c:v>
                </c:pt>
                <c:pt idx="76">
                  <c:v>14</c:v>
                </c:pt>
                <c:pt idx="77">
                  <c:v>73</c:v>
                </c:pt>
                <c:pt idx="78">
                  <c:v>53</c:v>
                </c:pt>
                <c:pt idx="79">
                  <c:v>40</c:v>
                </c:pt>
                <c:pt idx="80">
                  <c:v>14</c:v>
                </c:pt>
                <c:pt idx="81">
                  <c:v>18</c:v>
                </c:pt>
                <c:pt idx="82">
                  <c:v>3</c:v>
                </c:pt>
                <c:pt idx="83">
                  <c:v>7</c:v>
                </c:pt>
                <c:pt idx="84">
                  <c:v>4</c:v>
                </c:pt>
                <c:pt idx="85">
                  <c:v>4</c:v>
                </c:pt>
                <c:pt idx="86">
                  <c:v>3</c:v>
                </c:pt>
                <c:pt idx="87">
                  <c:v>2</c:v>
                </c:pt>
                <c:pt idx="88">
                  <c:v>2</c:v>
                </c:pt>
                <c:pt idx="89">
                  <c:v>4</c:v>
                </c:pt>
                <c:pt idx="90">
                  <c:v>5</c:v>
                </c:pt>
                <c:pt idx="91">
                  <c:v>5</c:v>
                </c:pt>
              </c:numCache>
            </c:numRef>
          </c:val>
          <c:smooth val="0"/>
          <c:extLst>
            <c:ext xmlns:c16="http://schemas.microsoft.com/office/drawing/2014/chart" uri="{C3380CC4-5D6E-409C-BE32-E72D297353CC}">
              <c16:uniqueId val="{00000002-DBCF-42CD-9A67-E719990A0BB9}"/>
            </c:ext>
          </c:extLst>
        </c:ser>
        <c:dLbls>
          <c:showLegendKey val="0"/>
          <c:showVal val="0"/>
          <c:showCatName val="0"/>
          <c:showSerName val="0"/>
          <c:showPercent val="0"/>
          <c:showBubbleSize val="0"/>
        </c:dLbls>
        <c:smooth val="0"/>
        <c:axId val="236156520"/>
        <c:axId val="236150616"/>
      </c:lineChart>
      <c:dateAx>
        <c:axId val="236156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150616"/>
        <c:crosses val="autoZero"/>
        <c:auto val="1"/>
        <c:lblOffset val="100"/>
        <c:baseTimeUnit val="days"/>
      </c:dateAx>
      <c:valAx>
        <c:axId val="236150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156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Crespel &amp; Deiters</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0</c:v>
                </c:pt>
                <c:pt idx="1">
                  <c:v>0</c:v>
                </c:pt>
                <c:pt idx="2">
                  <c:v>0</c:v>
                </c:pt>
                <c:pt idx="3">
                  <c:v>0</c:v>
                </c:pt>
                <c:pt idx="4">
                  <c:v>0</c:v>
                </c:pt>
                <c:pt idx="5">
                  <c:v>0</c:v>
                </c:pt>
                <c:pt idx="6">
                  <c:v>0</c:v>
                </c:pt>
                <c:pt idx="7">
                  <c:v>12.686567164179101</c:v>
                </c:pt>
                <c:pt idx="8">
                  <c:v>0</c:v>
                </c:pt>
                <c:pt idx="9">
                  <c:v>0</c:v>
                </c:pt>
                <c:pt idx="10">
                  <c:v>0</c:v>
                </c:pt>
                <c:pt idx="11">
                  <c:v>0</c:v>
                </c:pt>
                <c:pt idx="12">
                  <c:v>0</c:v>
                </c:pt>
                <c:pt idx="13">
                  <c:v>0</c:v>
                </c:pt>
                <c:pt idx="14">
                  <c:v>0</c:v>
                </c:pt>
                <c:pt idx="15">
                  <c:v>0</c:v>
                </c:pt>
                <c:pt idx="16">
                  <c:v>0</c:v>
                </c:pt>
                <c:pt idx="17">
                  <c:v>0</c:v>
                </c:pt>
                <c:pt idx="18">
                  <c:v>0</c:v>
                </c:pt>
                <c:pt idx="19">
                  <c:v>7.11610486891386</c:v>
                </c:pt>
                <c:pt idx="20">
                  <c:v>0</c:v>
                </c:pt>
                <c:pt idx="21">
                  <c:v>0</c:v>
                </c:pt>
                <c:pt idx="22">
                  <c:v>0</c:v>
                </c:pt>
                <c:pt idx="23">
                  <c:v>0</c:v>
                </c:pt>
                <c:pt idx="24">
                  <c:v>0</c:v>
                </c:pt>
                <c:pt idx="25">
                  <c:v>0</c:v>
                </c:pt>
                <c:pt idx="26">
                  <c:v>0</c:v>
                </c:pt>
                <c:pt idx="27">
                  <c:v>11.194029850746301</c:v>
                </c:pt>
                <c:pt idx="28">
                  <c:v>0</c:v>
                </c:pt>
                <c:pt idx="29">
                  <c:v>0</c:v>
                </c:pt>
                <c:pt idx="30">
                  <c:v>0</c:v>
                </c:pt>
                <c:pt idx="31">
                  <c:v>0</c:v>
                </c:pt>
                <c:pt idx="32">
                  <c:v>12.2676579925651</c:v>
                </c:pt>
                <c:pt idx="33">
                  <c:v>0</c:v>
                </c:pt>
                <c:pt idx="34">
                  <c:v>0</c:v>
                </c:pt>
                <c:pt idx="35">
                  <c:v>0</c:v>
                </c:pt>
                <c:pt idx="36">
                  <c:v>0</c:v>
                </c:pt>
                <c:pt idx="37">
                  <c:v>0</c:v>
                </c:pt>
                <c:pt idx="38">
                  <c:v>0</c:v>
                </c:pt>
                <c:pt idx="39">
                  <c:v>0</c:v>
                </c:pt>
                <c:pt idx="40">
                  <c:v>9.5588235294117592</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17.0289855072464</c:v>
                </c:pt>
                <c:pt idx="64">
                  <c:v>0</c:v>
                </c:pt>
                <c:pt idx="65">
                  <c:v>0</c:v>
                </c:pt>
                <c:pt idx="66">
                  <c:v>0</c:v>
                </c:pt>
                <c:pt idx="67">
                  <c:v>0</c:v>
                </c:pt>
                <c:pt idx="68">
                  <c:v>0</c:v>
                </c:pt>
                <c:pt idx="69">
                  <c:v>8.5714285714285694</c:v>
                </c:pt>
                <c:pt idx="70">
                  <c:v>0</c:v>
                </c:pt>
                <c:pt idx="71">
                  <c:v>8.9285714285714306</c:v>
                </c:pt>
                <c:pt idx="72">
                  <c:v>0</c:v>
                </c:pt>
                <c:pt idx="73">
                  <c:v>0</c:v>
                </c:pt>
                <c:pt idx="74">
                  <c:v>1.4285714285714299</c:v>
                </c:pt>
                <c:pt idx="75">
                  <c:v>0</c:v>
                </c:pt>
                <c:pt idx="76">
                  <c:v>0</c:v>
                </c:pt>
                <c:pt idx="77">
                  <c:v>4.9822064056939501</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numCache>
            </c:numRef>
          </c:val>
          <c:smooth val="0"/>
          <c:extLst>
            <c:ext xmlns:c16="http://schemas.microsoft.com/office/drawing/2014/chart" uri="{C3380CC4-5D6E-409C-BE32-E72D297353CC}">
              <c16:uniqueId val="{00000000-D90E-4537-A128-BBFA3D8FC6C6}"/>
            </c:ext>
          </c:extLst>
        </c:ser>
        <c:dLbls>
          <c:showLegendKey val="0"/>
          <c:showVal val="0"/>
          <c:showCatName val="0"/>
          <c:showSerName val="0"/>
          <c:showPercent val="0"/>
          <c:showBubbleSize val="0"/>
        </c:dLbls>
        <c:smooth val="0"/>
        <c:axId val="236158488"/>
        <c:axId val="236158816"/>
      </c:lineChart>
      <c:dateAx>
        <c:axId val="236158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158816"/>
        <c:crosses val="autoZero"/>
        <c:auto val="1"/>
        <c:lblOffset val="100"/>
        <c:baseTimeUnit val="days"/>
      </c:dateAx>
      <c:valAx>
        <c:axId val="236158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158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Crespel &amp; Deiters</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0</c:v>
                </c:pt>
                <c:pt idx="1">
                  <c:v>1</c:v>
                </c:pt>
                <c:pt idx="2">
                  <c:v>0</c:v>
                </c:pt>
                <c:pt idx="3">
                  <c:v>19</c:v>
                </c:pt>
                <c:pt idx="4">
                  <c:v>9</c:v>
                </c:pt>
                <c:pt idx="5">
                  <c:v>11</c:v>
                </c:pt>
                <c:pt idx="6">
                  <c:v>0</c:v>
                </c:pt>
                <c:pt idx="7">
                  <c:v>48</c:v>
                </c:pt>
                <c:pt idx="8">
                  <c:v>14</c:v>
                </c:pt>
                <c:pt idx="9">
                  <c:v>14</c:v>
                </c:pt>
                <c:pt idx="10">
                  <c:v>24</c:v>
                </c:pt>
                <c:pt idx="11">
                  <c:v>16</c:v>
                </c:pt>
                <c:pt idx="12">
                  <c:v>3</c:v>
                </c:pt>
                <c:pt idx="13">
                  <c:v>1</c:v>
                </c:pt>
                <c:pt idx="14">
                  <c:v>1</c:v>
                </c:pt>
                <c:pt idx="15">
                  <c:v>0</c:v>
                </c:pt>
                <c:pt idx="16">
                  <c:v>1</c:v>
                </c:pt>
                <c:pt idx="17">
                  <c:v>1</c:v>
                </c:pt>
                <c:pt idx="18">
                  <c:v>1</c:v>
                </c:pt>
                <c:pt idx="19">
                  <c:v>10</c:v>
                </c:pt>
                <c:pt idx="20">
                  <c:v>93</c:v>
                </c:pt>
                <c:pt idx="21">
                  <c:v>66</c:v>
                </c:pt>
                <c:pt idx="22">
                  <c:v>61</c:v>
                </c:pt>
                <c:pt idx="23">
                  <c:v>64</c:v>
                </c:pt>
                <c:pt idx="24">
                  <c:v>90</c:v>
                </c:pt>
                <c:pt idx="25">
                  <c:v>81</c:v>
                </c:pt>
                <c:pt idx="26">
                  <c:v>67</c:v>
                </c:pt>
                <c:pt idx="27">
                  <c:v>86</c:v>
                </c:pt>
                <c:pt idx="28">
                  <c:v>127</c:v>
                </c:pt>
                <c:pt idx="29">
                  <c:v>135</c:v>
                </c:pt>
                <c:pt idx="30">
                  <c:v>125</c:v>
                </c:pt>
                <c:pt idx="31">
                  <c:v>137</c:v>
                </c:pt>
                <c:pt idx="32">
                  <c:v>174</c:v>
                </c:pt>
                <c:pt idx="33">
                  <c:v>148</c:v>
                </c:pt>
                <c:pt idx="34">
                  <c:v>87</c:v>
                </c:pt>
                <c:pt idx="35">
                  <c:v>69</c:v>
                </c:pt>
                <c:pt idx="36">
                  <c:v>60</c:v>
                </c:pt>
                <c:pt idx="37">
                  <c:v>58</c:v>
                </c:pt>
                <c:pt idx="38">
                  <c:v>65</c:v>
                </c:pt>
                <c:pt idx="39">
                  <c:v>73</c:v>
                </c:pt>
                <c:pt idx="40">
                  <c:v>99</c:v>
                </c:pt>
                <c:pt idx="41">
                  <c:v>50</c:v>
                </c:pt>
                <c:pt idx="42">
                  <c:v>12</c:v>
                </c:pt>
                <c:pt idx="43">
                  <c:v>0</c:v>
                </c:pt>
                <c:pt idx="44">
                  <c:v>0</c:v>
                </c:pt>
                <c:pt idx="45">
                  <c:v>37</c:v>
                </c:pt>
                <c:pt idx="46">
                  <c:v>11</c:v>
                </c:pt>
                <c:pt idx="47">
                  <c:v>4</c:v>
                </c:pt>
                <c:pt idx="48">
                  <c:v>1</c:v>
                </c:pt>
                <c:pt idx="49">
                  <c:v>2</c:v>
                </c:pt>
                <c:pt idx="50">
                  <c:v>1</c:v>
                </c:pt>
                <c:pt idx="51">
                  <c:v>15</c:v>
                </c:pt>
                <c:pt idx="52">
                  <c:v>19</c:v>
                </c:pt>
                <c:pt idx="53">
                  <c:v>9</c:v>
                </c:pt>
                <c:pt idx="54">
                  <c:v>5</c:v>
                </c:pt>
                <c:pt idx="55">
                  <c:v>73</c:v>
                </c:pt>
                <c:pt idx="56">
                  <c:v>56</c:v>
                </c:pt>
                <c:pt idx="57">
                  <c:v>56</c:v>
                </c:pt>
                <c:pt idx="58">
                  <c:v>57</c:v>
                </c:pt>
                <c:pt idx="59">
                  <c:v>74</c:v>
                </c:pt>
                <c:pt idx="60">
                  <c:v>64</c:v>
                </c:pt>
                <c:pt idx="61">
                  <c:v>61</c:v>
                </c:pt>
                <c:pt idx="62">
                  <c:v>60</c:v>
                </c:pt>
                <c:pt idx="63">
                  <c:v>168</c:v>
                </c:pt>
                <c:pt idx="64">
                  <c:v>101</c:v>
                </c:pt>
                <c:pt idx="65">
                  <c:v>97</c:v>
                </c:pt>
                <c:pt idx="66">
                  <c:v>117</c:v>
                </c:pt>
                <c:pt idx="67">
                  <c:v>116</c:v>
                </c:pt>
                <c:pt idx="68">
                  <c:v>108</c:v>
                </c:pt>
                <c:pt idx="69">
                  <c:v>77</c:v>
                </c:pt>
                <c:pt idx="70">
                  <c:v>40</c:v>
                </c:pt>
                <c:pt idx="71">
                  <c:v>74</c:v>
                </c:pt>
                <c:pt idx="72">
                  <c:v>40</c:v>
                </c:pt>
                <c:pt idx="73">
                  <c:v>46</c:v>
                </c:pt>
                <c:pt idx="74">
                  <c:v>58</c:v>
                </c:pt>
                <c:pt idx="75">
                  <c:v>38</c:v>
                </c:pt>
                <c:pt idx="76">
                  <c:v>28</c:v>
                </c:pt>
                <c:pt idx="77">
                  <c:v>14</c:v>
                </c:pt>
                <c:pt idx="78">
                  <c:v>28</c:v>
                </c:pt>
                <c:pt idx="79">
                  <c:v>23</c:v>
                </c:pt>
                <c:pt idx="80">
                  <c:v>17</c:v>
                </c:pt>
                <c:pt idx="81">
                  <c:v>15</c:v>
                </c:pt>
                <c:pt idx="82">
                  <c:v>19</c:v>
                </c:pt>
                <c:pt idx="83">
                  <c:v>26</c:v>
                </c:pt>
                <c:pt idx="84">
                  <c:v>12</c:v>
                </c:pt>
                <c:pt idx="85">
                  <c:v>16</c:v>
                </c:pt>
                <c:pt idx="86">
                  <c:v>16</c:v>
                </c:pt>
                <c:pt idx="87">
                  <c:v>24</c:v>
                </c:pt>
                <c:pt idx="88">
                  <c:v>13</c:v>
                </c:pt>
                <c:pt idx="89">
                  <c:v>16</c:v>
                </c:pt>
                <c:pt idx="90">
                  <c:v>11</c:v>
                </c:pt>
                <c:pt idx="91">
                  <c:v>16</c:v>
                </c:pt>
              </c:numCache>
            </c:numRef>
          </c:val>
          <c:smooth val="0"/>
          <c:extLst>
            <c:ext xmlns:c16="http://schemas.microsoft.com/office/drawing/2014/chart" uri="{C3380CC4-5D6E-409C-BE32-E72D297353CC}">
              <c16:uniqueId val="{00000000-0CD4-476D-B478-87A98D5A9523}"/>
            </c:ext>
          </c:extLst>
        </c:ser>
        <c:dLbls>
          <c:showLegendKey val="0"/>
          <c:showVal val="0"/>
          <c:showCatName val="0"/>
          <c:showSerName val="0"/>
          <c:showPercent val="0"/>
          <c:showBubbleSize val="0"/>
        </c:dLbls>
        <c:smooth val="0"/>
        <c:axId val="236106008"/>
        <c:axId val="236106992"/>
      </c:lineChart>
      <c:dateAx>
        <c:axId val="236106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106992"/>
        <c:crosses val="autoZero"/>
        <c:auto val="1"/>
        <c:lblOffset val="100"/>
        <c:baseTimeUnit val="days"/>
      </c:dateAx>
      <c:valAx>
        <c:axId val="236106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106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Crespel &amp; Deiters</c:v>
                </c:pt>
              </c:strCache>
            </c:strRef>
          </c:tx>
          <c:spPr>
            <a:ln w="28575" cap="rnd">
              <a:solidFill>
                <a:schemeClr val="accent1"/>
              </a:solidFill>
              <a:round/>
            </a:ln>
            <a:effectLst/>
          </c:spPr>
          <c:marker>
            <c:symbol val="none"/>
          </c:marker>
          <c:cat>
            <c:numRef>
              <c:f>Sheet1!$A$2:$A$93</c:f>
              <c:numCache>
                <c:formatCode>m/d/yyyy</c:formatCode>
                <c:ptCount val="92"/>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pt idx="31">
                  <c:v>44409</c:v>
                </c:pt>
                <c:pt idx="32">
                  <c:v>44410</c:v>
                </c:pt>
                <c:pt idx="33">
                  <c:v>44411</c:v>
                </c:pt>
                <c:pt idx="34">
                  <c:v>44412</c:v>
                </c:pt>
                <c:pt idx="35">
                  <c:v>44413</c:v>
                </c:pt>
                <c:pt idx="36">
                  <c:v>44414</c:v>
                </c:pt>
                <c:pt idx="37">
                  <c:v>44415</c:v>
                </c:pt>
                <c:pt idx="38">
                  <c:v>44416</c:v>
                </c:pt>
                <c:pt idx="39">
                  <c:v>44417</c:v>
                </c:pt>
                <c:pt idx="40">
                  <c:v>44418</c:v>
                </c:pt>
                <c:pt idx="41">
                  <c:v>44419</c:v>
                </c:pt>
                <c:pt idx="42">
                  <c:v>44420</c:v>
                </c:pt>
                <c:pt idx="43">
                  <c:v>44421</c:v>
                </c:pt>
                <c:pt idx="44">
                  <c:v>44422</c:v>
                </c:pt>
                <c:pt idx="45">
                  <c:v>44423</c:v>
                </c:pt>
                <c:pt idx="46">
                  <c:v>44424</c:v>
                </c:pt>
                <c:pt idx="47">
                  <c:v>44425</c:v>
                </c:pt>
                <c:pt idx="48">
                  <c:v>44426</c:v>
                </c:pt>
                <c:pt idx="49">
                  <c:v>44427</c:v>
                </c:pt>
                <c:pt idx="50">
                  <c:v>44428</c:v>
                </c:pt>
                <c:pt idx="51">
                  <c:v>44429</c:v>
                </c:pt>
                <c:pt idx="52">
                  <c:v>44430</c:v>
                </c:pt>
                <c:pt idx="53">
                  <c:v>44431</c:v>
                </c:pt>
                <c:pt idx="54">
                  <c:v>44432</c:v>
                </c:pt>
                <c:pt idx="55">
                  <c:v>44433</c:v>
                </c:pt>
                <c:pt idx="56">
                  <c:v>44434</c:v>
                </c:pt>
                <c:pt idx="57">
                  <c:v>44435</c:v>
                </c:pt>
                <c:pt idx="58">
                  <c:v>44436</c:v>
                </c:pt>
                <c:pt idx="59">
                  <c:v>44437</c:v>
                </c:pt>
                <c:pt idx="60">
                  <c:v>44438</c:v>
                </c:pt>
                <c:pt idx="61">
                  <c:v>44439</c:v>
                </c:pt>
                <c:pt idx="62">
                  <c:v>44440</c:v>
                </c:pt>
                <c:pt idx="63">
                  <c:v>44441</c:v>
                </c:pt>
                <c:pt idx="64">
                  <c:v>44442</c:v>
                </c:pt>
                <c:pt idx="65">
                  <c:v>44443</c:v>
                </c:pt>
                <c:pt idx="66">
                  <c:v>44444</c:v>
                </c:pt>
                <c:pt idx="67">
                  <c:v>44445</c:v>
                </c:pt>
                <c:pt idx="68">
                  <c:v>44446</c:v>
                </c:pt>
                <c:pt idx="69">
                  <c:v>44447</c:v>
                </c:pt>
                <c:pt idx="70">
                  <c:v>44448</c:v>
                </c:pt>
                <c:pt idx="71">
                  <c:v>44449</c:v>
                </c:pt>
                <c:pt idx="72">
                  <c:v>44450</c:v>
                </c:pt>
                <c:pt idx="73">
                  <c:v>44451</c:v>
                </c:pt>
                <c:pt idx="74">
                  <c:v>44452</c:v>
                </c:pt>
                <c:pt idx="75">
                  <c:v>44453</c:v>
                </c:pt>
                <c:pt idx="76">
                  <c:v>44454</c:v>
                </c:pt>
                <c:pt idx="77">
                  <c:v>44455</c:v>
                </c:pt>
                <c:pt idx="78">
                  <c:v>44456</c:v>
                </c:pt>
                <c:pt idx="79">
                  <c:v>44457</c:v>
                </c:pt>
                <c:pt idx="80">
                  <c:v>44458</c:v>
                </c:pt>
                <c:pt idx="81">
                  <c:v>44459</c:v>
                </c:pt>
                <c:pt idx="82">
                  <c:v>44460</c:v>
                </c:pt>
                <c:pt idx="83">
                  <c:v>44461</c:v>
                </c:pt>
                <c:pt idx="84">
                  <c:v>44462</c:v>
                </c:pt>
                <c:pt idx="85">
                  <c:v>44463</c:v>
                </c:pt>
                <c:pt idx="86">
                  <c:v>44464</c:v>
                </c:pt>
                <c:pt idx="87">
                  <c:v>44465</c:v>
                </c:pt>
                <c:pt idx="88">
                  <c:v>44466</c:v>
                </c:pt>
                <c:pt idx="89">
                  <c:v>44467</c:v>
                </c:pt>
                <c:pt idx="90">
                  <c:v>44468</c:v>
                </c:pt>
                <c:pt idx="91">
                  <c:v>44469</c:v>
                </c:pt>
              </c:numCache>
            </c:numRef>
          </c:cat>
          <c:val>
            <c:numRef>
              <c:f>Sheet1!$B$2:$B$93</c:f>
              <c:numCache>
                <c:formatCode>General</c:formatCode>
                <c:ptCount val="92"/>
                <c:pt idx="0">
                  <c:v>1</c:v>
                </c:pt>
                <c:pt idx="1">
                  <c:v>6</c:v>
                </c:pt>
                <c:pt idx="2">
                  <c:v>1</c:v>
                </c:pt>
                <c:pt idx="3">
                  <c:v>4</c:v>
                </c:pt>
                <c:pt idx="4">
                  <c:v>1</c:v>
                </c:pt>
                <c:pt idx="5">
                  <c:v>2</c:v>
                </c:pt>
                <c:pt idx="6">
                  <c:v>1</c:v>
                </c:pt>
                <c:pt idx="7">
                  <c:v>10</c:v>
                </c:pt>
                <c:pt idx="8">
                  <c:v>1</c:v>
                </c:pt>
                <c:pt idx="9">
                  <c:v>1</c:v>
                </c:pt>
                <c:pt idx="10">
                  <c:v>2</c:v>
                </c:pt>
                <c:pt idx="11">
                  <c:v>7</c:v>
                </c:pt>
                <c:pt idx="12">
                  <c:v>2</c:v>
                </c:pt>
                <c:pt idx="13">
                  <c:v>9</c:v>
                </c:pt>
                <c:pt idx="14">
                  <c:v>5</c:v>
                </c:pt>
                <c:pt idx="15">
                  <c:v>2</c:v>
                </c:pt>
                <c:pt idx="16">
                  <c:v>1</c:v>
                </c:pt>
                <c:pt idx="17">
                  <c:v>2</c:v>
                </c:pt>
                <c:pt idx="18">
                  <c:v>1</c:v>
                </c:pt>
                <c:pt idx="19">
                  <c:v>2</c:v>
                </c:pt>
                <c:pt idx="20">
                  <c:v>7</c:v>
                </c:pt>
                <c:pt idx="21">
                  <c:v>8</c:v>
                </c:pt>
                <c:pt idx="22">
                  <c:v>9</c:v>
                </c:pt>
                <c:pt idx="23">
                  <c:v>7</c:v>
                </c:pt>
                <c:pt idx="24">
                  <c:v>17</c:v>
                </c:pt>
                <c:pt idx="25">
                  <c:v>5</c:v>
                </c:pt>
                <c:pt idx="26">
                  <c:v>9</c:v>
                </c:pt>
                <c:pt idx="27">
                  <c:v>3</c:v>
                </c:pt>
                <c:pt idx="28">
                  <c:v>8</c:v>
                </c:pt>
                <c:pt idx="29">
                  <c:v>5</c:v>
                </c:pt>
                <c:pt idx="30">
                  <c:v>20</c:v>
                </c:pt>
                <c:pt idx="31">
                  <c:v>13</c:v>
                </c:pt>
                <c:pt idx="32">
                  <c:v>16</c:v>
                </c:pt>
                <c:pt idx="33">
                  <c:v>11</c:v>
                </c:pt>
                <c:pt idx="34">
                  <c:v>7</c:v>
                </c:pt>
                <c:pt idx="35">
                  <c:v>2</c:v>
                </c:pt>
                <c:pt idx="36">
                  <c:v>10</c:v>
                </c:pt>
                <c:pt idx="37">
                  <c:v>11</c:v>
                </c:pt>
                <c:pt idx="38">
                  <c:v>7</c:v>
                </c:pt>
                <c:pt idx="39">
                  <c:v>12</c:v>
                </c:pt>
                <c:pt idx="40">
                  <c:v>15</c:v>
                </c:pt>
                <c:pt idx="41">
                  <c:v>7</c:v>
                </c:pt>
                <c:pt idx="42">
                  <c:v>8</c:v>
                </c:pt>
                <c:pt idx="43">
                  <c:v>1</c:v>
                </c:pt>
                <c:pt idx="44">
                  <c:v>1</c:v>
                </c:pt>
                <c:pt idx="45">
                  <c:v>6</c:v>
                </c:pt>
                <c:pt idx="46">
                  <c:v>3</c:v>
                </c:pt>
                <c:pt idx="47">
                  <c:v>5</c:v>
                </c:pt>
                <c:pt idx="48">
                  <c:v>3</c:v>
                </c:pt>
                <c:pt idx="49">
                  <c:v>2</c:v>
                </c:pt>
                <c:pt idx="50">
                  <c:v>5</c:v>
                </c:pt>
                <c:pt idx="51">
                  <c:v>0</c:v>
                </c:pt>
                <c:pt idx="52">
                  <c:v>1</c:v>
                </c:pt>
                <c:pt idx="53">
                  <c:v>3</c:v>
                </c:pt>
                <c:pt idx="54">
                  <c:v>0</c:v>
                </c:pt>
                <c:pt idx="55">
                  <c:v>5</c:v>
                </c:pt>
                <c:pt idx="56">
                  <c:v>7</c:v>
                </c:pt>
                <c:pt idx="57">
                  <c:v>6</c:v>
                </c:pt>
                <c:pt idx="58">
                  <c:v>5</c:v>
                </c:pt>
                <c:pt idx="59">
                  <c:v>7</c:v>
                </c:pt>
                <c:pt idx="60">
                  <c:v>4</c:v>
                </c:pt>
                <c:pt idx="61">
                  <c:v>9</c:v>
                </c:pt>
                <c:pt idx="62">
                  <c:v>15</c:v>
                </c:pt>
                <c:pt idx="63">
                  <c:v>23</c:v>
                </c:pt>
                <c:pt idx="64">
                  <c:v>8</c:v>
                </c:pt>
                <c:pt idx="65">
                  <c:v>6</c:v>
                </c:pt>
                <c:pt idx="66">
                  <c:v>8</c:v>
                </c:pt>
                <c:pt idx="67">
                  <c:v>16</c:v>
                </c:pt>
                <c:pt idx="68">
                  <c:v>11</c:v>
                </c:pt>
                <c:pt idx="69">
                  <c:v>9</c:v>
                </c:pt>
                <c:pt idx="70">
                  <c:v>5</c:v>
                </c:pt>
                <c:pt idx="71">
                  <c:v>13</c:v>
                </c:pt>
                <c:pt idx="72">
                  <c:v>8</c:v>
                </c:pt>
                <c:pt idx="73">
                  <c:v>10</c:v>
                </c:pt>
                <c:pt idx="74">
                  <c:v>9</c:v>
                </c:pt>
                <c:pt idx="75">
                  <c:v>8</c:v>
                </c:pt>
                <c:pt idx="76">
                  <c:v>10</c:v>
                </c:pt>
                <c:pt idx="77">
                  <c:v>7</c:v>
                </c:pt>
                <c:pt idx="78">
                  <c:v>6</c:v>
                </c:pt>
                <c:pt idx="79">
                  <c:v>4</c:v>
                </c:pt>
                <c:pt idx="80">
                  <c:v>8</c:v>
                </c:pt>
                <c:pt idx="81">
                  <c:v>1</c:v>
                </c:pt>
                <c:pt idx="82">
                  <c:v>3</c:v>
                </c:pt>
                <c:pt idx="83">
                  <c:v>2</c:v>
                </c:pt>
                <c:pt idx="84">
                  <c:v>5</c:v>
                </c:pt>
                <c:pt idx="85">
                  <c:v>1</c:v>
                </c:pt>
                <c:pt idx="86">
                  <c:v>8</c:v>
                </c:pt>
                <c:pt idx="87">
                  <c:v>7</c:v>
                </c:pt>
                <c:pt idx="88">
                  <c:v>2</c:v>
                </c:pt>
                <c:pt idx="89">
                  <c:v>8</c:v>
                </c:pt>
                <c:pt idx="90">
                  <c:v>3</c:v>
                </c:pt>
                <c:pt idx="91">
                  <c:v>3</c:v>
                </c:pt>
              </c:numCache>
            </c:numRef>
          </c:val>
          <c:smooth val="0"/>
          <c:extLst>
            <c:ext xmlns:c16="http://schemas.microsoft.com/office/drawing/2014/chart" uri="{C3380CC4-5D6E-409C-BE32-E72D297353CC}">
              <c16:uniqueId val="{00000000-5753-43FE-A41B-A57F8B41D3B4}"/>
            </c:ext>
          </c:extLst>
        </c:ser>
        <c:dLbls>
          <c:showLegendKey val="0"/>
          <c:showVal val="0"/>
          <c:showCatName val="0"/>
          <c:showSerName val="0"/>
          <c:showPercent val="0"/>
          <c:showBubbleSize val="0"/>
        </c:dLbls>
        <c:smooth val="0"/>
        <c:axId val="236101088"/>
        <c:axId val="236102400"/>
      </c:lineChart>
      <c:dateAx>
        <c:axId val="236101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102400"/>
        <c:crosses val="autoZero"/>
        <c:auto val="1"/>
        <c:lblOffset val="100"/>
        <c:baseTimeUnit val="days"/>
      </c:dateAx>
      <c:valAx>
        <c:axId val="236102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101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D7ABB-29A4-4A09-B600-ED045D6EC275}"/>
              </a:ext>
            </a:extLst>
          </p:cNvPr>
          <p:cNvSpPr>
            <a:spLocks noGrp="1"/>
          </p:cNvSpPr>
          <p:nvPr>
            <p:ph type="ctrTitle"/>
          </p:nvPr>
        </p:nvSpPr>
        <p:spPr/>
        <p:txBody>
          <a:bodyPr/>
          <a:lstStyle/>
          <a:p>
            <a:r>
              <a:rPr lang="en-US"/>
              <a:t>Facebook Quartal</a:t>
            </a:r>
          </a:p>
        </p:txBody>
      </p:sp>
      <p:sp>
        <p:nvSpPr>
          <p:cNvPr id="3" name="Subtitle 2">
            <a:extLst>
              <a:ext uri="{FF2B5EF4-FFF2-40B4-BE49-F238E27FC236}">
                <a16:creationId xmlns:a16="http://schemas.microsoft.com/office/drawing/2014/main" id="{B81D7B49-F574-4C1F-8AF8-549D07F7B2AB}"/>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2679294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B5E50-5D62-4D25-94AC-877FEF02B92B}"/>
              </a:ext>
            </a:extLst>
          </p:cNvPr>
          <p:cNvSpPr>
            <a:spLocks noGrp="1"/>
          </p:cNvSpPr>
          <p:nvPr>
            <p:ph type="title"/>
          </p:nvPr>
        </p:nvSpPr>
        <p:spPr/>
        <p:txBody>
          <a:bodyPr/>
          <a:lstStyle/>
          <a:p>
            <a:r>
              <a:rPr lang="en-US"/>
              <a:t>Facebook Key Metrics Table | Crespel &amp; Deiters</a:t>
            </a:r>
          </a:p>
        </p:txBody>
      </p:sp>
      <p:graphicFrame>
        <p:nvGraphicFramePr>
          <p:cNvPr id="5" name="Table Placeholder 4">
            <a:extLst>
              <a:ext uri="{FF2B5EF4-FFF2-40B4-BE49-F238E27FC236}">
                <a16:creationId xmlns:a16="http://schemas.microsoft.com/office/drawing/2014/main" id="{2F56691F-3B19-4651-90DF-9618E237685A}"/>
              </a:ext>
            </a:extLst>
          </p:cNvPr>
          <p:cNvGraphicFramePr>
            <a:graphicFrameLocks noGrp="1"/>
          </p:cNvGraphicFramePr>
          <p:nvPr>
            <p:ph type="tbl" sz="quarter" idx="13"/>
            <p:extLst>
              <p:ext uri="{D42A27DB-BD31-4B8C-83A1-F6EECF244321}">
                <p14:modId xmlns:p14="http://schemas.microsoft.com/office/powerpoint/2010/main" val="3349037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4015918133"/>
                    </a:ext>
                  </a:extLst>
                </a:gridCol>
                <a:gridCol w="740665">
                  <a:extLst>
                    <a:ext uri="{9D8B030D-6E8A-4147-A177-3AD203B41FA5}">
                      <a16:colId xmlns:a16="http://schemas.microsoft.com/office/drawing/2014/main" val="1083873177"/>
                    </a:ext>
                  </a:extLst>
                </a:gridCol>
                <a:gridCol w="411480">
                  <a:extLst>
                    <a:ext uri="{9D8B030D-6E8A-4147-A177-3AD203B41FA5}">
                      <a16:colId xmlns:a16="http://schemas.microsoft.com/office/drawing/2014/main" val="1002603473"/>
                    </a:ext>
                  </a:extLst>
                </a:gridCol>
                <a:gridCol w="740665">
                  <a:extLst>
                    <a:ext uri="{9D8B030D-6E8A-4147-A177-3AD203B41FA5}">
                      <a16:colId xmlns:a16="http://schemas.microsoft.com/office/drawing/2014/main" val="1883255487"/>
                    </a:ext>
                  </a:extLst>
                </a:gridCol>
                <a:gridCol w="411480">
                  <a:extLst>
                    <a:ext uri="{9D8B030D-6E8A-4147-A177-3AD203B41FA5}">
                      <a16:colId xmlns:a16="http://schemas.microsoft.com/office/drawing/2014/main" val="560670392"/>
                    </a:ext>
                  </a:extLst>
                </a:gridCol>
                <a:gridCol w="411480">
                  <a:extLst>
                    <a:ext uri="{9D8B030D-6E8A-4147-A177-3AD203B41FA5}">
                      <a16:colId xmlns:a16="http://schemas.microsoft.com/office/drawing/2014/main" val="218502933"/>
                    </a:ext>
                  </a:extLst>
                </a:gridCol>
                <a:gridCol w="411480">
                  <a:extLst>
                    <a:ext uri="{9D8B030D-6E8A-4147-A177-3AD203B41FA5}">
                      <a16:colId xmlns:a16="http://schemas.microsoft.com/office/drawing/2014/main" val="227306987"/>
                    </a:ext>
                  </a:extLst>
                </a:gridCol>
                <a:gridCol w="411480">
                  <a:extLst>
                    <a:ext uri="{9D8B030D-6E8A-4147-A177-3AD203B41FA5}">
                      <a16:colId xmlns:a16="http://schemas.microsoft.com/office/drawing/2014/main" val="1156585683"/>
                    </a:ext>
                  </a:extLst>
                </a:gridCol>
                <a:gridCol w="411480">
                  <a:extLst>
                    <a:ext uri="{9D8B030D-6E8A-4147-A177-3AD203B41FA5}">
                      <a16:colId xmlns:a16="http://schemas.microsoft.com/office/drawing/2014/main" val="3557917274"/>
                    </a:ext>
                  </a:extLst>
                </a:gridCol>
                <a:gridCol w="411480">
                  <a:extLst>
                    <a:ext uri="{9D8B030D-6E8A-4147-A177-3AD203B41FA5}">
                      <a16:colId xmlns:a16="http://schemas.microsoft.com/office/drawing/2014/main" val="432510072"/>
                    </a:ext>
                  </a:extLst>
                </a:gridCol>
                <a:gridCol w="411480">
                  <a:extLst>
                    <a:ext uri="{9D8B030D-6E8A-4147-A177-3AD203B41FA5}">
                      <a16:colId xmlns:a16="http://schemas.microsoft.com/office/drawing/2014/main" val="3260094924"/>
                    </a:ext>
                  </a:extLst>
                </a:gridCol>
                <a:gridCol w="411480">
                  <a:extLst>
                    <a:ext uri="{9D8B030D-6E8A-4147-A177-3AD203B41FA5}">
                      <a16:colId xmlns:a16="http://schemas.microsoft.com/office/drawing/2014/main" val="810514687"/>
                    </a:ext>
                  </a:extLst>
                </a:gridCol>
                <a:gridCol w="411480">
                  <a:extLst>
                    <a:ext uri="{9D8B030D-6E8A-4147-A177-3AD203B41FA5}">
                      <a16:colId xmlns:a16="http://schemas.microsoft.com/office/drawing/2014/main" val="4216346075"/>
                    </a:ext>
                  </a:extLst>
                </a:gridCol>
                <a:gridCol w="411480">
                  <a:extLst>
                    <a:ext uri="{9D8B030D-6E8A-4147-A177-3AD203B41FA5}">
                      <a16:colId xmlns:a16="http://schemas.microsoft.com/office/drawing/2014/main" val="401684474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74661250"/>
                  </a:ext>
                </a:extLst>
              </a:tr>
              <a:tr h="370840">
                <a:tc>
                  <a:txBody>
                    <a:bodyPr/>
                    <a:lstStyle/>
                    <a:p>
                      <a:r>
                        <a:rPr lang="en-US" sz="1000"/>
                        <a:t>Crespel &amp; Deiters</a:t>
                      </a:r>
                    </a:p>
                  </a:txBody>
                  <a:tcPr/>
                </a:tc>
                <a:tc>
                  <a:txBody>
                    <a:bodyPr/>
                    <a:lstStyle/>
                    <a:p>
                      <a:r>
                        <a:rPr lang="en-US" sz="1000"/>
                        <a:t>285</a:t>
                      </a:r>
                    </a:p>
                  </a:txBody>
                  <a:tcPr/>
                </a:tc>
                <a:tc>
                  <a:txBody>
                    <a:bodyPr/>
                    <a:lstStyle/>
                    <a:p>
                      <a:r>
                        <a:rPr lang="en-US" sz="1000"/>
                        <a:t>17</a:t>
                      </a:r>
                    </a:p>
                  </a:txBody>
                  <a:tcPr/>
                </a:tc>
                <a:tc>
                  <a:txBody>
                    <a:bodyPr/>
                    <a:lstStyle/>
                    <a:p>
                      <a:r>
                        <a:rPr lang="en-US" sz="1000"/>
                        <a:t>319</a:t>
                      </a:r>
                    </a:p>
                  </a:txBody>
                  <a:tcPr/>
                </a:tc>
                <a:tc>
                  <a:txBody>
                    <a:bodyPr/>
                    <a:lstStyle/>
                    <a:p>
                      <a:r>
                        <a:rPr lang="en-US" sz="1000"/>
                        <a:t>21</a:t>
                      </a:r>
                    </a:p>
                  </a:txBody>
                  <a:tcPr/>
                </a:tc>
                <a:tc>
                  <a:txBody>
                    <a:bodyPr/>
                    <a:lstStyle/>
                    <a:p>
                      <a:r>
                        <a:rPr lang="en-US" sz="1000"/>
                        <a:t>10</a:t>
                      </a:r>
                    </a:p>
                  </a:txBody>
                  <a:tcPr/>
                </a:tc>
                <a:tc>
                  <a:txBody>
                    <a:bodyPr/>
                    <a:lstStyle/>
                    <a:p>
                      <a:r>
                        <a:rPr lang="en-US" sz="1000"/>
                        <a:t>206</a:t>
                      </a:r>
                    </a:p>
                  </a:txBody>
                  <a:tcPr/>
                </a:tc>
                <a:tc>
                  <a:txBody>
                    <a:bodyPr/>
                    <a:lstStyle/>
                    <a:p>
                      <a:r>
                        <a:rPr lang="en-US" sz="1000"/>
                        <a:t>0</a:t>
                      </a:r>
                    </a:p>
                  </a:txBody>
                  <a:tcPr/>
                </a:tc>
                <a:tc>
                  <a:txBody>
                    <a:bodyPr/>
                    <a:lstStyle/>
                    <a:p>
                      <a:r>
                        <a:rPr lang="en-US" sz="1000"/>
                        <a:t>9</a:t>
                      </a:r>
                    </a:p>
                  </a:txBody>
                  <a:tcPr/>
                </a:tc>
                <a:tc>
                  <a:txBody>
                    <a:bodyPr/>
                    <a:lstStyle/>
                    <a:p>
                      <a:r>
                        <a:rPr lang="en-US" sz="1000"/>
                        <a:t>41</a:t>
                      </a:r>
                    </a:p>
                  </a:txBody>
                  <a:tcPr/>
                </a:tc>
                <a:tc>
                  <a:txBody>
                    <a:bodyPr/>
                    <a:lstStyle/>
                    <a:p>
                      <a:r>
                        <a:rPr lang="en-US" sz="1000"/>
                        <a:t>0</a:t>
                      </a:r>
                    </a:p>
                  </a:txBody>
                  <a:tcPr/>
                </a:tc>
                <a:tc>
                  <a:txBody>
                    <a:bodyPr/>
                    <a:lstStyle/>
                    <a:p>
                      <a:r>
                        <a:rPr lang="en-US" sz="1000"/>
                        <a:t>0</a:t>
                      </a:r>
                    </a:p>
                  </a:txBody>
                  <a:tcPr/>
                </a:tc>
                <a:tc>
                  <a:txBody>
                    <a:bodyPr/>
                    <a:lstStyle/>
                    <a:p>
                      <a:r>
                        <a:rPr lang="en-US" sz="1000"/>
                        <a:t>9.2754 %</a:t>
                      </a:r>
                    </a:p>
                  </a:txBody>
                  <a:tcPr/>
                </a:tc>
                <a:tc>
                  <a:txBody>
                    <a:bodyPr/>
                    <a:lstStyle/>
                    <a:p>
                      <a:r>
                        <a:rPr lang="en-US" sz="1000"/>
                        <a:t>0.0 %</a:t>
                      </a:r>
                    </a:p>
                  </a:txBody>
                  <a:tcPr/>
                </a:tc>
                <a:extLst>
                  <a:ext uri="{0D108BD9-81ED-4DB2-BD59-A6C34878D82A}">
                    <a16:rowId xmlns:a16="http://schemas.microsoft.com/office/drawing/2014/main" val="149936742"/>
                  </a:ext>
                </a:extLst>
              </a:tr>
            </a:tbl>
          </a:graphicData>
        </a:graphic>
      </p:graphicFrame>
      <p:sp>
        <p:nvSpPr>
          <p:cNvPr id="4" name="Text Placeholder 3">
            <a:extLst>
              <a:ext uri="{FF2B5EF4-FFF2-40B4-BE49-F238E27FC236}">
                <a16:creationId xmlns:a16="http://schemas.microsoft.com/office/drawing/2014/main" id="{45DD0011-8BF3-4B9F-B606-0B733F1ECD4B}"/>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4139815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A4C32-E394-448F-B1E1-490B6DD6B34F}"/>
              </a:ext>
            </a:extLst>
          </p:cNvPr>
          <p:cNvSpPr>
            <a:spLocks noGrp="1"/>
          </p:cNvSpPr>
          <p:nvPr>
            <p:ph type="title"/>
          </p:nvPr>
        </p:nvSpPr>
        <p:spPr/>
        <p:txBody>
          <a:bodyPr/>
          <a:lstStyle/>
          <a:p>
            <a:r>
              <a:rPr lang="en-US"/>
              <a:t>Facebook Key Metrics Table | Crespel &amp; Deiters</a:t>
            </a:r>
          </a:p>
        </p:txBody>
      </p:sp>
      <p:graphicFrame>
        <p:nvGraphicFramePr>
          <p:cNvPr id="5" name="Table Placeholder 4">
            <a:extLst>
              <a:ext uri="{FF2B5EF4-FFF2-40B4-BE49-F238E27FC236}">
                <a16:creationId xmlns:a16="http://schemas.microsoft.com/office/drawing/2014/main" id="{2FE9553D-6F23-4DD4-88B8-00B0DAA35D82}"/>
              </a:ext>
            </a:extLst>
          </p:cNvPr>
          <p:cNvGraphicFramePr>
            <a:graphicFrameLocks noGrp="1"/>
          </p:cNvGraphicFramePr>
          <p:nvPr>
            <p:ph type="tbl" sz="quarter" idx="13"/>
            <p:extLst>
              <p:ext uri="{D42A27DB-BD31-4B8C-83A1-F6EECF244321}">
                <p14:modId xmlns:p14="http://schemas.microsoft.com/office/powerpoint/2010/main" val="2397435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3712589242"/>
                    </a:ext>
                  </a:extLst>
                </a:gridCol>
                <a:gridCol w="411480">
                  <a:extLst>
                    <a:ext uri="{9D8B030D-6E8A-4147-A177-3AD203B41FA5}">
                      <a16:colId xmlns:a16="http://schemas.microsoft.com/office/drawing/2014/main" val="3080786455"/>
                    </a:ext>
                  </a:extLst>
                </a:gridCol>
                <a:gridCol w="411480">
                  <a:extLst>
                    <a:ext uri="{9D8B030D-6E8A-4147-A177-3AD203B41FA5}">
                      <a16:colId xmlns:a16="http://schemas.microsoft.com/office/drawing/2014/main" val="4139379785"/>
                    </a:ext>
                  </a:extLst>
                </a:gridCol>
                <a:gridCol w="411480">
                  <a:extLst>
                    <a:ext uri="{9D8B030D-6E8A-4147-A177-3AD203B41FA5}">
                      <a16:colId xmlns:a16="http://schemas.microsoft.com/office/drawing/2014/main" val="3332315316"/>
                    </a:ext>
                  </a:extLst>
                </a:gridCol>
                <a:gridCol w="411480">
                  <a:extLst>
                    <a:ext uri="{9D8B030D-6E8A-4147-A177-3AD203B41FA5}">
                      <a16:colId xmlns:a16="http://schemas.microsoft.com/office/drawing/2014/main" val="156223748"/>
                    </a:ext>
                  </a:extLst>
                </a:gridCol>
                <a:gridCol w="411480">
                  <a:extLst>
                    <a:ext uri="{9D8B030D-6E8A-4147-A177-3AD203B41FA5}">
                      <a16:colId xmlns:a16="http://schemas.microsoft.com/office/drawing/2014/main" val="3891725680"/>
                    </a:ext>
                  </a:extLst>
                </a:gridCol>
                <a:gridCol w="411480">
                  <a:extLst>
                    <a:ext uri="{9D8B030D-6E8A-4147-A177-3AD203B41FA5}">
                      <a16:colId xmlns:a16="http://schemas.microsoft.com/office/drawing/2014/main" val="1056721824"/>
                    </a:ext>
                  </a:extLst>
                </a:gridCol>
                <a:gridCol w="411480">
                  <a:extLst>
                    <a:ext uri="{9D8B030D-6E8A-4147-A177-3AD203B41FA5}">
                      <a16:colId xmlns:a16="http://schemas.microsoft.com/office/drawing/2014/main" val="2558650339"/>
                    </a:ext>
                  </a:extLst>
                </a:gridCol>
                <a:gridCol w="411480">
                  <a:extLst>
                    <a:ext uri="{9D8B030D-6E8A-4147-A177-3AD203B41FA5}">
                      <a16:colId xmlns:a16="http://schemas.microsoft.com/office/drawing/2014/main" val="2174596912"/>
                    </a:ext>
                  </a:extLst>
                </a:gridCol>
                <a:gridCol w="411480">
                  <a:extLst>
                    <a:ext uri="{9D8B030D-6E8A-4147-A177-3AD203B41FA5}">
                      <a16:colId xmlns:a16="http://schemas.microsoft.com/office/drawing/2014/main" val="3258334611"/>
                    </a:ext>
                  </a:extLst>
                </a:gridCol>
                <a:gridCol w="411480">
                  <a:extLst>
                    <a:ext uri="{9D8B030D-6E8A-4147-A177-3AD203B41FA5}">
                      <a16:colId xmlns:a16="http://schemas.microsoft.com/office/drawing/2014/main" val="2760586809"/>
                    </a:ext>
                  </a:extLst>
                </a:gridCol>
                <a:gridCol w="411480">
                  <a:extLst>
                    <a:ext uri="{9D8B030D-6E8A-4147-A177-3AD203B41FA5}">
                      <a16:colId xmlns:a16="http://schemas.microsoft.com/office/drawing/2014/main" val="521682125"/>
                    </a:ext>
                  </a:extLst>
                </a:gridCol>
                <a:gridCol w="411480">
                  <a:extLst>
                    <a:ext uri="{9D8B030D-6E8A-4147-A177-3AD203B41FA5}">
                      <a16:colId xmlns:a16="http://schemas.microsoft.com/office/drawing/2014/main" val="1413803041"/>
                    </a:ext>
                  </a:extLst>
                </a:gridCol>
                <a:gridCol w="411480">
                  <a:extLst>
                    <a:ext uri="{9D8B030D-6E8A-4147-A177-3AD203B41FA5}">
                      <a16:colId xmlns:a16="http://schemas.microsoft.com/office/drawing/2014/main" val="4219911888"/>
                    </a:ext>
                  </a:extLst>
                </a:gridCol>
                <a:gridCol w="411480">
                  <a:extLst>
                    <a:ext uri="{9D8B030D-6E8A-4147-A177-3AD203B41FA5}">
                      <a16:colId xmlns:a16="http://schemas.microsoft.com/office/drawing/2014/main" val="135278431"/>
                    </a:ext>
                  </a:extLst>
                </a:gridCol>
                <a:gridCol w="411480">
                  <a:extLst>
                    <a:ext uri="{9D8B030D-6E8A-4147-A177-3AD203B41FA5}">
                      <a16:colId xmlns:a16="http://schemas.microsoft.com/office/drawing/2014/main" val="2253084976"/>
                    </a:ext>
                  </a:extLst>
                </a:gridCol>
                <a:gridCol w="411480">
                  <a:extLst>
                    <a:ext uri="{9D8B030D-6E8A-4147-A177-3AD203B41FA5}">
                      <a16:colId xmlns:a16="http://schemas.microsoft.com/office/drawing/2014/main" val="261983974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Followers</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Post Engagements</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Page Consumptions</a:t>
                      </a:r>
                    </a:p>
                  </a:txBody>
                  <a:tcPr/>
                </a:tc>
                <a:tc>
                  <a:txBody>
                    <a:bodyPr/>
                    <a:lstStyle/>
                    <a:p>
                      <a:r>
                        <a:rPr lang="en-US" sz="1000"/>
                        <a:t>Positive Feedback</a:t>
                      </a:r>
                    </a:p>
                  </a:txBody>
                  <a:tcPr/>
                </a:tc>
                <a:tc>
                  <a:txBody>
                    <a:bodyPr/>
                    <a:lstStyle/>
                    <a:p>
                      <a:r>
                        <a:rPr lang="en-US" sz="1000"/>
                        <a:t>Negative Feedback</a:t>
                      </a:r>
                    </a:p>
                  </a:txBody>
                  <a:tcPr/>
                </a:tc>
                <a:extLst>
                  <a:ext uri="{0D108BD9-81ED-4DB2-BD59-A6C34878D82A}">
                    <a16:rowId xmlns:a16="http://schemas.microsoft.com/office/drawing/2014/main" val="485289847"/>
                  </a:ext>
                </a:extLst>
              </a:tr>
              <a:tr h="370840">
                <a:tc>
                  <a:txBody>
                    <a:bodyPr/>
                    <a:lstStyle/>
                    <a:p>
                      <a:r>
                        <a:rPr lang="en-US" sz="1000"/>
                        <a:t>Crespel &amp; Deiters</a:t>
                      </a:r>
                    </a:p>
                  </a:txBody>
                  <a:tcPr/>
                </a:tc>
                <a:tc>
                  <a:txBody>
                    <a:bodyPr/>
                    <a:lstStyle/>
                    <a:p>
                      <a:r>
                        <a:rPr lang="en-US" sz="1000"/>
                        <a:t>285</a:t>
                      </a:r>
                    </a:p>
                  </a:txBody>
                  <a:tcPr/>
                </a:tc>
                <a:tc>
                  <a:txBody>
                    <a:bodyPr/>
                    <a:lstStyle/>
                    <a:p>
                      <a:r>
                        <a:rPr lang="en-US" sz="1000"/>
                        <a:t>18</a:t>
                      </a:r>
                    </a:p>
                  </a:txBody>
                  <a:tcPr/>
                </a:tc>
                <a:tc>
                  <a:txBody>
                    <a:bodyPr/>
                    <a:lstStyle/>
                    <a:p>
                      <a:r>
                        <a:rPr lang="en-US" sz="1000"/>
                        <a:t>4</a:t>
                      </a:r>
                    </a:p>
                  </a:txBody>
                  <a:tcPr/>
                </a:tc>
                <a:tc>
                  <a:txBody>
                    <a:bodyPr/>
                    <a:lstStyle/>
                    <a:p>
                      <a:r>
                        <a:rPr lang="en-US" sz="1000"/>
                        <a:t>248.10989010989</a:t>
                      </a:r>
                    </a:p>
                  </a:txBody>
                  <a:tcPr/>
                </a:tc>
                <a:tc>
                  <a:txBody>
                    <a:bodyPr/>
                    <a:lstStyle/>
                    <a:p>
                      <a:r>
                        <a:rPr lang="en-US" sz="1000"/>
                        <a:t>308</a:t>
                      </a:r>
                    </a:p>
                  </a:txBody>
                  <a:tcPr/>
                </a:tc>
                <a:tc>
                  <a:txBody>
                    <a:bodyPr/>
                    <a:lstStyle/>
                    <a:p>
                      <a:r>
                        <a:rPr lang="en-US" sz="1000"/>
                        <a:t>10</a:t>
                      </a:r>
                    </a:p>
                  </a:txBody>
                  <a:tcPr/>
                </a:tc>
                <a:tc>
                  <a:txBody>
                    <a:bodyPr/>
                    <a:lstStyle/>
                    <a:p>
                      <a:r>
                        <a:rPr lang="en-US" sz="1000"/>
                        <a:t>204670</a:t>
                      </a:r>
                    </a:p>
                  </a:txBody>
                  <a:tcPr/>
                </a:tc>
                <a:tc>
                  <a:txBody>
                    <a:bodyPr/>
                    <a:lstStyle/>
                    <a:p>
                      <a:r>
                        <a:rPr lang="en-US" sz="1000"/>
                        <a:t>1907.8586956522</a:t>
                      </a:r>
                    </a:p>
                  </a:txBody>
                  <a:tcPr/>
                </a:tc>
                <a:tc>
                  <a:txBody>
                    <a:bodyPr/>
                    <a:lstStyle/>
                    <a:p>
                      <a:r>
                        <a:rPr lang="en-US" sz="1000"/>
                        <a:t>5437</a:t>
                      </a:r>
                    </a:p>
                  </a:txBody>
                  <a:tcPr/>
                </a:tc>
                <a:tc>
                  <a:txBody>
                    <a:bodyPr/>
                    <a:lstStyle/>
                    <a:p>
                      <a:r>
                        <a:rPr lang="en-US" sz="1000"/>
                        <a:t>1.67 %</a:t>
                      </a:r>
                    </a:p>
                  </a:txBody>
                  <a:tcPr/>
                </a:tc>
                <a:tc>
                  <a:txBody>
                    <a:bodyPr/>
                    <a:lstStyle/>
                    <a:p>
                      <a:r>
                        <a:rPr lang="en-US" sz="1000"/>
                        <a:t>71</a:t>
                      </a:r>
                    </a:p>
                  </a:txBody>
                  <a:tcPr/>
                </a:tc>
                <a:tc>
                  <a:txBody>
                    <a:bodyPr/>
                    <a:lstStyle/>
                    <a:p>
                      <a:r>
                        <a:rPr lang="en-US" sz="1000"/>
                        <a:t>17</a:t>
                      </a:r>
                    </a:p>
                  </a:txBody>
                  <a:tcPr/>
                </a:tc>
                <a:tc>
                  <a:txBody>
                    <a:bodyPr/>
                    <a:lstStyle/>
                    <a:p>
                      <a:r>
                        <a:rPr lang="en-US" sz="1000"/>
                        <a:t>0</a:t>
                      </a:r>
                    </a:p>
                  </a:txBody>
                  <a:tcPr/>
                </a:tc>
                <a:tc>
                  <a:txBody>
                    <a:bodyPr/>
                    <a:lstStyle/>
                    <a:p>
                      <a:r>
                        <a:rPr lang="en-US" sz="1000"/>
                        <a:t>5039</a:t>
                      </a:r>
                    </a:p>
                  </a:txBody>
                  <a:tcPr/>
                </a:tc>
                <a:tc>
                  <a:txBody>
                    <a:bodyPr/>
                    <a:lstStyle/>
                    <a:p>
                      <a:r>
                        <a:rPr lang="en-US" sz="1000"/>
                        <a:t>398</a:t>
                      </a:r>
                    </a:p>
                  </a:txBody>
                  <a:tcPr/>
                </a:tc>
                <a:tc>
                  <a:txBody>
                    <a:bodyPr/>
                    <a:lstStyle/>
                    <a:p>
                      <a:r>
                        <a:rPr lang="en-US" sz="1000"/>
                        <a:t>4</a:t>
                      </a:r>
                    </a:p>
                  </a:txBody>
                  <a:tcPr/>
                </a:tc>
                <a:extLst>
                  <a:ext uri="{0D108BD9-81ED-4DB2-BD59-A6C34878D82A}">
                    <a16:rowId xmlns:a16="http://schemas.microsoft.com/office/drawing/2014/main" val="2897017794"/>
                  </a:ext>
                </a:extLst>
              </a:tr>
            </a:tbl>
          </a:graphicData>
        </a:graphic>
      </p:graphicFrame>
      <p:sp>
        <p:nvSpPr>
          <p:cNvPr id="4" name="Text Placeholder 3">
            <a:extLst>
              <a:ext uri="{FF2B5EF4-FFF2-40B4-BE49-F238E27FC236}">
                <a16:creationId xmlns:a16="http://schemas.microsoft.com/office/drawing/2014/main" id="{48D834D5-9DCA-4450-85DD-A2601F611DF3}"/>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075547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1BE13-7BD4-4184-9383-EC38A2474B44}"/>
              </a:ext>
            </a:extLst>
          </p:cNvPr>
          <p:cNvSpPr>
            <a:spLocks noGrp="1"/>
          </p:cNvSpPr>
          <p:nvPr>
            <p:ph type="title"/>
          </p:nvPr>
        </p:nvSpPr>
        <p:spPr/>
        <p:txBody>
          <a:bodyPr/>
          <a:lstStyle/>
          <a:p>
            <a:r>
              <a:rPr lang="en-US"/>
              <a:t>Facebook Fans Total | Crespel &amp; Deiters</a:t>
            </a:r>
          </a:p>
        </p:txBody>
      </p:sp>
      <p:graphicFrame>
        <p:nvGraphicFramePr>
          <p:cNvPr id="6" name="Chart Placeholder 5">
            <a:extLst>
              <a:ext uri="{FF2B5EF4-FFF2-40B4-BE49-F238E27FC236}">
                <a16:creationId xmlns:a16="http://schemas.microsoft.com/office/drawing/2014/main" id="{E3A5D7C4-2074-40A2-856B-0263557E49BC}"/>
              </a:ext>
            </a:extLst>
          </p:cNvPr>
          <p:cNvGraphicFramePr>
            <a:graphicFrameLocks noGrp="1"/>
          </p:cNvGraphicFramePr>
          <p:nvPr>
            <p:ph type="chart" sz="quarter" idx="13"/>
            <p:extLst>
              <p:ext uri="{D42A27DB-BD31-4B8C-83A1-F6EECF244321}">
                <p14:modId xmlns:p14="http://schemas.microsoft.com/office/powerpoint/2010/main" val="32196863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E62731-B8C7-4A24-8333-E765FCA84DCA}"/>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E7A5232A-CEEE-43E9-9180-613CC40C21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2492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7A6D1-8BE4-4342-8731-9E4362E7E8DE}"/>
              </a:ext>
            </a:extLst>
          </p:cNvPr>
          <p:cNvSpPr>
            <a:spLocks noGrp="1"/>
          </p:cNvSpPr>
          <p:nvPr>
            <p:ph type="title"/>
          </p:nvPr>
        </p:nvSpPr>
        <p:spPr/>
        <p:txBody>
          <a:bodyPr/>
          <a:lstStyle/>
          <a:p>
            <a:r>
              <a:rPr lang="en-US"/>
              <a:t>Facebook Own Posts Table | Crespel &amp; Deiters - 1 of 11</a:t>
            </a:r>
          </a:p>
        </p:txBody>
      </p:sp>
      <p:graphicFrame>
        <p:nvGraphicFramePr>
          <p:cNvPr id="5" name="Table Placeholder 4">
            <a:extLst>
              <a:ext uri="{FF2B5EF4-FFF2-40B4-BE49-F238E27FC236}">
                <a16:creationId xmlns:a16="http://schemas.microsoft.com/office/drawing/2014/main" id="{C3E320A7-FDEC-45C0-A87A-01396D475E57}"/>
              </a:ext>
            </a:extLst>
          </p:cNvPr>
          <p:cNvGraphicFramePr>
            <a:graphicFrameLocks noGrp="1"/>
          </p:cNvGraphicFramePr>
          <p:nvPr>
            <p:ph type="tbl" sz="quarter" idx="13"/>
            <p:extLst>
              <p:ext uri="{D42A27DB-BD31-4B8C-83A1-F6EECF244321}">
                <p14:modId xmlns:p14="http://schemas.microsoft.com/office/powerpoint/2010/main" val="3857586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857182919"/>
                    </a:ext>
                  </a:extLst>
                </a:gridCol>
                <a:gridCol w="493776">
                  <a:extLst>
                    <a:ext uri="{9D8B030D-6E8A-4147-A177-3AD203B41FA5}">
                      <a16:colId xmlns:a16="http://schemas.microsoft.com/office/drawing/2014/main" val="4246506172"/>
                    </a:ext>
                  </a:extLst>
                </a:gridCol>
                <a:gridCol w="329184">
                  <a:extLst>
                    <a:ext uri="{9D8B030D-6E8A-4147-A177-3AD203B41FA5}">
                      <a16:colId xmlns:a16="http://schemas.microsoft.com/office/drawing/2014/main" val="872303389"/>
                    </a:ext>
                  </a:extLst>
                </a:gridCol>
                <a:gridCol w="329184">
                  <a:extLst>
                    <a:ext uri="{9D8B030D-6E8A-4147-A177-3AD203B41FA5}">
                      <a16:colId xmlns:a16="http://schemas.microsoft.com/office/drawing/2014/main" val="1066397334"/>
                    </a:ext>
                  </a:extLst>
                </a:gridCol>
                <a:gridCol w="329184">
                  <a:extLst>
                    <a:ext uri="{9D8B030D-6E8A-4147-A177-3AD203B41FA5}">
                      <a16:colId xmlns:a16="http://schemas.microsoft.com/office/drawing/2014/main" val="1871865958"/>
                    </a:ext>
                  </a:extLst>
                </a:gridCol>
                <a:gridCol w="329184">
                  <a:extLst>
                    <a:ext uri="{9D8B030D-6E8A-4147-A177-3AD203B41FA5}">
                      <a16:colId xmlns:a16="http://schemas.microsoft.com/office/drawing/2014/main" val="1950118955"/>
                    </a:ext>
                  </a:extLst>
                </a:gridCol>
                <a:gridCol w="329184">
                  <a:extLst>
                    <a:ext uri="{9D8B030D-6E8A-4147-A177-3AD203B41FA5}">
                      <a16:colId xmlns:a16="http://schemas.microsoft.com/office/drawing/2014/main" val="3929051840"/>
                    </a:ext>
                  </a:extLst>
                </a:gridCol>
                <a:gridCol w="329184">
                  <a:extLst>
                    <a:ext uri="{9D8B030D-6E8A-4147-A177-3AD203B41FA5}">
                      <a16:colId xmlns:a16="http://schemas.microsoft.com/office/drawing/2014/main" val="3889409704"/>
                    </a:ext>
                  </a:extLst>
                </a:gridCol>
                <a:gridCol w="329184">
                  <a:extLst>
                    <a:ext uri="{9D8B030D-6E8A-4147-A177-3AD203B41FA5}">
                      <a16:colId xmlns:a16="http://schemas.microsoft.com/office/drawing/2014/main" val="1343132805"/>
                    </a:ext>
                  </a:extLst>
                </a:gridCol>
                <a:gridCol w="329184">
                  <a:extLst>
                    <a:ext uri="{9D8B030D-6E8A-4147-A177-3AD203B41FA5}">
                      <a16:colId xmlns:a16="http://schemas.microsoft.com/office/drawing/2014/main" val="2201097780"/>
                    </a:ext>
                  </a:extLst>
                </a:gridCol>
                <a:gridCol w="329184">
                  <a:extLst>
                    <a:ext uri="{9D8B030D-6E8A-4147-A177-3AD203B41FA5}">
                      <a16:colId xmlns:a16="http://schemas.microsoft.com/office/drawing/2014/main" val="2513213547"/>
                    </a:ext>
                  </a:extLst>
                </a:gridCol>
                <a:gridCol w="329184">
                  <a:extLst>
                    <a:ext uri="{9D8B030D-6E8A-4147-A177-3AD203B41FA5}">
                      <a16:colId xmlns:a16="http://schemas.microsoft.com/office/drawing/2014/main" val="3149032691"/>
                    </a:ext>
                  </a:extLst>
                </a:gridCol>
                <a:gridCol w="329184">
                  <a:extLst>
                    <a:ext uri="{9D8B030D-6E8A-4147-A177-3AD203B41FA5}">
                      <a16:colId xmlns:a16="http://schemas.microsoft.com/office/drawing/2014/main" val="3524990860"/>
                    </a:ext>
                  </a:extLst>
                </a:gridCol>
                <a:gridCol w="329184">
                  <a:extLst>
                    <a:ext uri="{9D8B030D-6E8A-4147-A177-3AD203B41FA5}">
                      <a16:colId xmlns:a16="http://schemas.microsoft.com/office/drawing/2014/main" val="4102218402"/>
                    </a:ext>
                  </a:extLst>
                </a:gridCol>
                <a:gridCol w="329184">
                  <a:extLst>
                    <a:ext uri="{9D8B030D-6E8A-4147-A177-3AD203B41FA5}">
                      <a16:colId xmlns:a16="http://schemas.microsoft.com/office/drawing/2014/main" val="2997810552"/>
                    </a:ext>
                  </a:extLst>
                </a:gridCol>
                <a:gridCol w="329184">
                  <a:extLst>
                    <a:ext uri="{9D8B030D-6E8A-4147-A177-3AD203B41FA5}">
                      <a16:colId xmlns:a16="http://schemas.microsoft.com/office/drawing/2014/main" val="1935466307"/>
                    </a:ext>
                  </a:extLst>
                </a:gridCol>
                <a:gridCol w="329184">
                  <a:extLst>
                    <a:ext uri="{9D8B030D-6E8A-4147-A177-3AD203B41FA5}">
                      <a16:colId xmlns:a16="http://schemas.microsoft.com/office/drawing/2014/main" val="998359206"/>
                    </a:ext>
                  </a:extLst>
                </a:gridCol>
                <a:gridCol w="329184">
                  <a:extLst>
                    <a:ext uri="{9D8B030D-6E8A-4147-A177-3AD203B41FA5}">
                      <a16:colId xmlns:a16="http://schemas.microsoft.com/office/drawing/2014/main" val="1737476949"/>
                    </a:ext>
                  </a:extLst>
                </a:gridCol>
                <a:gridCol w="329184">
                  <a:extLst>
                    <a:ext uri="{9D8B030D-6E8A-4147-A177-3AD203B41FA5}">
                      <a16:colId xmlns:a16="http://schemas.microsoft.com/office/drawing/2014/main" val="1216617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09599793"/>
                  </a:ext>
                </a:extLst>
              </a:tr>
            </a:tbl>
          </a:graphicData>
        </a:graphic>
      </p:graphicFrame>
      <p:sp>
        <p:nvSpPr>
          <p:cNvPr id="4" name="Text Placeholder 3">
            <a:extLst>
              <a:ext uri="{FF2B5EF4-FFF2-40B4-BE49-F238E27FC236}">
                <a16:creationId xmlns:a16="http://schemas.microsoft.com/office/drawing/2014/main" id="{3DBA7898-23B9-43A2-8CF2-1FD7504ECB44}"/>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6739581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3BB96-71ED-46A2-84EF-806B5E38FD1D}"/>
              </a:ext>
            </a:extLst>
          </p:cNvPr>
          <p:cNvSpPr>
            <a:spLocks noGrp="1"/>
          </p:cNvSpPr>
          <p:nvPr>
            <p:ph type="title"/>
          </p:nvPr>
        </p:nvSpPr>
        <p:spPr/>
        <p:txBody>
          <a:bodyPr/>
          <a:lstStyle/>
          <a:p>
            <a:r>
              <a:rPr lang="en-US"/>
              <a:t>Facebook Own Posts Table | Crespel &amp; Deiters - 2 of 11</a:t>
            </a:r>
          </a:p>
        </p:txBody>
      </p:sp>
      <p:graphicFrame>
        <p:nvGraphicFramePr>
          <p:cNvPr id="5" name="Table Placeholder 4">
            <a:extLst>
              <a:ext uri="{FF2B5EF4-FFF2-40B4-BE49-F238E27FC236}">
                <a16:creationId xmlns:a16="http://schemas.microsoft.com/office/drawing/2014/main" id="{69713622-FF10-4128-B6D5-8EFAE79C740C}"/>
              </a:ext>
            </a:extLst>
          </p:cNvPr>
          <p:cNvGraphicFramePr>
            <a:graphicFrameLocks noGrp="1"/>
          </p:cNvGraphicFramePr>
          <p:nvPr>
            <p:ph type="tbl" sz="quarter" idx="13"/>
            <p:extLst>
              <p:ext uri="{D42A27DB-BD31-4B8C-83A1-F6EECF244321}">
                <p14:modId xmlns:p14="http://schemas.microsoft.com/office/powerpoint/2010/main" val="3240070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311674611"/>
                    </a:ext>
                  </a:extLst>
                </a:gridCol>
                <a:gridCol w="493776">
                  <a:extLst>
                    <a:ext uri="{9D8B030D-6E8A-4147-A177-3AD203B41FA5}">
                      <a16:colId xmlns:a16="http://schemas.microsoft.com/office/drawing/2014/main" val="2114077507"/>
                    </a:ext>
                  </a:extLst>
                </a:gridCol>
                <a:gridCol w="329184">
                  <a:extLst>
                    <a:ext uri="{9D8B030D-6E8A-4147-A177-3AD203B41FA5}">
                      <a16:colId xmlns:a16="http://schemas.microsoft.com/office/drawing/2014/main" val="2631634188"/>
                    </a:ext>
                  </a:extLst>
                </a:gridCol>
                <a:gridCol w="329184">
                  <a:extLst>
                    <a:ext uri="{9D8B030D-6E8A-4147-A177-3AD203B41FA5}">
                      <a16:colId xmlns:a16="http://schemas.microsoft.com/office/drawing/2014/main" val="992699602"/>
                    </a:ext>
                  </a:extLst>
                </a:gridCol>
                <a:gridCol w="329184">
                  <a:extLst>
                    <a:ext uri="{9D8B030D-6E8A-4147-A177-3AD203B41FA5}">
                      <a16:colId xmlns:a16="http://schemas.microsoft.com/office/drawing/2014/main" val="1227966060"/>
                    </a:ext>
                  </a:extLst>
                </a:gridCol>
                <a:gridCol w="329184">
                  <a:extLst>
                    <a:ext uri="{9D8B030D-6E8A-4147-A177-3AD203B41FA5}">
                      <a16:colId xmlns:a16="http://schemas.microsoft.com/office/drawing/2014/main" val="1321152718"/>
                    </a:ext>
                  </a:extLst>
                </a:gridCol>
                <a:gridCol w="329184">
                  <a:extLst>
                    <a:ext uri="{9D8B030D-6E8A-4147-A177-3AD203B41FA5}">
                      <a16:colId xmlns:a16="http://schemas.microsoft.com/office/drawing/2014/main" val="851195295"/>
                    </a:ext>
                  </a:extLst>
                </a:gridCol>
                <a:gridCol w="329184">
                  <a:extLst>
                    <a:ext uri="{9D8B030D-6E8A-4147-A177-3AD203B41FA5}">
                      <a16:colId xmlns:a16="http://schemas.microsoft.com/office/drawing/2014/main" val="2868542733"/>
                    </a:ext>
                  </a:extLst>
                </a:gridCol>
                <a:gridCol w="329184">
                  <a:extLst>
                    <a:ext uri="{9D8B030D-6E8A-4147-A177-3AD203B41FA5}">
                      <a16:colId xmlns:a16="http://schemas.microsoft.com/office/drawing/2014/main" val="1669008240"/>
                    </a:ext>
                  </a:extLst>
                </a:gridCol>
                <a:gridCol w="329184">
                  <a:extLst>
                    <a:ext uri="{9D8B030D-6E8A-4147-A177-3AD203B41FA5}">
                      <a16:colId xmlns:a16="http://schemas.microsoft.com/office/drawing/2014/main" val="2462255519"/>
                    </a:ext>
                  </a:extLst>
                </a:gridCol>
                <a:gridCol w="329184">
                  <a:extLst>
                    <a:ext uri="{9D8B030D-6E8A-4147-A177-3AD203B41FA5}">
                      <a16:colId xmlns:a16="http://schemas.microsoft.com/office/drawing/2014/main" val="3376678880"/>
                    </a:ext>
                  </a:extLst>
                </a:gridCol>
                <a:gridCol w="329184">
                  <a:extLst>
                    <a:ext uri="{9D8B030D-6E8A-4147-A177-3AD203B41FA5}">
                      <a16:colId xmlns:a16="http://schemas.microsoft.com/office/drawing/2014/main" val="4128141744"/>
                    </a:ext>
                  </a:extLst>
                </a:gridCol>
                <a:gridCol w="329184">
                  <a:extLst>
                    <a:ext uri="{9D8B030D-6E8A-4147-A177-3AD203B41FA5}">
                      <a16:colId xmlns:a16="http://schemas.microsoft.com/office/drawing/2014/main" val="3535261742"/>
                    </a:ext>
                  </a:extLst>
                </a:gridCol>
                <a:gridCol w="329184">
                  <a:extLst>
                    <a:ext uri="{9D8B030D-6E8A-4147-A177-3AD203B41FA5}">
                      <a16:colId xmlns:a16="http://schemas.microsoft.com/office/drawing/2014/main" val="1006245026"/>
                    </a:ext>
                  </a:extLst>
                </a:gridCol>
                <a:gridCol w="329184">
                  <a:extLst>
                    <a:ext uri="{9D8B030D-6E8A-4147-A177-3AD203B41FA5}">
                      <a16:colId xmlns:a16="http://schemas.microsoft.com/office/drawing/2014/main" val="3644899193"/>
                    </a:ext>
                  </a:extLst>
                </a:gridCol>
                <a:gridCol w="329184">
                  <a:extLst>
                    <a:ext uri="{9D8B030D-6E8A-4147-A177-3AD203B41FA5}">
                      <a16:colId xmlns:a16="http://schemas.microsoft.com/office/drawing/2014/main" val="1960052455"/>
                    </a:ext>
                  </a:extLst>
                </a:gridCol>
                <a:gridCol w="329184">
                  <a:extLst>
                    <a:ext uri="{9D8B030D-6E8A-4147-A177-3AD203B41FA5}">
                      <a16:colId xmlns:a16="http://schemas.microsoft.com/office/drawing/2014/main" val="2436474069"/>
                    </a:ext>
                  </a:extLst>
                </a:gridCol>
                <a:gridCol w="329184">
                  <a:extLst>
                    <a:ext uri="{9D8B030D-6E8A-4147-A177-3AD203B41FA5}">
                      <a16:colId xmlns:a16="http://schemas.microsoft.com/office/drawing/2014/main" val="2802105955"/>
                    </a:ext>
                  </a:extLst>
                </a:gridCol>
                <a:gridCol w="329184">
                  <a:extLst>
                    <a:ext uri="{9D8B030D-6E8A-4147-A177-3AD203B41FA5}">
                      <a16:colId xmlns:a16="http://schemas.microsoft.com/office/drawing/2014/main" val="1567782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10342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Crespel &amp; Deiters - 2021-09-16 12:10:57</a:t>
                      </a:r>
                      <a:r>
                        <a:rPr kumimoji="0" lang="en-US" sz="1000" b="0" i="0" u="none" strike="noStrike" kern="1200" cap="none" spc="0" normalizeH="0" baseline="0" noProof="0">
                          <a:ln>
                            <a:noFill/>
                          </a:ln>
                          <a:solidFill>
                            <a:prstClr val="black"/>
                          </a:solidFill>
                          <a:effectLst/>
                          <a:uLnTx/>
                          <a:uFillTx/>
                          <a:latin typeface="+mn-lt"/>
                          <a:ea typeface="+mn-ea"/>
                          <a:cs typeface="+mn-cs"/>
                        </a:rPr>
                        <a:t>
 🚨Studierende aufgepasst
Du stehst für das neue Semester in den Startlöchern, hast aber noch keinen spannenden Nebenjob gefunden?🧐 Wir vergeben ab sofort eine Werkstudentenstelle in unserem Qualitätsmanagement 👩‍🔬
Weitere Informationen: bit.ly/3nDAe7d
#crespeldeitersgroup #job #ibbenbüren #labor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10/06/2021 14:46:18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3711074"/>
                  </a:ext>
                </a:extLst>
              </a:tr>
            </a:tbl>
          </a:graphicData>
        </a:graphic>
      </p:graphicFrame>
      <p:sp>
        <p:nvSpPr>
          <p:cNvPr id="4" name="Text Placeholder 3">
            <a:extLst>
              <a:ext uri="{FF2B5EF4-FFF2-40B4-BE49-F238E27FC236}">
                <a16:creationId xmlns:a16="http://schemas.microsoft.com/office/drawing/2014/main" id="{2BBD7ABD-39E6-4044-AEFD-C5DF59787AB2}"/>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8966740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7D287-EB7C-4228-94B6-319107EDC50E}"/>
              </a:ext>
            </a:extLst>
          </p:cNvPr>
          <p:cNvSpPr>
            <a:spLocks noGrp="1"/>
          </p:cNvSpPr>
          <p:nvPr>
            <p:ph type="title"/>
          </p:nvPr>
        </p:nvSpPr>
        <p:spPr/>
        <p:txBody>
          <a:bodyPr/>
          <a:lstStyle/>
          <a:p>
            <a:r>
              <a:rPr lang="en-US"/>
              <a:t>Facebook Own Posts Table | Crespel &amp; Deiters - 3 of 11</a:t>
            </a:r>
          </a:p>
        </p:txBody>
      </p:sp>
      <p:graphicFrame>
        <p:nvGraphicFramePr>
          <p:cNvPr id="5" name="Table Placeholder 4">
            <a:extLst>
              <a:ext uri="{FF2B5EF4-FFF2-40B4-BE49-F238E27FC236}">
                <a16:creationId xmlns:a16="http://schemas.microsoft.com/office/drawing/2014/main" id="{3C6BD16F-3049-4946-86A9-AA782AEC147B}"/>
              </a:ext>
            </a:extLst>
          </p:cNvPr>
          <p:cNvGraphicFramePr>
            <a:graphicFrameLocks noGrp="1"/>
          </p:cNvGraphicFramePr>
          <p:nvPr>
            <p:ph type="tbl" sz="quarter" idx="13"/>
            <p:extLst>
              <p:ext uri="{D42A27DB-BD31-4B8C-83A1-F6EECF244321}">
                <p14:modId xmlns:p14="http://schemas.microsoft.com/office/powerpoint/2010/main" val="974147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098634225"/>
                    </a:ext>
                  </a:extLst>
                </a:gridCol>
                <a:gridCol w="493776">
                  <a:extLst>
                    <a:ext uri="{9D8B030D-6E8A-4147-A177-3AD203B41FA5}">
                      <a16:colId xmlns:a16="http://schemas.microsoft.com/office/drawing/2014/main" val="320273645"/>
                    </a:ext>
                  </a:extLst>
                </a:gridCol>
                <a:gridCol w="329184">
                  <a:extLst>
                    <a:ext uri="{9D8B030D-6E8A-4147-A177-3AD203B41FA5}">
                      <a16:colId xmlns:a16="http://schemas.microsoft.com/office/drawing/2014/main" val="870690732"/>
                    </a:ext>
                  </a:extLst>
                </a:gridCol>
                <a:gridCol w="329184">
                  <a:extLst>
                    <a:ext uri="{9D8B030D-6E8A-4147-A177-3AD203B41FA5}">
                      <a16:colId xmlns:a16="http://schemas.microsoft.com/office/drawing/2014/main" val="1626983838"/>
                    </a:ext>
                  </a:extLst>
                </a:gridCol>
                <a:gridCol w="329184">
                  <a:extLst>
                    <a:ext uri="{9D8B030D-6E8A-4147-A177-3AD203B41FA5}">
                      <a16:colId xmlns:a16="http://schemas.microsoft.com/office/drawing/2014/main" val="2424361941"/>
                    </a:ext>
                  </a:extLst>
                </a:gridCol>
                <a:gridCol w="329184">
                  <a:extLst>
                    <a:ext uri="{9D8B030D-6E8A-4147-A177-3AD203B41FA5}">
                      <a16:colId xmlns:a16="http://schemas.microsoft.com/office/drawing/2014/main" val="4166424141"/>
                    </a:ext>
                  </a:extLst>
                </a:gridCol>
                <a:gridCol w="329184">
                  <a:extLst>
                    <a:ext uri="{9D8B030D-6E8A-4147-A177-3AD203B41FA5}">
                      <a16:colId xmlns:a16="http://schemas.microsoft.com/office/drawing/2014/main" val="954190851"/>
                    </a:ext>
                  </a:extLst>
                </a:gridCol>
                <a:gridCol w="329184">
                  <a:extLst>
                    <a:ext uri="{9D8B030D-6E8A-4147-A177-3AD203B41FA5}">
                      <a16:colId xmlns:a16="http://schemas.microsoft.com/office/drawing/2014/main" val="3667231851"/>
                    </a:ext>
                  </a:extLst>
                </a:gridCol>
                <a:gridCol w="329184">
                  <a:extLst>
                    <a:ext uri="{9D8B030D-6E8A-4147-A177-3AD203B41FA5}">
                      <a16:colId xmlns:a16="http://schemas.microsoft.com/office/drawing/2014/main" val="3966454389"/>
                    </a:ext>
                  </a:extLst>
                </a:gridCol>
                <a:gridCol w="329184">
                  <a:extLst>
                    <a:ext uri="{9D8B030D-6E8A-4147-A177-3AD203B41FA5}">
                      <a16:colId xmlns:a16="http://schemas.microsoft.com/office/drawing/2014/main" val="126991055"/>
                    </a:ext>
                  </a:extLst>
                </a:gridCol>
                <a:gridCol w="329184">
                  <a:extLst>
                    <a:ext uri="{9D8B030D-6E8A-4147-A177-3AD203B41FA5}">
                      <a16:colId xmlns:a16="http://schemas.microsoft.com/office/drawing/2014/main" val="865356799"/>
                    </a:ext>
                  </a:extLst>
                </a:gridCol>
                <a:gridCol w="329184">
                  <a:extLst>
                    <a:ext uri="{9D8B030D-6E8A-4147-A177-3AD203B41FA5}">
                      <a16:colId xmlns:a16="http://schemas.microsoft.com/office/drawing/2014/main" val="2870953737"/>
                    </a:ext>
                  </a:extLst>
                </a:gridCol>
                <a:gridCol w="329184">
                  <a:extLst>
                    <a:ext uri="{9D8B030D-6E8A-4147-A177-3AD203B41FA5}">
                      <a16:colId xmlns:a16="http://schemas.microsoft.com/office/drawing/2014/main" val="4200365873"/>
                    </a:ext>
                  </a:extLst>
                </a:gridCol>
                <a:gridCol w="329184">
                  <a:extLst>
                    <a:ext uri="{9D8B030D-6E8A-4147-A177-3AD203B41FA5}">
                      <a16:colId xmlns:a16="http://schemas.microsoft.com/office/drawing/2014/main" val="3313804683"/>
                    </a:ext>
                  </a:extLst>
                </a:gridCol>
                <a:gridCol w="329184">
                  <a:extLst>
                    <a:ext uri="{9D8B030D-6E8A-4147-A177-3AD203B41FA5}">
                      <a16:colId xmlns:a16="http://schemas.microsoft.com/office/drawing/2014/main" val="1861883219"/>
                    </a:ext>
                  </a:extLst>
                </a:gridCol>
                <a:gridCol w="329184">
                  <a:extLst>
                    <a:ext uri="{9D8B030D-6E8A-4147-A177-3AD203B41FA5}">
                      <a16:colId xmlns:a16="http://schemas.microsoft.com/office/drawing/2014/main" val="4233636834"/>
                    </a:ext>
                  </a:extLst>
                </a:gridCol>
                <a:gridCol w="329184">
                  <a:extLst>
                    <a:ext uri="{9D8B030D-6E8A-4147-A177-3AD203B41FA5}">
                      <a16:colId xmlns:a16="http://schemas.microsoft.com/office/drawing/2014/main" val="1125699044"/>
                    </a:ext>
                  </a:extLst>
                </a:gridCol>
                <a:gridCol w="329184">
                  <a:extLst>
                    <a:ext uri="{9D8B030D-6E8A-4147-A177-3AD203B41FA5}">
                      <a16:colId xmlns:a16="http://schemas.microsoft.com/office/drawing/2014/main" val="3192209310"/>
                    </a:ext>
                  </a:extLst>
                </a:gridCol>
                <a:gridCol w="329184">
                  <a:extLst>
                    <a:ext uri="{9D8B030D-6E8A-4147-A177-3AD203B41FA5}">
                      <a16:colId xmlns:a16="http://schemas.microsoft.com/office/drawing/2014/main" val="3514876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96165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Crespel &amp; Deiters - 2021-09-13 12:31:24</a:t>
                      </a:r>
                      <a:r>
                        <a:rPr kumimoji="0" lang="de-DE" sz="1000" b="0" i="0" u="none" strike="noStrike" kern="1200" cap="none" spc="0" normalizeH="0" baseline="0" noProof="0">
                          <a:ln>
                            <a:noFill/>
                          </a:ln>
                          <a:solidFill>
                            <a:prstClr val="black"/>
                          </a:solidFill>
                          <a:effectLst/>
                          <a:uLnTx/>
                          <a:uFillTx/>
                          <a:latin typeface="+mn-lt"/>
                          <a:ea typeface="+mn-ea"/>
                          <a:cs typeface="+mn-cs"/>
                        </a:rPr>
                        <a:t>
 Ausbildung sucht dich 🧐
Die Ausbildungsplatzsuche ist derzeit gar nicht so einfach 👀
Die IHK Nord Westfalen hat eine Möglichkeit geschaffen, euch auf digitalem Weg über unsere Ausbildungsmöglichkeiten zu informieren und eure Fragen zu beantworten ❔
Buche dir mit wenigen Klicks über das Portal einen Termin für einen (Video-)Anruf  mit unseren Azubis und Ausbildungsverantwortlichen💻
📆 Hier geht es direkt zu unserem Buchungsportal: bit.ly/394FtnO
Bild: IHK Nord Westfalen
#crespeldeitersgroup #ausbildungsuchtdich #digital #IHKNordwestfalen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10/06/2021 14:46:18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12425197"/>
                  </a:ext>
                </a:extLst>
              </a:tr>
            </a:tbl>
          </a:graphicData>
        </a:graphic>
      </p:graphicFrame>
      <p:sp>
        <p:nvSpPr>
          <p:cNvPr id="4" name="Text Placeholder 3">
            <a:extLst>
              <a:ext uri="{FF2B5EF4-FFF2-40B4-BE49-F238E27FC236}">
                <a16:creationId xmlns:a16="http://schemas.microsoft.com/office/drawing/2014/main" id="{3F2520D7-8176-4A14-83F8-0DF50EA7D678}"/>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4418363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58981-8504-4ED7-B185-CFA2397F4305}"/>
              </a:ext>
            </a:extLst>
          </p:cNvPr>
          <p:cNvSpPr>
            <a:spLocks noGrp="1"/>
          </p:cNvSpPr>
          <p:nvPr>
            <p:ph type="title"/>
          </p:nvPr>
        </p:nvSpPr>
        <p:spPr/>
        <p:txBody>
          <a:bodyPr/>
          <a:lstStyle/>
          <a:p>
            <a:r>
              <a:rPr lang="en-US"/>
              <a:t>Facebook Own Posts Table | Crespel &amp; Deiters - 4 of 11</a:t>
            </a:r>
          </a:p>
        </p:txBody>
      </p:sp>
      <p:graphicFrame>
        <p:nvGraphicFramePr>
          <p:cNvPr id="5" name="Table Placeholder 4">
            <a:extLst>
              <a:ext uri="{FF2B5EF4-FFF2-40B4-BE49-F238E27FC236}">
                <a16:creationId xmlns:a16="http://schemas.microsoft.com/office/drawing/2014/main" id="{334FFE89-426E-4599-91AE-A407630894C1}"/>
              </a:ext>
            </a:extLst>
          </p:cNvPr>
          <p:cNvGraphicFramePr>
            <a:graphicFrameLocks noGrp="1"/>
          </p:cNvGraphicFramePr>
          <p:nvPr>
            <p:ph type="tbl" sz="quarter" idx="13"/>
            <p:extLst>
              <p:ext uri="{D42A27DB-BD31-4B8C-83A1-F6EECF244321}">
                <p14:modId xmlns:p14="http://schemas.microsoft.com/office/powerpoint/2010/main" val="2132357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071366260"/>
                    </a:ext>
                  </a:extLst>
                </a:gridCol>
                <a:gridCol w="493776">
                  <a:extLst>
                    <a:ext uri="{9D8B030D-6E8A-4147-A177-3AD203B41FA5}">
                      <a16:colId xmlns:a16="http://schemas.microsoft.com/office/drawing/2014/main" val="3140609696"/>
                    </a:ext>
                  </a:extLst>
                </a:gridCol>
                <a:gridCol w="329184">
                  <a:extLst>
                    <a:ext uri="{9D8B030D-6E8A-4147-A177-3AD203B41FA5}">
                      <a16:colId xmlns:a16="http://schemas.microsoft.com/office/drawing/2014/main" val="4137063283"/>
                    </a:ext>
                  </a:extLst>
                </a:gridCol>
                <a:gridCol w="329184">
                  <a:extLst>
                    <a:ext uri="{9D8B030D-6E8A-4147-A177-3AD203B41FA5}">
                      <a16:colId xmlns:a16="http://schemas.microsoft.com/office/drawing/2014/main" val="4244645795"/>
                    </a:ext>
                  </a:extLst>
                </a:gridCol>
                <a:gridCol w="329184">
                  <a:extLst>
                    <a:ext uri="{9D8B030D-6E8A-4147-A177-3AD203B41FA5}">
                      <a16:colId xmlns:a16="http://schemas.microsoft.com/office/drawing/2014/main" val="4071082356"/>
                    </a:ext>
                  </a:extLst>
                </a:gridCol>
                <a:gridCol w="329184">
                  <a:extLst>
                    <a:ext uri="{9D8B030D-6E8A-4147-A177-3AD203B41FA5}">
                      <a16:colId xmlns:a16="http://schemas.microsoft.com/office/drawing/2014/main" val="3439923383"/>
                    </a:ext>
                  </a:extLst>
                </a:gridCol>
                <a:gridCol w="329184">
                  <a:extLst>
                    <a:ext uri="{9D8B030D-6E8A-4147-A177-3AD203B41FA5}">
                      <a16:colId xmlns:a16="http://schemas.microsoft.com/office/drawing/2014/main" val="2320332123"/>
                    </a:ext>
                  </a:extLst>
                </a:gridCol>
                <a:gridCol w="329184">
                  <a:extLst>
                    <a:ext uri="{9D8B030D-6E8A-4147-A177-3AD203B41FA5}">
                      <a16:colId xmlns:a16="http://schemas.microsoft.com/office/drawing/2014/main" val="71314669"/>
                    </a:ext>
                  </a:extLst>
                </a:gridCol>
                <a:gridCol w="329184">
                  <a:extLst>
                    <a:ext uri="{9D8B030D-6E8A-4147-A177-3AD203B41FA5}">
                      <a16:colId xmlns:a16="http://schemas.microsoft.com/office/drawing/2014/main" val="1857463693"/>
                    </a:ext>
                  </a:extLst>
                </a:gridCol>
                <a:gridCol w="329184">
                  <a:extLst>
                    <a:ext uri="{9D8B030D-6E8A-4147-A177-3AD203B41FA5}">
                      <a16:colId xmlns:a16="http://schemas.microsoft.com/office/drawing/2014/main" val="988795430"/>
                    </a:ext>
                  </a:extLst>
                </a:gridCol>
                <a:gridCol w="329184">
                  <a:extLst>
                    <a:ext uri="{9D8B030D-6E8A-4147-A177-3AD203B41FA5}">
                      <a16:colId xmlns:a16="http://schemas.microsoft.com/office/drawing/2014/main" val="3966184066"/>
                    </a:ext>
                  </a:extLst>
                </a:gridCol>
                <a:gridCol w="329184">
                  <a:extLst>
                    <a:ext uri="{9D8B030D-6E8A-4147-A177-3AD203B41FA5}">
                      <a16:colId xmlns:a16="http://schemas.microsoft.com/office/drawing/2014/main" val="3263563122"/>
                    </a:ext>
                  </a:extLst>
                </a:gridCol>
                <a:gridCol w="329184">
                  <a:extLst>
                    <a:ext uri="{9D8B030D-6E8A-4147-A177-3AD203B41FA5}">
                      <a16:colId xmlns:a16="http://schemas.microsoft.com/office/drawing/2014/main" val="535419966"/>
                    </a:ext>
                  </a:extLst>
                </a:gridCol>
                <a:gridCol w="329184">
                  <a:extLst>
                    <a:ext uri="{9D8B030D-6E8A-4147-A177-3AD203B41FA5}">
                      <a16:colId xmlns:a16="http://schemas.microsoft.com/office/drawing/2014/main" val="2614839467"/>
                    </a:ext>
                  </a:extLst>
                </a:gridCol>
                <a:gridCol w="329184">
                  <a:extLst>
                    <a:ext uri="{9D8B030D-6E8A-4147-A177-3AD203B41FA5}">
                      <a16:colId xmlns:a16="http://schemas.microsoft.com/office/drawing/2014/main" val="117616971"/>
                    </a:ext>
                  </a:extLst>
                </a:gridCol>
                <a:gridCol w="329184">
                  <a:extLst>
                    <a:ext uri="{9D8B030D-6E8A-4147-A177-3AD203B41FA5}">
                      <a16:colId xmlns:a16="http://schemas.microsoft.com/office/drawing/2014/main" val="1593749468"/>
                    </a:ext>
                  </a:extLst>
                </a:gridCol>
                <a:gridCol w="329184">
                  <a:extLst>
                    <a:ext uri="{9D8B030D-6E8A-4147-A177-3AD203B41FA5}">
                      <a16:colId xmlns:a16="http://schemas.microsoft.com/office/drawing/2014/main" val="321274896"/>
                    </a:ext>
                  </a:extLst>
                </a:gridCol>
                <a:gridCol w="329184">
                  <a:extLst>
                    <a:ext uri="{9D8B030D-6E8A-4147-A177-3AD203B41FA5}">
                      <a16:colId xmlns:a16="http://schemas.microsoft.com/office/drawing/2014/main" val="1333616540"/>
                    </a:ext>
                  </a:extLst>
                </a:gridCol>
                <a:gridCol w="329184">
                  <a:extLst>
                    <a:ext uri="{9D8B030D-6E8A-4147-A177-3AD203B41FA5}">
                      <a16:colId xmlns:a16="http://schemas.microsoft.com/office/drawing/2014/main" val="3548899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98554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Crespel &amp; Deiters - 2021-09-10 13:53:50</a:t>
                      </a:r>
                      <a:r>
                        <a:rPr kumimoji="0" lang="de-DE" sz="1000" b="0" i="0" u="none" strike="noStrike" kern="1200" cap="none" spc="0" normalizeH="0" baseline="0" noProof="0">
                          <a:ln>
                            <a:noFill/>
                          </a:ln>
                          <a:solidFill>
                            <a:prstClr val="black"/>
                          </a:solidFill>
                          <a:effectLst/>
                          <a:uLnTx/>
                          <a:uFillTx/>
                          <a:latin typeface="+mn-lt"/>
                          <a:ea typeface="+mn-ea"/>
                          <a:cs typeface="+mn-cs"/>
                        </a:rPr>
                        <a:t>
 Anstatt Schreibtisch, Werkbank und Leitstand stand heute Ehrenamt auf dem Plan💝👫
Denn nach einem Jahr coronabedingter Pause, konnte der Azubi-Tag der Industrie Nord Westfalen wieder stattfinden😻 
Auch unsere Azubis wurden freigestellt, um sich in und um Ibbenbüren ehrenamtlich zu engagieren und sich für das Gemeinwohl stark zu machen.
Sie sind unter anderem im Recker Moor unterwegs, auf dem jüdischen Friedhof, auf Spielplätzen und an Schulen👩‍🌾
Ziel ist es, die Industrie als wichtiger Wirtschaftsmotor und Arbeitgeber der Region in den Fokus der Gesellschaft zu rücken, nicht zuletzt, um auch junge Menschen für eine Ausbildung in der Industrie zu begeistern🏭
Habt ihr auch schon die fleißigen Azubis in und um Ibbenbüren entdeckt?🧐
#crespeldeitersgroup #crespeldeiters #ibbenbüren #azubitag #socialday #ihknordwestfalen #wirfüribbenbüren #engagement #industrie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10/06/2021 14:46:18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93903628"/>
                  </a:ext>
                </a:extLst>
              </a:tr>
            </a:tbl>
          </a:graphicData>
        </a:graphic>
      </p:graphicFrame>
      <p:sp>
        <p:nvSpPr>
          <p:cNvPr id="4" name="Text Placeholder 3">
            <a:extLst>
              <a:ext uri="{FF2B5EF4-FFF2-40B4-BE49-F238E27FC236}">
                <a16:creationId xmlns:a16="http://schemas.microsoft.com/office/drawing/2014/main" id="{F427E7FA-3264-4D58-A7E5-ED1FA509C1FF}"/>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312737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5B5EB-6535-4566-AED3-333BB80C4154}"/>
              </a:ext>
            </a:extLst>
          </p:cNvPr>
          <p:cNvSpPr>
            <a:spLocks noGrp="1"/>
          </p:cNvSpPr>
          <p:nvPr>
            <p:ph type="title"/>
          </p:nvPr>
        </p:nvSpPr>
        <p:spPr/>
        <p:txBody>
          <a:bodyPr/>
          <a:lstStyle/>
          <a:p>
            <a:r>
              <a:rPr lang="en-US"/>
              <a:t>Facebook Own Posts Table | Crespel &amp; Deiters - 5 of 11</a:t>
            </a:r>
          </a:p>
        </p:txBody>
      </p:sp>
      <p:graphicFrame>
        <p:nvGraphicFramePr>
          <p:cNvPr id="5" name="Table Placeholder 4">
            <a:extLst>
              <a:ext uri="{FF2B5EF4-FFF2-40B4-BE49-F238E27FC236}">
                <a16:creationId xmlns:a16="http://schemas.microsoft.com/office/drawing/2014/main" id="{DFE333E3-DD95-4289-9D79-0CF054013DB1}"/>
              </a:ext>
            </a:extLst>
          </p:cNvPr>
          <p:cNvGraphicFramePr>
            <a:graphicFrameLocks noGrp="1"/>
          </p:cNvGraphicFramePr>
          <p:nvPr>
            <p:ph type="tbl" sz="quarter" idx="13"/>
            <p:extLst>
              <p:ext uri="{D42A27DB-BD31-4B8C-83A1-F6EECF244321}">
                <p14:modId xmlns:p14="http://schemas.microsoft.com/office/powerpoint/2010/main" val="1821373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4079726994"/>
                    </a:ext>
                  </a:extLst>
                </a:gridCol>
                <a:gridCol w="493776">
                  <a:extLst>
                    <a:ext uri="{9D8B030D-6E8A-4147-A177-3AD203B41FA5}">
                      <a16:colId xmlns:a16="http://schemas.microsoft.com/office/drawing/2014/main" val="1962506681"/>
                    </a:ext>
                  </a:extLst>
                </a:gridCol>
                <a:gridCol w="329184">
                  <a:extLst>
                    <a:ext uri="{9D8B030D-6E8A-4147-A177-3AD203B41FA5}">
                      <a16:colId xmlns:a16="http://schemas.microsoft.com/office/drawing/2014/main" val="1512155800"/>
                    </a:ext>
                  </a:extLst>
                </a:gridCol>
                <a:gridCol w="329184">
                  <a:extLst>
                    <a:ext uri="{9D8B030D-6E8A-4147-A177-3AD203B41FA5}">
                      <a16:colId xmlns:a16="http://schemas.microsoft.com/office/drawing/2014/main" val="3260240269"/>
                    </a:ext>
                  </a:extLst>
                </a:gridCol>
                <a:gridCol w="329184">
                  <a:extLst>
                    <a:ext uri="{9D8B030D-6E8A-4147-A177-3AD203B41FA5}">
                      <a16:colId xmlns:a16="http://schemas.microsoft.com/office/drawing/2014/main" val="202809450"/>
                    </a:ext>
                  </a:extLst>
                </a:gridCol>
                <a:gridCol w="329184">
                  <a:extLst>
                    <a:ext uri="{9D8B030D-6E8A-4147-A177-3AD203B41FA5}">
                      <a16:colId xmlns:a16="http://schemas.microsoft.com/office/drawing/2014/main" val="3381344367"/>
                    </a:ext>
                  </a:extLst>
                </a:gridCol>
                <a:gridCol w="329184">
                  <a:extLst>
                    <a:ext uri="{9D8B030D-6E8A-4147-A177-3AD203B41FA5}">
                      <a16:colId xmlns:a16="http://schemas.microsoft.com/office/drawing/2014/main" val="2648000533"/>
                    </a:ext>
                  </a:extLst>
                </a:gridCol>
                <a:gridCol w="329184">
                  <a:extLst>
                    <a:ext uri="{9D8B030D-6E8A-4147-A177-3AD203B41FA5}">
                      <a16:colId xmlns:a16="http://schemas.microsoft.com/office/drawing/2014/main" val="4236004666"/>
                    </a:ext>
                  </a:extLst>
                </a:gridCol>
                <a:gridCol w="329184">
                  <a:extLst>
                    <a:ext uri="{9D8B030D-6E8A-4147-A177-3AD203B41FA5}">
                      <a16:colId xmlns:a16="http://schemas.microsoft.com/office/drawing/2014/main" val="763023862"/>
                    </a:ext>
                  </a:extLst>
                </a:gridCol>
                <a:gridCol w="329184">
                  <a:extLst>
                    <a:ext uri="{9D8B030D-6E8A-4147-A177-3AD203B41FA5}">
                      <a16:colId xmlns:a16="http://schemas.microsoft.com/office/drawing/2014/main" val="2721979354"/>
                    </a:ext>
                  </a:extLst>
                </a:gridCol>
                <a:gridCol w="329184">
                  <a:extLst>
                    <a:ext uri="{9D8B030D-6E8A-4147-A177-3AD203B41FA5}">
                      <a16:colId xmlns:a16="http://schemas.microsoft.com/office/drawing/2014/main" val="2183305415"/>
                    </a:ext>
                  </a:extLst>
                </a:gridCol>
                <a:gridCol w="329184">
                  <a:extLst>
                    <a:ext uri="{9D8B030D-6E8A-4147-A177-3AD203B41FA5}">
                      <a16:colId xmlns:a16="http://schemas.microsoft.com/office/drawing/2014/main" val="1279077297"/>
                    </a:ext>
                  </a:extLst>
                </a:gridCol>
                <a:gridCol w="329184">
                  <a:extLst>
                    <a:ext uri="{9D8B030D-6E8A-4147-A177-3AD203B41FA5}">
                      <a16:colId xmlns:a16="http://schemas.microsoft.com/office/drawing/2014/main" val="560510703"/>
                    </a:ext>
                  </a:extLst>
                </a:gridCol>
                <a:gridCol w="329184">
                  <a:extLst>
                    <a:ext uri="{9D8B030D-6E8A-4147-A177-3AD203B41FA5}">
                      <a16:colId xmlns:a16="http://schemas.microsoft.com/office/drawing/2014/main" val="923019369"/>
                    </a:ext>
                  </a:extLst>
                </a:gridCol>
                <a:gridCol w="329184">
                  <a:extLst>
                    <a:ext uri="{9D8B030D-6E8A-4147-A177-3AD203B41FA5}">
                      <a16:colId xmlns:a16="http://schemas.microsoft.com/office/drawing/2014/main" val="1441018236"/>
                    </a:ext>
                  </a:extLst>
                </a:gridCol>
                <a:gridCol w="329184">
                  <a:extLst>
                    <a:ext uri="{9D8B030D-6E8A-4147-A177-3AD203B41FA5}">
                      <a16:colId xmlns:a16="http://schemas.microsoft.com/office/drawing/2014/main" val="4237984074"/>
                    </a:ext>
                  </a:extLst>
                </a:gridCol>
                <a:gridCol w="329184">
                  <a:extLst>
                    <a:ext uri="{9D8B030D-6E8A-4147-A177-3AD203B41FA5}">
                      <a16:colId xmlns:a16="http://schemas.microsoft.com/office/drawing/2014/main" val="356634355"/>
                    </a:ext>
                  </a:extLst>
                </a:gridCol>
                <a:gridCol w="329184">
                  <a:extLst>
                    <a:ext uri="{9D8B030D-6E8A-4147-A177-3AD203B41FA5}">
                      <a16:colId xmlns:a16="http://schemas.microsoft.com/office/drawing/2014/main" val="1593670537"/>
                    </a:ext>
                  </a:extLst>
                </a:gridCol>
                <a:gridCol w="329184">
                  <a:extLst>
                    <a:ext uri="{9D8B030D-6E8A-4147-A177-3AD203B41FA5}">
                      <a16:colId xmlns:a16="http://schemas.microsoft.com/office/drawing/2014/main" val="3028094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779570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Crespel &amp; Deiters - 2021-09-08 14:24:58</a:t>
                      </a:r>
                      <a:r>
                        <a:rPr kumimoji="0" lang="de-DE" sz="1000" b="0" i="0" u="none" strike="noStrike" kern="1200" cap="none" spc="0" normalizeH="0" baseline="0" noProof="0">
                          <a:ln>
                            <a:noFill/>
                          </a:ln>
                          <a:solidFill>
                            <a:prstClr val="black"/>
                          </a:solidFill>
                          <a:effectLst/>
                          <a:uLnTx/>
                          <a:uFillTx/>
                          <a:latin typeface="+mn-lt"/>
                          <a:ea typeface="+mn-ea"/>
                          <a:cs typeface="+mn-cs"/>
                        </a:rPr>
                        <a:t>
 ⚽️🚀Mit neuen Trikots ist die B2 Jugendspielgemeinschaft der DJK Arminia Ibbenbüren e.V. und Schwarz-Weiß Esch jetzt bestens für die Saison gerüstet und kann nach der Corona-Zwangspause endlich wieder loslegen🙂
Getreu dem Motto „nicht gegeneinander, sondern miteinander“ bietet die Spielgemeinschaft den jungen Kicker/innen die Möglichkeit, ihr Können individuell zu fördern und in vereinsübergreifenden Mannschaften zu trainieren. Diesen tollen Zusammenhalt und Teamgeist der beiden lokalen Vereine unterstützen wir sehr gerne🤝 
Danke für die tollen Bilder. Wir wünschen viel Erfolg für die Saison - ihr seid auf jeden Fall top gekleidet!😎😜
#crespeldeitersgroup #ibbenbüren #sponsoring #neuetrikots #fussball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10/06/2021 14:46:18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29139903"/>
                  </a:ext>
                </a:extLst>
              </a:tr>
            </a:tbl>
          </a:graphicData>
        </a:graphic>
      </p:graphicFrame>
      <p:sp>
        <p:nvSpPr>
          <p:cNvPr id="4" name="Text Placeholder 3">
            <a:extLst>
              <a:ext uri="{FF2B5EF4-FFF2-40B4-BE49-F238E27FC236}">
                <a16:creationId xmlns:a16="http://schemas.microsoft.com/office/drawing/2014/main" id="{78E235E8-7F2A-4D89-B25D-691CF213B008}"/>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7488751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3BC12-665B-49DF-B535-FCAE3A2B9DB1}"/>
              </a:ext>
            </a:extLst>
          </p:cNvPr>
          <p:cNvSpPr>
            <a:spLocks noGrp="1"/>
          </p:cNvSpPr>
          <p:nvPr>
            <p:ph type="title"/>
          </p:nvPr>
        </p:nvSpPr>
        <p:spPr/>
        <p:txBody>
          <a:bodyPr/>
          <a:lstStyle/>
          <a:p>
            <a:r>
              <a:rPr lang="en-US"/>
              <a:t>Facebook Own Posts Table | Crespel &amp; Deiters - 6 of 11</a:t>
            </a:r>
          </a:p>
        </p:txBody>
      </p:sp>
      <p:graphicFrame>
        <p:nvGraphicFramePr>
          <p:cNvPr id="5" name="Table Placeholder 4">
            <a:extLst>
              <a:ext uri="{FF2B5EF4-FFF2-40B4-BE49-F238E27FC236}">
                <a16:creationId xmlns:a16="http://schemas.microsoft.com/office/drawing/2014/main" id="{5C2BD116-4BD6-4BEE-A41C-133E30A9491A}"/>
              </a:ext>
            </a:extLst>
          </p:cNvPr>
          <p:cNvGraphicFramePr>
            <a:graphicFrameLocks noGrp="1"/>
          </p:cNvGraphicFramePr>
          <p:nvPr>
            <p:ph type="tbl" sz="quarter" idx="13"/>
            <p:extLst>
              <p:ext uri="{D42A27DB-BD31-4B8C-83A1-F6EECF244321}">
                <p14:modId xmlns:p14="http://schemas.microsoft.com/office/powerpoint/2010/main" val="1795408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662739890"/>
                    </a:ext>
                  </a:extLst>
                </a:gridCol>
                <a:gridCol w="493776">
                  <a:extLst>
                    <a:ext uri="{9D8B030D-6E8A-4147-A177-3AD203B41FA5}">
                      <a16:colId xmlns:a16="http://schemas.microsoft.com/office/drawing/2014/main" val="3979167689"/>
                    </a:ext>
                  </a:extLst>
                </a:gridCol>
                <a:gridCol w="329184">
                  <a:extLst>
                    <a:ext uri="{9D8B030D-6E8A-4147-A177-3AD203B41FA5}">
                      <a16:colId xmlns:a16="http://schemas.microsoft.com/office/drawing/2014/main" val="3770966116"/>
                    </a:ext>
                  </a:extLst>
                </a:gridCol>
                <a:gridCol w="329184">
                  <a:extLst>
                    <a:ext uri="{9D8B030D-6E8A-4147-A177-3AD203B41FA5}">
                      <a16:colId xmlns:a16="http://schemas.microsoft.com/office/drawing/2014/main" val="99014458"/>
                    </a:ext>
                  </a:extLst>
                </a:gridCol>
                <a:gridCol w="329184">
                  <a:extLst>
                    <a:ext uri="{9D8B030D-6E8A-4147-A177-3AD203B41FA5}">
                      <a16:colId xmlns:a16="http://schemas.microsoft.com/office/drawing/2014/main" val="3249565591"/>
                    </a:ext>
                  </a:extLst>
                </a:gridCol>
                <a:gridCol w="329184">
                  <a:extLst>
                    <a:ext uri="{9D8B030D-6E8A-4147-A177-3AD203B41FA5}">
                      <a16:colId xmlns:a16="http://schemas.microsoft.com/office/drawing/2014/main" val="3447959967"/>
                    </a:ext>
                  </a:extLst>
                </a:gridCol>
                <a:gridCol w="329184">
                  <a:extLst>
                    <a:ext uri="{9D8B030D-6E8A-4147-A177-3AD203B41FA5}">
                      <a16:colId xmlns:a16="http://schemas.microsoft.com/office/drawing/2014/main" val="2538078231"/>
                    </a:ext>
                  </a:extLst>
                </a:gridCol>
                <a:gridCol w="329184">
                  <a:extLst>
                    <a:ext uri="{9D8B030D-6E8A-4147-A177-3AD203B41FA5}">
                      <a16:colId xmlns:a16="http://schemas.microsoft.com/office/drawing/2014/main" val="2653497860"/>
                    </a:ext>
                  </a:extLst>
                </a:gridCol>
                <a:gridCol w="329184">
                  <a:extLst>
                    <a:ext uri="{9D8B030D-6E8A-4147-A177-3AD203B41FA5}">
                      <a16:colId xmlns:a16="http://schemas.microsoft.com/office/drawing/2014/main" val="163617017"/>
                    </a:ext>
                  </a:extLst>
                </a:gridCol>
                <a:gridCol w="329184">
                  <a:extLst>
                    <a:ext uri="{9D8B030D-6E8A-4147-A177-3AD203B41FA5}">
                      <a16:colId xmlns:a16="http://schemas.microsoft.com/office/drawing/2014/main" val="3756281953"/>
                    </a:ext>
                  </a:extLst>
                </a:gridCol>
                <a:gridCol w="329184">
                  <a:extLst>
                    <a:ext uri="{9D8B030D-6E8A-4147-A177-3AD203B41FA5}">
                      <a16:colId xmlns:a16="http://schemas.microsoft.com/office/drawing/2014/main" val="3847902500"/>
                    </a:ext>
                  </a:extLst>
                </a:gridCol>
                <a:gridCol w="329184">
                  <a:extLst>
                    <a:ext uri="{9D8B030D-6E8A-4147-A177-3AD203B41FA5}">
                      <a16:colId xmlns:a16="http://schemas.microsoft.com/office/drawing/2014/main" val="3267222406"/>
                    </a:ext>
                  </a:extLst>
                </a:gridCol>
                <a:gridCol w="329184">
                  <a:extLst>
                    <a:ext uri="{9D8B030D-6E8A-4147-A177-3AD203B41FA5}">
                      <a16:colId xmlns:a16="http://schemas.microsoft.com/office/drawing/2014/main" val="2674746326"/>
                    </a:ext>
                  </a:extLst>
                </a:gridCol>
                <a:gridCol w="329184">
                  <a:extLst>
                    <a:ext uri="{9D8B030D-6E8A-4147-A177-3AD203B41FA5}">
                      <a16:colId xmlns:a16="http://schemas.microsoft.com/office/drawing/2014/main" val="1772284852"/>
                    </a:ext>
                  </a:extLst>
                </a:gridCol>
                <a:gridCol w="329184">
                  <a:extLst>
                    <a:ext uri="{9D8B030D-6E8A-4147-A177-3AD203B41FA5}">
                      <a16:colId xmlns:a16="http://schemas.microsoft.com/office/drawing/2014/main" val="3253456901"/>
                    </a:ext>
                  </a:extLst>
                </a:gridCol>
                <a:gridCol w="329184">
                  <a:extLst>
                    <a:ext uri="{9D8B030D-6E8A-4147-A177-3AD203B41FA5}">
                      <a16:colId xmlns:a16="http://schemas.microsoft.com/office/drawing/2014/main" val="3318423431"/>
                    </a:ext>
                  </a:extLst>
                </a:gridCol>
                <a:gridCol w="329184">
                  <a:extLst>
                    <a:ext uri="{9D8B030D-6E8A-4147-A177-3AD203B41FA5}">
                      <a16:colId xmlns:a16="http://schemas.microsoft.com/office/drawing/2014/main" val="49548807"/>
                    </a:ext>
                  </a:extLst>
                </a:gridCol>
                <a:gridCol w="329184">
                  <a:extLst>
                    <a:ext uri="{9D8B030D-6E8A-4147-A177-3AD203B41FA5}">
                      <a16:colId xmlns:a16="http://schemas.microsoft.com/office/drawing/2014/main" val="3879755238"/>
                    </a:ext>
                  </a:extLst>
                </a:gridCol>
                <a:gridCol w="329184">
                  <a:extLst>
                    <a:ext uri="{9D8B030D-6E8A-4147-A177-3AD203B41FA5}">
                      <a16:colId xmlns:a16="http://schemas.microsoft.com/office/drawing/2014/main" val="3389911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00703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Crespel &amp; Deiters - 2021-09-02 09:13:33</a:t>
                      </a:r>
                      <a:r>
                        <a:rPr kumimoji="0" lang="en-US" sz="1000" b="0" i="0" u="none" strike="noStrike" kern="1200" cap="none" spc="0" normalizeH="0" baseline="0" noProof="0">
                          <a:ln>
                            <a:noFill/>
                          </a:ln>
                          <a:solidFill>
                            <a:prstClr val="black"/>
                          </a:solidFill>
                          <a:effectLst/>
                          <a:uLnTx/>
                          <a:uFillTx/>
                          <a:latin typeface="+mn-lt"/>
                          <a:ea typeface="+mn-ea"/>
                          <a:cs typeface="+mn-cs"/>
                        </a:rPr>
                        <a:t>
 Wir suchen Verstärkung!👨‍🔧Du interessierst dich für Industriemaschinen und willst uns tatkräftig mit deinem Wissen unterstützen?🔧 Dann bewirb dich jetzt!📧 Die ausführliche Stellenanzeige findest du hier: bit.ly/3mWX9dk
#crespeldeitersgroup #ibbenbüren #job #industriemechaniker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09/28/2021 08:46:25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45560804"/>
                  </a:ext>
                </a:extLst>
              </a:tr>
            </a:tbl>
          </a:graphicData>
        </a:graphic>
      </p:graphicFrame>
      <p:sp>
        <p:nvSpPr>
          <p:cNvPr id="4" name="Text Placeholder 3">
            <a:extLst>
              <a:ext uri="{FF2B5EF4-FFF2-40B4-BE49-F238E27FC236}">
                <a16:creationId xmlns:a16="http://schemas.microsoft.com/office/drawing/2014/main" id="{9EC894EE-17FB-4BC6-A509-86E3393D20EB}"/>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523816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04488-09E1-4986-8B02-51E84D28C26C}"/>
              </a:ext>
            </a:extLst>
          </p:cNvPr>
          <p:cNvSpPr>
            <a:spLocks noGrp="1"/>
          </p:cNvSpPr>
          <p:nvPr>
            <p:ph type="title"/>
          </p:nvPr>
        </p:nvSpPr>
        <p:spPr/>
        <p:txBody>
          <a:bodyPr/>
          <a:lstStyle/>
          <a:p>
            <a:r>
              <a:rPr lang="en-US"/>
              <a:t>Facebook Own Posts Table | Crespel &amp; Deiters - 7 of 11</a:t>
            </a:r>
          </a:p>
        </p:txBody>
      </p:sp>
      <p:graphicFrame>
        <p:nvGraphicFramePr>
          <p:cNvPr id="5" name="Table Placeholder 4">
            <a:extLst>
              <a:ext uri="{FF2B5EF4-FFF2-40B4-BE49-F238E27FC236}">
                <a16:creationId xmlns:a16="http://schemas.microsoft.com/office/drawing/2014/main" id="{37CD8480-DC29-4DC2-BAC4-08DE43343FC1}"/>
              </a:ext>
            </a:extLst>
          </p:cNvPr>
          <p:cNvGraphicFramePr>
            <a:graphicFrameLocks noGrp="1"/>
          </p:cNvGraphicFramePr>
          <p:nvPr>
            <p:ph type="tbl" sz="quarter" idx="13"/>
            <p:extLst>
              <p:ext uri="{D42A27DB-BD31-4B8C-83A1-F6EECF244321}">
                <p14:modId xmlns:p14="http://schemas.microsoft.com/office/powerpoint/2010/main" val="3082489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025652900"/>
                    </a:ext>
                  </a:extLst>
                </a:gridCol>
                <a:gridCol w="493776">
                  <a:extLst>
                    <a:ext uri="{9D8B030D-6E8A-4147-A177-3AD203B41FA5}">
                      <a16:colId xmlns:a16="http://schemas.microsoft.com/office/drawing/2014/main" val="2987473510"/>
                    </a:ext>
                  </a:extLst>
                </a:gridCol>
                <a:gridCol w="329184">
                  <a:extLst>
                    <a:ext uri="{9D8B030D-6E8A-4147-A177-3AD203B41FA5}">
                      <a16:colId xmlns:a16="http://schemas.microsoft.com/office/drawing/2014/main" val="1230922256"/>
                    </a:ext>
                  </a:extLst>
                </a:gridCol>
                <a:gridCol w="329184">
                  <a:extLst>
                    <a:ext uri="{9D8B030D-6E8A-4147-A177-3AD203B41FA5}">
                      <a16:colId xmlns:a16="http://schemas.microsoft.com/office/drawing/2014/main" val="4248045543"/>
                    </a:ext>
                  </a:extLst>
                </a:gridCol>
                <a:gridCol w="329184">
                  <a:extLst>
                    <a:ext uri="{9D8B030D-6E8A-4147-A177-3AD203B41FA5}">
                      <a16:colId xmlns:a16="http://schemas.microsoft.com/office/drawing/2014/main" val="1233662108"/>
                    </a:ext>
                  </a:extLst>
                </a:gridCol>
                <a:gridCol w="329184">
                  <a:extLst>
                    <a:ext uri="{9D8B030D-6E8A-4147-A177-3AD203B41FA5}">
                      <a16:colId xmlns:a16="http://schemas.microsoft.com/office/drawing/2014/main" val="1950973512"/>
                    </a:ext>
                  </a:extLst>
                </a:gridCol>
                <a:gridCol w="329184">
                  <a:extLst>
                    <a:ext uri="{9D8B030D-6E8A-4147-A177-3AD203B41FA5}">
                      <a16:colId xmlns:a16="http://schemas.microsoft.com/office/drawing/2014/main" val="41380831"/>
                    </a:ext>
                  </a:extLst>
                </a:gridCol>
                <a:gridCol w="329184">
                  <a:extLst>
                    <a:ext uri="{9D8B030D-6E8A-4147-A177-3AD203B41FA5}">
                      <a16:colId xmlns:a16="http://schemas.microsoft.com/office/drawing/2014/main" val="853618461"/>
                    </a:ext>
                  </a:extLst>
                </a:gridCol>
                <a:gridCol w="329184">
                  <a:extLst>
                    <a:ext uri="{9D8B030D-6E8A-4147-A177-3AD203B41FA5}">
                      <a16:colId xmlns:a16="http://schemas.microsoft.com/office/drawing/2014/main" val="3451609948"/>
                    </a:ext>
                  </a:extLst>
                </a:gridCol>
                <a:gridCol w="329184">
                  <a:extLst>
                    <a:ext uri="{9D8B030D-6E8A-4147-A177-3AD203B41FA5}">
                      <a16:colId xmlns:a16="http://schemas.microsoft.com/office/drawing/2014/main" val="2500365366"/>
                    </a:ext>
                  </a:extLst>
                </a:gridCol>
                <a:gridCol w="329184">
                  <a:extLst>
                    <a:ext uri="{9D8B030D-6E8A-4147-A177-3AD203B41FA5}">
                      <a16:colId xmlns:a16="http://schemas.microsoft.com/office/drawing/2014/main" val="3371893958"/>
                    </a:ext>
                  </a:extLst>
                </a:gridCol>
                <a:gridCol w="329184">
                  <a:extLst>
                    <a:ext uri="{9D8B030D-6E8A-4147-A177-3AD203B41FA5}">
                      <a16:colId xmlns:a16="http://schemas.microsoft.com/office/drawing/2014/main" val="4975139"/>
                    </a:ext>
                  </a:extLst>
                </a:gridCol>
                <a:gridCol w="329184">
                  <a:extLst>
                    <a:ext uri="{9D8B030D-6E8A-4147-A177-3AD203B41FA5}">
                      <a16:colId xmlns:a16="http://schemas.microsoft.com/office/drawing/2014/main" val="89133176"/>
                    </a:ext>
                  </a:extLst>
                </a:gridCol>
                <a:gridCol w="329184">
                  <a:extLst>
                    <a:ext uri="{9D8B030D-6E8A-4147-A177-3AD203B41FA5}">
                      <a16:colId xmlns:a16="http://schemas.microsoft.com/office/drawing/2014/main" val="2304488468"/>
                    </a:ext>
                  </a:extLst>
                </a:gridCol>
                <a:gridCol w="329184">
                  <a:extLst>
                    <a:ext uri="{9D8B030D-6E8A-4147-A177-3AD203B41FA5}">
                      <a16:colId xmlns:a16="http://schemas.microsoft.com/office/drawing/2014/main" val="1132214825"/>
                    </a:ext>
                  </a:extLst>
                </a:gridCol>
                <a:gridCol w="329184">
                  <a:extLst>
                    <a:ext uri="{9D8B030D-6E8A-4147-A177-3AD203B41FA5}">
                      <a16:colId xmlns:a16="http://schemas.microsoft.com/office/drawing/2014/main" val="2071113569"/>
                    </a:ext>
                  </a:extLst>
                </a:gridCol>
                <a:gridCol w="329184">
                  <a:extLst>
                    <a:ext uri="{9D8B030D-6E8A-4147-A177-3AD203B41FA5}">
                      <a16:colId xmlns:a16="http://schemas.microsoft.com/office/drawing/2014/main" val="797817112"/>
                    </a:ext>
                  </a:extLst>
                </a:gridCol>
                <a:gridCol w="329184">
                  <a:extLst>
                    <a:ext uri="{9D8B030D-6E8A-4147-A177-3AD203B41FA5}">
                      <a16:colId xmlns:a16="http://schemas.microsoft.com/office/drawing/2014/main" val="1904038388"/>
                    </a:ext>
                  </a:extLst>
                </a:gridCol>
                <a:gridCol w="329184">
                  <a:extLst>
                    <a:ext uri="{9D8B030D-6E8A-4147-A177-3AD203B41FA5}">
                      <a16:colId xmlns:a16="http://schemas.microsoft.com/office/drawing/2014/main" val="3311168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123016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Crespel &amp; Deiters - 2021-08-10 14:43:26</a:t>
                      </a:r>
                      <a:r>
                        <a:rPr kumimoji="0" lang="de-DE" sz="1000" b="0" i="0" u="none" strike="noStrike" kern="1200" cap="none" spc="0" normalizeH="0" baseline="0" noProof="0">
                          <a:ln>
                            <a:noFill/>
                          </a:ln>
                          <a:solidFill>
                            <a:prstClr val="black"/>
                          </a:solidFill>
                          <a:effectLst/>
                          <a:uLnTx/>
                          <a:uFillTx/>
                          <a:latin typeface="+mn-lt"/>
                          <a:ea typeface="+mn-ea"/>
                          <a:cs typeface="+mn-cs"/>
                        </a:rPr>
                        <a:t>
 Das diesjährige Azubi-Event machte unsere Auszubildenden zu Seeleuten. Es stand eine gemeinsame Kanu-Tour an🛶. 
Nach einer kurzen Einweisung wurden auf der Ems zwischen Emsdetten und Rheine etwa 20 Kilometer mit dem Kanu zurückgelegt. Dem wechselhaftem Wetter mit einigen starken Regenschauern zum Trotz, nutzten sie den Nachmittag zum Austauschen und kennenlernen der neuen Azubis aus dem ersten Lehrjahr.
Für einen unserer Azubis war die Regendusche offensichtlich noch nicht genug, weshalb er sich nach einem eleganten Sturz etwas unfreiwillig für ein Bad in der Ems entschied😄👀.
Der anschließende Besuch im @das_emskind sorgte für einen runden Abschluss.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09/13/2021 16:48:32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2752345"/>
                  </a:ext>
                </a:extLst>
              </a:tr>
            </a:tbl>
          </a:graphicData>
        </a:graphic>
      </p:graphicFrame>
      <p:sp>
        <p:nvSpPr>
          <p:cNvPr id="4" name="Text Placeholder 3">
            <a:extLst>
              <a:ext uri="{FF2B5EF4-FFF2-40B4-BE49-F238E27FC236}">
                <a16:creationId xmlns:a16="http://schemas.microsoft.com/office/drawing/2014/main" id="{FAA61915-B0E2-4927-8D67-B40A51CE2D82}"/>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364696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593C7-D584-457F-82C5-EB8DE242F2F0}"/>
              </a:ext>
            </a:extLst>
          </p:cNvPr>
          <p:cNvSpPr>
            <a:spLocks noGrp="1"/>
          </p:cNvSpPr>
          <p:nvPr>
            <p:ph type="title"/>
          </p:nvPr>
        </p:nvSpPr>
        <p:spPr/>
        <p:txBody>
          <a:bodyPr/>
          <a:lstStyle/>
          <a:p>
            <a:r>
              <a:rPr lang="en-US"/>
              <a:t>Facebook Own Posts Table | Crespel &amp; Deiters - 8 of 11</a:t>
            </a:r>
          </a:p>
        </p:txBody>
      </p:sp>
      <p:graphicFrame>
        <p:nvGraphicFramePr>
          <p:cNvPr id="5" name="Table Placeholder 4">
            <a:extLst>
              <a:ext uri="{FF2B5EF4-FFF2-40B4-BE49-F238E27FC236}">
                <a16:creationId xmlns:a16="http://schemas.microsoft.com/office/drawing/2014/main" id="{AA925D0F-02C7-4196-AE63-9EE3E004C033}"/>
              </a:ext>
            </a:extLst>
          </p:cNvPr>
          <p:cNvGraphicFramePr>
            <a:graphicFrameLocks noGrp="1"/>
          </p:cNvGraphicFramePr>
          <p:nvPr>
            <p:ph type="tbl" sz="quarter" idx="13"/>
            <p:extLst>
              <p:ext uri="{D42A27DB-BD31-4B8C-83A1-F6EECF244321}">
                <p14:modId xmlns:p14="http://schemas.microsoft.com/office/powerpoint/2010/main" val="1594139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154420346"/>
                    </a:ext>
                  </a:extLst>
                </a:gridCol>
                <a:gridCol w="493776">
                  <a:extLst>
                    <a:ext uri="{9D8B030D-6E8A-4147-A177-3AD203B41FA5}">
                      <a16:colId xmlns:a16="http://schemas.microsoft.com/office/drawing/2014/main" val="1258613165"/>
                    </a:ext>
                  </a:extLst>
                </a:gridCol>
                <a:gridCol w="329184">
                  <a:extLst>
                    <a:ext uri="{9D8B030D-6E8A-4147-A177-3AD203B41FA5}">
                      <a16:colId xmlns:a16="http://schemas.microsoft.com/office/drawing/2014/main" val="113992409"/>
                    </a:ext>
                  </a:extLst>
                </a:gridCol>
                <a:gridCol w="329184">
                  <a:extLst>
                    <a:ext uri="{9D8B030D-6E8A-4147-A177-3AD203B41FA5}">
                      <a16:colId xmlns:a16="http://schemas.microsoft.com/office/drawing/2014/main" val="1295151039"/>
                    </a:ext>
                  </a:extLst>
                </a:gridCol>
                <a:gridCol w="329184">
                  <a:extLst>
                    <a:ext uri="{9D8B030D-6E8A-4147-A177-3AD203B41FA5}">
                      <a16:colId xmlns:a16="http://schemas.microsoft.com/office/drawing/2014/main" val="2675625253"/>
                    </a:ext>
                  </a:extLst>
                </a:gridCol>
                <a:gridCol w="329184">
                  <a:extLst>
                    <a:ext uri="{9D8B030D-6E8A-4147-A177-3AD203B41FA5}">
                      <a16:colId xmlns:a16="http://schemas.microsoft.com/office/drawing/2014/main" val="1177446195"/>
                    </a:ext>
                  </a:extLst>
                </a:gridCol>
                <a:gridCol w="329184">
                  <a:extLst>
                    <a:ext uri="{9D8B030D-6E8A-4147-A177-3AD203B41FA5}">
                      <a16:colId xmlns:a16="http://schemas.microsoft.com/office/drawing/2014/main" val="465559380"/>
                    </a:ext>
                  </a:extLst>
                </a:gridCol>
                <a:gridCol w="329184">
                  <a:extLst>
                    <a:ext uri="{9D8B030D-6E8A-4147-A177-3AD203B41FA5}">
                      <a16:colId xmlns:a16="http://schemas.microsoft.com/office/drawing/2014/main" val="1053863262"/>
                    </a:ext>
                  </a:extLst>
                </a:gridCol>
                <a:gridCol w="329184">
                  <a:extLst>
                    <a:ext uri="{9D8B030D-6E8A-4147-A177-3AD203B41FA5}">
                      <a16:colId xmlns:a16="http://schemas.microsoft.com/office/drawing/2014/main" val="2711429220"/>
                    </a:ext>
                  </a:extLst>
                </a:gridCol>
                <a:gridCol w="329184">
                  <a:extLst>
                    <a:ext uri="{9D8B030D-6E8A-4147-A177-3AD203B41FA5}">
                      <a16:colId xmlns:a16="http://schemas.microsoft.com/office/drawing/2014/main" val="662251173"/>
                    </a:ext>
                  </a:extLst>
                </a:gridCol>
                <a:gridCol w="329184">
                  <a:extLst>
                    <a:ext uri="{9D8B030D-6E8A-4147-A177-3AD203B41FA5}">
                      <a16:colId xmlns:a16="http://schemas.microsoft.com/office/drawing/2014/main" val="467094559"/>
                    </a:ext>
                  </a:extLst>
                </a:gridCol>
                <a:gridCol w="329184">
                  <a:extLst>
                    <a:ext uri="{9D8B030D-6E8A-4147-A177-3AD203B41FA5}">
                      <a16:colId xmlns:a16="http://schemas.microsoft.com/office/drawing/2014/main" val="70990561"/>
                    </a:ext>
                  </a:extLst>
                </a:gridCol>
                <a:gridCol w="329184">
                  <a:extLst>
                    <a:ext uri="{9D8B030D-6E8A-4147-A177-3AD203B41FA5}">
                      <a16:colId xmlns:a16="http://schemas.microsoft.com/office/drawing/2014/main" val="2897285192"/>
                    </a:ext>
                  </a:extLst>
                </a:gridCol>
                <a:gridCol w="329184">
                  <a:extLst>
                    <a:ext uri="{9D8B030D-6E8A-4147-A177-3AD203B41FA5}">
                      <a16:colId xmlns:a16="http://schemas.microsoft.com/office/drawing/2014/main" val="1367605659"/>
                    </a:ext>
                  </a:extLst>
                </a:gridCol>
                <a:gridCol w="329184">
                  <a:extLst>
                    <a:ext uri="{9D8B030D-6E8A-4147-A177-3AD203B41FA5}">
                      <a16:colId xmlns:a16="http://schemas.microsoft.com/office/drawing/2014/main" val="3083990116"/>
                    </a:ext>
                  </a:extLst>
                </a:gridCol>
                <a:gridCol w="329184">
                  <a:extLst>
                    <a:ext uri="{9D8B030D-6E8A-4147-A177-3AD203B41FA5}">
                      <a16:colId xmlns:a16="http://schemas.microsoft.com/office/drawing/2014/main" val="4142560076"/>
                    </a:ext>
                  </a:extLst>
                </a:gridCol>
                <a:gridCol w="329184">
                  <a:extLst>
                    <a:ext uri="{9D8B030D-6E8A-4147-A177-3AD203B41FA5}">
                      <a16:colId xmlns:a16="http://schemas.microsoft.com/office/drawing/2014/main" val="3110759930"/>
                    </a:ext>
                  </a:extLst>
                </a:gridCol>
                <a:gridCol w="329184">
                  <a:extLst>
                    <a:ext uri="{9D8B030D-6E8A-4147-A177-3AD203B41FA5}">
                      <a16:colId xmlns:a16="http://schemas.microsoft.com/office/drawing/2014/main" val="2139990277"/>
                    </a:ext>
                  </a:extLst>
                </a:gridCol>
                <a:gridCol w="329184">
                  <a:extLst>
                    <a:ext uri="{9D8B030D-6E8A-4147-A177-3AD203B41FA5}">
                      <a16:colId xmlns:a16="http://schemas.microsoft.com/office/drawing/2014/main" val="654977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35093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Crespel &amp; Deiters - 2021-08-02 16:16:59</a:t>
                      </a:r>
                      <a:r>
                        <a:rPr kumimoji="0" lang="de-DE" sz="1000" b="0" i="0" u="none" strike="noStrike" kern="1200" cap="none" spc="0" normalizeH="0" baseline="0" noProof="0">
                          <a:ln>
                            <a:noFill/>
                          </a:ln>
                          <a:solidFill>
                            <a:prstClr val="black"/>
                          </a:solidFill>
                          <a:effectLst/>
                          <a:uLnTx/>
                          <a:uFillTx/>
                          <a:latin typeface="+mn-lt"/>
                          <a:ea typeface="+mn-ea"/>
                          <a:cs typeface="+mn-cs"/>
                        </a:rPr>
                        <a:t>
 💛-lich willkommen im Team🌾
Zum Ausbildungsstart 2021 erhalten wir wieder tatkräftige Unterstützung und begrüßen heute gleich fünf neue Kollegen🚀 Vom angehenden Industriekaufmann👨‍💼, über die Fachkraft für Lebensmitteltechnik🧑‍🔬 und dem Elektroniker👨‍🔧 bis zum Forstwirt👨‍🌾 Auch in diesem Jahr bilden wir wieder in den unterschiedlichsten Berufen aus.
Roman, Semavi, Jannis, Hennes und Torben - wir wünschen euch einen schönen Start in das Berufsleben und viele spannende Eindrücke während eurer Ausbildungszeit👋
#crespeldeitersgroup #ausbildungsstart #willkommen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09/13/2021 16:48:32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67340"/>
                  </a:ext>
                </a:extLst>
              </a:tr>
            </a:tbl>
          </a:graphicData>
        </a:graphic>
      </p:graphicFrame>
      <p:sp>
        <p:nvSpPr>
          <p:cNvPr id="4" name="Text Placeholder 3">
            <a:extLst>
              <a:ext uri="{FF2B5EF4-FFF2-40B4-BE49-F238E27FC236}">
                <a16:creationId xmlns:a16="http://schemas.microsoft.com/office/drawing/2014/main" id="{9BA97A6F-0DB6-4C78-B641-AB4AF70EB1B5}"/>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3624410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E8961-2F18-4AA0-A198-74310D382519}"/>
              </a:ext>
            </a:extLst>
          </p:cNvPr>
          <p:cNvSpPr>
            <a:spLocks noGrp="1"/>
          </p:cNvSpPr>
          <p:nvPr>
            <p:ph type="title"/>
          </p:nvPr>
        </p:nvSpPr>
        <p:spPr/>
        <p:txBody>
          <a:bodyPr/>
          <a:lstStyle/>
          <a:p>
            <a:r>
              <a:rPr lang="en-US"/>
              <a:t>Facebook Own Posts Table | Crespel &amp; Deiters - 9 of 11</a:t>
            </a:r>
          </a:p>
        </p:txBody>
      </p:sp>
      <p:graphicFrame>
        <p:nvGraphicFramePr>
          <p:cNvPr id="5" name="Table Placeholder 4">
            <a:extLst>
              <a:ext uri="{FF2B5EF4-FFF2-40B4-BE49-F238E27FC236}">
                <a16:creationId xmlns:a16="http://schemas.microsoft.com/office/drawing/2014/main" id="{C1D67796-8AD5-4712-8A04-A09A287C58F1}"/>
              </a:ext>
            </a:extLst>
          </p:cNvPr>
          <p:cNvGraphicFramePr>
            <a:graphicFrameLocks noGrp="1"/>
          </p:cNvGraphicFramePr>
          <p:nvPr>
            <p:ph type="tbl" sz="quarter" idx="13"/>
            <p:extLst>
              <p:ext uri="{D42A27DB-BD31-4B8C-83A1-F6EECF244321}">
                <p14:modId xmlns:p14="http://schemas.microsoft.com/office/powerpoint/2010/main" val="35453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159619488"/>
                    </a:ext>
                  </a:extLst>
                </a:gridCol>
                <a:gridCol w="493776">
                  <a:extLst>
                    <a:ext uri="{9D8B030D-6E8A-4147-A177-3AD203B41FA5}">
                      <a16:colId xmlns:a16="http://schemas.microsoft.com/office/drawing/2014/main" val="2868578308"/>
                    </a:ext>
                  </a:extLst>
                </a:gridCol>
                <a:gridCol w="329184">
                  <a:extLst>
                    <a:ext uri="{9D8B030D-6E8A-4147-A177-3AD203B41FA5}">
                      <a16:colId xmlns:a16="http://schemas.microsoft.com/office/drawing/2014/main" val="954471339"/>
                    </a:ext>
                  </a:extLst>
                </a:gridCol>
                <a:gridCol w="329184">
                  <a:extLst>
                    <a:ext uri="{9D8B030D-6E8A-4147-A177-3AD203B41FA5}">
                      <a16:colId xmlns:a16="http://schemas.microsoft.com/office/drawing/2014/main" val="3156029024"/>
                    </a:ext>
                  </a:extLst>
                </a:gridCol>
                <a:gridCol w="329184">
                  <a:extLst>
                    <a:ext uri="{9D8B030D-6E8A-4147-A177-3AD203B41FA5}">
                      <a16:colId xmlns:a16="http://schemas.microsoft.com/office/drawing/2014/main" val="4129821394"/>
                    </a:ext>
                  </a:extLst>
                </a:gridCol>
                <a:gridCol w="329184">
                  <a:extLst>
                    <a:ext uri="{9D8B030D-6E8A-4147-A177-3AD203B41FA5}">
                      <a16:colId xmlns:a16="http://schemas.microsoft.com/office/drawing/2014/main" val="3935377757"/>
                    </a:ext>
                  </a:extLst>
                </a:gridCol>
                <a:gridCol w="329184">
                  <a:extLst>
                    <a:ext uri="{9D8B030D-6E8A-4147-A177-3AD203B41FA5}">
                      <a16:colId xmlns:a16="http://schemas.microsoft.com/office/drawing/2014/main" val="3421638757"/>
                    </a:ext>
                  </a:extLst>
                </a:gridCol>
                <a:gridCol w="329184">
                  <a:extLst>
                    <a:ext uri="{9D8B030D-6E8A-4147-A177-3AD203B41FA5}">
                      <a16:colId xmlns:a16="http://schemas.microsoft.com/office/drawing/2014/main" val="962509072"/>
                    </a:ext>
                  </a:extLst>
                </a:gridCol>
                <a:gridCol w="329184">
                  <a:extLst>
                    <a:ext uri="{9D8B030D-6E8A-4147-A177-3AD203B41FA5}">
                      <a16:colId xmlns:a16="http://schemas.microsoft.com/office/drawing/2014/main" val="209972821"/>
                    </a:ext>
                  </a:extLst>
                </a:gridCol>
                <a:gridCol w="329184">
                  <a:extLst>
                    <a:ext uri="{9D8B030D-6E8A-4147-A177-3AD203B41FA5}">
                      <a16:colId xmlns:a16="http://schemas.microsoft.com/office/drawing/2014/main" val="3784254724"/>
                    </a:ext>
                  </a:extLst>
                </a:gridCol>
                <a:gridCol w="329184">
                  <a:extLst>
                    <a:ext uri="{9D8B030D-6E8A-4147-A177-3AD203B41FA5}">
                      <a16:colId xmlns:a16="http://schemas.microsoft.com/office/drawing/2014/main" val="2683672226"/>
                    </a:ext>
                  </a:extLst>
                </a:gridCol>
                <a:gridCol w="329184">
                  <a:extLst>
                    <a:ext uri="{9D8B030D-6E8A-4147-A177-3AD203B41FA5}">
                      <a16:colId xmlns:a16="http://schemas.microsoft.com/office/drawing/2014/main" val="914075835"/>
                    </a:ext>
                  </a:extLst>
                </a:gridCol>
                <a:gridCol w="329184">
                  <a:extLst>
                    <a:ext uri="{9D8B030D-6E8A-4147-A177-3AD203B41FA5}">
                      <a16:colId xmlns:a16="http://schemas.microsoft.com/office/drawing/2014/main" val="4288793747"/>
                    </a:ext>
                  </a:extLst>
                </a:gridCol>
                <a:gridCol w="329184">
                  <a:extLst>
                    <a:ext uri="{9D8B030D-6E8A-4147-A177-3AD203B41FA5}">
                      <a16:colId xmlns:a16="http://schemas.microsoft.com/office/drawing/2014/main" val="1201179595"/>
                    </a:ext>
                  </a:extLst>
                </a:gridCol>
                <a:gridCol w="329184">
                  <a:extLst>
                    <a:ext uri="{9D8B030D-6E8A-4147-A177-3AD203B41FA5}">
                      <a16:colId xmlns:a16="http://schemas.microsoft.com/office/drawing/2014/main" val="3250011275"/>
                    </a:ext>
                  </a:extLst>
                </a:gridCol>
                <a:gridCol w="329184">
                  <a:extLst>
                    <a:ext uri="{9D8B030D-6E8A-4147-A177-3AD203B41FA5}">
                      <a16:colId xmlns:a16="http://schemas.microsoft.com/office/drawing/2014/main" val="4077311415"/>
                    </a:ext>
                  </a:extLst>
                </a:gridCol>
                <a:gridCol w="329184">
                  <a:extLst>
                    <a:ext uri="{9D8B030D-6E8A-4147-A177-3AD203B41FA5}">
                      <a16:colId xmlns:a16="http://schemas.microsoft.com/office/drawing/2014/main" val="3271191132"/>
                    </a:ext>
                  </a:extLst>
                </a:gridCol>
                <a:gridCol w="329184">
                  <a:extLst>
                    <a:ext uri="{9D8B030D-6E8A-4147-A177-3AD203B41FA5}">
                      <a16:colId xmlns:a16="http://schemas.microsoft.com/office/drawing/2014/main" val="3409389818"/>
                    </a:ext>
                  </a:extLst>
                </a:gridCol>
                <a:gridCol w="329184">
                  <a:extLst>
                    <a:ext uri="{9D8B030D-6E8A-4147-A177-3AD203B41FA5}">
                      <a16:colId xmlns:a16="http://schemas.microsoft.com/office/drawing/2014/main" val="1129374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75876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Crespel &amp; Deiters - 2021-07-28 10:47:23</a:t>
                      </a:r>
                      <a:r>
                        <a:rPr kumimoji="0" lang="de-DE" sz="1000" b="0" i="0" u="none" strike="noStrike" kern="1200" cap="none" spc="0" normalizeH="0" baseline="0" noProof="0">
                          <a:ln>
                            <a:noFill/>
                          </a:ln>
                          <a:solidFill>
                            <a:prstClr val="black"/>
                          </a:solidFill>
                          <a:effectLst/>
                          <a:uLnTx/>
                          <a:uFillTx/>
                          <a:latin typeface="+mn-lt"/>
                          <a:ea typeface="+mn-ea"/>
                          <a:cs typeface="+mn-cs"/>
                        </a:rPr>
                        <a:t>
 Gute und zuverlässige Qualität unserer Weizenprodukte ist das A und O🌾💛 Daher suchen wir ab sofort Verstärkung im Qualitätsmanagement. 
📩Wir freuen uns auf deine Bewerbung!
Die ausführliche Stellenanzeige findest du hier: bit.ly/3l2gglq
#crespeldeitersgroup #jobs #ibbenbüren #qualitätsmanagement #weizen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09/13/2021 16:48:32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70501695"/>
                  </a:ext>
                </a:extLst>
              </a:tr>
            </a:tbl>
          </a:graphicData>
        </a:graphic>
      </p:graphicFrame>
      <p:sp>
        <p:nvSpPr>
          <p:cNvPr id="4" name="Text Placeholder 3">
            <a:extLst>
              <a:ext uri="{FF2B5EF4-FFF2-40B4-BE49-F238E27FC236}">
                <a16:creationId xmlns:a16="http://schemas.microsoft.com/office/drawing/2014/main" id="{AD5B850B-AC3E-47EF-839D-F8A38A17EAA0}"/>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2317849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72076-725B-47E3-84BE-108396FBAE15}"/>
              </a:ext>
            </a:extLst>
          </p:cNvPr>
          <p:cNvSpPr>
            <a:spLocks noGrp="1"/>
          </p:cNvSpPr>
          <p:nvPr>
            <p:ph type="title"/>
          </p:nvPr>
        </p:nvSpPr>
        <p:spPr/>
        <p:txBody>
          <a:bodyPr/>
          <a:lstStyle/>
          <a:p>
            <a:r>
              <a:rPr lang="en-US"/>
              <a:t>Facebook Own Posts Table | Crespel &amp; Deiters - 10 of 11</a:t>
            </a:r>
          </a:p>
        </p:txBody>
      </p:sp>
      <p:graphicFrame>
        <p:nvGraphicFramePr>
          <p:cNvPr id="5" name="Table Placeholder 4">
            <a:extLst>
              <a:ext uri="{FF2B5EF4-FFF2-40B4-BE49-F238E27FC236}">
                <a16:creationId xmlns:a16="http://schemas.microsoft.com/office/drawing/2014/main" id="{10FACDDA-C9C0-4CBE-A647-D73E151ED4DA}"/>
              </a:ext>
            </a:extLst>
          </p:cNvPr>
          <p:cNvGraphicFramePr>
            <a:graphicFrameLocks noGrp="1"/>
          </p:cNvGraphicFramePr>
          <p:nvPr>
            <p:ph type="tbl" sz="quarter" idx="13"/>
            <p:extLst>
              <p:ext uri="{D42A27DB-BD31-4B8C-83A1-F6EECF244321}">
                <p14:modId xmlns:p14="http://schemas.microsoft.com/office/powerpoint/2010/main" val="2795923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501939572"/>
                    </a:ext>
                  </a:extLst>
                </a:gridCol>
                <a:gridCol w="493776">
                  <a:extLst>
                    <a:ext uri="{9D8B030D-6E8A-4147-A177-3AD203B41FA5}">
                      <a16:colId xmlns:a16="http://schemas.microsoft.com/office/drawing/2014/main" val="246245362"/>
                    </a:ext>
                  </a:extLst>
                </a:gridCol>
                <a:gridCol w="329184">
                  <a:extLst>
                    <a:ext uri="{9D8B030D-6E8A-4147-A177-3AD203B41FA5}">
                      <a16:colId xmlns:a16="http://schemas.microsoft.com/office/drawing/2014/main" val="2301181792"/>
                    </a:ext>
                  </a:extLst>
                </a:gridCol>
                <a:gridCol w="329184">
                  <a:extLst>
                    <a:ext uri="{9D8B030D-6E8A-4147-A177-3AD203B41FA5}">
                      <a16:colId xmlns:a16="http://schemas.microsoft.com/office/drawing/2014/main" val="3261650875"/>
                    </a:ext>
                  </a:extLst>
                </a:gridCol>
                <a:gridCol w="329184">
                  <a:extLst>
                    <a:ext uri="{9D8B030D-6E8A-4147-A177-3AD203B41FA5}">
                      <a16:colId xmlns:a16="http://schemas.microsoft.com/office/drawing/2014/main" val="1166506858"/>
                    </a:ext>
                  </a:extLst>
                </a:gridCol>
                <a:gridCol w="329184">
                  <a:extLst>
                    <a:ext uri="{9D8B030D-6E8A-4147-A177-3AD203B41FA5}">
                      <a16:colId xmlns:a16="http://schemas.microsoft.com/office/drawing/2014/main" val="893673641"/>
                    </a:ext>
                  </a:extLst>
                </a:gridCol>
                <a:gridCol w="329184">
                  <a:extLst>
                    <a:ext uri="{9D8B030D-6E8A-4147-A177-3AD203B41FA5}">
                      <a16:colId xmlns:a16="http://schemas.microsoft.com/office/drawing/2014/main" val="3082017894"/>
                    </a:ext>
                  </a:extLst>
                </a:gridCol>
                <a:gridCol w="329184">
                  <a:extLst>
                    <a:ext uri="{9D8B030D-6E8A-4147-A177-3AD203B41FA5}">
                      <a16:colId xmlns:a16="http://schemas.microsoft.com/office/drawing/2014/main" val="418913858"/>
                    </a:ext>
                  </a:extLst>
                </a:gridCol>
                <a:gridCol w="329184">
                  <a:extLst>
                    <a:ext uri="{9D8B030D-6E8A-4147-A177-3AD203B41FA5}">
                      <a16:colId xmlns:a16="http://schemas.microsoft.com/office/drawing/2014/main" val="1440726293"/>
                    </a:ext>
                  </a:extLst>
                </a:gridCol>
                <a:gridCol w="329184">
                  <a:extLst>
                    <a:ext uri="{9D8B030D-6E8A-4147-A177-3AD203B41FA5}">
                      <a16:colId xmlns:a16="http://schemas.microsoft.com/office/drawing/2014/main" val="3584627355"/>
                    </a:ext>
                  </a:extLst>
                </a:gridCol>
                <a:gridCol w="329184">
                  <a:extLst>
                    <a:ext uri="{9D8B030D-6E8A-4147-A177-3AD203B41FA5}">
                      <a16:colId xmlns:a16="http://schemas.microsoft.com/office/drawing/2014/main" val="2207717859"/>
                    </a:ext>
                  </a:extLst>
                </a:gridCol>
                <a:gridCol w="329184">
                  <a:extLst>
                    <a:ext uri="{9D8B030D-6E8A-4147-A177-3AD203B41FA5}">
                      <a16:colId xmlns:a16="http://schemas.microsoft.com/office/drawing/2014/main" val="2168341807"/>
                    </a:ext>
                  </a:extLst>
                </a:gridCol>
                <a:gridCol w="329184">
                  <a:extLst>
                    <a:ext uri="{9D8B030D-6E8A-4147-A177-3AD203B41FA5}">
                      <a16:colId xmlns:a16="http://schemas.microsoft.com/office/drawing/2014/main" val="3555214352"/>
                    </a:ext>
                  </a:extLst>
                </a:gridCol>
                <a:gridCol w="329184">
                  <a:extLst>
                    <a:ext uri="{9D8B030D-6E8A-4147-A177-3AD203B41FA5}">
                      <a16:colId xmlns:a16="http://schemas.microsoft.com/office/drawing/2014/main" val="3576080533"/>
                    </a:ext>
                  </a:extLst>
                </a:gridCol>
                <a:gridCol w="329184">
                  <a:extLst>
                    <a:ext uri="{9D8B030D-6E8A-4147-A177-3AD203B41FA5}">
                      <a16:colId xmlns:a16="http://schemas.microsoft.com/office/drawing/2014/main" val="149199242"/>
                    </a:ext>
                  </a:extLst>
                </a:gridCol>
                <a:gridCol w="329184">
                  <a:extLst>
                    <a:ext uri="{9D8B030D-6E8A-4147-A177-3AD203B41FA5}">
                      <a16:colId xmlns:a16="http://schemas.microsoft.com/office/drawing/2014/main" val="1250638136"/>
                    </a:ext>
                  </a:extLst>
                </a:gridCol>
                <a:gridCol w="329184">
                  <a:extLst>
                    <a:ext uri="{9D8B030D-6E8A-4147-A177-3AD203B41FA5}">
                      <a16:colId xmlns:a16="http://schemas.microsoft.com/office/drawing/2014/main" val="145207620"/>
                    </a:ext>
                  </a:extLst>
                </a:gridCol>
                <a:gridCol w="329184">
                  <a:extLst>
                    <a:ext uri="{9D8B030D-6E8A-4147-A177-3AD203B41FA5}">
                      <a16:colId xmlns:a16="http://schemas.microsoft.com/office/drawing/2014/main" val="3283839438"/>
                    </a:ext>
                  </a:extLst>
                </a:gridCol>
                <a:gridCol w="329184">
                  <a:extLst>
                    <a:ext uri="{9D8B030D-6E8A-4147-A177-3AD203B41FA5}">
                      <a16:colId xmlns:a16="http://schemas.microsoft.com/office/drawing/2014/main" val="1442310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383252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Crespel &amp; Deiters - 2021-07-20 16:12:59</a:t>
                      </a:r>
                      <a:r>
                        <a:rPr kumimoji="0" lang="en-US" sz="1000" b="0" i="0" u="none" strike="noStrike" kern="1200" cap="none" spc="0" normalizeH="0" baseline="0" noProof="0">
                          <a:ln>
                            <a:noFill/>
                          </a:ln>
                          <a:solidFill>
                            <a:prstClr val="black"/>
                          </a:solidFill>
                          <a:effectLst/>
                          <a:uLnTx/>
                          <a:uFillTx/>
                          <a:latin typeface="+mn-lt"/>
                          <a:ea typeface="+mn-ea"/>
                          <a:cs typeface="+mn-cs"/>
                        </a:rPr>
                        <a:t>
 Für unseren Standort Zwingenberg suchen wir Verstärkung in der Produktion🌾🥯 #takefoodfurther
Du bist teamfähig, kannst große Produktionsanlagen bedienen und hast idealerweise erste Erfahrungen in der Lebensmittelproduktion?🏭🧑‍🔬 Dann freuen wir uns auf deine Bewerbung!
📩Weitere Infos: bit.ly/3zpbZwh
#crespeldeitersgroup #loryma #zwingenberg #jobs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09/13/2021 16:48:32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57000577"/>
                  </a:ext>
                </a:extLst>
              </a:tr>
            </a:tbl>
          </a:graphicData>
        </a:graphic>
      </p:graphicFrame>
      <p:sp>
        <p:nvSpPr>
          <p:cNvPr id="4" name="Text Placeholder 3">
            <a:extLst>
              <a:ext uri="{FF2B5EF4-FFF2-40B4-BE49-F238E27FC236}">
                <a16:creationId xmlns:a16="http://schemas.microsoft.com/office/drawing/2014/main" id="{CD5CC1BB-2717-41D4-B19C-24E684A2E938}"/>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8498905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80D1D-5623-4FD7-99E5-F0F3A0DF740D}"/>
              </a:ext>
            </a:extLst>
          </p:cNvPr>
          <p:cNvSpPr>
            <a:spLocks noGrp="1"/>
          </p:cNvSpPr>
          <p:nvPr>
            <p:ph type="title"/>
          </p:nvPr>
        </p:nvSpPr>
        <p:spPr/>
        <p:txBody>
          <a:bodyPr/>
          <a:lstStyle/>
          <a:p>
            <a:r>
              <a:rPr lang="en-US"/>
              <a:t>Facebook Own Posts Table | Crespel &amp; Deiters - 11 of 11</a:t>
            </a:r>
          </a:p>
        </p:txBody>
      </p:sp>
      <p:graphicFrame>
        <p:nvGraphicFramePr>
          <p:cNvPr id="5" name="Table Placeholder 4">
            <a:extLst>
              <a:ext uri="{FF2B5EF4-FFF2-40B4-BE49-F238E27FC236}">
                <a16:creationId xmlns:a16="http://schemas.microsoft.com/office/drawing/2014/main" id="{3EC17E8C-3B42-4C8E-AA3E-0211C03EE6BF}"/>
              </a:ext>
            </a:extLst>
          </p:cNvPr>
          <p:cNvGraphicFramePr>
            <a:graphicFrameLocks noGrp="1"/>
          </p:cNvGraphicFramePr>
          <p:nvPr>
            <p:ph type="tbl" sz="quarter" idx="13"/>
            <p:extLst>
              <p:ext uri="{D42A27DB-BD31-4B8C-83A1-F6EECF244321}">
                <p14:modId xmlns:p14="http://schemas.microsoft.com/office/powerpoint/2010/main" val="2543129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729330446"/>
                    </a:ext>
                  </a:extLst>
                </a:gridCol>
                <a:gridCol w="493776">
                  <a:extLst>
                    <a:ext uri="{9D8B030D-6E8A-4147-A177-3AD203B41FA5}">
                      <a16:colId xmlns:a16="http://schemas.microsoft.com/office/drawing/2014/main" val="2904021136"/>
                    </a:ext>
                  </a:extLst>
                </a:gridCol>
                <a:gridCol w="329184">
                  <a:extLst>
                    <a:ext uri="{9D8B030D-6E8A-4147-A177-3AD203B41FA5}">
                      <a16:colId xmlns:a16="http://schemas.microsoft.com/office/drawing/2014/main" val="3169117594"/>
                    </a:ext>
                  </a:extLst>
                </a:gridCol>
                <a:gridCol w="329184">
                  <a:extLst>
                    <a:ext uri="{9D8B030D-6E8A-4147-A177-3AD203B41FA5}">
                      <a16:colId xmlns:a16="http://schemas.microsoft.com/office/drawing/2014/main" val="2576693057"/>
                    </a:ext>
                  </a:extLst>
                </a:gridCol>
                <a:gridCol w="329184">
                  <a:extLst>
                    <a:ext uri="{9D8B030D-6E8A-4147-A177-3AD203B41FA5}">
                      <a16:colId xmlns:a16="http://schemas.microsoft.com/office/drawing/2014/main" val="2054818955"/>
                    </a:ext>
                  </a:extLst>
                </a:gridCol>
                <a:gridCol w="329184">
                  <a:extLst>
                    <a:ext uri="{9D8B030D-6E8A-4147-A177-3AD203B41FA5}">
                      <a16:colId xmlns:a16="http://schemas.microsoft.com/office/drawing/2014/main" val="3379620316"/>
                    </a:ext>
                  </a:extLst>
                </a:gridCol>
                <a:gridCol w="329184">
                  <a:extLst>
                    <a:ext uri="{9D8B030D-6E8A-4147-A177-3AD203B41FA5}">
                      <a16:colId xmlns:a16="http://schemas.microsoft.com/office/drawing/2014/main" val="2619292473"/>
                    </a:ext>
                  </a:extLst>
                </a:gridCol>
                <a:gridCol w="329184">
                  <a:extLst>
                    <a:ext uri="{9D8B030D-6E8A-4147-A177-3AD203B41FA5}">
                      <a16:colId xmlns:a16="http://schemas.microsoft.com/office/drawing/2014/main" val="542084591"/>
                    </a:ext>
                  </a:extLst>
                </a:gridCol>
                <a:gridCol w="329184">
                  <a:extLst>
                    <a:ext uri="{9D8B030D-6E8A-4147-A177-3AD203B41FA5}">
                      <a16:colId xmlns:a16="http://schemas.microsoft.com/office/drawing/2014/main" val="647965631"/>
                    </a:ext>
                  </a:extLst>
                </a:gridCol>
                <a:gridCol w="329184">
                  <a:extLst>
                    <a:ext uri="{9D8B030D-6E8A-4147-A177-3AD203B41FA5}">
                      <a16:colId xmlns:a16="http://schemas.microsoft.com/office/drawing/2014/main" val="969171821"/>
                    </a:ext>
                  </a:extLst>
                </a:gridCol>
                <a:gridCol w="329184">
                  <a:extLst>
                    <a:ext uri="{9D8B030D-6E8A-4147-A177-3AD203B41FA5}">
                      <a16:colId xmlns:a16="http://schemas.microsoft.com/office/drawing/2014/main" val="708014411"/>
                    </a:ext>
                  </a:extLst>
                </a:gridCol>
                <a:gridCol w="329184">
                  <a:extLst>
                    <a:ext uri="{9D8B030D-6E8A-4147-A177-3AD203B41FA5}">
                      <a16:colId xmlns:a16="http://schemas.microsoft.com/office/drawing/2014/main" val="2606104278"/>
                    </a:ext>
                  </a:extLst>
                </a:gridCol>
                <a:gridCol w="329184">
                  <a:extLst>
                    <a:ext uri="{9D8B030D-6E8A-4147-A177-3AD203B41FA5}">
                      <a16:colId xmlns:a16="http://schemas.microsoft.com/office/drawing/2014/main" val="3521689718"/>
                    </a:ext>
                  </a:extLst>
                </a:gridCol>
                <a:gridCol w="329184">
                  <a:extLst>
                    <a:ext uri="{9D8B030D-6E8A-4147-A177-3AD203B41FA5}">
                      <a16:colId xmlns:a16="http://schemas.microsoft.com/office/drawing/2014/main" val="1559930403"/>
                    </a:ext>
                  </a:extLst>
                </a:gridCol>
                <a:gridCol w="329184">
                  <a:extLst>
                    <a:ext uri="{9D8B030D-6E8A-4147-A177-3AD203B41FA5}">
                      <a16:colId xmlns:a16="http://schemas.microsoft.com/office/drawing/2014/main" val="2979983403"/>
                    </a:ext>
                  </a:extLst>
                </a:gridCol>
                <a:gridCol w="329184">
                  <a:extLst>
                    <a:ext uri="{9D8B030D-6E8A-4147-A177-3AD203B41FA5}">
                      <a16:colId xmlns:a16="http://schemas.microsoft.com/office/drawing/2014/main" val="2086722396"/>
                    </a:ext>
                  </a:extLst>
                </a:gridCol>
                <a:gridCol w="329184">
                  <a:extLst>
                    <a:ext uri="{9D8B030D-6E8A-4147-A177-3AD203B41FA5}">
                      <a16:colId xmlns:a16="http://schemas.microsoft.com/office/drawing/2014/main" val="502767129"/>
                    </a:ext>
                  </a:extLst>
                </a:gridCol>
                <a:gridCol w="329184">
                  <a:extLst>
                    <a:ext uri="{9D8B030D-6E8A-4147-A177-3AD203B41FA5}">
                      <a16:colId xmlns:a16="http://schemas.microsoft.com/office/drawing/2014/main" val="3114059630"/>
                    </a:ext>
                  </a:extLst>
                </a:gridCol>
                <a:gridCol w="329184">
                  <a:extLst>
                    <a:ext uri="{9D8B030D-6E8A-4147-A177-3AD203B41FA5}">
                      <a16:colId xmlns:a16="http://schemas.microsoft.com/office/drawing/2014/main" val="1300147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366993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Crespel &amp; Deiters - 2021-07-08 15:02:35</a:t>
                      </a:r>
                      <a:r>
                        <a:rPr kumimoji="0" lang="en-US" sz="1000" b="0" i="0" u="none" strike="noStrike" kern="1200" cap="none" spc="0" normalizeH="0" baseline="0" noProof="0">
                          <a:ln>
                            <a:noFill/>
                          </a:ln>
                          <a:solidFill>
                            <a:prstClr val="black"/>
                          </a:solidFill>
                          <a:effectLst/>
                          <a:uLnTx/>
                          <a:uFillTx/>
                          <a:latin typeface="+mn-lt"/>
                          <a:ea typeface="+mn-ea"/>
                          <a:cs typeface="+mn-cs"/>
                        </a:rPr>
                        <a:t>
 Ausbildung✔🥳
In #ibbenbüren und #zwingenberg gibt es allen Grund zum Feiern! 💃
Wir gratulieren Lukas, Marie, Hannes, Leonie und Johannes zur bestandenen Ausbildung👩‍💻👨‍🔬Alle fünf erzielten super Ergebnisse und haben sich somit die Weichen für eine spannende berufliche Zukunft gestellt📈 Herzlichen Glückwunsch!💛🌾
#crespeldeitersgroup #loryma #ibbenbüren #zwingenberg #ausbildung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09/13/2021 16:48:32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68224553"/>
                  </a:ext>
                </a:extLst>
              </a:tr>
            </a:tbl>
          </a:graphicData>
        </a:graphic>
      </p:graphicFrame>
      <p:sp>
        <p:nvSpPr>
          <p:cNvPr id="4" name="Text Placeholder 3">
            <a:extLst>
              <a:ext uri="{FF2B5EF4-FFF2-40B4-BE49-F238E27FC236}">
                <a16:creationId xmlns:a16="http://schemas.microsoft.com/office/drawing/2014/main" id="{29EE8A52-6A01-4E10-A983-99C5BA29273C}"/>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0421564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BA17A-1905-4D7C-8FC8-AA6E86C086E3}"/>
              </a:ext>
            </a:extLst>
          </p:cNvPr>
          <p:cNvSpPr>
            <a:spLocks noGrp="1"/>
          </p:cNvSpPr>
          <p:nvPr>
            <p:ph type="title"/>
          </p:nvPr>
        </p:nvSpPr>
        <p:spPr/>
        <p:txBody>
          <a:bodyPr/>
          <a:lstStyle/>
          <a:p>
            <a:r>
              <a:rPr lang="en-US"/>
              <a:t>Facebook Reach By Country Table | Crespel &amp; Deiters - 1 of 3</a:t>
            </a:r>
          </a:p>
        </p:txBody>
      </p:sp>
      <p:graphicFrame>
        <p:nvGraphicFramePr>
          <p:cNvPr id="5" name="Table Placeholder 4">
            <a:extLst>
              <a:ext uri="{FF2B5EF4-FFF2-40B4-BE49-F238E27FC236}">
                <a16:creationId xmlns:a16="http://schemas.microsoft.com/office/drawing/2014/main" id="{A13EC628-4041-4B35-913B-34CCF4C84867}"/>
              </a:ext>
            </a:extLst>
          </p:cNvPr>
          <p:cNvGraphicFramePr>
            <a:graphicFrameLocks noGrp="1"/>
          </p:cNvGraphicFramePr>
          <p:nvPr>
            <p:ph type="tbl" sz="quarter" idx="13"/>
            <p:extLst>
              <p:ext uri="{D42A27DB-BD31-4B8C-83A1-F6EECF244321}">
                <p14:modId xmlns:p14="http://schemas.microsoft.com/office/powerpoint/2010/main" val="2714658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538853244"/>
                    </a:ext>
                  </a:extLst>
                </a:gridCol>
                <a:gridCol w="3291840">
                  <a:extLst>
                    <a:ext uri="{9D8B030D-6E8A-4147-A177-3AD203B41FA5}">
                      <a16:colId xmlns:a16="http://schemas.microsoft.com/office/drawing/2014/main" val="3808235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104089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2254</a:t>
                      </a:r>
                    </a:p>
                  </a:txBody>
                  <a:tcPr/>
                </a:tc>
                <a:extLst>
                  <a:ext uri="{0D108BD9-81ED-4DB2-BD59-A6C34878D82A}">
                    <a16:rowId xmlns:a16="http://schemas.microsoft.com/office/drawing/2014/main" val="315152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Ukraine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4096627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States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751520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Finland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971502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695681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853018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152391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383908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92226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57438379"/>
                  </a:ext>
                </a:extLst>
              </a:tr>
            </a:tbl>
          </a:graphicData>
        </a:graphic>
      </p:graphicFrame>
      <p:sp>
        <p:nvSpPr>
          <p:cNvPr id="4" name="Text Placeholder 3">
            <a:extLst>
              <a:ext uri="{FF2B5EF4-FFF2-40B4-BE49-F238E27FC236}">
                <a16:creationId xmlns:a16="http://schemas.microsoft.com/office/drawing/2014/main" id="{8DA9661A-4A77-4D79-9B7E-5EB07DBBEF67}"/>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5842912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C67D1B-A4BA-4920-9E02-9CCD905BBB86}"/>
              </a:ext>
            </a:extLst>
          </p:cNvPr>
          <p:cNvSpPr>
            <a:spLocks noGrp="1"/>
          </p:cNvSpPr>
          <p:nvPr>
            <p:ph type="title"/>
          </p:nvPr>
        </p:nvSpPr>
        <p:spPr/>
        <p:txBody>
          <a:bodyPr/>
          <a:lstStyle/>
          <a:p>
            <a:r>
              <a:rPr lang="en-US"/>
              <a:t>Facebook Reach By Country Table | Crespel &amp; Deiters - 2 of 3</a:t>
            </a:r>
          </a:p>
        </p:txBody>
      </p:sp>
      <p:graphicFrame>
        <p:nvGraphicFramePr>
          <p:cNvPr id="5" name="Table Placeholder 4">
            <a:extLst>
              <a:ext uri="{FF2B5EF4-FFF2-40B4-BE49-F238E27FC236}">
                <a16:creationId xmlns:a16="http://schemas.microsoft.com/office/drawing/2014/main" id="{7DCD1EF4-D803-47A5-B631-65B93D540EF1}"/>
              </a:ext>
            </a:extLst>
          </p:cNvPr>
          <p:cNvGraphicFramePr>
            <a:graphicFrameLocks noGrp="1"/>
          </p:cNvGraphicFramePr>
          <p:nvPr>
            <p:ph type="tbl" sz="quarter" idx="13"/>
            <p:extLst>
              <p:ext uri="{D42A27DB-BD31-4B8C-83A1-F6EECF244321}">
                <p14:modId xmlns:p14="http://schemas.microsoft.com/office/powerpoint/2010/main" val="2977326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76956179"/>
                    </a:ext>
                  </a:extLst>
                </a:gridCol>
                <a:gridCol w="3291840">
                  <a:extLst>
                    <a:ext uri="{9D8B030D-6E8A-4147-A177-3AD203B41FA5}">
                      <a16:colId xmlns:a16="http://schemas.microsoft.com/office/drawing/2014/main" val="3340680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272258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Bosnia and Herzegovina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21426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Bulgaria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62155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44884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Congo, The Democratic Republic of the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04923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03658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Côte d’Ivoire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80713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913907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Colombia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69669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Denmark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90314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Greece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09174537"/>
                  </a:ext>
                </a:extLst>
              </a:tr>
            </a:tbl>
          </a:graphicData>
        </a:graphic>
      </p:graphicFrame>
      <p:sp>
        <p:nvSpPr>
          <p:cNvPr id="4" name="Text Placeholder 3">
            <a:extLst>
              <a:ext uri="{FF2B5EF4-FFF2-40B4-BE49-F238E27FC236}">
                <a16:creationId xmlns:a16="http://schemas.microsoft.com/office/drawing/2014/main" id="{D58C0C5F-0953-4668-BFF7-40718BEC0D78}"/>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3634479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ED523-579F-4598-A0A9-9BE0ABC29343}"/>
              </a:ext>
            </a:extLst>
          </p:cNvPr>
          <p:cNvSpPr>
            <a:spLocks noGrp="1"/>
          </p:cNvSpPr>
          <p:nvPr>
            <p:ph type="title"/>
          </p:nvPr>
        </p:nvSpPr>
        <p:spPr/>
        <p:txBody>
          <a:bodyPr/>
          <a:lstStyle/>
          <a:p>
            <a:r>
              <a:rPr lang="en-US"/>
              <a:t>Facebook Reach By Country Table | Crespel &amp; Deiters - 3 of 3</a:t>
            </a:r>
          </a:p>
        </p:txBody>
      </p:sp>
      <p:graphicFrame>
        <p:nvGraphicFramePr>
          <p:cNvPr id="5" name="Table Placeholder 4">
            <a:extLst>
              <a:ext uri="{FF2B5EF4-FFF2-40B4-BE49-F238E27FC236}">
                <a16:creationId xmlns:a16="http://schemas.microsoft.com/office/drawing/2014/main" id="{1953FF57-7AD6-4650-9232-444F31668881}"/>
              </a:ext>
            </a:extLst>
          </p:cNvPr>
          <p:cNvGraphicFramePr>
            <a:graphicFrameLocks noGrp="1"/>
          </p:cNvGraphicFramePr>
          <p:nvPr>
            <p:ph type="tbl" sz="quarter" idx="13"/>
            <p:extLst>
              <p:ext uri="{D42A27DB-BD31-4B8C-83A1-F6EECF244321}">
                <p14:modId xmlns:p14="http://schemas.microsoft.com/office/powerpoint/2010/main" val="3613147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67514468"/>
                    </a:ext>
                  </a:extLst>
                </a:gridCol>
                <a:gridCol w="3291840">
                  <a:extLst>
                    <a:ext uri="{9D8B030D-6E8A-4147-A177-3AD203B41FA5}">
                      <a16:colId xmlns:a16="http://schemas.microsoft.com/office/drawing/2014/main" val="777252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1640642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Croatia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224859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Hungary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43528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Ireland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40460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Israel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25869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0370439"/>
                  </a:ext>
                </a:extLst>
              </a:tr>
            </a:tbl>
          </a:graphicData>
        </a:graphic>
      </p:graphicFrame>
      <p:sp>
        <p:nvSpPr>
          <p:cNvPr id="4" name="Text Placeholder 3">
            <a:extLst>
              <a:ext uri="{FF2B5EF4-FFF2-40B4-BE49-F238E27FC236}">
                <a16:creationId xmlns:a16="http://schemas.microsoft.com/office/drawing/2014/main" id="{D762EB02-60D3-4CDC-9163-5B0BDDFEDDA2}"/>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6654351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C13CE-3135-4D90-B2B1-A6ABB1250BCA}"/>
              </a:ext>
            </a:extLst>
          </p:cNvPr>
          <p:cNvSpPr>
            <a:spLocks noGrp="1"/>
          </p:cNvSpPr>
          <p:nvPr>
            <p:ph type="title"/>
          </p:nvPr>
        </p:nvSpPr>
        <p:spPr/>
        <p:txBody>
          <a:bodyPr/>
          <a:lstStyle/>
          <a:p>
            <a:r>
              <a:rPr lang="en-US"/>
              <a:t>Facebook Organic, Viral &amp; Paid Reach over Time | Crespel &amp; Deiters</a:t>
            </a:r>
          </a:p>
        </p:txBody>
      </p:sp>
      <p:graphicFrame>
        <p:nvGraphicFramePr>
          <p:cNvPr id="6" name="Chart Placeholder 5">
            <a:extLst>
              <a:ext uri="{FF2B5EF4-FFF2-40B4-BE49-F238E27FC236}">
                <a16:creationId xmlns:a16="http://schemas.microsoft.com/office/drawing/2014/main" id="{E8ED907A-D81E-4D69-AFD8-1BB257B52741}"/>
              </a:ext>
            </a:extLst>
          </p:cNvPr>
          <p:cNvGraphicFramePr>
            <a:graphicFrameLocks noGrp="1"/>
          </p:cNvGraphicFramePr>
          <p:nvPr>
            <p:ph type="chart" sz="quarter" idx="13"/>
            <p:extLst>
              <p:ext uri="{D42A27DB-BD31-4B8C-83A1-F6EECF244321}">
                <p14:modId xmlns:p14="http://schemas.microsoft.com/office/powerpoint/2010/main" val="29050062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909B6A-997B-4894-A8FD-4146E6DDB742}"/>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E3ED2282-8025-41F6-8866-8EBC08023B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9068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819BC-CD20-460D-9D54-B03590342B72}"/>
              </a:ext>
            </a:extLst>
          </p:cNvPr>
          <p:cNvSpPr>
            <a:spLocks noGrp="1"/>
          </p:cNvSpPr>
          <p:nvPr>
            <p:ph type="title"/>
          </p:nvPr>
        </p:nvSpPr>
        <p:spPr/>
        <p:txBody>
          <a:bodyPr/>
          <a:lstStyle/>
          <a:p>
            <a:r>
              <a:rPr lang="en-US"/>
              <a:t>Facebook Interaction Rate | Crespel &amp; Deiters</a:t>
            </a:r>
          </a:p>
        </p:txBody>
      </p:sp>
      <p:graphicFrame>
        <p:nvGraphicFramePr>
          <p:cNvPr id="6" name="Chart Placeholder 5">
            <a:extLst>
              <a:ext uri="{FF2B5EF4-FFF2-40B4-BE49-F238E27FC236}">
                <a16:creationId xmlns:a16="http://schemas.microsoft.com/office/drawing/2014/main" id="{8B0ECE42-282E-47F9-8577-BAD3F660096F}"/>
              </a:ext>
            </a:extLst>
          </p:cNvPr>
          <p:cNvGraphicFramePr>
            <a:graphicFrameLocks noGrp="1"/>
          </p:cNvGraphicFramePr>
          <p:nvPr>
            <p:ph type="chart" sz="quarter" idx="13"/>
            <p:extLst>
              <p:ext uri="{D42A27DB-BD31-4B8C-83A1-F6EECF244321}">
                <p14:modId xmlns:p14="http://schemas.microsoft.com/office/powerpoint/2010/main" val="40780407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17B7EB-C164-4E3E-ADE3-093C03DEF271}"/>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AC4E860C-AE27-4604-AB74-02888D6B2A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4636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E2B46-10BA-4F49-845D-545377B4ED9E}"/>
              </a:ext>
            </a:extLst>
          </p:cNvPr>
          <p:cNvSpPr>
            <a:spLocks noGrp="1"/>
          </p:cNvSpPr>
          <p:nvPr>
            <p:ph type="title"/>
          </p:nvPr>
        </p:nvSpPr>
        <p:spPr/>
        <p:txBody>
          <a:bodyPr/>
          <a:lstStyle/>
          <a:p>
            <a:r>
              <a:rPr lang="en-US"/>
              <a:t>Facebook Engaged Users | Crespel &amp; Deiters</a:t>
            </a:r>
          </a:p>
        </p:txBody>
      </p:sp>
      <p:graphicFrame>
        <p:nvGraphicFramePr>
          <p:cNvPr id="6" name="Chart Placeholder 5">
            <a:extLst>
              <a:ext uri="{FF2B5EF4-FFF2-40B4-BE49-F238E27FC236}">
                <a16:creationId xmlns:a16="http://schemas.microsoft.com/office/drawing/2014/main" id="{36319C18-F35A-428C-B68A-11EEBFFFA594}"/>
              </a:ext>
            </a:extLst>
          </p:cNvPr>
          <p:cNvGraphicFramePr>
            <a:graphicFrameLocks noGrp="1"/>
          </p:cNvGraphicFramePr>
          <p:nvPr>
            <p:ph type="chart" sz="quarter" idx="13"/>
            <p:extLst>
              <p:ext uri="{D42A27DB-BD31-4B8C-83A1-F6EECF244321}">
                <p14:modId xmlns:p14="http://schemas.microsoft.com/office/powerpoint/2010/main" val="11333437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FFCFF5-C4C1-4EBE-9EE7-4B1F070B5C11}"/>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7C3F56BE-6193-48A1-A076-2B011A3A3B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51572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4239A-57A9-4E29-9B3C-439B790C2484}"/>
              </a:ext>
            </a:extLst>
          </p:cNvPr>
          <p:cNvSpPr>
            <a:spLocks noGrp="1"/>
          </p:cNvSpPr>
          <p:nvPr>
            <p:ph type="title"/>
          </p:nvPr>
        </p:nvSpPr>
        <p:spPr/>
        <p:txBody>
          <a:bodyPr/>
          <a:lstStyle/>
          <a:p>
            <a:r>
              <a:rPr lang="en-US"/>
              <a:t>Facebook Page Views | Crespel &amp; Deiters</a:t>
            </a:r>
          </a:p>
        </p:txBody>
      </p:sp>
      <p:graphicFrame>
        <p:nvGraphicFramePr>
          <p:cNvPr id="6" name="Chart Placeholder 5">
            <a:extLst>
              <a:ext uri="{FF2B5EF4-FFF2-40B4-BE49-F238E27FC236}">
                <a16:creationId xmlns:a16="http://schemas.microsoft.com/office/drawing/2014/main" id="{D2D9472E-758A-40A3-9900-F8BB98207D69}"/>
              </a:ext>
            </a:extLst>
          </p:cNvPr>
          <p:cNvGraphicFramePr>
            <a:graphicFrameLocks noGrp="1"/>
          </p:cNvGraphicFramePr>
          <p:nvPr>
            <p:ph type="chart" sz="quarter" idx="13"/>
            <p:extLst>
              <p:ext uri="{D42A27DB-BD31-4B8C-83A1-F6EECF244321}">
                <p14:modId xmlns:p14="http://schemas.microsoft.com/office/powerpoint/2010/main" val="10095764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3FCB1E-30A6-4E1D-AD50-9EB216E1F87A}"/>
              </a:ext>
            </a:extLst>
          </p:cNvPr>
          <p:cNvSpPr>
            <a:spLocks noGrp="1"/>
          </p:cNvSpPr>
          <p:nvPr>
            <p:ph type="body" sz="quarter" idx="14"/>
          </p:nvPr>
        </p:nvSpPr>
        <p:spPr/>
        <p:txBody>
          <a:bodyPr/>
          <a:lstStyle/>
          <a:p>
            <a:r>
              <a:rPr lang="en-US"/>
              <a:t>07/01/2021 - 09/30/2021</a:t>
            </a:r>
          </a:p>
        </p:txBody>
      </p:sp>
      <p:sp>
        <p:nvSpPr>
          <p:cNvPr id="5" name="Footer Placeholder 4">
            <a:extLst>
              <a:ext uri="{FF2B5EF4-FFF2-40B4-BE49-F238E27FC236}">
                <a16:creationId xmlns:a16="http://schemas.microsoft.com/office/drawing/2014/main" id="{AF8D08B3-6D8F-48C4-9DA0-CC9BC5117E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12090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3689E-2147-41E7-A8DE-B49E9FA324F6}"/>
              </a:ext>
            </a:extLst>
          </p:cNvPr>
          <p:cNvSpPr>
            <a:spLocks noGrp="1"/>
          </p:cNvSpPr>
          <p:nvPr>
            <p:ph type="title"/>
          </p:nvPr>
        </p:nvSpPr>
        <p:spPr/>
        <p:txBody>
          <a:bodyPr/>
          <a:lstStyle/>
          <a:p>
            <a:r>
              <a:rPr lang="en-US"/>
              <a:t>Facebook Hashtag Detection | Crespel &amp; Deiters - 1 of 3</a:t>
            </a:r>
          </a:p>
        </p:txBody>
      </p:sp>
      <p:graphicFrame>
        <p:nvGraphicFramePr>
          <p:cNvPr id="5" name="Table Placeholder 4">
            <a:extLst>
              <a:ext uri="{FF2B5EF4-FFF2-40B4-BE49-F238E27FC236}">
                <a16:creationId xmlns:a16="http://schemas.microsoft.com/office/drawing/2014/main" id="{E67CD707-25FD-424D-8DBC-5C5FE2F7A7EC}"/>
              </a:ext>
            </a:extLst>
          </p:cNvPr>
          <p:cNvGraphicFramePr>
            <a:graphicFrameLocks noGrp="1"/>
          </p:cNvGraphicFramePr>
          <p:nvPr>
            <p:ph type="tbl" sz="quarter" idx="13"/>
            <p:extLst>
              <p:ext uri="{D42A27DB-BD31-4B8C-83A1-F6EECF244321}">
                <p14:modId xmlns:p14="http://schemas.microsoft.com/office/powerpoint/2010/main" val="3001915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00302591"/>
                    </a:ext>
                  </a:extLst>
                </a:gridCol>
                <a:gridCol w="1152144">
                  <a:extLst>
                    <a:ext uri="{9D8B030D-6E8A-4147-A177-3AD203B41FA5}">
                      <a16:colId xmlns:a16="http://schemas.microsoft.com/office/drawing/2014/main" val="627675745"/>
                    </a:ext>
                  </a:extLst>
                </a:gridCol>
                <a:gridCol w="1152144">
                  <a:extLst>
                    <a:ext uri="{9D8B030D-6E8A-4147-A177-3AD203B41FA5}">
                      <a16:colId xmlns:a16="http://schemas.microsoft.com/office/drawing/2014/main" val="1056559357"/>
                    </a:ext>
                  </a:extLst>
                </a:gridCol>
                <a:gridCol w="1152144">
                  <a:extLst>
                    <a:ext uri="{9D8B030D-6E8A-4147-A177-3AD203B41FA5}">
                      <a16:colId xmlns:a16="http://schemas.microsoft.com/office/drawing/2014/main" val="3427277150"/>
                    </a:ext>
                  </a:extLst>
                </a:gridCol>
                <a:gridCol w="1152144">
                  <a:extLst>
                    <a:ext uri="{9D8B030D-6E8A-4147-A177-3AD203B41FA5}">
                      <a16:colId xmlns:a16="http://schemas.microsoft.com/office/drawing/2014/main" val="196766376"/>
                    </a:ext>
                  </a:extLst>
                </a:gridCol>
                <a:gridCol w="1152144">
                  <a:extLst>
                    <a:ext uri="{9D8B030D-6E8A-4147-A177-3AD203B41FA5}">
                      <a16:colId xmlns:a16="http://schemas.microsoft.com/office/drawing/2014/main" val="2135707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536739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#crespeldeitersgroup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25.555555555556</a:t>
                      </a:r>
                    </a:p>
                  </a:txBody>
                  <a:tcPr/>
                </a:tc>
                <a:extLst>
                  <a:ext uri="{0D108BD9-81ED-4DB2-BD59-A6C34878D82A}">
                    <a16:rowId xmlns:a16="http://schemas.microsoft.com/office/drawing/2014/main" val="1435165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#ibbenbüren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29.714285714286</a:t>
                      </a:r>
                    </a:p>
                  </a:txBody>
                  <a:tcPr/>
                </a:tc>
                <a:extLst>
                  <a:ext uri="{0D108BD9-81ED-4DB2-BD59-A6C34878D82A}">
                    <a16:rowId xmlns:a16="http://schemas.microsoft.com/office/drawing/2014/main" val="1510604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#zwingenberg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3255926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#loryma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extLst>
                  <a:ext uri="{0D108BD9-81ED-4DB2-BD59-A6C34878D82A}">
                    <a16:rowId xmlns:a16="http://schemas.microsoft.com/office/drawing/2014/main" val="2451645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extLst>
                  <a:ext uri="{0D108BD9-81ED-4DB2-BD59-A6C34878D82A}">
                    <a16:rowId xmlns:a16="http://schemas.microsoft.com/office/drawing/2014/main" val="2603141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extLst>
                  <a:ext uri="{0D108BD9-81ED-4DB2-BD59-A6C34878D82A}">
                    <a16:rowId xmlns:a16="http://schemas.microsoft.com/office/drawing/2014/main" val="3076365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#ausbildung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1793936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#takefoodfurther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526686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#qualitätsmanagement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1170552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#weizen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1603606828"/>
                  </a:ext>
                </a:extLst>
              </a:tr>
            </a:tbl>
          </a:graphicData>
        </a:graphic>
      </p:graphicFrame>
      <p:sp>
        <p:nvSpPr>
          <p:cNvPr id="4" name="Text Placeholder 3">
            <a:extLst>
              <a:ext uri="{FF2B5EF4-FFF2-40B4-BE49-F238E27FC236}">
                <a16:creationId xmlns:a16="http://schemas.microsoft.com/office/drawing/2014/main" id="{DDDE4B17-5815-41EA-BE30-A198DA3703D1}"/>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29598996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C823E-2201-4675-8B38-96C9F43155C7}"/>
              </a:ext>
            </a:extLst>
          </p:cNvPr>
          <p:cNvSpPr>
            <a:spLocks noGrp="1"/>
          </p:cNvSpPr>
          <p:nvPr>
            <p:ph type="title"/>
          </p:nvPr>
        </p:nvSpPr>
        <p:spPr/>
        <p:txBody>
          <a:bodyPr/>
          <a:lstStyle/>
          <a:p>
            <a:r>
              <a:rPr lang="en-US"/>
              <a:t>Facebook Hashtag Detection | Crespel &amp; Deiters - 2 of 3</a:t>
            </a:r>
          </a:p>
        </p:txBody>
      </p:sp>
      <p:graphicFrame>
        <p:nvGraphicFramePr>
          <p:cNvPr id="5" name="Table Placeholder 4">
            <a:extLst>
              <a:ext uri="{FF2B5EF4-FFF2-40B4-BE49-F238E27FC236}">
                <a16:creationId xmlns:a16="http://schemas.microsoft.com/office/drawing/2014/main" id="{99E87D07-E01F-447D-A00C-853B06A8A7D4}"/>
              </a:ext>
            </a:extLst>
          </p:cNvPr>
          <p:cNvGraphicFramePr>
            <a:graphicFrameLocks noGrp="1"/>
          </p:cNvGraphicFramePr>
          <p:nvPr>
            <p:ph type="tbl" sz="quarter" idx="13"/>
            <p:extLst>
              <p:ext uri="{D42A27DB-BD31-4B8C-83A1-F6EECF244321}">
                <p14:modId xmlns:p14="http://schemas.microsoft.com/office/powerpoint/2010/main" val="1950927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84166224"/>
                    </a:ext>
                  </a:extLst>
                </a:gridCol>
                <a:gridCol w="1152144">
                  <a:extLst>
                    <a:ext uri="{9D8B030D-6E8A-4147-A177-3AD203B41FA5}">
                      <a16:colId xmlns:a16="http://schemas.microsoft.com/office/drawing/2014/main" val="561319686"/>
                    </a:ext>
                  </a:extLst>
                </a:gridCol>
                <a:gridCol w="1152144">
                  <a:extLst>
                    <a:ext uri="{9D8B030D-6E8A-4147-A177-3AD203B41FA5}">
                      <a16:colId xmlns:a16="http://schemas.microsoft.com/office/drawing/2014/main" val="1991357373"/>
                    </a:ext>
                  </a:extLst>
                </a:gridCol>
                <a:gridCol w="1152144">
                  <a:extLst>
                    <a:ext uri="{9D8B030D-6E8A-4147-A177-3AD203B41FA5}">
                      <a16:colId xmlns:a16="http://schemas.microsoft.com/office/drawing/2014/main" val="61078021"/>
                    </a:ext>
                  </a:extLst>
                </a:gridCol>
                <a:gridCol w="1152144">
                  <a:extLst>
                    <a:ext uri="{9D8B030D-6E8A-4147-A177-3AD203B41FA5}">
                      <a16:colId xmlns:a16="http://schemas.microsoft.com/office/drawing/2014/main" val="3170332657"/>
                    </a:ext>
                  </a:extLst>
                </a:gridCol>
                <a:gridCol w="1152144">
                  <a:extLst>
                    <a:ext uri="{9D8B030D-6E8A-4147-A177-3AD203B41FA5}">
                      <a16:colId xmlns:a16="http://schemas.microsoft.com/office/drawing/2014/main" val="439028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214425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#ausbildungsstart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1715637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#willkommen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4218063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#industriemechaniker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3237402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#sponsoring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1409081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#neuetrikots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264012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#fussball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1556173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#crespeldeiters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2705267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#azubitag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713178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#socialday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051551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#ihknordwestfalen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3264188834"/>
                  </a:ext>
                </a:extLst>
              </a:tr>
            </a:tbl>
          </a:graphicData>
        </a:graphic>
      </p:graphicFrame>
      <p:sp>
        <p:nvSpPr>
          <p:cNvPr id="4" name="Text Placeholder 3">
            <a:extLst>
              <a:ext uri="{FF2B5EF4-FFF2-40B4-BE49-F238E27FC236}">
                <a16:creationId xmlns:a16="http://schemas.microsoft.com/office/drawing/2014/main" id="{72259263-91FA-45B9-BD43-24341424FCF7}"/>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3419616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F0814-C42E-4F3B-9D12-28B7F52862A4}"/>
              </a:ext>
            </a:extLst>
          </p:cNvPr>
          <p:cNvSpPr>
            <a:spLocks noGrp="1"/>
          </p:cNvSpPr>
          <p:nvPr>
            <p:ph type="title"/>
          </p:nvPr>
        </p:nvSpPr>
        <p:spPr/>
        <p:txBody>
          <a:bodyPr/>
          <a:lstStyle/>
          <a:p>
            <a:r>
              <a:rPr lang="en-US"/>
              <a:t>Facebook Hashtag Detection | Crespel &amp; Deiters - 3 of 3</a:t>
            </a:r>
          </a:p>
        </p:txBody>
      </p:sp>
      <p:graphicFrame>
        <p:nvGraphicFramePr>
          <p:cNvPr id="5" name="Table Placeholder 4">
            <a:extLst>
              <a:ext uri="{FF2B5EF4-FFF2-40B4-BE49-F238E27FC236}">
                <a16:creationId xmlns:a16="http://schemas.microsoft.com/office/drawing/2014/main" id="{09DDCED1-97B0-404D-B077-C99365F8DE1F}"/>
              </a:ext>
            </a:extLst>
          </p:cNvPr>
          <p:cNvGraphicFramePr>
            <a:graphicFrameLocks noGrp="1"/>
          </p:cNvGraphicFramePr>
          <p:nvPr>
            <p:ph type="tbl" sz="quarter" idx="13"/>
            <p:extLst>
              <p:ext uri="{D42A27DB-BD31-4B8C-83A1-F6EECF244321}">
                <p14:modId xmlns:p14="http://schemas.microsoft.com/office/powerpoint/2010/main" val="1650750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57472860"/>
                    </a:ext>
                  </a:extLst>
                </a:gridCol>
                <a:gridCol w="1152144">
                  <a:extLst>
                    <a:ext uri="{9D8B030D-6E8A-4147-A177-3AD203B41FA5}">
                      <a16:colId xmlns:a16="http://schemas.microsoft.com/office/drawing/2014/main" val="1467550985"/>
                    </a:ext>
                  </a:extLst>
                </a:gridCol>
                <a:gridCol w="1152144">
                  <a:extLst>
                    <a:ext uri="{9D8B030D-6E8A-4147-A177-3AD203B41FA5}">
                      <a16:colId xmlns:a16="http://schemas.microsoft.com/office/drawing/2014/main" val="1561292520"/>
                    </a:ext>
                  </a:extLst>
                </a:gridCol>
                <a:gridCol w="1152144">
                  <a:extLst>
                    <a:ext uri="{9D8B030D-6E8A-4147-A177-3AD203B41FA5}">
                      <a16:colId xmlns:a16="http://schemas.microsoft.com/office/drawing/2014/main" val="2764870293"/>
                    </a:ext>
                  </a:extLst>
                </a:gridCol>
                <a:gridCol w="1152144">
                  <a:extLst>
                    <a:ext uri="{9D8B030D-6E8A-4147-A177-3AD203B41FA5}">
                      <a16:colId xmlns:a16="http://schemas.microsoft.com/office/drawing/2014/main" val="814409985"/>
                    </a:ext>
                  </a:extLst>
                </a:gridCol>
                <a:gridCol w="1152144">
                  <a:extLst>
                    <a:ext uri="{9D8B030D-6E8A-4147-A177-3AD203B41FA5}">
                      <a16:colId xmlns:a16="http://schemas.microsoft.com/office/drawing/2014/main" val="3436864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464710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#wirfüribbenbüren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3180725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658245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#industrie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548043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#ausbildungsuchtdich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498977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#digital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322878613"/>
                  </a:ext>
                </a:extLst>
              </a:tr>
            </a:tbl>
          </a:graphicData>
        </a:graphic>
      </p:graphicFrame>
      <p:sp>
        <p:nvSpPr>
          <p:cNvPr id="4" name="Text Placeholder 3">
            <a:extLst>
              <a:ext uri="{FF2B5EF4-FFF2-40B4-BE49-F238E27FC236}">
                <a16:creationId xmlns:a16="http://schemas.microsoft.com/office/drawing/2014/main" id="{54B3E6E6-8D88-4792-8F40-2456D289FAC3}"/>
              </a:ext>
            </a:extLst>
          </p:cNvPr>
          <p:cNvSpPr>
            <a:spLocks noGrp="1"/>
          </p:cNvSpPr>
          <p:nvPr>
            <p:ph type="body" sz="quarter" idx="14"/>
          </p:nvPr>
        </p:nvSpPr>
        <p:spPr/>
        <p:txBody>
          <a:bodyPr/>
          <a:lstStyle/>
          <a:p>
            <a:r>
              <a:rPr lang="en-US"/>
              <a:t>07/01/2021 - 09/30/2021</a:t>
            </a:r>
          </a:p>
        </p:txBody>
      </p:sp>
    </p:spTree>
    <p:extLst>
      <p:ext uri="{BB962C8B-B14F-4D97-AF65-F5344CB8AC3E}">
        <p14:creationId xmlns:p14="http://schemas.microsoft.com/office/powerpoint/2010/main" val="16685624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1401</Words>
  <Application>Microsoft Office PowerPoint</Application>
  <PresentationFormat>On-screen Show (4:3)</PresentationFormat>
  <Paragraphs>740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Facebook Quartal</vt:lpstr>
      <vt:lpstr>Facebook Key Metrics Table | Crespel &amp; Deiters</vt:lpstr>
      <vt:lpstr>Facebook Key Metrics Table | Crespel &amp; Deiters</vt:lpstr>
      <vt:lpstr>Facebook Fans Total | Crespel &amp; Deiters</vt:lpstr>
      <vt:lpstr>Facebook Own Posts Table | Crespel &amp; Deiters - 1 of 11</vt:lpstr>
      <vt:lpstr>Facebook Own Posts Table | Crespel &amp; Deiters - 2 of 11</vt:lpstr>
      <vt:lpstr>Facebook Own Posts Table | Crespel &amp; Deiters - 3 of 11</vt:lpstr>
      <vt:lpstr>Facebook Own Posts Table | Crespel &amp; Deiters - 4 of 11</vt:lpstr>
      <vt:lpstr>Facebook Own Posts Table | Crespel &amp; Deiters - 5 of 11</vt:lpstr>
      <vt:lpstr>Facebook Own Posts Table | Crespel &amp; Deiters - 6 of 11</vt:lpstr>
      <vt:lpstr>Facebook Own Posts Table | Crespel &amp; Deiters - 7 of 11</vt:lpstr>
      <vt:lpstr>Facebook Own Posts Table | Crespel &amp; Deiters - 8 of 11</vt:lpstr>
      <vt:lpstr>Facebook Own Posts Table | Crespel &amp; Deiters - 9 of 11</vt:lpstr>
      <vt:lpstr>Facebook Own Posts Table | Crespel &amp; Deiters - 10 of 11</vt:lpstr>
      <vt:lpstr>Facebook Own Posts Table | Crespel &amp; Deiters - 11 of 11</vt:lpstr>
      <vt:lpstr>Facebook Reach By Country Table | Crespel &amp; Deiters - 1 of 3</vt:lpstr>
      <vt:lpstr>Facebook Reach By Country Table | Crespel &amp; Deiters - 2 of 3</vt:lpstr>
      <vt:lpstr>Facebook Reach By Country Table | Crespel &amp; Deiters - 3 of 3</vt:lpstr>
      <vt:lpstr>Facebook Organic, Viral &amp; Paid Reach over Time | Crespel &amp; Deiters</vt:lpstr>
      <vt:lpstr>Facebook Interaction Rate | Crespel &amp; Deiters</vt:lpstr>
      <vt:lpstr>Facebook Engaged Users | Crespel &amp; Deiters</vt:lpstr>
      <vt:lpstr>Facebook Page Views | Crespel &amp; Deiters</vt:lpstr>
      <vt:lpstr>Facebook Hashtag Detection | Crespel &amp; Deiters - 1 of 3</vt:lpstr>
      <vt:lpstr>Facebook Hashtag Detection | Crespel &amp; Deiters - 2 of 3</vt:lpstr>
      <vt:lpstr>Facebook Hashtag Detection | Crespel &amp; Deiters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Quartal</dc:title>
  <dc:creator>Frederik Peiniger</dc:creator>
  <cp:lastModifiedBy>Frederik Peiniger</cp:lastModifiedBy>
  <cp:revision>1</cp:revision>
  <dcterms:created xsi:type="dcterms:W3CDTF">2021-10-06T14:15:26Z</dcterms:created>
  <dcterms:modified xsi:type="dcterms:W3CDTF">2021-10-06T14:16:28Z</dcterms:modified>
</cp:coreProperties>
</file>