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Group</c:v>
                </c:pt>
              </c:strCache>
            </c:strRef>
          </c:tx>
          <c:spPr>
            <a:ln w="28575" cap="rnd">
              <a:solidFill>
                <a:schemeClr val="accent1"/>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Sheet1!$B$2:$B$92</c:f>
              <c:numCache>
                <c:formatCode>General</c:formatCode>
                <c:ptCount val="91"/>
                <c:pt idx="0">
                  <c:v>331</c:v>
                </c:pt>
                <c:pt idx="1">
                  <c:v>331</c:v>
                </c:pt>
                <c:pt idx="2">
                  <c:v>331</c:v>
                </c:pt>
                <c:pt idx="3">
                  <c:v>331</c:v>
                </c:pt>
                <c:pt idx="4">
                  <c:v>331</c:v>
                </c:pt>
                <c:pt idx="5">
                  <c:v>331</c:v>
                </c:pt>
                <c:pt idx="6">
                  <c:v>332</c:v>
                </c:pt>
                <c:pt idx="7">
                  <c:v>333</c:v>
                </c:pt>
                <c:pt idx="8">
                  <c:v>333</c:v>
                </c:pt>
                <c:pt idx="9">
                  <c:v>333</c:v>
                </c:pt>
                <c:pt idx="10">
                  <c:v>333</c:v>
                </c:pt>
                <c:pt idx="11">
                  <c:v>333</c:v>
                </c:pt>
                <c:pt idx="12">
                  <c:v>333</c:v>
                </c:pt>
                <c:pt idx="13">
                  <c:v>334</c:v>
                </c:pt>
                <c:pt idx="14">
                  <c:v>334</c:v>
                </c:pt>
                <c:pt idx="15">
                  <c:v>336</c:v>
                </c:pt>
                <c:pt idx="16">
                  <c:v>336</c:v>
                </c:pt>
                <c:pt idx="17">
                  <c:v>336</c:v>
                </c:pt>
                <c:pt idx="18">
                  <c:v>336</c:v>
                </c:pt>
                <c:pt idx="19">
                  <c:v>336</c:v>
                </c:pt>
                <c:pt idx="20">
                  <c:v>336</c:v>
                </c:pt>
                <c:pt idx="21">
                  <c:v>338</c:v>
                </c:pt>
                <c:pt idx="22">
                  <c:v>338</c:v>
                </c:pt>
                <c:pt idx="23">
                  <c:v>338</c:v>
                </c:pt>
                <c:pt idx="24">
                  <c:v>338</c:v>
                </c:pt>
                <c:pt idx="25">
                  <c:v>339</c:v>
                </c:pt>
                <c:pt idx="26">
                  <c:v>341</c:v>
                </c:pt>
                <c:pt idx="27">
                  <c:v>341</c:v>
                </c:pt>
                <c:pt idx="28">
                  <c:v>342</c:v>
                </c:pt>
                <c:pt idx="29">
                  <c:v>344</c:v>
                </c:pt>
                <c:pt idx="30">
                  <c:v>344</c:v>
                </c:pt>
                <c:pt idx="31">
                  <c:v>344</c:v>
                </c:pt>
                <c:pt idx="32">
                  <c:v>345</c:v>
                </c:pt>
                <c:pt idx="33">
                  <c:v>345</c:v>
                </c:pt>
                <c:pt idx="34">
                  <c:v>346</c:v>
                </c:pt>
                <c:pt idx="35">
                  <c:v>349</c:v>
                </c:pt>
                <c:pt idx="36">
                  <c:v>349</c:v>
                </c:pt>
                <c:pt idx="37">
                  <c:v>349</c:v>
                </c:pt>
                <c:pt idx="38">
                  <c:v>350</c:v>
                </c:pt>
                <c:pt idx="39">
                  <c:v>350</c:v>
                </c:pt>
                <c:pt idx="40">
                  <c:v>352</c:v>
                </c:pt>
                <c:pt idx="41">
                  <c:v>352</c:v>
                </c:pt>
                <c:pt idx="42">
                  <c:v>353</c:v>
                </c:pt>
                <c:pt idx="43">
                  <c:v>354</c:v>
                </c:pt>
                <c:pt idx="44">
                  <c:v>354</c:v>
                </c:pt>
                <c:pt idx="45">
                  <c:v>355</c:v>
                </c:pt>
                <c:pt idx="46">
                  <c:v>355</c:v>
                </c:pt>
                <c:pt idx="47">
                  <c:v>355</c:v>
                </c:pt>
                <c:pt idx="48">
                  <c:v>358</c:v>
                </c:pt>
                <c:pt idx="49">
                  <c:v>358</c:v>
                </c:pt>
                <c:pt idx="50">
                  <c:v>358</c:v>
                </c:pt>
                <c:pt idx="51">
                  <c:v>358</c:v>
                </c:pt>
                <c:pt idx="52">
                  <c:v>358</c:v>
                </c:pt>
                <c:pt idx="53">
                  <c:v>359</c:v>
                </c:pt>
                <c:pt idx="54">
                  <c:v>359</c:v>
                </c:pt>
                <c:pt idx="55">
                  <c:v>359</c:v>
                </c:pt>
                <c:pt idx="56">
                  <c:v>361</c:v>
                </c:pt>
                <c:pt idx="57">
                  <c:v>361</c:v>
                </c:pt>
                <c:pt idx="58">
                  <c:v>361</c:v>
                </c:pt>
                <c:pt idx="59">
                  <c:v>361</c:v>
                </c:pt>
                <c:pt idx="60">
                  <c:v>361</c:v>
                </c:pt>
                <c:pt idx="61">
                  <c:v>361</c:v>
                </c:pt>
                <c:pt idx="62">
                  <c:v>361</c:v>
                </c:pt>
                <c:pt idx="63">
                  <c:v>361</c:v>
                </c:pt>
                <c:pt idx="64">
                  <c:v>361</c:v>
                </c:pt>
                <c:pt idx="65">
                  <c:v>361</c:v>
                </c:pt>
                <c:pt idx="66">
                  <c:v>362</c:v>
                </c:pt>
                <c:pt idx="67">
                  <c:v>363</c:v>
                </c:pt>
                <c:pt idx="68">
                  <c:v>364</c:v>
                </c:pt>
                <c:pt idx="69">
                  <c:v>364</c:v>
                </c:pt>
                <c:pt idx="70">
                  <c:v>365</c:v>
                </c:pt>
                <c:pt idx="71">
                  <c:v>365</c:v>
                </c:pt>
                <c:pt idx="72">
                  <c:v>365</c:v>
                </c:pt>
                <c:pt idx="73">
                  <c:v>365</c:v>
                </c:pt>
                <c:pt idx="74">
                  <c:v>365</c:v>
                </c:pt>
                <c:pt idx="75">
                  <c:v>365</c:v>
                </c:pt>
                <c:pt idx="76">
                  <c:v>365</c:v>
                </c:pt>
                <c:pt idx="77">
                  <c:v>365</c:v>
                </c:pt>
                <c:pt idx="78">
                  <c:v>367</c:v>
                </c:pt>
                <c:pt idx="79">
                  <c:v>367</c:v>
                </c:pt>
                <c:pt idx="80">
                  <c:v>367</c:v>
                </c:pt>
                <c:pt idx="81">
                  <c:v>368</c:v>
                </c:pt>
                <c:pt idx="82">
                  <c:v>368</c:v>
                </c:pt>
                <c:pt idx="83">
                  <c:v>369</c:v>
                </c:pt>
                <c:pt idx="84">
                  <c:v>369</c:v>
                </c:pt>
                <c:pt idx="85">
                  <c:v>369</c:v>
                </c:pt>
                <c:pt idx="86">
                  <c:v>371</c:v>
                </c:pt>
                <c:pt idx="87">
                  <c:v>371</c:v>
                </c:pt>
                <c:pt idx="88">
                  <c:v>371</c:v>
                </c:pt>
                <c:pt idx="89">
                  <c:v>371</c:v>
                </c:pt>
                <c:pt idx="90">
                  <c:v>371</c:v>
                </c:pt>
              </c:numCache>
            </c:numRef>
          </c:val>
          <c:smooth val="0"/>
          <c:extLst>
            <c:ext xmlns:c16="http://schemas.microsoft.com/office/drawing/2014/chart" uri="{C3380CC4-5D6E-409C-BE32-E72D297353CC}">
              <c16:uniqueId val="{00000000-764A-4E08-A520-EE6EB167140A}"/>
            </c:ext>
          </c:extLst>
        </c:ser>
        <c:ser>
          <c:idx val="1"/>
          <c:order val="1"/>
          <c:tx>
            <c:strRef>
              <c:f>Sheet1!$C$1</c:f>
              <c:strCache>
                <c:ptCount val="1"/>
                <c:pt idx="0">
                  <c:v>Loryma GmbH</c:v>
                </c:pt>
              </c:strCache>
            </c:strRef>
          </c:tx>
          <c:spPr>
            <a:ln w="28575" cap="rnd">
              <a:solidFill>
                <a:schemeClr val="accent2"/>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Sheet1!$C$2:$C$92</c:f>
              <c:numCache>
                <c:formatCode>General</c:formatCode>
                <c:ptCount val="91"/>
                <c:pt idx="15">
                  <c:v>395</c:v>
                </c:pt>
                <c:pt idx="16">
                  <c:v>395</c:v>
                </c:pt>
                <c:pt idx="17">
                  <c:v>395</c:v>
                </c:pt>
                <c:pt idx="18">
                  <c:v>396</c:v>
                </c:pt>
                <c:pt idx="19">
                  <c:v>398</c:v>
                </c:pt>
                <c:pt idx="20">
                  <c:v>401</c:v>
                </c:pt>
                <c:pt idx="21">
                  <c:v>403</c:v>
                </c:pt>
                <c:pt idx="22">
                  <c:v>403</c:v>
                </c:pt>
                <c:pt idx="23">
                  <c:v>404</c:v>
                </c:pt>
                <c:pt idx="24">
                  <c:v>405</c:v>
                </c:pt>
                <c:pt idx="25">
                  <c:v>405</c:v>
                </c:pt>
                <c:pt idx="26">
                  <c:v>408</c:v>
                </c:pt>
                <c:pt idx="27">
                  <c:v>408</c:v>
                </c:pt>
                <c:pt idx="28">
                  <c:v>409</c:v>
                </c:pt>
                <c:pt idx="29">
                  <c:v>411</c:v>
                </c:pt>
                <c:pt idx="30">
                  <c:v>411</c:v>
                </c:pt>
                <c:pt idx="31">
                  <c:v>411</c:v>
                </c:pt>
                <c:pt idx="32">
                  <c:v>412</c:v>
                </c:pt>
                <c:pt idx="33">
                  <c:v>413</c:v>
                </c:pt>
                <c:pt idx="34">
                  <c:v>414</c:v>
                </c:pt>
                <c:pt idx="35">
                  <c:v>415</c:v>
                </c:pt>
                <c:pt idx="36">
                  <c:v>415</c:v>
                </c:pt>
                <c:pt idx="37">
                  <c:v>416</c:v>
                </c:pt>
                <c:pt idx="38">
                  <c:v>416</c:v>
                </c:pt>
                <c:pt idx="39">
                  <c:v>417</c:v>
                </c:pt>
                <c:pt idx="40">
                  <c:v>418</c:v>
                </c:pt>
                <c:pt idx="41">
                  <c:v>418</c:v>
                </c:pt>
                <c:pt idx="42">
                  <c:v>419</c:v>
                </c:pt>
                <c:pt idx="43">
                  <c:v>420</c:v>
                </c:pt>
                <c:pt idx="44">
                  <c:v>420</c:v>
                </c:pt>
                <c:pt idx="45">
                  <c:v>420</c:v>
                </c:pt>
                <c:pt idx="46">
                  <c:v>421</c:v>
                </c:pt>
                <c:pt idx="47">
                  <c:v>421</c:v>
                </c:pt>
                <c:pt idx="48">
                  <c:v>421</c:v>
                </c:pt>
                <c:pt idx="49">
                  <c:v>423</c:v>
                </c:pt>
                <c:pt idx="50">
                  <c:v>423</c:v>
                </c:pt>
                <c:pt idx="51">
                  <c:v>423</c:v>
                </c:pt>
                <c:pt idx="52">
                  <c:v>423</c:v>
                </c:pt>
                <c:pt idx="53">
                  <c:v>424</c:v>
                </c:pt>
                <c:pt idx="54">
                  <c:v>424</c:v>
                </c:pt>
                <c:pt idx="55">
                  <c:v>424</c:v>
                </c:pt>
                <c:pt idx="56">
                  <c:v>425</c:v>
                </c:pt>
                <c:pt idx="57">
                  <c:v>425</c:v>
                </c:pt>
                <c:pt idx="58">
                  <c:v>428</c:v>
                </c:pt>
                <c:pt idx="59">
                  <c:v>429</c:v>
                </c:pt>
                <c:pt idx="60">
                  <c:v>429</c:v>
                </c:pt>
                <c:pt idx="61">
                  <c:v>430</c:v>
                </c:pt>
                <c:pt idx="62">
                  <c:v>430</c:v>
                </c:pt>
                <c:pt idx="63">
                  <c:v>433</c:v>
                </c:pt>
                <c:pt idx="64">
                  <c:v>434</c:v>
                </c:pt>
                <c:pt idx="65">
                  <c:v>434</c:v>
                </c:pt>
                <c:pt idx="66">
                  <c:v>438</c:v>
                </c:pt>
                <c:pt idx="67">
                  <c:v>438</c:v>
                </c:pt>
                <c:pt idx="68">
                  <c:v>440</c:v>
                </c:pt>
                <c:pt idx="69">
                  <c:v>440</c:v>
                </c:pt>
                <c:pt idx="70">
                  <c:v>441</c:v>
                </c:pt>
                <c:pt idx="71">
                  <c:v>442</c:v>
                </c:pt>
                <c:pt idx="72">
                  <c:v>442</c:v>
                </c:pt>
                <c:pt idx="73">
                  <c:v>443</c:v>
                </c:pt>
                <c:pt idx="74">
                  <c:v>444</c:v>
                </c:pt>
                <c:pt idx="75">
                  <c:v>446</c:v>
                </c:pt>
                <c:pt idx="76">
                  <c:v>448</c:v>
                </c:pt>
                <c:pt idx="77">
                  <c:v>449</c:v>
                </c:pt>
                <c:pt idx="78">
                  <c:v>449</c:v>
                </c:pt>
                <c:pt idx="79">
                  <c:v>449</c:v>
                </c:pt>
                <c:pt idx="80">
                  <c:v>449</c:v>
                </c:pt>
                <c:pt idx="81">
                  <c:v>450</c:v>
                </c:pt>
                <c:pt idx="82">
                  <c:v>450</c:v>
                </c:pt>
                <c:pt idx="83">
                  <c:v>450</c:v>
                </c:pt>
                <c:pt idx="84">
                  <c:v>452</c:v>
                </c:pt>
                <c:pt idx="85">
                  <c:v>453</c:v>
                </c:pt>
                <c:pt idx="86">
                  <c:v>453</c:v>
                </c:pt>
                <c:pt idx="87">
                  <c:v>453</c:v>
                </c:pt>
                <c:pt idx="88">
                  <c:v>454</c:v>
                </c:pt>
                <c:pt idx="89">
                  <c:v>455</c:v>
                </c:pt>
                <c:pt idx="90">
                  <c:v>455</c:v>
                </c:pt>
              </c:numCache>
            </c:numRef>
          </c:val>
          <c:smooth val="0"/>
          <c:extLst>
            <c:ext xmlns:c16="http://schemas.microsoft.com/office/drawing/2014/chart" uri="{C3380CC4-5D6E-409C-BE32-E72D297353CC}">
              <c16:uniqueId val="{00000001-764A-4E08-A520-EE6EB167140A}"/>
            </c:ext>
          </c:extLst>
        </c:ser>
        <c:ser>
          <c:idx val="2"/>
          <c:order val="2"/>
          <c:tx>
            <c:strRef>
              <c:f>Sheet1!$D$1</c:f>
              <c:strCache>
                <c:ptCount val="1"/>
                <c:pt idx="0">
                  <c:v>Crespeo Feed</c:v>
                </c:pt>
              </c:strCache>
            </c:strRef>
          </c:tx>
          <c:spPr>
            <a:ln w="28575" cap="rnd">
              <a:solidFill>
                <a:schemeClr val="accent3"/>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Sheet1!$D$2:$D$92</c:f>
              <c:numCache>
                <c:formatCode>General</c:formatCode>
                <c:ptCount val="91"/>
                <c:pt idx="20">
                  <c:v>30</c:v>
                </c:pt>
                <c:pt idx="21">
                  <c:v>30</c:v>
                </c:pt>
                <c:pt idx="22">
                  <c:v>30</c:v>
                </c:pt>
                <c:pt idx="23">
                  <c:v>30</c:v>
                </c:pt>
                <c:pt idx="24">
                  <c:v>30</c:v>
                </c:pt>
                <c:pt idx="25">
                  <c:v>30</c:v>
                </c:pt>
                <c:pt idx="26">
                  <c:v>30</c:v>
                </c:pt>
                <c:pt idx="27">
                  <c:v>30</c:v>
                </c:pt>
                <c:pt idx="28">
                  <c:v>30</c:v>
                </c:pt>
                <c:pt idx="29">
                  <c:v>30</c:v>
                </c:pt>
                <c:pt idx="30">
                  <c:v>30</c:v>
                </c:pt>
                <c:pt idx="31">
                  <c:v>30</c:v>
                </c:pt>
                <c:pt idx="32">
                  <c:v>30</c:v>
                </c:pt>
                <c:pt idx="33">
                  <c:v>30</c:v>
                </c:pt>
                <c:pt idx="34">
                  <c:v>31</c:v>
                </c:pt>
                <c:pt idx="35">
                  <c:v>31</c:v>
                </c:pt>
                <c:pt idx="36">
                  <c:v>32</c:v>
                </c:pt>
                <c:pt idx="37">
                  <c:v>32</c:v>
                </c:pt>
                <c:pt idx="38">
                  <c:v>32</c:v>
                </c:pt>
                <c:pt idx="39">
                  <c:v>32</c:v>
                </c:pt>
                <c:pt idx="40">
                  <c:v>32</c:v>
                </c:pt>
                <c:pt idx="41">
                  <c:v>32</c:v>
                </c:pt>
                <c:pt idx="42">
                  <c:v>32</c:v>
                </c:pt>
                <c:pt idx="43">
                  <c:v>32</c:v>
                </c:pt>
                <c:pt idx="44">
                  <c:v>32</c:v>
                </c:pt>
                <c:pt idx="45">
                  <c:v>32</c:v>
                </c:pt>
                <c:pt idx="46">
                  <c:v>32</c:v>
                </c:pt>
                <c:pt idx="47">
                  <c:v>32</c:v>
                </c:pt>
                <c:pt idx="48">
                  <c:v>32</c:v>
                </c:pt>
                <c:pt idx="49">
                  <c:v>32</c:v>
                </c:pt>
                <c:pt idx="50">
                  <c:v>32</c:v>
                </c:pt>
                <c:pt idx="51">
                  <c:v>32</c:v>
                </c:pt>
                <c:pt idx="52">
                  <c:v>32</c:v>
                </c:pt>
                <c:pt idx="53">
                  <c:v>32</c:v>
                </c:pt>
                <c:pt idx="54">
                  <c:v>32</c:v>
                </c:pt>
                <c:pt idx="55">
                  <c:v>33</c:v>
                </c:pt>
                <c:pt idx="56">
                  <c:v>33</c:v>
                </c:pt>
                <c:pt idx="57">
                  <c:v>33</c:v>
                </c:pt>
                <c:pt idx="58">
                  <c:v>33</c:v>
                </c:pt>
                <c:pt idx="59">
                  <c:v>33</c:v>
                </c:pt>
                <c:pt idx="60">
                  <c:v>33</c:v>
                </c:pt>
                <c:pt idx="61">
                  <c:v>34</c:v>
                </c:pt>
                <c:pt idx="62">
                  <c:v>34</c:v>
                </c:pt>
                <c:pt idx="63">
                  <c:v>34</c:v>
                </c:pt>
                <c:pt idx="64">
                  <c:v>34</c:v>
                </c:pt>
                <c:pt idx="65">
                  <c:v>34</c:v>
                </c:pt>
                <c:pt idx="66">
                  <c:v>34</c:v>
                </c:pt>
                <c:pt idx="67">
                  <c:v>34</c:v>
                </c:pt>
                <c:pt idx="68">
                  <c:v>34</c:v>
                </c:pt>
                <c:pt idx="69">
                  <c:v>34</c:v>
                </c:pt>
                <c:pt idx="70">
                  <c:v>35</c:v>
                </c:pt>
                <c:pt idx="71">
                  <c:v>35</c:v>
                </c:pt>
                <c:pt idx="72">
                  <c:v>35</c:v>
                </c:pt>
                <c:pt idx="73">
                  <c:v>35</c:v>
                </c:pt>
                <c:pt idx="74">
                  <c:v>35</c:v>
                </c:pt>
                <c:pt idx="75">
                  <c:v>35</c:v>
                </c:pt>
                <c:pt idx="76">
                  <c:v>35</c:v>
                </c:pt>
                <c:pt idx="77">
                  <c:v>35</c:v>
                </c:pt>
                <c:pt idx="78">
                  <c:v>36</c:v>
                </c:pt>
                <c:pt idx="79">
                  <c:v>36</c:v>
                </c:pt>
                <c:pt idx="80">
                  <c:v>36</c:v>
                </c:pt>
                <c:pt idx="81">
                  <c:v>36</c:v>
                </c:pt>
                <c:pt idx="82">
                  <c:v>36</c:v>
                </c:pt>
                <c:pt idx="83">
                  <c:v>36</c:v>
                </c:pt>
                <c:pt idx="84">
                  <c:v>36</c:v>
                </c:pt>
                <c:pt idx="85">
                  <c:v>36</c:v>
                </c:pt>
                <c:pt idx="86">
                  <c:v>36</c:v>
                </c:pt>
                <c:pt idx="87">
                  <c:v>36</c:v>
                </c:pt>
                <c:pt idx="88">
                  <c:v>37</c:v>
                </c:pt>
                <c:pt idx="89">
                  <c:v>37</c:v>
                </c:pt>
                <c:pt idx="90">
                  <c:v>38</c:v>
                </c:pt>
              </c:numCache>
            </c:numRef>
          </c:val>
          <c:smooth val="0"/>
          <c:extLst>
            <c:ext xmlns:c16="http://schemas.microsoft.com/office/drawing/2014/chart" uri="{C3380CC4-5D6E-409C-BE32-E72D297353CC}">
              <c16:uniqueId val="{00000002-764A-4E08-A520-EE6EB167140A}"/>
            </c:ext>
          </c:extLst>
        </c:ser>
        <c:ser>
          <c:idx val="3"/>
          <c:order val="3"/>
          <c:tx>
            <c:strRef>
              <c:f>Sheet1!$E$1</c:f>
              <c:strCache>
                <c:ptCount val="1"/>
                <c:pt idx="0">
                  <c:v>C&amp;D - Part of Crespel &amp; Deiters Group</c:v>
                </c:pt>
              </c:strCache>
            </c:strRef>
          </c:tx>
          <c:spPr>
            <a:ln w="28575" cap="rnd">
              <a:solidFill>
                <a:schemeClr val="accent4"/>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Sheet1!$E$2:$E$92</c:f>
              <c:numCache>
                <c:formatCode>General</c:formatCode>
                <c:ptCount val="91"/>
                <c:pt idx="0">
                  <c:v>177</c:v>
                </c:pt>
                <c:pt idx="1">
                  <c:v>177</c:v>
                </c:pt>
                <c:pt idx="2">
                  <c:v>177</c:v>
                </c:pt>
                <c:pt idx="3">
                  <c:v>177</c:v>
                </c:pt>
                <c:pt idx="4">
                  <c:v>177</c:v>
                </c:pt>
                <c:pt idx="5">
                  <c:v>177</c:v>
                </c:pt>
                <c:pt idx="6">
                  <c:v>177</c:v>
                </c:pt>
                <c:pt idx="7">
                  <c:v>177</c:v>
                </c:pt>
                <c:pt idx="8">
                  <c:v>177</c:v>
                </c:pt>
                <c:pt idx="9">
                  <c:v>177</c:v>
                </c:pt>
                <c:pt idx="10">
                  <c:v>177</c:v>
                </c:pt>
                <c:pt idx="11">
                  <c:v>177</c:v>
                </c:pt>
                <c:pt idx="12">
                  <c:v>177</c:v>
                </c:pt>
                <c:pt idx="13">
                  <c:v>177</c:v>
                </c:pt>
                <c:pt idx="14">
                  <c:v>178</c:v>
                </c:pt>
                <c:pt idx="15">
                  <c:v>179</c:v>
                </c:pt>
                <c:pt idx="16">
                  <c:v>179</c:v>
                </c:pt>
                <c:pt idx="17">
                  <c:v>179</c:v>
                </c:pt>
                <c:pt idx="18">
                  <c:v>179</c:v>
                </c:pt>
                <c:pt idx="19">
                  <c:v>180</c:v>
                </c:pt>
                <c:pt idx="20">
                  <c:v>180</c:v>
                </c:pt>
                <c:pt idx="21">
                  <c:v>180</c:v>
                </c:pt>
                <c:pt idx="22">
                  <c:v>180</c:v>
                </c:pt>
                <c:pt idx="23">
                  <c:v>180</c:v>
                </c:pt>
                <c:pt idx="24">
                  <c:v>180</c:v>
                </c:pt>
                <c:pt idx="25">
                  <c:v>180</c:v>
                </c:pt>
                <c:pt idx="26">
                  <c:v>180</c:v>
                </c:pt>
                <c:pt idx="27">
                  <c:v>180</c:v>
                </c:pt>
                <c:pt idx="28">
                  <c:v>180</c:v>
                </c:pt>
                <c:pt idx="29">
                  <c:v>180</c:v>
                </c:pt>
                <c:pt idx="30">
                  <c:v>180</c:v>
                </c:pt>
                <c:pt idx="31">
                  <c:v>180</c:v>
                </c:pt>
                <c:pt idx="32">
                  <c:v>180</c:v>
                </c:pt>
                <c:pt idx="33">
                  <c:v>181</c:v>
                </c:pt>
                <c:pt idx="34">
                  <c:v>181</c:v>
                </c:pt>
                <c:pt idx="35">
                  <c:v>182</c:v>
                </c:pt>
                <c:pt idx="36">
                  <c:v>182</c:v>
                </c:pt>
                <c:pt idx="37">
                  <c:v>182</c:v>
                </c:pt>
                <c:pt idx="38">
                  <c:v>182</c:v>
                </c:pt>
                <c:pt idx="39">
                  <c:v>182</c:v>
                </c:pt>
                <c:pt idx="40">
                  <c:v>182</c:v>
                </c:pt>
                <c:pt idx="41">
                  <c:v>182</c:v>
                </c:pt>
                <c:pt idx="42">
                  <c:v>182</c:v>
                </c:pt>
                <c:pt idx="43">
                  <c:v>182</c:v>
                </c:pt>
                <c:pt idx="44">
                  <c:v>182</c:v>
                </c:pt>
                <c:pt idx="45">
                  <c:v>182</c:v>
                </c:pt>
                <c:pt idx="46">
                  <c:v>182</c:v>
                </c:pt>
                <c:pt idx="47">
                  <c:v>181</c:v>
                </c:pt>
                <c:pt idx="48">
                  <c:v>181</c:v>
                </c:pt>
                <c:pt idx="49">
                  <c:v>181</c:v>
                </c:pt>
                <c:pt idx="50">
                  <c:v>181</c:v>
                </c:pt>
                <c:pt idx="51">
                  <c:v>181</c:v>
                </c:pt>
                <c:pt idx="52">
                  <c:v>181</c:v>
                </c:pt>
                <c:pt idx="53">
                  <c:v>181</c:v>
                </c:pt>
                <c:pt idx="54">
                  <c:v>181</c:v>
                </c:pt>
                <c:pt idx="55">
                  <c:v>180</c:v>
                </c:pt>
                <c:pt idx="56">
                  <c:v>180</c:v>
                </c:pt>
                <c:pt idx="57">
                  <c:v>180</c:v>
                </c:pt>
                <c:pt idx="58">
                  <c:v>180</c:v>
                </c:pt>
                <c:pt idx="59">
                  <c:v>180</c:v>
                </c:pt>
                <c:pt idx="60">
                  <c:v>180</c:v>
                </c:pt>
                <c:pt idx="61">
                  <c:v>179</c:v>
                </c:pt>
                <c:pt idx="62">
                  <c:v>179</c:v>
                </c:pt>
                <c:pt idx="63">
                  <c:v>179</c:v>
                </c:pt>
                <c:pt idx="64">
                  <c:v>179</c:v>
                </c:pt>
                <c:pt idx="65">
                  <c:v>179</c:v>
                </c:pt>
                <c:pt idx="66">
                  <c:v>180</c:v>
                </c:pt>
                <c:pt idx="67">
                  <c:v>180</c:v>
                </c:pt>
                <c:pt idx="68">
                  <c:v>180</c:v>
                </c:pt>
                <c:pt idx="69">
                  <c:v>180</c:v>
                </c:pt>
                <c:pt idx="70">
                  <c:v>181</c:v>
                </c:pt>
                <c:pt idx="71">
                  <c:v>181</c:v>
                </c:pt>
                <c:pt idx="72">
                  <c:v>181</c:v>
                </c:pt>
                <c:pt idx="73">
                  <c:v>181</c:v>
                </c:pt>
                <c:pt idx="74">
                  <c:v>181</c:v>
                </c:pt>
                <c:pt idx="75">
                  <c:v>181</c:v>
                </c:pt>
                <c:pt idx="76">
                  <c:v>182</c:v>
                </c:pt>
                <c:pt idx="77">
                  <c:v>182</c:v>
                </c:pt>
                <c:pt idx="78">
                  <c:v>182</c:v>
                </c:pt>
                <c:pt idx="79">
                  <c:v>182</c:v>
                </c:pt>
                <c:pt idx="80">
                  <c:v>182</c:v>
                </c:pt>
                <c:pt idx="81">
                  <c:v>182</c:v>
                </c:pt>
                <c:pt idx="82">
                  <c:v>182</c:v>
                </c:pt>
                <c:pt idx="83">
                  <c:v>182</c:v>
                </c:pt>
                <c:pt idx="84">
                  <c:v>183</c:v>
                </c:pt>
                <c:pt idx="85">
                  <c:v>183</c:v>
                </c:pt>
                <c:pt idx="86">
                  <c:v>183</c:v>
                </c:pt>
                <c:pt idx="87">
                  <c:v>183</c:v>
                </c:pt>
                <c:pt idx="88">
                  <c:v>183</c:v>
                </c:pt>
                <c:pt idx="89">
                  <c:v>183</c:v>
                </c:pt>
                <c:pt idx="90">
                  <c:v>183</c:v>
                </c:pt>
              </c:numCache>
            </c:numRef>
          </c:val>
          <c:smooth val="0"/>
          <c:extLst>
            <c:ext xmlns:c16="http://schemas.microsoft.com/office/drawing/2014/chart" uri="{C3380CC4-5D6E-409C-BE32-E72D297353CC}">
              <c16:uniqueId val="{00000003-764A-4E08-A520-EE6EB167140A}"/>
            </c:ext>
          </c:extLst>
        </c:ser>
        <c:ser>
          <c:idx val="4"/>
          <c:order val="4"/>
          <c:tx>
            <c:strRef>
              <c:f>Sheet1!$F$1</c:f>
              <c:strCache>
                <c:ptCount val="1"/>
                <c:pt idx="0">
                  <c:v>Trigea Petfood</c:v>
                </c:pt>
              </c:strCache>
            </c:strRef>
          </c:tx>
          <c:spPr>
            <a:ln w="28575" cap="rnd">
              <a:solidFill>
                <a:schemeClr val="accent5"/>
              </a:solidFill>
              <a:round/>
            </a:ln>
            <a:effectLst/>
          </c:spPr>
          <c:marker>
            <c:symbol val="none"/>
          </c:marker>
          <c:cat>
            <c:numRef>
              <c:f>Sheet1!$A$2:$A$92</c:f>
              <c:numCache>
                <c:formatCode>m/d/yyyy</c:formatCode>
                <c:ptCount val="91"/>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pt idx="30">
                  <c:v>44317</c:v>
                </c:pt>
                <c:pt idx="31">
                  <c:v>44318</c:v>
                </c:pt>
                <c:pt idx="32">
                  <c:v>44319</c:v>
                </c:pt>
                <c:pt idx="33">
                  <c:v>44320</c:v>
                </c:pt>
                <c:pt idx="34">
                  <c:v>44321</c:v>
                </c:pt>
                <c:pt idx="35">
                  <c:v>44322</c:v>
                </c:pt>
                <c:pt idx="36">
                  <c:v>44323</c:v>
                </c:pt>
                <c:pt idx="37">
                  <c:v>44324</c:v>
                </c:pt>
                <c:pt idx="38">
                  <c:v>44325</c:v>
                </c:pt>
                <c:pt idx="39">
                  <c:v>44326</c:v>
                </c:pt>
                <c:pt idx="40">
                  <c:v>44327</c:v>
                </c:pt>
                <c:pt idx="41">
                  <c:v>44328</c:v>
                </c:pt>
                <c:pt idx="42">
                  <c:v>44329</c:v>
                </c:pt>
                <c:pt idx="43">
                  <c:v>44330</c:v>
                </c:pt>
                <c:pt idx="44">
                  <c:v>44331</c:v>
                </c:pt>
                <c:pt idx="45">
                  <c:v>44332</c:v>
                </c:pt>
                <c:pt idx="46">
                  <c:v>44333</c:v>
                </c:pt>
                <c:pt idx="47">
                  <c:v>44334</c:v>
                </c:pt>
                <c:pt idx="48">
                  <c:v>44335</c:v>
                </c:pt>
                <c:pt idx="49">
                  <c:v>44336</c:v>
                </c:pt>
                <c:pt idx="50">
                  <c:v>44337</c:v>
                </c:pt>
                <c:pt idx="51">
                  <c:v>44338</c:v>
                </c:pt>
                <c:pt idx="52">
                  <c:v>44339</c:v>
                </c:pt>
                <c:pt idx="53">
                  <c:v>44340</c:v>
                </c:pt>
                <c:pt idx="54">
                  <c:v>44341</c:v>
                </c:pt>
                <c:pt idx="55">
                  <c:v>44342</c:v>
                </c:pt>
                <c:pt idx="56">
                  <c:v>44343</c:v>
                </c:pt>
                <c:pt idx="57">
                  <c:v>44344</c:v>
                </c:pt>
                <c:pt idx="58">
                  <c:v>44345</c:v>
                </c:pt>
                <c:pt idx="59">
                  <c:v>44346</c:v>
                </c:pt>
                <c:pt idx="60">
                  <c:v>44347</c:v>
                </c:pt>
                <c:pt idx="61">
                  <c:v>44348</c:v>
                </c:pt>
                <c:pt idx="62">
                  <c:v>44349</c:v>
                </c:pt>
                <c:pt idx="63">
                  <c:v>44350</c:v>
                </c:pt>
                <c:pt idx="64">
                  <c:v>44351</c:v>
                </c:pt>
                <c:pt idx="65">
                  <c:v>44352</c:v>
                </c:pt>
                <c:pt idx="66">
                  <c:v>44353</c:v>
                </c:pt>
                <c:pt idx="67">
                  <c:v>44354</c:v>
                </c:pt>
                <c:pt idx="68">
                  <c:v>44355</c:v>
                </c:pt>
                <c:pt idx="69">
                  <c:v>44356</c:v>
                </c:pt>
                <c:pt idx="70">
                  <c:v>44357</c:v>
                </c:pt>
                <c:pt idx="71">
                  <c:v>44358</c:v>
                </c:pt>
                <c:pt idx="72">
                  <c:v>44359</c:v>
                </c:pt>
                <c:pt idx="73">
                  <c:v>44360</c:v>
                </c:pt>
                <c:pt idx="74">
                  <c:v>44361</c:v>
                </c:pt>
                <c:pt idx="75">
                  <c:v>44362</c:v>
                </c:pt>
                <c:pt idx="76">
                  <c:v>44363</c:v>
                </c:pt>
                <c:pt idx="77">
                  <c:v>44364</c:v>
                </c:pt>
                <c:pt idx="78">
                  <c:v>44365</c:v>
                </c:pt>
                <c:pt idx="79">
                  <c:v>44366</c:v>
                </c:pt>
                <c:pt idx="80">
                  <c:v>44367</c:v>
                </c:pt>
                <c:pt idx="81">
                  <c:v>44368</c:v>
                </c:pt>
                <c:pt idx="82">
                  <c:v>44369</c:v>
                </c:pt>
                <c:pt idx="83">
                  <c:v>44370</c:v>
                </c:pt>
                <c:pt idx="84">
                  <c:v>44371</c:v>
                </c:pt>
                <c:pt idx="85">
                  <c:v>44372</c:v>
                </c:pt>
                <c:pt idx="86">
                  <c:v>44373</c:v>
                </c:pt>
                <c:pt idx="87">
                  <c:v>44374</c:v>
                </c:pt>
                <c:pt idx="88">
                  <c:v>44375</c:v>
                </c:pt>
                <c:pt idx="89">
                  <c:v>44376</c:v>
                </c:pt>
                <c:pt idx="90">
                  <c:v>44377</c:v>
                </c:pt>
              </c:numCache>
            </c:numRef>
          </c:cat>
          <c:val>
            <c:numRef>
              <c:f>Sheet1!$F$2:$F$92</c:f>
              <c:numCache>
                <c:formatCode>General</c:formatCode>
                <c:ptCount val="91"/>
                <c:pt idx="20">
                  <c:v>36</c:v>
                </c:pt>
                <c:pt idx="21">
                  <c:v>36</c:v>
                </c:pt>
                <c:pt idx="22">
                  <c:v>36</c:v>
                </c:pt>
                <c:pt idx="23">
                  <c:v>36</c:v>
                </c:pt>
                <c:pt idx="24">
                  <c:v>37</c:v>
                </c:pt>
                <c:pt idx="25">
                  <c:v>37</c:v>
                </c:pt>
                <c:pt idx="26">
                  <c:v>37</c:v>
                </c:pt>
                <c:pt idx="27">
                  <c:v>37</c:v>
                </c:pt>
                <c:pt idx="28">
                  <c:v>37</c:v>
                </c:pt>
                <c:pt idx="29">
                  <c:v>37</c:v>
                </c:pt>
                <c:pt idx="30">
                  <c:v>37</c:v>
                </c:pt>
                <c:pt idx="31">
                  <c:v>37</c:v>
                </c:pt>
                <c:pt idx="32">
                  <c:v>38</c:v>
                </c:pt>
                <c:pt idx="33">
                  <c:v>38</c:v>
                </c:pt>
                <c:pt idx="34">
                  <c:v>39</c:v>
                </c:pt>
                <c:pt idx="35">
                  <c:v>40</c:v>
                </c:pt>
                <c:pt idx="36">
                  <c:v>41</c:v>
                </c:pt>
                <c:pt idx="37">
                  <c:v>41</c:v>
                </c:pt>
                <c:pt idx="38">
                  <c:v>41</c:v>
                </c:pt>
                <c:pt idx="39">
                  <c:v>41</c:v>
                </c:pt>
                <c:pt idx="40">
                  <c:v>41</c:v>
                </c:pt>
                <c:pt idx="41">
                  <c:v>41</c:v>
                </c:pt>
                <c:pt idx="42">
                  <c:v>41</c:v>
                </c:pt>
                <c:pt idx="43">
                  <c:v>41</c:v>
                </c:pt>
                <c:pt idx="44">
                  <c:v>41</c:v>
                </c:pt>
                <c:pt idx="45">
                  <c:v>41</c:v>
                </c:pt>
                <c:pt idx="46">
                  <c:v>41</c:v>
                </c:pt>
                <c:pt idx="47">
                  <c:v>41</c:v>
                </c:pt>
                <c:pt idx="48">
                  <c:v>41</c:v>
                </c:pt>
                <c:pt idx="49">
                  <c:v>41</c:v>
                </c:pt>
                <c:pt idx="50">
                  <c:v>41</c:v>
                </c:pt>
                <c:pt idx="51">
                  <c:v>41</c:v>
                </c:pt>
                <c:pt idx="52">
                  <c:v>41</c:v>
                </c:pt>
                <c:pt idx="53">
                  <c:v>41</c:v>
                </c:pt>
                <c:pt idx="54">
                  <c:v>42</c:v>
                </c:pt>
                <c:pt idx="55">
                  <c:v>42</c:v>
                </c:pt>
                <c:pt idx="56">
                  <c:v>42</c:v>
                </c:pt>
                <c:pt idx="57">
                  <c:v>42</c:v>
                </c:pt>
                <c:pt idx="58">
                  <c:v>42</c:v>
                </c:pt>
                <c:pt idx="59">
                  <c:v>42</c:v>
                </c:pt>
                <c:pt idx="60">
                  <c:v>42</c:v>
                </c:pt>
                <c:pt idx="61">
                  <c:v>43</c:v>
                </c:pt>
                <c:pt idx="62">
                  <c:v>43</c:v>
                </c:pt>
                <c:pt idx="63">
                  <c:v>43</c:v>
                </c:pt>
                <c:pt idx="64">
                  <c:v>43</c:v>
                </c:pt>
                <c:pt idx="65">
                  <c:v>43</c:v>
                </c:pt>
                <c:pt idx="66">
                  <c:v>43</c:v>
                </c:pt>
                <c:pt idx="67">
                  <c:v>45</c:v>
                </c:pt>
                <c:pt idx="68">
                  <c:v>45</c:v>
                </c:pt>
                <c:pt idx="69">
                  <c:v>45</c:v>
                </c:pt>
                <c:pt idx="70">
                  <c:v>45</c:v>
                </c:pt>
                <c:pt idx="71">
                  <c:v>45</c:v>
                </c:pt>
                <c:pt idx="72">
                  <c:v>45</c:v>
                </c:pt>
                <c:pt idx="73">
                  <c:v>45</c:v>
                </c:pt>
                <c:pt idx="74">
                  <c:v>45</c:v>
                </c:pt>
                <c:pt idx="75">
                  <c:v>45</c:v>
                </c:pt>
                <c:pt idx="76">
                  <c:v>47</c:v>
                </c:pt>
                <c:pt idx="77">
                  <c:v>47</c:v>
                </c:pt>
                <c:pt idx="78">
                  <c:v>48</c:v>
                </c:pt>
                <c:pt idx="79">
                  <c:v>48</c:v>
                </c:pt>
                <c:pt idx="80">
                  <c:v>48</c:v>
                </c:pt>
                <c:pt idx="81">
                  <c:v>49</c:v>
                </c:pt>
                <c:pt idx="82">
                  <c:v>49</c:v>
                </c:pt>
                <c:pt idx="83">
                  <c:v>49</c:v>
                </c:pt>
                <c:pt idx="84">
                  <c:v>49</c:v>
                </c:pt>
                <c:pt idx="85">
                  <c:v>49</c:v>
                </c:pt>
                <c:pt idx="86">
                  <c:v>49</c:v>
                </c:pt>
                <c:pt idx="87">
                  <c:v>50</c:v>
                </c:pt>
                <c:pt idx="88">
                  <c:v>50</c:v>
                </c:pt>
                <c:pt idx="89">
                  <c:v>49</c:v>
                </c:pt>
                <c:pt idx="90">
                  <c:v>49</c:v>
                </c:pt>
              </c:numCache>
            </c:numRef>
          </c:val>
          <c:smooth val="0"/>
          <c:extLst>
            <c:ext xmlns:c16="http://schemas.microsoft.com/office/drawing/2014/chart" uri="{C3380CC4-5D6E-409C-BE32-E72D297353CC}">
              <c16:uniqueId val="{00000004-764A-4E08-A520-EE6EB167140A}"/>
            </c:ext>
          </c:extLst>
        </c:ser>
        <c:dLbls>
          <c:showLegendKey val="0"/>
          <c:showVal val="0"/>
          <c:showCatName val="0"/>
          <c:showSerName val="0"/>
          <c:showPercent val="0"/>
          <c:showBubbleSize val="0"/>
        </c:dLbls>
        <c:smooth val="0"/>
        <c:axId val="379037768"/>
        <c:axId val="379033832"/>
      </c:lineChart>
      <c:dateAx>
        <c:axId val="379037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33832"/>
        <c:crosses val="autoZero"/>
        <c:auto val="1"/>
        <c:lblOffset val="100"/>
        <c:baseTimeUnit val="days"/>
      </c:dateAx>
      <c:valAx>
        <c:axId val="37903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3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1CBB4-61F2-48AD-B0C2-ACA4C9CA88B8}"/>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1049A3F6-6A60-493C-99F2-7FB107967577}"/>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608689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1774-F108-48E0-ABD3-F0A8A79CFBF1}"/>
              </a:ext>
            </a:extLst>
          </p:cNvPr>
          <p:cNvSpPr>
            <a:spLocks noGrp="1"/>
          </p:cNvSpPr>
          <p:nvPr>
            <p:ph type="title"/>
          </p:nvPr>
        </p:nvSpPr>
        <p:spPr/>
        <p:txBody>
          <a:bodyPr/>
          <a:lstStyle/>
          <a:p>
            <a:r>
              <a:rPr lang="en-US"/>
              <a:t>LinkedIn Followers Table | Crespel &amp; Deiters Group</a:t>
            </a:r>
          </a:p>
        </p:txBody>
      </p:sp>
      <p:graphicFrame>
        <p:nvGraphicFramePr>
          <p:cNvPr id="5" name="Table Placeholder 4">
            <a:extLst>
              <a:ext uri="{FF2B5EF4-FFF2-40B4-BE49-F238E27FC236}">
                <a16:creationId xmlns:a16="http://schemas.microsoft.com/office/drawing/2014/main" id="{07623CE3-6C5B-4701-943F-EEA3E6099CB9}"/>
              </a:ext>
            </a:extLst>
          </p:cNvPr>
          <p:cNvGraphicFramePr>
            <a:graphicFrameLocks noGrp="1"/>
          </p:cNvGraphicFramePr>
          <p:nvPr>
            <p:ph type="tbl" sz="quarter" idx="13"/>
            <p:extLst>
              <p:ext uri="{D42A27DB-BD31-4B8C-83A1-F6EECF244321}">
                <p14:modId xmlns:p14="http://schemas.microsoft.com/office/powerpoint/2010/main" val="16782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805756397"/>
                    </a:ext>
                  </a:extLst>
                </a:gridCol>
                <a:gridCol w="2221992">
                  <a:extLst>
                    <a:ext uri="{9D8B030D-6E8A-4147-A177-3AD203B41FA5}">
                      <a16:colId xmlns:a16="http://schemas.microsoft.com/office/drawing/2014/main" val="1607003123"/>
                    </a:ext>
                  </a:extLst>
                </a:gridCol>
                <a:gridCol w="2221992">
                  <a:extLst>
                    <a:ext uri="{9D8B030D-6E8A-4147-A177-3AD203B41FA5}">
                      <a16:colId xmlns:a16="http://schemas.microsoft.com/office/drawing/2014/main" val="8644987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3314079746"/>
                  </a:ext>
                </a:extLst>
              </a:tr>
              <a:tr h="370840">
                <a:tc>
                  <a:txBody>
                    <a:bodyPr/>
                    <a:lstStyle/>
                    <a:p>
                      <a:r>
                        <a:rPr lang="en-US" sz="1000"/>
                        <a:t>Loryma GmbH</a:t>
                      </a:r>
                    </a:p>
                  </a:txBody>
                  <a:tcPr/>
                </a:tc>
                <a:tc>
                  <a:txBody>
                    <a:bodyPr/>
                    <a:lstStyle/>
                    <a:p>
                      <a:r>
                        <a:rPr lang="en-US" sz="1000"/>
                        <a:t>455</a:t>
                      </a:r>
                    </a:p>
                  </a:txBody>
                  <a:tcPr/>
                </a:tc>
                <a:tc>
                  <a:txBody>
                    <a:bodyPr/>
                    <a:lstStyle/>
                    <a:p>
                      <a:r>
                        <a:rPr lang="en-US" sz="1000"/>
                        <a:t>n/a</a:t>
                      </a:r>
                    </a:p>
                  </a:txBody>
                  <a:tcPr/>
                </a:tc>
                <a:extLst>
                  <a:ext uri="{0D108BD9-81ED-4DB2-BD59-A6C34878D82A}">
                    <a16:rowId xmlns:a16="http://schemas.microsoft.com/office/drawing/2014/main" val="1820897402"/>
                  </a:ext>
                </a:extLst>
              </a:tr>
              <a:tr h="370840">
                <a:tc>
                  <a:txBody>
                    <a:bodyPr/>
                    <a:lstStyle/>
                    <a:p>
                      <a:r>
                        <a:rPr lang="en-US" sz="1000"/>
                        <a:t>Crespel &amp; Deiters Group</a:t>
                      </a:r>
                    </a:p>
                  </a:txBody>
                  <a:tcPr/>
                </a:tc>
                <a:tc>
                  <a:txBody>
                    <a:bodyPr/>
                    <a:lstStyle/>
                    <a:p>
                      <a:r>
                        <a:rPr lang="en-US" sz="1000"/>
                        <a:t>371</a:t>
                      </a:r>
                    </a:p>
                  </a:txBody>
                  <a:tcPr/>
                </a:tc>
                <a:tc>
                  <a:txBody>
                    <a:bodyPr/>
                    <a:lstStyle/>
                    <a:p>
                      <a:r>
                        <a:rPr lang="en-US" sz="1000"/>
                        <a:t>40</a:t>
                      </a:r>
                    </a:p>
                  </a:txBody>
                  <a:tcPr/>
                </a:tc>
                <a:extLst>
                  <a:ext uri="{0D108BD9-81ED-4DB2-BD59-A6C34878D82A}">
                    <a16:rowId xmlns:a16="http://schemas.microsoft.com/office/drawing/2014/main" val="4046848196"/>
                  </a:ext>
                </a:extLst>
              </a:tr>
              <a:tr h="370840">
                <a:tc>
                  <a:txBody>
                    <a:bodyPr/>
                    <a:lstStyle/>
                    <a:p>
                      <a:r>
                        <a:rPr lang="en-US" sz="1000"/>
                        <a:t>C&amp;D - Part of Crespel &amp; Deiters Group</a:t>
                      </a:r>
                    </a:p>
                  </a:txBody>
                  <a:tcPr/>
                </a:tc>
                <a:tc>
                  <a:txBody>
                    <a:bodyPr/>
                    <a:lstStyle/>
                    <a:p>
                      <a:r>
                        <a:rPr lang="en-US" sz="1000"/>
                        <a:t>183</a:t>
                      </a:r>
                    </a:p>
                  </a:txBody>
                  <a:tcPr/>
                </a:tc>
                <a:tc>
                  <a:txBody>
                    <a:bodyPr/>
                    <a:lstStyle/>
                    <a:p>
                      <a:r>
                        <a:rPr lang="en-US" sz="1000"/>
                        <a:t>6</a:t>
                      </a:r>
                    </a:p>
                  </a:txBody>
                  <a:tcPr/>
                </a:tc>
                <a:extLst>
                  <a:ext uri="{0D108BD9-81ED-4DB2-BD59-A6C34878D82A}">
                    <a16:rowId xmlns:a16="http://schemas.microsoft.com/office/drawing/2014/main" val="2834305083"/>
                  </a:ext>
                </a:extLst>
              </a:tr>
              <a:tr h="370840">
                <a:tc>
                  <a:txBody>
                    <a:bodyPr/>
                    <a:lstStyle/>
                    <a:p>
                      <a:r>
                        <a:rPr lang="en-US" sz="1000"/>
                        <a:t>Trigea Petfood</a:t>
                      </a:r>
                    </a:p>
                  </a:txBody>
                  <a:tcPr/>
                </a:tc>
                <a:tc>
                  <a:txBody>
                    <a:bodyPr/>
                    <a:lstStyle/>
                    <a:p>
                      <a:r>
                        <a:rPr lang="en-US" sz="1000"/>
                        <a:t>49</a:t>
                      </a:r>
                    </a:p>
                  </a:txBody>
                  <a:tcPr/>
                </a:tc>
                <a:tc>
                  <a:txBody>
                    <a:bodyPr/>
                    <a:lstStyle/>
                    <a:p>
                      <a:r>
                        <a:rPr lang="en-US" sz="1000"/>
                        <a:t>n/a</a:t>
                      </a:r>
                    </a:p>
                  </a:txBody>
                  <a:tcPr/>
                </a:tc>
                <a:extLst>
                  <a:ext uri="{0D108BD9-81ED-4DB2-BD59-A6C34878D82A}">
                    <a16:rowId xmlns:a16="http://schemas.microsoft.com/office/drawing/2014/main" val="515352124"/>
                  </a:ext>
                </a:extLst>
              </a:tr>
              <a:tr h="370840">
                <a:tc>
                  <a:txBody>
                    <a:bodyPr/>
                    <a:lstStyle/>
                    <a:p>
                      <a:r>
                        <a:rPr lang="en-US" sz="1000"/>
                        <a:t>Crespeo Feed</a:t>
                      </a:r>
                    </a:p>
                  </a:txBody>
                  <a:tcPr/>
                </a:tc>
                <a:tc>
                  <a:txBody>
                    <a:bodyPr/>
                    <a:lstStyle/>
                    <a:p>
                      <a:r>
                        <a:rPr lang="en-US" sz="1000"/>
                        <a:t>38</a:t>
                      </a:r>
                    </a:p>
                  </a:txBody>
                  <a:tcPr/>
                </a:tc>
                <a:tc>
                  <a:txBody>
                    <a:bodyPr/>
                    <a:lstStyle/>
                    <a:p>
                      <a:r>
                        <a:rPr lang="en-US" sz="1000"/>
                        <a:t>n/a</a:t>
                      </a:r>
                    </a:p>
                  </a:txBody>
                  <a:tcPr/>
                </a:tc>
                <a:extLst>
                  <a:ext uri="{0D108BD9-81ED-4DB2-BD59-A6C34878D82A}">
                    <a16:rowId xmlns:a16="http://schemas.microsoft.com/office/drawing/2014/main" val="29453131"/>
                  </a:ext>
                </a:extLst>
              </a:tr>
            </a:tbl>
          </a:graphicData>
        </a:graphic>
      </p:graphicFrame>
      <p:sp>
        <p:nvSpPr>
          <p:cNvPr id="4" name="Text Placeholder 3">
            <a:extLst>
              <a:ext uri="{FF2B5EF4-FFF2-40B4-BE49-F238E27FC236}">
                <a16:creationId xmlns:a16="http://schemas.microsoft.com/office/drawing/2014/main" id="{64A8B2B9-C5FF-445A-84DD-5A6FA868F5D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381796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AE3C-F5A7-447E-8241-A354FB4F6EBD}"/>
              </a:ext>
            </a:extLst>
          </p:cNvPr>
          <p:cNvSpPr>
            <a:spLocks noGrp="1"/>
          </p:cNvSpPr>
          <p:nvPr>
            <p:ph type="title"/>
          </p:nvPr>
        </p:nvSpPr>
        <p:spPr/>
        <p:txBody>
          <a:bodyPr/>
          <a:lstStyle/>
          <a:p>
            <a:r>
              <a:rPr lang="en-US"/>
              <a:t>LinkedIn Followers Total | Crespel &amp; Deiters Group</a:t>
            </a:r>
          </a:p>
        </p:txBody>
      </p:sp>
      <p:graphicFrame>
        <p:nvGraphicFramePr>
          <p:cNvPr id="6" name="Chart Placeholder 5">
            <a:extLst>
              <a:ext uri="{FF2B5EF4-FFF2-40B4-BE49-F238E27FC236}">
                <a16:creationId xmlns:a16="http://schemas.microsoft.com/office/drawing/2014/main" id="{117953C0-3A0F-43A1-957A-E7F47F019964}"/>
              </a:ext>
            </a:extLst>
          </p:cNvPr>
          <p:cNvGraphicFramePr>
            <a:graphicFrameLocks noGrp="1"/>
          </p:cNvGraphicFramePr>
          <p:nvPr>
            <p:ph type="chart" sz="quarter" idx="13"/>
            <p:extLst>
              <p:ext uri="{D42A27DB-BD31-4B8C-83A1-F6EECF244321}">
                <p14:modId xmlns:p14="http://schemas.microsoft.com/office/powerpoint/2010/main" val="2128523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F3A8F-7E18-4B93-9A8A-8EC51AAB3836}"/>
              </a:ext>
            </a:extLst>
          </p:cNvPr>
          <p:cNvSpPr>
            <a:spLocks noGrp="1"/>
          </p:cNvSpPr>
          <p:nvPr>
            <p:ph type="body" sz="quarter" idx="14"/>
          </p:nvPr>
        </p:nvSpPr>
        <p:spPr/>
        <p:txBody>
          <a:bodyPr/>
          <a:lstStyle/>
          <a:p>
            <a:r>
              <a:rPr lang="en-US"/>
              <a:t>04/01/2021 - 06/30/2021</a:t>
            </a:r>
          </a:p>
        </p:txBody>
      </p:sp>
      <p:sp>
        <p:nvSpPr>
          <p:cNvPr id="5" name="Footer Placeholder 4">
            <a:extLst>
              <a:ext uri="{FF2B5EF4-FFF2-40B4-BE49-F238E27FC236}">
                <a16:creationId xmlns:a16="http://schemas.microsoft.com/office/drawing/2014/main" id="{809805C2-64DF-4C55-83B7-61AE6C29B4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390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53185-B63A-4C0E-A39F-8F332BE6D998}"/>
              </a:ext>
            </a:extLst>
          </p:cNvPr>
          <p:cNvSpPr>
            <a:spLocks noGrp="1"/>
          </p:cNvSpPr>
          <p:nvPr>
            <p:ph type="title"/>
          </p:nvPr>
        </p:nvSpPr>
        <p:spPr/>
        <p:txBody>
          <a:bodyPr/>
          <a:lstStyle/>
          <a:p>
            <a:r>
              <a:rPr lang="en-US"/>
              <a:t>LinkedIn Posts Table | Crespel &amp; Deiters Group - 1 of 24</a:t>
            </a:r>
          </a:p>
        </p:txBody>
      </p:sp>
      <p:graphicFrame>
        <p:nvGraphicFramePr>
          <p:cNvPr id="5" name="Table Placeholder 4">
            <a:extLst>
              <a:ext uri="{FF2B5EF4-FFF2-40B4-BE49-F238E27FC236}">
                <a16:creationId xmlns:a16="http://schemas.microsoft.com/office/drawing/2014/main" id="{DF301D21-0848-4C3A-B704-51F86182EC9D}"/>
              </a:ext>
            </a:extLst>
          </p:cNvPr>
          <p:cNvGraphicFramePr>
            <a:graphicFrameLocks noGrp="1"/>
          </p:cNvGraphicFramePr>
          <p:nvPr>
            <p:ph type="tbl" sz="quarter" idx="13"/>
            <p:extLst>
              <p:ext uri="{D42A27DB-BD31-4B8C-83A1-F6EECF244321}">
                <p14:modId xmlns:p14="http://schemas.microsoft.com/office/powerpoint/2010/main" val="2681863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35394778"/>
                    </a:ext>
                  </a:extLst>
                </a:gridCol>
                <a:gridCol w="1481327">
                  <a:extLst>
                    <a:ext uri="{9D8B030D-6E8A-4147-A177-3AD203B41FA5}">
                      <a16:colId xmlns:a16="http://schemas.microsoft.com/office/drawing/2014/main" val="3578606729"/>
                    </a:ext>
                  </a:extLst>
                </a:gridCol>
                <a:gridCol w="740664">
                  <a:extLst>
                    <a:ext uri="{9D8B030D-6E8A-4147-A177-3AD203B41FA5}">
                      <a16:colId xmlns:a16="http://schemas.microsoft.com/office/drawing/2014/main" val="37978159"/>
                    </a:ext>
                  </a:extLst>
                </a:gridCol>
                <a:gridCol w="493776">
                  <a:extLst>
                    <a:ext uri="{9D8B030D-6E8A-4147-A177-3AD203B41FA5}">
                      <a16:colId xmlns:a16="http://schemas.microsoft.com/office/drawing/2014/main" val="3522919699"/>
                    </a:ext>
                  </a:extLst>
                </a:gridCol>
                <a:gridCol w="493776">
                  <a:extLst>
                    <a:ext uri="{9D8B030D-6E8A-4147-A177-3AD203B41FA5}">
                      <a16:colId xmlns:a16="http://schemas.microsoft.com/office/drawing/2014/main" val="869462320"/>
                    </a:ext>
                  </a:extLst>
                </a:gridCol>
                <a:gridCol w="493776">
                  <a:extLst>
                    <a:ext uri="{9D8B030D-6E8A-4147-A177-3AD203B41FA5}">
                      <a16:colId xmlns:a16="http://schemas.microsoft.com/office/drawing/2014/main" val="2582281005"/>
                    </a:ext>
                  </a:extLst>
                </a:gridCol>
                <a:gridCol w="493776">
                  <a:extLst>
                    <a:ext uri="{9D8B030D-6E8A-4147-A177-3AD203B41FA5}">
                      <a16:colId xmlns:a16="http://schemas.microsoft.com/office/drawing/2014/main" val="1762901662"/>
                    </a:ext>
                  </a:extLst>
                </a:gridCol>
                <a:gridCol w="493776">
                  <a:extLst>
                    <a:ext uri="{9D8B030D-6E8A-4147-A177-3AD203B41FA5}">
                      <a16:colId xmlns:a16="http://schemas.microsoft.com/office/drawing/2014/main" val="3101578847"/>
                    </a:ext>
                  </a:extLst>
                </a:gridCol>
                <a:gridCol w="493776">
                  <a:extLst>
                    <a:ext uri="{9D8B030D-6E8A-4147-A177-3AD203B41FA5}">
                      <a16:colId xmlns:a16="http://schemas.microsoft.com/office/drawing/2014/main" val="3116564287"/>
                    </a:ext>
                  </a:extLst>
                </a:gridCol>
                <a:gridCol w="493776">
                  <a:extLst>
                    <a:ext uri="{9D8B030D-6E8A-4147-A177-3AD203B41FA5}">
                      <a16:colId xmlns:a16="http://schemas.microsoft.com/office/drawing/2014/main" val="1115253334"/>
                    </a:ext>
                  </a:extLst>
                </a:gridCol>
                <a:gridCol w="493776">
                  <a:extLst>
                    <a:ext uri="{9D8B030D-6E8A-4147-A177-3AD203B41FA5}">
                      <a16:colId xmlns:a16="http://schemas.microsoft.com/office/drawing/2014/main" val="427298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96981697"/>
                  </a:ext>
                </a:extLst>
              </a:tr>
            </a:tbl>
          </a:graphicData>
        </a:graphic>
      </p:graphicFrame>
      <p:sp>
        <p:nvSpPr>
          <p:cNvPr id="4" name="Text Placeholder 3">
            <a:extLst>
              <a:ext uri="{FF2B5EF4-FFF2-40B4-BE49-F238E27FC236}">
                <a16:creationId xmlns:a16="http://schemas.microsoft.com/office/drawing/2014/main" id="{018C3E85-1698-40C6-ACF1-89FE6BE89A1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884596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5BF52-E15F-4FB6-92E5-A72313CB6EBD}"/>
              </a:ext>
            </a:extLst>
          </p:cNvPr>
          <p:cNvSpPr>
            <a:spLocks noGrp="1"/>
          </p:cNvSpPr>
          <p:nvPr>
            <p:ph type="title"/>
          </p:nvPr>
        </p:nvSpPr>
        <p:spPr/>
        <p:txBody>
          <a:bodyPr/>
          <a:lstStyle/>
          <a:p>
            <a:r>
              <a:rPr lang="en-US"/>
              <a:t>LinkedIn Posts Table | Crespel &amp; Deiters Group - 2 of 24</a:t>
            </a:r>
          </a:p>
        </p:txBody>
      </p:sp>
      <p:graphicFrame>
        <p:nvGraphicFramePr>
          <p:cNvPr id="5" name="Table Placeholder 4">
            <a:extLst>
              <a:ext uri="{FF2B5EF4-FFF2-40B4-BE49-F238E27FC236}">
                <a16:creationId xmlns:a16="http://schemas.microsoft.com/office/drawing/2014/main" id="{9565229A-CF06-43E6-8B44-C62AAB00CC05}"/>
              </a:ext>
            </a:extLst>
          </p:cNvPr>
          <p:cNvGraphicFramePr>
            <a:graphicFrameLocks noGrp="1"/>
          </p:cNvGraphicFramePr>
          <p:nvPr>
            <p:ph type="tbl" sz="quarter" idx="13"/>
            <p:extLst>
              <p:ext uri="{D42A27DB-BD31-4B8C-83A1-F6EECF244321}">
                <p14:modId xmlns:p14="http://schemas.microsoft.com/office/powerpoint/2010/main" val="62561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03378522"/>
                    </a:ext>
                  </a:extLst>
                </a:gridCol>
                <a:gridCol w="1481327">
                  <a:extLst>
                    <a:ext uri="{9D8B030D-6E8A-4147-A177-3AD203B41FA5}">
                      <a16:colId xmlns:a16="http://schemas.microsoft.com/office/drawing/2014/main" val="3197372047"/>
                    </a:ext>
                  </a:extLst>
                </a:gridCol>
                <a:gridCol w="740664">
                  <a:extLst>
                    <a:ext uri="{9D8B030D-6E8A-4147-A177-3AD203B41FA5}">
                      <a16:colId xmlns:a16="http://schemas.microsoft.com/office/drawing/2014/main" val="833336279"/>
                    </a:ext>
                  </a:extLst>
                </a:gridCol>
                <a:gridCol w="493776">
                  <a:extLst>
                    <a:ext uri="{9D8B030D-6E8A-4147-A177-3AD203B41FA5}">
                      <a16:colId xmlns:a16="http://schemas.microsoft.com/office/drawing/2014/main" val="634020491"/>
                    </a:ext>
                  </a:extLst>
                </a:gridCol>
                <a:gridCol w="493776">
                  <a:extLst>
                    <a:ext uri="{9D8B030D-6E8A-4147-A177-3AD203B41FA5}">
                      <a16:colId xmlns:a16="http://schemas.microsoft.com/office/drawing/2014/main" val="155213701"/>
                    </a:ext>
                  </a:extLst>
                </a:gridCol>
                <a:gridCol w="493776">
                  <a:extLst>
                    <a:ext uri="{9D8B030D-6E8A-4147-A177-3AD203B41FA5}">
                      <a16:colId xmlns:a16="http://schemas.microsoft.com/office/drawing/2014/main" val="2131672127"/>
                    </a:ext>
                  </a:extLst>
                </a:gridCol>
                <a:gridCol w="493776">
                  <a:extLst>
                    <a:ext uri="{9D8B030D-6E8A-4147-A177-3AD203B41FA5}">
                      <a16:colId xmlns:a16="http://schemas.microsoft.com/office/drawing/2014/main" val="3169514357"/>
                    </a:ext>
                  </a:extLst>
                </a:gridCol>
                <a:gridCol w="493776">
                  <a:extLst>
                    <a:ext uri="{9D8B030D-6E8A-4147-A177-3AD203B41FA5}">
                      <a16:colId xmlns:a16="http://schemas.microsoft.com/office/drawing/2014/main" val="1946004774"/>
                    </a:ext>
                  </a:extLst>
                </a:gridCol>
                <a:gridCol w="493776">
                  <a:extLst>
                    <a:ext uri="{9D8B030D-6E8A-4147-A177-3AD203B41FA5}">
                      <a16:colId xmlns:a16="http://schemas.microsoft.com/office/drawing/2014/main" val="4020151181"/>
                    </a:ext>
                  </a:extLst>
                </a:gridCol>
                <a:gridCol w="493776">
                  <a:extLst>
                    <a:ext uri="{9D8B030D-6E8A-4147-A177-3AD203B41FA5}">
                      <a16:colId xmlns:a16="http://schemas.microsoft.com/office/drawing/2014/main" val="3820632901"/>
                    </a:ext>
                  </a:extLst>
                </a:gridCol>
                <a:gridCol w="493776">
                  <a:extLst>
                    <a:ext uri="{9D8B030D-6E8A-4147-A177-3AD203B41FA5}">
                      <a16:colId xmlns:a16="http://schemas.microsoft.com/office/drawing/2014/main" val="391246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2694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Group - 2021-06-28 11:32:14</a:t>
                      </a:r>
                      <a:r>
                        <a:rPr kumimoji="0" lang="de-DE" sz="1000" b="0" i="0" u="none" strike="noStrike" kern="1200" cap="none" spc="0" normalizeH="0" baseline="0" noProof="0">
                          <a:ln>
                            <a:noFill/>
                          </a:ln>
                          <a:solidFill>
                            <a:prstClr val="black"/>
                          </a:solidFill>
                          <a:effectLst/>
                          <a:uLnTx/>
                          <a:uFillTx/>
                          <a:latin typeface="+mn-lt"/>
                          <a:ea typeface="+mn-ea"/>
                          <a:cs typeface="+mn-cs"/>
                        </a:rPr>
                        <a:t>
 Auszeichnung der besten Facharbeit in den MINT-Fächern 🔬📊
Janosch Bilke wurde in einer Feierstunde am Goethe-Gymnasium Ibbenbüren für seine beeindruckende Facharbeit geehrt. In seiner Beschäftigung mit dem Miller-Rabin-Primzahltest konnte er nicht nur sein mathematisches Wissen einbringen, sondern auch seine Kenntnisse der Programmiersprache „Java“.
Gustav Deiters, der in diesem Jahr zur Förderung des MINT-Bereichs der Schule im Namen der Firmen Wiewelhove GmbH sowie Crespel &amp; Deiters ein I-Pad sponsorte, zollte dem Schüler für seine souverän präsentierten Forschungsergebnisse Respekt. „Wir brauchen solche kreativen Köpfe, die an modernen technologischen Lösungen arbeiten. 2025 fehlen ca. 450.000 Ingenieure“, ermutigte er Janosch Bilke zu einem naturwissenschaftlichen Studium. 
#crespeldeitersgroup #mintberufe #goethegymnasium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9.0909090909091 %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3861912"/>
                  </a:ext>
                </a:extLst>
              </a:tr>
            </a:tbl>
          </a:graphicData>
        </a:graphic>
      </p:graphicFrame>
      <p:sp>
        <p:nvSpPr>
          <p:cNvPr id="4" name="Text Placeholder 3">
            <a:extLst>
              <a:ext uri="{FF2B5EF4-FFF2-40B4-BE49-F238E27FC236}">
                <a16:creationId xmlns:a16="http://schemas.microsoft.com/office/drawing/2014/main" id="{0160D3D6-14AC-4E09-B0DD-9C23EB29E89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03444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705DF-73DB-4B8A-BB83-86801CD27E22}"/>
              </a:ext>
            </a:extLst>
          </p:cNvPr>
          <p:cNvSpPr>
            <a:spLocks noGrp="1"/>
          </p:cNvSpPr>
          <p:nvPr>
            <p:ph type="title"/>
          </p:nvPr>
        </p:nvSpPr>
        <p:spPr/>
        <p:txBody>
          <a:bodyPr/>
          <a:lstStyle/>
          <a:p>
            <a:r>
              <a:rPr lang="en-US"/>
              <a:t>LinkedIn Posts Table | Crespel &amp; Deiters Group - 3 of 24</a:t>
            </a:r>
          </a:p>
        </p:txBody>
      </p:sp>
      <p:graphicFrame>
        <p:nvGraphicFramePr>
          <p:cNvPr id="5" name="Table Placeholder 4">
            <a:extLst>
              <a:ext uri="{FF2B5EF4-FFF2-40B4-BE49-F238E27FC236}">
                <a16:creationId xmlns:a16="http://schemas.microsoft.com/office/drawing/2014/main" id="{0E633182-FD7F-489A-B8B6-0049866F47CC}"/>
              </a:ext>
            </a:extLst>
          </p:cNvPr>
          <p:cNvGraphicFramePr>
            <a:graphicFrameLocks noGrp="1"/>
          </p:cNvGraphicFramePr>
          <p:nvPr>
            <p:ph type="tbl" sz="quarter" idx="13"/>
            <p:extLst>
              <p:ext uri="{D42A27DB-BD31-4B8C-83A1-F6EECF244321}">
                <p14:modId xmlns:p14="http://schemas.microsoft.com/office/powerpoint/2010/main" val="167189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38464327"/>
                    </a:ext>
                  </a:extLst>
                </a:gridCol>
                <a:gridCol w="1481327">
                  <a:extLst>
                    <a:ext uri="{9D8B030D-6E8A-4147-A177-3AD203B41FA5}">
                      <a16:colId xmlns:a16="http://schemas.microsoft.com/office/drawing/2014/main" val="152824873"/>
                    </a:ext>
                  </a:extLst>
                </a:gridCol>
                <a:gridCol w="740664">
                  <a:extLst>
                    <a:ext uri="{9D8B030D-6E8A-4147-A177-3AD203B41FA5}">
                      <a16:colId xmlns:a16="http://schemas.microsoft.com/office/drawing/2014/main" val="1914109190"/>
                    </a:ext>
                  </a:extLst>
                </a:gridCol>
                <a:gridCol w="493776">
                  <a:extLst>
                    <a:ext uri="{9D8B030D-6E8A-4147-A177-3AD203B41FA5}">
                      <a16:colId xmlns:a16="http://schemas.microsoft.com/office/drawing/2014/main" val="3540978570"/>
                    </a:ext>
                  </a:extLst>
                </a:gridCol>
                <a:gridCol w="493776">
                  <a:extLst>
                    <a:ext uri="{9D8B030D-6E8A-4147-A177-3AD203B41FA5}">
                      <a16:colId xmlns:a16="http://schemas.microsoft.com/office/drawing/2014/main" val="1413695042"/>
                    </a:ext>
                  </a:extLst>
                </a:gridCol>
                <a:gridCol w="493776">
                  <a:extLst>
                    <a:ext uri="{9D8B030D-6E8A-4147-A177-3AD203B41FA5}">
                      <a16:colId xmlns:a16="http://schemas.microsoft.com/office/drawing/2014/main" val="537535745"/>
                    </a:ext>
                  </a:extLst>
                </a:gridCol>
                <a:gridCol w="493776">
                  <a:extLst>
                    <a:ext uri="{9D8B030D-6E8A-4147-A177-3AD203B41FA5}">
                      <a16:colId xmlns:a16="http://schemas.microsoft.com/office/drawing/2014/main" val="2729020481"/>
                    </a:ext>
                  </a:extLst>
                </a:gridCol>
                <a:gridCol w="493776">
                  <a:extLst>
                    <a:ext uri="{9D8B030D-6E8A-4147-A177-3AD203B41FA5}">
                      <a16:colId xmlns:a16="http://schemas.microsoft.com/office/drawing/2014/main" val="649318814"/>
                    </a:ext>
                  </a:extLst>
                </a:gridCol>
                <a:gridCol w="493776">
                  <a:extLst>
                    <a:ext uri="{9D8B030D-6E8A-4147-A177-3AD203B41FA5}">
                      <a16:colId xmlns:a16="http://schemas.microsoft.com/office/drawing/2014/main" val="2416681602"/>
                    </a:ext>
                  </a:extLst>
                </a:gridCol>
                <a:gridCol w="493776">
                  <a:extLst>
                    <a:ext uri="{9D8B030D-6E8A-4147-A177-3AD203B41FA5}">
                      <a16:colId xmlns:a16="http://schemas.microsoft.com/office/drawing/2014/main" val="1919527339"/>
                    </a:ext>
                  </a:extLst>
                </a:gridCol>
                <a:gridCol w="493776">
                  <a:extLst>
                    <a:ext uri="{9D8B030D-6E8A-4147-A177-3AD203B41FA5}">
                      <a16:colId xmlns:a16="http://schemas.microsoft.com/office/drawing/2014/main" val="3013698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4232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- 2021-06-24 14:37:19</a:t>
                      </a:r>
                      <a:r>
                        <a:rPr kumimoji="0" lang="en-US" sz="1000" b="0" i="0" u="none" strike="noStrike" kern="1200" cap="none" spc="0" normalizeH="0" baseline="0" noProof="0">
                          <a:ln>
                            <a:noFill/>
                          </a:ln>
                          <a:solidFill>
                            <a:prstClr val="black"/>
                          </a:solidFill>
                          <a:effectLst/>
                          <a:uLnTx/>
                          <a:uFillTx/>
                          <a:latin typeface="+mn-lt"/>
                          <a:ea typeface="+mn-ea"/>
                          <a:cs typeface="+mn-cs"/>
                        </a:rPr>
                        <a:t>
 Currently being developed: new concepts for meat alternatives!
So where does it all begin? The first thing our product developers do is get an impression of the look, taste and mouthfeel of the original animal product. That’s the best starting point when it comes to creating plant-based alternatives that are authentic to consumers.
Among others, our R&amp;D team is currently exploring beef jerky – the savoury dried meat snack that’s particularly popular in the USA, and now attracting an increasing number of fans across Europe. In fact, our people are already ahead of the game when it comes to creating a vegan version using the wheat-based Loryma portfolio. Watch this space!
#loryma #wheatingredients #plantbasedsnacks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9.5808383233533 %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8569335"/>
                  </a:ext>
                </a:extLst>
              </a:tr>
            </a:tbl>
          </a:graphicData>
        </a:graphic>
      </p:graphicFrame>
      <p:sp>
        <p:nvSpPr>
          <p:cNvPr id="4" name="Text Placeholder 3">
            <a:extLst>
              <a:ext uri="{FF2B5EF4-FFF2-40B4-BE49-F238E27FC236}">
                <a16:creationId xmlns:a16="http://schemas.microsoft.com/office/drawing/2014/main" id="{CF6A8F12-5161-4357-90A1-891744FDBDD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23760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4780-ACC8-42DF-9FA3-E06E144441DA}"/>
              </a:ext>
            </a:extLst>
          </p:cNvPr>
          <p:cNvSpPr>
            <a:spLocks noGrp="1"/>
          </p:cNvSpPr>
          <p:nvPr>
            <p:ph type="title"/>
          </p:nvPr>
        </p:nvSpPr>
        <p:spPr/>
        <p:txBody>
          <a:bodyPr/>
          <a:lstStyle/>
          <a:p>
            <a:r>
              <a:rPr lang="en-US"/>
              <a:t>LinkedIn Posts Table | Crespel &amp; Deiters Group - 4 of 24</a:t>
            </a:r>
          </a:p>
        </p:txBody>
      </p:sp>
      <p:graphicFrame>
        <p:nvGraphicFramePr>
          <p:cNvPr id="5" name="Table Placeholder 4">
            <a:extLst>
              <a:ext uri="{FF2B5EF4-FFF2-40B4-BE49-F238E27FC236}">
                <a16:creationId xmlns:a16="http://schemas.microsoft.com/office/drawing/2014/main" id="{667AA19D-E6F5-4243-B18E-F35B3EC8E11D}"/>
              </a:ext>
            </a:extLst>
          </p:cNvPr>
          <p:cNvGraphicFramePr>
            <a:graphicFrameLocks noGrp="1"/>
          </p:cNvGraphicFramePr>
          <p:nvPr>
            <p:ph type="tbl" sz="quarter" idx="13"/>
            <p:extLst>
              <p:ext uri="{D42A27DB-BD31-4B8C-83A1-F6EECF244321}">
                <p14:modId xmlns:p14="http://schemas.microsoft.com/office/powerpoint/2010/main" val="411404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41989719"/>
                    </a:ext>
                  </a:extLst>
                </a:gridCol>
                <a:gridCol w="1481327">
                  <a:extLst>
                    <a:ext uri="{9D8B030D-6E8A-4147-A177-3AD203B41FA5}">
                      <a16:colId xmlns:a16="http://schemas.microsoft.com/office/drawing/2014/main" val="1135534147"/>
                    </a:ext>
                  </a:extLst>
                </a:gridCol>
                <a:gridCol w="740664">
                  <a:extLst>
                    <a:ext uri="{9D8B030D-6E8A-4147-A177-3AD203B41FA5}">
                      <a16:colId xmlns:a16="http://schemas.microsoft.com/office/drawing/2014/main" val="3349219867"/>
                    </a:ext>
                  </a:extLst>
                </a:gridCol>
                <a:gridCol w="493776">
                  <a:extLst>
                    <a:ext uri="{9D8B030D-6E8A-4147-A177-3AD203B41FA5}">
                      <a16:colId xmlns:a16="http://schemas.microsoft.com/office/drawing/2014/main" val="374214091"/>
                    </a:ext>
                  </a:extLst>
                </a:gridCol>
                <a:gridCol w="493776">
                  <a:extLst>
                    <a:ext uri="{9D8B030D-6E8A-4147-A177-3AD203B41FA5}">
                      <a16:colId xmlns:a16="http://schemas.microsoft.com/office/drawing/2014/main" val="2246751697"/>
                    </a:ext>
                  </a:extLst>
                </a:gridCol>
                <a:gridCol w="493776">
                  <a:extLst>
                    <a:ext uri="{9D8B030D-6E8A-4147-A177-3AD203B41FA5}">
                      <a16:colId xmlns:a16="http://schemas.microsoft.com/office/drawing/2014/main" val="839328848"/>
                    </a:ext>
                  </a:extLst>
                </a:gridCol>
                <a:gridCol w="493776">
                  <a:extLst>
                    <a:ext uri="{9D8B030D-6E8A-4147-A177-3AD203B41FA5}">
                      <a16:colId xmlns:a16="http://schemas.microsoft.com/office/drawing/2014/main" val="2908493126"/>
                    </a:ext>
                  </a:extLst>
                </a:gridCol>
                <a:gridCol w="493776">
                  <a:extLst>
                    <a:ext uri="{9D8B030D-6E8A-4147-A177-3AD203B41FA5}">
                      <a16:colId xmlns:a16="http://schemas.microsoft.com/office/drawing/2014/main" val="2398493743"/>
                    </a:ext>
                  </a:extLst>
                </a:gridCol>
                <a:gridCol w="493776">
                  <a:extLst>
                    <a:ext uri="{9D8B030D-6E8A-4147-A177-3AD203B41FA5}">
                      <a16:colId xmlns:a16="http://schemas.microsoft.com/office/drawing/2014/main" val="2618824527"/>
                    </a:ext>
                  </a:extLst>
                </a:gridCol>
                <a:gridCol w="493776">
                  <a:extLst>
                    <a:ext uri="{9D8B030D-6E8A-4147-A177-3AD203B41FA5}">
                      <a16:colId xmlns:a16="http://schemas.microsoft.com/office/drawing/2014/main" val="904273741"/>
                    </a:ext>
                  </a:extLst>
                </a:gridCol>
                <a:gridCol w="493776">
                  <a:extLst>
                    <a:ext uri="{9D8B030D-6E8A-4147-A177-3AD203B41FA5}">
                      <a16:colId xmlns:a16="http://schemas.microsoft.com/office/drawing/2014/main" val="120100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6857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- 2021-06-24 14:33:53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6.9105691056911 %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8442387"/>
                  </a:ext>
                </a:extLst>
              </a:tr>
            </a:tbl>
          </a:graphicData>
        </a:graphic>
      </p:graphicFrame>
      <p:sp>
        <p:nvSpPr>
          <p:cNvPr id="4" name="Text Placeholder 3">
            <a:extLst>
              <a:ext uri="{FF2B5EF4-FFF2-40B4-BE49-F238E27FC236}">
                <a16:creationId xmlns:a16="http://schemas.microsoft.com/office/drawing/2014/main" id="{F4C15BC3-B058-4D10-AC18-98162BACCA7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8599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097B2-054B-4F44-A1BC-D53233848A2F}"/>
              </a:ext>
            </a:extLst>
          </p:cNvPr>
          <p:cNvSpPr>
            <a:spLocks noGrp="1"/>
          </p:cNvSpPr>
          <p:nvPr>
            <p:ph type="title"/>
          </p:nvPr>
        </p:nvSpPr>
        <p:spPr/>
        <p:txBody>
          <a:bodyPr/>
          <a:lstStyle/>
          <a:p>
            <a:r>
              <a:rPr lang="en-US"/>
              <a:t>LinkedIn Posts Table | Crespel &amp; Deiters Group - 5 of 24</a:t>
            </a:r>
          </a:p>
        </p:txBody>
      </p:sp>
      <p:graphicFrame>
        <p:nvGraphicFramePr>
          <p:cNvPr id="5" name="Table Placeholder 4">
            <a:extLst>
              <a:ext uri="{FF2B5EF4-FFF2-40B4-BE49-F238E27FC236}">
                <a16:creationId xmlns:a16="http://schemas.microsoft.com/office/drawing/2014/main" id="{8B822859-3F27-4DB3-B7C2-1EC0372DF008}"/>
              </a:ext>
            </a:extLst>
          </p:cNvPr>
          <p:cNvGraphicFramePr>
            <a:graphicFrameLocks noGrp="1"/>
          </p:cNvGraphicFramePr>
          <p:nvPr>
            <p:ph type="tbl" sz="quarter" idx="13"/>
            <p:extLst>
              <p:ext uri="{D42A27DB-BD31-4B8C-83A1-F6EECF244321}">
                <p14:modId xmlns:p14="http://schemas.microsoft.com/office/powerpoint/2010/main" val="3667059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50360910"/>
                    </a:ext>
                  </a:extLst>
                </a:gridCol>
                <a:gridCol w="1481327">
                  <a:extLst>
                    <a:ext uri="{9D8B030D-6E8A-4147-A177-3AD203B41FA5}">
                      <a16:colId xmlns:a16="http://schemas.microsoft.com/office/drawing/2014/main" val="146313724"/>
                    </a:ext>
                  </a:extLst>
                </a:gridCol>
                <a:gridCol w="740664">
                  <a:extLst>
                    <a:ext uri="{9D8B030D-6E8A-4147-A177-3AD203B41FA5}">
                      <a16:colId xmlns:a16="http://schemas.microsoft.com/office/drawing/2014/main" val="1276936210"/>
                    </a:ext>
                  </a:extLst>
                </a:gridCol>
                <a:gridCol w="493776">
                  <a:extLst>
                    <a:ext uri="{9D8B030D-6E8A-4147-A177-3AD203B41FA5}">
                      <a16:colId xmlns:a16="http://schemas.microsoft.com/office/drawing/2014/main" val="2236384363"/>
                    </a:ext>
                  </a:extLst>
                </a:gridCol>
                <a:gridCol w="493776">
                  <a:extLst>
                    <a:ext uri="{9D8B030D-6E8A-4147-A177-3AD203B41FA5}">
                      <a16:colId xmlns:a16="http://schemas.microsoft.com/office/drawing/2014/main" val="3666809370"/>
                    </a:ext>
                  </a:extLst>
                </a:gridCol>
                <a:gridCol w="493776">
                  <a:extLst>
                    <a:ext uri="{9D8B030D-6E8A-4147-A177-3AD203B41FA5}">
                      <a16:colId xmlns:a16="http://schemas.microsoft.com/office/drawing/2014/main" val="2537809606"/>
                    </a:ext>
                  </a:extLst>
                </a:gridCol>
                <a:gridCol w="493776">
                  <a:extLst>
                    <a:ext uri="{9D8B030D-6E8A-4147-A177-3AD203B41FA5}">
                      <a16:colId xmlns:a16="http://schemas.microsoft.com/office/drawing/2014/main" val="730570184"/>
                    </a:ext>
                  </a:extLst>
                </a:gridCol>
                <a:gridCol w="493776">
                  <a:extLst>
                    <a:ext uri="{9D8B030D-6E8A-4147-A177-3AD203B41FA5}">
                      <a16:colId xmlns:a16="http://schemas.microsoft.com/office/drawing/2014/main" val="4098129897"/>
                    </a:ext>
                  </a:extLst>
                </a:gridCol>
                <a:gridCol w="493776">
                  <a:extLst>
                    <a:ext uri="{9D8B030D-6E8A-4147-A177-3AD203B41FA5}">
                      <a16:colId xmlns:a16="http://schemas.microsoft.com/office/drawing/2014/main" val="1606630673"/>
                    </a:ext>
                  </a:extLst>
                </a:gridCol>
                <a:gridCol w="493776">
                  <a:extLst>
                    <a:ext uri="{9D8B030D-6E8A-4147-A177-3AD203B41FA5}">
                      <a16:colId xmlns:a16="http://schemas.microsoft.com/office/drawing/2014/main" val="3087842047"/>
                    </a:ext>
                  </a:extLst>
                </a:gridCol>
                <a:gridCol w="493776">
                  <a:extLst>
                    <a:ext uri="{9D8B030D-6E8A-4147-A177-3AD203B41FA5}">
                      <a16:colId xmlns:a16="http://schemas.microsoft.com/office/drawing/2014/main" val="28336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5556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- 2021-06-24 14:32:57</a:t>
                      </a:r>
                      <a:r>
                        <a:rPr kumimoji="0" lang="en-US" sz="1000" b="0" i="0" u="none" strike="noStrike" kern="1200" cap="none" spc="0" normalizeH="0" baseline="0" noProof="0">
                          <a:ln>
                            <a:noFill/>
                          </a:ln>
                          <a:solidFill>
                            <a:prstClr val="black"/>
                          </a:solidFill>
                          <a:effectLst/>
                          <a:uLnTx/>
                          <a:uFillTx/>
                          <a:latin typeface="+mn-lt"/>
                          <a:ea typeface="+mn-ea"/>
                          <a:cs typeface="+mn-cs"/>
                        </a:rPr>
                        <a:t>
 When you think about flours, do you automatically think about milk?🍼
Probably not, unless you work in livestock farming – in which case, you may well associate flour with milk replacers for calves or piglets.
Milk substitutes are just one of the application areas of our pregelatinised wheat flours in the Crespovit® Flour range. They stabilise the formulation and are ideal binders for high-fat products.
Find out more here: https://crespeldeitersgroup.com/crespeo/pregelatinised-flours/ 
#crespeldeitersgroup #crespeofeed #feed #animalfeed #livestock #animalnutrition #naturalfeed #wheat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08:09:06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3.3175355450237 %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9807756"/>
                  </a:ext>
                </a:extLst>
              </a:tr>
            </a:tbl>
          </a:graphicData>
        </a:graphic>
      </p:graphicFrame>
      <p:sp>
        <p:nvSpPr>
          <p:cNvPr id="4" name="Text Placeholder 3">
            <a:extLst>
              <a:ext uri="{FF2B5EF4-FFF2-40B4-BE49-F238E27FC236}">
                <a16:creationId xmlns:a16="http://schemas.microsoft.com/office/drawing/2014/main" id="{58215CE3-2066-4F4F-8A91-0B36FE0CC826}"/>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873742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EC8-314E-4B38-9BC1-68204893B05A}"/>
              </a:ext>
            </a:extLst>
          </p:cNvPr>
          <p:cNvSpPr>
            <a:spLocks noGrp="1"/>
          </p:cNvSpPr>
          <p:nvPr>
            <p:ph type="title"/>
          </p:nvPr>
        </p:nvSpPr>
        <p:spPr/>
        <p:txBody>
          <a:bodyPr/>
          <a:lstStyle/>
          <a:p>
            <a:r>
              <a:rPr lang="en-US"/>
              <a:t>LinkedIn Posts Table | Crespel &amp; Deiters Group - 6 of 24</a:t>
            </a:r>
          </a:p>
        </p:txBody>
      </p:sp>
      <p:graphicFrame>
        <p:nvGraphicFramePr>
          <p:cNvPr id="5" name="Table Placeholder 4">
            <a:extLst>
              <a:ext uri="{FF2B5EF4-FFF2-40B4-BE49-F238E27FC236}">
                <a16:creationId xmlns:a16="http://schemas.microsoft.com/office/drawing/2014/main" id="{C22D64B8-7017-436B-8291-DE2C6EF4B277}"/>
              </a:ext>
            </a:extLst>
          </p:cNvPr>
          <p:cNvGraphicFramePr>
            <a:graphicFrameLocks noGrp="1"/>
          </p:cNvGraphicFramePr>
          <p:nvPr>
            <p:ph type="tbl" sz="quarter" idx="13"/>
            <p:extLst>
              <p:ext uri="{D42A27DB-BD31-4B8C-83A1-F6EECF244321}">
                <p14:modId xmlns:p14="http://schemas.microsoft.com/office/powerpoint/2010/main" val="413703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68401099"/>
                    </a:ext>
                  </a:extLst>
                </a:gridCol>
                <a:gridCol w="1481327">
                  <a:extLst>
                    <a:ext uri="{9D8B030D-6E8A-4147-A177-3AD203B41FA5}">
                      <a16:colId xmlns:a16="http://schemas.microsoft.com/office/drawing/2014/main" val="1886430793"/>
                    </a:ext>
                  </a:extLst>
                </a:gridCol>
                <a:gridCol w="740664">
                  <a:extLst>
                    <a:ext uri="{9D8B030D-6E8A-4147-A177-3AD203B41FA5}">
                      <a16:colId xmlns:a16="http://schemas.microsoft.com/office/drawing/2014/main" val="3611611353"/>
                    </a:ext>
                  </a:extLst>
                </a:gridCol>
                <a:gridCol w="493776">
                  <a:extLst>
                    <a:ext uri="{9D8B030D-6E8A-4147-A177-3AD203B41FA5}">
                      <a16:colId xmlns:a16="http://schemas.microsoft.com/office/drawing/2014/main" val="1564073142"/>
                    </a:ext>
                  </a:extLst>
                </a:gridCol>
                <a:gridCol w="493776">
                  <a:extLst>
                    <a:ext uri="{9D8B030D-6E8A-4147-A177-3AD203B41FA5}">
                      <a16:colId xmlns:a16="http://schemas.microsoft.com/office/drawing/2014/main" val="2346009204"/>
                    </a:ext>
                  </a:extLst>
                </a:gridCol>
                <a:gridCol w="493776">
                  <a:extLst>
                    <a:ext uri="{9D8B030D-6E8A-4147-A177-3AD203B41FA5}">
                      <a16:colId xmlns:a16="http://schemas.microsoft.com/office/drawing/2014/main" val="638807280"/>
                    </a:ext>
                  </a:extLst>
                </a:gridCol>
                <a:gridCol w="493776">
                  <a:extLst>
                    <a:ext uri="{9D8B030D-6E8A-4147-A177-3AD203B41FA5}">
                      <a16:colId xmlns:a16="http://schemas.microsoft.com/office/drawing/2014/main" val="275343037"/>
                    </a:ext>
                  </a:extLst>
                </a:gridCol>
                <a:gridCol w="493776">
                  <a:extLst>
                    <a:ext uri="{9D8B030D-6E8A-4147-A177-3AD203B41FA5}">
                      <a16:colId xmlns:a16="http://schemas.microsoft.com/office/drawing/2014/main" val="3714035005"/>
                    </a:ext>
                  </a:extLst>
                </a:gridCol>
                <a:gridCol w="493776">
                  <a:extLst>
                    <a:ext uri="{9D8B030D-6E8A-4147-A177-3AD203B41FA5}">
                      <a16:colId xmlns:a16="http://schemas.microsoft.com/office/drawing/2014/main" val="3927988334"/>
                    </a:ext>
                  </a:extLst>
                </a:gridCol>
                <a:gridCol w="493776">
                  <a:extLst>
                    <a:ext uri="{9D8B030D-6E8A-4147-A177-3AD203B41FA5}">
                      <a16:colId xmlns:a16="http://schemas.microsoft.com/office/drawing/2014/main" val="3186481368"/>
                    </a:ext>
                  </a:extLst>
                </a:gridCol>
                <a:gridCol w="493776">
                  <a:extLst>
                    <a:ext uri="{9D8B030D-6E8A-4147-A177-3AD203B41FA5}">
                      <a16:colId xmlns:a16="http://schemas.microsoft.com/office/drawing/2014/main" val="372503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906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- 2021-06-16 08:50:38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1504887"/>
                  </a:ext>
                </a:extLst>
              </a:tr>
            </a:tbl>
          </a:graphicData>
        </a:graphic>
      </p:graphicFrame>
      <p:sp>
        <p:nvSpPr>
          <p:cNvPr id="4" name="Text Placeholder 3">
            <a:extLst>
              <a:ext uri="{FF2B5EF4-FFF2-40B4-BE49-F238E27FC236}">
                <a16:creationId xmlns:a16="http://schemas.microsoft.com/office/drawing/2014/main" id="{DEC96437-A43A-43D0-8D5E-173588B8B8E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619745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2AAC9-FC03-47ED-B9F6-728D07965396}"/>
              </a:ext>
            </a:extLst>
          </p:cNvPr>
          <p:cNvSpPr>
            <a:spLocks noGrp="1"/>
          </p:cNvSpPr>
          <p:nvPr>
            <p:ph type="title"/>
          </p:nvPr>
        </p:nvSpPr>
        <p:spPr/>
        <p:txBody>
          <a:bodyPr/>
          <a:lstStyle/>
          <a:p>
            <a:r>
              <a:rPr lang="en-US"/>
              <a:t>LinkedIn Posts Table | Crespel &amp; Deiters Group - 7 of 24</a:t>
            </a:r>
          </a:p>
        </p:txBody>
      </p:sp>
      <p:graphicFrame>
        <p:nvGraphicFramePr>
          <p:cNvPr id="5" name="Table Placeholder 4">
            <a:extLst>
              <a:ext uri="{FF2B5EF4-FFF2-40B4-BE49-F238E27FC236}">
                <a16:creationId xmlns:a16="http://schemas.microsoft.com/office/drawing/2014/main" id="{7C477D9A-7A07-4CDD-8279-B3D694262AC8}"/>
              </a:ext>
            </a:extLst>
          </p:cNvPr>
          <p:cNvGraphicFramePr>
            <a:graphicFrameLocks noGrp="1"/>
          </p:cNvGraphicFramePr>
          <p:nvPr>
            <p:ph type="tbl" sz="quarter" idx="13"/>
            <p:extLst>
              <p:ext uri="{D42A27DB-BD31-4B8C-83A1-F6EECF244321}">
                <p14:modId xmlns:p14="http://schemas.microsoft.com/office/powerpoint/2010/main" val="112133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37535788"/>
                    </a:ext>
                  </a:extLst>
                </a:gridCol>
                <a:gridCol w="1481327">
                  <a:extLst>
                    <a:ext uri="{9D8B030D-6E8A-4147-A177-3AD203B41FA5}">
                      <a16:colId xmlns:a16="http://schemas.microsoft.com/office/drawing/2014/main" val="1676387503"/>
                    </a:ext>
                  </a:extLst>
                </a:gridCol>
                <a:gridCol w="740664">
                  <a:extLst>
                    <a:ext uri="{9D8B030D-6E8A-4147-A177-3AD203B41FA5}">
                      <a16:colId xmlns:a16="http://schemas.microsoft.com/office/drawing/2014/main" val="1483689611"/>
                    </a:ext>
                  </a:extLst>
                </a:gridCol>
                <a:gridCol w="493776">
                  <a:extLst>
                    <a:ext uri="{9D8B030D-6E8A-4147-A177-3AD203B41FA5}">
                      <a16:colId xmlns:a16="http://schemas.microsoft.com/office/drawing/2014/main" val="3117450218"/>
                    </a:ext>
                  </a:extLst>
                </a:gridCol>
                <a:gridCol w="493776">
                  <a:extLst>
                    <a:ext uri="{9D8B030D-6E8A-4147-A177-3AD203B41FA5}">
                      <a16:colId xmlns:a16="http://schemas.microsoft.com/office/drawing/2014/main" val="779669062"/>
                    </a:ext>
                  </a:extLst>
                </a:gridCol>
                <a:gridCol w="493776">
                  <a:extLst>
                    <a:ext uri="{9D8B030D-6E8A-4147-A177-3AD203B41FA5}">
                      <a16:colId xmlns:a16="http://schemas.microsoft.com/office/drawing/2014/main" val="468314499"/>
                    </a:ext>
                  </a:extLst>
                </a:gridCol>
                <a:gridCol w="493776">
                  <a:extLst>
                    <a:ext uri="{9D8B030D-6E8A-4147-A177-3AD203B41FA5}">
                      <a16:colId xmlns:a16="http://schemas.microsoft.com/office/drawing/2014/main" val="4104682206"/>
                    </a:ext>
                  </a:extLst>
                </a:gridCol>
                <a:gridCol w="493776">
                  <a:extLst>
                    <a:ext uri="{9D8B030D-6E8A-4147-A177-3AD203B41FA5}">
                      <a16:colId xmlns:a16="http://schemas.microsoft.com/office/drawing/2014/main" val="509414727"/>
                    </a:ext>
                  </a:extLst>
                </a:gridCol>
                <a:gridCol w="493776">
                  <a:extLst>
                    <a:ext uri="{9D8B030D-6E8A-4147-A177-3AD203B41FA5}">
                      <a16:colId xmlns:a16="http://schemas.microsoft.com/office/drawing/2014/main" val="3039379635"/>
                    </a:ext>
                  </a:extLst>
                </a:gridCol>
                <a:gridCol w="493776">
                  <a:extLst>
                    <a:ext uri="{9D8B030D-6E8A-4147-A177-3AD203B41FA5}">
                      <a16:colId xmlns:a16="http://schemas.microsoft.com/office/drawing/2014/main" val="2179496701"/>
                    </a:ext>
                  </a:extLst>
                </a:gridCol>
                <a:gridCol w="493776">
                  <a:extLst>
                    <a:ext uri="{9D8B030D-6E8A-4147-A177-3AD203B41FA5}">
                      <a16:colId xmlns:a16="http://schemas.microsoft.com/office/drawing/2014/main" val="86158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2288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- 2021-06-16 08:49:12</a:t>
                      </a:r>
                      <a:r>
                        <a:rPr kumimoji="0" lang="en-US" sz="1000" b="0" i="0" u="none" strike="noStrike" kern="1200" cap="none" spc="0" normalizeH="0" baseline="0" noProof="0">
                          <a:ln>
                            <a:noFill/>
                          </a:ln>
                          <a:solidFill>
                            <a:prstClr val="black"/>
                          </a:solidFill>
                          <a:effectLst/>
                          <a:uLnTx/>
                          <a:uFillTx/>
                          <a:latin typeface="+mn-lt"/>
                          <a:ea typeface="+mn-ea"/>
                          <a:cs typeface="+mn-cs"/>
                        </a:rPr>
                        <a:t>
 Process-stability for dry kibbles 🐶🐱
From long shelf-life, to good digestibility and ultimate convenience, dry pet food has numerous benefits. Wheat starch, such as that in our Trigovit® Starch line, is perfectly tailored to different production methods for dry kibbles, thanks to its high process stability. In addition, it guarantees just the right structure and crunch in the end product. Find out more here: bit.ly/3guM3Zo
#crespeldeitersgroup #trigeapetfood #petindustry #pets #petproducts #petbusiness #petnutrition #petfoodindustry #animalfeed #animalnutrition 
© Pixabay / Crepessuzette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10.576923076923 %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5790948"/>
                  </a:ext>
                </a:extLst>
              </a:tr>
            </a:tbl>
          </a:graphicData>
        </a:graphic>
      </p:graphicFrame>
      <p:sp>
        <p:nvSpPr>
          <p:cNvPr id="4" name="Text Placeholder 3">
            <a:extLst>
              <a:ext uri="{FF2B5EF4-FFF2-40B4-BE49-F238E27FC236}">
                <a16:creationId xmlns:a16="http://schemas.microsoft.com/office/drawing/2014/main" id="{8B51E3FE-4BDD-4C29-A2DF-27E77415A215}"/>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07598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0009E-C908-4D02-8910-6EA6EA02862C}"/>
              </a:ext>
            </a:extLst>
          </p:cNvPr>
          <p:cNvSpPr>
            <a:spLocks noGrp="1"/>
          </p:cNvSpPr>
          <p:nvPr>
            <p:ph type="title"/>
          </p:nvPr>
        </p:nvSpPr>
        <p:spPr/>
        <p:txBody>
          <a:bodyPr/>
          <a:lstStyle/>
          <a:p>
            <a:r>
              <a:rPr lang="en-US"/>
              <a:t>LinkedIn Posts Table | Crespel &amp; Deiters Group - 8 of 24</a:t>
            </a:r>
          </a:p>
        </p:txBody>
      </p:sp>
      <p:graphicFrame>
        <p:nvGraphicFramePr>
          <p:cNvPr id="5" name="Table Placeholder 4">
            <a:extLst>
              <a:ext uri="{FF2B5EF4-FFF2-40B4-BE49-F238E27FC236}">
                <a16:creationId xmlns:a16="http://schemas.microsoft.com/office/drawing/2014/main" id="{9CD578DE-1F8B-4376-8EFC-917F5A0A4F66}"/>
              </a:ext>
            </a:extLst>
          </p:cNvPr>
          <p:cNvGraphicFramePr>
            <a:graphicFrameLocks noGrp="1"/>
          </p:cNvGraphicFramePr>
          <p:nvPr>
            <p:ph type="tbl" sz="quarter" idx="13"/>
            <p:extLst>
              <p:ext uri="{D42A27DB-BD31-4B8C-83A1-F6EECF244321}">
                <p14:modId xmlns:p14="http://schemas.microsoft.com/office/powerpoint/2010/main" val="345078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05633836"/>
                    </a:ext>
                  </a:extLst>
                </a:gridCol>
                <a:gridCol w="1481327">
                  <a:extLst>
                    <a:ext uri="{9D8B030D-6E8A-4147-A177-3AD203B41FA5}">
                      <a16:colId xmlns:a16="http://schemas.microsoft.com/office/drawing/2014/main" val="2412256391"/>
                    </a:ext>
                  </a:extLst>
                </a:gridCol>
                <a:gridCol w="740664">
                  <a:extLst>
                    <a:ext uri="{9D8B030D-6E8A-4147-A177-3AD203B41FA5}">
                      <a16:colId xmlns:a16="http://schemas.microsoft.com/office/drawing/2014/main" val="1849663217"/>
                    </a:ext>
                  </a:extLst>
                </a:gridCol>
                <a:gridCol w="493776">
                  <a:extLst>
                    <a:ext uri="{9D8B030D-6E8A-4147-A177-3AD203B41FA5}">
                      <a16:colId xmlns:a16="http://schemas.microsoft.com/office/drawing/2014/main" val="4274479003"/>
                    </a:ext>
                  </a:extLst>
                </a:gridCol>
                <a:gridCol w="493776">
                  <a:extLst>
                    <a:ext uri="{9D8B030D-6E8A-4147-A177-3AD203B41FA5}">
                      <a16:colId xmlns:a16="http://schemas.microsoft.com/office/drawing/2014/main" val="1804004415"/>
                    </a:ext>
                  </a:extLst>
                </a:gridCol>
                <a:gridCol w="493776">
                  <a:extLst>
                    <a:ext uri="{9D8B030D-6E8A-4147-A177-3AD203B41FA5}">
                      <a16:colId xmlns:a16="http://schemas.microsoft.com/office/drawing/2014/main" val="1228054082"/>
                    </a:ext>
                  </a:extLst>
                </a:gridCol>
                <a:gridCol w="493776">
                  <a:extLst>
                    <a:ext uri="{9D8B030D-6E8A-4147-A177-3AD203B41FA5}">
                      <a16:colId xmlns:a16="http://schemas.microsoft.com/office/drawing/2014/main" val="479101916"/>
                    </a:ext>
                  </a:extLst>
                </a:gridCol>
                <a:gridCol w="493776">
                  <a:extLst>
                    <a:ext uri="{9D8B030D-6E8A-4147-A177-3AD203B41FA5}">
                      <a16:colId xmlns:a16="http://schemas.microsoft.com/office/drawing/2014/main" val="4193832722"/>
                    </a:ext>
                  </a:extLst>
                </a:gridCol>
                <a:gridCol w="493776">
                  <a:extLst>
                    <a:ext uri="{9D8B030D-6E8A-4147-A177-3AD203B41FA5}">
                      <a16:colId xmlns:a16="http://schemas.microsoft.com/office/drawing/2014/main" val="1297632654"/>
                    </a:ext>
                  </a:extLst>
                </a:gridCol>
                <a:gridCol w="493776">
                  <a:extLst>
                    <a:ext uri="{9D8B030D-6E8A-4147-A177-3AD203B41FA5}">
                      <a16:colId xmlns:a16="http://schemas.microsoft.com/office/drawing/2014/main" val="299442832"/>
                    </a:ext>
                  </a:extLst>
                </a:gridCol>
                <a:gridCol w="493776">
                  <a:extLst>
                    <a:ext uri="{9D8B030D-6E8A-4147-A177-3AD203B41FA5}">
                      <a16:colId xmlns:a16="http://schemas.microsoft.com/office/drawing/2014/main" val="100076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1666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- 2021-06-14 16:35:15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7.6335877862595 %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8790204"/>
                  </a:ext>
                </a:extLst>
              </a:tr>
            </a:tbl>
          </a:graphicData>
        </a:graphic>
      </p:graphicFrame>
      <p:sp>
        <p:nvSpPr>
          <p:cNvPr id="4" name="Text Placeholder 3">
            <a:extLst>
              <a:ext uri="{FF2B5EF4-FFF2-40B4-BE49-F238E27FC236}">
                <a16:creationId xmlns:a16="http://schemas.microsoft.com/office/drawing/2014/main" id="{2B26414E-2123-4489-8DA2-D861CF71B207}"/>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130538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CAB0-3AB1-49DB-B8AE-9D4B51EC7438}"/>
              </a:ext>
            </a:extLst>
          </p:cNvPr>
          <p:cNvSpPr>
            <a:spLocks noGrp="1"/>
          </p:cNvSpPr>
          <p:nvPr>
            <p:ph type="title"/>
          </p:nvPr>
        </p:nvSpPr>
        <p:spPr/>
        <p:txBody>
          <a:bodyPr/>
          <a:lstStyle/>
          <a:p>
            <a:r>
              <a:rPr lang="en-US"/>
              <a:t>LinkedIn Posts Table | Crespel &amp; Deiters Group - 9 of 24</a:t>
            </a:r>
          </a:p>
        </p:txBody>
      </p:sp>
      <p:graphicFrame>
        <p:nvGraphicFramePr>
          <p:cNvPr id="5" name="Table Placeholder 4">
            <a:extLst>
              <a:ext uri="{FF2B5EF4-FFF2-40B4-BE49-F238E27FC236}">
                <a16:creationId xmlns:a16="http://schemas.microsoft.com/office/drawing/2014/main" id="{69CBAB97-9E6E-4EFA-8E4A-ECF9B9A7759A}"/>
              </a:ext>
            </a:extLst>
          </p:cNvPr>
          <p:cNvGraphicFramePr>
            <a:graphicFrameLocks noGrp="1"/>
          </p:cNvGraphicFramePr>
          <p:nvPr>
            <p:ph type="tbl" sz="quarter" idx="13"/>
            <p:extLst>
              <p:ext uri="{D42A27DB-BD31-4B8C-83A1-F6EECF244321}">
                <p14:modId xmlns:p14="http://schemas.microsoft.com/office/powerpoint/2010/main" val="51646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34249388"/>
                    </a:ext>
                  </a:extLst>
                </a:gridCol>
                <a:gridCol w="1481327">
                  <a:extLst>
                    <a:ext uri="{9D8B030D-6E8A-4147-A177-3AD203B41FA5}">
                      <a16:colId xmlns:a16="http://schemas.microsoft.com/office/drawing/2014/main" val="2212278049"/>
                    </a:ext>
                  </a:extLst>
                </a:gridCol>
                <a:gridCol w="740664">
                  <a:extLst>
                    <a:ext uri="{9D8B030D-6E8A-4147-A177-3AD203B41FA5}">
                      <a16:colId xmlns:a16="http://schemas.microsoft.com/office/drawing/2014/main" val="1992778014"/>
                    </a:ext>
                  </a:extLst>
                </a:gridCol>
                <a:gridCol w="493776">
                  <a:extLst>
                    <a:ext uri="{9D8B030D-6E8A-4147-A177-3AD203B41FA5}">
                      <a16:colId xmlns:a16="http://schemas.microsoft.com/office/drawing/2014/main" val="2100329826"/>
                    </a:ext>
                  </a:extLst>
                </a:gridCol>
                <a:gridCol w="493776">
                  <a:extLst>
                    <a:ext uri="{9D8B030D-6E8A-4147-A177-3AD203B41FA5}">
                      <a16:colId xmlns:a16="http://schemas.microsoft.com/office/drawing/2014/main" val="1385978793"/>
                    </a:ext>
                  </a:extLst>
                </a:gridCol>
                <a:gridCol w="493776">
                  <a:extLst>
                    <a:ext uri="{9D8B030D-6E8A-4147-A177-3AD203B41FA5}">
                      <a16:colId xmlns:a16="http://schemas.microsoft.com/office/drawing/2014/main" val="3855947791"/>
                    </a:ext>
                  </a:extLst>
                </a:gridCol>
                <a:gridCol w="493776">
                  <a:extLst>
                    <a:ext uri="{9D8B030D-6E8A-4147-A177-3AD203B41FA5}">
                      <a16:colId xmlns:a16="http://schemas.microsoft.com/office/drawing/2014/main" val="560747706"/>
                    </a:ext>
                  </a:extLst>
                </a:gridCol>
                <a:gridCol w="493776">
                  <a:extLst>
                    <a:ext uri="{9D8B030D-6E8A-4147-A177-3AD203B41FA5}">
                      <a16:colId xmlns:a16="http://schemas.microsoft.com/office/drawing/2014/main" val="844859366"/>
                    </a:ext>
                  </a:extLst>
                </a:gridCol>
                <a:gridCol w="493776">
                  <a:extLst>
                    <a:ext uri="{9D8B030D-6E8A-4147-A177-3AD203B41FA5}">
                      <a16:colId xmlns:a16="http://schemas.microsoft.com/office/drawing/2014/main" val="2147870221"/>
                    </a:ext>
                  </a:extLst>
                </a:gridCol>
                <a:gridCol w="493776">
                  <a:extLst>
                    <a:ext uri="{9D8B030D-6E8A-4147-A177-3AD203B41FA5}">
                      <a16:colId xmlns:a16="http://schemas.microsoft.com/office/drawing/2014/main" val="2614754675"/>
                    </a:ext>
                  </a:extLst>
                </a:gridCol>
                <a:gridCol w="493776">
                  <a:extLst>
                    <a:ext uri="{9D8B030D-6E8A-4147-A177-3AD203B41FA5}">
                      <a16:colId xmlns:a16="http://schemas.microsoft.com/office/drawing/2014/main" val="3329790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0608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- 2021-06-14 16:30:28</a:t>
                      </a:r>
                      <a:r>
                        <a:rPr kumimoji="0" lang="en-US" sz="1000" b="0" i="0" u="none" strike="noStrike" kern="1200" cap="none" spc="0" normalizeH="0" baseline="0" noProof="0">
                          <a:ln>
                            <a:noFill/>
                          </a:ln>
                          <a:solidFill>
                            <a:prstClr val="black"/>
                          </a:solidFill>
                          <a:effectLst/>
                          <a:uLnTx/>
                          <a:uFillTx/>
                          <a:latin typeface="+mn-lt"/>
                          <a:ea typeface="+mn-ea"/>
                          <a:cs typeface="+mn-cs"/>
                        </a:rPr>
                        <a:t>
 Lory® Tex Granules – perfect pairing for vegan bratwurst
Perhaps not surprisingly, as a German #ingredient manufacturer, we see it as our mission to develop a successful and convincing #vegan version of the typical #bratwurst. An important component of our concept? Our textured wheat proteins in granulated form - Lory® Tex Granules. With their significant influence on mouthfeel, they ensure a texture that is close to the original and pair perfectly with the wheat-based binding component Lory® Bind.
Watch this video to learn how easy it is to prepare and combine the ingredients for the perfect plant-based bratwurst: https://vimeo.com/547403667/03bd9bbb5b
#loryma #plantbased #foodinnovation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11.271676300578 %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254340"/>
                  </a:ext>
                </a:extLst>
              </a:tr>
            </a:tbl>
          </a:graphicData>
        </a:graphic>
      </p:graphicFrame>
      <p:sp>
        <p:nvSpPr>
          <p:cNvPr id="4" name="Text Placeholder 3">
            <a:extLst>
              <a:ext uri="{FF2B5EF4-FFF2-40B4-BE49-F238E27FC236}">
                <a16:creationId xmlns:a16="http://schemas.microsoft.com/office/drawing/2014/main" id="{D104621D-4D01-4698-A8C2-C514539BA82C}"/>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737804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7181-317E-438F-8BDB-6652D603443B}"/>
              </a:ext>
            </a:extLst>
          </p:cNvPr>
          <p:cNvSpPr>
            <a:spLocks noGrp="1"/>
          </p:cNvSpPr>
          <p:nvPr>
            <p:ph type="title"/>
          </p:nvPr>
        </p:nvSpPr>
        <p:spPr/>
        <p:txBody>
          <a:bodyPr/>
          <a:lstStyle/>
          <a:p>
            <a:r>
              <a:rPr lang="en-US"/>
              <a:t>LinkedIn Posts Table | Crespel &amp; Deiters Group - 10 of 24</a:t>
            </a:r>
          </a:p>
        </p:txBody>
      </p:sp>
      <p:graphicFrame>
        <p:nvGraphicFramePr>
          <p:cNvPr id="5" name="Table Placeholder 4">
            <a:extLst>
              <a:ext uri="{FF2B5EF4-FFF2-40B4-BE49-F238E27FC236}">
                <a16:creationId xmlns:a16="http://schemas.microsoft.com/office/drawing/2014/main" id="{4DF658AB-B2A6-4042-9DBA-9DB5F0D20BB9}"/>
              </a:ext>
            </a:extLst>
          </p:cNvPr>
          <p:cNvGraphicFramePr>
            <a:graphicFrameLocks noGrp="1"/>
          </p:cNvGraphicFramePr>
          <p:nvPr>
            <p:ph type="tbl" sz="quarter" idx="13"/>
            <p:extLst>
              <p:ext uri="{D42A27DB-BD31-4B8C-83A1-F6EECF244321}">
                <p14:modId xmlns:p14="http://schemas.microsoft.com/office/powerpoint/2010/main" val="377160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59428703"/>
                    </a:ext>
                  </a:extLst>
                </a:gridCol>
                <a:gridCol w="1481327">
                  <a:extLst>
                    <a:ext uri="{9D8B030D-6E8A-4147-A177-3AD203B41FA5}">
                      <a16:colId xmlns:a16="http://schemas.microsoft.com/office/drawing/2014/main" val="2475847580"/>
                    </a:ext>
                  </a:extLst>
                </a:gridCol>
                <a:gridCol w="740664">
                  <a:extLst>
                    <a:ext uri="{9D8B030D-6E8A-4147-A177-3AD203B41FA5}">
                      <a16:colId xmlns:a16="http://schemas.microsoft.com/office/drawing/2014/main" val="3915577582"/>
                    </a:ext>
                  </a:extLst>
                </a:gridCol>
                <a:gridCol w="493776">
                  <a:extLst>
                    <a:ext uri="{9D8B030D-6E8A-4147-A177-3AD203B41FA5}">
                      <a16:colId xmlns:a16="http://schemas.microsoft.com/office/drawing/2014/main" val="3754527603"/>
                    </a:ext>
                  </a:extLst>
                </a:gridCol>
                <a:gridCol w="493776">
                  <a:extLst>
                    <a:ext uri="{9D8B030D-6E8A-4147-A177-3AD203B41FA5}">
                      <a16:colId xmlns:a16="http://schemas.microsoft.com/office/drawing/2014/main" val="2586166803"/>
                    </a:ext>
                  </a:extLst>
                </a:gridCol>
                <a:gridCol w="493776">
                  <a:extLst>
                    <a:ext uri="{9D8B030D-6E8A-4147-A177-3AD203B41FA5}">
                      <a16:colId xmlns:a16="http://schemas.microsoft.com/office/drawing/2014/main" val="2710207042"/>
                    </a:ext>
                  </a:extLst>
                </a:gridCol>
                <a:gridCol w="493776">
                  <a:extLst>
                    <a:ext uri="{9D8B030D-6E8A-4147-A177-3AD203B41FA5}">
                      <a16:colId xmlns:a16="http://schemas.microsoft.com/office/drawing/2014/main" val="286624794"/>
                    </a:ext>
                  </a:extLst>
                </a:gridCol>
                <a:gridCol w="493776">
                  <a:extLst>
                    <a:ext uri="{9D8B030D-6E8A-4147-A177-3AD203B41FA5}">
                      <a16:colId xmlns:a16="http://schemas.microsoft.com/office/drawing/2014/main" val="3540441700"/>
                    </a:ext>
                  </a:extLst>
                </a:gridCol>
                <a:gridCol w="493776">
                  <a:extLst>
                    <a:ext uri="{9D8B030D-6E8A-4147-A177-3AD203B41FA5}">
                      <a16:colId xmlns:a16="http://schemas.microsoft.com/office/drawing/2014/main" val="2377596193"/>
                    </a:ext>
                  </a:extLst>
                </a:gridCol>
                <a:gridCol w="493776">
                  <a:extLst>
                    <a:ext uri="{9D8B030D-6E8A-4147-A177-3AD203B41FA5}">
                      <a16:colId xmlns:a16="http://schemas.microsoft.com/office/drawing/2014/main" val="4263863513"/>
                    </a:ext>
                  </a:extLst>
                </a:gridCol>
                <a:gridCol w="493776">
                  <a:extLst>
                    <a:ext uri="{9D8B030D-6E8A-4147-A177-3AD203B41FA5}">
                      <a16:colId xmlns:a16="http://schemas.microsoft.com/office/drawing/2014/main" val="3787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8069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- 2021-06-11 11:25:55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5.7324840764331 %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2808376"/>
                  </a:ext>
                </a:extLst>
              </a:tr>
            </a:tbl>
          </a:graphicData>
        </a:graphic>
      </p:graphicFrame>
      <p:sp>
        <p:nvSpPr>
          <p:cNvPr id="4" name="Text Placeholder 3">
            <a:extLst>
              <a:ext uri="{FF2B5EF4-FFF2-40B4-BE49-F238E27FC236}">
                <a16:creationId xmlns:a16="http://schemas.microsoft.com/office/drawing/2014/main" id="{CEEA9571-EAD0-436A-BD22-0D39234BC74E}"/>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73118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9719C-F1D6-4112-99E3-4B2B2052B189}"/>
              </a:ext>
            </a:extLst>
          </p:cNvPr>
          <p:cNvSpPr>
            <a:spLocks noGrp="1"/>
          </p:cNvSpPr>
          <p:nvPr>
            <p:ph type="title"/>
          </p:nvPr>
        </p:nvSpPr>
        <p:spPr/>
        <p:txBody>
          <a:bodyPr/>
          <a:lstStyle/>
          <a:p>
            <a:r>
              <a:rPr lang="en-US"/>
              <a:t>LinkedIn Posts Table | Crespel &amp; Deiters Group - 11 of 24</a:t>
            </a:r>
          </a:p>
        </p:txBody>
      </p:sp>
      <p:graphicFrame>
        <p:nvGraphicFramePr>
          <p:cNvPr id="5" name="Table Placeholder 4">
            <a:extLst>
              <a:ext uri="{FF2B5EF4-FFF2-40B4-BE49-F238E27FC236}">
                <a16:creationId xmlns:a16="http://schemas.microsoft.com/office/drawing/2014/main" id="{F0D787F0-DBE8-453D-8FAC-8433EDCD3E4D}"/>
              </a:ext>
            </a:extLst>
          </p:cNvPr>
          <p:cNvGraphicFramePr>
            <a:graphicFrameLocks noGrp="1"/>
          </p:cNvGraphicFramePr>
          <p:nvPr>
            <p:ph type="tbl" sz="quarter" idx="13"/>
            <p:extLst>
              <p:ext uri="{D42A27DB-BD31-4B8C-83A1-F6EECF244321}">
                <p14:modId xmlns:p14="http://schemas.microsoft.com/office/powerpoint/2010/main" val="263913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32505256"/>
                    </a:ext>
                  </a:extLst>
                </a:gridCol>
                <a:gridCol w="1481327">
                  <a:extLst>
                    <a:ext uri="{9D8B030D-6E8A-4147-A177-3AD203B41FA5}">
                      <a16:colId xmlns:a16="http://schemas.microsoft.com/office/drawing/2014/main" val="1094227671"/>
                    </a:ext>
                  </a:extLst>
                </a:gridCol>
                <a:gridCol w="740664">
                  <a:extLst>
                    <a:ext uri="{9D8B030D-6E8A-4147-A177-3AD203B41FA5}">
                      <a16:colId xmlns:a16="http://schemas.microsoft.com/office/drawing/2014/main" val="4012731926"/>
                    </a:ext>
                  </a:extLst>
                </a:gridCol>
                <a:gridCol w="493776">
                  <a:extLst>
                    <a:ext uri="{9D8B030D-6E8A-4147-A177-3AD203B41FA5}">
                      <a16:colId xmlns:a16="http://schemas.microsoft.com/office/drawing/2014/main" val="3055254541"/>
                    </a:ext>
                  </a:extLst>
                </a:gridCol>
                <a:gridCol w="493776">
                  <a:extLst>
                    <a:ext uri="{9D8B030D-6E8A-4147-A177-3AD203B41FA5}">
                      <a16:colId xmlns:a16="http://schemas.microsoft.com/office/drawing/2014/main" val="1240441636"/>
                    </a:ext>
                  </a:extLst>
                </a:gridCol>
                <a:gridCol w="493776">
                  <a:extLst>
                    <a:ext uri="{9D8B030D-6E8A-4147-A177-3AD203B41FA5}">
                      <a16:colId xmlns:a16="http://schemas.microsoft.com/office/drawing/2014/main" val="3570976894"/>
                    </a:ext>
                  </a:extLst>
                </a:gridCol>
                <a:gridCol w="493776">
                  <a:extLst>
                    <a:ext uri="{9D8B030D-6E8A-4147-A177-3AD203B41FA5}">
                      <a16:colId xmlns:a16="http://schemas.microsoft.com/office/drawing/2014/main" val="3980472653"/>
                    </a:ext>
                  </a:extLst>
                </a:gridCol>
                <a:gridCol w="493776">
                  <a:extLst>
                    <a:ext uri="{9D8B030D-6E8A-4147-A177-3AD203B41FA5}">
                      <a16:colId xmlns:a16="http://schemas.microsoft.com/office/drawing/2014/main" val="1759539345"/>
                    </a:ext>
                  </a:extLst>
                </a:gridCol>
                <a:gridCol w="493776">
                  <a:extLst>
                    <a:ext uri="{9D8B030D-6E8A-4147-A177-3AD203B41FA5}">
                      <a16:colId xmlns:a16="http://schemas.microsoft.com/office/drawing/2014/main" val="2910281452"/>
                    </a:ext>
                  </a:extLst>
                </a:gridCol>
                <a:gridCol w="493776">
                  <a:extLst>
                    <a:ext uri="{9D8B030D-6E8A-4147-A177-3AD203B41FA5}">
                      <a16:colId xmlns:a16="http://schemas.microsoft.com/office/drawing/2014/main" val="3872962536"/>
                    </a:ext>
                  </a:extLst>
                </a:gridCol>
                <a:gridCol w="493776">
                  <a:extLst>
                    <a:ext uri="{9D8B030D-6E8A-4147-A177-3AD203B41FA5}">
                      <a16:colId xmlns:a16="http://schemas.microsoft.com/office/drawing/2014/main" val="4014233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9025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- 2021-06-11 11:15:49</a:t>
                      </a:r>
                      <a:r>
                        <a:rPr kumimoji="0" lang="en-US" sz="1000" b="0" i="0" u="none" strike="noStrike" kern="1200" cap="none" spc="0" normalizeH="0" baseline="0" noProof="0">
                          <a:ln>
                            <a:noFill/>
                          </a:ln>
                          <a:solidFill>
                            <a:prstClr val="black"/>
                          </a:solidFill>
                          <a:effectLst/>
                          <a:uLnTx/>
                          <a:uFillTx/>
                          <a:latin typeface="+mn-lt"/>
                          <a:ea typeface="+mn-ea"/>
                          <a:cs typeface="+mn-cs"/>
                        </a:rPr>
                        <a:t>
 Tasty, authentic and packed with protein: new concept for vegan minced meat
Food producers can capitalise on our innovative concept for wheat-based, vegetable minced meat thanks to its:
1. Authentic appearance and texture: textured wheat proteins (Lory® Tex) combined with the wheat-based binding system Lory® Bind authentically replicate the sensory characteristics of minced meat.
2. Excellent nutritional profile: similar protein content, yet additional fibre and less fat compared to the meat version.
3. Great taste with no grain-like aftertaste: neutral ingredients are the ideal basis for individual seasonings without off-flavours.
In principle, vegan minced meat can be used as a 1-to-1 substitute for meat in all recipes. In its raw state, it has a typical minced appearance, the starchy binder allows for the formation of stable balls or patties, and it’s easy to chop in the pan. Once cooked, the texture is maintained and the bite remains authentic even when cold.
Read the full press release here: https://crespeldeitersgroup.com/news/new-vegan-mince-concept-addresses-increased-appetite-for-meat-alternatives/ 
#loryma #vegan #foodtrend #plantbased #ingredients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7.396449704142 %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2417610"/>
                  </a:ext>
                </a:extLst>
              </a:tr>
            </a:tbl>
          </a:graphicData>
        </a:graphic>
      </p:graphicFrame>
      <p:sp>
        <p:nvSpPr>
          <p:cNvPr id="4" name="Text Placeholder 3">
            <a:extLst>
              <a:ext uri="{FF2B5EF4-FFF2-40B4-BE49-F238E27FC236}">
                <a16:creationId xmlns:a16="http://schemas.microsoft.com/office/drawing/2014/main" id="{9B2A28AD-C8EA-4B33-BAF8-75B46C7C3ED4}"/>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29567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74E9F-DD28-4A09-8DA1-B61BC118E181}"/>
              </a:ext>
            </a:extLst>
          </p:cNvPr>
          <p:cNvSpPr>
            <a:spLocks noGrp="1"/>
          </p:cNvSpPr>
          <p:nvPr>
            <p:ph type="title"/>
          </p:nvPr>
        </p:nvSpPr>
        <p:spPr/>
        <p:txBody>
          <a:bodyPr/>
          <a:lstStyle/>
          <a:p>
            <a:r>
              <a:rPr lang="en-US"/>
              <a:t>LinkedIn Posts Table | Crespel &amp; Deiters Group - 12 of 24</a:t>
            </a:r>
          </a:p>
        </p:txBody>
      </p:sp>
      <p:graphicFrame>
        <p:nvGraphicFramePr>
          <p:cNvPr id="5" name="Table Placeholder 4">
            <a:extLst>
              <a:ext uri="{FF2B5EF4-FFF2-40B4-BE49-F238E27FC236}">
                <a16:creationId xmlns:a16="http://schemas.microsoft.com/office/drawing/2014/main" id="{412DD73A-A491-43D1-93D3-0BED4397A3C4}"/>
              </a:ext>
            </a:extLst>
          </p:cNvPr>
          <p:cNvGraphicFramePr>
            <a:graphicFrameLocks noGrp="1"/>
          </p:cNvGraphicFramePr>
          <p:nvPr>
            <p:ph type="tbl" sz="quarter" idx="13"/>
            <p:extLst>
              <p:ext uri="{D42A27DB-BD31-4B8C-83A1-F6EECF244321}">
                <p14:modId xmlns:p14="http://schemas.microsoft.com/office/powerpoint/2010/main" val="216404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504469588"/>
                    </a:ext>
                  </a:extLst>
                </a:gridCol>
                <a:gridCol w="1481327">
                  <a:extLst>
                    <a:ext uri="{9D8B030D-6E8A-4147-A177-3AD203B41FA5}">
                      <a16:colId xmlns:a16="http://schemas.microsoft.com/office/drawing/2014/main" val="3008362134"/>
                    </a:ext>
                  </a:extLst>
                </a:gridCol>
                <a:gridCol w="740664">
                  <a:extLst>
                    <a:ext uri="{9D8B030D-6E8A-4147-A177-3AD203B41FA5}">
                      <a16:colId xmlns:a16="http://schemas.microsoft.com/office/drawing/2014/main" val="70110466"/>
                    </a:ext>
                  </a:extLst>
                </a:gridCol>
                <a:gridCol w="493776">
                  <a:extLst>
                    <a:ext uri="{9D8B030D-6E8A-4147-A177-3AD203B41FA5}">
                      <a16:colId xmlns:a16="http://schemas.microsoft.com/office/drawing/2014/main" val="3920369059"/>
                    </a:ext>
                  </a:extLst>
                </a:gridCol>
                <a:gridCol w="493776">
                  <a:extLst>
                    <a:ext uri="{9D8B030D-6E8A-4147-A177-3AD203B41FA5}">
                      <a16:colId xmlns:a16="http://schemas.microsoft.com/office/drawing/2014/main" val="1786566610"/>
                    </a:ext>
                  </a:extLst>
                </a:gridCol>
                <a:gridCol w="493776">
                  <a:extLst>
                    <a:ext uri="{9D8B030D-6E8A-4147-A177-3AD203B41FA5}">
                      <a16:colId xmlns:a16="http://schemas.microsoft.com/office/drawing/2014/main" val="3922024696"/>
                    </a:ext>
                  </a:extLst>
                </a:gridCol>
                <a:gridCol w="493776">
                  <a:extLst>
                    <a:ext uri="{9D8B030D-6E8A-4147-A177-3AD203B41FA5}">
                      <a16:colId xmlns:a16="http://schemas.microsoft.com/office/drawing/2014/main" val="598087271"/>
                    </a:ext>
                  </a:extLst>
                </a:gridCol>
                <a:gridCol w="493776">
                  <a:extLst>
                    <a:ext uri="{9D8B030D-6E8A-4147-A177-3AD203B41FA5}">
                      <a16:colId xmlns:a16="http://schemas.microsoft.com/office/drawing/2014/main" val="1109008999"/>
                    </a:ext>
                  </a:extLst>
                </a:gridCol>
                <a:gridCol w="493776">
                  <a:extLst>
                    <a:ext uri="{9D8B030D-6E8A-4147-A177-3AD203B41FA5}">
                      <a16:colId xmlns:a16="http://schemas.microsoft.com/office/drawing/2014/main" val="3764637569"/>
                    </a:ext>
                  </a:extLst>
                </a:gridCol>
                <a:gridCol w="493776">
                  <a:extLst>
                    <a:ext uri="{9D8B030D-6E8A-4147-A177-3AD203B41FA5}">
                      <a16:colId xmlns:a16="http://schemas.microsoft.com/office/drawing/2014/main" val="1530554637"/>
                    </a:ext>
                  </a:extLst>
                </a:gridCol>
                <a:gridCol w="493776">
                  <a:extLst>
                    <a:ext uri="{9D8B030D-6E8A-4147-A177-3AD203B41FA5}">
                      <a16:colId xmlns:a16="http://schemas.microsoft.com/office/drawing/2014/main" val="305339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9427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- 2021-06-10 10:03:36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20:08:56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9.4488188976378 %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496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- 2021-06-10 09:11:38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6.3745019920319 %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4575266"/>
                  </a:ext>
                </a:extLst>
              </a:tr>
            </a:tbl>
          </a:graphicData>
        </a:graphic>
      </p:graphicFrame>
      <p:sp>
        <p:nvSpPr>
          <p:cNvPr id="4" name="Text Placeholder 3">
            <a:extLst>
              <a:ext uri="{FF2B5EF4-FFF2-40B4-BE49-F238E27FC236}">
                <a16:creationId xmlns:a16="http://schemas.microsoft.com/office/drawing/2014/main" id="{CFEFCE32-9050-4670-9575-F531C88A9C2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15863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E10E-94E0-4813-BD37-7940BFA13DAD}"/>
              </a:ext>
            </a:extLst>
          </p:cNvPr>
          <p:cNvSpPr>
            <a:spLocks noGrp="1"/>
          </p:cNvSpPr>
          <p:nvPr>
            <p:ph type="title"/>
          </p:nvPr>
        </p:nvSpPr>
        <p:spPr/>
        <p:txBody>
          <a:bodyPr/>
          <a:lstStyle/>
          <a:p>
            <a:r>
              <a:rPr lang="en-US"/>
              <a:t>LinkedIn Posts Table | Crespel &amp; Deiters Group - 13 of 24</a:t>
            </a:r>
          </a:p>
        </p:txBody>
      </p:sp>
      <p:graphicFrame>
        <p:nvGraphicFramePr>
          <p:cNvPr id="5" name="Table Placeholder 4">
            <a:extLst>
              <a:ext uri="{FF2B5EF4-FFF2-40B4-BE49-F238E27FC236}">
                <a16:creationId xmlns:a16="http://schemas.microsoft.com/office/drawing/2014/main" id="{79A198B3-A159-4685-AAC0-575282E1BE46}"/>
              </a:ext>
            </a:extLst>
          </p:cNvPr>
          <p:cNvGraphicFramePr>
            <a:graphicFrameLocks noGrp="1"/>
          </p:cNvGraphicFramePr>
          <p:nvPr>
            <p:ph type="tbl" sz="quarter" idx="13"/>
            <p:extLst>
              <p:ext uri="{D42A27DB-BD31-4B8C-83A1-F6EECF244321}">
                <p14:modId xmlns:p14="http://schemas.microsoft.com/office/powerpoint/2010/main" val="369741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81140113"/>
                    </a:ext>
                  </a:extLst>
                </a:gridCol>
                <a:gridCol w="1481327">
                  <a:extLst>
                    <a:ext uri="{9D8B030D-6E8A-4147-A177-3AD203B41FA5}">
                      <a16:colId xmlns:a16="http://schemas.microsoft.com/office/drawing/2014/main" val="730018073"/>
                    </a:ext>
                  </a:extLst>
                </a:gridCol>
                <a:gridCol w="740664">
                  <a:extLst>
                    <a:ext uri="{9D8B030D-6E8A-4147-A177-3AD203B41FA5}">
                      <a16:colId xmlns:a16="http://schemas.microsoft.com/office/drawing/2014/main" val="1620419636"/>
                    </a:ext>
                  </a:extLst>
                </a:gridCol>
                <a:gridCol w="493776">
                  <a:extLst>
                    <a:ext uri="{9D8B030D-6E8A-4147-A177-3AD203B41FA5}">
                      <a16:colId xmlns:a16="http://schemas.microsoft.com/office/drawing/2014/main" val="839095717"/>
                    </a:ext>
                  </a:extLst>
                </a:gridCol>
                <a:gridCol w="493776">
                  <a:extLst>
                    <a:ext uri="{9D8B030D-6E8A-4147-A177-3AD203B41FA5}">
                      <a16:colId xmlns:a16="http://schemas.microsoft.com/office/drawing/2014/main" val="1513043238"/>
                    </a:ext>
                  </a:extLst>
                </a:gridCol>
                <a:gridCol w="493776">
                  <a:extLst>
                    <a:ext uri="{9D8B030D-6E8A-4147-A177-3AD203B41FA5}">
                      <a16:colId xmlns:a16="http://schemas.microsoft.com/office/drawing/2014/main" val="546486124"/>
                    </a:ext>
                  </a:extLst>
                </a:gridCol>
                <a:gridCol w="493776">
                  <a:extLst>
                    <a:ext uri="{9D8B030D-6E8A-4147-A177-3AD203B41FA5}">
                      <a16:colId xmlns:a16="http://schemas.microsoft.com/office/drawing/2014/main" val="3836025474"/>
                    </a:ext>
                  </a:extLst>
                </a:gridCol>
                <a:gridCol w="493776">
                  <a:extLst>
                    <a:ext uri="{9D8B030D-6E8A-4147-A177-3AD203B41FA5}">
                      <a16:colId xmlns:a16="http://schemas.microsoft.com/office/drawing/2014/main" val="2921441695"/>
                    </a:ext>
                  </a:extLst>
                </a:gridCol>
                <a:gridCol w="493776">
                  <a:extLst>
                    <a:ext uri="{9D8B030D-6E8A-4147-A177-3AD203B41FA5}">
                      <a16:colId xmlns:a16="http://schemas.microsoft.com/office/drawing/2014/main" val="1587205359"/>
                    </a:ext>
                  </a:extLst>
                </a:gridCol>
                <a:gridCol w="493776">
                  <a:extLst>
                    <a:ext uri="{9D8B030D-6E8A-4147-A177-3AD203B41FA5}">
                      <a16:colId xmlns:a16="http://schemas.microsoft.com/office/drawing/2014/main" val="1024947582"/>
                    </a:ext>
                  </a:extLst>
                </a:gridCol>
                <a:gridCol w="493776">
                  <a:extLst>
                    <a:ext uri="{9D8B030D-6E8A-4147-A177-3AD203B41FA5}">
                      <a16:colId xmlns:a16="http://schemas.microsoft.com/office/drawing/2014/main" val="421960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3674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- 2021-06-10 09:11:04</a:t>
                      </a:r>
                      <a:r>
                        <a:rPr kumimoji="0" lang="en-US" sz="1000" b="0" i="0" u="none" strike="noStrike" kern="1200" cap="none" spc="0" normalizeH="0" baseline="0" noProof="0">
                          <a:ln>
                            <a:noFill/>
                          </a:ln>
                          <a:solidFill>
                            <a:prstClr val="black"/>
                          </a:solidFill>
                          <a:effectLst/>
                          <a:uLnTx/>
                          <a:uFillTx/>
                          <a:latin typeface="+mn-lt"/>
                          <a:ea typeface="+mn-ea"/>
                          <a:cs typeface="+mn-cs"/>
                        </a:rPr>
                        <a:t>
 🐶Natural solution to doggy CO2 emissions 
An average domestic dog emits 8.2 tonnes of CO2 in its lifetime. Yes, read that again! Those scary stats stem from the first life cycle assessment for a dog’s whole lifetime, carried out by researchers at Technische Universität Berlin. Pet food is responsible for 90% of this environmental impact, largely as a result of meat-rich diets. What better reason to consider sustainable, wheat-based ingredients as a protein replacement for meat in dog food?
Read the full press release here: bit.ly/3x77w03
#crespeldeitersgroup #trigeapetfood #petindustry #pets #petproducts #petbusiness #petnutrition #petfoodindustry #animalfeed #animalnutrition
© Pixabay/Dave Francis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13.131313131313 %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3739638"/>
                  </a:ext>
                </a:extLst>
              </a:tr>
            </a:tbl>
          </a:graphicData>
        </a:graphic>
      </p:graphicFrame>
      <p:sp>
        <p:nvSpPr>
          <p:cNvPr id="4" name="Text Placeholder 3">
            <a:extLst>
              <a:ext uri="{FF2B5EF4-FFF2-40B4-BE49-F238E27FC236}">
                <a16:creationId xmlns:a16="http://schemas.microsoft.com/office/drawing/2014/main" id="{45F7170A-91F5-4727-B2F7-5DB317B660D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33126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B059-D5CC-47D1-8A50-E514AAA8B51C}"/>
              </a:ext>
            </a:extLst>
          </p:cNvPr>
          <p:cNvSpPr>
            <a:spLocks noGrp="1"/>
          </p:cNvSpPr>
          <p:nvPr>
            <p:ph type="title"/>
          </p:nvPr>
        </p:nvSpPr>
        <p:spPr/>
        <p:txBody>
          <a:bodyPr/>
          <a:lstStyle/>
          <a:p>
            <a:r>
              <a:rPr lang="en-US"/>
              <a:t>LinkedIn Posts Table | Crespel &amp; Deiters Group - 14 of 24</a:t>
            </a:r>
          </a:p>
        </p:txBody>
      </p:sp>
      <p:graphicFrame>
        <p:nvGraphicFramePr>
          <p:cNvPr id="5" name="Table Placeholder 4">
            <a:extLst>
              <a:ext uri="{FF2B5EF4-FFF2-40B4-BE49-F238E27FC236}">
                <a16:creationId xmlns:a16="http://schemas.microsoft.com/office/drawing/2014/main" id="{DAD799FB-0BFB-4EA8-AA05-DFC21F6E503B}"/>
              </a:ext>
            </a:extLst>
          </p:cNvPr>
          <p:cNvGraphicFramePr>
            <a:graphicFrameLocks noGrp="1"/>
          </p:cNvGraphicFramePr>
          <p:nvPr>
            <p:ph type="tbl" sz="quarter" idx="13"/>
            <p:extLst>
              <p:ext uri="{D42A27DB-BD31-4B8C-83A1-F6EECF244321}">
                <p14:modId xmlns:p14="http://schemas.microsoft.com/office/powerpoint/2010/main" val="276536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91860805"/>
                    </a:ext>
                  </a:extLst>
                </a:gridCol>
                <a:gridCol w="1481327">
                  <a:extLst>
                    <a:ext uri="{9D8B030D-6E8A-4147-A177-3AD203B41FA5}">
                      <a16:colId xmlns:a16="http://schemas.microsoft.com/office/drawing/2014/main" val="2867779998"/>
                    </a:ext>
                  </a:extLst>
                </a:gridCol>
                <a:gridCol w="740664">
                  <a:extLst>
                    <a:ext uri="{9D8B030D-6E8A-4147-A177-3AD203B41FA5}">
                      <a16:colId xmlns:a16="http://schemas.microsoft.com/office/drawing/2014/main" val="190722013"/>
                    </a:ext>
                  </a:extLst>
                </a:gridCol>
                <a:gridCol w="493776">
                  <a:extLst>
                    <a:ext uri="{9D8B030D-6E8A-4147-A177-3AD203B41FA5}">
                      <a16:colId xmlns:a16="http://schemas.microsoft.com/office/drawing/2014/main" val="3441408842"/>
                    </a:ext>
                  </a:extLst>
                </a:gridCol>
                <a:gridCol w="493776">
                  <a:extLst>
                    <a:ext uri="{9D8B030D-6E8A-4147-A177-3AD203B41FA5}">
                      <a16:colId xmlns:a16="http://schemas.microsoft.com/office/drawing/2014/main" val="2710815737"/>
                    </a:ext>
                  </a:extLst>
                </a:gridCol>
                <a:gridCol w="493776">
                  <a:extLst>
                    <a:ext uri="{9D8B030D-6E8A-4147-A177-3AD203B41FA5}">
                      <a16:colId xmlns:a16="http://schemas.microsoft.com/office/drawing/2014/main" val="3680179981"/>
                    </a:ext>
                  </a:extLst>
                </a:gridCol>
                <a:gridCol w="493776">
                  <a:extLst>
                    <a:ext uri="{9D8B030D-6E8A-4147-A177-3AD203B41FA5}">
                      <a16:colId xmlns:a16="http://schemas.microsoft.com/office/drawing/2014/main" val="3887840265"/>
                    </a:ext>
                  </a:extLst>
                </a:gridCol>
                <a:gridCol w="493776">
                  <a:extLst>
                    <a:ext uri="{9D8B030D-6E8A-4147-A177-3AD203B41FA5}">
                      <a16:colId xmlns:a16="http://schemas.microsoft.com/office/drawing/2014/main" val="2887027667"/>
                    </a:ext>
                  </a:extLst>
                </a:gridCol>
                <a:gridCol w="493776">
                  <a:extLst>
                    <a:ext uri="{9D8B030D-6E8A-4147-A177-3AD203B41FA5}">
                      <a16:colId xmlns:a16="http://schemas.microsoft.com/office/drawing/2014/main" val="617087104"/>
                    </a:ext>
                  </a:extLst>
                </a:gridCol>
                <a:gridCol w="493776">
                  <a:extLst>
                    <a:ext uri="{9D8B030D-6E8A-4147-A177-3AD203B41FA5}">
                      <a16:colId xmlns:a16="http://schemas.microsoft.com/office/drawing/2014/main" val="2344198434"/>
                    </a:ext>
                  </a:extLst>
                </a:gridCol>
                <a:gridCol w="493776">
                  <a:extLst>
                    <a:ext uri="{9D8B030D-6E8A-4147-A177-3AD203B41FA5}">
                      <a16:colId xmlns:a16="http://schemas.microsoft.com/office/drawing/2014/main" val="2425528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9189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- 2021-06-09 14:11:11</a:t>
                      </a:r>
                      <a:r>
                        <a:rPr kumimoji="0" lang="de-DE" sz="1000" b="0" i="0" u="none" strike="noStrike" kern="1200" cap="none" spc="0" normalizeH="0" baseline="0" noProof="0">
                          <a:ln>
                            <a:noFill/>
                          </a:ln>
                          <a:solidFill>
                            <a:prstClr val="black"/>
                          </a:solidFill>
                          <a:effectLst/>
                          <a:uLnTx/>
                          <a:uFillTx/>
                          <a:latin typeface="+mn-lt"/>
                          <a:ea typeface="+mn-ea"/>
                          <a:cs typeface="+mn-cs"/>
                        </a:rPr>
                        <a:t>
 Die Fleischproduktion weltweit verschlingt Ressourcen, die mit Blick auf die wachsende Weltbevölkerung dringend gebraucht werden. 
Der Ernährungsreport 2021* spiegelt diese Erkenntnis wider: Die Mehrheit der befragten Personen nannte Fleischreduktion und -verzicht, Labor-Fleisch oder Ersatz durch pflanzliche Alternativen bzw. Insekten als Möglichkeiten, um die Versorgung zukünftig zu sichern.
Sie arbeiten in der Lebensmittel-Produktion und möchten einen Teil dazu beitragen, dass Fleischersatzprodukte wirklich zu überzeugenden „Alternativen“ werden? Dann spielen wir im gleichen Team! 
Auf www.loryma.de erfahren Sie mehr über unsere Weizen-Ingredients, die Bindung, Textur und Mundgefühl von Produkten verbessern.
*Quelle: Ernährungsreport 2021, herausgegeben vom Bundesministerium für Ernährung und Landwirtschaft, Mai 2021.
#loryma #weizen #fleischalternativen #ernährungsreport2021 #ernährung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08:09:08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3982606"/>
                  </a:ext>
                </a:extLst>
              </a:tr>
            </a:tbl>
          </a:graphicData>
        </a:graphic>
      </p:graphicFrame>
      <p:sp>
        <p:nvSpPr>
          <p:cNvPr id="4" name="Text Placeholder 3">
            <a:extLst>
              <a:ext uri="{FF2B5EF4-FFF2-40B4-BE49-F238E27FC236}">
                <a16:creationId xmlns:a16="http://schemas.microsoft.com/office/drawing/2014/main" id="{41B70AD9-76E0-4128-8AEF-F7CB9BEFEB9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421110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F03F6-BC70-4D34-9DBC-6830397D3E4F}"/>
              </a:ext>
            </a:extLst>
          </p:cNvPr>
          <p:cNvSpPr>
            <a:spLocks noGrp="1"/>
          </p:cNvSpPr>
          <p:nvPr>
            <p:ph type="title"/>
          </p:nvPr>
        </p:nvSpPr>
        <p:spPr/>
        <p:txBody>
          <a:bodyPr/>
          <a:lstStyle/>
          <a:p>
            <a:r>
              <a:rPr lang="en-US"/>
              <a:t>LinkedIn Posts Table | Crespel &amp; Deiters Group - 15 of 24</a:t>
            </a:r>
          </a:p>
        </p:txBody>
      </p:sp>
      <p:graphicFrame>
        <p:nvGraphicFramePr>
          <p:cNvPr id="5" name="Table Placeholder 4">
            <a:extLst>
              <a:ext uri="{FF2B5EF4-FFF2-40B4-BE49-F238E27FC236}">
                <a16:creationId xmlns:a16="http://schemas.microsoft.com/office/drawing/2014/main" id="{66AC0ED1-30F5-449E-A404-8E77F62EAD99}"/>
              </a:ext>
            </a:extLst>
          </p:cNvPr>
          <p:cNvGraphicFramePr>
            <a:graphicFrameLocks noGrp="1"/>
          </p:cNvGraphicFramePr>
          <p:nvPr>
            <p:ph type="tbl" sz="quarter" idx="13"/>
            <p:extLst>
              <p:ext uri="{D42A27DB-BD31-4B8C-83A1-F6EECF244321}">
                <p14:modId xmlns:p14="http://schemas.microsoft.com/office/powerpoint/2010/main" val="2017232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53744290"/>
                    </a:ext>
                  </a:extLst>
                </a:gridCol>
                <a:gridCol w="1481327">
                  <a:extLst>
                    <a:ext uri="{9D8B030D-6E8A-4147-A177-3AD203B41FA5}">
                      <a16:colId xmlns:a16="http://schemas.microsoft.com/office/drawing/2014/main" val="3794809205"/>
                    </a:ext>
                  </a:extLst>
                </a:gridCol>
                <a:gridCol w="740664">
                  <a:extLst>
                    <a:ext uri="{9D8B030D-6E8A-4147-A177-3AD203B41FA5}">
                      <a16:colId xmlns:a16="http://schemas.microsoft.com/office/drawing/2014/main" val="4048071384"/>
                    </a:ext>
                  </a:extLst>
                </a:gridCol>
                <a:gridCol w="493776">
                  <a:extLst>
                    <a:ext uri="{9D8B030D-6E8A-4147-A177-3AD203B41FA5}">
                      <a16:colId xmlns:a16="http://schemas.microsoft.com/office/drawing/2014/main" val="502819089"/>
                    </a:ext>
                  </a:extLst>
                </a:gridCol>
                <a:gridCol w="493776">
                  <a:extLst>
                    <a:ext uri="{9D8B030D-6E8A-4147-A177-3AD203B41FA5}">
                      <a16:colId xmlns:a16="http://schemas.microsoft.com/office/drawing/2014/main" val="1083048662"/>
                    </a:ext>
                  </a:extLst>
                </a:gridCol>
                <a:gridCol w="493776">
                  <a:extLst>
                    <a:ext uri="{9D8B030D-6E8A-4147-A177-3AD203B41FA5}">
                      <a16:colId xmlns:a16="http://schemas.microsoft.com/office/drawing/2014/main" val="1638480271"/>
                    </a:ext>
                  </a:extLst>
                </a:gridCol>
                <a:gridCol w="493776">
                  <a:extLst>
                    <a:ext uri="{9D8B030D-6E8A-4147-A177-3AD203B41FA5}">
                      <a16:colId xmlns:a16="http://schemas.microsoft.com/office/drawing/2014/main" val="2799118947"/>
                    </a:ext>
                  </a:extLst>
                </a:gridCol>
                <a:gridCol w="493776">
                  <a:extLst>
                    <a:ext uri="{9D8B030D-6E8A-4147-A177-3AD203B41FA5}">
                      <a16:colId xmlns:a16="http://schemas.microsoft.com/office/drawing/2014/main" val="2381127998"/>
                    </a:ext>
                  </a:extLst>
                </a:gridCol>
                <a:gridCol w="493776">
                  <a:extLst>
                    <a:ext uri="{9D8B030D-6E8A-4147-A177-3AD203B41FA5}">
                      <a16:colId xmlns:a16="http://schemas.microsoft.com/office/drawing/2014/main" val="404753286"/>
                    </a:ext>
                  </a:extLst>
                </a:gridCol>
                <a:gridCol w="493776">
                  <a:extLst>
                    <a:ext uri="{9D8B030D-6E8A-4147-A177-3AD203B41FA5}">
                      <a16:colId xmlns:a16="http://schemas.microsoft.com/office/drawing/2014/main" val="869694813"/>
                    </a:ext>
                  </a:extLst>
                </a:gridCol>
                <a:gridCol w="493776">
                  <a:extLst>
                    <a:ext uri="{9D8B030D-6E8A-4147-A177-3AD203B41FA5}">
                      <a16:colId xmlns:a16="http://schemas.microsoft.com/office/drawing/2014/main" val="27339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6939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- 2021-06-08 08:45:20</a:t>
                      </a:r>
                      <a:r>
                        <a:rPr kumimoji="0" lang="en-US" sz="1000" b="0" i="0" u="none" strike="noStrike" kern="1200" cap="none" spc="0" normalizeH="0" baseline="0" noProof="0">
                          <a:ln>
                            <a:noFill/>
                          </a:ln>
                          <a:solidFill>
                            <a:prstClr val="black"/>
                          </a:solidFill>
                          <a:effectLst/>
                          <a:uLnTx/>
                          <a:uFillTx/>
                          <a:latin typeface="+mn-lt"/>
                          <a:ea typeface="+mn-ea"/>
                          <a:cs typeface="+mn-cs"/>
                        </a:rPr>
                        <a:t>
 ❤️Ever heard of #OneHealth? It is a multisectoral approach to attaining optimal health for people, animals and the environment. Check out this short video by AnimalhealthEurope to better understand its importance for the livestock industry.
#crespeofeed #feed #animalfeed #livestock #animalnutrition #wheat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9.0909090909091 %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4134908"/>
                  </a:ext>
                </a:extLst>
              </a:tr>
            </a:tbl>
          </a:graphicData>
        </a:graphic>
      </p:graphicFrame>
      <p:sp>
        <p:nvSpPr>
          <p:cNvPr id="4" name="Text Placeholder 3">
            <a:extLst>
              <a:ext uri="{FF2B5EF4-FFF2-40B4-BE49-F238E27FC236}">
                <a16:creationId xmlns:a16="http://schemas.microsoft.com/office/drawing/2014/main" id="{066C5DF6-17BC-40AD-9C47-1F2D4BDA9470}"/>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760840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A668C-3010-4766-9F08-6BECF86F1BBB}"/>
              </a:ext>
            </a:extLst>
          </p:cNvPr>
          <p:cNvSpPr>
            <a:spLocks noGrp="1"/>
          </p:cNvSpPr>
          <p:nvPr>
            <p:ph type="title"/>
          </p:nvPr>
        </p:nvSpPr>
        <p:spPr/>
        <p:txBody>
          <a:bodyPr/>
          <a:lstStyle/>
          <a:p>
            <a:r>
              <a:rPr lang="en-US"/>
              <a:t>LinkedIn Posts Table | Crespel &amp; Deiters Group - 16 of 24</a:t>
            </a:r>
          </a:p>
        </p:txBody>
      </p:sp>
      <p:graphicFrame>
        <p:nvGraphicFramePr>
          <p:cNvPr id="5" name="Table Placeholder 4">
            <a:extLst>
              <a:ext uri="{FF2B5EF4-FFF2-40B4-BE49-F238E27FC236}">
                <a16:creationId xmlns:a16="http://schemas.microsoft.com/office/drawing/2014/main" id="{2182DFEC-8ED7-4FCF-87B3-BAF748448FF7}"/>
              </a:ext>
            </a:extLst>
          </p:cNvPr>
          <p:cNvGraphicFramePr>
            <a:graphicFrameLocks noGrp="1"/>
          </p:cNvGraphicFramePr>
          <p:nvPr>
            <p:ph type="tbl" sz="quarter" idx="13"/>
            <p:extLst>
              <p:ext uri="{D42A27DB-BD31-4B8C-83A1-F6EECF244321}">
                <p14:modId xmlns:p14="http://schemas.microsoft.com/office/powerpoint/2010/main" val="230168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178125"/>
                    </a:ext>
                  </a:extLst>
                </a:gridCol>
                <a:gridCol w="1481327">
                  <a:extLst>
                    <a:ext uri="{9D8B030D-6E8A-4147-A177-3AD203B41FA5}">
                      <a16:colId xmlns:a16="http://schemas.microsoft.com/office/drawing/2014/main" val="920328268"/>
                    </a:ext>
                  </a:extLst>
                </a:gridCol>
                <a:gridCol w="740664">
                  <a:extLst>
                    <a:ext uri="{9D8B030D-6E8A-4147-A177-3AD203B41FA5}">
                      <a16:colId xmlns:a16="http://schemas.microsoft.com/office/drawing/2014/main" val="1607479898"/>
                    </a:ext>
                  </a:extLst>
                </a:gridCol>
                <a:gridCol w="493776">
                  <a:extLst>
                    <a:ext uri="{9D8B030D-6E8A-4147-A177-3AD203B41FA5}">
                      <a16:colId xmlns:a16="http://schemas.microsoft.com/office/drawing/2014/main" val="2168081712"/>
                    </a:ext>
                  </a:extLst>
                </a:gridCol>
                <a:gridCol w="493776">
                  <a:extLst>
                    <a:ext uri="{9D8B030D-6E8A-4147-A177-3AD203B41FA5}">
                      <a16:colId xmlns:a16="http://schemas.microsoft.com/office/drawing/2014/main" val="2883806016"/>
                    </a:ext>
                  </a:extLst>
                </a:gridCol>
                <a:gridCol w="493776">
                  <a:extLst>
                    <a:ext uri="{9D8B030D-6E8A-4147-A177-3AD203B41FA5}">
                      <a16:colId xmlns:a16="http://schemas.microsoft.com/office/drawing/2014/main" val="3547789997"/>
                    </a:ext>
                  </a:extLst>
                </a:gridCol>
                <a:gridCol w="493776">
                  <a:extLst>
                    <a:ext uri="{9D8B030D-6E8A-4147-A177-3AD203B41FA5}">
                      <a16:colId xmlns:a16="http://schemas.microsoft.com/office/drawing/2014/main" val="3031197127"/>
                    </a:ext>
                  </a:extLst>
                </a:gridCol>
                <a:gridCol w="493776">
                  <a:extLst>
                    <a:ext uri="{9D8B030D-6E8A-4147-A177-3AD203B41FA5}">
                      <a16:colId xmlns:a16="http://schemas.microsoft.com/office/drawing/2014/main" val="1845060180"/>
                    </a:ext>
                  </a:extLst>
                </a:gridCol>
                <a:gridCol w="493776">
                  <a:extLst>
                    <a:ext uri="{9D8B030D-6E8A-4147-A177-3AD203B41FA5}">
                      <a16:colId xmlns:a16="http://schemas.microsoft.com/office/drawing/2014/main" val="4101055668"/>
                    </a:ext>
                  </a:extLst>
                </a:gridCol>
                <a:gridCol w="493776">
                  <a:extLst>
                    <a:ext uri="{9D8B030D-6E8A-4147-A177-3AD203B41FA5}">
                      <a16:colId xmlns:a16="http://schemas.microsoft.com/office/drawing/2014/main" val="3894594090"/>
                    </a:ext>
                  </a:extLst>
                </a:gridCol>
                <a:gridCol w="493776">
                  <a:extLst>
                    <a:ext uri="{9D8B030D-6E8A-4147-A177-3AD203B41FA5}">
                      <a16:colId xmlns:a16="http://schemas.microsoft.com/office/drawing/2014/main" val="2163580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696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- 2021-06-07 15:34:59</a:t>
                      </a:r>
                      <a:r>
                        <a:rPr kumimoji="0" lang="en-US" sz="1000" b="0" i="0" u="none" strike="noStrike" kern="1200" cap="none" spc="0" normalizeH="0" baseline="0" noProof="0">
                          <a:ln>
                            <a:noFill/>
                          </a:ln>
                          <a:solidFill>
                            <a:prstClr val="black"/>
                          </a:solidFill>
                          <a:effectLst/>
                          <a:uLnTx/>
                          <a:uFillTx/>
                          <a:latin typeface="+mn-lt"/>
                          <a:ea typeface="+mn-ea"/>
                          <a:cs typeface="+mn-cs"/>
                        </a:rPr>
                        <a:t>
 #Wheat as a regionally available raw material has numerous benefits that make it both crisis- and future-proof. When it comes to sourcing and processing the grain’s components for our different applications, we put efficient and sustainable production processes at the heart of all that we do. In recognition of World Environment Day, celebrated last Saturday, check out our environmental management: https://bit.ly/3z1yvvE 
#crespeldeitersgroup #wheat #crops #agriculture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9.95670995671 %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7323890"/>
                  </a:ext>
                </a:extLst>
              </a:tr>
            </a:tbl>
          </a:graphicData>
        </a:graphic>
      </p:graphicFrame>
      <p:sp>
        <p:nvSpPr>
          <p:cNvPr id="4" name="Text Placeholder 3">
            <a:extLst>
              <a:ext uri="{FF2B5EF4-FFF2-40B4-BE49-F238E27FC236}">
                <a16:creationId xmlns:a16="http://schemas.microsoft.com/office/drawing/2014/main" id="{FB175BD5-6319-4EA2-9256-E73D9B780E0B}"/>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56098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044A-A93C-4F3A-9A9C-B0DCF79474B8}"/>
              </a:ext>
            </a:extLst>
          </p:cNvPr>
          <p:cNvSpPr>
            <a:spLocks noGrp="1"/>
          </p:cNvSpPr>
          <p:nvPr>
            <p:ph type="title"/>
          </p:nvPr>
        </p:nvSpPr>
        <p:spPr/>
        <p:txBody>
          <a:bodyPr/>
          <a:lstStyle/>
          <a:p>
            <a:r>
              <a:rPr lang="en-US"/>
              <a:t>LinkedIn Posts Table | Crespel &amp; Deiters Group - 17 of 24</a:t>
            </a:r>
          </a:p>
        </p:txBody>
      </p:sp>
      <p:graphicFrame>
        <p:nvGraphicFramePr>
          <p:cNvPr id="5" name="Table Placeholder 4">
            <a:extLst>
              <a:ext uri="{FF2B5EF4-FFF2-40B4-BE49-F238E27FC236}">
                <a16:creationId xmlns:a16="http://schemas.microsoft.com/office/drawing/2014/main" id="{791A0108-CE25-451F-80D5-34DC8369614F}"/>
              </a:ext>
            </a:extLst>
          </p:cNvPr>
          <p:cNvGraphicFramePr>
            <a:graphicFrameLocks noGrp="1"/>
          </p:cNvGraphicFramePr>
          <p:nvPr>
            <p:ph type="tbl" sz="quarter" idx="13"/>
            <p:extLst>
              <p:ext uri="{D42A27DB-BD31-4B8C-83A1-F6EECF244321}">
                <p14:modId xmlns:p14="http://schemas.microsoft.com/office/powerpoint/2010/main" val="2510396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4290210"/>
                    </a:ext>
                  </a:extLst>
                </a:gridCol>
                <a:gridCol w="1481327">
                  <a:extLst>
                    <a:ext uri="{9D8B030D-6E8A-4147-A177-3AD203B41FA5}">
                      <a16:colId xmlns:a16="http://schemas.microsoft.com/office/drawing/2014/main" val="895951052"/>
                    </a:ext>
                  </a:extLst>
                </a:gridCol>
                <a:gridCol w="740664">
                  <a:extLst>
                    <a:ext uri="{9D8B030D-6E8A-4147-A177-3AD203B41FA5}">
                      <a16:colId xmlns:a16="http://schemas.microsoft.com/office/drawing/2014/main" val="3716596142"/>
                    </a:ext>
                  </a:extLst>
                </a:gridCol>
                <a:gridCol w="493776">
                  <a:extLst>
                    <a:ext uri="{9D8B030D-6E8A-4147-A177-3AD203B41FA5}">
                      <a16:colId xmlns:a16="http://schemas.microsoft.com/office/drawing/2014/main" val="1848776315"/>
                    </a:ext>
                  </a:extLst>
                </a:gridCol>
                <a:gridCol w="493776">
                  <a:extLst>
                    <a:ext uri="{9D8B030D-6E8A-4147-A177-3AD203B41FA5}">
                      <a16:colId xmlns:a16="http://schemas.microsoft.com/office/drawing/2014/main" val="2329993233"/>
                    </a:ext>
                  </a:extLst>
                </a:gridCol>
                <a:gridCol w="493776">
                  <a:extLst>
                    <a:ext uri="{9D8B030D-6E8A-4147-A177-3AD203B41FA5}">
                      <a16:colId xmlns:a16="http://schemas.microsoft.com/office/drawing/2014/main" val="99221449"/>
                    </a:ext>
                  </a:extLst>
                </a:gridCol>
                <a:gridCol w="493776">
                  <a:extLst>
                    <a:ext uri="{9D8B030D-6E8A-4147-A177-3AD203B41FA5}">
                      <a16:colId xmlns:a16="http://schemas.microsoft.com/office/drawing/2014/main" val="2205795683"/>
                    </a:ext>
                  </a:extLst>
                </a:gridCol>
                <a:gridCol w="493776">
                  <a:extLst>
                    <a:ext uri="{9D8B030D-6E8A-4147-A177-3AD203B41FA5}">
                      <a16:colId xmlns:a16="http://schemas.microsoft.com/office/drawing/2014/main" val="2040970746"/>
                    </a:ext>
                  </a:extLst>
                </a:gridCol>
                <a:gridCol w="493776">
                  <a:extLst>
                    <a:ext uri="{9D8B030D-6E8A-4147-A177-3AD203B41FA5}">
                      <a16:colId xmlns:a16="http://schemas.microsoft.com/office/drawing/2014/main" val="2898674919"/>
                    </a:ext>
                  </a:extLst>
                </a:gridCol>
                <a:gridCol w="493776">
                  <a:extLst>
                    <a:ext uri="{9D8B030D-6E8A-4147-A177-3AD203B41FA5}">
                      <a16:colId xmlns:a16="http://schemas.microsoft.com/office/drawing/2014/main" val="2991472501"/>
                    </a:ext>
                  </a:extLst>
                </a:gridCol>
                <a:gridCol w="493776">
                  <a:extLst>
                    <a:ext uri="{9D8B030D-6E8A-4147-A177-3AD203B41FA5}">
                      <a16:colId xmlns:a16="http://schemas.microsoft.com/office/drawing/2014/main" val="6443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6063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- 2021-06-02 09:14:30</a:t>
                      </a:r>
                      <a:r>
                        <a:rPr kumimoji="0" lang="en-US" sz="1000" b="0" i="0" u="none" strike="noStrike" kern="1200" cap="none" spc="0" normalizeH="0" baseline="0" noProof="0">
                          <a:ln>
                            <a:noFill/>
                          </a:ln>
                          <a:solidFill>
                            <a:prstClr val="black"/>
                          </a:solidFill>
                          <a:effectLst/>
                          <a:uLnTx/>
                          <a:uFillTx/>
                          <a:latin typeface="+mn-lt"/>
                          <a:ea typeface="+mn-ea"/>
                          <a:cs typeface="+mn-cs"/>
                        </a:rPr>
                        <a:t>
 ⏰🌾Egal ob Dubai, Dänemark oder Dülmen – unser Team im Order Management sorgt für die punktgenaue Lieferung!
Wir freuen uns auf Ihre Bewerbung für den Standort Ibbenbüren.
Weitere Informationen: bit.ly/34SgJxj
#crespeldeitersgroup #job #ibbenbüren #ordermanagement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10.679611650485 %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958856"/>
                  </a:ext>
                </a:extLst>
              </a:tr>
            </a:tbl>
          </a:graphicData>
        </a:graphic>
      </p:graphicFrame>
      <p:sp>
        <p:nvSpPr>
          <p:cNvPr id="4" name="Text Placeholder 3">
            <a:extLst>
              <a:ext uri="{FF2B5EF4-FFF2-40B4-BE49-F238E27FC236}">
                <a16:creationId xmlns:a16="http://schemas.microsoft.com/office/drawing/2014/main" id="{DD6AEF05-D244-466E-B761-B8EBB5C3F222}"/>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578824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CCF2E-B200-4096-AEB1-3F35DA10354B}"/>
              </a:ext>
            </a:extLst>
          </p:cNvPr>
          <p:cNvSpPr>
            <a:spLocks noGrp="1"/>
          </p:cNvSpPr>
          <p:nvPr>
            <p:ph type="title"/>
          </p:nvPr>
        </p:nvSpPr>
        <p:spPr/>
        <p:txBody>
          <a:bodyPr/>
          <a:lstStyle/>
          <a:p>
            <a:r>
              <a:rPr lang="en-US"/>
              <a:t>LinkedIn Posts Table | Crespel &amp; Deiters Group - 18 of 24</a:t>
            </a:r>
          </a:p>
        </p:txBody>
      </p:sp>
      <p:graphicFrame>
        <p:nvGraphicFramePr>
          <p:cNvPr id="5" name="Table Placeholder 4">
            <a:extLst>
              <a:ext uri="{FF2B5EF4-FFF2-40B4-BE49-F238E27FC236}">
                <a16:creationId xmlns:a16="http://schemas.microsoft.com/office/drawing/2014/main" id="{C909C875-5209-429F-8B73-C9CC1FDC877F}"/>
              </a:ext>
            </a:extLst>
          </p:cNvPr>
          <p:cNvGraphicFramePr>
            <a:graphicFrameLocks noGrp="1"/>
          </p:cNvGraphicFramePr>
          <p:nvPr>
            <p:ph type="tbl" sz="quarter" idx="13"/>
            <p:extLst>
              <p:ext uri="{D42A27DB-BD31-4B8C-83A1-F6EECF244321}">
                <p14:modId xmlns:p14="http://schemas.microsoft.com/office/powerpoint/2010/main" val="59416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62764426"/>
                    </a:ext>
                  </a:extLst>
                </a:gridCol>
                <a:gridCol w="1481327">
                  <a:extLst>
                    <a:ext uri="{9D8B030D-6E8A-4147-A177-3AD203B41FA5}">
                      <a16:colId xmlns:a16="http://schemas.microsoft.com/office/drawing/2014/main" val="2088985378"/>
                    </a:ext>
                  </a:extLst>
                </a:gridCol>
                <a:gridCol w="740664">
                  <a:extLst>
                    <a:ext uri="{9D8B030D-6E8A-4147-A177-3AD203B41FA5}">
                      <a16:colId xmlns:a16="http://schemas.microsoft.com/office/drawing/2014/main" val="387265457"/>
                    </a:ext>
                  </a:extLst>
                </a:gridCol>
                <a:gridCol w="493776">
                  <a:extLst>
                    <a:ext uri="{9D8B030D-6E8A-4147-A177-3AD203B41FA5}">
                      <a16:colId xmlns:a16="http://schemas.microsoft.com/office/drawing/2014/main" val="4090033339"/>
                    </a:ext>
                  </a:extLst>
                </a:gridCol>
                <a:gridCol w="493776">
                  <a:extLst>
                    <a:ext uri="{9D8B030D-6E8A-4147-A177-3AD203B41FA5}">
                      <a16:colId xmlns:a16="http://schemas.microsoft.com/office/drawing/2014/main" val="4174393316"/>
                    </a:ext>
                  </a:extLst>
                </a:gridCol>
                <a:gridCol w="493776">
                  <a:extLst>
                    <a:ext uri="{9D8B030D-6E8A-4147-A177-3AD203B41FA5}">
                      <a16:colId xmlns:a16="http://schemas.microsoft.com/office/drawing/2014/main" val="713397904"/>
                    </a:ext>
                  </a:extLst>
                </a:gridCol>
                <a:gridCol w="493776">
                  <a:extLst>
                    <a:ext uri="{9D8B030D-6E8A-4147-A177-3AD203B41FA5}">
                      <a16:colId xmlns:a16="http://schemas.microsoft.com/office/drawing/2014/main" val="3719435607"/>
                    </a:ext>
                  </a:extLst>
                </a:gridCol>
                <a:gridCol w="493776">
                  <a:extLst>
                    <a:ext uri="{9D8B030D-6E8A-4147-A177-3AD203B41FA5}">
                      <a16:colId xmlns:a16="http://schemas.microsoft.com/office/drawing/2014/main" val="3690375154"/>
                    </a:ext>
                  </a:extLst>
                </a:gridCol>
                <a:gridCol w="493776">
                  <a:extLst>
                    <a:ext uri="{9D8B030D-6E8A-4147-A177-3AD203B41FA5}">
                      <a16:colId xmlns:a16="http://schemas.microsoft.com/office/drawing/2014/main" val="83333996"/>
                    </a:ext>
                  </a:extLst>
                </a:gridCol>
                <a:gridCol w="493776">
                  <a:extLst>
                    <a:ext uri="{9D8B030D-6E8A-4147-A177-3AD203B41FA5}">
                      <a16:colId xmlns:a16="http://schemas.microsoft.com/office/drawing/2014/main" val="1818752422"/>
                    </a:ext>
                  </a:extLst>
                </a:gridCol>
                <a:gridCol w="493776">
                  <a:extLst>
                    <a:ext uri="{9D8B030D-6E8A-4147-A177-3AD203B41FA5}">
                      <a16:colId xmlns:a16="http://schemas.microsoft.com/office/drawing/2014/main" val="190900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2786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- 2021-06-01 14:32:47</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Farmers Day, providing the perfect opportunity to acknowledge and appreciate their contribution to global food systems. Our versatile, wheat-based ingredients are only available thanks to our long-term partners in Germany and Europe, who sustainably source the natural raw material for us. With high-quality feed solutions, we want to give back to livestock farmers by providing natural, nutritious and efficient feed – regionally and throughout the year. 
#crespeofeed #feed #animalfeed #livestock #animalnutrition #wheat #starch 
© iStock/deimagine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02:10:44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3701139"/>
                  </a:ext>
                </a:extLst>
              </a:tr>
            </a:tbl>
          </a:graphicData>
        </a:graphic>
      </p:graphicFrame>
      <p:sp>
        <p:nvSpPr>
          <p:cNvPr id="4" name="Text Placeholder 3">
            <a:extLst>
              <a:ext uri="{FF2B5EF4-FFF2-40B4-BE49-F238E27FC236}">
                <a16:creationId xmlns:a16="http://schemas.microsoft.com/office/drawing/2014/main" id="{08194559-E245-4247-8A74-9663AB1D20D9}"/>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761042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EC74-5B01-48CA-9B7E-3FC587070F04}"/>
              </a:ext>
            </a:extLst>
          </p:cNvPr>
          <p:cNvSpPr>
            <a:spLocks noGrp="1"/>
          </p:cNvSpPr>
          <p:nvPr>
            <p:ph type="title"/>
          </p:nvPr>
        </p:nvSpPr>
        <p:spPr/>
        <p:txBody>
          <a:bodyPr/>
          <a:lstStyle/>
          <a:p>
            <a:r>
              <a:rPr lang="en-US"/>
              <a:t>LinkedIn Posts Table | Crespel &amp; Deiters Group - 19 of 24</a:t>
            </a:r>
          </a:p>
        </p:txBody>
      </p:sp>
      <p:graphicFrame>
        <p:nvGraphicFramePr>
          <p:cNvPr id="5" name="Table Placeholder 4">
            <a:extLst>
              <a:ext uri="{FF2B5EF4-FFF2-40B4-BE49-F238E27FC236}">
                <a16:creationId xmlns:a16="http://schemas.microsoft.com/office/drawing/2014/main" id="{5BB2309C-6943-43FC-A115-1D37BFE27505}"/>
              </a:ext>
            </a:extLst>
          </p:cNvPr>
          <p:cNvGraphicFramePr>
            <a:graphicFrameLocks noGrp="1"/>
          </p:cNvGraphicFramePr>
          <p:nvPr>
            <p:ph type="tbl" sz="quarter" idx="13"/>
            <p:extLst>
              <p:ext uri="{D42A27DB-BD31-4B8C-83A1-F6EECF244321}">
                <p14:modId xmlns:p14="http://schemas.microsoft.com/office/powerpoint/2010/main" val="1390922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08643447"/>
                    </a:ext>
                  </a:extLst>
                </a:gridCol>
                <a:gridCol w="1481327">
                  <a:extLst>
                    <a:ext uri="{9D8B030D-6E8A-4147-A177-3AD203B41FA5}">
                      <a16:colId xmlns:a16="http://schemas.microsoft.com/office/drawing/2014/main" val="2510437759"/>
                    </a:ext>
                  </a:extLst>
                </a:gridCol>
                <a:gridCol w="740664">
                  <a:extLst>
                    <a:ext uri="{9D8B030D-6E8A-4147-A177-3AD203B41FA5}">
                      <a16:colId xmlns:a16="http://schemas.microsoft.com/office/drawing/2014/main" val="13865342"/>
                    </a:ext>
                  </a:extLst>
                </a:gridCol>
                <a:gridCol w="493776">
                  <a:extLst>
                    <a:ext uri="{9D8B030D-6E8A-4147-A177-3AD203B41FA5}">
                      <a16:colId xmlns:a16="http://schemas.microsoft.com/office/drawing/2014/main" val="1456694004"/>
                    </a:ext>
                  </a:extLst>
                </a:gridCol>
                <a:gridCol w="493776">
                  <a:extLst>
                    <a:ext uri="{9D8B030D-6E8A-4147-A177-3AD203B41FA5}">
                      <a16:colId xmlns:a16="http://schemas.microsoft.com/office/drawing/2014/main" val="2818955370"/>
                    </a:ext>
                  </a:extLst>
                </a:gridCol>
                <a:gridCol w="493776">
                  <a:extLst>
                    <a:ext uri="{9D8B030D-6E8A-4147-A177-3AD203B41FA5}">
                      <a16:colId xmlns:a16="http://schemas.microsoft.com/office/drawing/2014/main" val="2808507720"/>
                    </a:ext>
                  </a:extLst>
                </a:gridCol>
                <a:gridCol w="493776">
                  <a:extLst>
                    <a:ext uri="{9D8B030D-6E8A-4147-A177-3AD203B41FA5}">
                      <a16:colId xmlns:a16="http://schemas.microsoft.com/office/drawing/2014/main" val="3109251974"/>
                    </a:ext>
                  </a:extLst>
                </a:gridCol>
                <a:gridCol w="493776">
                  <a:extLst>
                    <a:ext uri="{9D8B030D-6E8A-4147-A177-3AD203B41FA5}">
                      <a16:colId xmlns:a16="http://schemas.microsoft.com/office/drawing/2014/main" val="827233517"/>
                    </a:ext>
                  </a:extLst>
                </a:gridCol>
                <a:gridCol w="493776">
                  <a:extLst>
                    <a:ext uri="{9D8B030D-6E8A-4147-A177-3AD203B41FA5}">
                      <a16:colId xmlns:a16="http://schemas.microsoft.com/office/drawing/2014/main" val="2009925381"/>
                    </a:ext>
                  </a:extLst>
                </a:gridCol>
                <a:gridCol w="493776">
                  <a:extLst>
                    <a:ext uri="{9D8B030D-6E8A-4147-A177-3AD203B41FA5}">
                      <a16:colId xmlns:a16="http://schemas.microsoft.com/office/drawing/2014/main" val="131748990"/>
                    </a:ext>
                  </a:extLst>
                </a:gridCol>
                <a:gridCol w="493776">
                  <a:extLst>
                    <a:ext uri="{9D8B030D-6E8A-4147-A177-3AD203B41FA5}">
                      <a16:colId xmlns:a16="http://schemas.microsoft.com/office/drawing/2014/main" val="3210805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1757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- 2021-05-31 09:26:59</a:t>
                      </a:r>
                      <a:r>
                        <a:rPr kumimoji="0" lang="en-US" sz="1000" b="0" i="0" u="none" strike="noStrike" kern="1200" cap="none" spc="0" normalizeH="0" baseline="0" noProof="0">
                          <a:ln>
                            <a:noFill/>
                          </a:ln>
                          <a:solidFill>
                            <a:prstClr val="black"/>
                          </a:solidFill>
                          <a:effectLst/>
                          <a:uLnTx/>
                          <a:uFillTx/>
                          <a:latin typeface="+mn-lt"/>
                          <a:ea typeface="+mn-ea"/>
                          <a:cs typeface="+mn-cs"/>
                        </a:rPr>
                        <a:t>
 👋 Tomorrow marks the start of Interzoo.digital 2021, the virtual version of the world´s leading trade fair for the pet industry. We’ve already got our visitor tickets and are looking forward to an insightful online experience. See you there tomorrow!
#crespeldeitersgroup #trigeapetfood #interzoo #petindustry #pets #petproducts #petbusiness #petnutrition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11.23595505618 %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1066455"/>
                  </a:ext>
                </a:extLst>
              </a:tr>
            </a:tbl>
          </a:graphicData>
        </a:graphic>
      </p:graphicFrame>
      <p:sp>
        <p:nvSpPr>
          <p:cNvPr id="4" name="Text Placeholder 3">
            <a:extLst>
              <a:ext uri="{FF2B5EF4-FFF2-40B4-BE49-F238E27FC236}">
                <a16:creationId xmlns:a16="http://schemas.microsoft.com/office/drawing/2014/main" id="{A41D4759-1FA2-488D-A40B-01556F200AC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95220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566BA-ED02-44C8-BA95-52ECB49EC67D}"/>
              </a:ext>
            </a:extLst>
          </p:cNvPr>
          <p:cNvSpPr>
            <a:spLocks noGrp="1"/>
          </p:cNvSpPr>
          <p:nvPr>
            <p:ph type="title"/>
          </p:nvPr>
        </p:nvSpPr>
        <p:spPr/>
        <p:txBody>
          <a:bodyPr/>
          <a:lstStyle/>
          <a:p>
            <a:r>
              <a:rPr lang="en-US"/>
              <a:t>LinkedIn Posts Table | Crespel &amp; Deiters Group - 20 of 24</a:t>
            </a:r>
          </a:p>
        </p:txBody>
      </p:sp>
      <p:graphicFrame>
        <p:nvGraphicFramePr>
          <p:cNvPr id="5" name="Table Placeholder 4">
            <a:extLst>
              <a:ext uri="{FF2B5EF4-FFF2-40B4-BE49-F238E27FC236}">
                <a16:creationId xmlns:a16="http://schemas.microsoft.com/office/drawing/2014/main" id="{C127236A-71CB-400C-BC41-0F775A0DD776}"/>
              </a:ext>
            </a:extLst>
          </p:cNvPr>
          <p:cNvGraphicFramePr>
            <a:graphicFrameLocks noGrp="1"/>
          </p:cNvGraphicFramePr>
          <p:nvPr>
            <p:ph type="tbl" sz="quarter" idx="13"/>
            <p:extLst>
              <p:ext uri="{D42A27DB-BD31-4B8C-83A1-F6EECF244321}">
                <p14:modId xmlns:p14="http://schemas.microsoft.com/office/powerpoint/2010/main" val="68600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40711040"/>
                    </a:ext>
                  </a:extLst>
                </a:gridCol>
                <a:gridCol w="1481327">
                  <a:extLst>
                    <a:ext uri="{9D8B030D-6E8A-4147-A177-3AD203B41FA5}">
                      <a16:colId xmlns:a16="http://schemas.microsoft.com/office/drawing/2014/main" val="3135754930"/>
                    </a:ext>
                  </a:extLst>
                </a:gridCol>
                <a:gridCol w="740664">
                  <a:extLst>
                    <a:ext uri="{9D8B030D-6E8A-4147-A177-3AD203B41FA5}">
                      <a16:colId xmlns:a16="http://schemas.microsoft.com/office/drawing/2014/main" val="4242142521"/>
                    </a:ext>
                  </a:extLst>
                </a:gridCol>
                <a:gridCol w="493776">
                  <a:extLst>
                    <a:ext uri="{9D8B030D-6E8A-4147-A177-3AD203B41FA5}">
                      <a16:colId xmlns:a16="http://schemas.microsoft.com/office/drawing/2014/main" val="2776128636"/>
                    </a:ext>
                  </a:extLst>
                </a:gridCol>
                <a:gridCol w="493776">
                  <a:extLst>
                    <a:ext uri="{9D8B030D-6E8A-4147-A177-3AD203B41FA5}">
                      <a16:colId xmlns:a16="http://schemas.microsoft.com/office/drawing/2014/main" val="84448813"/>
                    </a:ext>
                  </a:extLst>
                </a:gridCol>
                <a:gridCol w="493776">
                  <a:extLst>
                    <a:ext uri="{9D8B030D-6E8A-4147-A177-3AD203B41FA5}">
                      <a16:colId xmlns:a16="http://schemas.microsoft.com/office/drawing/2014/main" val="1415293386"/>
                    </a:ext>
                  </a:extLst>
                </a:gridCol>
                <a:gridCol w="493776">
                  <a:extLst>
                    <a:ext uri="{9D8B030D-6E8A-4147-A177-3AD203B41FA5}">
                      <a16:colId xmlns:a16="http://schemas.microsoft.com/office/drawing/2014/main" val="2450400158"/>
                    </a:ext>
                  </a:extLst>
                </a:gridCol>
                <a:gridCol w="493776">
                  <a:extLst>
                    <a:ext uri="{9D8B030D-6E8A-4147-A177-3AD203B41FA5}">
                      <a16:colId xmlns:a16="http://schemas.microsoft.com/office/drawing/2014/main" val="2721298546"/>
                    </a:ext>
                  </a:extLst>
                </a:gridCol>
                <a:gridCol w="493776">
                  <a:extLst>
                    <a:ext uri="{9D8B030D-6E8A-4147-A177-3AD203B41FA5}">
                      <a16:colId xmlns:a16="http://schemas.microsoft.com/office/drawing/2014/main" val="121413002"/>
                    </a:ext>
                  </a:extLst>
                </a:gridCol>
                <a:gridCol w="493776">
                  <a:extLst>
                    <a:ext uri="{9D8B030D-6E8A-4147-A177-3AD203B41FA5}">
                      <a16:colId xmlns:a16="http://schemas.microsoft.com/office/drawing/2014/main" val="2200895202"/>
                    </a:ext>
                  </a:extLst>
                </a:gridCol>
                <a:gridCol w="493776">
                  <a:extLst>
                    <a:ext uri="{9D8B030D-6E8A-4147-A177-3AD203B41FA5}">
                      <a16:colId xmlns:a16="http://schemas.microsoft.com/office/drawing/2014/main" val="155595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5559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- 2021-05-28 13:09:38</a:t>
                      </a:r>
                      <a:r>
                        <a:rPr kumimoji="0" lang="en-US" sz="1000" b="0" i="0" u="none" strike="noStrike" kern="1200" cap="none" spc="0" normalizeH="0" baseline="0" noProof="0">
                          <a:ln>
                            <a:noFill/>
                          </a:ln>
                          <a:solidFill>
                            <a:prstClr val="black"/>
                          </a:solidFill>
                          <a:effectLst/>
                          <a:uLnTx/>
                          <a:uFillTx/>
                          <a:latin typeface="+mn-lt"/>
                          <a:ea typeface="+mn-ea"/>
                          <a:cs typeface="+mn-cs"/>
                        </a:rPr>
                        <a:t>
 Vegan fish fillet, the sustainable alternative 
One of the biggest challenges in the production of authentic vegan fish is achieving the anticipated texture, which is so very different from meat. 
Unlike meat, fish has no connective tissue and is therefore rather moist, and easily disintegrates in the mouth. After six months of research and development, we found a way to reproduce individual fish muscle segments and link them together. Key to this is a two-phase production system based on our wheat-based components Lory® Stab and Lory® Bind.
Curious to learn more? Our video shows the simple preparation method that manufacturers can easily adapt for their production environment – and that can also be varied for different types of fish, such as salmon or tuna: https://www.vimeo.com/537291218/c7b2bbb2ab
#loryma #veganfish #plantbased #wheat #ingredients #vegan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02:10:49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9.261744966443 %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9138444"/>
                  </a:ext>
                </a:extLst>
              </a:tr>
            </a:tbl>
          </a:graphicData>
        </a:graphic>
      </p:graphicFrame>
      <p:sp>
        <p:nvSpPr>
          <p:cNvPr id="4" name="Text Placeholder 3">
            <a:extLst>
              <a:ext uri="{FF2B5EF4-FFF2-40B4-BE49-F238E27FC236}">
                <a16:creationId xmlns:a16="http://schemas.microsoft.com/office/drawing/2014/main" id="{E98EA05F-B66B-43F3-8285-E8E48366372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513472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AD31C-ACCD-4B20-9E6B-C248518E9597}"/>
              </a:ext>
            </a:extLst>
          </p:cNvPr>
          <p:cNvSpPr>
            <a:spLocks noGrp="1"/>
          </p:cNvSpPr>
          <p:nvPr>
            <p:ph type="title"/>
          </p:nvPr>
        </p:nvSpPr>
        <p:spPr/>
        <p:txBody>
          <a:bodyPr/>
          <a:lstStyle/>
          <a:p>
            <a:r>
              <a:rPr lang="en-US"/>
              <a:t>LinkedIn Posts Table | Crespel &amp; Deiters Group - 21 of 24</a:t>
            </a:r>
          </a:p>
        </p:txBody>
      </p:sp>
      <p:graphicFrame>
        <p:nvGraphicFramePr>
          <p:cNvPr id="5" name="Table Placeholder 4">
            <a:extLst>
              <a:ext uri="{FF2B5EF4-FFF2-40B4-BE49-F238E27FC236}">
                <a16:creationId xmlns:a16="http://schemas.microsoft.com/office/drawing/2014/main" id="{BD8366D7-F960-424B-8AAB-332BD50CC594}"/>
              </a:ext>
            </a:extLst>
          </p:cNvPr>
          <p:cNvGraphicFramePr>
            <a:graphicFrameLocks noGrp="1"/>
          </p:cNvGraphicFramePr>
          <p:nvPr>
            <p:ph type="tbl" sz="quarter" idx="13"/>
            <p:extLst>
              <p:ext uri="{D42A27DB-BD31-4B8C-83A1-F6EECF244321}">
                <p14:modId xmlns:p14="http://schemas.microsoft.com/office/powerpoint/2010/main" val="4262448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39800829"/>
                    </a:ext>
                  </a:extLst>
                </a:gridCol>
                <a:gridCol w="1481327">
                  <a:extLst>
                    <a:ext uri="{9D8B030D-6E8A-4147-A177-3AD203B41FA5}">
                      <a16:colId xmlns:a16="http://schemas.microsoft.com/office/drawing/2014/main" val="3235393204"/>
                    </a:ext>
                  </a:extLst>
                </a:gridCol>
                <a:gridCol w="740664">
                  <a:extLst>
                    <a:ext uri="{9D8B030D-6E8A-4147-A177-3AD203B41FA5}">
                      <a16:colId xmlns:a16="http://schemas.microsoft.com/office/drawing/2014/main" val="850788189"/>
                    </a:ext>
                  </a:extLst>
                </a:gridCol>
                <a:gridCol w="493776">
                  <a:extLst>
                    <a:ext uri="{9D8B030D-6E8A-4147-A177-3AD203B41FA5}">
                      <a16:colId xmlns:a16="http://schemas.microsoft.com/office/drawing/2014/main" val="4026866975"/>
                    </a:ext>
                  </a:extLst>
                </a:gridCol>
                <a:gridCol w="493776">
                  <a:extLst>
                    <a:ext uri="{9D8B030D-6E8A-4147-A177-3AD203B41FA5}">
                      <a16:colId xmlns:a16="http://schemas.microsoft.com/office/drawing/2014/main" val="506775504"/>
                    </a:ext>
                  </a:extLst>
                </a:gridCol>
                <a:gridCol w="493776">
                  <a:extLst>
                    <a:ext uri="{9D8B030D-6E8A-4147-A177-3AD203B41FA5}">
                      <a16:colId xmlns:a16="http://schemas.microsoft.com/office/drawing/2014/main" val="3130169488"/>
                    </a:ext>
                  </a:extLst>
                </a:gridCol>
                <a:gridCol w="493776">
                  <a:extLst>
                    <a:ext uri="{9D8B030D-6E8A-4147-A177-3AD203B41FA5}">
                      <a16:colId xmlns:a16="http://schemas.microsoft.com/office/drawing/2014/main" val="2947549972"/>
                    </a:ext>
                  </a:extLst>
                </a:gridCol>
                <a:gridCol w="493776">
                  <a:extLst>
                    <a:ext uri="{9D8B030D-6E8A-4147-A177-3AD203B41FA5}">
                      <a16:colId xmlns:a16="http://schemas.microsoft.com/office/drawing/2014/main" val="3885452514"/>
                    </a:ext>
                  </a:extLst>
                </a:gridCol>
                <a:gridCol w="493776">
                  <a:extLst>
                    <a:ext uri="{9D8B030D-6E8A-4147-A177-3AD203B41FA5}">
                      <a16:colId xmlns:a16="http://schemas.microsoft.com/office/drawing/2014/main" val="1463640358"/>
                    </a:ext>
                  </a:extLst>
                </a:gridCol>
                <a:gridCol w="493776">
                  <a:extLst>
                    <a:ext uri="{9D8B030D-6E8A-4147-A177-3AD203B41FA5}">
                      <a16:colId xmlns:a16="http://schemas.microsoft.com/office/drawing/2014/main" val="3581035415"/>
                    </a:ext>
                  </a:extLst>
                </a:gridCol>
                <a:gridCol w="493776">
                  <a:extLst>
                    <a:ext uri="{9D8B030D-6E8A-4147-A177-3AD203B41FA5}">
                      <a16:colId xmlns:a16="http://schemas.microsoft.com/office/drawing/2014/main" val="384222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5796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- 2021-05-28 13:08:46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14:08:49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5.8252427184466 %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9154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- 2021-05-27 10:42:19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14:10:26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7.2815533980583 %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0961282"/>
                  </a:ext>
                </a:extLst>
              </a:tr>
            </a:tbl>
          </a:graphicData>
        </a:graphic>
      </p:graphicFrame>
      <p:sp>
        <p:nvSpPr>
          <p:cNvPr id="4" name="Text Placeholder 3">
            <a:extLst>
              <a:ext uri="{FF2B5EF4-FFF2-40B4-BE49-F238E27FC236}">
                <a16:creationId xmlns:a16="http://schemas.microsoft.com/office/drawing/2014/main" id="{9B63B5F6-A6A1-4210-A285-44FE507EF6A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693003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27127-5321-4839-918E-ACA640FC0305}"/>
              </a:ext>
            </a:extLst>
          </p:cNvPr>
          <p:cNvSpPr>
            <a:spLocks noGrp="1"/>
          </p:cNvSpPr>
          <p:nvPr>
            <p:ph type="title"/>
          </p:nvPr>
        </p:nvSpPr>
        <p:spPr/>
        <p:txBody>
          <a:bodyPr/>
          <a:lstStyle/>
          <a:p>
            <a:r>
              <a:rPr lang="en-US"/>
              <a:t>LinkedIn Posts Table | Crespel &amp; Deiters Group - 22 of 24</a:t>
            </a:r>
          </a:p>
        </p:txBody>
      </p:sp>
      <p:graphicFrame>
        <p:nvGraphicFramePr>
          <p:cNvPr id="5" name="Table Placeholder 4">
            <a:extLst>
              <a:ext uri="{FF2B5EF4-FFF2-40B4-BE49-F238E27FC236}">
                <a16:creationId xmlns:a16="http://schemas.microsoft.com/office/drawing/2014/main" id="{84A12B98-F685-48F1-8471-11D580CB0469}"/>
              </a:ext>
            </a:extLst>
          </p:cNvPr>
          <p:cNvGraphicFramePr>
            <a:graphicFrameLocks noGrp="1"/>
          </p:cNvGraphicFramePr>
          <p:nvPr>
            <p:ph type="tbl" sz="quarter" idx="13"/>
            <p:extLst>
              <p:ext uri="{D42A27DB-BD31-4B8C-83A1-F6EECF244321}">
                <p14:modId xmlns:p14="http://schemas.microsoft.com/office/powerpoint/2010/main" val="424957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40289888"/>
                    </a:ext>
                  </a:extLst>
                </a:gridCol>
                <a:gridCol w="1481327">
                  <a:extLst>
                    <a:ext uri="{9D8B030D-6E8A-4147-A177-3AD203B41FA5}">
                      <a16:colId xmlns:a16="http://schemas.microsoft.com/office/drawing/2014/main" val="731182016"/>
                    </a:ext>
                  </a:extLst>
                </a:gridCol>
                <a:gridCol w="740664">
                  <a:extLst>
                    <a:ext uri="{9D8B030D-6E8A-4147-A177-3AD203B41FA5}">
                      <a16:colId xmlns:a16="http://schemas.microsoft.com/office/drawing/2014/main" val="1578531418"/>
                    </a:ext>
                  </a:extLst>
                </a:gridCol>
                <a:gridCol w="493776">
                  <a:extLst>
                    <a:ext uri="{9D8B030D-6E8A-4147-A177-3AD203B41FA5}">
                      <a16:colId xmlns:a16="http://schemas.microsoft.com/office/drawing/2014/main" val="553111957"/>
                    </a:ext>
                  </a:extLst>
                </a:gridCol>
                <a:gridCol w="493776">
                  <a:extLst>
                    <a:ext uri="{9D8B030D-6E8A-4147-A177-3AD203B41FA5}">
                      <a16:colId xmlns:a16="http://schemas.microsoft.com/office/drawing/2014/main" val="4057844219"/>
                    </a:ext>
                  </a:extLst>
                </a:gridCol>
                <a:gridCol w="493776">
                  <a:extLst>
                    <a:ext uri="{9D8B030D-6E8A-4147-A177-3AD203B41FA5}">
                      <a16:colId xmlns:a16="http://schemas.microsoft.com/office/drawing/2014/main" val="1922993218"/>
                    </a:ext>
                  </a:extLst>
                </a:gridCol>
                <a:gridCol w="493776">
                  <a:extLst>
                    <a:ext uri="{9D8B030D-6E8A-4147-A177-3AD203B41FA5}">
                      <a16:colId xmlns:a16="http://schemas.microsoft.com/office/drawing/2014/main" val="2773856181"/>
                    </a:ext>
                  </a:extLst>
                </a:gridCol>
                <a:gridCol w="493776">
                  <a:extLst>
                    <a:ext uri="{9D8B030D-6E8A-4147-A177-3AD203B41FA5}">
                      <a16:colId xmlns:a16="http://schemas.microsoft.com/office/drawing/2014/main" val="962919022"/>
                    </a:ext>
                  </a:extLst>
                </a:gridCol>
                <a:gridCol w="493776">
                  <a:extLst>
                    <a:ext uri="{9D8B030D-6E8A-4147-A177-3AD203B41FA5}">
                      <a16:colId xmlns:a16="http://schemas.microsoft.com/office/drawing/2014/main" val="3560399885"/>
                    </a:ext>
                  </a:extLst>
                </a:gridCol>
                <a:gridCol w="493776">
                  <a:extLst>
                    <a:ext uri="{9D8B030D-6E8A-4147-A177-3AD203B41FA5}">
                      <a16:colId xmlns:a16="http://schemas.microsoft.com/office/drawing/2014/main" val="2943316524"/>
                    </a:ext>
                  </a:extLst>
                </a:gridCol>
                <a:gridCol w="493776">
                  <a:extLst>
                    <a:ext uri="{9D8B030D-6E8A-4147-A177-3AD203B41FA5}">
                      <a16:colId xmlns:a16="http://schemas.microsoft.com/office/drawing/2014/main" val="326920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839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- 2021-05-27 10:41:37</a:t>
                      </a:r>
                      <a:r>
                        <a:rPr kumimoji="0" lang="en-US" sz="1000" b="0" i="0" u="none" strike="noStrike" kern="1200" cap="none" spc="0" normalizeH="0" baseline="0" noProof="0">
                          <a:ln>
                            <a:noFill/>
                          </a:ln>
                          <a:solidFill>
                            <a:prstClr val="black"/>
                          </a:solidFill>
                          <a:effectLst/>
                          <a:uLnTx/>
                          <a:uFillTx/>
                          <a:latin typeface="+mn-lt"/>
                          <a:ea typeface="+mn-ea"/>
                          <a:cs typeface="+mn-cs"/>
                        </a:rPr>
                        <a:t>
 💬🎯Every manufacturer and production site has different requirements to ensure effective processes, and optimal quality. 
That’s why our sales managers involve our customers every step of the way, from product conception to creation.
#crespeldeitersgroup #trigeapetfood #petindustry #pets #petproducts #petbusiness #petnutrition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08:09:38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14.444444444444 %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6367353"/>
                  </a:ext>
                </a:extLst>
              </a:tr>
            </a:tbl>
          </a:graphicData>
        </a:graphic>
      </p:graphicFrame>
      <p:sp>
        <p:nvSpPr>
          <p:cNvPr id="4" name="Text Placeholder 3">
            <a:extLst>
              <a:ext uri="{FF2B5EF4-FFF2-40B4-BE49-F238E27FC236}">
                <a16:creationId xmlns:a16="http://schemas.microsoft.com/office/drawing/2014/main" id="{3918DDB4-386C-4EE2-8F87-7679118887FF}"/>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250735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F099-CEA0-4717-AB04-970DF9A17FB2}"/>
              </a:ext>
            </a:extLst>
          </p:cNvPr>
          <p:cNvSpPr>
            <a:spLocks noGrp="1"/>
          </p:cNvSpPr>
          <p:nvPr>
            <p:ph type="title"/>
          </p:nvPr>
        </p:nvSpPr>
        <p:spPr/>
        <p:txBody>
          <a:bodyPr/>
          <a:lstStyle/>
          <a:p>
            <a:r>
              <a:rPr lang="en-US"/>
              <a:t>LinkedIn Posts Table | Crespel &amp; Deiters Group - 23 of 24</a:t>
            </a:r>
          </a:p>
        </p:txBody>
      </p:sp>
      <p:graphicFrame>
        <p:nvGraphicFramePr>
          <p:cNvPr id="5" name="Table Placeholder 4">
            <a:extLst>
              <a:ext uri="{FF2B5EF4-FFF2-40B4-BE49-F238E27FC236}">
                <a16:creationId xmlns:a16="http://schemas.microsoft.com/office/drawing/2014/main" id="{E5DF0F7B-0CA9-4FD9-B8B4-B4485A7F5A84}"/>
              </a:ext>
            </a:extLst>
          </p:cNvPr>
          <p:cNvGraphicFramePr>
            <a:graphicFrameLocks noGrp="1"/>
          </p:cNvGraphicFramePr>
          <p:nvPr>
            <p:ph type="tbl" sz="quarter" idx="13"/>
            <p:extLst>
              <p:ext uri="{D42A27DB-BD31-4B8C-83A1-F6EECF244321}">
                <p14:modId xmlns:p14="http://schemas.microsoft.com/office/powerpoint/2010/main" val="3671430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40913481"/>
                    </a:ext>
                  </a:extLst>
                </a:gridCol>
                <a:gridCol w="1481327">
                  <a:extLst>
                    <a:ext uri="{9D8B030D-6E8A-4147-A177-3AD203B41FA5}">
                      <a16:colId xmlns:a16="http://schemas.microsoft.com/office/drawing/2014/main" val="3268857914"/>
                    </a:ext>
                  </a:extLst>
                </a:gridCol>
                <a:gridCol w="740664">
                  <a:extLst>
                    <a:ext uri="{9D8B030D-6E8A-4147-A177-3AD203B41FA5}">
                      <a16:colId xmlns:a16="http://schemas.microsoft.com/office/drawing/2014/main" val="2189289377"/>
                    </a:ext>
                  </a:extLst>
                </a:gridCol>
                <a:gridCol w="493776">
                  <a:extLst>
                    <a:ext uri="{9D8B030D-6E8A-4147-A177-3AD203B41FA5}">
                      <a16:colId xmlns:a16="http://schemas.microsoft.com/office/drawing/2014/main" val="1210204161"/>
                    </a:ext>
                  </a:extLst>
                </a:gridCol>
                <a:gridCol w="493776">
                  <a:extLst>
                    <a:ext uri="{9D8B030D-6E8A-4147-A177-3AD203B41FA5}">
                      <a16:colId xmlns:a16="http://schemas.microsoft.com/office/drawing/2014/main" val="2318765612"/>
                    </a:ext>
                  </a:extLst>
                </a:gridCol>
                <a:gridCol w="493776">
                  <a:extLst>
                    <a:ext uri="{9D8B030D-6E8A-4147-A177-3AD203B41FA5}">
                      <a16:colId xmlns:a16="http://schemas.microsoft.com/office/drawing/2014/main" val="1524036435"/>
                    </a:ext>
                  </a:extLst>
                </a:gridCol>
                <a:gridCol w="493776">
                  <a:extLst>
                    <a:ext uri="{9D8B030D-6E8A-4147-A177-3AD203B41FA5}">
                      <a16:colId xmlns:a16="http://schemas.microsoft.com/office/drawing/2014/main" val="3108199755"/>
                    </a:ext>
                  </a:extLst>
                </a:gridCol>
                <a:gridCol w="493776">
                  <a:extLst>
                    <a:ext uri="{9D8B030D-6E8A-4147-A177-3AD203B41FA5}">
                      <a16:colId xmlns:a16="http://schemas.microsoft.com/office/drawing/2014/main" val="2274370241"/>
                    </a:ext>
                  </a:extLst>
                </a:gridCol>
                <a:gridCol w="493776">
                  <a:extLst>
                    <a:ext uri="{9D8B030D-6E8A-4147-A177-3AD203B41FA5}">
                      <a16:colId xmlns:a16="http://schemas.microsoft.com/office/drawing/2014/main" val="3862527857"/>
                    </a:ext>
                  </a:extLst>
                </a:gridCol>
                <a:gridCol w="493776">
                  <a:extLst>
                    <a:ext uri="{9D8B030D-6E8A-4147-A177-3AD203B41FA5}">
                      <a16:colId xmlns:a16="http://schemas.microsoft.com/office/drawing/2014/main" val="3953960276"/>
                    </a:ext>
                  </a:extLst>
                </a:gridCol>
                <a:gridCol w="493776">
                  <a:extLst>
                    <a:ext uri="{9D8B030D-6E8A-4147-A177-3AD203B41FA5}">
                      <a16:colId xmlns:a16="http://schemas.microsoft.com/office/drawing/2014/main" val="281149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040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- 2021-05-25 15:53:30</a:t>
                      </a:r>
                      <a:r>
                        <a:rPr kumimoji="0" lang="de-DE" sz="1000" b="0" i="0" u="none" strike="noStrike" kern="1200" cap="none" spc="0" normalizeH="0" baseline="0" noProof="0">
                          <a:ln>
                            <a:noFill/>
                          </a:ln>
                          <a:solidFill>
                            <a:prstClr val="black"/>
                          </a:solidFill>
                          <a:effectLst/>
                          <a:uLnTx/>
                          <a:uFillTx/>
                          <a:latin typeface="+mn-lt"/>
                          <a:ea typeface="+mn-ea"/>
                          <a:cs typeface="+mn-cs"/>
                        </a:rPr>
                        <a:t>
 Die meisten greifen aus Neugier zu – laut Ernährungsreport 2021* ist das für 71% der Befragten der Hauptgrund, warum sie pflanzliche Alternativprodukte kaufen. Aber auch der Geschmack ist ein wichtiger Aspekt, und mit leckeren Fleischalternativen kennen wir uns aus!
Ob uns etwas schmeckt oder nicht, hängt nämlich auch stark von einem authentischen Mundgefühl ab. Und das lässt sich mit einer Kombination unserer funktionalen Ingredients aus Weizenproteinen und -stärken individuell anpassen. Alle Komponenten sind neutral in Geschmack und Geruch und damit die ideale Basis, damit Gewürze, Kräuter und Aromen ihre Wirkung entfalten können.
Also, was darf es sein? Vegane Bratwurst, Fleischbällchen, pflanzliches Schnitzel oder Hackfleisch?
Mehr Infos und Anwendungsvideos gibt es auf unserer Seite www.loryma.de
#loryma #weizen #fleischalternativen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02:10:46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7.103825136612 %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1426117"/>
                  </a:ext>
                </a:extLst>
              </a:tr>
            </a:tbl>
          </a:graphicData>
        </a:graphic>
      </p:graphicFrame>
      <p:sp>
        <p:nvSpPr>
          <p:cNvPr id="4" name="Text Placeholder 3">
            <a:extLst>
              <a:ext uri="{FF2B5EF4-FFF2-40B4-BE49-F238E27FC236}">
                <a16:creationId xmlns:a16="http://schemas.microsoft.com/office/drawing/2014/main" id="{085D2BC8-01AC-4CE7-A12A-2F41D821598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3281450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91C9-9073-4308-855F-2B72748D162E}"/>
              </a:ext>
            </a:extLst>
          </p:cNvPr>
          <p:cNvSpPr>
            <a:spLocks noGrp="1"/>
          </p:cNvSpPr>
          <p:nvPr>
            <p:ph type="title"/>
          </p:nvPr>
        </p:nvSpPr>
        <p:spPr/>
        <p:txBody>
          <a:bodyPr/>
          <a:lstStyle/>
          <a:p>
            <a:r>
              <a:rPr lang="en-US"/>
              <a:t>LinkedIn Posts Table | Crespel &amp; Deiters Group - 24 of 24</a:t>
            </a:r>
          </a:p>
        </p:txBody>
      </p:sp>
      <p:graphicFrame>
        <p:nvGraphicFramePr>
          <p:cNvPr id="5" name="Table Placeholder 4">
            <a:extLst>
              <a:ext uri="{FF2B5EF4-FFF2-40B4-BE49-F238E27FC236}">
                <a16:creationId xmlns:a16="http://schemas.microsoft.com/office/drawing/2014/main" id="{2536335A-F8C1-42ED-8575-1FC1BF26F414}"/>
              </a:ext>
            </a:extLst>
          </p:cNvPr>
          <p:cNvGraphicFramePr>
            <a:graphicFrameLocks noGrp="1"/>
          </p:cNvGraphicFramePr>
          <p:nvPr>
            <p:ph type="tbl" sz="quarter" idx="13"/>
            <p:extLst>
              <p:ext uri="{D42A27DB-BD31-4B8C-83A1-F6EECF244321}">
                <p14:modId xmlns:p14="http://schemas.microsoft.com/office/powerpoint/2010/main" val="428239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9643813"/>
                    </a:ext>
                  </a:extLst>
                </a:gridCol>
                <a:gridCol w="1481327">
                  <a:extLst>
                    <a:ext uri="{9D8B030D-6E8A-4147-A177-3AD203B41FA5}">
                      <a16:colId xmlns:a16="http://schemas.microsoft.com/office/drawing/2014/main" val="3597308946"/>
                    </a:ext>
                  </a:extLst>
                </a:gridCol>
                <a:gridCol w="740664">
                  <a:extLst>
                    <a:ext uri="{9D8B030D-6E8A-4147-A177-3AD203B41FA5}">
                      <a16:colId xmlns:a16="http://schemas.microsoft.com/office/drawing/2014/main" val="1917323316"/>
                    </a:ext>
                  </a:extLst>
                </a:gridCol>
                <a:gridCol w="493776">
                  <a:extLst>
                    <a:ext uri="{9D8B030D-6E8A-4147-A177-3AD203B41FA5}">
                      <a16:colId xmlns:a16="http://schemas.microsoft.com/office/drawing/2014/main" val="2357397884"/>
                    </a:ext>
                  </a:extLst>
                </a:gridCol>
                <a:gridCol w="493776">
                  <a:extLst>
                    <a:ext uri="{9D8B030D-6E8A-4147-A177-3AD203B41FA5}">
                      <a16:colId xmlns:a16="http://schemas.microsoft.com/office/drawing/2014/main" val="919448203"/>
                    </a:ext>
                  </a:extLst>
                </a:gridCol>
                <a:gridCol w="493776">
                  <a:extLst>
                    <a:ext uri="{9D8B030D-6E8A-4147-A177-3AD203B41FA5}">
                      <a16:colId xmlns:a16="http://schemas.microsoft.com/office/drawing/2014/main" val="3458453093"/>
                    </a:ext>
                  </a:extLst>
                </a:gridCol>
                <a:gridCol w="493776">
                  <a:extLst>
                    <a:ext uri="{9D8B030D-6E8A-4147-A177-3AD203B41FA5}">
                      <a16:colId xmlns:a16="http://schemas.microsoft.com/office/drawing/2014/main" val="980030970"/>
                    </a:ext>
                  </a:extLst>
                </a:gridCol>
                <a:gridCol w="493776">
                  <a:extLst>
                    <a:ext uri="{9D8B030D-6E8A-4147-A177-3AD203B41FA5}">
                      <a16:colId xmlns:a16="http://schemas.microsoft.com/office/drawing/2014/main" val="3476341883"/>
                    </a:ext>
                  </a:extLst>
                </a:gridCol>
                <a:gridCol w="493776">
                  <a:extLst>
                    <a:ext uri="{9D8B030D-6E8A-4147-A177-3AD203B41FA5}">
                      <a16:colId xmlns:a16="http://schemas.microsoft.com/office/drawing/2014/main" val="3014539103"/>
                    </a:ext>
                  </a:extLst>
                </a:gridCol>
                <a:gridCol w="493776">
                  <a:extLst>
                    <a:ext uri="{9D8B030D-6E8A-4147-A177-3AD203B41FA5}">
                      <a16:colId xmlns:a16="http://schemas.microsoft.com/office/drawing/2014/main" val="3240026416"/>
                    </a:ext>
                  </a:extLst>
                </a:gridCol>
                <a:gridCol w="493776">
                  <a:extLst>
                    <a:ext uri="{9D8B030D-6E8A-4147-A177-3AD203B41FA5}">
                      <a16:colId xmlns:a16="http://schemas.microsoft.com/office/drawing/2014/main" val="210820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2834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- 2021-05-21 11:41:43</a:t>
                      </a:r>
                      <a:r>
                        <a:rPr kumimoji="0" lang="de-DE" sz="1000" b="0" i="0" u="none" strike="noStrike" kern="1200" cap="none" spc="0" normalizeH="0" baseline="0" noProof="0">
                          <a:ln>
                            <a:noFill/>
                          </a:ln>
                          <a:solidFill>
                            <a:prstClr val="black"/>
                          </a:solidFill>
                          <a:effectLst/>
                          <a:uLnTx/>
                          <a:uFillTx/>
                          <a:latin typeface="+mn-lt"/>
                          <a:ea typeface="+mn-ea"/>
                          <a:cs typeface="+mn-cs"/>
                        </a:rPr>
                        <a:t>
 Ungewöhnliche Umstände brauchen kreative Lösungen – eine solche hat sich unser Produktentwicklungsteam einfallen lassen, um den Kolleg:innen aus Vertrieb und Marketing unsere „Functional Blends“ näher zu bringen.
Im Loryma-Technikum fand letzte Woche eine Live-Kochshow der etwas anderen Art statt. Per Livestream zeigten die Produktentwickler Schritt für Schritt die Zubereitung verschiedener Leckereien, in heimischen Küchen wurde fleißig nachgekocht und -gebacken. Auf der Tageskarte: Vegane clean label Currywurst, vegane  clean label  Linsensuppe und High-Protein Muffins!
„Uns ist es sehr wichtig, das ganze Team abzuholen – wenn man etwas selbst zubereitet und geschmeckt hat, bekommt man einen viel besseren Eindruck von den Ingredients und das Wissen wird vertieft. Außerdem haben wir wertvolles Feedback von den Kolleg:innen bekommen“, sagt Norbert Klein, Leiter der Produktentwicklung.
Auch Lust auf einen Livestream aus der Loryma-Versuchsküche? Egal ob es um Fragen zur Produktentwicklung, Nährwertoptimierung oder Herstellung geht, melden Sie sich gerne bei uns über 
loryma@crespeldeitersgroup.com
#loryma #weizen #newnormal #produktentwicklung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07/06/2021 02:10:46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10.919540229885 %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856190"/>
                  </a:ext>
                </a:extLst>
              </a:tr>
            </a:tbl>
          </a:graphicData>
        </a:graphic>
      </p:graphicFrame>
      <p:sp>
        <p:nvSpPr>
          <p:cNvPr id="4" name="Text Placeholder 3">
            <a:extLst>
              <a:ext uri="{FF2B5EF4-FFF2-40B4-BE49-F238E27FC236}">
                <a16:creationId xmlns:a16="http://schemas.microsoft.com/office/drawing/2014/main" id="{CF90D604-EFA4-47D7-B459-21C31D6BB868}"/>
              </a:ext>
            </a:extLst>
          </p:cNvPr>
          <p:cNvSpPr>
            <a:spLocks noGrp="1"/>
          </p:cNvSpPr>
          <p:nvPr>
            <p:ph type="body" sz="quarter" idx="14"/>
          </p:nvPr>
        </p:nvSpPr>
        <p:spPr/>
        <p:txBody>
          <a:bodyPr/>
          <a:lstStyle/>
          <a:p>
            <a:r>
              <a:rPr lang="en-US"/>
              <a:t>04/01/2021 - 06/30/2021</a:t>
            </a:r>
          </a:p>
        </p:txBody>
      </p:sp>
    </p:spTree>
    <p:extLst>
      <p:ext uri="{BB962C8B-B14F-4D97-AF65-F5344CB8AC3E}">
        <p14:creationId xmlns:p14="http://schemas.microsoft.com/office/powerpoint/2010/main" val="14735407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1258</Words>
  <Application>Microsoft Office PowerPoint</Application>
  <PresentationFormat>On-screen Show (4:3)</PresentationFormat>
  <Paragraphs>587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LinkedIn Quartal</vt:lpstr>
      <vt:lpstr>LinkedIn Followers Table | Crespel &amp; Deiters Group</vt:lpstr>
      <vt:lpstr>LinkedIn Followers Total | Crespel &amp; Deiters Group</vt:lpstr>
      <vt:lpstr>LinkedIn Posts Table | Crespel &amp; Deiters Group - 1 of 24</vt:lpstr>
      <vt:lpstr>LinkedIn Posts Table | Crespel &amp; Deiters Group - 2 of 24</vt:lpstr>
      <vt:lpstr>LinkedIn Posts Table | Crespel &amp; Deiters Group - 3 of 24</vt:lpstr>
      <vt:lpstr>LinkedIn Posts Table | Crespel &amp; Deiters Group - 4 of 24</vt:lpstr>
      <vt:lpstr>LinkedIn Posts Table | Crespel &amp; Deiters Group - 5 of 24</vt:lpstr>
      <vt:lpstr>LinkedIn Posts Table | Crespel &amp; Deiters Group - 6 of 24</vt:lpstr>
      <vt:lpstr>LinkedIn Posts Table | Crespel &amp; Deiters Group - 7 of 24</vt:lpstr>
      <vt:lpstr>LinkedIn Posts Table | Crespel &amp; Deiters Group - 8 of 24</vt:lpstr>
      <vt:lpstr>LinkedIn Posts Table | Crespel &amp; Deiters Group - 9 of 24</vt:lpstr>
      <vt:lpstr>LinkedIn Posts Table | Crespel &amp; Deiters Group - 10 of 24</vt:lpstr>
      <vt:lpstr>LinkedIn Posts Table | Crespel &amp; Deiters Group - 11 of 24</vt:lpstr>
      <vt:lpstr>LinkedIn Posts Table | Crespel &amp; Deiters Group - 12 of 24</vt:lpstr>
      <vt:lpstr>LinkedIn Posts Table | Crespel &amp; Deiters Group - 13 of 24</vt:lpstr>
      <vt:lpstr>LinkedIn Posts Table | Crespel &amp; Deiters Group - 14 of 24</vt:lpstr>
      <vt:lpstr>LinkedIn Posts Table | Crespel &amp; Deiters Group - 15 of 24</vt:lpstr>
      <vt:lpstr>LinkedIn Posts Table | Crespel &amp; Deiters Group - 16 of 24</vt:lpstr>
      <vt:lpstr>LinkedIn Posts Table | Crespel &amp; Deiters Group - 17 of 24</vt:lpstr>
      <vt:lpstr>LinkedIn Posts Table | Crespel &amp; Deiters Group - 18 of 24</vt:lpstr>
      <vt:lpstr>LinkedIn Posts Table | Crespel &amp; Deiters Group - 19 of 24</vt:lpstr>
      <vt:lpstr>LinkedIn Posts Table | Crespel &amp; Deiters Group - 20 of 24</vt:lpstr>
      <vt:lpstr>LinkedIn Posts Table | Crespel &amp; Deiters Group - 21 of 24</vt:lpstr>
      <vt:lpstr>LinkedIn Posts Table | Crespel &amp; Deiters Group - 22 of 24</vt:lpstr>
      <vt:lpstr>LinkedIn Posts Table | Crespel &amp; Deiters Group - 23 of 24</vt:lpstr>
      <vt:lpstr>LinkedIn Posts Table | Crespel &amp; Deiters Group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2021-07-08T12:28:24Z</dcterms:created>
  <dcterms:modified xsi:type="dcterms:W3CDTF">2021-07-08T12:29:05Z</dcterms:modified>
</cp:coreProperties>
</file>