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1" r:id="rId15"/>
    <p:sldId id="272" r:id="rId16"/>
    <p:sldId id="273"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crespeldeitersgroup</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15">
                  <c:v>496</c:v>
                </c:pt>
                <c:pt idx="16">
                  <c:v>498</c:v>
                </c:pt>
                <c:pt idx="17">
                  <c:v>498</c:v>
                </c:pt>
                <c:pt idx="18">
                  <c:v>498</c:v>
                </c:pt>
                <c:pt idx="19">
                  <c:v>499</c:v>
                </c:pt>
                <c:pt idx="20">
                  <c:v>500</c:v>
                </c:pt>
                <c:pt idx="21">
                  <c:v>501</c:v>
                </c:pt>
                <c:pt idx="22">
                  <c:v>501</c:v>
                </c:pt>
                <c:pt idx="23">
                  <c:v>501</c:v>
                </c:pt>
                <c:pt idx="24">
                  <c:v>502</c:v>
                </c:pt>
                <c:pt idx="25">
                  <c:v>502</c:v>
                </c:pt>
                <c:pt idx="26">
                  <c:v>502</c:v>
                </c:pt>
                <c:pt idx="27">
                  <c:v>502</c:v>
                </c:pt>
                <c:pt idx="28">
                  <c:v>502</c:v>
                </c:pt>
                <c:pt idx="29">
                  <c:v>502</c:v>
                </c:pt>
                <c:pt idx="30">
                  <c:v>502</c:v>
                </c:pt>
                <c:pt idx="31">
                  <c:v>503</c:v>
                </c:pt>
                <c:pt idx="32">
                  <c:v>503</c:v>
                </c:pt>
                <c:pt idx="33">
                  <c:v>504</c:v>
                </c:pt>
                <c:pt idx="34">
                  <c:v>504</c:v>
                </c:pt>
                <c:pt idx="35">
                  <c:v>504</c:v>
                </c:pt>
                <c:pt idx="36">
                  <c:v>505</c:v>
                </c:pt>
                <c:pt idx="37">
                  <c:v>504</c:v>
                </c:pt>
                <c:pt idx="38">
                  <c:v>504</c:v>
                </c:pt>
                <c:pt idx="39">
                  <c:v>505</c:v>
                </c:pt>
                <c:pt idx="40">
                  <c:v>505</c:v>
                </c:pt>
                <c:pt idx="41">
                  <c:v>506</c:v>
                </c:pt>
                <c:pt idx="42">
                  <c:v>506</c:v>
                </c:pt>
                <c:pt idx="43">
                  <c:v>506</c:v>
                </c:pt>
                <c:pt idx="44">
                  <c:v>507</c:v>
                </c:pt>
                <c:pt idx="45">
                  <c:v>506</c:v>
                </c:pt>
                <c:pt idx="46">
                  <c:v>506</c:v>
                </c:pt>
                <c:pt idx="47">
                  <c:v>506</c:v>
                </c:pt>
                <c:pt idx="48">
                  <c:v>506</c:v>
                </c:pt>
                <c:pt idx="49">
                  <c:v>507</c:v>
                </c:pt>
                <c:pt idx="50">
                  <c:v>511</c:v>
                </c:pt>
                <c:pt idx="51">
                  <c:v>511</c:v>
                </c:pt>
                <c:pt idx="52">
                  <c:v>510</c:v>
                </c:pt>
                <c:pt idx="53">
                  <c:v>510</c:v>
                </c:pt>
                <c:pt idx="54">
                  <c:v>510</c:v>
                </c:pt>
                <c:pt idx="55">
                  <c:v>511</c:v>
                </c:pt>
                <c:pt idx="56">
                  <c:v>511</c:v>
                </c:pt>
                <c:pt idx="57">
                  <c:v>512</c:v>
                </c:pt>
                <c:pt idx="58">
                  <c:v>512</c:v>
                </c:pt>
                <c:pt idx="59">
                  <c:v>514</c:v>
                </c:pt>
                <c:pt idx="60">
                  <c:v>515</c:v>
                </c:pt>
                <c:pt idx="61">
                  <c:v>516</c:v>
                </c:pt>
                <c:pt idx="62">
                  <c:v>516</c:v>
                </c:pt>
                <c:pt idx="63">
                  <c:v>515</c:v>
                </c:pt>
                <c:pt idx="64">
                  <c:v>514</c:v>
                </c:pt>
                <c:pt idx="65">
                  <c:v>516</c:v>
                </c:pt>
                <c:pt idx="66">
                  <c:v>517</c:v>
                </c:pt>
                <c:pt idx="67">
                  <c:v>518</c:v>
                </c:pt>
                <c:pt idx="68">
                  <c:v>518</c:v>
                </c:pt>
                <c:pt idx="69">
                  <c:v>519</c:v>
                </c:pt>
                <c:pt idx="70">
                  <c:v>519</c:v>
                </c:pt>
                <c:pt idx="71">
                  <c:v>519</c:v>
                </c:pt>
                <c:pt idx="72">
                  <c:v>520</c:v>
                </c:pt>
                <c:pt idx="73">
                  <c:v>522</c:v>
                </c:pt>
                <c:pt idx="74">
                  <c:v>520</c:v>
                </c:pt>
                <c:pt idx="75">
                  <c:v>519</c:v>
                </c:pt>
                <c:pt idx="76">
                  <c:v>519</c:v>
                </c:pt>
                <c:pt idx="77">
                  <c:v>519</c:v>
                </c:pt>
                <c:pt idx="78">
                  <c:v>520</c:v>
                </c:pt>
                <c:pt idx="79">
                  <c:v>520</c:v>
                </c:pt>
                <c:pt idx="80">
                  <c:v>521</c:v>
                </c:pt>
                <c:pt idx="81">
                  <c:v>520</c:v>
                </c:pt>
                <c:pt idx="82">
                  <c:v>521</c:v>
                </c:pt>
                <c:pt idx="83">
                  <c:v>521</c:v>
                </c:pt>
                <c:pt idx="84">
                  <c:v>523</c:v>
                </c:pt>
                <c:pt idx="85">
                  <c:v>523</c:v>
                </c:pt>
                <c:pt idx="86">
                  <c:v>524</c:v>
                </c:pt>
                <c:pt idx="87">
                  <c:v>524</c:v>
                </c:pt>
                <c:pt idx="88">
                  <c:v>525</c:v>
                </c:pt>
                <c:pt idx="89">
                  <c:v>527</c:v>
                </c:pt>
                <c:pt idx="90">
                  <c:v>527</c:v>
                </c:pt>
              </c:numCache>
            </c:numRef>
          </c:val>
          <c:smooth val="0"/>
          <c:extLst>
            <c:ext xmlns:c16="http://schemas.microsoft.com/office/drawing/2014/chart" uri="{C3380CC4-5D6E-409C-BE32-E72D297353CC}">
              <c16:uniqueId val="{00000000-3147-4B32-840A-E663C7008C69}"/>
            </c:ext>
          </c:extLst>
        </c:ser>
        <c:dLbls>
          <c:showLegendKey val="0"/>
          <c:showVal val="0"/>
          <c:showCatName val="0"/>
          <c:showSerName val="0"/>
          <c:showPercent val="0"/>
          <c:showBubbleSize val="0"/>
        </c:dLbls>
        <c:smooth val="0"/>
        <c:axId val="388629584"/>
        <c:axId val="388628600"/>
      </c:lineChart>
      <c:dateAx>
        <c:axId val="388629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28600"/>
        <c:crosses val="autoZero"/>
        <c:auto val="1"/>
        <c:lblOffset val="100"/>
        <c:baseTimeUnit val="days"/>
      </c:dateAx>
      <c:valAx>
        <c:axId val="388628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2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6FB7B-B340-4554-86A0-EBC4A3D378C9}"/>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45CA9DF9-48B9-44FB-947B-0547897592E3}"/>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518483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62D9C-C05B-4FC7-9BBC-30516C80E694}"/>
              </a:ext>
            </a:extLst>
          </p:cNvPr>
          <p:cNvSpPr>
            <a:spLocks noGrp="1"/>
          </p:cNvSpPr>
          <p:nvPr>
            <p:ph type="title"/>
          </p:nvPr>
        </p:nvSpPr>
        <p:spPr/>
        <p:txBody>
          <a:bodyPr/>
          <a:lstStyle/>
          <a:p>
            <a:r>
              <a:rPr lang="en-US"/>
              <a:t>Instagram Key Metrics Table | Crespel &amp; Deiters Group</a:t>
            </a:r>
          </a:p>
        </p:txBody>
      </p:sp>
      <p:graphicFrame>
        <p:nvGraphicFramePr>
          <p:cNvPr id="5" name="Table Placeholder 4">
            <a:extLst>
              <a:ext uri="{FF2B5EF4-FFF2-40B4-BE49-F238E27FC236}">
                <a16:creationId xmlns:a16="http://schemas.microsoft.com/office/drawing/2014/main" id="{441041FC-24EF-46C1-84F8-2F85B1446233}"/>
              </a:ext>
            </a:extLst>
          </p:cNvPr>
          <p:cNvGraphicFramePr>
            <a:graphicFrameLocks noGrp="1"/>
          </p:cNvGraphicFramePr>
          <p:nvPr>
            <p:ph type="tbl" sz="quarter" idx="13"/>
            <p:extLst>
              <p:ext uri="{D42A27DB-BD31-4B8C-83A1-F6EECF244321}">
                <p14:modId xmlns:p14="http://schemas.microsoft.com/office/powerpoint/2010/main" val="3395182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9574485"/>
                    </a:ext>
                  </a:extLst>
                </a:gridCol>
                <a:gridCol w="658368">
                  <a:extLst>
                    <a:ext uri="{9D8B030D-6E8A-4147-A177-3AD203B41FA5}">
                      <a16:colId xmlns:a16="http://schemas.microsoft.com/office/drawing/2014/main" val="3241664208"/>
                    </a:ext>
                  </a:extLst>
                </a:gridCol>
                <a:gridCol w="658368">
                  <a:extLst>
                    <a:ext uri="{9D8B030D-6E8A-4147-A177-3AD203B41FA5}">
                      <a16:colId xmlns:a16="http://schemas.microsoft.com/office/drawing/2014/main" val="2388275201"/>
                    </a:ext>
                  </a:extLst>
                </a:gridCol>
                <a:gridCol w="658368">
                  <a:extLst>
                    <a:ext uri="{9D8B030D-6E8A-4147-A177-3AD203B41FA5}">
                      <a16:colId xmlns:a16="http://schemas.microsoft.com/office/drawing/2014/main" val="37237018"/>
                    </a:ext>
                  </a:extLst>
                </a:gridCol>
                <a:gridCol w="658368">
                  <a:extLst>
                    <a:ext uri="{9D8B030D-6E8A-4147-A177-3AD203B41FA5}">
                      <a16:colId xmlns:a16="http://schemas.microsoft.com/office/drawing/2014/main" val="2899801830"/>
                    </a:ext>
                  </a:extLst>
                </a:gridCol>
                <a:gridCol w="658368">
                  <a:extLst>
                    <a:ext uri="{9D8B030D-6E8A-4147-A177-3AD203B41FA5}">
                      <a16:colId xmlns:a16="http://schemas.microsoft.com/office/drawing/2014/main" val="2602780053"/>
                    </a:ext>
                  </a:extLst>
                </a:gridCol>
                <a:gridCol w="658368">
                  <a:extLst>
                    <a:ext uri="{9D8B030D-6E8A-4147-A177-3AD203B41FA5}">
                      <a16:colId xmlns:a16="http://schemas.microsoft.com/office/drawing/2014/main" val="1833890942"/>
                    </a:ext>
                  </a:extLst>
                </a:gridCol>
                <a:gridCol w="658368">
                  <a:extLst>
                    <a:ext uri="{9D8B030D-6E8A-4147-A177-3AD203B41FA5}">
                      <a16:colId xmlns:a16="http://schemas.microsoft.com/office/drawing/2014/main" val="4284834890"/>
                    </a:ext>
                  </a:extLst>
                </a:gridCol>
                <a:gridCol w="658368">
                  <a:extLst>
                    <a:ext uri="{9D8B030D-6E8A-4147-A177-3AD203B41FA5}">
                      <a16:colId xmlns:a16="http://schemas.microsoft.com/office/drawing/2014/main" val="3486725366"/>
                    </a:ext>
                  </a:extLst>
                </a:gridCol>
                <a:gridCol w="658368">
                  <a:extLst>
                    <a:ext uri="{9D8B030D-6E8A-4147-A177-3AD203B41FA5}">
                      <a16:colId xmlns:a16="http://schemas.microsoft.com/office/drawing/2014/main" val="2945669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294913515"/>
                  </a:ext>
                </a:extLst>
              </a:tr>
              <a:tr h="370840">
                <a:tc>
                  <a:txBody>
                    <a:bodyPr/>
                    <a:lstStyle/>
                    <a:p>
                      <a:r>
                        <a:rPr lang="en-US" sz="1000"/>
                        <a:t>crespeldeitersgroup</a:t>
                      </a:r>
                    </a:p>
                  </a:txBody>
                  <a:tcPr/>
                </a:tc>
                <a:tc>
                  <a:txBody>
                    <a:bodyPr/>
                    <a:lstStyle/>
                    <a:p>
                      <a:r>
                        <a:rPr lang="en-US" sz="1000"/>
                        <a:t>527</a:t>
                      </a:r>
                    </a:p>
                  </a:txBody>
                  <a:tcPr/>
                </a:tc>
                <a:tc>
                  <a:txBody>
                    <a:bodyPr/>
                    <a:lstStyle/>
                    <a:p>
                      <a:r>
                        <a:rPr lang="en-US" sz="1000"/>
                        <a:t>n/a</a:t>
                      </a:r>
                    </a:p>
                  </a:txBody>
                  <a:tcPr/>
                </a:tc>
                <a:tc>
                  <a:txBody>
                    <a:bodyPr/>
                    <a:lstStyle/>
                    <a:p>
                      <a:r>
                        <a:rPr lang="en-US" sz="1000"/>
                        <a:t>4</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242</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156295808"/>
                  </a:ext>
                </a:extLst>
              </a:tr>
            </a:tbl>
          </a:graphicData>
        </a:graphic>
      </p:graphicFrame>
      <p:sp>
        <p:nvSpPr>
          <p:cNvPr id="4" name="Text Placeholder 3">
            <a:extLst>
              <a:ext uri="{FF2B5EF4-FFF2-40B4-BE49-F238E27FC236}">
                <a16:creationId xmlns:a16="http://schemas.microsoft.com/office/drawing/2014/main" id="{00AFB516-2A5C-488C-89F9-8E4D8718C779}"/>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659620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FBA62-53F3-4B9A-ADD5-0B4C624F34F9}"/>
              </a:ext>
            </a:extLst>
          </p:cNvPr>
          <p:cNvSpPr>
            <a:spLocks noGrp="1"/>
          </p:cNvSpPr>
          <p:nvPr>
            <p:ph type="title"/>
          </p:nvPr>
        </p:nvSpPr>
        <p:spPr/>
        <p:txBody>
          <a:bodyPr/>
          <a:lstStyle/>
          <a:p>
            <a:r>
              <a:rPr lang="en-US"/>
              <a:t>Instagram Key Metrics Table | Crespel &amp; Deiters Group</a:t>
            </a:r>
          </a:p>
        </p:txBody>
      </p:sp>
      <p:graphicFrame>
        <p:nvGraphicFramePr>
          <p:cNvPr id="5" name="Table Placeholder 4">
            <a:extLst>
              <a:ext uri="{FF2B5EF4-FFF2-40B4-BE49-F238E27FC236}">
                <a16:creationId xmlns:a16="http://schemas.microsoft.com/office/drawing/2014/main" id="{15C4D62F-2C73-4913-B787-FA46BC6C6BA8}"/>
              </a:ext>
            </a:extLst>
          </p:cNvPr>
          <p:cNvGraphicFramePr>
            <a:graphicFrameLocks noGrp="1"/>
          </p:cNvGraphicFramePr>
          <p:nvPr>
            <p:ph type="tbl" sz="quarter" idx="13"/>
            <p:extLst>
              <p:ext uri="{D42A27DB-BD31-4B8C-83A1-F6EECF244321}">
                <p14:modId xmlns:p14="http://schemas.microsoft.com/office/powerpoint/2010/main" val="4120028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87545681"/>
                    </a:ext>
                  </a:extLst>
                </a:gridCol>
                <a:gridCol w="658368">
                  <a:extLst>
                    <a:ext uri="{9D8B030D-6E8A-4147-A177-3AD203B41FA5}">
                      <a16:colId xmlns:a16="http://schemas.microsoft.com/office/drawing/2014/main" val="3286990996"/>
                    </a:ext>
                  </a:extLst>
                </a:gridCol>
                <a:gridCol w="658368">
                  <a:extLst>
                    <a:ext uri="{9D8B030D-6E8A-4147-A177-3AD203B41FA5}">
                      <a16:colId xmlns:a16="http://schemas.microsoft.com/office/drawing/2014/main" val="3239384283"/>
                    </a:ext>
                  </a:extLst>
                </a:gridCol>
                <a:gridCol w="658368">
                  <a:extLst>
                    <a:ext uri="{9D8B030D-6E8A-4147-A177-3AD203B41FA5}">
                      <a16:colId xmlns:a16="http://schemas.microsoft.com/office/drawing/2014/main" val="2045939294"/>
                    </a:ext>
                  </a:extLst>
                </a:gridCol>
                <a:gridCol w="658368">
                  <a:extLst>
                    <a:ext uri="{9D8B030D-6E8A-4147-A177-3AD203B41FA5}">
                      <a16:colId xmlns:a16="http://schemas.microsoft.com/office/drawing/2014/main" val="1691093707"/>
                    </a:ext>
                  </a:extLst>
                </a:gridCol>
                <a:gridCol w="658368">
                  <a:extLst>
                    <a:ext uri="{9D8B030D-6E8A-4147-A177-3AD203B41FA5}">
                      <a16:colId xmlns:a16="http://schemas.microsoft.com/office/drawing/2014/main" val="3803620311"/>
                    </a:ext>
                  </a:extLst>
                </a:gridCol>
                <a:gridCol w="658368">
                  <a:extLst>
                    <a:ext uri="{9D8B030D-6E8A-4147-A177-3AD203B41FA5}">
                      <a16:colId xmlns:a16="http://schemas.microsoft.com/office/drawing/2014/main" val="2366456156"/>
                    </a:ext>
                  </a:extLst>
                </a:gridCol>
                <a:gridCol w="658368">
                  <a:extLst>
                    <a:ext uri="{9D8B030D-6E8A-4147-A177-3AD203B41FA5}">
                      <a16:colId xmlns:a16="http://schemas.microsoft.com/office/drawing/2014/main" val="982589581"/>
                    </a:ext>
                  </a:extLst>
                </a:gridCol>
                <a:gridCol w="658368">
                  <a:extLst>
                    <a:ext uri="{9D8B030D-6E8A-4147-A177-3AD203B41FA5}">
                      <a16:colId xmlns:a16="http://schemas.microsoft.com/office/drawing/2014/main" val="2481956420"/>
                    </a:ext>
                  </a:extLst>
                </a:gridCol>
                <a:gridCol w="658368">
                  <a:extLst>
                    <a:ext uri="{9D8B030D-6E8A-4147-A177-3AD203B41FA5}">
                      <a16:colId xmlns:a16="http://schemas.microsoft.com/office/drawing/2014/main" val="2877608241"/>
                    </a:ext>
                  </a:extLst>
                </a:gridCol>
                <a:gridCol w="658368">
                  <a:extLst>
                    <a:ext uri="{9D8B030D-6E8A-4147-A177-3AD203B41FA5}">
                      <a16:colId xmlns:a16="http://schemas.microsoft.com/office/drawing/2014/main" val="1757326865"/>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IGTV Video Posts</a:t>
                      </a:r>
                    </a:p>
                  </a:txBody>
                  <a:tcPr/>
                </a:tc>
                <a:extLst>
                  <a:ext uri="{0D108BD9-81ED-4DB2-BD59-A6C34878D82A}">
                    <a16:rowId xmlns:a16="http://schemas.microsoft.com/office/drawing/2014/main" val="4201558567"/>
                  </a:ext>
                </a:extLst>
              </a:tr>
              <a:tr h="370840">
                <a:tc>
                  <a:txBody>
                    <a:bodyPr/>
                    <a:lstStyle/>
                    <a:p>
                      <a:r>
                        <a:rPr lang="en-US" sz="1000"/>
                        <a:t>crespeldeitersgroup</a:t>
                      </a:r>
                    </a:p>
                  </a:txBody>
                  <a:tcPr/>
                </a:tc>
                <a:tc>
                  <a:txBody>
                    <a:bodyPr/>
                    <a:lstStyle/>
                    <a:p>
                      <a:r>
                        <a:rPr lang="en-US" sz="1000"/>
                        <a:t>6</a:t>
                      </a:r>
                    </a:p>
                  </a:txBody>
                  <a:tcPr/>
                </a:tc>
                <a:tc>
                  <a:txBody>
                    <a:bodyPr/>
                    <a:lstStyle/>
                    <a:p>
                      <a:r>
                        <a:rPr lang="en-US" sz="1000"/>
                        <a:t>1</a:t>
                      </a:r>
                    </a:p>
                  </a:txBody>
                  <a:tcPr/>
                </a:tc>
                <a:tc>
                  <a:txBody>
                    <a:bodyPr/>
                    <a:lstStyle/>
                    <a:p>
                      <a:r>
                        <a:rPr lang="en-US" sz="1000"/>
                        <a:t>2727</a:t>
                      </a:r>
                    </a:p>
                  </a:txBody>
                  <a:tcPr/>
                </a:tc>
                <a:tc>
                  <a:txBody>
                    <a:bodyPr/>
                    <a:lstStyle/>
                    <a:p>
                      <a:r>
                        <a:rPr lang="en-US" sz="1000"/>
                        <a:t>245</a:t>
                      </a:r>
                    </a:p>
                  </a:txBody>
                  <a:tcPr/>
                </a:tc>
                <a:tc>
                  <a:txBody>
                    <a:bodyPr/>
                    <a:lstStyle/>
                    <a:p>
                      <a:r>
                        <a:rPr lang="en-US" sz="1000"/>
                        <a:t>359.66666666667</a:t>
                      </a:r>
                    </a:p>
                  </a:txBody>
                  <a:tcPr/>
                </a:tc>
                <a:tc>
                  <a:txBody>
                    <a:bodyPr/>
                    <a:lstStyle/>
                    <a:p>
                      <a:r>
                        <a:rPr lang="en-US" sz="1000"/>
                        <a:t>2</a:t>
                      </a:r>
                    </a:p>
                  </a:txBody>
                  <a:tcPr/>
                </a:tc>
                <a:tc>
                  <a:txBody>
                    <a:bodyPr/>
                    <a:lstStyle/>
                    <a:p>
                      <a:r>
                        <a:rPr lang="en-US" sz="1000"/>
                        <a:t>4</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680362658"/>
                  </a:ext>
                </a:extLst>
              </a:tr>
            </a:tbl>
          </a:graphicData>
        </a:graphic>
      </p:graphicFrame>
      <p:sp>
        <p:nvSpPr>
          <p:cNvPr id="4" name="Text Placeholder 3">
            <a:extLst>
              <a:ext uri="{FF2B5EF4-FFF2-40B4-BE49-F238E27FC236}">
                <a16:creationId xmlns:a16="http://schemas.microsoft.com/office/drawing/2014/main" id="{E723CDFA-9657-4113-B2C1-F611C7D049F5}"/>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808152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D4A10-9DB3-4AAA-9D26-55567699A78A}"/>
              </a:ext>
            </a:extLst>
          </p:cNvPr>
          <p:cNvSpPr>
            <a:spLocks noGrp="1"/>
          </p:cNvSpPr>
          <p:nvPr>
            <p:ph type="title"/>
          </p:nvPr>
        </p:nvSpPr>
        <p:spPr/>
        <p:txBody>
          <a:bodyPr/>
          <a:lstStyle/>
          <a:p>
            <a:r>
              <a:rPr lang="en-US"/>
              <a:t>Instagram Followers Total | Crespel &amp; Deiters Group</a:t>
            </a:r>
          </a:p>
        </p:txBody>
      </p:sp>
      <p:graphicFrame>
        <p:nvGraphicFramePr>
          <p:cNvPr id="6" name="Chart Placeholder 5">
            <a:extLst>
              <a:ext uri="{FF2B5EF4-FFF2-40B4-BE49-F238E27FC236}">
                <a16:creationId xmlns:a16="http://schemas.microsoft.com/office/drawing/2014/main" id="{1F946743-50F1-4194-9066-61171BB45B41}"/>
              </a:ext>
            </a:extLst>
          </p:cNvPr>
          <p:cNvGraphicFramePr>
            <a:graphicFrameLocks noGrp="1"/>
          </p:cNvGraphicFramePr>
          <p:nvPr>
            <p:ph type="chart" sz="quarter" idx="13"/>
            <p:extLst>
              <p:ext uri="{D42A27DB-BD31-4B8C-83A1-F6EECF244321}">
                <p14:modId xmlns:p14="http://schemas.microsoft.com/office/powerpoint/2010/main" val="295297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DD8C37-FED2-4D7C-B4E5-1C04C45FF8AF}"/>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33143E6C-9A35-43AE-BC64-1B05804BC8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9976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983AE-EFAA-4E6D-9448-A76BDCB05AB4}"/>
              </a:ext>
            </a:extLst>
          </p:cNvPr>
          <p:cNvSpPr>
            <a:spLocks noGrp="1"/>
          </p:cNvSpPr>
          <p:nvPr>
            <p:ph type="title"/>
          </p:nvPr>
        </p:nvSpPr>
        <p:spPr/>
        <p:txBody>
          <a:bodyPr/>
          <a:lstStyle/>
          <a:p>
            <a:r>
              <a:rPr lang="en-US"/>
              <a:t>Instagram Posts Table | Crespel &amp; Deiters Group - 1 of 7</a:t>
            </a:r>
          </a:p>
        </p:txBody>
      </p:sp>
      <p:graphicFrame>
        <p:nvGraphicFramePr>
          <p:cNvPr id="5" name="Table Placeholder 4">
            <a:extLst>
              <a:ext uri="{FF2B5EF4-FFF2-40B4-BE49-F238E27FC236}">
                <a16:creationId xmlns:a16="http://schemas.microsoft.com/office/drawing/2014/main" id="{3566BDC7-3720-4F1E-8869-FFDE020D71D9}"/>
              </a:ext>
            </a:extLst>
          </p:cNvPr>
          <p:cNvGraphicFramePr>
            <a:graphicFrameLocks noGrp="1"/>
          </p:cNvGraphicFramePr>
          <p:nvPr>
            <p:ph type="tbl" sz="quarter" idx="13"/>
            <p:extLst>
              <p:ext uri="{D42A27DB-BD31-4B8C-83A1-F6EECF244321}">
                <p14:modId xmlns:p14="http://schemas.microsoft.com/office/powerpoint/2010/main" val="595813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2212891"/>
                    </a:ext>
                  </a:extLst>
                </a:gridCol>
                <a:gridCol w="658368">
                  <a:extLst>
                    <a:ext uri="{9D8B030D-6E8A-4147-A177-3AD203B41FA5}">
                      <a16:colId xmlns:a16="http://schemas.microsoft.com/office/drawing/2014/main" val="2492163705"/>
                    </a:ext>
                  </a:extLst>
                </a:gridCol>
                <a:gridCol w="658368">
                  <a:extLst>
                    <a:ext uri="{9D8B030D-6E8A-4147-A177-3AD203B41FA5}">
                      <a16:colId xmlns:a16="http://schemas.microsoft.com/office/drawing/2014/main" val="710476483"/>
                    </a:ext>
                  </a:extLst>
                </a:gridCol>
                <a:gridCol w="658368">
                  <a:extLst>
                    <a:ext uri="{9D8B030D-6E8A-4147-A177-3AD203B41FA5}">
                      <a16:colId xmlns:a16="http://schemas.microsoft.com/office/drawing/2014/main" val="1181387879"/>
                    </a:ext>
                  </a:extLst>
                </a:gridCol>
                <a:gridCol w="658368">
                  <a:extLst>
                    <a:ext uri="{9D8B030D-6E8A-4147-A177-3AD203B41FA5}">
                      <a16:colId xmlns:a16="http://schemas.microsoft.com/office/drawing/2014/main" val="1021324678"/>
                    </a:ext>
                  </a:extLst>
                </a:gridCol>
                <a:gridCol w="658368">
                  <a:extLst>
                    <a:ext uri="{9D8B030D-6E8A-4147-A177-3AD203B41FA5}">
                      <a16:colId xmlns:a16="http://schemas.microsoft.com/office/drawing/2014/main" val="578655017"/>
                    </a:ext>
                  </a:extLst>
                </a:gridCol>
                <a:gridCol w="658368">
                  <a:extLst>
                    <a:ext uri="{9D8B030D-6E8A-4147-A177-3AD203B41FA5}">
                      <a16:colId xmlns:a16="http://schemas.microsoft.com/office/drawing/2014/main" val="661392859"/>
                    </a:ext>
                  </a:extLst>
                </a:gridCol>
                <a:gridCol w="658368">
                  <a:extLst>
                    <a:ext uri="{9D8B030D-6E8A-4147-A177-3AD203B41FA5}">
                      <a16:colId xmlns:a16="http://schemas.microsoft.com/office/drawing/2014/main" val="2581319176"/>
                    </a:ext>
                  </a:extLst>
                </a:gridCol>
                <a:gridCol w="658368">
                  <a:extLst>
                    <a:ext uri="{9D8B030D-6E8A-4147-A177-3AD203B41FA5}">
                      <a16:colId xmlns:a16="http://schemas.microsoft.com/office/drawing/2014/main" val="1264423121"/>
                    </a:ext>
                  </a:extLst>
                </a:gridCol>
                <a:gridCol w="658368">
                  <a:extLst>
                    <a:ext uri="{9D8B030D-6E8A-4147-A177-3AD203B41FA5}">
                      <a16:colId xmlns:a16="http://schemas.microsoft.com/office/drawing/2014/main" val="4224732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73690625"/>
                  </a:ext>
                </a:extLst>
              </a:tr>
            </a:tbl>
          </a:graphicData>
        </a:graphic>
      </p:graphicFrame>
      <p:sp>
        <p:nvSpPr>
          <p:cNvPr id="4" name="Text Placeholder 3">
            <a:extLst>
              <a:ext uri="{FF2B5EF4-FFF2-40B4-BE49-F238E27FC236}">
                <a16:creationId xmlns:a16="http://schemas.microsoft.com/office/drawing/2014/main" id="{07867730-331D-441D-858A-CB1AF9E1CDC7}"/>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141538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8A4E6-DFA4-4F33-9E2F-689F79C31173}"/>
              </a:ext>
            </a:extLst>
          </p:cNvPr>
          <p:cNvSpPr>
            <a:spLocks noGrp="1"/>
          </p:cNvSpPr>
          <p:nvPr>
            <p:ph type="title"/>
          </p:nvPr>
        </p:nvSpPr>
        <p:spPr/>
        <p:txBody>
          <a:bodyPr/>
          <a:lstStyle/>
          <a:p>
            <a:r>
              <a:rPr lang="en-US"/>
              <a:t>Instagram Posts Table | Crespel &amp; Deiters Group - 2 of 7</a:t>
            </a:r>
          </a:p>
        </p:txBody>
      </p:sp>
      <p:graphicFrame>
        <p:nvGraphicFramePr>
          <p:cNvPr id="5" name="Table Placeholder 4">
            <a:extLst>
              <a:ext uri="{FF2B5EF4-FFF2-40B4-BE49-F238E27FC236}">
                <a16:creationId xmlns:a16="http://schemas.microsoft.com/office/drawing/2014/main" id="{DB0727B7-6FCD-47B2-94A7-E1F14498B077}"/>
              </a:ext>
            </a:extLst>
          </p:cNvPr>
          <p:cNvGraphicFramePr>
            <a:graphicFrameLocks noGrp="1"/>
          </p:cNvGraphicFramePr>
          <p:nvPr>
            <p:ph type="tbl" sz="quarter" idx="13"/>
            <p:extLst>
              <p:ext uri="{D42A27DB-BD31-4B8C-83A1-F6EECF244321}">
                <p14:modId xmlns:p14="http://schemas.microsoft.com/office/powerpoint/2010/main" val="2038287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5756474"/>
                    </a:ext>
                  </a:extLst>
                </a:gridCol>
                <a:gridCol w="658368">
                  <a:extLst>
                    <a:ext uri="{9D8B030D-6E8A-4147-A177-3AD203B41FA5}">
                      <a16:colId xmlns:a16="http://schemas.microsoft.com/office/drawing/2014/main" val="3283213402"/>
                    </a:ext>
                  </a:extLst>
                </a:gridCol>
                <a:gridCol w="658368">
                  <a:extLst>
                    <a:ext uri="{9D8B030D-6E8A-4147-A177-3AD203B41FA5}">
                      <a16:colId xmlns:a16="http://schemas.microsoft.com/office/drawing/2014/main" val="3408343746"/>
                    </a:ext>
                  </a:extLst>
                </a:gridCol>
                <a:gridCol w="658368">
                  <a:extLst>
                    <a:ext uri="{9D8B030D-6E8A-4147-A177-3AD203B41FA5}">
                      <a16:colId xmlns:a16="http://schemas.microsoft.com/office/drawing/2014/main" val="532743781"/>
                    </a:ext>
                  </a:extLst>
                </a:gridCol>
                <a:gridCol w="658368">
                  <a:extLst>
                    <a:ext uri="{9D8B030D-6E8A-4147-A177-3AD203B41FA5}">
                      <a16:colId xmlns:a16="http://schemas.microsoft.com/office/drawing/2014/main" val="3420222218"/>
                    </a:ext>
                  </a:extLst>
                </a:gridCol>
                <a:gridCol w="658368">
                  <a:extLst>
                    <a:ext uri="{9D8B030D-6E8A-4147-A177-3AD203B41FA5}">
                      <a16:colId xmlns:a16="http://schemas.microsoft.com/office/drawing/2014/main" val="750105065"/>
                    </a:ext>
                  </a:extLst>
                </a:gridCol>
                <a:gridCol w="658368">
                  <a:extLst>
                    <a:ext uri="{9D8B030D-6E8A-4147-A177-3AD203B41FA5}">
                      <a16:colId xmlns:a16="http://schemas.microsoft.com/office/drawing/2014/main" val="4019956949"/>
                    </a:ext>
                  </a:extLst>
                </a:gridCol>
                <a:gridCol w="658368">
                  <a:extLst>
                    <a:ext uri="{9D8B030D-6E8A-4147-A177-3AD203B41FA5}">
                      <a16:colId xmlns:a16="http://schemas.microsoft.com/office/drawing/2014/main" val="2112490802"/>
                    </a:ext>
                  </a:extLst>
                </a:gridCol>
                <a:gridCol w="658368">
                  <a:extLst>
                    <a:ext uri="{9D8B030D-6E8A-4147-A177-3AD203B41FA5}">
                      <a16:colId xmlns:a16="http://schemas.microsoft.com/office/drawing/2014/main" val="916342299"/>
                    </a:ext>
                  </a:extLst>
                </a:gridCol>
                <a:gridCol w="658368">
                  <a:extLst>
                    <a:ext uri="{9D8B030D-6E8A-4147-A177-3AD203B41FA5}">
                      <a16:colId xmlns:a16="http://schemas.microsoft.com/office/drawing/2014/main" val="1733768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86027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crespeldeitersgroup - 2021-06-25 15:38:26</a:t>
                      </a:r>
                      <a:r>
                        <a:rPr kumimoji="0" lang="de-DE" sz="1000" b="0" i="0" u="none" strike="noStrike" kern="1200" cap="none" spc="0" normalizeH="0" baseline="0" noProof="0">
                          <a:ln>
                            <a:noFill/>
                          </a:ln>
                          <a:solidFill>
                            <a:prstClr val="black"/>
                          </a:solidFill>
                          <a:effectLst/>
                          <a:uLnTx/>
                          <a:uFillTx/>
                          <a:latin typeface="+mn-lt"/>
                          <a:ea typeface="+mn-ea"/>
                          <a:cs typeface="+mn-cs"/>
                        </a:rPr>
                        <a:t>
 Auszeichnung der besten Facharbeit in den MINT-Fächern 👏
Janosch Bilke wurde in einer Feierstunde am Goethe-Gymnasium Ibbenbüren für seine beeindruckende Facharbeit geehrt 🥇. In seiner Beschäftigung mit dem Miller-Rabin-Primzahltest konnte er nicht nur sein mathematisches Wissen 💡 einbringen, sondern auch seine Kenntnisse der Programmiersprache „Java“ 💻 . 
Gustav Deiters, der in diesem Jahr zur Förderung des MINT-Bereichs der Schule im Namen der Firmen Wiewelhove GmbH sowie Crespel &amp; Deiters ein I-Pad sponsorte, zollte dem Schüler für seine souverän präsentierten Forschungsergebnisse Respekt. „Wir brauchen solche kreativen Köpfe, die an modernen technologischen Lösungen arbeiten. 2025 fehlen ca. 450.000 Ingenieure“, ermutigte er Janosch Bilke zu einem naturwissenschaftlichen Studium. 👍
#crespeldeitersgroup #mintberufe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extLst>
                  <a:ext uri="{0D108BD9-81ED-4DB2-BD59-A6C34878D82A}">
                    <a16:rowId xmlns:a16="http://schemas.microsoft.com/office/drawing/2014/main" val="1298543623"/>
                  </a:ext>
                </a:extLst>
              </a:tr>
            </a:tbl>
          </a:graphicData>
        </a:graphic>
      </p:graphicFrame>
      <p:sp>
        <p:nvSpPr>
          <p:cNvPr id="4" name="Text Placeholder 3">
            <a:extLst>
              <a:ext uri="{FF2B5EF4-FFF2-40B4-BE49-F238E27FC236}">
                <a16:creationId xmlns:a16="http://schemas.microsoft.com/office/drawing/2014/main" id="{16C830D3-D2BF-4D56-990E-DE014A70E8E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883573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71377-A060-4912-8B52-6D7A1E2CBAF3}"/>
              </a:ext>
            </a:extLst>
          </p:cNvPr>
          <p:cNvSpPr>
            <a:spLocks noGrp="1"/>
          </p:cNvSpPr>
          <p:nvPr>
            <p:ph type="title"/>
          </p:nvPr>
        </p:nvSpPr>
        <p:spPr/>
        <p:txBody>
          <a:bodyPr/>
          <a:lstStyle/>
          <a:p>
            <a:r>
              <a:rPr lang="en-US"/>
              <a:t>Instagram Posts Table | Crespel &amp; Deiters Group - 3 of 7</a:t>
            </a:r>
          </a:p>
        </p:txBody>
      </p:sp>
      <p:graphicFrame>
        <p:nvGraphicFramePr>
          <p:cNvPr id="5" name="Table Placeholder 4">
            <a:extLst>
              <a:ext uri="{FF2B5EF4-FFF2-40B4-BE49-F238E27FC236}">
                <a16:creationId xmlns:a16="http://schemas.microsoft.com/office/drawing/2014/main" id="{640C0AE5-36DA-43B4-A27D-51184BF95B30}"/>
              </a:ext>
            </a:extLst>
          </p:cNvPr>
          <p:cNvGraphicFramePr>
            <a:graphicFrameLocks noGrp="1"/>
          </p:cNvGraphicFramePr>
          <p:nvPr>
            <p:ph type="tbl" sz="quarter" idx="13"/>
            <p:extLst>
              <p:ext uri="{D42A27DB-BD31-4B8C-83A1-F6EECF244321}">
                <p14:modId xmlns:p14="http://schemas.microsoft.com/office/powerpoint/2010/main" val="3650548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0890564"/>
                    </a:ext>
                  </a:extLst>
                </a:gridCol>
                <a:gridCol w="658368">
                  <a:extLst>
                    <a:ext uri="{9D8B030D-6E8A-4147-A177-3AD203B41FA5}">
                      <a16:colId xmlns:a16="http://schemas.microsoft.com/office/drawing/2014/main" val="2773808921"/>
                    </a:ext>
                  </a:extLst>
                </a:gridCol>
                <a:gridCol w="658368">
                  <a:extLst>
                    <a:ext uri="{9D8B030D-6E8A-4147-A177-3AD203B41FA5}">
                      <a16:colId xmlns:a16="http://schemas.microsoft.com/office/drawing/2014/main" val="3351720573"/>
                    </a:ext>
                  </a:extLst>
                </a:gridCol>
                <a:gridCol w="658368">
                  <a:extLst>
                    <a:ext uri="{9D8B030D-6E8A-4147-A177-3AD203B41FA5}">
                      <a16:colId xmlns:a16="http://schemas.microsoft.com/office/drawing/2014/main" val="4229499009"/>
                    </a:ext>
                  </a:extLst>
                </a:gridCol>
                <a:gridCol w="658368">
                  <a:extLst>
                    <a:ext uri="{9D8B030D-6E8A-4147-A177-3AD203B41FA5}">
                      <a16:colId xmlns:a16="http://schemas.microsoft.com/office/drawing/2014/main" val="3788518400"/>
                    </a:ext>
                  </a:extLst>
                </a:gridCol>
                <a:gridCol w="658368">
                  <a:extLst>
                    <a:ext uri="{9D8B030D-6E8A-4147-A177-3AD203B41FA5}">
                      <a16:colId xmlns:a16="http://schemas.microsoft.com/office/drawing/2014/main" val="1090652611"/>
                    </a:ext>
                  </a:extLst>
                </a:gridCol>
                <a:gridCol w="658368">
                  <a:extLst>
                    <a:ext uri="{9D8B030D-6E8A-4147-A177-3AD203B41FA5}">
                      <a16:colId xmlns:a16="http://schemas.microsoft.com/office/drawing/2014/main" val="3148956906"/>
                    </a:ext>
                  </a:extLst>
                </a:gridCol>
                <a:gridCol w="658368">
                  <a:extLst>
                    <a:ext uri="{9D8B030D-6E8A-4147-A177-3AD203B41FA5}">
                      <a16:colId xmlns:a16="http://schemas.microsoft.com/office/drawing/2014/main" val="1010424637"/>
                    </a:ext>
                  </a:extLst>
                </a:gridCol>
                <a:gridCol w="658368">
                  <a:extLst>
                    <a:ext uri="{9D8B030D-6E8A-4147-A177-3AD203B41FA5}">
                      <a16:colId xmlns:a16="http://schemas.microsoft.com/office/drawing/2014/main" val="365919606"/>
                    </a:ext>
                  </a:extLst>
                </a:gridCol>
                <a:gridCol w="658368">
                  <a:extLst>
                    <a:ext uri="{9D8B030D-6E8A-4147-A177-3AD203B41FA5}">
                      <a16:colId xmlns:a16="http://schemas.microsoft.com/office/drawing/2014/main" val="2398564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73713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crespeldeitersgroup - 2021-06-01 15:16:26</a:t>
                      </a:r>
                      <a:r>
                        <a:rPr kumimoji="0" lang="en-US" sz="1000" b="0" i="0" u="none" strike="noStrike" kern="1200" cap="none" spc="0" normalizeH="0" baseline="0" noProof="0">
                          <a:ln>
                            <a:noFill/>
                          </a:ln>
                          <a:solidFill>
                            <a:prstClr val="black"/>
                          </a:solidFill>
                          <a:effectLst/>
                          <a:uLnTx/>
                          <a:uFillTx/>
                          <a:latin typeface="+mn-lt"/>
                          <a:ea typeface="+mn-ea"/>
                          <a:cs typeface="+mn-cs"/>
                        </a:rPr>
                        <a:t>
 🌏Egal ob Dubai, Dänemark oder Dülmen – unser Team im Order Management sorgt für die punktgenaue Lieferung!⏱🌾 
Wir freuen uns auf deine Bewerbung.
Mehr Informationen: bit.ly/3fXIn0V
#crespeldeitersgroup #ibbenbüren #jobs #ordermanagement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20:11:54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extLst>
                  <a:ext uri="{0D108BD9-81ED-4DB2-BD59-A6C34878D82A}">
                    <a16:rowId xmlns:a16="http://schemas.microsoft.com/office/drawing/2014/main" val="2314796041"/>
                  </a:ext>
                </a:extLst>
              </a:tr>
            </a:tbl>
          </a:graphicData>
        </a:graphic>
      </p:graphicFrame>
      <p:sp>
        <p:nvSpPr>
          <p:cNvPr id="4" name="Text Placeholder 3">
            <a:extLst>
              <a:ext uri="{FF2B5EF4-FFF2-40B4-BE49-F238E27FC236}">
                <a16:creationId xmlns:a16="http://schemas.microsoft.com/office/drawing/2014/main" id="{416FFFFC-D554-4770-B7A7-295BDF1E8D64}"/>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603287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52E88-02D9-4AD2-A7B0-081C906AA899}"/>
              </a:ext>
            </a:extLst>
          </p:cNvPr>
          <p:cNvSpPr>
            <a:spLocks noGrp="1"/>
          </p:cNvSpPr>
          <p:nvPr>
            <p:ph type="title"/>
          </p:nvPr>
        </p:nvSpPr>
        <p:spPr/>
        <p:txBody>
          <a:bodyPr/>
          <a:lstStyle/>
          <a:p>
            <a:r>
              <a:rPr lang="en-US"/>
              <a:t>Instagram Posts Table | Crespel &amp; Deiters Group - 4 of 7</a:t>
            </a:r>
          </a:p>
        </p:txBody>
      </p:sp>
      <p:graphicFrame>
        <p:nvGraphicFramePr>
          <p:cNvPr id="5" name="Table Placeholder 4">
            <a:extLst>
              <a:ext uri="{FF2B5EF4-FFF2-40B4-BE49-F238E27FC236}">
                <a16:creationId xmlns:a16="http://schemas.microsoft.com/office/drawing/2014/main" id="{934A0265-3089-4805-BECB-E3E8C053965D}"/>
              </a:ext>
            </a:extLst>
          </p:cNvPr>
          <p:cNvGraphicFramePr>
            <a:graphicFrameLocks noGrp="1"/>
          </p:cNvGraphicFramePr>
          <p:nvPr>
            <p:ph type="tbl" sz="quarter" idx="13"/>
            <p:extLst>
              <p:ext uri="{D42A27DB-BD31-4B8C-83A1-F6EECF244321}">
                <p14:modId xmlns:p14="http://schemas.microsoft.com/office/powerpoint/2010/main" val="2242431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9504322"/>
                    </a:ext>
                  </a:extLst>
                </a:gridCol>
                <a:gridCol w="658368">
                  <a:extLst>
                    <a:ext uri="{9D8B030D-6E8A-4147-A177-3AD203B41FA5}">
                      <a16:colId xmlns:a16="http://schemas.microsoft.com/office/drawing/2014/main" val="2083902453"/>
                    </a:ext>
                  </a:extLst>
                </a:gridCol>
                <a:gridCol w="658368">
                  <a:extLst>
                    <a:ext uri="{9D8B030D-6E8A-4147-A177-3AD203B41FA5}">
                      <a16:colId xmlns:a16="http://schemas.microsoft.com/office/drawing/2014/main" val="2498348878"/>
                    </a:ext>
                  </a:extLst>
                </a:gridCol>
                <a:gridCol w="658368">
                  <a:extLst>
                    <a:ext uri="{9D8B030D-6E8A-4147-A177-3AD203B41FA5}">
                      <a16:colId xmlns:a16="http://schemas.microsoft.com/office/drawing/2014/main" val="259572925"/>
                    </a:ext>
                  </a:extLst>
                </a:gridCol>
                <a:gridCol w="658368">
                  <a:extLst>
                    <a:ext uri="{9D8B030D-6E8A-4147-A177-3AD203B41FA5}">
                      <a16:colId xmlns:a16="http://schemas.microsoft.com/office/drawing/2014/main" val="4052147626"/>
                    </a:ext>
                  </a:extLst>
                </a:gridCol>
                <a:gridCol w="658368">
                  <a:extLst>
                    <a:ext uri="{9D8B030D-6E8A-4147-A177-3AD203B41FA5}">
                      <a16:colId xmlns:a16="http://schemas.microsoft.com/office/drawing/2014/main" val="340078708"/>
                    </a:ext>
                  </a:extLst>
                </a:gridCol>
                <a:gridCol w="658368">
                  <a:extLst>
                    <a:ext uri="{9D8B030D-6E8A-4147-A177-3AD203B41FA5}">
                      <a16:colId xmlns:a16="http://schemas.microsoft.com/office/drawing/2014/main" val="3397362128"/>
                    </a:ext>
                  </a:extLst>
                </a:gridCol>
                <a:gridCol w="658368">
                  <a:extLst>
                    <a:ext uri="{9D8B030D-6E8A-4147-A177-3AD203B41FA5}">
                      <a16:colId xmlns:a16="http://schemas.microsoft.com/office/drawing/2014/main" val="618845916"/>
                    </a:ext>
                  </a:extLst>
                </a:gridCol>
                <a:gridCol w="658368">
                  <a:extLst>
                    <a:ext uri="{9D8B030D-6E8A-4147-A177-3AD203B41FA5}">
                      <a16:colId xmlns:a16="http://schemas.microsoft.com/office/drawing/2014/main" val="2478283760"/>
                    </a:ext>
                  </a:extLst>
                </a:gridCol>
                <a:gridCol w="658368">
                  <a:extLst>
                    <a:ext uri="{9D8B030D-6E8A-4147-A177-3AD203B41FA5}">
                      <a16:colId xmlns:a16="http://schemas.microsoft.com/office/drawing/2014/main" val="2681454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9505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crespeldeitersgroup - 2021-05-27 15:41:25</a:t>
                      </a:r>
                      <a:r>
                        <a:rPr kumimoji="0" lang="en-US" sz="1000" b="0" i="0" u="none" strike="noStrike" kern="1200" cap="none" spc="0" normalizeH="0" baseline="0" noProof="0">
                          <a:ln>
                            <a:noFill/>
                          </a:ln>
                          <a:solidFill>
                            <a:prstClr val="black"/>
                          </a:solidFill>
                          <a:effectLst/>
                          <a:uLnTx/>
                          <a:uFillTx/>
                          <a:latin typeface="+mn-lt"/>
                          <a:ea typeface="+mn-ea"/>
                          <a:cs typeface="+mn-cs"/>
                        </a:rPr>
                        <a:t>
 Produktschulung am heimischen Herd👨‍🍳🌾
High Protein Muffins, vegane Currywurst &amp; Co. - Unser Weizen macht es möglich!🙀
Gemeinsam mit unserem Loryma-Team wurde fleißig gekocht, gebacken und verköstigt. Natürlich im Auftrag der "Wissenschaft"🤓 Es wurden die neusten Produktentwicklungen zubereitet. Das leckere Schulungsformat fand in der heimischen Küche und somit digital statt. Unser Fazit: Mehr davon! 🤩🍩🥩🌱
#crespeldeitersgroup #loryma #oneteam #productdevelopment #wheatbased #vegan #highprotein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06/26/2021 02:11:19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extLst>
                  <a:ext uri="{0D108BD9-81ED-4DB2-BD59-A6C34878D82A}">
                    <a16:rowId xmlns:a16="http://schemas.microsoft.com/office/drawing/2014/main" val="293373727"/>
                  </a:ext>
                </a:extLst>
              </a:tr>
            </a:tbl>
          </a:graphicData>
        </a:graphic>
      </p:graphicFrame>
      <p:sp>
        <p:nvSpPr>
          <p:cNvPr id="4" name="Text Placeholder 3">
            <a:extLst>
              <a:ext uri="{FF2B5EF4-FFF2-40B4-BE49-F238E27FC236}">
                <a16:creationId xmlns:a16="http://schemas.microsoft.com/office/drawing/2014/main" id="{B3F9DEC1-A796-4275-8FC9-F7B410DE0A2A}"/>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337960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D8458-8B61-4EB7-BE7D-93E9A5A940E5}"/>
              </a:ext>
            </a:extLst>
          </p:cNvPr>
          <p:cNvSpPr>
            <a:spLocks noGrp="1"/>
          </p:cNvSpPr>
          <p:nvPr>
            <p:ph type="title"/>
          </p:nvPr>
        </p:nvSpPr>
        <p:spPr/>
        <p:txBody>
          <a:bodyPr/>
          <a:lstStyle/>
          <a:p>
            <a:r>
              <a:rPr lang="en-US"/>
              <a:t>Instagram Posts Table | Crespel &amp; Deiters Group - 5 of 7</a:t>
            </a:r>
          </a:p>
        </p:txBody>
      </p:sp>
      <p:graphicFrame>
        <p:nvGraphicFramePr>
          <p:cNvPr id="5" name="Table Placeholder 4">
            <a:extLst>
              <a:ext uri="{FF2B5EF4-FFF2-40B4-BE49-F238E27FC236}">
                <a16:creationId xmlns:a16="http://schemas.microsoft.com/office/drawing/2014/main" id="{CC532C60-77BE-42BE-814B-811864BD43E7}"/>
              </a:ext>
            </a:extLst>
          </p:cNvPr>
          <p:cNvGraphicFramePr>
            <a:graphicFrameLocks noGrp="1"/>
          </p:cNvGraphicFramePr>
          <p:nvPr>
            <p:ph type="tbl" sz="quarter" idx="13"/>
            <p:extLst>
              <p:ext uri="{D42A27DB-BD31-4B8C-83A1-F6EECF244321}">
                <p14:modId xmlns:p14="http://schemas.microsoft.com/office/powerpoint/2010/main" val="2192002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1973419"/>
                    </a:ext>
                  </a:extLst>
                </a:gridCol>
                <a:gridCol w="658368">
                  <a:extLst>
                    <a:ext uri="{9D8B030D-6E8A-4147-A177-3AD203B41FA5}">
                      <a16:colId xmlns:a16="http://schemas.microsoft.com/office/drawing/2014/main" val="1416617314"/>
                    </a:ext>
                  </a:extLst>
                </a:gridCol>
                <a:gridCol w="658368">
                  <a:extLst>
                    <a:ext uri="{9D8B030D-6E8A-4147-A177-3AD203B41FA5}">
                      <a16:colId xmlns:a16="http://schemas.microsoft.com/office/drawing/2014/main" val="2446561569"/>
                    </a:ext>
                  </a:extLst>
                </a:gridCol>
                <a:gridCol w="658368">
                  <a:extLst>
                    <a:ext uri="{9D8B030D-6E8A-4147-A177-3AD203B41FA5}">
                      <a16:colId xmlns:a16="http://schemas.microsoft.com/office/drawing/2014/main" val="2254793712"/>
                    </a:ext>
                  </a:extLst>
                </a:gridCol>
                <a:gridCol w="658368">
                  <a:extLst>
                    <a:ext uri="{9D8B030D-6E8A-4147-A177-3AD203B41FA5}">
                      <a16:colId xmlns:a16="http://schemas.microsoft.com/office/drawing/2014/main" val="3019115850"/>
                    </a:ext>
                  </a:extLst>
                </a:gridCol>
                <a:gridCol w="658368">
                  <a:extLst>
                    <a:ext uri="{9D8B030D-6E8A-4147-A177-3AD203B41FA5}">
                      <a16:colId xmlns:a16="http://schemas.microsoft.com/office/drawing/2014/main" val="2143324629"/>
                    </a:ext>
                  </a:extLst>
                </a:gridCol>
                <a:gridCol w="658368">
                  <a:extLst>
                    <a:ext uri="{9D8B030D-6E8A-4147-A177-3AD203B41FA5}">
                      <a16:colId xmlns:a16="http://schemas.microsoft.com/office/drawing/2014/main" val="2811257350"/>
                    </a:ext>
                  </a:extLst>
                </a:gridCol>
                <a:gridCol w="658368">
                  <a:extLst>
                    <a:ext uri="{9D8B030D-6E8A-4147-A177-3AD203B41FA5}">
                      <a16:colId xmlns:a16="http://schemas.microsoft.com/office/drawing/2014/main" val="2306210340"/>
                    </a:ext>
                  </a:extLst>
                </a:gridCol>
                <a:gridCol w="658368">
                  <a:extLst>
                    <a:ext uri="{9D8B030D-6E8A-4147-A177-3AD203B41FA5}">
                      <a16:colId xmlns:a16="http://schemas.microsoft.com/office/drawing/2014/main" val="2335762833"/>
                    </a:ext>
                  </a:extLst>
                </a:gridCol>
                <a:gridCol w="658368">
                  <a:extLst>
                    <a:ext uri="{9D8B030D-6E8A-4147-A177-3AD203B41FA5}">
                      <a16:colId xmlns:a16="http://schemas.microsoft.com/office/drawing/2014/main" val="3220606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96601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crespeldeitersgroup - 2021-04-28 15:30:48</a:t>
                      </a:r>
                      <a:r>
                        <a:rPr kumimoji="0" lang="de-DE" sz="1000" b="0" i="0" u="none" strike="noStrike" kern="1200" cap="none" spc="0" normalizeH="0" baseline="0" noProof="0">
                          <a:ln>
                            <a:noFill/>
                          </a:ln>
                          <a:solidFill>
                            <a:prstClr val="black"/>
                          </a:solidFill>
                          <a:effectLst/>
                          <a:uLnTx/>
                          <a:uFillTx/>
                          <a:latin typeface="+mn-lt"/>
                          <a:ea typeface="+mn-ea"/>
                          <a:cs typeface="+mn-cs"/>
                        </a:rPr>
                        <a:t>
 📢🚨Zusätzlicher Ausbildungsplatz‼️
Du bist noch auf der Suche nach einem Ausbildungsplatz zum 01.08.2021?🧐 Du hast Freude am Umgang mit Daten und Zahlen? Du bist ein Organisationstalent?🤸👩‍💻 Dann sei schnell und bewirb dich auf unsere zusätzliche Ausbildungsstelle als Industriekaufmann/-frau‼️ 
Weitere Information: bit.ly/3dYYgEr
#crespeldeitersgroup #ausbildung #ibbenbüren #industriekaufmann #industriekauffrau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06/11/2021 02:12:49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extLst>
                  <a:ext uri="{0D108BD9-81ED-4DB2-BD59-A6C34878D82A}">
                    <a16:rowId xmlns:a16="http://schemas.microsoft.com/office/drawing/2014/main" val="622871403"/>
                  </a:ext>
                </a:extLst>
              </a:tr>
            </a:tbl>
          </a:graphicData>
        </a:graphic>
      </p:graphicFrame>
      <p:sp>
        <p:nvSpPr>
          <p:cNvPr id="4" name="Text Placeholder 3">
            <a:extLst>
              <a:ext uri="{FF2B5EF4-FFF2-40B4-BE49-F238E27FC236}">
                <a16:creationId xmlns:a16="http://schemas.microsoft.com/office/drawing/2014/main" id="{4E5A305D-0820-4B1F-823A-CC7C3C9382BC}"/>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504698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D8F38-0E28-4A92-85D2-396842A10205}"/>
              </a:ext>
            </a:extLst>
          </p:cNvPr>
          <p:cNvSpPr>
            <a:spLocks noGrp="1"/>
          </p:cNvSpPr>
          <p:nvPr>
            <p:ph type="title"/>
          </p:nvPr>
        </p:nvSpPr>
        <p:spPr/>
        <p:txBody>
          <a:bodyPr/>
          <a:lstStyle/>
          <a:p>
            <a:r>
              <a:rPr lang="en-US"/>
              <a:t>Instagram Posts Table | Crespel &amp; Deiters Group - 6 of 7</a:t>
            </a:r>
          </a:p>
        </p:txBody>
      </p:sp>
      <p:graphicFrame>
        <p:nvGraphicFramePr>
          <p:cNvPr id="5" name="Table Placeholder 4">
            <a:extLst>
              <a:ext uri="{FF2B5EF4-FFF2-40B4-BE49-F238E27FC236}">
                <a16:creationId xmlns:a16="http://schemas.microsoft.com/office/drawing/2014/main" id="{63D08AD6-C2B0-4E16-94E3-AAED55812FEE}"/>
              </a:ext>
            </a:extLst>
          </p:cNvPr>
          <p:cNvGraphicFramePr>
            <a:graphicFrameLocks noGrp="1"/>
          </p:cNvGraphicFramePr>
          <p:nvPr>
            <p:ph type="tbl" sz="quarter" idx="13"/>
            <p:extLst>
              <p:ext uri="{D42A27DB-BD31-4B8C-83A1-F6EECF244321}">
                <p14:modId xmlns:p14="http://schemas.microsoft.com/office/powerpoint/2010/main" val="2493616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1434438"/>
                    </a:ext>
                  </a:extLst>
                </a:gridCol>
                <a:gridCol w="658368">
                  <a:extLst>
                    <a:ext uri="{9D8B030D-6E8A-4147-A177-3AD203B41FA5}">
                      <a16:colId xmlns:a16="http://schemas.microsoft.com/office/drawing/2014/main" val="2262083855"/>
                    </a:ext>
                  </a:extLst>
                </a:gridCol>
                <a:gridCol w="658368">
                  <a:extLst>
                    <a:ext uri="{9D8B030D-6E8A-4147-A177-3AD203B41FA5}">
                      <a16:colId xmlns:a16="http://schemas.microsoft.com/office/drawing/2014/main" val="2848521229"/>
                    </a:ext>
                  </a:extLst>
                </a:gridCol>
                <a:gridCol w="658368">
                  <a:extLst>
                    <a:ext uri="{9D8B030D-6E8A-4147-A177-3AD203B41FA5}">
                      <a16:colId xmlns:a16="http://schemas.microsoft.com/office/drawing/2014/main" val="869288000"/>
                    </a:ext>
                  </a:extLst>
                </a:gridCol>
                <a:gridCol w="658368">
                  <a:extLst>
                    <a:ext uri="{9D8B030D-6E8A-4147-A177-3AD203B41FA5}">
                      <a16:colId xmlns:a16="http://schemas.microsoft.com/office/drawing/2014/main" val="1101510"/>
                    </a:ext>
                  </a:extLst>
                </a:gridCol>
                <a:gridCol w="658368">
                  <a:extLst>
                    <a:ext uri="{9D8B030D-6E8A-4147-A177-3AD203B41FA5}">
                      <a16:colId xmlns:a16="http://schemas.microsoft.com/office/drawing/2014/main" val="3616995934"/>
                    </a:ext>
                  </a:extLst>
                </a:gridCol>
                <a:gridCol w="658368">
                  <a:extLst>
                    <a:ext uri="{9D8B030D-6E8A-4147-A177-3AD203B41FA5}">
                      <a16:colId xmlns:a16="http://schemas.microsoft.com/office/drawing/2014/main" val="1611399787"/>
                    </a:ext>
                  </a:extLst>
                </a:gridCol>
                <a:gridCol w="658368">
                  <a:extLst>
                    <a:ext uri="{9D8B030D-6E8A-4147-A177-3AD203B41FA5}">
                      <a16:colId xmlns:a16="http://schemas.microsoft.com/office/drawing/2014/main" val="4263938898"/>
                    </a:ext>
                  </a:extLst>
                </a:gridCol>
                <a:gridCol w="658368">
                  <a:extLst>
                    <a:ext uri="{9D8B030D-6E8A-4147-A177-3AD203B41FA5}">
                      <a16:colId xmlns:a16="http://schemas.microsoft.com/office/drawing/2014/main" val="932855046"/>
                    </a:ext>
                  </a:extLst>
                </a:gridCol>
                <a:gridCol w="658368">
                  <a:extLst>
                    <a:ext uri="{9D8B030D-6E8A-4147-A177-3AD203B41FA5}">
                      <a16:colId xmlns:a16="http://schemas.microsoft.com/office/drawing/2014/main" val="3941159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89046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crespeldeitersgroup - 2021-04-26 13:38:33</a:t>
                      </a:r>
                      <a:r>
                        <a:rPr kumimoji="0" lang="de-DE" sz="1000" b="0" i="0" u="none" strike="noStrike" kern="1200" cap="none" spc="0" normalizeH="0" baseline="0" noProof="0">
                          <a:ln>
                            <a:noFill/>
                          </a:ln>
                          <a:solidFill>
                            <a:prstClr val="black"/>
                          </a:solidFill>
                          <a:effectLst/>
                          <a:uLnTx/>
                          <a:uFillTx/>
                          <a:latin typeface="+mn-lt"/>
                          <a:ea typeface="+mn-ea"/>
                          <a:cs typeface="+mn-cs"/>
                        </a:rPr>
                        <a:t>
 Stay safe!💙
Heute wurden wir vor Ort vom mobilen Testteam der Praxis Dr. Windmann unterstützt😷🦠
So können wir nicht nur unser bestehendes Testangebot  erweitern, sondern auch uns selbst sowie unsere Kolleginnen und Kollegen bestmöglichen schützen👫
#crespeldeitersgroup #staysafe #coronatest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15:43:46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extLst>
                  <a:ext uri="{0D108BD9-81ED-4DB2-BD59-A6C34878D82A}">
                    <a16:rowId xmlns:a16="http://schemas.microsoft.com/office/drawing/2014/main" val="2461703841"/>
                  </a:ext>
                </a:extLst>
              </a:tr>
            </a:tbl>
          </a:graphicData>
        </a:graphic>
      </p:graphicFrame>
      <p:sp>
        <p:nvSpPr>
          <p:cNvPr id="4" name="Text Placeholder 3">
            <a:extLst>
              <a:ext uri="{FF2B5EF4-FFF2-40B4-BE49-F238E27FC236}">
                <a16:creationId xmlns:a16="http://schemas.microsoft.com/office/drawing/2014/main" id="{FEC5F60C-9DA4-44EB-972F-436B141BBA9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094431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D5A4A-5BCA-43C1-997C-43D981A408D4}"/>
              </a:ext>
            </a:extLst>
          </p:cNvPr>
          <p:cNvSpPr>
            <a:spLocks noGrp="1"/>
          </p:cNvSpPr>
          <p:nvPr>
            <p:ph type="title"/>
          </p:nvPr>
        </p:nvSpPr>
        <p:spPr/>
        <p:txBody>
          <a:bodyPr/>
          <a:lstStyle/>
          <a:p>
            <a:r>
              <a:rPr lang="en-US"/>
              <a:t>Instagram Posts Table | Crespel &amp; Deiters Group - 7 of 7</a:t>
            </a:r>
          </a:p>
        </p:txBody>
      </p:sp>
      <p:graphicFrame>
        <p:nvGraphicFramePr>
          <p:cNvPr id="5" name="Table Placeholder 4">
            <a:extLst>
              <a:ext uri="{FF2B5EF4-FFF2-40B4-BE49-F238E27FC236}">
                <a16:creationId xmlns:a16="http://schemas.microsoft.com/office/drawing/2014/main" id="{195E63B1-C656-4E54-BD46-3F4882C27C0A}"/>
              </a:ext>
            </a:extLst>
          </p:cNvPr>
          <p:cNvGraphicFramePr>
            <a:graphicFrameLocks noGrp="1"/>
          </p:cNvGraphicFramePr>
          <p:nvPr>
            <p:ph type="tbl" sz="quarter" idx="13"/>
            <p:extLst>
              <p:ext uri="{D42A27DB-BD31-4B8C-83A1-F6EECF244321}">
                <p14:modId xmlns:p14="http://schemas.microsoft.com/office/powerpoint/2010/main" val="2346398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4563463"/>
                    </a:ext>
                  </a:extLst>
                </a:gridCol>
                <a:gridCol w="658368">
                  <a:extLst>
                    <a:ext uri="{9D8B030D-6E8A-4147-A177-3AD203B41FA5}">
                      <a16:colId xmlns:a16="http://schemas.microsoft.com/office/drawing/2014/main" val="2505013181"/>
                    </a:ext>
                  </a:extLst>
                </a:gridCol>
                <a:gridCol w="658368">
                  <a:extLst>
                    <a:ext uri="{9D8B030D-6E8A-4147-A177-3AD203B41FA5}">
                      <a16:colId xmlns:a16="http://schemas.microsoft.com/office/drawing/2014/main" val="591783580"/>
                    </a:ext>
                  </a:extLst>
                </a:gridCol>
                <a:gridCol w="658368">
                  <a:extLst>
                    <a:ext uri="{9D8B030D-6E8A-4147-A177-3AD203B41FA5}">
                      <a16:colId xmlns:a16="http://schemas.microsoft.com/office/drawing/2014/main" val="3613942591"/>
                    </a:ext>
                  </a:extLst>
                </a:gridCol>
                <a:gridCol w="658368">
                  <a:extLst>
                    <a:ext uri="{9D8B030D-6E8A-4147-A177-3AD203B41FA5}">
                      <a16:colId xmlns:a16="http://schemas.microsoft.com/office/drawing/2014/main" val="1691366135"/>
                    </a:ext>
                  </a:extLst>
                </a:gridCol>
                <a:gridCol w="658368">
                  <a:extLst>
                    <a:ext uri="{9D8B030D-6E8A-4147-A177-3AD203B41FA5}">
                      <a16:colId xmlns:a16="http://schemas.microsoft.com/office/drawing/2014/main" val="4148026436"/>
                    </a:ext>
                  </a:extLst>
                </a:gridCol>
                <a:gridCol w="658368">
                  <a:extLst>
                    <a:ext uri="{9D8B030D-6E8A-4147-A177-3AD203B41FA5}">
                      <a16:colId xmlns:a16="http://schemas.microsoft.com/office/drawing/2014/main" val="3117299552"/>
                    </a:ext>
                  </a:extLst>
                </a:gridCol>
                <a:gridCol w="658368">
                  <a:extLst>
                    <a:ext uri="{9D8B030D-6E8A-4147-A177-3AD203B41FA5}">
                      <a16:colId xmlns:a16="http://schemas.microsoft.com/office/drawing/2014/main" val="991762707"/>
                    </a:ext>
                  </a:extLst>
                </a:gridCol>
                <a:gridCol w="658368">
                  <a:extLst>
                    <a:ext uri="{9D8B030D-6E8A-4147-A177-3AD203B41FA5}">
                      <a16:colId xmlns:a16="http://schemas.microsoft.com/office/drawing/2014/main" val="1895467413"/>
                    </a:ext>
                  </a:extLst>
                </a:gridCol>
                <a:gridCol w="658368">
                  <a:extLst>
                    <a:ext uri="{9D8B030D-6E8A-4147-A177-3AD203B41FA5}">
                      <a16:colId xmlns:a16="http://schemas.microsoft.com/office/drawing/2014/main" val="2117619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1649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crespeldeitersgroup - 2021-04-01 14:11:24</a:t>
                      </a:r>
                      <a:r>
                        <a:rPr kumimoji="0" lang="de-DE" sz="1000" b="0" i="0" u="none" strike="noStrike" kern="1200" cap="none" spc="0" normalizeH="0" baseline="0" noProof="0">
                          <a:ln>
                            <a:noFill/>
                          </a:ln>
                          <a:solidFill>
                            <a:prstClr val="black"/>
                          </a:solidFill>
                          <a:effectLst/>
                          <a:uLnTx/>
                          <a:uFillTx/>
                          <a:latin typeface="+mn-lt"/>
                          <a:ea typeface="+mn-ea"/>
                          <a:cs typeface="+mn-cs"/>
                        </a:rPr>
                        <a:t>
 Eigentlich haben unsere Drei Hasen immer eine Menge um die Ohren🐰🌷 Aber Ostern lassen sie auch in diesem Jahr ruhiger angehen und verbringen die anstehenden Feiertage im engsten Familienkreis – natürlich erst, wenn coronakonform die Eier versteckt wurden😉🥚
Wir wünschen euch trotz der Umstände sonnige Ostern und ein paar erholsame Tage!☀️🐣 
Bleibt gesund!
#crespeldeitersgroup #happyeaster #wirbleibenzuhause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15:43:47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extLst>
                  <a:ext uri="{0D108BD9-81ED-4DB2-BD59-A6C34878D82A}">
                    <a16:rowId xmlns:a16="http://schemas.microsoft.com/office/drawing/2014/main" val="2235289305"/>
                  </a:ext>
                </a:extLst>
              </a:tr>
            </a:tbl>
          </a:graphicData>
        </a:graphic>
      </p:graphicFrame>
      <p:sp>
        <p:nvSpPr>
          <p:cNvPr id="4" name="Text Placeholder 3">
            <a:extLst>
              <a:ext uri="{FF2B5EF4-FFF2-40B4-BE49-F238E27FC236}">
                <a16:creationId xmlns:a16="http://schemas.microsoft.com/office/drawing/2014/main" id="{3ECAC3AF-7902-4382-8BFA-8F3F9DF40885}"/>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504286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67D54-1A8A-49AB-BB38-856F0927DC33}"/>
              </a:ext>
            </a:extLst>
          </p:cNvPr>
          <p:cNvSpPr>
            <a:spLocks noGrp="1"/>
          </p:cNvSpPr>
          <p:nvPr>
            <p:ph type="title"/>
          </p:nvPr>
        </p:nvSpPr>
        <p:spPr/>
        <p:txBody>
          <a:bodyPr/>
          <a:lstStyle/>
          <a:p>
            <a:r>
              <a:rPr lang="en-US"/>
              <a:t>Instagram Stories Key Metrics Table | Crespel &amp; Deiters Group</a:t>
            </a:r>
          </a:p>
        </p:txBody>
      </p:sp>
      <p:graphicFrame>
        <p:nvGraphicFramePr>
          <p:cNvPr id="5" name="Table Placeholder 4">
            <a:extLst>
              <a:ext uri="{FF2B5EF4-FFF2-40B4-BE49-F238E27FC236}">
                <a16:creationId xmlns:a16="http://schemas.microsoft.com/office/drawing/2014/main" id="{77F2D004-098B-40E1-B41C-A0E6846D7CE0}"/>
              </a:ext>
            </a:extLst>
          </p:cNvPr>
          <p:cNvGraphicFramePr>
            <a:graphicFrameLocks noGrp="1"/>
          </p:cNvGraphicFramePr>
          <p:nvPr>
            <p:ph type="tbl" sz="quarter" idx="13"/>
            <p:extLst>
              <p:ext uri="{D42A27DB-BD31-4B8C-83A1-F6EECF244321}">
                <p14:modId xmlns:p14="http://schemas.microsoft.com/office/powerpoint/2010/main" val="3535934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48480880"/>
                    </a:ext>
                  </a:extLst>
                </a:gridCol>
                <a:gridCol w="658368">
                  <a:extLst>
                    <a:ext uri="{9D8B030D-6E8A-4147-A177-3AD203B41FA5}">
                      <a16:colId xmlns:a16="http://schemas.microsoft.com/office/drawing/2014/main" val="2977981867"/>
                    </a:ext>
                  </a:extLst>
                </a:gridCol>
                <a:gridCol w="658368">
                  <a:extLst>
                    <a:ext uri="{9D8B030D-6E8A-4147-A177-3AD203B41FA5}">
                      <a16:colId xmlns:a16="http://schemas.microsoft.com/office/drawing/2014/main" val="1739461668"/>
                    </a:ext>
                  </a:extLst>
                </a:gridCol>
                <a:gridCol w="329184">
                  <a:extLst>
                    <a:ext uri="{9D8B030D-6E8A-4147-A177-3AD203B41FA5}">
                      <a16:colId xmlns:a16="http://schemas.microsoft.com/office/drawing/2014/main" val="636423718"/>
                    </a:ext>
                  </a:extLst>
                </a:gridCol>
                <a:gridCol w="329184">
                  <a:extLst>
                    <a:ext uri="{9D8B030D-6E8A-4147-A177-3AD203B41FA5}">
                      <a16:colId xmlns:a16="http://schemas.microsoft.com/office/drawing/2014/main" val="3048705230"/>
                    </a:ext>
                  </a:extLst>
                </a:gridCol>
                <a:gridCol w="658368">
                  <a:extLst>
                    <a:ext uri="{9D8B030D-6E8A-4147-A177-3AD203B41FA5}">
                      <a16:colId xmlns:a16="http://schemas.microsoft.com/office/drawing/2014/main" val="3832464599"/>
                    </a:ext>
                  </a:extLst>
                </a:gridCol>
                <a:gridCol w="658368">
                  <a:extLst>
                    <a:ext uri="{9D8B030D-6E8A-4147-A177-3AD203B41FA5}">
                      <a16:colId xmlns:a16="http://schemas.microsoft.com/office/drawing/2014/main" val="1419604350"/>
                    </a:ext>
                  </a:extLst>
                </a:gridCol>
                <a:gridCol w="658368">
                  <a:extLst>
                    <a:ext uri="{9D8B030D-6E8A-4147-A177-3AD203B41FA5}">
                      <a16:colId xmlns:a16="http://schemas.microsoft.com/office/drawing/2014/main" val="2659277927"/>
                    </a:ext>
                  </a:extLst>
                </a:gridCol>
                <a:gridCol w="658368">
                  <a:extLst>
                    <a:ext uri="{9D8B030D-6E8A-4147-A177-3AD203B41FA5}">
                      <a16:colId xmlns:a16="http://schemas.microsoft.com/office/drawing/2014/main" val="3231589693"/>
                    </a:ext>
                  </a:extLst>
                </a:gridCol>
                <a:gridCol w="658368">
                  <a:extLst>
                    <a:ext uri="{9D8B030D-6E8A-4147-A177-3AD203B41FA5}">
                      <a16:colId xmlns:a16="http://schemas.microsoft.com/office/drawing/2014/main" val="3581854745"/>
                    </a:ext>
                  </a:extLst>
                </a:gridCol>
                <a:gridCol w="658368">
                  <a:extLst>
                    <a:ext uri="{9D8B030D-6E8A-4147-A177-3AD203B41FA5}">
                      <a16:colId xmlns:a16="http://schemas.microsoft.com/office/drawing/2014/main" val="2957390123"/>
                    </a:ext>
                  </a:extLst>
                </a:gridCol>
                <a:gridCol w="658368">
                  <a:extLst>
                    <a:ext uri="{9D8B030D-6E8A-4147-A177-3AD203B41FA5}">
                      <a16:colId xmlns:a16="http://schemas.microsoft.com/office/drawing/2014/main" val="84331357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860554941"/>
                  </a:ext>
                </a:extLst>
              </a:tr>
              <a:tr h="370840">
                <a:tc>
                  <a:txBody>
                    <a:bodyPr/>
                    <a:lstStyle/>
                    <a:p>
                      <a:r>
                        <a:rPr lang="en-US" sz="1000"/>
                        <a:t>crespeldeitersgroup</a:t>
                      </a:r>
                    </a:p>
                  </a:txBody>
                  <a:tcPr/>
                </a:tc>
                <a:tc>
                  <a:txBody>
                    <a:bodyPr/>
                    <a:lstStyle/>
                    <a:p>
                      <a:r>
                        <a:rPr lang="en-US" sz="1000"/>
                        <a:t>3</a:t>
                      </a:r>
                    </a:p>
                  </a:txBody>
                  <a:tcPr/>
                </a:tc>
                <a:tc>
                  <a:txBody>
                    <a:bodyPr/>
                    <a:lstStyle/>
                    <a:p>
                      <a:r>
                        <a:rPr lang="en-US" sz="1000"/>
                        <a:t>0.7048</a:t>
                      </a:r>
                    </a:p>
                  </a:txBody>
                  <a:tcPr/>
                </a:tc>
                <a:tc>
                  <a:txBody>
                    <a:bodyPr/>
                    <a:lstStyle/>
                    <a:p>
                      <a:r>
                        <a:rPr lang="en-US" sz="1000"/>
                        <a:t>31.00</a:t>
                      </a:r>
                    </a:p>
                  </a:txBody>
                  <a:tcPr/>
                </a:tc>
                <a:tc>
                  <a:txBody>
                    <a:bodyPr/>
                    <a:lstStyle/>
                    <a:p>
                      <a:r>
                        <a:rPr lang="en-US" sz="1000"/>
                        <a:t>0.00</a:t>
                      </a:r>
                    </a:p>
                  </a:txBody>
                  <a:tcPr/>
                </a:tc>
                <a:tc>
                  <a:txBody>
                    <a:bodyPr/>
                    <a:lstStyle/>
                    <a:p>
                      <a:r>
                        <a:rPr lang="en-US" sz="1000"/>
                        <a:t>158.33</a:t>
                      </a:r>
                    </a:p>
                  </a:txBody>
                  <a:tcPr/>
                </a:tc>
                <a:tc>
                  <a:txBody>
                    <a:bodyPr/>
                    <a:lstStyle/>
                    <a:p>
                      <a:r>
                        <a:rPr lang="en-US" sz="1000"/>
                        <a:t>156.33</a:t>
                      </a:r>
                    </a:p>
                  </a:txBody>
                  <a:tcPr/>
                </a:tc>
                <a:tc>
                  <a:txBody>
                    <a:bodyPr/>
                    <a:lstStyle/>
                    <a:p>
                      <a:r>
                        <a:rPr lang="en-US" sz="1000"/>
                        <a:t>110.00</a:t>
                      </a:r>
                    </a:p>
                  </a:txBody>
                  <a:tcPr/>
                </a:tc>
                <a:tc>
                  <a:txBody>
                    <a:bodyPr/>
                    <a:lstStyle/>
                    <a:p>
                      <a:r>
                        <a:rPr lang="en-US" sz="1000"/>
                        <a:t>110.00</a:t>
                      </a:r>
                    </a:p>
                  </a:txBody>
                  <a:tcPr/>
                </a:tc>
                <a:tc>
                  <a:txBody>
                    <a:bodyPr/>
                    <a:lstStyle/>
                    <a:p>
                      <a:r>
                        <a:rPr lang="en-US" sz="1000"/>
                        <a:t>475</a:t>
                      </a:r>
                    </a:p>
                  </a:txBody>
                  <a:tcPr/>
                </a:tc>
                <a:tc>
                  <a:txBody>
                    <a:bodyPr/>
                    <a:lstStyle/>
                    <a:p>
                      <a:r>
                        <a:rPr lang="en-US" sz="1000"/>
                        <a:t>93</a:t>
                      </a:r>
                    </a:p>
                  </a:txBody>
                  <a:tcPr/>
                </a:tc>
                <a:tc>
                  <a:txBody>
                    <a:bodyPr/>
                    <a:lstStyle/>
                    <a:p>
                      <a:r>
                        <a:rPr lang="en-US" sz="1000"/>
                        <a:t>330</a:t>
                      </a:r>
                    </a:p>
                  </a:txBody>
                  <a:tcPr/>
                </a:tc>
                <a:extLst>
                  <a:ext uri="{0D108BD9-81ED-4DB2-BD59-A6C34878D82A}">
                    <a16:rowId xmlns:a16="http://schemas.microsoft.com/office/drawing/2014/main" val="2064613306"/>
                  </a:ext>
                </a:extLst>
              </a:tr>
            </a:tbl>
          </a:graphicData>
        </a:graphic>
      </p:graphicFrame>
      <p:sp>
        <p:nvSpPr>
          <p:cNvPr id="4" name="Text Placeholder 3">
            <a:extLst>
              <a:ext uri="{FF2B5EF4-FFF2-40B4-BE49-F238E27FC236}">
                <a16:creationId xmlns:a16="http://schemas.microsoft.com/office/drawing/2014/main" id="{065E9F52-AFFE-419E-82EF-CE61FF10A4C7}"/>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389808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D0892-B1B7-4AF9-B5AC-9F0F467D2AA2}"/>
              </a:ext>
            </a:extLst>
          </p:cNvPr>
          <p:cNvSpPr>
            <a:spLocks noGrp="1"/>
          </p:cNvSpPr>
          <p:nvPr>
            <p:ph type="title"/>
          </p:nvPr>
        </p:nvSpPr>
        <p:spPr/>
        <p:txBody>
          <a:bodyPr/>
          <a:lstStyle/>
          <a:p>
            <a:r>
              <a:rPr lang="en-US"/>
              <a:t>Instagram Stories Table  | Crespel &amp; Deiters Group</a:t>
            </a:r>
          </a:p>
        </p:txBody>
      </p:sp>
      <p:graphicFrame>
        <p:nvGraphicFramePr>
          <p:cNvPr id="5" name="Table Placeholder 4">
            <a:extLst>
              <a:ext uri="{FF2B5EF4-FFF2-40B4-BE49-F238E27FC236}">
                <a16:creationId xmlns:a16="http://schemas.microsoft.com/office/drawing/2014/main" id="{C84EF086-3F84-4F8D-9D38-0330E8DFD0FB}"/>
              </a:ext>
            </a:extLst>
          </p:cNvPr>
          <p:cNvGraphicFramePr>
            <a:graphicFrameLocks noGrp="1"/>
          </p:cNvGraphicFramePr>
          <p:nvPr>
            <p:ph type="tbl" sz="quarter" idx="13"/>
            <p:extLst>
              <p:ext uri="{D42A27DB-BD31-4B8C-83A1-F6EECF244321}">
                <p14:modId xmlns:p14="http://schemas.microsoft.com/office/powerpoint/2010/main" val="3265289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47578458"/>
                    </a:ext>
                  </a:extLst>
                </a:gridCol>
                <a:gridCol w="740664">
                  <a:extLst>
                    <a:ext uri="{9D8B030D-6E8A-4147-A177-3AD203B41FA5}">
                      <a16:colId xmlns:a16="http://schemas.microsoft.com/office/drawing/2014/main" val="1980072078"/>
                    </a:ext>
                  </a:extLst>
                </a:gridCol>
                <a:gridCol w="740664">
                  <a:extLst>
                    <a:ext uri="{9D8B030D-6E8A-4147-A177-3AD203B41FA5}">
                      <a16:colId xmlns:a16="http://schemas.microsoft.com/office/drawing/2014/main" val="2541399408"/>
                    </a:ext>
                  </a:extLst>
                </a:gridCol>
                <a:gridCol w="740664">
                  <a:extLst>
                    <a:ext uri="{9D8B030D-6E8A-4147-A177-3AD203B41FA5}">
                      <a16:colId xmlns:a16="http://schemas.microsoft.com/office/drawing/2014/main" val="2114566596"/>
                    </a:ext>
                  </a:extLst>
                </a:gridCol>
                <a:gridCol w="740664">
                  <a:extLst>
                    <a:ext uri="{9D8B030D-6E8A-4147-A177-3AD203B41FA5}">
                      <a16:colId xmlns:a16="http://schemas.microsoft.com/office/drawing/2014/main" val="944853679"/>
                    </a:ext>
                  </a:extLst>
                </a:gridCol>
                <a:gridCol w="740664">
                  <a:extLst>
                    <a:ext uri="{9D8B030D-6E8A-4147-A177-3AD203B41FA5}">
                      <a16:colId xmlns:a16="http://schemas.microsoft.com/office/drawing/2014/main" val="1309614743"/>
                    </a:ext>
                  </a:extLst>
                </a:gridCol>
                <a:gridCol w="740664">
                  <a:extLst>
                    <a:ext uri="{9D8B030D-6E8A-4147-A177-3AD203B41FA5}">
                      <a16:colId xmlns:a16="http://schemas.microsoft.com/office/drawing/2014/main" val="536055874"/>
                    </a:ext>
                  </a:extLst>
                </a:gridCol>
                <a:gridCol w="740664">
                  <a:extLst>
                    <a:ext uri="{9D8B030D-6E8A-4147-A177-3AD203B41FA5}">
                      <a16:colId xmlns:a16="http://schemas.microsoft.com/office/drawing/2014/main" val="2258833019"/>
                    </a:ext>
                  </a:extLst>
                </a:gridCol>
                <a:gridCol w="740664">
                  <a:extLst>
                    <a:ext uri="{9D8B030D-6E8A-4147-A177-3AD203B41FA5}">
                      <a16:colId xmlns:a16="http://schemas.microsoft.com/office/drawing/2014/main" val="3680566154"/>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839709156"/>
                  </a:ext>
                </a:extLst>
              </a:tr>
              <a:tr h="370840">
                <a:tc>
                  <a:txBody>
                    <a:bodyPr/>
                    <a:lstStyle/>
                    <a:p>
                      <a:r>
                        <a:rPr lang="pt-BR" sz="1000" b="1"/>
                        <a:t>crespeldeitersgroup - 2021-06-01 15:22:04</a:t>
                      </a:r>
                      <a:r>
                        <a:rPr lang="pt-BR" sz="1000"/>
                        <a:t>
 n/a</a:t>
                      </a:r>
                      <a:endParaRPr lang="en-US" sz="1000"/>
                    </a:p>
                  </a:txBody>
                  <a:tcPr/>
                </a:tc>
                <a:tc>
                  <a:txBody>
                    <a:bodyPr/>
                    <a:lstStyle/>
                    <a:p>
                      <a:r>
                        <a:rPr lang="en-US" sz="1000"/>
                        <a:t>06/02/2021 15:14:27</a:t>
                      </a:r>
                    </a:p>
                  </a:txBody>
                  <a:tcPr/>
                </a:tc>
                <a:tc>
                  <a:txBody>
                    <a:bodyPr/>
                    <a:lstStyle/>
                    <a:p>
                      <a:r>
                        <a:rPr lang="en-US" sz="1000"/>
                        <a:t>Video</a:t>
                      </a:r>
                    </a:p>
                  </a:txBody>
                  <a:tcPr/>
                </a:tc>
                <a:tc>
                  <a:txBody>
                    <a:bodyPr/>
                    <a:lstStyle/>
                    <a:p>
                      <a:r>
                        <a:rPr lang="en-US" sz="1000"/>
                        <a:t>139</a:t>
                      </a:r>
                    </a:p>
                  </a:txBody>
                  <a:tcPr/>
                </a:tc>
                <a:tc>
                  <a:txBody>
                    <a:bodyPr/>
                    <a:lstStyle/>
                    <a:p>
                      <a:r>
                        <a:rPr lang="en-US" sz="1000"/>
                        <a:t>139</a:t>
                      </a:r>
                    </a:p>
                  </a:txBody>
                  <a:tcPr/>
                </a:tc>
                <a:tc>
                  <a:txBody>
                    <a:bodyPr/>
                    <a:lstStyle/>
                    <a:p>
                      <a:r>
                        <a:rPr lang="en-US" sz="1000"/>
                        <a:t>0</a:t>
                      </a:r>
                    </a:p>
                  </a:txBody>
                  <a:tcPr/>
                </a:tc>
                <a:tc>
                  <a:txBody>
                    <a:bodyPr/>
                    <a:lstStyle/>
                    <a:p>
                      <a:r>
                        <a:rPr lang="en-US" sz="1000"/>
                        <a:t>22</a:t>
                      </a:r>
                    </a:p>
                  </a:txBody>
                  <a:tcPr/>
                </a:tc>
                <a:tc>
                  <a:txBody>
                    <a:bodyPr/>
                    <a:lstStyle/>
                    <a:p>
                      <a:r>
                        <a:rPr lang="en-US" sz="1000"/>
                        <a:t>99</a:t>
                      </a:r>
                    </a:p>
                  </a:txBody>
                  <a:tcPr/>
                </a:tc>
                <a:tc>
                  <a:txBody>
                    <a:bodyPr/>
                    <a:lstStyle/>
                    <a:p>
                      <a:r>
                        <a:rPr lang="en-US" sz="1000"/>
                        <a:t>3</a:t>
                      </a:r>
                    </a:p>
                  </a:txBody>
                  <a:tcPr/>
                </a:tc>
                <a:extLst>
                  <a:ext uri="{0D108BD9-81ED-4DB2-BD59-A6C34878D82A}">
                    <a16:rowId xmlns:a16="http://schemas.microsoft.com/office/drawing/2014/main" val="3363644778"/>
                  </a:ext>
                </a:extLst>
              </a:tr>
              <a:tr h="370840">
                <a:tc>
                  <a:txBody>
                    <a:bodyPr/>
                    <a:lstStyle/>
                    <a:p>
                      <a:r>
                        <a:rPr lang="pt-BR" sz="1000" b="1"/>
                        <a:t>crespeldeitersgroup - 2021-05-27 15:45:10</a:t>
                      </a:r>
                      <a:r>
                        <a:rPr lang="pt-BR" sz="1000"/>
                        <a:t>
 n/a</a:t>
                      </a:r>
                      <a:endParaRPr lang="en-US" sz="1000"/>
                    </a:p>
                  </a:txBody>
                  <a:tcPr/>
                </a:tc>
                <a:tc>
                  <a:txBody>
                    <a:bodyPr/>
                    <a:lstStyle/>
                    <a:p>
                      <a:r>
                        <a:rPr lang="en-US" sz="1000"/>
                        <a:t>05/28/2021 15:31:10</a:t>
                      </a:r>
                    </a:p>
                  </a:txBody>
                  <a:tcPr/>
                </a:tc>
                <a:tc>
                  <a:txBody>
                    <a:bodyPr/>
                    <a:lstStyle/>
                    <a:p>
                      <a:r>
                        <a:rPr lang="en-US" sz="1000"/>
                        <a:t>Video</a:t>
                      </a:r>
                    </a:p>
                  </a:txBody>
                  <a:tcPr/>
                </a:tc>
                <a:tc>
                  <a:txBody>
                    <a:bodyPr/>
                    <a:lstStyle/>
                    <a:p>
                      <a:r>
                        <a:rPr lang="en-US" sz="1000"/>
                        <a:t>170</a:t>
                      </a:r>
                    </a:p>
                  </a:txBody>
                  <a:tcPr/>
                </a:tc>
                <a:tc>
                  <a:txBody>
                    <a:bodyPr/>
                    <a:lstStyle/>
                    <a:p>
                      <a:r>
                        <a:rPr lang="en-US" sz="1000"/>
                        <a:t>167</a:t>
                      </a:r>
                    </a:p>
                  </a:txBody>
                  <a:tcPr/>
                </a:tc>
                <a:tc>
                  <a:txBody>
                    <a:bodyPr/>
                    <a:lstStyle/>
                    <a:p>
                      <a:r>
                        <a:rPr lang="en-US" sz="1000"/>
                        <a:t>0</a:t>
                      </a:r>
                    </a:p>
                  </a:txBody>
                  <a:tcPr/>
                </a:tc>
                <a:tc>
                  <a:txBody>
                    <a:bodyPr/>
                    <a:lstStyle/>
                    <a:p>
                      <a:r>
                        <a:rPr lang="en-US" sz="1000"/>
                        <a:t>30</a:t>
                      </a:r>
                    </a:p>
                  </a:txBody>
                  <a:tcPr/>
                </a:tc>
                <a:tc>
                  <a:txBody>
                    <a:bodyPr/>
                    <a:lstStyle/>
                    <a:p>
                      <a:r>
                        <a:rPr lang="en-US" sz="1000"/>
                        <a:t>122</a:t>
                      </a:r>
                    </a:p>
                  </a:txBody>
                  <a:tcPr/>
                </a:tc>
                <a:tc>
                  <a:txBody>
                    <a:bodyPr/>
                    <a:lstStyle/>
                    <a:p>
                      <a:r>
                        <a:rPr lang="en-US" sz="1000"/>
                        <a:t>2</a:t>
                      </a:r>
                    </a:p>
                  </a:txBody>
                  <a:tcPr/>
                </a:tc>
                <a:extLst>
                  <a:ext uri="{0D108BD9-81ED-4DB2-BD59-A6C34878D82A}">
                    <a16:rowId xmlns:a16="http://schemas.microsoft.com/office/drawing/2014/main" val="1198200752"/>
                  </a:ext>
                </a:extLst>
              </a:tr>
              <a:tr h="370840">
                <a:tc>
                  <a:txBody>
                    <a:bodyPr/>
                    <a:lstStyle/>
                    <a:p>
                      <a:r>
                        <a:rPr lang="pt-BR" sz="1000" b="1"/>
                        <a:t>crespeldeitersgroup - 2021-04-28 15:33:36</a:t>
                      </a:r>
                      <a:r>
                        <a:rPr lang="pt-BR" sz="1000"/>
                        <a:t>
 n/a</a:t>
                      </a:r>
                      <a:endParaRPr lang="en-US" sz="1000"/>
                    </a:p>
                  </a:txBody>
                  <a:tcPr/>
                </a:tc>
                <a:tc>
                  <a:txBody>
                    <a:bodyPr/>
                    <a:lstStyle/>
                    <a:p>
                      <a:r>
                        <a:rPr lang="en-US" sz="1000"/>
                        <a:t>04/29/2021 15:31:08</a:t>
                      </a:r>
                    </a:p>
                  </a:txBody>
                  <a:tcPr/>
                </a:tc>
                <a:tc>
                  <a:txBody>
                    <a:bodyPr/>
                    <a:lstStyle/>
                    <a:p>
                      <a:r>
                        <a:rPr lang="en-US" sz="1000"/>
                        <a:t>Video</a:t>
                      </a:r>
                    </a:p>
                  </a:txBody>
                  <a:tcPr/>
                </a:tc>
                <a:tc>
                  <a:txBody>
                    <a:bodyPr/>
                    <a:lstStyle/>
                    <a:p>
                      <a:r>
                        <a:rPr lang="en-US" sz="1000"/>
                        <a:t>166</a:t>
                      </a:r>
                    </a:p>
                  </a:txBody>
                  <a:tcPr/>
                </a:tc>
                <a:tc>
                  <a:txBody>
                    <a:bodyPr/>
                    <a:lstStyle/>
                    <a:p>
                      <a:r>
                        <a:rPr lang="en-US" sz="1000"/>
                        <a:t>163</a:t>
                      </a:r>
                    </a:p>
                  </a:txBody>
                  <a:tcPr/>
                </a:tc>
                <a:tc>
                  <a:txBody>
                    <a:bodyPr/>
                    <a:lstStyle/>
                    <a:p>
                      <a:r>
                        <a:rPr lang="en-US" sz="1000"/>
                        <a:t>0</a:t>
                      </a:r>
                    </a:p>
                  </a:txBody>
                  <a:tcPr/>
                </a:tc>
                <a:tc>
                  <a:txBody>
                    <a:bodyPr/>
                    <a:lstStyle/>
                    <a:p>
                      <a:r>
                        <a:rPr lang="en-US" sz="1000"/>
                        <a:t>41</a:t>
                      </a:r>
                    </a:p>
                  </a:txBody>
                  <a:tcPr/>
                </a:tc>
                <a:tc>
                  <a:txBody>
                    <a:bodyPr/>
                    <a:lstStyle/>
                    <a:p>
                      <a:r>
                        <a:rPr lang="en-US" sz="1000"/>
                        <a:t>100</a:t>
                      </a:r>
                    </a:p>
                  </a:txBody>
                  <a:tcPr/>
                </a:tc>
                <a:tc>
                  <a:txBody>
                    <a:bodyPr/>
                    <a:lstStyle/>
                    <a:p>
                      <a:r>
                        <a:rPr lang="en-US" sz="1000"/>
                        <a:t>4</a:t>
                      </a:r>
                    </a:p>
                  </a:txBody>
                  <a:tcPr/>
                </a:tc>
                <a:extLst>
                  <a:ext uri="{0D108BD9-81ED-4DB2-BD59-A6C34878D82A}">
                    <a16:rowId xmlns:a16="http://schemas.microsoft.com/office/drawing/2014/main" val="1347397093"/>
                  </a:ext>
                </a:extLst>
              </a:tr>
            </a:tbl>
          </a:graphicData>
        </a:graphic>
      </p:graphicFrame>
      <p:sp>
        <p:nvSpPr>
          <p:cNvPr id="4" name="Text Placeholder 3">
            <a:extLst>
              <a:ext uri="{FF2B5EF4-FFF2-40B4-BE49-F238E27FC236}">
                <a16:creationId xmlns:a16="http://schemas.microsoft.com/office/drawing/2014/main" id="{B3D2EA00-AC4B-4C10-8092-951A8F5E0220}"/>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622176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FCFEF-93EF-4E32-98EC-47389E490215}"/>
              </a:ext>
            </a:extLst>
          </p:cNvPr>
          <p:cNvSpPr>
            <a:spLocks noGrp="1"/>
          </p:cNvSpPr>
          <p:nvPr>
            <p:ph type="title"/>
          </p:nvPr>
        </p:nvSpPr>
        <p:spPr/>
        <p:txBody>
          <a:bodyPr/>
          <a:lstStyle/>
          <a:p>
            <a:r>
              <a:rPr lang="en-US"/>
              <a:t>Instagram Hashtag Detection | Crespel &amp; Deiters Group - 1 of 3</a:t>
            </a:r>
          </a:p>
        </p:txBody>
      </p:sp>
      <p:graphicFrame>
        <p:nvGraphicFramePr>
          <p:cNvPr id="5" name="Table Placeholder 4">
            <a:extLst>
              <a:ext uri="{FF2B5EF4-FFF2-40B4-BE49-F238E27FC236}">
                <a16:creationId xmlns:a16="http://schemas.microsoft.com/office/drawing/2014/main" id="{E9CE2CFB-069B-4ED1-98DE-AEFBC8E65C81}"/>
              </a:ext>
            </a:extLst>
          </p:cNvPr>
          <p:cNvGraphicFramePr>
            <a:graphicFrameLocks noGrp="1"/>
          </p:cNvGraphicFramePr>
          <p:nvPr>
            <p:ph type="tbl" sz="quarter" idx="13"/>
            <p:extLst>
              <p:ext uri="{D42A27DB-BD31-4B8C-83A1-F6EECF244321}">
                <p14:modId xmlns:p14="http://schemas.microsoft.com/office/powerpoint/2010/main" val="1664513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69772162"/>
                    </a:ext>
                  </a:extLst>
                </a:gridCol>
                <a:gridCol w="1069848">
                  <a:extLst>
                    <a:ext uri="{9D8B030D-6E8A-4147-A177-3AD203B41FA5}">
                      <a16:colId xmlns:a16="http://schemas.microsoft.com/office/drawing/2014/main" val="2627303036"/>
                    </a:ext>
                  </a:extLst>
                </a:gridCol>
                <a:gridCol w="1069848">
                  <a:extLst>
                    <a:ext uri="{9D8B030D-6E8A-4147-A177-3AD203B41FA5}">
                      <a16:colId xmlns:a16="http://schemas.microsoft.com/office/drawing/2014/main" val="3111074283"/>
                    </a:ext>
                  </a:extLst>
                </a:gridCol>
                <a:gridCol w="1069848">
                  <a:extLst>
                    <a:ext uri="{9D8B030D-6E8A-4147-A177-3AD203B41FA5}">
                      <a16:colId xmlns:a16="http://schemas.microsoft.com/office/drawing/2014/main" val="3917333563"/>
                    </a:ext>
                  </a:extLst>
                </a:gridCol>
                <a:gridCol w="1069848">
                  <a:extLst>
                    <a:ext uri="{9D8B030D-6E8A-4147-A177-3AD203B41FA5}">
                      <a16:colId xmlns:a16="http://schemas.microsoft.com/office/drawing/2014/main" val="1067937116"/>
                    </a:ext>
                  </a:extLst>
                </a:gridCol>
                <a:gridCol w="1069848">
                  <a:extLst>
                    <a:ext uri="{9D8B030D-6E8A-4147-A177-3AD203B41FA5}">
                      <a16:colId xmlns:a16="http://schemas.microsoft.com/office/drawing/2014/main" val="2988779002"/>
                    </a:ext>
                  </a:extLst>
                </a:gridCol>
                <a:gridCol w="1069848">
                  <a:extLst>
                    <a:ext uri="{9D8B030D-6E8A-4147-A177-3AD203B41FA5}">
                      <a16:colId xmlns:a16="http://schemas.microsoft.com/office/drawing/2014/main" val="462922082"/>
                    </a:ext>
                  </a:extLst>
                </a:gridCol>
                <a:gridCol w="1069848">
                  <a:extLst>
                    <a:ext uri="{9D8B030D-6E8A-4147-A177-3AD203B41FA5}">
                      <a16:colId xmlns:a16="http://schemas.microsoft.com/office/drawing/2014/main" val="822877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2062510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#crespeldeitersgroup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40.833333333333</a:t>
                      </a:r>
                    </a:p>
                  </a:txBody>
                  <a:tcPr/>
                </a:tc>
                <a:extLst>
                  <a:ext uri="{0D108BD9-81ED-4DB2-BD59-A6C34878D82A}">
                    <a16:rowId xmlns:a16="http://schemas.microsoft.com/office/drawing/2014/main" val="2772138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#ibbenbüren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extLst>
                  <a:ext uri="{0D108BD9-81ED-4DB2-BD59-A6C34878D82A}">
                    <a16:rowId xmlns:a16="http://schemas.microsoft.com/office/drawing/2014/main" val="196680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979077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#coronatest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200294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#happyeaster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401981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#highprotein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63406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#industriekauffrau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036478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#industriekaufmann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239777769"/>
                  </a:ext>
                </a:extLst>
              </a:tr>
            </a:tbl>
          </a:graphicData>
        </a:graphic>
      </p:graphicFrame>
      <p:sp>
        <p:nvSpPr>
          <p:cNvPr id="4" name="Text Placeholder 3">
            <a:extLst>
              <a:ext uri="{FF2B5EF4-FFF2-40B4-BE49-F238E27FC236}">
                <a16:creationId xmlns:a16="http://schemas.microsoft.com/office/drawing/2014/main" id="{FB9C40E9-A283-4364-BB92-FBA542D6F725}"/>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962375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5B192-A501-49DC-917C-886EE3417FDC}"/>
              </a:ext>
            </a:extLst>
          </p:cNvPr>
          <p:cNvSpPr>
            <a:spLocks noGrp="1"/>
          </p:cNvSpPr>
          <p:nvPr>
            <p:ph type="title"/>
          </p:nvPr>
        </p:nvSpPr>
        <p:spPr/>
        <p:txBody>
          <a:bodyPr/>
          <a:lstStyle/>
          <a:p>
            <a:r>
              <a:rPr lang="en-US"/>
              <a:t>Instagram Hashtag Detection | Crespel &amp; Deiters Group - 2 of 3</a:t>
            </a:r>
          </a:p>
        </p:txBody>
      </p:sp>
      <p:graphicFrame>
        <p:nvGraphicFramePr>
          <p:cNvPr id="5" name="Table Placeholder 4">
            <a:extLst>
              <a:ext uri="{FF2B5EF4-FFF2-40B4-BE49-F238E27FC236}">
                <a16:creationId xmlns:a16="http://schemas.microsoft.com/office/drawing/2014/main" id="{8E209891-7A0C-45BD-8004-936EF000A077}"/>
              </a:ext>
            </a:extLst>
          </p:cNvPr>
          <p:cNvGraphicFramePr>
            <a:graphicFrameLocks noGrp="1"/>
          </p:cNvGraphicFramePr>
          <p:nvPr>
            <p:ph type="tbl" sz="quarter" idx="13"/>
            <p:extLst>
              <p:ext uri="{D42A27DB-BD31-4B8C-83A1-F6EECF244321}">
                <p14:modId xmlns:p14="http://schemas.microsoft.com/office/powerpoint/2010/main" val="2521692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05429773"/>
                    </a:ext>
                  </a:extLst>
                </a:gridCol>
                <a:gridCol w="1069848">
                  <a:extLst>
                    <a:ext uri="{9D8B030D-6E8A-4147-A177-3AD203B41FA5}">
                      <a16:colId xmlns:a16="http://schemas.microsoft.com/office/drawing/2014/main" val="61283526"/>
                    </a:ext>
                  </a:extLst>
                </a:gridCol>
                <a:gridCol w="1069848">
                  <a:extLst>
                    <a:ext uri="{9D8B030D-6E8A-4147-A177-3AD203B41FA5}">
                      <a16:colId xmlns:a16="http://schemas.microsoft.com/office/drawing/2014/main" val="4106857141"/>
                    </a:ext>
                  </a:extLst>
                </a:gridCol>
                <a:gridCol w="1069848">
                  <a:extLst>
                    <a:ext uri="{9D8B030D-6E8A-4147-A177-3AD203B41FA5}">
                      <a16:colId xmlns:a16="http://schemas.microsoft.com/office/drawing/2014/main" val="1294069272"/>
                    </a:ext>
                  </a:extLst>
                </a:gridCol>
                <a:gridCol w="1069848">
                  <a:extLst>
                    <a:ext uri="{9D8B030D-6E8A-4147-A177-3AD203B41FA5}">
                      <a16:colId xmlns:a16="http://schemas.microsoft.com/office/drawing/2014/main" val="1466105471"/>
                    </a:ext>
                  </a:extLst>
                </a:gridCol>
                <a:gridCol w="1069848">
                  <a:extLst>
                    <a:ext uri="{9D8B030D-6E8A-4147-A177-3AD203B41FA5}">
                      <a16:colId xmlns:a16="http://schemas.microsoft.com/office/drawing/2014/main" val="3680564077"/>
                    </a:ext>
                  </a:extLst>
                </a:gridCol>
                <a:gridCol w="1069848">
                  <a:extLst>
                    <a:ext uri="{9D8B030D-6E8A-4147-A177-3AD203B41FA5}">
                      <a16:colId xmlns:a16="http://schemas.microsoft.com/office/drawing/2014/main" val="1432953226"/>
                    </a:ext>
                  </a:extLst>
                </a:gridCol>
                <a:gridCol w="1069848">
                  <a:extLst>
                    <a:ext uri="{9D8B030D-6E8A-4147-A177-3AD203B41FA5}">
                      <a16:colId xmlns:a16="http://schemas.microsoft.com/office/drawing/2014/main" val="3173544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3840588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883691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#loryma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019803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#mintberufe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15750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#oneteam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8318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#ordermanagement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632785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28201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#staysafe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2281319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40874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#wheatbased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574220142"/>
                  </a:ext>
                </a:extLst>
              </a:tr>
            </a:tbl>
          </a:graphicData>
        </a:graphic>
      </p:graphicFrame>
      <p:sp>
        <p:nvSpPr>
          <p:cNvPr id="4" name="Text Placeholder 3">
            <a:extLst>
              <a:ext uri="{FF2B5EF4-FFF2-40B4-BE49-F238E27FC236}">
                <a16:creationId xmlns:a16="http://schemas.microsoft.com/office/drawing/2014/main" id="{6A7A5010-4390-4C77-98B4-9D151BE77CE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804029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DE102-E498-4C8C-8985-F21D78EBBDB8}"/>
              </a:ext>
            </a:extLst>
          </p:cNvPr>
          <p:cNvSpPr>
            <a:spLocks noGrp="1"/>
          </p:cNvSpPr>
          <p:nvPr>
            <p:ph type="title"/>
          </p:nvPr>
        </p:nvSpPr>
        <p:spPr/>
        <p:txBody>
          <a:bodyPr/>
          <a:lstStyle/>
          <a:p>
            <a:r>
              <a:rPr lang="en-US"/>
              <a:t>Instagram Hashtag Detection | Crespel &amp; Deiters Group - 3 of 3</a:t>
            </a:r>
          </a:p>
        </p:txBody>
      </p:sp>
      <p:graphicFrame>
        <p:nvGraphicFramePr>
          <p:cNvPr id="5" name="Table Placeholder 4">
            <a:extLst>
              <a:ext uri="{FF2B5EF4-FFF2-40B4-BE49-F238E27FC236}">
                <a16:creationId xmlns:a16="http://schemas.microsoft.com/office/drawing/2014/main" id="{BAB5DF48-E6AA-479A-99FB-9715551D1495}"/>
              </a:ext>
            </a:extLst>
          </p:cNvPr>
          <p:cNvGraphicFramePr>
            <a:graphicFrameLocks noGrp="1"/>
          </p:cNvGraphicFramePr>
          <p:nvPr>
            <p:ph type="tbl" sz="quarter" idx="13"/>
            <p:extLst>
              <p:ext uri="{D42A27DB-BD31-4B8C-83A1-F6EECF244321}">
                <p14:modId xmlns:p14="http://schemas.microsoft.com/office/powerpoint/2010/main" val="688357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67887169"/>
                    </a:ext>
                  </a:extLst>
                </a:gridCol>
                <a:gridCol w="1069848">
                  <a:extLst>
                    <a:ext uri="{9D8B030D-6E8A-4147-A177-3AD203B41FA5}">
                      <a16:colId xmlns:a16="http://schemas.microsoft.com/office/drawing/2014/main" val="4085135663"/>
                    </a:ext>
                  </a:extLst>
                </a:gridCol>
                <a:gridCol w="1069848">
                  <a:extLst>
                    <a:ext uri="{9D8B030D-6E8A-4147-A177-3AD203B41FA5}">
                      <a16:colId xmlns:a16="http://schemas.microsoft.com/office/drawing/2014/main" val="2678757731"/>
                    </a:ext>
                  </a:extLst>
                </a:gridCol>
                <a:gridCol w="1069848">
                  <a:extLst>
                    <a:ext uri="{9D8B030D-6E8A-4147-A177-3AD203B41FA5}">
                      <a16:colId xmlns:a16="http://schemas.microsoft.com/office/drawing/2014/main" val="1829082005"/>
                    </a:ext>
                  </a:extLst>
                </a:gridCol>
                <a:gridCol w="1069848">
                  <a:extLst>
                    <a:ext uri="{9D8B030D-6E8A-4147-A177-3AD203B41FA5}">
                      <a16:colId xmlns:a16="http://schemas.microsoft.com/office/drawing/2014/main" val="2096449824"/>
                    </a:ext>
                  </a:extLst>
                </a:gridCol>
                <a:gridCol w="1069848">
                  <a:extLst>
                    <a:ext uri="{9D8B030D-6E8A-4147-A177-3AD203B41FA5}">
                      <a16:colId xmlns:a16="http://schemas.microsoft.com/office/drawing/2014/main" val="3143380063"/>
                    </a:ext>
                  </a:extLst>
                </a:gridCol>
                <a:gridCol w="1069848">
                  <a:extLst>
                    <a:ext uri="{9D8B030D-6E8A-4147-A177-3AD203B41FA5}">
                      <a16:colId xmlns:a16="http://schemas.microsoft.com/office/drawing/2014/main" val="1546263570"/>
                    </a:ext>
                  </a:extLst>
                </a:gridCol>
                <a:gridCol w="1069848">
                  <a:extLst>
                    <a:ext uri="{9D8B030D-6E8A-4147-A177-3AD203B41FA5}">
                      <a16:colId xmlns:a16="http://schemas.microsoft.com/office/drawing/2014/main" val="2978154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3927605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#wirbleibenzuhause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534108907"/>
                  </a:ext>
                </a:extLst>
              </a:tr>
            </a:tbl>
          </a:graphicData>
        </a:graphic>
      </p:graphicFrame>
      <p:sp>
        <p:nvSpPr>
          <p:cNvPr id="4" name="Text Placeholder 3">
            <a:extLst>
              <a:ext uri="{FF2B5EF4-FFF2-40B4-BE49-F238E27FC236}">
                <a16:creationId xmlns:a16="http://schemas.microsoft.com/office/drawing/2014/main" id="{EBAEF99A-66B5-4B7F-BC37-DA051910648E}"/>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8893598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959</Words>
  <Application>Microsoft Office PowerPoint</Application>
  <PresentationFormat>On-screen Show (4:3)</PresentationFormat>
  <Paragraphs>433</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Instagram Quartal</vt:lpstr>
      <vt:lpstr>Instagram Key Metrics Table | Crespel &amp; Deiters Group</vt:lpstr>
      <vt:lpstr>Instagram Key Metrics Table | Crespel &amp; Deiters Group</vt:lpstr>
      <vt:lpstr>Instagram Followers Total | Crespel &amp; Deiters Group</vt:lpstr>
      <vt:lpstr>Instagram Posts Table | Crespel &amp; Deiters Group - 1 of 7</vt:lpstr>
      <vt:lpstr>Instagram Posts Table | Crespel &amp; Deiters Group - 2 of 7</vt:lpstr>
      <vt:lpstr>Instagram Posts Table | Crespel &amp; Deiters Group - 3 of 7</vt:lpstr>
      <vt:lpstr>Instagram Posts Table | Crespel &amp; Deiters Group - 4 of 7</vt:lpstr>
      <vt:lpstr>Instagram Posts Table | Crespel &amp; Deiters Group - 5 of 7</vt:lpstr>
      <vt:lpstr>Instagram Posts Table | Crespel &amp; Deiters Group - 6 of 7</vt:lpstr>
      <vt:lpstr>Instagram Posts Table | Crespel &amp; Deiters Group - 7 of 7</vt:lpstr>
      <vt:lpstr>Instagram Stories Key Metrics Table | Crespel &amp; Deiters Group</vt:lpstr>
      <vt:lpstr>Instagram Stories Table  | Crespel &amp; Deiters Group</vt:lpstr>
      <vt:lpstr>Instagram Hashtag Detection | Crespel &amp; Deiters Group - 1 of 3</vt:lpstr>
      <vt:lpstr>Instagram Hashtag Detection | Crespel &amp; Deiters Group - 2 of 3</vt:lpstr>
      <vt:lpstr>Instagram Hashtag Detection | Crespel &amp; Deiters Group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Frederik Peiniger</dc:creator>
  <cp:lastModifiedBy>Frederik Peiniger</cp:lastModifiedBy>
  <cp:revision>1</cp:revision>
  <dcterms:created xsi:type="dcterms:W3CDTF">2021-07-08T12:25:07Z</dcterms:created>
  <dcterms:modified xsi:type="dcterms:W3CDTF">2021-07-08T12:25:46Z</dcterms:modified>
</cp:coreProperties>
</file>