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7" r:id="rId20"/>
    <p:sldId id="278"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240</c:v>
                </c:pt>
                <c:pt idx="1">
                  <c:v>240</c:v>
                </c:pt>
                <c:pt idx="2">
                  <c:v>240</c:v>
                </c:pt>
                <c:pt idx="3">
                  <c:v>241</c:v>
                </c:pt>
                <c:pt idx="4">
                  <c:v>241</c:v>
                </c:pt>
                <c:pt idx="5">
                  <c:v>242</c:v>
                </c:pt>
                <c:pt idx="6">
                  <c:v>242</c:v>
                </c:pt>
                <c:pt idx="7">
                  <c:v>241</c:v>
                </c:pt>
                <c:pt idx="8">
                  <c:v>241</c:v>
                </c:pt>
                <c:pt idx="9">
                  <c:v>241</c:v>
                </c:pt>
                <c:pt idx="10">
                  <c:v>242</c:v>
                </c:pt>
                <c:pt idx="11">
                  <c:v>242</c:v>
                </c:pt>
                <c:pt idx="12">
                  <c:v>243</c:v>
                </c:pt>
                <c:pt idx="13">
                  <c:v>245</c:v>
                </c:pt>
                <c:pt idx="14">
                  <c:v>245</c:v>
                </c:pt>
                <c:pt idx="15">
                  <c:v>245</c:v>
                </c:pt>
                <c:pt idx="16">
                  <c:v>245</c:v>
                </c:pt>
                <c:pt idx="17">
                  <c:v>245</c:v>
                </c:pt>
                <c:pt idx="18">
                  <c:v>245</c:v>
                </c:pt>
                <c:pt idx="19">
                  <c:v>246</c:v>
                </c:pt>
                <c:pt idx="20">
                  <c:v>246</c:v>
                </c:pt>
                <c:pt idx="21">
                  <c:v>246</c:v>
                </c:pt>
                <c:pt idx="22">
                  <c:v>247</c:v>
                </c:pt>
                <c:pt idx="23">
                  <c:v>247</c:v>
                </c:pt>
                <c:pt idx="24">
                  <c:v>247</c:v>
                </c:pt>
                <c:pt idx="25">
                  <c:v>247</c:v>
                </c:pt>
                <c:pt idx="26">
                  <c:v>248</c:v>
                </c:pt>
                <c:pt idx="27">
                  <c:v>250</c:v>
                </c:pt>
                <c:pt idx="28">
                  <c:v>251</c:v>
                </c:pt>
                <c:pt idx="29">
                  <c:v>251</c:v>
                </c:pt>
                <c:pt idx="30">
                  <c:v>251</c:v>
                </c:pt>
                <c:pt idx="31">
                  <c:v>251</c:v>
                </c:pt>
                <c:pt idx="32">
                  <c:v>253</c:v>
                </c:pt>
                <c:pt idx="33">
                  <c:v>254</c:v>
                </c:pt>
                <c:pt idx="34">
                  <c:v>254</c:v>
                </c:pt>
                <c:pt idx="35">
                  <c:v>255</c:v>
                </c:pt>
                <c:pt idx="36">
                  <c:v>255</c:v>
                </c:pt>
                <c:pt idx="37">
                  <c:v>256</c:v>
                </c:pt>
                <c:pt idx="38">
                  <c:v>257</c:v>
                </c:pt>
                <c:pt idx="39">
                  <c:v>257</c:v>
                </c:pt>
                <c:pt idx="40">
                  <c:v>257</c:v>
                </c:pt>
                <c:pt idx="41">
                  <c:v>258</c:v>
                </c:pt>
                <c:pt idx="42">
                  <c:v>257</c:v>
                </c:pt>
                <c:pt idx="43">
                  <c:v>257</c:v>
                </c:pt>
                <c:pt idx="44">
                  <c:v>257</c:v>
                </c:pt>
                <c:pt idx="45">
                  <c:v>257</c:v>
                </c:pt>
                <c:pt idx="46">
                  <c:v>257</c:v>
                </c:pt>
                <c:pt idx="47">
                  <c:v>257</c:v>
                </c:pt>
                <c:pt idx="48">
                  <c:v>257</c:v>
                </c:pt>
                <c:pt idx="49">
                  <c:v>257</c:v>
                </c:pt>
                <c:pt idx="50">
                  <c:v>257</c:v>
                </c:pt>
                <c:pt idx="51">
                  <c:v>258</c:v>
                </c:pt>
                <c:pt idx="52">
                  <c:v>259</c:v>
                </c:pt>
                <c:pt idx="53">
                  <c:v>259</c:v>
                </c:pt>
                <c:pt idx="54">
                  <c:v>260</c:v>
                </c:pt>
                <c:pt idx="55">
                  <c:v>261</c:v>
                </c:pt>
                <c:pt idx="56">
                  <c:v>261</c:v>
                </c:pt>
                <c:pt idx="57">
                  <c:v>261</c:v>
                </c:pt>
                <c:pt idx="58">
                  <c:v>261</c:v>
                </c:pt>
                <c:pt idx="59">
                  <c:v>261</c:v>
                </c:pt>
                <c:pt idx="60">
                  <c:v>263</c:v>
                </c:pt>
                <c:pt idx="61">
                  <c:v>263</c:v>
                </c:pt>
                <c:pt idx="62">
                  <c:v>263</c:v>
                </c:pt>
                <c:pt idx="63">
                  <c:v>263</c:v>
                </c:pt>
                <c:pt idx="64">
                  <c:v>262</c:v>
                </c:pt>
                <c:pt idx="65">
                  <c:v>262</c:v>
                </c:pt>
                <c:pt idx="66">
                  <c:v>262</c:v>
                </c:pt>
                <c:pt idx="67">
                  <c:v>262</c:v>
                </c:pt>
                <c:pt idx="68">
                  <c:v>263</c:v>
                </c:pt>
                <c:pt idx="69">
                  <c:v>263</c:v>
                </c:pt>
                <c:pt idx="70">
                  <c:v>263</c:v>
                </c:pt>
                <c:pt idx="71">
                  <c:v>263</c:v>
                </c:pt>
                <c:pt idx="72">
                  <c:v>263</c:v>
                </c:pt>
                <c:pt idx="73">
                  <c:v>264</c:v>
                </c:pt>
                <c:pt idx="74">
                  <c:v>264</c:v>
                </c:pt>
                <c:pt idx="75">
                  <c:v>264</c:v>
                </c:pt>
                <c:pt idx="76">
                  <c:v>264</c:v>
                </c:pt>
                <c:pt idx="77">
                  <c:v>265</c:v>
                </c:pt>
                <c:pt idx="78">
                  <c:v>265</c:v>
                </c:pt>
                <c:pt idx="79">
                  <c:v>266</c:v>
                </c:pt>
                <c:pt idx="80">
                  <c:v>266</c:v>
                </c:pt>
                <c:pt idx="81">
                  <c:v>266</c:v>
                </c:pt>
                <c:pt idx="82">
                  <c:v>267</c:v>
                </c:pt>
                <c:pt idx="83">
                  <c:v>267</c:v>
                </c:pt>
                <c:pt idx="84">
                  <c:v>267</c:v>
                </c:pt>
                <c:pt idx="85">
                  <c:v>267</c:v>
                </c:pt>
                <c:pt idx="86">
                  <c:v>267</c:v>
                </c:pt>
                <c:pt idx="87">
                  <c:v>268</c:v>
                </c:pt>
                <c:pt idx="88">
                  <c:v>268</c:v>
                </c:pt>
                <c:pt idx="89">
                  <c:v>268</c:v>
                </c:pt>
                <c:pt idx="90">
                  <c:v>268</c:v>
                </c:pt>
              </c:numCache>
            </c:numRef>
          </c:val>
          <c:smooth val="0"/>
          <c:extLst>
            <c:ext xmlns:c16="http://schemas.microsoft.com/office/drawing/2014/chart" uri="{C3380CC4-5D6E-409C-BE32-E72D297353CC}">
              <c16:uniqueId val="{00000000-49A1-48E7-AAF7-AD356B8EBF72}"/>
            </c:ext>
          </c:extLst>
        </c:ser>
        <c:dLbls>
          <c:showLegendKey val="0"/>
          <c:showVal val="0"/>
          <c:showCatName val="0"/>
          <c:showSerName val="0"/>
          <c:showPercent val="0"/>
          <c:showBubbleSize val="0"/>
        </c:dLbls>
        <c:smooth val="0"/>
        <c:axId val="384681632"/>
        <c:axId val="384683600"/>
      </c:lineChart>
      <c:dateAx>
        <c:axId val="38468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83600"/>
        <c:crosses val="autoZero"/>
        <c:auto val="1"/>
        <c:lblOffset val="100"/>
        <c:baseTimeUnit val="days"/>
      </c:dateAx>
      <c:valAx>
        <c:axId val="38468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8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 Organic Reach</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615</c:v>
                </c:pt>
                <c:pt idx="1">
                  <c:v>189</c:v>
                </c:pt>
                <c:pt idx="2">
                  <c:v>92</c:v>
                </c:pt>
                <c:pt idx="3">
                  <c:v>54</c:v>
                </c:pt>
                <c:pt idx="4">
                  <c:v>34</c:v>
                </c:pt>
                <c:pt idx="5">
                  <c:v>26</c:v>
                </c:pt>
                <c:pt idx="6">
                  <c:v>13</c:v>
                </c:pt>
                <c:pt idx="7">
                  <c:v>9</c:v>
                </c:pt>
                <c:pt idx="8">
                  <c:v>7</c:v>
                </c:pt>
                <c:pt idx="9">
                  <c:v>8</c:v>
                </c:pt>
                <c:pt idx="10">
                  <c:v>8</c:v>
                </c:pt>
                <c:pt idx="11">
                  <c:v>11</c:v>
                </c:pt>
                <c:pt idx="12">
                  <c:v>15</c:v>
                </c:pt>
                <c:pt idx="13">
                  <c:v>18</c:v>
                </c:pt>
                <c:pt idx="14">
                  <c:v>9</c:v>
                </c:pt>
                <c:pt idx="15">
                  <c:v>8</c:v>
                </c:pt>
                <c:pt idx="16">
                  <c:v>10</c:v>
                </c:pt>
                <c:pt idx="17">
                  <c:v>5</c:v>
                </c:pt>
                <c:pt idx="18">
                  <c:v>5</c:v>
                </c:pt>
                <c:pt idx="19">
                  <c:v>7</c:v>
                </c:pt>
                <c:pt idx="20">
                  <c:v>15</c:v>
                </c:pt>
                <c:pt idx="21">
                  <c:v>10</c:v>
                </c:pt>
                <c:pt idx="22">
                  <c:v>6</c:v>
                </c:pt>
                <c:pt idx="23">
                  <c:v>7</c:v>
                </c:pt>
                <c:pt idx="24">
                  <c:v>9</c:v>
                </c:pt>
                <c:pt idx="25">
                  <c:v>281</c:v>
                </c:pt>
                <c:pt idx="26">
                  <c:v>55</c:v>
                </c:pt>
                <c:pt idx="27">
                  <c:v>762</c:v>
                </c:pt>
                <c:pt idx="28">
                  <c:v>354</c:v>
                </c:pt>
                <c:pt idx="29">
                  <c:v>141</c:v>
                </c:pt>
                <c:pt idx="30">
                  <c:v>88</c:v>
                </c:pt>
                <c:pt idx="31">
                  <c:v>74</c:v>
                </c:pt>
                <c:pt idx="32">
                  <c:v>32</c:v>
                </c:pt>
                <c:pt idx="33">
                  <c:v>24</c:v>
                </c:pt>
                <c:pt idx="34">
                  <c:v>21</c:v>
                </c:pt>
                <c:pt idx="35">
                  <c:v>19</c:v>
                </c:pt>
                <c:pt idx="36">
                  <c:v>14</c:v>
                </c:pt>
                <c:pt idx="37">
                  <c:v>8</c:v>
                </c:pt>
                <c:pt idx="38">
                  <c:v>13</c:v>
                </c:pt>
                <c:pt idx="39">
                  <c:v>20</c:v>
                </c:pt>
                <c:pt idx="40">
                  <c:v>8</c:v>
                </c:pt>
                <c:pt idx="41">
                  <c:v>14</c:v>
                </c:pt>
                <c:pt idx="42">
                  <c:v>14</c:v>
                </c:pt>
                <c:pt idx="43">
                  <c:v>8</c:v>
                </c:pt>
                <c:pt idx="44">
                  <c:v>4</c:v>
                </c:pt>
                <c:pt idx="45">
                  <c:v>10</c:v>
                </c:pt>
                <c:pt idx="46">
                  <c:v>7</c:v>
                </c:pt>
                <c:pt idx="47">
                  <c:v>9</c:v>
                </c:pt>
                <c:pt idx="48">
                  <c:v>7</c:v>
                </c:pt>
                <c:pt idx="49">
                  <c:v>7</c:v>
                </c:pt>
                <c:pt idx="50">
                  <c:v>10</c:v>
                </c:pt>
                <c:pt idx="51">
                  <c:v>9</c:v>
                </c:pt>
                <c:pt idx="52">
                  <c:v>3</c:v>
                </c:pt>
                <c:pt idx="53">
                  <c:v>8</c:v>
                </c:pt>
                <c:pt idx="54">
                  <c:v>10</c:v>
                </c:pt>
                <c:pt idx="55">
                  <c:v>18</c:v>
                </c:pt>
                <c:pt idx="56">
                  <c:v>182</c:v>
                </c:pt>
                <c:pt idx="57">
                  <c:v>31</c:v>
                </c:pt>
                <c:pt idx="58">
                  <c:v>15</c:v>
                </c:pt>
                <c:pt idx="59">
                  <c:v>18</c:v>
                </c:pt>
                <c:pt idx="60">
                  <c:v>8</c:v>
                </c:pt>
                <c:pt idx="61">
                  <c:v>509</c:v>
                </c:pt>
                <c:pt idx="62">
                  <c:v>139</c:v>
                </c:pt>
                <c:pt idx="63">
                  <c:v>45</c:v>
                </c:pt>
                <c:pt idx="64">
                  <c:v>43</c:v>
                </c:pt>
                <c:pt idx="65">
                  <c:v>38</c:v>
                </c:pt>
                <c:pt idx="66">
                  <c:v>18</c:v>
                </c:pt>
                <c:pt idx="67">
                  <c:v>13</c:v>
                </c:pt>
                <c:pt idx="68">
                  <c:v>264</c:v>
                </c:pt>
                <c:pt idx="69">
                  <c:v>54</c:v>
                </c:pt>
                <c:pt idx="70">
                  <c:v>90</c:v>
                </c:pt>
                <c:pt idx="71">
                  <c:v>35</c:v>
                </c:pt>
                <c:pt idx="72">
                  <c:v>55</c:v>
                </c:pt>
                <c:pt idx="73">
                  <c:v>68</c:v>
                </c:pt>
                <c:pt idx="74">
                  <c:v>22</c:v>
                </c:pt>
                <c:pt idx="75">
                  <c:v>15</c:v>
                </c:pt>
                <c:pt idx="76">
                  <c:v>11</c:v>
                </c:pt>
                <c:pt idx="77">
                  <c:v>7</c:v>
                </c:pt>
                <c:pt idx="78">
                  <c:v>5</c:v>
                </c:pt>
                <c:pt idx="79">
                  <c:v>6</c:v>
                </c:pt>
                <c:pt idx="80">
                  <c:v>15</c:v>
                </c:pt>
                <c:pt idx="81">
                  <c:v>7</c:v>
                </c:pt>
                <c:pt idx="82">
                  <c:v>9</c:v>
                </c:pt>
                <c:pt idx="83">
                  <c:v>9</c:v>
                </c:pt>
                <c:pt idx="84">
                  <c:v>12</c:v>
                </c:pt>
                <c:pt idx="85">
                  <c:v>527</c:v>
                </c:pt>
                <c:pt idx="86">
                  <c:v>122</c:v>
                </c:pt>
                <c:pt idx="87">
                  <c:v>69</c:v>
                </c:pt>
                <c:pt idx="88">
                  <c:v>48</c:v>
                </c:pt>
                <c:pt idx="89">
                  <c:v>19</c:v>
                </c:pt>
                <c:pt idx="90">
                  <c:v>6</c:v>
                </c:pt>
              </c:numCache>
            </c:numRef>
          </c:val>
          <c:smooth val="0"/>
          <c:extLst>
            <c:ext xmlns:c16="http://schemas.microsoft.com/office/drawing/2014/chart" uri="{C3380CC4-5D6E-409C-BE32-E72D297353CC}">
              <c16:uniqueId val="{00000000-3062-4F07-A8F0-F344BDAC7516}"/>
            </c:ext>
          </c:extLst>
        </c:ser>
        <c:ser>
          <c:idx val="1"/>
          <c:order val="1"/>
          <c:tx>
            <c:strRef>
              <c:f>Sheet1!$C$1</c:f>
              <c:strCache>
                <c:ptCount val="1"/>
                <c:pt idx="0">
                  <c:v>Crespel &amp; Deiters Paid Reach</c:v>
                </c:pt>
              </c:strCache>
            </c:strRef>
          </c:tx>
          <c:spPr>
            <a:ln w="28575" cap="rnd">
              <a:solidFill>
                <a:schemeClr val="accent2"/>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Sheet1!$C$2:$C$92</c:f>
              <c:numCache>
                <c:formatCode>General</c:formatCode>
                <c:ptCount val="9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6947</c:v>
                </c:pt>
                <c:pt idx="30">
                  <c:v>5271</c:v>
                </c:pt>
                <c:pt idx="31">
                  <c:v>5695</c:v>
                </c:pt>
                <c:pt idx="32">
                  <c:v>5289</c:v>
                </c:pt>
                <c:pt idx="33">
                  <c:v>4425</c:v>
                </c:pt>
                <c:pt idx="34">
                  <c:v>4827</c:v>
                </c:pt>
                <c:pt idx="35">
                  <c:v>4399</c:v>
                </c:pt>
                <c:pt idx="36">
                  <c:v>3259</c:v>
                </c:pt>
                <c:pt idx="37">
                  <c:v>3654</c:v>
                </c:pt>
                <c:pt idx="38">
                  <c:v>4655</c:v>
                </c:pt>
                <c:pt idx="39">
                  <c:v>4806</c:v>
                </c:pt>
                <c:pt idx="40">
                  <c:v>5162</c:v>
                </c:pt>
                <c:pt idx="41">
                  <c:v>4724</c:v>
                </c:pt>
                <c:pt idx="42">
                  <c:v>4443</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1189</c:v>
                </c:pt>
                <c:pt idx="65">
                  <c:v>2057</c:v>
                </c:pt>
                <c:pt idx="66">
                  <c:v>2594</c:v>
                </c:pt>
                <c:pt idx="67">
                  <c:v>2730</c:v>
                </c:pt>
                <c:pt idx="68">
                  <c:v>3654</c:v>
                </c:pt>
                <c:pt idx="69">
                  <c:v>2057</c:v>
                </c:pt>
                <c:pt idx="70">
                  <c:v>2379</c:v>
                </c:pt>
                <c:pt idx="71">
                  <c:v>2190</c:v>
                </c:pt>
                <c:pt idx="72">
                  <c:v>3050</c:v>
                </c:pt>
                <c:pt idx="73">
                  <c:v>3324</c:v>
                </c:pt>
                <c:pt idx="74">
                  <c:v>2875</c:v>
                </c:pt>
                <c:pt idx="75">
                  <c:v>2389</c:v>
                </c:pt>
                <c:pt idx="76">
                  <c:v>2619</c:v>
                </c:pt>
                <c:pt idx="77">
                  <c:v>3201</c:v>
                </c:pt>
                <c:pt idx="78">
                  <c:v>0</c:v>
                </c:pt>
                <c:pt idx="79">
                  <c:v>0</c:v>
                </c:pt>
                <c:pt idx="80">
                  <c:v>0</c:v>
                </c:pt>
                <c:pt idx="81">
                  <c:v>0</c:v>
                </c:pt>
                <c:pt idx="82">
                  <c:v>0</c:v>
                </c:pt>
                <c:pt idx="83">
                  <c:v>0</c:v>
                </c:pt>
                <c:pt idx="84">
                  <c:v>0</c:v>
                </c:pt>
                <c:pt idx="85">
                  <c:v>0</c:v>
                </c:pt>
                <c:pt idx="86">
                  <c:v>0</c:v>
                </c:pt>
                <c:pt idx="87">
                  <c:v>0</c:v>
                </c:pt>
                <c:pt idx="88">
                  <c:v>0</c:v>
                </c:pt>
                <c:pt idx="89">
                  <c:v>0</c:v>
                </c:pt>
                <c:pt idx="90">
                  <c:v>0</c:v>
                </c:pt>
              </c:numCache>
            </c:numRef>
          </c:val>
          <c:smooth val="0"/>
          <c:extLst>
            <c:ext xmlns:c16="http://schemas.microsoft.com/office/drawing/2014/chart" uri="{C3380CC4-5D6E-409C-BE32-E72D297353CC}">
              <c16:uniqueId val="{00000001-3062-4F07-A8F0-F344BDAC7516}"/>
            </c:ext>
          </c:extLst>
        </c:ser>
        <c:ser>
          <c:idx val="2"/>
          <c:order val="2"/>
          <c:tx>
            <c:strRef>
              <c:f>Sheet1!$D$1</c:f>
              <c:strCache>
                <c:ptCount val="1"/>
                <c:pt idx="0">
                  <c:v>Crespel &amp; Deiters Viral Reach</c:v>
                </c:pt>
              </c:strCache>
            </c:strRef>
          </c:tx>
          <c:spPr>
            <a:ln w="28575" cap="rnd">
              <a:solidFill>
                <a:schemeClr val="accent3"/>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Sheet1!$D$2:$D$92</c:f>
              <c:numCache>
                <c:formatCode>General</c:formatCode>
                <c:ptCount val="91"/>
                <c:pt idx="0">
                  <c:v>518</c:v>
                </c:pt>
                <c:pt idx="1">
                  <c:v>174</c:v>
                </c:pt>
                <c:pt idx="2">
                  <c:v>89</c:v>
                </c:pt>
                <c:pt idx="3">
                  <c:v>45</c:v>
                </c:pt>
                <c:pt idx="4">
                  <c:v>32</c:v>
                </c:pt>
                <c:pt idx="5">
                  <c:v>21</c:v>
                </c:pt>
                <c:pt idx="6">
                  <c:v>13</c:v>
                </c:pt>
                <c:pt idx="7">
                  <c:v>8</c:v>
                </c:pt>
                <c:pt idx="8">
                  <c:v>5</c:v>
                </c:pt>
                <c:pt idx="9">
                  <c:v>7</c:v>
                </c:pt>
                <c:pt idx="10">
                  <c:v>7</c:v>
                </c:pt>
                <c:pt idx="11">
                  <c:v>10</c:v>
                </c:pt>
                <c:pt idx="12">
                  <c:v>11</c:v>
                </c:pt>
                <c:pt idx="13">
                  <c:v>12</c:v>
                </c:pt>
                <c:pt idx="14">
                  <c:v>5</c:v>
                </c:pt>
                <c:pt idx="15">
                  <c:v>5</c:v>
                </c:pt>
                <c:pt idx="16">
                  <c:v>10</c:v>
                </c:pt>
                <c:pt idx="17">
                  <c:v>5</c:v>
                </c:pt>
                <c:pt idx="18">
                  <c:v>3</c:v>
                </c:pt>
                <c:pt idx="19">
                  <c:v>6</c:v>
                </c:pt>
                <c:pt idx="20">
                  <c:v>12</c:v>
                </c:pt>
                <c:pt idx="21">
                  <c:v>8</c:v>
                </c:pt>
                <c:pt idx="22">
                  <c:v>3</c:v>
                </c:pt>
                <c:pt idx="23">
                  <c:v>5</c:v>
                </c:pt>
                <c:pt idx="24">
                  <c:v>7</c:v>
                </c:pt>
                <c:pt idx="25">
                  <c:v>139</c:v>
                </c:pt>
                <c:pt idx="26">
                  <c:v>36</c:v>
                </c:pt>
                <c:pt idx="27">
                  <c:v>674</c:v>
                </c:pt>
                <c:pt idx="28">
                  <c:v>337</c:v>
                </c:pt>
                <c:pt idx="29">
                  <c:v>127</c:v>
                </c:pt>
                <c:pt idx="30">
                  <c:v>83</c:v>
                </c:pt>
                <c:pt idx="31">
                  <c:v>62</c:v>
                </c:pt>
                <c:pt idx="32">
                  <c:v>19</c:v>
                </c:pt>
                <c:pt idx="33">
                  <c:v>13</c:v>
                </c:pt>
                <c:pt idx="34">
                  <c:v>7</c:v>
                </c:pt>
                <c:pt idx="35">
                  <c:v>13</c:v>
                </c:pt>
                <c:pt idx="36">
                  <c:v>8</c:v>
                </c:pt>
                <c:pt idx="37">
                  <c:v>5</c:v>
                </c:pt>
                <c:pt idx="38">
                  <c:v>5</c:v>
                </c:pt>
                <c:pt idx="39">
                  <c:v>9</c:v>
                </c:pt>
                <c:pt idx="40">
                  <c:v>5</c:v>
                </c:pt>
                <c:pt idx="41">
                  <c:v>6</c:v>
                </c:pt>
                <c:pt idx="42">
                  <c:v>9</c:v>
                </c:pt>
                <c:pt idx="43">
                  <c:v>5</c:v>
                </c:pt>
                <c:pt idx="44">
                  <c:v>3</c:v>
                </c:pt>
                <c:pt idx="45">
                  <c:v>8</c:v>
                </c:pt>
                <c:pt idx="46">
                  <c:v>4</c:v>
                </c:pt>
                <c:pt idx="47">
                  <c:v>7</c:v>
                </c:pt>
                <c:pt idx="48">
                  <c:v>5</c:v>
                </c:pt>
                <c:pt idx="49">
                  <c:v>4</c:v>
                </c:pt>
                <c:pt idx="50">
                  <c:v>7</c:v>
                </c:pt>
                <c:pt idx="51">
                  <c:v>5</c:v>
                </c:pt>
                <c:pt idx="52">
                  <c:v>1</c:v>
                </c:pt>
                <c:pt idx="53">
                  <c:v>8</c:v>
                </c:pt>
                <c:pt idx="54">
                  <c:v>7</c:v>
                </c:pt>
                <c:pt idx="55">
                  <c:v>15</c:v>
                </c:pt>
                <c:pt idx="56">
                  <c:v>52</c:v>
                </c:pt>
                <c:pt idx="57">
                  <c:v>19</c:v>
                </c:pt>
                <c:pt idx="58">
                  <c:v>8</c:v>
                </c:pt>
                <c:pt idx="59">
                  <c:v>5</c:v>
                </c:pt>
                <c:pt idx="60">
                  <c:v>4</c:v>
                </c:pt>
                <c:pt idx="61">
                  <c:v>417</c:v>
                </c:pt>
                <c:pt idx="62">
                  <c:v>125</c:v>
                </c:pt>
                <c:pt idx="63">
                  <c:v>38</c:v>
                </c:pt>
                <c:pt idx="64">
                  <c:v>33</c:v>
                </c:pt>
                <c:pt idx="65">
                  <c:v>33</c:v>
                </c:pt>
                <c:pt idx="66">
                  <c:v>12</c:v>
                </c:pt>
                <c:pt idx="67">
                  <c:v>8</c:v>
                </c:pt>
                <c:pt idx="68">
                  <c:v>260</c:v>
                </c:pt>
                <c:pt idx="69">
                  <c:v>50</c:v>
                </c:pt>
                <c:pt idx="70">
                  <c:v>83</c:v>
                </c:pt>
                <c:pt idx="71">
                  <c:v>33</c:v>
                </c:pt>
                <c:pt idx="72">
                  <c:v>51</c:v>
                </c:pt>
                <c:pt idx="73">
                  <c:v>64</c:v>
                </c:pt>
                <c:pt idx="74">
                  <c:v>15</c:v>
                </c:pt>
                <c:pt idx="75">
                  <c:v>14</c:v>
                </c:pt>
                <c:pt idx="76">
                  <c:v>6</c:v>
                </c:pt>
                <c:pt idx="77">
                  <c:v>3</c:v>
                </c:pt>
                <c:pt idx="78">
                  <c:v>3</c:v>
                </c:pt>
                <c:pt idx="79">
                  <c:v>5</c:v>
                </c:pt>
                <c:pt idx="80">
                  <c:v>11</c:v>
                </c:pt>
                <c:pt idx="81">
                  <c:v>5</c:v>
                </c:pt>
                <c:pt idx="82">
                  <c:v>6</c:v>
                </c:pt>
                <c:pt idx="83">
                  <c:v>7</c:v>
                </c:pt>
                <c:pt idx="84">
                  <c:v>8</c:v>
                </c:pt>
                <c:pt idx="85">
                  <c:v>366</c:v>
                </c:pt>
                <c:pt idx="86">
                  <c:v>93</c:v>
                </c:pt>
                <c:pt idx="87">
                  <c:v>60</c:v>
                </c:pt>
                <c:pt idx="88">
                  <c:v>39</c:v>
                </c:pt>
                <c:pt idx="89">
                  <c:v>13</c:v>
                </c:pt>
                <c:pt idx="90">
                  <c:v>6</c:v>
                </c:pt>
              </c:numCache>
            </c:numRef>
          </c:val>
          <c:smooth val="0"/>
          <c:extLst>
            <c:ext xmlns:c16="http://schemas.microsoft.com/office/drawing/2014/chart" uri="{C3380CC4-5D6E-409C-BE32-E72D297353CC}">
              <c16:uniqueId val="{00000002-3062-4F07-A8F0-F344BDAC7516}"/>
            </c:ext>
          </c:extLst>
        </c:ser>
        <c:dLbls>
          <c:showLegendKey val="0"/>
          <c:showVal val="0"/>
          <c:showCatName val="0"/>
          <c:showSerName val="0"/>
          <c:showPercent val="0"/>
          <c:showBubbleSize val="0"/>
        </c:dLbls>
        <c:smooth val="0"/>
        <c:axId val="457294568"/>
        <c:axId val="457294896"/>
      </c:lineChart>
      <c:dateAx>
        <c:axId val="45729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94896"/>
        <c:crosses val="autoZero"/>
        <c:auto val="1"/>
        <c:lblOffset val="100"/>
        <c:baseTimeUnit val="days"/>
      </c:dateAx>
      <c:valAx>
        <c:axId val="45729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9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6.6666666666666696</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9.3117408906882595</c:v>
                </c:pt>
                <c:pt idx="26">
                  <c:v>0</c:v>
                </c:pt>
                <c:pt idx="27">
                  <c:v>21.7741935483871</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6.9230769230769198</c:v>
                </c:pt>
                <c:pt idx="57">
                  <c:v>0</c:v>
                </c:pt>
                <c:pt idx="58">
                  <c:v>0</c:v>
                </c:pt>
                <c:pt idx="59">
                  <c:v>0</c:v>
                </c:pt>
                <c:pt idx="60">
                  <c:v>0</c:v>
                </c:pt>
                <c:pt idx="61">
                  <c:v>9.8859315589353596</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10.4868913857678</c:v>
                </c:pt>
                <c:pt idx="86">
                  <c:v>0</c:v>
                </c:pt>
                <c:pt idx="87">
                  <c:v>0</c:v>
                </c:pt>
                <c:pt idx="88">
                  <c:v>0</c:v>
                </c:pt>
                <c:pt idx="89">
                  <c:v>0</c:v>
                </c:pt>
                <c:pt idx="90">
                  <c:v>0</c:v>
                </c:pt>
              </c:numCache>
            </c:numRef>
          </c:val>
          <c:smooth val="0"/>
          <c:extLst>
            <c:ext xmlns:c16="http://schemas.microsoft.com/office/drawing/2014/chart" uri="{C3380CC4-5D6E-409C-BE32-E72D297353CC}">
              <c16:uniqueId val="{00000000-A89B-4358-9687-434F31D4E2E3}"/>
            </c:ext>
          </c:extLst>
        </c:ser>
        <c:dLbls>
          <c:showLegendKey val="0"/>
          <c:showVal val="0"/>
          <c:showCatName val="0"/>
          <c:showSerName val="0"/>
          <c:showPercent val="0"/>
          <c:showBubbleSize val="0"/>
        </c:dLbls>
        <c:smooth val="0"/>
        <c:axId val="457300144"/>
        <c:axId val="457308344"/>
      </c:lineChart>
      <c:dateAx>
        <c:axId val="45730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308344"/>
        <c:crosses val="autoZero"/>
        <c:auto val="1"/>
        <c:lblOffset val="100"/>
        <c:baseTimeUnit val="days"/>
      </c:dateAx>
      <c:valAx>
        <c:axId val="45730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30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62</c:v>
                </c:pt>
                <c:pt idx="1">
                  <c:v>10</c:v>
                </c:pt>
                <c:pt idx="2">
                  <c:v>2</c:v>
                </c:pt>
                <c:pt idx="3">
                  <c:v>3</c:v>
                </c:pt>
                <c:pt idx="4">
                  <c:v>0</c:v>
                </c:pt>
                <c:pt idx="5">
                  <c:v>0</c:v>
                </c:pt>
                <c:pt idx="6">
                  <c:v>0</c:v>
                </c:pt>
                <c:pt idx="7">
                  <c:v>0</c:v>
                </c:pt>
                <c:pt idx="8">
                  <c:v>0</c:v>
                </c:pt>
                <c:pt idx="9">
                  <c:v>0</c:v>
                </c:pt>
                <c:pt idx="10">
                  <c:v>1</c:v>
                </c:pt>
                <c:pt idx="11">
                  <c:v>0</c:v>
                </c:pt>
                <c:pt idx="12">
                  <c:v>1</c:v>
                </c:pt>
                <c:pt idx="13">
                  <c:v>2</c:v>
                </c:pt>
                <c:pt idx="14">
                  <c:v>0</c:v>
                </c:pt>
                <c:pt idx="15">
                  <c:v>0</c:v>
                </c:pt>
                <c:pt idx="16">
                  <c:v>0</c:v>
                </c:pt>
                <c:pt idx="17">
                  <c:v>0</c:v>
                </c:pt>
                <c:pt idx="18">
                  <c:v>0</c:v>
                </c:pt>
                <c:pt idx="19">
                  <c:v>0</c:v>
                </c:pt>
                <c:pt idx="20">
                  <c:v>1</c:v>
                </c:pt>
                <c:pt idx="21">
                  <c:v>0</c:v>
                </c:pt>
                <c:pt idx="22">
                  <c:v>1</c:v>
                </c:pt>
                <c:pt idx="23">
                  <c:v>0</c:v>
                </c:pt>
                <c:pt idx="24">
                  <c:v>1</c:v>
                </c:pt>
                <c:pt idx="25">
                  <c:v>36</c:v>
                </c:pt>
                <c:pt idx="26">
                  <c:v>4</c:v>
                </c:pt>
                <c:pt idx="27">
                  <c:v>25</c:v>
                </c:pt>
                <c:pt idx="28">
                  <c:v>9</c:v>
                </c:pt>
                <c:pt idx="29">
                  <c:v>205</c:v>
                </c:pt>
                <c:pt idx="30">
                  <c:v>264</c:v>
                </c:pt>
                <c:pt idx="31">
                  <c:v>269</c:v>
                </c:pt>
                <c:pt idx="32">
                  <c:v>252</c:v>
                </c:pt>
                <c:pt idx="33">
                  <c:v>199</c:v>
                </c:pt>
                <c:pt idx="34">
                  <c:v>233</c:v>
                </c:pt>
                <c:pt idx="35">
                  <c:v>195</c:v>
                </c:pt>
                <c:pt idx="36">
                  <c:v>119</c:v>
                </c:pt>
                <c:pt idx="37">
                  <c:v>79</c:v>
                </c:pt>
                <c:pt idx="38">
                  <c:v>61</c:v>
                </c:pt>
                <c:pt idx="39">
                  <c:v>90</c:v>
                </c:pt>
                <c:pt idx="40">
                  <c:v>72</c:v>
                </c:pt>
                <c:pt idx="41">
                  <c:v>66</c:v>
                </c:pt>
                <c:pt idx="42">
                  <c:v>66</c:v>
                </c:pt>
                <c:pt idx="43">
                  <c:v>2</c:v>
                </c:pt>
                <c:pt idx="44">
                  <c:v>0</c:v>
                </c:pt>
                <c:pt idx="45">
                  <c:v>0</c:v>
                </c:pt>
                <c:pt idx="46">
                  <c:v>0</c:v>
                </c:pt>
                <c:pt idx="47">
                  <c:v>0</c:v>
                </c:pt>
                <c:pt idx="48">
                  <c:v>0</c:v>
                </c:pt>
                <c:pt idx="49">
                  <c:v>0</c:v>
                </c:pt>
                <c:pt idx="50">
                  <c:v>0</c:v>
                </c:pt>
                <c:pt idx="51">
                  <c:v>1</c:v>
                </c:pt>
                <c:pt idx="52">
                  <c:v>0</c:v>
                </c:pt>
                <c:pt idx="53">
                  <c:v>0</c:v>
                </c:pt>
                <c:pt idx="54">
                  <c:v>1</c:v>
                </c:pt>
                <c:pt idx="55">
                  <c:v>0</c:v>
                </c:pt>
                <c:pt idx="56">
                  <c:v>22</c:v>
                </c:pt>
                <c:pt idx="57">
                  <c:v>2</c:v>
                </c:pt>
                <c:pt idx="58">
                  <c:v>1</c:v>
                </c:pt>
                <c:pt idx="59">
                  <c:v>5</c:v>
                </c:pt>
                <c:pt idx="60">
                  <c:v>1</c:v>
                </c:pt>
                <c:pt idx="61">
                  <c:v>31</c:v>
                </c:pt>
                <c:pt idx="62">
                  <c:v>8</c:v>
                </c:pt>
                <c:pt idx="63">
                  <c:v>1</c:v>
                </c:pt>
                <c:pt idx="64">
                  <c:v>47</c:v>
                </c:pt>
                <c:pt idx="65">
                  <c:v>69</c:v>
                </c:pt>
                <c:pt idx="66">
                  <c:v>70</c:v>
                </c:pt>
                <c:pt idx="67">
                  <c:v>57</c:v>
                </c:pt>
                <c:pt idx="68">
                  <c:v>53</c:v>
                </c:pt>
                <c:pt idx="69">
                  <c:v>41</c:v>
                </c:pt>
                <c:pt idx="70">
                  <c:v>63</c:v>
                </c:pt>
                <c:pt idx="71">
                  <c:v>43</c:v>
                </c:pt>
                <c:pt idx="72">
                  <c:v>35</c:v>
                </c:pt>
                <c:pt idx="73">
                  <c:v>49</c:v>
                </c:pt>
                <c:pt idx="74">
                  <c:v>37</c:v>
                </c:pt>
                <c:pt idx="75">
                  <c:v>21</c:v>
                </c:pt>
                <c:pt idx="76">
                  <c:v>37</c:v>
                </c:pt>
                <c:pt idx="77">
                  <c:v>33</c:v>
                </c:pt>
                <c:pt idx="78">
                  <c:v>1</c:v>
                </c:pt>
                <c:pt idx="79">
                  <c:v>1</c:v>
                </c:pt>
                <c:pt idx="80">
                  <c:v>0</c:v>
                </c:pt>
                <c:pt idx="81">
                  <c:v>0</c:v>
                </c:pt>
                <c:pt idx="82">
                  <c:v>1</c:v>
                </c:pt>
                <c:pt idx="83">
                  <c:v>0</c:v>
                </c:pt>
                <c:pt idx="84">
                  <c:v>0</c:v>
                </c:pt>
                <c:pt idx="85">
                  <c:v>52</c:v>
                </c:pt>
                <c:pt idx="86">
                  <c:v>4</c:v>
                </c:pt>
                <c:pt idx="87">
                  <c:v>12</c:v>
                </c:pt>
                <c:pt idx="88">
                  <c:v>8</c:v>
                </c:pt>
                <c:pt idx="89">
                  <c:v>1</c:v>
                </c:pt>
                <c:pt idx="90">
                  <c:v>0</c:v>
                </c:pt>
              </c:numCache>
            </c:numRef>
          </c:val>
          <c:smooth val="0"/>
          <c:extLst>
            <c:ext xmlns:c16="http://schemas.microsoft.com/office/drawing/2014/chart" uri="{C3380CC4-5D6E-409C-BE32-E72D297353CC}">
              <c16:uniqueId val="{00000000-39BC-4A71-B883-84E9D4B654FE}"/>
            </c:ext>
          </c:extLst>
        </c:ser>
        <c:dLbls>
          <c:showLegendKey val="0"/>
          <c:showVal val="0"/>
          <c:showCatName val="0"/>
          <c:showSerName val="0"/>
          <c:showPercent val="0"/>
          <c:showBubbleSize val="0"/>
        </c:dLbls>
        <c:smooth val="0"/>
        <c:axId val="457303752"/>
        <c:axId val="457300800"/>
      </c:lineChart>
      <c:dateAx>
        <c:axId val="45730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300800"/>
        <c:crosses val="autoZero"/>
        <c:auto val="1"/>
        <c:lblOffset val="100"/>
        <c:baseTimeUnit val="days"/>
      </c:dateAx>
      <c:valAx>
        <c:axId val="45730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30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14</c:v>
                </c:pt>
                <c:pt idx="1">
                  <c:v>6</c:v>
                </c:pt>
                <c:pt idx="2">
                  <c:v>5</c:v>
                </c:pt>
                <c:pt idx="3">
                  <c:v>5</c:v>
                </c:pt>
                <c:pt idx="4">
                  <c:v>3</c:v>
                </c:pt>
                <c:pt idx="5">
                  <c:v>6</c:v>
                </c:pt>
                <c:pt idx="6">
                  <c:v>1</c:v>
                </c:pt>
                <c:pt idx="7">
                  <c:v>6</c:v>
                </c:pt>
                <c:pt idx="8">
                  <c:v>4</c:v>
                </c:pt>
                <c:pt idx="9">
                  <c:v>3</c:v>
                </c:pt>
                <c:pt idx="10">
                  <c:v>6</c:v>
                </c:pt>
                <c:pt idx="11">
                  <c:v>8</c:v>
                </c:pt>
                <c:pt idx="12">
                  <c:v>5</c:v>
                </c:pt>
                <c:pt idx="13">
                  <c:v>7</c:v>
                </c:pt>
                <c:pt idx="14">
                  <c:v>2</c:v>
                </c:pt>
                <c:pt idx="15">
                  <c:v>4</c:v>
                </c:pt>
                <c:pt idx="16">
                  <c:v>2</c:v>
                </c:pt>
                <c:pt idx="17">
                  <c:v>2</c:v>
                </c:pt>
                <c:pt idx="18">
                  <c:v>0</c:v>
                </c:pt>
                <c:pt idx="19">
                  <c:v>5</c:v>
                </c:pt>
                <c:pt idx="20">
                  <c:v>5</c:v>
                </c:pt>
                <c:pt idx="21">
                  <c:v>7</c:v>
                </c:pt>
                <c:pt idx="22">
                  <c:v>2</c:v>
                </c:pt>
                <c:pt idx="23">
                  <c:v>4</c:v>
                </c:pt>
                <c:pt idx="24">
                  <c:v>4</c:v>
                </c:pt>
                <c:pt idx="25">
                  <c:v>4</c:v>
                </c:pt>
                <c:pt idx="26">
                  <c:v>3</c:v>
                </c:pt>
                <c:pt idx="27">
                  <c:v>8</c:v>
                </c:pt>
                <c:pt idx="28">
                  <c:v>27</c:v>
                </c:pt>
                <c:pt idx="29">
                  <c:v>25</c:v>
                </c:pt>
                <c:pt idx="30">
                  <c:v>14</c:v>
                </c:pt>
                <c:pt idx="31">
                  <c:v>13</c:v>
                </c:pt>
                <c:pt idx="32">
                  <c:v>27</c:v>
                </c:pt>
                <c:pt idx="33">
                  <c:v>13</c:v>
                </c:pt>
                <c:pt idx="34">
                  <c:v>23</c:v>
                </c:pt>
                <c:pt idx="35">
                  <c:v>14</c:v>
                </c:pt>
                <c:pt idx="36">
                  <c:v>10</c:v>
                </c:pt>
                <c:pt idx="37">
                  <c:v>9</c:v>
                </c:pt>
                <c:pt idx="38">
                  <c:v>8</c:v>
                </c:pt>
                <c:pt idx="39">
                  <c:v>15</c:v>
                </c:pt>
                <c:pt idx="40">
                  <c:v>6</c:v>
                </c:pt>
                <c:pt idx="41">
                  <c:v>11</c:v>
                </c:pt>
                <c:pt idx="42">
                  <c:v>3</c:v>
                </c:pt>
                <c:pt idx="43">
                  <c:v>3</c:v>
                </c:pt>
                <c:pt idx="44">
                  <c:v>1</c:v>
                </c:pt>
                <c:pt idx="45">
                  <c:v>2</c:v>
                </c:pt>
                <c:pt idx="46">
                  <c:v>3</c:v>
                </c:pt>
                <c:pt idx="47">
                  <c:v>1</c:v>
                </c:pt>
                <c:pt idx="48">
                  <c:v>2</c:v>
                </c:pt>
                <c:pt idx="49">
                  <c:v>3</c:v>
                </c:pt>
                <c:pt idx="50">
                  <c:v>7</c:v>
                </c:pt>
                <c:pt idx="51">
                  <c:v>3</c:v>
                </c:pt>
                <c:pt idx="52">
                  <c:v>4</c:v>
                </c:pt>
                <c:pt idx="53">
                  <c:v>1</c:v>
                </c:pt>
                <c:pt idx="54">
                  <c:v>7</c:v>
                </c:pt>
                <c:pt idx="55">
                  <c:v>7</c:v>
                </c:pt>
                <c:pt idx="56">
                  <c:v>3</c:v>
                </c:pt>
                <c:pt idx="57">
                  <c:v>1</c:v>
                </c:pt>
                <c:pt idx="58">
                  <c:v>1</c:v>
                </c:pt>
                <c:pt idx="59">
                  <c:v>3</c:v>
                </c:pt>
                <c:pt idx="60">
                  <c:v>2</c:v>
                </c:pt>
                <c:pt idx="61">
                  <c:v>10</c:v>
                </c:pt>
                <c:pt idx="62">
                  <c:v>6</c:v>
                </c:pt>
                <c:pt idx="63">
                  <c:v>4</c:v>
                </c:pt>
                <c:pt idx="64">
                  <c:v>4</c:v>
                </c:pt>
                <c:pt idx="65">
                  <c:v>8</c:v>
                </c:pt>
                <c:pt idx="66">
                  <c:v>6</c:v>
                </c:pt>
                <c:pt idx="67">
                  <c:v>6</c:v>
                </c:pt>
                <c:pt idx="68">
                  <c:v>9</c:v>
                </c:pt>
                <c:pt idx="69">
                  <c:v>13</c:v>
                </c:pt>
                <c:pt idx="70">
                  <c:v>7</c:v>
                </c:pt>
                <c:pt idx="71">
                  <c:v>4</c:v>
                </c:pt>
                <c:pt idx="72">
                  <c:v>7</c:v>
                </c:pt>
                <c:pt idx="73">
                  <c:v>8</c:v>
                </c:pt>
                <c:pt idx="74">
                  <c:v>9</c:v>
                </c:pt>
                <c:pt idx="75">
                  <c:v>3</c:v>
                </c:pt>
                <c:pt idx="76">
                  <c:v>5</c:v>
                </c:pt>
                <c:pt idx="77">
                  <c:v>3</c:v>
                </c:pt>
                <c:pt idx="78">
                  <c:v>1</c:v>
                </c:pt>
                <c:pt idx="79">
                  <c:v>1</c:v>
                </c:pt>
                <c:pt idx="80">
                  <c:v>2</c:v>
                </c:pt>
                <c:pt idx="81">
                  <c:v>1</c:v>
                </c:pt>
                <c:pt idx="82">
                  <c:v>3</c:v>
                </c:pt>
                <c:pt idx="83">
                  <c:v>4</c:v>
                </c:pt>
                <c:pt idx="84">
                  <c:v>3</c:v>
                </c:pt>
                <c:pt idx="85">
                  <c:v>14</c:v>
                </c:pt>
                <c:pt idx="86">
                  <c:v>3</c:v>
                </c:pt>
                <c:pt idx="87">
                  <c:v>2</c:v>
                </c:pt>
                <c:pt idx="88">
                  <c:v>5</c:v>
                </c:pt>
                <c:pt idx="89">
                  <c:v>1</c:v>
                </c:pt>
                <c:pt idx="90">
                  <c:v>2</c:v>
                </c:pt>
              </c:numCache>
            </c:numRef>
          </c:val>
          <c:smooth val="0"/>
          <c:extLst>
            <c:ext xmlns:c16="http://schemas.microsoft.com/office/drawing/2014/chart" uri="{C3380CC4-5D6E-409C-BE32-E72D297353CC}">
              <c16:uniqueId val="{00000000-7F66-4FE1-A7EF-3A0F08B5E598}"/>
            </c:ext>
          </c:extLst>
        </c:ser>
        <c:dLbls>
          <c:showLegendKey val="0"/>
          <c:showVal val="0"/>
          <c:showCatName val="0"/>
          <c:showSerName val="0"/>
          <c:showPercent val="0"/>
          <c:showBubbleSize val="0"/>
        </c:dLbls>
        <c:smooth val="0"/>
        <c:axId val="457300472"/>
        <c:axId val="457309656"/>
      </c:lineChart>
      <c:dateAx>
        <c:axId val="45730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309656"/>
        <c:crosses val="autoZero"/>
        <c:auto val="1"/>
        <c:lblOffset val="100"/>
        <c:baseTimeUnit val="days"/>
      </c:dateAx>
      <c:valAx>
        <c:axId val="45730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3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34051-3A6D-44AF-9383-CA7EB7A7BCEF}"/>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48CE1D45-D2F6-4873-BDE8-272998FEA333}"/>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45127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0B089-A168-43F3-B890-9C84458A5D31}"/>
              </a:ext>
            </a:extLst>
          </p:cNvPr>
          <p:cNvSpPr>
            <a:spLocks noGrp="1"/>
          </p:cNvSpPr>
          <p:nvPr>
            <p:ph type="title"/>
          </p:nvPr>
        </p:nvSpPr>
        <p:spPr/>
        <p:txBody>
          <a:bodyPr/>
          <a:lstStyle/>
          <a:p>
            <a:r>
              <a:rPr lang="en-US"/>
              <a:t>Facebook Key Metrics Table | Crespel &amp; Deiters</a:t>
            </a:r>
          </a:p>
        </p:txBody>
      </p:sp>
      <p:graphicFrame>
        <p:nvGraphicFramePr>
          <p:cNvPr id="5" name="Table Placeholder 4">
            <a:extLst>
              <a:ext uri="{FF2B5EF4-FFF2-40B4-BE49-F238E27FC236}">
                <a16:creationId xmlns:a16="http://schemas.microsoft.com/office/drawing/2014/main" id="{2F5E2627-163A-4AB1-BDA0-66A702493D88}"/>
              </a:ext>
            </a:extLst>
          </p:cNvPr>
          <p:cNvGraphicFramePr>
            <a:graphicFrameLocks noGrp="1"/>
          </p:cNvGraphicFramePr>
          <p:nvPr>
            <p:ph type="tbl" sz="quarter" idx="13"/>
            <p:extLst>
              <p:ext uri="{D42A27DB-BD31-4B8C-83A1-F6EECF244321}">
                <p14:modId xmlns:p14="http://schemas.microsoft.com/office/powerpoint/2010/main" val="14163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1667819"/>
                    </a:ext>
                  </a:extLst>
                </a:gridCol>
                <a:gridCol w="822960">
                  <a:extLst>
                    <a:ext uri="{9D8B030D-6E8A-4147-A177-3AD203B41FA5}">
                      <a16:colId xmlns:a16="http://schemas.microsoft.com/office/drawing/2014/main" val="3034876442"/>
                    </a:ext>
                  </a:extLst>
                </a:gridCol>
                <a:gridCol w="493776">
                  <a:extLst>
                    <a:ext uri="{9D8B030D-6E8A-4147-A177-3AD203B41FA5}">
                      <a16:colId xmlns:a16="http://schemas.microsoft.com/office/drawing/2014/main" val="2647633212"/>
                    </a:ext>
                  </a:extLst>
                </a:gridCol>
                <a:gridCol w="493776">
                  <a:extLst>
                    <a:ext uri="{9D8B030D-6E8A-4147-A177-3AD203B41FA5}">
                      <a16:colId xmlns:a16="http://schemas.microsoft.com/office/drawing/2014/main" val="1003340414"/>
                    </a:ext>
                  </a:extLst>
                </a:gridCol>
                <a:gridCol w="493776">
                  <a:extLst>
                    <a:ext uri="{9D8B030D-6E8A-4147-A177-3AD203B41FA5}">
                      <a16:colId xmlns:a16="http://schemas.microsoft.com/office/drawing/2014/main" val="2084605046"/>
                    </a:ext>
                  </a:extLst>
                </a:gridCol>
                <a:gridCol w="493776">
                  <a:extLst>
                    <a:ext uri="{9D8B030D-6E8A-4147-A177-3AD203B41FA5}">
                      <a16:colId xmlns:a16="http://schemas.microsoft.com/office/drawing/2014/main" val="909945142"/>
                    </a:ext>
                  </a:extLst>
                </a:gridCol>
                <a:gridCol w="493776">
                  <a:extLst>
                    <a:ext uri="{9D8B030D-6E8A-4147-A177-3AD203B41FA5}">
                      <a16:colId xmlns:a16="http://schemas.microsoft.com/office/drawing/2014/main" val="1601519407"/>
                    </a:ext>
                  </a:extLst>
                </a:gridCol>
                <a:gridCol w="493776">
                  <a:extLst>
                    <a:ext uri="{9D8B030D-6E8A-4147-A177-3AD203B41FA5}">
                      <a16:colId xmlns:a16="http://schemas.microsoft.com/office/drawing/2014/main" val="894313829"/>
                    </a:ext>
                  </a:extLst>
                </a:gridCol>
                <a:gridCol w="493776">
                  <a:extLst>
                    <a:ext uri="{9D8B030D-6E8A-4147-A177-3AD203B41FA5}">
                      <a16:colId xmlns:a16="http://schemas.microsoft.com/office/drawing/2014/main" val="2142742464"/>
                    </a:ext>
                  </a:extLst>
                </a:gridCol>
                <a:gridCol w="493776">
                  <a:extLst>
                    <a:ext uri="{9D8B030D-6E8A-4147-A177-3AD203B41FA5}">
                      <a16:colId xmlns:a16="http://schemas.microsoft.com/office/drawing/2014/main" val="103302008"/>
                    </a:ext>
                  </a:extLst>
                </a:gridCol>
                <a:gridCol w="493776">
                  <a:extLst>
                    <a:ext uri="{9D8B030D-6E8A-4147-A177-3AD203B41FA5}">
                      <a16:colId xmlns:a16="http://schemas.microsoft.com/office/drawing/2014/main" val="3131177227"/>
                    </a:ext>
                  </a:extLst>
                </a:gridCol>
                <a:gridCol w="493776">
                  <a:extLst>
                    <a:ext uri="{9D8B030D-6E8A-4147-A177-3AD203B41FA5}">
                      <a16:colId xmlns:a16="http://schemas.microsoft.com/office/drawing/2014/main" val="41563504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30729497"/>
                  </a:ext>
                </a:extLst>
              </a:tr>
              <a:tr h="370840">
                <a:tc>
                  <a:txBody>
                    <a:bodyPr/>
                    <a:lstStyle/>
                    <a:p>
                      <a:r>
                        <a:rPr lang="en-US" sz="1000"/>
                        <a:t>Crespel &amp; Deiters</a:t>
                      </a:r>
                    </a:p>
                  </a:txBody>
                  <a:tcPr/>
                </a:tc>
                <a:tc>
                  <a:txBody>
                    <a:bodyPr/>
                    <a:lstStyle/>
                    <a:p>
                      <a:r>
                        <a:rPr lang="en-US" sz="1000"/>
                        <a:t>268</a:t>
                      </a:r>
                    </a:p>
                  </a:txBody>
                  <a:tcPr/>
                </a:tc>
                <a:tc>
                  <a:txBody>
                    <a:bodyPr/>
                    <a:lstStyle/>
                    <a:p>
                      <a:r>
                        <a:rPr lang="en-US" sz="1000"/>
                        <a:t>28</a:t>
                      </a:r>
                    </a:p>
                  </a:txBody>
                  <a:tcPr/>
                </a:tc>
                <a:tc>
                  <a:txBody>
                    <a:bodyPr/>
                    <a:lstStyle/>
                    <a:p>
                      <a:r>
                        <a:rPr lang="en-US" sz="1000"/>
                        <a:t>6</a:t>
                      </a:r>
                    </a:p>
                  </a:txBody>
                  <a:tcPr/>
                </a:tc>
                <a:tc>
                  <a:txBody>
                    <a:bodyPr/>
                    <a:lstStyle/>
                    <a:p>
                      <a:r>
                        <a:rPr lang="en-US" sz="1000"/>
                        <a:t>116</a:t>
                      </a:r>
                    </a:p>
                  </a:txBody>
                  <a:tcPr/>
                </a:tc>
                <a:tc>
                  <a:txBody>
                    <a:bodyPr/>
                    <a:lstStyle/>
                    <a:p>
                      <a:r>
                        <a:rPr lang="en-US" sz="1000"/>
                        <a:t>0</a:t>
                      </a:r>
                    </a:p>
                  </a:txBody>
                  <a:tcPr/>
                </a:tc>
                <a:tc>
                  <a:txBody>
                    <a:bodyPr/>
                    <a:lstStyle/>
                    <a:p>
                      <a:r>
                        <a:rPr lang="en-US" sz="1000"/>
                        <a:t>3</a:t>
                      </a:r>
                    </a:p>
                  </a:txBody>
                  <a:tcPr/>
                </a:tc>
                <a:tc>
                  <a:txBody>
                    <a:bodyPr/>
                    <a:lstStyle/>
                    <a:p>
                      <a:r>
                        <a:rPr lang="en-US" sz="1000"/>
                        <a:t>46</a:t>
                      </a:r>
                    </a:p>
                  </a:txBody>
                  <a:tcPr/>
                </a:tc>
                <a:tc>
                  <a:txBody>
                    <a:bodyPr/>
                    <a:lstStyle/>
                    <a:p>
                      <a:r>
                        <a:rPr lang="en-US" sz="1000"/>
                        <a:t>0</a:t>
                      </a:r>
                    </a:p>
                  </a:txBody>
                  <a:tcPr/>
                </a:tc>
                <a:tc>
                  <a:txBody>
                    <a:bodyPr/>
                    <a:lstStyle/>
                    <a:p>
                      <a:r>
                        <a:rPr lang="en-US" sz="1000"/>
                        <a:t>0</a:t>
                      </a:r>
                    </a:p>
                  </a:txBody>
                  <a:tcPr/>
                </a:tc>
                <a:tc>
                  <a:txBody>
                    <a:bodyPr/>
                    <a:lstStyle/>
                    <a:p>
                      <a:r>
                        <a:rPr lang="en-US" sz="1000"/>
                        <a:t>10.8268 %</a:t>
                      </a:r>
                    </a:p>
                  </a:txBody>
                  <a:tcPr/>
                </a:tc>
                <a:tc>
                  <a:txBody>
                    <a:bodyPr/>
                    <a:lstStyle/>
                    <a:p>
                      <a:r>
                        <a:rPr lang="en-US" sz="1000"/>
                        <a:t>0.0 %</a:t>
                      </a:r>
                    </a:p>
                  </a:txBody>
                  <a:tcPr/>
                </a:tc>
                <a:extLst>
                  <a:ext uri="{0D108BD9-81ED-4DB2-BD59-A6C34878D82A}">
                    <a16:rowId xmlns:a16="http://schemas.microsoft.com/office/drawing/2014/main" val="243613683"/>
                  </a:ext>
                </a:extLst>
              </a:tr>
            </a:tbl>
          </a:graphicData>
        </a:graphic>
      </p:graphicFrame>
      <p:sp>
        <p:nvSpPr>
          <p:cNvPr id="4" name="Text Placeholder 3">
            <a:extLst>
              <a:ext uri="{FF2B5EF4-FFF2-40B4-BE49-F238E27FC236}">
                <a16:creationId xmlns:a16="http://schemas.microsoft.com/office/drawing/2014/main" id="{46D3D31D-FF1C-49E1-84CC-CD13C4ACFF9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5485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AFCC-DC50-4FD9-BD6D-DF6107929298}"/>
              </a:ext>
            </a:extLst>
          </p:cNvPr>
          <p:cNvSpPr>
            <a:spLocks noGrp="1"/>
          </p:cNvSpPr>
          <p:nvPr>
            <p:ph type="title"/>
          </p:nvPr>
        </p:nvSpPr>
        <p:spPr/>
        <p:txBody>
          <a:bodyPr/>
          <a:lstStyle/>
          <a:p>
            <a:r>
              <a:rPr lang="en-US"/>
              <a:t>Facebook Key Metrics Table | Crespel &amp; Deiters</a:t>
            </a:r>
          </a:p>
        </p:txBody>
      </p:sp>
      <p:graphicFrame>
        <p:nvGraphicFramePr>
          <p:cNvPr id="5" name="Table Placeholder 4">
            <a:extLst>
              <a:ext uri="{FF2B5EF4-FFF2-40B4-BE49-F238E27FC236}">
                <a16:creationId xmlns:a16="http://schemas.microsoft.com/office/drawing/2014/main" id="{301B30B8-ED2F-46CC-A963-888BB0733100}"/>
              </a:ext>
            </a:extLst>
          </p:cNvPr>
          <p:cNvGraphicFramePr>
            <a:graphicFrameLocks noGrp="1"/>
          </p:cNvGraphicFramePr>
          <p:nvPr>
            <p:ph type="tbl" sz="quarter" idx="13"/>
            <p:extLst>
              <p:ext uri="{D42A27DB-BD31-4B8C-83A1-F6EECF244321}">
                <p14:modId xmlns:p14="http://schemas.microsoft.com/office/powerpoint/2010/main" val="203330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503522375"/>
                    </a:ext>
                  </a:extLst>
                </a:gridCol>
                <a:gridCol w="411480">
                  <a:extLst>
                    <a:ext uri="{9D8B030D-6E8A-4147-A177-3AD203B41FA5}">
                      <a16:colId xmlns:a16="http://schemas.microsoft.com/office/drawing/2014/main" val="841460648"/>
                    </a:ext>
                  </a:extLst>
                </a:gridCol>
                <a:gridCol w="411480">
                  <a:extLst>
                    <a:ext uri="{9D8B030D-6E8A-4147-A177-3AD203B41FA5}">
                      <a16:colId xmlns:a16="http://schemas.microsoft.com/office/drawing/2014/main" val="3940494890"/>
                    </a:ext>
                  </a:extLst>
                </a:gridCol>
                <a:gridCol w="411480">
                  <a:extLst>
                    <a:ext uri="{9D8B030D-6E8A-4147-A177-3AD203B41FA5}">
                      <a16:colId xmlns:a16="http://schemas.microsoft.com/office/drawing/2014/main" val="3160562566"/>
                    </a:ext>
                  </a:extLst>
                </a:gridCol>
                <a:gridCol w="411480">
                  <a:extLst>
                    <a:ext uri="{9D8B030D-6E8A-4147-A177-3AD203B41FA5}">
                      <a16:colId xmlns:a16="http://schemas.microsoft.com/office/drawing/2014/main" val="880398759"/>
                    </a:ext>
                  </a:extLst>
                </a:gridCol>
                <a:gridCol w="411480">
                  <a:extLst>
                    <a:ext uri="{9D8B030D-6E8A-4147-A177-3AD203B41FA5}">
                      <a16:colId xmlns:a16="http://schemas.microsoft.com/office/drawing/2014/main" val="1330942855"/>
                    </a:ext>
                  </a:extLst>
                </a:gridCol>
                <a:gridCol w="411480">
                  <a:extLst>
                    <a:ext uri="{9D8B030D-6E8A-4147-A177-3AD203B41FA5}">
                      <a16:colId xmlns:a16="http://schemas.microsoft.com/office/drawing/2014/main" val="96812620"/>
                    </a:ext>
                  </a:extLst>
                </a:gridCol>
                <a:gridCol w="411480">
                  <a:extLst>
                    <a:ext uri="{9D8B030D-6E8A-4147-A177-3AD203B41FA5}">
                      <a16:colId xmlns:a16="http://schemas.microsoft.com/office/drawing/2014/main" val="1459404446"/>
                    </a:ext>
                  </a:extLst>
                </a:gridCol>
                <a:gridCol w="411480">
                  <a:extLst>
                    <a:ext uri="{9D8B030D-6E8A-4147-A177-3AD203B41FA5}">
                      <a16:colId xmlns:a16="http://schemas.microsoft.com/office/drawing/2014/main" val="3711468003"/>
                    </a:ext>
                  </a:extLst>
                </a:gridCol>
                <a:gridCol w="411480">
                  <a:extLst>
                    <a:ext uri="{9D8B030D-6E8A-4147-A177-3AD203B41FA5}">
                      <a16:colId xmlns:a16="http://schemas.microsoft.com/office/drawing/2014/main" val="1926080037"/>
                    </a:ext>
                  </a:extLst>
                </a:gridCol>
                <a:gridCol w="411480">
                  <a:extLst>
                    <a:ext uri="{9D8B030D-6E8A-4147-A177-3AD203B41FA5}">
                      <a16:colId xmlns:a16="http://schemas.microsoft.com/office/drawing/2014/main" val="2667287418"/>
                    </a:ext>
                  </a:extLst>
                </a:gridCol>
                <a:gridCol w="411480">
                  <a:extLst>
                    <a:ext uri="{9D8B030D-6E8A-4147-A177-3AD203B41FA5}">
                      <a16:colId xmlns:a16="http://schemas.microsoft.com/office/drawing/2014/main" val="3686949913"/>
                    </a:ext>
                  </a:extLst>
                </a:gridCol>
                <a:gridCol w="411480">
                  <a:extLst>
                    <a:ext uri="{9D8B030D-6E8A-4147-A177-3AD203B41FA5}">
                      <a16:colId xmlns:a16="http://schemas.microsoft.com/office/drawing/2014/main" val="97695009"/>
                    </a:ext>
                  </a:extLst>
                </a:gridCol>
                <a:gridCol w="411480">
                  <a:extLst>
                    <a:ext uri="{9D8B030D-6E8A-4147-A177-3AD203B41FA5}">
                      <a16:colId xmlns:a16="http://schemas.microsoft.com/office/drawing/2014/main" val="4167125222"/>
                    </a:ext>
                  </a:extLst>
                </a:gridCol>
                <a:gridCol w="411480">
                  <a:extLst>
                    <a:ext uri="{9D8B030D-6E8A-4147-A177-3AD203B41FA5}">
                      <a16:colId xmlns:a16="http://schemas.microsoft.com/office/drawing/2014/main" val="2395693747"/>
                    </a:ext>
                  </a:extLst>
                </a:gridCol>
                <a:gridCol w="411480">
                  <a:extLst>
                    <a:ext uri="{9D8B030D-6E8A-4147-A177-3AD203B41FA5}">
                      <a16:colId xmlns:a16="http://schemas.microsoft.com/office/drawing/2014/main" val="175905070"/>
                    </a:ext>
                  </a:extLst>
                </a:gridCol>
                <a:gridCol w="411480">
                  <a:extLst>
                    <a:ext uri="{9D8B030D-6E8A-4147-A177-3AD203B41FA5}">
                      <a16:colId xmlns:a16="http://schemas.microsoft.com/office/drawing/2014/main" val="38617918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1779105913"/>
                  </a:ext>
                </a:extLst>
              </a:tr>
              <a:tr h="370840">
                <a:tc>
                  <a:txBody>
                    <a:bodyPr/>
                    <a:lstStyle/>
                    <a:p>
                      <a:r>
                        <a:rPr lang="en-US" sz="1000"/>
                        <a:t>Crespel &amp; Deiters</a:t>
                      </a:r>
                    </a:p>
                  </a:txBody>
                  <a:tcPr/>
                </a:tc>
                <a:tc>
                  <a:txBody>
                    <a:bodyPr/>
                    <a:lstStyle/>
                    <a:p>
                      <a:r>
                        <a:rPr lang="en-US" sz="1000"/>
                        <a:t>268</a:t>
                      </a:r>
                    </a:p>
                  </a:txBody>
                  <a:tcPr/>
                </a:tc>
                <a:tc>
                  <a:txBody>
                    <a:bodyPr/>
                    <a:lstStyle/>
                    <a:p>
                      <a:r>
                        <a:rPr lang="en-US" sz="1000"/>
                        <a:t>18</a:t>
                      </a:r>
                    </a:p>
                  </a:txBody>
                  <a:tcPr/>
                </a:tc>
                <a:tc>
                  <a:txBody>
                    <a:bodyPr/>
                    <a:lstStyle/>
                    <a:p>
                      <a:r>
                        <a:rPr lang="en-US" sz="1000"/>
                        <a:t>3</a:t>
                      </a:r>
                    </a:p>
                  </a:txBody>
                  <a:tcPr/>
                </a:tc>
                <a:tc>
                  <a:txBody>
                    <a:bodyPr/>
                    <a:lstStyle/>
                    <a:p>
                      <a:r>
                        <a:rPr lang="en-US" sz="1000"/>
                        <a:t>235.65934065934</a:t>
                      </a:r>
                    </a:p>
                  </a:txBody>
                  <a:tcPr/>
                </a:tc>
                <a:tc>
                  <a:txBody>
                    <a:bodyPr/>
                    <a:lstStyle/>
                    <a:p>
                      <a:r>
                        <a:rPr lang="en-US" sz="1000"/>
                        <a:t>290</a:t>
                      </a:r>
                    </a:p>
                  </a:txBody>
                  <a:tcPr/>
                </a:tc>
                <a:tc>
                  <a:txBody>
                    <a:bodyPr/>
                    <a:lstStyle/>
                    <a:p>
                      <a:r>
                        <a:rPr lang="en-US" sz="1000"/>
                        <a:t>6</a:t>
                      </a:r>
                    </a:p>
                  </a:txBody>
                  <a:tcPr/>
                </a:tc>
                <a:tc>
                  <a:txBody>
                    <a:bodyPr/>
                    <a:lstStyle/>
                    <a:p>
                      <a:r>
                        <a:rPr lang="en-US" sz="1000"/>
                        <a:t>124859</a:t>
                      </a:r>
                    </a:p>
                  </a:txBody>
                  <a:tcPr/>
                </a:tc>
                <a:tc>
                  <a:txBody>
                    <a:bodyPr/>
                    <a:lstStyle/>
                    <a:p>
                      <a:r>
                        <a:rPr lang="en-US" sz="1000"/>
                        <a:t>1202.8791208791</a:t>
                      </a:r>
                    </a:p>
                  </a:txBody>
                  <a:tcPr/>
                </a:tc>
                <a:tc>
                  <a:txBody>
                    <a:bodyPr/>
                    <a:lstStyle/>
                    <a:p>
                      <a:r>
                        <a:rPr lang="en-US" sz="1000"/>
                        <a:t>3928</a:t>
                      </a:r>
                    </a:p>
                  </a:txBody>
                  <a:tcPr/>
                </a:tc>
                <a:tc>
                  <a:txBody>
                    <a:bodyPr/>
                    <a:lstStyle/>
                    <a:p>
                      <a:r>
                        <a:rPr lang="en-US" sz="1000"/>
                        <a:t>2.93 %</a:t>
                      </a:r>
                    </a:p>
                  </a:txBody>
                  <a:tcPr/>
                </a:tc>
                <a:tc>
                  <a:txBody>
                    <a:bodyPr/>
                    <a:lstStyle/>
                    <a:p>
                      <a:r>
                        <a:rPr lang="en-US" sz="1000"/>
                        <a:t>100</a:t>
                      </a:r>
                    </a:p>
                  </a:txBody>
                  <a:tcPr/>
                </a:tc>
                <a:tc>
                  <a:txBody>
                    <a:bodyPr/>
                    <a:lstStyle/>
                    <a:p>
                      <a:r>
                        <a:rPr lang="en-US" sz="1000"/>
                        <a:t>26</a:t>
                      </a:r>
                    </a:p>
                  </a:txBody>
                  <a:tcPr/>
                </a:tc>
                <a:tc>
                  <a:txBody>
                    <a:bodyPr/>
                    <a:lstStyle/>
                    <a:p>
                      <a:r>
                        <a:rPr lang="en-US" sz="1000"/>
                        <a:t>4</a:t>
                      </a:r>
                    </a:p>
                  </a:txBody>
                  <a:tcPr/>
                </a:tc>
                <a:tc>
                  <a:txBody>
                    <a:bodyPr/>
                    <a:lstStyle/>
                    <a:p>
                      <a:r>
                        <a:rPr lang="en-US" sz="1000"/>
                        <a:t>3759</a:t>
                      </a:r>
                    </a:p>
                  </a:txBody>
                  <a:tcPr/>
                </a:tc>
                <a:tc>
                  <a:txBody>
                    <a:bodyPr/>
                    <a:lstStyle/>
                    <a:p>
                      <a:r>
                        <a:rPr lang="en-US" sz="1000"/>
                        <a:t>169</a:t>
                      </a:r>
                    </a:p>
                  </a:txBody>
                  <a:tcPr/>
                </a:tc>
                <a:tc>
                  <a:txBody>
                    <a:bodyPr/>
                    <a:lstStyle/>
                    <a:p>
                      <a:r>
                        <a:rPr lang="en-US" sz="1000"/>
                        <a:t>2</a:t>
                      </a:r>
                    </a:p>
                  </a:txBody>
                  <a:tcPr/>
                </a:tc>
                <a:extLst>
                  <a:ext uri="{0D108BD9-81ED-4DB2-BD59-A6C34878D82A}">
                    <a16:rowId xmlns:a16="http://schemas.microsoft.com/office/drawing/2014/main" val="4133705730"/>
                  </a:ext>
                </a:extLst>
              </a:tr>
            </a:tbl>
          </a:graphicData>
        </a:graphic>
      </p:graphicFrame>
      <p:sp>
        <p:nvSpPr>
          <p:cNvPr id="4" name="Text Placeholder 3">
            <a:extLst>
              <a:ext uri="{FF2B5EF4-FFF2-40B4-BE49-F238E27FC236}">
                <a16:creationId xmlns:a16="http://schemas.microsoft.com/office/drawing/2014/main" id="{F8697776-BB9E-42BE-AC81-FE773439582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744000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2191D-BCA8-447A-B9DC-2C4A0B653EC4}"/>
              </a:ext>
            </a:extLst>
          </p:cNvPr>
          <p:cNvSpPr>
            <a:spLocks noGrp="1"/>
          </p:cNvSpPr>
          <p:nvPr>
            <p:ph type="title"/>
          </p:nvPr>
        </p:nvSpPr>
        <p:spPr/>
        <p:txBody>
          <a:bodyPr/>
          <a:lstStyle/>
          <a:p>
            <a:r>
              <a:rPr lang="en-US"/>
              <a:t>Facebook Fans Total | Crespel &amp; Deiters</a:t>
            </a:r>
          </a:p>
        </p:txBody>
      </p:sp>
      <p:graphicFrame>
        <p:nvGraphicFramePr>
          <p:cNvPr id="6" name="Chart Placeholder 5">
            <a:extLst>
              <a:ext uri="{FF2B5EF4-FFF2-40B4-BE49-F238E27FC236}">
                <a16:creationId xmlns:a16="http://schemas.microsoft.com/office/drawing/2014/main" id="{AAFA6A03-AB91-4E2D-8AD2-EEFE55C8C816}"/>
              </a:ext>
            </a:extLst>
          </p:cNvPr>
          <p:cNvGraphicFramePr>
            <a:graphicFrameLocks noGrp="1"/>
          </p:cNvGraphicFramePr>
          <p:nvPr>
            <p:ph type="chart" sz="quarter" idx="13"/>
            <p:extLst>
              <p:ext uri="{D42A27DB-BD31-4B8C-83A1-F6EECF244321}">
                <p14:modId xmlns:p14="http://schemas.microsoft.com/office/powerpoint/2010/main" val="29874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22700-19B2-4AD4-B50B-1860988039B8}"/>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B3DCB21A-D10D-45D9-BA69-B31346A249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5074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237FF-2DFA-45D1-8D2A-6CE14508A4F1}"/>
              </a:ext>
            </a:extLst>
          </p:cNvPr>
          <p:cNvSpPr>
            <a:spLocks noGrp="1"/>
          </p:cNvSpPr>
          <p:nvPr>
            <p:ph type="title"/>
          </p:nvPr>
        </p:nvSpPr>
        <p:spPr/>
        <p:txBody>
          <a:bodyPr/>
          <a:lstStyle/>
          <a:p>
            <a:r>
              <a:rPr lang="en-US"/>
              <a:t>Facebook Own Posts Table | Crespel &amp; Deiters - 1 of 7</a:t>
            </a:r>
          </a:p>
        </p:txBody>
      </p:sp>
      <p:graphicFrame>
        <p:nvGraphicFramePr>
          <p:cNvPr id="5" name="Table Placeholder 4">
            <a:extLst>
              <a:ext uri="{FF2B5EF4-FFF2-40B4-BE49-F238E27FC236}">
                <a16:creationId xmlns:a16="http://schemas.microsoft.com/office/drawing/2014/main" id="{AE50BE67-49DA-45E6-9681-542F37870F85}"/>
              </a:ext>
            </a:extLst>
          </p:cNvPr>
          <p:cNvGraphicFramePr>
            <a:graphicFrameLocks noGrp="1"/>
          </p:cNvGraphicFramePr>
          <p:nvPr>
            <p:ph type="tbl" sz="quarter" idx="13"/>
            <p:extLst>
              <p:ext uri="{D42A27DB-BD31-4B8C-83A1-F6EECF244321}">
                <p14:modId xmlns:p14="http://schemas.microsoft.com/office/powerpoint/2010/main" val="299885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6906156"/>
                    </a:ext>
                  </a:extLst>
                </a:gridCol>
                <a:gridCol w="493776">
                  <a:extLst>
                    <a:ext uri="{9D8B030D-6E8A-4147-A177-3AD203B41FA5}">
                      <a16:colId xmlns:a16="http://schemas.microsoft.com/office/drawing/2014/main" val="3285566559"/>
                    </a:ext>
                  </a:extLst>
                </a:gridCol>
                <a:gridCol w="329184">
                  <a:extLst>
                    <a:ext uri="{9D8B030D-6E8A-4147-A177-3AD203B41FA5}">
                      <a16:colId xmlns:a16="http://schemas.microsoft.com/office/drawing/2014/main" val="4019161757"/>
                    </a:ext>
                  </a:extLst>
                </a:gridCol>
                <a:gridCol w="329184">
                  <a:extLst>
                    <a:ext uri="{9D8B030D-6E8A-4147-A177-3AD203B41FA5}">
                      <a16:colId xmlns:a16="http://schemas.microsoft.com/office/drawing/2014/main" val="2521140487"/>
                    </a:ext>
                  </a:extLst>
                </a:gridCol>
                <a:gridCol w="329184">
                  <a:extLst>
                    <a:ext uri="{9D8B030D-6E8A-4147-A177-3AD203B41FA5}">
                      <a16:colId xmlns:a16="http://schemas.microsoft.com/office/drawing/2014/main" val="2696274347"/>
                    </a:ext>
                  </a:extLst>
                </a:gridCol>
                <a:gridCol w="329184">
                  <a:extLst>
                    <a:ext uri="{9D8B030D-6E8A-4147-A177-3AD203B41FA5}">
                      <a16:colId xmlns:a16="http://schemas.microsoft.com/office/drawing/2014/main" val="3721594500"/>
                    </a:ext>
                  </a:extLst>
                </a:gridCol>
                <a:gridCol w="329184">
                  <a:extLst>
                    <a:ext uri="{9D8B030D-6E8A-4147-A177-3AD203B41FA5}">
                      <a16:colId xmlns:a16="http://schemas.microsoft.com/office/drawing/2014/main" val="1539456535"/>
                    </a:ext>
                  </a:extLst>
                </a:gridCol>
                <a:gridCol w="329184">
                  <a:extLst>
                    <a:ext uri="{9D8B030D-6E8A-4147-A177-3AD203B41FA5}">
                      <a16:colId xmlns:a16="http://schemas.microsoft.com/office/drawing/2014/main" val="289409647"/>
                    </a:ext>
                  </a:extLst>
                </a:gridCol>
                <a:gridCol w="329184">
                  <a:extLst>
                    <a:ext uri="{9D8B030D-6E8A-4147-A177-3AD203B41FA5}">
                      <a16:colId xmlns:a16="http://schemas.microsoft.com/office/drawing/2014/main" val="1930790196"/>
                    </a:ext>
                  </a:extLst>
                </a:gridCol>
                <a:gridCol w="329184">
                  <a:extLst>
                    <a:ext uri="{9D8B030D-6E8A-4147-A177-3AD203B41FA5}">
                      <a16:colId xmlns:a16="http://schemas.microsoft.com/office/drawing/2014/main" val="2058450149"/>
                    </a:ext>
                  </a:extLst>
                </a:gridCol>
                <a:gridCol w="329184">
                  <a:extLst>
                    <a:ext uri="{9D8B030D-6E8A-4147-A177-3AD203B41FA5}">
                      <a16:colId xmlns:a16="http://schemas.microsoft.com/office/drawing/2014/main" val="2476807211"/>
                    </a:ext>
                  </a:extLst>
                </a:gridCol>
                <a:gridCol w="329184">
                  <a:extLst>
                    <a:ext uri="{9D8B030D-6E8A-4147-A177-3AD203B41FA5}">
                      <a16:colId xmlns:a16="http://schemas.microsoft.com/office/drawing/2014/main" val="806535824"/>
                    </a:ext>
                  </a:extLst>
                </a:gridCol>
                <a:gridCol w="329184">
                  <a:extLst>
                    <a:ext uri="{9D8B030D-6E8A-4147-A177-3AD203B41FA5}">
                      <a16:colId xmlns:a16="http://schemas.microsoft.com/office/drawing/2014/main" val="2426750349"/>
                    </a:ext>
                  </a:extLst>
                </a:gridCol>
                <a:gridCol w="329184">
                  <a:extLst>
                    <a:ext uri="{9D8B030D-6E8A-4147-A177-3AD203B41FA5}">
                      <a16:colId xmlns:a16="http://schemas.microsoft.com/office/drawing/2014/main" val="4254846847"/>
                    </a:ext>
                  </a:extLst>
                </a:gridCol>
                <a:gridCol w="329184">
                  <a:extLst>
                    <a:ext uri="{9D8B030D-6E8A-4147-A177-3AD203B41FA5}">
                      <a16:colId xmlns:a16="http://schemas.microsoft.com/office/drawing/2014/main" val="3597563269"/>
                    </a:ext>
                  </a:extLst>
                </a:gridCol>
                <a:gridCol w="329184">
                  <a:extLst>
                    <a:ext uri="{9D8B030D-6E8A-4147-A177-3AD203B41FA5}">
                      <a16:colId xmlns:a16="http://schemas.microsoft.com/office/drawing/2014/main" val="4220079068"/>
                    </a:ext>
                  </a:extLst>
                </a:gridCol>
                <a:gridCol w="329184">
                  <a:extLst>
                    <a:ext uri="{9D8B030D-6E8A-4147-A177-3AD203B41FA5}">
                      <a16:colId xmlns:a16="http://schemas.microsoft.com/office/drawing/2014/main" val="2089532711"/>
                    </a:ext>
                  </a:extLst>
                </a:gridCol>
                <a:gridCol w="329184">
                  <a:extLst>
                    <a:ext uri="{9D8B030D-6E8A-4147-A177-3AD203B41FA5}">
                      <a16:colId xmlns:a16="http://schemas.microsoft.com/office/drawing/2014/main" val="3943449236"/>
                    </a:ext>
                  </a:extLst>
                </a:gridCol>
                <a:gridCol w="329184">
                  <a:extLst>
                    <a:ext uri="{9D8B030D-6E8A-4147-A177-3AD203B41FA5}">
                      <a16:colId xmlns:a16="http://schemas.microsoft.com/office/drawing/2014/main" val="220373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52875324"/>
                  </a:ext>
                </a:extLst>
              </a:tr>
            </a:tbl>
          </a:graphicData>
        </a:graphic>
      </p:graphicFrame>
      <p:sp>
        <p:nvSpPr>
          <p:cNvPr id="4" name="Text Placeholder 3">
            <a:extLst>
              <a:ext uri="{FF2B5EF4-FFF2-40B4-BE49-F238E27FC236}">
                <a16:creationId xmlns:a16="http://schemas.microsoft.com/office/drawing/2014/main" id="{6DACAE4E-7D1B-4B8A-948C-2ECFB728B54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915171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4023-12BD-40AD-9072-061F47A48EF4}"/>
              </a:ext>
            </a:extLst>
          </p:cNvPr>
          <p:cNvSpPr>
            <a:spLocks noGrp="1"/>
          </p:cNvSpPr>
          <p:nvPr>
            <p:ph type="title"/>
          </p:nvPr>
        </p:nvSpPr>
        <p:spPr/>
        <p:txBody>
          <a:bodyPr/>
          <a:lstStyle/>
          <a:p>
            <a:r>
              <a:rPr lang="en-US"/>
              <a:t>Facebook Own Posts Table | Crespel &amp; Deiters - 2 of 7</a:t>
            </a:r>
          </a:p>
        </p:txBody>
      </p:sp>
      <p:graphicFrame>
        <p:nvGraphicFramePr>
          <p:cNvPr id="5" name="Table Placeholder 4">
            <a:extLst>
              <a:ext uri="{FF2B5EF4-FFF2-40B4-BE49-F238E27FC236}">
                <a16:creationId xmlns:a16="http://schemas.microsoft.com/office/drawing/2014/main" id="{9E61D6CB-6C46-4EC3-9AA0-FEC522FAF674}"/>
              </a:ext>
            </a:extLst>
          </p:cNvPr>
          <p:cNvGraphicFramePr>
            <a:graphicFrameLocks noGrp="1"/>
          </p:cNvGraphicFramePr>
          <p:nvPr>
            <p:ph type="tbl" sz="quarter" idx="13"/>
            <p:extLst>
              <p:ext uri="{D42A27DB-BD31-4B8C-83A1-F6EECF244321}">
                <p14:modId xmlns:p14="http://schemas.microsoft.com/office/powerpoint/2010/main" val="2911964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79604969"/>
                    </a:ext>
                  </a:extLst>
                </a:gridCol>
                <a:gridCol w="493776">
                  <a:extLst>
                    <a:ext uri="{9D8B030D-6E8A-4147-A177-3AD203B41FA5}">
                      <a16:colId xmlns:a16="http://schemas.microsoft.com/office/drawing/2014/main" val="752152221"/>
                    </a:ext>
                  </a:extLst>
                </a:gridCol>
                <a:gridCol w="329184">
                  <a:extLst>
                    <a:ext uri="{9D8B030D-6E8A-4147-A177-3AD203B41FA5}">
                      <a16:colId xmlns:a16="http://schemas.microsoft.com/office/drawing/2014/main" val="2799090452"/>
                    </a:ext>
                  </a:extLst>
                </a:gridCol>
                <a:gridCol w="329184">
                  <a:extLst>
                    <a:ext uri="{9D8B030D-6E8A-4147-A177-3AD203B41FA5}">
                      <a16:colId xmlns:a16="http://schemas.microsoft.com/office/drawing/2014/main" val="2244773707"/>
                    </a:ext>
                  </a:extLst>
                </a:gridCol>
                <a:gridCol w="329184">
                  <a:extLst>
                    <a:ext uri="{9D8B030D-6E8A-4147-A177-3AD203B41FA5}">
                      <a16:colId xmlns:a16="http://schemas.microsoft.com/office/drawing/2014/main" val="2376129844"/>
                    </a:ext>
                  </a:extLst>
                </a:gridCol>
                <a:gridCol w="329184">
                  <a:extLst>
                    <a:ext uri="{9D8B030D-6E8A-4147-A177-3AD203B41FA5}">
                      <a16:colId xmlns:a16="http://schemas.microsoft.com/office/drawing/2014/main" val="3786321806"/>
                    </a:ext>
                  </a:extLst>
                </a:gridCol>
                <a:gridCol w="329184">
                  <a:extLst>
                    <a:ext uri="{9D8B030D-6E8A-4147-A177-3AD203B41FA5}">
                      <a16:colId xmlns:a16="http://schemas.microsoft.com/office/drawing/2014/main" val="1009381998"/>
                    </a:ext>
                  </a:extLst>
                </a:gridCol>
                <a:gridCol w="329184">
                  <a:extLst>
                    <a:ext uri="{9D8B030D-6E8A-4147-A177-3AD203B41FA5}">
                      <a16:colId xmlns:a16="http://schemas.microsoft.com/office/drawing/2014/main" val="1197670409"/>
                    </a:ext>
                  </a:extLst>
                </a:gridCol>
                <a:gridCol w="329184">
                  <a:extLst>
                    <a:ext uri="{9D8B030D-6E8A-4147-A177-3AD203B41FA5}">
                      <a16:colId xmlns:a16="http://schemas.microsoft.com/office/drawing/2014/main" val="113355404"/>
                    </a:ext>
                  </a:extLst>
                </a:gridCol>
                <a:gridCol w="329184">
                  <a:extLst>
                    <a:ext uri="{9D8B030D-6E8A-4147-A177-3AD203B41FA5}">
                      <a16:colId xmlns:a16="http://schemas.microsoft.com/office/drawing/2014/main" val="409159640"/>
                    </a:ext>
                  </a:extLst>
                </a:gridCol>
                <a:gridCol w="329184">
                  <a:extLst>
                    <a:ext uri="{9D8B030D-6E8A-4147-A177-3AD203B41FA5}">
                      <a16:colId xmlns:a16="http://schemas.microsoft.com/office/drawing/2014/main" val="3057871796"/>
                    </a:ext>
                  </a:extLst>
                </a:gridCol>
                <a:gridCol w="329184">
                  <a:extLst>
                    <a:ext uri="{9D8B030D-6E8A-4147-A177-3AD203B41FA5}">
                      <a16:colId xmlns:a16="http://schemas.microsoft.com/office/drawing/2014/main" val="3874168388"/>
                    </a:ext>
                  </a:extLst>
                </a:gridCol>
                <a:gridCol w="329184">
                  <a:extLst>
                    <a:ext uri="{9D8B030D-6E8A-4147-A177-3AD203B41FA5}">
                      <a16:colId xmlns:a16="http://schemas.microsoft.com/office/drawing/2014/main" val="3661683225"/>
                    </a:ext>
                  </a:extLst>
                </a:gridCol>
                <a:gridCol w="329184">
                  <a:extLst>
                    <a:ext uri="{9D8B030D-6E8A-4147-A177-3AD203B41FA5}">
                      <a16:colId xmlns:a16="http://schemas.microsoft.com/office/drawing/2014/main" val="2049822532"/>
                    </a:ext>
                  </a:extLst>
                </a:gridCol>
                <a:gridCol w="329184">
                  <a:extLst>
                    <a:ext uri="{9D8B030D-6E8A-4147-A177-3AD203B41FA5}">
                      <a16:colId xmlns:a16="http://schemas.microsoft.com/office/drawing/2014/main" val="2913311907"/>
                    </a:ext>
                  </a:extLst>
                </a:gridCol>
                <a:gridCol w="329184">
                  <a:extLst>
                    <a:ext uri="{9D8B030D-6E8A-4147-A177-3AD203B41FA5}">
                      <a16:colId xmlns:a16="http://schemas.microsoft.com/office/drawing/2014/main" val="4122816381"/>
                    </a:ext>
                  </a:extLst>
                </a:gridCol>
                <a:gridCol w="329184">
                  <a:extLst>
                    <a:ext uri="{9D8B030D-6E8A-4147-A177-3AD203B41FA5}">
                      <a16:colId xmlns:a16="http://schemas.microsoft.com/office/drawing/2014/main" val="1508429192"/>
                    </a:ext>
                  </a:extLst>
                </a:gridCol>
                <a:gridCol w="329184">
                  <a:extLst>
                    <a:ext uri="{9D8B030D-6E8A-4147-A177-3AD203B41FA5}">
                      <a16:colId xmlns:a16="http://schemas.microsoft.com/office/drawing/2014/main" val="1743777674"/>
                    </a:ext>
                  </a:extLst>
                </a:gridCol>
                <a:gridCol w="329184">
                  <a:extLst>
                    <a:ext uri="{9D8B030D-6E8A-4147-A177-3AD203B41FA5}">
                      <a16:colId xmlns:a16="http://schemas.microsoft.com/office/drawing/2014/main" val="30098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3673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- 2021-06-25 15:36:23</a:t>
                      </a:r>
                      <a:r>
                        <a:rPr kumimoji="0" lang="de-DE" sz="1000" b="0" i="0" u="none" strike="noStrike" kern="1200" cap="none" spc="0" normalizeH="0" baseline="0" noProof="0">
                          <a:ln>
                            <a:noFill/>
                          </a:ln>
                          <a:solidFill>
                            <a:prstClr val="black"/>
                          </a:solidFill>
                          <a:effectLst/>
                          <a:uLnTx/>
                          <a:uFillTx/>
                          <a:latin typeface="+mn-lt"/>
                          <a:ea typeface="+mn-ea"/>
                          <a:cs typeface="+mn-cs"/>
                        </a:rPr>
                        <a:t>
 Auszeichnung der besten Facharbeit in den MINT-Fächern 👏
Janosch Bilke wurde in einer Feierstunde am Goethe-Gymnasium Ibbenbüren für seine beeindruckende Facharbeit geehrt 🥇. In seiner Beschäftigung mit dem Miller-Rabin-Primzahltest konnte er nicht nur sein mathematisches Wissen 💡 einbringen, sondern auch seine Kenntnisse der Programmiersprache „Java“ 💻 . 
Gustav Deiters, der in diesem Jahr zur Förderung des MINT-Bereichs der Schule im Namen der Firmen Wiewelhove GmbH sowie Crespel &amp; Deiters ein I-Pad sponsorte, zollte dem Schüler für seine souverän präsentierten Forschungsergebnisse Respekt. „Wir brauchen solche kreativen Köpfe, die an modernen technologischen Lösungen arbeiten. 2025 fehlen ca. 450.000 Ingenieure“, ermutigte er Janosch Bilke zu einem naturwissenschaftlichen Studium 👍
#crespeldeitersgroup #mintberufe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28148097"/>
                  </a:ext>
                </a:extLst>
              </a:tr>
            </a:tbl>
          </a:graphicData>
        </a:graphic>
      </p:graphicFrame>
      <p:sp>
        <p:nvSpPr>
          <p:cNvPr id="4" name="Text Placeholder 3">
            <a:extLst>
              <a:ext uri="{FF2B5EF4-FFF2-40B4-BE49-F238E27FC236}">
                <a16:creationId xmlns:a16="http://schemas.microsoft.com/office/drawing/2014/main" id="{ECF7B33B-05A8-443D-9B2C-4EDF02679746}"/>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0343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F44D3-324F-480C-BF6E-CB765816C1D1}"/>
              </a:ext>
            </a:extLst>
          </p:cNvPr>
          <p:cNvSpPr>
            <a:spLocks noGrp="1"/>
          </p:cNvSpPr>
          <p:nvPr>
            <p:ph type="title"/>
          </p:nvPr>
        </p:nvSpPr>
        <p:spPr/>
        <p:txBody>
          <a:bodyPr/>
          <a:lstStyle/>
          <a:p>
            <a:r>
              <a:rPr lang="en-US"/>
              <a:t>Facebook Own Posts Table | Crespel &amp; Deiters - 3 of 7</a:t>
            </a:r>
          </a:p>
        </p:txBody>
      </p:sp>
      <p:graphicFrame>
        <p:nvGraphicFramePr>
          <p:cNvPr id="5" name="Table Placeholder 4">
            <a:extLst>
              <a:ext uri="{FF2B5EF4-FFF2-40B4-BE49-F238E27FC236}">
                <a16:creationId xmlns:a16="http://schemas.microsoft.com/office/drawing/2014/main" id="{A6755DAA-8BBB-4DF5-B408-7510DAF3DB80}"/>
              </a:ext>
            </a:extLst>
          </p:cNvPr>
          <p:cNvGraphicFramePr>
            <a:graphicFrameLocks noGrp="1"/>
          </p:cNvGraphicFramePr>
          <p:nvPr>
            <p:ph type="tbl" sz="quarter" idx="13"/>
            <p:extLst>
              <p:ext uri="{D42A27DB-BD31-4B8C-83A1-F6EECF244321}">
                <p14:modId xmlns:p14="http://schemas.microsoft.com/office/powerpoint/2010/main" val="45748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93908223"/>
                    </a:ext>
                  </a:extLst>
                </a:gridCol>
                <a:gridCol w="493776">
                  <a:extLst>
                    <a:ext uri="{9D8B030D-6E8A-4147-A177-3AD203B41FA5}">
                      <a16:colId xmlns:a16="http://schemas.microsoft.com/office/drawing/2014/main" val="1735215936"/>
                    </a:ext>
                  </a:extLst>
                </a:gridCol>
                <a:gridCol w="329184">
                  <a:extLst>
                    <a:ext uri="{9D8B030D-6E8A-4147-A177-3AD203B41FA5}">
                      <a16:colId xmlns:a16="http://schemas.microsoft.com/office/drawing/2014/main" val="2519389717"/>
                    </a:ext>
                  </a:extLst>
                </a:gridCol>
                <a:gridCol w="329184">
                  <a:extLst>
                    <a:ext uri="{9D8B030D-6E8A-4147-A177-3AD203B41FA5}">
                      <a16:colId xmlns:a16="http://schemas.microsoft.com/office/drawing/2014/main" val="397651811"/>
                    </a:ext>
                  </a:extLst>
                </a:gridCol>
                <a:gridCol w="329184">
                  <a:extLst>
                    <a:ext uri="{9D8B030D-6E8A-4147-A177-3AD203B41FA5}">
                      <a16:colId xmlns:a16="http://schemas.microsoft.com/office/drawing/2014/main" val="1195681888"/>
                    </a:ext>
                  </a:extLst>
                </a:gridCol>
                <a:gridCol w="329184">
                  <a:extLst>
                    <a:ext uri="{9D8B030D-6E8A-4147-A177-3AD203B41FA5}">
                      <a16:colId xmlns:a16="http://schemas.microsoft.com/office/drawing/2014/main" val="1230102219"/>
                    </a:ext>
                  </a:extLst>
                </a:gridCol>
                <a:gridCol w="329184">
                  <a:extLst>
                    <a:ext uri="{9D8B030D-6E8A-4147-A177-3AD203B41FA5}">
                      <a16:colId xmlns:a16="http://schemas.microsoft.com/office/drawing/2014/main" val="2341807830"/>
                    </a:ext>
                  </a:extLst>
                </a:gridCol>
                <a:gridCol w="329184">
                  <a:extLst>
                    <a:ext uri="{9D8B030D-6E8A-4147-A177-3AD203B41FA5}">
                      <a16:colId xmlns:a16="http://schemas.microsoft.com/office/drawing/2014/main" val="3858403131"/>
                    </a:ext>
                  </a:extLst>
                </a:gridCol>
                <a:gridCol w="329184">
                  <a:extLst>
                    <a:ext uri="{9D8B030D-6E8A-4147-A177-3AD203B41FA5}">
                      <a16:colId xmlns:a16="http://schemas.microsoft.com/office/drawing/2014/main" val="334597694"/>
                    </a:ext>
                  </a:extLst>
                </a:gridCol>
                <a:gridCol w="329184">
                  <a:extLst>
                    <a:ext uri="{9D8B030D-6E8A-4147-A177-3AD203B41FA5}">
                      <a16:colId xmlns:a16="http://schemas.microsoft.com/office/drawing/2014/main" val="3652274128"/>
                    </a:ext>
                  </a:extLst>
                </a:gridCol>
                <a:gridCol w="329184">
                  <a:extLst>
                    <a:ext uri="{9D8B030D-6E8A-4147-A177-3AD203B41FA5}">
                      <a16:colId xmlns:a16="http://schemas.microsoft.com/office/drawing/2014/main" val="2515396890"/>
                    </a:ext>
                  </a:extLst>
                </a:gridCol>
                <a:gridCol w="329184">
                  <a:extLst>
                    <a:ext uri="{9D8B030D-6E8A-4147-A177-3AD203B41FA5}">
                      <a16:colId xmlns:a16="http://schemas.microsoft.com/office/drawing/2014/main" val="3185217853"/>
                    </a:ext>
                  </a:extLst>
                </a:gridCol>
                <a:gridCol w="329184">
                  <a:extLst>
                    <a:ext uri="{9D8B030D-6E8A-4147-A177-3AD203B41FA5}">
                      <a16:colId xmlns:a16="http://schemas.microsoft.com/office/drawing/2014/main" val="2645244409"/>
                    </a:ext>
                  </a:extLst>
                </a:gridCol>
                <a:gridCol w="329184">
                  <a:extLst>
                    <a:ext uri="{9D8B030D-6E8A-4147-A177-3AD203B41FA5}">
                      <a16:colId xmlns:a16="http://schemas.microsoft.com/office/drawing/2014/main" val="4001852477"/>
                    </a:ext>
                  </a:extLst>
                </a:gridCol>
                <a:gridCol w="329184">
                  <a:extLst>
                    <a:ext uri="{9D8B030D-6E8A-4147-A177-3AD203B41FA5}">
                      <a16:colId xmlns:a16="http://schemas.microsoft.com/office/drawing/2014/main" val="4065103349"/>
                    </a:ext>
                  </a:extLst>
                </a:gridCol>
                <a:gridCol w="329184">
                  <a:extLst>
                    <a:ext uri="{9D8B030D-6E8A-4147-A177-3AD203B41FA5}">
                      <a16:colId xmlns:a16="http://schemas.microsoft.com/office/drawing/2014/main" val="2902777957"/>
                    </a:ext>
                  </a:extLst>
                </a:gridCol>
                <a:gridCol w="329184">
                  <a:extLst>
                    <a:ext uri="{9D8B030D-6E8A-4147-A177-3AD203B41FA5}">
                      <a16:colId xmlns:a16="http://schemas.microsoft.com/office/drawing/2014/main" val="1003157931"/>
                    </a:ext>
                  </a:extLst>
                </a:gridCol>
                <a:gridCol w="329184">
                  <a:extLst>
                    <a:ext uri="{9D8B030D-6E8A-4147-A177-3AD203B41FA5}">
                      <a16:colId xmlns:a16="http://schemas.microsoft.com/office/drawing/2014/main" val="1974433680"/>
                    </a:ext>
                  </a:extLst>
                </a:gridCol>
                <a:gridCol w="329184">
                  <a:extLst>
                    <a:ext uri="{9D8B030D-6E8A-4147-A177-3AD203B41FA5}">
                      <a16:colId xmlns:a16="http://schemas.microsoft.com/office/drawing/2014/main" val="296422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8173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- 2021-06-01 15:14:11</a:t>
                      </a:r>
                      <a:r>
                        <a:rPr kumimoji="0" lang="en-US" sz="1000" b="0" i="0" u="none" strike="noStrike" kern="1200" cap="none" spc="0" normalizeH="0" baseline="0" noProof="0">
                          <a:ln>
                            <a:noFill/>
                          </a:ln>
                          <a:solidFill>
                            <a:prstClr val="black"/>
                          </a:solidFill>
                          <a:effectLst/>
                          <a:uLnTx/>
                          <a:uFillTx/>
                          <a:latin typeface="+mn-lt"/>
                          <a:ea typeface="+mn-ea"/>
                          <a:cs typeface="+mn-cs"/>
                        </a:rPr>
                        <a:t>
 🌏Egal ob Dubai, Dänemark oder Dülmen – unser Team im Order Management sorgt für die punktgenaue Lieferung!⏱🌾 
Wir freuen uns auf deine Bewerbung.
Mehr Informationen: bit.ly/3fXIn0V
#crespeldeitersgroup #ibbenbüren #jobs #ordermanagement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08:15:35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7535609"/>
                  </a:ext>
                </a:extLst>
              </a:tr>
            </a:tbl>
          </a:graphicData>
        </a:graphic>
      </p:graphicFrame>
      <p:sp>
        <p:nvSpPr>
          <p:cNvPr id="4" name="Text Placeholder 3">
            <a:extLst>
              <a:ext uri="{FF2B5EF4-FFF2-40B4-BE49-F238E27FC236}">
                <a16:creationId xmlns:a16="http://schemas.microsoft.com/office/drawing/2014/main" id="{A1166F46-ACAF-4141-AC50-C8A4618A7BB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39337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34753-586B-4EB4-827C-66F2E8EAC49D}"/>
              </a:ext>
            </a:extLst>
          </p:cNvPr>
          <p:cNvSpPr>
            <a:spLocks noGrp="1"/>
          </p:cNvSpPr>
          <p:nvPr>
            <p:ph type="title"/>
          </p:nvPr>
        </p:nvSpPr>
        <p:spPr/>
        <p:txBody>
          <a:bodyPr/>
          <a:lstStyle/>
          <a:p>
            <a:r>
              <a:rPr lang="en-US"/>
              <a:t>Facebook Own Posts Table | Crespel &amp; Deiters - 4 of 7</a:t>
            </a:r>
          </a:p>
        </p:txBody>
      </p:sp>
      <p:graphicFrame>
        <p:nvGraphicFramePr>
          <p:cNvPr id="5" name="Table Placeholder 4">
            <a:extLst>
              <a:ext uri="{FF2B5EF4-FFF2-40B4-BE49-F238E27FC236}">
                <a16:creationId xmlns:a16="http://schemas.microsoft.com/office/drawing/2014/main" id="{6FE9682E-BDCC-4450-BB87-7DBFE044C86E}"/>
              </a:ext>
            </a:extLst>
          </p:cNvPr>
          <p:cNvGraphicFramePr>
            <a:graphicFrameLocks noGrp="1"/>
          </p:cNvGraphicFramePr>
          <p:nvPr>
            <p:ph type="tbl" sz="quarter" idx="13"/>
            <p:extLst>
              <p:ext uri="{D42A27DB-BD31-4B8C-83A1-F6EECF244321}">
                <p14:modId xmlns:p14="http://schemas.microsoft.com/office/powerpoint/2010/main" val="2039632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06634451"/>
                    </a:ext>
                  </a:extLst>
                </a:gridCol>
                <a:gridCol w="493776">
                  <a:extLst>
                    <a:ext uri="{9D8B030D-6E8A-4147-A177-3AD203B41FA5}">
                      <a16:colId xmlns:a16="http://schemas.microsoft.com/office/drawing/2014/main" val="2239228599"/>
                    </a:ext>
                  </a:extLst>
                </a:gridCol>
                <a:gridCol w="329184">
                  <a:extLst>
                    <a:ext uri="{9D8B030D-6E8A-4147-A177-3AD203B41FA5}">
                      <a16:colId xmlns:a16="http://schemas.microsoft.com/office/drawing/2014/main" val="1818813990"/>
                    </a:ext>
                  </a:extLst>
                </a:gridCol>
                <a:gridCol w="329184">
                  <a:extLst>
                    <a:ext uri="{9D8B030D-6E8A-4147-A177-3AD203B41FA5}">
                      <a16:colId xmlns:a16="http://schemas.microsoft.com/office/drawing/2014/main" val="1357682092"/>
                    </a:ext>
                  </a:extLst>
                </a:gridCol>
                <a:gridCol w="329184">
                  <a:extLst>
                    <a:ext uri="{9D8B030D-6E8A-4147-A177-3AD203B41FA5}">
                      <a16:colId xmlns:a16="http://schemas.microsoft.com/office/drawing/2014/main" val="208997296"/>
                    </a:ext>
                  </a:extLst>
                </a:gridCol>
                <a:gridCol w="329184">
                  <a:extLst>
                    <a:ext uri="{9D8B030D-6E8A-4147-A177-3AD203B41FA5}">
                      <a16:colId xmlns:a16="http://schemas.microsoft.com/office/drawing/2014/main" val="3309755351"/>
                    </a:ext>
                  </a:extLst>
                </a:gridCol>
                <a:gridCol w="329184">
                  <a:extLst>
                    <a:ext uri="{9D8B030D-6E8A-4147-A177-3AD203B41FA5}">
                      <a16:colId xmlns:a16="http://schemas.microsoft.com/office/drawing/2014/main" val="2848026123"/>
                    </a:ext>
                  </a:extLst>
                </a:gridCol>
                <a:gridCol w="329184">
                  <a:extLst>
                    <a:ext uri="{9D8B030D-6E8A-4147-A177-3AD203B41FA5}">
                      <a16:colId xmlns:a16="http://schemas.microsoft.com/office/drawing/2014/main" val="3496010894"/>
                    </a:ext>
                  </a:extLst>
                </a:gridCol>
                <a:gridCol w="329184">
                  <a:extLst>
                    <a:ext uri="{9D8B030D-6E8A-4147-A177-3AD203B41FA5}">
                      <a16:colId xmlns:a16="http://schemas.microsoft.com/office/drawing/2014/main" val="2922062172"/>
                    </a:ext>
                  </a:extLst>
                </a:gridCol>
                <a:gridCol w="329184">
                  <a:extLst>
                    <a:ext uri="{9D8B030D-6E8A-4147-A177-3AD203B41FA5}">
                      <a16:colId xmlns:a16="http://schemas.microsoft.com/office/drawing/2014/main" val="2567131137"/>
                    </a:ext>
                  </a:extLst>
                </a:gridCol>
                <a:gridCol w="329184">
                  <a:extLst>
                    <a:ext uri="{9D8B030D-6E8A-4147-A177-3AD203B41FA5}">
                      <a16:colId xmlns:a16="http://schemas.microsoft.com/office/drawing/2014/main" val="1194749041"/>
                    </a:ext>
                  </a:extLst>
                </a:gridCol>
                <a:gridCol w="329184">
                  <a:extLst>
                    <a:ext uri="{9D8B030D-6E8A-4147-A177-3AD203B41FA5}">
                      <a16:colId xmlns:a16="http://schemas.microsoft.com/office/drawing/2014/main" val="3921733577"/>
                    </a:ext>
                  </a:extLst>
                </a:gridCol>
                <a:gridCol w="329184">
                  <a:extLst>
                    <a:ext uri="{9D8B030D-6E8A-4147-A177-3AD203B41FA5}">
                      <a16:colId xmlns:a16="http://schemas.microsoft.com/office/drawing/2014/main" val="994451160"/>
                    </a:ext>
                  </a:extLst>
                </a:gridCol>
                <a:gridCol w="329184">
                  <a:extLst>
                    <a:ext uri="{9D8B030D-6E8A-4147-A177-3AD203B41FA5}">
                      <a16:colId xmlns:a16="http://schemas.microsoft.com/office/drawing/2014/main" val="381604291"/>
                    </a:ext>
                  </a:extLst>
                </a:gridCol>
                <a:gridCol w="329184">
                  <a:extLst>
                    <a:ext uri="{9D8B030D-6E8A-4147-A177-3AD203B41FA5}">
                      <a16:colId xmlns:a16="http://schemas.microsoft.com/office/drawing/2014/main" val="1479846635"/>
                    </a:ext>
                  </a:extLst>
                </a:gridCol>
                <a:gridCol w="329184">
                  <a:extLst>
                    <a:ext uri="{9D8B030D-6E8A-4147-A177-3AD203B41FA5}">
                      <a16:colId xmlns:a16="http://schemas.microsoft.com/office/drawing/2014/main" val="2006026370"/>
                    </a:ext>
                  </a:extLst>
                </a:gridCol>
                <a:gridCol w="329184">
                  <a:extLst>
                    <a:ext uri="{9D8B030D-6E8A-4147-A177-3AD203B41FA5}">
                      <a16:colId xmlns:a16="http://schemas.microsoft.com/office/drawing/2014/main" val="847904581"/>
                    </a:ext>
                  </a:extLst>
                </a:gridCol>
                <a:gridCol w="329184">
                  <a:extLst>
                    <a:ext uri="{9D8B030D-6E8A-4147-A177-3AD203B41FA5}">
                      <a16:colId xmlns:a16="http://schemas.microsoft.com/office/drawing/2014/main" val="3646688523"/>
                    </a:ext>
                  </a:extLst>
                </a:gridCol>
                <a:gridCol w="329184">
                  <a:extLst>
                    <a:ext uri="{9D8B030D-6E8A-4147-A177-3AD203B41FA5}">
                      <a16:colId xmlns:a16="http://schemas.microsoft.com/office/drawing/2014/main" val="427335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479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- 2021-05-27 15:41:20</a:t>
                      </a:r>
                      <a:r>
                        <a:rPr kumimoji="0" lang="en-US" sz="1000" b="0" i="0" u="none" strike="noStrike" kern="1200" cap="none" spc="0" normalizeH="0" baseline="0" noProof="0">
                          <a:ln>
                            <a:noFill/>
                          </a:ln>
                          <a:solidFill>
                            <a:prstClr val="black"/>
                          </a:solidFill>
                          <a:effectLst/>
                          <a:uLnTx/>
                          <a:uFillTx/>
                          <a:latin typeface="+mn-lt"/>
                          <a:ea typeface="+mn-ea"/>
                          <a:cs typeface="+mn-cs"/>
                        </a:rPr>
                        <a:t>
 Produktschulung am heimischen Herd👨‍🍳🌾
High Protein Muffins, vegane Currywurst &amp; Co. - Unser Weizen macht es möglich!🙀
Gemeinsam mit unserem Loryma-Team wurde fleißig gekocht, gebacken und verköstigt. Natürlich im Auftrag der "Wissenschaft"🤓 Es wurden die neusten Produktentwicklungen zubereitet. Das leckere Schulungsformat fand in der heimischen Küche und somit digital statt. Unser Fazit: Mehr davon! 🤩🍩🥩🌱
#crespeldeitersgroup #loryma #oneteam #productdevelopment #wheatbased #vegan #highprotein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14:14:30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7653494"/>
                  </a:ext>
                </a:extLst>
              </a:tr>
            </a:tbl>
          </a:graphicData>
        </a:graphic>
      </p:graphicFrame>
      <p:sp>
        <p:nvSpPr>
          <p:cNvPr id="4" name="Text Placeholder 3">
            <a:extLst>
              <a:ext uri="{FF2B5EF4-FFF2-40B4-BE49-F238E27FC236}">
                <a16:creationId xmlns:a16="http://schemas.microsoft.com/office/drawing/2014/main" id="{7BFED816-8C15-4E43-8DD1-C6C3AF9BAD2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014701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9E501-40F7-4743-BD39-6D4C0FF2F169}"/>
              </a:ext>
            </a:extLst>
          </p:cNvPr>
          <p:cNvSpPr>
            <a:spLocks noGrp="1"/>
          </p:cNvSpPr>
          <p:nvPr>
            <p:ph type="title"/>
          </p:nvPr>
        </p:nvSpPr>
        <p:spPr/>
        <p:txBody>
          <a:bodyPr/>
          <a:lstStyle/>
          <a:p>
            <a:r>
              <a:rPr lang="en-US"/>
              <a:t>Facebook Own Posts Table | Crespel &amp; Deiters - 5 of 7</a:t>
            </a:r>
          </a:p>
        </p:txBody>
      </p:sp>
      <p:graphicFrame>
        <p:nvGraphicFramePr>
          <p:cNvPr id="5" name="Table Placeholder 4">
            <a:extLst>
              <a:ext uri="{FF2B5EF4-FFF2-40B4-BE49-F238E27FC236}">
                <a16:creationId xmlns:a16="http://schemas.microsoft.com/office/drawing/2014/main" id="{30502598-910B-40AC-868F-0240C3C31DB8}"/>
              </a:ext>
            </a:extLst>
          </p:cNvPr>
          <p:cNvGraphicFramePr>
            <a:graphicFrameLocks noGrp="1"/>
          </p:cNvGraphicFramePr>
          <p:nvPr>
            <p:ph type="tbl" sz="quarter" idx="13"/>
            <p:extLst>
              <p:ext uri="{D42A27DB-BD31-4B8C-83A1-F6EECF244321}">
                <p14:modId xmlns:p14="http://schemas.microsoft.com/office/powerpoint/2010/main" val="51951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9742665"/>
                    </a:ext>
                  </a:extLst>
                </a:gridCol>
                <a:gridCol w="493776">
                  <a:extLst>
                    <a:ext uri="{9D8B030D-6E8A-4147-A177-3AD203B41FA5}">
                      <a16:colId xmlns:a16="http://schemas.microsoft.com/office/drawing/2014/main" val="1790454114"/>
                    </a:ext>
                  </a:extLst>
                </a:gridCol>
                <a:gridCol w="329184">
                  <a:extLst>
                    <a:ext uri="{9D8B030D-6E8A-4147-A177-3AD203B41FA5}">
                      <a16:colId xmlns:a16="http://schemas.microsoft.com/office/drawing/2014/main" val="957565635"/>
                    </a:ext>
                  </a:extLst>
                </a:gridCol>
                <a:gridCol w="329184">
                  <a:extLst>
                    <a:ext uri="{9D8B030D-6E8A-4147-A177-3AD203B41FA5}">
                      <a16:colId xmlns:a16="http://schemas.microsoft.com/office/drawing/2014/main" val="2155698553"/>
                    </a:ext>
                  </a:extLst>
                </a:gridCol>
                <a:gridCol w="329184">
                  <a:extLst>
                    <a:ext uri="{9D8B030D-6E8A-4147-A177-3AD203B41FA5}">
                      <a16:colId xmlns:a16="http://schemas.microsoft.com/office/drawing/2014/main" val="553489833"/>
                    </a:ext>
                  </a:extLst>
                </a:gridCol>
                <a:gridCol w="329184">
                  <a:extLst>
                    <a:ext uri="{9D8B030D-6E8A-4147-A177-3AD203B41FA5}">
                      <a16:colId xmlns:a16="http://schemas.microsoft.com/office/drawing/2014/main" val="240257699"/>
                    </a:ext>
                  </a:extLst>
                </a:gridCol>
                <a:gridCol w="329184">
                  <a:extLst>
                    <a:ext uri="{9D8B030D-6E8A-4147-A177-3AD203B41FA5}">
                      <a16:colId xmlns:a16="http://schemas.microsoft.com/office/drawing/2014/main" val="3289067059"/>
                    </a:ext>
                  </a:extLst>
                </a:gridCol>
                <a:gridCol w="329184">
                  <a:extLst>
                    <a:ext uri="{9D8B030D-6E8A-4147-A177-3AD203B41FA5}">
                      <a16:colId xmlns:a16="http://schemas.microsoft.com/office/drawing/2014/main" val="2704033680"/>
                    </a:ext>
                  </a:extLst>
                </a:gridCol>
                <a:gridCol w="329184">
                  <a:extLst>
                    <a:ext uri="{9D8B030D-6E8A-4147-A177-3AD203B41FA5}">
                      <a16:colId xmlns:a16="http://schemas.microsoft.com/office/drawing/2014/main" val="3553050479"/>
                    </a:ext>
                  </a:extLst>
                </a:gridCol>
                <a:gridCol w="329184">
                  <a:extLst>
                    <a:ext uri="{9D8B030D-6E8A-4147-A177-3AD203B41FA5}">
                      <a16:colId xmlns:a16="http://schemas.microsoft.com/office/drawing/2014/main" val="801479342"/>
                    </a:ext>
                  </a:extLst>
                </a:gridCol>
                <a:gridCol w="329184">
                  <a:extLst>
                    <a:ext uri="{9D8B030D-6E8A-4147-A177-3AD203B41FA5}">
                      <a16:colId xmlns:a16="http://schemas.microsoft.com/office/drawing/2014/main" val="1056280010"/>
                    </a:ext>
                  </a:extLst>
                </a:gridCol>
                <a:gridCol w="329184">
                  <a:extLst>
                    <a:ext uri="{9D8B030D-6E8A-4147-A177-3AD203B41FA5}">
                      <a16:colId xmlns:a16="http://schemas.microsoft.com/office/drawing/2014/main" val="595996800"/>
                    </a:ext>
                  </a:extLst>
                </a:gridCol>
                <a:gridCol w="329184">
                  <a:extLst>
                    <a:ext uri="{9D8B030D-6E8A-4147-A177-3AD203B41FA5}">
                      <a16:colId xmlns:a16="http://schemas.microsoft.com/office/drawing/2014/main" val="1613072753"/>
                    </a:ext>
                  </a:extLst>
                </a:gridCol>
                <a:gridCol w="329184">
                  <a:extLst>
                    <a:ext uri="{9D8B030D-6E8A-4147-A177-3AD203B41FA5}">
                      <a16:colId xmlns:a16="http://schemas.microsoft.com/office/drawing/2014/main" val="57838077"/>
                    </a:ext>
                  </a:extLst>
                </a:gridCol>
                <a:gridCol w="329184">
                  <a:extLst>
                    <a:ext uri="{9D8B030D-6E8A-4147-A177-3AD203B41FA5}">
                      <a16:colId xmlns:a16="http://schemas.microsoft.com/office/drawing/2014/main" val="390336081"/>
                    </a:ext>
                  </a:extLst>
                </a:gridCol>
                <a:gridCol w="329184">
                  <a:extLst>
                    <a:ext uri="{9D8B030D-6E8A-4147-A177-3AD203B41FA5}">
                      <a16:colId xmlns:a16="http://schemas.microsoft.com/office/drawing/2014/main" val="3689341467"/>
                    </a:ext>
                  </a:extLst>
                </a:gridCol>
                <a:gridCol w="329184">
                  <a:extLst>
                    <a:ext uri="{9D8B030D-6E8A-4147-A177-3AD203B41FA5}">
                      <a16:colId xmlns:a16="http://schemas.microsoft.com/office/drawing/2014/main" val="3787847645"/>
                    </a:ext>
                  </a:extLst>
                </a:gridCol>
                <a:gridCol w="329184">
                  <a:extLst>
                    <a:ext uri="{9D8B030D-6E8A-4147-A177-3AD203B41FA5}">
                      <a16:colId xmlns:a16="http://schemas.microsoft.com/office/drawing/2014/main" val="224353090"/>
                    </a:ext>
                  </a:extLst>
                </a:gridCol>
                <a:gridCol w="329184">
                  <a:extLst>
                    <a:ext uri="{9D8B030D-6E8A-4147-A177-3AD203B41FA5}">
                      <a16:colId xmlns:a16="http://schemas.microsoft.com/office/drawing/2014/main" val="3759952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8014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- 2021-04-28 15:30:46</a:t>
                      </a:r>
                      <a:r>
                        <a:rPr kumimoji="0" lang="de-DE" sz="1000" b="0" i="0" u="none" strike="noStrike" kern="1200" cap="none" spc="0" normalizeH="0" baseline="0" noProof="0">
                          <a:ln>
                            <a:noFill/>
                          </a:ln>
                          <a:solidFill>
                            <a:prstClr val="black"/>
                          </a:solidFill>
                          <a:effectLst/>
                          <a:uLnTx/>
                          <a:uFillTx/>
                          <a:latin typeface="+mn-lt"/>
                          <a:ea typeface="+mn-ea"/>
                          <a:cs typeface="+mn-cs"/>
                        </a:rPr>
                        <a:t>
 📢🚨Zusätzlicher Ausbildungsplatz‼️
Du bist noch auf der Suche nach einem Ausbildungsplatz zum 01.08.2021?🧐 Du hast Freude am Umgang mit Daten und Zahlen? Du bist ein Organisationstalent?🤸👩‍💻 Dann sei schnell und bewirb dich auf unsere zusätzliche Ausbildungsstelle als Industriekaufmann/-frau‼️  
Weitere Informationen: bit.ly/3dYYgEr
#crespeldeitersgroup #ausbildung #ibbenbüren #industriekaufmann #industriekauffrau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4588103"/>
                  </a:ext>
                </a:extLst>
              </a:tr>
            </a:tbl>
          </a:graphicData>
        </a:graphic>
      </p:graphicFrame>
      <p:sp>
        <p:nvSpPr>
          <p:cNvPr id="4" name="Text Placeholder 3">
            <a:extLst>
              <a:ext uri="{FF2B5EF4-FFF2-40B4-BE49-F238E27FC236}">
                <a16:creationId xmlns:a16="http://schemas.microsoft.com/office/drawing/2014/main" id="{9460BE68-0A26-4C81-86FB-D0E81AEB19D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496093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BF16-70DA-4091-AD2D-8C7C3C56332D}"/>
              </a:ext>
            </a:extLst>
          </p:cNvPr>
          <p:cNvSpPr>
            <a:spLocks noGrp="1"/>
          </p:cNvSpPr>
          <p:nvPr>
            <p:ph type="title"/>
          </p:nvPr>
        </p:nvSpPr>
        <p:spPr/>
        <p:txBody>
          <a:bodyPr/>
          <a:lstStyle/>
          <a:p>
            <a:r>
              <a:rPr lang="en-US"/>
              <a:t>Facebook Own Posts Table | Crespel &amp; Deiters - 6 of 7</a:t>
            </a:r>
          </a:p>
        </p:txBody>
      </p:sp>
      <p:graphicFrame>
        <p:nvGraphicFramePr>
          <p:cNvPr id="5" name="Table Placeholder 4">
            <a:extLst>
              <a:ext uri="{FF2B5EF4-FFF2-40B4-BE49-F238E27FC236}">
                <a16:creationId xmlns:a16="http://schemas.microsoft.com/office/drawing/2014/main" id="{EE2D4782-CB24-42C4-878F-3D9F6BEA0995}"/>
              </a:ext>
            </a:extLst>
          </p:cNvPr>
          <p:cNvGraphicFramePr>
            <a:graphicFrameLocks noGrp="1"/>
          </p:cNvGraphicFramePr>
          <p:nvPr>
            <p:ph type="tbl" sz="quarter" idx="13"/>
            <p:extLst>
              <p:ext uri="{D42A27DB-BD31-4B8C-83A1-F6EECF244321}">
                <p14:modId xmlns:p14="http://schemas.microsoft.com/office/powerpoint/2010/main" val="352900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80105164"/>
                    </a:ext>
                  </a:extLst>
                </a:gridCol>
                <a:gridCol w="493776">
                  <a:extLst>
                    <a:ext uri="{9D8B030D-6E8A-4147-A177-3AD203B41FA5}">
                      <a16:colId xmlns:a16="http://schemas.microsoft.com/office/drawing/2014/main" val="1801099242"/>
                    </a:ext>
                  </a:extLst>
                </a:gridCol>
                <a:gridCol w="329184">
                  <a:extLst>
                    <a:ext uri="{9D8B030D-6E8A-4147-A177-3AD203B41FA5}">
                      <a16:colId xmlns:a16="http://schemas.microsoft.com/office/drawing/2014/main" val="3661566416"/>
                    </a:ext>
                  </a:extLst>
                </a:gridCol>
                <a:gridCol w="329184">
                  <a:extLst>
                    <a:ext uri="{9D8B030D-6E8A-4147-A177-3AD203B41FA5}">
                      <a16:colId xmlns:a16="http://schemas.microsoft.com/office/drawing/2014/main" val="614846998"/>
                    </a:ext>
                  </a:extLst>
                </a:gridCol>
                <a:gridCol w="329184">
                  <a:extLst>
                    <a:ext uri="{9D8B030D-6E8A-4147-A177-3AD203B41FA5}">
                      <a16:colId xmlns:a16="http://schemas.microsoft.com/office/drawing/2014/main" val="3500679123"/>
                    </a:ext>
                  </a:extLst>
                </a:gridCol>
                <a:gridCol w="329184">
                  <a:extLst>
                    <a:ext uri="{9D8B030D-6E8A-4147-A177-3AD203B41FA5}">
                      <a16:colId xmlns:a16="http://schemas.microsoft.com/office/drawing/2014/main" val="3213870917"/>
                    </a:ext>
                  </a:extLst>
                </a:gridCol>
                <a:gridCol w="329184">
                  <a:extLst>
                    <a:ext uri="{9D8B030D-6E8A-4147-A177-3AD203B41FA5}">
                      <a16:colId xmlns:a16="http://schemas.microsoft.com/office/drawing/2014/main" val="851455036"/>
                    </a:ext>
                  </a:extLst>
                </a:gridCol>
                <a:gridCol w="329184">
                  <a:extLst>
                    <a:ext uri="{9D8B030D-6E8A-4147-A177-3AD203B41FA5}">
                      <a16:colId xmlns:a16="http://schemas.microsoft.com/office/drawing/2014/main" val="2575988704"/>
                    </a:ext>
                  </a:extLst>
                </a:gridCol>
                <a:gridCol w="329184">
                  <a:extLst>
                    <a:ext uri="{9D8B030D-6E8A-4147-A177-3AD203B41FA5}">
                      <a16:colId xmlns:a16="http://schemas.microsoft.com/office/drawing/2014/main" val="2059430664"/>
                    </a:ext>
                  </a:extLst>
                </a:gridCol>
                <a:gridCol w="329184">
                  <a:extLst>
                    <a:ext uri="{9D8B030D-6E8A-4147-A177-3AD203B41FA5}">
                      <a16:colId xmlns:a16="http://schemas.microsoft.com/office/drawing/2014/main" val="3826663635"/>
                    </a:ext>
                  </a:extLst>
                </a:gridCol>
                <a:gridCol w="329184">
                  <a:extLst>
                    <a:ext uri="{9D8B030D-6E8A-4147-A177-3AD203B41FA5}">
                      <a16:colId xmlns:a16="http://schemas.microsoft.com/office/drawing/2014/main" val="3254639460"/>
                    </a:ext>
                  </a:extLst>
                </a:gridCol>
                <a:gridCol w="329184">
                  <a:extLst>
                    <a:ext uri="{9D8B030D-6E8A-4147-A177-3AD203B41FA5}">
                      <a16:colId xmlns:a16="http://schemas.microsoft.com/office/drawing/2014/main" val="2675080153"/>
                    </a:ext>
                  </a:extLst>
                </a:gridCol>
                <a:gridCol w="329184">
                  <a:extLst>
                    <a:ext uri="{9D8B030D-6E8A-4147-A177-3AD203B41FA5}">
                      <a16:colId xmlns:a16="http://schemas.microsoft.com/office/drawing/2014/main" val="2122099373"/>
                    </a:ext>
                  </a:extLst>
                </a:gridCol>
                <a:gridCol w="329184">
                  <a:extLst>
                    <a:ext uri="{9D8B030D-6E8A-4147-A177-3AD203B41FA5}">
                      <a16:colId xmlns:a16="http://schemas.microsoft.com/office/drawing/2014/main" val="2883050278"/>
                    </a:ext>
                  </a:extLst>
                </a:gridCol>
                <a:gridCol w="329184">
                  <a:extLst>
                    <a:ext uri="{9D8B030D-6E8A-4147-A177-3AD203B41FA5}">
                      <a16:colId xmlns:a16="http://schemas.microsoft.com/office/drawing/2014/main" val="3109874063"/>
                    </a:ext>
                  </a:extLst>
                </a:gridCol>
                <a:gridCol w="329184">
                  <a:extLst>
                    <a:ext uri="{9D8B030D-6E8A-4147-A177-3AD203B41FA5}">
                      <a16:colId xmlns:a16="http://schemas.microsoft.com/office/drawing/2014/main" val="2958163379"/>
                    </a:ext>
                  </a:extLst>
                </a:gridCol>
                <a:gridCol w="329184">
                  <a:extLst>
                    <a:ext uri="{9D8B030D-6E8A-4147-A177-3AD203B41FA5}">
                      <a16:colId xmlns:a16="http://schemas.microsoft.com/office/drawing/2014/main" val="2283768241"/>
                    </a:ext>
                  </a:extLst>
                </a:gridCol>
                <a:gridCol w="329184">
                  <a:extLst>
                    <a:ext uri="{9D8B030D-6E8A-4147-A177-3AD203B41FA5}">
                      <a16:colId xmlns:a16="http://schemas.microsoft.com/office/drawing/2014/main" val="2876211342"/>
                    </a:ext>
                  </a:extLst>
                </a:gridCol>
                <a:gridCol w="329184">
                  <a:extLst>
                    <a:ext uri="{9D8B030D-6E8A-4147-A177-3AD203B41FA5}">
                      <a16:colId xmlns:a16="http://schemas.microsoft.com/office/drawing/2014/main" val="58500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6536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- 2021-04-26 13:38:29</a:t>
                      </a:r>
                      <a:r>
                        <a:rPr kumimoji="0" lang="de-DE" sz="1000" b="0" i="0" u="none" strike="noStrike" kern="1200" cap="none" spc="0" normalizeH="0" baseline="0" noProof="0">
                          <a:ln>
                            <a:noFill/>
                          </a:ln>
                          <a:solidFill>
                            <a:prstClr val="black"/>
                          </a:solidFill>
                          <a:effectLst/>
                          <a:uLnTx/>
                          <a:uFillTx/>
                          <a:latin typeface="+mn-lt"/>
                          <a:ea typeface="+mn-ea"/>
                          <a:cs typeface="+mn-cs"/>
                        </a:rPr>
                        <a:t>
 Stay safe!💙
Heute wurden wir vor Ort vom mobilen Testteam der Praxis Dr. Windmann unterstützt😷🦠
So können wir nicht nur unser bestehendes Testangebot erweitern, sondern auch uns selbst sowie unsere Kolleginnen und Kollegen bestmöglichen schützen👫
#crespeldeitersgroup #staysafe #coronatest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5397175"/>
                  </a:ext>
                </a:extLst>
              </a:tr>
            </a:tbl>
          </a:graphicData>
        </a:graphic>
      </p:graphicFrame>
      <p:sp>
        <p:nvSpPr>
          <p:cNvPr id="4" name="Text Placeholder 3">
            <a:extLst>
              <a:ext uri="{FF2B5EF4-FFF2-40B4-BE49-F238E27FC236}">
                <a16:creationId xmlns:a16="http://schemas.microsoft.com/office/drawing/2014/main" id="{910B2160-BC9D-4D64-88BE-A9A297C49CE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5776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9D3B-8B74-4876-999A-87F909B86997}"/>
              </a:ext>
            </a:extLst>
          </p:cNvPr>
          <p:cNvSpPr>
            <a:spLocks noGrp="1"/>
          </p:cNvSpPr>
          <p:nvPr>
            <p:ph type="title"/>
          </p:nvPr>
        </p:nvSpPr>
        <p:spPr/>
        <p:txBody>
          <a:bodyPr/>
          <a:lstStyle/>
          <a:p>
            <a:r>
              <a:rPr lang="en-US"/>
              <a:t>Facebook Own Posts Table | Crespel &amp; Deiters - 7 of 7</a:t>
            </a:r>
          </a:p>
        </p:txBody>
      </p:sp>
      <p:graphicFrame>
        <p:nvGraphicFramePr>
          <p:cNvPr id="5" name="Table Placeholder 4">
            <a:extLst>
              <a:ext uri="{FF2B5EF4-FFF2-40B4-BE49-F238E27FC236}">
                <a16:creationId xmlns:a16="http://schemas.microsoft.com/office/drawing/2014/main" id="{7D625A57-875D-4D58-8B62-C0859E9EC2BE}"/>
              </a:ext>
            </a:extLst>
          </p:cNvPr>
          <p:cNvGraphicFramePr>
            <a:graphicFrameLocks noGrp="1"/>
          </p:cNvGraphicFramePr>
          <p:nvPr>
            <p:ph type="tbl" sz="quarter" idx="13"/>
            <p:extLst>
              <p:ext uri="{D42A27DB-BD31-4B8C-83A1-F6EECF244321}">
                <p14:modId xmlns:p14="http://schemas.microsoft.com/office/powerpoint/2010/main" val="289234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26407229"/>
                    </a:ext>
                  </a:extLst>
                </a:gridCol>
                <a:gridCol w="493776">
                  <a:extLst>
                    <a:ext uri="{9D8B030D-6E8A-4147-A177-3AD203B41FA5}">
                      <a16:colId xmlns:a16="http://schemas.microsoft.com/office/drawing/2014/main" val="3151363322"/>
                    </a:ext>
                  </a:extLst>
                </a:gridCol>
                <a:gridCol w="329184">
                  <a:extLst>
                    <a:ext uri="{9D8B030D-6E8A-4147-A177-3AD203B41FA5}">
                      <a16:colId xmlns:a16="http://schemas.microsoft.com/office/drawing/2014/main" val="2413989619"/>
                    </a:ext>
                  </a:extLst>
                </a:gridCol>
                <a:gridCol w="329184">
                  <a:extLst>
                    <a:ext uri="{9D8B030D-6E8A-4147-A177-3AD203B41FA5}">
                      <a16:colId xmlns:a16="http://schemas.microsoft.com/office/drawing/2014/main" val="3175938172"/>
                    </a:ext>
                  </a:extLst>
                </a:gridCol>
                <a:gridCol w="329184">
                  <a:extLst>
                    <a:ext uri="{9D8B030D-6E8A-4147-A177-3AD203B41FA5}">
                      <a16:colId xmlns:a16="http://schemas.microsoft.com/office/drawing/2014/main" val="1404815617"/>
                    </a:ext>
                  </a:extLst>
                </a:gridCol>
                <a:gridCol w="329184">
                  <a:extLst>
                    <a:ext uri="{9D8B030D-6E8A-4147-A177-3AD203B41FA5}">
                      <a16:colId xmlns:a16="http://schemas.microsoft.com/office/drawing/2014/main" val="4201861743"/>
                    </a:ext>
                  </a:extLst>
                </a:gridCol>
                <a:gridCol w="329184">
                  <a:extLst>
                    <a:ext uri="{9D8B030D-6E8A-4147-A177-3AD203B41FA5}">
                      <a16:colId xmlns:a16="http://schemas.microsoft.com/office/drawing/2014/main" val="2396124612"/>
                    </a:ext>
                  </a:extLst>
                </a:gridCol>
                <a:gridCol w="329184">
                  <a:extLst>
                    <a:ext uri="{9D8B030D-6E8A-4147-A177-3AD203B41FA5}">
                      <a16:colId xmlns:a16="http://schemas.microsoft.com/office/drawing/2014/main" val="4191547704"/>
                    </a:ext>
                  </a:extLst>
                </a:gridCol>
                <a:gridCol w="329184">
                  <a:extLst>
                    <a:ext uri="{9D8B030D-6E8A-4147-A177-3AD203B41FA5}">
                      <a16:colId xmlns:a16="http://schemas.microsoft.com/office/drawing/2014/main" val="3633107185"/>
                    </a:ext>
                  </a:extLst>
                </a:gridCol>
                <a:gridCol w="329184">
                  <a:extLst>
                    <a:ext uri="{9D8B030D-6E8A-4147-A177-3AD203B41FA5}">
                      <a16:colId xmlns:a16="http://schemas.microsoft.com/office/drawing/2014/main" val="1828605602"/>
                    </a:ext>
                  </a:extLst>
                </a:gridCol>
                <a:gridCol w="329184">
                  <a:extLst>
                    <a:ext uri="{9D8B030D-6E8A-4147-A177-3AD203B41FA5}">
                      <a16:colId xmlns:a16="http://schemas.microsoft.com/office/drawing/2014/main" val="3712839487"/>
                    </a:ext>
                  </a:extLst>
                </a:gridCol>
                <a:gridCol w="329184">
                  <a:extLst>
                    <a:ext uri="{9D8B030D-6E8A-4147-A177-3AD203B41FA5}">
                      <a16:colId xmlns:a16="http://schemas.microsoft.com/office/drawing/2014/main" val="2458081406"/>
                    </a:ext>
                  </a:extLst>
                </a:gridCol>
                <a:gridCol w="329184">
                  <a:extLst>
                    <a:ext uri="{9D8B030D-6E8A-4147-A177-3AD203B41FA5}">
                      <a16:colId xmlns:a16="http://schemas.microsoft.com/office/drawing/2014/main" val="3728128366"/>
                    </a:ext>
                  </a:extLst>
                </a:gridCol>
                <a:gridCol w="329184">
                  <a:extLst>
                    <a:ext uri="{9D8B030D-6E8A-4147-A177-3AD203B41FA5}">
                      <a16:colId xmlns:a16="http://schemas.microsoft.com/office/drawing/2014/main" val="2648817162"/>
                    </a:ext>
                  </a:extLst>
                </a:gridCol>
                <a:gridCol w="329184">
                  <a:extLst>
                    <a:ext uri="{9D8B030D-6E8A-4147-A177-3AD203B41FA5}">
                      <a16:colId xmlns:a16="http://schemas.microsoft.com/office/drawing/2014/main" val="435981556"/>
                    </a:ext>
                  </a:extLst>
                </a:gridCol>
                <a:gridCol w="329184">
                  <a:extLst>
                    <a:ext uri="{9D8B030D-6E8A-4147-A177-3AD203B41FA5}">
                      <a16:colId xmlns:a16="http://schemas.microsoft.com/office/drawing/2014/main" val="901975121"/>
                    </a:ext>
                  </a:extLst>
                </a:gridCol>
                <a:gridCol w="329184">
                  <a:extLst>
                    <a:ext uri="{9D8B030D-6E8A-4147-A177-3AD203B41FA5}">
                      <a16:colId xmlns:a16="http://schemas.microsoft.com/office/drawing/2014/main" val="1618137858"/>
                    </a:ext>
                  </a:extLst>
                </a:gridCol>
                <a:gridCol w="329184">
                  <a:extLst>
                    <a:ext uri="{9D8B030D-6E8A-4147-A177-3AD203B41FA5}">
                      <a16:colId xmlns:a16="http://schemas.microsoft.com/office/drawing/2014/main" val="2827662634"/>
                    </a:ext>
                  </a:extLst>
                </a:gridCol>
                <a:gridCol w="329184">
                  <a:extLst>
                    <a:ext uri="{9D8B030D-6E8A-4147-A177-3AD203B41FA5}">
                      <a16:colId xmlns:a16="http://schemas.microsoft.com/office/drawing/2014/main" val="98201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083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- 2021-04-01 12:53:37</a:t>
                      </a:r>
                      <a:r>
                        <a:rPr kumimoji="0" lang="de-DE" sz="1000" b="0" i="0" u="none" strike="noStrike" kern="1200" cap="none" spc="0" normalizeH="0" baseline="0" noProof="0">
                          <a:ln>
                            <a:noFill/>
                          </a:ln>
                          <a:solidFill>
                            <a:prstClr val="black"/>
                          </a:solidFill>
                          <a:effectLst/>
                          <a:uLnTx/>
                          <a:uFillTx/>
                          <a:latin typeface="+mn-lt"/>
                          <a:ea typeface="+mn-ea"/>
                          <a:cs typeface="+mn-cs"/>
                        </a:rPr>
                        <a:t>
 Eigentlich haben unsere Drei Hasen immer eine Menge um die Ohren🐰🌷 Aber Ostern lassen sie auch in diesem Jahr ruhiger angehen und verbringen die anstehenden Feiertage im engsten Familienkreis – natürlich erst, wenn coronakonform die Eier versteckt wurden😉🥚
Wir wünschen euch trotz der Umstände sonnige Ostern und ein paar erholsame Tage!☀️🐣 
Bleibt gesund!
#crespeldeitersgroup #happyeaster #wirbleibenzuhause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6574760"/>
                  </a:ext>
                </a:extLst>
              </a:tr>
            </a:tbl>
          </a:graphicData>
        </a:graphic>
      </p:graphicFrame>
      <p:sp>
        <p:nvSpPr>
          <p:cNvPr id="4" name="Text Placeholder 3">
            <a:extLst>
              <a:ext uri="{FF2B5EF4-FFF2-40B4-BE49-F238E27FC236}">
                <a16:creationId xmlns:a16="http://schemas.microsoft.com/office/drawing/2014/main" id="{D0EFB349-803D-4922-ACD1-9C4E31E201A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04061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4EE5-D54B-4282-9FFA-30FA81605808}"/>
              </a:ext>
            </a:extLst>
          </p:cNvPr>
          <p:cNvSpPr>
            <a:spLocks noGrp="1"/>
          </p:cNvSpPr>
          <p:nvPr>
            <p:ph type="title"/>
          </p:nvPr>
        </p:nvSpPr>
        <p:spPr/>
        <p:txBody>
          <a:bodyPr/>
          <a:lstStyle/>
          <a:p>
            <a:r>
              <a:rPr lang="en-US"/>
              <a:t>Facebook Reach By Country Table | Crespel &amp; Deiters - 1 of 3</a:t>
            </a:r>
          </a:p>
        </p:txBody>
      </p:sp>
      <p:graphicFrame>
        <p:nvGraphicFramePr>
          <p:cNvPr id="5" name="Table Placeholder 4">
            <a:extLst>
              <a:ext uri="{FF2B5EF4-FFF2-40B4-BE49-F238E27FC236}">
                <a16:creationId xmlns:a16="http://schemas.microsoft.com/office/drawing/2014/main" id="{75A759B8-803D-4AA3-8921-A6473D0EC329}"/>
              </a:ext>
            </a:extLst>
          </p:cNvPr>
          <p:cNvGraphicFramePr>
            <a:graphicFrameLocks noGrp="1"/>
          </p:cNvGraphicFramePr>
          <p:nvPr>
            <p:ph type="tbl" sz="quarter" idx="13"/>
            <p:extLst>
              <p:ext uri="{D42A27DB-BD31-4B8C-83A1-F6EECF244321}">
                <p14:modId xmlns:p14="http://schemas.microsoft.com/office/powerpoint/2010/main" val="62409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18106466"/>
                    </a:ext>
                  </a:extLst>
                </a:gridCol>
                <a:gridCol w="3291840">
                  <a:extLst>
                    <a:ext uri="{9D8B030D-6E8A-4147-A177-3AD203B41FA5}">
                      <a16:colId xmlns:a16="http://schemas.microsoft.com/office/drawing/2014/main" val="835628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1280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extLst>
                  <a:ext uri="{0D108BD9-81ED-4DB2-BD59-A6C34878D82A}">
                    <a16:rowId xmlns:a16="http://schemas.microsoft.com/office/drawing/2014/main" val="332228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9462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8014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1500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1460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1955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5672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9855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5774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09482500"/>
                  </a:ext>
                </a:extLst>
              </a:tr>
            </a:tbl>
          </a:graphicData>
        </a:graphic>
      </p:graphicFrame>
      <p:sp>
        <p:nvSpPr>
          <p:cNvPr id="4" name="Text Placeholder 3">
            <a:extLst>
              <a:ext uri="{FF2B5EF4-FFF2-40B4-BE49-F238E27FC236}">
                <a16:creationId xmlns:a16="http://schemas.microsoft.com/office/drawing/2014/main" id="{306410D4-F421-42B8-9A55-FB073C769B0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510262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D0C4-6BC1-4EF4-9447-AF5F89D67621}"/>
              </a:ext>
            </a:extLst>
          </p:cNvPr>
          <p:cNvSpPr>
            <a:spLocks noGrp="1"/>
          </p:cNvSpPr>
          <p:nvPr>
            <p:ph type="title"/>
          </p:nvPr>
        </p:nvSpPr>
        <p:spPr/>
        <p:txBody>
          <a:bodyPr/>
          <a:lstStyle/>
          <a:p>
            <a:r>
              <a:rPr lang="en-US"/>
              <a:t>Facebook Reach By Country Table | Crespel &amp; Deiters - 2 of 3</a:t>
            </a:r>
          </a:p>
        </p:txBody>
      </p:sp>
      <p:graphicFrame>
        <p:nvGraphicFramePr>
          <p:cNvPr id="5" name="Table Placeholder 4">
            <a:extLst>
              <a:ext uri="{FF2B5EF4-FFF2-40B4-BE49-F238E27FC236}">
                <a16:creationId xmlns:a16="http://schemas.microsoft.com/office/drawing/2014/main" id="{8A2C044C-9DD9-4FD7-83ED-83CD90766CC3}"/>
              </a:ext>
            </a:extLst>
          </p:cNvPr>
          <p:cNvGraphicFramePr>
            <a:graphicFrameLocks noGrp="1"/>
          </p:cNvGraphicFramePr>
          <p:nvPr>
            <p:ph type="tbl" sz="quarter" idx="13"/>
            <p:extLst>
              <p:ext uri="{D42A27DB-BD31-4B8C-83A1-F6EECF244321}">
                <p14:modId xmlns:p14="http://schemas.microsoft.com/office/powerpoint/2010/main" val="4078803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8625223"/>
                    </a:ext>
                  </a:extLst>
                </a:gridCol>
                <a:gridCol w="3291840">
                  <a:extLst>
                    <a:ext uri="{9D8B030D-6E8A-4147-A177-3AD203B41FA5}">
                      <a16:colId xmlns:a16="http://schemas.microsoft.com/office/drawing/2014/main" val="215417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8353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9341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177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2412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069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3183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2653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4346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2044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5783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0434999"/>
                  </a:ext>
                </a:extLst>
              </a:tr>
            </a:tbl>
          </a:graphicData>
        </a:graphic>
      </p:graphicFrame>
      <p:sp>
        <p:nvSpPr>
          <p:cNvPr id="4" name="Text Placeholder 3">
            <a:extLst>
              <a:ext uri="{FF2B5EF4-FFF2-40B4-BE49-F238E27FC236}">
                <a16:creationId xmlns:a16="http://schemas.microsoft.com/office/drawing/2014/main" id="{A4FF857A-0B90-43D9-9B80-11DBFF28809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56790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4D8B8-C1E3-49FD-AD3B-E9D304DD53C3}"/>
              </a:ext>
            </a:extLst>
          </p:cNvPr>
          <p:cNvSpPr>
            <a:spLocks noGrp="1"/>
          </p:cNvSpPr>
          <p:nvPr>
            <p:ph type="title"/>
          </p:nvPr>
        </p:nvSpPr>
        <p:spPr/>
        <p:txBody>
          <a:bodyPr/>
          <a:lstStyle/>
          <a:p>
            <a:r>
              <a:rPr lang="en-US"/>
              <a:t>Facebook Reach By Country Table | Crespel &amp; Deiters - 3 of 3</a:t>
            </a:r>
          </a:p>
        </p:txBody>
      </p:sp>
      <p:graphicFrame>
        <p:nvGraphicFramePr>
          <p:cNvPr id="5" name="Table Placeholder 4">
            <a:extLst>
              <a:ext uri="{FF2B5EF4-FFF2-40B4-BE49-F238E27FC236}">
                <a16:creationId xmlns:a16="http://schemas.microsoft.com/office/drawing/2014/main" id="{C680459E-456F-4709-A78F-EC4CFE84F18E}"/>
              </a:ext>
            </a:extLst>
          </p:cNvPr>
          <p:cNvGraphicFramePr>
            <a:graphicFrameLocks noGrp="1"/>
          </p:cNvGraphicFramePr>
          <p:nvPr>
            <p:ph type="tbl" sz="quarter" idx="13"/>
            <p:extLst>
              <p:ext uri="{D42A27DB-BD31-4B8C-83A1-F6EECF244321}">
                <p14:modId xmlns:p14="http://schemas.microsoft.com/office/powerpoint/2010/main" val="365177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37948285"/>
                    </a:ext>
                  </a:extLst>
                </a:gridCol>
                <a:gridCol w="3291840">
                  <a:extLst>
                    <a:ext uri="{9D8B030D-6E8A-4147-A177-3AD203B41FA5}">
                      <a16:colId xmlns:a16="http://schemas.microsoft.com/office/drawing/2014/main" val="306306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35173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Korea, Republic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3867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Lithuania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8321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437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372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9693428"/>
                  </a:ext>
                </a:extLst>
              </a:tr>
            </a:tbl>
          </a:graphicData>
        </a:graphic>
      </p:graphicFrame>
      <p:sp>
        <p:nvSpPr>
          <p:cNvPr id="4" name="Text Placeholder 3">
            <a:extLst>
              <a:ext uri="{FF2B5EF4-FFF2-40B4-BE49-F238E27FC236}">
                <a16:creationId xmlns:a16="http://schemas.microsoft.com/office/drawing/2014/main" id="{053CEA4E-553C-4263-AFBC-8024804BF80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56275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CCC2-83E3-4C48-B8F7-E6FB53B41183}"/>
              </a:ext>
            </a:extLst>
          </p:cNvPr>
          <p:cNvSpPr>
            <a:spLocks noGrp="1"/>
          </p:cNvSpPr>
          <p:nvPr>
            <p:ph type="title"/>
          </p:nvPr>
        </p:nvSpPr>
        <p:spPr/>
        <p:txBody>
          <a:bodyPr/>
          <a:lstStyle/>
          <a:p>
            <a:r>
              <a:rPr lang="en-US"/>
              <a:t>Facebook Organic, Viral &amp; Paid Reach over Time | Crespel &amp; Deiters</a:t>
            </a:r>
          </a:p>
        </p:txBody>
      </p:sp>
      <p:graphicFrame>
        <p:nvGraphicFramePr>
          <p:cNvPr id="6" name="Chart Placeholder 5">
            <a:extLst>
              <a:ext uri="{FF2B5EF4-FFF2-40B4-BE49-F238E27FC236}">
                <a16:creationId xmlns:a16="http://schemas.microsoft.com/office/drawing/2014/main" id="{42731523-7F51-4A5E-869D-79C81457CBA0}"/>
              </a:ext>
            </a:extLst>
          </p:cNvPr>
          <p:cNvGraphicFramePr>
            <a:graphicFrameLocks noGrp="1"/>
          </p:cNvGraphicFramePr>
          <p:nvPr>
            <p:ph type="chart" sz="quarter" idx="13"/>
            <p:extLst>
              <p:ext uri="{D42A27DB-BD31-4B8C-83A1-F6EECF244321}">
                <p14:modId xmlns:p14="http://schemas.microsoft.com/office/powerpoint/2010/main" val="2968423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D8143-3C9B-4E5B-95A6-788157000C36}"/>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02954EA0-0145-4975-842A-C6D5ECF92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032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B805-BF25-4EBF-86B1-8A1EF081C9CC}"/>
              </a:ext>
            </a:extLst>
          </p:cNvPr>
          <p:cNvSpPr>
            <a:spLocks noGrp="1"/>
          </p:cNvSpPr>
          <p:nvPr>
            <p:ph type="title"/>
          </p:nvPr>
        </p:nvSpPr>
        <p:spPr/>
        <p:txBody>
          <a:bodyPr/>
          <a:lstStyle/>
          <a:p>
            <a:r>
              <a:rPr lang="en-US"/>
              <a:t>Facebook Interaction Rate | Crespel &amp; Deiters</a:t>
            </a:r>
          </a:p>
        </p:txBody>
      </p:sp>
      <p:graphicFrame>
        <p:nvGraphicFramePr>
          <p:cNvPr id="6" name="Chart Placeholder 5">
            <a:extLst>
              <a:ext uri="{FF2B5EF4-FFF2-40B4-BE49-F238E27FC236}">
                <a16:creationId xmlns:a16="http://schemas.microsoft.com/office/drawing/2014/main" id="{BE2FF715-7BB9-4069-B4B4-F6571C93AB01}"/>
              </a:ext>
            </a:extLst>
          </p:cNvPr>
          <p:cNvGraphicFramePr>
            <a:graphicFrameLocks noGrp="1"/>
          </p:cNvGraphicFramePr>
          <p:nvPr>
            <p:ph type="chart" sz="quarter" idx="13"/>
            <p:extLst>
              <p:ext uri="{D42A27DB-BD31-4B8C-83A1-F6EECF244321}">
                <p14:modId xmlns:p14="http://schemas.microsoft.com/office/powerpoint/2010/main" val="2992026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FFBFA-4125-4682-ACCF-5290124B429E}"/>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9B7DC5F5-194C-4F21-84EB-C07A6FDD48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130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FC98-DCDB-42E5-858D-A507C01955A0}"/>
              </a:ext>
            </a:extLst>
          </p:cNvPr>
          <p:cNvSpPr>
            <a:spLocks noGrp="1"/>
          </p:cNvSpPr>
          <p:nvPr>
            <p:ph type="title"/>
          </p:nvPr>
        </p:nvSpPr>
        <p:spPr/>
        <p:txBody>
          <a:bodyPr/>
          <a:lstStyle/>
          <a:p>
            <a:r>
              <a:rPr lang="en-US"/>
              <a:t>Facebook Engaged Users | Crespel &amp; Deiters</a:t>
            </a:r>
          </a:p>
        </p:txBody>
      </p:sp>
      <p:graphicFrame>
        <p:nvGraphicFramePr>
          <p:cNvPr id="6" name="Chart Placeholder 5">
            <a:extLst>
              <a:ext uri="{FF2B5EF4-FFF2-40B4-BE49-F238E27FC236}">
                <a16:creationId xmlns:a16="http://schemas.microsoft.com/office/drawing/2014/main" id="{F8769A45-5722-4150-BFA7-16B0489D8323}"/>
              </a:ext>
            </a:extLst>
          </p:cNvPr>
          <p:cNvGraphicFramePr>
            <a:graphicFrameLocks noGrp="1"/>
          </p:cNvGraphicFramePr>
          <p:nvPr>
            <p:ph type="chart" sz="quarter" idx="13"/>
            <p:extLst>
              <p:ext uri="{D42A27DB-BD31-4B8C-83A1-F6EECF244321}">
                <p14:modId xmlns:p14="http://schemas.microsoft.com/office/powerpoint/2010/main" val="1761596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244C02-3BA0-4FBE-BE69-F7EC605F229B}"/>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57786CA2-0D04-4077-9968-789E4F43B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710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30D9B-49D9-4148-8288-2A2130AC27A9}"/>
              </a:ext>
            </a:extLst>
          </p:cNvPr>
          <p:cNvSpPr>
            <a:spLocks noGrp="1"/>
          </p:cNvSpPr>
          <p:nvPr>
            <p:ph type="title"/>
          </p:nvPr>
        </p:nvSpPr>
        <p:spPr/>
        <p:txBody>
          <a:bodyPr/>
          <a:lstStyle/>
          <a:p>
            <a:r>
              <a:rPr lang="en-US"/>
              <a:t>Facebook Page Views | Crespel &amp; Deiters</a:t>
            </a:r>
          </a:p>
        </p:txBody>
      </p:sp>
      <p:graphicFrame>
        <p:nvGraphicFramePr>
          <p:cNvPr id="6" name="Chart Placeholder 5">
            <a:extLst>
              <a:ext uri="{FF2B5EF4-FFF2-40B4-BE49-F238E27FC236}">
                <a16:creationId xmlns:a16="http://schemas.microsoft.com/office/drawing/2014/main" id="{A63DFB57-32FF-49D6-A750-5CE6168C095D}"/>
              </a:ext>
            </a:extLst>
          </p:cNvPr>
          <p:cNvGraphicFramePr>
            <a:graphicFrameLocks noGrp="1"/>
          </p:cNvGraphicFramePr>
          <p:nvPr>
            <p:ph type="chart" sz="quarter" idx="13"/>
            <p:extLst>
              <p:ext uri="{D42A27DB-BD31-4B8C-83A1-F6EECF244321}">
                <p14:modId xmlns:p14="http://schemas.microsoft.com/office/powerpoint/2010/main" val="230386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81686-E673-46F9-A649-41A2934AF3A8}"/>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23D822D8-78DF-4458-B5F0-5338D570C5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941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B436-9C6C-41A7-B249-A8BA1E341B7D}"/>
              </a:ext>
            </a:extLst>
          </p:cNvPr>
          <p:cNvSpPr>
            <a:spLocks noGrp="1"/>
          </p:cNvSpPr>
          <p:nvPr>
            <p:ph type="title"/>
          </p:nvPr>
        </p:nvSpPr>
        <p:spPr/>
        <p:txBody>
          <a:bodyPr/>
          <a:lstStyle/>
          <a:p>
            <a:r>
              <a:rPr lang="en-US"/>
              <a:t>Facebook Hashtag Detection | Crespel &amp; Deiters - 1 of 2</a:t>
            </a:r>
          </a:p>
        </p:txBody>
      </p:sp>
      <p:graphicFrame>
        <p:nvGraphicFramePr>
          <p:cNvPr id="5" name="Table Placeholder 4">
            <a:extLst>
              <a:ext uri="{FF2B5EF4-FFF2-40B4-BE49-F238E27FC236}">
                <a16:creationId xmlns:a16="http://schemas.microsoft.com/office/drawing/2014/main" id="{6A021624-D6FE-4541-9CE2-4883C451D88B}"/>
              </a:ext>
            </a:extLst>
          </p:cNvPr>
          <p:cNvGraphicFramePr>
            <a:graphicFrameLocks noGrp="1"/>
          </p:cNvGraphicFramePr>
          <p:nvPr>
            <p:ph type="tbl" sz="quarter" idx="13"/>
            <p:extLst>
              <p:ext uri="{D42A27DB-BD31-4B8C-83A1-F6EECF244321}">
                <p14:modId xmlns:p14="http://schemas.microsoft.com/office/powerpoint/2010/main" val="392807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1264025"/>
                    </a:ext>
                  </a:extLst>
                </a:gridCol>
                <a:gridCol w="1152144">
                  <a:extLst>
                    <a:ext uri="{9D8B030D-6E8A-4147-A177-3AD203B41FA5}">
                      <a16:colId xmlns:a16="http://schemas.microsoft.com/office/drawing/2014/main" val="3554351745"/>
                    </a:ext>
                  </a:extLst>
                </a:gridCol>
                <a:gridCol w="1152144">
                  <a:extLst>
                    <a:ext uri="{9D8B030D-6E8A-4147-A177-3AD203B41FA5}">
                      <a16:colId xmlns:a16="http://schemas.microsoft.com/office/drawing/2014/main" val="1438071681"/>
                    </a:ext>
                  </a:extLst>
                </a:gridCol>
                <a:gridCol w="1152144">
                  <a:extLst>
                    <a:ext uri="{9D8B030D-6E8A-4147-A177-3AD203B41FA5}">
                      <a16:colId xmlns:a16="http://schemas.microsoft.com/office/drawing/2014/main" val="2458742957"/>
                    </a:ext>
                  </a:extLst>
                </a:gridCol>
                <a:gridCol w="1152144">
                  <a:extLst>
                    <a:ext uri="{9D8B030D-6E8A-4147-A177-3AD203B41FA5}">
                      <a16:colId xmlns:a16="http://schemas.microsoft.com/office/drawing/2014/main" val="3163094318"/>
                    </a:ext>
                  </a:extLst>
                </a:gridCol>
                <a:gridCol w="1152144">
                  <a:extLst>
                    <a:ext uri="{9D8B030D-6E8A-4147-A177-3AD203B41FA5}">
                      <a16:colId xmlns:a16="http://schemas.microsoft.com/office/drawing/2014/main" val="73036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1488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#crespeldeitersgroup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221399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#ibbenbüren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4741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#happyeaster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11984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#wirbleibenzuhause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92113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64466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#coronatest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75140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38405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#industriekaufmann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44587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#industriekauffrau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122234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#loryma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1872563"/>
                  </a:ext>
                </a:extLst>
              </a:tr>
            </a:tbl>
          </a:graphicData>
        </a:graphic>
      </p:graphicFrame>
      <p:sp>
        <p:nvSpPr>
          <p:cNvPr id="4" name="Text Placeholder 3">
            <a:extLst>
              <a:ext uri="{FF2B5EF4-FFF2-40B4-BE49-F238E27FC236}">
                <a16:creationId xmlns:a16="http://schemas.microsoft.com/office/drawing/2014/main" id="{2D368321-D461-40EE-BF05-EB07F210C8E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863926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220F-931C-4B22-A0EF-BC1BDD959797}"/>
              </a:ext>
            </a:extLst>
          </p:cNvPr>
          <p:cNvSpPr>
            <a:spLocks noGrp="1"/>
          </p:cNvSpPr>
          <p:nvPr>
            <p:ph type="title"/>
          </p:nvPr>
        </p:nvSpPr>
        <p:spPr/>
        <p:txBody>
          <a:bodyPr/>
          <a:lstStyle/>
          <a:p>
            <a:r>
              <a:rPr lang="en-US"/>
              <a:t>Facebook Hashtag Detection | Crespel &amp; Deiters - 2 of 2</a:t>
            </a:r>
          </a:p>
        </p:txBody>
      </p:sp>
      <p:graphicFrame>
        <p:nvGraphicFramePr>
          <p:cNvPr id="5" name="Table Placeholder 4">
            <a:extLst>
              <a:ext uri="{FF2B5EF4-FFF2-40B4-BE49-F238E27FC236}">
                <a16:creationId xmlns:a16="http://schemas.microsoft.com/office/drawing/2014/main" id="{B6312A34-80AC-439A-A2CC-69F7218CB01B}"/>
              </a:ext>
            </a:extLst>
          </p:cNvPr>
          <p:cNvGraphicFramePr>
            <a:graphicFrameLocks noGrp="1"/>
          </p:cNvGraphicFramePr>
          <p:nvPr>
            <p:ph type="tbl" sz="quarter" idx="13"/>
            <p:extLst>
              <p:ext uri="{D42A27DB-BD31-4B8C-83A1-F6EECF244321}">
                <p14:modId xmlns:p14="http://schemas.microsoft.com/office/powerpoint/2010/main" val="350198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857121"/>
                    </a:ext>
                  </a:extLst>
                </a:gridCol>
                <a:gridCol w="1152144">
                  <a:extLst>
                    <a:ext uri="{9D8B030D-6E8A-4147-A177-3AD203B41FA5}">
                      <a16:colId xmlns:a16="http://schemas.microsoft.com/office/drawing/2014/main" val="3567011284"/>
                    </a:ext>
                  </a:extLst>
                </a:gridCol>
                <a:gridCol w="1152144">
                  <a:extLst>
                    <a:ext uri="{9D8B030D-6E8A-4147-A177-3AD203B41FA5}">
                      <a16:colId xmlns:a16="http://schemas.microsoft.com/office/drawing/2014/main" val="1287188967"/>
                    </a:ext>
                  </a:extLst>
                </a:gridCol>
                <a:gridCol w="1152144">
                  <a:extLst>
                    <a:ext uri="{9D8B030D-6E8A-4147-A177-3AD203B41FA5}">
                      <a16:colId xmlns:a16="http://schemas.microsoft.com/office/drawing/2014/main" val="1414615997"/>
                    </a:ext>
                  </a:extLst>
                </a:gridCol>
                <a:gridCol w="1152144">
                  <a:extLst>
                    <a:ext uri="{9D8B030D-6E8A-4147-A177-3AD203B41FA5}">
                      <a16:colId xmlns:a16="http://schemas.microsoft.com/office/drawing/2014/main" val="2857748760"/>
                    </a:ext>
                  </a:extLst>
                </a:gridCol>
                <a:gridCol w="1152144">
                  <a:extLst>
                    <a:ext uri="{9D8B030D-6E8A-4147-A177-3AD203B41FA5}">
                      <a16:colId xmlns:a16="http://schemas.microsoft.com/office/drawing/2014/main" val="175122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5696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8947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26346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#wheatbased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0365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90856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#highprotein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75227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18753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#ordermanagement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35230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#mintberufe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944848266"/>
                  </a:ext>
                </a:extLst>
              </a:tr>
            </a:tbl>
          </a:graphicData>
        </a:graphic>
      </p:graphicFrame>
      <p:sp>
        <p:nvSpPr>
          <p:cNvPr id="4" name="Text Placeholder 3">
            <a:extLst>
              <a:ext uri="{FF2B5EF4-FFF2-40B4-BE49-F238E27FC236}">
                <a16:creationId xmlns:a16="http://schemas.microsoft.com/office/drawing/2014/main" id="{8117B2D7-D49C-4B5F-B132-A892E2DE50E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0662092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1006</Words>
  <Application>Microsoft Office PowerPoint</Application>
  <PresentationFormat>On-screen Show (4:3)</PresentationFormat>
  <Paragraphs>526</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Quartal</vt:lpstr>
      <vt:lpstr>Facebook Key Metrics Table | Crespel &amp; Deiters</vt:lpstr>
      <vt:lpstr>Facebook Key Metrics Table | Crespel &amp; Deiters</vt:lpstr>
      <vt:lpstr>Facebook Fans Total | Crespel &amp; Deiters</vt:lpstr>
      <vt:lpstr>Facebook Own Posts Table | Crespel &amp; Deiters - 1 of 7</vt:lpstr>
      <vt:lpstr>Facebook Own Posts Table | Crespel &amp; Deiters - 2 of 7</vt:lpstr>
      <vt:lpstr>Facebook Own Posts Table | Crespel &amp; Deiters - 3 of 7</vt:lpstr>
      <vt:lpstr>Facebook Own Posts Table | Crespel &amp; Deiters - 4 of 7</vt:lpstr>
      <vt:lpstr>Facebook Own Posts Table | Crespel &amp; Deiters - 5 of 7</vt:lpstr>
      <vt:lpstr>Facebook Own Posts Table | Crespel &amp; Deiters - 6 of 7</vt:lpstr>
      <vt:lpstr>Facebook Own Posts Table | Crespel &amp; Deiters - 7 of 7</vt:lpstr>
      <vt:lpstr>Facebook Reach By Country Table | Crespel &amp; Deiters - 1 of 3</vt:lpstr>
      <vt:lpstr>Facebook Reach By Country Table | Crespel &amp; Deiters - 2 of 3</vt:lpstr>
      <vt:lpstr>Facebook Reach By Country Table | Crespel &amp; Deiters - 3 of 3</vt:lpstr>
      <vt:lpstr>Facebook Organic, Viral &amp; Paid Reach over Time | Crespel &amp; Deiters</vt:lpstr>
      <vt:lpstr>Facebook Interaction Rate | Crespel &amp; Deiters</vt:lpstr>
      <vt:lpstr>Facebook Engaged Users | Crespel &amp; Deiters</vt:lpstr>
      <vt:lpstr>Facebook Page Views | Crespel &amp; Deiters</vt:lpstr>
      <vt:lpstr>Facebook Hashtag Detection | Crespel &amp; Deiters - 1 of 2</vt:lpstr>
      <vt:lpstr>Facebook Hashtag Detection | Crespel &amp; Deiters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2021-07-08T12:22:53Z</dcterms:created>
  <dcterms:modified xsi:type="dcterms:W3CDTF">2021-07-08T12:23:37Z</dcterms:modified>
</cp:coreProperties>
</file>