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Lst>
  <p:sldSz cx="9144000" cy="6858000" type="screen4x3"/>
  <p:notesSz cx="6858000" cy="9144000"/>
  <p:embeddedFontLst>
    <p:embeddedFont>
      <p:font typeface="Calibri" panose="020F0502020204030204" pitchFamily="34" charset="0"/>
      <p:regular r:id="rId8"/>
      <p:bold r:id="rId9"/>
      <p:italic r:id="rId10"/>
      <p:boldItalic r:id="rId1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1.fntdata"/><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font" Target="fonts/font2.fntdata"/><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CC880-69D3-4AD2-A69E-46636561EBE4}"/>
              </a:ext>
            </a:extLst>
          </p:cNvPr>
          <p:cNvSpPr>
            <a:spLocks noGrp="1"/>
          </p:cNvSpPr>
          <p:nvPr>
            <p:ph type="title"/>
          </p:nvPr>
        </p:nvSpPr>
        <p:spPr/>
        <p:txBody>
          <a:bodyPr/>
          <a:lstStyle/>
          <a:p>
            <a:r>
              <a:rPr lang="en-US"/>
              <a:t>Instagram Posts Table | TrendSet - 1 of 6</a:t>
            </a:r>
          </a:p>
        </p:txBody>
      </p:sp>
      <p:graphicFrame>
        <p:nvGraphicFramePr>
          <p:cNvPr id="5" name="Table Placeholder 4">
            <a:extLst>
              <a:ext uri="{FF2B5EF4-FFF2-40B4-BE49-F238E27FC236}">
                <a16:creationId xmlns:a16="http://schemas.microsoft.com/office/drawing/2014/main" id="{496E81F5-FD91-440B-8D35-A0643F96B8DE}"/>
              </a:ext>
            </a:extLst>
          </p:cNvPr>
          <p:cNvGraphicFramePr>
            <a:graphicFrameLocks noGrp="1"/>
          </p:cNvGraphicFramePr>
          <p:nvPr>
            <p:ph type="tbl" sz="quarter" idx="13"/>
            <p:extLst>
              <p:ext uri="{D42A27DB-BD31-4B8C-83A1-F6EECF244321}">
                <p14:modId xmlns:p14="http://schemas.microsoft.com/office/powerpoint/2010/main" val="710578895"/>
              </p:ext>
            </p:extLst>
          </p:nvPr>
        </p:nvGraphicFramePr>
        <p:xfrm>
          <a:off x="457200" y="1731963"/>
          <a:ext cx="7982712" cy="39928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0339688"/>
                    </a:ext>
                  </a:extLst>
                </a:gridCol>
                <a:gridCol w="658368">
                  <a:extLst>
                    <a:ext uri="{9D8B030D-6E8A-4147-A177-3AD203B41FA5}">
                      <a16:colId xmlns:a16="http://schemas.microsoft.com/office/drawing/2014/main" val="3223756609"/>
                    </a:ext>
                  </a:extLst>
                </a:gridCol>
                <a:gridCol w="658368">
                  <a:extLst>
                    <a:ext uri="{9D8B030D-6E8A-4147-A177-3AD203B41FA5}">
                      <a16:colId xmlns:a16="http://schemas.microsoft.com/office/drawing/2014/main" val="2682665029"/>
                    </a:ext>
                  </a:extLst>
                </a:gridCol>
                <a:gridCol w="658368">
                  <a:extLst>
                    <a:ext uri="{9D8B030D-6E8A-4147-A177-3AD203B41FA5}">
                      <a16:colId xmlns:a16="http://schemas.microsoft.com/office/drawing/2014/main" val="1381097359"/>
                    </a:ext>
                  </a:extLst>
                </a:gridCol>
                <a:gridCol w="658368">
                  <a:extLst>
                    <a:ext uri="{9D8B030D-6E8A-4147-A177-3AD203B41FA5}">
                      <a16:colId xmlns:a16="http://schemas.microsoft.com/office/drawing/2014/main" val="1136323512"/>
                    </a:ext>
                  </a:extLst>
                </a:gridCol>
                <a:gridCol w="658368">
                  <a:extLst>
                    <a:ext uri="{9D8B030D-6E8A-4147-A177-3AD203B41FA5}">
                      <a16:colId xmlns:a16="http://schemas.microsoft.com/office/drawing/2014/main" val="2661665692"/>
                    </a:ext>
                  </a:extLst>
                </a:gridCol>
                <a:gridCol w="658368">
                  <a:extLst>
                    <a:ext uri="{9D8B030D-6E8A-4147-A177-3AD203B41FA5}">
                      <a16:colId xmlns:a16="http://schemas.microsoft.com/office/drawing/2014/main" val="2952329134"/>
                    </a:ext>
                  </a:extLst>
                </a:gridCol>
                <a:gridCol w="658368">
                  <a:extLst>
                    <a:ext uri="{9D8B030D-6E8A-4147-A177-3AD203B41FA5}">
                      <a16:colId xmlns:a16="http://schemas.microsoft.com/office/drawing/2014/main" val="2186835734"/>
                    </a:ext>
                  </a:extLst>
                </a:gridCol>
                <a:gridCol w="658368">
                  <a:extLst>
                    <a:ext uri="{9D8B030D-6E8A-4147-A177-3AD203B41FA5}">
                      <a16:colId xmlns:a16="http://schemas.microsoft.com/office/drawing/2014/main" val="2485627307"/>
                    </a:ext>
                  </a:extLst>
                </a:gridCol>
                <a:gridCol w="658368">
                  <a:extLst>
                    <a:ext uri="{9D8B030D-6E8A-4147-A177-3AD203B41FA5}">
                      <a16:colId xmlns:a16="http://schemas.microsoft.com/office/drawing/2014/main" val="39372023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1015405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- 2020-05-28 13:17:53</a:t>
                      </a:r>
                      <a:r>
                        <a:rPr kumimoji="0" lang="en-US" sz="1000" b="0" i="0" u="none" strike="noStrike" kern="1200" cap="none" spc="0" normalizeH="0" baseline="0" noProof="0">
                          <a:ln>
                            <a:noFill/>
                          </a:ln>
                          <a:solidFill>
                            <a:prstClr val="black"/>
                          </a:solidFill>
                          <a:effectLst/>
                          <a:uLnTx/>
                          <a:uFillTx/>
                          <a:latin typeface="+mn-lt"/>
                          <a:ea typeface="+mn-ea"/>
                          <a:cs typeface="+mn-cs"/>
                        </a:rPr>
                        <a:t>
 A new definition of vintage comes with this coat stand from Casablanca, in line with the VIVID MOMENTS trend. 📸 @casablanca_design #vividmoments —————————————————————
TrendSet 💙 International Trade Fair for Interiors, Inspiration and Lifestyle || Upcoming TrendSet Fair: 12 - 14 September 2020 at Messe München || #trendsetmünchen #trendinteriors #interiors #inspiration #lifestyle #trendsetsummer2020
#casablanca_design #home #designobjects #coatstand #urban #vintage #modern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10/04/2020 14:12:15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extLst>
                  <a:ext uri="{0D108BD9-81ED-4DB2-BD59-A6C34878D82A}">
                    <a16:rowId xmlns:a16="http://schemas.microsoft.com/office/drawing/2014/main" val="196572080"/>
                  </a:ext>
                </a:extLst>
              </a:tr>
            </a:tbl>
          </a:graphicData>
        </a:graphic>
      </p:graphicFrame>
      <p:sp>
        <p:nvSpPr>
          <p:cNvPr id="4" name="Text Placeholder 3">
            <a:extLst>
              <a:ext uri="{FF2B5EF4-FFF2-40B4-BE49-F238E27FC236}">
                <a16:creationId xmlns:a16="http://schemas.microsoft.com/office/drawing/2014/main" id="{0EACF8BA-7670-40C8-B457-F0224CBA6248}"/>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851038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57EBD-0026-418F-AAB5-E24398F58A49}"/>
              </a:ext>
            </a:extLst>
          </p:cNvPr>
          <p:cNvSpPr>
            <a:spLocks noGrp="1"/>
          </p:cNvSpPr>
          <p:nvPr>
            <p:ph type="title"/>
          </p:nvPr>
        </p:nvSpPr>
        <p:spPr/>
        <p:txBody>
          <a:bodyPr/>
          <a:lstStyle/>
          <a:p>
            <a:r>
              <a:rPr lang="en-US"/>
              <a:t>Instagram Posts Table | TrendSet - 2 of 6</a:t>
            </a:r>
          </a:p>
        </p:txBody>
      </p:sp>
      <p:graphicFrame>
        <p:nvGraphicFramePr>
          <p:cNvPr id="5" name="Table Placeholder 4">
            <a:extLst>
              <a:ext uri="{FF2B5EF4-FFF2-40B4-BE49-F238E27FC236}">
                <a16:creationId xmlns:a16="http://schemas.microsoft.com/office/drawing/2014/main" id="{33CB087C-2CA0-4041-AFD8-C7B93A3D9822}"/>
              </a:ext>
            </a:extLst>
          </p:cNvPr>
          <p:cNvGraphicFramePr>
            <a:graphicFrameLocks noGrp="1"/>
          </p:cNvGraphicFramePr>
          <p:nvPr>
            <p:ph type="tbl" sz="quarter" idx="13"/>
            <p:extLst>
              <p:ext uri="{D42A27DB-BD31-4B8C-83A1-F6EECF244321}">
                <p14:modId xmlns:p14="http://schemas.microsoft.com/office/powerpoint/2010/main" val="12828253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13496571"/>
                    </a:ext>
                  </a:extLst>
                </a:gridCol>
                <a:gridCol w="658368">
                  <a:extLst>
                    <a:ext uri="{9D8B030D-6E8A-4147-A177-3AD203B41FA5}">
                      <a16:colId xmlns:a16="http://schemas.microsoft.com/office/drawing/2014/main" val="1731390683"/>
                    </a:ext>
                  </a:extLst>
                </a:gridCol>
                <a:gridCol w="658368">
                  <a:extLst>
                    <a:ext uri="{9D8B030D-6E8A-4147-A177-3AD203B41FA5}">
                      <a16:colId xmlns:a16="http://schemas.microsoft.com/office/drawing/2014/main" val="2759368273"/>
                    </a:ext>
                  </a:extLst>
                </a:gridCol>
                <a:gridCol w="658368">
                  <a:extLst>
                    <a:ext uri="{9D8B030D-6E8A-4147-A177-3AD203B41FA5}">
                      <a16:colId xmlns:a16="http://schemas.microsoft.com/office/drawing/2014/main" val="662896377"/>
                    </a:ext>
                  </a:extLst>
                </a:gridCol>
                <a:gridCol w="658368">
                  <a:extLst>
                    <a:ext uri="{9D8B030D-6E8A-4147-A177-3AD203B41FA5}">
                      <a16:colId xmlns:a16="http://schemas.microsoft.com/office/drawing/2014/main" val="2230053291"/>
                    </a:ext>
                  </a:extLst>
                </a:gridCol>
                <a:gridCol w="658368">
                  <a:extLst>
                    <a:ext uri="{9D8B030D-6E8A-4147-A177-3AD203B41FA5}">
                      <a16:colId xmlns:a16="http://schemas.microsoft.com/office/drawing/2014/main" val="6328643"/>
                    </a:ext>
                  </a:extLst>
                </a:gridCol>
                <a:gridCol w="658368">
                  <a:extLst>
                    <a:ext uri="{9D8B030D-6E8A-4147-A177-3AD203B41FA5}">
                      <a16:colId xmlns:a16="http://schemas.microsoft.com/office/drawing/2014/main" val="3903892016"/>
                    </a:ext>
                  </a:extLst>
                </a:gridCol>
                <a:gridCol w="658368">
                  <a:extLst>
                    <a:ext uri="{9D8B030D-6E8A-4147-A177-3AD203B41FA5}">
                      <a16:colId xmlns:a16="http://schemas.microsoft.com/office/drawing/2014/main" val="3726386271"/>
                    </a:ext>
                  </a:extLst>
                </a:gridCol>
                <a:gridCol w="658368">
                  <a:extLst>
                    <a:ext uri="{9D8B030D-6E8A-4147-A177-3AD203B41FA5}">
                      <a16:colId xmlns:a16="http://schemas.microsoft.com/office/drawing/2014/main" val="273452609"/>
                    </a:ext>
                  </a:extLst>
                </a:gridCol>
                <a:gridCol w="658368">
                  <a:extLst>
                    <a:ext uri="{9D8B030D-6E8A-4147-A177-3AD203B41FA5}">
                      <a16:colId xmlns:a16="http://schemas.microsoft.com/office/drawing/2014/main" val="20380276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2259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- 2020-05-26 09:45:02</a:t>
                      </a:r>
                      <a:r>
                        <a:rPr kumimoji="0" lang="en-US" sz="1000" b="0" i="0" u="none" strike="noStrike" kern="1200" cap="none" spc="0" normalizeH="0" baseline="0" noProof="0">
                          <a:ln>
                            <a:noFill/>
                          </a:ln>
                          <a:solidFill>
                            <a:prstClr val="black"/>
                          </a:solidFill>
                          <a:effectLst/>
                          <a:uLnTx/>
                          <a:uFillTx/>
                          <a:latin typeface="+mn-lt"/>
                          <a:ea typeface="+mn-ea"/>
                          <a:cs typeface="+mn-cs"/>
                        </a:rPr>
                        <a:t>
 This superb chair by PIFFANY Copenhagen unites design and nature and therefore is fully in line with the trend of EMBRACING COMFORT. 📸 @piffanycopenhagen #embracingcomfort —————————————————————
TrendSet 💙 International Trade Fair for Interiors, Inspiration and Lifestyle || Upcoming TrendSet Fair: 12 - 14 September 2020 at Messe München || #trendsetmünchen #trendinteriors #interiors #inspiration #lifestyle #trendsetsummer2020
#piffanycopenhagen #furniture #nature #comfort #leather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14:13:06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a:t>
                      </a:r>
                    </a:p>
                  </a:txBody>
                  <a:tcPr/>
                </a:tc>
                <a:extLst>
                  <a:ext uri="{0D108BD9-81ED-4DB2-BD59-A6C34878D82A}">
                    <a16:rowId xmlns:a16="http://schemas.microsoft.com/office/drawing/2014/main" val="2857957397"/>
                  </a:ext>
                </a:extLst>
              </a:tr>
            </a:tbl>
          </a:graphicData>
        </a:graphic>
      </p:graphicFrame>
      <p:sp>
        <p:nvSpPr>
          <p:cNvPr id="4" name="Text Placeholder 3">
            <a:extLst>
              <a:ext uri="{FF2B5EF4-FFF2-40B4-BE49-F238E27FC236}">
                <a16:creationId xmlns:a16="http://schemas.microsoft.com/office/drawing/2014/main" id="{0CB19FB4-37BA-4C0D-8590-378AE69EFE65}"/>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2008350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7C46B8-9F08-4A72-85D7-E4BC8EC7AF53}"/>
              </a:ext>
            </a:extLst>
          </p:cNvPr>
          <p:cNvSpPr>
            <a:spLocks noGrp="1"/>
          </p:cNvSpPr>
          <p:nvPr>
            <p:ph type="title"/>
          </p:nvPr>
        </p:nvSpPr>
        <p:spPr/>
        <p:txBody>
          <a:bodyPr/>
          <a:lstStyle/>
          <a:p>
            <a:r>
              <a:rPr lang="en-US"/>
              <a:t>Instagram Posts Table | TrendSet - 3 of 6</a:t>
            </a:r>
          </a:p>
        </p:txBody>
      </p:sp>
      <p:graphicFrame>
        <p:nvGraphicFramePr>
          <p:cNvPr id="5" name="Table Placeholder 4">
            <a:extLst>
              <a:ext uri="{FF2B5EF4-FFF2-40B4-BE49-F238E27FC236}">
                <a16:creationId xmlns:a16="http://schemas.microsoft.com/office/drawing/2014/main" id="{64C74820-91EE-4974-85A3-48729BA159FB}"/>
              </a:ext>
            </a:extLst>
          </p:cNvPr>
          <p:cNvGraphicFramePr>
            <a:graphicFrameLocks noGrp="1"/>
          </p:cNvGraphicFramePr>
          <p:nvPr>
            <p:ph type="tbl" sz="quarter" idx="13"/>
            <p:extLst>
              <p:ext uri="{D42A27DB-BD31-4B8C-83A1-F6EECF244321}">
                <p14:modId xmlns:p14="http://schemas.microsoft.com/office/powerpoint/2010/main" val="225224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20841940"/>
                    </a:ext>
                  </a:extLst>
                </a:gridCol>
                <a:gridCol w="658368">
                  <a:extLst>
                    <a:ext uri="{9D8B030D-6E8A-4147-A177-3AD203B41FA5}">
                      <a16:colId xmlns:a16="http://schemas.microsoft.com/office/drawing/2014/main" val="3371157642"/>
                    </a:ext>
                  </a:extLst>
                </a:gridCol>
                <a:gridCol w="658368">
                  <a:extLst>
                    <a:ext uri="{9D8B030D-6E8A-4147-A177-3AD203B41FA5}">
                      <a16:colId xmlns:a16="http://schemas.microsoft.com/office/drawing/2014/main" val="520980177"/>
                    </a:ext>
                  </a:extLst>
                </a:gridCol>
                <a:gridCol w="658368">
                  <a:extLst>
                    <a:ext uri="{9D8B030D-6E8A-4147-A177-3AD203B41FA5}">
                      <a16:colId xmlns:a16="http://schemas.microsoft.com/office/drawing/2014/main" val="723632932"/>
                    </a:ext>
                  </a:extLst>
                </a:gridCol>
                <a:gridCol w="658368">
                  <a:extLst>
                    <a:ext uri="{9D8B030D-6E8A-4147-A177-3AD203B41FA5}">
                      <a16:colId xmlns:a16="http://schemas.microsoft.com/office/drawing/2014/main" val="2038781132"/>
                    </a:ext>
                  </a:extLst>
                </a:gridCol>
                <a:gridCol w="658368">
                  <a:extLst>
                    <a:ext uri="{9D8B030D-6E8A-4147-A177-3AD203B41FA5}">
                      <a16:colId xmlns:a16="http://schemas.microsoft.com/office/drawing/2014/main" val="2264164251"/>
                    </a:ext>
                  </a:extLst>
                </a:gridCol>
                <a:gridCol w="658368">
                  <a:extLst>
                    <a:ext uri="{9D8B030D-6E8A-4147-A177-3AD203B41FA5}">
                      <a16:colId xmlns:a16="http://schemas.microsoft.com/office/drawing/2014/main" val="2318698118"/>
                    </a:ext>
                  </a:extLst>
                </a:gridCol>
                <a:gridCol w="658368">
                  <a:extLst>
                    <a:ext uri="{9D8B030D-6E8A-4147-A177-3AD203B41FA5}">
                      <a16:colId xmlns:a16="http://schemas.microsoft.com/office/drawing/2014/main" val="2924210725"/>
                    </a:ext>
                  </a:extLst>
                </a:gridCol>
                <a:gridCol w="658368">
                  <a:extLst>
                    <a:ext uri="{9D8B030D-6E8A-4147-A177-3AD203B41FA5}">
                      <a16:colId xmlns:a16="http://schemas.microsoft.com/office/drawing/2014/main" val="4109791003"/>
                    </a:ext>
                  </a:extLst>
                </a:gridCol>
                <a:gridCol w="658368">
                  <a:extLst>
                    <a:ext uri="{9D8B030D-6E8A-4147-A177-3AD203B41FA5}">
                      <a16:colId xmlns:a16="http://schemas.microsoft.com/office/drawing/2014/main" val="29008105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241401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- 2020-05-21 12:46:21</a:t>
                      </a:r>
                      <a:r>
                        <a:rPr kumimoji="0" lang="en-US" sz="1000" b="0" i="0" u="none" strike="noStrike" kern="1200" cap="none" spc="0" normalizeH="0" baseline="0" noProof="0">
                          <a:ln>
                            <a:noFill/>
                          </a:ln>
                          <a:solidFill>
                            <a:prstClr val="black"/>
                          </a:solidFill>
                          <a:effectLst/>
                          <a:uLnTx/>
                          <a:uFillTx/>
                          <a:latin typeface="+mn-lt"/>
                          <a:ea typeface="+mn-ea"/>
                          <a:cs typeface="+mn-cs"/>
                        </a:rPr>
                        <a:t>
 Futuristic designs like the vase from Kwoka Floristik are completely in the trend  of FLOWING SENSES 📸 @kwokafloristik #flowingsenses —————————————————————
TrendSet 💙 International Trade Fair for Interiors, Inspiration and Lifestyle || Upcoming TrendSet Fair: 12 - 14 September 2020 at Messe München || #trendsetmünchen #trendinteriors #interiors #inspiration #lifestyle #trendsetsummer2020 #kwokafloristik #floristics #decoration #sparkling #futuristic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06/10/2020 08:13:24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a:t>
                      </a:r>
                    </a:p>
                  </a:txBody>
                  <a:tcPr/>
                </a:tc>
                <a:extLst>
                  <a:ext uri="{0D108BD9-81ED-4DB2-BD59-A6C34878D82A}">
                    <a16:rowId xmlns:a16="http://schemas.microsoft.com/office/drawing/2014/main" val="1294076793"/>
                  </a:ext>
                </a:extLst>
              </a:tr>
            </a:tbl>
          </a:graphicData>
        </a:graphic>
      </p:graphicFrame>
      <p:sp>
        <p:nvSpPr>
          <p:cNvPr id="4" name="Text Placeholder 3">
            <a:extLst>
              <a:ext uri="{FF2B5EF4-FFF2-40B4-BE49-F238E27FC236}">
                <a16:creationId xmlns:a16="http://schemas.microsoft.com/office/drawing/2014/main" id="{8D292B1F-DDD2-4C11-B2E5-115F4859C37D}"/>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11142591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B60B78-E6BD-4B90-8CCB-9E41CA06D9EF}"/>
              </a:ext>
            </a:extLst>
          </p:cNvPr>
          <p:cNvSpPr>
            <a:spLocks noGrp="1"/>
          </p:cNvSpPr>
          <p:nvPr>
            <p:ph type="title"/>
          </p:nvPr>
        </p:nvSpPr>
        <p:spPr/>
        <p:txBody>
          <a:bodyPr/>
          <a:lstStyle/>
          <a:p>
            <a:r>
              <a:rPr lang="en-US"/>
              <a:t>Instagram Posts Table | TrendSet - 4 of 6</a:t>
            </a:r>
          </a:p>
        </p:txBody>
      </p:sp>
      <p:graphicFrame>
        <p:nvGraphicFramePr>
          <p:cNvPr id="5" name="Table Placeholder 4">
            <a:extLst>
              <a:ext uri="{FF2B5EF4-FFF2-40B4-BE49-F238E27FC236}">
                <a16:creationId xmlns:a16="http://schemas.microsoft.com/office/drawing/2014/main" id="{06B500B5-2D84-4BB5-BBE3-2C570F1B38EE}"/>
              </a:ext>
            </a:extLst>
          </p:cNvPr>
          <p:cNvGraphicFramePr>
            <a:graphicFrameLocks noGrp="1"/>
          </p:cNvGraphicFramePr>
          <p:nvPr>
            <p:ph type="tbl" sz="quarter" idx="13"/>
            <p:extLst>
              <p:ext uri="{D42A27DB-BD31-4B8C-83A1-F6EECF244321}">
                <p14:modId xmlns:p14="http://schemas.microsoft.com/office/powerpoint/2010/main" val="269588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7697770"/>
                    </a:ext>
                  </a:extLst>
                </a:gridCol>
                <a:gridCol w="658368">
                  <a:extLst>
                    <a:ext uri="{9D8B030D-6E8A-4147-A177-3AD203B41FA5}">
                      <a16:colId xmlns:a16="http://schemas.microsoft.com/office/drawing/2014/main" val="3032829348"/>
                    </a:ext>
                  </a:extLst>
                </a:gridCol>
                <a:gridCol w="658368">
                  <a:extLst>
                    <a:ext uri="{9D8B030D-6E8A-4147-A177-3AD203B41FA5}">
                      <a16:colId xmlns:a16="http://schemas.microsoft.com/office/drawing/2014/main" val="2388955500"/>
                    </a:ext>
                  </a:extLst>
                </a:gridCol>
                <a:gridCol w="658368">
                  <a:extLst>
                    <a:ext uri="{9D8B030D-6E8A-4147-A177-3AD203B41FA5}">
                      <a16:colId xmlns:a16="http://schemas.microsoft.com/office/drawing/2014/main" val="1077919270"/>
                    </a:ext>
                  </a:extLst>
                </a:gridCol>
                <a:gridCol w="658368">
                  <a:extLst>
                    <a:ext uri="{9D8B030D-6E8A-4147-A177-3AD203B41FA5}">
                      <a16:colId xmlns:a16="http://schemas.microsoft.com/office/drawing/2014/main" val="86608115"/>
                    </a:ext>
                  </a:extLst>
                </a:gridCol>
                <a:gridCol w="658368">
                  <a:extLst>
                    <a:ext uri="{9D8B030D-6E8A-4147-A177-3AD203B41FA5}">
                      <a16:colId xmlns:a16="http://schemas.microsoft.com/office/drawing/2014/main" val="508636822"/>
                    </a:ext>
                  </a:extLst>
                </a:gridCol>
                <a:gridCol w="658368">
                  <a:extLst>
                    <a:ext uri="{9D8B030D-6E8A-4147-A177-3AD203B41FA5}">
                      <a16:colId xmlns:a16="http://schemas.microsoft.com/office/drawing/2014/main" val="1682529134"/>
                    </a:ext>
                  </a:extLst>
                </a:gridCol>
                <a:gridCol w="658368">
                  <a:extLst>
                    <a:ext uri="{9D8B030D-6E8A-4147-A177-3AD203B41FA5}">
                      <a16:colId xmlns:a16="http://schemas.microsoft.com/office/drawing/2014/main" val="3005939531"/>
                    </a:ext>
                  </a:extLst>
                </a:gridCol>
                <a:gridCol w="658368">
                  <a:extLst>
                    <a:ext uri="{9D8B030D-6E8A-4147-A177-3AD203B41FA5}">
                      <a16:colId xmlns:a16="http://schemas.microsoft.com/office/drawing/2014/main" val="1510748736"/>
                    </a:ext>
                  </a:extLst>
                </a:gridCol>
                <a:gridCol w="658368">
                  <a:extLst>
                    <a:ext uri="{9D8B030D-6E8A-4147-A177-3AD203B41FA5}">
                      <a16:colId xmlns:a16="http://schemas.microsoft.com/office/drawing/2014/main" val="2943659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91985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- 2020-05-19 10:10:04</a:t>
                      </a:r>
                      <a:r>
                        <a:rPr kumimoji="0" lang="en-US" sz="1000" b="0" i="0" u="none" strike="noStrike" kern="1200" cap="none" spc="0" normalizeH="0" baseline="0" noProof="0">
                          <a:ln>
                            <a:noFill/>
                          </a:ln>
                          <a:solidFill>
                            <a:prstClr val="black"/>
                          </a:solidFill>
                          <a:effectLst/>
                          <a:uLnTx/>
                          <a:uFillTx/>
                          <a:latin typeface="+mn-lt"/>
                          <a:ea typeface="+mn-ea"/>
                          <a:cs typeface="+mn-cs"/>
                        </a:rPr>
                        <a:t>
 This interior power of the Boltze Group shows the perfect mix &amp; match of different materials as shown in the trend motif VIVID MOMENTS. 📸 @boltze_homecollections #vividmoments
—————————————————————
TrendSet 💙 International Trade Fair for Interiors, Inspiration and Lifestyle || Upcoming TrendSet Fair: 12 - 14 September 2020 at Messe München || #trendsetmünchen #trendinteriors #interiors #inspiration #lifestyle #trendsetsummer2020
#boltze_homecollections #home #decoration #autumn #textiles #cozy #curry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10/04/2020 20:13:11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a:t>
                      </a:r>
                    </a:p>
                  </a:txBody>
                  <a:tcPr/>
                </a:tc>
                <a:extLst>
                  <a:ext uri="{0D108BD9-81ED-4DB2-BD59-A6C34878D82A}">
                    <a16:rowId xmlns:a16="http://schemas.microsoft.com/office/drawing/2014/main" val="3930156814"/>
                  </a:ext>
                </a:extLst>
              </a:tr>
            </a:tbl>
          </a:graphicData>
        </a:graphic>
      </p:graphicFrame>
      <p:sp>
        <p:nvSpPr>
          <p:cNvPr id="4" name="Text Placeholder 3">
            <a:extLst>
              <a:ext uri="{FF2B5EF4-FFF2-40B4-BE49-F238E27FC236}">
                <a16:creationId xmlns:a16="http://schemas.microsoft.com/office/drawing/2014/main" id="{3F66835A-CC58-4F35-AE37-9665B1F0CDBB}"/>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2205954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F9515-DA8A-408F-A287-FE1E92A9E02C}"/>
              </a:ext>
            </a:extLst>
          </p:cNvPr>
          <p:cNvSpPr>
            <a:spLocks noGrp="1"/>
          </p:cNvSpPr>
          <p:nvPr>
            <p:ph type="title"/>
          </p:nvPr>
        </p:nvSpPr>
        <p:spPr/>
        <p:txBody>
          <a:bodyPr/>
          <a:lstStyle/>
          <a:p>
            <a:r>
              <a:rPr lang="en-US"/>
              <a:t>Instagram Posts Table | TrendSet - 5 of 6</a:t>
            </a:r>
          </a:p>
        </p:txBody>
      </p:sp>
      <p:graphicFrame>
        <p:nvGraphicFramePr>
          <p:cNvPr id="5" name="Table Placeholder 4">
            <a:extLst>
              <a:ext uri="{FF2B5EF4-FFF2-40B4-BE49-F238E27FC236}">
                <a16:creationId xmlns:a16="http://schemas.microsoft.com/office/drawing/2014/main" id="{F072F0C4-45E0-4DA4-8783-0BCBD8651714}"/>
              </a:ext>
            </a:extLst>
          </p:cNvPr>
          <p:cNvGraphicFramePr>
            <a:graphicFrameLocks noGrp="1"/>
          </p:cNvGraphicFramePr>
          <p:nvPr>
            <p:ph type="tbl" sz="quarter" idx="13"/>
            <p:extLst>
              <p:ext uri="{D42A27DB-BD31-4B8C-83A1-F6EECF244321}">
                <p14:modId xmlns:p14="http://schemas.microsoft.com/office/powerpoint/2010/main" val="2809997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43531747"/>
                    </a:ext>
                  </a:extLst>
                </a:gridCol>
                <a:gridCol w="658368">
                  <a:extLst>
                    <a:ext uri="{9D8B030D-6E8A-4147-A177-3AD203B41FA5}">
                      <a16:colId xmlns:a16="http://schemas.microsoft.com/office/drawing/2014/main" val="3224602805"/>
                    </a:ext>
                  </a:extLst>
                </a:gridCol>
                <a:gridCol w="658368">
                  <a:extLst>
                    <a:ext uri="{9D8B030D-6E8A-4147-A177-3AD203B41FA5}">
                      <a16:colId xmlns:a16="http://schemas.microsoft.com/office/drawing/2014/main" val="2545392179"/>
                    </a:ext>
                  </a:extLst>
                </a:gridCol>
                <a:gridCol w="658368">
                  <a:extLst>
                    <a:ext uri="{9D8B030D-6E8A-4147-A177-3AD203B41FA5}">
                      <a16:colId xmlns:a16="http://schemas.microsoft.com/office/drawing/2014/main" val="2594612490"/>
                    </a:ext>
                  </a:extLst>
                </a:gridCol>
                <a:gridCol w="658368">
                  <a:extLst>
                    <a:ext uri="{9D8B030D-6E8A-4147-A177-3AD203B41FA5}">
                      <a16:colId xmlns:a16="http://schemas.microsoft.com/office/drawing/2014/main" val="3270876327"/>
                    </a:ext>
                  </a:extLst>
                </a:gridCol>
                <a:gridCol w="658368">
                  <a:extLst>
                    <a:ext uri="{9D8B030D-6E8A-4147-A177-3AD203B41FA5}">
                      <a16:colId xmlns:a16="http://schemas.microsoft.com/office/drawing/2014/main" val="615588977"/>
                    </a:ext>
                  </a:extLst>
                </a:gridCol>
                <a:gridCol w="658368">
                  <a:extLst>
                    <a:ext uri="{9D8B030D-6E8A-4147-A177-3AD203B41FA5}">
                      <a16:colId xmlns:a16="http://schemas.microsoft.com/office/drawing/2014/main" val="3859288175"/>
                    </a:ext>
                  </a:extLst>
                </a:gridCol>
                <a:gridCol w="658368">
                  <a:extLst>
                    <a:ext uri="{9D8B030D-6E8A-4147-A177-3AD203B41FA5}">
                      <a16:colId xmlns:a16="http://schemas.microsoft.com/office/drawing/2014/main" val="1779005619"/>
                    </a:ext>
                  </a:extLst>
                </a:gridCol>
                <a:gridCol w="658368">
                  <a:extLst>
                    <a:ext uri="{9D8B030D-6E8A-4147-A177-3AD203B41FA5}">
                      <a16:colId xmlns:a16="http://schemas.microsoft.com/office/drawing/2014/main" val="3443180469"/>
                    </a:ext>
                  </a:extLst>
                </a:gridCol>
                <a:gridCol w="658368">
                  <a:extLst>
                    <a:ext uri="{9D8B030D-6E8A-4147-A177-3AD203B41FA5}">
                      <a16:colId xmlns:a16="http://schemas.microsoft.com/office/drawing/2014/main" val="3298677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711960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- 2020-05-14 10:24:56</a:t>
                      </a:r>
                      <a:r>
                        <a:rPr kumimoji="0" lang="en-US" sz="1000" b="0" i="0" u="none" strike="noStrike" kern="1200" cap="none" spc="0" normalizeH="0" baseline="0" noProof="0">
                          <a:ln>
                            <a:noFill/>
                          </a:ln>
                          <a:solidFill>
                            <a:prstClr val="black"/>
                          </a:solidFill>
                          <a:effectLst/>
                          <a:uLnTx/>
                          <a:uFillTx/>
                          <a:latin typeface="+mn-lt"/>
                          <a:ea typeface="+mn-ea"/>
                          <a:cs typeface="+mn-cs"/>
                        </a:rPr>
                        <a:t>
 These tealight holders by Ib Laursen are in the latest EMBRACING COMFORT colours. 📸 @iblaursen
☺️💙 #embracingcomfort
—————————————————————
TrendSet 💙 International Trade Fair for Interiors, Inspiration and Lifestyle || Upcoming TrendSet Fair: 12 - 14 September 2020 at Messe München ||
#trendsetmünchen #trendinteriors #interiors #inspiration #lifestyle #trendsetsummer2020
#iblaursen #lighting #decoration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10/02/2020 14:13:06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1147</a:t>
                      </a:r>
                    </a:p>
                  </a:txBody>
                  <a:tcPr/>
                </a:tc>
                <a:extLst>
                  <a:ext uri="{0D108BD9-81ED-4DB2-BD59-A6C34878D82A}">
                    <a16:rowId xmlns:a16="http://schemas.microsoft.com/office/drawing/2014/main" val="2615442067"/>
                  </a:ext>
                </a:extLst>
              </a:tr>
            </a:tbl>
          </a:graphicData>
        </a:graphic>
      </p:graphicFrame>
      <p:sp>
        <p:nvSpPr>
          <p:cNvPr id="4" name="Text Placeholder 3">
            <a:extLst>
              <a:ext uri="{FF2B5EF4-FFF2-40B4-BE49-F238E27FC236}">
                <a16:creationId xmlns:a16="http://schemas.microsoft.com/office/drawing/2014/main" id="{7D184B94-B1A6-463D-BA15-5968897C0A74}"/>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39189246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AC1DA-49DD-4C90-9602-54084ADB9255}"/>
              </a:ext>
            </a:extLst>
          </p:cNvPr>
          <p:cNvSpPr>
            <a:spLocks noGrp="1"/>
          </p:cNvSpPr>
          <p:nvPr>
            <p:ph type="title"/>
          </p:nvPr>
        </p:nvSpPr>
        <p:spPr/>
        <p:txBody>
          <a:bodyPr/>
          <a:lstStyle/>
          <a:p>
            <a:r>
              <a:rPr lang="en-US"/>
              <a:t>Instagram Posts Table | TrendSet - 6 of 6</a:t>
            </a:r>
          </a:p>
        </p:txBody>
      </p:sp>
      <p:graphicFrame>
        <p:nvGraphicFramePr>
          <p:cNvPr id="5" name="Table Placeholder 4">
            <a:extLst>
              <a:ext uri="{FF2B5EF4-FFF2-40B4-BE49-F238E27FC236}">
                <a16:creationId xmlns:a16="http://schemas.microsoft.com/office/drawing/2014/main" id="{E48FDA84-214C-46DB-BA84-D8AEB5B348C6}"/>
              </a:ext>
            </a:extLst>
          </p:cNvPr>
          <p:cNvGraphicFramePr>
            <a:graphicFrameLocks noGrp="1"/>
          </p:cNvGraphicFramePr>
          <p:nvPr>
            <p:ph type="tbl" sz="quarter" idx="13"/>
            <p:extLst>
              <p:ext uri="{D42A27DB-BD31-4B8C-83A1-F6EECF244321}">
                <p14:modId xmlns:p14="http://schemas.microsoft.com/office/powerpoint/2010/main" val="1010846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7316290"/>
                    </a:ext>
                  </a:extLst>
                </a:gridCol>
                <a:gridCol w="658368">
                  <a:extLst>
                    <a:ext uri="{9D8B030D-6E8A-4147-A177-3AD203B41FA5}">
                      <a16:colId xmlns:a16="http://schemas.microsoft.com/office/drawing/2014/main" val="1881233922"/>
                    </a:ext>
                  </a:extLst>
                </a:gridCol>
                <a:gridCol w="658368">
                  <a:extLst>
                    <a:ext uri="{9D8B030D-6E8A-4147-A177-3AD203B41FA5}">
                      <a16:colId xmlns:a16="http://schemas.microsoft.com/office/drawing/2014/main" val="1330342851"/>
                    </a:ext>
                  </a:extLst>
                </a:gridCol>
                <a:gridCol w="658368">
                  <a:extLst>
                    <a:ext uri="{9D8B030D-6E8A-4147-A177-3AD203B41FA5}">
                      <a16:colId xmlns:a16="http://schemas.microsoft.com/office/drawing/2014/main" val="4095050152"/>
                    </a:ext>
                  </a:extLst>
                </a:gridCol>
                <a:gridCol w="658368">
                  <a:extLst>
                    <a:ext uri="{9D8B030D-6E8A-4147-A177-3AD203B41FA5}">
                      <a16:colId xmlns:a16="http://schemas.microsoft.com/office/drawing/2014/main" val="245568491"/>
                    </a:ext>
                  </a:extLst>
                </a:gridCol>
                <a:gridCol w="658368">
                  <a:extLst>
                    <a:ext uri="{9D8B030D-6E8A-4147-A177-3AD203B41FA5}">
                      <a16:colId xmlns:a16="http://schemas.microsoft.com/office/drawing/2014/main" val="628767531"/>
                    </a:ext>
                  </a:extLst>
                </a:gridCol>
                <a:gridCol w="658368">
                  <a:extLst>
                    <a:ext uri="{9D8B030D-6E8A-4147-A177-3AD203B41FA5}">
                      <a16:colId xmlns:a16="http://schemas.microsoft.com/office/drawing/2014/main" val="4083007721"/>
                    </a:ext>
                  </a:extLst>
                </a:gridCol>
                <a:gridCol w="658368">
                  <a:extLst>
                    <a:ext uri="{9D8B030D-6E8A-4147-A177-3AD203B41FA5}">
                      <a16:colId xmlns:a16="http://schemas.microsoft.com/office/drawing/2014/main" val="3315257421"/>
                    </a:ext>
                  </a:extLst>
                </a:gridCol>
                <a:gridCol w="658368">
                  <a:extLst>
                    <a:ext uri="{9D8B030D-6E8A-4147-A177-3AD203B41FA5}">
                      <a16:colId xmlns:a16="http://schemas.microsoft.com/office/drawing/2014/main" val="480074081"/>
                    </a:ext>
                  </a:extLst>
                </a:gridCol>
                <a:gridCol w="658368">
                  <a:extLst>
                    <a:ext uri="{9D8B030D-6E8A-4147-A177-3AD203B41FA5}">
                      <a16:colId xmlns:a16="http://schemas.microsoft.com/office/drawing/2014/main" val="1060497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extLst>
                  <a:ext uri="{0D108BD9-81ED-4DB2-BD59-A6C34878D82A}">
                    <a16:rowId xmlns:a16="http://schemas.microsoft.com/office/drawing/2014/main" val="309560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- 2020-05-07 10:37:22</a:t>
                      </a:r>
                      <a:r>
                        <a:rPr kumimoji="0" lang="en-US" sz="1000" b="0" i="0" u="none" strike="noStrike" kern="1200" cap="none" spc="0" normalizeH="0" baseline="0" noProof="0">
                          <a:ln>
                            <a:noFill/>
                          </a:ln>
                          <a:solidFill>
                            <a:prstClr val="black"/>
                          </a:solidFill>
                          <a:effectLst/>
                          <a:uLnTx/>
                          <a:uFillTx/>
                          <a:latin typeface="+mn-lt"/>
                          <a:ea typeface="+mn-ea"/>
                          <a:cs typeface="+mn-cs"/>
                        </a:rPr>
                        <a:t>
 The TrendSet trend motif FLOWING SENSES creates the link between real designs and digital optics. Many designs are technology-oriented, modern, timeless ⏰ and therefore trans-seasonal. Flowing, partly virtual optics, lively surfaces and innovative materials show the futuristic character of the designs. The new neon colours also follow this trend. Plastic, glass, aluminium, acrylic as well as matt resin, felt or linen are the key materials of the Tech Glam-oriented designs. —————————————————————
TrendSet 💙 International Trade Fair for Interiors, Inspiration and Lifestyle || Upcoming TrendSet Fair: 12 - 14 September 2020 at Messe München || #trendsetmünchen #trendinteriors #interiors #inspiration #lifestyle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09/26/2020 02:16:18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extLst>
                  <a:ext uri="{0D108BD9-81ED-4DB2-BD59-A6C34878D82A}">
                    <a16:rowId xmlns:a16="http://schemas.microsoft.com/office/drawing/2014/main" val="2597670134"/>
                  </a:ext>
                </a:extLst>
              </a:tr>
            </a:tbl>
          </a:graphicData>
        </a:graphic>
      </p:graphicFrame>
      <p:sp>
        <p:nvSpPr>
          <p:cNvPr id="4" name="Text Placeholder 3">
            <a:extLst>
              <a:ext uri="{FF2B5EF4-FFF2-40B4-BE49-F238E27FC236}">
                <a16:creationId xmlns:a16="http://schemas.microsoft.com/office/drawing/2014/main" id="{CB135C37-8D4B-430F-A6C6-674257DC086A}"/>
              </a:ext>
            </a:extLst>
          </p:cNvPr>
          <p:cNvSpPr>
            <a:spLocks noGrp="1"/>
          </p:cNvSpPr>
          <p:nvPr>
            <p:ph type="body" sz="quarter" idx="14"/>
          </p:nvPr>
        </p:nvSpPr>
        <p:spPr/>
        <p:txBody>
          <a:bodyPr/>
          <a:lstStyle/>
          <a:p>
            <a:r>
              <a:rPr lang="en-US"/>
              <a:t>05/01/2020 - 05/31/2020</a:t>
            </a:r>
          </a:p>
        </p:txBody>
      </p:sp>
    </p:spTree>
    <p:extLst>
      <p:ext uri="{BB962C8B-B14F-4D97-AF65-F5344CB8AC3E}">
        <p14:creationId xmlns:p14="http://schemas.microsoft.com/office/powerpoint/2010/main" val="8684807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372</Words>
  <Application>Microsoft Office PowerPoint</Application>
  <PresentationFormat>On-screen Show (4:3)</PresentationFormat>
  <Paragraphs>132</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quintly_template</vt:lpstr>
      <vt:lpstr>Instagram Posts Table | TrendSet - 1 of 6</vt:lpstr>
      <vt:lpstr>Instagram Posts Table | TrendSet - 2 of 6</vt:lpstr>
      <vt:lpstr>Instagram Posts Table | TrendSet - 3 of 6</vt:lpstr>
      <vt:lpstr>Instagram Posts Table | TrendSet - 4 of 6</vt:lpstr>
      <vt:lpstr>Instagram Posts Table | TrendSet - 5 of 6</vt:lpstr>
      <vt:lpstr>Instagram Posts Table | TrendSet - 6 of 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6</dc:title>
  <dc:creator>Frederik Peiniger</dc:creator>
  <cp:lastModifiedBy>Frederik Peiniger</cp:lastModifiedBy>
  <cp:revision>1</cp:revision>
  <dcterms:created xsi:type="dcterms:W3CDTF">2020-10-05T06:13:16Z</dcterms:created>
  <dcterms:modified xsi:type="dcterms:W3CDTF">2020-10-05T06:13:51Z</dcterms:modified>
</cp:coreProperties>
</file>