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E6858-C0DA-4B77-A1B5-DBA1230B4ECD}"/>
              </a:ext>
            </a:extLst>
          </p:cNvPr>
          <p:cNvSpPr>
            <a:spLocks noGrp="1"/>
          </p:cNvSpPr>
          <p:nvPr>
            <p:ph type="title"/>
          </p:nvPr>
        </p:nvSpPr>
        <p:spPr/>
        <p:txBody>
          <a:bodyPr/>
          <a:lstStyle/>
          <a:p>
            <a:r>
              <a:rPr lang="en-US"/>
              <a:t>Instagram Posts Table | TrendSet - 1 of 6</a:t>
            </a:r>
          </a:p>
        </p:txBody>
      </p:sp>
      <p:graphicFrame>
        <p:nvGraphicFramePr>
          <p:cNvPr id="5" name="Table Placeholder 4">
            <a:extLst>
              <a:ext uri="{FF2B5EF4-FFF2-40B4-BE49-F238E27FC236}">
                <a16:creationId xmlns:a16="http://schemas.microsoft.com/office/drawing/2014/main" id="{1F89A461-1A7D-44FD-AF7B-4DC3E26B297B}"/>
              </a:ext>
            </a:extLst>
          </p:cNvPr>
          <p:cNvGraphicFramePr>
            <a:graphicFrameLocks noGrp="1"/>
          </p:cNvGraphicFramePr>
          <p:nvPr>
            <p:ph type="tbl" sz="quarter" idx="13"/>
            <p:extLst>
              <p:ext uri="{D42A27DB-BD31-4B8C-83A1-F6EECF244321}">
                <p14:modId xmlns:p14="http://schemas.microsoft.com/office/powerpoint/2010/main" val="1995918343"/>
              </p:ext>
            </p:extLst>
          </p:nvPr>
        </p:nvGraphicFramePr>
        <p:xfrm>
          <a:off x="457200" y="1731963"/>
          <a:ext cx="7982712" cy="4297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7926387"/>
                    </a:ext>
                  </a:extLst>
                </a:gridCol>
                <a:gridCol w="658368">
                  <a:extLst>
                    <a:ext uri="{9D8B030D-6E8A-4147-A177-3AD203B41FA5}">
                      <a16:colId xmlns:a16="http://schemas.microsoft.com/office/drawing/2014/main" val="3635426932"/>
                    </a:ext>
                  </a:extLst>
                </a:gridCol>
                <a:gridCol w="658368">
                  <a:extLst>
                    <a:ext uri="{9D8B030D-6E8A-4147-A177-3AD203B41FA5}">
                      <a16:colId xmlns:a16="http://schemas.microsoft.com/office/drawing/2014/main" val="690032516"/>
                    </a:ext>
                  </a:extLst>
                </a:gridCol>
                <a:gridCol w="658368">
                  <a:extLst>
                    <a:ext uri="{9D8B030D-6E8A-4147-A177-3AD203B41FA5}">
                      <a16:colId xmlns:a16="http://schemas.microsoft.com/office/drawing/2014/main" val="2894858633"/>
                    </a:ext>
                  </a:extLst>
                </a:gridCol>
                <a:gridCol w="658368">
                  <a:extLst>
                    <a:ext uri="{9D8B030D-6E8A-4147-A177-3AD203B41FA5}">
                      <a16:colId xmlns:a16="http://schemas.microsoft.com/office/drawing/2014/main" val="2372742448"/>
                    </a:ext>
                  </a:extLst>
                </a:gridCol>
                <a:gridCol w="658368">
                  <a:extLst>
                    <a:ext uri="{9D8B030D-6E8A-4147-A177-3AD203B41FA5}">
                      <a16:colId xmlns:a16="http://schemas.microsoft.com/office/drawing/2014/main" val="3599652005"/>
                    </a:ext>
                  </a:extLst>
                </a:gridCol>
                <a:gridCol w="658368">
                  <a:extLst>
                    <a:ext uri="{9D8B030D-6E8A-4147-A177-3AD203B41FA5}">
                      <a16:colId xmlns:a16="http://schemas.microsoft.com/office/drawing/2014/main" val="4039412640"/>
                    </a:ext>
                  </a:extLst>
                </a:gridCol>
                <a:gridCol w="658368">
                  <a:extLst>
                    <a:ext uri="{9D8B030D-6E8A-4147-A177-3AD203B41FA5}">
                      <a16:colId xmlns:a16="http://schemas.microsoft.com/office/drawing/2014/main" val="2944759811"/>
                    </a:ext>
                  </a:extLst>
                </a:gridCol>
                <a:gridCol w="658368">
                  <a:extLst>
                    <a:ext uri="{9D8B030D-6E8A-4147-A177-3AD203B41FA5}">
                      <a16:colId xmlns:a16="http://schemas.microsoft.com/office/drawing/2014/main" val="2903122490"/>
                    </a:ext>
                  </a:extLst>
                </a:gridCol>
                <a:gridCol w="658368">
                  <a:extLst>
                    <a:ext uri="{9D8B030D-6E8A-4147-A177-3AD203B41FA5}">
                      <a16:colId xmlns:a16="http://schemas.microsoft.com/office/drawing/2014/main" val="1642099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489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- 2020-04-30 16:26:37</a:t>
                      </a:r>
                      <a:r>
                        <a:rPr kumimoji="0" lang="en-US" sz="1000" b="0" i="0" u="none" strike="noStrike" kern="1200" cap="none" spc="0" normalizeH="0" baseline="0" noProof="0">
                          <a:ln>
                            <a:noFill/>
                          </a:ln>
                          <a:solidFill>
                            <a:prstClr val="black"/>
                          </a:solidFill>
                          <a:effectLst/>
                          <a:uLnTx/>
                          <a:uFillTx/>
                          <a:latin typeface="+mn-lt"/>
                          <a:ea typeface="+mn-ea"/>
                          <a:cs typeface="+mn-cs"/>
                        </a:rPr>
                        <a:t>
 Yay - the new date is set! 🙂 TrendSet Summer 2020 will take place from 12 to 14 September 2020. Save the date for the latest trends in the Living &amp; Giving sector for Autumn/Winter 2020.21 Come and discover new products, innovations, designs and styles for living, eating, leisure and giving. We look forward to seeing you in Munich in September. Stay healthy! —————————————————————
TrendSet 💙 International Trade Fair for Interiors, Inspiration and Lifestyle || Upcoming TrendSet Fair: 12 - 14 September 2020 at Messe München ||#trendsetmünchen #trendinteriors #interiors #inspiration #lifestyle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10/03/2020 20:13:18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extLst>
                  <a:ext uri="{0D108BD9-81ED-4DB2-BD59-A6C34878D82A}">
                    <a16:rowId xmlns:a16="http://schemas.microsoft.com/office/drawing/2014/main" val="1839288699"/>
                  </a:ext>
                </a:extLst>
              </a:tr>
            </a:tbl>
          </a:graphicData>
        </a:graphic>
      </p:graphicFrame>
      <p:sp>
        <p:nvSpPr>
          <p:cNvPr id="4" name="Text Placeholder 3">
            <a:extLst>
              <a:ext uri="{FF2B5EF4-FFF2-40B4-BE49-F238E27FC236}">
                <a16:creationId xmlns:a16="http://schemas.microsoft.com/office/drawing/2014/main" id="{C62FF398-9AD7-4D5A-A771-1B0EB810ABE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04542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005C-030E-4E45-910B-CC231BB84C6D}"/>
              </a:ext>
            </a:extLst>
          </p:cNvPr>
          <p:cNvSpPr>
            <a:spLocks noGrp="1"/>
          </p:cNvSpPr>
          <p:nvPr>
            <p:ph type="title"/>
          </p:nvPr>
        </p:nvSpPr>
        <p:spPr/>
        <p:txBody>
          <a:bodyPr/>
          <a:lstStyle/>
          <a:p>
            <a:r>
              <a:rPr lang="en-US"/>
              <a:t>Instagram Posts Table | TrendSet - 2 of 6</a:t>
            </a:r>
          </a:p>
        </p:txBody>
      </p:sp>
      <p:graphicFrame>
        <p:nvGraphicFramePr>
          <p:cNvPr id="5" name="Table Placeholder 4">
            <a:extLst>
              <a:ext uri="{FF2B5EF4-FFF2-40B4-BE49-F238E27FC236}">
                <a16:creationId xmlns:a16="http://schemas.microsoft.com/office/drawing/2014/main" id="{6433516F-814A-49C4-8801-0B0B6AD2E567}"/>
              </a:ext>
            </a:extLst>
          </p:cNvPr>
          <p:cNvGraphicFramePr>
            <a:graphicFrameLocks noGrp="1"/>
          </p:cNvGraphicFramePr>
          <p:nvPr>
            <p:ph type="tbl" sz="quarter" idx="13"/>
            <p:extLst>
              <p:ext uri="{D42A27DB-BD31-4B8C-83A1-F6EECF244321}">
                <p14:modId xmlns:p14="http://schemas.microsoft.com/office/powerpoint/2010/main" val="346678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1903525"/>
                    </a:ext>
                  </a:extLst>
                </a:gridCol>
                <a:gridCol w="658368">
                  <a:extLst>
                    <a:ext uri="{9D8B030D-6E8A-4147-A177-3AD203B41FA5}">
                      <a16:colId xmlns:a16="http://schemas.microsoft.com/office/drawing/2014/main" val="3306568560"/>
                    </a:ext>
                  </a:extLst>
                </a:gridCol>
                <a:gridCol w="658368">
                  <a:extLst>
                    <a:ext uri="{9D8B030D-6E8A-4147-A177-3AD203B41FA5}">
                      <a16:colId xmlns:a16="http://schemas.microsoft.com/office/drawing/2014/main" val="4003265117"/>
                    </a:ext>
                  </a:extLst>
                </a:gridCol>
                <a:gridCol w="658368">
                  <a:extLst>
                    <a:ext uri="{9D8B030D-6E8A-4147-A177-3AD203B41FA5}">
                      <a16:colId xmlns:a16="http://schemas.microsoft.com/office/drawing/2014/main" val="1557062706"/>
                    </a:ext>
                  </a:extLst>
                </a:gridCol>
                <a:gridCol w="658368">
                  <a:extLst>
                    <a:ext uri="{9D8B030D-6E8A-4147-A177-3AD203B41FA5}">
                      <a16:colId xmlns:a16="http://schemas.microsoft.com/office/drawing/2014/main" val="629100440"/>
                    </a:ext>
                  </a:extLst>
                </a:gridCol>
                <a:gridCol w="658368">
                  <a:extLst>
                    <a:ext uri="{9D8B030D-6E8A-4147-A177-3AD203B41FA5}">
                      <a16:colId xmlns:a16="http://schemas.microsoft.com/office/drawing/2014/main" val="757442320"/>
                    </a:ext>
                  </a:extLst>
                </a:gridCol>
                <a:gridCol w="658368">
                  <a:extLst>
                    <a:ext uri="{9D8B030D-6E8A-4147-A177-3AD203B41FA5}">
                      <a16:colId xmlns:a16="http://schemas.microsoft.com/office/drawing/2014/main" val="2795646247"/>
                    </a:ext>
                  </a:extLst>
                </a:gridCol>
                <a:gridCol w="658368">
                  <a:extLst>
                    <a:ext uri="{9D8B030D-6E8A-4147-A177-3AD203B41FA5}">
                      <a16:colId xmlns:a16="http://schemas.microsoft.com/office/drawing/2014/main" val="3801566582"/>
                    </a:ext>
                  </a:extLst>
                </a:gridCol>
                <a:gridCol w="658368">
                  <a:extLst>
                    <a:ext uri="{9D8B030D-6E8A-4147-A177-3AD203B41FA5}">
                      <a16:colId xmlns:a16="http://schemas.microsoft.com/office/drawing/2014/main" val="479131323"/>
                    </a:ext>
                  </a:extLst>
                </a:gridCol>
                <a:gridCol w="658368">
                  <a:extLst>
                    <a:ext uri="{9D8B030D-6E8A-4147-A177-3AD203B41FA5}">
                      <a16:colId xmlns:a16="http://schemas.microsoft.com/office/drawing/2014/main" val="849180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6727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- 2020-04-28 12:58:11</a:t>
                      </a:r>
                      <a:r>
                        <a:rPr kumimoji="0" lang="en-US" sz="1000" b="0" i="0" u="none" strike="noStrike" kern="1200" cap="none" spc="0" normalizeH="0" baseline="0" noProof="0">
                          <a:ln>
                            <a:noFill/>
                          </a:ln>
                          <a:solidFill>
                            <a:prstClr val="black"/>
                          </a:solidFill>
                          <a:effectLst/>
                          <a:uLnTx/>
                          <a:uFillTx/>
                          <a:latin typeface="+mn-lt"/>
                          <a:ea typeface="+mn-ea"/>
                          <a:cs typeface="+mn-cs"/>
                        </a:rPr>
                        <a:t>
 The TrendSet trend motif VIVID MOMENTS employs a mix &amp; match on different styles and materials from various eras. Geometric decorations, industrial concrete aesthetics and terrazzo are equally en vogue as marbling, inspired by nature. Traditional checks and tartans are modernized and can be found as the ultimate winter pattern on interiors and fashion pieces. Tactile fabrics like velvet, suede, linen and ceramics are the basic materials for many designs. —————————————————————
TrendSet 💙 International Trade Fair for Interiors, Inspiration and Lifestyle || Upcoming TrendSet Fair: 12 - 14 September 2020 at Messe München ||#trendsetmünchen #trendinteriors #interiors #inspiration #lifestyle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10/03/2020 14:13:33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extLst>
                  <a:ext uri="{0D108BD9-81ED-4DB2-BD59-A6C34878D82A}">
                    <a16:rowId xmlns:a16="http://schemas.microsoft.com/office/drawing/2014/main" val="1014330104"/>
                  </a:ext>
                </a:extLst>
              </a:tr>
            </a:tbl>
          </a:graphicData>
        </a:graphic>
      </p:graphicFrame>
      <p:sp>
        <p:nvSpPr>
          <p:cNvPr id="4" name="Text Placeholder 3">
            <a:extLst>
              <a:ext uri="{FF2B5EF4-FFF2-40B4-BE49-F238E27FC236}">
                <a16:creationId xmlns:a16="http://schemas.microsoft.com/office/drawing/2014/main" id="{B766F86E-432A-4050-927E-9EF52EBBA5C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31282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82871-7893-4152-98ED-C242AB7A6D90}"/>
              </a:ext>
            </a:extLst>
          </p:cNvPr>
          <p:cNvSpPr>
            <a:spLocks noGrp="1"/>
          </p:cNvSpPr>
          <p:nvPr>
            <p:ph type="title"/>
          </p:nvPr>
        </p:nvSpPr>
        <p:spPr/>
        <p:txBody>
          <a:bodyPr/>
          <a:lstStyle/>
          <a:p>
            <a:r>
              <a:rPr lang="en-US"/>
              <a:t>Instagram Posts Table | TrendSet - 3 of 6</a:t>
            </a:r>
          </a:p>
        </p:txBody>
      </p:sp>
      <p:graphicFrame>
        <p:nvGraphicFramePr>
          <p:cNvPr id="5" name="Table Placeholder 4">
            <a:extLst>
              <a:ext uri="{FF2B5EF4-FFF2-40B4-BE49-F238E27FC236}">
                <a16:creationId xmlns:a16="http://schemas.microsoft.com/office/drawing/2014/main" id="{49CD2E3A-4426-47CE-9A81-F60A64EA905B}"/>
              </a:ext>
            </a:extLst>
          </p:cNvPr>
          <p:cNvGraphicFramePr>
            <a:graphicFrameLocks noGrp="1"/>
          </p:cNvGraphicFramePr>
          <p:nvPr>
            <p:ph type="tbl" sz="quarter" idx="13"/>
            <p:extLst>
              <p:ext uri="{D42A27DB-BD31-4B8C-83A1-F6EECF244321}">
                <p14:modId xmlns:p14="http://schemas.microsoft.com/office/powerpoint/2010/main" val="4110502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1126351"/>
                    </a:ext>
                  </a:extLst>
                </a:gridCol>
                <a:gridCol w="658368">
                  <a:extLst>
                    <a:ext uri="{9D8B030D-6E8A-4147-A177-3AD203B41FA5}">
                      <a16:colId xmlns:a16="http://schemas.microsoft.com/office/drawing/2014/main" val="3263246963"/>
                    </a:ext>
                  </a:extLst>
                </a:gridCol>
                <a:gridCol w="658368">
                  <a:extLst>
                    <a:ext uri="{9D8B030D-6E8A-4147-A177-3AD203B41FA5}">
                      <a16:colId xmlns:a16="http://schemas.microsoft.com/office/drawing/2014/main" val="242791300"/>
                    </a:ext>
                  </a:extLst>
                </a:gridCol>
                <a:gridCol w="658368">
                  <a:extLst>
                    <a:ext uri="{9D8B030D-6E8A-4147-A177-3AD203B41FA5}">
                      <a16:colId xmlns:a16="http://schemas.microsoft.com/office/drawing/2014/main" val="3470156879"/>
                    </a:ext>
                  </a:extLst>
                </a:gridCol>
                <a:gridCol w="658368">
                  <a:extLst>
                    <a:ext uri="{9D8B030D-6E8A-4147-A177-3AD203B41FA5}">
                      <a16:colId xmlns:a16="http://schemas.microsoft.com/office/drawing/2014/main" val="457863653"/>
                    </a:ext>
                  </a:extLst>
                </a:gridCol>
                <a:gridCol w="658368">
                  <a:extLst>
                    <a:ext uri="{9D8B030D-6E8A-4147-A177-3AD203B41FA5}">
                      <a16:colId xmlns:a16="http://schemas.microsoft.com/office/drawing/2014/main" val="3069498128"/>
                    </a:ext>
                  </a:extLst>
                </a:gridCol>
                <a:gridCol w="658368">
                  <a:extLst>
                    <a:ext uri="{9D8B030D-6E8A-4147-A177-3AD203B41FA5}">
                      <a16:colId xmlns:a16="http://schemas.microsoft.com/office/drawing/2014/main" val="1574699717"/>
                    </a:ext>
                  </a:extLst>
                </a:gridCol>
                <a:gridCol w="658368">
                  <a:extLst>
                    <a:ext uri="{9D8B030D-6E8A-4147-A177-3AD203B41FA5}">
                      <a16:colId xmlns:a16="http://schemas.microsoft.com/office/drawing/2014/main" val="4046183511"/>
                    </a:ext>
                  </a:extLst>
                </a:gridCol>
                <a:gridCol w="658368">
                  <a:extLst>
                    <a:ext uri="{9D8B030D-6E8A-4147-A177-3AD203B41FA5}">
                      <a16:colId xmlns:a16="http://schemas.microsoft.com/office/drawing/2014/main" val="52288737"/>
                    </a:ext>
                  </a:extLst>
                </a:gridCol>
                <a:gridCol w="658368">
                  <a:extLst>
                    <a:ext uri="{9D8B030D-6E8A-4147-A177-3AD203B41FA5}">
                      <a16:colId xmlns:a16="http://schemas.microsoft.com/office/drawing/2014/main" val="213598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0322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- 2020-04-21 15:12:01</a:t>
                      </a:r>
                      <a:r>
                        <a:rPr kumimoji="0" lang="en-US" sz="1000" b="0" i="0" u="none" strike="noStrike" kern="1200" cap="none" spc="0" normalizeH="0" baseline="0" noProof="0">
                          <a:ln>
                            <a:noFill/>
                          </a:ln>
                          <a:solidFill>
                            <a:prstClr val="black"/>
                          </a:solidFill>
                          <a:effectLst/>
                          <a:uLnTx/>
                          <a:uFillTx/>
                          <a:latin typeface="+mn-lt"/>
                          <a:ea typeface="+mn-ea"/>
                          <a:cs typeface="+mn-cs"/>
                        </a:rPr>
                        <a:t>
 The TrendSet trend motif EMBRACING COMFORT shows the attentive aesthetics of decoration and interiors in Autumn/Winter 2020.21 Comfort and personal well-being are the focus. To this end, lightly stained and dark smoked woods bring a piece of original nature into the home. Designs in paper, wood, terracotta, marble, cotton, vegan leather and felt combine cozyness and aesthetics. Retrospective floral patterns and shiny chintz give vintage a new meaning in a modernised form. —————————————————————
TrendSet 💙 International Trade Fair for Interiors, Inspiration and Lifestyle || #trendsetmünchen #trendinteriors #interiors #inspiration #lifestyle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14:13:06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709500968"/>
                  </a:ext>
                </a:extLst>
              </a:tr>
            </a:tbl>
          </a:graphicData>
        </a:graphic>
      </p:graphicFrame>
      <p:sp>
        <p:nvSpPr>
          <p:cNvPr id="4" name="Text Placeholder 3">
            <a:extLst>
              <a:ext uri="{FF2B5EF4-FFF2-40B4-BE49-F238E27FC236}">
                <a16:creationId xmlns:a16="http://schemas.microsoft.com/office/drawing/2014/main" id="{B9AC7FCC-E7AE-4D71-A46D-618BD09CDBD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18265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837F6-9D40-41DD-8377-A0854CB83614}"/>
              </a:ext>
            </a:extLst>
          </p:cNvPr>
          <p:cNvSpPr>
            <a:spLocks noGrp="1"/>
          </p:cNvSpPr>
          <p:nvPr>
            <p:ph type="title"/>
          </p:nvPr>
        </p:nvSpPr>
        <p:spPr/>
        <p:txBody>
          <a:bodyPr/>
          <a:lstStyle/>
          <a:p>
            <a:r>
              <a:rPr lang="en-US"/>
              <a:t>Instagram Posts Table | TrendSet - 4 of 6</a:t>
            </a:r>
          </a:p>
        </p:txBody>
      </p:sp>
      <p:graphicFrame>
        <p:nvGraphicFramePr>
          <p:cNvPr id="5" name="Table Placeholder 4">
            <a:extLst>
              <a:ext uri="{FF2B5EF4-FFF2-40B4-BE49-F238E27FC236}">
                <a16:creationId xmlns:a16="http://schemas.microsoft.com/office/drawing/2014/main" id="{E07080CD-01DA-4C49-8DBB-438B720C4FC7}"/>
              </a:ext>
            </a:extLst>
          </p:cNvPr>
          <p:cNvGraphicFramePr>
            <a:graphicFrameLocks noGrp="1"/>
          </p:cNvGraphicFramePr>
          <p:nvPr>
            <p:ph type="tbl" sz="quarter" idx="13"/>
            <p:extLst>
              <p:ext uri="{D42A27DB-BD31-4B8C-83A1-F6EECF244321}">
                <p14:modId xmlns:p14="http://schemas.microsoft.com/office/powerpoint/2010/main" val="251878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8847953"/>
                    </a:ext>
                  </a:extLst>
                </a:gridCol>
                <a:gridCol w="658368">
                  <a:extLst>
                    <a:ext uri="{9D8B030D-6E8A-4147-A177-3AD203B41FA5}">
                      <a16:colId xmlns:a16="http://schemas.microsoft.com/office/drawing/2014/main" val="2583538851"/>
                    </a:ext>
                  </a:extLst>
                </a:gridCol>
                <a:gridCol w="658368">
                  <a:extLst>
                    <a:ext uri="{9D8B030D-6E8A-4147-A177-3AD203B41FA5}">
                      <a16:colId xmlns:a16="http://schemas.microsoft.com/office/drawing/2014/main" val="2384508428"/>
                    </a:ext>
                  </a:extLst>
                </a:gridCol>
                <a:gridCol w="658368">
                  <a:extLst>
                    <a:ext uri="{9D8B030D-6E8A-4147-A177-3AD203B41FA5}">
                      <a16:colId xmlns:a16="http://schemas.microsoft.com/office/drawing/2014/main" val="1125271188"/>
                    </a:ext>
                  </a:extLst>
                </a:gridCol>
                <a:gridCol w="658368">
                  <a:extLst>
                    <a:ext uri="{9D8B030D-6E8A-4147-A177-3AD203B41FA5}">
                      <a16:colId xmlns:a16="http://schemas.microsoft.com/office/drawing/2014/main" val="3879406426"/>
                    </a:ext>
                  </a:extLst>
                </a:gridCol>
                <a:gridCol w="658368">
                  <a:extLst>
                    <a:ext uri="{9D8B030D-6E8A-4147-A177-3AD203B41FA5}">
                      <a16:colId xmlns:a16="http://schemas.microsoft.com/office/drawing/2014/main" val="1819129555"/>
                    </a:ext>
                  </a:extLst>
                </a:gridCol>
                <a:gridCol w="658368">
                  <a:extLst>
                    <a:ext uri="{9D8B030D-6E8A-4147-A177-3AD203B41FA5}">
                      <a16:colId xmlns:a16="http://schemas.microsoft.com/office/drawing/2014/main" val="2778620708"/>
                    </a:ext>
                  </a:extLst>
                </a:gridCol>
                <a:gridCol w="658368">
                  <a:extLst>
                    <a:ext uri="{9D8B030D-6E8A-4147-A177-3AD203B41FA5}">
                      <a16:colId xmlns:a16="http://schemas.microsoft.com/office/drawing/2014/main" val="1600443676"/>
                    </a:ext>
                  </a:extLst>
                </a:gridCol>
                <a:gridCol w="658368">
                  <a:extLst>
                    <a:ext uri="{9D8B030D-6E8A-4147-A177-3AD203B41FA5}">
                      <a16:colId xmlns:a16="http://schemas.microsoft.com/office/drawing/2014/main" val="3517851171"/>
                    </a:ext>
                  </a:extLst>
                </a:gridCol>
                <a:gridCol w="658368">
                  <a:extLst>
                    <a:ext uri="{9D8B030D-6E8A-4147-A177-3AD203B41FA5}">
                      <a16:colId xmlns:a16="http://schemas.microsoft.com/office/drawing/2014/main" val="36711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6529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- 2020-04-21 13:45:05</a:t>
                      </a:r>
                      <a:r>
                        <a:rPr kumimoji="0" lang="en-US" sz="1000" b="0" i="0" u="none" strike="noStrike" kern="1200" cap="none" spc="0" normalizeH="0" baseline="0" noProof="0">
                          <a:ln>
                            <a:noFill/>
                          </a:ln>
                          <a:solidFill>
                            <a:prstClr val="black"/>
                          </a:solidFill>
                          <a:effectLst/>
                          <a:uLnTx/>
                          <a:uFillTx/>
                          <a:latin typeface="+mn-lt"/>
                          <a:ea typeface="+mn-ea"/>
                          <a:cs typeface="+mn-cs"/>
                        </a:rPr>
                        <a:t>
 The TrendSet trend motif EMBRACING COMFORT shows the attentive aesthetics of decoration and interiors in Autumn/Winter 2020.21 Comfort and personal well-being are the focus. To this end, lightly stained and dark smoked woods bring a piece of original nature into the home. Designs in paper, wood, terracotta, marble, cotton, vegan leather and felt combine cozyness and aesthetics. Retrospective floral patterns and shiny chintz give vintage a new meaning in a modernised form. —————————————————————
TrendSet 💙 International Trade Fair for Interiors, Inspiration and Lifestyle || #trendsetmünche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14:15:49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961459263"/>
                  </a:ext>
                </a:extLst>
              </a:tr>
            </a:tbl>
          </a:graphicData>
        </a:graphic>
      </p:graphicFrame>
      <p:sp>
        <p:nvSpPr>
          <p:cNvPr id="4" name="Text Placeholder 3">
            <a:extLst>
              <a:ext uri="{FF2B5EF4-FFF2-40B4-BE49-F238E27FC236}">
                <a16:creationId xmlns:a16="http://schemas.microsoft.com/office/drawing/2014/main" id="{F7B2AD52-561B-444C-8C58-3B85BB82EBF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8283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63CCD-CF39-4D34-9F13-74FCB24FFFAD}"/>
              </a:ext>
            </a:extLst>
          </p:cNvPr>
          <p:cNvSpPr>
            <a:spLocks noGrp="1"/>
          </p:cNvSpPr>
          <p:nvPr>
            <p:ph type="title"/>
          </p:nvPr>
        </p:nvSpPr>
        <p:spPr/>
        <p:txBody>
          <a:bodyPr/>
          <a:lstStyle/>
          <a:p>
            <a:r>
              <a:rPr lang="en-US"/>
              <a:t>Instagram Posts Table | TrendSet - 5 of 6</a:t>
            </a:r>
          </a:p>
        </p:txBody>
      </p:sp>
      <p:graphicFrame>
        <p:nvGraphicFramePr>
          <p:cNvPr id="5" name="Table Placeholder 4">
            <a:extLst>
              <a:ext uri="{FF2B5EF4-FFF2-40B4-BE49-F238E27FC236}">
                <a16:creationId xmlns:a16="http://schemas.microsoft.com/office/drawing/2014/main" id="{DF181F57-E75B-4666-929B-516386E19F90}"/>
              </a:ext>
            </a:extLst>
          </p:cNvPr>
          <p:cNvGraphicFramePr>
            <a:graphicFrameLocks noGrp="1"/>
          </p:cNvGraphicFramePr>
          <p:nvPr>
            <p:ph type="tbl" sz="quarter" idx="13"/>
            <p:extLst>
              <p:ext uri="{D42A27DB-BD31-4B8C-83A1-F6EECF244321}">
                <p14:modId xmlns:p14="http://schemas.microsoft.com/office/powerpoint/2010/main" val="237718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1185895"/>
                    </a:ext>
                  </a:extLst>
                </a:gridCol>
                <a:gridCol w="658368">
                  <a:extLst>
                    <a:ext uri="{9D8B030D-6E8A-4147-A177-3AD203B41FA5}">
                      <a16:colId xmlns:a16="http://schemas.microsoft.com/office/drawing/2014/main" val="1757618054"/>
                    </a:ext>
                  </a:extLst>
                </a:gridCol>
                <a:gridCol w="658368">
                  <a:extLst>
                    <a:ext uri="{9D8B030D-6E8A-4147-A177-3AD203B41FA5}">
                      <a16:colId xmlns:a16="http://schemas.microsoft.com/office/drawing/2014/main" val="1144374022"/>
                    </a:ext>
                  </a:extLst>
                </a:gridCol>
                <a:gridCol w="658368">
                  <a:extLst>
                    <a:ext uri="{9D8B030D-6E8A-4147-A177-3AD203B41FA5}">
                      <a16:colId xmlns:a16="http://schemas.microsoft.com/office/drawing/2014/main" val="1091623549"/>
                    </a:ext>
                  </a:extLst>
                </a:gridCol>
                <a:gridCol w="658368">
                  <a:extLst>
                    <a:ext uri="{9D8B030D-6E8A-4147-A177-3AD203B41FA5}">
                      <a16:colId xmlns:a16="http://schemas.microsoft.com/office/drawing/2014/main" val="912869282"/>
                    </a:ext>
                  </a:extLst>
                </a:gridCol>
                <a:gridCol w="658368">
                  <a:extLst>
                    <a:ext uri="{9D8B030D-6E8A-4147-A177-3AD203B41FA5}">
                      <a16:colId xmlns:a16="http://schemas.microsoft.com/office/drawing/2014/main" val="320889349"/>
                    </a:ext>
                  </a:extLst>
                </a:gridCol>
                <a:gridCol w="658368">
                  <a:extLst>
                    <a:ext uri="{9D8B030D-6E8A-4147-A177-3AD203B41FA5}">
                      <a16:colId xmlns:a16="http://schemas.microsoft.com/office/drawing/2014/main" val="2176480315"/>
                    </a:ext>
                  </a:extLst>
                </a:gridCol>
                <a:gridCol w="658368">
                  <a:extLst>
                    <a:ext uri="{9D8B030D-6E8A-4147-A177-3AD203B41FA5}">
                      <a16:colId xmlns:a16="http://schemas.microsoft.com/office/drawing/2014/main" val="1902639130"/>
                    </a:ext>
                  </a:extLst>
                </a:gridCol>
                <a:gridCol w="658368">
                  <a:extLst>
                    <a:ext uri="{9D8B030D-6E8A-4147-A177-3AD203B41FA5}">
                      <a16:colId xmlns:a16="http://schemas.microsoft.com/office/drawing/2014/main" val="516935625"/>
                    </a:ext>
                  </a:extLst>
                </a:gridCol>
                <a:gridCol w="658368">
                  <a:extLst>
                    <a:ext uri="{9D8B030D-6E8A-4147-A177-3AD203B41FA5}">
                      <a16:colId xmlns:a16="http://schemas.microsoft.com/office/drawing/2014/main" val="1916284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7062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- 2020-04-17 14:32:25</a:t>
                      </a:r>
                      <a:r>
                        <a:rPr kumimoji="0" lang="en-US" sz="1000" b="0" i="0" u="none" strike="noStrike" kern="1200" cap="none" spc="0" normalizeH="0" baseline="0" noProof="0">
                          <a:ln>
                            <a:noFill/>
                          </a:ln>
                          <a:solidFill>
                            <a:prstClr val="black"/>
                          </a:solidFill>
                          <a:effectLst/>
                          <a:uLnTx/>
                          <a:uFillTx/>
                          <a:latin typeface="+mn-lt"/>
                          <a:ea typeface="+mn-ea"/>
                          <a:cs typeface="+mn-cs"/>
                        </a:rPr>
                        <a:t>
 In Autumn/Winter 2020.21, the home is no longer just a place of retreat, but also a multifunctional space for living. Work, sports, relaxation, hobbies - many things can be done at home, either in real or digital form. The boundaries between public and private life are blurring. The new designs and technologies support the integrative approach. Sustainability is an important factor as well as the recycling of existing materials. The authenticity of products, their origin, creation and purpose are also crucial. The aesthetics of things are defined to a large extent by meaningfulness, environmental compatibility and sustainability of designs.
#trendset 💙 —————————————————————TrendSet 💙 International Trade Fair for Interiors, Inspiration and Lifestyle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09/26/2020 02:16:18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extLst>
                  <a:ext uri="{0D108BD9-81ED-4DB2-BD59-A6C34878D82A}">
                    <a16:rowId xmlns:a16="http://schemas.microsoft.com/office/drawing/2014/main" val="1620179517"/>
                  </a:ext>
                </a:extLst>
              </a:tr>
            </a:tbl>
          </a:graphicData>
        </a:graphic>
      </p:graphicFrame>
      <p:sp>
        <p:nvSpPr>
          <p:cNvPr id="4" name="Text Placeholder 3">
            <a:extLst>
              <a:ext uri="{FF2B5EF4-FFF2-40B4-BE49-F238E27FC236}">
                <a16:creationId xmlns:a16="http://schemas.microsoft.com/office/drawing/2014/main" id="{133140E1-A0C5-4EEE-9792-FB9FB84600E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26929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DA50F-4E82-4096-8E9F-8A448A15F60E}"/>
              </a:ext>
            </a:extLst>
          </p:cNvPr>
          <p:cNvSpPr>
            <a:spLocks noGrp="1"/>
          </p:cNvSpPr>
          <p:nvPr>
            <p:ph type="title"/>
          </p:nvPr>
        </p:nvSpPr>
        <p:spPr/>
        <p:txBody>
          <a:bodyPr/>
          <a:lstStyle/>
          <a:p>
            <a:r>
              <a:rPr lang="en-US"/>
              <a:t>Instagram Posts Table | TrendSet - 6 of 6</a:t>
            </a:r>
          </a:p>
        </p:txBody>
      </p:sp>
      <p:graphicFrame>
        <p:nvGraphicFramePr>
          <p:cNvPr id="5" name="Table Placeholder 4">
            <a:extLst>
              <a:ext uri="{FF2B5EF4-FFF2-40B4-BE49-F238E27FC236}">
                <a16:creationId xmlns:a16="http://schemas.microsoft.com/office/drawing/2014/main" id="{0D3C009C-1E08-4F68-A88B-22E87C0DC4AF}"/>
              </a:ext>
            </a:extLst>
          </p:cNvPr>
          <p:cNvGraphicFramePr>
            <a:graphicFrameLocks noGrp="1"/>
          </p:cNvGraphicFramePr>
          <p:nvPr>
            <p:ph type="tbl" sz="quarter" idx="13"/>
            <p:extLst>
              <p:ext uri="{D42A27DB-BD31-4B8C-83A1-F6EECF244321}">
                <p14:modId xmlns:p14="http://schemas.microsoft.com/office/powerpoint/2010/main" val="10296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6919502"/>
                    </a:ext>
                  </a:extLst>
                </a:gridCol>
                <a:gridCol w="658368">
                  <a:extLst>
                    <a:ext uri="{9D8B030D-6E8A-4147-A177-3AD203B41FA5}">
                      <a16:colId xmlns:a16="http://schemas.microsoft.com/office/drawing/2014/main" val="3487759399"/>
                    </a:ext>
                  </a:extLst>
                </a:gridCol>
                <a:gridCol w="658368">
                  <a:extLst>
                    <a:ext uri="{9D8B030D-6E8A-4147-A177-3AD203B41FA5}">
                      <a16:colId xmlns:a16="http://schemas.microsoft.com/office/drawing/2014/main" val="418176914"/>
                    </a:ext>
                  </a:extLst>
                </a:gridCol>
                <a:gridCol w="658368">
                  <a:extLst>
                    <a:ext uri="{9D8B030D-6E8A-4147-A177-3AD203B41FA5}">
                      <a16:colId xmlns:a16="http://schemas.microsoft.com/office/drawing/2014/main" val="3860256859"/>
                    </a:ext>
                  </a:extLst>
                </a:gridCol>
                <a:gridCol w="658368">
                  <a:extLst>
                    <a:ext uri="{9D8B030D-6E8A-4147-A177-3AD203B41FA5}">
                      <a16:colId xmlns:a16="http://schemas.microsoft.com/office/drawing/2014/main" val="3607626885"/>
                    </a:ext>
                  </a:extLst>
                </a:gridCol>
                <a:gridCol w="658368">
                  <a:extLst>
                    <a:ext uri="{9D8B030D-6E8A-4147-A177-3AD203B41FA5}">
                      <a16:colId xmlns:a16="http://schemas.microsoft.com/office/drawing/2014/main" val="1473324857"/>
                    </a:ext>
                  </a:extLst>
                </a:gridCol>
                <a:gridCol w="658368">
                  <a:extLst>
                    <a:ext uri="{9D8B030D-6E8A-4147-A177-3AD203B41FA5}">
                      <a16:colId xmlns:a16="http://schemas.microsoft.com/office/drawing/2014/main" val="1811058059"/>
                    </a:ext>
                  </a:extLst>
                </a:gridCol>
                <a:gridCol w="658368">
                  <a:extLst>
                    <a:ext uri="{9D8B030D-6E8A-4147-A177-3AD203B41FA5}">
                      <a16:colId xmlns:a16="http://schemas.microsoft.com/office/drawing/2014/main" val="244460272"/>
                    </a:ext>
                  </a:extLst>
                </a:gridCol>
                <a:gridCol w="658368">
                  <a:extLst>
                    <a:ext uri="{9D8B030D-6E8A-4147-A177-3AD203B41FA5}">
                      <a16:colId xmlns:a16="http://schemas.microsoft.com/office/drawing/2014/main" val="4049172213"/>
                    </a:ext>
                  </a:extLst>
                </a:gridCol>
                <a:gridCol w="658368">
                  <a:extLst>
                    <a:ext uri="{9D8B030D-6E8A-4147-A177-3AD203B41FA5}">
                      <a16:colId xmlns:a16="http://schemas.microsoft.com/office/drawing/2014/main" val="175215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0402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- 2020-04-12 10:32:56</a:t>
                      </a:r>
                      <a:r>
                        <a:rPr kumimoji="0" lang="en-US" sz="1000" b="0" i="0" u="none" strike="noStrike" kern="1200" cap="none" spc="0" normalizeH="0" baseline="0" noProof="0">
                          <a:ln>
                            <a:noFill/>
                          </a:ln>
                          <a:solidFill>
                            <a:prstClr val="black"/>
                          </a:solidFill>
                          <a:effectLst/>
                          <a:uLnTx/>
                          <a:uFillTx/>
                          <a:latin typeface="+mn-lt"/>
                          <a:ea typeface="+mn-ea"/>
                          <a:cs typeface="+mn-cs"/>
                        </a:rPr>
                        <a:t>
 TrendSet wishes you a happy and blessed Easter and most important: much health! If you need a little more inspiration for your Easter table - here is our trend film Easter 2020 with the decoration trends from the TrendSet Winter 2020: https://www.youtube.com/user/TrendSetTV 
This year the Easter festival will be different. And yet the message of Easter is perhaps more important than ever in these challenging times. It is a celebration of joy and hope. And that is something we need right now. Many of us will celebrate Easter alone, others only with close family. Thus, even more important to make the place where we are most at the moment, beautiful and comfortable. How do you decorate for Easter? Modern, rural or classical? Colourful, pastel, in silver or gold? (Easter motif @ihr_madewithlove) 
#trendsetmuenchen #trendset #trendsetsommer2020 #trends2020 #trends2021 #ss2020 #aw2020 #happyeaster #easter #ostern #ostertrends #ostern2020 #easter2020 #interiors #lifestyle #inspiration #lifestylefair #internationaltradefair #messe #messemuenchen #munich #wirwerdenunswiedersehen #staysafe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09/26/2020 02:16:18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extLst>
                  <a:ext uri="{0D108BD9-81ED-4DB2-BD59-A6C34878D82A}">
                    <a16:rowId xmlns:a16="http://schemas.microsoft.com/office/drawing/2014/main" val="1594369613"/>
                  </a:ext>
                </a:extLst>
              </a:tr>
            </a:tbl>
          </a:graphicData>
        </a:graphic>
      </p:graphicFrame>
      <p:sp>
        <p:nvSpPr>
          <p:cNvPr id="4" name="Text Placeholder 3">
            <a:extLst>
              <a:ext uri="{FF2B5EF4-FFF2-40B4-BE49-F238E27FC236}">
                <a16:creationId xmlns:a16="http://schemas.microsoft.com/office/drawing/2014/main" id="{485A4AA0-0AB2-48D8-AE8C-91662FB48FC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213947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372</Words>
  <Application>Microsoft Office PowerPoint</Application>
  <PresentationFormat>On-screen Show (4:3)</PresentationFormat>
  <Paragraphs>132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TrendSet - 1 of 6</vt:lpstr>
      <vt:lpstr>Instagram Posts Table | TrendSet - 2 of 6</vt:lpstr>
      <vt:lpstr>Instagram Posts Table | TrendSet - 3 of 6</vt:lpstr>
      <vt:lpstr>Instagram Posts Table | TrendSet - 4 of 6</vt:lpstr>
      <vt:lpstr>Instagram Posts Table | TrendSet - 5 of 6</vt:lpstr>
      <vt:lpstr>Instagram Posts Table | TrendSet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6</dc:title>
  <dc:creator>Frederik Peiniger</dc:creator>
  <cp:lastModifiedBy>Frederik Peiniger</cp:lastModifiedBy>
  <cp:revision>1</cp:revision>
  <dcterms:created xsi:type="dcterms:W3CDTF">2020-10-05T06:12:12Z</dcterms:created>
  <dcterms:modified xsi:type="dcterms:W3CDTF">2020-10-05T06:12:45Z</dcterms:modified>
</cp:coreProperties>
</file>