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59117-4E47-4399-9D83-77F66002E080}"/>
              </a:ext>
            </a:extLst>
          </p:cNvPr>
          <p:cNvSpPr>
            <a:spLocks noGrp="1"/>
          </p:cNvSpPr>
          <p:nvPr>
            <p:ph type="title"/>
          </p:nvPr>
        </p:nvSpPr>
        <p:spPr/>
        <p:txBody>
          <a:bodyPr/>
          <a:lstStyle/>
          <a:p>
            <a:r>
              <a:rPr lang="en-US"/>
              <a:t>Facebook Own Posts Table | TrendSet - 1 of 5</a:t>
            </a:r>
          </a:p>
        </p:txBody>
      </p:sp>
      <p:graphicFrame>
        <p:nvGraphicFramePr>
          <p:cNvPr id="5" name="Table Placeholder 4">
            <a:extLst>
              <a:ext uri="{FF2B5EF4-FFF2-40B4-BE49-F238E27FC236}">
                <a16:creationId xmlns:a16="http://schemas.microsoft.com/office/drawing/2014/main" id="{1962494A-609F-44A3-8760-9D07C1AB8E3F}"/>
              </a:ext>
            </a:extLst>
          </p:cNvPr>
          <p:cNvGraphicFramePr>
            <a:graphicFrameLocks noGrp="1"/>
          </p:cNvGraphicFramePr>
          <p:nvPr>
            <p:ph type="tbl" sz="quarter" idx="13"/>
            <p:extLst>
              <p:ext uri="{D42A27DB-BD31-4B8C-83A1-F6EECF244321}">
                <p14:modId xmlns:p14="http://schemas.microsoft.com/office/powerpoint/2010/main" val="3498927522"/>
              </p:ext>
            </p:extLst>
          </p:nvPr>
        </p:nvGraphicFramePr>
        <p:xfrm>
          <a:off x="457200" y="1731963"/>
          <a:ext cx="7488937" cy="1463040"/>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153064141"/>
                    </a:ext>
                  </a:extLst>
                </a:gridCol>
                <a:gridCol w="493776">
                  <a:extLst>
                    <a:ext uri="{9D8B030D-6E8A-4147-A177-3AD203B41FA5}">
                      <a16:colId xmlns:a16="http://schemas.microsoft.com/office/drawing/2014/main" val="3529948454"/>
                    </a:ext>
                  </a:extLst>
                </a:gridCol>
                <a:gridCol w="329184">
                  <a:extLst>
                    <a:ext uri="{9D8B030D-6E8A-4147-A177-3AD203B41FA5}">
                      <a16:colId xmlns:a16="http://schemas.microsoft.com/office/drawing/2014/main" val="143236598"/>
                    </a:ext>
                  </a:extLst>
                </a:gridCol>
                <a:gridCol w="329184">
                  <a:extLst>
                    <a:ext uri="{9D8B030D-6E8A-4147-A177-3AD203B41FA5}">
                      <a16:colId xmlns:a16="http://schemas.microsoft.com/office/drawing/2014/main" val="4009568836"/>
                    </a:ext>
                  </a:extLst>
                </a:gridCol>
                <a:gridCol w="329184">
                  <a:extLst>
                    <a:ext uri="{9D8B030D-6E8A-4147-A177-3AD203B41FA5}">
                      <a16:colId xmlns:a16="http://schemas.microsoft.com/office/drawing/2014/main" val="245289053"/>
                    </a:ext>
                  </a:extLst>
                </a:gridCol>
                <a:gridCol w="329184">
                  <a:extLst>
                    <a:ext uri="{9D8B030D-6E8A-4147-A177-3AD203B41FA5}">
                      <a16:colId xmlns:a16="http://schemas.microsoft.com/office/drawing/2014/main" val="1703940342"/>
                    </a:ext>
                  </a:extLst>
                </a:gridCol>
                <a:gridCol w="329184">
                  <a:extLst>
                    <a:ext uri="{9D8B030D-6E8A-4147-A177-3AD203B41FA5}">
                      <a16:colId xmlns:a16="http://schemas.microsoft.com/office/drawing/2014/main" val="1647033729"/>
                    </a:ext>
                  </a:extLst>
                </a:gridCol>
                <a:gridCol w="329184">
                  <a:extLst>
                    <a:ext uri="{9D8B030D-6E8A-4147-A177-3AD203B41FA5}">
                      <a16:colId xmlns:a16="http://schemas.microsoft.com/office/drawing/2014/main" val="2081417719"/>
                    </a:ext>
                  </a:extLst>
                </a:gridCol>
                <a:gridCol w="329184">
                  <a:extLst>
                    <a:ext uri="{9D8B030D-6E8A-4147-A177-3AD203B41FA5}">
                      <a16:colId xmlns:a16="http://schemas.microsoft.com/office/drawing/2014/main" val="2411166914"/>
                    </a:ext>
                  </a:extLst>
                </a:gridCol>
                <a:gridCol w="329184">
                  <a:extLst>
                    <a:ext uri="{9D8B030D-6E8A-4147-A177-3AD203B41FA5}">
                      <a16:colId xmlns:a16="http://schemas.microsoft.com/office/drawing/2014/main" val="1157956580"/>
                    </a:ext>
                  </a:extLst>
                </a:gridCol>
                <a:gridCol w="329184">
                  <a:extLst>
                    <a:ext uri="{9D8B030D-6E8A-4147-A177-3AD203B41FA5}">
                      <a16:colId xmlns:a16="http://schemas.microsoft.com/office/drawing/2014/main" val="1073982775"/>
                    </a:ext>
                  </a:extLst>
                </a:gridCol>
                <a:gridCol w="329184">
                  <a:extLst>
                    <a:ext uri="{9D8B030D-6E8A-4147-A177-3AD203B41FA5}">
                      <a16:colId xmlns:a16="http://schemas.microsoft.com/office/drawing/2014/main" val="695151508"/>
                    </a:ext>
                  </a:extLst>
                </a:gridCol>
                <a:gridCol w="329184">
                  <a:extLst>
                    <a:ext uri="{9D8B030D-6E8A-4147-A177-3AD203B41FA5}">
                      <a16:colId xmlns:a16="http://schemas.microsoft.com/office/drawing/2014/main" val="96294706"/>
                    </a:ext>
                  </a:extLst>
                </a:gridCol>
                <a:gridCol w="329184">
                  <a:extLst>
                    <a:ext uri="{9D8B030D-6E8A-4147-A177-3AD203B41FA5}">
                      <a16:colId xmlns:a16="http://schemas.microsoft.com/office/drawing/2014/main" val="1001718751"/>
                    </a:ext>
                  </a:extLst>
                </a:gridCol>
                <a:gridCol w="329184">
                  <a:extLst>
                    <a:ext uri="{9D8B030D-6E8A-4147-A177-3AD203B41FA5}">
                      <a16:colId xmlns:a16="http://schemas.microsoft.com/office/drawing/2014/main" val="2663174300"/>
                    </a:ext>
                  </a:extLst>
                </a:gridCol>
                <a:gridCol w="329184">
                  <a:extLst>
                    <a:ext uri="{9D8B030D-6E8A-4147-A177-3AD203B41FA5}">
                      <a16:colId xmlns:a16="http://schemas.microsoft.com/office/drawing/2014/main" val="3496012269"/>
                    </a:ext>
                  </a:extLst>
                </a:gridCol>
                <a:gridCol w="329184">
                  <a:extLst>
                    <a:ext uri="{9D8B030D-6E8A-4147-A177-3AD203B41FA5}">
                      <a16:colId xmlns:a16="http://schemas.microsoft.com/office/drawing/2014/main" val="35693053"/>
                    </a:ext>
                  </a:extLst>
                </a:gridCol>
                <a:gridCol w="329184">
                  <a:extLst>
                    <a:ext uri="{9D8B030D-6E8A-4147-A177-3AD203B41FA5}">
                      <a16:colId xmlns:a16="http://schemas.microsoft.com/office/drawing/2014/main" val="3592199025"/>
                    </a:ext>
                  </a:extLst>
                </a:gridCol>
                <a:gridCol w="329184">
                  <a:extLst>
                    <a:ext uri="{9D8B030D-6E8A-4147-A177-3AD203B41FA5}">
                      <a16:colId xmlns:a16="http://schemas.microsoft.com/office/drawing/2014/main" val="2300051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16925515"/>
                  </a:ext>
                </a:extLst>
              </a:tr>
            </a:tbl>
          </a:graphicData>
        </a:graphic>
      </p:graphicFrame>
      <p:sp>
        <p:nvSpPr>
          <p:cNvPr id="4" name="Text Placeholder 3">
            <a:extLst>
              <a:ext uri="{FF2B5EF4-FFF2-40B4-BE49-F238E27FC236}">
                <a16:creationId xmlns:a16="http://schemas.microsoft.com/office/drawing/2014/main" id="{C6B033AC-965F-4D16-ACE0-16DDE2128F7D}"/>
              </a:ext>
            </a:extLst>
          </p:cNvPr>
          <p:cNvSpPr>
            <a:spLocks noGrp="1"/>
          </p:cNvSpPr>
          <p:nvPr>
            <p:ph type="body" sz="quarter" idx="14"/>
          </p:nvPr>
        </p:nvSpPr>
        <p:spPr/>
        <p:txBody>
          <a:bodyPr/>
          <a:lstStyle/>
          <a:p>
            <a:r>
              <a:rPr lang="en-US"/>
              <a:t>01/06/2020 - 01/11/2020</a:t>
            </a:r>
          </a:p>
        </p:txBody>
      </p:sp>
    </p:spTree>
    <p:extLst>
      <p:ext uri="{BB962C8B-B14F-4D97-AF65-F5344CB8AC3E}">
        <p14:creationId xmlns:p14="http://schemas.microsoft.com/office/powerpoint/2010/main" val="841655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F365E-D823-459B-9F93-8B7E7F3E8147}"/>
              </a:ext>
            </a:extLst>
          </p:cNvPr>
          <p:cNvSpPr>
            <a:spLocks noGrp="1"/>
          </p:cNvSpPr>
          <p:nvPr>
            <p:ph type="title"/>
          </p:nvPr>
        </p:nvSpPr>
        <p:spPr/>
        <p:txBody>
          <a:bodyPr/>
          <a:lstStyle/>
          <a:p>
            <a:r>
              <a:rPr lang="en-US"/>
              <a:t>Facebook Own Posts Table | TrendSet - 2 of 5</a:t>
            </a:r>
          </a:p>
        </p:txBody>
      </p:sp>
      <p:graphicFrame>
        <p:nvGraphicFramePr>
          <p:cNvPr id="5" name="Table Placeholder 4">
            <a:extLst>
              <a:ext uri="{FF2B5EF4-FFF2-40B4-BE49-F238E27FC236}">
                <a16:creationId xmlns:a16="http://schemas.microsoft.com/office/drawing/2014/main" id="{9C732354-7F79-40CC-9B93-C84331F9B68D}"/>
              </a:ext>
            </a:extLst>
          </p:cNvPr>
          <p:cNvGraphicFramePr>
            <a:graphicFrameLocks noGrp="1"/>
          </p:cNvGraphicFramePr>
          <p:nvPr>
            <p:ph type="tbl" sz="quarter" idx="13"/>
            <p:extLst>
              <p:ext uri="{D42A27DB-BD31-4B8C-83A1-F6EECF244321}">
                <p14:modId xmlns:p14="http://schemas.microsoft.com/office/powerpoint/2010/main" val="356584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664836676"/>
                    </a:ext>
                  </a:extLst>
                </a:gridCol>
                <a:gridCol w="493776">
                  <a:extLst>
                    <a:ext uri="{9D8B030D-6E8A-4147-A177-3AD203B41FA5}">
                      <a16:colId xmlns:a16="http://schemas.microsoft.com/office/drawing/2014/main" val="2968041890"/>
                    </a:ext>
                  </a:extLst>
                </a:gridCol>
                <a:gridCol w="329184">
                  <a:extLst>
                    <a:ext uri="{9D8B030D-6E8A-4147-A177-3AD203B41FA5}">
                      <a16:colId xmlns:a16="http://schemas.microsoft.com/office/drawing/2014/main" val="3174111055"/>
                    </a:ext>
                  </a:extLst>
                </a:gridCol>
                <a:gridCol w="329184">
                  <a:extLst>
                    <a:ext uri="{9D8B030D-6E8A-4147-A177-3AD203B41FA5}">
                      <a16:colId xmlns:a16="http://schemas.microsoft.com/office/drawing/2014/main" val="2804027245"/>
                    </a:ext>
                  </a:extLst>
                </a:gridCol>
                <a:gridCol w="329184">
                  <a:extLst>
                    <a:ext uri="{9D8B030D-6E8A-4147-A177-3AD203B41FA5}">
                      <a16:colId xmlns:a16="http://schemas.microsoft.com/office/drawing/2014/main" val="947863045"/>
                    </a:ext>
                  </a:extLst>
                </a:gridCol>
                <a:gridCol w="329184">
                  <a:extLst>
                    <a:ext uri="{9D8B030D-6E8A-4147-A177-3AD203B41FA5}">
                      <a16:colId xmlns:a16="http://schemas.microsoft.com/office/drawing/2014/main" val="3231570134"/>
                    </a:ext>
                  </a:extLst>
                </a:gridCol>
                <a:gridCol w="329184">
                  <a:extLst>
                    <a:ext uri="{9D8B030D-6E8A-4147-A177-3AD203B41FA5}">
                      <a16:colId xmlns:a16="http://schemas.microsoft.com/office/drawing/2014/main" val="123695369"/>
                    </a:ext>
                  </a:extLst>
                </a:gridCol>
                <a:gridCol w="329184">
                  <a:extLst>
                    <a:ext uri="{9D8B030D-6E8A-4147-A177-3AD203B41FA5}">
                      <a16:colId xmlns:a16="http://schemas.microsoft.com/office/drawing/2014/main" val="1915552688"/>
                    </a:ext>
                  </a:extLst>
                </a:gridCol>
                <a:gridCol w="329184">
                  <a:extLst>
                    <a:ext uri="{9D8B030D-6E8A-4147-A177-3AD203B41FA5}">
                      <a16:colId xmlns:a16="http://schemas.microsoft.com/office/drawing/2014/main" val="3243062925"/>
                    </a:ext>
                  </a:extLst>
                </a:gridCol>
                <a:gridCol w="329184">
                  <a:extLst>
                    <a:ext uri="{9D8B030D-6E8A-4147-A177-3AD203B41FA5}">
                      <a16:colId xmlns:a16="http://schemas.microsoft.com/office/drawing/2014/main" val="3602251678"/>
                    </a:ext>
                  </a:extLst>
                </a:gridCol>
                <a:gridCol w="329184">
                  <a:extLst>
                    <a:ext uri="{9D8B030D-6E8A-4147-A177-3AD203B41FA5}">
                      <a16:colId xmlns:a16="http://schemas.microsoft.com/office/drawing/2014/main" val="918671923"/>
                    </a:ext>
                  </a:extLst>
                </a:gridCol>
                <a:gridCol w="329184">
                  <a:extLst>
                    <a:ext uri="{9D8B030D-6E8A-4147-A177-3AD203B41FA5}">
                      <a16:colId xmlns:a16="http://schemas.microsoft.com/office/drawing/2014/main" val="606059366"/>
                    </a:ext>
                  </a:extLst>
                </a:gridCol>
                <a:gridCol w="329184">
                  <a:extLst>
                    <a:ext uri="{9D8B030D-6E8A-4147-A177-3AD203B41FA5}">
                      <a16:colId xmlns:a16="http://schemas.microsoft.com/office/drawing/2014/main" val="30246461"/>
                    </a:ext>
                  </a:extLst>
                </a:gridCol>
                <a:gridCol w="329184">
                  <a:extLst>
                    <a:ext uri="{9D8B030D-6E8A-4147-A177-3AD203B41FA5}">
                      <a16:colId xmlns:a16="http://schemas.microsoft.com/office/drawing/2014/main" val="267655460"/>
                    </a:ext>
                  </a:extLst>
                </a:gridCol>
                <a:gridCol w="329184">
                  <a:extLst>
                    <a:ext uri="{9D8B030D-6E8A-4147-A177-3AD203B41FA5}">
                      <a16:colId xmlns:a16="http://schemas.microsoft.com/office/drawing/2014/main" val="1152902691"/>
                    </a:ext>
                  </a:extLst>
                </a:gridCol>
                <a:gridCol w="329184">
                  <a:extLst>
                    <a:ext uri="{9D8B030D-6E8A-4147-A177-3AD203B41FA5}">
                      <a16:colId xmlns:a16="http://schemas.microsoft.com/office/drawing/2014/main" val="2084439483"/>
                    </a:ext>
                  </a:extLst>
                </a:gridCol>
                <a:gridCol w="329184">
                  <a:extLst>
                    <a:ext uri="{9D8B030D-6E8A-4147-A177-3AD203B41FA5}">
                      <a16:colId xmlns:a16="http://schemas.microsoft.com/office/drawing/2014/main" val="584612633"/>
                    </a:ext>
                  </a:extLst>
                </a:gridCol>
                <a:gridCol w="329184">
                  <a:extLst>
                    <a:ext uri="{9D8B030D-6E8A-4147-A177-3AD203B41FA5}">
                      <a16:colId xmlns:a16="http://schemas.microsoft.com/office/drawing/2014/main" val="2528688866"/>
                    </a:ext>
                  </a:extLst>
                </a:gridCol>
                <a:gridCol w="329184">
                  <a:extLst>
                    <a:ext uri="{9D8B030D-6E8A-4147-A177-3AD203B41FA5}">
                      <a16:colId xmlns:a16="http://schemas.microsoft.com/office/drawing/2014/main" val="3624144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33817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- 2020-01-10 09:37:23</a:t>
                      </a:r>
                      <a:r>
                        <a:rPr kumimoji="0" lang="de-DE" sz="1000" b="0" i="0" u="none" strike="noStrike" kern="1200" cap="none" spc="0" normalizeH="0" baseline="0" noProof="0">
                          <a:ln>
                            <a:noFill/>
                          </a:ln>
                          <a:solidFill>
                            <a:prstClr val="black"/>
                          </a:solidFill>
                          <a:effectLst/>
                          <a:uLnTx/>
                          <a:uFillTx/>
                          <a:latin typeface="+mn-lt"/>
                          <a:ea typeface="+mn-ea"/>
                          <a:cs typeface="+mn-cs"/>
                        </a:rPr>
                        <a:t>
 Wir blicken auf eine sehr erfolgreiche TrendSet Winter 2020 zurück und sagen Danke an alle, die zu diesem Erfolg beigetragen haben. Danke an die knapp 33.000 Fachbesucher, die zur TrendSet Winter 2020 gekommen sind. Danke an alle Aussteller, die die TrendSet als Plattform nutzen, ihre neuen Trends und Produkte zu zeigen. Und danke an unser Team für ihren phantastischen Einsatz vor, während und nach der Messe. DANKE! 💙 Wenn ihr nachlesen wollt, was alles auf der TrendSet Winter 2020 los war und mehr zu den Fakten der Messe erfahren möchtet, findet ihr hier unseren Nachbericht: https://trendset.de/pr/nachbericht-trendset-winter-2020/ Viel Spaß beim Lesen!
#trendsetmuenchen #trendset #trendsetwinter2020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60882205"/>
                  </a:ext>
                </a:extLst>
              </a:tr>
            </a:tbl>
          </a:graphicData>
        </a:graphic>
      </p:graphicFrame>
      <p:sp>
        <p:nvSpPr>
          <p:cNvPr id="4" name="Text Placeholder 3">
            <a:extLst>
              <a:ext uri="{FF2B5EF4-FFF2-40B4-BE49-F238E27FC236}">
                <a16:creationId xmlns:a16="http://schemas.microsoft.com/office/drawing/2014/main" id="{ADDBB8B5-4A5F-4128-A418-DC7EEA287AC5}"/>
              </a:ext>
            </a:extLst>
          </p:cNvPr>
          <p:cNvSpPr>
            <a:spLocks noGrp="1"/>
          </p:cNvSpPr>
          <p:nvPr>
            <p:ph type="body" sz="quarter" idx="14"/>
          </p:nvPr>
        </p:nvSpPr>
        <p:spPr/>
        <p:txBody>
          <a:bodyPr/>
          <a:lstStyle/>
          <a:p>
            <a:r>
              <a:rPr lang="en-US"/>
              <a:t>01/06/2020 - 01/11/2020</a:t>
            </a:r>
          </a:p>
        </p:txBody>
      </p:sp>
    </p:spTree>
    <p:extLst>
      <p:ext uri="{BB962C8B-B14F-4D97-AF65-F5344CB8AC3E}">
        <p14:creationId xmlns:p14="http://schemas.microsoft.com/office/powerpoint/2010/main" val="3125948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851E1-47BA-448E-9B09-0741AC10D665}"/>
              </a:ext>
            </a:extLst>
          </p:cNvPr>
          <p:cNvSpPr>
            <a:spLocks noGrp="1"/>
          </p:cNvSpPr>
          <p:nvPr>
            <p:ph type="title"/>
          </p:nvPr>
        </p:nvSpPr>
        <p:spPr/>
        <p:txBody>
          <a:bodyPr/>
          <a:lstStyle/>
          <a:p>
            <a:r>
              <a:rPr lang="en-US"/>
              <a:t>Facebook Own Posts Table | TrendSet - 3 of 5</a:t>
            </a:r>
          </a:p>
        </p:txBody>
      </p:sp>
      <p:graphicFrame>
        <p:nvGraphicFramePr>
          <p:cNvPr id="5" name="Table Placeholder 4">
            <a:extLst>
              <a:ext uri="{FF2B5EF4-FFF2-40B4-BE49-F238E27FC236}">
                <a16:creationId xmlns:a16="http://schemas.microsoft.com/office/drawing/2014/main" id="{9A65F4BA-7181-4FFC-8E9F-4796804BF4A5}"/>
              </a:ext>
            </a:extLst>
          </p:cNvPr>
          <p:cNvGraphicFramePr>
            <a:graphicFrameLocks noGrp="1"/>
          </p:cNvGraphicFramePr>
          <p:nvPr>
            <p:ph type="tbl" sz="quarter" idx="13"/>
            <p:extLst>
              <p:ext uri="{D42A27DB-BD31-4B8C-83A1-F6EECF244321}">
                <p14:modId xmlns:p14="http://schemas.microsoft.com/office/powerpoint/2010/main" val="1801657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345163567"/>
                    </a:ext>
                  </a:extLst>
                </a:gridCol>
                <a:gridCol w="493776">
                  <a:extLst>
                    <a:ext uri="{9D8B030D-6E8A-4147-A177-3AD203B41FA5}">
                      <a16:colId xmlns:a16="http://schemas.microsoft.com/office/drawing/2014/main" val="2952919244"/>
                    </a:ext>
                  </a:extLst>
                </a:gridCol>
                <a:gridCol w="329184">
                  <a:extLst>
                    <a:ext uri="{9D8B030D-6E8A-4147-A177-3AD203B41FA5}">
                      <a16:colId xmlns:a16="http://schemas.microsoft.com/office/drawing/2014/main" val="1270441959"/>
                    </a:ext>
                  </a:extLst>
                </a:gridCol>
                <a:gridCol w="329184">
                  <a:extLst>
                    <a:ext uri="{9D8B030D-6E8A-4147-A177-3AD203B41FA5}">
                      <a16:colId xmlns:a16="http://schemas.microsoft.com/office/drawing/2014/main" val="1494771862"/>
                    </a:ext>
                  </a:extLst>
                </a:gridCol>
                <a:gridCol w="329184">
                  <a:extLst>
                    <a:ext uri="{9D8B030D-6E8A-4147-A177-3AD203B41FA5}">
                      <a16:colId xmlns:a16="http://schemas.microsoft.com/office/drawing/2014/main" val="1380922455"/>
                    </a:ext>
                  </a:extLst>
                </a:gridCol>
                <a:gridCol w="329184">
                  <a:extLst>
                    <a:ext uri="{9D8B030D-6E8A-4147-A177-3AD203B41FA5}">
                      <a16:colId xmlns:a16="http://schemas.microsoft.com/office/drawing/2014/main" val="1757788267"/>
                    </a:ext>
                  </a:extLst>
                </a:gridCol>
                <a:gridCol w="329184">
                  <a:extLst>
                    <a:ext uri="{9D8B030D-6E8A-4147-A177-3AD203B41FA5}">
                      <a16:colId xmlns:a16="http://schemas.microsoft.com/office/drawing/2014/main" val="585939740"/>
                    </a:ext>
                  </a:extLst>
                </a:gridCol>
                <a:gridCol w="329184">
                  <a:extLst>
                    <a:ext uri="{9D8B030D-6E8A-4147-A177-3AD203B41FA5}">
                      <a16:colId xmlns:a16="http://schemas.microsoft.com/office/drawing/2014/main" val="3106976397"/>
                    </a:ext>
                  </a:extLst>
                </a:gridCol>
                <a:gridCol w="329184">
                  <a:extLst>
                    <a:ext uri="{9D8B030D-6E8A-4147-A177-3AD203B41FA5}">
                      <a16:colId xmlns:a16="http://schemas.microsoft.com/office/drawing/2014/main" val="3111635532"/>
                    </a:ext>
                  </a:extLst>
                </a:gridCol>
                <a:gridCol w="329184">
                  <a:extLst>
                    <a:ext uri="{9D8B030D-6E8A-4147-A177-3AD203B41FA5}">
                      <a16:colId xmlns:a16="http://schemas.microsoft.com/office/drawing/2014/main" val="218316239"/>
                    </a:ext>
                  </a:extLst>
                </a:gridCol>
                <a:gridCol w="329184">
                  <a:extLst>
                    <a:ext uri="{9D8B030D-6E8A-4147-A177-3AD203B41FA5}">
                      <a16:colId xmlns:a16="http://schemas.microsoft.com/office/drawing/2014/main" val="2583035717"/>
                    </a:ext>
                  </a:extLst>
                </a:gridCol>
                <a:gridCol w="329184">
                  <a:extLst>
                    <a:ext uri="{9D8B030D-6E8A-4147-A177-3AD203B41FA5}">
                      <a16:colId xmlns:a16="http://schemas.microsoft.com/office/drawing/2014/main" val="2075096798"/>
                    </a:ext>
                  </a:extLst>
                </a:gridCol>
                <a:gridCol w="329184">
                  <a:extLst>
                    <a:ext uri="{9D8B030D-6E8A-4147-A177-3AD203B41FA5}">
                      <a16:colId xmlns:a16="http://schemas.microsoft.com/office/drawing/2014/main" val="2360874474"/>
                    </a:ext>
                  </a:extLst>
                </a:gridCol>
                <a:gridCol w="329184">
                  <a:extLst>
                    <a:ext uri="{9D8B030D-6E8A-4147-A177-3AD203B41FA5}">
                      <a16:colId xmlns:a16="http://schemas.microsoft.com/office/drawing/2014/main" val="3463935162"/>
                    </a:ext>
                  </a:extLst>
                </a:gridCol>
                <a:gridCol w="329184">
                  <a:extLst>
                    <a:ext uri="{9D8B030D-6E8A-4147-A177-3AD203B41FA5}">
                      <a16:colId xmlns:a16="http://schemas.microsoft.com/office/drawing/2014/main" val="2812625644"/>
                    </a:ext>
                  </a:extLst>
                </a:gridCol>
                <a:gridCol w="329184">
                  <a:extLst>
                    <a:ext uri="{9D8B030D-6E8A-4147-A177-3AD203B41FA5}">
                      <a16:colId xmlns:a16="http://schemas.microsoft.com/office/drawing/2014/main" val="769671116"/>
                    </a:ext>
                  </a:extLst>
                </a:gridCol>
                <a:gridCol w="329184">
                  <a:extLst>
                    <a:ext uri="{9D8B030D-6E8A-4147-A177-3AD203B41FA5}">
                      <a16:colId xmlns:a16="http://schemas.microsoft.com/office/drawing/2014/main" val="145359168"/>
                    </a:ext>
                  </a:extLst>
                </a:gridCol>
                <a:gridCol w="329184">
                  <a:extLst>
                    <a:ext uri="{9D8B030D-6E8A-4147-A177-3AD203B41FA5}">
                      <a16:colId xmlns:a16="http://schemas.microsoft.com/office/drawing/2014/main" val="590108755"/>
                    </a:ext>
                  </a:extLst>
                </a:gridCol>
                <a:gridCol w="329184">
                  <a:extLst>
                    <a:ext uri="{9D8B030D-6E8A-4147-A177-3AD203B41FA5}">
                      <a16:colId xmlns:a16="http://schemas.microsoft.com/office/drawing/2014/main" val="2839325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68765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 - 2020-01-07 17:34:06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68721397"/>
                  </a:ext>
                </a:extLst>
              </a:tr>
            </a:tbl>
          </a:graphicData>
        </a:graphic>
      </p:graphicFrame>
      <p:sp>
        <p:nvSpPr>
          <p:cNvPr id="4" name="Text Placeholder 3">
            <a:extLst>
              <a:ext uri="{FF2B5EF4-FFF2-40B4-BE49-F238E27FC236}">
                <a16:creationId xmlns:a16="http://schemas.microsoft.com/office/drawing/2014/main" id="{B0FB267A-D3C8-498A-93C7-F190B389DB5E}"/>
              </a:ext>
            </a:extLst>
          </p:cNvPr>
          <p:cNvSpPr>
            <a:spLocks noGrp="1"/>
          </p:cNvSpPr>
          <p:nvPr>
            <p:ph type="body" sz="quarter" idx="14"/>
          </p:nvPr>
        </p:nvSpPr>
        <p:spPr/>
        <p:txBody>
          <a:bodyPr/>
          <a:lstStyle/>
          <a:p>
            <a:r>
              <a:rPr lang="en-US"/>
              <a:t>01/06/2020 - 01/11/2020</a:t>
            </a:r>
          </a:p>
        </p:txBody>
      </p:sp>
    </p:spTree>
    <p:extLst>
      <p:ext uri="{BB962C8B-B14F-4D97-AF65-F5344CB8AC3E}">
        <p14:creationId xmlns:p14="http://schemas.microsoft.com/office/powerpoint/2010/main" val="3199939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4B54F-D147-4633-AA30-BEB47D0C4A25}"/>
              </a:ext>
            </a:extLst>
          </p:cNvPr>
          <p:cNvSpPr>
            <a:spLocks noGrp="1"/>
          </p:cNvSpPr>
          <p:nvPr>
            <p:ph type="title"/>
          </p:nvPr>
        </p:nvSpPr>
        <p:spPr/>
        <p:txBody>
          <a:bodyPr/>
          <a:lstStyle/>
          <a:p>
            <a:r>
              <a:rPr lang="en-US"/>
              <a:t>Facebook Own Posts Table | TrendSet - 4 of 5</a:t>
            </a:r>
          </a:p>
        </p:txBody>
      </p:sp>
      <p:graphicFrame>
        <p:nvGraphicFramePr>
          <p:cNvPr id="5" name="Table Placeholder 4">
            <a:extLst>
              <a:ext uri="{FF2B5EF4-FFF2-40B4-BE49-F238E27FC236}">
                <a16:creationId xmlns:a16="http://schemas.microsoft.com/office/drawing/2014/main" id="{D3C87B8B-F2B2-4891-83B2-0A5293F89654}"/>
              </a:ext>
            </a:extLst>
          </p:cNvPr>
          <p:cNvGraphicFramePr>
            <a:graphicFrameLocks noGrp="1"/>
          </p:cNvGraphicFramePr>
          <p:nvPr>
            <p:ph type="tbl" sz="quarter" idx="13"/>
            <p:extLst>
              <p:ext uri="{D42A27DB-BD31-4B8C-83A1-F6EECF244321}">
                <p14:modId xmlns:p14="http://schemas.microsoft.com/office/powerpoint/2010/main" val="3005344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507124975"/>
                    </a:ext>
                  </a:extLst>
                </a:gridCol>
                <a:gridCol w="493776">
                  <a:extLst>
                    <a:ext uri="{9D8B030D-6E8A-4147-A177-3AD203B41FA5}">
                      <a16:colId xmlns:a16="http://schemas.microsoft.com/office/drawing/2014/main" val="3092886181"/>
                    </a:ext>
                  </a:extLst>
                </a:gridCol>
                <a:gridCol w="329184">
                  <a:extLst>
                    <a:ext uri="{9D8B030D-6E8A-4147-A177-3AD203B41FA5}">
                      <a16:colId xmlns:a16="http://schemas.microsoft.com/office/drawing/2014/main" val="2053691486"/>
                    </a:ext>
                  </a:extLst>
                </a:gridCol>
                <a:gridCol w="329184">
                  <a:extLst>
                    <a:ext uri="{9D8B030D-6E8A-4147-A177-3AD203B41FA5}">
                      <a16:colId xmlns:a16="http://schemas.microsoft.com/office/drawing/2014/main" val="2967970287"/>
                    </a:ext>
                  </a:extLst>
                </a:gridCol>
                <a:gridCol w="329184">
                  <a:extLst>
                    <a:ext uri="{9D8B030D-6E8A-4147-A177-3AD203B41FA5}">
                      <a16:colId xmlns:a16="http://schemas.microsoft.com/office/drawing/2014/main" val="939659732"/>
                    </a:ext>
                  </a:extLst>
                </a:gridCol>
                <a:gridCol w="329184">
                  <a:extLst>
                    <a:ext uri="{9D8B030D-6E8A-4147-A177-3AD203B41FA5}">
                      <a16:colId xmlns:a16="http://schemas.microsoft.com/office/drawing/2014/main" val="2325846429"/>
                    </a:ext>
                  </a:extLst>
                </a:gridCol>
                <a:gridCol w="329184">
                  <a:extLst>
                    <a:ext uri="{9D8B030D-6E8A-4147-A177-3AD203B41FA5}">
                      <a16:colId xmlns:a16="http://schemas.microsoft.com/office/drawing/2014/main" val="2111126066"/>
                    </a:ext>
                  </a:extLst>
                </a:gridCol>
                <a:gridCol w="329184">
                  <a:extLst>
                    <a:ext uri="{9D8B030D-6E8A-4147-A177-3AD203B41FA5}">
                      <a16:colId xmlns:a16="http://schemas.microsoft.com/office/drawing/2014/main" val="3377548676"/>
                    </a:ext>
                  </a:extLst>
                </a:gridCol>
                <a:gridCol w="329184">
                  <a:extLst>
                    <a:ext uri="{9D8B030D-6E8A-4147-A177-3AD203B41FA5}">
                      <a16:colId xmlns:a16="http://schemas.microsoft.com/office/drawing/2014/main" val="2412233979"/>
                    </a:ext>
                  </a:extLst>
                </a:gridCol>
                <a:gridCol w="329184">
                  <a:extLst>
                    <a:ext uri="{9D8B030D-6E8A-4147-A177-3AD203B41FA5}">
                      <a16:colId xmlns:a16="http://schemas.microsoft.com/office/drawing/2014/main" val="3505816530"/>
                    </a:ext>
                  </a:extLst>
                </a:gridCol>
                <a:gridCol w="329184">
                  <a:extLst>
                    <a:ext uri="{9D8B030D-6E8A-4147-A177-3AD203B41FA5}">
                      <a16:colId xmlns:a16="http://schemas.microsoft.com/office/drawing/2014/main" val="2733021185"/>
                    </a:ext>
                  </a:extLst>
                </a:gridCol>
                <a:gridCol w="329184">
                  <a:extLst>
                    <a:ext uri="{9D8B030D-6E8A-4147-A177-3AD203B41FA5}">
                      <a16:colId xmlns:a16="http://schemas.microsoft.com/office/drawing/2014/main" val="3126252640"/>
                    </a:ext>
                  </a:extLst>
                </a:gridCol>
                <a:gridCol w="329184">
                  <a:extLst>
                    <a:ext uri="{9D8B030D-6E8A-4147-A177-3AD203B41FA5}">
                      <a16:colId xmlns:a16="http://schemas.microsoft.com/office/drawing/2014/main" val="552483849"/>
                    </a:ext>
                  </a:extLst>
                </a:gridCol>
                <a:gridCol w="329184">
                  <a:extLst>
                    <a:ext uri="{9D8B030D-6E8A-4147-A177-3AD203B41FA5}">
                      <a16:colId xmlns:a16="http://schemas.microsoft.com/office/drawing/2014/main" val="662926000"/>
                    </a:ext>
                  </a:extLst>
                </a:gridCol>
                <a:gridCol w="329184">
                  <a:extLst>
                    <a:ext uri="{9D8B030D-6E8A-4147-A177-3AD203B41FA5}">
                      <a16:colId xmlns:a16="http://schemas.microsoft.com/office/drawing/2014/main" val="65209730"/>
                    </a:ext>
                  </a:extLst>
                </a:gridCol>
                <a:gridCol w="329184">
                  <a:extLst>
                    <a:ext uri="{9D8B030D-6E8A-4147-A177-3AD203B41FA5}">
                      <a16:colId xmlns:a16="http://schemas.microsoft.com/office/drawing/2014/main" val="3699894977"/>
                    </a:ext>
                  </a:extLst>
                </a:gridCol>
                <a:gridCol w="329184">
                  <a:extLst>
                    <a:ext uri="{9D8B030D-6E8A-4147-A177-3AD203B41FA5}">
                      <a16:colId xmlns:a16="http://schemas.microsoft.com/office/drawing/2014/main" val="2577567592"/>
                    </a:ext>
                  </a:extLst>
                </a:gridCol>
                <a:gridCol w="329184">
                  <a:extLst>
                    <a:ext uri="{9D8B030D-6E8A-4147-A177-3AD203B41FA5}">
                      <a16:colId xmlns:a16="http://schemas.microsoft.com/office/drawing/2014/main" val="824244318"/>
                    </a:ext>
                  </a:extLst>
                </a:gridCol>
                <a:gridCol w="329184">
                  <a:extLst>
                    <a:ext uri="{9D8B030D-6E8A-4147-A177-3AD203B41FA5}">
                      <a16:colId xmlns:a16="http://schemas.microsoft.com/office/drawing/2014/main" val="2929747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2810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- 2020-01-07 17:05:27</a:t>
                      </a:r>
                      <a:r>
                        <a:rPr kumimoji="0" lang="de-DE" sz="1000" b="0" i="0" u="none" strike="noStrike" kern="1200" cap="none" spc="0" normalizeH="0" baseline="0" noProof="0">
                          <a:ln>
                            <a:noFill/>
                          </a:ln>
                          <a:solidFill>
                            <a:prstClr val="black"/>
                          </a:solidFill>
                          <a:effectLst/>
                          <a:uLnTx/>
                          <a:uFillTx/>
                          <a:latin typeface="+mn-lt"/>
                          <a:ea typeface="+mn-ea"/>
                          <a:cs typeface="+mn-cs"/>
                        </a:rPr>
                        <a:t>
 Danke für euren Besuch auf der TrendSet Winter 2020! Schön, dass ihr da wart. Dann bis zum nächsten Mal auf der TrendSet Sommer 2020 vom 11. bis 13. Juli 2020 in München, wenn es wieder heißt: Vorhang auf für die neuesten Trends in Interiors &amp; Lifestyle. Bis dahin findet ihr die neuen Strömungen und Produkte auf unserem Trendblog unter https://trendset.de/trendblog/. Wir wünschen euch eine gute Zeit und eine sichere Heimreise.
#trendsetmuenchen #trendset #trendsetwinter2020 #danke #scheewars #trendsetsommer2020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62751689"/>
                  </a:ext>
                </a:extLst>
              </a:tr>
            </a:tbl>
          </a:graphicData>
        </a:graphic>
      </p:graphicFrame>
      <p:sp>
        <p:nvSpPr>
          <p:cNvPr id="4" name="Text Placeholder 3">
            <a:extLst>
              <a:ext uri="{FF2B5EF4-FFF2-40B4-BE49-F238E27FC236}">
                <a16:creationId xmlns:a16="http://schemas.microsoft.com/office/drawing/2014/main" id="{C9B68EFC-0A1D-40AB-BE26-061E79034404}"/>
              </a:ext>
            </a:extLst>
          </p:cNvPr>
          <p:cNvSpPr>
            <a:spLocks noGrp="1"/>
          </p:cNvSpPr>
          <p:nvPr>
            <p:ph type="body" sz="quarter" idx="14"/>
          </p:nvPr>
        </p:nvSpPr>
        <p:spPr/>
        <p:txBody>
          <a:bodyPr/>
          <a:lstStyle/>
          <a:p>
            <a:r>
              <a:rPr lang="en-US"/>
              <a:t>01/06/2020 - 01/11/2020</a:t>
            </a:r>
          </a:p>
        </p:txBody>
      </p:sp>
    </p:spTree>
    <p:extLst>
      <p:ext uri="{BB962C8B-B14F-4D97-AF65-F5344CB8AC3E}">
        <p14:creationId xmlns:p14="http://schemas.microsoft.com/office/powerpoint/2010/main" val="3598226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5047-E842-4AA4-833F-FD874ED7D13E}"/>
              </a:ext>
            </a:extLst>
          </p:cNvPr>
          <p:cNvSpPr>
            <a:spLocks noGrp="1"/>
          </p:cNvSpPr>
          <p:nvPr>
            <p:ph type="title"/>
          </p:nvPr>
        </p:nvSpPr>
        <p:spPr/>
        <p:txBody>
          <a:bodyPr/>
          <a:lstStyle/>
          <a:p>
            <a:r>
              <a:rPr lang="en-US"/>
              <a:t>Facebook Own Posts Table | TrendSet - 5 of 5</a:t>
            </a:r>
          </a:p>
        </p:txBody>
      </p:sp>
      <p:graphicFrame>
        <p:nvGraphicFramePr>
          <p:cNvPr id="5" name="Table Placeholder 4">
            <a:extLst>
              <a:ext uri="{FF2B5EF4-FFF2-40B4-BE49-F238E27FC236}">
                <a16:creationId xmlns:a16="http://schemas.microsoft.com/office/drawing/2014/main" id="{37F74380-FAC4-41D2-BBF7-0E02CC91E836}"/>
              </a:ext>
            </a:extLst>
          </p:cNvPr>
          <p:cNvGraphicFramePr>
            <a:graphicFrameLocks noGrp="1"/>
          </p:cNvGraphicFramePr>
          <p:nvPr>
            <p:ph type="tbl" sz="quarter" idx="13"/>
            <p:extLst>
              <p:ext uri="{D42A27DB-BD31-4B8C-83A1-F6EECF244321}">
                <p14:modId xmlns:p14="http://schemas.microsoft.com/office/powerpoint/2010/main" val="1783951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552359105"/>
                    </a:ext>
                  </a:extLst>
                </a:gridCol>
                <a:gridCol w="493776">
                  <a:extLst>
                    <a:ext uri="{9D8B030D-6E8A-4147-A177-3AD203B41FA5}">
                      <a16:colId xmlns:a16="http://schemas.microsoft.com/office/drawing/2014/main" val="1060175687"/>
                    </a:ext>
                  </a:extLst>
                </a:gridCol>
                <a:gridCol w="329184">
                  <a:extLst>
                    <a:ext uri="{9D8B030D-6E8A-4147-A177-3AD203B41FA5}">
                      <a16:colId xmlns:a16="http://schemas.microsoft.com/office/drawing/2014/main" val="1065017337"/>
                    </a:ext>
                  </a:extLst>
                </a:gridCol>
                <a:gridCol w="329184">
                  <a:extLst>
                    <a:ext uri="{9D8B030D-6E8A-4147-A177-3AD203B41FA5}">
                      <a16:colId xmlns:a16="http://schemas.microsoft.com/office/drawing/2014/main" val="2241906960"/>
                    </a:ext>
                  </a:extLst>
                </a:gridCol>
                <a:gridCol w="329184">
                  <a:extLst>
                    <a:ext uri="{9D8B030D-6E8A-4147-A177-3AD203B41FA5}">
                      <a16:colId xmlns:a16="http://schemas.microsoft.com/office/drawing/2014/main" val="4199995144"/>
                    </a:ext>
                  </a:extLst>
                </a:gridCol>
                <a:gridCol w="329184">
                  <a:extLst>
                    <a:ext uri="{9D8B030D-6E8A-4147-A177-3AD203B41FA5}">
                      <a16:colId xmlns:a16="http://schemas.microsoft.com/office/drawing/2014/main" val="1237264625"/>
                    </a:ext>
                  </a:extLst>
                </a:gridCol>
                <a:gridCol w="329184">
                  <a:extLst>
                    <a:ext uri="{9D8B030D-6E8A-4147-A177-3AD203B41FA5}">
                      <a16:colId xmlns:a16="http://schemas.microsoft.com/office/drawing/2014/main" val="887770920"/>
                    </a:ext>
                  </a:extLst>
                </a:gridCol>
                <a:gridCol w="329184">
                  <a:extLst>
                    <a:ext uri="{9D8B030D-6E8A-4147-A177-3AD203B41FA5}">
                      <a16:colId xmlns:a16="http://schemas.microsoft.com/office/drawing/2014/main" val="2454543768"/>
                    </a:ext>
                  </a:extLst>
                </a:gridCol>
                <a:gridCol w="329184">
                  <a:extLst>
                    <a:ext uri="{9D8B030D-6E8A-4147-A177-3AD203B41FA5}">
                      <a16:colId xmlns:a16="http://schemas.microsoft.com/office/drawing/2014/main" val="2739467972"/>
                    </a:ext>
                  </a:extLst>
                </a:gridCol>
                <a:gridCol w="329184">
                  <a:extLst>
                    <a:ext uri="{9D8B030D-6E8A-4147-A177-3AD203B41FA5}">
                      <a16:colId xmlns:a16="http://schemas.microsoft.com/office/drawing/2014/main" val="3232437191"/>
                    </a:ext>
                  </a:extLst>
                </a:gridCol>
                <a:gridCol w="329184">
                  <a:extLst>
                    <a:ext uri="{9D8B030D-6E8A-4147-A177-3AD203B41FA5}">
                      <a16:colId xmlns:a16="http://schemas.microsoft.com/office/drawing/2014/main" val="2181797272"/>
                    </a:ext>
                  </a:extLst>
                </a:gridCol>
                <a:gridCol w="329184">
                  <a:extLst>
                    <a:ext uri="{9D8B030D-6E8A-4147-A177-3AD203B41FA5}">
                      <a16:colId xmlns:a16="http://schemas.microsoft.com/office/drawing/2014/main" val="1135696370"/>
                    </a:ext>
                  </a:extLst>
                </a:gridCol>
                <a:gridCol w="329184">
                  <a:extLst>
                    <a:ext uri="{9D8B030D-6E8A-4147-A177-3AD203B41FA5}">
                      <a16:colId xmlns:a16="http://schemas.microsoft.com/office/drawing/2014/main" val="52967231"/>
                    </a:ext>
                  </a:extLst>
                </a:gridCol>
                <a:gridCol w="329184">
                  <a:extLst>
                    <a:ext uri="{9D8B030D-6E8A-4147-A177-3AD203B41FA5}">
                      <a16:colId xmlns:a16="http://schemas.microsoft.com/office/drawing/2014/main" val="4063950496"/>
                    </a:ext>
                  </a:extLst>
                </a:gridCol>
                <a:gridCol w="329184">
                  <a:extLst>
                    <a:ext uri="{9D8B030D-6E8A-4147-A177-3AD203B41FA5}">
                      <a16:colId xmlns:a16="http://schemas.microsoft.com/office/drawing/2014/main" val="2759184807"/>
                    </a:ext>
                  </a:extLst>
                </a:gridCol>
                <a:gridCol w="329184">
                  <a:extLst>
                    <a:ext uri="{9D8B030D-6E8A-4147-A177-3AD203B41FA5}">
                      <a16:colId xmlns:a16="http://schemas.microsoft.com/office/drawing/2014/main" val="3334022081"/>
                    </a:ext>
                  </a:extLst>
                </a:gridCol>
                <a:gridCol w="329184">
                  <a:extLst>
                    <a:ext uri="{9D8B030D-6E8A-4147-A177-3AD203B41FA5}">
                      <a16:colId xmlns:a16="http://schemas.microsoft.com/office/drawing/2014/main" val="497548201"/>
                    </a:ext>
                  </a:extLst>
                </a:gridCol>
                <a:gridCol w="329184">
                  <a:extLst>
                    <a:ext uri="{9D8B030D-6E8A-4147-A177-3AD203B41FA5}">
                      <a16:colId xmlns:a16="http://schemas.microsoft.com/office/drawing/2014/main" val="2563207017"/>
                    </a:ext>
                  </a:extLst>
                </a:gridCol>
                <a:gridCol w="329184">
                  <a:extLst>
                    <a:ext uri="{9D8B030D-6E8A-4147-A177-3AD203B41FA5}">
                      <a16:colId xmlns:a16="http://schemas.microsoft.com/office/drawing/2014/main" val="798311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65749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- 2020-01-06 12:58:03</a:t>
                      </a:r>
                      <a:r>
                        <a:rPr kumimoji="0" lang="en-US" sz="1000" b="0" i="0" u="none" strike="noStrike" kern="1200" cap="none" spc="0" normalizeH="0" baseline="0" noProof="0">
                          <a:ln>
                            <a:noFill/>
                          </a:ln>
                          <a:solidFill>
                            <a:prstClr val="black"/>
                          </a:solidFill>
                          <a:effectLst/>
                          <a:uLnTx/>
                          <a:uFillTx/>
                          <a:latin typeface="+mn-lt"/>
                          <a:ea typeface="+mn-ea"/>
                          <a:cs typeface="+mn-cs"/>
                        </a:rPr>
                        <a:t>
 At @bindewerk’s booth we found notebooks which our Trend Motif NATURAL EVOLUTION would like for sure! Just look at the row at the top - notebooks in wood optic!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9746247"/>
                  </a:ext>
                </a:extLst>
              </a:tr>
            </a:tbl>
          </a:graphicData>
        </a:graphic>
      </p:graphicFrame>
      <p:sp>
        <p:nvSpPr>
          <p:cNvPr id="4" name="Text Placeholder 3">
            <a:extLst>
              <a:ext uri="{FF2B5EF4-FFF2-40B4-BE49-F238E27FC236}">
                <a16:creationId xmlns:a16="http://schemas.microsoft.com/office/drawing/2014/main" id="{DD6B83E0-2161-474B-88B0-467DDA5FE66B}"/>
              </a:ext>
            </a:extLst>
          </p:cNvPr>
          <p:cNvSpPr>
            <a:spLocks noGrp="1"/>
          </p:cNvSpPr>
          <p:nvPr>
            <p:ph type="body" sz="quarter" idx="14"/>
          </p:nvPr>
        </p:nvSpPr>
        <p:spPr/>
        <p:txBody>
          <a:bodyPr/>
          <a:lstStyle/>
          <a:p>
            <a:r>
              <a:rPr lang="en-US"/>
              <a:t>01/06/2020 - 01/11/2020</a:t>
            </a:r>
          </a:p>
        </p:txBody>
      </p:sp>
    </p:spTree>
    <p:extLst>
      <p:ext uri="{BB962C8B-B14F-4D97-AF65-F5344CB8AC3E}">
        <p14:creationId xmlns:p14="http://schemas.microsoft.com/office/powerpoint/2010/main" val="22546107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352</Words>
  <Application>Microsoft Office PowerPoint</Application>
  <PresentationFormat>On-screen Show (4:3)</PresentationFormat>
  <Paragraphs>181</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Facebook Own Posts Table | TrendSet - 1 of 5</vt:lpstr>
      <vt:lpstr>Facebook Own Posts Table | TrendSet - 2 of 5</vt:lpstr>
      <vt:lpstr>Facebook Own Posts Table | TrendSet - 3 of 5</vt:lpstr>
      <vt:lpstr>Facebook Own Posts Table | TrendSet - 4 of 5</vt:lpstr>
      <vt:lpstr>Facebook Own Posts Table | TrendSet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TrendSet - 1 of 5</dc:title>
  <dc:creator>Frederik Peiniger</dc:creator>
  <cp:lastModifiedBy>Frederik Peiniger</cp:lastModifiedBy>
  <cp:revision>1</cp:revision>
  <dcterms:created xsi:type="dcterms:W3CDTF">2020-10-05T05:57:29Z</dcterms:created>
  <dcterms:modified xsi:type="dcterms:W3CDTF">2020-10-05T05:58:11Z</dcterms:modified>
</cp:coreProperties>
</file>