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8" r:id="rId32"/>
    <p:sldId id="289" r:id="rId33"/>
    <p:sldId id="290" r:id="rId34"/>
    <p:sldId id="291" r:id="rId35"/>
    <p:sldId id="292" r:id="rId36"/>
    <p:sldId id="293" r:id="rId37"/>
    <p:sldId id="294" r:id="rId38"/>
    <p:sldId id="296" r:id="rId39"/>
    <p:sldId id="297" r:id="rId40"/>
    <p:sldId id="298"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Sheet1!$A$2:$A$82</c:f>
              <c:numCache>
                <c:formatCode>m/d/yyyy</c:formatCode>
                <c:ptCount val="81"/>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pt idx="30">
                  <c:v>44013</c:v>
                </c:pt>
                <c:pt idx="31">
                  <c:v>44014</c:v>
                </c:pt>
                <c:pt idx="32">
                  <c:v>44015</c:v>
                </c:pt>
                <c:pt idx="33">
                  <c:v>44016</c:v>
                </c:pt>
                <c:pt idx="34">
                  <c:v>44017</c:v>
                </c:pt>
                <c:pt idx="35">
                  <c:v>44018</c:v>
                </c:pt>
                <c:pt idx="36">
                  <c:v>44019</c:v>
                </c:pt>
                <c:pt idx="37">
                  <c:v>44020</c:v>
                </c:pt>
                <c:pt idx="38">
                  <c:v>44021</c:v>
                </c:pt>
                <c:pt idx="39">
                  <c:v>44022</c:v>
                </c:pt>
                <c:pt idx="40">
                  <c:v>44023</c:v>
                </c:pt>
                <c:pt idx="41">
                  <c:v>44024</c:v>
                </c:pt>
                <c:pt idx="42">
                  <c:v>44025</c:v>
                </c:pt>
                <c:pt idx="43">
                  <c:v>44026</c:v>
                </c:pt>
                <c:pt idx="44">
                  <c:v>44027</c:v>
                </c:pt>
                <c:pt idx="45">
                  <c:v>44028</c:v>
                </c:pt>
                <c:pt idx="46">
                  <c:v>44029</c:v>
                </c:pt>
                <c:pt idx="47">
                  <c:v>44030</c:v>
                </c:pt>
                <c:pt idx="48">
                  <c:v>44031</c:v>
                </c:pt>
                <c:pt idx="49">
                  <c:v>44032</c:v>
                </c:pt>
                <c:pt idx="50">
                  <c:v>44033</c:v>
                </c:pt>
                <c:pt idx="51">
                  <c:v>44034</c:v>
                </c:pt>
                <c:pt idx="52">
                  <c:v>44035</c:v>
                </c:pt>
                <c:pt idx="53">
                  <c:v>44036</c:v>
                </c:pt>
                <c:pt idx="54">
                  <c:v>44037</c:v>
                </c:pt>
                <c:pt idx="55">
                  <c:v>44038</c:v>
                </c:pt>
                <c:pt idx="56">
                  <c:v>44039</c:v>
                </c:pt>
                <c:pt idx="57">
                  <c:v>44040</c:v>
                </c:pt>
                <c:pt idx="58">
                  <c:v>44041</c:v>
                </c:pt>
                <c:pt idx="59">
                  <c:v>44042</c:v>
                </c:pt>
                <c:pt idx="60">
                  <c:v>44043</c:v>
                </c:pt>
                <c:pt idx="61">
                  <c:v>44044</c:v>
                </c:pt>
                <c:pt idx="62">
                  <c:v>44045</c:v>
                </c:pt>
                <c:pt idx="63">
                  <c:v>44046</c:v>
                </c:pt>
                <c:pt idx="64">
                  <c:v>44047</c:v>
                </c:pt>
                <c:pt idx="65">
                  <c:v>44048</c:v>
                </c:pt>
                <c:pt idx="66">
                  <c:v>44049</c:v>
                </c:pt>
                <c:pt idx="67">
                  <c:v>44050</c:v>
                </c:pt>
                <c:pt idx="68">
                  <c:v>44051</c:v>
                </c:pt>
                <c:pt idx="69">
                  <c:v>44052</c:v>
                </c:pt>
                <c:pt idx="70">
                  <c:v>44053</c:v>
                </c:pt>
                <c:pt idx="71">
                  <c:v>44054</c:v>
                </c:pt>
                <c:pt idx="72">
                  <c:v>44055</c:v>
                </c:pt>
                <c:pt idx="73">
                  <c:v>44056</c:v>
                </c:pt>
                <c:pt idx="74">
                  <c:v>44057</c:v>
                </c:pt>
                <c:pt idx="75">
                  <c:v>44058</c:v>
                </c:pt>
                <c:pt idx="76">
                  <c:v>44059</c:v>
                </c:pt>
                <c:pt idx="77">
                  <c:v>44060</c:v>
                </c:pt>
                <c:pt idx="78">
                  <c:v>44061</c:v>
                </c:pt>
                <c:pt idx="79">
                  <c:v>44062</c:v>
                </c:pt>
                <c:pt idx="80">
                  <c:v>44063</c:v>
                </c:pt>
              </c:numCache>
            </c:numRef>
          </c:cat>
          <c:val>
            <c:numRef>
              <c:f>Sheet1!$B$2:$B$82</c:f>
              <c:numCache>
                <c:formatCode>General</c:formatCode>
                <c:ptCount val="81"/>
                <c:pt idx="0">
                  <c:v>3572</c:v>
                </c:pt>
                <c:pt idx="1">
                  <c:v>3573</c:v>
                </c:pt>
                <c:pt idx="2">
                  <c:v>3574</c:v>
                </c:pt>
                <c:pt idx="3">
                  <c:v>3576</c:v>
                </c:pt>
                <c:pt idx="4">
                  <c:v>3577</c:v>
                </c:pt>
                <c:pt idx="5">
                  <c:v>3576</c:v>
                </c:pt>
                <c:pt idx="6">
                  <c:v>3578</c:v>
                </c:pt>
                <c:pt idx="7">
                  <c:v>3578</c:v>
                </c:pt>
                <c:pt idx="8">
                  <c:v>3578</c:v>
                </c:pt>
                <c:pt idx="9">
                  <c:v>3578</c:v>
                </c:pt>
                <c:pt idx="10">
                  <c:v>3579</c:v>
                </c:pt>
                <c:pt idx="11">
                  <c:v>3578</c:v>
                </c:pt>
                <c:pt idx="12">
                  <c:v>3578</c:v>
                </c:pt>
                <c:pt idx="13">
                  <c:v>3578</c:v>
                </c:pt>
                <c:pt idx="14">
                  <c:v>3579</c:v>
                </c:pt>
                <c:pt idx="15">
                  <c:v>3579</c:v>
                </c:pt>
                <c:pt idx="16">
                  <c:v>3579</c:v>
                </c:pt>
                <c:pt idx="17">
                  <c:v>3578</c:v>
                </c:pt>
                <c:pt idx="18">
                  <c:v>3580</c:v>
                </c:pt>
                <c:pt idx="19">
                  <c:v>3580</c:v>
                </c:pt>
                <c:pt idx="20">
                  <c:v>3580</c:v>
                </c:pt>
                <c:pt idx="21">
                  <c:v>3579</c:v>
                </c:pt>
                <c:pt idx="22">
                  <c:v>3579</c:v>
                </c:pt>
                <c:pt idx="23">
                  <c:v>3581</c:v>
                </c:pt>
                <c:pt idx="24">
                  <c:v>3581</c:v>
                </c:pt>
                <c:pt idx="25">
                  <c:v>3582</c:v>
                </c:pt>
                <c:pt idx="26">
                  <c:v>3581</c:v>
                </c:pt>
                <c:pt idx="27">
                  <c:v>3582</c:v>
                </c:pt>
                <c:pt idx="28">
                  <c:v>3582</c:v>
                </c:pt>
                <c:pt idx="29">
                  <c:v>3582</c:v>
                </c:pt>
                <c:pt idx="30">
                  <c:v>3584</c:v>
                </c:pt>
                <c:pt idx="31">
                  <c:v>3584</c:v>
                </c:pt>
                <c:pt idx="32">
                  <c:v>3585</c:v>
                </c:pt>
                <c:pt idx="33">
                  <c:v>3585</c:v>
                </c:pt>
                <c:pt idx="34">
                  <c:v>3585</c:v>
                </c:pt>
                <c:pt idx="35">
                  <c:v>3586</c:v>
                </c:pt>
                <c:pt idx="36">
                  <c:v>3585</c:v>
                </c:pt>
                <c:pt idx="37">
                  <c:v>3586</c:v>
                </c:pt>
                <c:pt idx="38">
                  <c:v>3586</c:v>
                </c:pt>
                <c:pt idx="39">
                  <c:v>3585</c:v>
                </c:pt>
                <c:pt idx="40">
                  <c:v>3585</c:v>
                </c:pt>
                <c:pt idx="41">
                  <c:v>3585</c:v>
                </c:pt>
                <c:pt idx="42">
                  <c:v>3585</c:v>
                </c:pt>
                <c:pt idx="43">
                  <c:v>3585</c:v>
                </c:pt>
                <c:pt idx="44">
                  <c:v>3585</c:v>
                </c:pt>
                <c:pt idx="45">
                  <c:v>3586</c:v>
                </c:pt>
                <c:pt idx="46">
                  <c:v>3586</c:v>
                </c:pt>
                <c:pt idx="47">
                  <c:v>3586</c:v>
                </c:pt>
                <c:pt idx="48">
                  <c:v>3586</c:v>
                </c:pt>
                <c:pt idx="49">
                  <c:v>3586</c:v>
                </c:pt>
                <c:pt idx="50">
                  <c:v>3587</c:v>
                </c:pt>
                <c:pt idx="51">
                  <c:v>3589</c:v>
                </c:pt>
                <c:pt idx="52">
                  <c:v>3589</c:v>
                </c:pt>
                <c:pt idx="53">
                  <c:v>3590</c:v>
                </c:pt>
                <c:pt idx="54">
                  <c:v>3591</c:v>
                </c:pt>
                <c:pt idx="55">
                  <c:v>3591</c:v>
                </c:pt>
                <c:pt idx="56">
                  <c:v>3590</c:v>
                </c:pt>
                <c:pt idx="57">
                  <c:v>3589</c:v>
                </c:pt>
                <c:pt idx="58">
                  <c:v>3589</c:v>
                </c:pt>
                <c:pt idx="59">
                  <c:v>3589</c:v>
                </c:pt>
                <c:pt idx="60">
                  <c:v>3589</c:v>
                </c:pt>
                <c:pt idx="61">
                  <c:v>3590</c:v>
                </c:pt>
                <c:pt idx="62">
                  <c:v>3589</c:v>
                </c:pt>
                <c:pt idx="63">
                  <c:v>3589</c:v>
                </c:pt>
                <c:pt idx="64">
                  <c:v>3588</c:v>
                </c:pt>
                <c:pt idx="65">
                  <c:v>3589</c:v>
                </c:pt>
                <c:pt idx="66">
                  <c:v>3589</c:v>
                </c:pt>
                <c:pt idx="67">
                  <c:v>3590</c:v>
                </c:pt>
                <c:pt idx="68">
                  <c:v>3591</c:v>
                </c:pt>
                <c:pt idx="69">
                  <c:v>3591</c:v>
                </c:pt>
                <c:pt idx="70">
                  <c:v>3593</c:v>
                </c:pt>
                <c:pt idx="71">
                  <c:v>3595</c:v>
                </c:pt>
                <c:pt idx="72">
                  <c:v>3594</c:v>
                </c:pt>
                <c:pt idx="73">
                  <c:v>3597</c:v>
                </c:pt>
                <c:pt idx="74">
                  <c:v>3597</c:v>
                </c:pt>
                <c:pt idx="75">
                  <c:v>3597</c:v>
                </c:pt>
                <c:pt idx="76">
                  <c:v>3597</c:v>
                </c:pt>
                <c:pt idx="77">
                  <c:v>3598</c:v>
                </c:pt>
                <c:pt idx="78">
                  <c:v>3597</c:v>
                </c:pt>
                <c:pt idx="79">
                  <c:v>3594</c:v>
                </c:pt>
                <c:pt idx="80">
                  <c:v>3595</c:v>
                </c:pt>
              </c:numCache>
            </c:numRef>
          </c:val>
          <c:smooth val="0"/>
          <c:extLst>
            <c:ext xmlns:c16="http://schemas.microsoft.com/office/drawing/2014/chart" uri="{C3380CC4-5D6E-409C-BE32-E72D297353CC}">
              <c16:uniqueId val="{00000000-405E-4487-AE49-860FB803E28A}"/>
            </c:ext>
          </c:extLst>
        </c:ser>
        <c:dLbls>
          <c:showLegendKey val="0"/>
          <c:showVal val="0"/>
          <c:showCatName val="0"/>
          <c:showSerName val="0"/>
          <c:showPercent val="0"/>
          <c:showBubbleSize val="0"/>
        </c:dLbls>
        <c:smooth val="0"/>
        <c:axId val="305797536"/>
        <c:axId val="305791632"/>
      </c:lineChart>
      <c:dateAx>
        <c:axId val="305797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791632"/>
        <c:crosses val="autoZero"/>
        <c:auto val="1"/>
        <c:lblOffset val="100"/>
        <c:baseTimeUnit val="days"/>
      </c:dateAx>
      <c:valAx>
        <c:axId val="305791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797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 Organic Reach</c:v>
                </c:pt>
              </c:strCache>
            </c:strRef>
          </c:tx>
          <c:spPr>
            <a:ln w="28575" cap="rnd">
              <a:solidFill>
                <a:schemeClr val="accent1"/>
              </a:solidFill>
              <a:round/>
            </a:ln>
            <a:effectLst/>
          </c:spPr>
          <c:marker>
            <c:symbol val="none"/>
          </c:marker>
          <c:cat>
            <c:numRef>
              <c:f>Sheet1!$A$2:$A$82</c:f>
              <c:numCache>
                <c:formatCode>m/d/yyyy</c:formatCode>
                <c:ptCount val="81"/>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pt idx="30">
                  <c:v>44013</c:v>
                </c:pt>
                <c:pt idx="31">
                  <c:v>44014</c:v>
                </c:pt>
                <c:pt idx="32">
                  <c:v>44015</c:v>
                </c:pt>
                <c:pt idx="33">
                  <c:v>44016</c:v>
                </c:pt>
                <c:pt idx="34">
                  <c:v>44017</c:v>
                </c:pt>
                <c:pt idx="35">
                  <c:v>44018</c:v>
                </c:pt>
                <c:pt idx="36">
                  <c:v>44019</c:v>
                </c:pt>
                <c:pt idx="37">
                  <c:v>44020</c:v>
                </c:pt>
                <c:pt idx="38">
                  <c:v>44021</c:v>
                </c:pt>
                <c:pt idx="39">
                  <c:v>44022</c:v>
                </c:pt>
                <c:pt idx="40">
                  <c:v>44023</c:v>
                </c:pt>
                <c:pt idx="41">
                  <c:v>44024</c:v>
                </c:pt>
                <c:pt idx="42">
                  <c:v>44025</c:v>
                </c:pt>
                <c:pt idx="43">
                  <c:v>44026</c:v>
                </c:pt>
                <c:pt idx="44">
                  <c:v>44027</c:v>
                </c:pt>
                <c:pt idx="45">
                  <c:v>44028</c:v>
                </c:pt>
                <c:pt idx="46">
                  <c:v>44029</c:v>
                </c:pt>
                <c:pt idx="47">
                  <c:v>44030</c:v>
                </c:pt>
                <c:pt idx="48">
                  <c:v>44031</c:v>
                </c:pt>
                <c:pt idx="49">
                  <c:v>44032</c:v>
                </c:pt>
                <c:pt idx="50">
                  <c:v>44033</c:v>
                </c:pt>
                <c:pt idx="51">
                  <c:v>44034</c:v>
                </c:pt>
                <c:pt idx="52">
                  <c:v>44035</c:v>
                </c:pt>
                <c:pt idx="53">
                  <c:v>44036</c:v>
                </c:pt>
                <c:pt idx="54">
                  <c:v>44037</c:v>
                </c:pt>
                <c:pt idx="55">
                  <c:v>44038</c:v>
                </c:pt>
                <c:pt idx="56">
                  <c:v>44039</c:v>
                </c:pt>
                <c:pt idx="57">
                  <c:v>44040</c:v>
                </c:pt>
                <c:pt idx="58">
                  <c:v>44041</c:v>
                </c:pt>
                <c:pt idx="59">
                  <c:v>44042</c:v>
                </c:pt>
                <c:pt idx="60">
                  <c:v>44043</c:v>
                </c:pt>
                <c:pt idx="61">
                  <c:v>44044</c:v>
                </c:pt>
                <c:pt idx="62">
                  <c:v>44045</c:v>
                </c:pt>
                <c:pt idx="63">
                  <c:v>44046</c:v>
                </c:pt>
                <c:pt idx="64">
                  <c:v>44047</c:v>
                </c:pt>
                <c:pt idx="65">
                  <c:v>44048</c:v>
                </c:pt>
                <c:pt idx="66">
                  <c:v>44049</c:v>
                </c:pt>
                <c:pt idx="67">
                  <c:v>44050</c:v>
                </c:pt>
                <c:pt idx="68">
                  <c:v>44051</c:v>
                </c:pt>
                <c:pt idx="69">
                  <c:v>44052</c:v>
                </c:pt>
                <c:pt idx="70">
                  <c:v>44053</c:v>
                </c:pt>
                <c:pt idx="71">
                  <c:v>44054</c:v>
                </c:pt>
                <c:pt idx="72">
                  <c:v>44055</c:v>
                </c:pt>
                <c:pt idx="73">
                  <c:v>44056</c:v>
                </c:pt>
                <c:pt idx="74">
                  <c:v>44057</c:v>
                </c:pt>
                <c:pt idx="75">
                  <c:v>44058</c:v>
                </c:pt>
                <c:pt idx="76">
                  <c:v>44059</c:v>
                </c:pt>
                <c:pt idx="77">
                  <c:v>44060</c:v>
                </c:pt>
                <c:pt idx="78">
                  <c:v>44061</c:v>
                </c:pt>
                <c:pt idx="79">
                  <c:v>44062</c:v>
                </c:pt>
                <c:pt idx="80">
                  <c:v>44063</c:v>
                </c:pt>
              </c:numCache>
            </c:numRef>
          </c:cat>
          <c:val>
            <c:numRef>
              <c:f>Sheet1!$B$2:$B$82</c:f>
              <c:numCache>
                <c:formatCode>General</c:formatCode>
                <c:ptCount val="81"/>
                <c:pt idx="0">
                  <c:v>348</c:v>
                </c:pt>
                <c:pt idx="1">
                  <c:v>2298</c:v>
                </c:pt>
                <c:pt idx="2">
                  <c:v>493</c:v>
                </c:pt>
                <c:pt idx="3">
                  <c:v>816</c:v>
                </c:pt>
                <c:pt idx="4">
                  <c:v>264</c:v>
                </c:pt>
                <c:pt idx="5">
                  <c:v>180</c:v>
                </c:pt>
                <c:pt idx="6">
                  <c:v>170</c:v>
                </c:pt>
                <c:pt idx="7">
                  <c:v>111</c:v>
                </c:pt>
                <c:pt idx="8">
                  <c:v>861</c:v>
                </c:pt>
                <c:pt idx="9">
                  <c:v>675</c:v>
                </c:pt>
                <c:pt idx="10">
                  <c:v>278</c:v>
                </c:pt>
                <c:pt idx="11">
                  <c:v>635</c:v>
                </c:pt>
                <c:pt idx="12">
                  <c:v>177</c:v>
                </c:pt>
                <c:pt idx="13">
                  <c:v>167</c:v>
                </c:pt>
                <c:pt idx="14">
                  <c:v>108</c:v>
                </c:pt>
                <c:pt idx="15">
                  <c:v>814</c:v>
                </c:pt>
                <c:pt idx="16">
                  <c:v>163</c:v>
                </c:pt>
                <c:pt idx="17">
                  <c:v>915</c:v>
                </c:pt>
                <c:pt idx="18">
                  <c:v>1131</c:v>
                </c:pt>
                <c:pt idx="19">
                  <c:v>377</c:v>
                </c:pt>
                <c:pt idx="20">
                  <c:v>209</c:v>
                </c:pt>
                <c:pt idx="21">
                  <c:v>157</c:v>
                </c:pt>
                <c:pt idx="22">
                  <c:v>100</c:v>
                </c:pt>
                <c:pt idx="23">
                  <c:v>734</c:v>
                </c:pt>
                <c:pt idx="24">
                  <c:v>192</c:v>
                </c:pt>
                <c:pt idx="25">
                  <c:v>158</c:v>
                </c:pt>
                <c:pt idx="26">
                  <c:v>330</c:v>
                </c:pt>
                <c:pt idx="27">
                  <c:v>195</c:v>
                </c:pt>
                <c:pt idx="28">
                  <c:v>186</c:v>
                </c:pt>
                <c:pt idx="29">
                  <c:v>521</c:v>
                </c:pt>
                <c:pt idx="30">
                  <c:v>186</c:v>
                </c:pt>
                <c:pt idx="31">
                  <c:v>144</c:v>
                </c:pt>
                <c:pt idx="32">
                  <c:v>109</c:v>
                </c:pt>
                <c:pt idx="33">
                  <c:v>111</c:v>
                </c:pt>
                <c:pt idx="34">
                  <c:v>164</c:v>
                </c:pt>
                <c:pt idx="35">
                  <c:v>139</c:v>
                </c:pt>
                <c:pt idx="36">
                  <c:v>526</c:v>
                </c:pt>
                <c:pt idx="37">
                  <c:v>167</c:v>
                </c:pt>
                <c:pt idx="38">
                  <c:v>191</c:v>
                </c:pt>
                <c:pt idx="39">
                  <c:v>782</c:v>
                </c:pt>
                <c:pt idx="40">
                  <c:v>229</c:v>
                </c:pt>
                <c:pt idx="41">
                  <c:v>141</c:v>
                </c:pt>
                <c:pt idx="42">
                  <c:v>135</c:v>
                </c:pt>
                <c:pt idx="43">
                  <c:v>413</c:v>
                </c:pt>
                <c:pt idx="44">
                  <c:v>144</c:v>
                </c:pt>
                <c:pt idx="45">
                  <c:v>526</c:v>
                </c:pt>
                <c:pt idx="46">
                  <c:v>192</c:v>
                </c:pt>
                <c:pt idx="47">
                  <c:v>109</c:v>
                </c:pt>
                <c:pt idx="48">
                  <c:v>139</c:v>
                </c:pt>
                <c:pt idx="49">
                  <c:v>84</c:v>
                </c:pt>
                <c:pt idx="50">
                  <c:v>446</c:v>
                </c:pt>
                <c:pt idx="51">
                  <c:v>120</c:v>
                </c:pt>
                <c:pt idx="52">
                  <c:v>455</c:v>
                </c:pt>
                <c:pt idx="53">
                  <c:v>132</c:v>
                </c:pt>
                <c:pt idx="54">
                  <c:v>107</c:v>
                </c:pt>
                <c:pt idx="55">
                  <c:v>159</c:v>
                </c:pt>
                <c:pt idx="56">
                  <c:v>105</c:v>
                </c:pt>
                <c:pt idx="57">
                  <c:v>80</c:v>
                </c:pt>
                <c:pt idx="58">
                  <c:v>730</c:v>
                </c:pt>
                <c:pt idx="59">
                  <c:v>608</c:v>
                </c:pt>
                <c:pt idx="60">
                  <c:v>640</c:v>
                </c:pt>
                <c:pt idx="61">
                  <c:v>223</c:v>
                </c:pt>
                <c:pt idx="62">
                  <c:v>207</c:v>
                </c:pt>
                <c:pt idx="63">
                  <c:v>757</c:v>
                </c:pt>
                <c:pt idx="64">
                  <c:v>674</c:v>
                </c:pt>
                <c:pt idx="65">
                  <c:v>669</c:v>
                </c:pt>
                <c:pt idx="66">
                  <c:v>890</c:v>
                </c:pt>
                <c:pt idx="67">
                  <c:v>671</c:v>
                </c:pt>
                <c:pt idx="68">
                  <c:v>191</c:v>
                </c:pt>
                <c:pt idx="69">
                  <c:v>169</c:v>
                </c:pt>
                <c:pt idx="70">
                  <c:v>953</c:v>
                </c:pt>
                <c:pt idx="71">
                  <c:v>504</c:v>
                </c:pt>
                <c:pt idx="72">
                  <c:v>733</c:v>
                </c:pt>
                <c:pt idx="73">
                  <c:v>686</c:v>
                </c:pt>
                <c:pt idx="74">
                  <c:v>593</c:v>
                </c:pt>
                <c:pt idx="75">
                  <c:v>207</c:v>
                </c:pt>
                <c:pt idx="76">
                  <c:v>172</c:v>
                </c:pt>
                <c:pt idx="77">
                  <c:v>759</c:v>
                </c:pt>
                <c:pt idx="78">
                  <c:v>695</c:v>
                </c:pt>
                <c:pt idx="79">
                  <c:v>621</c:v>
                </c:pt>
                <c:pt idx="80">
                  <c:v>1242</c:v>
                </c:pt>
              </c:numCache>
            </c:numRef>
          </c:val>
          <c:smooth val="0"/>
          <c:extLst>
            <c:ext xmlns:c16="http://schemas.microsoft.com/office/drawing/2014/chart" uri="{C3380CC4-5D6E-409C-BE32-E72D297353CC}">
              <c16:uniqueId val="{00000000-CA66-4B28-A797-39E7285BFDAA}"/>
            </c:ext>
          </c:extLst>
        </c:ser>
        <c:ser>
          <c:idx val="1"/>
          <c:order val="1"/>
          <c:tx>
            <c:strRef>
              <c:f>Sheet1!$C$1</c:f>
              <c:strCache>
                <c:ptCount val="1"/>
                <c:pt idx="0">
                  <c:v>TrendSet Paid Reach</c:v>
                </c:pt>
              </c:strCache>
            </c:strRef>
          </c:tx>
          <c:spPr>
            <a:ln w="28575" cap="rnd">
              <a:solidFill>
                <a:schemeClr val="accent2"/>
              </a:solidFill>
              <a:round/>
            </a:ln>
            <a:effectLst/>
          </c:spPr>
          <c:marker>
            <c:symbol val="none"/>
          </c:marker>
          <c:cat>
            <c:numRef>
              <c:f>Sheet1!$A$2:$A$82</c:f>
              <c:numCache>
                <c:formatCode>m/d/yyyy</c:formatCode>
                <c:ptCount val="81"/>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pt idx="30">
                  <c:v>44013</c:v>
                </c:pt>
                <c:pt idx="31">
                  <c:v>44014</c:v>
                </c:pt>
                <c:pt idx="32">
                  <c:v>44015</c:v>
                </c:pt>
                <c:pt idx="33">
                  <c:v>44016</c:v>
                </c:pt>
                <c:pt idx="34">
                  <c:v>44017</c:v>
                </c:pt>
                <c:pt idx="35">
                  <c:v>44018</c:v>
                </c:pt>
                <c:pt idx="36">
                  <c:v>44019</c:v>
                </c:pt>
                <c:pt idx="37">
                  <c:v>44020</c:v>
                </c:pt>
                <c:pt idx="38">
                  <c:v>44021</c:v>
                </c:pt>
                <c:pt idx="39">
                  <c:v>44022</c:v>
                </c:pt>
                <c:pt idx="40">
                  <c:v>44023</c:v>
                </c:pt>
                <c:pt idx="41">
                  <c:v>44024</c:v>
                </c:pt>
                <c:pt idx="42">
                  <c:v>44025</c:v>
                </c:pt>
                <c:pt idx="43">
                  <c:v>44026</c:v>
                </c:pt>
                <c:pt idx="44">
                  <c:v>44027</c:v>
                </c:pt>
                <c:pt idx="45">
                  <c:v>44028</c:v>
                </c:pt>
                <c:pt idx="46">
                  <c:v>44029</c:v>
                </c:pt>
                <c:pt idx="47">
                  <c:v>44030</c:v>
                </c:pt>
                <c:pt idx="48">
                  <c:v>44031</c:v>
                </c:pt>
                <c:pt idx="49">
                  <c:v>44032</c:v>
                </c:pt>
                <c:pt idx="50">
                  <c:v>44033</c:v>
                </c:pt>
                <c:pt idx="51">
                  <c:v>44034</c:v>
                </c:pt>
                <c:pt idx="52">
                  <c:v>44035</c:v>
                </c:pt>
                <c:pt idx="53">
                  <c:v>44036</c:v>
                </c:pt>
                <c:pt idx="54">
                  <c:v>44037</c:v>
                </c:pt>
                <c:pt idx="55">
                  <c:v>44038</c:v>
                </c:pt>
                <c:pt idx="56">
                  <c:v>44039</c:v>
                </c:pt>
                <c:pt idx="57">
                  <c:v>44040</c:v>
                </c:pt>
                <c:pt idx="58">
                  <c:v>44041</c:v>
                </c:pt>
                <c:pt idx="59">
                  <c:v>44042</c:v>
                </c:pt>
                <c:pt idx="60">
                  <c:v>44043</c:v>
                </c:pt>
                <c:pt idx="61">
                  <c:v>44044</c:v>
                </c:pt>
                <c:pt idx="62">
                  <c:v>44045</c:v>
                </c:pt>
                <c:pt idx="63">
                  <c:v>44046</c:v>
                </c:pt>
                <c:pt idx="64">
                  <c:v>44047</c:v>
                </c:pt>
                <c:pt idx="65">
                  <c:v>44048</c:v>
                </c:pt>
                <c:pt idx="66">
                  <c:v>44049</c:v>
                </c:pt>
                <c:pt idx="67">
                  <c:v>44050</c:v>
                </c:pt>
                <c:pt idx="68">
                  <c:v>44051</c:v>
                </c:pt>
                <c:pt idx="69">
                  <c:v>44052</c:v>
                </c:pt>
                <c:pt idx="70">
                  <c:v>44053</c:v>
                </c:pt>
                <c:pt idx="71">
                  <c:v>44054</c:v>
                </c:pt>
                <c:pt idx="72">
                  <c:v>44055</c:v>
                </c:pt>
                <c:pt idx="73">
                  <c:v>44056</c:v>
                </c:pt>
                <c:pt idx="74">
                  <c:v>44057</c:v>
                </c:pt>
                <c:pt idx="75">
                  <c:v>44058</c:v>
                </c:pt>
                <c:pt idx="76">
                  <c:v>44059</c:v>
                </c:pt>
                <c:pt idx="77">
                  <c:v>44060</c:v>
                </c:pt>
                <c:pt idx="78">
                  <c:v>44061</c:v>
                </c:pt>
                <c:pt idx="79">
                  <c:v>44062</c:v>
                </c:pt>
                <c:pt idx="80">
                  <c:v>44063</c:v>
                </c:pt>
              </c:numCache>
            </c:numRef>
          </c:cat>
          <c:val>
            <c:numRef>
              <c:f>Sheet1!$C$2:$C$82</c:f>
              <c:numCache>
                <c:formatCode>General</c:formatCode>
                <c:ptCount val="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numCache>
            </c:numRef>
          </c:val>
          <c:smooth val="0"/>
          <c:extLst>
            <c:ext xmlns:c16="http://schemas.microsoft.com/office/drawing/2014/chart" uri="{C3380CC4-5D6E-409C-BE32-E72D297353CC}">
              <c16:uniqueId val="{00000001-CA66-4B28-A797-39E7285BFDAA}"/>
            </c:ext>
          </c:extLst>
        </c:ser>
        <c:ser>
          <c:idx val="2"/>
          <c:order val="2"/>
          <c:tx>
            <c:strRef>
              <c:f>Sheet1!$D$1</c:f>
              <c:strCache>
                <c:ptCount val="1"/>
                <c:pt idx="0">
                  <c:v>TrendSet Viral Reach</c:v>
                </c:pt>
              </c:strCache>
            </c:strRef>
          </c:tx>
          <c:spPr>
            <a:ln w="28575" cap="rnd">
              <a:solidFill>
                <a:schemeClr val="accent3"/>
              </a:solidFill>
              <a:round/>
            </a:ln>
            <a:effectLst/>
          </c:spPr>
          <c:marker>
            <c:symbol val="none"/>
          </c:marker>
          <c:cat>
            <c:numRef>
              <c:f>Sheet1!$A$2:$A$82</c:f>
              <c:numCache>
                <c:formatCode>m/d/yyyy</c:formatCode>
                <c:ptCount val="81"/>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pt idx="30">
                  <c:v>44013</c:v>
                </c:pt>
                <c:pt idx="31">
                  <c:v>44014</c:v>
                </c:pt>
                <c:pt idx="32">
                  <c:v>44015</c:v>
                </c:pt>
                <c:pt idx="33">
                  <c:v>44016</c:v>
                </c:pt>
                <c:pt idx="34">
                  <c:v>44017</c:v>
                </c:pt>
                <c:pt idx="35">
                  <c:v>44018</c:v>
                </c:pt>
                <c:pt idx="36">
                  <c:v>44019</c:v>
                </c:pt>
                <c:pt idx="37">
                  <c:v>44020</c:v>
                </c:pt>
                <c:pt idx="38">
                  <c:v>44021</c:v>
                </c:pt>
                <c:pt idx="39">
                  <c:v>44022</c:v>
                </c:pt>
                <c:pt idx="40">
                  <c:v>44023</c:v>
                </c:pt>
                <c:pt idx="41">
                  <c:v>44024</c:v>
                </c:pt>
                <c:pt idx="42">
                  <c:v>44025</c:v>
                </c:pt>
                <c:pt idx="43">
                  <c:v>44026</c:v>
                </c:pt>
                <c:pt idx="44">
                  <c:v>44027</c:v>
                </c:pt>
                <c:pt idx="45">
                  <c:v>44028</c:v>
                </c:pt>
                <c:pt idx="46">
                  <c:v>44029</c:v>
                </c:pt>
                <c:pt idx="47">
                  <c:v>44030</c:v>
                </c:pt>
                <c:pt idx="48">
                  <c:v>44031</c:v>
                </c:pt>
                <c:pt idx="49">
                  <c:v>44032</c:v>
                </c:pt>
                <c:pt idx="50">
                  <c:v>44033</c:v>
                </c:pt>
                <c:pt idx="51">
                  <c:v>44034</c:v>
                </c:pt>
                <c:pt idx="52">
                  <c:v>44035</c:v>
                </c:pt>
                <c:pt idx="53">
                  <c:v>44036</c:v>
                </c:pt>
                <c:pt idx="54">
                  <c:v>44037</c:v>
                </c:pt>
                <c:pt idx="55">
                  <c:v>44038</c:v>
                </c:pt>
                <c:pt idx="56">
                  <c:v>44039</c:v>
                </c:pt>
                <c:pt idx="57">
                  <c:v>44040</c:v>
                </c:pt>
                <c:pt idx="58">
                  <c:v>44041</c:v>
                </c:pt>
                <c:pt idx="59">
                  <c:v>44042</c:v>
                </c:pt>
                <c:pt idx="60">
                  <c:v>44043</c:v>
                </c:pt>
                <c:pt idx="61">
                  <c:v>44044</c:v>
                </c:pt>
                <c:pt idx="62">
                  <c:v>44045</c:v>
                </c:pt>
                <c:pt idx="63">
                  <c:v>44046</c:v>
                </c:pt>
                <c:pt idx="64">
                  <c:v>44047</c:v>
                </c:pt>
                <c:pt idx="65">
                  <c:v>44048</c:v>
                </c:pt>
                <c:pt idx="66">
                  <c:v>44049</c:v>
                </c:pt>
                <c:pt idx="67">
                  <c:v>44050</c:v>
                </c:pt>
                <c:pt idx="68">
                  <c:v>44051</c:v>
                </c:pt>
                <c:pt idx="69">
                  <c:v>44052</c:v>
                </c:pt>
                <c:pt idx="70">
                  <c:v>44053</c:v>
                </c:pt>
                <c:pt idx="71">
                  <c:v>44054</c:v>
                </c:pt>
                <c:pt idx="72">
                  <c:v>44055</c:v>
                </c:pt>
                <c:pt idx="73">
                  <c:v>44056</c:v>
                </c:pt>
                <c:pt idx="74">
                  <c:v>44057</c:v>
                </c:pt>
                <c:pt idx="75">
                  <c:v>44058</c:v>
                </c:pt>
                <c:pt idx="76">
                  <c:v>44059</c:v>
                </c:pt>
                <c:pt idx="77">
                  <c:v>44060</c:v>
                </c:pt>
                <c:pt idx="78">
                  <c:v>44061</c:v>
                </c:pt>
                <c:pt idx="79">
                  <c:v>44062</c:v>
                </c:pt>
                <c:pt idx="80">
                  <c:v>44063</c:v>
                </c:pt>
              </c:numCache>
            </c:numRef>
          </c:cat>
          <c:val>
            <c:numRef>
              <c:f>Sheet1!$D$2:$D$82</c:f>
              <c:numCache>
                <c:formatCode>General</c:formatCode>
                <c:ptCount val="81"/>
                <c:pt idx="0">
                  <c:v>206</c:v>
                </c:pt>
                <c:pt idx="1">
                  <c:v>502</c:v>
                </c:pt>
                <c:pt idx="2">
                  <c:v>265</c:v>
                </c:pt>
                <c:pt idx="3">
                  <c:v>159</c:v>
                </c:pt>
                <c:pt idx="4">
                  <c:v>163</c:v>
                </c:pt>
                <c:pt idx="5">
                  <c:v>135</c:v>
                </c:pt>
                <c:pt idx="6">
                  <c:v>119</c:v>
                </c:pt>
                <c:pt idx="7">
                  <c:v>103</c:v>
                </c:pt>
                <c:pt idx="8">
                  <c:v>154</c:v>
                </c:pt>
                <c:pt idx="9">
                  <c:v>100</c:v>
                </c:pt>
                <c:pt idx="10">
                  <c:v>96</c:v>
                </c:pt>
                <c:pt idx="11">
                  <c:v>78</c:v>
                </c:pt>
                <c:pt idx="12">
                  <c:v>87</c:v>
                </c:pt>
                <c:pt idx="13">
                  <c:v>126</c:v>
                </c:pt>
                <c:pt idx="14">
                  <c:v>86</c:v>
                </c:pt>
                <c:pt idx="15">
                  <c:v>130</c:v>
                </c:pt>
                <c:pt idx="16">
                  <c:v>90</c:v>
                </c:pt>
                <c:pt idx="17">
                  <c:v>122</c:v>
                </c:pt>
                <c:pt idx="18">
                  <c:v>265</c:v>
                </c:pt>
                <c:pt idx="19">
                  <c:v>208</c:v>
                </c:pt>
                <c:pt idx="20">
                  <c:v>108</c:v>
                </c:pt>
                <c:pt idx="21">
                  <c:v>100</c:v>
                </c:pt>
                <c:pt idx="22">
                  <c:v>88</c:v>
                </c:pt>
                <c:pt idx="23">
                  <c:v>728</c:v>
                </c:pt>
                <c:pt idx="24">
                  <c:v>185</c:v>
                </c:pt>
                <c:pt idx="25">
                  <c:v>153</c:v>
                </c:pt>
                <c:pt idx="26">
                  <c:v>330</c:v>
                </c:pt>
                <c:pt idx="27">
                  <c:v>194</c:v>
                </c:pt>
                <c:pt idx="28">
                  <c:v>181</c:v>
                </c:pt>
                <c:pt idx="29">
                  <c:v>129</c:v>
                </c:pt>
                <c:pt idx="30">
                  <c:v>127</c:v>
                </c:pt>
                <c:pt idx="31">
                  <c:v>127</c:v>
                </c:pt>
                <c:pt idx="32">
                  <c:v>97</c:v>
                </c:pt>
                <c:pt idx="33">
                  <c:v>108</c:v>
                </c:pt>
                <c:pt idx="34">
                  <c:v>162</c:v>
                </c:pt>
                <c:pt idx="35">
                  <c:v>134</c:v>
                </c:pt>
                <c:pt idx="36">
                  <c:v>157</c:v>
                </c:pt>
                <c:pt idx="37">
                  <c:v>134</c:v>
                </c:pt>
                <c:pt idx="38">
                  <c:v>175</c:v>
                </c:pt>
                <c:pt idx="39">
                  <c:v>387</c:v>
                </c:pt>
                <c:pt idx="40">
                  <c:v>169</c:v>
                </c:pt>
                <c:pt idx="41">
                  <c:v>115</c:v>
                </c:pt>
                <c:pt idx="42">
                  <c:v>99</c:v>
                </c:pt>
                <c:pt idx="43">
                  <c:v>86</c:v>
                </c:pt>
                <c:pt idx="44">
                  <c:v>93</c:v>
                </c:pt>
                <c:pt idx="45">
                  <c:v>91</c:v>
                </c:pt>
                <c:pt idx="46">
                  <c:v>72</c:v>
                </c:pt>
                <c:pt idx="47">
                  <c:v>85</c:v>
                </c:pt>
                <c:pt idx="48">
                  <c:v>93</c:v>
                </c:pt>
                <c:pt idx="49">
                  <c:v>72</c:v>
                </c:pt>
                <c:pt idx="50">
                  <c:v>57</c:v>
                </c:pt>
                <c:pt idx="51">
                  <c:v>66</c:v>
                </c:pt>
                <c:pt idx="52">
                  <c:v>67</c:v>
                </c:pt>
                <c:pt idx="53">
                  <c:v>72</c:v>
                </c:pt>
                <c:pt idx="54">
                  <c:v>85</c:v>
                </c:pt>
                <c:pt idx="55">
                  <c:v>126</c:v>
                </c:pt>
                <c:pt idx="56">
                  <c:v>95</c:v>
                </c:pt>
                <c:pt idx="57">
                  <c:v>75</c:v>
                </c:pt>
                <c:pt idx="58">
                  <c:v>138</c:v>
                </c:pt>
                <c:pt idx="59">
                  <c:v>86</c:v>
                </c:pt>
                <c:pt idx="60">
                  <c:v>77</c:v>
                </c:pt>
                <c:pt idx="61">
                  <c:v>88</c:v>
                </c:pt>
                <c:pt idx="62">
                  <c:v>111</c:v>
                </c:pt>
                <c:pt idx="63">
                  <c:v>98</c:v>
                </c:pt>
                <c:pt idx="64">
                  <c:v>126</c:v>
                </c:pt>
                <c:pt idx="65">
                  <c:v>241</c:v>
                </c:pt>
                <c:pt idx="66">
                  <c:v>247</c:v>
                </c:pt>
                <c:pt idx="67">
                  <c:v>131</c:v>
                </c:pt>
                <c:pt idx="68">
                  <c:v>85</c:v>
                </c:pt>
                <c:pt idx="69">
                  <c:v>99</c:v>
                </c:pt>
                <c:pt idx="70">
                  <c:v>292</c:v>
                </c:pt>
                <c:pt idx="71">
                  <c:v>129</c:v>
                </c:pt>
                <c:pt idx="72">
                  <c:v>117</c:v>
                </c:pt>
                <c:pt idx="73">
                  <c:v>116</c:v>
                </c:pt>
                <c:pt idx="74">
                  <c:v>109</c:v>
                </c:pt>
                <c:pt idx="75">
                  <c:v>97</c:v>
                </c:pt>
                <c:pt idx="76">
                  <c:v>108</c:v>
                </c:pt>
                <c:pt idx="77">
                  <c:v>104</c:v>
                </c:pt>
                <c:pt idx="78">
                  <c:v>132</c:v>
                </c:pt>
                <c:pt idx="79">
                  <c:v>96</c:v>
                </c:pt>
                <c:pt idx="80">
                  <c:v>672</c:v>
                </c:pt>
              </c:numCache>
            </c:numRef>
          </c:val>
          <c:smooth val="0"/>
          <c:extLst>
            <c:ext xmlns:c16="http://schemas.microsoft.com/office/drawing/2014/chart" uri="{C3380CC4-5D6E-409C-BE32-E72D297353CC}">
              <c16:uniqueId val="{00000002-CA66-4B28-A797-39E7285BFDAA}"/>
            </c:ext>
          </c:extLst>
        </c:ser>
        <c:dLbls>
          <c:showLegendKey val="0"/>
          <c:showVal val="0"/>
          <c:showCatName val="0"/>
          <c:showSerName val="0"/>
          <c:showPercent val="0"/>
          <c:showBubbleSize val="0"/>
        </c:dLbls>
        <c:smooth val="0"/>
        <c:axId val="593040832"/>
        <c:axId val="593046736"/>
      </c:lineChart>
      <c:dateAx>
        <c:axId val="593040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3046736"/>
        <c:crosses val="autoZero"/>
        <c:auto val="1"/>
        <c:lblOffset val="100"/>
        <c:baseTimeUnit val="days"/>
      </c:dateAx>
      <c:valAx>
        <c:axId val="593046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3040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Sheet1!$A$2:$A$82</c:f>
              <c:numCache>
                <c:formatCode>m/d/yyyy</c:formatCode>
                <c:ptCount val="81"/>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pt idx="30">
                  <c:v>44013</c:v>
                </c:pt>
                <c:pt idx="31">
                  <c:v>44014</c:v>
                </c:pt>
                <c:pt idx="32">
                  <c:v>44015</c:v>
                </c:pt>
                <c:pt idx="33">
                  <c:v>44016</c:v>
                </c:pt>
                <c:pt idx="34">
                  <c:v>44017</c:v>
                </c:pt>
                <c:pt idx="35">
                  <c:v>44018</c:v>
                </c:pt>
                <c:pt idx="36">
                  <c:v>44019</c:v>
                </c:pt>
                <c:pt idx="37">
                  <c:v>44020</c:v>
                </c:pt>
                <c:pt idx="38">
                  <c:v>44021</c:v>
                </c:pt>
                <c:pt idx="39">
                  <c:v>44022</c:v>
                </c:pt>
                <c:pt idx="40">
                  <c:v>44023</c:v>
                </c:pt>
                <c:pt idx="41">
                  <c:v>44024</c:v>
                </c:pt>
                <c:pt idx="42">
                  <c:v>44025</c:v>
                </c:pt>
                <c:pt idx="43">
                  <c:v>44026</c:v>
                </c:pt>
                <c:pt idx="44">
                  <c:v>44027</c:v>
                </c:pt>
                <c:pt idx="45">
                  <c:v>44028</c:v>
                </c:pt>
                <c:pt idx="46">
                  <c:v>44029</c:v>
                </c:pt>
                <c:pt idx="47">
                  <c:v>44030</c:v>
                </c:pt>
                <c:pt idx="48">
                  <c:v>44031</c:v>
                </c:pt>
                <c:pt idx="49">
                  <c:v>44032</c:v>
                </c:pt>
                <c:pt idx="50">
                  <c:v>44033</c:v>
                </c:pt>
                <c:pt idx="51">
                  <c:v>44034</c:v>
                </c:pt>
                <c:pt idx="52">
                  <c:v>44035</c:v>
                </c:pt>
                <c:pt idx="53">
                  <c:v>44036</c:v>
                </c:pt>
                <c:pt idx="54">
                  <c:v>44037</c:v>
                </c:pt>
                <c:pt idx="55">
                  <c:v>44038</c:v>
                </c:pt>
                <c:pt idx="56">
                  <c:v>44039</c:v>
                </c:pt>
                <c:pt idx="57">
                  <c:v>44040</c:v>
                </c:pt>
                <c:pt idx="58">
                  <c:v>44041</c:v>
                </c:pt>
                <c:pt idx="59">
                  <c:v>44042</c:v>
                </c:pt>
                <c:pt idx="60">
                  <c:v>44043</c:v>
                </c:pt>
                <c:pt idx="61">
                  <c:v>44044</c:v>
                </c:pt>
                <c:pt idx="62">
                  <c:v>44045</c:v>
                </c:pt>
                <c:pt idx="63">
                  <c:v>44046</c:v>
                </c:pt>
                <c:pt idx="64">
                  <c:v>44047</c:v>
                </c:pt>
                <c:pt idx="65">
                  <c:v>44048</c:v>
                </c:pt>
                <c:pt idx="66">
                  <c:v>44049</c:v>
                </c:pt>
                <c:pt idx="67">
                  <c:v>44050</c:v>
                </c:pt>
                <c:pt idx="68">
                  <c:v>44051</c:v>
                </c:pt>
                <c:pt idx="69">
                  <c:v>44052</c:v>
                </c:pt>
                <c:pt idx="70">
                  <c:v>44053</c:v>
                </c:pt>
                <c:pt idx="71">
                  <c:v>44054</c:v>
                </c:pt>
                <c:pt idx="72">
                  <c:v>44055</c:v>
                </c:pt>
                <c:pt idx="73">
                  <c:v>44056</c:v>
                </c:pt>
                <c:pt idx="74">
                  <c:v>44057</c:v>
                </c:pt>
                <c:pt idx="75">
                  <c:v>44058</c:v>
                </c:pt>
                <c:pt idx="76">
                  <c:v>44059</c:v>
                </c:pt>
                <c:pt idx="77">
                  <c:v>44060</c:v>
                </c:pt>
                <c:pt idx="78">
                  <c:v>44061</c:v>
                </c:pt>
                <c:pt idx="79">
                  <c:v>44062</c:v>
                </c:pt>
                <c:pt idx="80">
                  <c:v>44063</c:v>
                </c:pt>
              </c:numCache>
            </c:numRef>
          </c:cat>
          <c:val>
            <c:numRef>
              <c:f>Sheet1!$B$2:$B$82</c:f>
              <c:numCache>
                <c:formatCode>General</c:formatCode>
                <c:ptCount val="81"/>
                <c:pt idx="0">
                  <c:v>0</c:v>
                </c:pt>
                <c:pt idx="1">
                  <c:v>1.28779395296753</c:v>
                </c:pt>
                <c:pt idx="2">
                  <c:v>0</c:v>
                </c:pt>
                <c:pt idx="3">
                  <c:v>0.363839910439407</c:v>
                </c:pt>
                <c:pt idx="4">
                  <c:v>0</c:v>
                </c:pt>
                <c:pt idx="5">
                  <c:v>0</c:v>
                </c:pt>
                <c:pt idx="6">
                  <c:v>0</c:v>
                </c:pt>
                <c:pt idx="7">
                  <c:v>0</c:v>
                </c:pt>
                <c:pt idx="8">
                  <c:v>0.19564002235885999</c:v>
                </c:pt>
                <c:pt idx="9">
                  <c:v>0.26551145891559502</c:v>
                </c:pt>
                <c:pt idx="10">
                  <c:v>0</c:v>
                </c:pt>
                <c:pt idx="11">
                  <c:v>0.139742873113471</c:v>
                </c:pt>
                <c:pt idx="12">
                  <c:v>0</c:v>
                </c:pt>
                <c:pt idx="13">
                  <c:v>0</c:v>
                </c:pt>
                <c:pt idx="14">
                  <c:v>0</c:v>
                </c:pt>
                <c:pt idx="15">
                  <c:v>0.279485746226942</c:v>
                </c:pt>
                <c:pt idx="16">
                  <c:v>0</c:v>
                </c:pt>
                <c:pt idx="17">
                  <c:v>0.335289186923722</c:v>
                </c:pt>
                <c:pt idx="18">
                  <c:v>1.1455713886560499</c:v>
                </c:pt>
                <c:pt idx="19">
                  <c:v>0</c:v>
                </c:pt>
                <c:pt idx="20">
                  <c:v>0</c:v>
                </c:pt>
                <c:pt idx="21">
                  <c:v>0</c:v>
                </c:pt>
                <c:pt idx="22">
                  <c:v>0</c:v>
                </c:pt>
                <c:pt idx="23">
                  <c:v>0</c:v>
                </c:pt>
                <c:pt idx="24">
                  <c:v>0</c:v>
                </c:pt>
                <c:pt idx="25">
                  <c:v>0</c:v>
                </c:pt>
                <c:pt idx="26">
                  <c:v>0</c:v>
                </c:pt>
                <c:pt idx="27">
                  <c:v>0</c:v>
                </c:pt>
                <c:pt idx="28">
                  <c:v>0</c:v>
                </c:pt>
                <c:pt idx="29">
                  <c:v>0.22333891680625401</c:v>
                </c:pt>
                <c:pt idx="30">
                  <c:v>0</c:v>
                </c:pt>
                <c:pt idx="31">
                  <c:v>0</c:v>
                </c:pt>
                <c:pt idx="32">
                  <c:v>0</c:v>
                </c:pt>
                <c:pt idx="33">
                  <c:v>0</c:v>
                </c:pt>
                <c:pt idx="34">
                  <c:v>0</c:v>
                </c:pt>
                <c:pt idx="35">
                  <c:v>0</c:v>
                </c:pt>
                <c:pt idx="36">
                  <c:v>0.13947001394700101</c:v>
                </c:pt>
                <c:pt idx="37">
                  <c:v>0</c:v>
                </c:pt>
                <c:pt idx="38">
                  <c:v>0</c:v>
                </c:pt>
                <c:pt idx="39">
                  <c:v>0.111576011157601</c:v>
                </c:pt>
                <c:pt idx="40">
                  <c:v>0</c:v>
                </c:pt>
                <c:pt idx="41">
                  <c:v>0</c:v>
                </c:pt>
                <c:pt idx="42">
                  <c:v>0</c:v>
                </c:pt>
                <c:pt idx="43">
                  <c:v>5.5788005578800599E-2</c:v>
                </c:pt>
                <c:pt idx="44">
                  <c:v>0</c:v>
                </c:pt>
                <c:pt idx="45">
                  <c:v>0.15341701534170199</c:v>
                </c:pt>
                <c:pt idx="46">
                  <c:v>0</c:v>
                </c:pt>
                <c:pt idx="47">
                  <c:v>0</c:v>
                </c:pt>
                <c:pt idx="48">
                  <c:v>0</c:v>
                </c:pt>
                <c:pt idx="49">
                  <c:v>0</c:v>
                </c:pt>
                <c:pt idx="50">
                  <c:v>0.139431121026213</c:v>
                </c:pt>
                <c:pt idx="51">
                  <c:v>0</c:v>
                </c:pt>
                <c:pt idx="52">
                  <c:v>0.195040401225968</c:v>
                </c:pt>
                <c:pt idx="53">
                  <c:v>0</c:v>
                </c:pt>
                <c:pt idx="54">
                  <c:v>0</c:v>
                </c:pt>
                <c:pt idx="55">
                  <c:v>0</c:v>
                </c:pt>
                <c:pt idx="56">
                  <c:v>0</c:v>
                </c:pt>
                <c:pt idx="57">
                  <c:v>0</c:v>
                </c:pt>
                <c:pt idx="58">
                  <c:v>0.22290331568682101</c:v>
                </c:pt>
                <c:pt idx="59">
                  <c:v>0.167224080267559</c:v>
                </c:pt>
                <c:pt idx="60">
                  <c:v>0.27870680044593099</c:v>
                </c:pt>
                <c:pt idx="61">
                  <c:v>0</c:v>
                </c:pt>
                <c:pt idx="62">
                  <c:v>0</c:v>
                </c:pt>
                <c:pt idx="63">
                  <c:v>0.16717748676511601</c:v>
                </c:pt>
                <c:pt idx="64">
                  <c:v>0.25076623014767302</c:v>
                </c:pt>
                <c:pt idx="65">
                  <c:v>0.195094760312152</c:v>
                </c:pt>
                <c:pt idx="66">
                  <c:v>0.22296544035674501</c:v>
                </c:pt>
                <c:pt idx="67">
                  <c:v>0.25076623014767302</c:v>
                </c:pt>
                <c:pt idx="68">
                  <c:v>0</c:v>
                </c:pt>
                <c:pt idx="69">
                  <c:v>0</c:v>
                </c:pt>
                <c:pt idx="70">
                  <c:v>0.37583518930957699</c:v>
                </c:pt>
                <c:pt idx="71">
                  <c:v>0.19482326746451401</c:v>
                </c:pt>
                <c:pt idx="72">
                  <c:v>0.25041736227045103</c:v>
                </c:pt>
                <c:pt idx="73">
                  <c:v>0.13912075681691699</c:v>
                </c:pt>
                <c:pt idx="74">
                  <c:v>0.166898470097357</c:v>
                </c:pt>
                <c:pt idx="75">
                  <c:v>0</c:v>
                </c:pt>
                <c:pt idx="76">
                  <c:v>0</c:v>
                </c:pt>
                <c:pt idx="77">
                  <c:v>0.18070614400889601</c:v>
                </c:pt>
                <c:pt idx="78">
                  <c:v>9.73033083124826E-2</c:v>
                </c:pt>
                <c:pt idx="79">
                  <c:v>0.16685205784204701</c:v>
                </c:pt>
                <c:pt idx="80">
                  <c:v>0.166898470097357</c:v>
                </c:pt>
              </c:numCache>
            </c:numRef>
          </c:val>
          <c:smooth val="0"/>
          <c:extLst>
            <c:ext xmlns:c16="http://schemas.microsoft.com/office/drawing/2014/chart" uri="{C3380CC4-5D6E-409C-BE32-E72D297353CC}">
              <c16:uniqueId val="{00000000-0048-479D-96B2-8AD52EB0FC61}"/>
            </c:ext>
          </c:extLst>
        </c:ser>
        <c:dLbls>
          <c:showLegendKey val="0"/>
          <c:showVal val="0"/>
          <c:showCatName val="0"/>
          <c:showSerName val="0"/>
          <c:showPercent val="0"/>
          <c:showBubbleSize val="0"/>
        </c:dLbls>
        <c:smooth val="0"/>
        <c:axId val="593038864"/>
        <c:axId val="593039520"/>
      </c:lineChart>
      <c:dateAx>
        <c:axId val="593038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3039520"/>
        <c:crosses val="autoZero"/>
        <c:auto val="1"/>
        <c:lblOffset val="100"/>
        <c:baseTimeUnit val="days"/>
      </c:dateAx>
      <c:valAx>
        <c:axId val="593039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3038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Sheet1!$A$2:$A$82</c:f>
              <c:numCache>
                <c:formatCode>m/d/yyyy</c:formatCode>
                <c:ptCount val="81"/>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pt idx="30">
                  <c:v>44013</c:v>
                </c:pt>
                <c:pt idx="31">
                  <c:v>44014</c:v>
                </c:pt>
                <c:pt idx="32">
                  <c:v>44015</c:v>
                </c:pt>
                <c:pt idx="33">
                  <c:v>44016</c:v>
                </c:pt>
                <c:pt idx="34">
                  <c:v>44017</c:v>
                </c:pt>
                <c:pt idx="35">
                  <c:v>44018</c:v>
                </c:pt>
                <c:pt idx="36">
                  <c:v>44019</c:v>
                </c:pt>
                <c:pt idx="37">
                  <c:v>44020</c:v>
                </c:pt>
                <c:pt idx="38">
                  <c:v>44021</c:v>
                </c:pt>
                <c:pt idx="39">
                  <c:v>44022</c:v>
                </c:pt>
                <c:pt idx="40">
                  <c:v>44023</c:v>
                </c:pt>
                <c:pt idx="41">
                  <c:v>44024</c:v>
                </c:pt>
                <c:pt idx="42">
                  <c:v>44025</c:v>
                </c:pt>
                <c:pt idx="43">
                  <c:v>44026</c:v>
                </c:pt>
                <c:pt idx="44">
                  <c:v>44027</c:v>
                </c:pt>
                <c:pt idx="45">
                  <c:v>44028</c:v>
                </c:pt>
                <c:pt idx="46">
                  <c:v>44029</c:v>
                </c:pt>
                <c:pt idx="47">
                  <c:v>44030</c:v>
                </c:pt>
                <c:pt idx="48">
                  <c:v>44031</c:v>
                </c:pt>
                <c:pt idx="49">
                  <c:v>44032</c:v>
                </c:pt>
                <c:pt idx="50">
                  <c:v>44033</c:v>
                </c:pt>
                <c:pt idx="51">
                  <c:v>44034</c:v>
                </c:pt>
                <c:pt idx="52">
                  <c:v>44035</c:v>
                </c:pt>
                <c:pt idx="53">
                  <c:v>44036</c:v>
                </c:pt>
                <c:pt idx="54">
                  <c:v>44037</c:v>
                </c:pt>
                <c:pt idx="55">
                  <c:v>44038</c:v>
                </c:pt>
                <c:pt idx="56">
                  <c:v>44039</c:v>
                </c:pt>
                <c:pt idx="57">
                  <c:v>44040</c:v>
                </c:pt>
                <c:pt idx="58">
                  <c:v>44041</c:v>
                </c:pt>
                <c:pt idx="59">
                  <c:v>44042</c:v>
                </c:pt>
                <c:pt idx="60">
                  <c:v>44043</c:v>
                </c:pt>
                <c:pt idx="61">
                  <c:v>44044</c:v>
                </c:pt>
                <c:pt idx="62">
                  <c:v>44045</c:v>
                </c:pt>
                <c:pt idx="63">
                  <c:v>44046</c:v>
                </c:pt>
                <c:pt idx="64">
                  <c:v>44047</c:v>
                </c:pt>
                <c:pt idx="65">
                  <c:v>44048</c:v>
                </c:pt>
                <c:pt idx="66">
                  <c:v>44049</c:v>
                </c:pt>
                <c:pt idx="67">
                  <c:v>44050</c:v>
                </c:pt>
                <c:pt idx="68">
                  <c:v>44051</c:v>
                </c:pt>
                <c:pt idx="69">
                  <c:v>44052</c:v>
                </c:pt>
                <c:pt idx="70">
                  <c:v>44053</c:v>
                </c:pt>
                <c:pt idx="71">
                  <c:v>44054</c:v>
                </c:pt>
                <c:pt idx="72">
                  <c:v>44055</c:v>
                </c:pt>
                <c:pt idx="73">
                  <c:v>44056</c:v>
                </c:pt>
                <c:pt idx="74">
                  <c:v>44057</c:v>
                </c:pt>
                <c:pt idx="75">
                  <c:v>44058</c:v>
                </c:pt>
                <c:pt idx="76">
                  <c:v>44059</c:v>
                </c:pt>
                <c:pt idx="77">
                  <c:v>44060</c:v>
                </c:pt>
                <c:pt idx="78">
                  <c:v>44061</c:v>
                </c:pt>
                <c:pt idx="79">
                  <c:v>44062</c:v>
                </c:pt>
                <c:pt idx="80">
                  <c:v>44063</c:v>
                </c:pt>
              </c:numCache>
            </c:numRef>
          </c:cat>
          <c:val>
            <c:numRef>
              <c:f>Sheet1!$B$2:$B$82</c:f>
              <c:numCache>
                <c:formatCode>General</c:formatCode>
                <c:ptCount val="81"/>
                <c:pt idx="0">
                  <c:v>10</c:v>
                </c:pt>
                <c:pt idx="1">
                  <c:v>170</c:v>
                </c:pt>
                <c:pt idx="2">
                  <c:v>16</c:v>
                </c:pt>
                <c:pt idx="3">
                  <c:v>19</c:v>
                </c:pt>
                <c:pt idx="4">
                  <c:v>6</c:v>
                </c:pt>
                <c:pt idx="5">
                  <c:v>1</c:v>
                </c:pt>
                <c:pt idx="6">
                  <c:v>6</c:v>
                </c:pt>
                <c:pt idx="7">
                  <c:v>2</c:v>
                </c:pt>
                <c:pt idx="8">
                  <c:v>15</c:v>
                </c:pt>
                <c:pt idx="9">
                  <c:v>14</c:v>
                </c:pt>
                <c:pt idx="10">
                  <c:v>4</c:v>
                </c:pt>
                <c:pt idx="11">
                  <c:v>9</c:v>
                </c:pt>
                <c:pt idx="12">
                  <c:v>1</c:v>
                </c:pt>
                <c:pt idx="13">
                  <c:v>2</c:v>
                </c:pt>
                <c:pt idx="14">
                  <c:v>1</c:v>
                </c:pt>
                <c:pt idx="15">
                  <c:v>15</c:v>
                </c:pt>
                <c:pt idx="16">
                  <c:v>0</c:v>
                </c:pt>
                <c:pt idx="17">
                  <c:v>20</c:v>
                </c:pt>
                <c:pt idx="18">
                  <c:v>47</c:v>
                </c:pt>
                <c:pt idx="19">
                  <c:v>12</c:v>
                </c:pt>
                <c:pt idx="20">
                  <c:v>1</c:v>
                </c:pt>
                <c:pt idx="21">
                  <c:v>1</c:v>
                </c:pt>
                <c:pt idx="22">
                  <c:v>2</c:v>
                </c:pt>
                <c:pt idx="23">
                  <c:v>35</c:v>
                </c:pt>
                <c:pt idx="24">
                  <c:v>6</c:v>
                </c:pt>
                <c:pt idx="25">
                  <c:v>2</c:v>
                </c:pt>
                <c:pt idx="26">
                  <c:v>7</c:v>
                </c:pt>
                <c:pt idx="27">
                  <c:v>3</c:v>
                </c:pt>
                <c:pt idx="28">
                  <c:v>3</c:v>
                </c:pt>
                <c:pt idx="29">
                  <c:v>9</c:v>
                </c:pt>
                <c:pt idx="30">
                  <c:v>3</c:v>
                </c:pt>
                <c:pt idx="31">
                  <c:v>0</c:v>
                </c:pt>
                <c:pt idx="32">
                  <c:v>3</c:v>
                </c:pt>
                <c:pt idx="33">
                  <c:v>0</c:v>
                </c:pt>
                <c:pt idx="34">
                  <c:v>2</c:v>
                </c:pt>
                <c:pt idx="35">
                  <c:v>3</c:v>
                </c:pt>
                <c:pt idx="36">
                  <c:v>10</c:v>
                </c:pt>
                <c:pt idx="37">
                  <c:v>2</c:v>
                </c:pt>
                <c:pt idx="38">
                  <c:v>3</c:v>
                </c:pt>
                <c:pt idx="39">
                  <c:v>21</c:v>
                </c:pt>
                <c:pt idx="40">
                  <c:v>1</c:v>
                </c:pt>
                <c:pt idx="41">
                  <c:v>2</c:v>
                </c:pt>
                <c:pt idx="42">
                  <c:v>3</c:v>
                </c:pt>
                <c:pt idx="43">
                  <c:v>6</c:v>
                </c:pt>
                <c:pt idx="44">
                  <c:v>5</c:v>
                </c:pt>
                <c:pt idx="45">
                  <c:v>15</c:v>
                </c:pt>
                <c:pt idx="46">
                  <c:v>1</c:v>
                </c:pt>
                <c:pt idx="47">
                  <c:v>0</c:v>
                </c:pt>
                <c:pt idx="48">
                  <c:v>1</c:v>
                </c:pt>
                <c:pt idx="49">
                  <c:v>0</c:v>
                </c:pt>
                <c:pt idx="50">
                  <c:v>3</c:v>
                </c:pt>
                <c:pt idx="51">
                  <c:v>5</c:v>
                </c:pt>
                <c:pt idx="52">
                  <c:v>7</c:v>
                </c:pt>
                <c:pt idx="53">
                  <c:v>2</c:v>
                </c:pt>
                <c:pt idx="54">
                  <c:v>3</c:v>
                </c:pt>
                <c:pt idx="55">
                  <c:v>1</c:v>
                </c:pt>
                <c:pt idx="56">
                  <c:v>2</c:v>
                </c:pt>
                <c:pt idx="57">
                  <c:v>2</c:v>
                </c:pt>
                <c:pt idx="58">
                  <c:v>17</c:v>
                </c:pt>
                <c:pt idx="59">
                  <c:v>14</c:v>
                </c:pt>
                <c:pt idx="60">
                  <c:v>26</c:v>
                </c:pt>
                <c:pt idx="61">
                  <c:v>2</c:v>
                </c:pt>
                <c:pt idx="62">
                  <c:v>2</c:v>
                </c:pt>
                <c:pt idx="63">
                  <c:v>21</c:v>
                </c:pt>
                <c:pt idx="64">
                  <c:v>17</c:v>
                </c:pt>
                <c:pt idx="65">
                  <c:v>16</c:v>
                </c:pt>
                <c:pt idx="66">
                  <c:v>21</c:v>
                </c:pt>
                <c:pt idx="67">
                  <c:v>26</c:v>
                </c:pt>
                <c:pt idx="68">
                  <c:v>5</c:v>
                </c:pt>
                <c:pt idx="69">
                  <c:v>2</c:v>
                </c:pt>
                <c:pt idx="70">
                  <c:v>41</c:v>
                </c:pt>
                <c:pt idx="71">
                  <c:v>19</c:v>
                </c:pt>
                <c:pt idx="72">
                  <c:v>24</c:v>
                </c:pt>
                <c:pt idx="73">
                  <c:v>13</c:v>
                </c:pt>
                <c:pt idx="74">
                  <c:v>15</c:v>
                </c:pt>
                <c:pt idx="75">
                  <c:v>6</c:v>
                </c:pt>
                <c:pt idx="76">
                  <c:v>1</c:v>
                </c:pt>
                <c:pt idx="77">
                  <c:v>21</c:v>
                </c:pt>
                <c:pt idx="78">
                  <c:v>25</c:v>
                </c:pt>
                <c:pt idx="79">
                  <c:v>17</c:v>
                </c:pt>
                <c:pt idx="80">
                  <c:v>33</c:v>
                </c:pt>
              </c:numCache>
            </c:numRef>
          </c:val>
          <c:smooth val="0"/>
          <c:extLst>
            <c:ext xmlns:c16="http://schemas.microsoft.com/office/drawing/2014/chart" uri="{C3380CC4-5D6E-409C-BE32-E72D297353CC}">
              <c16:uniqueId val="{00000000-CCE3-46D2-A6A3-1EF06BF4E770}"/>
            </c:ext>
          </c:extLst>
        </c:ser>
        <c:dLbls>
          <c:showLegendKey val="0"/>
          <c:showVal val="0"/>
          <c:showCatName val="0"/>
          <c:showSerName val="0"/>
          <c:showPercent val="0"/>
          <c:showBubbleSize val="0"/>
        </c:dLbls>
        <c:smooth val="0"/>
        <c:axId val="593052312"/>
        <c:axId val="593055920"/>
      </c:lineChart>
      <c:dateAx>
        <c:axId val="593052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3055920"/>
        <c:crosses val="autoZero"/>
        <c:auto val="1"/>
        <c:lblOffset val="100"/>
        <c:baseTimeUnit val="days"/>
      </c:dateAx>
      <c:valAx>
        <c:axId val="593055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3052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Sheet1!$A$2:$A$82</c:f>
              <c:numCache>
                <c:formatCode>m/d/yyyy</c:formatCode>
                <c:ptCount val="81"/>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pt idx="30">
                  <c:v>44013</c:v>
                </c:pt>
                <c:pt idx="31">
                  <c:v>44014</c:v>
                </c:pt>
                <c:pt idx="32">
                  <c:v>44015</c:v>
                </c:pt>
                <c:pt idx="33">
                  <c:v>44016</c:v>
                </c:pt>
                <c:pt idx="34">
                  <c:v>44017</c:v>
                </c:pt>
                <c:pt idx="35">
                  <c:v>44018</c:v>
                </c:pt>
                <c:pt idx="36">
                  <c:v>44019</c:v>
                </c:pt>
                <c:pt idx="37">
                  <c:v>44020</c:v>
                </c:pt>
                <c:pt idx="38">
                  <c:v>44021</c:v>
                </c:pt>
                <c:pt idx="39">
                  <c:v>44022</c:v>
                </c:pt>
                <c:pt idx="40">
                  <c:v>44023</c:v>
                </c:pt>
                <c:pt idx="41">
                  <c:v>44024</c:v>
                </c:pt>
                <c:pt idx="42">
                  <c:v>44025</c:v>
                </c:pt>
                <c:pt idx="43">
                  <c:v>44026</c:v>
                </c:pt>
                <c:pt idx="44">
                  <c:v>44027</c:v>
                </c:pt>
                <c:pt idx="45">
                  <c:v>44028</c:v>
                </c:pt>
                <c:pt idx="46">
                  <c:v>44029</c:v>
                </c:pt>
                <c:pt idx="47">
                  <c:v>44030</c:v>
                </c:pt>
                <c:pt idx="48">
                  <c:v>44031</c:v>
                </c:pt>
                <c:pt idx="49">
                  <c:v>44032</c:v>
                </c:pt>
                <c:pt idx="50">
                  <c:v>44033</c:v>
                </c:pt>
                <c:pt idx="51">
                  <c:v>44034</c:v>
                </c:pt>
                <c:pt idx="52">
                  <c:v>44035</c:v>
                </c:pt>
                <c:pt idx="53">
                  <c:v>44036</c:v>
                </c:pt>
                <c:pt idx="54">
                  <c:v>44037</c:v>
                </c:pt>
                <c:pt idx="55">
                  <c:v>44038</c:v>
                </c:pt>
                <c:pt idx="56">
                  <c:v>44039</c:v>
                </c:pt>
                <c:pt idx="57">
                  <c:v>44040</c:v>
                </c:pt>
                <c:pt idx="58">
                  <c:v>44041</c:v>
                </c:pt>
                <c:pt idx="59">
                  <c:v>44042</c:v>
                </c:pt>
                <c:pt idx="60">
                  <c:v>44043</c:v>
                </c:pt>
                <c:pt idx="61">
                  <c:v>44044</c:v>
                </c:pt>
                <c:pt idx="62">
                  <c:v>44045</c:v>
                </c:pt>
                <c:pt idx="63">
                  <c:v>44046</c:v>
                </c:pt>
                <c:pt idx="64">
                  <c:v>44047</c:v>
                </c:pt>
                <c:pt idx="65">
                  <c:v>44048</c:v>
                </c:pt>
                <c:pt idx="66">
                  <c:v>44049</c:v>
                </c:pt>
                <c:pt idx="67">
                  <c:v>44050</c:v>
                </c:pt>
                <c:pt idx="68">
                  <c:v>44051</c:v>
                </c:pt>
                <c:pt idx="69">
                  <c:v>44052</c:v>
                </c:pt>
                <c:pt idx="70">
                  <c:v>44053</c:v>
                </c:pt>
                <c:pt idx="71">
                  <c:v>44054</c:v>
                </c:pt>
                <c:pt idx="72">
                  <c:v>44055</c:v>
                </c:pt>
                <c:pt idx="73">
                  <c:v>44056</c:v>
                </c:pt>
                <c:pt idx="74">
                  <c:v>44057</c:v>
                </c:pt>
                <c:pt idx="75">
                  <c:v>44058</c:v>
                </c:pt>
                <c:pt idx="76">
                  <c:v>44059</c:v>
                </c:pt>
                <c:pt idx="77">
                  <c:v>44060</c:v>
                </c:pt>
                <c:pt idx="78">
                  <c:v>44061</c:v>
                </c:pt>
                <c:pt idx="79">
                  <c:v>44062</c:v>
                </c:pt>
                <c:pt idx="80">
                  <c:v>44063</c:v>
                </c:pt>
              </c:numCache>
            </c:numRef>
          </c:cat>
          <c:val>
            <c:numRef>
              <c:f>Sheet1!$B$2:$B$82</c:f>
              <c:numCache>
                <c:formatCode>General</c:formatCode>
                <c:ptCount val="81"/>
                <c:pt idx="0">
                  <c:v>9</c:v>
                </c:pt>
                <c:pt idx="1">
                  <c:v>39</c:v>
                </c:pt>
                <c:pt idx="2">
                  <c:v>13</c:v>
                </c:pt>
                <c:pt idx="3">
                  <c:v>19</c:v>
                </c:pt>
                <c:pt idx="4">
                  <c:v>11</c:v>
                </c:pt>
                <c:pt idx="5">
                  <c:v>15</c:v>
                </c:pt>
                <c:pt idx="6">
                  <c:v>14</c:v>
                </c:pt>
                <c:pt idx="7">
                  <c:v>12</c:v>
                </c:pt>
                <c:pt idx="8">
                  <c:v>11</c:v>
                </c:pt>
                <c:pt idx="9">
                  <c:v>10</c:v>
                </c:pt>
                <c:pt idx="10">
                  <c:v>7</c:v>
                </c:pt>
                <c:pt idx="11">
                  <c:v>10</c:v>
                </c:pt>
                <c:pt idx="12">
                  <c:v>1</c:v>
                </c:pt>
                <c:pt idx="13">
                  <c:v>7</c:v>
                </c:pt>
                <c:pt idx="14">
                  <c:v>12</c:v>
                </c:pt>
                <c:pt idx="15">
                  <c:v>22</c:v>
                </c:pt>
                <c:pt idx="16">
                  <c:v>16</c:v>
                </c:pt>
                <c:pt idx="17">
                  <c:v>16</c:v>
                </c:pt>
                <c:pt idx="18">
                  <c:v>11</c:v>
                </c:pt>
                <c:pt idx="19">
                  <c:v>3</c:v>
                </c:pt>
                <c:pt idx="20">
                  <c:v>9</c:v>
                </c:pt>
                <c:pt idx="21">
                  <c:v>11</c:v>
                </c:pt>
                <c:pt idx="22">
                  <c:v>19</c:v>
                </c:pt>
                <c:pt idx="23">
                  <c:v>16</c:v>
                </c:pt>
                <c:pt idx="24">
                  <c:v>8</c:v>
                </c:pt>
                <c:pt idx="25">
                  <c:v>6</c:v>
                </c:pt>
                <c:pt idx="26">
                  <c:v>6</c:v>
                </c:pt>
                <c:pt idx="27">
                  <c:v>5</c:v>
                </c:pt>
                <c:pt idx="28">
                  <c:v>11</c:v>
                </c:pt>
                <c:pt idx="29">
                  <c:v>13</c:v>
                </c:pt>
                <c:pt idx="30">
                  <c:v>13</c:v>
                </c:pt>
                <c:pt idx="31">
                  <c:v>6</c:v>
                </c:pt>
                <c:pt idx="32">
                  <c:v>14</c:v>
                </c:pt>
                <c:pt idx="33">
                  <c:v>5</c:v>
                </c:pt>
                <c:pt idx="34">
                  <c:v>3</c:v>
                </c:pt>
                <c:pt idx="35">
                  <c:v>13</c:v>
                </c:pt>
                <c:pt idx="36">
                  <c:v>20</c:v>
                </c:pt>
                <c:pt idx="37">
                  <c:v>5</c:v>
                </c:pt>
                <c:pt idx="38">
                  <c:v>12</c:v>
                </c:pt>
                <c:pt idx="39">
                  <c:v>8</c:v>
                </c:pt>
                <c:pt idx="40">
                  <c:v>1</c:v>
                </c:pt>
                <c:pt idx="41">
                  <c:v>7</c:v>
                </c:pt>
                <c:pt idx="42">
                  <c:v>16</c:v>
                </c:pt>
                <c:pt idx="43">
                  <c:v>14</c:v>
                </c:pt>
                <c:pt idx="44">
                  <c:v>24</c:v>
                </c:pt>
                <c:pt idx="45">
                  <c:v>14</c:v>
                </c:pt>
                <c:pt idx="46">
                  <c:v>8</c:v>
                </c:pt>
                <c:pt idx="47">
                  <c:v>12</c:v>
                </c:pt>
                <c:pt idx="48">
                  <c:v>6</c:v>
                </c:pt>
                <c:pt idx="49">
                  <c:v>13</c:v>
                </c:pt>
                <c:pt idx="50">
                  <c:v>6</c:v>
                </c:pt>
                <c:pt idx="51">
                  <c:v>88</c:v>
                </c:pt>
                <c:pt idx="52">
                  <c:v>24</c:v>
                </c:pt>
                <c:pt idx="53">
                  <c:v>10</c:v>
                </c:pt>
                <c:pt idx="54">
                  <c:v>15</c:v>
                </c:pt>
                <c:pt idx="55">
                  <c:v>10</c:v>
                </c:pt>
                <c:pt idx="56">
                  <c:v>10</c:v>
                </c:pt>
                <c:pt idx="57">
                  <c:v>11</c:v>
                </c:pt>
                <c:pt idx="58">
                  <c:v>7</c:v>
                </c:pt>
                <c:pt idx="59">
                  <c:v>20</c:v>
                </c:pt>
                <c:pt idx="60">
                  <c:v>18</c:v>
                </c:pt>
                <c:pt idx="61">
                  <c:v>9</c:v>
                </c:pt>
                <c:pt idx="62">
                  <c:v>13</c:v>
                </c:pt>
                <c:pt idx="63">
                  <c:v>11</c:v>
                </c:pt>
                <c:pt idx="64">
                  <c:v>60</c:v>
                </c:pt>
                <c:pt idx="65">
                  <c:v>24</c:v>
                </c:pt>
                <c:pt idx="66">
                  <c:v>7</c:v>
                </c:pt>
                <c:pt idx="67">
                  <c:v>12</c:v>
                </c:pt>
                <c:pt idx="68">
                  <c:v>20</c:v>
                </c:pt>
                <c:pt idx="69">
                  <c:v>7</c:v>
                </c:pt>
                <c:pt idx="70">
                  <c:v>18</c:v>
                </c:pt>
                <c:pt idx="71">
                  <c:v>13</c:v>
                </c:pt>
                <c:pt idx="72">
                  <c:v>13</c:v>
                </c:pt>
                <c:pt idx="73">
                  <c:v>27</c:v>
                </c:pt>
                <c:pt idx="74">
                  <c:v>12</c:v>
                </c:pt>
                <c:pt idx="75">
                  <c:v>16</c:v>
                </c:pt>
                <c:pt idx="76">
                  <c:v>6</c:v>
                </c:pt>
                <c:pt idx="77">
                  <c:v>19</c:v>
                </c:pt>
                <c:pt idx="78">
                  <c:v>26</c:v>
                </c:pt>
                <c:pt idx="79">
                  <c:v>23</c:v>
                </c:pt>
                <c:pt idx="80">
                  <c:v>16</c:v>
                </c:pt>
              </c:numCache>
            </c:numRef>
          </c:val>
          <c:smooth val="0"/>
          <c:extLst>
            <c:ext xmlns:c16="http://schemas.microsoft.com/office/drawing/2014/chart" uri="{C3380CC4-5D6E-409C-BE32-E72D297353CC}">
              <c16:uniqueId val="{00000000-CDB2-47DF-A2B2-DE9FBA5AE120}"/>
            </c:ext>
          </c:extLst>
        </c:ser>
        <c:dLbls>
          <c:showLegendKey val="0"/>
          <c:showVal val="0"/>
          <c:showCatName val="0"/>
          <c:showSerName val="0"/>
          <c:showPercent val="0"/>
          <c:showBubbleSize val="0"/>
        </c:dLbls>
        <c:smooth val="0"/>
        <c:axId val="593049032"/>
        <c:axId val="593054608"/>
      </c:lineChart>
      <c:dateAx>
        <c:axId val="593049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3054608"/>
        <c:crosses val="autoZero"/>
        <c:auto val="1"/>
        <c:lblOffset val="100"/>
        <c:baseTimeUnit val="days"/>
      </c:dateAx>
      <c:valAx>
        <c:axId val="593054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3049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0F5C2-498F-4876-989F-7933BF85F632}"/>
              </a:ext>
            </a:extLst>
          </p:cNvPr>
          <p:cNvSpPr>
            <a:spLocks noGrp="1"/>
          </p:cNvSpPr>
          <p:nvPr>
            <p:ph type="ctrTitle"/>
          </p:nvPr>
        </p:nvSpPr>
        <p:spPr/>
        <p:txBody>
          <a:bodyPr/>
          <a:lstStyle/>
          <a:p>
            <a:r>
              <a:rPr lang="en-US"/>
              <a:t>Facebook Quartal</a:t>
            </a:r>
          </a:p>
        </p:txBody>
      </p:sp>
      <p:sp>
        <p:nvSpPr>
          <p:cNvPr id="3" name="Subtitle 2">
            <a:extLst>
              <a:ext uri="{FF2B5EF4-FFF2-40B4-BE49-F238E27FC236}">
                <a16:creationId xmlns:a16="http://schemas.microsoft.com/office/drawing/2014/main" id="{453C2474-8EF2-4635-9A72-E173095C3814}"/>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32514282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0231E-2463-4941-AC37-33DF37FB5B44}"/>
              </a:ext>
            </a:extLst>
          </p:cNvPr>
          <p:cNvSpPr>
            <a:spLocks noGrp="1"/>
          </p:cNvSpPr>
          <p:nvPr>
            <p:ph type="title"/>
          </p:nvPr>
        </p:nvSpPr>
        <p:spPr/>
        <p:txBody>
          <a:bodyPr/>
          <a:lstStyle/>
          <a:p>
            <a:r>
              <a:rPr lang="en-US"/>
              <a:t>Facebook Key Metrics Table | TrendSet</a:t>
            </a:r>
          </a:p>
        </p:txBody>
      </p:sp>
      <p:graphicFrame>
        <p:nvGraphicFramePr>
          <p:cNvPr id="5" name="Table Placeholder 4">
            <a:extLst>
              <a:ext uri="{FF2B5EF4-FFF2-40B4-BE49-F238E27FC236}">
                <a16:creationId xmlns:a16="http://schemas.microsoft.com/office/drawing/2014/main" id="{5BF0CC0A-6CA9-468B-A1BF-CC7ABB176F19}"/>
              </a:ext>
            </a:extLst>
          </p:cNvPr>
          <p:cNvGraphicFramePr>
            <a:graphicFrameLocks noGrp="1"/>
          </p:cNvGraphicFramePr>
          <p:nvPr>
            <p:ph type="tbl" sz="quarter" idx="13"/>
            <p:extLst>
              <p:ext uri="{D42A27DB-BD31-4B8C-83A1-F6EECF244321}">
                <p14:modId xmlns:p14="http://schemas.microsoft.com/office/powerpoint/2010/main" val="2629689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3198334738"/>
                    </a:ext>
                  </a:extLst>
                </a:gridCol>
                <a:gridCol w="493776">
                  <a:extLst>
                    <a:ext uri="{9D8B030D-6E8A-4147-A177-3AD203B41FA5}">
                      <a16:colId xmlns:a16="http://schemas.microsoft.com/office/drawing/2014/main" val="3845476680"/>
                    </a:ext>
                  </a:extLst>
                </a:gridCol>
                <a:gridCol w="246888">
                  <a:extLst>
                    <a:ext uri="{9D8B030D-6E8A-4147-A177-3AD203B41FA5}">
                      <a16:colId xmlns:a16="http://schemas.microsoft.com/office/drawing/2014/main" val="1003264121"/>
                    </a:ext>
                  </a:extLst>
                </a:gridCol>
                <a:gridCol w="246888">
                  <a:extLst>
                    <a:ext uri="{9D8B030D-6E8A-4147-A177-3AD203B41FA5}">
                      <a16:colId xmlns:a16="http://schemas.microsoft.com/office/drawing/2014/main" val="777294193"/>
                    </a:ext>
                  </a:extLst>
                </a:gridCol>
                <a:gridCol w="246888">
                  <a:extLst>
                    <a:ext uri="{9D8B030D-6E8A-4147-A177-3AD203B41FA5}">
                      <a16:colId xmlns:a16="http://schemas.microsoft.com/office/drawing/2014/main" val="140776352"/>
                    </a:ext>
                  </a:extLst>
                </a:gridCol>
                <a:gridCol w="246888">
                  <a:extLst>
                    <a:ext uri="{9D8B030D-6E8A-4147-A177-3AD203B41FA5}">
                      <a16:colId xmlns:a16="http://schemas.microsoft.com/office/drawing/2014/main" val="2483286098"/>
                    </a:ext>
                  </a:extLst>
                </a:gridCol>
                <a:gridCol w="246888">
                  <a:extLst>
                    <a:ext uri="{9D8B030D-6E8A-4147-A177-3AD203B41FA5}">
                      <a16:colId xmlns:a16="http://schemas.microsoft.com/office/drawing/2014/main" val="2295169745"/>
                    </a:ext>
                  </a:extLst>
                </a:gridCol>
                <a:gridCol w="246888">
                  <a:extLst>
                    <a:ext uri="{9D8B030D-6E8A-4147-A177-3AD203B41FA5}">
                      <a16:colId xmlns:a16="http://schemas.microsoft.com/office/drawing/2014/main" val="110279039"/>
                    </a:ext>
                  </a:extLst>
                </a:gridCol>
                <a:gridCol w="246888">
                  <a:extLst>
                    <a:ext uri="{9D8B030D-6E8A-4147-A177-3AD203B41FA5}">
                      <a16:colId xmlns:a16="http://schemas.microsoft.com/office/drawing/2014/main" val="1609964084"/>
                    </a:ext>
                  </a:extLst>
                </a:gridCol>
                <a:gridCol w="246888">
                  <a:extLst>
                    <a:ext uri="{9D8B030D-6E8A-4147-A177-3AD203B41FA5}">
                      <a16:colId xmlns:a16="http://schemas.microsoft.com/office/drawing/2014/main" val="1037356656"/>
                    </a:ext>
                  </a:extLst>
                </a:gridCol>
                <a:gridCol w="246888">
                  <a:extLst>
                    <a:ext uri="{9D8B030D-6E8A-4147-A177-3AD203B41FA5}">
                      <a16:colId xmlns:a16="http://schemas.microsoft.com/office/drawing/2014/main" val="773081883"/>
                    </a:ext>
                  </a:extLst>
                </a:gridCol>
                <a:gridCol w="246888">
                  <a:extLst>
                    <a:ext uri="{9D8B030D-6E8A-4147-A177-3AD203B41FA5}">
                      <a16:colId xmlns:a16="http://schemas.microsoft.com/office/drawing/2014/main" val="3487188367"/>
                    </a:ext>
                  </a:extLst>
                </a:gridCol>
                <a:gridCol w="246888">
                  <a:extLst>
                    <a:ext uri="{9D8B030D-6E8A-4147-A177-3AD203B41FA5}">
                      <a16:colId xmlns:a16="http://schemas.microsoft.com/office/drawing/2014/main" val="1970014497"/>
                    </a:ext>
                  </a:extLst>
                </a:gridCol>
                <a:gridCol w="246888">
                  <a:extLst>
                    <a:ext uri="{9D8B030D-6E8A-4147-A177-3AD203B41FA5}">
                      <a16:colId xmlns:a16="http://schemas.microsoft.com/office/drawing/2014/main" val="1681168063"/>
                    </a:ext>
                  </a:extLst>
                </a:gridCol>
                <a:gridCol w="246888">
                  <a:extLst>
                    <a:ext uri="{9D8B030D-6E8A-4147-A177-3AD203B41FA5}">
                      <a16:colId xmlns:a16="http://schemas.microsoft.com/office/drawing/2014/main" val="3002307987"/>
                    </a:ext>
                  </a:extLst>
                </a:gridCol>
                <a:gridCol w="246888">
                  <a:extLst>
                    <a:ext uri="{9D8B030D-6E8A-4147-A177-3AD203B41FA5}">
                      <a16:colId xmlns:a16="http://schemas.microsoft.com/office/drawing/2014/main" val="3873239048"/>
                    </a:ext>
                  </a:extLst>
                </a:gridCol>
                <a:gridCol w="246888">
                  <a:extLst>
                    <a:ext uri="{9D8B030D-6E8A-4147-A177-3AD203B41FA5}">
                      <a16:colId xmlns:a16="http://schemas.microsoft.com/office/drawing/2014/main" val="2283872958"/>
                    </a:ext>
                  </a:extLst>
                </a:gridCol>
                <a:gridCol w="246888">
                  <a:extLst>
                    <a:ext uri="{9D8B030D-6E8A-4147-A177-3AD203B41FA5}">
                      <a16:colId xmlns:a16="http://schemas.microsoft.com/office/drawing/2014/main" val="3340886659"/>
                    </a:ext>
                  </a:extLst>
                </a:gridCol>
                <a:gridCol w="246888">
                  <a:extLst>
                    <a:ext uri="{9D8B030D-6E8A-4147-A177-3AD203B41FA5}">
                      <a16:colId xmlns:a16="http://schemas.microsoft.com/office/drawing/2014/main" val="369307941"/>
                    </a:ext>
                  </a:extLst>
                </a:gridCol>
                <a:gridCol w="246888">
                  <a:extLst>
                    <a:ext uri="{9D8B030D-6E8A-4147-A177-3AD203B41FA5}">
                      <a16:colId xmlns:a16="http://schemas.microsoft.com/office/drawing/2014/main" val="2039723505"/>
                    </a:ext>
                  </a:extLst>
                </a:gridCol>
                <a:gridCol w="246888">
                  <a:extLst>
                    <a:ext uri="{9D8B030D-6E8A-4147-A177-3AD203B41FA5}">
                      <a16:colId xmlns:a16="http://schemas.microsoft.com/office/drawing/2014/main" val="3546707702"/>
                    </a:ext>
                  </a:extLst>
                </a:gridCol>
                <a:gridCol w="246888">
                  <a:extLst>
                    <a:ext uri="{9D8B030D-6E8A-4147-A177-3AD203B41FA5}">
                      <a16:colId xmlns:a16="http://schemas.microsoft.com/office/drawing/2014/main" val="4009651412"/>
                    </a:ext>
                  </a:extLst>
                </a:gridCol>
                <a:gridCol w="246888">
                  <a:extLst>
                    <a:ext uri="{9D8B030D-6E8A-4147-A177-3AD203B41FA5}">
                      <a16:colId xmlns:a16="http://schemas.microsoft.com/office/drawing/2014/main" val="375037256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90888978"/>
                  </a:ext>
                </a:extLst>
              </a:tr>
              <a:tr h="370840">
                <a:tc>
                  <a:txBody>
                    <a:bodyPr/>
                    <a:lstStyle/>
                    <a:p>
                      <a:r>
                        <a:rPr lang="en-US" sz="1000"/>
                        <a:t>TrendSet</a:t>
                      </a:r>
                    </a:p>
                  </a:txBody>
                  <a:tcPr/>
                </a:tc>
                <a:tc>
                  <a:txBody>
                    <a:bodyPr/>
                    <a:lstStyle/>
                    <a:p>
                      <a:r>
                        <a:rPr lang="en-US" sz="1000"/>
                        <a:t>3595</a:t>
                      </a:r>
                    </a:p>
                  </a:txBody>
                  <a:tcPr/>
                </a:tc>
                <a:tc>
                  <a:txBody>
                    <a:bodyPr/>
                    <a:lstStyle/>
                    <a:p>
                      <a:r>
                        <a:rPr lang="en-US" sz="1000"/>
                        <a:t>23</a:t>
                      </a:r>
                    </a:p>
                  </a:txBody>
                  <a:tcPr/>
                </a:tc>
                <a:tc>
                  <a:txBody>
                    <a:bodyPr/>
                    <a:lstStyle/>
                    <a:p>
                      <a:r>
                        <a:rPr lang="en-US" sz="1000"/>
                        <a:t>42</a:t>
                      </a:r>
                    </a:p>
                  </a:txBody>
                  <a:tcPr/>
                </a:tc>
                <a:tc>
                  <a:txBody>
                    <a:bodyPr/>
                    <a:lstStyle/>
                    <a:p>
                      <a:r>
                        <a:rPr lang="en-US" sz="1000"/>
                        <a:t>0</a:t>
                      </a:r>
                    </a:p>
                  </a:txBody>
                  <a:tcPr/>
                </a:tc>
                <a:tc>
                  <a:txBody>
                    <a:bodyPr/>
                    <a:lstStyle/>
                    <a:p>
                      <a:r>
                        <a:rPr lang="en-US" sz="1000"/>
                        <a:t>28</a:t>
                      </a:r>
                    </a:p>
                  </a:txBody>
                  <a:tcPr/>
                </a:tc>
                <a:tc>
                  <a:txBody>
                    <a:bodyPr/>
                    <a:lstStyle/>
                    <a:p>
                      <a:r>
                        <a:rPr lang="en-US" sz="1000"/>
                        <a:t>1</a:t>
                      </a:r>
                    </a:p>
                  </a:txBody>
                  <a:tcPr/>
                </a:tc>
                <a:tc>
                  <a:txBody>
                    <a:bodyPr/>
                    <a:lstStyle/>
                    <a:p>
                      <a:r>
                        <a:rPr lang="en-US" sz="1000"/>
                        <a:t>13</a:t>
                      </a:r>
                    </a:p>
                  </a:txBody>
                  <a:tcPr/>
                </a:tc>
                <a:tc>
                  <a:txBody>
                    <a:bodyPr/>
                    <a:lstStyle/>
                    <a:p>
                      <a:r>
                        <a:rPr lang="en-US" sz="1000"/>
                        <a:t>375</a:t>
                      </a:r>
                    </a:p>
                  </a:txBody>
                  <a:tcPr/>
                </a:tc>
                <a:tc>
                  <a:txBody>
                    <a:bodyPr/>
                    <a:lstStyle/>
                    <a:p>
                      <a:r>
                        <a:rPr lang="en-US" sz="1000"/>
                        <a:t>0</a:t>
                      </a:r>
                    </a:p>
                  </a:txBody>
                  <a:tcPr/>
                </a:tc>
                <a:tc>
                  <a:txBody>
                    <a:bodyPr/>
                    <a:lstStyle/>
                    <a:p>
                      <a:r>
                        <a:rPr lang="en-US" sz="1000"/>
                        <a:t>360</a:t>
                      </a:r>
                    </a:p>
                  </a:txBody>
                  <a:tcPr/>
                </a:tc>
                <a:tc>
                  <a:txBody>
                    <a:bodyPr/>
                    <a:lstStyle/>
                    <a:p>
                      <a:r>
                        <a:rPr lang="en-US" sz="1000"/>
                        <a:t>13</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16</a:t>
                      </a:r>
                    </a:p>
                  </a:txBody>
                  <a:tcPr/>
                </a:tc>
                <a:tc>
                  <a:txBody>
                    <a:bodyPr/>
                    <a:lstStyle/>
                    <a:p>
                      <a:r>
                        <a:rPr lang="en-US" sz="1000"/>
                        <a:t>29</a:t>
                      </a:r>
                    </a:p>
                  </a:txBody>
                  <a:tcPr/>
                </a:tc>
                <a:tc>
                  <a:txBody>
                    <a:bodyPr/>
                    <a:lstStyle/>
                    <a:p>
                      <a:r>
                        <a:rPr lang="en-US" sz="1000"/>
                        <a:t>420</a:t>
                      </a:r>
                    </a:p>
                  </a:txBody>
                  <a:tcPr/>
                </a:tc>
                <a:tc>
                  <a:txBody>
                    <a:bodyPr/>
                    <a:lstStyle/>
                    <a:p>
                      <a:r>
                        <a:rPr lang="en-US" sz="1000"/>
                        <a:t>1</a:t>
                      </a:r>
                    </a:p>
                  </a:txBody>
                  <a:tcPr/>
                </a:tc>
                <a:tc>
                  <a:txBody>
                    <a:bodyPr/>
                    <a:lstStyle/>
                    <a:p>
                      <a:r>
                        <a:rPr lang="en-US" sz="1000"/>
                        <a:t>0</a:t>
                      </a:r>
                    </a:p>
                  </a:txBody>
                  <a:tcPr/>
                </a:tc>
                <a:tc>
                  <a:txBody>
                    <a:bodyPr/>
                    <a:lstStyle/>
                    <a:p>
                      <a:r>
                        <a:rPr lang="en-US" sz="1000"/>
                        <a:t>0.2791 %</a:t>
                      </a:r>
                    </a:p>
                  </a:txBody>
                  <a:tcPr/>
                </a:tc>
                <a:tc>
                  <a:txBody>
                    <a:bodyPr/>
                    <a:lstStyle/>
                    <a:p>
                      <a:r>
                        <a:rPr lang="en-US" sz="1000"/>
                        <a:t>0.0 %</a:t>
                      </a:r>
                    </a:p>
                  </a:txBody>
                  <a:tcPr/>
                </a:tc>
                <a:extLst>
                  <a:ext uri="{0D108BD9-81ED-4DB2-BD59-A6C34878D82A}">
                    <a16:rowId xmlns:a16="http://schemas.microsoft.com/office/drawing/2014/main" val="1449384266"/>
                  </a:ext>
                </a:extLst>
              </a:tr>
            </a:tbl>
          </a:graphicData>
        </a:graphic>
      </p:graphicFrame>
      <p:sp>
        <p:nvSpPr>
          <p:cNvPr id="4" name="Text Placeholder 3">
            <a:extLst>
              <a:ext uri="{FF2B5EF4-FFF2-40B4-BE49-F238E27FC236}">
                <a16:creationId xmlns:a16="http://schemas.microsoft.com/office/drawing/2014/main" id="{CC0B68D4-A8A2-4E71-9A1E-30032FD5725E}"/>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37184939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096CF-46FA-4665-B1DE-FFB0EED01AD2}"/>
              </a:ext>
            </a:extLst>
          </p:cNvPr>
          <p:cNvSpPr>
            <a:spLocks noGrp="1"/>
          </p:cNvSpPr>
          <p:nvPr>
            <p:ph type="title"/>
          </p:nvPr>
        </p:nvSpPr>
        <p:spPr/>
        <p:txBody>
          <a:bodyPr/>
          <a:lstStyle/>
          <a:p>
            <a:r>
              <a:rPr lang="en-US"/>
              <a:t>Facebook Key Metrics Table | TrendSet</a:t>
            </a:r>
          </a:p>
        </p:txBody>
      </p:sp>
      <p:graphicFrame>
        <p:nvGraphicFramePr>
          <p:cNvPr id="5" name="Table Placeholder 4">
            <a:extLst>
              <a:ext uri="{FF2B5EF4-FFF2-40B4-BE49-F238E27FC236}">
                <a16:creationId xmlns:a16="http://schemas.microsoft.com/office/drawing/2014/main" id="{407F6629-6EE2-4941-BB48-3C6577467E0C}"/>
              </a:ext>
            </a:extLst>
          </p:cNvPr>
          <p:cNvGraphicFramePr>
            <a:graphicFrameLocks noGrp="1"/>
          </p:cNvGraphicFramePr>
          <p:nvPr>
            <p:ph type="tbl" sz="quarter" idx="13"/>
            <p:extLst>
              <p:ext uri="{D42A27DB-BD31-4B8C-83A1-F6EECF244321}">
                <p14:modId xmlns:p14="http://schemas.microsoft.com/office/powerpoint/2010/main" val="890260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3432819820"/>
                    </a:ext>
                  </a:extLst>
                </a:gridCol>
                <a:gridCol w="208280">
                  <a:extLst>
                    <a:ext uri="{9D8B030D-6E8A-4147-A177-3AD203B41FA5}">
                      <a16:colId xmlns:a16="http://schemas.microsoft.com/office/drawing/2014/main" val="1143802932"/>
                    </a:ext>
                  </a:extLst>
                </a:gridCol>
                <a:gridCol w="208280">
                  <a:extLst>
                    <a:ext uri="{9D8B030D-6E8A-4147-A177-3AD203B41FA5}">
                      <a16:colId xmlns:a16="http://schemas.microsoft.com/office/drawing/2014/main" val="3054676210"/>
                    </a:ext>
                  </a:extLst>
                </a:gridCol>
                <a:gridCol w="208280">
                  <a:extLst>
                    <a:ext uri="{9D8B030D-6E8A-4147-A177-3AD203B41FA5}">
                      <a16:colId xmlns:a16="http://schemas.microsoft.com/office/drawing/2014/main" val="1761069491"/>
                    </a:ext>
                  </a:extLst>
                </a:gridCol>
                <a:gridCol w="208280">
                  <a:extLst>
                    <a:ext uri="{9D8B030D-6E8A-4147-A177-3AD203B41FA5}">
                      <a16:colId xmlns:a16="http://schemas.microsoft.com/office/drawing/2014/main" val="351883648"/>
                    </a:ext>
                  </a:extLst>
                </a:gridCol>
                <a:gridCol w="208280">
                  <a:extLst>
                    <a:ext uri="{9D8B030D-6E8A-4147-A177-3AD203B41FA5}">
                      <a16:colId xmlns:a16="http://schemas.microsoft.com/office/drawing/2014/main" val="2330067111"/>
                    </a:ext>
                  </a:extLst>
                </a:gridCol>
                <a:gridCol w="208280">
                  <a:extLst>
                    <a:ext uri="{9D8B030D-6E8A-4147-A177-3AD203B41FA5}">
                      <a16:colId xmlns:a16="http://schemas.microsoft.com/office/drawing/2014/main" val="2779661934"/>
                    </a:ext>
                  </a:extLst>
                </a:gridCol>
                <a:gridCol w="208280">
                  <a:extLst>
                    <a:ext uri="{9D8B030D-6E8A-4147-A177-3AD203B41FA5}">
                      <a16:colId xmlns:a16="http://schemas.microsoft.com/office/drawing/2014/main" val="1872245781"/>
                    </a:ext>
                  </a:extLst>
                </a:gridCol>
                <a:gridCol w="208280">
                  <a:extLst>
                    <a:ext uri="{9D8B030D-6E8A-4147-A177-3AD203B41FA5}">
                      <a16:colId xmlns:a16="http://schemas.microsoft.com/office/drawing/2014/main" val="3549286066"/>
                    </a:ext>
                  </a:extLst>
                </a:gridCol>
                <a:gridCol w="208280">
                  <a:extLst>
                    <a:ext uri="{9D8B030D-6E8A-4147-A177-3AD203B41FA5}">
                      <a16:colId xmlns:a16="http://schemas.microsoft.com/office/drawing/2014/main" val="4170389564"/>
                    </a:ext>
                  </a:extLst>
                </a:gridCol>
                <a:gridCol w="208280">
                  <a:extLst>
                    <a:ext uri="{9D8B030D-6E8A-4147-A177-3AD203B41FA5}">
                      <a16:colId xmlns:a16="http://schemas.microsoft.com/office/drawing/2014/main" val="3165234250"/>
                    </a:ext>
                  </a:extLst>
                </a:gridCol>
                <a:gridCol w="208280">
                  <a:extLst>
                    <a:ext uri="{9D8B030D-6E8A-4147-A177-3AD203B41FA5}">
                      <a16:colId xmlns:a16="http://schemas.microsoft.com/office/drawing/2014/main" val="1710494341"/>
                    </a:ext>
                  </a:extLst>
                </a:gridCol>
                <a:gridCol w="208280">
                  <a:extLst>
                    <a:ext uri="{9D8B030D-6E8A-4147-A177-3AD203B41FA5}">
                      <a16:colId xmlns:a16="http://schemas.microsoft.com/office/drawing/2014/main" val="3687148203"/>
                    </a:ext>
                  </a:extLst>
                </a:gridCol>
                <a:gridCol w="208280">
                  <a:extLst>
                    <a:ext uri="{9D8B030D-6E8A-4147-A177-3AD203B41FA5}">
                      <a16:colId xmlns:a16="http://schemas.microsoft.com/office/drawing/2014/main" val="1383586971"/>
                    </a:ext>
                  </a:extLst>
                </a:gridCol>
                <a:gridCol w="208280">
                  <a:extLst>
                    <a:ext uri="{9D8B030D-6E8A-4147-A177-3AD203B41FA5}">
                      <a16:colId xmlns:a16="http://schemas.microsoft.com/office/drawing/2014/main" val="1358036437"/>
                    </a:ext>
                  </a:extLst>
                </a:gridCol>
                <a:gridCol w="208280">
                  <a:extLst>
                    <a:ext uri="{9D8B030D-6E8A-4147-A177-3AD203B41FA5}">
                      <a16:colId xmlns:a16="http://schemas.microsoft.com/office/drawing/2014/main" val="833478205"/>
                    </a:ext>
                  </a:extLst>
                </a:gridCol>
                <a:gridCol w="208280">
                  <a:extLst>
                    <a:ext uri="{9D8B030D-6E8A-4147-A177-3AD203B41FA5}">
                      <a16:colId xmlns:a16="http://schemas.microsoft.com/office/drawing/2014/main" val="1772705649"/>
                    </a:ext>
                  </a:extLst>
                </a:gridCol>
                <a:gridCol w="249936">
                  <a:extLst>
                    <a:ext uri="{9D8B030D-6E8A-4147-A177-3AD203B41FA5}">
                      <a16:colId xmlns:a16="http://schemas.microsoft.com/office/drawing/2014/main" val="2568193272"/>
                    </a:ext>
                  </a:extLst>
                </a:gridCol>
                <a:gridCol w="208280">
                  <a:extLst>
                    <a:ext uri="{9D8B030D-6E8A-4147-A177-3AD203B41FA5}">
                      <a16:colId xmlns:a16="http://schemas.microsoft.com/office/drawing/2014/main" val="1662782236"/>
                    </a:ext>
                  </a:extLst>
                </a:gridCol>
                <a:gridCol w="208280">
                  <a:extLst>
                    <a:ext uri="{9D8B030D-6E8A-4147-A177-3AD203B41FA5}">
                      <a16:colId xmlns:a16="http://schemas.microsoft.com/office/drawing/2014/main" val="198794295"/>
                    </a:ext>
                  </a:extLst>
                </a:gridCol>
                <a:gridCol w="208280">
                  <a:extLst>
                    <a:ext uri="{9D8B030D-6E8A-4147-A177-3AD203B41FA5}">
                      <a16:colId xmlns:a16="http://schemas.microsoft.com/office/drawing/2014/main" val="3715069324"/>
                    </a:ext>
                  </a:extLst>
                </a:gridCol>
                <a:gridCol w="208280">
                  <a:extLst>
                    <a:ext uri="{9D8B030D-6E8A-4147-A177-3AD203B41FA5}">
                      <a16:colId xmlns:a16="http://schemas.microsoft.com/office/drawing/2014/main" val="101147904"/>
                    </a:ext>
                  </a:extLst>
                </a:gridCol>
                <a:gridCol w="208280">
                  <a:extLst>
                    <a:ext uri="{9D8B030D-6E8A-4147-A177-3AD203B41FA5}">
                      <a16:colId xmlns:a16="http://schemas.microsoft.com/office/drawing/2014/main" val="3164711865"/>
                    </a:ext>
                  </a:extLst>
                </a:gridCol>
                <a:gridCol w="208280">
                  <a:extLst>
                    <a:ext uri="{9D8B030D-6E8A-4147-A177-3AD203B41FA5}">
                      <a16:colId xmlns:a16="http://schemas.microsoft.com/office/drawing/2014/main" val="1309189917"/>
                    </a:ext>
                  </a:extLst>
                </a:gridCol>
                <a:gridCol w="208280">
                  <a:extLst>
                    <a:ext uri="{9D8B030D-6E8A-4147-A177-3AD203B41FA5}">
                      <a16:colId xmlns:a16="http://schemas.microsoft.com/office/drawing/2014/main" val="731361585"/>
                    </a:ext>
                  </a:extLst>
                </a:gridCol>
                <a:gridCol w="208280">
                  <a:extLst>
                    <a:ext uri="{9D8B030D-6E8A-4147-A177-3AD203B41FA5}">
                      <a16:colId xmlns:a16="http://schemas.microsoft.com/office/drawing/2014/main" val="3213499202"/>
                    </a:ext>
                  </a:extLst>
                </a:gridCol>
                <a:gridCol w="208280">
                  <a:extLst>
                    <a:ext uri="{9D8B030D-6E8A-4147-A177-3AD203B41FA5}">
                      <a16:colId xmlns:a16="http://schemas.microsoft.com/office/drawing/2014/main" val="2376851976"/>
                    </a:ext>
                  </a:extLst>
                </a:gridCol>
                <a:gridCol w="208280">
                  <a:extLst>
                    <a:ext uri="{9D8B030D-6E8A-4147-A177-3AD203B41FA5}">
                      <a16:colId xmlns:a16="http://schemas.microsoft.com/office/drawing/2014/main" val="2741404988"/>
                    </a:ext>
                  </a:extLst>
                </a:gridCol>
                <a:gridCol w="208280">
                  <a:extLst>
                    <a:ext uri="{9D8B030D-6E8A-4147-A177-3AD203B41FA5}">
                      <a16:colId xmlns:a16="http://schemas.microsoft.com/office/drawing/2014/main" val="1903367133"/>
                    </a:ext>
                  </a:extLst>
                </a:gridCol>
                <a:gridCol w="208280">
                  <a:extLst>
                    <a:ext uri="{9D8B030D-6E8A-4147-A177-3AD203B41FA5}">
                      <a16:colId xmlns:a16="http://schemas.microsoft.com/office/drawing/2014/main" val="1443478466"/>
                    </a:ext>
                  </a:extLst>
                </a:gridCol>
                <a:gridCol w="208280">
                  <a:extLst>
                    <a:ext uri="{9D8B030D-6E8A-4147-A177-3AD203B41FA5}">
                      <a16:colId xmlns:a16="http://schemas.microsoft.com/office/drawing/2014/main" val="3251107439"/>
                    </a:ext>
                  </a:extLst>
                </a:gridCol>
                <a:gridCol w="208280">
                  <a:extLst>
                    <a:ext uri="{9D8B030D-6E8A-4147-A177-3AD203B41FA5}">
                      <a16:colId xmlns:a16="http://schemas.microsoft.com/office/drawing/2014/main" val="1345156807"/>
                    </a:ext>
                  </a:extLst>
                </a:gridCol>
                <a:gridCol w="208280">
                  <a:extLst>
                    <a:ext uri="{9D8B030D-6E8A-4147-A177-3AD203B41FA5}">
                      <a16:colId xmlns:a16="http://schemas.microsoft.com/office/drawing/2014/main" val="22786490"/>
                    </a:ext>
                  </a:extLst>
                </a:gridCol>
                <a:gridCol w="208280">
                  <a:extLst>
                    <a:ext uri="{9D8B030D-6E8A-4147-A177-3AD203B41FA5}">
                      <a16:colId xmlns:a16="http://schemas.microsoft.com/office/drawing/2014/main" val="1741219124"/>
                    </a:ext>
                  </a:extLst>
                </a:gridCol>
                <a:gridCol w="208280">
                  <a:extLst>
                    <a:ext uri="{9D8B030D-6E8A-4147-A177-3AD203B41FA5}">
                      <a16:colId xmlns:a16="http://schemas.microsoft.com/office/drawing/2014/main" val="3358121685"/>
                    </a:ext>
                  </a:extLst>
                </a:gridCol>
                <a:gridCol w="208280">
                  <a:extLst>
                    <a:ext uri="{9D8B030D-6E8A-4147-A177-3AD203B41FA5}">
                      <a16:colId xmlns:a16="http://schemas.microsoft.com/office/drawing/2014/main" val="2984241188"/>
                    </a:ext>
                  </a:extLst>
                </a:gridCol>
                <a:gridCol w="208280">
                  <a:extLst>
                    <a:ext uri="{9D8B030D-6E8A-4147-A177-3AD203B41FA5}">
                      <a16:colId xmlns:a16="http://schemas.microsoft.com/office/drawing/2014/main" val="3333804580"/>
                    </a:ext>
                  </a:extLst>
                </a:gridCol>
                <a:gridCol w="208280">
                  <a:extLst>
                    <a:ext uri="{9D8B030D-6E8A-4147-A177-3AD203B41FA5}">
                      <a16:colId xmlns:a16="http://schemas.microsoft.com/office/drawing/2014/main" val="2988679410"/>
                    </a:ext>
                  </a:extLst>
                </a:gridCol>
                <a:gridCol w="208280">
                  <a:extLst>
                    <a:ext uri="{9D8B030D-6E8A-4147-A177-3AD203B41FA5}">
                      <a16:colId xmlns:a16="http://schemas.microsoft.com/office/drawing/2014/main" val="3262171259"/>
                    </a:ext>
                  </a:extLst>
                </a:gridCol>
                <a:gridCol w="208280">
                  <a:extLst>
                    <a:ext uri="{9D8B030D-6E8A-4147-A177-3AD203B41FA5}">
                      <a16:colId xmlns:a16="http://schemas.microsoft.com/office/drawing/2014/main" val="351652561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Sorry</a:t>
                      </a:r>
                    </a:p>
                  </a:txBody>
                  <a:tcPr/>
                </a:tc>
                <a:tc>
                  <a:txBody>
                    <a:bodyPr/>
                    <a:lstStyle/>
                    <a:p>
                      <a:r>
                        <a:rPr lang="en-US" sz="1000"/>
                        <a:t>Angry</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tc>
                  <a:txBody>
                    <a:bodyPr/>
                    <a:lstStyle/>
                    <a:p>
                      <a:r>
                        <a:rPr lang="en-US" sz="1000"/>
                        <a:t>Avg. Daily E-Rate</a:t>
                      </a:r>
                    </a:p>
                  </a:txBody>
                  <a:tcPr/>
                </a:tc>
                <a:extLst>
                  <a:ext uri="{0D108BD9-81ED-4DB2-BD59-A6C34878D82A}">
                    <a16:rowId xmlns:a16="http://schemas.microsoft.com/office/drawing/2014/main" val="1940265013"/>
                  </a:ext>
                </a:extLst>
              </a:tr>
              <a:tr h="370840">
                <a:tc>
                  <a:txBody>
                    <a:bodyPr/>
                    <a:lstStyle/>
                    <a:p>
                      <a:r>
                        <a:rPr lang="en-US" sz="1000"/>
                        <a:t>TrendSet</a:t>
                      </a:r>
                    </a:p>
                  </a:txBody>
                  <a:tcPr/>
                </a:tc>
                <a:tc>
                  <a:txBody>
                    <a:bodyPr/>
                    <a:lstStyle/>
                    <a:p>
                      <a:r>
                        <a:rPr lang="en-US" sz="1000"/>
                        <a:t>3595</a:t>
                      </a:r>
                    </a:p>
                  </a:txBody>
                  <a:tcPr/>
                </a:tc>
                <a:tc>
                  <a:txBody>
                    <a:bodyPr/>
                    <a:lstStyle/>
                    <a:p>
                      <a:r>
                        <a:rPr lang="en-US" sz="1000"/>
                        <a:t>23</a:t>
                      </a:r>
                    </a:p>
                  </a:txBody>
                  <a:tcPr/>
                </a:tc>
                <a:tc>
                  <a:txBody>
                    <a:bodyPr/>
                    <a:lstStyle/>
                    <a:p>
                      <a:r>
                        <a:rPr lang="en-US" sz="1000"/>
                        <a:t>50</a:t>
                      </a:r>
                    </a:p>
                  </a:txBody>
                  <a:tcPr/>
                </a:tc>
                <a:tc>
                  <a:txBody>
                    <a:bodyPr/>
                    <a:lstStyle/>
                    <a:p>
                      <a:r>
                        <a:rPr lang="en-US" sz="1000"/>
                        <a:t>24</a:t>
                      </a:r>
                    </a:p>
                  </a:txBody>
                  <a:tcPr/>
                </a:tc>
                <a:tc>
                  <a:txBody>
                    <a:bodyPr/>
                    <a:lstStyle/>
                    <a:p>
                      <a:r>
                        <a:rPr lang="en-US" sz="1000"/>
                        <a:t>3312.7215189873</a:t>
                      </a:r>
                    </a:p>
                  </a:txBody>
                  <a:tcPr/>
                </a:tc>
                <a:tc>
                  <a:txBody>
                    <a:bodyPr/>
                    <a:lstStyle/>
                    <a:p>
                      <a:r>
                        <a:rPr lang="en-US" sz="1000"/>
                        <a:t>43</a:t>
                      </a:r>
                    </a:p>
                  </a:txBody>
                  <a:tcPr/>
                </a:tc>
                <a:tc>
                  <a:txBody>
                    <a:bodyPr/>
                    <a:lstStyle/>
                    <a:p>
                      <a:r>
                        <a:rPr lang="en-US" sz="1000"/>
                        <a:t>51526</a:t>
                      </a:r>
                    </a:p>
                  </a:txBody>
                  <a:tcPr/>
                </a:tc>
                <a:tc>
                  <a:txBody>
                    <a:bodyPr/>
                    <a:lstStyle/>
                    <a:p>
                      <a:r>
                        <a:rPr lang="en-US" sz="1000"/>
                        <a:t>416.07407407407</a:t>
                      </a:r>
                    </a:p>
                  </a:txBody>
                  <a:tcPr/>
                </a:tc>
                <a:tc>
                  <a:txBody>
                    <a:bodyPr/>
                    <a:lstStyle/>
                    <a:p>
                      <a:r>
                        <a:rPr lang="en-US" sz="1000"/>
                        <a:t>0</a:t>
                      </a:r>
                    </a:p>
                  </a:txBody>
                  <a:tcPr/>
                </a:tc>
                <a:tc>
                  <a:txBody>
                    <a:bodyPr/>
                    <a:lstStyle/>
                    <a:p>
                      <a:r>
                        <a:rPr lang="en-US" sz="1000"/>
                        <a:t>1220</a:t>
                      </a:r>
                    </a:p>
                  </a:txBody>
                  <a:tcPr/>
                </a:tc>
                <a:tc>
                  <a:txBody>
                    <a:bodyPr/>
                    <a:lstStyle/>
                    <a:p>
                      <a:r>
                        <a:rPr lang="en-US" sz="1000"/>
                        <a:t>51526</a:t>
                      </a:r>
                    </a:p>
                  </a:txBody>
                  <a:tcPr/>
                </a:tc>
                <a:tc>
                  <a:txBody>
                    <a:bodyPr/>
                    <a:lstStyle/>
                    <a:p>
                      <a:r>
                        <a:rPr lang="en-US" sz="1000"/>
                        <a:t>11.48 %</a:t>
                      </a:r>
                    </a:p>
                  </a:txBody>
                  <a:tcPr/>
                </a:tc>
                <a:tc>
                  <a:txBody>
                    <a:bodyPr/>
                    <a:lstStyle/>
                    <a:p>
                      <a:r>
                        <a:rPr lang="en-US" sz="1000"/>
                        <a:t>2128</a:t>
                      </a:r>
                    </a:p>
                  </a:txBody>
                  <a:tcPr/>
                </a:tc>
                <a:tc>
                  <a:txBody>
                    <a:bodyPr/>
                    <a:lstStyle/>
                    <a:p>
                      <a:r>
                        <a:rPr lang="en-US" sz="1000"/>
                        <a:t>594</a:t>
                      </a:r>
                    </a:p>
                  </a:txBody>
                  <a:tcPr/>
                </a:tc>
                <a:tc>
                  <a:txBody>
                    <a:bodyPr/>
                    <a:lstStyle/>
                    <a:p>
                      <a:r>
                        <a:rPr lang="en-US" sz="1000"/>
                        <a:t>6</a:t>
                      </a:r>
                    </a:p>
                  </a:txBody>
                  <a:tcPr/>
                </a:tc>
                <a:tc>
                  <a:txBody>
                    <a:bodyPr/>
                    <a:lstStyle/>
                    <a:p>
                      <a:r>
                        <a:rPr lang="en-US" sz="1000"/>
                        <a:t>720</a:t>
                      </a:r>
                    </a:p>
                  </a:txBody>
                  <a:tcPr/>
                </a:tc>
                <a:tc>
                  <a:txBody>
                    <a:bodyPr/>
                    <a:lstStyle/>
                    <a:p>
                      <a:r>
                        <a:rPr lang="en-US" sz="1000"/>
                        <a:t>38</a:t>
                      </a:r>
                    </a:p>
                  </a:txBody>
                  <a:tcPr/>
                </a:tc>
                <a:tc>
                  <a:txBody>
                    <a:bodyPr/>
                    <a:lstStyle/>
                    <a:p>
                      <a:r>
                        <a:rPr lang="en-US" sz="1000"/>
                        <a:t>87</a:t>
                      </a:r>
                    </a:p>
                  </a:txBody>
                  <a:tcPr/>
                </a:tc>
                <a:tc>
                  <a:txBody>
                    <a:bodyPr/>
                    <a:lstStyle/>
                    <a:p>
                      <a:r>
                        <a:rPr lang="en-US" sz="1000"/>
                        <a:t>47</a:t>
                      </a:r>
                    </a:p>
                  </a:txBody>
                  <a:tcPr/>
                </a:tc>
                <a:tc>
                  <a:txBody>
                    <a:bodyPr/>
                    <a:lstStyle/>
                    <a:p>
                      <a:r>
                        <a:rPr lang="en-US" sz="1000"/>
                        <a:t>548</a:t>
                      </a:r>
                    </a:p>
                  </a:txBody>
                  <a:tcPr/>
                </a:tc>
                <a:tc>
                  <a:txBody>
                    <a:bodyPr/>
                    <a:lstStyle/>
                    <a:p>
                      <a:r>
                        <a:rPr lang="en-US" sz="1000"/>
                        <a:t>4</a:t>
                      </a:r>
                    </a:p>
                  </a:txBody>
                  <a:tcPr/>
                </a:tc>
                <a:tc>
                  <a:txBody>
                    <a:bodyPr/>
                    <a:lstStyle/>
                    <a:p>
                      <a:r>
                        <a:rPr lang="en-US" sz="1000"/>
                        <a:t>500</a:t>
                      </a:r>
                    </a:p>
                  </a:txBody>
                  <a:tcPr/>
                </a:tc>
                <a:tc>
                  <a:txBody>
                    <a:bodyPr/>
                    <a:lstStyle/>
                    <a:p>
                      <a:r>
                        <a:rPr lang="en-US" sz="1000"/>
                        <a:t>431</a:t>
                      </a:r>
                    </a:p>
                  </a:txBody>
                  <a:tcPr/>
                </a:tc>
                <a:tc>
                  <a:txBody>
                    <a:bodyPr/>
                    <a:lstStyle/>
                    <a:p>
                      <a:r>
                        <a:rPr lang="en-US" sz="1000"/>
                        <a:t>17</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451</a:t>
                      </a:r>
                    </a:p>
                  </a:txBody>
                  <a:tcPr/>
                </a:tc>
                <a:tc>
                  <a:txBody>
                    <a:bodyPr/>
                    <a:lstStyle/>
                    <a:p>
                      <a:r>
                        <a:rPr lang="en-US" sz="1000"/>
                        <a:t>20</a:t>
                      </a:r>
                    </a:p>
                  </a:txBody>
                  <a:tcPr/>
                </a:tc>
                <a:tc>
                  <a:txBody>
                    <a:bodyPr/>
                    <a:lstStyle/>
                    <a:p>
                      <a:r>
                        <a:rPr lang="en-US" sz="1000"/>
                        <a:t>29</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2.0513440134376 %</a:t>
                      </a:r>
                    </a:p>
                  </a:txBody>
                  <a:tcPr/>
                </a:tc>
                <a:extLst>
                  <a:ext uri="{0D108BD9-81ED-4DB2-BD59-A6C34878D82A}">
                    <a16:rowId xmlns:a16="http://schemas.microsoft.com/office/drawing/2014/main" val="2472858454"/>
                  </a:ext>
                </a:extLst>
              </a:tr>
            </a:tbl>
          </a:graphicData>
        </a:graphic>
      </p:graphicFrame>
      <p:sp>
        <p:nvSpPr>
          <p:cNvPr id="4" name="Text Placeholder 3">
            <a:extLst>
              <a:ext uri="{FF2B5EF4-FFF2-40B4-BE49-F238E27FC236}">
                <a16:creationId xmlns:a16="http://schemas.microsoft.com/office/drawing/2014/main" id="{8C791981-70E4-4965-AD1D-DD1C92F62A37}"/>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2470371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C08A5-B4C9-421F-BDAE-C0AB820AA604}"/>
              </a:ext>
            </a:extLst>
          </p:cNvPr>
          <p:cNvSpPr>
            <a:spLocks noGrp="1"/>
          </p:cNvSpPr>
          <p:nvPr>
            <p:ph type="title"/>
          </p:nvPr>
        </p:nvSpPr>
        <p:spPr/>
        <p:txBody>
          <a:bodyPr/>
          <a:lstStyle/>
          <a:p>
            <a:r>
              <a:rPr lang="en-US"/>
              <a:t>Facebook Fans Total | TrendSet</a:t>
            </a:r>
          </a:p>
        </p:txBody>
      </p:sp>
      <p:graphicFrame>
        <p:nvGraphicFramePr>
          <p:cNvPr id="6" name="Chart Placeholder 5">
            <a:extLst>
              <a:ext uri="{FF2B5EF4-FFF2-40B4-BE49-F238E27FC236}">
                <a16:creationId xmlns:a16="http://schemas.microsoft.com/office/drawing/2014/main" id="{4B2B0947-FC4C-4B73-B766-A7A9B2494918}"/>
              </a:ext>
            </a:extLst>
          </p:cNvPr>
          <p:cNvGraphicFramePr>
            <a:graphicFrameLocks noGrp="1"/>
          </p:cNvGraphicFramePr>
          <p:nvPr>
            <p:ph type="chart" sz="quarter" idx="13"/>
            <p:extLst>
              <p:ext uri="{D42A27DB-BD31-4B8C-83A1-F6EECF244321}">
                <p14:modId xmlns:p14="http://schemas.microsoft.com/office/powerpoint/2010/main" val="22976706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37071B-B6C1-4493-8A96-BB87A9C9DBB9}"/>
              </a:ext>
            </a:extLst>
          </p:cNvPr>
          <p:cNvSpPr>
            <a:spLocks noGrp="1"/>
          </p:cNvSpPr>
          <p:nvPr>
            <p:ph type="body" sz="quarter" idx="14"/>
          </p:nvPr>
        </p:nvSpPr>
        <p:spPr/>
        <p:txBody>
          <a:bodyPr/>
          <a:lstStyle/>
          <a:p>
            <a:r>
              <a:rPr lang="en-US"/>
              <a:t>06/01/2020 - 08/20/2020</a:t>
            </a:r>
          </a:p>
        </p:txBody>
      </p:sp>
      <p:sp>
        <p:nvSpPr>
          <p:cNvPr id="5" name="Footer Placeholder 4">
            <a:extLst>
              <a:ext uri="{FF2B5EF4-FFF2-40B4-BE49-F238E27FC236}">
                <a16:creationId xmlns:a16="http://schemas.microsoft.com/office/drawing/2014/main" id="{9B9477DC-EE1A-4F2D-ADD1-485141E81B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3128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32975-1B2F-4B74-9516-E228A0D394DA}"/>
              </a:ext>
            </a:extLst>
          </p:cNvPr>
          <p:cNvSpPr>
            <a:spLocks noGrp="1"/>
          </p:cNvSpPr>
          <p:nvPr>
            <p:ph type="title"/>
          </p:nvPr>
        </p:nvSpPr>
        <p:spPr/>
        <p:txBody>
          <a:bodyPr/>
          <a:lstStyle/>
          <a:p>
            <a:r>
              <a:rPr lang="en-US"/>
              <a:t>Facebook Own Posts Table | TrendSet - 1 of 26</a:t>
            </a:r>
          </a:p>
        </p:txBody>
      </p:sp>
      <p:graphicFrame>
        <p:nvGraphicFramePr>
          <p:cNvPr id="5" name="Table Placeholder 4">
            <a:extLst>
              <a:ext uri="{FF2B5EF4-FFF2-40B4-BE49-F238E27FC236}">
                <a16:creationId xmlns:a16="http://schemas.microsoft.com/office/drawing/2014/main" id="{295D169E-413D-4769-A820-026F1BFE2FC4}"/>
              </a:ext>
            </a:extLst>
          </p:cNvPr>
          <p:cNvGraphicFramePr>
            <a:graphicFrameLocks noGrp="1"/>
          </p:cNvGraphicFramePr>
          <p:nvPr>
            <p:ph type="tbl" sz="quarter" idx="13"/>
            <p:extLst>
              <p:ext uri="{D42A27DB-BD31-4B8C-83A1-F6EECF244321}">
                <p14:modId xmlns:p14="http://schemas.microsoft.com/office/powerpoint/2010/main" val="3730293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960307301"/>
                    </a:ext>
                  </a:extLst>
                </a:gridCol>
                <a:gridCol w="822960">
                  <a:extLst>
                    <a:ext uri="{9D8B030D-6E8A-4147-A177-3AD203B41FA5}">
                      <a16:colId xmlns:a16="http://schemas.microsoft.com/office/drawing/2014/main" val="1649562525"/>
                    </a:ext>
                  </a:extLst>
                </a:gridCol>
                <a:gridCol w="329184">
                  <a:extLst>
                    <a:ext uri="{9D8B030D-6E8A-4147-A177-3AD203B41FA5}">
                      <a16:colId xmlns:a16="http://schemas.microsoft.com/office/drawing/2014/main" val="4260073655"/>
                    </a:ext>
                  </a:extLst>
                </a:gridCol>
                <a:gridCol w="208280">
                  <a:extLst>
                    <a:ext uri="{9D8B030D-6E8A-4147-A177-3AD203B41FA5}">
                      <a16:colId xmlns:a16="http://schemas.microsoft.com/office/drawing/2014/main" val="61384294"/>
                    </a:ext>
                  </a:extLst>
                </a:gridCol>
                <a:gridCol w="208280">
                  <a:extLst>
                    <a:ext uri="{9D8B030D-6E8A-4147-A177-3AD203B41FA5}">
                      <a16:colId xmlns:a16="http://schemas.microsoft.com/office/drawing/2014/main" val="1309503791"/>
                    </a:ext>
                  </a:extLst>
                </a:gridCol>
                <a:gridCol w="208280">
                  <a:extLst>
                    <a:ext uri="{9D8B030D-6E8A-4147-A177-3AD203B41FA5}">
                      <a16:colId xmlns:a16="http://schemas.microsoft.com/office/drawing/2014/main" val="3663163687"/>
                    </a:ext>
                  </a:extLst>
                </a:gridCol>
                <a:gridCol w="208280">
                  <a:extLst>
                    <a:ext uri="{9D8B030D-6E8A-4147-A177-3AD203B41FA5}">
                      <a16:colId xmlns:a16="http://schemas.microsoft.com/office/drawing/2014/main" val="2436993847"/>
                    </a:ext>
                  </a:extLst>
                </a:gridCol>
                <a:gridCol w="208280">
                  <a:extLst>
                    <a:ext uri="{9D8B030D-6E8A-4147-A177-3AD203B41FA5}">
                      <a16:colId xmlns:a16="http://schemas.microsoft.com/office/drawing/2014/main" val="1282306425"/>
                    </a:ext>
                  </a:extLst>
                </a:gridCol>
                <a:gridCol w="208280">
                  <a:extLst>
                    <a:ext uri="{9D8B030D-6E8A-4147-A177-3AD203B41FA5}">
                      <a16:colId xmlns:a16="http://schemas.microsoft.com/office/drawing/2014/main" val="287241142"/>
                    </a:ext>
                  </a:extLst>
                </a:gridCol>
                <a:gridCol w="208280">
                  <a:extLst>
                    <a:ext uri="{9D8B030D-6E8A-4147-A177-3AD203B41FA5}">
                      <a16:colId xmlns:a16="http://schemas.microsoft.com/office/drawing/2014/main" val="244062768"/>
                    </a:ext>
                  </a:extLst>
                </a:gridCol>
                <a:gridCol w="208280">
                  <a:extLst>
                    <a:ext uri="{9D8B030D-6E8A-4147-A177-3AD203B41FA5}">
                      <a16:colId xmlns:a16="http://schemas.microsoft.com/office/drawing/2014/main" val="15748943"/>
                    </a:ext>
                  </a:extLst>
                </a:gridCol>
                <a:gridCol w="208280">
                  <a:extLst>
                    <a:ext uri="{9D8B030D-6E8A-4147-A177-3AD203B41FA5}">
                      <a16:colId xmlns:a16="http://schemas.microsoft.com/office/drawing/2014/main" val="4033601022"/>
                    </a:ext>
                  </a:extLst>
                </a:gridCol>
                <a:gridCol w="208280">
                  <a:extLst>
                    <a:ext uri="{9D8B030D-6E8A-4147-A177-3AD203B41FA5}">
                      <a16:colId xmlns:a16="http://schemas.microsoft.com/office/drawing/2014/main" val="434106001"/>
                    </a:ext>
                  </a:extLst>
                </a:gridCol>
                <a:gridCol w="208280">
                  <a:extLst>
                    <a:ext uri="{9D8B030D-6E8A-4147-A177-3AD203B41FA5}">
                      <a16:colId xmlns:a16="http://schemas.microsoft.com/office/drawing/2014/main" val="6499103"/>
                    </a:ext>
                  </a:extLst>
                </a:gridCol>
                <a:gridCol w="208280">
                  <a:extLst>
                    <a:ext uri="{9D8B030D-6E8A-4147-A177-3AD203B41FA5}">
                      <a16:colId xmlns:a16="http://schemas.microsoft.com/office/drawing/2014/main" val="1233283301"/>
                    </a:ext>
                  </a:extLst>
                </a:gridCol>
                <a:gridCol w="208280">
                  <a:extLst>
                    <a:ext uri="{9D8B030D-6E8A-4147-A177-3AD203B41FA5}">
                      <a16:colId xmlns:a16="http://schemas.microsoft.com/office/drawing/2014/main" val="2731110472"/>
                    </a:ext>
                  </a:extLst>
                </a:gridCol>
                <a:gridCol w="208280">
                  <a:extLst>
                    <a:ext uri="{9D8B030D-6E8A-4147-A177-3AD203B41FA5}">
                      <a16:colId xmlns:a16="http://schemas.microsoft.com/office/drawing/2014/main" val="3716509073"/>
                    </a:ext>
                  </a:extLst>
                </a:gridCol>
                <a:gridCol w="208280">
                  <a:extLst>
                    <a:ext uri="{9D8B030D-6E8A-4147-A177-3AD203B41FA5}">
                      <a16:colId xmlns:a16="http://schemas.microsoft.com/office/drawing/2014/main" val="351210931"/>
                    </a:ext>
                  </a:extLst>
                </a:gridCol>
                <a:gridCol w="208280">
                  <a:extLst>
                    <a:ext uri="{9D8B030D-6E8A-4147-A177-3AD203B41FA5}">
                      <a16:colId xmlns:a16="http://schemas.microsoft.com/office/drawing/2014/main" val="2134110126"/>
                    </a:ext>
                  </a:extLst>
                </a:gridCol>
                <a:gridCol w="208280">
                  <a:extLst>
                    <a:ext uri="{9D8B030D-6E8A-4147-A177-3AD203B41FA5}">
                      <a16:colId xmlns:a16="http://schemas.microsoft.com/office/drawing/2014/main" val="3473770701"/>
                    </a:ext>
                  </a:extLst>
                </a:gridCol>
                <a:gridCol w="208280">
                  <a:extLst>
                    <a:ext uri="{9D8B030D-6E8A-4147-A177-3AD203B41FA5}">
                      <a16:colId xmlns:a16="http://schemas.microsoft.com/office/drawing/2014/main" val="2321057712"/>
                    </a:ext>
                  </a:extLst>
                </a:gridCol>
                <a:gridCol w="208280">
                  <a:extLst>
                    <a:ext uri="{9D8B030D-6E8A-4147-A177-3AD203B41FA5}">
                      <a16:colId xmlns:a16="http://schemas.microsoft.com/office/drawing/2014/main" val="1249757613"/>
                    </a:ext>
                  </a:extLst>
                </a:gridCol>
                <a:gridCol w="208280">
                  <a:extLst>
                    <a:ext uri="{9D8B030D-6E8A-4147-A177-3AD203B41FA5}">
                      <a16:colId xmlns:a16="http://schemas.microsoft.com/office/drawing/2014/main" val="285966293"/>
                    </a:ext>
                  </a:extLst>
                </a:gridCol>
                <a:gridCol w="208280">
                  <a:extLst>
                    <a:ext uri="{9D8B030D-6E8A-4147-A177-3AD203B41FA5}">
                      <a16:colId xmlns:a16="http://schemas.microsoft.com/office/drawing/2014/main" val="3976950550"/>
                    </a:ext>
                  </a:extLst>
                </a:gridCol>
                <a:gridCol w="208280">
                  <a:extLst>
                    <a:ext uri="{9D8B030D-6E8A-4147-A177-3AD203B41FA5}">
                      <a16:colId xmlns:a16="http://schemas.microsoft.com/office/drawing/2014/main" val="633419749"/>
                    </a:ext>
                  </a:extLst>
                </a:gridCol>
                <a:gridCol w="208280">
                  <a:extLst>
                    <a:ext uri="{9D8B030D-6E8A-4147-A177-3AD203B41FA5}">
                      <a16:colId xmlns:a16="http://schemas.microsoft.com/office/drawing/2014/main" val="2272777422"/>
                    </a:ext>
                  </a:extLst>
                </a:gridCol>
                <a:gridCol w="208280">
                  <a:extLst>
                    <a:ext uri="{9D8B030D-6E8A-4147-A177-3AD203B41FA5}">
                      <a16:colId xmlns:a16="http://schemas.microsoft.com/office/drawing/2014/main" val="1023747689"/>
                    </a:ext>
                  </a:extLst>
                </a:gridCol>
                <a:gridCol w="208280">
                  <a:extLst>
                    <a:ext uri="{9D8B030D-6E8A-4147-A177-3AD203B41FA5}">
                      <a16:colId xmlns:a16="http://schemas.microsoft.com/office/drawing/2014/main" val="489583040"/>
                    </a:ext>
                  </a:extLst>
                </a:gridCol>
                <a:gridCol w="208280">
                  <a:extLst>
                    <a:ext uri="{9D8B030D-6E8A-4147-A177-3AD203B41FA5}">
                      <a16:colId xmlns:a16="http://schemas.microsoft.com/office/drawing/2014/main" val="1685170604"/>
                    </a:ext>
                  </a:extLst>
                </a:gridCol>
                <a:gridCol w="208280">
                  <a:extLst>
                    <a:ext uri="{9D8B030D-6E8A-4147-A177-3AD203B41FA5}">
                      <a16:colId xmlns:a16="http://schemas.microsoft.com/office/drawing/2014/main" val="1892688837"/>
                    </a:ext>
                  </a:extLst>
                </a:gridCol>
                <a:gridCol w="208280">
                  <a:extLst>
                    <a:ext uri="{9D8B030D-6E8A-4147-A177-3AD203B41FA5}">
                      <a16:colId xmlns:a16="http://schemas.microsoft.com/office/drawing/2014/main" val="2183880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90105359"/>
                  </a:ext>
                </a:extLst>
              </a:tr>
            </a:tbl>
          </a:graphicData>
        </a:graphic>
      </p:graphicFrame>
      <p:sp>
        <p:nvSpPr>
          <p:cNvPr id="4" name="Text Placeholder 3">
            <a:extLst>
              <a:ext uri="{FF2B5EF4-FFF2-40B4-BE49-F238E27FC236}">
                <a16:creationId xmlns:a16="http://schemas.microsoft.com/office/drawing/2014/main" id="{2D5B3171-97F3-47D0-8D1D-DF85B3D619DE}"/>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435134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D6577-AD89-4896-9854-DC4160AF50D6}"/>
              </a:ext>
            </a:extLst>
          </p:cNvPr>
          <p:cNvSpPr>
            <a:spLocks noGrp="1"/>
          </p:cNvSpPr>
          <p:nvPr>
            <p:ph type="title"/>
          </p:nvPr>
        </p:nvSpPr>
        <p:spPr/>
        <p:txBody>
          <a:bodyPr/>
          <a:lstStyle/>
          <a:p>
            <a:r>
              <a:rPr lang="en-US"/>
              <a:t>Facebook Own Posts Table | TrendSet - 2 of 26</a:t>
            </a:r>
          </a:p>
        </p:txBody>
      </p:sp>
      <p:graphicFrame>
        <p:nvGraphicFramePr>
          <p:cNvPr id="5" name="Table Placeholder 4">
            <a:extLst>
              <a:ext uri="{FF2B5EF4-FFF2-40B4-BE49-F238E27FC236}">
                <a16:creationId xmlns:a16="http://schemas.microsoft.com/office/drawing/2014/main" id="{61DC8874-0E9D-420E-82C3-3BB7EDDBF30B}"/>
              </a:ext>
            </a:extLst>
          </p:cNvPr>
          <p:cNvGraphicFramePr>
            <a:graphicFrameLocks noGrp="1"/>
          </p:cNvGraphicFramePr>
          <p:nvPr>
            <p:ph type="tbl" sz="quarter" idx="13"/>
            <p:extLst>
              <p:ext uri="{D42A27DB-BD31-4B8C-83A1-F6EECF244321}">
                <p14:modId xmlns:p14="http://schemas.microsoft.com/office/powerpoint/2010/main" val="1866975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723464330"/>
                    </a:ext>
                  </a:extLst>
                </a:gridCol>
                <a:gridCol w="822960">
                  <a:extLst>
                    <a:ext uri="{9D8B030D-6E8A-4147-A177-3AD203B41FA5}">
                      <a16:colId xmlns:a16="http://schemas.microsoft.com/office/drawing/2014/main" val="4082061114"/>
                    </a:ext>
                  </a:extLst>
                </a:gridCol>
                <a:gridCol w="329184">
                  <a:extLst>
                    <a:ext uri="{9D8B030D-6E8A-4147-A177-3AD203B41FA5}">
                      <a16:colId xmlns:a16="http://schemas.microsoft.com/office/drawing/2014/main" val="1357560038"/>
                    </a:ext>
                  </a:extLst>
                </a:gridCol>
                <a:gridCol w="208280">
                  <a:extLst>
                    <a:ext uri="{9D8B030D-6E8A-4147-A177-3AD203B41FA5}">
                      <a16:colId xmlns:a16="http://schemas.microsoft.com/office/drawing/2014/main" val="4083423118"/>
                    </a:ext>
                  </a:extLst>
                </a:gridCol>
                <a:gridCol w="208280">
                  <a:extLst>
                    <a:ext uri="{9D8B030D-6E8A-4147-A177-3AD203B41FA5}">
                      <a16:colId xmlns:a16="http://schemas.microsoft.com/office/drawing/2014/main" val="3465326236"/>
                    </a:ext>
                  </a:extLst>
                </a:gridCol>
                <a:gridCol w="208280">
                  <a:extLst>
                    <a:ext uri="{9D8B030D-6E8A-4147-A177-3AD203B41FA5}">
                      <a16:colId xmlns:a16="http://schemas.microsoft.com/office/drawing/2014/main" val="2415908277"/>
                    </a:ext>
                  </a:extLst>
                </a:gridCol>
                <a:gridCol w="208280">
                  <a:extLst>
                    <a:ext uri="{9D8B030D-6E8A-4147-A177-3AD203B41FA5}">
                      <a16:colId xmlns:a16="http://schemas.microsoft.com/office/drawing/2014/main" val="3421597885"/>
                    </a:ext>
                  </a:extLst>
                </a:gridCol>
                <a:gridCol w="208280">
                  <a:extLst>
                    <a:ext uri="{9D8B030D-6E8A-4147-A177-3AD203B41FA5}">
                      <a16:colId xmlns:a16="http://schemas.microsoft.com/office/drawing/2014/main" val="1042422264"/>
                    </a:ext>
                  </a:extLst>
                </a:gridCol>
                <a:gridCol w="208280">
                  <a:extLst>
                    <a:ext uri="{9D8B030D-6E8A-4147-A177-3AD203B41FA5}">
                      <a16:colId xmlns:a16="http://schemas.microsoft.com/office/drawing/2014/main" val="3369902618"/>
                    </a:ext>
                  </a:extLst>
                </a:gridCol>
                <a:gridCol w="208280">
                  <a:extLst>
                    <a:ext uri="{9D8B030D-6E8A-4147-A177-3AD203B41FA5}">
                      <a16:colId xmlns:a16="http://schemas.microsoft.com/office/drawing/2014/main" val="2685243927"/>
                    </a:ext>
                  </a:extLst>
                </a:gridCol>
                <a:gridCol w="208280">
                  <a:extLst>
                    <a:ext uri="{9D8B030D-6E8A-4147-A177-3AD203B41FA5}">
                      <a16:colId xmlns:a16="http://schemas.microsoft.com/office/drawing/2014/main" val="2085015221"/>
                    </a:ext>
                  </a:extLst>
                </a:gridCol>
                <a:gridCol w="208280">
                  <a:extLst>
                    <a:ext uri="{9D8B030D-6E8A-4147-A177-3AD203B41FA5}">
                      <a16:colId xmlns:a16="http://schemas.microsoft.com/office/drawing/2014/main" val="4274105019"/>
                    </a:ext>
                  </a:extLst>
                </a:gridCol>
                <a:gridCol w="208280">
                  <a:extLst>
                    <a:ext uri="{9D8B030D-6E8A-4147-A177-3AD203B41FA5}">
                      <a16:colId xmlns:a16="http://schemas.microsoft.com/office/drawing/2014/main" val="911547131"/>
                    </a:ext>
                  </a:extLst>
                </a:gridCol>
                <a:gridCol w="208280">
                  <a:extLst>
                    <a:ext uri="{9D8B030D-6E8A-4147-A177-3AD203B41FA5}">
                      <a16:colId xmlns:a16="http://schemas.microsoft.com/office/drawing/2014/main" val="1752630571"/>
                    </a:ext>
                  </a:extLst>
                </a:gridCol>
                <a:gridCol w="208280">
                  <a:extLst>
                    <a:ext uri="{9D8B030D-6E8A-4147-A177-3AD203B41FA5}">
                      <a16:colId xmlns:a16="http://schemas.microsoft.com/office/drawing/2014/main" val="463633952"/>
                    </a:ext>
                  </a:extLst>
                </a:gridCol>
                <a:gridCol w="208280">
                  <a:extLst>
                    <a:ext uri="{9D8B030D-6E8A-4147-A177-3AD203B41FA5}">
                      <a16:colId xmlns:a16="http://schemas.microsoft.com/office/drawing/2014/main" val="2792744170"/>
                    </a:ext>
                  </a:extLst>
                </a:gridCol>
                <a:gridCol w="208280">
                  <a:extLst>
                    <a:ext uri="{9D8B030D-6E8A-4147-A177-3AD203B41FA5}">
                      <a16:colId xmlns:a16="http://schemas.microsoft.com/office/drawing/2014/main" val="3232076959"/>
                    </a:ext>
                  </a:extLst>
                </a:gridCol>
                <a:gridCol w="208280">
                  <a:extLst>
                    <a:ext uri="{9D8B030D-6E8A-4147-A177-3AD203B41FA5}">
                      <a16:colId xmlns:a16="http://schemas.microsoft.com/office/drawing/2014/main" val="3022480325"/>
                    </a:ext>
                  </a:extLst>
                </a:gridCol>
                <a:gridCol w="208280">
                  <a:extLst>
                    <a:ext uri="{9D8B030D-6E8A-4147-A177-3AD203B41FA5}">
                      <a16:colId xmlns:a16="http://schemas.microsoft.com/office/drawing/2014/main" val="1785628798"/>
                    </a:ext>
                  </a:extLst>
                </a:gridCol>
                <a:gridCol w="208280">
                  <a:extLst>
                    <a:ext uri="{9D8B030D-6E8A-4147-A177-3AD203B41FA5}">
                      <a16:colId xmlns:a16="http://schemas.microsoft.com/office/drawing/2014/main" val="806231652"/>
                    </a:ext>
                  </a:extLst>
                </a:gridCol>
                <a:gridCol w="208280">
                  <a:extLst>
                    <a:ext uri="{9D8B030D-6E8A-4147-A177-3AD203B41FA5}">
                      <a16:colId xmlns:a16="http://schemas.microsoft.com/office/drawing/2014/main" val="3160103126"/>
                    </a:ext>
                  </a:extLst>
                </a:gridCol>
                <a:gridCol w="208280">
                  <a:extLst>
                    <a:ext uri="{9D8B030D-6E8A-4147-A177-3AD203B41FA5}">
                      <a16:colId xmlns:a16="http://schemas.microsoft.com/office/drawing/2014/main" val="655029554"/>
                    </a:ext>
                  </a:extLst>
                </a:gridCol>
                <a:gridCol w="208280">
                  <a:extLst>
                    <a:ext uri="{9D8B030D-6E8A-4147-A177-3AD203B41FA5}">
                      <a16:colId xmlns:a16="http://schemas.microsoft.com/office/drawing/2014/main" val="716205659"/>
                    </a:ext>
                  </a:extLst>
                </a:gridCol>
                <a:gridCol w="208280">
                  <a:extLst>
                    <a:ext uri="{9D8B030D-6E8A-4147-A177-3AD203B41FA5}">
                      <a16:colId xmlns:a16="http://schemas.microsoft.com/office/drawing/2014/main" val="712201161"/>
                    </a:ext>
                  </a:extLst>
                </a:gridCol>
                <a:gridCol w="208280">
                  <a:extLst>
                    <a:ext uri="{9D8B030D-6E8A-4147-A177-3AD203B41FA5}">
                      <a16:colId xmlns:a16="http://schemas.microsoft.com/office/drawing/2014/main" val="4249991371"/>
                    </a:ext>
                  </a:extLst>
                </a:gridCol>
                <a:gridCol w="208280">
                  <a:extLst>
                    <a:ext uri="{9D8B030D-6E8A-4147-A177-3AD203B41FA5}">
                      <a16:colId xmlns:a16="http://schemas.microsoft.com/office/drawing/2014/main" val="2166205145"/>
                    </a:ext>
                  </a:extLst>
                </a:gridCol>
                <a:gridCol w="208280">
                  <a:extLst>
                    <a:ext uri="{9D8B030D-6E8A-4147-A177-3AD203B41FA5}">
                      <a16:colId xmlns:a16="http://schemas.microsoft.com/office/drawing/2014/main" val="1412259814"/>
                    </a:ext>
                  </a:extLst>
                </a:gridCol>
                <a:gridCol w="208280">
                  <a:extLst>
                    <a:ext uri="{9D8B030D-6E8A-4147-A177-3AD203B41FA5}">
                      <a16:colId xmlns:a16="http://schemas.microsoft.com/office/drawing/2014/main" val="3800764725"/>
                    </a:ext>
                  </a:extLst>
                </a:gridCol>
                <a:gridCol w="208280">
                  <a:extLst>
                    <a:ext uri="{9D8B030D-6E8A-4147-A177-3AD203B41FA5}">
                      <a16:colId xmlns:a16="http://schemas.microsoft.com/office/drawing/2014/main" val="281874469"/>
                    </a:ext>
                  </a:extLst>
                </a:gridCol>
                <a:gridCol w="208280">
                  <a:extLst>
                    <a:ext uri="{9D8B030D-6E8A-4147-A177-3AD203B41FA5}">
                      <a16:colId xmlns:a16="http://schemas.microsoft.com/office/drawing/2014/main" val="3119307429"/>
                    </a:ext>
                  </a:extLst>
                </a:gridCol>
                <a:gridCol w="208280">
                  <a:extLst>
                    <a:ext uri="{9D8B030D-6E8A-4147-A177-3AD203B41FA5}">
                      <a16:colId xmlns:a16="http://schemas.microsoft.com/office/drawing/2014/main" val="1699401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2985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- 2020-08-20 17:48:28</a:t>
                      </a:r>
                      <a:r>
                        <a:rPr kumimoji="0" lang="en-US" sz="1000" b="0" i="0" u="none" strike="noStrike" kern="1200" cap="none" spc="0" normalizeH="0" baseline="0" noProof="0">
                          <a:ln>
                            <a:noFill/>
                          </a:ln>
                          <a:solidFill>
                            <a:prstClr val="black"/>
                          </a:solidFill>
                          <a:effectLst/>
                          <a:uLnTx/>
                          <a:uFillTx/>
                          <a:latin typeface="+mn-lt"/>
                          <a:ea typeface="+mn-ea"/>
                          <a:cs typeface="+mn-cs"/>
                        </a:rPr>
                        <a:t>
 Why are you looking forward to TrendSet Summer 2020? 💙 That’s what we asked our exhibitors. See their answers in the upcoming weeks! 😊 Today: @tissage_moutet #lookingforward 💙
—————————————————————
And yes, you got it right: the TrendSet Summer 2020 takes place! From 12 - 14 September we welcome you in Munich - with a hygiene concept, of course. 👍 #staysafe
—————————————————————
TrendSet 💙 International Trade Fair for Interiors, Inspiration and Lifestyle Upcoming TrendSet Fair: 12 - 14 September 2020 at Messe München #trendsetmünchen #trendinteriors #interiors #inspiration #lifestyle #trendsetsummer2020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https://scontent-iad3-1.xx.fbcdn.net/v/t15.5256-10/118286992_529595527820155_2698680119843825335_n.jpg?_nc_cat=109&amp;_nc_sid=ad6a45&amp;_nc_ohc=02J1f_uvKqYAX8M-mRe&amp;_nc_ht=scontent-iad3-1.xx&amp;oh=4f3c1e7740b1b06d41fb086de918394b&amp;oe=5F6437C2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08/21/2020 08:16:40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59435570"/>
                  </a:ext>
                </a:extLst>
              </a:tr>
            </a:tbl>
          </a:graphicData>
        </a:graphic>
      </p:graphicFrame>
      <p:sp>
        <p:nvSpPr>
          <p:cNvPr id="4" name="Text Placeholder 3">
            <a:extLst>
              <a:ext uri="{FF2B5EF4-FFF2-40B4-BE49-F238E27FC236}">
                <a16:creationId xmlns:a16="http://schemas.microsoft.com/office/drawing/2014/main" id="{54AA505D-4B67-4FF7-BC0F-FE5F44089DA6}"/>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3577196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0750-A01D-479D-9054-336852692A1A}"/>
              </a:ext>
            </a:extLst>
          </p:cNvPr>
          <p:cNvSpPr>
            <a:spLocks noGrp="1"/>
          </p:cNvSpPr>
          <p:nvPr>
            <p:ph type="title"/>
          </p:nvPr>
        </p:nvSpPr>
        <p:spPr/>
        <p:txBody>
          <a:bodyPr/>
          <a:lstStyle/>
          <a:p>
            <a:r>
              <a:rPr lang="en-US"/>
              <a:t>Facebook Own Posts Table | TrendSet - 3 of 26</a:t>
            </a:r>
          </a:p>
        </p:txBody>
      </p:sp>
      <p:graphicFrame>
        <p:nvGraphicFramePr>
          <p:cNvPr id="5" name="Table Placeholder 4">
            <a:extLst>
              <a:ext uri="{FF2B5EF4-FFF2-40B4-BE49-F238E27FC236}">
                <a16:creationId xmlns:a16="http://schemas.microsoft.com/office/drawing/2014/main" id="{140EAF4C-750E-4D4B-AB67-C20F4FF1F601}"/>
              </a:ext>
            </a:extLst>
          </p:cNvPr>
          <p:cNvGraphicFramePr>
            <a:graphicFrameLocks noGrp="1"/>
          </p:cNvGraphicFramePr>
          <p:nvPr>
            <p:ph type="tbl" sz="quarter" idx="13"/>
            <p:extLst>
              <p:ext uri="{D42A27DB-BD31-4B8C-83A1-F6EECF244321}">
                <p14:modId xmlns:p14="http://schemas.microsoft.com/office/powerpoint/2010/main" val="96232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90977576"/>
                    </a:ext>
                  </a:extLst>
                </a:gridCol>
                <a:gridCol w="822960">
                  <a:extLst>
                    <a:ext uri="{9D8B030D-6E8A-4147-A177-3AD203B41FA5}">
                      <a16:colId xmlns:a16="http://schemas.microsoft.com/office/drawing/2014/main" val="2486155045"/>
                    </a:ext>
                  </a:extLst>
                </a:gridCol>
                <a:gridCol w="329184">
                  <a:extLst>
                    <a:ext uri="{9D8B030D-6E8A-4147-A177-3AD203B41FA5}">
                      <a16:colId xmlns:a16="http://schemas.microsoft.com/office/drawing/2014/main" val="1772919497"/>
                    </a:ext>
                  </a:extLst>
                </a:gridCol>
                <a:gridCol w="208280">
                  <a:extLst>
                    <a:ext uri="{9D8B030D-6E8A-4147-A177-3AD203B41FA5}">
                      <a16:colId xmlns:a16="http://schemas.microsoft.com/office/drawing/2014/main" val="861410776"/>
                    </a:ext>
                  </a:extLst>
                </a:gridCol>
                <a:gridCol w="208280">
                  <a:extLst>
                    <a:ext uri="{9D8B030D-6E8A-4147-A177-3AD203B41FA5}">
                      <a16:colId xmlns:a16="http://schemas.microsoft.com/office/drawing/2014/main" val="2000445736"/>
                    </a:ext>
                  </a:extLst>
                </a:gridCol>
                <a:gridCol w="208280">
                  <a:extLst>
                    <a:ext uri="{9D8B030D-6E8A-4147-A177-3AD203B41FA5}">
                      <a16:colId xmlns:a16="http://schemas.microsoft.com/office/drawing/2014/main" val="2393495962"/>
                    </a:ext>
                  </a:extLst>
                </a:gridCol>
                <a:gridCol w="208280">
                  <a:extLst>
                    <a:ext uri="{9D8B030D-6E8A-4147-A177-3AD203B41FA5}">
                      <a16:colId xmlns:a16="http://schemas.microsoft.com/office/drawing/2014/main" val="3622863297"/>
                    </a:ext>
                  </a:extLst>
                </a:gridCol>
                <a:gridCol w="208280">
                  <a:extLst>
                    <a:ext uri="{9D8B030D-6E8A-4147-A177-3AD203B41FA5}">
                      <a16:colId xmlns:a16="http://schemas.microsoft.com/office/drawing/2014/main" val="277545073"/>
                    </a:ext>
                  </a:extLst>
                </a:gridCol>
                <a:gridCol w="208280">
                  <a:extLst>
                    <a:ext uri="{9D8B030D-6E8A-4147-A177-3AD203B41FA5}">
                      <a16:colId xmlns:a16="http://schemas.microsoft.com/office/drawing/2014/main" val="240016902"/>
                    </a:ext>
                  </a:extLst>
                </a:gridCol>
                <a:gridCol w="208280">
                  <a:extLst>
                    <a:ext uri="{9D8B030D-6E8A-4147-A177-3AD203B41FA5}">
                      <a16:colId xmlns:a16="http://schemas.microsoft.com/office/drawing/2014/main" val="3930264795"/>
                    </a:ext>
                  </a:extLst>
                </a:gridCol>
                <a:gridCol w="208280">
                  <a:extLst>
                    <a:ext uri="{9D8B030D-6E8A-4147-A177-3AD203B41FA5}">
                      <a16:colId xmlns:a16="http://schemas.microsoft.com/office/drawing/2014/main" val="2347257561"/>
                    </a:ext>
                  </a:extLst>
                </a:gridCol>
                <a:gridCol w="208280">
                  <a:extLst>
                    <a:ext uri="{9D8B030D-6E8A-4147-A177-3AD203B41FA5}">
                      <a16:colId xmlns:a16="http://schemas.microsoft.com/office/drawing/2014/main" val="3694874686"/>
                    </a:ext>
                  </a:extLst>
                </a:gridCol>
                <a:gridCol w="208280">
                  <a:extLst>
                    <a:ext uri="{9D8B030D-6E8A-4147-A177-3AD203B41FA5}">
                      <a16:colId xmlns:a16="http://schemas.microsoft.com/office/drawing/2014/main" val="1498986194"/>
                    </a:ext>
                  </a:extLst>
                </a:gridCol>
                <a:gridCol w="208280">
                  <a:extLst>
                    <a:ext uri="{9D8B030D-6E8A-4147-A177-3AD203B41FA5}">
                      <a16:colId xmlns:a16="http://schemas.microsoft.com/office/drawing/2014/main" val="1749681653"/>
                    </a:ext>
                  </a:extLst>
                </a:gridCol>
                <a:gridCol w="208280">
                  <a:extLst>
                    <a:ext uri="{9D8B030D-6E8A-4147-A177-3AD203B41FA5}">
                      <a16:colId xmlns:a16="http://schemas.microsoft.com/office/drawing/2014/main" val="2856468184"/>
                    </a:ext>
                  </a:extLst>
                </a:gridCol>
                <a:gridCol w="208280">
                  <a:extLst>
                    <a:ext uri="{9D8B030D-6E8A-4147-A177-3AD203B41FA5}">
                      <a16:colId xmlns:a16="http://schemas.microsoft.com/office/drawing/2014/main" val="1836092405"/>
                    </a:ext>
                  </a:extLst>
                </a:gridCol>
                <a:gridCol w="208280">
                  <a:extLst>
                    <a:ext uri="{9D8B030D-6E8A-4147-A177-3AD203B41FA5}">
                      <a16:colId xmlns:a16="http://schemas.microsoft.com/office/drawing/2014/main" val="2514557797"/>
                    </a:ext>
                  </a:extLst>
                </a:gridCol>
                <a:gridCol w="208280">
                  <a:extLst>
                    <a:ext uri="{9D8B030D-6E8A-4147-A177-3AD203B41FA5}">
                      <a16:colId xmlns:a16="http://schemas.microsoft.com/office/drawing/2014/main" val="3977624437"/>
                    </a:ext>
                  </a:extLst>
                </a:gridCol>
                <a:gridCol w="208280">
                  <a:extLst>
                    <a:ext uri="{9D8B030D-6E8A-4147-A177-3AD203B41FA5}">
                      <a16:colId xmlns:a16="http://schemas.microsoft.com/office/drawing/2014/main" val="1906441329"/>
                    </a:ext>
                  </a:extLst>
                </a:gridCol>
                <a:gridCol w="208280">
                  <a:extLst>
                    <a:ext uri="{9D8B030D-6E8A-4147-A177-3AD203B41FA5}">
                      <a16:colId xmlns:a16="http://schemas.microsoft.com/office/drawing/2014/main" val="3898511185"/>
                    </a:ext>
                  </a:extLst>
                </a:gridCol>
                <a:gridCol w="208280">
                  <a:extLst>
                    <a:ext uri="{9D8B030D-6E8A-4147-A177-3AD203B41FA5}">
                      <a16:colId xmlns:a16="http://schemas.microsoft.com/office/drawing/2014/main" val="1636993604"/>
                    </a:ext>
                  </a:extLst>
                </a:gridCol>
                <a:gridCol w="208280">
                  <a:extLst>
                    <a:ext uri="{9D8B030D-6E8A-4147-A177-3AD203B41FA5}">
                      <a16:colId xmlns:a16="http://schemas.microsoft.com/office/drawing/2014/main" val="696483992"/>
                    </a:ext>
                  </a:extLst>
                </a:gridCol>
                <a:gridCol w="208280">
                  <a:extLst>
                    <a:ext uri="{9D8B030D-6E8A-4147-A177-3AD203B41FA5}">
                      <a16:colId xmlns:a16="http://schemas.microsoft.com/office/drawing/2014/main" val="663135392"/>
                    </a:ext>
                  </a:extLst>
                </a:gridCol>
                <a:gridCol w="208280">
                  <a:extLst>
                    <a:ext uri="{9D8B030D-6E8A-4147-A177-3AD203B41FA5}">
                      <a16:colId xmlns:a16="http://schemas.microsoft.com/office/drawing/2014/main" val="1740368973"/>
                    </a:ext>
                  </a:extLst>
                </a:gridCol>
                <a:gridCol w="208280">
                  <a:extLst>
                    <a:ext uri="{9D8B030D-6E8A-4147-A177-3AD203B41FA5}">
                      <a16:colId xmlns:a16="http://schemas.microsoft.com/office/drawing/2014/main" val="2130028104"/>
                    </a:ext>
                  </a:extLst>
                </a:gridCol>
                <a:gridCol w="208280">
                  <a:extLst>
                    <a:ext uri="{9D8B030D-6E8A-4147-A177-3AD203B41FA5}">
                      <a16:colId xmlns:a16="http://schemas.microsoft.com/office/drawing/2014/main" val="591755109"/>
                    </a:ext>
                  </a:extLst>
                </a:gridCol>
                <a:gridCol w="208280">
                  <a:extLst>
                    <a:ext uri="{9D8B030D-6E8A-4147-A177-3AD203B41FA5}">
                      <a16:colId xmlns:a16="http://schemas.microsoft.com/office/drawing/2014/main" val="4132047262"/>
                    </a:ext>
                  </a:extLst>
                </a:gridCol>
                <a:gridCol w="208280">
                  <a:extLst>
                    <a:ext uri="{9D8B030D-6E8A-4147-A177-3AD203B41FA5}">
                      <a16:colId xmlns:a16="http://schemas.microsoft.com/office/drawing/2014/main" val="2577784633"/>
                    </a:ext>
                  </a:extLst>
                </a:gridCol>
                <a:gridCol w="208280">
                  <a:extLst>
                    <a:ext uri="{9D8B030D-6E8A-4147-A177-3AD203B41FA5}">
                      <a16:colId xmlns:a16="http://schemas.microsoft.com/office/drawing/2014/main" val="872795419"/>
                    </a:ext>
                  </a:extLst>
                </a:gridCol>
                <a:gridCol w="208280">
                  <a:extLst>
                    <a:ext uri="{9D8B030D-6E8A-4147-A177-3AD203B41FA5}">
                      <a16:colId xmlns:a16="http://schemas.microsoft.com/office/drawing/2014/main" val="2365780128"/>
                    </a:ext>
                  </a:extLst>
                </a:gridCol>
                <a:gridCol w="208280">
                  <a:extLst>
                    <a:ext uri="{9D8B030D-6E8A-4147-A177-3AD203B41FA5}">
                      <a16:colId xmlns:a16="http://schemas.microsoft.com/office/drawing/2014/main" val="2503237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896592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- 2020-08-20 10:00:01</a:t>
                      </a:r>
                      <a:r>
                        <a:rPr kumimoji="0" lang="en-US" sz="1000" b="0" i="0" u="none" strike="noStrike" kern="1200" cap="none" spc="0" normalizeH="0" baseline="0" noProof="0">
                          <a:ln>
                            <a:noFill/>
                          </a:ln>
                          <a:solidFill>
                            <a:prstClr val="black"/>
                          </a:solidFill>
                          <a:effectLst/>
                          <a:uLnTx/>
                          <a:uFillTx/>
                          <a:latin typeface="+mn-lt"/>
                          <a:ea typeface="+mn-ea"/>
                          <a:cs typeface="+mn-cs"/>
                        </a:rPr>
                        <a:t>
 Neuer Beitrag im TrendSet Blog: https://bit.ly/3kiYOGl
Was passiert, wenn man Designklassiker mit unterschiedlichsten Stilen aus der Gegenwart und Einflüssen längst vergangener Epochen mischt? Im Herbst/Winter 2020.21 entstehen daraus einzigartige neue Designs, die künstlerische wie coole Akzente im Raum setzen. Mehr zu den neuen Interiors-Trends in A/W 2020.21 gibt es im TrendSet Blog. Lest mal rein! (Deko gesehen bei RICE // People care - we care)
#trendsetmuenchen #trendset #trendsetsommer2020 #trends2020 #trends2021 #aw2020 #interiors #lifestyle #inspiration #lifestylefair #tradefair #trendsetter #messe #exhibition #messemuenchen #munich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https://scontent-iad3-1.xx.fbcdn.net/v/t1.0-9/p720x720/117255585_3483346721695906_3424421836390542084_n.jpg?_nc_cat=100&amp;_nc_sid=8024bb&amp;_nc_ohc=BAh2K_bbNIEAX_ntavu&amp;_nc_ht=scontent-iad3-1.xx&amp;_nc_tp=6&amp;oh=8cc31ff59cdeab760588924b8c2ca1c1&amp;oe=5F66256F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08/21/2020 08:16:40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20601775"/>
                  </a:ext>
                </a:extLst>
              </a:tr>
            </a:tbl>
          </a:graphicData>
        </a:graphic>
      </p:graphicFrame>
      <p:sp>
        <p:nvSpPr>
          <p:cNvPr id="4" name="Text Placeholder 3">
            <a:extLst>
              <a:ext uri="{FF2B5EF4-FFF2-40B4-BE49-F238E27FC236}">
                <a16:creationId xmlns:a16="http://schemas.microsoft.com/office/drawing/2014/main" id="{0BFEE12E-3182-4D71-AE56-4050AD43BAED}"/>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3618395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31906-A2EE-4362-8C6D-C68E546FC147}"/>
              </a:ext>
            </a:extLst>
          </p:cNvPr>
          <p:cNvSpPr>
            <a:spLocks noGrp="1"/>
          </p:cNvSpPr>
          <p:nvPr>
            <p:ph type="title"/>
          </p:nvPr>
        </p:nvSpPr>
        <p:spPr/>
        <p:txBody>
          <a:bodyPr/>
          <a:lstStyle/>
          <a:p>
            <a:r>
              <a:rPr lang="en-US"/>
              <a:t>Facebook Own Posts Table | TrendSet - 4 of 26</a:t>
            </a:r>
          </a:p>
        </p:txBody>
      </p:sp>
      <p:graphicFrame>
        <p:nvGraphicFramePr>
          <p:cNvPr id="5" name="Table Placeholder 4">
            <a:extLst>
              <a:ext uri="{FF2B5EF4-FFF2-40B4-BE49-F238E27FC236}">
                <a16:creationId xmlns:a16="http://schemas.microsoft.com/office/drawing/2014/main" id="{6BF78333-4C30-4577-91C9-7B599B3DA23C}"/>
              </a:ext>
            </a:extLst>
          </p:cNvPr>
          <p:cNvGraphicFramePr>
            <a:graphicFrameLocks noGrp="1"/>
          </p:cNvGraphicFramePr>
          <p:nvPr>
            <p:ph type="tbl" sz="quarter" idx="13"/>
            <p:extLst>
              <p:ext uri="{D42A27DB-BD31-4B8C-83A1-F6EECF244321}">
                <p14:modId xmlns:p14="http://schemas.microsoft.com/office/powerpoint/2010/main" val="1175065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447161964"/>
                    </a:ext>
                  </a:extLst>
                </a:gridCol>
                <a:gridCol w="822960">
                  <a:extLst>
                    <a:ext uri="{9D8B030D-6E8A-4147-A177-3AD203B41FA5}">
                      <a16:colId xmlns:a16="http://schemas.microsoft.com/office/drawing/2014/main" val="3148029428"/>
                    </a:ext>
                  </a:extLst>
                </a:gridCol>
                <a:gridCol w="329184">
                  <a:extLst>
                    <a:ext uri="{9D8B030D-6E8A-4147-A177-3AD203B41FA5}">
                      <a16:colId xmlns:a16="http://schemas.microsoft.com/office/drawing/2014/main" val="1457972732"/>
                    </a:ext>
                  </a:extLst>
                </a:gridCol>
                <a:gridCol w="208280">
                  <a:extLst>
                    <a:ext uri="{9D8B030D-6E8A-4147-A177-3AD203B41FA5}">
                      <a16:colId xmlns:a16="http://schemas.microsoft.com/office/drawing/2014/main" val="3037348965"/>
                    </a:ext>
                  </a:extLst>
                </a:gridCol>
                <a:gridCol w="208280">
                  <a:extLst>
                    <a:ext uri="{9D8B030D-6E8A-4147-A177-3AD203B41FA5}">
                      <a16:colId xmlns:a16="http://schemas.microsoft.com/office/drawing/2014/main" val="3376986348"/>
                    </a:ext>
                  </a:extLst>
                </a:gridCol>
                <a:gridCol w="208280">
                  <a:extLst>
                    <a:ext uri="{9D8B030D-6E8A-4147-A177-3AD203B41FA5}">
                      <a16:colId xmlns:a16="http://schemas.microsoft.com/office/drawing/2014/main" val="455520639"/>
                    </a:ext>
                  </a:extLst>
                </a:gridCol>
                <a:gridCol w="208280">
                  <a:extLst>
                    <a:ext uri="{9D8B030D-6E8A-4147-A177-3AD203B41FA5}">
                      <a16:colId xmlns:a16="http://schemas.microsoft.com/office/drawing/2014/main" val="1563854473"/>
                    </a:ext>
                  </a:extLst>
                </a:gridCol>
                <a:gridCol w="208280">
                  <a:extLst>
                    <a:ext uri="{9D8B030D-6E8A-4147-A177-3AD203B41FA5}">
                      <a16:colId xmlns:a16="http://schemas.microsoft.com/office/drawing/2014/main" val="1995571724"/>
                    </a:ext>
                  </a:extLst>
                </a:gridCol>
                <a:gridCol w="208280">
                  <a:extLst>
                    <a:ext uri="{9D8B030D-6E8A-4147-A177-3AD203B41FA5}">
                      <a16:colId xmlns:a16="http://schemas.microsoft.com/office/drawing/2014/main" val="1616626618"/>
                    </a:ext>
                  </a:extLst>
                </a:gridCol>
                <a:gridCol w="208280">
                  <a:extLst>
                    <a:ext uri="{9D8B030D-6E8A-4147-A177-3AD203B41FA5}">
                      <a16:colId xmlns:a16="http://schemas.microsoft.com/office/drawing/2014/main" val="3250803953"/>
                    </a:ext>
                  </a:extLst>
                </a:gridCol>
                <a:gridCol w="208280">
                  <a:extLst>
                    <a:ext uri="{9D8B030D-6E8A-4147-A177-3AD203B41FA5}">
                      <a16:colId xmlns:a16="http://schemas.microsoft.com/office/drawing/2014/main" val="2493703559"/>
                    </a:ext>
                  </a:extLst>
                </a:gridCol>
                <a:gridCol w="208280">
                  <a:extLst>
                    <a:ext uri="{9D8B030D-6E8A-4147-A177-3AD203B41FA5}">
                      <a16:colId xmlns:a16="http://schemas.microsoft.com/office/drawing/2014/main" val="3186601187"/>
                    </a:ext>
                  </a:extLst>
                </a:gridCol>
                <a:gridCol w="208280">
                  <a:extLst>
                    <a:ext uri="{9D8B030D-6E8A-4147-A177-3AD203B41FA5}">
                      <a16:colId xmlns:a16="http://schemas.microsoft.com/office/drawing/2014/main" val="2843468775"/>
                    </a:ext>
                  </a:extLst>
                </a:gridCol>
                <a:gridCol w="208280">
                  <a:extLst>
                    <a:ext uri="{9D8B030D-6E8A-4147-A177-3AD203B41FA5}">
                      <a16:colId xmlns:a16="http://schemas.microsoft.com/office/drawing/2014/main" val="3826042720"/>
                    </a:ext>
                  </a:extLst>
                </a:gridCol>
                <a:gridCol w="208280">
                  <a:extLst>
                    <a:ext uri="{9D8B030D-6E8A-4147-A177-3AD203B41FA5}">
                      <a16:colId xmlns:a16="http://schemas.microsoft.com/office/drawing/2014/main" val="1497466715"/>
                    </a:ext>
                  </a:extLst>
                </a:gridCol>
                <a:gridCol w="208280">
                  <a:extLst>
                    <a:ext uri="{9D8B030D-6E8A-4147-A177-3AD203B41FA5}">
                      <a16:colId xmlns:a16="http://schemas.microsoft.com/office/drawing/2014/main" val="2184270764"/>
                    </a:ext>
                  </a:extLst>
                </a:gridCol>
                <a:gridCol w="208280">
                  <a:extLst>
                    <a:ext uri="{9D8B030D-6E8A-4147-A177-3AD203B41FA5}">
                      <a16:colId xmlns:a16="http://schemas.microsoft.com/office/drawing/2014/main" val="2645292954"/>
                    </a:ext>
                  </a:extLst>
                </a:gridCol>
                <a:gridCol w="208280">
                  <a:extLst>
                    <a:ext uri="{9D8B030D-6E8A-4147-A177-3AD203B41FA5}">
                      <a16:colId xmlns:a16="http://schemas.microsoft.com/office/drawing/2014/main" val="995524074"/>
                    </a:ext>
                  </a:extLst>
                </a:gridCol>
                <a:gridCol w="208280">
                  <a:extLst>
                    <a:ext uri="{9D8B030D-6E8A-4147-A177-3AD203B41FA5}">
                      <a16:colId xmlns:a16="http://schemas.microsoft.com/office/drawing/2014/main" val="3149903177"/>
                    </a:ext>
                  </a:extLst>
                </a:gridCol>
                <a:gridCol w="208280">
                  <a:extLst>
                    <a:ext uri="{9D8B030D-6E8A-4147-A177-3AD203B41FA5}">
                      <a16:colId xmlns:a16="http://schemas.microsoft.com/office/drawing/2014/main" val="2115962199"/>
                    </a:ext>
                  </a:extLst>
                </a:gridCol>
                <a:gridCol w="208280">
                  <a:extLst>
                    <a:ext uri="{9D8B030D-6E8A-4147-A177-3AD203B41FA5}">
                      <a16:colId xmlns:a16="http://schemas.microsoft.com/office/drawing/2014/main" val="1460849439"/>
                    </a:ext>
                  </a:extLst>
                </a:gridCol>
                <a:gridCol w="208280">
                  <a:extLst>
                    <a:ext uri="{9D8B030D-6E8A-4147-A177-3AD203B41FA5}">
                      <a16:colId xmlns:a16="http://schemas.microsoft.com/office/drawing/2014/main" val="58936018"/>
                    </a:ext>
                  </a:extLst>
                </a:gridCol>
                <a:gridCol w="208280">
                  <a:extLst>
                    <a:ext uri="{9D8B030D-6E8A-4147-A177-3AD203B41FA5}">
                      <a16:colId xmlns:a16="http://schemas.microsoft.com/office/drawing/2014/main" val="365265633"/>
                    </a:ext>
                  </a:extLst>
                </a:gridCol>
                <a:gridCol w="208280">
                  <a:extLst>
                    <a:ext uri="{9D8B030D-6E8A-4147-A177-3AD203B41FA5}">
                      <a16:colId xmlns:a16="http://schemas.microsoft.com/office/drawing/2014/main" val="11189279"/>
                    </a:ext>
                  </a:extLst>
                </a:gridCol>
                <a:gridCol w="208280">
                  <a:extLst>
                    <a:ext uri="{9D8B030D-6E8A-4147-A177-3AD203B41FA5}">
                      <a16:colId xmlns:a16="http://schemas.microsoft.com/office/drawing/2014/main" val="1860983984"/>
                    </a:ext>
                  </a:extLst>
                </a:gridCol>
                <a:gridCol w="208280">
                  <a:extLst>
                    <a:ext uri="{9D8B030D-6E8A-4147-A177-3AD203B41FA5}">
                      <a16:colId xmlns:a16="http://schemas.microsoft.com/office/drawing/2014/main" val="438608730"/>
                    </a:ext>
                  </a:extLst>
                </a:gridCol>
                <a:gridCol w="208280">
                  <a:extLst>
                    <a:ext uri="{9D8B030D-6E8A-4147-A177-3AD203B41FA5}">
                      <a16:colId xmlns:a16="http://schemas.microsoft.com/office/drawing/2014/main" val="1778813488"/>
                    </a:ext>
                  </a:extLst>
                </a:gridCol>
                <a:gridCol w="208280">
                  <a:extLst>
                    <a:ext uri="{9D8B030D-6E8A-4147-A177-3AD203B41FA5}">
                      <a16:colId xmlns:a16="http://schemas.microsoft.com/office/drawing/2014/main" val="3890315662"/>
                    </a:ext>
                  </a:extLst>
                </a:gridCol>
                <a:gridCol w="208280">
                  <a:extLst>
                    <a:ext uri="{9D8B030D-6E8A-4147-A177-3AD203B41FA5}">
                      <a16:colId xmlns:a16="http://schemas.microsoft.com/office/drawing/2014/main" val="3366566023"/>
                    </a:ext>
                  </a:extLst>
                </a:gridCol>
                <a:gridCol w="208280">
                  <a:extLst>
                    <a:ext uri="{9D8B030D-6E8A-4147-A177-3AD203B41FA5}">
                      <a16:colId xmlns:a16="http://schemas.microsoft.com/office/drawing/2014/main" val="1452090063"/>
                    </a:ext>
                  </a:extLst>
                </a:gridCol>
                <a:gridCol w="208280">
                  <a:extLst>
                    <a:ext uri="{9D8B030D-6E8A-4147-A177-3AD203B41FA5}">
                      <a16:colId xmlns:a16="http://schemas.microsoft.com/office/drawing/2014/main" val="3559588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25301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- 2020-08-19 16:41:34</a:t>
                      </a:r>
                      <a:r>
                        <a:rPr kumimoji="0" lang="en-US" sz="1000" b="0" i="0" u="none" strike="noStrike" kern="1200" cap="none" spc="0" normalizeH="0" baseline="0" noProof="0">
                          <a:ln>
                            <a:noFill/>
                          </a:ln>
                          <a:solidFill>
                            <a:prstClr val="black"/>
                          </a:solidFill>
                          <a:effectLst/>
                          <a:uLnTx/>
                          <a:uFillTx/>
                          <a:latin typeface="+mn-lt"/>
                          <a:ea typeface="+mn-ea"/>
                          <a:cs typeface="+mn-cs"/>
                        </a:rPr>
                        <a:t>
 Please find here a brief explanation of the TrendSet hygiene rules: Today Video 3 "Hygiene is important" #bleibtgesund #stayhealthy
—————————————————————
TrendSet 💙 International Trade Fair for Interiors, Inspiration and Lifestyle Upcoming TrendSet Fair: 12 - 14 September 2020 at Messe München #trendsetmünchen #trendinteriors #interiors #inspiration #lifestyle #trendsetsummer2020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https://scontent-iad3-1.xx.fbcdn.net/v/t15.5256-10/117677353_605933840316740_5604095858963532349_n.jpg?_nc_cat=102&amp;_nc_sid=ad6a45&amp;_nc_ohc=7SigbOtymXIAX-H3X5h&amp;_nc_ht=scontent-iad3-1.xx&amp;oh=35a0fe627c37ddd0fff76f6350936521&amp;oe=5F6319EF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08/21/2020 08:16:40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8629908"/>
                  </a:ext>
                </a:extLst>
              </a:tr>
            </a:tbl>
          </a:graphicData>
        </a:graphic>
      </p:graphicFrame>
      <p:sp>
        <p:nvSpPr>
          <p:cNvPr id="4" name="Text Placeholder 3">
            <a:extLst>
              <a:ext uri="{FF2B5EF4-FFF2-40B4-BE49-F238E27FC236}">
                <a16:creationId xmlns:a16="http://schemas.microsoft.com/office/drawing/2014/main" id="{4C135199-7559-4844-A7AD-8C844F957864}"/>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2372606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AB453-C46B-49F2-9A91-DBDBE2333968}"/>
              </a:ext>
            </a:extLst>
          </p:cNvPr>
          <p:cNvSpPr>
            <a:spLocks noGrp="1"/>
          </p:cNvSpPr>
          <p:nvPr>
            <p:ph type="title"/>
          </p:nvPr>
        </p:nvSpPr>
        <p:spPr/>
        <p:txBody>
          <a:bodyPr/>
          <a:lstStyle/>
          <a:p>
            <a:r>
              <a:rPr lang="en-US"/>
              <a:t>Facebook Own Posts Table | TrendSet - 5 of 26</a:t>
            </a:r>
          </a:p>
        </p:txBody>
      </p:sp>
      <p:graphicFrame>
        <p:nvGraphicFramePr>
          <p:cNvPr id="5" name="Table Placeholder 4">
            <a:extLst>
              <a:ext uri="{FF2B5EF4-FFF2-40B4-BE49-F238E27FC236}">
                <a16:creationId xmlns:a16="http://schemas.microsoft.com/office/drawing/2014/main" id="{545B9459-2F19-44D9-A6D4-7544CDFBA14B}"/>
              </a:ext>
            </a:extLst>
          </p:cNvPr>
          <p:cNvGraphicFramePr>
            <a:graphicFrameLocks noGrp="1"/>
          </p:cNvGraphicFramePr>
          <p:nvPr>
            <p:ph type="tbl" sz="quarter" idx="13"/>
            <p:extLst>
              <p:ext uri="{D42A27DB-BD31-4B8C-83A1-F6EECF244321}">
                <p14:modId xmlns:p14="http://schemas.microsoft.com/office/powerpoint/2010/main" val="2286727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020131624"/>
                    </a:ext>
                  </a:extLst>
                </a:gridCol>
                <a:gridCol w="822960">
                  <a:extLst>
                    <a:ext uri="{9D8B030D-6E8A-4147-A177-3AD203B41FA5}">
                      <a16:colId xmlns:a16="http://schemas.microsoft.com/office/drawing/2014/main" val="50010956"/>
                    </a:ext>
                  </a:extLst>
                </a:gridCol>
                <a:gridCol w="329184">
                  <a:extLst>
                    <a:ext uri="{9D8B030D-6E8A-4147-A177-3AD203B41FA5}">
                      <a16:colId xmlns:a16="http://schemas.microsoft.com/office/drawing/2014/main" val="2149288558"/>
                    </a:ext>
                  </a:extLst>
                </a:gridCol>
                <a:gridCol w="208280">
                  <a:extLst>
                    <a:ext uri="{9D8B030D-6E8A-4147-A177-3AD203B41FA5}">
                      <a16:colId xmlns:a16="http://schemas.microsoft.com/office/drawing/2014/main" val="196711907"/>
                    </a:ext>
                  </a:extLst>
                </a:gridCol>
                <a:gridCol w="208280">
                  <a:extLst>
                    <a:ext uri="{9D8B030D-6E8A-4147-A177-3AD203B41FA5}">
                      <a16:colId xmlns:a16="http://schemas.microsoft.com/office/drawing/2014/main" val="1758185550"/>
                    </a:ext>
                  </a:extLst>
                </a:gridCol>
                <a:gridCol w="208280">
                  <a:extLst>
                    <a:ext uri="{9D8B030D-6E8A-4147-A177-3AD203B41FA5}">
                      <a16:colId xmlns:a16="http://schemas.microsoft.com/office/drawing/2014/main" val="1261946400"/>
                    </a:ext>
                  </a:extLst>
                </a:gridCol>
                <a:gridCol w="208280">
                  <a:extLst>
                    <a:ext uri="{9D8B030D-6E8A-4147-A177-3AD203B41FA5}">
                      <a16:colId xmlns:a16="http://schemas.microsoft.com/office/drawing/2014/main" val="388320530"/>
                    </a:ext>
                  </a:extLst>
                </a:gridCol>
                <a:gridCol w="208280">
                  <a:extLst>
                    <a:ext uri="{9D8B030D-6E8A-4147-A177-3AD203B41FA5}">
                      <a16:colId xmlns:a16="http://schemas.microsoft.com/office/drawing/2014/main" val="3667036130"/>
                    </a:ext>
                  </a:extLst>
                </a:gridCol>
                <a:gridCol w="208280">
                  <a:extLst>
                    <a:ext uri="{9D8B030D-6E8A-4147-A177-3AD203B41FA5}">
                      <a16:colId xmlns:a16="http://schemas.microsoft.com/office/drawing/2014/main" val="1862908197"/>
                    </a:ext>
                  </a:extLst>
                </a:gridCol>
                <a:gridCol w="208280">
                  <a:extLst>
                    <a:ext uri="{9D8B030D-6E8A-4147-A177-3AD203B41FA5}">
                      <a16:colId xmlns:a16="http://schemas.microsoft.com/office/drawing/2014/main" val="2932956615"/>
                    </a:ext>
                  </a:extLst>
                </a:gridCol>
                <a:gridCol w="208280">
                  <a:extLst>
                    <a:ext uri="{9D8B030D-6E8A-4147-A177-3AD203B41FA5}">
                      <a16:colId xmlns:a16="http://schemas.microsoft.com/office/drawing/2014/main" val="2588945024"/>
                    </a:ext>
                  </a:extLst>
                </a:gridCol>
                <a:gridCol w="208280">
                  <a:extLst>
                    <a:ext uri="{9D8B030D-6E8A-4147-A177-3AD203B41FA5}">
                      <a16:colId xmlns:a16="http://schemas.microsoft.com/office/drawing/2014/main" val="2007842041"/>
                    </a:ext>
                  </a:extLst>
                </a:gridCol>
                <a:gridCol w="208280">
                  <a:extLst>
                    <a:ext uri="{9D8B030D-6E8A-4147-A177-3AD203B41FA5}">
                      <a16:colId xmlns:a16="http://schemas.microsoft.com/office/drawing/2014/main" val="2086973227"/>
                    </a:ext>
                  </a:extLst>
                </a:gridCol>
                <a:gridCol w="208280">
                  <a:extLst>
                    <a:ext uri="{9D8B030D-6E8A-4147-A177-3AD203B41FA5}">
                      <a16:colId xmlns:a16="http://schemas.microsoft.com/office/drawing/2014/main" val="681892007"/>
                    </a:ext>
                  </a:extLst>
                </a:gridCol>
                <a:gridCol w="208280">
                  <a:extLst>
                    <a:ext uri="{9D8B030D-6E8A-4147-A177-3AD203B41FA5}">
                      <a16:colId xmlns:a16="http://schemas.microsoft.com/office/drawing/2014/main" val="1899808283"/>
                    </a:ext>
                  </a:extLst>
                </a:gridCol>
                <a:gridCol w="208280">
                  <a:extLst>
                    <a:ext uri="{9D8B030D-6E8A-4147-A177-3AD203B41FA5}">
                      <a16:colId xmlns:a16="http://schemas.microsoft.com/office/drawing/2014/main" val="3019755684"/>
                    </a:ext>
                  </a:extLst>
                </a:gridCol>
                <a:gridCol w="208280">
                  <a:extLst>
                    <a:ext uri="{9D8B030D-6E8A-4147-A177-3AD203B41FA5}">
                      <a16:colId xmlns:a16="http://schemas.microsoft.com/office/drawing/2014/main" val="3215631845"/>
                    </a:ext>
                  </a:extLst>
                </a:gridCol>
                <a:gridCol w="208280">
                  <a:extLst>
                    <a:ext uri="{9D8B030D-6E8A-4147-A177-3AD203B41FA5}">
                      <a16:colId xmlns:a16="http://schemas.microsoft.com/office/drawing/2014/main" val="1982582167"/>
                    </a:ext>
                  </a:extLst>
                </a:gridCol>
                <a:gridCol w="208280">
                  <a:extLst>
                    <a:ext uri="{9D8B030D-6E8A-4147-A177-3AD203B41FA5}">
                      <a16:colId xmlns:a16="http://schemas.microsoft.com/office/drawing/2014/main" val="1506961138"/>
                    </a:ext>
                  </a:extLst>
                </a:gridCol>
                <a:gridCol w="208280">
                  <a:extLst>
                    <a:ext uri="{9D8B030D-6E8A-4147-A177-3AD203B41FA5}">
                      <a16:colId xmlns:a16="http://schemas.microsoft.com/office/drawing/2014/main" val="3477230191"/>
                    </a:ext>
                  </a:extLst>
                </a:gridCol>
                <a:gridCol w="208280">
                  <a:extLst>
                    <a:ext uri="{9D8B030D-6E8A-4147-A177-3AD203B41FA5}">
                      <a16:colId xmlns:a16="http://schemas.microsoft.com/office/drawing/2014/main" val="1569578930"/>
                    </a:ext>
                  </a:extLst>
                </a:gridCol>
                <a:gridCol w="208280">
                  <a:extLst>
                    <a:ext uri="{9D8B030D-6E8A-4147-A177-3AD203B41FA5}">
                      <a16:colId xmlns:a16="http://schemas.microsoft.com/office/drawing/2014/main" val="4222100206"/>
                    </a:ext>
                  </a:extLst>
                </a:gridCol>
                <a:gridCol w="208280">
                  <a:extLst>
                    <a:ext uri="{9D8B030D-6E8A-4147-A177-3AD203B41FA5}">
                      <a16:colId xmlns:a16="http://schemas.microsoft.com/office/drawing/2014/main" val="233228693"/>
                    </a:ext>
                  </a:extLst>
                </a:gridCol>
                <a:gridCol w="208280">
                  <a:extLst>
                    <a:ext uri="{9D8B030D-6E8A-4147-A177-3AD203B41FA5}">
                      <a16:colId xmlns:a16="http://schemas.microsoft.com/office/drawing/2014/main" val="3639583510"/>
                    </a:ext>
                  </a:extLst>
                </a:gridCol>
                <a:gridCol w="208280">
                  <a:extLst>
                    <a:ext uri="{9D8B030D-6E8A-4147-A177-3AD203B41FA5}">
                      <a16:colId xmlns:a16="http://schemas.microsoft.com/office/drawing/2014/main" val="2111455273"/>
                    </a:ext>
                  </a:extLst>
                </a:gridCol>
                <a:gridCol w="208280">
                  <a:extLst>
                    <a:ext uri="{9D8B030D-6E8A-4147-A177-3AD203B41FA5}">
                      <a16:colId xmlns:a16="http://schemas.microsoft.com/office/drawing/2014/main" val="20351439"/>
                    </a:ext>
                  </a:extLst>
                </a:gridCol>
                <a:gridCol w="208280">
                  <a:extLst>
                    <a:ext uri="{9D8B030D-6E8A-4147-A177-3AD203B41FA5}">
                      <a16:colId xmlns:a16="http://schemas.microsoft.com/office/drawing/2014/main" val="1460991196"/>
                    </a:ext>
                  </a:extLst>
                </a:gridCol>
                <a:gridCol w="208280">
                  <a:extLst>
                    <a:ext uri="{9D8B030D-6E8A-4147-A177-3AD203B41FA5}">
                      <a16:colId xmlns:a16="http://schemas.microsoft.com/office/drawing/2014/main" val="236042883"/>
                    </a:ext>
                  </a:extLst>
                </a:gridCol>
                <a:gridCol w="208280">
                  <a:extLst>
                    <a:ext uri="{9D8B030D-6E8A-4147-A177-3AD203B41FA5}">
                      <a16:colId xmlns:a16="http://schemas.microsoft.com/office/drawing/2014/main" val="1085180996"/>
                    </a:ext>
                  </a:extLst>
                </a:gridCol>
                <a:gridCol w="208280">
                  <a:extLst>
                    <a:ext uri="{9D8B030D-6E8A-4147-A177-3AD203B41FA5}">
                      <a16:colId xmlns:a16="http://schemas.microsoft.com/office/drawing/2014/main" val="670633969"/>
                    </a:ext>
                  </a:extLst>
                </a:gridCol>
                <a:gridCol w="208280">
                  <a:extLst>
                    <a:ext uri="{9D8B030D-6E8A-4147-A177-3AD203B41FA5}">
                      <a16:colId xmlns:a16="http://schemas.microsoft.com/office/drawing/2014/main" val="3969245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19797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- 2020-08-19 16:05:55</a:t>
                      </a:r>
                      <a:r>
                        <a:rPr kumimoji="0" lang="en-US" sz="1000" b="0" i="0" u="none" strike="noStrike" kern="1200" cap="none" spc="0" normalizeH="0" baseline="0" noProof="0">
                          <a:ln>
                            <a:noFill/>
                          </a:ln>
                          <a:solidFill>
                            <a:prstClr val="black"/>
                          </a:solidFill>
                          <a:effectLst/>
                          <a:uLnTx/>
                          <a:uFillTx/>
                          <a:latin typeface="+mn-lt"/>
                          <a:ea typeface="+mn-ea"/>
                          <a:cs typeface="+mn-cs"/>
                        </a:rPr>
                        <a:t>
 Why are you looking forward to TrendSet Summer 2020? 💙 That’s what we asked our exhibitors. See their answers in the upcoming weeks! 😊 Today: @hoffinterieur #lookingforward 💙
—————————————————————
And yes, you got it right: the TrendSet Summer 2020 takes place! From 12 - 14 September we welcome you in Munich - with a hygiene concept, of course. 👍 #staysafe
—————————————————————
TrendSet 💙 International Trade Fair for Interiors, Inspiration and Lifestyle Upcoming TrendSet Fair: 12 - 14 September 2020 at Messe München #trendsetmünchen #trendinteriors #interiors #inspiration #lifestyle #trendsetsummer2020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https://scontent-iad3-1.xx.fbcdn.net/v/t15.5256-10/117783446_898939353962666_8033243266181360279_n.jpg?_nc_cat=101&amp;_nc_sid=ad6a45&amp;_nc_ohc=uECvULfitYsAX_zTwsT&amp;_nc_ht=scontent-iad3-1.xx&amp;oh=0aeefc6b1c2613468fd5d7402f3157be&amp;oe=5F6560C2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08/21/2020 08:16:40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60951191"/>
                  </a:ext>
                </a:extLst>
              </a:tr>
            </a:tbl>
          </a:graphicData>
        </a:graphic>
      </p:graphicFrame>
      <p:sp>
        <p:nvSpPr>
          <p:cNvPr id="4" name="Text Placeholder 3">
            <a:extLst>
              <a:ext uri="{FF2B5EF4-FFF2-40B4-BE49-F238E27FC236}">
                <a16:creationId xmlns:a16="http://schemas.microsoft.com/office/drawing/2014/main" id="{1A11A9DC-6996-48A9-B457-4E6432C15976}"/>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4127042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CD-4988-4DA2-86B9-8EBBCA254681}"/>
              </a:ext>
            </a:extLst>
          </p:cNvPr>
          <p:cNvSpPr>
            <a:spLocks noGrp="1"/>
          </p:cNvSpPr>
          <p:nvPr>
            <p:ph type="title"/>
          </p:nvPr>
        </p:nvSpPr>
        <p:spPr/>
        <p:txBody>
          <a:bodyPr/>
          <a:lstStyle/>
          <a:p>
            <a:r>
              <a:rPr lang="en-US"/>
              <a:t>Facebook Own Posts Table | TrendSet - 6 of 26</a:t>
            </a:r>
          </a:p>
        </p:txBody>
      </p:sp>
      <p:graphicFrame>
        <p:nvGraphicFramePr>
          <p:cNvPr id="5" name="Table Placeholder 4">
            <a:extLst>
              <a:ext uri="{FF2B5EF4-FFF2-40B4-BE49-F238E27FC236}">
                <a16:creationId xmlns:a16="http://schemas.microsoft.com/office/drawing/2014/main" id="{12BAE13C-DFDE-4170-BD83-3288AFA2D765}"/>
              </a:ext>
            </a:extLst>
          </p:cNvPr>
          <p:cNvGraphicFramePr>
            <a:graphicFrameLocks noGrp="1"/>
          </p:cNvGraphicFramePr>
          <p:nvPr>
            <p:ph type="tbl" sz="quarter" idx="13"/>
            <p:extLst>
              <p:ext uri="{D42A27DB-BD31-4B8C-83A1-F6EECF244321}">
                <p14:modId xmlns:p14="http://schemas.microsoft.com/office/powerpoint/2010/main" val="293637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205164463"/>
                    </a:ext>
                  </a:extLst>
                </a:gridCol>
                <a:gridCol w="822960">
                  <a:extLst>
                    <a:ext uri="{9D8B030D-6E8A-4147-A177-3AD203B41FA5}">
                      <a16:colId xmlns:a16="http://schemas.microsoft.com/office/drawing/2014/main" val="3106977957"/>
                    </a:ext>
                  </a:extLst>
                </a:gridCol>
                <a:gridCol w="329184">
                  <a:extLst>
                    <a:ext uri="{9D8B030D-6E8A-4147-A177-3AD203B41FA5}">
                      <a16:colId xmlns:a16="http://schemas.microsoft.com/office/drawing/2014/main" val="2333224946"/>
                    </a:ext>
                  </a:extLst>
                </a:gridCol>
                <a:gridCol w="208280">
                  <a:extLst>
                    <a:ext uri="{9D8B030D-6E8A-4147-A177-3AD203B41FA5}">
                      <a16:colId xmlns:a16="http://schemas.microsoft.com/office/drawing/2014/main" val="2125438316"/>
                    </a:ext>
                  </a:extLst>
                </a:gridCol>
                <a:gridCol w="208280">
                  <a:extLst>
                    <a:ext uri="{9D8B030D-6E8A-4147-A177-3AD203B41FA5}">
                      <a16:colId xmlns:a16="http://schemas.microsoft.com/office/drawing/2014/main" val="3152465732"/>
                    </a:ext>
                  </a:extLst>
                </a:gridCol>
                <a:gridCol w="208280">
                  <a:extLst>
                    <a:ext uri="{9D8B030D-6E8A-4147-A177-3AD203B41FA5}">
                      <a16:colId xmlns:a16="http://schemas.microsoft.com/office/drawing/2014/main" val="1474766756"/>
                    </a:ext>
                  </a:extLst>
                </a:gridCol>
                <a:gridCol w="208280">
                  <a:extLst>
                    <a:ext uri="{9D8B030D-6E8A-4147-A177-3AD203B41FA5}">
                      <a16:colId xmlns:a16="http://schemas.microsoft.com/office/drawing/2014/main" val="2531373799"/>
                    </a:ext>
                  </a:extLst>
                </a:gridCol>
                <a:gridCol w="208280">
                  <a:extLst>
                    <a:ext uri="{9D8B030D-6E8A-4147-A177-3AD203B41FA5}">
                      <a16:colId xmlns:a16="http://schemas.microsoft.com/office/drawing/2014/main" val="3602496981"/>
                    </a:ext>
                  </a:extLst>
                </a:gridCol>
                <a:gridCol w="208280">
                  <a:extLst>
                    <a:ext uri="{9D8B030D-6E8A-4147-A177-3AD203B41FA5}">
                      <a16:colId xmlns:a16="http://schemas.microsoft.com/office/drawing/2014/main" val="1079685506"/>
                    </a:ext>
                  </a:extLst>
                </a:gridCol>
                <a:gridCol w="208280">
                  <a:extLst>
                    <a:ext uri="{9D8B030D-6E8A-4147-A177-3AD203B41FA5}">
                      <a16:colId xmlns:a16="http://schemas.microsoft.com/office/drawing/2014/main" val="4184877908"/>
                    </a:ext>
                  </a:extLst>
                </a:gridCol>
                <a:gridCol w="208280">
                  <a:extLst>
                    <a:ext uri="{9D8B030D-6E8A-4147-A177-3AD203B41FA5}">
                      <a16:colId xmlns:a16="http://schemas.microsoft.com/office/drawing/2014/main" val="3682738733"/>
                    </a:ext>
                  </a:extLst>
                </a:gridCol>
                <a:gridCol w="208280">
                  <a:extLst>
                    <a:ext uri="{9D8B030D-6E8A-4147-A177-3AD203B41FA5}">
                      <a16:colId xmlns:a16="http://schemas.microsoft.com/office/drawing/2014/main" val="2415934305"/>
                    </a:ext>
                  </a:extLst>
                </a:gridCol>
                <a:gridCol w="208280">
                  <a:extLst>
                    <a:ext uri="{9D8B030D-6E8A-4147-A177-3AD203B41FA5}">
                      <a16:colId xmlns:a16="http://schemas.microsoft.com/office/drawing/2014/main" val="1970882364"/>
                    </a:ext>
                  </a:extLst>
                </a:gridCol>
                <a:gridCol w="208280">
                  <a:extLst>
                    <a:ext uri="{9D8B030D-6E8A-4147-A177-3AD203B41FA5}">
                      <a16:colId xmlns:a16="http://schemas.microsoft.com/office/drawing/2014/main" val="1377989524"/>
                    </a:ext>
                  </a:extLst>
                </a:gridCol>
                <a:gridCol w="208280">
                  <a:extLst>
                    <a:ext uri="{9D8B030D-6E8A-4147-A177-3AD203B41FA5}">
                      <a16:colId xmlns:a16="http://schemas.microsoft.com/office/drawing/2014/main" val="3793878794"/>
                    </a:ext>
                  </a:extLst>
                </a:gridCol>
                <a:gridCol w="208280">
                  <a:extLst>
                    <a:ext uri="{9D8B030D-6E8A-4147-A177-3AD203B41FA5}">
                      <a16:colId xmlns:a16="http://schemas.microsoft.com/office/drawing/2014/main" val="1165219986"/>
                    </a:ext>
                  </a:extLst>
                </a:gridCol>
                <a:gridCol w="208280">
                  <a:extLst>
                    <a:ext uri="{9D8B030D-6E8A-4147-A177-3AD203B41FA5}">
                      <a16:colId xmlns:a16="http://schemas.microsoft.com/office/drawing/2014/main" val="617223591"/>
                    </a:ext>
                  </a:extLst>
                </a:gridCol>
                <a:gridCol w="208280">
                  <a:extLst>
                    <a:ext uri="{9D8B030D-6E8A-4147-A177-3AD203B41FA5}">
                      <a16:colId xmlns:a16="http://schemas.microsoft.com/office/drawing/2014/main" val="3273532458"/>
                    </a:ext>
                  </a:extLst>
                </a:gridCol>
                <a:gridCol w="208280">
                  <a:extLst>
                    <a:ext uri="{9D8B030D-6E8A-4147-A177-3AD203B41FA5}">
                      <a16:colId xmlns:a16="http://schemas.microsoft.com/office/drawing/2014/main" val="93458607"/>
                    </a:ext>
                  </a:extLst>
                </a:gridCol>
                <a:gridCol w="208280">
                  <a:extLst>
                    <a:ext uri="{9D8B030D-6E8A-4147-A177-3AD203B41FA5}">
                      <a16:colId xmlns:a16="http://schemas.microsoft.com/office/drawing/2014/main" val="3566373088"/>
                    </a:ext>
                  </a:extLst>
                </a:gridCol>
                <a:gridCol w="208280">
                  <a:extLst>
                    <a:ext uri="{9D8B030D-6E8A-4147-A177-3AD203B41FA5}">
                      <a16:colId xmlns:a16="http://schemas.microsoft.com/office/drawing/2014/main" val="2677390685"/>
                    </a:ext>
                  </a:extLst>
                </a:gridCol>
                <a:gridCol w="208280">
                  <a:extLst>
                    <a:ext uri="{9D8B030D-6E8A-4147-A177-3AD203B41FA5}">
                      <a16:colId xmlns:a16="http://schemas.microsoft.com/office/drawing/2014/main" val="4068904763"/>
                    </a:ext>
                  </a:extLst>
                </a:gridCol>
                <a:gridCol w="208280">
                  <a:extLst>
                    <a:ext uri="{9D8B030D-6E8A-4147-A177-3AD203B41FA5}">
                      <a16:colId xmlns:a16="http://schemas.microsoft.com/office/drawing/2014/main" val="3517610510"/>
                    </a:ext>
                  </a:extLst>
                </a:gridCol>
                <a:gridCol w="208280">
                  <a:extLst>
                    <a:ext uri="{9D8B030D-6E8A-4147-A177-3AD203B41FA5}">
                      <a16:colId xmlns:a16="http://schemas.microsoft.com/office/drawing/2014/main" val="1703345009"/>
                    </a:ext>
                  </a:extLst>
                </a:gridCol>
                <a:gridCol w="208280">
                  <a:extLst>
                    <a:ext uri="{9D8B030D-6E8A-4147-A177-3AD203B41FA5}">
                      <a16:colId xmlns:a16="http://schemas.microsoft.com/office/drawing/2014/main" val="2577680915"/>
                    </a:ext>
                  </a:extLst>
                </a:gridCol>
                <a:gridCol w="208280">
                  <a:extLst>
                    <a:ext uri="{9D8B030D-6E8A-4147-A177-3AD203B41FA5}">
                      <a16:colId xmlns:a16="http://schemas.microsoft.com/office/drawing/2014/main" val="1152979968"/>
                    </a:ext>
                  </a:extLst>
                </a:gridCol>
                <a:gridCol w="208280">
                  <a:extLst>
                    <a:ext uri="{9D8B030D-6E8A-4147-A177-3AD203B41FA5}">
                      <a16:colId xmlns:a16="http://schemas.microsoft.com/office/drawing/2014/main" val="508188156"/>
                    </a:ext>
                  </a:extLst>
                </a:gridCol>
                <a:gridCol w="208280">
                  <a:extLst>
                    <a:ext uri="{9D8B030D-6E8A-4147-A177-3AD203B41FA5}">
                      <a16:colId xmlns:a16="http://schemas.microsoft.com/office/drawing/2014/main" val="490888632"/>
                    </a:ext>
                  </a:extLst>
                </a:gridCol>
                <a:gridCol w="208280">
                  <a:extLst>
                    <a:ext uri="{9D8B030D-6E8A-4147-A177-3AD203B41FA5}">
                      <a16:colId xmlns:a16="http://schemas.microsoft.com/office/drawing/2014/main" val="2159050397"/>
                    </a:ext>
                  </a:extLst>
                </a:gridCol>
                <a:gridCol w="208280">
                  <a:extLst>
                    <a:ext uri="{9D8B030D-6E8A-4147-A177-3AD203B41FA5}">
                      <a16:colId xmlns:a16="http://schemas.microsoft.com/office/drawing/2014/main" val="3761241333"/>
                    </a:ext>
                  </a:extLst>
                </a:gridCol>
                <a:gridCol w="208280">
                  <a:extLst>
                    <a:ext uri="{9D8B030D-6E8A-4147-A177-3AD203B41FA5}">
                      <a16:colId xmlns:a16="http://schemas.microsoft.com/office/drawing/2014/main" val="3016240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2086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- 2020-08-19 10:53:17</a:t>
                      </a:r>
                      <a:r>
                        <a:rPr kumimoji="0" lang="en-US" sz="1000" b="0" i="0" u="none" strike="noStrike" kern="1200" cap="none" spc="0" normalizeH="0" baseline="0" noProof="0">
                          <a:ln>
                            <a:noFill/>
                          </a:ln>
                          <a:solidFill>
                            <a:prstClr val="black"/>
                          </a:solidFill>
                          <a:effectLst/>
                          <a:uLnTx/>
                          <a:uFillTx/>
                          <a:latin typeface="+mn-lt"/>
                          <a:ea typeface="+mn-ea"/>
                          <a:cs typeface="+mn-cs"/>
                        </a:rPr>
                        <a:t>
 Why are you looking forward to TrendSet Summer 2020? 💙 That’s what we asked our exhibitors. See their answers in the upcoming weeks! 😊 Today: @hoffinterieur #lookingforward 💙
—————————————————————
And yes, you got it right: the TrendSet Summer 2020 takes place! From 12 - 14 September we welcome you in Munich - with a hygiene concept, of course. 👍 #staysafe
—————————————————————
TrendSet 💙 International Trade Fair for Interiors, Inspiration and Lifestyle Upcoming TrendSet Fair: 12 - 14 September 2020 at Messe München #trendsetmünchen #trendinteriors #interiors #inspiration #lifestyle #trendsetsummer2020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https://scontent-iad3-1.xx.fbcdn.net/v/t15.5256-10/117562847_2447716125528668_6735348259633883382_n.jpg?_nc_cat=111&amp;_nc_sid=ad6a45&amp;_nc_ohc=dD8e4jbzem0AX_7ZKis&amp;_nc_ht=scontent-iad3-1.xx&amp;oh=d4c768012d7393364b4dbb82dc9c21da&amp;oe=5F6131EB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08/19/2020 14:16:30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49752742"/>
                  </a:ext>
                </a:extLst>
              </a:tr>
            </a:tbl>
          </a:graphicData>
        </a:graphic>
      </p:graphicFrame>
      <p:sp>
        <p:nvSpPr>
          <p:cNvPr id="4" name="Text Placeholder 3">
            <a:extLst>
              <a:ext uri="{FF2B5EF4-FFF2-40B4-BE49-F238E27FC236}">
                <a16:creationId xmlns:a16="http://schemas.microsoft.com/office/drawing/2014/main" id="{65FB9ABB-8C48-4B95-88B1-3F69F5627E8B}"/>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1404824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8F61F-0363-4B79-94C0-6C0CD5DB6EF4}"/>
              </a:ext>
            </a:extLst>
          </p:cNvPr>
          <p:cNvSpPr>
            <a:spLocks noGrp="1"/>
          </p:cNvSpPr>
          <p:nvPr>
            <p:ph type="title"/>
          </p:nvPr>
        </p:nvSpPr>
        <p:spPr/>
        <p:txBody>
          <a:bodyPr/>
          <a:lstStyle/>
          <a:p>
            <a:r>
              <a:rPr lang="en-US"/>
              <a:t>Facebook Own Posts Table | TrendSet - 7 of 26</a:t>
            </a:r>
          </a:p>
        </p:txBody>
      </p:sp>
      <p:graphicFrame>
        <p:nvGraphicFramePr>
          <p:cNvPr id="5" name="Table Placeholder 4">
            <a:extLst>
              <a:ext uri="{FF2B5EF4-FFF2-40B4-BE49-F238E27FC236}">
                <a16:creationId xmlns:a16="http://schemas.microsoft.com/office/drawing/2014/main" id="{7955CA64-5EDA-4654-979C-4A18ED8FBC98}"/>
              </a:ext>
            </a:extLst>
          </p:cNvPr>
          <p:cNvGraphicFramePr>
            <a:graphicFrameLocks noGrp="1"/>
          </p:cNvGraphicFramePr>
          <p:nvPr>
            <p:ph type="tbl" sz="quarter" idx="13"/>
            <p:extLst>
              <p:ext uri="{D42A27DB-BD31-4B8C-83A1-F6EECF244321}">
                <p14:modId xmlns:p14="http://schemas.microsoft.com/office/powerpoint/2010/main" val="3230251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900271673"/>
                    </a:ext>
                  </a:extLst>
                </a:gridCol>
                <a:gridCol w="822960">
                  <a:extLst>
                    <a:ext uri="{9D8B030D-6E8A-4147-A177-3AD203B41FA5}">
                      <a16:colId xmlns:a16="http://schemas.microsoft.com/office/drawing/2014/main" val="2366178550"/>
                    </a:ext>
                  </a:extLst>
                </a:gridCol>
                <a:gridCol w="329184">
                  <a:extLst>
                    <a:ext uri="{9D8B030D-6E8A-4147-A177-3AD203B41FA5}">
                      <a16:colId xmlns:a16="http://schemas.microsoft.com/office/drawing/2014/main" val="3679890956"/>
                    </a:ext>
                  </a:extLst>
                </a:gridCol>
                <a:gridCol w="208280">
                  <a:extLst>
                    <a:ext uri="{9D8B030D-6E8A-4147-A177-3AD203B41FA5}">
                      <a16:colId xmlns:a16="http://schemas.microsoft.com/office/drawing/2014/main" val="656428637"/>
                    </a:ext>
                  </a:extLst>
                </a:gridCol>
                <a:gridCol w="208280">
                  <a:extLst>
                    <a:ext uri="{9D8B030D-6E8A-4147-A177-3AD203B41FA5}">
                      <a16:colId xmlns:a16="http://schemas.microsoft.com/office/drawing/2014/main" val="4109442503"/>
                    </a:ext>
                  </a:extLst>
                </a:gridCol>
                <a:gridCol w="208280">
                  <a:extLst>
                    <a:ext uri="{9D8B030D-6E8A-4147-A177-3AD203B41FA5}">
                      <a16:colId xmlns:a16="http://schemas.microsoft.com/office/drawing/2014/main" val="853815997"/>
                    </a:ext>
                  </a:extLst>
                </a:gridCol>
                <a:gridCol w="208280">
                  <a:extLst>
                    <a:ext uri="{9D8B030D-6E8A-4147-A177-3AD203B41FA5}">
                      <a16:colId xmlns:a16="http://schemas.microsoft.com/office/drawing/2014/main" val="1365676206"/>
                    </a:ext>
                  </a:extLst>
                </a:gridCol>
                <a:gridCol w="208280">
                  <a:extLst>
                    <a:ext uri="{9D8B030D-6E8A-4147-A177-3AD203B41FA5}">
                      <a16:colId xmlns:a16="http://schemas.microsoft.com/office/drawing/2014/main" val="961463395"/>
                    </a:ext>
                  </a:extLst>
                </a:gridCol>
                <a:gridCol w="208280">
                  <a:extLst>
                    <a:ext uri="{9D8B030D-6E8A-4147-A177-3AD203B41FA5}">
                      <a16:colId xmlns:a16="http://schemas.microsoft.com/office/drawing/2014/main" val="738744571"/>
                    </a:ext>
                  </a:extLst>
                </a:gridCol>
                <a:gridCol w="208280">
                  <a:extLst>
                    <a:ext uri="{9D8B030D-6E8A-4147-A177-3AD203B41FA5}">
                      <a16:colId xmlns:a16="http://schemas.microsoft.com/office/drawing/2014/main" val="4229399715"/>
                    </a:ext>
                  </a:extLst>
                </a:gridCol>
                <a:gridCol w="208280">
                  <a:extLst>
                    <a:ext uri="{9D8B030D-6E8A-4147-A177-3AD203B41FA5}">
                      <a16:colId xmlns:a16="http://schemas.microsoft.com/office/drawing/2014/main" val="1076029405"/>
                    </a:ext>
                  </a:extLst>
                </a:gridCol>
                <a:gridCol w="208280">
                  <a:extLst>
                    <a:ext uri="{9D8B030D-6E8A-4147-A177-3AD203B41FA5}">
                      <a16:colId xmlns:a16="http://schemas.microsoft.com/office/drawing/2014/main" val="372751625"/>
                    </a:ext>
                  </a:extLst>
                </a:gridCol>
                <a:gridCol w="208280">
                  <a:extLst>
                    <a:ext uri="{9D8B030D-6E8A-4147-A177-3AD203B41FA5}">
                      <a16:colId xmlns:a16="http://schemas.microsoft.com/office/drawing/2014/main" val="2386626382"/>
                    </a:ext>
                  </a:extLst>
                </a:gridCol>
                <a:gridCol w="208280">
                  <a:extLst>
                    <a:ext uri="{9D8B030D-6E8A-4147-A177-3AD203B41FA5}">
                      <a16:colId xmlns:a16="http://schemas.microsoft.com/office/drawing/2014/main" val="2182476818"/>
                    </a:ext>
                  </a:extLst>
                </a:gridCol>
                <a:gridCol w="208280">
                  <a:extLst>
                    <a:ext uri="{9D8B030D-6E8A-4147-A177-3AD203B41FA5}">
                      <a16:colId xmlns:a16="http://schemas.microsoft.com/office/drawing/2014/main" val="3661948742"/>
                    </a:ext>
                  </a:extLst>
                </a:gridCol>
                <a:gridCol w="208280">
                  <a:extLst>
                    <a:ext uri="{9D8B030D-6E8A-4147-A177-3AD203B41FA5}">
                      <a16:colId xmlns:a16="http://schemas.microsoft.com/office/drawing/2014/main" val="1304443367"/>
                    </a:ext>
                  </a:extLst>
                </a:gridCol>
                <a:gridCol w="208280">
                  <a:extLst>
                    <a:ext uri="{9D8B030D-6E8A-4147-A177-3AD203B41FA5}">
                      <a16:colId xmlns:a16="http://schemas.microsoft.com/office/drawing/2014/main" val="1218063560"/>
                    </a:ext>
                  </a:extLst>
                </a:gridCol>
                <a:gridCol w="208280">
                  <a:extLst>
                    <a:ext uri="{9D8B030D-6E8A-4147-A177-3AD203B41FA5}">
                      <a16:colId xmlns:a16="http://schemas.microsoft.com/office/drawing/2014/main" val="2599674635"/>
                    </a:ext>
                  </a:extLst>
                </a:gridCol>
                <a:gridCol w="208280">
                  <a:extLst>
                    <a:ext uri="{9D8B030D-6E8A-4147-A177-3AD203B41FA5}">
                      <a16:colId xmlns:a16="http://schemas.microsoft.com/office/drawing/2014/main" val="2662925270"/>
                    </a:ext>
                  </a:extLst>
                </a:gridCol>
                <a:gridCol w="208280">
                  <a:extLst>
                    <a:ext uri="{9D8B030D-6E8A-4147-A177-3AD203B41FA5}">
                      <a16:colId xmlns:a16="http://schemas.microsoft.com/office/drawing/2014/main" val="2467955533"/>
                    </a:ext>
                  </a:extLst>
                </a:gridCol>
                <a:gridCol w="208280">
                  <a:extLst>
                    <a:ext uri="{9D8B030D-6E8A-4147-A177-3AD203B41FA5}">
                      <a16:colId xmlns:a16="http://schemas.microsoft.com/office/drawing/2014/main" val="3694313275"/>
                    </a:ext>
                  </a:extLst>
                </a:gridCol>
                <a:gridCol w="208280">
                  <a:extLst>
                    <a:ext uri="{9D8B030D-6E8A-4147-A177-3AD203B41FA5}">
                      <a16:colId xmlns:a16="http://schemas.microsoft.com/office/drawing/2014/main" val="1481855683"/>
                    </a:ext>
                  </a:extLst>
                </a:gridCol>
                <a:gridCol w="208280">
                  <a:extLst>
                    <a:ext uri="{9D8B030D-6E8A-4147-A177-3AD203B41FA5}">
                      <a16:colId xmlns:a16="http://schemas.microsoft.com/office/drawing/2014/main" val="4243342732"/>
                    </a:ext>
                  </a:extLst>
                </a:gridCol>
                <a:gridCol w="208280">
                  <a:extLst>
                    <a:ext uri="{9D8B030D-6E8A-4147-A177-3AD203B41FA5}">
                      <a16:colId xmlns:a16="http://schemas.microsoft.com/office/drawing/2014/main" val="1636400455"/>
                    </a:ext>
                  </a:extLst>
                </a:gridCol>
                <a:gridCol w="208280">
                  <a:extLst>
                    <a:ext uri="{9D8B030D-6E8A-4147-A177-3AD203B41FA5}">
                      <a16:colId xmlns:a16="http://schemas.microsoft.com/office/drawing/2014/main" val="3286544913"/>
                    </a:ext>
                  </a:extLst>
                </a:gridCol>
                <a:gridCol w="208280">
                  <a:extLst>
                    <a:ext uri="{9D8B030D-6E8A-4147-A177-3AD203B41FA5}">
                      <a16:colId xmlns:a16="http://schemas.microsoft.com/office/drawing/2014/main" val="3164236612"/>
                    </a:ext>
                  </a:extLst>
                </a:gridCol>
                <a:gridCol w="208280">
                  <a:extLst>
                    <a:ext uri="{9D8B030D-6E8A-4147-A177-3AD203B41FA5}">
                      <a16:colId xmlns:a16="http://schemas.microsoft.com/office/drawing/2014/main" val="145189105"/>
                    </a:ext>
                  </a:extLst>
                </a:gridCol>
                <a:gridCol w="208280">
                  <a:extLst>
                    <a:ext uri="{9D8B030D-6E8A-4147-A177-3AD203B41FA5}">
                      <a16:colId xmlns:a16="http://schemas.microsoft.com/office/drawing/2014/main" val="317094336"/>
                    </a:ext>
                  </a:extLst>
                </a:gridCol>
                <a:gridCol w="208280">
                  <a:extLst>
                    <a:ext uri="{9D8B030D-6E8A-4147-A177-3AD203B41FA5}">
                      <a16:colId xmlns:a16="http://schemas.microsoft.com/office/drawing/2014/main" val="2432970130"/>
                    </a:ext>
                  </a:extLst>
                </a:gridCol>
                <a:gridCol w="208280">
                  <a:extLst>
                    <a:ext uri="{9D8B030D-6E8A-4147-A177-3AD203B41FA5}">
                      <a16:colId xmlns:a16="http://schemas.microsoft.com/office/drawing/2014/main" val="2200850223"/>
                    </a:ext>
                  </a:extLst>
                </a:gridCol>
                <a:gridCol w="208280">
                  <a:extLst>
                    <a:ext uri="{9D8B030D-6E8A-4147-A177-3AD203B41FA5}">
                      <a16:colId xmlns:a16="http://schemas.microsoft.com/office/drawing/2014/main" val="2506426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418032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- 2020-08-18 15:26:31</a:t>
                      </a:r>
                      <a:r>
                        <a:rPr kumimoji="0" lang="en-US" sz="1000" b="0" i="0" u="none" strike="noStrike" kern="1200" cap="none" spc="0" normalizeH="0" baseline="0" noProof="0">
                          <a:ln>
                            <a:noFill/>
                          </a:ln>
                          <a:solidFill>
                            <a:prstClr val="black"/>
                          </a:solidFill>
                          <a:effectLst/>
                          <a:uLnTx/>
                          <a:uFillTx/>
                          <a:latin typeface="+mn-lt"/>
                          <a:ea typeface="+mn-ea"/>
                          <a:cs typeface="+mn-cs"/>
                        </a:rPr>
                        <a:t>
 Why are you looking forward to TrendSet Summer 2020? 💙 That’s what we asked our exhibitors. See their answers in the upcoming weeks! 😊 Today: @hoffinterieur #lookingforward 💙
—————————————————————
And yes, you got it right: the TrendSet Summer 2020 takes place! From 12 - 14 September we welcome you in Munich - with a hygiene concept, of course. 👍 #staysafe
—————————————————————
TrendSet 💙 International Trade Fair for Interiors, Inspiration and Lifestyle Upcoming TrendSet Fair: 12 - 14 September 2020 at Messe München #trendsetmünchen #trendinteriors #interiors #inspiration #lifestyle #trendsetsummer2020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https://scontent-iad3-1.xx.fbcdn.net/v/t15.5256-10/118156920_293389401945062_8288096540069338348_n.jpg?_nc_cat=110&amp;_nc_sid=ad6a45&amp;_nc_ohc=B5fwgr466g8AX8rdxB7&amp;_nc_ht=scontent-iad3-1.xx&amp;oh=b91142c144c87f5a5cf4457e259cbeaa&amp;oe=5F62393F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08/19/2020 08:15:39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89437294"/>
                  </a:ext>
                </a:extLst>
              </a:tr>
            </a:tbl>
          </a:graphicData>
        </a:graphic>
      </p:graphicFrame>
      <p:sp>
        <p:nvSpPr>
          <p:cNvPr id="4" name="Text Placeholder 3">
            <a:extLst>
              <a:ext uri="{FF2B5EF4-FFF2-40B4-BE49-F238E27FC236}">
                <a16:creationId xmlns:a16="http://schemas.microsoft.com/office/drawing/2014/main" id="{26ACF410-03B1-4E5F-9419-C4DE267717C6}"/>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2118649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49DE7-45CC-49A7-8AD5-B82C8926A015}"/>
              </a:ext>
            </a:extLst>
          </p:cNvPr>
          <p:cNvSpPr>
            <a:spLocks noGrp="1"/>
          </p:cNvSpPr>
          <p:nvPr>
            <p:ph type="title"/>
          </p:nvPr>
        </p:nvSpPr>
        <p:spPr/>
        <p:txBody>
          <a:bodyPr/>
          <a:lstStyle/>
          <a:p>
            <a:r>
              <a:rPr lang="en-US"/>
              <a:t>Facebook Own Posts Table | TrendSet - 8 of 26</a:t>
            </a:r>
          </a:p>
        </p:txBody>
      </p:sp>
      <p:graphicFrame>
        <p:nvGraphicFramePr>
          <p:cNvPr id="5" name="Table Placeholder 4">
            <a:extLst>
              <a:ext uri="{FF2B5EF4-FFF2-40B4-BE49-F238E27FC236}">
                <a16:creationId xmlns:a16="http://schemas.microsoft.com/office/drawing/2014/main" id="{E7AB083D-ACC1-46D2-92DA-86E26219C9C4}"/>
              </a:ext>
            </a:extLst>
          </p:cNvPr>
          <p:cNvGraphicFramePr>
            <a:graphicFrameLocks noGrp="1"/>
          </p:cNvGraphicFramePr>
          <p:nvPr>
            <p:ph type="tbl" sz="quarter" idx="13"/>
            <p:extLst>
              <p:ext uri="{D42A27DB-BD31-4B8C-83A1-F6EECF244321}">
                <p14:modId xmlns:p14="http://schemas.microsoft.com/office/powerpoint/2010/main" val="2993880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14624357"/>
                    </a:ext>
                  </a:extLst>
                </a:gridCol>
                <a:gridCol w="822960">
                  <a:extLst>
                    <a:ext uri="{9D8B030D-6E8A-4147-A177-3AD203B41FA5}">
                      <a16:colId xmlns:a16="http://schemas.microsoft.com/office/drawing/2014/main" val="536621071"/>
                    </a:ext>
                  </a:extLst>
                </a:gridCol>
                <a:gridCol w="329184">
                  <a:extLst>
                    <a:ext uri="{9D8B030D-6E8A-4147-A177-3AD203B41FA5}">
                      <a16:colId xmlns:a16="http://schemas.microsoft.com/office/drawing/2014/main" val="3648126623"/>
                    </a:ext>
                  </a:extLst>
                </a:gridCol>
                <a:gridCol w="208280">
                  <a:extLst>
                    <a:ext uri="{9D8B030D-6E8A-4147-A177-3AD203B41FA5}">
                      <a16:colId xmlns:a16="http://schemas.microsoft.com/office/drawing/2014/main" val="990346148"/>
                    </a:ext>
                  </a:extLst>
                </a:gridCol>
                <a:gridCol w="208280">
                  <a:extLst>
                    <a:ext uri="{9D8B030D-6E8A-4147-A177-3AD203B41FA5}">
                      <a16:colId xmlns:a16="http://schemas.microsoft.com/office/drawing/2014/main" val="3264724584"/>
                    </a:ext>
                  </a:extLst>
                </a:gridCol>
                <a:gridCol w="208280">
                  <a:extLst>
                    <a:ext uri="{9D8B030D-6E8A-4147-A177-3AD203B41FA5}">
                      <a16:colId xmlns:a16="http://schemas.microsoft.com/office/drawing/2014/main" val="347261489"/>
                    </a:ext>
                  </a:extLst>
                </a:gridCol>
                <a:gridCol w="208280">
                  <a:extLst>
                    <a:ext uri="{9D8B030D-6E8A-4147-A177-3AD203B41FA5}">
                      <a16:colId xmlns:a16="http://schemas.microsoft.com/office/drawing/2014/main" val="2819607682"/>
                    </a:ext>
                  </a:extLst>
                </a:gridCol>
                <a:gridCol w="208280">
                  <a:extLst>
                    <a:ext uri="{9D8B030D-6E8A-4147-A177-3AD203B41FA5}">
                      <a16:colId xmlns:a16="http://schemas.microsoft.com/office/drawing/2014/main" val="1741297343"/>
                    </a:ext>
                  </a:extLst>
                </a:gridCol>
                <a:gridCol w="208280">
                  <a:extLst>
                    <a:ext uri="{9D8B030D-6E8A-4147-A177-3AD203B41FA5}">
                      <a16:colId xmlns:a16="http://schemas.microsoft.com/office/drawing/2014/main" val="1158346120"/>
                    </a:ext>
                  </a:extLst>
                </a:gridCol>
                <a:gridCol w="208280">
                  <a:extLst>
                    <a:ext uri="{9D8B030D-6E8A-4147-A177-3AD203B41FA5}">
                      <a16:colId xmlns:a16="http://schemas.microsoft.com/office/drawing/2014/main" val="2245230436"/>
                    </a:ext>
                  </a:extLst>
                </a:gridCol>
                <a:gridCol w="208280">
                  <a:extLst>
                    <a:ext uri="{9D8B030D-6E8A-4147-A177-3AD203B41FA5}">
                      <a16:colId xmlns:a16="http://schemas.microsoft.com/office/drawing/2014/main" val="22221401"/>
                    </a:ext>
                  </a:extLst>
                </a:gridCol>
                <a:gridCol w="208280">
                  <a:extLst>
                    <a:ext uri="{9D8B030D-6E8A-4147-A177-3AD203B41FA5}">
                      <a16:colId xmlns:a16="http://schemas.microsoft.com/office/drawing/2014/main" val="371342298"/>
                    </a:ext>
                  </a:extLst>
                </a:gridCol>
                <a:gridCol w="208280">
                  <a:extLst>
                    <a:ext uri="{9D8B030D-6E8A-4147-A177-3AD203B41FA5}">
                      <a16:colId xmlns:a16="http://schemas.microsoft.com/office/drawing/2014/main" val="680950092"/>
                    </a:ext>
                  </a:extLst>
                </a:gridCol>
                <a:gridCol w="208280">
                  <a:extLst>
                    <a:ext uri="{9D8B030D-6E8A-4147-A177-3AD203B41FA5}">
                      <a16:colId xmlns:a16="http://schemas.microsoft.com/office/drawing/2014/main" val="3903252190"/>
                    </a:ext>
                  </a:extLst>
                </a:gridCol>
                <a:gridCol w="208280">
                  <a:extLst>
                    <a:ext uri="{9D8B030D-6E8A-4147-A177-3AD203B41FA5}">
                      <a16:colId xmlns:a16="http://schemas.microsoft.com/office/drawing/2014/main" val="2373909885"/>
                    </a:ext>
                  </a:extLst>
                </a:gridCol>
                <a:gridCol w="208280">
                  <a:extLst>
                    <a:ext uri="{9D8B030D-6E8A-4147-A177-3AD203B41FA5}">
                      <a16:colId xmlns:a16="http://schemas.microsoft.com/office/drawing/2014/main" val="765253096"/>
                    </a:ext>
                  </a:extLst>
                </a:gridCol>
                <a:gridCol w="208280">
                  <a:extLst>
                    <a:ext uri="{9D8B030D-6E8A-4147-A177-3AD203B41FA5}">
                      <a16:colId xmlns:a16="http://schemas.microsoft.com/office/drawing/2014/main" val="3236820398"/>
                    </a:ext>
                  </a:extLst>
                </a:gridCol>
                <a:gridCol w="208280">
                  <a:extLst>
                    <a:ext uri="{9D8B030D-6E8A-4147-A177-3AD203B41FA5}">
                      <a16:colId xmlns:a16="http://schemas.microsoft.com/office/drawing/2014/main" val="1252671538"/>
                    </a:ext>
                  </a:extLst>
                </a:gridCol>
                <a:gridCol w="208280">
                  <a:extLst>
                    <a:ext uri="{9D8B030D-6E8A-4147-A177-3AD203B41FA5}">
                      <a16:colId xmlns:a16="http://schemas.microsoft.com/office/drawing/2014/main" val="3270293275"/>
                    </a:ext>
                  </a:extLst>
                </a:gridCol>
                <a:gridCol w="208280">
                  <a:extLst>
                    <a:ext uri="{9D8B030D-6E8A-4147-A177-3AD203B41FA5}">
                      <a16:colId xmlns:a16="http://schemas.microsoft.com/office/drawing/2014/main" val="3297209051"/>
                    </a:ext>
                  </a:extLst>
                </a:gridCol>
                <a:gridCol w="208280">
                  <a:extLst>
                    <a:ext uri="{9D8B030D-6E8A-4147-A177-3AD203B41FA5}">
                      <a16:colId xmlns:a16="http://schemas.microsoft.com/office/drawing/2014/main" val="1201427267"/>
                    </a:ext>
                  </a:extLst>
                </a:gridCol>
                <a:gridCol w="208280">
                  <a:extLst>
                    <a:ext uri="{9D8B030D-6E8A-4147-A177-3AD203B41FA5}">
                      <a16:colId xmlns:a16="http://schemas.microsoft.com/office/drawing/2014/main" val="1336554384"/>
                    </a:ext>
                  </a:extLst>
                </a:gridCol>
                <a:gridCol w="208280">
                  <a:extLst>
                    <a:ext uri="{9D8B030D-6E8A-4147-A177-3AD203B41FA5}">
                      <a16:colId xmlns:a16="http://schemas.microsoft.com/office/drawing/2014/main" val="2960961270"/>
                    </a:ext>
                  </a:extLst>
                </a:gridCol>
                <a:gridCol w="208280">
                  <a:extLst>
                    <a:ext uri="{9D8B030D-6E8A-4147-A177-3AD203B41FA5}">
                      <a16:colId xmlns:a16="http://schemas.microsoft.com/office/drawing/2014/main" val="561802213"/>
                    </a:ext>
                  </a:extLst>
                </a:gridCol>
                <a:gridCol w="208280">
                  <a:extLst>
                    <a:ext uri="{9D8B030D-6E8A-4147-A177-3AD203B41FA5}">
                      <a16:colId xmlns:a16="http://schemas.microsoft.com/office/drawing/2014/main" val="3531558539"/>
                    </a:ext>
                  </a:extLst>
                </a:gridCol>
                <a:gridCol w="208280">
                  <a:extLst>
                    <a:ext uri="{9D8B030D-6E8A-4147-A177-3AD203B41FA5}">
                      <a16:colId xmlns:a16="http://schemas.microsoft.com/office/drawing/2014/main" val="3767689967"/>
                    </a:ext>
                  </a:extLst>
                </a:gridCol>
                <a:gridCol w="208280">
                  <a:extLst>
                    <a:ext uri="{9D8B030D-6E8A-4147-A177-3AD203B41FA5}">
                      <a16:colId xmlns:a16="http://schemas.microsoft.com/office/drawing/2014/main" val="1921150472"/>
                    </a:ext>
                  </a:extLst>
                </a:gridCol>
                <a:gridCol w="208280">
                  <a:extLst>
                    <a:ext uri="{9D8B030D-6E8A-4147-A177-3AD203B41FA5}">
                      <a16:colId xmlns:a16="http://schemas.microsoft.com/office/drawing/2014/main" val="2931477009"/>
                    </a:ext>
                  </a:extLst>
                </a:gridCol>
                <a:gridCol w="208280">
                  <a:extLst>
                    <a:ext uri="{9D8B030D-6E8A-4147-A177-3AD203B41FA5}">
                      <a16:colId xmlns:a16="http://schemas.microsoft.com/office/drawing/2014/main" val="4289453031"/>
                    </a:ext>
                  </a:extLst>
                </a:gridCol>
                <a:gridCol w="208280">
                  <a:extLst>
                    <a:ext uri="{9D8B030D-6E8A-4147-A177-3AD203B41FA5}">
                      <a16:colId xmlns:a16="http://schemas.microsoft.com/office/drawing/2014/main" val="2410494396"/>
                    </a:ext>
                  </a:extLst>
                </a:gridCol>
                <a:gridCol w="208280">
                  <a:extLst>
                    <a:ext uri="{9D8B030D-6E8A-4147-A177-3AD203B41FA5}">
                      <a16:colId xmlns:a16="http://schemas.microsoft.com/office/drawing/2014/main" val="3404688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70140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- 2020-08-18 09:40:01</a:t>
                      </a:r>
                      <a:r>
                        <a:rPr kumimoji="0" lang="en-US" sz="1000" b="0" i="0" u="none" strike="noStrike" kern="1200" cap="none" spc="0" normalizeH="0" baseline="0" noProof="0">
                          <a:ln>
                            <a:noFill/>
                          </a:ln>
                          <a:solidFill>
                            <a:prstClr val="black"/>
                          </a:solidFill>
                          <a:effectLst/>
                          <a:uLnTx/>
                          <a:uFillTx/>
                          <a:latin typeface="+mn-lt"/>
                          <a:ea typeface="+mn-ea"/>
                          <a:cs typeface="+mn-cs"/>
                        </a:rPr>
                        <a:t>
 The colour variety of Djurdjica Art's canvas painting perfectly reflects the vivid colours of our trend motif FLOWING SENSES. 📸 @djurdjica_art #flowingsenses
—————————————————————
TrendSet 💙 International Trade Fair for Interiors, Inspiration and Lifestyle || Upcoming TrendSet Fair: 12 - 14 September 2020 at Messe München || #trendsetmünchen #trendinteriors #interiors #inspiration #lifestyle #trendsetsummer2020
# djurdjica-art #acrylicpainting #abstractart #modern #trendset.finearts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https://scontent-iad3-1.xx.fbcdn.net/v/t1.0-9/p720x720/118085305_3517303064966938_3694081499593187756_o.jpg?_nc_cat=102&amp;_nc_sid=2d5d41&amp;_nc_ohc=ExGb20BkBQAAX9II657&amp;_nc_ht=scontent-iad3-1.xx&amp;_nc_tp=6&amp;oh=a8414b47cedc0f1a4a3754beb9b178c4&amp;oe=5F63BCFC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08/21/2020 08:16:40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42650945"/>
                  </a:ext>
                </a:extLst>
              </a:tr>
            </a:tbl>
          </a:graphicData>
        </a:graphic>
      </p:graphicFrame>
      <p:sp>
        <p:nvSpPr>
          <p:cNvPr id="4" name="Text Placeholder 3">
            <a:extLst>
              <a:ext uri="{FF2B5EF4-FFF2-40B4-BE49-F238E27FC236}">
                <a16:creationId xmlns:a16="http://schemas.microsoft.com/office/drawing/2014/main" id="{820EA149-3A4F-40D4-B1FD-97947F64297E}"/>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3188504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275EE-FBD7-403C-BA4F-38D083C3330B}"/>
              </a:ext>
            </a:extLst>
          </p:cNvPr>
          <p:cNvSpPr>
            <a:spLocks noGrp="1"/>
          </p:cNvSpPr>
          <p:nvPr>
            <p:ph type="title"/>
          </p:nvPr>
        </p:nvSpPr>
        <p:spPr/>
        <p:txBody>
          <a:bodyPr/>
          <a:lstStyle/>
          <a:p>
            <a:r>
              <a:rPr lang="en-US"/>
              <a:t>Facebook Own Posts Table | TrendSet - 9 of 26</a:t>
            </a:r>
          </a:p>
        </p:txBody>
      </p:sp>
      <p:graphicFrame>
        <p:nvGraphicFramePr>
          <p:cNvPr id="5" name="Table Placeholder 4">
            <a:extLst>
              <a:ext uri="{FF2B5EF4-FFF2-40B4-BE49-F238E27FC236}">
                <a16:creationId xmlns:a16="http://schemas.microsoft.com/office/drawing/2014/main" id="{61BA132A-C29E-43C0-A2AD-5185D5A3D80D}"/>
              </a:ext>
            </a:extLst>
          </p:cNvPr>
          <p:cNvGraphicFramePr>
            <a:graphicFrameLocks noGrp="1"/>
          </p:cNvGraphicFramePr>
          <p:nvPr>
            <p:ph type="tbl" sz="quarter" idx="13"/>
            <p:extLst>
              <p:ext uri="{D42A27DB-BD31-4B8C-83A1-F6EECF244321}">
                <p14:modId xmlns:p14="http://schemas.microsoft.com/office/powerpoint/2010/main" val="64888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371671987"/>
                    </a:ext>
                  </a:extLst>
                </a:gridCol>
                <a:gridCol w="822960">
                  <a:extLst>
                    <a:ext uri="{9D8B030D-6E8A-4147-A177-3AD203B41FA5}">
                      <a16:colId xmlns:a16="http://schemas.microsoft.com/office/drawing/2014/main" val="4113201647"/>
                    </a:ext>
                  </a:extLst>
                </a:gridCol>
                <a:gridCol w="329184">
                  <a:extLst>
                    <a:ext uri="{9D8B030D-6E8A-4147-A177-3AD203B41FA5}">
                      <a16:colId xmlns:a16="http://schemas.microsoft.com/office/drawing/2014/main" val="2994709629"/>
                    </a:ext>
                  </a:extLst>
                </a:gridCol>
                <a:gridCol w="208280">
                  <a:extLst>
                    <a:ext uri="{9D8B030D-6E8A-4147-A177-3AD203B41FA5}">
                      <a16:colId xmlns:a16="http://schemas.microsoft.com/office/drawing/2014/main" val="1383517317"/>
                    </a:ext>
                  </a:extLst>
                </a:gridCol>
                <a:gridCol w="208280">
                  <a:extLst>
                    <a:ext uri="{9D8B030D-6E8A-4147-A177-3AD203B41FA5}">
                      <a16:colId xmlns:a16="http://schemas.microsoft.com/office/drawing/2014/main" val="1949680507"/>
                    </a:ext>
                  </a:extLst>
                </a:gridCol>
                <a:gridCol w="208280">
                  <a:extLst>
                    <a:ext uri="{9D8B030D-6E8A-4147-A177-3AD203B41FA5}">
                      <a16:colId xmlns:a16="http://schemas.microsoft.com/office/drawing/2014/main" val="1422191779"/>
                    </a:ext>
                  </a:extLst>
                </a:gridCol>
                <a:gridCol w="208280">
                  <a:extLst>
                    <a:ext uri="{9D8B030D-6E8A-4147-A177-3AD203B41FA5}">
                      <a16:colId xmlns:a16="http://schemas.microsoft.com/office/drawing/2014/main" val="2670242812"/>
                    </a:ext>
                  </a:extLst>
                </a:gridCol>
                <a:gridCol w="208280">
                  <a:extLst>
                    <a:ext uri="{9D8B030D-6E8A-4147-A177-3AD203B41FA5}">
                      <a16:colId xmlns:a16="http://schemas.microsoft.com/office/drawing/2014/main" val="2228881559"/>
                    </a:ext>
                  </a:extLst>
                </a:gridCol>
                <a:gridCol w="208280">
                  <a:extLst>
                    <a:ext uri="{9D8B030D-6E8A-4147-A177-3AD203B41FA5}">
                      <a16:colId xmlns:a16="http://schemas.microsoft.com/office/drawing/2014/main" val="3947801304"/>
                    </a:ext>
                  </a:extLst>
                </a:gridCol>
                <a:gridCol w="208280">
                  <a:extLst>
                    <a:ext uri="{9D8B030D-6E8A-4147-A177-3AD203B41FA5}">
                      <a16:colId xmlns:a16="http://schemas.microsoft.com/office/drawing/2014/main" val="770602170"/>
                    </a:ext>
                  </a:extLst>
                </a:gridCol>
                <a:gridCol w="208280">
                  <a:extLst>
                    <a:ext uri="{9D8B030D-6E8A-4147-A177-3AD203B41FA5}">
                      <a16:colId xmlns:a16="http://schemas.microsoft.com/office/drawing/2014/main" val="1480358670"/>
                    </a:ext>
                  </a:extLst>
                </a:gridCol>
                <a:gridCol w="208280">
                  <a:extLst>
                    <a:ext uri="{9D8B030D-6E8A-4147-A177-3AD203B41FA5}">
                      <a16:colId xmlns:a16="http://schemas.microsoft.com/office/drawing/2014/main" val="748882650"/>
                    </a:ext>
                  </a:extLst>
                </a:gridCol>
                <a:gridCol w="208280">
                  <a:extLst>
                    <a:ext uri="{9D8B030D-6E8A-4147-A177-3AD203B41FA5}">
                      <a16:colId xmlns:a16="http://schemas.microsoft.com/office/drawing/2014/main" val="2140121217"/>
                    </a:ext>
                  </a:extLst>
                </a:gridCol>
                <a:gridCol w="208280">
                  <a:extLst>
                    <a:ext uri="{9D8B030D-6E8A-4147-A177-3AD203B41FA5}">
                      <a16:colId xmlns:a16="http://schemas.microsoft.com/office/drawing/2014/main" val="3013985043"/>
                    </a:ext>
                  </a:extLst>
                </a:gridCol>
                <a:gridCol w="208280">
                  <a:extLst>
                    <a:ext uri="{9D8B030D-6E8A-4147-A177-3AD203B41FA5}">
                      <a16:colId xmlns:a16="http://schemas.microsoft.com/office/drawing/2014/main" val="1052773319"/>
                    </a:ext>
                  </a:extLst>
                </a:gridCol>
                <a:gridCol w="208280">
                  <a:extLst>
                    <a:ext uri="{9D8B030D-6E8A-4147-A177-3AD203B41FA5}">
                      <a16:colId xmlns:a16="http://schemas.microsoft.com/office/drawing/2014/main" val="4141785708"/>
                    </a:ext>
                  </a:extLst>
                </a:gridCol>
                <a:gridCol w="208280">
                  <a:extLst>
                    <a:ext uri="{9D8B030D-6E8A-4147-A177-3AD203B41FA5}">
                      <a16:colId xmlns:a16="http://schemas.microsoft.com/office/drawing/2014/main" val="584696231"/>
                    </a:ext>
                  </a:extLst>
                </a:gridCol>
                <a:gridCol w="208280">
                  <a:extLst>
                    <a:ext uri="{9D8B030D-6E8A-4147-A177-3AD203B41FA5}">
                      <a16:colId xmlns:a16="http://schemas.microsoft.com/office/drawing/2014/main" val="180142062"/>
                    </a:ext>
                  </a:extLst>
                </a:gridCol>
                <a:gridCol w="208280">
                  <a:extLst>
                    <a:ext uri="{9D8B030D-6E8A-4147-A177-3AD203B41FA5}">
                      <a16:colId xmlns:a16="http://schemas.microsoft.com/office/drawing/2014/main" val="2179155214"/>
                    </a:ext>
                  </a:extLst>
                </a:gridCol>
                <a:gridCol w="208280">
                  <a:extLst>
                    <a:ext uri="{9D8B030D-6E8A-4147-A177-3AD203B41FA5}">
                      <a16:colId xmlns:a16="http://schemas.microsoft.com/office/drawing/2014/main" val="1613433914"/>
                    </a:ext>
                  </a:extLst>
                </a:gridCol>
                <a:gridCol w="208280">
                  <a:extLst>
                    <a:ext uri="{9D8B030D-6E8A-4147-A177-3AD203B41FA5}">
                      <a16:colId xmlns:a16="http://schemas.microsoft.com/office/drawing/2014/main" val="3771782138"/>
                    </a:ext>
                  </a:extLst>
                </a:gridCol>
                <a:gridCol w="208280">
                  <a:extLst>
                    <a:ext uri="{9D8B030D-6E8A-4147-A177-3AD203B41FA5}">
                      <a16:colId xmlns:a16="http://schemas.microsoft.com/office/drawing/2014/main" val="19638724"/>
                    </a:ext>
                  </a:extLst>
                </a:gridCol>
                <a:gridCol w="208280">
                  <a:extLst>
                    <a:ext uri="{9D8B030D-6E8A-4147-A177-3AD203B41FA5}">
                      <a16:colId xmlns:a16="http://schemas.microsoft.com/office/drawing/2014/main" val="240766056"/>
                    </a:ext>
                  </a:extLst>
                </a:gridCol>
                <a:gridCol w="208280">
                  <a:extLst>
                    <a:ext uri="{9D8B030D-6E8A-4147-A177-3AD203B41FA5}">
                      <a16:colId xmlns:a16="http://schemas.microsoft.com/office/drawing/2014/main" val="3496452814"/>
                    </a:ext>
                  </a:extLst>
                </a:gridCol>
                <a:gridCol w="208280">
                  <a:extLst>
                    <a:ext uri="{9D8B030D-6E8A-4147-A177-3AD203B41FA5}">
                      <a16:colId xmlns:a16="http://schemas.microsoft.com/office/drawing/2014/main" val="1260280423"/>
                    </a:ext>
                  </a:extLst>
                </a:gridCol>
                <a:gridCol w="208280">
                  <a:extLst>
                    <a:ext uri="{9D8B030D-6E8A-4147-A177-3AD203B41FA5}">
                      <a16:colId xmlns:a16="http://schemas.microsoft.com/office/drawing/2014/main" val="3845045200"/>
                    </a:ext>
                  </a:extLst>
                </a:gridCol>
                <a:gridCol w="208280">
                  <a:extLst>
                    <a:ext uri="{9D8B030D-6E8A-4147-A177-3AD203B41FA5}">
                      <a16:colId xmlns:a16="http://schemas.microsoft.com/office/drawing/2014/main" val="3087153066"/>
                    </a:ext>
                  </a:extLst>
                </a:gridCol>
                <a:gridCol w="208280">
                  <a:extLst>
                    <a:ext uri="{9D8B030D-6E8A-4147-A177-3AD203B41FA5}">
                      <a16:colId xmlns:a16="http://schemas.microsoft.com/office/drawing/2014/main" val="3353172194"/>
                    </a:ext>
                  </a:extLst>
                </a:gridCol>
                <a:gridCol w="208280">
                  <a:extLst>
                    <a:ext uri="{9D8B030D-6E8A-4147-A177-3AD203B41FA5}">
                      <a16:colId xmlns:a16="http://schemas.microsoft.com/office/drawing/2014/main" val="3090293682"/>
                    </a:ext>
                  </a:extLst>
                </a:gridCol>
                <a:gridCol w="208280">
                  <a:extLst>
                    <a:ext uri="{9D8B030D-6E8A-4147-A177-3AD203B41FA5}">
                      <a16:colId xmlns:a16="http://schemas.microsoft.com/office/drawing/2014/main" val="804079580"/>
                    </a:ext>
                  </a:extLst>
                </a:gridCol>
                <a:gridCol w="208280">
                  <a:extLst>
                    <a:ext uri="{9D8B030D-6E8A-4147-A177-3AD203B41FA5}">
                      <a16:colId xmlns:a16="http://schemas.microsoft.com/office/drawing/2014/main" val="2963278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32809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- 2020-08-17 17:33:57</a:t>
                      </a:r>
                      <a:r>
                        <a:rPr kumimoji="0" lang="en-US" sz="1000" b="0" i="0" u="none" strike="noStrike" kern="1200" cap="none" spc="0" normalizeH="0" baseline="0" noProof="0">
                          <a:ln>
                            <a:noFill/>
                          </a:ln>
                          <a:solidFill>
                            <a:prstClr val="black"/>
                          </a:solidFill>
                          <a:effectLst/>
                          <a:uLnTx/>
                          <a:uFillTx/>
                          <a:latin typeface="+mn-lt"/>
                          <a:ea typeface="+mn-ea"/>
                          <a:cs typeface="+mn-cs"/>
                        </a:rPr>
                        <a:t>
 Why are you looking forward to TrendSet Summer 2020? 💙 Today: Dr. Pfeiffer, Geschäftsführer Messe München #lookingforward 💙
—————————————————————
TrendSet 💙 International Trade Fair for Interiors, Inspiration and Lifestyle || Upcoming TrendSet Fair: 12 - 14 September 2020 at Messe München || #trendsetmünchen #trendinteriors #interiors #inspiration #lifestyle #trendsetsummer2020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https://scontent-iad3-1.xx.fbcdn.net/v/t15.5256-10/117535470_440262416929574_7374815324875377825_n.jpg?_nc_cat=101&amp;_nc_sid=ad6a45&amp;_nc_ohc=g6M3TP1UFQgAX8--NON&amp;_nc_ht=scontent-iad3-1.xx&amp;oh=c9677f324132936d14dca2a63e6fd64c&amp;oe=5F630C2A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08/21/2020 08:16:40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53749082"/>
                  </a:ext>
                </a:extLst>
              </a:tr>
            </a:tbl>
          </a:graphicData>
        </a:graphic>
      </p:graphicFrame>
      <p:sp>
        <p:nvSpPr>
          <p:cNvPr id="4" name="Text Placeholder 3">
            <a:extLst>
              <a:ext uri="{FF2B5EF4-FFF2-40B4-BE49-F238E27FC236}">
                <a16:creationId xmlns:a16="http://schemas.microsoft.com/office/drawing/2014/main" id="{7A0CC872-5F6F-4C8C-AE02-B6826B63CA39}"/>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2458263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45D1A-6455-4F5B-9750-F17A0836E074}"/>
              </a:ext>
            </a:extLst>
          </p:cNvPr>
          <p:cNvSpPr>
            <a:spLocks noGrp="1"/>
          </p:cNvSpPr>
          <p:nvPr>
            <p:ph type="title"/>
          </p:nvPr>
        </p:nvSpPr>
        <p:spPr/>
        <p:txBody>
          <a:bodyPr/>
          <a:lstStyle/>
          <a:p>
            <a:r>
              <a:rPr lang="en-US"/>
              <a:t>Facebook Own Posts Table | TrendSet - 10 of 26</a:t>
            </a:r>
          </a:p>
        </p:txBody>
      </p:sp>
      <p:graphicFrame>
        <p:nvGraphicFramePr>
          <p:cNvPr id="5" name="Table Placeholder 4">
            <a:extLst>
              <a:ext uri="{FF2B5EF4-FFF2-40B4-BE49-F238E27FC236}">
                <a16:creationId xmlns:a16="http://schemas.microsoft.com/office/drawing/2014/main" id="{79738B09-7C1D-4520-AC0B-BD5F12E77F7C}"/>
              </a:ext>
            </a:extLst>
          </p:cNvPr>
          <p:cNvGraphicFramePr>
            <a:graphicFrameLocks noGrp="1"/>
          </p:cNvGraphicFramePr>
          <p:nvPr>
            <p:ph type="tbl" sz="quarter" idx="13"/>
            <p:extLst>
              <p:ext uri="{D42A27DB-BD31-4B8C-83A1-F6EECF244321}">
                <p14:modId xmlns:p14="http://schemas.microsoft.com/office/powerpoint/2010/main" val="4189912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07965174"/>
                    </a:ext>
                  </a:extLst>
                </a:gridCol>
                <a:gridCol w="822960">
                  <a:extLst>
                    <a:ext uri="{9D8B030D-6E8A-4147-A177-3AD203B41FA5}">
                      <a16:colId xmlns:a16="http://schemas.microsoft.com/office/drawing/2014/main" val="3433617114"/>
                    </a:ext>
                  </a:extLst>
                </a:gridCol>
                <a:gridCol w="329184">
                  <a:extLst>
                    <a:ext uri="{9D8B030D-6E8A-4147-A177-3AD203B41FA5}">
                      <a16:colId xmlns:a16="http://schemas.microsoft.com/office/drawing/2014/main" val="1432878884"/>
                    </a:ext>
                  </a:extLst>
                </a:gridCol>
                <a:gridCol w="208280">
                  <a:extLst>
                    <a:ext uri="{9D8B030D-6E8A-4147-A177-3AD203B41FA5}">
                      <a16:colId xmlns:a16="http://schemas.microsoft.com/office/drawing/2014/main" val="2854029909"/>
                    </a:ext>
                  </a:extLst>
                </a:gridCol>
                <a:gridCol w="208280">
                  <a:extLst>
                    <a:ext uri="{9D8B030D-6E8A-4147-A177-3AD203B41FA5}">
                      <a16:colId xmlns:a16="http://schemas.microsoft.com/office/drawing/2014/main" val="692479271"/>
                    </a:ext>
                  </a:extLst>
                </a:gridCol>
                <a:gridCol w="208280">
                  <a:extLst>
                    <a:ext uri="{9D8B030D-6E8A-4147-A177-3AD203B41FA5}">
                      <a16:colId xmlns:a16="http://schemas.microsoft.com/office/drawing/2014/main" val="1782437858"/>
                    </a:ext>
                  </a:extLst>
                </a:gridCol>
                <a:gridCol w="208280">
                  <a:extLst>
                    <a:ext uri="{9D8B030D-6E8A-4147-A177-3AD203B41FA5}">
                      <a16:colId xmlns:a16="http://schemas.microsoft.com/office/drawing/2014/main" val="2329008612"/>
                    </a:ext>
                  </a:extLst>
                </a:gridCol>
                <a:gridCol w="208280">
                  <a:extLst>
                    <a:ext uri="{9D8B030D-6E8A-4147-A177-3AD203B41FA5}">
                      <a16:colId xmlns:a16="http://schemas.microsoft.com/office/drawing/2014/main" val="1057489641"/>
                    </a:ext>
                  </a:extLst>
                </a:gridCol>
                <a:gridCol w="208280">
                  <a:extLst>
                    <a:ext uri="{9D8B030D-6E8A-4147-A177-3AD203B41FA5}">
                      <a16:colId xmlns:a16="http://schemas.microsoft.com/office/drawing/2014/main" val="3946837772"/>
                    </a:ext>
                  </a:extLst>
                </a:gridCol>
                <a:gridCol w="208280">
                  <a:extLst>
                    <a:ext uri="{9D8B030D-6E8A-4147-A177-3AD203B41FA5}">
                      <a16:colId xmlns:a16="http://schemas.microsoft.com/office/drawing/2014/main" val="1194109249"/>
                    </a:ext>
                  </a:extLst>
                </a:gridCol>
                <a:gridCol w="208280">
                  <a:extLst>
                    <a:ext uri="{9D8B030D-6E8A-4147-A177-3AD203B41FA5}">
                      <a16:colId xmlns:a16="http://schemas.microsoft.com/office/drawing/2014/main" val="58051635"/>
                    </a:ext>
                  </a:extLst>
                </a:gridCol>
                <a:gridCol w="208280">
                  <a:extLst>
                    <a:ext uri="{9D8B030D-6E8A-4147-A177-3AD203B41FA5}">
                      <a16:colId xmlns:a16="http://schemas.microsoft.com/office/drawing/2014/main" val="972523751"/>
                    </a:ext>
                  </a:extLst>
                </a:gridCol>
                <a:gridCol w="208280">
                  <a:extLst>
                    <a:ext uri="{9D8B030D-6E8A-4147-A177-3AD203B41FA5}">
                      <a16:colId xmlns:a16="http://schemas.microsoft.com/office/drawing/2014/main" val="1371122653"/>
                    </a:ext>
                  </a:extLst>
                </a:gridCol>
                <a:gridCol w="208280">
                  <a:extLst>
                    <a:ext uri="{9D8B030D-6E8A-4147-A177-3AD203B41FA5}">
                      <a16:colId xmlns:a16="http://schemas.microsoft.com/office/drawing/2014/main" val="57798428"/>
                    </a:ext>
                  </a:extLst>
                </a:gridCol>
                <a:gridCol w="208280">
                  <a:extLst>
                    <a:ext uri="{9D8B030D-6E8A-4147-A177-3AD203B41FA5}">
                      <a16:colId xmlns:a16="http://schemas.microsoft.com/office/drawing/2014/main" val="3217206803"/>
                    </a:ext>
                  </a:extLst>
                </a:gridCol>
                <a:gridCol w="208280">
                  <a:extLst>
                    <a:ext uri="{9D8B030D-6E8A-4147-A177-3AD203B41FA5}">
                      <a16:colId xmlns:a16="http://schemas.microsoft.com/office/drawing/2014/main" val="2584870596"/>
                    </a:ext>
                  </a:extLst>
                </a:gridCol>
                <a:gridCol w="208280">
                  <a:extLst>
                    <a:ext uri="{9D8B030D-6E8A-4147-A177-3AD203B41FA5}">
                      <a16:colId xmlns:a16="http://schemas.microsoft.com/office/drawing/2014/main" val="2088983207"/>
                    </a:ext>
                  </a:extLst>
                </a:gridCol>
                <a:gridCol w="208280">
                  <a:extLst>
                    <a:ext uri="{9D8B030D-6E8A-4147-A177-3AD203B41FA5}">
                      <a16:colId xmlns:a16="http://schemas.microsoft.com/office/drawing/2014/main" val="2398141335"/>
                    </a:ext>
                  </a:extLst>
                </a:gridCol>
                <a:gridCol w="208280">
                  <a:extLst>
                    <a:ext uri="{9D8B030D-6E8A-4147-A177-3AD203B41FA5}">
                      <a16:colId xmlns:a16="http://schemas.microsoft.com/office/drawing/2014/main" val="1566960963"/>
                    </a:ext>
                  </a:extLst>
                </a:gridCol>
                <a:gridCol w="208280">
                  <a:extLst>
                    <a:ext uri="{9D8B030D-6E8A-4147-A177-3AD203B41FA5}">
                      <a16:colId xmlns:a16="http://schemas.microsoft.com/office/drawing/2014/main" val="1123977985"/>
                    </a:ext>
                  </a:extLst>
                </a:gridCol>
                <a:gridCol w="208280">
                  <a:extLst>
                    <a:ext uri="{9D8B030D-6E8A-4147-A177-3AD203B41FA5}">
                      <a16:colId xmlns:a16="http://schemas.microsoft.com/office/drawing/2014/main" val="3425207676"/>
                    </a:ext>
                  </a:extLst>
                </a:gridCol>
                <a:gridCol w="208280">
                  <a:extLst>
                    <a:ext uri="{9D8B030D-6E8A-4147-A177-3AD203B41FA5}">
                      <a16:colId xmlns:a16="http://schemas.microsoft.com/office/drawing/2014/main" val="1621877279"/>
                    </a:ext>
                  </a:extLst>
                </a:gridCol>
                <a:gridCol w="208280">
                  <a:extLst>
                    <a:ext uri="{9D8B030D-6E8A-4147-A177-3AD203B41FA5}">
                      <a16:colId xmlns:a16="http://schemas.microsoft.com/office/drawing/2014/main" val="3409594641"/>
                    </a:ext>
                  </a:extLst>
                </a:gridCol>
                <a:gridCol w="208280">
                  <a:extLst>
                    <a:ext uri="{9D8B030D-6E8A-4147-A177-3AD203B41FA5}">
                      <a16:colId xmlns:a16="http://schemas.microsoft.com/office/drawing/2014/main" val="714254789"/>
                    </a:ext>
                  </a:extLst>
                </a:gridCol>
                <a:gridCol w="208280">
                  <a:extLst>
                    <a:ext uri="{9D8B030D-6E8A-4147-A177-3AD203B41FA5}">
                      <a16:colId xmlns:a16="http://schemas.microsoft.com/office/drawing/2014/main" val="3820540498"/>
                    </a:ext>
                  </a:extLst>
                </a:gridCol>
                <a:gridCol w="208280">
                  <a:extLst>
                    <a:ext uri="{9D8B030D-6E8A-4147-A177-3AD203B41FA5}">
                      <a16:colId xmlns:a16="http://schemas.microsoft.com/office/drawing/2014/main" val="1617823567"/>
                    </a:ext>
                  </a:extLst>
                </a:gridCol>
                <a:gridCol w="208280">
                  <a:extLst>
                    <a:ext uri="{9D8B030D-6E8A-4147-A177-3AD203B41FA5}">
                      <a16:colId xmlns:a16="http://schemas.microsoft.com/office/drawing/2014/main" val="1537662186"/>
                    </a:ext>
                  </a:extLst>
                </a:gridCol>
                <a:gridCol w="208280">
                  <a:extLst>
                    <a:ext uri="{9D8B030D-6E8A-4147-A177-3AD203B41FA5}">
                      <a16:colId xmlns:a16="http://schemas.microsoft.com/office/drawing/2014/main" val="3577301532"/>
                    </a:ext>
                  </a:extLst>
                </a:gridCol>
                <a:gridCol w="208280">
                  <a:extLst>
                    <a:ext uri="{9D8B030D-6E8A-4147-A177-3AD203B41FA5}">
                      <a16:colId xmlns:a16="http://schemas.microsoft.com/office/drawing/2014/main" val="1752655511"/>
                    </a:ext>
                  </a:extLst>
                </a:gridCol>
                <a:gridCol w="208280">
                  <a:extLst>
                    <a:ext uri="{9D8B030D-6E8A-4147-A177-3AD203B41FA5}">
                      <a16:colId xmlns:a16="http://schemas.microsoft.com/office/drawing/2014/main" val="1567451652"/>
                    </a:ext>
                  </a:extLst>
                </a:gridCol>
                <a:gridCol w="208280">
                  <a:extLst>
                    <a:ext uri="{9D8B030D-6E8A-4147-A177-3AD203B41FA5}">
                      <a16:colId xmlns:a16="http://schemas.microsoft.com/office/drawing/2014/main" val="3963869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56082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- 2020-08-17 09:28:11</a:t>
                      </a:r>
                      <a:r>
                        <a:rPr kumimoji="0" lang="en-US" sz="1000" b="0" i="0" u="none" strike="noStrike" kern="1200" cap="none" spc="0" normalizeH="0" baseline="0" noProof="0">
                          <a:ln>
                            <a:noFill/>
                          </a:ln>
                          <a:solidFill>
                            <a:prstClr val="black"/>
                          </a:solidFill>
                          <a:effectLst/>
                          <a:uLnTx/>
                          <a:uFillTx/>
                          <a:latin typeface="+mn-lt"/>
                          <a:ea typeface="+mn-ea"/>
                          <a:cs typeface="+mn-cs"/>
                        </a:rPr>
                        <a:t>
 Passion for knitting - that's what these beautiful blankets from Öjbro Vantfabrik with their geometric patterns stand for. Geometric patterns as in our trend motif VIVID MOMENTS.
📸 @ojbrovantfabrik #vividmoments
—————————————————————
TrendSet 💙 International Trade Fair for Interiors, Inspiration and Lifestyle || Upcoming TrendSet Fair: 12 - 14 September 2020 at Messe München || #trendsetmünchen #trendinteriors #interiors #inspiration #lifestyle #trendsetsummer2020
#ojbrovantfabrik #home #textiles #classic #patterns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https://scontent-iad3-1.xx.fbcdn.net/v/t1.0-9/p720x720/117724846_3514163881947523_7745692651954062884_o.jpg?_nc_cat=105&amp;_nc_sid=2d5d41&amp;_nc_ohc=32-o5NAex0EAX9cCdQq&amp;_nc_ht=scontent-iad3-1.xx&amp;_nc_tp=6&amp;oh=25a107f9a8e668cb5fb158b5b55842f4&amp;oe=5F6691CE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08/21/2020 08:16:40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51971748"/>
                  </a:ext>
                </a:extLst>
              </a:tr>
            </a:tbl>
          </a:graphicData>
        </a:graphic>
      </p:graphicFrame>
      <p:sp>
        <p:nvSpPr>
          <p:cNvPr id="4" name="Text Placeholder 3">
            <a:extLst>
              <a:ext uri="{FF2B5EF4-FFF2-40B4-BE49-F238E27FC236}">
                <a16:creationId xmlns:a16="http://schemas.microsoft.com/office/drawing/2014/main" id="{F9B81CAB-4FCA-4F12-AEF9-6D20200532E8}"/>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2135312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8B0C6-18AF-4929-9CB4-C792F5003B3D}"/>
              </a:ext>
            </a:extLst>
          </p:cNvPr>
          <p:cNvSpPr>
            <a:spLocks noGrp="1"/>
          </p:cNvSpPr>
          <p:nvPr>
            <p:ph type="title"/>
          </p:nvPr>
        </p:nvSpPr>
        <p:spPr/>
        <p:txBody>
          <a:bodyPr/>
          <a:lstStyle/>
          <a:p>
            <a:r>
              <a:rPr lang="en-US"/>
              <a:t>Facebook Own Posts Table | TrendSet - 11 of 26</a:t>
            </a:r>
          </a:p>
        </p:txBody>
      </p:sp>
      <p:graphicFrame>
        <p:nvGraphicFramePr>
          <p:cNvPr id="5" name="Table Placeholder 4">
            <a:extLst>
              <a:ext uri="{FF2B5EF4-FFF2-40B4-BE49-F238E27FC236}">
                <a16:creationId xmlns:a16="http://schemas.microsoft.com/office/drawing/2014/main" id="{DAC6F255-C351-4311-8834-2B1CA46BD641}"/>
              </a:ext>
            </a:extLst>
          </p:cNvPr>
          <p:cNvGraphicFramePr>
            <a:graphicFrameLocks noGrp="1"/>
          </p:cNvGraphicFramePr>
          <p:nvPr>
            <p:ph type="tbl" sz="quarter" idx="13"/>
            <p:extLst>
              <p:ext uri="{D42A27DB-BD31-4B8C-83A1-F6EECF244321}">
                <p14:modId xmlns:p14="http://schemas.microsoft.com/office/powerpoint/2010/main" val="3421880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192725137"/>
                    </a:ext>
                  </a:extLst>
                </a:gridCol>
                <a:gridCol w="822960">
                  <a:extLst>
                    <a:ext uri="{9D8B030D-6E8A-4147-A177-3AD203B41FA5}">
                      <a16:colId xmlns:a16="http://schemas.microsoft.com/office/drawing/2014/main" val="2182336096"/>
                    </a:ext>
                  </a:extLst>
                </a:gridCol>
                <a:gridCol w="329184">
                  <a:extLst>
                    <a:ext uri="{9D8B030D-6E8A-4147-A177-3AD203B41FA5}">
                      <a16:colId xmlns:a16="http://schemas.microsoft.com/office/drawing/2014/main" val="970568289"/>
                    </a:ext>
                  </a:extLst>
                </a:gridCol>
                <a:gridCol w="208280">
                  <a:extLst>
                    <a:ext uri="{9D8B030D-6E8A-4147-A177-3AD203B41FA5}">
                      <a16:colId xmlns:a16="http://schemas.microsoft.com/office/drawing/2014/main" val="1655431791"/>
                    </a:ext>
                  </a:extLst>
                </a:gridCol>
                <a:gridCol w="208280">
                  <a:extLst>
                    <a:ext uri="{9D8B030D-6E8A-4147-A177-3AD203B41FA5}">
                      <a16:colId xmlns:a16="http://schemas.microsoft.com/office/drawing/2014/main" val="575458963"/>
                    </a:ext>
                  </a:extLst>
                </a:gridCol>
                <a:gridCol w="208280">
                  <a:extLst>
                    <a:ext uri="{9D8B030D-6E8A-4147-A177-3AD203B41FA5}">
                      <a16:colId xmlns:a16="http://schemas.microsoft.com/office/drawing/2014/main" val="3363589615"/>
                    </a:ext>
                  </a:extLst>
                </a:gridCol>
                <a:gridCol w="208280">
                  <a:extLst>
                    <a:ext uri="{9D8B030D-6E8A-4147-A177-3AD203B41FA5}">
                      <a16:colId xmlns:a16="http://schemas.microsoft.com/office/drawing/2014/main" val="2847981176"/>
                    </a:ext>
                  </a:extLst>
                </a:gridCol>
                <a:gridCol w="208280">
                  <a:extLst>
                    <a:ext uri="{9D8B030D-6E8A-4147-A177-3AD203B41FA5}">
                      <a16:colId xmlns:a16="http://schemas.microsoft.com/office/drawing/2014/main" val="1248069957"/>
                    </a:ext>
                  </a:extLst>
                </a:gridCol>
                <a:gridCol w="208280">
                  <a:extLst>
                    <a:ext uri="{9D8B030D-6E8A-4147-A177-3AD203B41FA5}">
                      <a16:colId xmlns:a16="http://schemas.microsoft.com/office/drawing/2014/main" val="4121849317"/>
                    </a:ext>
                  </a:extLst>
                </a:gridCol>
                <a:gridCol w="208280">
                  <a:extLst>
                    <a:ext uri="{9D8B030D-6E8A-4147-A177-3AD203B41FA5}">
                      <a16:colId xmlns:a16="http://schemas.microsoft.com/office/drawing/2014/main" val="1597839908"/>
                    </a:ext>
                  </a:extLst>
                </a:gridCol>
                <a:gridCol w="208280">
                  <a:extLst>
                    <a:ext uri="{9D8B030D-6E8A-4147-A177-3AD203B41FA5}">
                      <a16:colId xmlns:a16="http://schemas.microsoft.com/office/drawing/2014/main" val="3822277390"/>
                    </a:ext>
                  </a:extLst>
                </a:gridCol>
                <a:gridCol w="208280">
                  <a:extLst>
                    <a:ext uri="{9D8B030D-6E8A-4147-A177-3AD203B41FA5}">
                      <a16:colId xmlns:a16="http://schemas.microsoft.com/office/drawing/2014/main" val="3677329007"/>
                    </a:ext>
                  </a:extLst>
                </a:gridCol>
                <a:gridCol w="208280">
                  <a:extLst>
                    <a:ext uri="{9D8B030D-6E8A-4147-A177-3AD203B41FA5}">
                      <a16:colId xmlns:a16="http://schemas.microsoft.com/office/drawing/2014/main" val="2175662986"/>
                    </a:ext>
                  </a:extLst>
                </a:gridCol>
                <a:gridCol w="208280">
                  <a:extLst>
                    <a:ext uri="{9D8B030D-6E8A-4147-A177-3AD203B41FA5}">
                      <a16:colId xmlns:a16="http://schemas.microsoft.com/office/drawing/2014/main" val="3854004789"/>
                    </a:ext>
                  </a:extLst>
                </a:gridCol>
                <a:gridCol w="208280">
                  <a:extLst>
                    <a:ext uri="{9D8B030D-6E8A-4147-A177-3AD203B41FA5}">
                      <a16:colId xmlns:a16="http://schemas.microsoft.com/office/drawing/2014/main" val="1002541753"/>
                    </a:ext>
                  </a:extLst>
                </a:gridCol>
                <a:gridCol w="208280">
                  <a:extLst>
                    <a:ext uri="{9D8B030D-6E8A-4147-A177-3AD203B41FA5}">
                      <a16:colId xmlns:a16="http://schemas.microsoft.com/office/drawing/2014/main" val="2776978276"/>
                    </a:ext>
                  </a:extLst>
                </a:gridCol>
                <a:gridCol w="208280">
                  <a:extLst>
                    <a:ext uri="{9D8B030D-6E8A-4147-A177-3AD203B41FA5}">
                      <a16:colId xmlns:a16="http://schemas.microsoft.com/office/drawing/2014/main" val="1409405595"/>
                    </a:ext>
                  </a:extLst>
                </a:gridCol>
                <a:gridCol w="208280">
                  <a:extLst>
                    <a:ext uri="{9D8B030D-6E8A-4147-A177-3AD203B41FA5}">
                      <a16:colId xmlns:a16="http://schemas.microsoft.com/office/drawing/2014/main" val="1014153428"/>
                    </a:ext>
                  </a:extLst>
                </a:gridCol>
                <a:gridCol w="208280">
                  <a:extLst>
                    <a:ext uri="{9D8B030D-6E8A-4147-A177-3AD203B41FA5}">
                      <a16:colId xmlns:a16="http://schemas.microsoft.com/office/drawing/2014/main" val="1323824645"/>
                    </a:ext>
                  </a:extLst>
                </a:gridCol>
                <a:gridCol w="208280">
                  <a:extLst>
                    <a:ext uri="{9D8B030D-6E8A-4147-A177-3AD203B41FA5}">
                      <a16:colId xmlns:a16="http://schemas.microsoft.com/office/drawing/2014/main" val="2285351066"/>
                    </a:ext>
                  </a:extLst>
                </a:gridCol>
                <a:gridCol w="208280">
                  <a:extLst>
                    <a:ext uri="{9D8B030D-6E8A-4147-A177-3AD203B41FA5}">
                      <a16:colId xmlns:a16="http://schemas.microsoft.com/office/drawing/2014/main" val="2836818696"/>
                    </a:ext>
                  </a:extLst>
                </a:gridCol>
                <a:gridCol w="208280">
                  <a:extLst>
                    <a:ext uri="{9D8B030D-6E8A-4147-A177-3AD203B41FA5}">
                      <a16:colId xmlns:a16="http://schemas.microsoft.com/office/drawing/2014/main" val="904986917"/>
                    </a:ext>
                  </a:extLst>
                </a:gridCol>
                <a:gridCol w="208280">
                  <a:extLst>
                    <a:ext uri="{9D8B030D-6E8A-4147-A177-3AD203B41FA5}">
                      <a16:colId xmlns:a16="http://schemas.microsoft.com/office/drawing/2014/main" val="2067925553"/>
                    </a:ext>
                  </a:extLst>
                </a:gridCol>
                <a:gridCol w="208280">
                  <a:extLst>
                    <a:ext uri="{9D8B030D-6E8A-4147-A177-3AD203B41FA5}">
                      <a16:colId xmlns:a16="http://schemas.microsoft.com/office/drawing/2014/main" val="2441408417"/>
                    </a:ext>
                  </a:extLst>
                </a:gridCol>
                <a:gridCol w="208280">
                  <a:extLst>
                    <a:ext uri="{9D8B030D-6E8A-4147-A177-3AD203B41FA5}">
                      <a16:colId xmlns:a16="http://schemas.microsoft.com/office/drawing/2014/main" val="1190232590"/>
                    </a:ext>
                  </a:extLst>
                </a:gridCol>
                <a:gridCol w="208280">
                  <a:extLst>
                    <a:ext uri="{9D8B030D-6E8A-4147-A177-3AD203B41FA5}">
                      <a16:colId xmlns:a16="http://schemas.microsoft.com/office/drawing/2014/main" val="2097251337"/>
                    </a:ext>
                  </a:extLst>
                </a:gridCol>
                <a:gridCol w="208280">
                  <a:extLst>
                    <a:ext uri="{9D8B030D-6E8A-4147-A177-3AD203B41FA5}">
                      <a16:colId xmlns:a16="http://schemas.microsoft.com/office/drawing/2014/main" val="1612234709"/>
                    </a:ext>
                  </a:extLst>
                </a:gridCol>
                <a:gridCol w="208280">
                  <a:extLst>
                    <a:ext uri="{9D8B030D-6E8A-4147-A177-3AD203B41FA5}">
                      <a16:colId xmlns:a16="http://schemas.microsoft.com/office/drawing/2014/main" val="2306026122"/>
                    </a:ext>
                  </a:extLst>
                </a:gridCol>
                <a:gridCol w="208280">
                  <a:extLst>
                    <a:ext uri="{9D8B030D-6E8A-4147-A177-3AD203B41FA5}">
                      <a16:colId xmlns:a16="http://schemas.microsoft.com/office/drawing/2014/main" val="1164255991"/>
                    </a:ext>
                  </a:extLst>
                </a:gridCol>
                <a:gridCol w="208280">
                  <a:extLst>
                    <a:ext uri="{9D8B030D-6E8A-4147-A177-3AD203B41FA5}">
                      <a16:colId xmlns:a16="http://schemas.microsoft.com/office/drawing/2014/main" val="2047814897"/>
                    </a:ext>
                  </a:extLst>
                </a:gridCol>
                <a:gridCol w="208280">
                  <a:extLst>
                    <a:ext uri="{9D8B030D-6E8A-4147-A177-3AD203B41FA5}">
                      <a16:colId xmlns:a16="http://schemas.microsoft.com/office/drawing/2014/main" val="366138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816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- 2020-08-14 16:34:24</a:t>
                      </a:r>
                      <a:r>
                        <a:rPr kumimoji="0" lang="en-US" sz="1000" b="0" i="0" u="none" strike="noStrike" kern="1200" cap="none" spc="0" normalizeH="0" baseline="0" noProof="0">
                          <a:ln>
                            <a:noFill/>
                          </a:ln>
                          <a:solidFill>
                            <a:prstClr val="black"/>
                          </a:solidFill>
                          <a:effectLst/>
                          <a:uLnTx/>
                          <a:uFillTx/>
                          <a:latin typeface="+mn-lt"/>
                          <a:ea typeface="+mn-ea"/>
                          <a:cs typeface="+mn-cs"/>
                        </a:rPr>
                        <a:t>
 Why are you looking forward to TrendSet Summer 2020? 💙 That’s what we asked our exhibitors. See their answers in the weeks until TrendSet Summer 2020! 😊 Today: @weich_alpaca #lookingforward 💙
—————————————————————
And have you already seen the first videos about the hygiene concept at the upcoming TrendSet Fair? 👍 #staysafe
—————————————————————
TrendSet 💙 International Trade Fair for Interiors, Inspiration and Lifestyle Upcoming TrendSet Fair: 12 - 14 September 2020 at Messe München #trendsetmünchen #trendinteriors #interiors #inspiration #lifestyle #trendsetsummer2020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https://scontent-iad3-1.xx.fbcdn.net/v/t15.5256-10/117769293_3241696182534991_4037780426689364757_n.jpg?_nc_cat=110&amp;_nc_sid=ad6a45&amp;_nc_ohc=cHSjwRIFpL4AX87pRTA&amp;_nc_ht=scontent-iad3-1.xx&amp;oh=b3dc871c836d96ad3e13871f5ad68c08&amp;oe=5F650675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08/21/2020 08:16:40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02056717"/>
                  </a:ext>
                </a:extLst>
              </a:tr>
            </a:tbl>
          </a:graphicData>
        </a:graphic>
      </p:graphicFrame>
      <p:sp>
        <p:nvSpPr>
          <p:cNvPr id="4" name="Text Placeholder 3">
            <a:extLst>
              <a:ext uri="{FF2B5EF4-FFF2-40B4-BE49-F238E27FC236}">
                <a16:creationId xmlns:a16="http://schemas.microsoft.com/office/drawing/2014/main" id="{5FDBF343-A0A8-403E-AD85-16CBEAEF665E}"/>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3700818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14DBA-8E0F-4B40-A4CC-56E3119E3331}"/>
              </a:ext>
            </a:extLst>
          </p:cNvPr>
          <p:cNvSpPr>
            <a:spLocks noGrp="1"/>
          </p:cNvSpPr>
          <p:nvPr>
            <p:ph type="title"/>
          </p:nvPr>
        </p:nvSpPr>
        <p:spPr/>
        <p:txBody>
          <a:bodyPr/>
          <a:lstStyle/>
          <a:p>
            <a:r>
              <a:rPr lang="en-US"/>
              <a:t>Facebook Own Posts Table | TrendSet - 12 of 26</a:t>
            </a:r>
          </a:p>
        </p:txBody>
      </p:sp>
      <p:graphicFrame>
        <p:nvGraphicFramePr>
          <p:cNvPr id="5" name="Table Placeholder 4">
            <a:extLst>
              <a:ext uri="{FF2B5EF4-FFF2-40B4-BE49-F238E27FC236}">
                <a16:creationId xmlns:a16="http://schemas.microsoft.com/office/drawing/2014/main" id="{46BE76FA-8EFA-41DC-A13D-46DAE4859184}"/>
              </a:ext>
            </a:extLst>
          </p:cNvPr>
          <p:cNvGraphicFramePr>
            <a:graphicFrameLocks noGrp="1"/>
          </p:cNvGraphicFramePr>
          <p:nvPr>
            <p:ph type="tbl" sz="quarter" idx="13"/>
            <p:extLst>
              <p:ext uri="{D42A27DB-BD31-4B8C-83A1-F6EECF244321}">
                <p14:modId xmlns:p14="http://schemas.microsoft.com/office/powerpoint/2010/main" val="3328444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976397503"/>
                    </a:ext>
                  </a:extLst>
                </a:gridCol>
                <a:gridCol w="822960">
                  <a:extLst>
                    <a:ext uri="{9D8B030D-6E8A-4147-A177-3AD203B41FA5}">
                      <a16:colId xmlns:a16="http://schemas.microsoft.com/office/drawing/2014/main" val="3581740111"/>
                    </a:ext>
                  </a:extLst>
                </a:gridCol>
                <a:gridCol w="329184">
                  <a:extLst>
                    <a:ext uri="{9D8B030D-6E8A-4147-A177-3AD203B41FA5}">
                      <a16:colId xmlns:a16="http://schemas.microsoft.com/office/drawing/2014/main" val="1282209856"/>
                    </a:ext>
                  </a:extLst>
                </a:gridCol>
                <a:gridCol w="208280">
                  <a:extLst>
                    <a:ext uri="{9D8B030D-6E8A-4147-A177-3AD203B41FA5}">
                      <a16:colId xmlns:a16="http://schemas.microsoft.com/office/drawing/2014/main" val="3785376684"/>
                    </a:ext>
                  </a:extLst>
                </a:gridCol>
                <a:gridCol w="208280">
                  <a:extLst>
                    <a:ext uri="{9D8B030D-6E8A-4147-A177-3AD203B41FA5}">
                      <a16:colId xmlns:a16="http://schemas.microsoft.com/office/drawing/2014/main" val="1145322538"/>
                    </a:ext>
                  </a:extLst>
                </a:gridCol>
                <a:gridCol w="208280">
                  <a:extLst>
                    <a:ext uri="{9D8B030D-6E8A-4147-A177-3AD203B41FA5}">
                      <a16:colId xmlns:a16="http://schemas.microsoft.com/office/drawing/2014/main" val="3734343998"/>
                    </a:ext>
                  </a:extLst>
                </a:gridCol>
                <a:gridCol w="208280">
                  <a:extLst>
                    <a:ext uri="{9D8B030D-6E8A-4147-A177-3AD203B41FA5}">
                      <a16:colId xmlns:a16="http://schemas.microsoft.com/office/drawing/2014/main" val="3209738126"/>
                    </a:ext>
                  </a:extLst>
                </a:gridCol>
                <a:gridCol w="208280">
                  <a:extLst>
                    <a:ext uri="{9D8B030D-6E8A-4147-A177-3AD203B41FA5}">
                      <a16:colId xmlns:a16="http://schemas.microsoft.com/office/drawing/2014/main" val="1586807717"/>
                    </a:ext>
                  </a:extLst>
                </a:gridCol>
                <a:gridCol w="208280">
                  <a:extLst>
                    <a:ext uri="{9D8B030D-6E8A-4147-A177-3AD203B41FA5}">
                      <a16:colId xmlns:a16="http://schemas.microsoft.com/office/drawing/2014/main" val="4220139230"/>
                    </a:ext>
                  </a:extLst>
                </a:gridCol>
                <a:gridCol w="208280">
                  <a:extLst>
                    <a:ext uri="{9D8B030D-6E8A-4147-A177-3AD203B41FA5}">
                      <a16:colId xmlns:a16="http://schemas.microsoft.com/office/drawing/2014/main" val="2660502072"/>
                    </a:ext>
                  </a:extLst>
                </a:gridCol>
                <a:gridCol w="208280">
                  <a:extLst>
                    <a:ext uri="{9D8B030D-6E8A-4147-A177-3AD203B41FA5}">
                      <a16:colId xmlns:a16="http://schemas.microsoft.com/office/drawing/2014/main" val="4049517866"/>
                    </a:ext>
                  </a:extLst>
                </a:gridCol>
                <a:gridCol w="208280">
                  <a:extLst>
                    <a:ext uri="{9D8B030D-6E8A-4147-A177-3AD203B41FA5}">
                      <a16:colId xmlns:a16="http://schemas.microsoft.com/office/drawing/2014/main" val="640763280"/>
                    </a:ext>
                  </a:extLst>
                </a:gridCol>
                <a:gridCol w="208280">
                  <a:extLst>
                    <a:ext uri="{9D8B030D-6E8A-4147-A177-3AD203B41FA5}">
                      <a16:colId xmlns:a16="http://schemas.microsoft.com/office/drawing/2014/main" val="1911683192"/>
                    </a:ext>
                  </a:extLst>
                </a:gridCol>
                <a:gridCol w="208280">
                  <a:extLst>
                    <a:ext uri="{9D8B030D-6E8A-4147-A177-3AD203B41FA5}">
                      <a16:colId xmlns:a16="http://schemas.microsoft.com/office/drawing/2014/main" val="1950459927"/>
                    </a:ext>
                  </a:extLst>
                </a:gridCol>
                <a:gridCol w="208280">
                  <a:extLst>
                    <a:ext uri="{9D8B030D-6E8A-4147-A177-3AD203B41FA5}">
                      <a16:colId xmlns:a16="http://schemas.microsoft.com/office/drawing/2014/main" val="2282064261"/>
                    </a:ext>
                  </a:extLst>
                </a:gridCol>
                <a:gridCol w="208280">
                  <a:extLst>
                    <a:ext uri="{9D8B030D-6E8A-4147-A177-3AD203B41FA5}">
                      <a16:colId xmlns:a16="http://schemas.microsoft.com/office/drawing/2014/main" val="551886464"/>
                    </a:ext>
                  </a:extLst>
                </a:gridCol>
                <a:gridCol w="208280">
                  <a:extLst>
                    <a:ext uri="{9D8B030D-6E8A-4147-A177-3AD203B41FA5}">
                      <a16:colId xmlns:a16="http://schemas.microsoft.com/office/drawing/2014/main" val="2685988082"/>
                    </a:ext>
                  </a:extLst>
                </a:gridCol>
                <a:gridCol w="208280">
                  <a:extLst>
                    <a:ext uri="{9D8B030D-6E8A-4147-A177-3AD203B41FA5}">
                      <a16:colId xmlns:a16="http://schemas.microsoft.com/office/drawing/2014/main" val="2517191809"/>
                    </a:ext>
                  </a:extLst>
                </a:gridCol>
                <a:gridCol w="208280">
                  <a:extLst>
                    <a:ext uri="{9D8B030D-6E8A-4147-A177-3AD203B41FA5}">
                      <a16:colId xmlns:a16="http://schemas.microsoft.com/office/drawing/2014/main" val="3365766630"/>
                    </a:ext>
                  </a:extLst>
                </a:gridCol>
                <a:gridCol w="208280">
                  <a:extLst>
                    <a:ext uri="{9D8B030D-6E8A-4147-A177-3AD203B41FA5}">
                      <a16:colId xmlns:a16="http://schemas.microsoft.com/office/drawing/2014/main" val="2303615048"/>
                    </a:ext>
                  </a:extLst>
                </a:gridCol>
                <a:gridCol w="208280">
                  <a:extLst>
                    <a:ext uri="{9D8B030D-6E8A-4147-A177-3AD203B41FA5}">
                      <a16:colId xmlns:a16="http://schemas.microsoft.com/office/drawing/2014/main" val="3701067507"/>
                    </a:ext>
                  </a:extLst>
                </a:gridCol>
                <a:gridCol w="208280">
                  <a:extLst>
                    <a:ext uri="{9D8B030D-6E8A-4147-A177-3AD203B41FA5}">
                      <a16:colId xmlns:a16="http://schemas.microsoft.com/office/drawing/2014/main" val="3607210058"/>
                    </a:ext>
                  </a:extLst>
                </a:gridCol>
                <a:gridCol w="208280">
                  <a:extLst>
                    <a:ext uri="{9D8B030D-6E8A-4147-A177-3AD203B41FA5}">
                      <a16:colId xmlns:a16="http://schemas.microsoft.com/office/drawing/2014/main" val="1584707179"/>
                    </a:ext>
                  </a:extLst>
                </a:gridCol>
                <a:gridCol w="208280">
                  <a:extLst>
                    <a:ext uri="{9D8B030D-6E8A-4147-A177-3AD203B41FA5}">
                      <a16:colId xmlns:a16="http://schemas.microsoft.com/office/drawing/2014/main" val="58741241"/>
                    </a:ext>
                  </a:extLst>
                </a:gridCol>
                <a:gridCol w="208280">
                  <a:extLst>
                    <a:ext uri="{9D8B030D-6E8A-4147-A177-3AD203B41FA5}">
                      <a16:colId xmlns:a16="http://schemas.microsoft.com/office/drawing/2014/main" val="3211517605"/>
                    </a:ext>
                  </a:extLst>
                </a:gridCol>
                <a:gridCol w="208280">
                  <a:extLst>
                    <a:ext uri="{9D8B030D-6E8A-4147-A177-3AD203B41FA5}">
                      <a16:colId xmlns:a16="http://schemas.microsoft.com/office/drawing/2014/main" val="2424663631"/>
                    </a:ext>
                  </a:extLst>
                </a:gridCol>
                <a:gridCol w="208280">
                  <a:extLst>
                    <a:ext uri="{9D8B030D-6E8A-4147-A177-3AD203B41FA5}">
                      <a16:colId xmlns:a16="http://schemas.microsoft.com/office/drawing/2014/main" val="2283154422"/>
                    </a:ext>
                  </a:extLst>
                </a:gridCol>
                <a:gridCol w="208280">
                  <a:extLst>
                    <a:ext uri="{9D8B030D-6E8A-4147-A177-3AD203B41FA5}">
                      <a16:colId xmlns:a16="http://schemas.microsoft.com/office/drawing/2014/main" val="801192046"/>
                    </a:ext>
                  </a:extLst>
                </a:gridCol>
                <a:gridCol w="208280">
                  <a:extLst>
                    <a:ext uri="{9D8B030D-6E8A-4147-A177-3AD203B41FA5}">
                      <a16:colId xmlns:a16="http://schemas.microsoft.com/office/drawing/2014/main" val="4190304079"/>
                    </a:ext>
                  </a:extLst>
                </a:gridCol>
                <a:gridCol w="208280">
                  <a:extLst>
                    <a:ext uri="{9D8B030D-6E8A-4147-A177-3AD203B41FA5}">
                      <a16:colId xmlns:a16="http://schemas.microsoft.com/office/drawing/2014/main" val="1213842623"/>
                    </a:ext>
                  </a:extLst>
                </a:gridCol>
                <a:gridCol w="208280">
                  <a:extLst>
                    <a:ext uri="{9D8B030D-6E8A-4147-A177-3AD203B41FA5}">
                      <a16:colId xmlns:a16="http://schemas.microsoft.com/office/drawing/2014/main" val="302771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64621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- 2020-08-13 09:18:01</a:t>
                      </a:r>
                      <a:r>
                        <a:rPr kumimoji="0" lang="en-US" sz="1000" b="0" i="0" u="none" strike="noStrike" kern="1200" cap="none" spc="0" normalizeH="0" baseline="0" noProof="0">
                          <a:ln>
                            <a:noFill/>
                          </a:ln>
                          <a:solidFill>
                            <a:prstClr val="black"/>
                          </a:solidFill>
                          <a:effectLst/>
                          <a:uLnTx/>
                          <a:uFillTx/>
                          <a:latin typeface="+mn-lt"/>
                          <a:ea typeface="+mn-ea"/>
                          <a:cs typeface="+mn-cs"/>
                        </a:rPr>
                        <a:t>
 Elegance meets nature - this wood fountain pen from Lindauer is fully in line with our trend EMBRACING COMFORT. 
📸 @lindauer.bayern #embracingcomfort
—————————————————————
TrendSet 💙 International Trade Fair for Interiors, Inspiration and Lifestyle || Upcoming TrendSet Fair: 12 - 14 September 2020 at Messe München || #trendsetmünchen #trendinteriors #interiors #inspiration #lifestyle #trendsetsummer2020
#lindauer.bayern #office #school #fountainpen #nature #wood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https://scontent-iad3-1.xx.fbcdn.net/v/t1.0-9/p720x720/117405208_3501825543181357_3517332175382766001_o.jpg?_nc_cat=105&amp;_nc_sid=2d5d41&amp;_nc_ohc=Du-SHCNRHaoAX-Rt6J-&amp;_nc_ht=scontent-iad3-1.xx&amp;_nc_tp=6&amp;oh=d878fe7e39cc57190c18b98f715ba1a1&amp;oe=5F66B1EF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08/21/2020 08:16:40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88643900"/>
                  </a:ext>
                </a:extLst>
              </a:tr>
            </a:tbl>
          </a:graphicData>
        </a:graphic>
      </p:graphicFrame>
      <p:sp>
        <p:nvSpPr>
          <p:cNvPr id="4" name="Text Placeholder 3">
            <a:extLst>
              <a:ext uri="{FF2B5EF4-FFF2-40B4-BE49-F238E27FC236}">
                <a16:creationId xmlns:a16="http://schemas.microsoft.com/office/drawing/2014/main" id="{452818F8-9EA7-4426-8CC0-CDB6261E1BF6}"/>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32961955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DF299-90AF-4495-9539-B51AB566DB7D}"/>
              </a:ext>
            </a:extLst>
          </p:cNvPr>
          <p:cNvSpPr>
            <a:spLocks noGrp="1"/>
          </p:cNvSpPr>
          <p:nvPr>
            <p:ph type="title"/>
          </p:nvPr>
        </p:nvSpPr>
        <p:spPr/>
        <p:txBody>
          <a:bodyPr/>
          <a:lstStyle/>
          <a:p>
            <a:r>
              <a:rPr lang="en-US"/>
              <a:t>Facebook Own Posts Table | TrendSet - 13 of 26</a:t>
            </a:r>
          </a:p>
        </p:txBody>
      </p:sp>
      <p:graphicFrame>
        <p:nvGraphicFramePr>
          <p:cNvPr id="5" name="Table Placeholder 4">
            <a:extLst>
              <a:ext uri="{FF2B5EF4-FFF2-40B4-BE49-F238E27FC236}">
                <a16:creationId xmlns:a16="http://schemas.microsoft.com/office/drawing/2014/main" id="{8428D7B7-5133-4556-8733-95B0748F593A}"/>
              </a:ext>
            </a:extLst>
          </p:cNvPr>
          <p:cNvGraphicFramePr>
            <a:graphicFrameLocks noGrp="1"/>
          </p:cNvGraphicFramePr>
          <p:nvPr>
            <p:ph type="tbl" sz="quarter" idx="13"/>
            <p:extLst>
              <p:ext uri="{D42A27DB-BD31-4B8C-83A1-F6EECF244321}">
                <p14:modId xmlns:p14="http://schemas.microsoft.com/office/powerpoint/2010/main" val="3684275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394848711"/>
                    </a:ext>
                  </a:extLst>
                </a:gridCol>
                <a:gridCol w="822960">
                  <a:extLst>
                    <a:ext uri="{9D8B030D-6E8A-4147-A177-3AD203B41FA5}">
                      <a16:colId xmlns:a16="http://schemas.microsoft.com/office/drawing/2014/main" val="3131281815"/>
                    </a:ext>
                  </a:extLst>
                </a:gridCol>
                <a:gridCol w="329184">
                  <a:extLst>
                    <a:ext uri="{9D8B030D-6E8A-4147-A177-3AD203B41FA5}">
                      <a16:colId xmlns:a16="http://schemas.microsoft.com/office/drawing/2014/main" val="3468349047"/>
                    </a:ext>
                  </a:extLst>
                </a:gridCol>
                <a:gridCol w="208280">
                  <a:extLst>
                    <a:ext uri="{9D8B030D-6E8A-4147-A177-3AD203B41FA5}">
                      <a16:colId xmlns:a16="http://schemas.microsoft.com/office/drawing/2014/main" val="1068102977"/>
                    </a:ext>
                  </a:extLst>
                </a:gridCol>
                <a:gridCol w="208280">
                  <a:extLst>
                    <a:ext uri="{9D8B030D-6E8A-4147-A177-3AD203B41FA5}">
                      <a16:colId xmlns:a16="http://schemas.microsoft.com/office/drawing/2014/main" val="2763467968"/>
                    </a:ext>
                  </a:extLst>
                </a:gridCol>
                <a:gridCol w="208280">
                  <a:extLst>
                    <a:ext uri="{9D8B030D-6E8A-4147-A177-3AD203B41FA5}">
                      <a16:colId xmlns:a16="http://schemas.microsoft.com/office/drawing/2014/main" val="3487460568"/>
                    </a:ext>
                  </a:extLst>
                </a:gridCol>
                <a:gridCol w="208280">
                  <a:extLst>
                    <a:ext uri="{9D8B030D-6E8A-4147-A177-3AD203B41FA5}">
                      <a16:colId xmlns:a16="http://schemas.microsoft.com/office/drawing/2014/main" val="1715183639"/>
                    </a:ext>
                  </a:extLst>
                </a:gridCol>
                <a:gridCol w="208280">
                  <a:extLst>
                    <a:ext uri="{9D8B030D-6E8A-4147-A177-3AD203B41FA5}">
                      <a16:colId xmlns:a16="http://schemas.microsoft.com/office/drawing/2014/main" val="89665403"/>
                    </a:ext>
                  </a:extLst>
                </a:gridCol>
                <a:gridCol w="208280">
                  <a:extLst>
                    <a:ext uri="{9D8B030D-6E8A-4147-A177-3AD203B41FA5}">
                      <a16:colId xmlns:a16="http://schemas.microsoft.com/office/drawing/2014/main" val="3171571605"/>
                    </a:ext>
                  </a:extLst>
                </a:gridCol>
                <a:gridCol w="208280">
                  <a:extLst>
                    <a:ext uri="{9D8B030D-6E8A-4147-A177-3AD203B41FA5}">
                      <a16:colId xmlns:a16="http://schemas.microsoft.com/office/drawing/2014/main" val="30276514"/>
                    </a:ext>
                  </a:extLst>
                </a:gridCol>
                <a:gridCol w="208280">
                  <a:extLst>
                    <a:ext uri="{9D8B030D-6E8A-4147-A177-3AD203B41FA5}">
                      <a16:colId xmlns:a16="http://schemas.microsoft.com/office/drawing/2014/main" val="1190176064"/>
                    </a:ext>
                  </a:extLst>
                </a:gridCol>
                <a:gridCol w="208280">
                  <a:extLst>
                    <a:ext uri="{9D8B030D-6E8A-4147-A177-3AD203B41FA5}">
                      <a16:colId xmlns:a16="http://schemas.microsoft.com/office/drawing/2014/main" val="2502611508"/>
                    </a:ext>
                  </a:extLst>
                </a:gridCol>
                <a:gridCol w="208280">
                  <a:extLst>
                    <a:ext uri="{9D8B030D-6E8A-4147-A177-3AD203B41FA5}">
                      <a16:colId xmlns:a16="http://schemas.microsoft.com/office/drawing/2014/main" val="1502018192"/>
                    </a:ext>
                  </a:extLst>
                </a:gridCol>
                <a:gridCol w="208280">
                  <a:extLst>
                    <a:ext uri="{9D8B030D-6E8A-4147-A177-3AD203B41FA5}">
                      <a16:colId xmlns:a16="http://schemas.microsoft.com/office/drawing/2014/main" val="1816485097"/>
                    </a:ext>
                  </a:extLst>
                </a:gridCol>
                <a:gridCol w="208280">
                  <a:extLst>
                    <a:ext uri="{9D8B030D-6E8A-4147-A177-3AD203B41FA5}">
                      <a16:colId xmlns:a16="http://schemas.microsoft.com/office/drawing/2014/main" val="1896476976"/>
                    </a:ext>
                  </a:extLst>
                </a:gridCol>
                <a:gridCol w="208280">
                  <a:extLst>
                    <a:ext uri="{9D8B030D-6E8A-4147-A177-3AD203B41FA5}">
                      <a16:colId xmlns:a16="http://schemas.microsoft.com/office/drawing/2014/main" val="1526231464"/>
                    </a:ext>
                  </a:extLst>
                </a:gridCol>
                <a:gridCol w="208280">
                  <a:extLst>
                    <a:ext uri="{9D8B030D-6E8A-4147-A177-3AD203B41FA5}">
                      <a16:colId xmlns:a16="http://schemas.microsoft.com/office/drawing/2014/main" val="1233429963"/>
                    </a:ext>
                  </a:extLst>
                </a:gridCol>
                <a:gridCol w="208280">
                  <a:extLst>
                    <a:ext uri="{9D8B030D-6E8A-4147-A177-3AD203B41FA5}">
                      <a16:colId xmlns:a16="http://schemas.microsoft.com/office/drawing/2014/main" val="803289337"/>
                    </a:ext>
                  </a:extLst>
                </a:gridCol>
                <a:gridCol w="208280">
                  <a:extLst>
                    <a:ext uri="{9D8B030D-6E8A-4147-A177-3AD203B41FA5}">
                      <a16:colId xmlns:a16="http://schemas.microsoft.com/office/drawing/2014/main" val="717990412"/>
                    </a:ext>
                  </a:extLst>
                </a:gridCol>
                <a:gridCol w="208280">
                  <a:extLst>
                    <a:ext uri="{9D8B030D-6E8A-4147-A177-3AD203B41FA5}">
                      <a16:colId xmlns:a16="http://schemas.microsoft.com/office/drawing/2014/main" val="1529838256"/>
                    </a:ext>
                  </a:extLst>
                </a:gridCol>
                <a:gridCol w="208280">
                  <a:extLst>
                    <a:ext uri="{9D8B030D-6E8A-4147-A177-3AD203B41FA5}">
                      <a16:colId xmlns:a16="http://schemas.microsoft.com/office/drawing/2014/main" val="2108583377"/>
                    </a:ext>
                  </a:extLst>
                </a:gridCol>
                <a:gridCol w="208280">
                  <a:extLst>
                    <a:ext uri="{9D8B030D-6E8A-4147-A177-3AD203B41FA5}">
                      <a16:colId xmlns:a16="http://schemas.microsoft.com/office/drawing/2014/main" val="3215035519"/>
                    </a:ext>
                  </a:extLst>
                </a:gridCol>
                <a:gridCol w="208280">
                  <a:extLst>
                    <a:ext uri="{9D8B030D-6E8A-4147-A177-3AD203B41FA5}">
                      <a16:colId xmlns:a16="http://schemas.microsoft.com/office/drawing/2014/main" val="1340177682"/>
                    </a:ext>
                  </a:extLst>
                </a:gridCol>
                <a:gridCol w="208280">
                  <a:extLst>
                    <a:ext uri="{9D8B030D-6E8A-4147-A177-3AD203B41FA5}">
                      <a16:colId xmlns:a16="http://schemas.microsoft.com/office/drawing/2014/main" val="2992769476"/>
                    </a:ext>
                  </a:extLst>
                </a:gridCol>
                <a:gridCol w="208280">
                  <a:extLst>
                    <a:ext uri="{9D8B030D-6E8A-4147-A177-3AD203B41FA5}">
                      <a16:colId xmlns:a16="http://schemas.microsoft.com/office/drawing/2014/main" val="1236239708"/>
                    </a:ext>
                  </a:extLst>
                </a:gridCol>
                <a:gridCol w="208280">
                  <a:extLst>
                    <a:ext uri="{9D8B030D-6E8A-4147-A177-3AD203B41FA5}">
                      <a16:colId xmlns:a16="http://schemas.microsoft.com/office/drawing/2014/main" val="709499386"/>
                    </a:ext>
                  </a:extLst>
                </a:gridCol>
                <a:gridCol w="208280">
                  <a:extLst>
                    <a:ext uri="{9D8B030D-6E8A-4147-A177-3AD203B41FA5}">
                      <a16:colId xmlns:a16="http://schemas.microsoft.com/office/drawing/2014/main" val="3516375347"/>
                    </a:ext>
                  </a:extLst>
                </a:gridCol>
                <a:gridCol w="208280">
                  <a:extLst>
                    <a:ext uri="{9D8B030D-6E8A-4147-A177-3AD203B41FA5}">
                      <a16:colId xmlns:a16="http://schemas.microsoft.com/office/drawing/2014/main" val="3288974324"/>
                    </a:ext>
                  </a:extLst>
                </a:gridCol>
                <a:gridCol w="208280">
                  <a:extLst>
                    <a:ext uri="{9D8B030D-6E8A-4147-A177-3AD203B41FA5}">
                      <a16:colId xmlns:a16="http://schemas.microsoft.com/office/drawing/2014/main" val="3938838998"/>
                    </a:ext>
                  </a:extLst>
                </a:gridCol>
                <a:gridCol w="208280">
                  <a:extLst>
                    <a:ext uri="{9D8B030D-6E8A-4147-A177-3AD203B41FA5}">
                      <a16:colId xmlns:a16="http://schemas.microsoft.com/office/drawing/2014/main" val="1297900234"/>
                    </a:ext>
                  </a:extLst>
                </a:gridCol>
                <a:gridCol w="208280">
                  <a:extLst>
                    <a:ext uri="{9D8B030D-6E8A-4147-A177-3AD203B41FA5}">
                      <a16:colId xmlns:a16="http://schemas.microsoft.com/office/drawing/2014/main" val="4265808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90713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- 2020-08-12 13:42:12</a:t>
                      </a:r>
                      <a:r>
                        <a:rPr kumimoji="0" lang="en-US" sz="1000" b="0" i="0" u="none" strike="noStrike" kern="1200" cap="none" spc="0" normalizeH="0" baseline="0" noProof="0">
                          <a:ln>
                            <a:noFill/>
                          </a:ln>
                          <a:solidFill>
                            <a:prstClr val="black"/>
                          </a:solidFill>
                          <a:effectLst/>
                          <a:uLnTx/>
                          <a:uFillTx/>
                          <a:latin typeface="+mn-lt"/>
                          <a:ea typeface="+mn-ea"/>
                          <a:cs typeface="+mn-cs"/>
                        </a:rPr>
                        <a:t>
 Today video 2 of our brief explanations of the TrendSet hygiene rules: "Wear a mask" #bleibtgesund #stayhealthy
—————————————————————
TrendSet 💙 International Trade Fair for Interiors, Inspiration and Lifestyle Upcoming TrendSet Fair: 12 - 14 September 2020 at Messe München #trendsetmünchen #trendinteriors #interiors #inspiration #lifestyle #trendsetsummer2020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https://scontent-iad3-1.xx.fbcdn.net/v/t15.5256-10/117427258_591398874865673_8949880017250715274_n.jpg?_nc_cat=111&amp;_nc_sid=ad6a45&amp;_nc_ohc=Vbk9duiZV7UAX9G5dsH&amp;_nc_ht=scontent-iad3-1.xx&amp;oh=16fbe2950fdfe51c5d6dba5dc0332c76&amp;oe=5F5AAB15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08/13/2020 20:15:30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63674428"/>
                  </a:ext>
                </a:extLst>
              </a:tr>
            </a:tbl>
          </a:graphicData>
        </a:graphic>
      </p:graphicFrame>
      <p:sp>
        <p:nvSpPr>
          <p:cNvPr id="4" name="Text Placeholder 3">
            <a:extLst>
              <a:ext uri="{FF2B5EF4-FFF2-40B4-BE49-F238E27FC236}">
                <a16:creationId xmlns:a16="http://schemas.microsoft.com/office/drawing/2014/main" id="{007C3091-952A-4B66-BC5E-ED064DC33C74}"/>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10515746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0EE68-26C8-42C2-82D2-53051265DBF2}"/>
              </a:ext>
            </a:extLst>
          </p:cNvPr>
          <p:cNvSpPr>
            <a:spLocks noGrp="1"/>
          </p:cNvSpPr>
          <p:nvPr>
            <p:ph type="title"/>
          </p:nvPr>
        </p:nvSpPr>
        <p:spPr/>
        <p:txBody>
          <a:bodyPr/>
          <a:lstStyle/>
          <a:p>
            <a:r>
              <a:rPr lang="en-US"/>
              <a:t>Facebook Own Posts Table | TrendSet - 14 of 26</a:t>
            </a:r>
          </a:p>
        </p:txBody>
      </p:sp>
      <p:graphicFrame>
        <p:nvGraphicFramePr>
          <p:cNvPr id="5" name="Table Placeholder 4">
            <a:extLst>
              <a:ext uri="{FF2B5EF4-FFF2-40B4-BE49-F238E27FC236}">
                <a16:creationId xmlns:a16="http://schemas.microsoft.com/office/drawing/2014/main" id="{FEAE4EE7-FE37-43F7-BFB3-72231D6ADDCA}"/>
              </a:ext>
            </a:extLst>
          </p:cNvPr>
          <p:cNvGraphicFramePr>
            <a:graphicFrameLocks noGrp="1"/>
          </p:cNvGraphicFramePr>
          <p:nvPr>
            <p:ph type="tbl" sz="quarter" idx="13"/>
            <p:extLst>
              <p:ext uri="{D42A27DB-BD31-4B8C-83A1-F6EECF244321}">
                <p14:modId xmlns:p14="http://schemas.microsoft.com/office/powerpoint/2010/main" val="3803007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96347018"/>
                    </a:ext>
                  </a:extLst>
                </a:gridCol>
                <a:gridCol w="822960">
                  <a:extLst>
                    <a:ext uri="{9D8B030D-6E8A-4147-A177-3AD203B41FA5}">
                      <a16:colId xmlns:a16="http://schemas.microsoft.com/office/drawing/2014/main" val="1585553755"/>
                    </a:ext>
                  </a:extLst>
                </a:gridCol>
                <a:gridCol w="329184">
                  <a:extLst>
                    <a:ext uri="{9D8B030D-6E8A-4147-A177-3AD203B41FA5}">
                      <a16:colId xmlns:a16="http://schemas.microsoft.com/office/drawing/2014/main" val="3883925058"/>
                    </a:ext>
                  </a:extLst>
                </a:gridCol>
                <a:gridCol w="208280">
                  <a:extLst>
                    <a:ext uri="{9D8B030D-6E8A-4147-A177-3AD203B41FA5}">
                      <a16:colId xmlns:a16="http://schemas.microsoft.com/office/drawing/2014/main" val="1389332336"/>
                    </a:ext>
                  </a:extLst>
                </a:gridCol>
                <a:gridCol w="208280">
                  <a:extLst>
                    <a:ext uri="{9D8B030D-6E8A-4147-A177-3AD203B41FA5}">
                      <a16:colId xmlns:a16="http://schemas.microsoft.com/office/drawing/2014/main" val="720339489"/>
                    </a:ext>
                  </a:extLst>
                </a:gridCol>
                <a:gridCol w="208280">
                  <a:extLst>
                    <a:ext uri="{9D8B030D-6E8A-4147-A177-3AD203B41FA5}">
                      <a16:colId xmlns:a16="http://schemas.microsoft.com/office/drawing/2014/main" val="3893024565"/>
                    </a:ext>
                  </a:extLst>
                </a:gridCol>
                <a:gridCol w="208280">
                  <a:extLst>
                    <a:ext uri="{9D8B030D-6E8A-4147-A177-3AD203B41FA5}">
                      <a16:colId xmlns:a16="http://schemas.microsoft.com/office/drawing/2014/main" val="1169630825"/>
                    </a:ext>
                  </a:extLst>
                </a:gridCol>
                <a:gridCol w="208280">
                  <a:extLst>
                    <a:ext uri="{9D8B030D-6E8A-4147-A177-3AD203B41FA5}">
                      <a16:colId xmlns:a16="http://schemas.microsoft.com/office/drawing/2014/main" val="3378624258"/>
                    </a:ext>
                  </a:extLst>
                </a:gridCol>
                <a:gridCol w="208280">
                  <a:extLst>
                    <a:ext uri="{9D8B030D-6E8A-4147-A177-3AD203B41FA5}">
                      <a16:colId xmlns:a16="http://schemas.microsoft.com/office/drawing/2014/main" val="366486147"/>
                    </a:ext>
                  </a:extLst>
                </a:gridCol>
                <a:gridCol w="208280">
                  <a:extLst>
                    <a:ext uri="{9D8B030D-6E8A-4147-A177-3AD203B41FA5}">
                      <a16:colId xmlns:a16="http://schemas.microsoft.com/office/drawing/2014/main" val="369833052"/>
                    </a:ext>
                  </a:extLst>
                </a:gridCol>
                <a:gridCol w="208280">
                  <a:extLst>
                    <a:ext uri="{9D8B030D-6E8A-4147-A177-3AD203B41FA5}">
                      <a16:colId xmlns:a16="http://schemas.microsoft.com/office/drawing/2014/main" val="1510311800"/>
                    </a:ext>
                  </a:extLst>
                </a:gridCol>
                <a:gridCol w="208280">
                  <a:extLst>
                    <a:ext uri="{9D8B030D-6E8A-4147-A177-3AD203B41FA5}">
                      <a16:colId xmlns:a16="http://schemas.microsoft.com/office/drawing/2014/main" val="3040035361"/>
                    </a:ext>
                  </a:extLst>
                </a:gridCol>
                <a:gridCol w="208280">
                  <a:extLst>
                    <a:ext uri="{9D8B030D-6E8A-4147-A177-3AD203B41FA5}">
                      <a16:colId xmlns:a16="http://schemas.microsoft.com/office/drawing/2014/main" val="3930654622"/>
                    </a:ext>
                  </a:extLst>
                </a:gridCol>
                <a:gridCol w="208280">
                  <a:extLst>
                    <a:ext uri="{9D8B030D-6E8A-4147-A177-3AD203B41FA5}">
                      <a16:colId xmlns:a16="http://schemas.microsoft.com/office/drawing/2014/main" val="1155245868"/>
                    </a:ext>
                  </a:extLst>
                </a:gridCol>
                <a:gridCol w="208280">
                  <a:extLst>
                    <a:ext uri="{9D8B030D-6E8A-4147-A177-3AD203B41FA5}">
                      <a16:colId xmlns:a16="http://schemas.microsoft.com/office/drawing/2014/main" val="2208758864"/>
                    </a:ext>
                  </a:extLst>
                </a:gridCol>
                <a:gridCol w="208280">
                  <a:extLst>
                    <a:ext uri="{9D8B030D-6E8A-4147-A177-3AD203B41FA5}">
                      <a16:colId xmlns:a16="http://schemas.microsoft.com/office/drawing/2014/main" val="1856046565"/>
                    </a:ext>
                  </a:extLst>
                </a:gridCol>
                <a:gridCol w="208280">
                  <a:extLst>
                    <a:ext uri="{9D8B030D-6E8A-4147-A177-3AD203B41FA5}">
                      <a16:colId xmlns:a16="http://schemas.microsoft.com/office/drawing/2014/main" val="287627961"/>
                    </a:ext>
                  </a:extLst>
                </a:gridCol>
                <a:gridCol w="208280">
                  <a:extLst>
                    <a:ext uri="{9D8B030D-6E8A-4147-A177-3AD203B41FA5}">
                      <a16:colId xmlns:a16="http://schemas.microsoft.com/office/drawing/2014/main" val="809367763"/>
                    </a:ext>
                  </a:extLst>
                </a:gridCol>
                <a:gridCol w="208280">
                  <a:extLst>
                    <a:ext uri="{9D8B030D-6E8A-4147-A177-3AD203B41FA5}">
                      <a16:colId xmlns:a16="http://schemas.microsoft.com/office/drawing/2014/main" val="2228774326"/>
                    </a:ext>
                  </a:extLst>
                </a:gridCol>
                <a:gridCol w="208280">
                  <a:extLst>
                    <a:ext uri="{9D8B030D-6E8A-4147-A177-3AD203B41FA5}">
                      <a16:colId xmlns:a16="http://schemas.microsoft.com/office/drawing/2014/main" val="2502552769"/>
                    </a:ext>
                  </a:extLst>
                </a:gridCol>
                <a:gridCol w="208280">
                  <a:extLst>
                    <a:ext uri="{9D8B030D-6E8A-4147-A177-3AD203B41FA5}">
                      <a16:colId xmlns:a16="http://schemas.microsoft.com/office/drawing/2014/main" val="3641245023"/>
                    </a:ext>
                  </a:extLst>
                </a:gridCol>
                <a:gridCol w="208280">
                  <a:extLst>
                    <a:ext uri="{9D8B030D-6E8A-4147-A177-3AD203B41FA5}">
                      <a16:colId xmlns:a16="http://schemas.microsoft.com/office/drawing/2014/main" val="884011005"/>
                    </a:ext>
                  </a:extLst>
                </a:gridCol>
                <a:gridCol w="208280">
                  <a:extLst>
                    <a:ext uri="{9D8B030D-6E8A-4147-A177-3AD203B41FA5}">
                      <a16:colId xmlns:a16="http://schemas.microsoft.com/office/drawing/2014/main" val="2787826589"/>
                    </a:ext>
                  </a:extLst>
                </a:gridCol>
                <a:gridCol w="208280">
                  <a:extLst>
                    <a:ext uri="{9D8B030D-6E8A-4147-A177-3AD203B41FA5}">
                      <a16:colId xmlns:a16="http://schemas.microsoft.com/office/drawing/2014/main" val="51343209"/>
                    </a:ext>
                  </a:extLst>
                </a:gridCol>
                <a:gridCol w="208280">
                  <a:extLst>
                    <a:ext uri="{9D8B030D-6E8A-4147-A177-3AD203B41FA5}">
                      <a16:colId xmlns:a16="http://schemas.microsoft.com/office/drawing/2014/main" val="1223984298"/>
                    </a:ext>
                  </a:extLst>
                </a:gridCol>
                <a:gridCol w="208280">
                  <a:extLst>
                    <a:ext uri="{9D8B030D-6E8A-4147-A177-3AD203B41FA5}">
                      <a16:colId xmlns:a16="http://schemas.microsoft.com/office/drawing/2014/main" val="3571311651"/>
                    </a:ext>
                  </a:extLst>
                </a:gridCol>
                <a:gridCol w="208280">
                  <a:extLst>
                    <a:ext uri="{9D8B030D-6E8A-4147-A177-3AD203B41FA5}">
                      <a16:colId xmlns:a16="http://schemas.microsoft.com/office/drawing/2014/main" val="4047279123"/>
                    </a:ext>
                  </a:extLst>
                </a:gridCol>
                <a:gridCol w="208280">
                  <a:extLst>
                    <a:ext uri="{9D8B030D-6E8A-4147-A177-3AD203B41FA5}">
                      <a16:colId xmlns:a16="http://schemas.microsoft.com/office/drawing/2014/main" val="3525832116"/>
                    </a:ext>
                  </a:extLst>
                </a:gridCol>
                <a:gridCol w="208280">
                  <a:extLst>
                    <a:ext uri="{9D8B030D-6E8A-4147-A177-3AD203B41FA5}">
                      <a16:colId xmlns:a16="http://schemas.microsoft.com/office/drawing/2014/main" val="2479092650"/>
                    </a:ext>
                  </a:extLst>
                </a:gridCol>
                <a:gridCol w="208280">
                  <a:extLst>
                    <a:ext uri="{9D8B030D-6E8A-4147-A177-3AD203B41FA5}">
                      <a16:colId xmlns:a16="http://schemas.microsoft.com/office/drawing/2014/main" val="1902946696"/>
                    </a:ext>
                  </a:extLst>
                </a:gridCol>
                <a:gridCol w="208280">
                  <a:extLst>
                    <a:ext uri="{9D8B030D-6E8A-4147-A177-3AD203B41FA5}">
                      <a16:colId xmlns:a16="http://schemas.microsoft.com/office/drawing/2014/main" val="2447329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58411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- 2020-08-11 14:07:53</a:t>
                      </a:r>
                      <a:r>
                        <a:rPr kumimoji="0" lang="en-US" sz="1000" b="0" i="0" u="none" strike="noStrike" kern="1200" cap="none" spc="0" normalizeH="0" baseline="0" noProof="0">
                          <a:ln>
                            <a:noFill/>
                          </a:ln>
                          <a:solidFill>
                            <a:prstClr val="black"/>
                          </a:solidFill>
                          <a:effectLst/>
                          <a:uLnTx/>
                          <a:uFillTx/>
                          <a:latin typeface="+mn-lt"/>
                          <a:ea typeface="+mn-ea"/>
                          <a:cs typeface="+mn-cs"/>
                        </a:rPr>
                        <a:t>
 Why are you looking forward to TrendSet Summer 2020? 💙 That’s what we asked our exhibitors. See their answers in the upcoming weeks! 😊 Today: @giftcompanycom #lookingforward 💙
—————————————————————
And yes, you got it right: the TrendSet Summer 2020 takes place 🤩! From 12 - 14 September we welcome you in Munich - with a hygiene concept, of course. 👍 #staysafe
—————————————————————
TrendSet 💙 International Trade Fair for Interiors, Inspiration and Lifestyle Upcoming TrendSet Fair: 12 - 14 September 2020 at Messe München #trendsetmünchen #trendinteriors #interiors #inspiration #lifestyle #trendsetsummer2020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https://scontent-iad3-1.xx.fbcdn.net/v/t15.5256-10/117703271_1158485341212796_5876479410360360059_n.jpg?_nc_cat=107&amp;_nc_sid=ad6a45&amp;_nc_ohc=1k-Gdw1e9ngAX9Tqo9M&amp;_nc_ht=scontent-iad3-1.xx&amp;oh=3f3d14be643117647f267ab1d2f8b82e&amp;oe=5F657DEE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08/21/2020 08:16:40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68310560"/>
                  </a:ext>
                </a:extLst>
              </a:tr>
            </a:tbl>
          </a:graphicData>
        </a:graphic>
      </p:graphicFrame>
      <p:sp>
        <p:nvSpPr>
          <p:cNvPr id="4" name="Text Placeholder 3">
            <a:extLst>
              <a:ext uri="{FF2B5EF4-FFF2-40B4-BE49-F238E27FC236}">
                <a16:creationId xmlns:a16="http://schemas.microsoft.com/office/drawing/2014/main" id="{38B4C319-4922-4C55-B371-EB26113B055F}"/>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3112444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3FEDB-A1EB-4A74-A638-1AC4AAADB721}"/>
              </a:ext>
            </a:extLst>
          </p:cNvPr>
          <p:cNvSpPr>
            <a:spLocks noGrp="1"/>
          </p:cNvSpPr>
          <p:nvPr>
            <p:ph type="title"/>
          </p:nvPr>
        </p:nvSpPr>
        <p:spPr/>
        <p:txBody>
          <a:bodyPr/>
          <a:lstStyle/>
          <a:p>
            <a:r>
              <a:rPr lang="en-US"/>
              <a:t>Facebook Own Posts Table | TrendSet - 15 of 26</a:t>
            </a:r>
          </a:p>
        </p:txBody>
      </p:sp>
      <p:graphicFrame>
        <p:nvGraphicFramePr>
          <p:cNvPr id="5" name="Table Placeholder 4">
            <a:extLst>
              <a:ext uri="{FF2B5EF4-FFF2-40B4-BE49-F238E27FC236}">
                <a16:creationId xmlns:a16="http://schemas.microsoft.com/office/drawing/2014/main" id="{50EB97E2-91B5-4D95-8EA5-B636A5811865}"/>
              </a:ext>
            </a:extLst>
          </p:cNvPr>
          <p:cNvGraphicFramePr>
            <a:graphicFrameLocks noGrp="1"/>
          </p:cNvGraphicFramePr>
          <p:nvPr>
            <p:ph type="tbl" sz="quarter" idx="13"/>
            <p:extLst>
              <p:ext uri="{D42A27DB-BD31-4B8C-83A1-F6EECF244321}">
                <p14:modId xmlns:p14="http://schemas.microsoft.com/office/powerpoint/2010/main" val="1258462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759015989"/>
                    </a:ext>
                  </a:extLst>
                </a:gridCol>
                <a:gridCol w="822960">
                  <a:extLst>
                    <a:ext uri="{9D8B030D-6E8A-4147-A177-3AD203B41FA5}">
                      <a16:colId xmlns:a16="http://schemas.microsoft.com/office/drawing/2014/main" val="3500625558"/>
                    </a:ext>
                  </a:extLst>
                </a:gridCol>
                <a:gridCol w="329184">
                  <a:extLst>
                    <a:ext uri="{9D8B030D-6E8A-4147-A177-3AD203B41FA5}">
                      <a16:colId xmlns:a16="http://schemas.microsoft.com/office/drawing/2014/main" val="3548559996"/>
                    </a:ext>
                  </a:extLst>
                </a:gridCol>
                <a:gridCol w="208280">
                  <a:extLst>
                    <a:ext uri="{9D8B030D-6E8A-4147-A177-3AD203B41FA5}">
                      <a16:colId xmlns:a16="http://schemas.microsoft.com/office/drawing/2014/main" val="1773049496"/>
                    </a:ext>
                  </a:extLst>
                </a:gridCol>
                <a:gridCol w="208280">
                  <a:extLst>
                    <a:ext uri="{9D8B030D-6E8A-4147-A177-3AD203B41FA5}">
                      <a16:colId xmlns:a16="http://schemas.microsoft.com/office/drawing/2014/main" val="997900955"/>
                    </a:ext>
                  </a:extLst>
                </a:gridCol>
                <a:gridCol w="208280">
                  <a:extLst>
                    <a:ext uri="{9D8B030D-6E8A-4147-A177-3AD203B41FA5}">
                      <a16:colId xmlns:a16="http://schemas.microsoft.com/office/drawing/2014/main" val="1172542471"/>
                    </a:ext>
                  </a:extLst>
                </a:gridCol>
                <a:gridCol w="208280">
                  <a:extLst>
                    <a:ext uri="{9D8B030D-6E8A-4147-A177-3AD203B41FA5}">
                      <a16:colId xmlns:a16="http://schemas.microsoft.com/office/drawing/2014/main" val="2784849694"/>
                    </a:ext>
                  </a:extLst>
                </a:gridCol>
                <a:gridCol w="208280">
                  <a:extLst>
                    <a:ext uri="{9D8B030D-6E8A-4147-A177-3AD203B41FA5}">
                      <a16:colId xmlns:a16="http://schemas.microsoft.com/office/drawing/2014/main" val="1454390689"/>
                    </a:ext>
                  </a:extLst>
                </a:gridCol>
                <a:gridCol w="208280">
                  <a:extLst>
                    <a:ext uri="{9D8B030D-6E8A-4147-A177-3AD203B41FA5}">
                      <a16:colId xmlns:a16="http://schemas.microsoft.com/office/drawing/2014/main" val="440256500"/>
                    </a:ext>
                  </a:extLst>
                </a:gridCol>
                <a:gridCol w="208280">
                  <a:extLst>
                    <a:ext uri="{9D8B030D-6E8A-4147-A177-3AD203B41FA5}">
                      <a16:colId xmlns:a16="http://schemas.microsoft.com/office/drawing/2014/main" val="822837743"/>
                    </a:ext>
                  </a:extLst>
                </a:gridCol>
                <a:gridCol w="208280">
                  <a:extLst>
                    <a:ext uri="{9D8B030D-6E8A-4147-A177-3AD203B41FA5}">
                      <a16:colId xmlns:a16="http://schemas.microsoft.com/office/drawing/2014/main" val="3829040459"/>
                    </a:ext>
                  </a:extLst>
                </a:gridCol>
                <a:gridCol w="208280">
                  <a:extLst>
                    <a:ext uri="{9D8B030D-6E8A-4147-A177-3AD203B41FA5}">
                      <a16:colId xmlns:a16="http://schemas.microsoft.com/office/drawing/2014/main" val="306345388"/>
                    </a:ext>
                  </a:extLst>
                </a:gridCol>
                <a:gridCol w="208280">
                  <a:extLst>
                    <a:ext uri="{9D8B030D-6E8A-4147-A177-3AD203B41FA5}">
                      <a16:colId xmlns:a16="http://schemas.microsoft.com/office/drawing/2014/main" val="2963930940"/>
                    </a:ext>
                  </a:extLst>
                </a:gridCol>
                <a:gridCol w="208280">
                  <a:extLst>
                    <a:ext uri="{9D8B030D-6E8A-4147-A177-3AD203B41FA5}">
                      <a16:colId xmlns:a16="http://schemas.microsoft.com/office/drawing/2014/main" val="911772410"/>
                    </a:ext>
                  </a:extLst>
                </a:gridCol>
                <a:gridCol w="208280">
                  <a:extLst>
                    <a:ext uri="{9D8B030D-6E8A-4147-A177-3AD203B41FA5}">
                      <a16:colId xmlns:a16="http://schemas.microsoft.com/office/drawing/2014/main" val="418787225"/>
                    </a:ext>
                  </a:extLst>
                </a:gridCol>
                <a:gridCol w="208280">
                  <a:extLst>
                    <a:ext uri="{9D8B030D-6E8A-4147-A177-3AD203B41FA5}">
                      <a16:colId xmlns:a16="http://schemas.microsoft.com/office/drawing/2014/main" val="1392472107"/>
                    </a:ext>
                  </a:extLst>
                </a:gridCol>
                <a:gridCol w="208280">
                  <a:extLst>
                    <a:ext uri="{9D8B030D-6E8A-4147-A177-3AD203B41FA5}">
                      <a16:colId xmlns:a16="http://schemas.microsoft.com/office/drawing/2014/main" val="3654239311"/>
                    </a:ext>
                  </a:extLst>
                </a:gridCol>
                <a:gridCol w="208280">
                  <a:extLst>
                    <a:ext uri="{9D8B030D-6E8A-4147-A177-3AD203B41FA5}">
                      <a16:colId xmlns:a16="http://schemas.microsoft.com/office/drawing/2014/main" val="2557759292"/>
                    </a:ext>
                  </a:extLst>
                </a:gridCol>
                <a:gridCol w="208280">
                  <a:extLst>
                    <a:ext uri="{9D8B030D-6E8A-4147-A177-3AD203B41FA5}">
                      <a16:colId xmlns:a16="http://schemas.microsoft.com/office/drawing/2014/main" val="3145320592"/>
                    </a:ext>
                  </a:extLst>
                </a:gridCol>
                <a:gridCol w="208280">
                  <a:extLst>
                    <a:ext uri="{9D8B030D-6E8A-4147-A177-3AD203B41FA5}">
                      <a16:colId xmlns:a16="http://schemas.microsoft.com/office/drawing/2014/main" val="3662357254"/>
                    </a:ext>
                  </a:extLst>
                </a:gridCol>
                <a:gridCol w="208280">
                  <a:extLst>
                    <a:ext uri="{9D8B030D-6E8A-4147-A177-3AD203B41FA5}">
                      <a16:colId xmlns:a16="http://schemas.microsoft.com/office/drawing/2014/main" val="1868399869"/>
                    </a:ext>
                  </a:extLst>
                </a:gridCol>
                <a:gridCol w="208280">
                  <a:extLst>
                    <a:ext uri="{9D8B030D-6E8A-4147-A177-3AD203B41FA5}">
                      <a16:colId xmlns:a16="http://schemas.microsoft.com/office/drawing/2014/main" val="1922387156"/>
                    </a:ext>
                  </a:extLst>
                </a:gridCol>
                <a:gridCol w="208280">
                  <a:extLst>
                    <a:ext uri="{9D8B030D-6E8A-4147-A177-3AD203B41FA5}">
                      <a16:colId xmlns:a16="http://schemas.microsoft.com/office/drawing/2014/main" val="678024665"/>
                    </a:ext>
                  </a:extLst>
                </a:gridCol>
                <a:gridCol w="208280">
                  <a:extLst>
                    <a:ext uri="{9D8B030D-6E8A-4147-A177-3AD203B41FA5}">
                      <a16:colId xmlns:a16="http://schemas.microsoft.com/office/drawing/2014/main" val="2796567222"/>
                    </a:ext>
                  </a:extLst>
                </a:gridCol>
                <a:gridCol w="208280">
                  <a:extLst>
                    <a:ext uri="{9D8B030D-6E8A-4147-A177-3AD203B41FA5}">
                      <a16:colId xmlns:a16="http://schemas.microsoft.com/office/drawing/2014/main" val="1544824591"/>
                    </a:ext>
                  </a:extLst>
                </a:gridCol>
                <a:gridCol w="208280">
                  <a:extLst>
                    <a:ext uri="{9D8B030D-6E8A-4147-A177-3AD203B41FA5}">
                      <a16:colId xmlns:a16="http://schemas.microsoft.com/office/drawing/2014/main" val="2460688016"/>
                    </a:ext>
                  </a:extLst>
                </a:gridCol>
                <a:gridCol w="208280">
                  <a:extLst>
                    <a:ext uri="{9D8B030D-6E8A-4147-A177-3AD203B41FA5}">
                      <a16:colId xmlns:a16="http://schemas.microsoft.com/office/drawing/2014/main" val="3273516186"/>
                    </a:ext>
                  </a:extLst>
                </a:gridCol>
                <a:gridCol w="208280">
                  <a:extLst>
                    <a:ext uri="{9D8B030D-6E8A-4147-A177-3AD203B41FA5}">
                      <a16:colId xmlns:a16="http://schemas.microsoft.com/office/drawing/2014/main" val="3968428536"/>
                    </a:ext>
                  </a:extLst>
                </a:gridCol>
                <a:gridCol w="208280">
                  <a:extLst>
                    <a:ext uri="{9D8B030D-6E8A-4147-A177-3AD203B41FA5}">
                      <a16:colId xmlns:a16="http://schemas.microsoft.com/office/drawing/2014/main" val="1067848100"/>
                    </a:ext>
                  </a:extLst>
                </a:gridCol>
                <a:gridCol w="208280">
                  <a:extLst>
                    <a:ext uri="{9D8B030D-6E8A-4147-A177-3AD203B41FA5}">
                      <a16:colId xmlns:a16="http://schemas.microsoft.com/office/drawing/2014/main" val="3280536752"/>
                    </a:ext>
                  </a:extLst>
                </a:gridCol>
                <a:gridCol w="208280">
                  <a:extLst>
                    <a:ext uri="{9D8B030D-6E8A-4147-A177-3AD203B41FA5}">
                      <a16:colId xmlns:a16="http://schemas.microsoft.com/office/drawing/2014/main" val="3657826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0586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- 2020-08-10 14:18:01</a:t>
                      </a:r>
                      <a:r>
                        <a:rPr kumimoji="0" lang="en-US" sz="1000" b="0" i="0" u="none" strike="noStrike" kern="1200" cap="none" spc="0" normalizeH="0" baseline="0" noProof="0">
                          <a:ln>
                            <a:noFill/>
                          </a:ln>
                          <a:solidFill>
                            <a:prstClr val="black"/>
                          </a:solidFill>
                          <a:effectLst/>
                          <a:uLnTx/>
                          <a:uFillTx/>
                          <a:latin typeface="+mn-lt"/>
                          <a:ea typeface="+mn-ea"/>
                          <a:cs typeface="+mn-cs"/>
                        </a:rPr>
                        <a:t>
 TrendSet Summer 2020 is taking place! We are looking forward to seeing you there ☺️ #bleibtgesund #stayhealthy
—————————————————————
TrendSet 💙 International Trade Fair for Interiors, Inspiration and Lifestyle || Upcoming TrendSet Fair: 12 - 14 September 2020 at Messe München || #trendsetmünchen #trendinteriors #interiors #inspiration #lifestyle #trendsetsummer2020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https://scontent-iad3-1.xx.fbcdn.net/v/t15.5256-10/117301865_3329711420448866_4380746386117867541_n.jpg?_nc_cat=103&amp;_nc_sid=ad6a45&amp;_nc_ohc=sA2NctYPpY0AX_3SGFz&amp;_nc_ht=scontent-iad3-1.xx&amp;oh=a9b8000d3218d807bbbb0f38541fa319&amp;oe=5F6510A1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08/21/2020 08:16:40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11497998"/>
                  </a:ext>
                </a:extLst>
              </a:tr>
            </a:tbl>
          </a:graphicData>
        </a:graphic>
      </p:graphicFrame>
      <p:sp>
        <p:nvSpPr>
          <p:cNvPr id="4" name="Text Placeholder 3">
            <a:extLst>
              <a:ext uri="{FF2B5EF4-FFF2-40B4-BE49-F238E27FC236}">
                <a16:creationId xmlns:a16="http://schemas.microsoft.com/office/drawing/2014/main" id="{5E9A96F3-B02D-41D1-8626-BF4197895A3C}"/>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17352800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E3960-911E-4D8B-8579-AAB5B5FF4CCA}"/>
              </a:ext>
            </a:extLst>
          </p:cNvPr>
          <p:cNvSpPr>
            <a:spLocks noGrp="1"/>
          </p:cNvSpPr>
          <p:nvPr>
            <p:ph type="title"/>
          </p:nvPr>
        </p:nvSpPr>
        <p:spPr/>
        <p:txBody>
          <a:bodyPr/>
          <a:lstStyle/>
          <a:p>
            <a:r>
              <a:rPr lang="en-US"/>
              <a:t>Facebook Own Posts Table | TrendSet - 16 of 26</a:t>
            </a:r>
          </a:p>
        </p:txBody>
      </p:sp>
      <p:graphicFrame>
        <p:nvGraphicFramePr>
          <p:cNvPr id="5" name="Table Placeholder 4">
            <a:extLst>
              <a:ext uri="{FF2B5EF4-FFF2-40B4-BE49-F238E27FC236}">
                <a16:creationId xmlns:a16="http://schemas.microsoft.com/office/drawing/2014/main" id="{674F44C9-C170-475B-885D-361FDDDA5D2F}"/>
              </a:ext>
            </a:extLst>
          </p:cNvPr>
          <p:cNvGraphicFramePr>
            <a:graphicFrameLocks noGrp="1"/>
          </p:cNvGraphicFramePr>
          <p:nvPr>
            <p:ph type="tbl" sz="quarter" idx="13"/>
            <p:extLst>
              <p:ext uri="{D42A27DB-BD31-4B8C-83A1-F6EECF244321}">
                <p14:modId xmlns:p14="http://schemas.microsoft.com/office/powerpoint/2010/main" val="629626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489761005"/>
                    </a:ext>
                  </a:extLst>
                </a:gridCol>
                <a:gridCol w="822960">
                  <a:extLst>
                    <a:ext uri="{9D8B030D-6E8A-4147-A177-3AD203B41FA5}">
                      <a16:colId xmlns:a16="http://schemas.microsoft.com/office/drawing/2014/main" val="2725214175"/>
                    </a:ext>
                  </a:extLst>
                </a:gridCol>
                <a:gridCol w="329184">
                  <a:extLst>
                    <a:ext uri="{9D8B030D-6E8A-4147-A177-3AD203B41FA5}">
                      <a16:colId xmlns:a16="http://schemas.microsoft.com/office/drawing/2014/main" val="3009589509"/>
                    </a:ext>
                  </a:extLst>
                </a:gridCol>
                <a:gridCol w="208280">
                  <a:extLst>
                    <a:ext uri="{9D8B030D-6E8A-4147-A177-3AD203B41FA5}">
                      <a16:colId xmlns:a16="http://schemas.microsoft.com/office/drawing/2014/main" val="1226643868"/>
                    </a:ext>
                  </a:extLst>
                </a:gridCol>
                <a:gridCol w="208280">
                  <a:extLst>
                    <a:ext uri="{9D8B030D-6E8A-4147-A177-3AD203B41FA5}">
                      <a16:colId xmlns:a16="http://schemas.microsoft.com/office/drawing/2014/main" val="111444226"/>
                    </a:ext>
                  </a:extLst>
                </a:gridCol>
                <a:gridCol w="208280">
                  <a:extLst>
                    <a:ext uri="{9D8B030D-6E8A-4147-A177-3AD203B41FA5}">
                      <a16:colId xmlns:a16="http://schemas.microsoft.com/office/drawing/2014/main" val="2585622661"/>
                    </a:ext>
                  </a:extLst>
                </a:gridCol>
                <a:gridCol w="208280">
                  <a:extLst>
                    <a:ext uri="{9D8B030D-6E8A-4147-A177-3AD203B41FA5}">
                      <a16:colId xmlns:a16="http://schemas.microsoft.com/office/drawing/2014/main" val="3180272400"/>
                    </a:ext>
                  </a:extLst>
                </a:gridCol>
                <a:gridCol w="208280">
                  <a:extLst>
                    <a:ext uri="{9D8B030D-6E8A-4147-A177-3AD203B41FA5}">
                      <a16:colId xmlns:a16="http://schemas.microsoft.com/office/drawing/2014/main" val="2376067867"/>
                    </a:ext>
                  </a:extLst>
                </a:gridCol>
                <a:gridCol w="208280">
                  <a:extLst>
                    <a:ext uri="{9D8B030D-6E8A-4147-A177-3AD203B41FA5}">
                      <a16:colId xmlns:a16="http://schemas.microsoft.com/office/drawing/2014/main" val="229582456"/>
                    </a:ext>
                  </a:extLst>
                </a:gridCol>
                <a:gridCol w="208280">
                  <a:extLst>
                    <a:ext uri="{9D8B030D-6E8A-4147-A177-3AD203B41FA5}">
                      <a16:colId xmlns:a16="http://schemas.microsoft.com/office/drawing/2014/main" val="728846460"/>
                    </a:ext>
                  </a:extLst>
                </a:gridCol>
                <a:gridCol w="208280">
                  <a:extLst>
                    <a:ext uri="{9D8B030D-6E8A-4147-A177-3AD203B41FA5}">
                      <a16:colId xmlns:a16="http://schemas.microsoft.com/office/drawing/2014/main" val="209904290"/>
                    </a:ext>
                  </a:extLst>
                </a:gridCol>
                <a:gridCol w="208280">
                  <a:extLst>
                    <a:ext uri="{9D8B030D-6E8A-4147-A177-3AD203B41FA5}">
                      <a16:colId xmlns:a16="http://schemas.microsoft.com/office/drawing/2014/main" val="570513925"/>
                    </a:ext>
                  </a:extLst>
                </a:gridCol>
                <a:gridCol w="208280">
                  <a:extLst>
                    <a:ext uri="{9D8B030D-6E8A-4147-A177-3AD203B41FA5}">
                      <a16:colId xmlns:a16="http://schemas.microsoft.com/office/drawing/2014/main" val="3747618761"/>
                    </a:ext>
                  </a:extLst>
                </a:gridCol>
                <a:gridCol w="208280">
                  <a:extLst>
                    <a:ext uri="{9D8B030D-6E8A-4147-A177-3AD203B41FA5}">
                      <a16:colId xmlns:a16="http://schemas.microsoft.com/office/drawing/2014/main" val="2153056141"/>
                    </a:ext>
                  </a:extLst>
                </a:gridCol>
                <a:gridCol w="208280">
                  <a:extLst>
                    <a:ext uri="{9D8B030D-6E8A-4147-A177-3AD203B41FA5}">
                      <a16:colId xmlns:a16="http://schemas.microsoft.com/office/drawing/2014/main" val="2438063652"/>
                    </a:ext>
                  </a:extLst>
                </a:gridCol>
                <a:gridCol w="208280">
                  <a:extLst>
                    <a:ext uri="{9D8B030D-6E8A-4147-A177-3AD203B41FA5}">
                      <a16:colId xmlns:a16="http://schemas.microsoft.com/office/drawing/2014/main" val="154607709"/>
                    </a:ext>
                  </a:extLst>
                </a:gridCol>
                <a:gridCol w="208280">
                  <a:extLst>
                    <a:ext uri="{9D8B030D-6E8A-4147-A177-3AD203B41FA5}">
                      <a16:colId xmlns:a16="http://schemas.microsoft.com/office/drawing/2014/main" val="11629959"/>
                    </a:ext>
                  </a:extLst>
                </a:gridCol>
                <a:gridCol w="208280">
                  <a:extLst>
                    <a:ext uri="{9D8B030D-6E8A-4147-A177-3AD203B41FA5}">
                      <a16:colId xmlns:a16="http://schemas.microsoft.com/office/drawing/2014/main" val="1517092773"/>
                    </a:ext>
                  </a:extLst>
                </a:gridCol>
                <a:gridCol w="208280">
                  <a:extLst>
                    <a:ext uri="{9D8B030D-6E8A-4147-A177-3AD203B41FA5}">
                      <a16:colId xmlns:a16="http://schemas.microsoft.com/office/drawing/2014/main" val="1885804209"/>
                    </a:ext>
                  </a:extLst>
                </a:gridCol>
                <a:gridCol w="208280">
                  <a:extLst>
                    <a:ext uri="{9D8B030D-6E8A-4147-A177-3AD203B41FA5}">
                      <a16:colId xmlns:a16="http://schemas.microsoft.com/office/drawing/2014/main" val="1524631389"/>
                    </a:ext>
                  </a:extLst>
                </a:gridCol>
                <a:gridCol w="208280">
                  <a:extLst>
                    <a:ext uri="{9D8B030D-6E8A-4147-A177-3AD203B41FA5}">
                      <a16:colId xmlns:a16="http://schemas.microsoft.com/office/drawing/2014/main" val="1681168004"/>
                    </a:ext>
                  </a:extLst>
                </a:gridCol>
                <a:gridCol w="208280">
                  <a:extLst>
                    <a:ext uri="{9D8B030D-6E8A-4147-A177-3AD203B41FA5}">
                      <a16:colId xmlns:a16="http://schemas.microsoft.com/office/drawing/2014/main" val="374802723"/>
                    </a:ext>
                  </a:extLst>
                </a:gridCol>
                <a:gridCol w="208280">
                  <a:extLst>
                    <a:ext uri="{9D8B030D-6E8A-4147-A177-3AD203B41FA5}">
                      <a16:colId xmlns:a16="http://schemas.microsoft.com/office/drawing/2014/main" val="3767620596"/>
                    </a:ext>
                  </a:extLst>
                </a:gridCol>
                <a:gridCol w="208280">
                  <a:extLst>
                    <a:ext uri="{9D8B030D-6E8A-4147-A177-3AD203B41FA5}">
                      <a16:colId xmlns:a16="http://schemas.microsoft.com/office/drawing/2014/main" val="1940415625"/>
                    </a:ext>
                  </a:extLst>
                </a:gridCol>
                <a:gridCol w="208280">
                  <a:extLst>
                    <a:ext uri="{9D8B030D-6E8A-4147-A177-3AD203B41FA5}">
                      <a16:colId xmlns:a16="http://schemas.microsoft.com/office/drawing/2014/main" val="2195626396"/>
                    </a:ext>
                  </a:extLst>
                </a:gridCol>
                <a:gridCol w="208280">
                  <a:extLst>
                    <a:ext uri="{9D8B030D-6E8A-4147-A177-3AD203B41FA5}">
                      <a16:colId xmlns:a16="http://schemas.microsoft.com/office/drawing/2014/main" val="2671104066"/>
                    </a:ext>
                  </a:extLst>
                </a:gridCol>
                <a:gridCol w="208280">
                  <a:extLst>
                    <a:ext uri="{9D8B030D-6E8A-4147-A177-3AD203B41FA5}">
                      <a16:colId xmlns:a16="http://schemas.microsoft.com/office/drawing/2014/main" val="1559142412"/>
                    </a:ext>
                  </a:extLst>
                </a:gridCol>
                <a:gridCol w="208280">
                  <a:extLst>
                    <a:ext uri="{9D8B030D-6E8A-4147-A177-3AD203B41FA5}">
                      <a16:colId xmlns:a16="http://schemas.microsoft.com/office/drawing/2014/main" val="1887485358"/>
                    </a:ext>
                  </a:extLst>
                </a:gridCol>
                <a:gridCol w="208280">
                  <a:extLst>
                    <a:ext uri="{9D8B030D-6E8A-4147-A177-3AD203B41FA5}">
                      <a16:colId xmlns:a16="http://schemas.microsoft.com/office/drawing/2014/main" val="607398224"/>
                    </a:ext>
                  </a:extLst>
                </a:gridCol>
                <a:gridCol w="208280">
                  <a:extLst>
                    <a:ext uri="{9D8B030D-6E8A-4147-A177-3AD203B41FA5}">
                      <a16:colId xmlns:a16="http://schemas.microsoft.com/office/drawing/2014/main" val="2909534177"/>
                    </a:ext>
                  </a:extLst>
                </a:gridCol>
                <a:gridCol w="208280">
                  <a:extLst>
                    <a:ext uri="{9D8B030D-6E8A-4147-A177-3AD203B41FA5}">
                      <a16:colId xmlns:a16="http://schemas.microsoft.com/office/drawing/2014/main" val="2744524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717904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- 2020-08-10 10:04:13</a:t>
                      </a:r>
                      <a:r>
                        <a:rPr kumimoji="0" lang="en-US" sz="1000" b="0" i="0" u="none" strike="noStrike" kern="1200" cap="none" spc="0" normalizeH="0" baseline="0" noProof="0">
                          <a:ln>
                            <a:noFill/>
                          </a:ln>
                          <a:solidFill>
                            <a:prstClr val="black"/>
                          </a:solidFill>
                          <a:effectLst/>
                          <a:uLnTx/>
                          <a:uFillTx/>
                          <a:latin typeface="+mn-lt"/>
                          <a:ea typeface="+mn-ea"/>
                          <a:cs typeface="+mn-cs"/>
                        </a:rPr>
                        <a:t>
 The modern interpretation of flower pots by Spiller Raumobjekte creates a connection between innovative and natural materials, true to our trend FLOWING SENSES 📸 @spiller_raumobjekte #flowingsenses
—————————————————————
TrendSet 💙 International Trade Fair for Interiors, Inspiration and Lifestyle || Upcoming TrendSet Fair: 12 - 14 September 2020 at Messe München || #trendsetmünchen #trendinteriors #interiors #inspiration #lifestyle #trendsetsummer2020
#spillerraumobjekte #floristry #flowerpots #metal #shiny #gold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https://scontent-iad3-1.xx.fbcdn.net/v/t1.0-9/p720x720/116938252_3492566097440635_2456013050227145085_o.jpg?_nc_cat=109&amp;_nc_sid=2d5d41&amp;_nc_ohc=_qToMs8-2H8AX8vwrtf&amp;_nc_ht=scontent-iad3-1.xx&amp;_nc_tp=6&amp;oh=99f5afab42160b9643b8cc83cb59b80e&amp;oe=5F669809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08/21/2020 08:16:40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98372662"/>
                  </a:ext>
                </a:extLst>
              </a:tr>
            </a:tbl>
          </a:graphicData>
        </a:graphic>
      </p:graphicFrame>
      <p:sp>
        <p:nvSpPr>
          <p:cNvPr id="4" name="Text Placeholder 3">
            <a:extLst>
              <a:ext uri="{FF2B5EF4-FFF2-40B4-BE49-F238E27FC236}">
                <a16:creationId xmlns:a16="http://schemas.microsoft.com/office/drawing/2014/main" id="{8D64D896-695D-4937-BBE4-6C8599B84039}"/>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12395635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879A-EF8F-4329-A2A7-37D9AB255A2C}"/>
              </a:ext>
            </a:extLst>
          </p:cNvPr>
          <p:cNvSpPr>
            <a:spLocks noGrp="1"/>
          </p:cNvSpPr>
          <p:nvPr>
            <p:ph type="title"/>
          </p:nvPr>
        </p:nvSpPr>
        <p:spPr/>
        <p:txBody>
          <a:bodyPr/>
          <a:lstStyle/>
          <a:p>
            <a:r>
              <a:rPr lang="en-US"/>
              <a:t>Facebook Own Posts Table | TrendSet - 17 of 26</a:t>
            </a:r>
          </a:p>
        </p:txBody>
      </p:sp>
      <p:graphicFrame>
        <p:nvGraphicFramePr>
          <p:cNvPr id="5" name="Table Placeholder 4">
            <a:extLst>
              <a:ext uri="{FF2B5EF4-FFF2-40B4-BE49-F238E27FC236}">
                <a16:creationId xmlns:a16="http://schemas.microsoft.com/office/drawing/2014/main" id="{AD519F76-F49F-4E0E-868C-1222F6D504C5}"/>
              </a:ext>
            </a:extLst>
          </p:cNvPr>
          <p:cNvGraphicFramePr>
            <a:graphicFrameLocks noGrp="1"/>
          </p:cNvGraphicFramePr>
          <p:nvPr>
            <p:ph type="tbl" sz="quarter" idx="13"/>
            <p:extLst>
              <p:ext uri="{D42A27DB-BD31-4B8C-83A1-F6EECF244321}">
                <p14:modId xmlns:p14="http://schemas.microsoft.com/office/powerpoint/2010/main" val="1568708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318021908"/>
                    </a:ext>
                  </a:extLst>
                </a:gridCol>
                <a:gridCol w="822960">
                  <a:extLst>
                    <a:ext uri="{9D8B030D-6E8A-4147-A177-3AD203B41FA5}">
                      <a16:colId xmlns:a16="http://schemas.microsoft.com/office/drawing/2014/main" val="1953732589"/>
                    </a:ext>
                  </a:extLst>
                </a:gridCol>
                <a:gridCol w="329184">
                  <a:extLst>
                    <a:ext uri="{9D8B030D-6E8A-4147-A177-3AD203B41FA5}">
                      <a16:colId xmlns:a16="http://schemas.microsoft.com/office/drawing/2014/main" val="2117550480"/>
                    </a:ext>
                  </a:extLst>
                </a:gridCol>
                <a:gridCol w="208280">
                  <a:extLst>
                    <a:ext uri="{9D8B030D-6E8A-4147-A177-3AD203B41FA5}">
                      <a16:colId xmlns:a16="http://schemas.microsoft.com/office/drawing/2014/main" val="3231692471"/>
                    </a:ext>
                  </a:extLst>
                </a:gridCol>
                <a:gridCol w="208280">
                  <a:extLst>
                    <a:ext uri="{9D8B030D-6E8A-4147-A177-3AD203B41FA5}">
                      <a16:colId xmlns:a16="http://schemas.microsoft.com/office/drawing/2014/main" val="2048466340"/>
                    </a:ext>
                  </a:extLst>
                </a:gridCol>
                <a:gridCol w="208280">
                  <a:extLst>
                    <a:ext uri="{9D8B030D-6E8A-4147-A177-3AD203B41FA5}">
                      <a16:colId xmlns:a16="http://schemas.microsoft.com/office/drawing/2014/main" val="3128580038"/>
                    </a:ext>
                  </a:extLst>
                </a:gridCol>
                <a:gridCol w="208280">
                  <a:extLst>
                    <a:ext uri="{9D8B030D-6E8A-4147-A177-3AD203B41FA5}">
                      <a16:colId xmlns:a16="http://schemas.microsoft.com/office/drawing/2014/main" val="4097842355"/>
                    </a:ext>
                  </a:extLst>
                </a:gridCol>
                <a:gridCol w="208280">
                  <a:extLst>
                    <a:ext uri="{9D8B030D-6E8A-4147-A177-3AD203B41FA5}">
                      <a16:colId xmlns:a16="http://schemas.microsoft.com/office/drawing/2014/main" val="3037699103"/>
                    </a:ext>
                  </a:extLst>
                </a:gridCol>
                <a:gridCol w="208280">
                  <a:extLst>
                    <a:ext uri="{9D8B030D-6E8A-4147-A177-3AD203B41FA5}">
                      <a16:colId xmlns:a16="http://schemas.microsoft.com/office/drawing/2014/main" val="1896242371"/>
                    </a:ext>
                  </a:extLst>
                </a:gridCol>
                <a:gridCol w="208280">
                  <a:extLst>
                    <a:ext uri="{9D8B030D-6E8A-4147-A177-3AD203B41FA5}">
                      <a16:colId xmlns:a16="http://schemas.microsoft.com/office/drawing/2014/main" val="3260198606"/>
                    </a:ext>
                  </a:extLst>
                </a:gridCol>
                <a:gridCol w="208280">
                  <a:extLst>
                    <a:ext uri="{9D8B030D-6E8A-4147-A177-3AD203B41FA5}">
                      <a16:colId xmlns:a16="http://schemas.microsoft.com/office/drawing/2014/main" val="3549916406"/>
                    </a:ext>
                  </a:extLst>
                </a:gridCol>
                <a:gridCol w="208280">
                  <a:extLst>
                    <a:ext uri="{9D8B030D-6E8A-4147-A177-3AD203B41FA5}">
                      <a16:colId xmlns:a16="http://schemas.microsoft.com/office/drawing/2014/main" val="2773153790"/>
                    </a:ext>
                  </a:extLst>
                </a:gridCol>
                <a:gridCol w="208280">
                  <a:extLst>
                    <a:ext uri="{9D8B030D-6E8A-4147-A177-3AD203B41FA5}">
                      <a16:colId xmlns:a16="http://schemas.microsoft.com/office/drawing/2014/main" val="2128610346"/>
                    </a:ext>
                  </a:extLst>
                </a:gridCol>
                <a:gridCol w="208280">
                  <a:extLst>
                    <a:ext uri="{9D8B030D-6E8A-4147-A177-3AD203B41FA5}">
                      <a16:colId xmlns:a16="http://schemas.microsoft.com/office/drawing/2014/main" val="1079733754"/>
                    </a:ext>
                  </a:extLst>
                </a:gridCol>
                <a:gridCol w="208280">
                  <a:extLst>
                    <a:ext uri="{9D8B030D-6E8A-4147-A177-3AD203B41FA5}">
                      <a16:colId xmlns:a16="http://schemas.microsoft.com/office/drawing/2014/main" val="1059539410"/>
                    </a:ext>
                  </a:extLst>
                </a:gridCol>
                <a:gridCol w="208280">
                  <a:extLst>
                    <a:ext uri="{9D8B030D-6E8A-4147-A177-3AD203B41FA5}">
                      <a16:colId xmlns:a16="http://schemas.microsoft.com/office/drawing/2014/main" val="3967934456"/>
                    </a:ext>
                  </a:extLst>
                </a:gridCol>
                <a:gridCol w="208280">
                  <a:extLst>
                    <a:ext uri="{9D8B030D-6E8A-4147-A177-3AD203B41FA5}">
                      <a16:colId xmlns:a16="http://schemas.microsoft.com/office/drawing/2014/main" val="2237766011"/>
                    </a:ext>
                  </a:extLst>
                </a:gridCol>
                <a:gridCol w="208280">
                  <a:extLst>
                    <a:ext uri="{9D8B030D-6E8A-4147-A177-3AD203B41FA5}">
                      <a16:colId xmlns:a16="http://schemas.microsoft.com/office/drawing/2014/main" val="1500934355"/>
                    </a:ext>
                  </a:extLst>
                </a:gridCol>
                <a:gridCol w="208280">
                  <a:extLst>
                    <a:ext uri="{9D8B030D-6E8A-4147-A177-3AD203B41FA5}">
                      <a16:colId xmlns:a16="http://schemas.microsoft.com/office/drawing/2014/main" val="912768728"/>
                    </a:ext>
                  </a:extLst>
                </a:gridCol>
                <a:gridCol w="208280">
                  <a:extLst>
                    <a:ext uri="{9D8B030D-6E8A-4147-A177-3AD203B41FA5}">
                      <a16:colId xmlns:a16="http://schemas.microsoft.com/office/drawing/2014/main" val="1282094256"/>
                    </a:ext>
                  </a:extLst>
                </a:gridCol>
                <a:gridCol w="208280">
                  <a:extLst>
                    <a:ext uri="{9D8B030D-6E8A-4147-A177-3AD203B41FA5}">
                      <a16:colId xmlns:a16="http://schemas.microsoft.com/office/drawing/2014/main" val="1188154707"/>
                    </a:ext>
                  </a:extLst>
                </a:gridCol>
                <a:gridCol w="208280">
                  <a:extLst>
                    <a:ext uri="{9D8B030D-6E8A-4147-A177-3AD203B41FA5}">
                      <a16:colId xmlns:a16="http://schemas.microsoft.com/office/drawing/2014/main" val="2082951594"/>
                    </a:ext>
                  </a:extLst>
                </a:gridCol>
                <a:gridCol w="208280">
                  <a:extLst>
                    <a:ext uri="{9D8B030D-6E8A-4147-A177-3AD203B41FA5}">
                      <a16:colId xmlns:a16="http://schemas.microsoft.com/office/drawing/2014/main" val="3528602156"/>
                    </a:ext>
                  </a:extLst>
                </a:gridCol>
                <a:gridCol w="208280">
                  <a:extLst>
                    <a:ext uri="{9D8B030D-6E8A-4147-A177-3AD203B41FA5}">
                      <a16:colId xmlns:a16="http://schemas.microsoft.com/office/drawing/2014/main" val="2905012216"/>
                    </a:ext>
                  </a:extLst>
                </a:gridCol>
                <a:gridCol w="208280">
                  <a:extLst>
                    <a:ext uri="{9D8B030D-6E8A-4147-A177-3AD203B41FA5}">
                      <a16:colId xmlns:a16="http://schemas.microsoft.com/office/drawing/2014/main" val="3892839711"/>
                    </a:ext>
                  </a:extLst>
                </a:gridCol>
                <a:gridCol w="208280">
                  <a:extLst>
                    <a:ext uri="{9D8B030D-6E8A-4147-A177-3AD203B41FA5}">
                      <a16:colId xmlns:a16="http://schemas.microsoft.com/office/drawing/2014/main" val="1000412971"/>
                    </a:ext>
                  </a:extLst>
                </a:gridCol>
                <a:gridCol w="208280">
                  <a:extLst>
                    <a:ext uri="{9D8B030D-6E8A-4147-A177-3AD203B41FA5}">
                      <a16:colId xmlns:a16="http://schemas.microsoft.com/office/drawing/2014/main" val="3499610823"/>
                    </a:ext>
                  </a:extLst>
                </a:gridCol>
                <a:gridCol w="208280">
                  <a:extLst>
                    <a:ext uri="{9D8B030D-6E8A-4147-A177-3AD203B41FA5}">
                      <a16:colId xmlns:a16="http://schemas.microsoft.com/office/drawing/2014/main" val="704333590"/>
                    </a:ext>
                  </a:extLst>
                </a:gridCol>
                <a:gridCol w="208280">
                  <a:extLst>
                    <a:ext uri="{9D8B030D-6E8A-4147-A177-3AD203B41FA5}">
                      <a16:colId xmlns:a16="http://schemas.microsoft.com/office/drawing/2014/main" val="3389898325"/>
                    </a:ext>
                  </a:extLst>
                </a:gridCol>
                <a:gridCol w="208280">
                  <a:extLst>
                    <a:ext uri="{9D8B030D-6E8A-4147-A177-3AD203B41FA5}">
                      <a16:colId xmlns:a16="http://schemas.microsoft.com/office/drawing/2014/main" val="1057041011"/>
                    </a:ext>
                  </a:extLst>
                </a:gridCol>
                <a:gridCol w="208280">
                  <a:extLst>
                    <a:ext uri="{9D8B030D-6E8A-4147-A177-3AD203B41FA5}">
                      <a16:colId xmlns:a16="http://schemas.microsoft.com/office/drawing/2014/main" val="3613533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18969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- 2020-08-07 10:58:43</a:t>
                      </a:r>
                      <a:r>
                        <a:rPr kumimoji="0" lang="en-US" sz="1000" b="0" i="0" u="none" strike="noStrike" kern="1200" cap="none" spc="0" normalizeH="0" baseline="0" noProof="0">
                          <a:ln>
                            <a:noFill/>
                          </a:ln>
                          <a:solidFill>
                            <a:prstClr val="black"/>
                          </a:solidFill>
                          <a:effectLst/>
                          <a:uLnTx/>
                          <a:uFillTx/>
                          <a:latin typeface="+mn-lt"/>
                          <a:ea typeface="+mn-ea"/>
                          <a:cs typeface="+mn-cs"/>
                        </a:rPr>
                        <a:t>
 Why are you looking forward to TrendSet Summer 2020?💙 That’s what we asked our exhibitors. See their answers in the upcoming weeks! 😊Today: @g.wurm  #lookingforward 💙 
——————————————————————
And yes, you got it right: the TrendSet Summer 2020 takes place! 🥳 From 12 - 14 September we welcome you in Munich - with a hygiene concept, of course. 👍 #staysafe 
——————————————————————
TrendSet 💙 International Trade Fair for Interiors, Inspiration and Lifestyle  Upcoming TrendSet Fair: 12 - 14 September 2020 at Messe München  #trendsetmünchen #trendinteriors #interiors #inspiration #lifestyle #trendsetsummer2020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https://scontent-iad3-1.xx.fbcdn.net/v/t15.5256-10/116787583_218941626109988_7867830671949162059_n.jpg?_nc_cat=106&amp;_nc_sid=ad6a45&amp;_nc_ohc=44R9kR1YGOYAX9WFUms&amp;_nc_ht=scontent-iad3-1.xx&amp;oh=843266c77a3a9e8118c0b2f497724045&amp;oe=5F63F8ED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08/21/2020 08:16:40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62281878"/>
                  </a:ext>
                </a:extLst>
              </a:tr>
            </a:tbl>
          </a:graphicData>
        </a:graphic>
      </p:graphicFrame>
      <p:sp>
        <p:nvSpPr>
          <p:cNvPr id="4" name="Text Placeholder 3">
            <a:extLst>
              <a:ext uri="{FF2B5EF4-FFF2-40B4-BE49-F238E27FC236}">
                <a16:creationId xmlns:a16="http://schemas.microsoft.com/office/drawing/2014/main" id="{BCFDFD80-EC50-4EE4-B9FE-9123EB9EF675}"/>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10015677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FE9E7-B17E-40FD-BD67-011E0CF2E216}"/>
              </a:ext>
            </a:extLst>
          </p:cNvPr>
          <p:cNvSpPr>
            <a:spLocks noGrp="1"/>
          </p:cNvSpPr>
          <p:nvPr>
            <p:ph type="title"/>
          </p:nvPr>
        </p:nvSpPr>
        <p:spPr/>
        <p:txBody>
          <a:bodyPr/>
          <a:lstStyle/>
          <a:p>
            <a:r>
              <a:rPr lang="en-US"/>
              <a:t>Facebook Own Posts Table | TrendSet - 18 of 26</a:t>
            </a:r>
          </a:p>
        </p:txBody>
      </p:sp>
      <p:graphicFrame>
        <p:nvGraphicFramePr>
          <p:cNvPr id="5" name="Table Placeholder 4">
            <a:extLst>
              <a:ext uri="{FF2B5EF4-FFF2-40B4-BE49-F238E27FC236}">
                <a16:creationId xmlns:a16="http://schemas.microsoft.com/office/drawing/2014/main" id="{C754EC28-DEF4-46DE-95E4-18ADA261A7F9}"/>
              </a:ext>
            </a:extLst>
          </p:cNvPr>
          <p:cNvGraphicFramePr>
            <a:graphicFrameLocks noGrp="1"/>
          </p:cNvGraphicFramePr>
          <p:nvPr>
            <p:ph type="tbl" sz="quarter" idx="13"/>
            <p:extLst>
              <p:ext uri="{D42A27DB-BD31-4B8C-83A1-F6EECF244321}">
                <p14:modId xmlns:p14="http://schemas.microsoft.com/office/powerpoint/2010/main" val="3168599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537328702"/>
                    </a:ext>
                  </a:extLst>
                </a:gridCol>
                <a:gridCol w="822960">
                  <a:extLst>
                    <a:ext uri="{9D8B030D-6E8A-4147-A177-3AD203B41FA5}">
                      <a16:colId xmlns:a16="http://schemas.microsoft.com/office/drawing/2014/main" val="972222065"/>
                    </a:ext>
                  </a:extLst>
                </a:gridCol>
                <a:gridCol w="329184">
                  <a:extLst>
                    <a:ext uri="{9D8B030D-6E8A-4147-A177-3AD203B41FA5}">
                      <a16:colId xmlns:a16="http://schemas.microsoft.com/office/drawing/2014/main" val="3529341992"/>
                    </a:ext>
                  </a:extLst>
                </a:gridCol>
                <a:gridCol w="208280">
                  <a:extLst>
                    <a:ext uri="{9D8B030D-6E8A-4147-A177-3AD203B41FA5}">
                      <a16:colId xmlns:a16="http://schemas.microsoft.com/office/drawing/2014/main" val="420240618"/>
                    </a:ext>
                  </a:extLst>
                </a:gridCol>
                <a:gridCol w="208280">
                  <a:extLst>
                    <a:ext uri="{9D8B030D-6E8A-4147-A177-3AD203B41FA5}">
                      <a16:colId xmlns:a16="http://schemas.microsoft.com/office/drawing/2014/main" val="662405247"/>
                    </a:ext>
                  </a:extLst>
                </a:gridCol>
                <a:gridCol w="208280">
                  <a:extLst>
                    <a:ext uri="{9D8B030D-6E8A-4147-A177-3AD203B41FA5}">
                      <a16:colId xmlns:a16="http://schemas.microsoft.com/office/drawing/2014/main" val="2323901018"/>
                    </a:ext>
                  </a:extLst>
                </a:gridCol>
                <a:gridCol w="208280">
                  <a:extLst>
                    <a:ext uri="{9D8B030D-6E8A-4147-A177-3AD203B41FA5}">
                      <a16:colId xmlns:a16="http://schemas.microsoft.com/office/drawing/2014/main" val="728781064"/>
                    </a:ext>
                  </a:extLst>
                </a:gridCol>
                <a:gridCol w="208280">
                  <a:extLst>
                    <a:ext uri="{9D8B030D-6E8A-4147-A177-3AD203B41FA5}">
                      <a16:colId xmlns:a16="http://schemas.microsoft.com/office/drawing/2014/main" val="3238643582"/>
                    </a:ext>
                  </a:extLst>
                </a:gridCol>
                <a:gridCol w="208280">
                  <a:extLst>
                    <a:ext uri="{9D8B030D-6E8A-4147-A177-3AD203B41FA5}">
                      <a16:colId xmlns:a16="http://schemas.microsoft.com/office/drawing/2014/main" val="3824563957"/>
                    </a:ext>
                  </a:extLst>
                </a:gridCol>
                <a:gridCol w="208280">
                  <a:extLst>
                    <a:ext uri="{9D8B030D-6E8A-4147-A177-3AD203B41FA5}">
                      <a16:colId xmlns:a16="http://schemas.microsoft.com/office/drawing/2014/main" val="644930048"/>
                    </a:ext>
                  </a:extLst>
                </a:gridCol>
                <a:gridCol w="208280">
                  <a:extLst>
                    <a:ext uri="{9D8B030D-6E8A-4147-A177-3AD203B41FA5}">
                      <a16:colId xmlns:a16="http://schemas.microsoft.com/office/drawing/2014/main" val="571360522"/>
                    </a:ext>
                  </a:extLst>
                </a:gridCol>
                <a:gridCol w="208280">
                  <a:extLst>
                    <a:ext uri="{9D8B030D-6E8A-4147-A177-3AD203B41FA5}">
                      <a16:colId xmlns:a16="http://schemas.microsoft.com/office/drawing/2014/main" val="1000323457"/>
                    </a:ext>
                  </a:extLst>
                </a:gridCol>
                <a:gridCol w="208280">
                  <a:extLst>
                    <a:ext uri="{9D8B030D-6E8A-4147-A177-3AD203B41FA5}">
                      <a16:colId xmlns:a16="http://schemas.microsoft.com/office/drawing/2014/main" val="1140650576"/>
                    </a:ext>
                  </a:extLst>
                </a:gridCol>
                <a:gridCol w="208280">
                  <a:extLst>
                    <a:ext uri="{9D8B030D-6E8A-4147-A177-3AD203B41FA5}">
                      <a16:colId xmlns:a16="http://schemas.microsoft.com/office/drawing/2014/main" val="1653090748"/>
                    </a:ext>
                  </a:extLst>
                </a:gridCol>
                <a:gridCol w="208280">
                  <a:extLst>
                    <a:ext uri="{9D8B030D-6E8A-4147-A177-3AD203B41FA5}">
                      <a16:colId xmlns:a16="http://schemas.microsoft.com/office/drawing/2014/main" val="2431206579"/>
                    </a:ext>
                  </a:extLst>
                </a:gridCol>
                <a:gridCol w="208280">
                  <a:extLst>
                    <a:ext uri="{9D8B030D-6E8A-4147-A177-3AD203B41FA5}">
                      <a16:colId xmlns:a16="http://schemas.microsoft.com/office/drawing/2014/main" val="860764894"/>
                    </a:ext>
                  </a:extLst>
                </a:gridCol>
                <a:gridCol w="208280">
                  <a:extLst>
                    <a:ext uri="{9D8B030D-6E8A-4147-A177-3AD203B41FA5}">
                      <a16:colId xmlns:a16="http://schemas.microsoft.com/office/drawing/2014/main" val="4131905435"/>
                    </a:ext>
                  </a:extLst>
                </a:gridCol>
                <a:gridCol w="208280">
                  <a:extLst>
                    <a:ext uri="{9D8B030D-6E8A-4147-A177-3AD203B41FA5}">
                      <a16:colId xmlns:a16="http://schemas.microsoft.com/office/drawing/2014/main" val="1546113040"/>
                    </a:ext>
                  </a:extLst>
                </a:gridCol>
                <a:gridCol w="208280">
                  <a:extLst>
                    <a:ext uri="{9D8B030D-6E8A-4147-A177-3AD203B41FA5}">
                      <a16:colId xmlns:a16="http://schemas.microsoft.com/office/drawing/2014/main" val="1549185843"/>
                    </a:ext>
                  </a:extLst>
                </a:gridCol>
                <a:gridCol w="208280">
                  <a:extLst>
                    <a:ext uri="{9D8B030D-6E8A-4147-A177-3AD203B41FA5}">
                      <a16:colId xmlns:a16="http://schemas.microsoft.com/office/drawing/2014/main" val="1006936576"/>
                    </a:ext>
                  </a:extLst>
                </a:gridCol>
                <a:gridCol w="208280">
                  <a:extLst>
                    <a:ext uri="{9D8B030D-6E8A-4147-A177-3AD203B41FA5}">
                      <a16:colId xmlns:a16="http://schemas.microsoft.com/office/drawing/2014/main" val="552489501"/>
                    </a:ext>
                  </a:extLst>
                </a:gridCol>
                <a:gridCol w="208280">
                  <a:extLst>
                    <a:ext uri="{9D8B030D-6E8A-4147-A177-3AD203B41FA5}">
                      <a16:colId xmlns:a16="http://schemas.microsoft.com/office/drawing/2014/main" val="2095506774"/>
                    </a:ext>
                  </a:extLst>
                </a:gridCol>
                <a:gridCol w="208280">
                  <a:extLst>
                    <a:ext uri="{9D8B030D-6E8A-4147-A177-3AD203B41FA5}">
                      <a16:colId xmlns:a16="http://schemas.microsoft.com/office/drawing/2014/main" val="178758718"/>
                    </a:ext>
                  </a:extLst>
                </a:gridCol>
                <a:gridCol w="208280">
                  <a:extLst>
                    <a:ext uri="{9D8B030D-6E8A-4147-A177-3AD203B41FA5}">
                      <a16:colId xmlns:a16="http://schemas.microsoft.com/office/drawing/2014/main" val="1297644598"/>
                    </a:ext>
                  </a:extLst>
                </a:gridCol>
                <a:gridCol w="208280">
                  <a:extLst>
                    <a:ext uri="{9D8B030D-6E8A-4147-A177-3AD203B41FA5}">
                      <a16:colId xmlns:a16="http://schemas.microsoft.com/office/drawing/2014/main" val="471600850"/>
                    </a:ext>
                  </a:extLst>
                </a:gridCol>
                <a:gridCol w="208280">
                  <a:extLst>
                    <a:ext uri="{9D8B030D-6E8A-4147-A177-3AD203B41FA5}">
                      <a16:colId xmlns:a16="http://schemas.microsoft.com/office/drawing/2014/main" val="4221835524"/>
                    </a:ext>
                  </a:extLst>
                </a:gridCol>
                <a:gridCol w="208280">
                  <a:extLst>
                    <a:ext uri="{9D8B030D-6E8A-4147-A177-3AD203B41FA5}">
                      <a16:colId xmlns:a16="http://schemas.microsoft.com/office/drawing/2014/main" val="2429791703"/>
                    </a:ext>
                  </a:extLst>
                </a:gridCol>
                <a:gridCol w="208280">
                  <a:extLst>
                    <a:ext uri="{9D8B030D-6E8A-4147-A177-3AD203B41FA5}">
                      <a16:colId xmlns:a16="http://schemas.microsoft.com/office/drawing/2014/main" val="2792972041"/>
                    </a:ext>
                  </a:extLst>
                </a:gridCol>
                <a:gridCol w="208280">
                  <a:extLst>
                    <a:ext uri="{9D8B030D-6E8A-4147-A177-3AD203B41FA5}">
                      <a16:colId xmlns:a16="http://schemas.microsoft.com/office/drawing/2014/main" val="3078000386"/>
                    </a:ext>
                  </a:extLst>
                </a:gridCol>
                <a:gridCol w="208280">
                  <a:extLst>
                    <a:ext uri="{9D8B030D-6E8A-4147-A177-3AD203B41FA5}">
                      <a16:colId xmlns:a16="http://schemas.microsoft.com/office/drawing/2014/main" val="822506171"/>
                    </a:ext>
                  </a:extLst>
                </a:gridCol>
                <a:gridCol w="208280">
                  <a:extLst>
                    <a:ext uri="{9D8B030D-6E8A-4147-A177-3AD203B41FA5}">
                      <a16:colId xmlns:a16="http://schemas.microsoft.com/office/drawing/2014/main" val="3701883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705485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- 2020-08-06 15:37:18</a:t>
                      </a:r>
                      <a:r>
                        <a:rPr kumimoji="0" lang="en-US" sz="1000" b="0" i="0" u="none" strike="noStrike" kern="1200" cap="none" spc="0" normalizeH="0" baseline="0" noProof="0">
                          <a:ln>
                            <a:noFill/>
                          </a:ln>
                          <a:solidFill>
                            <a:prstClr val="black"/>
                          </a:solidFill>
                          <a:effectLst/>
                          <a:uLnTx/>
                          <a:uFillTx/>
                          <a:latin typeface="+mn-lt"/>
                          <a:ea typeface="+mn-ea"/>
                          <a:cs typeface="+mn-cs"/>
                        </a:rPr>
                        <a:t>
 Please find here a brief explanation of the TrendSet hygiene rules: Today Video 1 "Keeping your distance" #bleibtgesund #stayhealthy —————————————————————
TrendSet 💙 International Trade Fair for Interiors, Inspiration and Lifestyle || Upcoming TrendSet Fair: 12 - 14 September 2020 at Messe München || #trendsetmünchen #trendinteriors #interiors #inspiration #lifestyle #trendsetsummer2020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https://scontent-iad3-1.xx.fbcdn.net/v/t15.5256-10/116191922_1236611350024314_747559073446615422_n.jpg?_nc_cat=100&amp;_nc_sid=ad6a45&amp;_nc_ohc=9SP3mcTrFRAAX893Dul&amp;_nc_ht=scontent-iad3-1.xx&amp;oh=0426b88b753a37c07ef69a1145d62682&amp;oe=5F636F4E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08/21/2020 08:16:40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00008741"/>
                  </a:ext>
                </a:extLst>
              </a:tr>
            </a:tbl>
          </a:graphicData>
        </a:graphic>
      </p:graphicFrame>
      <p:sp>
        <p:nvSpPr>
          <p:cNvPr id="4" name="Text Placeholder 3">
            <a:extLst>
              <a:ext uri="{FF2B5EF4-FFF2-40B4-BE49-F238E27FC236}">
                <a16:creationId xmlns:a16="http://schemas.microsoft.com/office/drawing/2014/main" id="{7A39BAD8-AC5D-4BE6-B3FF-36FCC17AAECD}"/>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14453665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33667-182E-49FC-90BD-D715ACC2A17C}"/>
              </a:ext>
            </a:extLst>
          </p:cNvPr>
          <p:cNvSpPr>
            <a:spLocks noGrp="1"/>
          </p:cNvSpPr>
          <p:nvPr>
            <p:ph type="title"/>
          </p:nvPr>
        </p:nvSpPr>
        <p:spPr/>
        <p:txBody>
          <a:bodyPr/>
          <a:lstStyle/>
          <a:p>
            <a:r>
              <a:rPr lang="en-US"/>
              <a:t>Facebook Own Posts Table | TrendSet - 19 of 26</a:t>
            </a:r>
          </a:p>
        </p:txBody>
      </p:sp>
      <p:graphicFrame>
        <p:nvGraphicFramePr>
          <p:cNvPr id="5" name="Table Placeholder 4">
            <a:extLst>
              <a:ext uri="{FF2B5EF4-FFF2-40B4-BE49-F238E27FC236}">
                <a16:creationId xmlns:a16="http://schemas.microsoft.com/office/drawing/2014/main" id="{52C903D2-1412-495D-9A0A-86A33BB2E55C}"/>
              </a:ext>
            </a:extLst>
          </p:cNvPr>
          <p:cNvGraphicFramePr>
            <a:graphicFrameLocks noGrp="1"/>
          </p:cNvGraphicFramePr>
          <p:nvPr>
            <p:ph type="tbl" sz="quarter" idx="13"/>
            <p:extLst>
              <p:ext uri="{D42A27DB-BD31-4B8C-83A1-F6EECF244321}">
                <p14:modId xmlns:p14="http://schemas.microsoft.com/office/powerpoint/2010/main" val="3631133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673428527"/>
                    </a:ext>
                  </a:extLst>
                </a:gridCol>
                <a:gridCol w="822960">
                  <a:extLst>
                    <a:ext uri="{9D8B030D-6E8A-4147-A177-3AD203B41FA5}">
                      <a16:colId xmlns:a16="http://schemas.microsoft.com/office/drawing/2014/main" val="2533491791"/>
                    </a:ext>
                  </a:extLst>
                </a:gridCol>
                <a:gridCol w="329184">
                  <a:extLst>
                    <a:ext uri="{9D8B030D-6E8A-4147-A177-3AD203B41FA5}">
                      <a16:colId xmlns:a16="http://schemas.microsoft.com/office/drawing/2014/main" val="1311391160"/>
                    </a:ext>
                  </a:extLst>
                </a:gridCol>
                <a:gridCol w="208280">
                  <a:extLst>
                    <a:ext uri="{9D8B030D-6E8A-4147-A177-3AD203B41FA5}">
                      <a16:colId xmlns:a16="http://schemas.microsoft.com/office/drawing/2014/main" val="3218240522"/>
                    </a:ext>
                  </a:extLst>
                </a:gridCol>
                <a:gridCol w="208280">
                  <a:extLst>
                    <a:ext uri="{9D8B030D-6E8A-4147-A177-3AD203B41FA5}">
                      <a16:colId xmlns:a16="http://schemas.microsoft.com/office/drawing/2014/main" val="332272190"/>
                    </a:ext>
                  </a:extLst>
                </a:gridCol>
                <a:gridCol w="208280">
                  <a:extLst>
                    <a:ext uri="{9D8B030D-6E8A-4147-A177-3AD203B41FA5}">
                      <a16:colId xmlns:a16="http://schemas.microsoft.com/office/drawing/2014/main" val="2139989636"/>
                    </a:ext>
                  </a:extLst>
                </a:gridCol>
                <a:gridCol w="208280">
                  <a:extLst>
                    <a:ext uri="{9D8B030D-6E8A-4147-A177-3AD203B41FA5}">
                      <a16:colId xmlns:a16="http://schemas.microsoft.com/office/drawing/2014/main" val="3670857805"/>
                    </a:ext>
                  </a:extLst>
                </a:gridCol>
                <a:gridCol w="208280">
                  <a:extLst>
                    <a:ext uri="{9D8B030D-6E8A-4147-A177-3AD203B41FA5}">
                      <a16:colId xmlns:a16="http://schemas.microsoft.com/office/drawing/2014/main" val="1262833875"/>
                    </a:ext>
                  </a:extLst>
                </a:gridCol>
                <a:gridCol w="208280">
                  <a:extLst>
                    <a:ext uri="{9D8B030D-6E8A-4147-A177-3AD203B41FA5}">
                      <a16:colId xmlns:a16="http://schemas.microsoft.com/office/drawing/2014/main" val="1461299295"/>
                    </a:ext>
                  </a:extLst>
                </a:gridCol>
                <a:gridCol w="208280">
                  <a:extLst>
                    <a:ext uri="{9D8B030D-6E8A-4147-A177-3AD203B41FA5}">
                      <a16:colId xmlns:a16="http://schemas.microsoft.com/office/drawing/2014/main" val="2251650507"/>
                    </a:ext>
                  </a:extLst>
                </a:gridCol>
                <a:gridCol w="208280">
                  <a:extLst>
                    <a:ext uri="{9D8B030D-6E8A-4147-A177-3AD203B41FA5}">
                      <a16:colId xmlns:a16="http://schemas.microsoft.com/office/drawing/2014/main" val="790901642"/>
                    </a:ext>
                  </a:extLst>
                </a:gridCol>
                <a:gridCol w="208280">
                  <a:extLst>
                    <a:ext uri="{9D8B030D-6E8A-4147-A177-3AD203B41FA5}">
                      <a16:colId xmlns:a16="http://schemas.microsoft.com/office/drawing/2014/main" val="3199729062"/>
                    </a:ext>
                  </a:extLst>
                </a:gridCol>
                <a:gridCol w="208280">
                  <a:extLst>
                    <a:ext uri="{9D8B030D-6E8A-4147-A177-3AD203B41FA5}">
                      <a16:colId xmlns:a16="http://schemas.microsoft.com/office/drawing/2014/main" val="3507916017"/>
                    </a:ext>
                  </a:extLst>
                </a:gridCol>
                <a:gridCol w="208280">
                  <a:extLst>
                    <a:ext uri="{9D8B030D-6E8A-4147-A177-3AD203B41FA5}">
                      <a16:colId xmlns:a16="http://schemas.microsoft.com/office/drawing/2014/main" val="3024456772"/>
                    </a:ext>
                  </a:extLst>
                </a:gridCol>
                <a:gridCol w="208280">
                  <a:extLst>
                    <a:ext uri="{9D8B030D-6E8A-4147-A177-3AD203B41FA5}">
                      <a16:colId xmlns:a16="http://schemas.microsoft.com/office/drawing/2014/main" val="3807409415"/>
                    </a:ext>
                  </a:extLst>
                </a:gridCol>
                <a:gridCol w="208280">
                  <a:extLst>
                    <a:ext uri="{9D8B030D-6E8A-4147-A177-3AD203B41FA5}">
                      <a16:colId xmlns:a16="http://schemas.microsoft.com/office/drawing/2014/main" val="1549598712"/>
                    </a:ext>
                  </a:extLst>
                </a:gridCol>
                <a:gridCol w="208280">
                  <a:extLst>
                    <a:ext uri="{9D8B030D-6E8A-4147-A177-3AD203B41FA5}">
                      <a16:colId xmlns:a16="http://schemas.microsoft.com/office/drawing/2014/main" val="1595100319"/>
                    </a:ext>
                  </a:extLst>
                </a:gridCol>
                <a:gridCol w="208280">
                  <a:extLst>
                    <a:ext uri="{9D8B030D-6E8A-4147-A177-3AD203B41FA5}">
                      <a16:colId xmlns:a16="http://schemas.microsoft.com/office/drawing/2014/main" val="1915080430"/>
                    </a:ext>
                  </a:extLst>
                </a:gridCol>
                <a:gridCol w="208280">
                  <a:extLst>
                    <a:ext uri="{9D8B030D-6E8A-4147-A177-3AD203B41FA5}">
                      <a16:colId xmlns:a16="http://schemas.microsoft.com/office/drawing/2014/main" val="3346243411"/>
                    </a:ext>
                  </a:extLst>
                </a:gridCol>
                <a:gridCol w="208280">
                  <a:extLst>
                    <a:ext uri="{9D8B030D-6E8A-4147-A177-3AD203B41FA5}">
                      <a16:colId xmlns:a16="http://schemas.microsoft.com/office/drawing/2014/main" val="1524550419"/>
                    </a:ext>
                  </a:extLst>
                </a:gridCol>
                <a:gridCol w="208280">
                  <a:extLst>
                    <a:ext uri="{9D8B030D-6E8A-4147-A177-3AD203B41FA5}">
                      <a16:colId xmlns:a16="http://schemas.microsoft.com/office/drawing/2014/main" val="1947186864"/>
                    </a:ext>
                  </a:extLst>
                </a:gridCol>
                <a:gridCol w="208280">
                  <a:extLst>
                    <a:ext uri="{9D8B030D-6E8A-4147-A177-3AD203B41FA5}">
                      <a16:colId xmlns:a16="http://schemas.microsoft.com/office/drawing/2014/main" val="1968756072"/>
                    </a:ext>
                  </a:extLst>
                </a:gridCol>
                <a:gridCol w="208280">
                  <a:extLst>
                    <a:ext uri="{9D8B030D-6E8A-4147-A177-3AD203B41FA5}">
                      <a16:colId xmlns:a16="http://schemas.microsoft.com/office/drawing/2014/main" val="902108624"/>
                    </a:ext>
                  </a:extLst>
                </a:gridCol>
                <a:gridCol w="208280">
                  <a:extLst>
                    <a:ext uri="{9D8B030D-6E8A-4147-A177-3AD203B41FA5}">
                      <a16:colId xmlns:a16="http://schemas.microsoft.com/office/drawing/2014/main" val="487333882"/>
                    </a:ext>
                  </a:extLst>
                </a:gridCol>
                <a:gridCol w="208280">
                  <a:extLst>
                    <a:ext uri="{9D8B030D-6E8A-4147-A177-3AD203B41FA5}">
                      <a16:colId xmlns:a16="http://schemas.microsoft.com/office/drawing/2014/main" val="805882123"/>
                    </a:ext>
                  </a:extLst>
                </a:gridCol>
                <a:gridCol w="208280">
                  <a:extLst>
                    <a:ext uri="{9D8B030D-6E8A-4147-A177-3AD203B41FA5}">
                      <a16:colId xmlns:a16="http://schemas.microsoft.com/office/drawing/2014/main" val="4003529549"/>
                    </a:ext>
                  </a:extLst>
                </a:gridCol>
                <a:gridCol w="208280">
                  <a:extLst>
                    <a:ext uri="{9D8B030D-6E8A-4147-A177-3AD203B41FA5}">
                      <a16:colId xmlns:a16="http://schemas.microsoft.com/office/drawing/2014/main" val="3552392020"/>
                    </a:ext>
                  </a:extLst>
                </a:gridCol>
                <a:gridCol w="208280">
                  <a:extLst>
                    <a:ext uri="{9D8B030D-6E8A-4147-A177-3AD203B41FA5}">
                      <a16:colId xmlns:a16="http://schemas.microsoft.com/office/drawing/2014/main" val="4061789976"/>
                    </a:ext>
                  </a:extLst>
                </a:gridCol>
                <a:gridCol w="208280">
                  <a:extLst>
                    <a:ext uri="{9D8B030D-6E8A-4147-A177-3AD203B41FA5}">
                      <a16:colId xmlns:a16="http://schemas.microsoft.com/office/drawing/2014/main" val="2035439391"/>
                    </a:ext>
                  </a:extLst>
                </a:gridCol>
                <a:gridCol w="208280">
                  <a:extLst>
                    <a:ext uri="{9D8B030D-6E8A-4147-A177-3AD203B41FA5}">
                      <a16:colId xmlns:a16="http://schemas.microsoft.com/office/drawing/2014/main" val="3372069134"/>
                    </a:ext>
                  </a:extLst>
                </a:gridCol>
                <a:gridCol w="208280">
                  <a:extLst>
                    <a:ext uri="{9D8B030D-6E8A-4147-A177-3AD203B41FA5}">
                      <a16:colId xmlns:a16="http://schemas.microsoft.com/office/drawing/2014/main" val="637892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07731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- 2020-08-05 14:30:36</a:t>
                      </a:r>
                      <a:r>
                        <a:rPr kumimoji="0" lang="en-US" sz="1000" b="0" i="0" u="none" strike="noStrike" kern="1200" cap="none" spc="0" normalizeH="0" baseline="0" noProof="0">
                          <a:ln>
                            <a:noFill/>
                          </a:ln>
                          <a:solidFill>
                            <a:prstClr val="black"/>
                          </a:solidFill>
                          <a:effectLst/>
                          <a:uLnTx/>
                          <a:uFillTx/>
                          <a:latin typeface="+mn-lt"/>
                          <a:ea typeface="+mn-ea"/>
                          <a:cs typeface="+mn-cs"/>
                        </a:rPr>
                        <a:t>
 VIVID MOMENTS: Classic designs reinterpreted with furniture from Brucs perfectly reflect the trend.
📸 @brucshomedecor #vividmoments
—————————————————————
TrendSet 💙 International Trade Fair for Interiors, Inspiration and Lifestyle || Upcoming TrendSet Fair: 12 - 14 September 2020 at Messe München || #trendsetmünchen #trendinteriors #interiors #inspiration #lifestyle #trendsetsummer2020
#brucshomedecor #home #furniture #modern #classic #industrial #patterns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https://scontent-iad3-1.xx.fbcdn.net/v/t1.0-9/p720x720/116869904_3477611185602793_8822182623183812364_o.jpg?_nc_cat=101&amp;_nc_sid=2d5d41&amp;_nc_ohc=T5rI5eAF2z0AX8lXehB&amp;_nc_ht=scontent-iad3-1.xx&amp;_nc_tp=6&amp;oh=1fb5fda2f2f8d56ac0f55c826d8f7e66&amp;oe=5F66C323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08/21/2020 08:16:40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49428356"/>
                  </a:ext>
                </a:extLst>
              </a:tr>
            </a:tbl>
          </a:graphicData>
        </a:graphic>
      </p:graphicFrame>
      <p:sp>
        <p:nvSpPr>
          <p:cNvPr id="4" name="Text Placeholder 3">
            <a:extLst>
              <a:ext uri="{FF2B5EF4-FFF2-40B4-BE49-F238E27FC236}">
                <a16:creationId xmlns:a16="http://schemas.microsoft.com/office/drawing/2014/main" id="{BD63E879-9AE6-480F-A393-1E3BD0081718}"/>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26195587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05D05-CDC6-4A5F-A46F-DCDEF7BC789B}"/>
              </a:ext>
            </a:extLst>
          </p:cNvPr>
          <p:cNvSpPr>
            <a:spLocks noGrp="1"/>
          </p:cNvSpPr>
          <p:nvPr>
            <p:ph type="title"/>
          </p:nvPr>
        </p:nvSpPr>
        <p:spPr/>
        <p:txBody>
          <a:bodyPr/>
          <a:lstStyle/>
          <a:p>
            <a:r>
              <a:rPr lang="en-US"/>
              <a:t>Facebook Own Posts Table | TrendSet - 20 of 26</a:t>
            </a:r>
          </a:p>
        </p:txBody>
      </p:sp>
      <p:graphicFrame>
        <p:nvGraphicFramePr>
          <p:cNvPr id="5" name="Table Placeholder 4">
            <a:extLst>
              <a:ext uri="{FF2B5EF4-FFF2-40B4-BE49-F238E27FC236}">
                <a16:creationId xmlns:a16="http://schemas.microsoft.com/office/drawing/2014/main" id="{5C86B52E-781C-4843-90FC-54F7F04F001D}"/>
              </a:ext>
            </a:extLst>
          </p:cNvPr>
          <p:cNvGraphicFramePr>
            <a:graphicFrameLocks noGrp="1"/>
          </p:cNvGraphicFramePr>
          <p:nvPr>
            <p:ph type="tbl" sz="quarter" idx="13"/>
            <p:extLst>
              <p:ext uri="{D42A27DB-BD31-4B8C-83A1-F6EECF244321}">
                <p14:modId xmlns:p14="http://schemas.microsoft.com/office/powerpoint/2010/main" val="2751477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585115974"/>
                    </a:ext>
                  </a:extLst>
                </a:gridCol>
                <a:gridCol w="822960">
                  <a:extLst>
                    <a:ext uri="{9D8B030D-6E8A-4147-A177-3AD203B41FA5}">
                      <a16:colId xmlns:a16="http://schemas.microsoft.com/office/drawing/2014/main" val="3289933330"/>
                    </a:ext>
                  </a:extLst>
                </a:gridCol>
                <a:gridCol w="329184">
                  <a:extLst>
                    <a:ext uri="{9D8B030D-6E8A-4147-A177-3AD203B41FA5}">
                      <a16:colId xmlns:a16="http://schemas.microsoft.com/office/drawing/2014/main" val="3415409515"/>
                    </a:ext>
                  </a:extLst>
                </a:gridCol>
                <a:gridCol w="208280">
                  <a:extLst>
                    <a:ext uri="{9D8B030D-6E8A-4147-A177-3AD203B41FA5}">
                      <a16:colId xmlns:a16="http://schemas.microsoft.com/office/drawing/2014/main" val="1356079"/>
                    </a:ext>
                  </a:extLst>
                </a:gridCol>
                <a:gridCol w="208280">
                  <a:extLst>
                    <a:ext uri="{9D8B030D-6E8A-4147-A177-3AD203B41FA5}">
                      <a16:colId xmlns:a16="http://schemas.microsoft.com/office/drawing/2014/main" val="2750928803"/>
                    </a:ext>
                  </a:extLst>
                </a:gridCol>
                <a:gridCol w="208280">
                  <a:extLst>
                    <a:ext uri="{9D8B030D-6E8A-4147-A177-3AD203B41FA5}">
                      <a16:colId xmlns:a16="http://schemas.microsoft.com/office/drawing/2014/main" val="2226938076"/>
                    </a:ext>
                  </a:extLst>
                </a:gridCol>
                <a:gridCol w="208280">
                  <a:extLst>
                    <a:ext uri="{9D8B030D-6E8A-4147-A177-3AD203B41FA5}">
                      <a16:colId xmlns:a16="http://schemas.microsoft.com/office/drawing/2014/main" val="1986399804"/>
                    </a:ext>
                  </a:extLst>
                </a:gridCol>
                <a:gridCol w="208280">
                  <a:extLst>
                    <a:ext uri="{9D8B030D-6E8A-4147-A177-3AD203B41FA5}">
                      <a16:colId xmlns:a16="http://schemas.microsoft.com/office/drawing/2014/main" val="4085670431"/>
                    </a:ext>
                  </a:extLst>
                </a:gridCol>
                <a:gridCol w="208280">
                  <a:extLst>
                    <a:ext uri="{9D8B030D-6E8A-4147-A177-3AD203B41FA5}">
                      <a16:colId xmlns:a16="http://schemas.microsoft.com/office/drawing/2014/main" val="1359404415"/>
                    </a:ext>
                  </a:extLst>
                </a:gridCol>
                <a:gridCol w="208280">
                  <a:extLst>
                    <a:ext uri="{9D8B030D-6E8A-4147-A177-3AD203B41FA5}">
                      <a16:colId xmlns:a16="http://schemas.microsoft.com/office/drawing/2014/main" val="3200714630"/>
                    </a:ext>
                  </a:extLst>
                </a:gridCol>
                <a:gridCol w="208280">
                  <a:extLst>
                    <a:ext uri="{9D8B030D-6E8A-4147-A177-3AD203B41FA5}">
                      <a16:colId xmlns:a16="http://schemas.microsoft.com/office/drawing/2014/main" val="77555237"/>
                    </a:ext>
                  </a:extLst>
                </a:gridCol>
                <a:gridCol w="208280">
                  <a:extLst>
                    <a:ext uri="{9D8B030D-6E8A-4147-A177-3AD203B41FA5}">
                      <a16:colId xmlns:a16="http://schemas.microsoft.com/office/drawing/2014/main" val="4073323379"/>
                    </a:ext>
                  </a:extLst>
                </a:gridCol>
                <a:gridCol w="208280">
                  <a:extLst>
                    <a:ext uri="{9D8B030D-6E8A-4147-A177-3AD203B41FA5}">
                      <a16:colId xmlns:a16="http://schemas.microsoft.com/office/drawing/2014/main" val="4229162670"/>
                    </a:ext>
                  </a:extLst>
                </a:gridCol>
                <a:gridCol w="208280">
                  <a:extLst>
                    <a:ext uri="{9D8B030D-6E8A-4147-A177-3AD203B41FA5}">
                      <a16:colId xmlns:a16="http://schemas.microsoft.com/office/drawing/2014/main" val="242942975"/>
                    </a:ext>
                  </a:extLst>
                </a:gridCol>
                <a:gridCol w="208280">
                  <a:extLst>
                    <a:ext uri="{9D8B030D-6E8A-4147-A177-3AD203B41FA5}">
                      <a16:colId xmlns:a16="http://schemas.microsoft.com/office/drawing/2014/main" val="393922438"/>
                    </a:ext>
                  </a:extLst>
                </a:gridCol>
                <a:gridCol w="208280">
                  <a:extLst>
                    <a:ext uri="{9D8B030D-6E8A-4147-A177-3AD203B41FA5}">
                      <a16:colId xmlns:a16="http://schemas.microsoft.com/office/drawing/2014/main" val="4058329753"/>
                    </a:ext>
                  </a:extLst>
                </a:gridCol>
                <a:gridCol w="208280">
                  <a:extLst>
                    <a:ext uri="{9D8B030D-6E8A-4147-A177-3AD203B41FA5}">
                      <a16:colId xmlns:a16="http://schemas.microsoft.com/office/drawing/2014/main" val="2604025394"/>
                    </a:ext>
                  </a:extLst>
                </a:gridCol>
                <a:gridCol w="208280">
                  <a:extLst>
                    <a:ext uri="{9D8B030D-6E8A-4147-A177-3AD203B41FA5}">
                      <a16:colId xmlns:a16="http://schemas.microsoft.com/office/drawing/2014/main" val="2629560708"/>
                    </a:ext>
                  </a:extLst>
                </a:gridCol>
                <a:gridCol w="208280">
                  <a:extLst>
                    <a:ext uri="{9D8B030D-6E8A-4147-A177-3AD203B41FA5}">
                      <a16:colId xmlns:a16="http://schemas.microsoft.com/office/drawing/2014/main" val="4110174374"/>
                    </a:ext>
                  </a:extLst>
                </a:gridCol>
                <a:gridCol w="208280">
                  <a:extLst>
                    <a:ext uri="{9D8B030D-6E8A-4147-A177-3AD203B41FA5}">
                      <a16:colId xmlns:a16="http://schemas.microsoft.com/office/drawing/2014/main" val="1659830926"/>
                    </a:ext>
                  </a:extLst>
                </a:gridCol>
                <a:gridCol w="208280">
                  <a:extLst>
                    <a:ext uri="{9D8B030D-6E8A-4147-A177-3AD203B41FA5}">
                      <a16:colId xmlns:a16="http://schemas.microsoft.com/office/drawing/2014/main" val="2657420605"/>
                    </a:ext>
                  </a:extLst>
                </a:gridCol>
                <a:gridCol w="208280">
                  <a:extLst>
                    <a:ext uri="{9D8B030D-6E8A-4147-A177-3AD203B41FA5}">
                      <a16:colId xmlns:a16="http://schemas.microsoft.com/office/drawing/2014/main" val="1789510309"/>
                    </a:ext>
                  </a:extLst>
                </a:gridCol>
                <a:gridCol w="208280">
                  <a:extLst>
                    <a:ext uri="{9D8B030D-6E8A-4147-A177-3AD203B41FA5}">
                      <a16:colId xmlns:a16="http://schemas.microsoft.com/office/drawing/2014/main" val="88129460"/>
                    </a:ext>
                  </a:extLst>
                </a:gridCol>
                <a:gridCol w="208280">
                  <a:extLst>
                    <a:ext uri="{9D8B030D-6E8A-4147-A177-3AD203B41FA5}">
                      <a16:colId xmlns:a16="http://schemas.microsoft.com/office/drawing/2014/main" val="1106536584"/>
                    </a:ext>
                  </a:extLst>
                </a:gridCol>
                <a:gridCol w="208280">
                  <a:extLst>
                    <a:ext uri="{9D8B030D-6E8A-4147-A177-3AD203B41FA5}">
                      <a16:colId xmlns:a16="http://schemas.microsoft.com/office/drawing/2014/main" val="3583240756"/>
                    </a:ext>
                  </a:extLst>
                </a:gridCol>
                <a:gridCol w="208280">
                  <a:extLst>
                    <a:ext uri="{9D8B030D-6E8A-4147-A177-3AD203B41FA5}">
                      <a16:colId xmlns:a16="http://schemas.microsoft.com/office/drawing/2014/main" val="833652325"/>
                    </a:ext>
                  </a:extLst>
                </a:gridCol>
                <a:gridCol w="208280">
                  <a:extLst>
                    <a:ext uri="{9D8B030D-6E8A-4147-A177-3AD203B41FA5}">
                      <a16:colId xmlns:a16="http://schemas.microsoft.com/office/drawing/2014/main" val="4006254300"/>
                    </a:ext>
                  </a:extLst>
                </a:gridCol>
                <a:gridCol w="208280">
                  <a:extLst>
                    <a:ext uri="{9D8B030D-6E8A-4147-A177-3AD203B41FA5}">
                      <a16:colId xmlns:a16="http://schemas.microsoft.com/office/drawing/2014/main" val="3015647933"/>
                    </a:ext>
                  </a:extLst>
                </a:gridCol>
                <a:gridCol w="208280">
                  <a:extLst>
                    <a:ext uri="{9D8B030D-6E8A-4147-A177-3AD203B41FA5}">
                      <a16:colId xmlns:a16="http://schemas.microsoft.com/office/drawing/2014/main" val="46061750"/>
                    </a:ext>
                  </a:extLst>
                </a:gridCol>
                <a:gridCol w="208280">
                  <a:extLst>
                    <a:ext uri="{9D8B030D-6E8A-4147-A177-3AD203B41FA5}">
                      <a16:colId xmlns:a16="http://schemas.microsoft.com/office/drawing/2014/main" val="16040569"/>
                    </a:ext>
                  </a:extLst>
                </a:gridCol>
                <a:gridCol w="208280">
                  <a:extLst>
                    <a:ext uri="{9D8B030D-6E8A-4147-A177-3AD203B41FA5}">
                      <a16:colId xmlns:a16="http://schemas.microsoft.com/office/drawing/2014/main" val="755710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98517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- 2020-08-04 13:13:25</a:t>
                      </a:r>
                      <a:r>
                        <a:rPr kumimoji="0" lang="en-US" sz="1000" b="0" i="0" u="none" strike="noStrike" kern="1200" cap="none" spc="0" normalizeH="0" baseline="0" noProof="0">
                          <a:ln>
                            <a:noFill/>
                          </a:ln>
                          <a:solidFill>
                            <a:prstClr val="black"/>
                          </a:solidFill>
                          <a:effectLst/>
                          <a:uLnTx/>
                          <a:uFillTx/>
                          <a:latin typeface="+mn-lt"/>
                          <a:ea typeface="+mn-ea"/>
                          <a:cs typeface="+mn-cs"/>
                        </a:rPr>
                        <a:t>
 Das TrendSet Journal zur TrendSet Sommer 2020 ist da! Als reines E-Journal steht es euch zur Messevorbereitung und Trendrecherche diesmal NUR ONLINE unter https://trendset.de/trends/trendset-journal/ zur Verfügung! Auf 82 Seiten findet ihr hier die neuesten Trends und Produkte für Herbst/Winter 2020.21 aus 15 Interiors &amp; Lifestyle Fair Areas sowie vier Topic Areas! Viel Spaß beim Entdecken!
#trendsetmuenchen #trendset #trendsetsommer2020 #trends2020 #trends2021 #aw2020 #interiors #lifestyle #inspiration #christmas2020 #decoration #floristik #fashion #jewellery #accessoires #foodtrends #souvenirs #papeterie #tabletop #gifts #finearts #toys #diy #cosmetics #beautyaccessoires #lifestylefair #tradefair #messe #messemuenchen #munich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https://scontent-iad3-1.xx.fbcdn.net/v/t1.0-9/p720x720/116792293_3474270779270167_2281920870940686259_o.jpg?_nc_cat=111&amp;_nc_sid=8024bb&amp;_nc_ohc=lUM4SITjA2IAX81v6LI&amp;_nc_ht=scontent-iad3-1.xx&amp;_nc_tp=6&amp;oh=8861c3d1a4d4fa31e619243e36044429&amp;oe=5F656179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08/21/2020 08:16:40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1921801"/>
                  </a:ext>
                </a:extLst>
              </a:tr>
            </a:tbl>
          </a:graphicData>
        </a:graphic>
      </p:graphicFrame>
      <p:sp>
        <p:nvSpPr>
          <p:cNvPr id="4" name="Text Placeholder 3">
            <a:extLst>
              <a:ext uri="{FF2B5EF4-FFF2-40B4-BE49-F238E27FC236}">
                <a16:creationId xmlns:a16="http://schemas.microsoft.com/office/drawing/2014/main" id="{30882146-6D8A-475E-8969-E89474C658FD}"/>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34613768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0CE0F-5C6F-4661-88A7-452CBF7C8BB3}"/>
              </a:ext>
            </a:extLst>
          </p:cNvPr>
          <p:cNvSpPr>
            <a:spLocks noGrp="1"/>
          </p:cNvSpPr>
          <p:nvPr>
            <p:ph type="title"/>
          </p:nvPr>
        </p:nvSpPr>
        <p:spPr/>
        <p:txBody>
          <a:bodyPr/>
          <a:lstStyle/>
          <a:p>
            <a:r>
              <a:rPr lang="en-US"/>
              <a:t>Facebook Own Posts Table | TrendSet - 21 of 26</a:t>
            </a:r>
          </a:p>
        </p:txBody>
      </p:sp>
      <p:graphicFrame>
        <p:nvGraphicFramePr>
          <p:cNvPr id="5" name="Table Placeholder 4">
            <a:extLst>
              <a:ext uri="{FF2B5EF4-FFF2-40B4-BE49-F238E27FC236}">
                <a16:creationId xmlns:a16="http://schemas.microsoft.com/office/drawing/2014/main" id="{E4065539-3FC4-498A-8A3D-2F9CA1C0878B}"/>
              </a:ext>
            </a:extLst>
          </p:cNvPr>
          <p:cNvGraphicFramePr>
            <a:graphicFrameLocks noGrp="1"/>
          </p:cNvGraphicFramePr>
          <p:nvPr>
            <p:ph type="tbl" sz="quarter" idx="13"/>
            <p:extLst>
              <p:ext uri="{D42A27DB-BD31-4B8C-83A1-F6EECF244321}">
                <p14:modId xmlns:p14="http://schemas.microsoft.com/office/powerpoint/2010/main" val="2763130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955788646"/>
                    </a:ext>
                  </a:extLst>
                </a:gridCol>
                <a:gridCol w="822960">
                  <a:extLst>
                    <a:ext uri="{9D8B030D-6E8A-4147-A177-3AD203B41FA5}">
                      <a16:colId xmlns:a16="http://schemas.microsoft.com/office/drawing/2014/main" val="3098076589"/>
                    </a:ext>
                  </a:extLst>
                </a:gridCol>
                <a:gridCol w="329184">
                  <a:extLst>
                    <a:ext uri="{9D8B030D-6E8A-4147-A177-3AD203B41FA5}">
                      <a16:colId xmlns:a16="http://schemas.microsoft.com/office/drawing/2014/main" val="1887773931"/>
                    </a:ext>
                  </a:extLst>
                </a:gridCol>
                <a:gridCol w="208280">
                  <a:extLst>
                    <a:ext uri="{9D8B030D-6E8A-4147-A177-3AD203B41FA5}">
                      <a16:colId xmlns:a16="http://schemas.microsoft.com/office/drawing/2014/main" val="892579621"/>
                    </a:ext>
                  </a:extLst>
                </a:gridCol>
                <a:gridCol w="208280">
                  <a:extLst>
                    <a:ext uri="{9D8B030D-6E8A-4147-A177-3AD203B41FA5}">
                      <a16:colId xmlns:a16="http://schemas.microsoft.com/office/drawing/2014/main" val="1500767872"/>
                    </a:ext>
                  </a:extLst>
                </a:gridCol>
                <a:gridCol w="208280">
                  <a:extLst>
                    <a:ext uri="{9D8B030D-6E8A-4147-A177-3AD203B41FA5}">
                      <a16:colId xmlns:a16="http://schemas.microsoft.com/office/drawing/2014/main" val="3449232312"/>
                    </a:ext>
                  </a:extLst>
                </a:gridCol>
                <a:gridCol w="208280">
                  <a:extLst>
                    <a:ext uri="{9D8B030D-6E8A-4147-A177-3AD203B41FA5}">
                      <a16:colId xmlns:a16="http://schemas.microsoft.com/office/drawing/2014/main" val="4191986274"/>
                    </a:ext>
                  </a:extLst>
                </a:gridCol>
                <a:gridCol w="208280">
                  <a:extLst>
                    <a:ext uri="{9D8B030D-6E8A-4147-A177-3AD203B41FA5}">
                      <a16:colId xmlns:a16="http://schemas.microsoft.com/office/drawing/2014/main" val="50070683"/>
                    </a:ext>
                  </a:extLst>
                </a:gridCol>
                <a:gridCol w="208280">
                  <a:extLst>
                    <a:ext uri="{9D8B030D-6E8A-4147-A177-3AD203B41FA5}">
                      <a16:colId xmlns:a16="http://schemas.microsoft.com/office/drawing/2014/main" val="2252343071"/>
                    </a:ext>
                  </a:extLst>
                </a:gridCol>
                <a:gridCol w="208280">
                  <a:extLst>
                    <a:ext uri="{9D8B030D-6E8A-4147-A177-3AD203B41FA5}">
                      <a16:colId xmlns:a16="http://schemas.microsoft.com/office/drawing/2014/main" val="3912054106"/>
                    </a:ext>
                  </a:extLst>
                </a:gridCol>
                <a:gridCol w="208280">
                  <a:extLst>
                    <a:ext uri="{9D8B030D-6E8A-4147-A177-3AD203B41FA5}">
                      <a16:colId xmlns:a16="http://schemas.microsoft.com/office/drawing/2014/main" val="341143110"/>
                    </a:ext>
                  </a:extLst>
                </a:gridCol>
                <a:gridCol w="208280">
                  <a:extLst>
                    <a:ext uri="{9D8B030D-6E8A-4147-A177-3AD203B41FA5}">
                      <a16:colId xmlns:a16="http://schemas.microsoft.com/office/drawing/2014/main" val="2898567404"/>
                    </a:ext>
                  </a:extLst>
                </a:gridCol>
                <a:gridCol w="208280">
                  <a:extLst>
                    <a:ext uri="{9D8B030D-6E8A-4147-A177-3AD203B41FA5}">
                      <a16:colId xmlns:a16="http://schemas.microsoft.com/office/drawing/2014/main" val="806481379"/>
                    </a:ext>
                  </a:extLst>
                </a:gridCol>
                <a:gridCol w="208280">
                  <a:extLst>
                    <a:ext uri="{9D8B030D-6E8A-4147-A177-3AD203B41FA5}">
                      <a16:colId xmlns:a16="http://schemas.microsoft.com/office/drawing/2014/main" val="1125167593"/>
                    </a:ext>
                  </a:extLst>
                </a:gridCol>
                <a:gridCol w="208280">
                  <a:extLst>
                    <a:ext uri="{9D8B030D-6E8A-4147-A177-3AD203B41FA5}">
                      <a16:colId xmlns:a16="http://schemas.microsoft.com/office/drawing/2014/main" val="3834249163"/>
                    </a:ext>
                  </a:extLst>
                </a:gridCol>
                <a:gridCol w="208280">
                  <a:extLst>
                    <a:ext uri="{9D8B030D-6E8A-4147-A177-3AD203B41FA5}">
                      <a16:colId xmlns:a16="http://schemas.microsoft.com/office/drawing/2014/main" val="133097167"/>
                    </a:ext>
                  </a:extLst>
                </a:gridCol>
                <a:gridCol w="208280">
                  <a:extLst>
                    <a:ext uri="{9D8B030D-6E8A-4147-A177-3AD203B41FA5}">
                      <a16:colId xmlns:a16="http://schemas.microsoft.com/office/drawing/2014/main" val="3099003986"/>
                    </a:ext>
                  </a:extLst>
                </a:gridCol>
                <a:gridCol w="208280">
                  <a:extLst>
                    <a:ext uri="{9D8B030D-6E8A-4147-A177-3AD203B41FA5}">
                      <a16:colId xmlns:a16="http://schemas.microsoft.com/office/drawing/2014/main" val="545298955"/>
                    </a:ext>
                  </a:extLst>
                </a:gridCol>
                <a:gridCol w="208280">
                  <a:extLst>
                    <a:ext uri="{9D8B030D-6E8A-4147-A177-3AD203B41FA5}">
                      <a16:colId xmlns:a16="http://schemas.microsoft.com/office/drawing/2014/main" val="1480305684"/>
                    </a:ext>
                  </a:extLst>
                </a:gridCol>
                <a:gridCol w="208280">
                  <a:extLst>
                    <a:ext uri="{9D8B030D-6E8A-4147-A177-3AD203B41FA5}">
                      <a16:colId xmlns:a16="http://schemas.microsoft.com/office/drawing/2014/main" val="3684257328"/>
                    </a:ext>
                  </a:extLst>
                </a:gridCol>
                <a:gridCol w="208280">
                  <a:extLst>
                    <a:ext uri="{9D8B030D-6E8A-4147-A177-3AD203B41FA5}">
                      <a16:colId xmlns:a16="http://schemas.microsoft.com/office/drawing/2014/main" val="3724562367"/>
                    </a:ext>
                  </a:extLst>
                </a:gridCol>
                <a:gridCol w="208280">
                  <a:extLst>
                    <a:ext uri="{9D8B030D-6E8A-4147-A177-3AD203B41FA5}">
                      <a16:colId xmlns:a16="http://schemas.microsoft.com/office/drawing/2014/main" val="308697893"/>
                    </a:ext>
                  </a:extLst>
                </a:gridCol>
                <a:gridCol w="208280">
                  <a:extLst>
                    <a:ext uri="{9D8B030D-6E8A-4147-A177-3AD203B41FA5}">
                      <a16:colId xmlns:a16="http://schemas.microsoft.com/office/drawing/2014/main" val="3240438204"/>
                    </a:ext>
                  </a:extLst>
                </a:gridCol>
                <a:gridCol w="208280">
                  <a:extLst>
                    <a:ext uri="{9D8B030D-6E8A-4147-A177-3AD203B41FA5}">
                      <a16:colId xmlns:a16="http://schemas.microsoft.com/office/drawing/2014/main" val="4118984771"/>
                    </a:ext>
                  </a:extLst>
                </a:gridCol>
                <a:gridCol w="208280">
                  <a:extLst>
                    <a:ext uri="{9D8B030D-6E8A-4147-A177-3AD203B41FA5}">
                      <a16:colId xmlns:a16="http://schemas.microsoft.com/office/drawing/2014/main" val="2851180589"/>
                    </a:ext>
                  </a:extLst>
                </a:gridCol>
                <a:gridCol w="208280">
                  <a:extLst>
                    <a:ext uri="{9D8B030D-6E8A-4147-A177-3AD203B41FA5}">
                      <a16:colId xmlns:a16="http://schemas.microsoft.com/office/drawing/2014/main" val="1274615836"/>
                    </a:ext>
                  </a:extLst>
                </a:gridCol>
                <a:gridCol w="208280">
                  <a:extLst>
                    <a:ext uri="{9D8B030D-6E8A-4147-A177-3AD203B41FA5}">
                      <a16:colId xmlns:a16="http://schemas.microsoft.com/office/drawing/2014/main" val="303692512"/>
                    </a:ext>
                  </a:extLst>
                </a:gridCol>
                <a:gridCol w="208280">
                  <a:extLst>
                    <a:ext uri="{9D8B030D-6E8A-4147-A177-3AD203B41FA5}">
                      <a16:colId xmlns:a16="http://schemas.microsoft.com/office/drawing/2014/main" val="140040040"/>
                    </a:ext>
                  </a:extLst>
                </a:gridCol>
                <a:gridCol w="208280">
                  <a:extLst>
                    <a:ext uri="{9D8B030D-6E8A-4147-A177-3AD203B41FA5}">
                      <a16:colId xmlns:a16="http://schemas.microsoft.com/office/drawing/2014/main" val="609195427"/>
                    </a:ext>
                  </a:extLst>
                </a:gridCol>
                <a:gridCol w="208280">
                  <a:extLst>
                    <a:ext uri="{9D8B030D-6E8A-4147-A177-3AD203B41FA5}">
                      <a16:colId xmlns:a16="http://schemas.microsoft.com/office/drawing/2014/main" val="2896147116"/>
                    </a:ext>
                  </a:extLst>
                </a:gridCol>
                <a:gridCol w="208280">
                  <a:extLst>
                    <a:ext uri="{9D8B030D-6E8A-4147-A177-3AD203B41FA5}">
                      <a16:colId xmlns:a16="http://schemas.microsoft.com/office/drawing/2014/main" val="3270317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42796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- 2020-08-03 09:09:29</a:t>
                      </a:r>
                      <a:r>
                        <a:rPr kumimoji="0" lang="en-US" sz="1000" b="0" i="0" u="none" strike="noStrike" kern="1200" cap="none" spc="0" normalizeH="0" baseline="0" noProof="0">
                          <a:ln>
                            <a:noFill/>
                          </a:ln>
                          <a:solidFill>
                            <a:prstClr val="black"/>
                          </a:solidFill>
                          <a:effectLst/>
                          <a:uLnTx/>
                          <a:uFillTx/>
                          <a:latin typeface="+mn-lt"/>
                          <a:ea typeface="+mn-ea"/>
                          <a:cs typeface="+mn-cs"/>
                        </a:rPr>
                        <a:t>
 Why are you looking forward to TrendSet Summer 2020?💙 That’s what we asked our exhibitors. See their answers in the upcoming weeks! 😊Today: The Craftshop #lookingforward 💙 
——————————————————————
And yes, you got it right: the TrendSet Summer 2020 takes place! 🥳 From 12 - 14 September we welcome you in Munich - with a hygiene concept, of course. 👍 #staysafe 
——————————————————————
TrendSet 💙 International Trade Fair for Interiors, Inspiration and Lifestyle  Upcoming TrendSet Fair: 12 - 14 September 2020 at Messe München  #trendsetmünchen #trendinteriors #interiors #inspiration #lifestyle #trendsetsummer2020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https://scontent-iad3-1.xx.fbcdn.net/v/t15.5256-10/116623782_219765262651345_4608179614192865478_n.jpg?_nc_cat=105&amp;_nc_sid=ad6a45&amp;_nc_ohc=D_cc7cWEpbgAX8nDx11&amp;_nc_ht=scontent-iad3-1.xx&amp;oh=617d1d5253e92730a3050b1d98dcfa88&amp;oe=5F65EA0F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08/21/2020 08:16:40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69772608"/>
                  </a:ext>
                </a:extLst>
              </a:tr>
            </a:tbl>
          </a:graphicData>
        </a:graphic>
      </p:graphicFrame>
      <p:sp>
        <p:nvSpPr>
          <p:cNvPr id="4" name="Text Placeholder 3">
            <a:extLst>
              <a:ext uri="{FF2B5EF4-FFF2-40B4-BE49-F238E27FC236}">
                <a16:creationId xmlns:a16="http://schemas.microsoft.com/office/drawing/2014/main" id="{47EB0848-BFEF-4DEB-95F5-B75DF3C3476F}"/>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2666923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F3436-AD91-4673-A703-C691E360DBA6}"/>
              </a:ext>
            </a:extLst>
          </p:cNvPr>
          <p:cNvSpPr>
            <a:spLocks noGrp="1"/>
          </p:cNvSpPr>
          <p:nvPr>
            <p:ph type="title"/>
          </p:nvPr>
        </p:nvSpPr>
        <p:spPr/>
        <p:txBody>
          <a:bodyPr/>
          <a:lstStyle/>
          <a:p>
            <a:r>
              <a:rPr lang="en-US"/>
              <a:t>Facebook Own Posts Table | TrendSet - 22 of 26</a:t>
            </a:r>
          </a:p>
        </p:txBody>
      </p:sp>
      <p:graphicFrame>
        <p:nvGraphicFramePr>
          <p:cNvPr id="5" name="Table Placeholder 4">
            <a:extLst>
              <a:ext uri="{FF2B5EF4-FFF2-40B4-BE49-F238E27FC236}">
                <a16:creationId xmlns:a16="http://schemas.microsoft.com/office/drawing/2014/main" id="{564CF3F5-AFA2-40FB-9783-C75010285B0A}"/>
              </a:ext>
            </a:extLst>
          </p:cNvPr>
          <p:cNvGraphicFramePr>
            <a:graphicFrameLocks noGrp="1"/>
          </p:cNvGraphicFramePr>
          <p:nvPr>
            <p:ph type="tbl" sz="quarter" idx="13"/>
            <p:extLst>
              <p:ext uri="{D42A27DB-BD31-4B8C-83A1-F6EECF244321}">
                <p14:modId xmlns:p14="http://schemas.microsoft.com/office/powerpoint/2010/main" val="4045879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137273891"/>
                    </a:ext>
                  </a:extLst>
                </a:gridCol>
                <a:gridCol w="822960">
                  <a:extLst>
                    <a:ext uri="{9D8B030D-6E8A-4147-A177-3AD203B41FA5}">
                      <a16:colId xmlns:a16="http://schemas.microsoft.com/office/drawing/2014/main" val="3622572075"/>
                    </a:ext>
                  </a:extLst>
                </a:gridCol>
                <a:gridCol w="329184">
                  <a:extLst>
                    <a:ext uri="{9D8B030D-6E8A-4147-A177-3AD203B41FA5}">
                      <a16:colId xmlns:a16="http://schemas.microsoft.com/office/drawing/2014/main" val="3672380650"/>
                    </a:ext>
                  </a:extLst>
                </a:gridCol>
                <a:gridCol w="208280">
                  <a:extLst>
                    <a:ext uri="{9D8B030D-6E8A-4147-A177-3AD203B41FA5}">
                      <a16:colId xmlns:a16="http://schemas.microsoft.com/office/drawing/2014/main" val="2678981231"/>
                    </a:ext>
                  </a:extLst>
                </a:gridCol>
                <a:gridCol w="208280">
                  <a:extLst>
                    <a:ext uri="{9D8B030D-6E8A-4147-A177-3AD203B41FA5}">
                      <a16:colId xmlns:a16="http://schemas.microsoft.com/office/drawing/2014/main" val="3206823045"/>
                    </a:ext>
                  </a:extLst>
                </a:gridCol>
                <a:gridCol w="208280">
                  <a:extLst>
                    <a:ext uri="{9D8B030D-6E8A-4147-A177-3AD203B41FA5}">
                      <a16:colId xmlns:a16="http://schemas.microsoft.com/office/drawing/2014/main" val="2100299769"/>
                    </a:ext>
                  </a:extLst>
                </a:gridCol>
                <a:gridCol w="208280">
                  <a:extLst>
                    <a:ext uri="{9D8B030D-6E8A-4147-A177-3AD203B41FA5}">
                      <a16:colId xmlns:a16="http://schemas.microsoft.com/office/drawing/2014/main" val="2963632939"/>
                    </a:ext>
                  </a:extLst>
                </a:gridCol>
                <a:gridCol w="208280">
                  <a:extLst>
                    <a:ext uri="{9D8B030D-6E8A-4147-A177-3AD203B41FA5}">
                      <a16:colId xmlns:a16="http://schemas.microsoft.com/office/drawing/2014/main" val="3910868930"/>
                    </a:ext>
                  </a:extLst>
                </a:gridCol>
                <a:gridCol w="208280">
                  <a:extLst>
                    <a:ext uri="{9D8B030D-6E8A-4147-A177-3AD203B41FA5}">
                      <a16:colId xmlns:a16="http://schemas.microsoft.com/office/drawing/2014/main" val="167623185"/>
                    </a:ext>
                  </a:extLst>
                </a:gridCol>
                <a:gridCol w="208280">
                  <a:extLst>
                    <a:ext uri="{9D8B030D-6E8A-4147-A177-3AD203B41FA5}">
                      <a16:colId xmlns:a16="http://schemas.microsoft.com/office/drawing/2014/main" val="1470359794"/>
                    </a:ext>
                  </a:extLst>
                </a:gridCol>
                <a:gridCol w="208280">
                  <a:extLst>
                    <a:ext uri="{9D8B030D-6E8A-4147-A177-3AD203B41FA5}">
                      <a16:colId xmlns:a16="http://schemas.microsoft.com/office/drawing/2014/main" val="2948650411"/>
                    </a:ext>
                  </a:extLst>
                </a:gridCol>
                <a:gridCol w="208280">
                  <a:extLst>
                    <a:ext uri="{9D8B030D-6E8A-4147-A177-3AD203B41FA5}">
                      <a16:colId xmlns:a16="http://schemas.microsoft.com/office/drawing/2014/main" val="3342947426"/>
                    </a:ext>
                  </a:extLst>
                </a:gridCol>
                <a:gridCol w="208280">
                  <a:extLst>
                    <a:ext uri="{9D8B030D-6E8A-4147-A177-3AD203B41FA5}">
                      <a16:colId xmlns:a16="http://schemas.microsoft.com/office/drawing/2014/main" val="2329426219"/>
                    </a:ext>
                  </a:extLst>
                </a:gridCol>
                <a:gridCol w="208280">
                  <a:extLst>
                    <a:ext uri="{9D8B030D-6E8A-4147-A177-3AD203B41FA5}">
                      <a16:colId xmlns:a16="http://schemas.microsoft.com/office/drawing/2014/main" val="338988438"/>
                    </a:ext>
                  </a:extLst>
                </a:gridCol>
                <a:gridCol w="208280">
                  <a:extLst>
                    <a:ext uri="{9D8B030D-6E8A-4147-A177-3AD203B41FA5}">
                      <a16:colId xmlns:a16="http://schemas.microsoft.com/office/drawing/2014/main" val="1968829449"/>
                    </a:ext>
                  </a:extLst>
                </a:gridCol>
                <a:gridCol w="208280">
                  <a:extLst>
                    <a:ext uri="{9D8B030D-6E8A-4147-A177-3AD203B41FA5}">
                      <a16:colId xmlns:a16="http://schemas.microsoft.com/office/drawing/2014/main" val="233357682"/>
                    </a:ext>
                  </a:extLst>
                </a:gridCol>
                <a:gridCol w="208280">
                  <a:extLst>
                    <a:ext uri="{9D8B030D-6E8A-4147-A177-3AD203B41FA5}">
                      <a16:colId xmlns:a16="http://schemas.microsoft.com/office/drawing/2014/main" val="3053756969"/>
                    </a:ext>
                  </a:extLst>
                </a:gridCol>
                <a:gridCol w="208280">
                  <a:extLst>
                    <a:ext uri="{9D8B030D-6E8A-4147-A177-3AD203B41FA5}">
                      <a16:colId xmlns:a16="http://schemas.microsoft.com/office/drawing/2014/main" val="3857720241"/>
                    </a:ext>
                  </a:extLst>
                </a:gridCol>
                <a:gridCol w="208280">
                  <a:extLst>
                    <a:ext uri="{9D8B030D-6E8A-4147-A177-3AD203B41FA5}">
                      <a16:colId xmlns:a16="http://schemas.microsoft.com/office/drawing/2014/main" val="2494837548"/>
                    </a:ext>
                  </a:extLst>
                </a:gridCol>
                <a:gridCol w="208280">
                  <a:extLst>
                    <a:ext uri="{9D8B030D-6E8A-4147-A177-3AD203B41FA5}">
                      <a16:colId xmlns:a16="http://schemas.microsoft.com/office/drawing/2014/main" val="530743628"/>
                    </a:ext>
                  </a:extLst>
                </a:gridCol>
                <a:gridCol w="208280">
                  <a:extLst>
                    <a:ext uri="{9D8B030D-6E8A-4147-A177-3AD203B41FA5}">
                      <a16:colId xmlns:a16="http://schemas.microsoft.com/office/drawing/2014/main" val="1199977391"/>
                    </a:ext>
                  </a:extLst>
                </a:gridCol>
                <a:gridCol w="208280">
                  <a:extLst>
                    <a:ext uri="{9D8B030D-6E8A-4147-A177-3AD203B41FA5}">
                      <a16:colId xmlns:a16="http://schemas.microsoft.com/office/drawing/2014/main" val="242759236"/>
                    </a:ext>
                  </a:extLst>
                </a:gridCol>
                <a:gridCol w="208280">
                  <a:extLst>
                    <a:ext uri="{9D8B030D-6E8A-4147-A177-3AD203B41FA5}">
                      <a16:colId xmlns:a16="http://schemas.microsoft.com/office/drawing/2014/main" val="1263294292"/>
                    </a:ext>
                  </a:extLst>
                </a:gridCol>
                <a:gridCol w="208280">
                  <a:extLst>
                    <a:ext uri="{9D8B030D-6E8A-4147-A177-3AD203B41FA5}">
                      <a16:colId xmlns:a16="http://schemas.microsoft.com/office/drawing/2014/main" val="3910808127"/>
                    </a:ext>
                  </a:extLst>
                </a:gridCol>
                <a:gridCol w="208280">
                  <a:extLst>
                    <a:ext uri="{9D8B030D-6E8A-4147-A177-3AD203B41FA5}">
                      <a16:colId xmlns:a16="http://schemas.microsoft.com/office/drawing/2014/main" val="4218174723"/>
                    </a:ext>
                  </a:extLst>
                </a:gridCol>
                <a:gridCol w="208280">
                  <a:extLst>
                    <a:ext uri="{9D8B030D-6E8A-4147-A177-3AD203B41FA5}">
                      <a16:colId xmlns:a16="http://schemas.microsoft.com/office/drawing/2014/main" val="3807504931"/>
                    </a:ext>
                  </a:extLst>
                </a:gridCol>
                <a:gridCol w="208280">
                  <a:extLst>
                    <a:ext uri="{9D8B030D-6E8A-4147-A177-3AD203B41FA5}">
                      <a16:colId xmlns:a16="http://schemas.microsoft.com/office/drawing/2014/main" val="3840873455"/>
                    </a:ext>
                  </a:extLst>
                </a:gridCol>
                <a:gridCol w="208280">
                  <a:extLst>
                    <a:ext uri="{9D8B030D-6E8A-4147-A177-3AD203B41FA5}">
                      <a16:colId xmlns:a16="http://schemas.microsoft.com/office/drawing/2014/main" val="2246378761"/>
                    </a:ext>
                  </a:extLst>
                </a:gridCol>
                <a:gridCol w="208280">
                  <a:extLst>
                    <a:ext uri="{9D8B030D-6E8A-4147-A177-3AD203B41FA5}">
                      <a16:colId xmlns:a16="http://schemas.microsoft.com/office/drawing/2014/main" val="2836045432"/>
                    </a:ext>
                  </a:extLst>
                </a:gridCol>
                <a:gridCol w="208280">
                  <a:extLst>
                    <a:ext uri="{9D8B030D-6E8A-4147-A177-3AD203B41FA5}">
                      <a16:colId xmlns:a16="http://schemas.microsoft.com/office/drawing/2014/main" val="892827977"/>
                    </a:ext>
                  </a:extLst>
                </a:gridCol>
                <a:gridCol w="208280">
                  <a:extLst>
                    <a:ext uri="{9D8B030D-6E8A-4147-A177-3AD203B41FA5}">
                      <a16:colId xmlns:a16="http://schemas.microsoft.com/office/drawing/2014/main" val="3126745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92132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- 2020-07-31 18:17:19</a:t>
                      </a:r>
                      <a:r>
                        <a:rPr kumimoji="0" lang="en-US" sz="1000" b="0" i="0" u="none" strike="noStrike" kern="1200" cap="none" spc="0" normalizeH="0" baseline="0" noProof="0">
                          <a:ln>
                            <a:noFill/>
                          </a:ln>
                          <a:solidFill>
                            <a:prstClr val="black"/>
                          </a:solidFill>
                          <a:effectLst/>
                          <a:uLnTx/>
                          <a:uFillTx/>
                          <a:latin typeface="+mn-lt"/>
                          <a:ea typeface="+mn-ea"/>
                          <a:cs typeface="+mn-cs"/>
                        </a:rPr>
                        <a:t>
 DIY - These funny, wooden stamps by perlenfischer beautify every gift and of course fit perfectly to our trend EMBRACING COMFORT 📸 @perlenfischer  #embracingcomfort 
—————————————————————
TrendSet 💙 International Trade Fair for Interiors, Inspiration and Lifestyle  Upcoming TrendSet Fair: 12 - 14 September 2020 at Messe München  #trendsetmünchen #trendinteriors #interiors #inspiration #lifestyle #trendsetsummer2020
#perlenfischer #stationary #gifts #rubberstamps #diy #handmadewithlove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https://scontent-iad3-1.xx.fbcdn.net/v/t1.0-9/p720x720/109682047_3462895110407734_498839975071578903_n.jpg?_nc_cat=104&amp;_nc_sid=2d5d41&amp;_nc_ohc=wZz6cWyEagAAX8p5noa&amp;_nc_ht=scontent-iad3-1.xx&amp;_nc_tp=6&amp;oh=1ef0b232d3b0337657f1b91d3e163608&amp;oe=5F66076E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08/21/2020 08:16:40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9560026"/>
                  </a:ext>
                </a:extLst>
              </a:tr>
            </a:tbl>
          </a:graphicData>
        </a:graphic>
      </p:graphicFrame>
      <p:sp>
        <p:nvSpPr>
          <p:cNvPr id="4" name="Text Placeholder 3">
            <a:extLst>
              <a:ext uri="{FF2B5EF4-FFF2-40B4-BE49-F238E27FC236}">
                <a16:creationId xmlns:a16="http://schemas.microsoft.com/office/drawing/2014/main" id="{598A9298-4D68-44CF-A317-40727018BF1F}"/>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15202530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6CE5C-BD2D-4788-B66D-C07C1BFCDEAC}"/>
              </a:ext>
            </a:extLst>
          </p:cNvPr>
          <p:cNvSpPr>
            <a:spLocks noGrp="1"/>
          </p:cNvSpPr>
          <p:nvPr>
            <p:ph type="title"/>
          </p:nvPr>
        </p:nvSpPr>
        <p:spPr/>
        <p:txBody>
          <a:bodyPr/>
          <a:lstStyle/>
          <a:p>
            <a:r>
              <a:rPr lang="en-US"/>
              <a:t>Facebook Own Posts Table | TrendSet - 23 of 26</a:t>
            </a:r>
          </a:p>
        </p:txBody>
      </p:sp>
      <p:graphicFrame>
        <p:nvGraphicFramePr>
          <p:cNvPr id="5" name="Table Placeholder 4">
            <a:extLst>
              <a:ext uri="{FF2B5EF4-FFF2-40B4-BE49-F238E27FC236}">
                <a16:creationId xmlns:a16="http://schemas.microsoft.com/office/drawing/2014/main" id="{D02E4691-3C36-47A5-9A93-D12DEABD97A4}"/>
              </a:ext>
            </a:extLst>
          </p:cNvPr>
          <p:cNvGraphicFramePr>
            <a:graphicFrameLocks noGrp="1"/>
          </p:cNvGraphicFramePr>
          <p:nvPr>
            <p:ph type="tbl" sz="quarter" idx="13"/>
            <p:extLst>
              <p:ext uri="{D42A27DB-BD31-4B8C-83A1-F6EECF244321}">
                <p14:modId xmlns:p14="http://schemas.microsoft.com/office/powerpoint/2010/main" val="3142858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057546589"/>
                    </a:ext>
                  </a:extLst>
                </a:gridCol>
                <a:gridCol w="822960">
                  <a:extLst>
                    <a:ext uri="{9D8B030D-6E8A-4147-A177-3AD203B41FA5}">
                      <a16:colId xmlns:a16="http://schemas.microsoft.com/office/drawing/2014/main" val="632796691"/>
                    </a:ext>
                  </a:extLst>
                </a:gridCol>
                <a:gridCol w="329184">
                  <a:extLst>
                    <a:ext uri="{9D8B030D-6E8A-4147-A177-3AD203B41FA5}">
                      <a16:colId xmlns:a16="http://schemas.microsoft.com/office/drawing/2014/main" val="441496320"/>
                    </a:ext>
                  </a:extLst>
                </a:gridCol>
                <a:gridCol w="208280">
                  <a:extLst>
                    <a:ext uri="{9D8B030D-6E8A-4147-A177-3AD203B41FA5}">
                      <a16:colId xmlns:a16="http://schemas.microsoft.com/office/drawing/2014/main" val="2742617460"/>
                    </a:ext>
                  </a:extLst>
                </a:gridCol>
                <a:gridCol w="208280">
                  <a:extLst>
                    <a:ext uri="{9D8B030D-6E8A-4147-A177-3AD203B41FA5}">
                      <a16:colId xmlns:a16="http://schemas.microsoft.com/office/drawing/2014/main" val="3243461454"/>
                    </a:ext>
                  </a:extLst>
                </a:gridCol>
                <a:gridCol w="208280">
                  <a:extLst>
                    <a:ext uri="{9D8B030D-6E8A-4147-A177-3AD203B41FA5}">
                      <a16:colId xmlns:a16="http://schemas.microsoft.com/office/drawing/2014/main" val="3039146846"/>
                    </a:ext>
                  </a:extLst>
                </a:gridCol>
                <a:gridCol w="208280">
                  <a:extLst>
                    <a:ext uri="{9D8B030D-6E8A-4147-A177-3AD203B41FA5}">
                      <a16:colId xmlns:a16="http://schemas.microsoft.com/office/drawing/2014/main" val="1884483391"/>
                    </a:ext>
                  </a:extLst>
                </a:gridCol>
                <a:gridCol w="208280">
                  <a:extLst>
                    <a:ext uri="{9D8B030D-6E8A-4147-A177-3AD203B41FA5}">
                      <a16:colId xmlns:a16="http://schemas.microsoft.com/office/drawing/2014/main" val="3327571350"/>
                    </a:ext>
                  </a:extLst>
                </a:gridCol>
                <a:gridCol w="208280">
                  <a:extLst>
                    <a:ext uri="{9D8B030D-6E8A-4147-A177-3AD203B41FA5}">
                      <a16:colId xmlns:a16="http://schemas.microsoft.com/office/drawing/2014/main" val="3110998156"/>
                    </a:ext>
                  </a:extLst>
                </a:gridCol>
                <a:gridCol w="208280">
                  <a:extLst>
                    <a:ext uri="{9D8B030D-6E8A-4147-A177-3AD203B41FA5}">
                      <a16:colId xmlns:a16="http://schemas.microsoft.com/office/drawing/2014/main" val="1357020989"/>
                    </a:ext>
                  </a:extLst>
                </a:gridCol>
                <a:gridCol w="208280">
                  <a:extLst>
                    <a:ext uri="{9D8B030D-6E8A-4147-A177-3AD203B41FA5}">
                      <a16:colId xmlns:a16="http://schemas.microsoft.com/office/drawing/2014/main" val="4231086085"/>
                    </a:ext>
                  </a:extLst>
                </a:gridCol>
                <a:gridCol w="208280">
                  <a:extLst>
                    <a:ext uri="{9D8B030D-6E8A-4147-A177-3AD203B41FA5}">
                      <a16:colId xmlns:a16="http://schemas.microsoft.com/office/drawing/2014/main" val="3382931884"/>
                    </a:ext>
                  </a:extLst>
                </a:gridCol>
                <a:gridCol w="208280">
                  <a:extLst>
                    <a:ext uri="{9D8B030D-6E8A-4147-A177-3AD203B41FA5}">
                      <a16:colId xmlns:a16="http://schemas.microsoft.com/office/drawing/2014/main" val="2705966160"/>
                    </a:ext>
                  </a:extLst>
                </a:gridCol>
                <a:gridCol w="208280">
                  <a:extLst>
                    <a:ext uri="{9D8B030D-6E8A-4147-A177-3AD203B41FA5}">
                      <a16:colId xmlns:a16="http://schemas.microsoft.com/office/drawing/2014/main" val="3734054040"/>
                    </a:ext>
                  </a:extLst>
                </a:gridCol>
                <a:gridCol w="208280">
                  <a:extLst>
                    <a:ext uri="{9D8B030D-6E8A-4147-A177-3AD203B41FA5}">
                      <a16:colId xmlns:a16="http://schemas.microsoft.com/office/drawing/2014/main" val="353529046"/>
                    </a:ext>
                  </a:extLst>
                </a:gridCol>
                <a:gridCol w="208280">
                  <a:extLst>
                    <a:ext uri="{9D8B030D-6E8A-4147-A177-3AD203B41FA5}">
                      <a16:colId xmlns:a16="http://schemas.microsoft.com/office/drawing/2014/main" val="2958251101"/>
                    </a:ext>
                  </a:extLst>
                </a:gridCol>
                <a:gridCol w="208280">
                  <a:extLst>
                    <a:ext uri="{9D8B030D-6E8A-4147-A177-3AD203B41FA5}">
                      <a16:colId xmlns:a16="http://schemas.microsoft.com/office/drawing/2014/main" val="3631544155"/>
                    </a:ext>
                  </a:extLst>
                </a:gridCol>
                <a:gridCol w="208280">
                  <a:extLst>
                    <a:ext uri="{9D8B030D-6E8A-4147-A177-3AD203B41FA5}">
                      <a16:colId xmlns:a16="http://schemas.microsoft.com/office/drawing/2014/main" val="884120097"/>
                    </a:ext>
                  </a:extLst>
                </a:gridCol>
                <a:gridCol w="208280">
                  <a:extLst>
                    <a:ext uri="{9D8B030D-6E8A-4147-A177-3AD203B41FA5}">
                      <a16:colId xmlns:a16="http://schemas.microsoft.com/office/drawing/2014/main" val="1464462817"/>
                    </a:ext>
                  </a:extLst>
                </a:gridCol>
                <a:gridCol w="208280">
                  <a:extLst>
                    <a:ext uri="{9D8B030D-6E8A-4147-A177-3AD203B41FA5}">
                      <a16:colId xmlns:a16="http://schemas.microsoft.com/office/drawing/2014/main" val="3804701187"/>
                    </a:ext>
                  </a:extLst>
                </a:gridCol>
                <a:gridCol w="208280">
                  <a:extLst>
                    <a:ext uri="{9D8B030D-6E8A-4147-A177-3AD203B41FA5}">
                      <a16:colId xmlns:a16="http://schemas.microsoft.com/office/drawing/2014/main" val="2040957470"/>
                    </a:ext>
                  </a:extLst>
                </a:gridCol>
                <a:gridCol w="208280">
                  <a:extLst>
                    <a:ext uri="{9D8B030D-6E8A-4147-A177-3AD203B41FA5}">
                      <a16:colId xmlns:a16="http://schemas.microsoft.com/office/drawing/2014/main" val="2134368527"/>
                    </a:ext>
                  </a:extLst>
                </a:gridCol>
                <a:gridCol w="208280">
                  <a:extLst>
                    <a:ext uri="{9D8B030D-6E8A-4147-A177-3AD203B41FA5}">
                      <a16:colId xmlns:a16="http://schemas.microsoft.com/office/drawing/2014/main" val="616607968"/>
                    </a:ext>
                  </a:extLst>
                </a:gridCol>
                <a:gridCol w="208280">
                  <a:extLst>
                    <a:ext uri="{9D8B030D-6E8A-4147-A177-3AD203B41FA5}">
                      <a16:colId xmlns:a16="http://schemas.microsoft.com/office/drawing/2014/main" val="727313451"/>
                    </a:ext>
                  </a:extLst>
                </a:gridCol>
                <a:gridCol w="208280">
                  <a:extLst>
                    <a:ext uri="{9D8B030D-6E8A-4147-A177-3AD203B41FA5}">
                      <a16:colId xmlns:a16="http://schemas.microsoft.com/office/drawing/2014/main" val="2533558182"/>
                    </a:ext>
                  </a:extLst>
                </a:gridCol>
                <a:gridCol w="208280">
                  <a:extLst>
                    <a:ext uri="{9D8B030D-6E8A-4147-A177-3AD203B41FA5}">
                      <a16:colId xmlns:a16="http://schemas.microsoft.com/office/drawing/2014/main" val="3236604506"/>
                    </a:ext>
                  </a:extLst>
                </a:gridCol>
                <a:gridCol w="208280">
                  <a:extLst>
                    <a:ext uri="{9D8B030D-6E8A-4147-A177-3AD203B41FA5}">
                      <a16:colId xmlns:a16="http://schemas.microsoft.com/office/drawing/2014/main" val="38129320"/>
                    </a:ext>
                  </a:extLst>
                </a:gridCol>
                <a:gridCol w="208280">
                  <a:extLst>
                    <a:ext uri="{9D8B030D-6E8A-4147-A177-3AD203B41FA5}">
                      <a16:colId xmlns:a16="http://schemas.microsoft.com/office/drawing/2014/main" val="372061291"/>
                    </a:ext>
                  </a:extLst>
                </a:gridCol>
                <a:gridCol w="208280">
                  <a:extLst>
                    <a:ext uri="{9D8B030D-6E8A-4147-A177-3AD203B41FA5}">
                      <a16:colId xmlns:a16="http://schemas.microsoft.com/office/drawing/2014/main" val="2894620934"/>
                    </a:ext>
                  </a:extLst>
                </a:gridCol>
                <a:gridCol w="208280">
                  <a:extLst>
                    <a:ext uri="{9D8B030D-6E8A-4147-A177-3AD203B41FA5}">
                      <a16:colId xmlns:a16="http://schemas.microsoft.com/office/drawing/2014/main" val="1842134127"/>
                    </a:ext>
                  </a:extLst>
                </a:gridCol>
                <a:gridCol w="208280">
                  <a:extLst>
                    <a:ext uri="{9D8B030D-6E8A-4147-A177-3AD203B41FA5}">
                      <a16:colId xmlns:a16="http://schemas.microsoft.com/office/drawing/2014/main" val="563078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65589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- 2020-07-30 12:48:02</a:t>
                      </a:r>
                      <a:r>
                        <a:rPr kumimoji="0" lang="en-US" sz="1000" b="0" i="0" u="none" strike="noStrike" kern="1200" cap="none" spc="0" normalizeH="0" baseline="0" noProof="0">
                          <a:ln>
                            <a:noFill/>
                          </a:ln>
                          <a:solidFill>
                            <a:prstClr val="black"/>
                          </a:solidFill>
                          <a:effectLst/>
                          <a:uLnTx/>
                          <a:uFillTx/>
                          <a:latin typeface="+mn-lt"/>
                          <a:ea typeface="+mn-ea"/>
                          <a:cs typeface="+mn-cs"/>
                        </a:rPr>
                        <a:t>
 This lamp from AM-Design Floristik seems to be a bit surreal ... and perfectly matches our trend FLOWING SENSES. 
Fotoicon @AM-DESIGN Floristik  #flowingsenses 
—————————————————————
TrendSet 💙 International Trade Fair for Interiors, Inspiration and Lifestyle || Upcoming TrendSet Fair: 12 - 14 September 2020 at Messe München || #trendsetmünchen #trendinteriors #interiors #inspiration #lifestyle #trendsetsummer2020
#amdesignfloristik #home #lighting #vibrant #creativ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https://scontent-iad3-1.xx.fbcdn.net/v/t1.0-9/p720x720/116439890_3458994620797783_1110093170108842332_n.jpg?_nc_cat=106&amp;_nc_sid=2d5d41&amp;_nc_ohc=E-pKLxcfIEkAX96Ydne&amp;_nc_ht=scontent-iad3-1.xx&amp;_nc_tp=6&amp;oh=9d818992283aa381f1a7618ea2e1db5e&amp;oe=5F648313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08/21/2020 08:16:40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54539733"/>
                  </a:ext>
                </a:extLst>
              </a:tr>
            </a:tbl>
          </a:graphicData>
        </a:graphic>
      </p:graphicFrame>
      <p:sp>
        <p:nvSpPr>
          <p:cNvPr id="4" name="Text Placeholder 3">
            <a:extLst>
              <a:ext uri="{FF2B5EF4-FFF2-40B4-BE49-F238E27FC236}">
                <a16:creationId xmlns:a16="http://schemas.microsoft.com/office/drawing/2014/main" id="{693BB695-0315-4FF1-A668-F6DC8E06FCAD}"/>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22421786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E3784-CC79-46B3-980E-3DA9FBA2BA66}"/>
              </a:ext>
            </a:extLst>
          </p:cNvPr>
          <p:cNvSpPr>
            <a:spLocks noGrp="1"/>
          </p:cNvSpPr>
          <p:nvPr>
            <p:ph type="title"/>
          </p:nvPr>
        </p:nvSpPr>
        <p:spPr/>
        <p:txBody>
          <a:bodyPr/>
          <a:lstStyle/>
          <a:p>
            <a:r>
              <a:rPr lang="en-US"/>
              <a:t>Facebook Own Posts Table | TrendSet - 24 of 26</a:t>
            </a:r>
          </a:p>
        </p:txBody>
      </p:sp>
      <p:graphicFrame>
        <p:nvGraphicFramePr>
          <p:cNvPr id="5" name="Table Placeholder 4">
            <a:extLst>
              <a:ext uri="{FF2B5EF4-FFF2-40B4-BE49-F238E27FC236}">
                <a16:creationId xmlns:a16="http://schemas.microsoft.com/office/drawing/2014/main" id="{F0C9FA8D-F21E-4C94-94FB-056128FA4A17}"/>
              </a:ext>
            </a:extLst>
          </p:cNvPr>
          <p:cNvGraphicFramePr>
            <a:graphicFrameLocks noGrp="1"/>
          </p:cNvGraphicFramePr>
          <p:nvPr>
            <p:ph type="tbl" sz="quarter" idx="13"/>
            <p:extLst>
              <p:ext uri="{D42A27DB-BD31-4B8C-83A1-F6EECF244321}">
                <p14:modId xmlns:p14="http://schemas.microsoft.com/office/powerpoint/2010/main" val="15794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118623611"/>
                    </a:ext>
                  </a:extLst>
                </a:gridCol>
                <a:gridCol w="822960">
                  <a:extLst>
                    <a:ext uri="{9D8B030D-6E8A-4147-A177-3AD203B41FA5}">
                      <a16:colId xmlns:a16="http://schemas.microsoft.com/office/drawing/2014/main" val="816380498"/>
                    </a:ext>
                  </a:extLst>
                </a:gridCol>
                <a:gridCol w="329184">
                  <a:extLst>
                    <a:ext uri="{9D8B030D-6E8A-4147-A177-3AD203B41FA5}">
                      <a16:colId xmlns:a16="http://schemas.microsoft.com/office/drawing/2014/main" val="3042164517"/>
                    </a:ext>
                  </a:extLst>
                </a:gridCol>
                <a:gridCol w="208280">
                  <a:extLst>
                    <a:ext uri="{9D8B030D-6E8A-4147-A177-3AD203B41FA5}">
                      <a16:colId xmlns:a16="http://schemas.microsoft.com/office/drawing/2014/main" val="1427265440"/>
                    </a:ext>
                  </a:extLst>
                </a:gridCol>
                <a:gridCol w="208280">
                  <a:extLst>
                    <a:ext uri="{9D8B030D-6E8A-4147-A177-3AD203B41FA5}">
                      <a16:colId xmlns:a16="http://schemas.microsoft.com/office/drawing/2014/main" val="3804351319"/>
                    </a:ext>
                  </a:extLst>
                </a:gridCol>
                <a:gridCol w="208280">
                  <a:extLst>
                    <a:ext uri="{9D8B030D-6E8A-4147-A177-3AD203B41FA5}">
                      <a16:colId xmlns:a16="http://schemas.microsoft.com/office/drawing/2014/main" val="3625281308"/>
                    </a:ext>
                  </a:extLst>
                </a:gridCol>
                <a:gridCol w="208280">
                  <a:extLst>
                    <a:ext uri="{9D8B030D-6E8A-4147-A177-3AD203B41FA5}">
                      <a16:colId xmlns:a16="http://schemas.microsoft.com/office/drawing/2014/main" val="1570465080"/>
                    </a:ext>
                  </a:extLst>
                </a:gridCol>
                <a:gridCol w="208280">
                  <a:extLst>
                    <a:ext uri="{9D8B030D-6E8A-4147-A177-3AD203B41FA5}">
                      <a16:colId xmlns:a16="http://schemas.microsoft.com/office/drawing/2014/main" val="3589691023"/>
                    </a:ext>
                  </a:extLst>
                </a:gridCol>
                <a:gridCol w="208280">
                  <a:extLst>
                    <a:ext uri="{9D8B030D-6E8A-4147-A177-3AD203B41FA5}">
                      <a16:colId xmlns:a16="http://schemas.microsoft.com/office/drawing/2014/main" val="3469199536"/>
                    </a:ext>
                  </a:extLst>
                </a:gridCol>
                <a:gridCol w="208280">
                  <a:extLst>
                    <a:ext uri="{9D8B030D-6E8A-4147-A177-3AD203B41FA5}">
                      <a16:colId xmlns:a16="http://schemas.microsoft.com/office/drawing/2014/main" val="3731339936"/>
                    </a:ext>
                  </a:extLst>
                </a:gridCol>
                <a:gridCol w="208280">
                  <a:extLst>
                    <a:ext uri="{9D8B030D-6E8A-4147-A177-3AD203B41FA5}">
                      <a16:colId xmlns:a16="http://schemas.microsoft.com/office/drawing/2014/main" val="47798749"/>
                    </a:ext>
                  </a:extLst>
                </a:gridCol>
                <a:gridCol w="208280">
                  <a:extLst>
                    <a:ext uri="{9D8B030D-6E8A-4147-A177-3AD203B41FA5}">
                      <a16:colId xmlns:a16="http://schemas.microsoft.com/office/drawing/2014/main" val="3951281064"/>
                    </a:ext>
                  </a:extLst>
                </a:gridCol>
                <a:gridCol w="208280">
                  <a:extLst>
                    <a:ext uri="{9D8B030D-6E8A-4147-A177-3AD203B41FA5}">
                      <a16:colId xmlns:a16="http://schemas.microsoft.com/office/drawing/2014/main" val="2521291173"/>
                    </a:ext>
                  </a:extLst>
                </a:gridCol>
                <a:gridCol w="208280">
                  <a:extLst>
                    <a:ext uri="{9D8B030D-6E8A-4147-A177-3AD203B41FA5}">
                      <a16:colId xmlns:a16="http://schemas.microsoft.com/office/drawing/2014/main" val="3490462112"/>
                    </a:ext>
                  </a:extLst>
                </a:gridCol>
                <a:gridCol w="208280">
                  <a:extLst>
                    <a:ext uri="{9D8B030D-6E8A-4147-A177-3AD203B41FA5}">
                      <a16:colId xmlns:a16="http://schemas.microsoft.com/office/drawing/2014/main" val="2597581212"/>
                    </a:ext>
                  </a:extLst>
                </a:gridCol>
                <a:gridCol w="208280">
                  <a:extLst>
                    <a:ext uri="{9D8B030D-6E8A-4147-A177-3AD203B41FA5}">
                      <a16:colId xmlns:a16="http://schemas.microsoft.com/office/drawing/2014/main" val="3046399620"/>
                    </a:ext>
                  </a:extLst>
                </a:gridCol>
                <a:gridCol w="208280">
                  <a:extLst>
                    <a:ext uri="{9D8B030D-6E8A-4147-A177-3AD203B41FA5}">
                      <a16:colId xmlns:a16="http://schemas.microsoft.com/office/drawing/2014/main" val="2232855691"/>
                    </a:ext>
                  </a:extLst>
                </a:gridCol>
                <a:gridCol w="208280">
                  <a:extLst>
                    <a:ext uri="{9D8B030D-6E8A-4147-A177-3AD203B41FA5}">
                      <a16:colId xmlns:a16="http://schemas.microsoft.com/office/drawing/2014/main" val="2997829754"/>
                    </a:ext>
                  </a:extLst>
                </a:gridCol>
                <a:gridCol w="208280">
                  <a:extLst>
                    <a:ext uri="{9D8B030D-6E8A-4147-A177-3AD203B41FA5}">
                      <a16:colId xmlns:a16="http://schemas.microsoft.com/office/drawing/2014/main" val="2758822546"/>
                    </a:ext>
                  </a:extLst>
                </a:gridCol>
                <a:gridCol w="208280">
                  <a:extLst>
                    <a:ext uri="{9D8B030D-6E8A-4147-A177-3AD203B41FA5}">
                      <a16:colId xmlns:a16="http://schemas.microsoft.com/office/drawing/2014/main" val="2669926390"/>
                    </a:ext>
                  </a:extLst>
                </a:gridCol>
                <a:gridCol w="208280">
                  <a:extLst>
                    <a:ext uri="{9D8B030D-6E8A-4147-A177-3AD203B41FA5}">
                      <a16:colId xmlns:a16="http://schemas.microsoft.com/office/drawing/2014/main" val="1542679170"/>
                    </a:ext>
                  </a:extLst>
                </a:gridCol>
                <a:gridCol w="208280">
                  <a:extLst>
                    <a:ext uri="{9D8B030D-6E8A-4147-A177-3AD203B41FA5}">
                      <a16:colId xmlns:a16="http://schemas.microsoft.com/office/drawing/2014/main" val="3065797916"/>
                    </a:ext>
                  </a:extLst>
                </a:gridCol>
                <a:gridCol w="208280">
                  <a:extLst>
                    <a:ext uri="{9D8B030D-6E8A-4147-A177-3AD203B41FA5}">
                      <a16:colId xmlns:a16="http://schemas.microsoft.com/office/drawing/2014/main" val="3329814916"/>
                    </a:ext>
                  </a:extLst>
                </a:gridCol>
                <a:gridCol w="208280">
                  <a:extLst>
                    <a:ext uri="{9D8B030D-6E8A-4147-A177-3AD203B41FA5}">
                      <a16:colId xmlns:a16="http://schemas.microsoft.com/office/drawing/2014/main" val="4267863170"/>
                    </a:ext>
                  </a:extLst>
                </a:gridCol>
                <a:gridCol w="208280">
                  <a:extLst>
                    <a:ext uri="{9D8B030D-6E8A-4147-A177-3AD203B41FA5}">
                      <a16:colId xmlns:a16="http://schemas.microsoft.com/office/drawing/2014/main" val="816312563"/>
                    </a:ext>
                  </a:extLst>
                </a:gridCol>
                <a:gridCol w="208280">
                  <a:extLst>
                    <a:ext uri="{9D8B030D-6E8A-4147-A177-3AD203B41FA5}">
                      <a16:colId xmlns:a16="http://schemas.microsoft.com/office/drawing/2014/main" val="2698911571"/>
                    </a:ext>
                  </a:extLst>
                </a:gridCol>
                <a:gridCol w="208280">
                  <a:extLst>
                    <a:ext uri="{9D8B030D-6E8A-4147-A177-3AD203B41FA5}">
                      <a16:colId xmlns:a16="http://schemas.microsoft.com/office/drawing/2014/main" val="2452743469"/>
                    </a:ext>
                  </a:extLst>
                </a:gridCol>
                <a:gridCol w="208280">
                  <a:extLst>
                    <a:ext uri="{9D8B030D-6E8A-4147-A177-3AD203B41FA5}">
                      <a16:colId xmlns:a16="http://schemas.microsoft.com/office/drawing/2014/main" val="1160469609"/>
                    </a:ext>
                  </a:extLst>
                </a:gridCol>
                <a:gridCol w="208280">
                  <a:extLst>
                    <a:ext uri="{9D8B030D-6E8A-4147-A177-3AD203B41FA5}">
                      <a16:colId xmlns:a16="http://schemas.microsoft.com/office/drawing/2014/main" val="3322863447"/>
                    </a:ext>
                  </a:extLst>
                </a:gridCol>
                <a:gridCol w="208280">
                  <a:extLst>
                    <a:ext uri="{9D8B030D-6E8A-4147-A177-3AD203B41FA5}">
                      <a16:colId xmlns:a16="http://schemas.microsoft.com/office/drawing/2014/main" val="3374410359"/>
                    </a:ext>
                  </a:extLst>
                </a:gridCol>
                <a:gridCol w="208280">
                  <a:extLst>
                    <a:ext uri="{9D8B030D-6E8A-4147-A177-3AD203B41FA5}">
                      <a16:colId xmlns:a16="http://schemas.microsoft.com/office/drawing/2014/main" val="4109915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5128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- 2020-07-30 10:00:00</a:t>
                      </a:r>
                      <a:r>
                        <a:rPr kumimoji="0" lang="en-US" sz="1000" b="0" i="0" u="none" strike="noStrike" kern="1200" cap="none" spc="0" normalizeH="0" baseline="0" noProof="0">
                          <a:ln>
                            <a:noFill/>
                          </a:ln>
                          <a:solidFill>
                            <a:prstClr val="black"/>
                          </a:solidFill>
                          <a:effectLst/>
                          <a:uLnTx/>
                          <a:uFillTx/>
                          <a:latin typeface="+mn-lt"/>
                          <a:ea typeface="+mn-ea"/>
                          <a:cs typeface="+mn-cs"/>
                        </a:rPr>
                        <a:t>
 Neuer Beitrag im TrendSet Blog: https://bit.ly/3ixKSax
Let’s get colourful! FLOWING SENSES erschafft mit leuchtenden, teils neonartigen Farben und digitalen Optiken eine einzigartige futuristische Designwelt. Im TrendSet Blog haben wir euch einen ersten Überblick über die neuen Entwürfe und Produkte zusammengestellt, die dieser Strömung im Herbst/Winter 2020.21 folgen. Lest mal rein! (Interior gesehen bei Hübsch)
#trendsetmuenchen #trendset #trendsetsommer2020 #trends2020 #trends2021 #aw2020 #interiors #lifestyle #inspiration #flowingsenses #lifestylefair #tradefair #trendsetter #messe #exhibition #messemuenchen #munich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https://scontent-iad3-1.xx.fbcdn.net/v/t1.0-9/p720x720/107180698_3387517457945500_1939463483406387850_n.jpg?_nc_cat=110&amp;_nc_sid=8024bb&amp;_nc_ohc=LZzS6NYMmZ0AX8SR5Hs&amp;_nc_ht=scontent-iad3-1.xx&amp;_nc_tp=6&amp;oh=84a8b2e19574de08eb787ebe19a17963&amp;oe=5F66CB0B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08/21/2020 08:16:40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24237867"/>
                  </a:ext>
                </a:extLst>
              </a:tr>
            </a:tbl>
          </a:graphicData>
        </a:graphic>
      </p:graphicFrame>
      <p:sp>
        <p:nvSpPr>
          <p:cNvPr id="4" name="Text Placeholder 3">
            <a:extLst>
              <a:ext uri="{FF2B5EF4-FFF2-40B4-BE49-F238E27FC236}">
                <a16:creationId xmlns:a16="http://schemas.microsoft.com/office/drawing/2014/main" id="{73126A9B-EFBC-4A75-9912-A00E9598E701}"/>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28153827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CC3EA-740C-4F0F-AC0A-A539100A77A4}"/>
              </a:ext>
            </a:extLst>
          </p:cNvPr>
          <p:cNvSpPr>
            <a:spLocks noGrp="1"/>
          </p:cNvSpPr>
          <p:nvPr>
            <p:ph type="title"/>
          </p:nvPr>
        </p:nvSpPr>
        <p:spPr/>
        <p:txBody>
          <a:bodyPr/>
          <a:lstStyle/>
          <a:p>
            <a:r>
              <a:rPr lang="en-US"/>
              <a:t>Facebook Own Posts Table | TrendSet - 25 of 26</a:t>
            </a:r>
          </a:p>
        </p:txBody>
      </p:sp>
      <p:graphicFrame>
        <p:nvGraphicFramePr>
          <p:cNvPr id="5" name="Table Placeholder 4">
            <a:extLst>
              <a:ext uri="{FF2B5EF4-FFF2-40B4-BE49-F238E27FC236}">
                <a16:creationId xmlns:a16="http://schemas.microsoft.com/office/drawing/2014/main" id="{D05EDF23-C224-4A0C-8420-62E3BF2D3E5A}"/>
              </a:ext>
            </a:extLst>
          </p:cNvPr>
          <p:cNvGraphicFramePr>
            <a:graphicFrameLocks noGrp="1"/>
          </p:cNvGraphicFramePr>
          <p:nvPr>
            <p:ph type="tbl" sz="quarter" idx="13"/>
            <p:extLst>
              <p:ext uri="{D42A27DB-BD31-4B8C-83A1-F6EECF244321}">
                <p14:modId xmlns:p14="http://schemas.microsoft.com/office/powerpoint/2010/main" val="1797731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681825368"/>
                    </a:ext>
                  </a:extLst>
                </a:gridCol>
                <a:gridCol w="822960">
                  <a:extLst>
                    <a:ext uri="{9D8B030D-6E8A-4147-A177-3AD203B41FA5}">
                      <a16:colId xmlns:a16="http://schemas.microsoft.com/office/drawing/2014/main" val="2330390503"/>
                    </a:ext>
                  </a:extLst>
                </a:gridCol>
                <a:gridCol w="329184">
                  <a:extLst>
                    <a:ext uri="{9D8B030D-6E8A-4147-A177-3AD203B41FA5}">
                      <a16:colId xmlns:a16="http://schemas.microsoft.com/office/drawing/2014/main" val="413822715"/>
                    </a:ext>
                  </a:extLst>
                </a:gridCol>
                <a:gridCol w="208280">
                  <a:extLst>
                    <a:ext uri="{9D8B030D-6E8A-4147-A177-3AD203B41FA5}">
                      <a16:colId xmlns:a16="http://schemas.microsoft.com/office/drawing/2014/main" val="1179603208"/>
                    </a:ext>
                  </a:extLst>
                </a:gridCol>
                <a:gridCol w="208280">
                  <a:extLst>
                    <a:ext uri="{9D8B030D-6E8A-4147-A177-3AD203B41FA5}">
                      <a16:colId xmlns:a16="http://schemas.microsoft.com/office/drawing/2014/main" val="2325849126"/>
                    </a:ext>
                  </a:extLst>
                </a:gridCol>
                <a:gridCol w="208280">
                  <a:extLst>
                    <a:ext uri="{9D8B030D-6E8A-4147-A177-3AD203B41FA5}">
                      <a16:colId xmlns:a16="http://schemas.microsoft.com/office/drawing/2014/main" val="4207906725"/>
                    </a:ext>
                  </a:extLst>
                </a:gridCol>
                <a:gridCol w="208280">
                  <a:extLst>
                    <a:ext uri="{9D8B030D-6E8A-4147-A177-3AD203B41FA5}">
                      <a16:colId xmlns:a16="http://schemas.microsoft.com/office/drawing/2014/main" val="4125961329"/>
                    </a:ext>
                  </a:extLst>
                </a:gridCol>
                <a:gridCol w="208280">
                  <a:extLst>
                    <a:ext uri="{9D8B030D-6E8A-4147-A177-3AD203B41FA5}">
                      <a16:colId xmlns:a16="http://schemas.microsoft.com/office/drawing/2014/main" val="1629215159"/>
                    </a:ext>
                  </a:extLst>
                </a:gridCol>
                <a:gridCol w="208280">
                  <a:extLst>
                    <a:ext uri="{9D8B030D-6E8A-4147-A177-3AD203B41FA5}">
                      <a16:colId xmlns:a16="http://schemas.microsoft.com/office/drawing/2014/main" val="999923922"/>
                    </a:ext>
                  </a:extLst>
                </a:gridCol>
                <a:gridCol w="208280">
                  <a:extLst>
                    <a:ext uri="{9D8B030D-6E8A-4147-A177-3AD203B41FA5}">
                      <a16:colId xmlns:a16="http://schemas.microsoft.com/office/drawing/2014/main" val="2185389323"/>
                    </a:ext>
                  </a:extLst>
                </a:gridCol>
                <a:gridCol w="208280">
                  <a:extLst>
                    <a:ext uri="{9D8B030D-6E8A-4147-A177-3AD203B41FA5}">
                      <a16:colId xmlns:a16="http://schemas.microsoft.com/office/drawing/2014/main" val="3191208188"/>
                    </a:ext>
                  </a:extLst>
                </a:gridCol>
                <a:gridCol w="208280">
                  <a:extLst>
                    <a:ext uri="{9D8B030D-6E8A-4147-A177-3AD203B41FA5}">
                      <a16:colId xmlns:a16="http://schemas.microsoft.com/office/drawing/2014/main" val="1565111965"/>
                    </a:ext>
                  </a:extLst>
                </a:gridCol>
                <a:gridCol w="208280">
                  <a:extLst>
                    <a:ext uri="{9D8B030D-6E8A-4147-A177-3AD203B41FA5}">
                      <a16:colId xmlns:a16="http://schemas.microsoft.com/office/drawing/2014/main" val="1295271545"/>
                    </a:ext>
                  </a:extLst>
                </a:gridCol>
                <a:gridCol w="208280">
                  <a:extLst>
                    <a:ext uri="{9D8B030D-6E8A-4147-A177-3AD203B41FA5}">
                      <a16:colId xmlns:a16="http://schemas.microsoft.com/office/drawing/2014/main" val="3465232663"/>
                    </a:ext>
                  </a:extLst>
                </a:gridCol>
                <a:gridCol w="208280">
                  <a:extLst>
                    <a:ext uri="{9D8B030D-6E8A-4147-A177-3AD203B41FA5}">
                      <a16:colId xmlns:a16="http://schemas.microsoft.com/office/drawing/2014/main" val="623453897"/>
                    </a:ext>
                  </a:extLst>
                </a:gridCol>
                <a:gridCol w="208280">
                  <a:extLst>
                    <a:ext uri="{9D8B030D-6E8A-4147-A177-3AD203B41FA5}">
                      <a16:colId xmlns:a16="http://schemas.microsoft.com/office/drawing/2014/main" val="3256504673"/>
                    </a:ext>
                  </a:extLst>
                </a:gridCol>
                <a:gridCol w="208280">
                  <a:extLst>
                    <a:ext uri="{9D8B030D-6E8A-4147-A177-3AD203B41FA5}">
                      <a16:colId xmlns:a16="http://schemas.microsoft.com/office/drawing/2014/main" val="825793691"/>
                    </a:ext>
                  </a:extLst>
                </a:gridCol>
                <a:gridCol w="208280">
                  <a:extLst>
                    <a:ext uri="{9D8B030D-6E8A-4147-A177-3AD203B41FA5}">
                      <a16:colId xmlns:a16="http://schemas.microsoft.com/office/drawing/2014/main" val="1563155252"/>
                    </a:ext>
                  </a:extLst>
                </a:gridCol>
                <a:gridCol w="208280">
                  <a:extLst>
                    <a:ext uri="{9D8B030D-6E8A-4147-A177-3AD203B41FA5}">
                      <a16:colId xmlns:a16="http://schemas.microsoft.com/office/drawing/2014/main" val="795892391"/>
                    </a:ext>
                  </a:extLst>
                </a:gridCol>
                <a:gridCol w="208280">
                  <a:extLst>
                    <a:ext uri="{9D8B030D-6E8A-4147-A177-3AD203B41FA5}">
                      <a16:colId xmlns:a16="http://schemas.microsoft.com/office/drawing/2014/main" val="1318229222"/>
                    </a:ext>
                  </a:extLst>
                </a:gridCol>
                <a:gridCol w="208280">
                  <a:extLst>
                    <a:ext uri="{9D8B030D-6E8A-4147-A177-3AD203B41FA5}">
                      <a16:colId xmlns:a16="http://schemas.microsoft.com/office/drawing/2014/main" val="2488659665"/>
                    </a:ext>
                  </a:extLst>
                </a:gridCol>
                <a:gridCol w="208280">
                  <a:extLst>
                    <a:ext uri="{9D8B030D-6E8A-4147-A177-3AD203B41FA5}">
                      <a16:colId xmlns:a16="http://schemas.microsoft.com/office/drawing/2014/main" val="2654403825"/>
                    </a:ext>
                  </a:extLst>
                </a:gridCol>
                <a:gridCol w="208280">
                  <a:extLst>
                    <a:ext uri="{9D8B030D-6E8A-4147-A177-3AD203B41FA5}">
                      <a16:colId xmlns:a16="http://schemas.microsoft.com/office/drawing/2014/main" val="2493260575"/>
                    </a:ext>
                  </a:extLst>
                </a:gridCol>
                <a:gridCol w="208280">
                  <a:extLst>
                    <a:ext uri="{9D8B030D-6E8A-4147-A177-3AD203B41FA5}">
                      <a16:colId xmlns:a16="http://schemas.microsoft.com/office/drawing/2014/main" val="2603562084"/>
                    </a:ext>
                  </a:extLst>
                </a:gridCol>
                <a:gridCol w="208280">
                  <a:extLst>
                    <a:ext uri="{9D8B030D-6E8A-4147-A177-3AD203B41FA5}">
                      <a16:colId xmlns:a16="http://schemas.microsoft.com/office/drawing/2014/main" val="485325088"/>
                    </a:ext>
                  </a:extLst>
                </a:gridCol>
                <a:gridCol w="208280">
                  <a:extLst>
                    <a:ext uri="{9D8B030D-6E8A-4147-A177-3AD203B41FA5}">
                      <a16:colId xmlns:a16="http://schemas.microsoft.com/office/drawing/2014/main" val="2756639081"/>
                    </a:ext>
                  </a:extLst>
                </a:gridCol>
                <a:gridCol w="208280">
                  <a:extLst>
                    <a:ext uri="{9D8B030D-6E8A-4147-A177-3AD203B41FA5}">
                      <a16:colId xmlns:a16="http://schemas.microsoft.com/office/drawing/2014/main" val="2290274962"/>
                    </a:ext>
                  </a:extLst>
                </a:gridCol>
                <a:gridCol w="208280">
                  <a:extLst>
                    <a:ext uri="{9D8B030D-6E8A-4147-A177-3AD203B41FA5}">
                      <a16:colId xmlns:a16="http://schemas.microsoft.com/office/drawing/2014/main" val="358670538"/>
                    </a:ext>
                  </a:extLst>
                </a:gridCol>
                <a:gridCol w="208280">
                  <a:extLst>
                    <a:ext uri="{9D8B030D-6E8A-4147-A177-3AD203B41FA5}">
                      <a16:colId xmlns:a16="http://schemas.microsoft.com/office/drawing/2014/main" val="1741240515"/>
                    </a:ext>
                  </a:extLst>
                </a:gridCol>
                <a:gridCol w="208280">
                  <a:extLst>
                    <a:ext uri="{9D8B030D-6E8A-4147-A177-3AD203B41FA5}">
                      <a16:colId xmlns:a16="http://schemas.microsoft.com/office/drawing/2014/main" val="2298860197"/>
                    </a:ext>
                  </a:extLst>
                </a:gridCol>
                <a:gridCol w="208280">
                  <a:extLst>
                    <a:ext uri="{9D8B030D-6E8A-4147-A177-3AD203B41FA5}">
                      <a16:colId xmlns:a16="http://schemas.microsoft.com/office/drawing/2014/main" val="1194769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935547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- 2020-07-29 15:20:19</a:t>
                      </a:r>
                      <a:r>
                        <a:rPr kumimoji="0" lang="en-US" sz="1000" b="0" i="0" u="none" strike="noStrike" kern="1200" cap="none" spc="0" normalizeH="0" baseline="0" noProof="0">
                          <a:ln>
                            <a:noFill/>
                          </a:ln>
                          <a:solidFill>
                            <a:prstClr val="black"/>
                          </a:solidFill>
                          <a:effectLst/>
                          <a:uLnTx/>
                          <a:uFillTx/>
                          <a:latin typeface="+mn-lt"/>
                          <a:ea typeface="+mn-ea"/>
                          <a:cs typeface="+mn-cs"/>
                        </a:rPr>
                        <a:t>
 Why are you looking forward to TrendSet Summer 2020?💙 That’s what we asked our exhibitors. See their answers in the upcoming weeks! 😊Today: Ahland-Handelsagentur #lookingforward 💙 
——————————————————————
And yes, you got it right: the TrendSet Summer 2020 takes place! 🥳 From 12 - 14 September we welcome you in Munich - with a hygiene concept, of course. 👍 #staysafe 
——————————————————————
TrendSet 💙 International Trade Fair for Interiors, Inspiration and Lifestyle  Upcoming TrendSet Fair: 12 - 14 September 2020 at Messe München  #trendsetmünchen #trendinteriors #interiors #inspiration #lifestyle #trendsetsummer2020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https://scontent-iad3-1.xx.fbcdn.net/v/t15.5256-10/116429935_3190462231022931_399633383663583002_n.jpg?_nc_cat=100&amp;_nc_sid=ad6a45&amp;_nc_ohc=fibA_PSvxOMAX-Vi646&amp;_nc_ht=scontent-iad3-1.xx&amp;oh=a7782373e46953928a36dd16214c00a8&amp;oe=5F66CBBF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08/21/2020 08:16:40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32512850"/>
                  </a:ext>
                </a:extLst>
              </a:tr>
            </a:tbl>
          </a:graphicData>
        </a:graphic>
      </p:graphicFrame>
      <p:sp>
        <p:nvSpPr>
          <p:cNvPr id="4" name="Text Placeholder 3">
            <a:extLst>
              <a:ext uri="{FF2B5EF4-FFF2-40B4-BE49-F238E27FC236}">
                <a16:creationId xmlns:a16="http://schemas.microsoft.com/office/drawing/2014/main" id="{96F244D7-E017-4A1D-A338-0E30654E040B}"/>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9059121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9FA3-EECF-4D3C-8550-E7276EAC1C58}"/>
              </a:ext>
            </a:extLst>
          </p:cNvPr>
          <p:cNvSpPr>
            <a:spLocks noGrp="1"/>
          </p:cNvSpPr>
          <p:nvPr>
            <p:ph type="title"/>
          </p:nvPr>
        </p:nvSpPr>
        <p:spPr/>
        <p:txBody>
          <a:bodyPr/>
          <a:lstStyle/>
          <a:p>
            <a:r>
              <a:rPr lang="en-US"/>
              <a:t>Facebook Own Posts Table | TrendSet - 26 of 26</a:t>
            </a:r>
          </a:p>
        </p:txBody>
      </p:sp>
      <p:graphicFrame>
        <p:nvGraphicFramePr>
          <p:cNvPr id="5" name="Table Placeholder 4">
            <a:extLst>
              <a:ext uri="{FF2B5EF4-FFF2-40B4-BE49-F238E27FC236}">
                <a16:creationId xmlns:a16="http://schemas.microsoft.com/office/drawing/2014/main" id="{4ACE3A04-53FE-4406-B3F2-30F965034419}"/>
              </a:ext>
            </a:extLst>
          </p:cNvPr>
          <p:cNvGraphicFramePr>
            <a:graphicFrameLocks noGrp="1"/>
          </p:cNvGraphicFramePr>
          <p:nvPr>
            <p:ph type="tbl" sz="quarter" idx="13"/>
            <p:extLst>
              <p:ext uri="{D42A27DB-BD31-4B8C-83A1-F6EECF244321}">
                <p14:modId xmlns:p14="http://schemas.microsoft.com/office/powerpoint/2010/main" val="3277046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934698285"/>
                    </a:ext>
                  </a:extLst>
                </a:gridCol>
                <a:gridCol w="822960">
                  <a:extLst>
                    <a:ext uri="{9D8B030D-6E8A-4147-A177-3AD203B41FA5}">
                      <a16:colId xmlns:a16="http://schemas.microsoft.com/office/drawing/2014/main" val="3545714089"/>
                    </a:ext>
                  </a:extLst>
                </a:gridCol>
                <a:gridCol w="329184">
                  <a:extLst>
                    <a:ext uri="{9D8B030D-6E8A-4147-A177-3AD203B41FA5}">
                      <a16:colId xmlns:a16="http://schemas.microsoft.com/office/drawing/2014/main" val="2600425728"/>
                    </a:ext>
                  </a:extLst>
                </a:gridCol>
                <a:gridCol w="208280">
                  <a:extLst>
                    <a:ext uri="{9D8B030D-6E8A-4147-A177-3AD203B41FA5}">
                      <a16:colId xmlns:a16="http://schemas.microsoft.com/office/drawing/2014/main" val="11461034"/>
                    </a:ext>
                  </a:extLst>
                </a:gridCol>
                <a:gridCol w="208280">
                  <a:extLst>
                    <a:ext uri="{9D8B030D-6E8A-4147-A177-3AD203B41FA5}">
                      <a16:colId xmlns:a16="http://schemas.microsoft.com/office/drawing/2014/main" val="1932378877"/>
                    </a:ext>
                  </a:extLst>
                </a:gridCol>
                <a:gridCol w="208280">
                  <a:extLst>
                    <a:ext uri="{9D8B030D-6E8A-4147-A177-3AD203B41FA5}">
                      <a16:colId xmlns:a16="http://schemas.microsoft.com/office/drawing/2014/main" val="1550569084"/>
                    </a:ext>
                  </a:extLst>
                </a:gridCol>
                <a:gridCol w="208280">
                  <a:extLst>
                    <a:ext uri="{9D8B030D-6E8A-4147-A177-3AD203B41FA5}">
                      <a16:colId xmlns:a16="http://schemas.microsoft.com/office/drawing/2014/main" val="3342120028"/>
                    </a:ext>
                  </a:extLst>
                </a:gridCol>
                <a:gridCol w="208280">
                  <a:extLst>
                    <a:ext uri="{9D8B030D-6E8A-4147-A177-3AD203B41FA5}">
                      <a16:colId xmlns:a16="http://schemas.microsoft.com/office/drawing/2014/main" val="3409588539"/>
                    </a:ext>
                  </a:extLst>
                </a:gridCol>
                <a:gridCol w="208280">
                  <a:extLst>
                    <a:ext uri="{9D8B030D-6E8A-4147-A177-3AD203B41FA5}">
                      <a16:colId xmlns:a16="http://schemas.microsoft.com/office/drawing/2014/main" val="3904404813"/>
                    </a:ext>
                  </a:extLst>
                </a:gridCol>
                <a:gridCol w="208280">
                  <a:extLst>
                    <a:ext uri="{9D8B030D-6E8A-4147-A177-3AD203B41FA5}">
                      <a16:colId xmlns:a16="http://schemas.microsoft.com/office/drawing/2014/main" val="35742599"/>
                    </a:ext>
                  </a:extLst>
                </a:gridCol>
                <a:gridCol w="208280">
                  <a:extLst>
                    <a:ext uri="{9D8B030D-6E8A-4147-A177-3AD203B41FA5}">
                      <a16:colId xmlns:a16="http://schemas.microsoft.com/office/drawing/2014/main" val="97785199"/>
                    </a:ext>
                  </a:extLst>
                </a:gridCol>
                <a:gridCol w="208280">
                  <a:extLst>
                    <a:ext uri="{9D8B030D-6E8A-4147-A177-3AD203B41FA5}">
                      <a16:colId xmlns:a16="http://schemas.microsoft.com/office/drawing/2014/main" val="2780820598"/>
                    </a:ext>
                  </a:extLst>
                </a:gridCol>
                <a:gridCol w="208280">
                  <a:extLst>
                    <a:ext uri="{9D8B030D-6E8A-4147-A177-3AD203B41FA5}">
                      <a16:colId xmlns:a16="http://schemas.microsoft.com/office/drawing/2014/main" val="3607882239"/>
                    </a:ext>
                  </a:extLst>
                </a:gridCol>
                <a:gridCol w="208280">
                  <a:extLst>
                    <a:ext uri="{9D8B030D-6E8A-4147-A177-3AD203B41FA5}">
                      <a16:colId xmlns:a16="http://schemas.microsoft.com/office/drawing/2014/main" val="3612646225"/>
                    </a:ext>
                  </a:extLst>
                </a:gridCol>
                <a:gridCol w="208280">
                  <a:extLst>
                    <a:ext uri="{9D8B030D-6E8A-4147-A177-3AD203B41FA5}">
                      <a16:colId xmlns:a16="http://schemas.microsoft.com/office/drawing/2014/main" val="2346235935"/>
                    </a:ext>
                  </a:extLst>
                </a:gridCol>
                <a:gridCol w="208280">
                  <a:extLst>
                    <a:ext uri="{9D8B030D-6E8A-4147-A177-3AD203B41FA5}">
                      <a16:colId xmlns:a16="http://schemas.microsoft.com/office/drawing/2014/main" val="782690001"/>
                    </a:ext>
                  </a:extLst>
                </a:gridCol>
                <a:gridCol w="208280">
                  <a:extLst>
                    <a:ext uri="{9D8B030D-6E8A-4147-A177-3AD203B41FA5}">
                      <a16:colId xmlns:a16="http://schemas.microsoft.com/office/drawing/2014/main" val="496171792"/>
                    </a:ext>
                  </a:extLst>
                </a:gridCol>
                <a:gridCol w="208280">
                  <a:extLst>
                    <a:ext uri="{9D8B030D-6E8A-4147-A177-3AD203B41FA5}">
                      <a16:colId xmlns:a16="http://schemas.microsoft.com/office/drawing/2014/main" val="1531074725"/>
                    </a:ext>
                  </a:extLst>
                </a:gridCol>
                <a:gridCol w="208280">
                  <a:extLst>
                    <a:ext uri="{9D8B030D-6E8A-4147-A177-3AD203B41FA5}">
                      <a16:colId xmlns:a16="http://schemas.microsoft.com/office/drawing/2014/main" val="2489600543"/>
                    </a:ext>
                  </a:extLst>
                </a:gridCol>
                <a:gridCol w="208280">
                  <a:extLst>
                    <a:ext uri="{9D8B030D-6E8A-4147-A177-3AD203B41FA5}">
                      <a16:colId xmlns:a16="http://schemas.microsoft.com/office/drawing/2014/main" val="2318916620"/>
                    </a:ext>
                  </a:extLst>
                </a:gridCol>
                <a:gridCol w="208280">
                  <a:extLst>
                    <a:ext uri="{9D8B030D-6E8A-4147-A177-3AD203B41FA5}">
                      <a16:colId xmlns:a16="http://schemas.microsoft.com/office/drawing/2014/main" val="747873483"/>
                    </a:ext>
                  </a:extLst>
                </a:gridCol>
                <a:gridCol w="208280">
                  <a:extLst>
                    <a:ext uri="{9D8B030D-6E8A-4147-A177-3AD203B41FA5}">
                      <a16:colId xmlns:a16="http://schemas.microsoft.com/office/drawing/2014/main" val="1144525257"/>
                    </a:ext>
                  </a:extLst>
                </a:gridCol>
                <a:gridCol w="208280">
                  <a:extLst>
                    <a:ext uri="{9D8B030D-6E8A-4147-A177-3AD203B41FA5}">
                      <a16:colId xmlns:a16="http://schemas.microsoft.com/office/drawing/2014/main" val="2091304626"/>
                    </a:ext>
                  </a:extLst>
                </a:gridCol>
                <a:gridCol w="208280">
                  <a:extLst>
                    <a:ext uri="{9D8B030D-6E8A-4147-A177-3AD203B41FA5}">
                      <a16:colId xmlns:a16="http://schemas.microsoft.com/office/drawing/2014/main" val="4035659233"/>
                    </a:ext>
                  </a:extLst>
                </a:gridCol>
                <a:gridCol w="208280">
                  <a:extLst>
                    <a:ext uri="{9D8B030D-6E8A-4147-A177-3AD203B41FA5}">
                      <a16:colId xmlns:a16="http://schemas.microsoft.com/office/drawing/2014/main" val="1609026196"/>
                    </a:ext>
                  </a:extLst>
                </a:gridCol>
                <a:gridCol w="208280">
                  <a:extLst>
                    <a:ext uri="{9D8B030D-6E8A-4147-A177-3AD203B41FA5}">
                      <a16:colId xmlns:a16="http://schemas.microsoft.com/office/drawing/2014/main" val="2677380428"/>
                    </a:ext>
                  </a:extLst>
                </a:gridCol>
                <a:gridCol w="208280">
                  <a:extLst>
                    <a:ext uri="{9D8B030D-6E8A-4147-A177-3AD203B41FA5}">
                      <a16:colId xmlns:a16="http://schemas.microsoft.com/office/drawing/2014/main" val="2769240876"/>
                    </a:ext>
                  </a:extLst>
                </a:gridCol>
                <a:gridCol w="208280">
                  <a:extLst>
                    <a:ext uri="{9D8B030D-6E8A-4147-A177-3AD203B41FA5}">
                      <a16:colId xmlns:a16="http://schemas.microsoft.com/office/drawing/2014/main" val="2740942388"/>
                    </a:ext>
                  </a:extLst>
                </a:gridCol>
                <a:gridCol w="208280">
                  <a:extLst>
                    <a:ext uri="{9D8B030D-6E8A-4147-A177-3AD203B41FA5}">
                      <a16:colId xmlns:a16="http://schemas.microsoft.com/office/drawing/2014/main" val="3006897500"/>
                    </a:ext>
                  </a:extLst>
                </a:gridCol>
                <a:gridCol w="208280">
                  <a:extLst>
                    <a:ext uri="{9D8B030D-6E8A-4147-A177-3AD203B41FA5}">
                      <a16:colId xmlns:a16="http://schemas.microsoft.com/office/drawing/2014/main" val="3353247930"/>
                    </a:ext>
                  </a:extLst>
                </a:gridCol>
                <a:gridCol w="208280">
                  <a:extLst>
                    <a:ext uri="{9D8B030D-6E8A-4147-A177-3AD203B41FA5}">
                      <a16:colId xmlns:a16="http://schemas.microsoft.com/office/drawing/2014/main" val="3473917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25043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- 2020-07-23 11:08:57</a:t>
                      </a:r>
                      <a:r>
                        <a:rPr kumimoji="0" lang="en-US" sz="1000" b="0" i="0" u="none" strike="noStrike" kern="1200" cap="none" spc="0" normalizeH="0" baseline="0" noProof="0">
                          <a:ln>
                            <a:noFill/>
                          </a:ln>
                          <a:solidFill>
                            <a:prstClr val="black"/>
                          </a:solidFill>
                          <a:effectLst/>
                          <a:uLnTx/>
                          <a:uFillTx/>
                          <a:latin typeface="+mn-lt"/>
                          <a:ea typeface="+mn-ea"/>
                          <a:cs typeface="+mn-cs"/>
                        </a:rPr>
                        <a:t>
 The industrial concrete look combined with classic design stands for the trend VIVD MOMENTS. To be found in perfection in this console by KAHEKU
📸 @kaheku #vividmoments
—————————————————————
TrendSet 💙 International Trade Fair for Interiors, Inspiration and Lifestyle || Upcoming TrendSet Fair: 12 - 14 September 2020 at Messe München || #trendsetmünchen #trendinteriors #interiors #inspiration #lifestyle #trendsetsummer2020
#kaheku #home #furniture #console #modern #retro #classic #industrial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111644027_3437284656302113_7933594029051558376_o.jpg?_nc_cat=104&amp;_nc_sid=2d5d41&amp;_nc_ohc=FP1dmUknQb0AX_9SX92&amp;_nc_oc=AQmk_TE77GqjP2soU5gDRwIJBTUNRx8jLx-2ZgB0noE6bOYIBB450HWAbcLKO33ILK4&amp;_nc_ht=scontent-iad3-1.xx&amp;_nc_tp=6&amp;oh=c2c2e4a87ba17709f1485240811516de&amp;oe=5F6657E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08/21/2020 08:16:40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30906254"/>
                  </a:ext>
                </a:extLst>
              </a:tr>
            </a:tbl>
          </a:graphicData>
        </a:graphic>
      </p:graphicFrame>
      <p:sp>
        <p:nvSpPr>
          <p:cNvPr id="4" name="Text Placeholder 3">
            <a:extLst>
              <a:ext uri="{FF2B5EF4-FFF2-40B4-BE49-F238E27FC236}">
                <a16:creationId xmlns:a16="http://schemas.microsoft.com/office/drawing/2014/main" id="{0921290D-A12A-4EA5-BE12-39A01FF6EF85}"/>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23353610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D5F57-B096-44E3-B2F8-1B4577D60AD1}"/>
              </a:ext>
            </a:extLst>
          </p:cNvPr>
          <p:cNvSpPr>
            <a:spLocks noGrp="1"/>
          </p:cNvSpPr>
          <p:nvPr>
            <p:ph type="title"/>
          </p:nvPr>
        </p:nvSpPr>
        <p:spPr/>
        <p:txBody>
          <a:bodyPr/>
          <a:lstStyle/>
          <a:p>
            <a:r>
              <a:rPr lang="en-US"/>
              <a:t>Facebook Reach By Country Table | TrendSet - 1 of 3</a:t>
            </a:r>
          </a:p>
        </p:txBody>
      </p:sp>
      <p:graphicFrame>
        <p:nvGraphicFramePr>
          <p:cNvPr id="5" name="Table Placeholder 4">
            <a:extLst>
              <a:ext uri="{FF2B5EF4-FFF2-40B4-BE49-F238E27FC236}">
                <a16:creationId xmlns:a16="http://schemas.microsoft.com/office/drawing/2014/main" id="{50B5D421-4B8B-47D2-95FD-D075564DCF81}"/>
              </a:ext>
            </a:extLst>
          </p:cNvPr>
          <p:cNvGraphicFramePr>
            <a:graphicFrameLocks noGrp="1"/>
          </p:cNvGraphicFramePr>
          <p:nvPr>
            <p:ph type="tbl" sz="quarter" idx="13"/>
            <p:extLst>
              <p:ext uri="{D42A27DB-BD31-4B8C-83A1-F6EECF244321}">
                <p14:modId xmlns:p14="http://schemas.microsoft.com/office/powerpoint/2010/main" val="3193042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33632976"/>
                    </a:ext>
                  </a:extLst>
                </a:gridCol>
                <a:gridCol w="3291840">
                  <a:extLst>
                    <a:ext uri="{9D8B030D-6E8A-4147-A177-3AD203B41FA5}">
                      <a16:colId xmlns:a16="http://schemas.microsoft.com/office/drawing/2014/main" val="3318458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1493609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extLst>
                  <a:ext uri="{0D108BD9-81ED-4DB2-BD59-A6C34878D82A}">
                    <a16:rowId xmlns:a16="http://schemas.microsoft.com/office/drawing/2014/main" val="734356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3685639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2126347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Netherlands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868741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4060249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Slovenia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272940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Puerto Rico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59732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537892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Romania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811268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53530483"/>
                  </a:ext>
                </a:extLst>
              </a:tr>
            </a:tbl>
          </a:graphicData>
        </a:graphic>
      </p:graphicFrame>
      <p:sp>
        <p:nvSpPr>
          <p:cNvPr id="4" name="Text Placeholder 3">
            <a:extLst>
              <a:ext uri="{FF2B5EF4-FFF2-40B4-BE49-F238E27FC236}">
                <a16:creationId xmlns:a16="http://schemas.microsoft.com/office/drawing/2014/main" id="{7CAD69EB-5F0F-4650-9D87-8D6F186D22F5}"/>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39156133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BF4DE-AC4C-4553-B778-C4F4E9796D0D}"/>
              </a:ext>
            </a:extLst>
          </p:cNvPr>
          <p:cNvSpPr>
            <a:spLocks noGrp="1"/>
          </p:cNvSpPr>
          <p:nvPr>
            <p:ph type="title"/>
          </p:nvPr>
        </p:nvSpPr>
        <p:spPr/>
        <p:txBody>
          <a:bodyPr/>
          <a:lstStyle/>
          <a:p>
            <a:r>
              <a:rPr lang="en-US"/>
              <a:t>Facebook Reach By Country Table | TrendSet - 2 of 3</a:t>
            </a:r>
          </a:p>
        </p:txBody>
      </p:sp>
      <p:graphicFrame>
        <p:nvGraphicFramePr>
          <p:cNvPr id="5" name="Table Placeholder 4">
            <a:extLst>
              <a:ext uri="{FF2B5EF4-FFF2-40B4-BE49-F238E27FC236}">
                <a16:creationId xmlns:a16="http://schemas.microsoft.com/office/drawing/2014/main" id="{A92612AF-D876-4723-8DBF-A226A688DD09}"/>
              </a:ext>
            </a:extLst>
          </p:cNvPr>
          <p:cNvGraphicFramePr>
            <a:graphicFrameLocks noGrp="1"/>
          </p:cNvGraphicFramePr>
          <p:nvPr>
            <p:ph type="tbl" sz="quarter" idx="13"/>
            <p:extLst>
              <p:ext uri="{D42A27DB-BD31-4B8C-83A1-F6EECF244321}">
                <p14:modId xmlns:p14="http://schemas.microsoft.com/office/powerpoint/2010/main" val="3908444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47299273"/>
                    </a:ext>
                  </a:extLst>
                </a:gridCol>
                <a:gridCol w="3291840">
                  <a:extLst>
                    <a:ext uri="{9D8B030D-6E8A-4147-A177-3AD203B41FA5}">
                      <a16:colId xmlns:a16="http://schemas.microsoft.com/office/drawing/2014/main" val="1177836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1818439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16530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Belgium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726572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Croatia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071119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914575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Denmark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482354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677909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Czech Republic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599863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164396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Serbia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414001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Portugal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413194156"/>
                  </a:ext>
                </a:extLst>
              </a:tr>
            </a:tbl>
          </a:graphicData>
        </a:graphic>
      </p:graphicFrame>
      <p:sp>
        <p:nvSpPr>
          <p:cNvPr id="4" name="Text Placeholder 3">
            <a:extLst>
              <a:ext uri="{FF2B5EF4-FFF2-40B4-BE49-F238E27FC236}">
                <a16:creationId xmlns:a16="http://schemas.microsoft.com/office/drawing/2014/main" id="{7BF7CFDF-7472-4DFC-AA29-6A0E45BFE7E1}"/>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1025676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EC3B5-CD05-4399-B62D-4C4C2EA10A46}"/>
              </a:ext>
            </a:extLst>
          </p:cNvPr>
          <p:cNvSpPr>
            <a:spLocks noGrp="1"/>
          </p:cNvSpPr>
          <p:nvPr>
            <p:ph type="title"/>
          </p:nvPr>
        </p:nvSpPr>
        <p:spPr/>
        <p:txBody>
          <a:bodyPr/>
          <a:lstStyle/>
          <a:p>
            <a:r>
              <a:rPr lang="en-US"/>
              <a:t>Facebook Reach By Country Table | TrendSet - 3 of 3</a:t>
            </a:r>
          </a:p>
        </p:txBody>
      </p:sp>
      <p:graphicFrame>
        <p:nvGraphicFramePr>
          <p:cNvPr id="5" name="Table Placeholder 4">
            <a:extLst>
              <a:ext uri="{FF2B5EF4-FFF2-40B4-BE49-F238E27FC236}">
                <a16:creationId xmlns:a16="http://schemas.microsoft.com/office/drawing/2014/main" id="{89C4A100-9506-4B58-8D4B-C17B490F6FE7}"/>
              </a:ext>
            </a:extLst>
          </p:cNvPr>
          <p:cNvGraphicFramePr>
            <a:graphicFrameLocks noGrp="1"/>
          </p:cNvGraphicFramePr>
          <p:nvPr>
            <p:ph type="tbl" sz="quarter" idx="13"/>
            <p:extLst>
              <p:ext uri="{D42A27DB-BD31-4B8C-83A1-F6EECF244321}">
                <p14:modId xmlns:p14="http://schemas.microsoft.com/office/powerpoint/2010/main" val="598783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340091972"/>
                    </a:ext>
                  </a:extLst>
                </a:gridCol>
                <a:gridCol w="3291840">
                  <a:extLst>
                    <a:ext uri="{9D8B030D-6E8A-4147-A177-3AD203B41FA5}">
                      <a16:colId xmlns:a16="http://schemas.microsoft.com/office/drawing/2014/main" val="4075488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177250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Hong Kong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729652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663087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Slovakia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68901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States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966510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Bulgaria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356252370"/>
                  </a:ext>
                </a:extLst>
              </a:tr>
            </a:tbl>
          </a:graphicData>
        </a:graphic>
      </p:graphicFrame>
      <p:sp>
        <p:nvSpPr>
          <p:cNvPr id="4" name="Text Placeholder 3">
            <a:extLst>
              <a:ext uri="{FF2B5EF4-FFF2-40B4-BE49-F238E27FC236}">
                <a16:creationId xmlns:a16="http://schemas.microsoft.com/office/drawing/2014/main" id="{19C46951-A321-4FDC-86B3-0B1C3F48D59D}"/>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14180363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AB7A3-003F-43BD-8573-C27A98AB411E}"/>
              </a:ext>
            </a:extLst>
          </p:cNvPr>
          <p:cNvSpPr>
            <a:spLocks noGrp="1"/>
          </p:cNvSpPr>
          <p:nvPr>
            <p:ph type="title"/>
          </p:nvPr>
        </p:nvSpPr>
        <p:spPr/>
        <p:txBody>
          <a:bodyPr/>
          <a:lstStyle/>
          <a:p>
            <a:r>
              <a:rPr lang="en-US"/>
              <a:t>Facebook Organic, Viral &amp; Paid Reach over Time | TrendSet</a:t>
            </a:r>
          </a:p>
        </p:txBody>
      </p:sp>
      <p:graphicFrame>
        <p:nvGraphicFramePr>
          <p:cNvPr id="6" name="Chart Placeholder 5">
            <a:extLst>
              <a:ext uri="{FF2B5EF4-FFF2-40B4-BE49-F238E27FC236}">
                <a16:creationId xmlns:a16="http://schemas.microsoft.com/office/drawing/2014/main" id="{DFE8AB0F-1ACD-4B22-881D-85849725ACC6}"/>
              </a:ext>
            </a:extLst>
          </p:cNvPr>
          <p:cNvGraphicFramePr>
            <a:graphicFrameLocks noGrp="1"/>
          </p:cNvGraphicFramePr>
          <p:nvPr>
            <p:ph type="chart" sz="quarter" idx="13"/>
            <p:extLst>
              <p:ext uri="{D42A27DB-BD31-4B8C-83A1-F6EECF244321}">
                <p14:modId xmlns:p14="http://schemas.microsoft.com/office/powerpoint/2010/main" val="3615842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CDC95B-13DA-48EE-8C51-57CE06ED1294}"/>
              </a:ext>
            </a:extLst>
          </p:cNvPr>
          <p:cNvSpPr>
            <a:spLocks noGrp="1"/>
          </p:cNvSpPr>
          <p:nvPr>
            <p:ph type="body" sz="quarter" idx="14"/>
          </p:nvPr>
        </p:nvSpPr>
        <p:spPr/>
        <p:txBody>
          <a:bodyPr/>
          <a:lstStyle/>
          <a:p>
            <a:r>
              <a:rPr lang="en-US"/>
              <a:t>06/01/2020 - 08/20/2020</a:t>
            </a:r>
          </a:p>
        </p:txBody>
      </p:sp>
      <p:sp>
        <p:nvSpPr>
          <p:cNvPr id="5" name="Footer Placeholder 4">
            <a:extLst>
              <a:ext uri="{FF2B5EF4-FFF2-40B4-BE49-F238E27FC236}">
                <a16:creationId xmlns:a16="http://schemas.microsoft.com/office/drawing/2014/main" id="{8A63FA0F-23D7-4946-82DB-F2CDAD2EF2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33365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B6DE9-3CE5-42A6-845C-78CCFB2E6930}"/>
              </a:ext>
            </a:extLst>
          </p:cNvPr>
          <p:cNvSpPr>
            <a:spLocks noGrp="1"/>
          </p:cNvSpPr>
          <p:nvPr>
            <p:ph type="title"/>
          </p:nvPr>
        </p:nvSpPr>
        <p:spPr/>
        <p:txBody>
          <a:bodyPr/>
          <a:lstStyle/>
          <a:p>
            <a:r>
              <a:rPr lang="en-US"/>
              <a:t>Facebook Interaction Rate | TrendSet</a:t>
            </a:r>
          </a:p>
        </p:txBody>
      </p:sp>
      <p:graphicFrame>
        <p:nvGraphicFramePr>
          <p:cNvPr id="6" name="Chart Placeholder 5">
            <a:extLst>
              <a:ext uri="{FF2B5EF4-FFF2-40B4-BE49-F238E27FC236}">
                <a16:creationId xmlns:a16="http://schemas.microsoft.com/office/drawing/2014/main" id="{CBFE44A6-A9D1-4896-8469-529BC8E4E18B}"/>
              </a:ext>
            </a:extLst>
          </p:cNvPr>
          <p:cNvGraphicFramePr>
            <a:graphicFrameLocks noGrp="1"/>
          </p:cNvGraphicFramePr>
          <p:nvPr>
            <p:ph type="chart" sz="quarter" idx="13"/>
            <p:extLst>
              <p:ext uri="{D42A27DB-BD31-4B8C-83A1-F6EECF244321}">
                <p14:modId xmlns:p14="http://schemas.microsoft.com/office/powerpoint/2010/main" val="7088015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2F16D3-90D7-4DA7-AD18-8C9F71CB8F64}"/>
              </a:ext>
            </a:extLst>
          </p:cNvPr>
          <p:cNvSpPr>
            <a:spLocks noGrp="1"/>
          </p:cNvSpPr>
          <p:nvPr>
            <p:ph type="body" sz="quarter" idx="14"/>
          </p:nvPr>
        </p:nvSpPr>
        <p:spPr/>
        <p:txBody>
          <a:bodyPr/>
          <a:lstStyle/>
          <a:p>
            <a:r>
              <a:rPr lang="en-US"/>
              <a:t>06/01/2020 - 08/20/2020</a:t>
            </a:r>
          </a:p>
        </p:txBody>
      </p:sp>
      <p:sp>
        <p:nvSpPr>
          <p:cNvPr id="5" name="Footer Placeholder 4">
            <a:extLst>
              <a:ext uri="{FF2B5EF4-FFF2-40B4-BE49-F238E27FC236}">
                <a16:creationId xmlns:a16="http://schemas.microsoft.com/office/drawing/2014/main" id="{6DADAB22-DAAA-4F23-A854-B5A812C744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82124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BE96F-257A-4002-8AA0-C27C288E39C5}"/>
              </a:ext>
            </a:extLst>
          </p:cNvPr>
          <p:cNvSpPr>
            <a:spLocks noGrp="1"/>
          </p:cNvSpPr>
          <p:nvPr>
            <p:ph type="title"/>
          </p:nvPr>
        </p:nvSpPr>
        <p:spPr/>
        <p:txBody>
          <a:bodyPr/>
          <a:lstStyle/>
          <a:p>
            <a:r>
              <a:rPr lang="en-US"/>
              <a:t>Facebook Engaged Users | TrendSet</a:t>
            </a:r>
          </a:p>
        </p:txBody>
      </p:sp>
      <p:graphicFrame>
        <p:nvGraphicFramePr>
          <p:cNvPr id="6" name="Chart Placeholder 5">
            <a:extLst>
              <a:ext uri="{FF2B5EF4-FFF2-40B4-BE49-F238E27FC236}">
                <a16:creationId xmlns:a16="http://schemas.microsoft.com/office/drawing/2014/main" id="{9FE29CEC-D884-44AD-8F8F-74DE6D8877C0}"/>
              </a:ext>
            </a:extLst>
          </p:cNvPr>
          <p:cNvGraphicFramePr>
            <a:graphicFrameLocks noGrp="1"/>
          </p:cNvGraphicFramePr>
          <p:nvPr>
            <p:ph type="chart" sz="quarter" idx="13"/>
            <p:extLst>
              <p:ext uri="{D42A27DB-BD31-4B8C-83A1-F6EECF244321}">
                <p14:modId xmlns:p14="http://schemas.microsoft.com/office/powerpoint/2010/main" val="25094608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24EBA6-0363-47D8-9DCE-A537EFB616DA}"/>
              </a:ext>
            </a:extLst>
          </p:cNvPr>
          <p:cNvSpPr>
            <a:spLocks noGrp="1"/>
          </p:cNvSpPr>
          <p:nvPr>
            <p:ph type="body" sz="quarter" idx="14"/>
          </p:nvPr>
        </p:nvSpPr>
        <p:spPr/>
        <p:txBody>
          <a:bodyPr/>
          <a:lstStyle/>
          <a:p>
            <a:r>
              <a:rPr lang="en-US"/>
              <a:t>06/01/2020 - 08/20/2020</a:t>
            </a:r>
          </a:p>
        </p:txBody>
      </p:sp>
      <p:sp>
        <p:nvSpPr>
          <p:cNvPr id="5" name="Footer Placeholder 4">
            <a:extLst>
              <a:ext uri="{FF2B5EF4-FFF2-40B4-BE49-F238E27FC236}">
                <a16:creationId xmlns:a16="http://schemas.microsoft.com/office/drawing/2014/main" id="{E74E6466-2883-4750-AD35-1BDBAA438A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33669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E849F-2FD3-4B58-948C-5749660DF406}"/>
              </a:ext>
            </a:extLst>
          </p:cNvPr>
          <p:cNvSpPr>
            <a:spLocks noGrp="1"/>
          </p:cNvSpPr>
          <p:nvPr>
            <p:ph type="title"/>
          </p:nvPr>
        </p:nvSpPr>
        <p:spPr/>
        <p:txBody>
          <a:bodyPr/>
          <a:lstStyle/>
          <a:p>
            <a:r>
              <a:rPr lang="en-US"/>
              <a:t>Facebook Page Views | TrendSet</a:t>
            </a:r>
          </a:p>
        </p:txBody>
      </p:sp>
      <p:graphicFrame>
        <p:nvGraphicFramePr>
          <p:cNvPr id="6" name="Chart Placeholder 5">
            <a:extLst>
              <a:ext uri="{FF2B5EF4-FFF2-40B4-BE49-F238E27FC236}">
                <a16:creationId xmlns:a16="http://schemas.microsoft.com/office/drawing/2014/main" id="{8A9A107F-F309-4689-A486-B48A3E469671}"/>
              </a:ext>
            </a:extLst>
          </p:cNvPr>
          <p:cNvGraphicFramePr>
            <a:graphicFrameLocks noGrp="1"/>
          </p:cNvGraphicFramePr>
          <p:nvPr>
            <p:ph type="chart" sz="quarter" idx="13"/>
            <p:extLst>
              <p:ext uri="{D42A27DB-BD31-4B8C-83A1-F6EECF244321}">
                <p14:modId xmlns:p14="http://schemas.microsoft.com/office/powerpoint/2010/main" val="16043474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75371B-0DFC-408E-9E1C-F0ECD7C82BE6}"/>
              </a:ext>
            </a:extLst>
          </p:cNvPr>
          <p:cNvSpPr>
            <a:spLocks noGrp="1"/>
          </p:cNvSpPr>
          <p:nvPr>
            <p:ph type="body" sz="quarter" idx="14"/>
          </p:nvPr>
        </p:nvSpPr>
        <p:spPr/>
        <p:txBody>
          <a:bodyPr/>
          <a:lstStyle/>
          <a:p>
            <a:r>
              <a:rPr lang="en-US"/>
              <a:t>06/01/2020 - 08/20/2020</a:t>
            </a:r>
          </a:p>
        </p:txBody>
      </p:sp>
      <p:sp>
        <p:nvSpPr>
          <p:cNvPr id="5" name="Footer Placeholder 4">
            <a:extLst>
              <a:ext uri="{FF2B5EF4-FFF2-40B4-BE49-F238E27FC236}">
                <a16:creationId xmlns:a16="http://schemas.microsoft.com/office/drawing/2014/main" id="{8664524D-4E93-4206-A037-2538756D91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62539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A7353-B2A3-4466-947B-DE1FF3C9AA5F}"/>
              </a:ext>
            </a:extLst>
          </p:cNvPr>
          <p:cNvSpPr>
            <a:spLocks noGrp="1"/>
          </p:cNvSpPr>
          <p:nvPr>
            <p:ph type="title"/>
          </p:nvPr>
        </p:nvSpPr>
        <p:spPr/>
        <p:txBody>
          <a:bodyPr/>
          <a:lstStyle/>
          <a:p>
            <a:r>
              <a:rPr lang="en-US"/>
              <a:t>Facebook Hashtag Detection | TrendSet - 1 of 3</a:t>
            </a:r>
          </a:p>
        </p:txBody>
      </p:sp>
      <p:graphicFrame>
        <p:nvGraphicFramePr>
          <p:cNvPr id="5" name="Table Placeholder 4">
            <a:extLst>
              <a:ext uri="{FF2B5EF4-FFF2-40B4-BE49-F238E27FC236}">
                <a16:creationId xmlns:a16="http://schemas.microsoft.com/office/drawing/2014/main" id="{813363F1-C6F3-43D9-8B6E-A5E79B46FCFD}"/>
              </a:ext>
            </a:extLst>
          </p:cNvPr>
          <p:cNvGraphicFramePr>
            <a:graphicFrameLocks noGrp="1"/>
          </p:cNvGraphicFramePr>
          <p:nvPr>
            <p:ph type="tbl" sz="quarter" idx="13"/>
            <p:extLst>
              <p:ext uri="{D42A27DB-BD31-4B8C-83A1-F6EECF244321}">
                <p14:modId xmlns:p14="http://schemas.microsoft.com/office/powerpoint/2010/main" val="3395689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66071447"/>
                    </a:ext>
                  </a:extLst>
                </a:gridCol>
                <a:gridCol w="1152144">
                  <a:extLst>
                    <a:ext uri="{9D8B030D-6E8A-4147-A177-3AD203B41FA5}">
                      <a16:colId xmlns:a16="http://schemas.microsoft.com/office/drawing/2014/main" val="3490931083"/>
                    </a:ext>
                  </a:extLst>
                </a:gridCol>
                <a:gridCol w="1152144">
                  <a:extLst>
                    <a:ext uri="{9D8B030D-6E8A-4147-A177-3AD203B41FA5}">
                      <a16:colId xmlns:a16="http://schemas.microsoft.com/office/drawing/2014/main" val="3575231323"/>
                    </a:ext>
                  </a:extLst>
                </a:gridCol>
                <a:gridCol w="1152144">
                  <a:extLst>
                    <a:ext uri="{9D8B030D-6E8A-4147-A177-3AD203B41FA5}">
                      <a16:colId xmlns:a16="http://schemas.microsoft.com/office/drawing/2014/main" val="3207958942"/>
                    </a:ext>
                  </a:extLst>
                </a:gridCol>
                <a:gridCol w="1152144">
                  <a:extLst>
                    <a:ext uri="{9D8B030D-6E8A-4147-A177-3AD203B41FA5}">
                      <a16:colId xmlns:a16="http://schemas.microsoft.com/office/drawing/2014/main" val="1350765947"/>
                    </a:ext>
                  </a:extLst>
                </a:gridCol>
                <a:gridCol w="1152144">
                  <a:extLst>
                    <a:ext uri="{9D8B030D-6E8A-4147-A177-3AD203B41FA5}">
                      <a16:colId xmlns:a16="http://schemas.microsoft.com/office/drawing/2014/main" val="2369343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240684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0.38095238095238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0.69047619047619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241425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0.38095238095238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0.69047619047619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823189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0.38095238095238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0.69047619047619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965059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7.7941176470588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0.17647058823529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8.4705882352941</a:t>
                      </a:r>
                    </a:p>
                  </a:txBody>
                  <a:tcPr/>
                </a:tc>
                <a:extLst>
                  <a:ext uri="{0D108BD9-81ED-4DB2-BD59-A6C34878D82A}">
                    <a16:rowId xmlns:a16="http://schemas.microsoft.com/office/drawing/2014/main" val="2259195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#trendsetsummer2020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7.7941176470588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0.17647058823529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8.4705882352941</a:t>
                      </a:r>
                    </a:p>
                  </a:txBody>
                  <a:tcPr/>
                </a:tc>
                <a:extLst>
                  <a:ext uri="{0D108BD9-81ED-4DB2-BD59-A6C34878D82A}">
                    <a16:rowId xmlns:a16="http://schemas.microsoft.com/office/drawing/2014/main" val="368305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#trendsetmu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8.6875</a:t>
                      </a:r>
                    </a:p>
                  </a:txBody>
                  <a:tcPr/>
                </a:tc>
                <a:extLst>
                  <a:ext uri="{0D108BD9-81ED-4DB2-BD59-A6C34878D82A}">
                    <a16:rowId xmlns:a16="http://schemas.microsoft.com/office/drawing/2014/main" val="266661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#flowingsenses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4131283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#lookingforward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5.8888888888889</a:t>
                      </a:r>
                    </a:p>
                  </a:txBody>
                  <a:tcPr/>
                </a:tc>
                <a:extLst>
                  <a:ext uri="{0D108BD9-81ED-4DB2-BD59-A6C34878D82A}">
                    <a16:rowId xmlns:a16="http://schemas.microsoft.com/office/drawing/2014/main" val="3975732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7.6666666666667</a:t>
                      </a:r>
                    </a:p>
                  </a:txBody>
                  <a:tcPr/>
                </a:tc>
                <a:extLst>
                  <a:ext uri="{0D108BD9-81ED-4DB2-BD59-A6C34878D82A}">
                    <a16:rowId xmlns:a16="http://schemas.microsoft.com/office/drawing/2014/main" val="1746857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#staysafe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14.555555555556</a:t>
                      </a:r>
                    </a:p>
                  </a:txBody>
                  <a:tcPr/>
                </a:tc>
                <a:extLst>
                  <a:ext uri="{0D108BD9-81ED-4DB2-BD59-A6C34878D82A}">
                    <a16:rowId xmlns:a16="http://schemas.microsoft.com/office/drawing/2014/main" val="2983695220"/>
                  </a:ext>
                </a:extLst>
              </a:tr>
            </a:tbl>
          </a:graphicData>
        </a:graphic>
      </p:graphicFrame>
      <p:sp>
        <p:nvSpPr>
          <p:cNvPr id="4" name="Text Placeholder 3">
            <a:extLst>
              <a:ext uri="{FF2B5EF4-FFF2-40B4-BE49-F238E27FC236}">
                <a16:creationId xmlns:a16="http://schemas.microsoft.com/office/drawing/2014/main" id="{7127BDAB-4594-4AC7-832A-7D6CA60F5DD1}"/>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19260397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A93D2-F167-4DDC-9B1F-4594EB0B62FC}"/>
              </a:ext>
            </a:extLst>
          </p:cNvPr>
          <p:cNvSpPr>
            <a:spLocks noGrp="1"/>
          </p:cNvSpPr>
          <p:nvPr>
            <p:ph type="title"/>
          </p:nvPr>
        </p:nvSpPr>
        <p:spPr/>
        <p:txBody>
          <a:bodyPr/>
          <a:lstStyle/>
          <a:p>
            <a:r>
              <a:rPr lang="en-US"/>
              <a:t>Facebook Hashtag Detection | TrendSet - 2 of 3</a:t>
            </a:r>
          </a:p>
        </p:txBody>
      </p:sp>
      <p:graphicFrame>
        <p:nvGraphicFramePr>
          <p:cNvPr id="5" name="Table Placeholder 4">
            <a:extLst>
              <a:ext uri="{FF2B5EF4-FFF2-40B4-BE49-F238E27FC236}">
                <a16:creationId xmlns:a16="http://schemas.microsoft.com/office/drawing/2014/main" id="{706F4EC5-BA5F-43D9-A649-D87E53AA0AED}"/>
              </a:ext>
            </a:extLst>
          </p:cNvPr>
          <p:cNvGraphicFramePr>
            <a:graphicFrameLocks noGrp="1"/>
          </p:cNvGraphicFramePr>
          <p:nvPr>
            <p:ph type="tbl" sz="quarter" idx="13"/>
            <p:extLst>
              <p:ext uri="{D42A27DB-BD31-4B8C-83A1-F6EECF244321}">
                <p14:modId xmlns:p14="http://schemas.microsoft.com/office/powerpoint/2010/main" val="823399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52516161"/>
                    </a:ext>
                  </a:extLst>
                </a:gridCol>
                <a:gridCol w="1152144">
                  <a:extLst>
                    <a:ext uri="{9D8B030D-6E8A-4147-A177-3AD203B41FA5}">
                      <a16:colId xmlns:a16="http://schemas.microsoft.com/office/drawing/2014/main" val="2194586223"/>
                    </a:ext>
                  </a:extLst>
                </a:gridCol>
                <a:gridCol w="1152144">
                  <a:extLst>
                    <a:ext uri="{9D8B030D-6E8A-4147-A177-3AD203B41FA5}">
                      <a16:colId xmlns:a16="http://schemas.microsoft.com/office/drawing/2014/main" val="3295844488"/>
                    </a:ext>
                  </a:extLst>
                </a:gridCol>
                <a:gridCol w="1152144">
                  <a:extLst>
                    <a:ext uri="{9D8B030D-6E8A-4147-A177-3AD203B41FA5}">
                      <a16:colId xmlns:a16="http://schemas.microsoft.com/office/drawing/2014/main" val="221528465"/>
                    </a:ext>
                  </a:extLst>
                </a:gridCol>
                <a:gridCol w="1152144">
                  <a:extLst>
                    <a:ext uri="{9D8B030D-6E8A-4147-A177-3AD203B41FA5}">
                      <a16:colId xmlns:a16="http://schemas.microsoft.com/office/drawing/2014/main" val="256879342"/>
                    </a:ext>
                  </a:extLst>
                </a:gridCol>
                <a:gridCol w="1152144">
                  <a:extLst>
                    <a:ext uri="{9D8B030D-6E8A-4147-A177-3AD203B41FA5}">
                      <a16:colId xmlns:a16="http://schemas.microsoft.com/office/drawing/2014/main" val="521565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231775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15.222222222222</a:t>
                      </a:r>
                    </a:p>
                  </a:txBody>
                  <a:tcPr/>
                </a:tc>
                <a:extLst>
                  <a:ext uri="{0D108BD9-81ED-4DB2-BD59-A6C34878D82A}">
                    <a16:rowId xmlns:a16="http://schemas.microsoft.com/office/drawing/2014/main" val="3011429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extLst>
                  <a:ext uri="{0D108BD9-81ED-4DB2-BD59-A6C34878D82A}">
                    <a16:rowId xmlns:a16="http://schemas.microsoft.com/office/drawing/2014/main" val="2534315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#munich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extLst>
                  <a:ext uri="{0D108BD9-81ED-4DB2-BD59-A6C34878D82A}">
                    <a16:rowId xmlns:a16="http://schemas.microsoft.com/office/drawing/2014/main" val="1967412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#lifestylefair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extLst>
                  <a:ext uri="{0D108BD9-81ED-4DB2-BD59-A6C34878D82A}">
                    <a16:rowId xmlns:a16="http://schemas.microsoft.com/office/drawing/2014/main" val="3922594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#aw2020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extLst>
                  <a:ext uri="{0D108BD9-81ED-4DB2-BD59-A6C34878D82A}">
                    <a16:rowId xmlns:a16="http://schemas.microsoft.com/office/drawing/2014/main" val="773233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#embracingcomfort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7.875</a:t>
                      </a:r>
                    </a:p>
                  </a:txBody>
                  <a:tcPr/>
                </a:tc>
                <a:extLst>
                  <a:ext uri="{0D108BD9-81ED-4DB2-BD59-A6C34878D82A}">
                    <a16:rowId xmlns:a16="http://schemas.microsoft.com/office/drawing/2014/main" val="910744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extLst>
                  <a:ext uri="{0D108BD9-81ED-4DB2-BD59-A6C34878D82A}">
                    <a16:rowId xmlns:a16="http://schemas.microsoft.com/office/drawing/2014/main" val="3107450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#trendsetsommer2020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extLst>
                  <a:ext uri="{0D108BD9-81ED-4DB2-BD59-A6C34878D82A}">
                    <a16:rowId xmlns:a16="http://schemas.microsoft.com/office/drawing/2014/main" val="3825894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#trendsetmuenchen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extLst>
                  <a:ext uri="{0D108BD9-81ED-4DB2-BD59-A6C34878D82A}">
                    <a16:rowId xmlns:a16="http://schemas.microsoft.com/office/drawing/2014/main" val="2113363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#messemuenchen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extLst>
                  <a:ext uri="{0D108BD9-81ED-4DB2-BD59-A6C34878D82A}">
                    <a16:rowId xmlns:a16="http://schemas.microsoft.com/office/drawing/2014/main" val="4040724345"/>
                  </a:ext>
                </a:extLst>
              </a:tr>
            </a:tbl>
          </a:graphicData>
        </a:graphic>
      </p:graphicFrame>
      <p:sp>
        <p:nvSpPr>
          <p:cNvPr id="4" name="Text Placeholder 3">
            <a:extLst>
              <a:ext uri="{FF2B5EF4-FFF2-40B4-BE49-F238E27FC236}">
                <a16:creationId xmlns:a16="http://schemas.microsoft.com/office/drawing/2014/main" id="{5787E9B2-3BA4-4AC2-8B57-542F0093FD70}"/>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5639768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ACB0F-2F53-40D2-AD1B-3848C9FA9868}"/>
              </a:ext>
            </a:extLst>
          </p:cNvPr>
          <p:cNvSpPr>
            <a:spLocks noGrp="1"/>
          </p:cNvSpPr>
          <p:nvPr>
            <p:ph type="title"/>
          </p:nvPr>
        </p:nvSpPr>
        <p:spPr/>
        <p:txBody>
          <a:bodyPr/>
          <a:lstStyle/>
          <a:p>
            <a:r>
              <a:rPr lang="en-US"/>
              <a:t>Facebook Hashtag Detection | TrendSet - 3 of 3</a:t>
            </a:r>
          </a:p>
        </p:txBody>
      </p:sp>
      <p:graphicFrame>
        <p:nvGraphicFramePr>
          <p:cNvPr id="5" name="Table Placeholder 4">
            <a:extLst>
              <a:ext uri="{FF2B5EF4-FFF2-40B4-BE49-F238E27FC236}">
                <a16:creationId xmlns:a16="http://schemas.microsoft.com/office/drawing/2014/main" id="{7664B216-FE7D-49EB-925A-627E5E3226FD}"/>
              </a:ext>
            </a:extLst>
          </p:cNvPr>
          <p:cNvGraphicFramePr>
            <a:graphicFrameLocks noGrp="1"/>
          </p:cNvGraphicFramePr>
          <p:nvPr>
            <p:ph type="tbl" sz="quarter" idx="13"/>
            <p:extLst>
              <p:ext uri="{D42A27DB-BD31-4B8C-83A1-F6EECF244321}">
                <p14:modId xmlns:p14="http://schemas.microsoft.com/office/powerpoint/2010/main" val="1943550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19103051"/>
                    </a:ext>
                  </a:extLst>
                </a:gridCol>
                <a:gridCol w="1152144">
                  <a:extLst>
                    <a:ext uri="{9D8B030D-6E8A-4147-A177-3AD203B41FA5}">
                      <a16:colId xmlns:a16="http://schemas.microsoft.com/office/drawing/2014/main" val="583665110"/>
                    </a:ext>
                  </a:extLst>
                </a:gridCol>
                <a:gridCol w="1152144">
                  <a:extLst>
                    <a:ext uri="{9D8B030D-6E8A-4147-A177-3AD203B41FA5}">
                      <a16:colId xmlns:a16="http://schemas.microsoft.com/office/drawing/2014/main" val="1797753403"/>
                    </a:ext>
                  </a:extLst>
                </a:gridCol>
                <a:gridCol w="1152144">
                  <a:extLst>
                    <a:ext uri="{9D8B030D-6E8A-4147-A177-3AD203B41FA5}">
                      <a16:colId xmlns:a16="http://schemas.microsoft.com/office/drawing/2014/main" val="1548055142"/>
                    </a:ext>
                  </a:extLst>
                </a:gridCol>
                <a:gridCol w="1152144">
                  <a:extLst>
                    <a:ext uri="{9D8B030D-6E8A-4147-A177-3AD203B41FA5}">
                      <a16:colId xmlns:a16="http://schemas.microsoft.com/office/drawing/2014/main" val="184709585"/>
                    </a:ext>
                  </a:extLst>
                </a:gridCol>
                <a:gridCol w="1152144">
                  <a:extLst>
                    <a:ext uri="{9D8B030D-6E8A-4147-A177-3AD203B41FA5}">
                      <a16:colId xmlns:a16="http://schemas.microsoft.com/office/drawing/2014/main" val="3117817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404355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#vividmoments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3088542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#messe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extLst>
                  <a:ext uri="{0D108BD9-81ED-4DB2-BD59-A6C34878D82A}">
                    <a16:rowId xmlns:a16="http://schemas.microsoft.com/office/drawing/2014/main" val="3413716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#exhibition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17.571428571429</a:t>
                      </a:r>
                    </a:p>
                  </a:txBody>
                  <a:tcPr/>
                </a:tc>
                <a:extLst>
                  <a:ext uri="{0D108BD9-81ED-4DB2-BD59-A6C34878D82A}">
                    <a16:rowId xmlns:a16="http://schemas.microsoft.com/office/drawing/2014/main" val="1652473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#tradefair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18.571428571429</a:t>
                      </a:r>
                    </a:p>
                  </a:txBody>
                  <a:tcPr/>
                </a:tc>
                <a:extLst>
                  <a:ext uri="{0D108BD9-81ED-4DB2-BD59-A6C34878D82A}">
                    <a16:rowId xmlns:a16="http://schemas.microsoft.com/office/drawing/2014/main" val="1196298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6.6666666666667</a:t>
                      </a:r>
                    </a:p>
                  </a:txBody>
                  <a:tcPr/>
                </a:tc>
                <a:extLst>
                  <a:ext uri="{0D108BD9-81ED-4DB2-BD59-A6C34878D82A}">
                    <a16:rowId xmlns:a16="http://schemas.microsoft.com/office/drawing/2014/main" val="8769965"/>
                  </a:ext>
                </a:extLst>
              </a:tr>
            </a:tbl>
          </a:graphicData>
        </a:graphic>
      </p:graphicFrame>
      <p:sp>
        <p:nvSpPr>
          <p:cNvPr id="4" name="Text Placeholder 3">
            <a:extLst>
              <a:ext uri="{FF2B5EF4-FFF2-40B4-BE49-F238E27FC236}">
                <a16:creationId xmlns:a16="http://schemas.microsoft.com/office/drawing/2014/main" id="{4B90619F-2E44-4B8D-8098-CECB8DBCFFF1}"/>
              </a:ext>
            </a:extLst>
          </p:cNvPr>
          <p:cNvSpPr>
            <a:spLocks noGrp="1"/>
          </p:cNvSpPr>
          <p:nvPr>
            <p:ph type="body" sz="quarter" idx="14"/>
          </p:nvPr>
        </p:nvSpPr>
        <p:spPr/>
        <p:txBody>
          <a:bodyPr/>
          <a:lstStyle/>
          <a:p>
            <a:r>
              <a:rPr lang="en-US"/>
              <a:t>06/01/2020 - 08/20/2020</a:t>
            </a:r>
          </a:p>
        </p:txBody>
      </p:sp>
    </p:spTree>
    <p:extLst>
      <p:ext uri="{BB962C8B-B14F-4D97-AF65-F5344CB8AC3E}">
        <p14:creationId xmlns:p14="http://schemas.microsoft.com/office/powerpoint/2010/main" val="34097175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4681</Words>
  <Application>Microsoft Office PowerPoint</Application>
  <PresentationFormat>On-screen Show (4:3)</PresentationFormat>
  <Paragraphs>2007</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Facebook Quartal</vt:lpstr>
      <vt:lpstr>Facebook Key Metrics Table | TrendSet</vt:lpstr>
      <vt:lpstr>Facebook Key Metrics Table | TrendSet</vt:lpstr>
      <vt:lpstr>Facebook Fans Total | TrendSet</vt:lpstr>
      <vt:lpstr>Facebook Own Posts Table | TrendSet - 1 of 26</vt:lpstr>
      <vt:lpstr>Facebook Own Posts Table | TrendSet - 2 of 26</vt:lpstr>
      <vt:lpstr>Facebook Own Posts Table | TrendSet - 3 of 26</vt:lpstr>
      <vt:lpstr>Facebook Own Posts Table | TrendSet - 4 of 26</vt:lpstr>
      <vt:lpstr>Facebook Own Posts Table | TrendSet - 5 of 26</vt:lpstr>
      <vt:lpstr>Facebook Own Posts Table | TrendSet - 6 of 26</vt:lpstr>
      <vt:lpstr>Facebook Own Posts Table | TrendSet - 7 of 26</vt:lpstr>
      <vt:lpstr>Facebook Own Posts Table | TrendSet - 8 of 26</vt:lpstr>
      <vt:lpstr>Facebook Own Posts Table | TrendSet - 9 of 26</vt:lpstr>
      <vt:lpstr>Facebook Own Posts Table | TrendSet - 10 of 26</vt:lpstr>
      <vt:lpstr>Facebook Own Posts Table | TrendSet - 11 of 26</vt:lpstr>
      <vt:lpstr>Facebook Own Posts Table | TrendSet - 12 of 26</vt:lpstr>
      <vt:lpstr>Facebook Own Posts Table | TrendSet - 13 of 26</vt:lpstr>
      <vt:lpstr>Facebook Own Posts Table | TrendSet - 14 of 26</vt:lpstr>
      <vt:lpstr>Facebook Own Posts Table | TrendSet - 15 of 26</vt:lpstr>
      <vt:lpstr>Facebook Own Posts Table | TrendSet - 16 of 26</vt:lpstr>
      <vt:lpstr>Facebook Own Posts Table | TrendSet - 17 of 26</vt:lpstr>
      <vt:lpstr>Facebook Own Posts Table | TrendSet - 18 of 26</vt:lpstr>
      <vt:lpstr>Facebook Own Posts Table | TrendSet - 19 of 26</vt:lpstr>
      <vt:lpstr>Facebook Own Posts Table | TrendSet - 20 of 26</vt:lpstr>
      <vt:lpstr>Facebook Own Posts Table | TrendSet - 21 of 26</vt:lpstr>
      <vt:lpstr>Facebook Own Posts Table | TrendSet - 22 of 26</vt:lpstr>
      <vt:lpstr>Facebook Own Posts Table | TrendSet - 23 of 26</vt:lpstr>
      <vt:lpstr>Facebook Own Posts Table | TrendSet - 24 of 26</vt:lpstr>
      <vt:lpstr>Facebook Own Posts Table | TrendSet - 25 of 26</vt:lpstr>
      <vt:lpstr>Facebook Own Posts Table | TrendSet - 26 of 26</vt:lpstr>
      <vt:lpstr>Facebook Reach By Country Table | TrendSet - 1 of 3</vt:lpstr>
      <vt:lpstr>Facebook Reach By Country Table | TrendSet - 2 of 3</vt:lpstr>
      <vt:lpstr>Facebook Reach By Country Table | TrendSet - 3 of 3</vt:lpstr>
      <vt:lpstr>Facebook Organic, Viral &amp; Paid Reach over Time | TrendSet</vt:lpstr>
      <vt:lpstr>Facebook Interaction Rate | TrendSet</vt:lpstr>
      <vt:lpstr>Facebook Engaged Users | TrendSet</vt:lpstr>
      <vt:lpstr>Facebook Page Views | TrendSet</vt:lpstr>
      <vt:lpstr>Facebook Hashtag Detection | TrendSet - 1 of 3</vt:lpstr>
      <vt:lpstr>Facebook Hashtag Detection | TrendSet - 2 of 3</vt:lpstr>
      <vt:lpstr>Facebook Hashtag Detection | TrendSet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Quartal</dc:title>
  <dc:creator>Frederik Peiniger</dc:creator>
  <cp:lastModifiedBy>Frederik Peiniger</cp:lastModifiedBy>
  <cp:revision>1</cp:revision>
  <dcterms:created xsi:type="dcterms:W3CDTF">2020-08-21T11:09:21Z</dcterms:created>
  <dcterms:modified xsi:type="dcterms:W3CDTF">2020-08-21T11:12:10Z</dcterms:modified>
</cp:coreProperties>
</file>