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Lst>
  <p:sldSz cx="9144000" cy="6858000" type="screen4x3"/>
  <p:notesSz cx="6858000" cy="9144000"/>
  <p:embeddedFontLst>
    <p:embeddedFont>
      <p:font typeface="Calibri" panose="020F0502020204030204" pitchFamily="34" charset="0"/>
      <p:regular r:id="rId14"/>
      <p:bold r:id="rId15"/>
      <p:italic r:id="rId16"/>
      <p:boldItalic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79" d="100"/>
          <a:sy n="79" d="100"/>
        </p:scale>
        <p:origin x="16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font" Target="fonts/font2.fntdata"/><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2/6/2020</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86E58E-D736-4ACB-B7F1-794CB38B84BC}"/>
              </a:ext>
            </a:extLst>
          </p:cNvPr>
          <p:cNvSpPr>
            <a:spLocks noGrp="1"/>
          </p:cNvSpPr>
          <p:nvPr>
            <p:ph type="title"/>
          </p:nvPr>
        </p:nvSpPr>
        <p:spPr/>
        <p:txBody>
          <a:bodyPr/>
          <a:lstStyle/>
          <a:p>
            <a:r>
              <a:rPr lang="en-US"/>
              <a:t>Instagram Posts Table | TrendSet - 1 of 12</a:t>
            </a:r>
          </a:p>
        </p:txBody>
      </p:sp>
      <p:graphicFrame>
        <p:nvGraphicFramePr>
          <p:cNvPr id="5" name="Table Placeholder 4">
            <a:extLst>
              <a:ext uri="{FF2B5EF4-FFF2-40B4-BE49-F238E27FC236}">
                <a16:creationId xmlns:a16="http://schemas.microsoft.com/office/drawing/2014/main" id="{BB5BFE5A-2367-4B24-8E63-842DA4C5A6B0}"/>
              </a:ext>
            </a:extLst>
          </p:cNvPr>
          <p:cNvGraphicFramePr>
            <a:graphicFrameLocks noGrp="1"/>
          </p:cNvGraphicFramePr>
          <p:nvPr>
            <p:ph type="tbl" sz="quarter" idx="13"/>
            <p:extLst>
              <p:ext uri="{D42A27DB-BD31-4B8C-83A1-F6EECF244321}">
                <p14:modId xmlns:p14="http://schemas.microsoft.com/office/powerpoint/2010/main" val="2879691125"/>
              </p:ext>
            </p:extLst>
          </p:nvPr>
        </p:nvGraphicFramePr>
        <p:xfrm>
          <a:off x="457200" y="1731963"/>
          <a:ext cx="8065006" cy="548640"/>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62278837"/>
                    </a:ext>
                  </a:extLst>
                </a:gridCol>
                <a:gridCol w="1152143">
                  <a:extLst>
                    <a:ext uri="{9D8B030D-6E8A-4147-A177-3AD203B41FA5}">
                      <a16:colId xmlns:a16="http://schemas.microsoft.com/office/drawing/2014/main" val="1343030558"/>
                    </a:ext>
                  </a:extLst>
                </a:gridCol>
                <a:gridCol w="576072">
                  <a:extLst>
                    <a:ext uri="{9D8B030D-6E8A-4147-A177-3AD203B41FA5}">
                      <a16:colId xmlns:a16="http://schemas.microsoft.com/office/drawing/2014/main" val="2081526042"/>
                    </a:ext>
                  </a:extLst>
                </a:gridCol>
                <a:gridCol w="576072">
                  <a:extLst>
                    <a:ext uri="{9D8B030D-6E8A-4147-A177-3AD203B41FA5}">
                      <a16:colId xmlns:a16="http://schemas.microsoft.com/office/drawing/2014/main" val="668926435"/>
                    </a:ext>
                  </a:extLst>
                </a:gridCol>
                <a:gridCol w="576072">
                  <a:extLst>
                    <a:ext uri="{9D8B030D-6E8A-4147-A177-3AD203B41FA5}">
                      <a16:colId xmlns:a16="http://schemas.microsoft.com/office/drawing/2014/main" val="3679391648"/>
                    </a:ext>
                  </a:extLst>
                </a:gridCol>
                <a:gridCol w="576072">
                  <a:extLst>
                    <a:ext uri="{9D8B030D-6E8A-4147-A177-3AD203B41FA5}">
                      <a16:colId xmlns:a16="http://schemas.microsoft.com/office/drawing/2014/main" val="2407242869"/>
                    </a:ext>
                  </a:extLst>
                </a:gridCol>
                <a:gridCol w="576072">
                  <a:extLst>
                    <a:ext uri="{9D8B030D-6E8A-4147-A177-3AD203B41FA5}">
                      <a16:colId xmlns:a16="http://schemas.microsoft.com/office/drawing/2014/main" val="2035461663"/>
                    </a:ext>
                  </a:extLst>
                </a:gridCol>
                <a:gridCol w="576072">
                  <a:extLst>
                    <a:ext uri="{9D8B030D-6E8A-4147-A177-3AD203B41FA5}">
                      <a16:colId xmlns:a16="http://schemas.microsoft.com/office/drawing/2014/main" val="2358024579"/>
                    </a:ext>
                  </a:extLst>
                </a:gridCol>
                <a:gridCol w="576072">
                  <a:extLst>
                    <a:ext uri="{9D8B030D-6E8A-4147-A177-3AD203B41FA5}">
                      <a16:colId xmlns:a16="http://schemas.microsoft.com/office/drawing/2014/main" val="991616119"/>
                    </a:ext>
                  </a:extLst>
                </a:gridCol>
                <a:gridCol w="576072">
                  <a:extLst>
                    <a:ext uri="{9D8B030D-6E8A-4147-A177-3AD203B41FA5}">
                      <a16:colId xmlns:a16="http://schemas.microsoft.com/office/drawing/2014/main" val="4284176651"/>
                    </a:ext>
                  </a:extLst>
                </a:gridCol>
                <a:gridCol w="576072">
                  <a:extLst>
                    <a:ext uri="{9D8B030D-6E8A-4147-A177-3AD203B41FA5}">
                      <a16:colId xmlns:a16="http://schemas.microsoft.com/office/drawing/2014/main" val="5060442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523280195"/>
                  </a:ext>
                </a:extLst>
              </a:tr>
            </a:tbl>
          </a:graphicData>
        </a:graphic>
      </p:graphicFrame>
      <p:sp>
        <p:nvSpPr>
          <p:cNvPr id="4" name="Text Placeholder 3">
            <a:extLst>
              <a:ext uri="{FF2B5EF4-FFF2-40B4-BE49-F238E27FC236}">
                <a16:creationId xmlns:a16="http://schemas.microsoft.com/office/drawing/2014/main" id="{A6634478-4705-4881-A82B-507C8949AFB4}"/>
              </a:ext>
            </a:extLst>
          </p:cNvPr>
          <p:cNvSpPr>
            <a:spLocks noGrp="1"/>
          </p:cNvSpPr>
          <p:nvPr>
            <p:ph type="body" sz="quarter" idx="14"/>
          </p:nvPr>
        </p:nvSpPr>
        <p:spPr/>
        <p:txBody>
          <a:bodyPr/>
          <a:lstStyle/>
          <a:p>
            <a:r>
              <a:rPr lang="en-US"/>
              <a:t>01/01/2020 - 01/04/2020</a:t>
            </a:r>
          </a:p>
        </p:txBody>
      </p:sp>
    </p:spTree>
    <p:extLst>
      <p:ext uri="{BB962C8B-B14F-4D97-AF65-F5344CB8AC3E}">
        <p14:creationId xmlns:p14="http://schemas.microsoft.com/office/powerpoint/2010/main" val="244039832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00B9EB-9F36-4992-9DED-201149EBADB1}"/>
              </a:ext>
            </a:extLst>
          </p:cNvPr>
          <p:cNvSpPr>
            <a:spLocks noGrp="1"/>
          </p:cNvSpPr>
          <p:nvPr>
            <p:ph type="title"/>
          </p:nvPr>
        </p:nvSpPr>
        <p:spPr/>
        <p:txBody>
          <a:bodyPr/>
          <a:lstStyle/>
          <a:p>
            <a:r>
              <a:rPr lang="en-US"/>
              <a:t>Instagram Posts Table | TrendSet - 2 of 12</a:t>
            </a:r>
          </a:p>
        </p:txBody>
      </p:sp>
      <p:graphicFrame>
        <p:nvGraphicFramePr>
          <p:cNvPr id="5" name="Table Placeholder 4">
            <a:extLst>
              <a:ext uri="{FF2B5EF4-FFF2-40B4-BE49-F238E27FC236}">
                <a16:creationId xmlns:a16="http://schemas.microsoft.com/office/drawing/2014/main" id="{CC420F92-0F36-4EA1-8EFA-DC2477E822BF}"/>
              </a:ext>
            </a:extLst>
          </p:cNvPr>
          <p:cNvGraphicFramePr>
            <a:graphicFrameLocks noGrp="1"/>
          </p:cNvGraphicFramePr>
          <p:nvPr>
            <p:ph type="tbl" sz="quarter" idx="13"/>
            <p:extLst>
              <p:ext uri="{D42A27DB-BD31-4B8C-83A1-F6EECF244321}">
                <p14:modId xmlns:p14="http://schemas.microsoft.com/office/powerpoint/2010/main" val="15452473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782662450"/>
                    </a:ext>
                  </a:extLst>
                </a:gridCol>
                <a:gridCol w="1152143">
                  <a:extLst>
                    <a:ext uri="{9D8B030D-6E8A-4147-A177-3AD203B41FA5}">
                      <a16:colId xmlns:a16="http://schemas.microsoft.com/office/drawing/2014/main" val="2429082263"/>
                    </a:ext>
                  </a:extLst>
                </a:gridCol>
                <a:gridCol w="576072">
                  <a:extLst>
                    <a:ext uri="{9D8B030D-6E8A-4147-A177-3AD203B41FA5}">
                      <a16:colId xmlns:a16="http://schemas.microsoft.com/office/drawing/2014/main" val="3240775745"/>
                    </a:ext>
                  </a:extLst>
                </a:gridCol>
                <a:gridCol w="576072">
                  <a:extLst>
                    <a:ext uri="{9D8B030D-6E8A-4147-A177-3AD203B41FA5}">
                      <a16:colId xmlns:a16="http://schemas.microsoft.com/office/drawing/2014/main" val="3141695892"/>
                    </a:ext>
                  </a:extLst>
                </a:gridCol>
                <a:gridCol w="576072">
                  <a:extLst>
                    <a:ext uri="{9D8B030D-6E8A-4147-A177-3AD203B41FA5}">
                      <a16:colId xmlns:a16="http://schemas.microsoft.com/office/drawing/2014/main" val="1667911634"/>
                    </a:ext>
                  </a:extLst>
                </a:gridCol>
                <a:gridCol w="576072">
                  <a:extLst>
                    <a:ext uri="{9D8B030D-6E8A-4147-A177-3AD203B41FA5}">
                      <a16:colId xmlns:a16="http://schemas.microsoft.com/office/drawing/2014/main" val="592452612"/>
                    </a:ext>
                  </a:extLst>
                </a:gridCol>
                <a:gridCol w="576072">
                  <a:extLst>
                    <a:ext uri="{9D8B030D-6E8A-4147-A177-3AD203B41FA5}">
                      <a16:colId xmlns:a16="http://schemas.microsoft.com/office/drawing/2014/main" val="3071335525"/>
                    </a:ext>
                  </a:extLst>
                </a:gridCol>
                <a:gridCol w="576072">
                  <a:extLst>
                    <a:ext uri="{9D8B030D-6E8A-4147-A177-3AD203B41FA5}">
                      <a16:colId xmlns:a16="http://schemas.microsoft.com/office/drawing/2014/main" val="1154571356"/>
                    </a:ext>
                  </a:extLst>
                </a:gridCol>
                <a:gridCol w="576072">
                  <a:extLst>
                    <a:ext uri="{9D8B030D-6E8A-4147-A177-3AD203B41FA5}">
                      <a16:colId xmlns:a16="http://schemas.microsoft.com/office/drawing/2014/main" val="2742144744"/>
                    </a:ext>
                  </a:extLst>
                </a:gridCol>
                <a:gridCol w="576072">
                  <a:extLst>
                    <a:ext uri="{9D8B030D-6E8A-4147-A177-3AD203B41FA5}">
                      <a16:colId xmlns:a16="http://schemas.microsoft.com/office/drawing/2014/main" val="914023123"/>
                    </a:ext>
                  </a:extLst>
                </a:gridCol>
                <a:gridCol w="576072">
                  <a:extLst>
                    <a:ext uri="{9D8B030D-6E8A-4147-A177-3AD203B41FA5}">
                      <a16:colId xmlns:a16="http://schemas.microsoft.com/office/drawing/2014/main" val="24818686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90340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- 2020-01-04 10:02:50</a:t>
                      </a:r>
                      <a:r>
                        <a:rPr kumimoji="0" lang="en-US" sz="1000" b="0" i="0" u="none" strike="noStrike" kern="1200" cap="none" spc="0" normalizeH="0" baseline="0" noProof="0">
                          <a:ln>
                            <a:noFill/>
                          </a:ln>
                          <a:solidFill>
                            <a:prstClr val="black"/>
                          </a:solidFill>
                          <a:effectLst/>
                          <a:uLnTx/>
                          <a:uFillTx/>
                          <a:latin typeface="+mn-lt"/>
                          <a:ea typeface="+mn-ea"/>
                          <a:cs typeface="+mn-cs"/>
                        </a:rPr>
                        <a:t>
 Tomorrow starts the 115th TrendSet and presents the latest SS2020 trends in living, dining, leisure and giving! 🥳 We are looking forward to see you in Munich! 💙 And if you should still need tickets, you can buy them in our TrendSet Ticket Shop on our website or tomorrow at the ticket counter in the entrance of @messe_muenchen’s fair halls. 😊 We wish you a safe journey to us... See you tomorrow! 🙃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https://www.instagram.com/p/B65Fm_gCKQf/media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02/04/2020 19:27:47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1677</a:t>
                      </a:r>
                    </a:p>
                  </a:txBody>
                  <a:tcPr/>
                </a:tc>
                <a:extLst>
                  <a:ext uri="{0D108BD9-81ED-4DB2-BD59-A6C34878D82A}">
                    <a16:rowId xmlns:a16="http://schemas.microsoft.com/office/drawing/2014/main" val="1252738164"/>
                  </a:ext>
                </a:extLst>
              </a:tr>
            </a:tbl>
          </a:graphicData>
        </a:graphic>
      </p:graphicFrame>
      <p:sp>
        <p:nvSpPr>
          <p:cNvPr id="4" name="Text Placeholder 3">
            <a:extLst>
              <a:ext uri="{FF2B5EF4-FFF2-40B4-BE49-F238E27FC236}">
                <a16:creationId xmlns:a16="http://schemas.microsoft.com/office/drawing/2014/main" id="{2D6B8E65-F348-4BB9-BD09-3A619D3DF6A0}"/>
              </a:ext>
            </a:extLst>
          </p:cNvPr>
          <p:cNvSpPr>
            <a:spLocks noGrp="1"/>
          </p:cNvSpPr>
          <p:nvPr>
            <p:ph type="body" sz="quarter" idx="14"/>
          </p:nvPr>
        </p:nvSpPr>
        <p:spPr/>
        <p:txBody>
          <a:bodyPr/>
          <a:lstStyle/>
          <a:p>
            <a:r>
              <a:rPr lang="en-US"/>
              <a:t>01/01/2020 - 01/04/2020</a:t>
            </a:r>
          </a:p>
        </p:txBody>
      </p:sp>
    </p:spTree>
    <p:extLst>
      <p:ext uri="{BB962C8B-B14F-4D97-AF65-F5344CB8AC3E}">
        <p14:creationId xmlns:p14="http://schemas.microsoft.com/office/powerpoint/2010/main" val="14688271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85D502-542D-423E-9D01-4BF0C4E8A5A0}"/>
              </a:ext>
            </a:extLst>
          </p:cNvPr>
          <p:cNvSpPr>
            <a:spLocks noGrp="1"/>
          </p:cNvSpPr>
          <p:nvPr>
            <p:ph type="title"/>
          </p:nvPr>
        </p:nvSpPr>
        <p:spPr/>
        <p:txBody>
          <a:bodyPr/>
          <a:lstStyle/>
          <a:p>
            <a:r>
              <a:rPr lang="en-US"/>
              <a:t>Instagram Posts Table | TrendSet - 3 of 12</a:t>
            </a:r>
          </a:p>
        </p:txBody>
      </p:sp>
      <p:graphicFrame>
        <p:nvGraphicFramePr>
          <p:cNvPr id="5" name="Table Placeholder 4">
            <a:extLst>
              <a:ext uri="{FF2B5EF4-FFF2-40B4-BE49-F238E27FC236}">
                <a16:creationId xmlns:a16="http://schemas.microsoft.com/office/drawing/2014/main" id="{81D10C74-424B-4196-A945-C95B50DAC85A}"/>
              </a:ext>
            </a:extLst>
          </p:cNvPr>
          <p:cNvGraphicFramePr>
            <a:graphicFrameLocks noGrp="1"/>
          </p:cNvGraphicFramePr>
          <p:nvPr>
            <p:ph type="tbl" sz="quarter" idx="13"/>
            <p:extLst>
              <p:ext uri="{D42A27DB-BD31-4B8C-83A1-F6EECF244321}">
                <p14:modId xmlns:p14="http://schemas.microsoft.com/office/powerpoint/2010/main" val="34887184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120545333"/>
                    </a:ext>
                  </a:extLst>
                </a:gridCol>
                <a:gridCol w="1152143">
                  <a:extLst>
                    <a:ext uri="{9D8B030D-6E8A-4147-A177-3AD203B41FA5}">
                      <a16:colId xmlns:a16="http://schemas.microsoft.com/office/drawing/2014/main" val="940852555"/>
                    </a:ext>
                  </a:extLst>
                </a:gridCol>
                <a:gridCol w="576072">
                  <a:extLst>
                    <a:ext uri="{9D8B030D-6E8A-4147-A177-3AD203B41FA5}">
                      <a16:colId xmlns:a16="http://schemas.microsoft.com/office/drawing/2014/main" val="582750293"/>
                    </a:ext>
                  </a:extLst>
                </a:gridCol>
                <a:gridCol w="576072">
                  <a:extLst>
                    <a:ext uri="{9D8B030D-6E8A-4147-A177-3AD203B41FA5}">
                      <a16:colId xmlns:a16="http://schemas.microsoft.com/office/drawing/2014/main" val="2896666941"/>
                    </a:ext>
                  </a:extLst>
                </a:gridCol>
                <a:gridCol w="576072">
                  <a:extLst>
                    <a:ext uri="{9D8B030D-6E8A-4147-A177-3AD203B41FA5}">
                      <a16:colId xmlns:a16="http://schemas.microsoft.com/office/drawing/2014/main" val="1827536890"/>
                    </a:ext>
                  </a:extLst>
                </a:gridCol>
                <a:gridCol w="576072">
                  <a:extLst>
                    <a:ext uri="{9D8B030D-6E8A-4147-A177-3AD203B41FA5}">
                      <a16:colId xmlns:a16="http://schemas.microsoft.com/office/drawing/2014/main" val="4037534761"/>
                    </a:ext>
                  </a:extLst>
                </a:gridCol>
                <a:gridCol w="576072">
                  <a:extLst>
                    <a:ext uri="{9D8B030D-6E8A-4147-A177-3AD203B41FA5}">
                      <a16:colId xmlns:a16="http://schemas.microsoft.com/office/drawing/2014/main" val="2408373063"/>
                    </a:ext>
                  </a:extLst>
                </a:gridCol>
                <a:gridCol w="576072">
                  <a:extLst>
                    <a:ext uri="{9D8B030D-6E8A-4147-A177-3AD203B41FA5}">
                      <a16:colId xmlns:a16="http://schemas.microsoft.com/office/drawing/2014/main" val="1279442099"/>
                    </a:ext>
                  </a:extLst>
                </a:gridCol>
                <a:gridCol w="576072">
                  <a:extLst>
                    <a:ext uri="{9D8B030D-6E8A-4147-A177-3AD203B41FA5}">
                      <a16:colId xmlns:a16="http://schemas.microsoft.com/office/drawing/2014/main" val="3514435299"/>
                    </a:ext>
                  </a:extLst>
                </a:gridCol>
                <a:gridCol w="576072">
                  <a:extLst>
                    <a:ext uri="{9D8B030D-6E8A-4147-A177-3AD203B41FA5}">
                      <a16:colId xmlns:a16="http://schemas.microsoft.com/office/drawing/2014/main" val="437583751"/>
                    </a:ext>
                  </a:extLst>
                </a:gridCol>
                <a:gridCol w="576072">
                  <a:extLst>
                    <a:ext uri="{9D8B030D-6E8A-4147-A177-3AD203B41FA5}">
                      <a16:colId xmlns:a16="http://schemas.microsoft.com/office/drawing/2014/main" val="10415752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5792147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- 2020-01-03 13:39:18</a:t>
                      </a:r>
                      <a:r>
                        <a:rPr kumimoji="0" lang="en-US" sz="1000" b="0" i="0" u="none" strike="noStrike" kern="1200" cap="none" spc="0" normalizeH="0" baseline="0" noProof="0">
                          <a:ln>
                            <a:noFill/>
                          </a:ln>
                          <a:solidFill>
                            <a:prstClr val="black"/>
                          </a:solidFill>
                          <a:effectLst/>
                          <a:uLnTx/>
                          <a:uFillTx/>
                          <a:latin typeface="+mn-lt"/>
                          <a:ea typeface="+mn-ea"/>
                          <a:cs typeface="+mn-cs"/>
                        </a:rPr>
                        <a:t>
 NATURAL EVOLUTION combines craftsmanship and technology, people and things, minimalism and cosiness. Everything is in a natural flow.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https://www.instagram.com/p/B625gJ_BNar/media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02/04/2020 19:27:47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1103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1018</a:t>
                      </a:r>
                    </a:p>
                  </a:txBody>
                  <a:tcPr/>
                </a:tc>
                <a:extLst>
                  <a:ext uri="{0D108BD9-81ED-4DB2-BD59-A6C34878D82A}">
                    <a16:rowId xmlns:a16="http://schemas.microsoft.com/office/drawing/2014/main" val="1047226499"/>
                  </a:ext>
                </a:extLst>
              </a:tr>
            </a:tbl>
          </a:graphicData>
        </a:graphic>
      </p:graphicFrame>
      <p:sp>
        <p:nvSpPr>
          <p:cNvPr id="4" name="Text Placeholder 3">
            <a:extLst>
              <a:ext uri="{FF2B5EF4-FFF2-40B4-BE49-F238E27FC236}">
                <a16:creationId xmlns:a16="http://schemas.microsoft.com/office/drawing/2014/main" id="{1F96B55F-E6AC-4800-B9E5-AD5C45561735}"/>
              </a:ext>
            </a:extLst>
          </p:cNvPr>
          <p:cNvSpPr>
            <a:spLocks noGrp="1"/>
          </p:cNvSpPr>
          <p:nvPr>
            <p:ph type="body" sz="quarter" idx="14"/>
          </p:nvPr>
        </p:nvSpPr>
        <p:spPr/>
        <p:txBody>
          <a:bodyPr/>
          <a:lstStyle/>
          <a:p>
            <a:r>
              <a:rPr lang="en-US"/>
              <a:t>01/01/2020 - 01/04/2020</a:t>
            </a:r>
          </a:p>
        </p:txBody>
      </p:sp>
    </p:spTree>
    <p:extLst>
      <p:ext uri="{BB962C8B-B14F-4D97-AF65-F5344CB8AC3E}">
        <p14:creationId xmlns:p14="http://schemas.microsoft.com/office/powerpoint/2010/main" val="198451512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3B6B53-7C7F-4973-860C-DFDF78B3A1A7}"/>
              </a:ext>
            </a:extLst>
          </p:cNvPr>
          <p:cNvSpPr>
            <a:spLocks noGrp="1"/>
          </p:cNvSpPr>
          <p:nvPr>
            <p:ph type="title"/>
          </p:nvPr>
        </p:nvSpPr>
        <p:spPr/>
        <p:txBody>
          <a:bodyPr/>
          <a:lstStyle/>
          <a:p>
            <a:r>
              <a:rPr lang="en-US"/>
              <a:t>Instagram Posts Table | TrendSet - 4 of 12</a:t>
            </a:r>
          </a:p>
        </p:txBody>
      </p:sp>
      <p:graphicFrame>
        <p:nvGraphicFramePr>
          <p:cNvPr id="5" name="Table Placeholder 4">
            <a:extLst>
              <a:ext uri="{FF2B5EF4-FFF2-40B4-BE49-F238E27FC236}">
                <a16:creationId xmlns:a16="http://schemas.microsoft.com/office/drawing/2014/main" id="{D8C41BBE-43CB-412C-9632-E96BC53E997E}"/>
              </a:ext>
            </a:extLst>
          </p:cNvPr>
          <p:cNvGraphicFramePr>
            <a:graphicFrameLocks noGrp="1"/>
          </p:cNvGraphicFramePr>
          <p:nvPr>
            <p:ph type="tbl" sz="quarter" idx="13"/>
            <p:extLst>
              <p:ext uri="{D42A27DB-BD31-4B8C-83A1-F6EECF244321}">
                <p14:modId xmlns:p14="http://schemas.microsoft.com/office/powerpoint/2010/main" val="203280645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08585725"/>
                    </a:ext>
                  </a:extLst>
                </a:gridCol>
                <a:gridCol w="1152143">
                  <a:extLst>
                    <a:ext uri="{9D8B030D-6E8A-4147-A177-3AD203B41FA5}">
                      <a16:colId xmlns:a16="http://schemas.microsoft.com/office/drawing/2014/main" val="2344713834"/>
                    </a:ext>
                  </a:extLst>
                </a:gridCol>
                <a:gridCol w="576072">
                  <a:extLst>
                    <a:ext uri="{9D8B030D-6E8A-4147-A177-3AD203B41FA5}">
                      <a16:colId xmlns:a16="http://schemas.microsoft.com/office/drawing/2014/main" val="3453262231"/>
                    </a:ext>
                  </a:extLst>
                </a:gridCol>
                <a:gridCol w="576072">
                  <a:extLst>
                    <a:ext uri="{9D8B030D-6E8A-4147-A177-3AD203B41FA5}">
                      <a16:colId xmlns:a16="http://schemas.microsoft.com/office/drawing/2014/main" val="2272250421"/>
                    </a:ext>
                  </a:extLst>
                </a:gridCol>
                <a:gridCol w="576072">
                  <a:extLst>
                    <a:ext uri="{9D8B030D-6E8A-4147-A177-3AD203B41FA5}">
                      <a16:colId xmlns:a16="http://schemas.microsoft.com/office/drawing/2014/main" val="1689087340"/>
                    </a:ext>
                  </a:extLst>
                </a:gridCol>
                <a:gridCol w="576072">
                  <a:extLst>
                    <a:ext uri="{9D8B030D-6E8A-4147-A177-3AD203B41FA5}">
                      <a16:colId xmlns:a16="http://schemas.microsoft.com/office/drawing/2014/main" val="2584183492"/>
                    </a:ext>
                  </a:extLst>
                </a:gridCol>
                <a:gridCol w="576072">
                  <a:extLst>
                    <a:ext uri="{9D8B030D-6E8A-4147-A177-3AD203B41FA5}">
                      <a16:colId xmlns:a16="http://schemas.microsoft.com/office/drawing/2014/main" val="2332621541"/>
                    </a:ext>
                  </a:extLst>
                </a:gridCol>
                <a:gridCol w="576072">
                  <a:extLst>
                    <a:ext uri="{9D8B030D-6E8A-4147-A177-3AD203B41FA5}">
                      <a16:colId xmlns:a16="http://schemas.microsoft.com/office/drawing/2014/main" val="2641356836"/>
                    </a:ext>
                  </a:extLst>
                </a:gridCol>
                <a:gridCol w="576072">
                  <a:extLst>
                    <a:ext uri="{9D8B030D-6E8A-4147-A177-3AD203B41FA5}">
                      <a16:colId xmlns:a16="http://schemas.microsoft.com/office/drawing/2014/main" val="2759706779"/>
                    </a:ext>
                  </a:extLst>
                </a:gridCol>
                <a:gridCol w="576072">
                  <a:extLst>
                    <a:ext uri="{9D8B030D-6E8A-4147-A177-3AD203B41FA5}">
                      <a16:colId xmlns:a16="http://schemas.microsoft.com/office/drawing/2014/main" val="1683904286"/>
                    </a:ext>
                  </a:extLst>
                </a:gridCol>
                <a:gridCol w="576072">
                  <a:extLst>
                    <a:ext uri="{9D8B030D-6E8A-4147-A177-3AD203B41FA5}">
                      <a16:colId xmlns:a16="http://schemas.microsoft.com/office/drawing/2014/main" val="35870217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1793483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- 2020-01-03 13:31:52</a:t>
                      </a:r>
                      <a:r>
                        <a:rPr kumimoji="0" lang="en-US" sz="1000" b="0" i="0" u="none" strike="noStrike" kern="1200" cap="none" spc="0" normalizeH="0" baseline="0" noProof="0">
                          <a:ln>
                            <a:noFill/>
                          </a:ln>
                          <a:solidFill>
                            <a:prstClr val="black"/>
                          </a:solidFill>
                          <a:effectLst/>
                          <a:uLnTx/>
                          <a:uFillTx/>
                          <a:latin typeface="+mn-lt"/>
                          <a:ea typeface="+mn-ea"/>
                          <a:cs typeface="+mn-cs"/>
                        </a:rPr>
                        <a:t>
 Trend Motif NATURAL EVOLUTION plus coziness... Pillows in shades of stone-grey by @knitfactory_official.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https://www.instagram.com/p/B624vLkhKi_/media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02/05/2020 01:29:10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3355</a:t>
                      </a:r>
                    </a:p>
                  </a:txBody>
                  <a:tcPr/>
                </a:tc>
                <a:extLst>
                  <a:ext uri="{0D108BD9-81ED-4DB2-BD59-A6C34878D82A}">
                    <a16:rowId xmlns:a16="http://schemas.microsoft.com/office/drawing/2014/main" val="2338014953"/>
                  </a:ext>
                </a:extLst>
              </a:tr>
            </a:tbl>
          </a:graphicData>
        </a:graphic>
      </p:graphicFrame>
      <p:sp>
        <p:nvSpPr>
          <p:cNvPr id="4" name="Text Placeholder 3">
            <a:extLst>
              <a:ext uri="{FF2B5EF4-FFF2-40B4-BE49-F238E27FC236}">
                <a16:creationId xmlns:a16="http://schemas.microsoft.com/office/drawing/2014/main" id="{2C232D00-5128-41C6-9DE2-4D384A9771FC}"/>
              </a:ext>
            </a:extLst>
          </p:cNvPr>
          <p:cNvSpPr>
            <a:spLocks noGrp="1"/>
          </p:cNvSpPr>
          <p:nvPr>
            <p:ph type="body" sz="quarter" idx="14"/>
          </p:nvPr>
        </p:nvSpPr>
        <p:spPr/>
        <p:txBody>
          <a:bodyPr/>
          <a:lstStyle/>
          <a:p>
            <a:r>
              <a:rPr lang="en-US"/>
              <a:t>01/01/2020 - 01/04/2020</a:t>
            </a:r>
          </a:p>
        </p:txBody>
      </p:sp>
    </p:spTree>
    <p:extLst>
      <p:ext uri="{BB962C8B-B14F-4D97-AF65-F5344CB8AC3E}">
        <p14:creationId xmlns:p14="http://schemas.microsoft.com/office/powerpoint/2010/main" val="342919732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E75DBE-7FEA-417A-AF36-A4FB8A35566E}"/>
              </a:ext>
            </a:extLst>
          </p:cNvPr>
          <p:cNvSpPr>
            <a:spLocks noGrp="1"/>
          </p:cNvSpPr>
          <p:nvPr>
            <p:ph type="title"/>
          </p:nvPr>
        </p:nvSpPr>
        <p:spPr/>
        <p:txBody>
          <a:bodyPr/>
          <a:lstStyle/>
          <a:p>
            <a:r>
              <a:rPr lang="en-US"/>
              <a:t>Instagram Posts Table | TrendSet - 5 of 12</a:t>
            </a:r>
          </a:p>
        </p:txBody>
      </p:sp>
      <p:graphicFrame>
        <p:nvGraphicFramePr>
          <p:cNvPr id="5" name="Table Placeholder 4">
            <a:extLst>
              <a:ext uri="{FF2B5EF4-FFF2-40B4-BE49-F238E27FC236}">
                <a16:creationId xmlns:a16="http://schemas.microsoft.com/office/drawing/2014/main" id="{8C45208E-01A2-4F88-BD37-A21896A8A1F3}"/>
              </a:ext>
            </a:extLst>
          </p:cNvPr>
          <p:cNvGraphicFramePr>
            <a:graphicFrameLocks noGrp="1"/>
          </p:cNvGraphicFramePr>
          <p:nvPr>
            <p:ph type="tbl" sz="quarter" idx="13"/>
            <p:extLst>
              <p:ext uri="{D42A27DB-BD31-4B8C-83A1-F6EECF244321}">
                <p14:modId xmlns:p14="http://schemas.microsoft.com/office/powerpoint/2010/main" val="1330503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3780550547"/>
                    </a:ext>
                  </a:extLst>
                </a:gridCol>
                <a:gridCol w="1152143">
                  <a:extLst>
                    <a:ext uri="{9D8B030D-6E8A-4147-A177-3AD203B41FA5}">
                      <a16:colId xmlns:a16="http://schemas.microsoft.com/office/drawing/2014/main" val="2981793002"/>
                    </a:ext>
                  </a:extLst>
                </a:gridCol>
                <a:gridCol w="576072">
                  <a:extLst>
                    <a:ext uri="{9D8B030D-6E8A-4147-A177-3AD203B41FA5}">
                      <a16:colId xmlns:a16="http://schemas.microsoft.com/office/drawing/2014/main" val="3379084894"/>
                    </a:ext>
                  </a:extLst>
                </a:gridCol>
                <a:gridCol w="576072">
                  <a:extLst>
                    <a:ext uri="{9D8B030D-6E8A-4147-A177-3AD203B41FA5}">
                      <a16:colId xmlns:a16="http://schemas.microsoft.com/office/drawing/2014/main" val="2536352536"/>
                    </a:ext>
                  </a:extLst>
                </a:gridCol>
                <a:gridCol w="576072">
                  <a:extLst>
                    <a:ext uri="{9D8B030D-6E8A-4147-A177-3AD203B41FA5}">
                      <a16:colId xmlns:a16="http://schemas.microsoft.com/office/drawing/2014/main" val="1141197741"/>
                    </a:ext>
                  </a:extLst>
                </a:gridCol>
                <a:gridCol w="576072">
                  <a:extLst>
                    <a:ext uri="{9D8B030D-6E8A-4147-A177-3AD203B41FA5}">
                      <a16:colId xmlns:a16="http://schemas.microsoft.com/office/drawing/2014/main" val="761743382"/>
                    </a:ext>
                  </a:extLst>
                </a:gridCol>
                <a:gridCol w="576072">
                  <a:extLst>
                    <a:ext uri="{9D8B030D-6E8A-4147-A177-3AD203B41FA5}">
                      <a16:colId xmlns:a16="http://schemas.microsoft.com/office/drawing/2014/main" val="1322227618"/>
                    </a:ext>
                  </a:extLst>
                </a:gridCol>
                <a:gridCol w="576072">
                  <a:extLst>
                    <a:ext uri="{9D8B030D-6E8A-4147-A177-3AD203B41FA5}">
                      <a16:colId xmlns:a16="http://schemas.microsoft.com/office/drawing/2014/main" val="874037276"/>
                    </a:ext>
                  </a:extLst>
                </a:gridCol>
                <a:gridCol w="576072">
                  <a:extLst>
                    <a:ext uri="{9D8B030D-6E8A-4147-A177-3AD203B41FA5}">
                      <a16:colId xmlns:a16="http://schemas.microsoft.com/office/drawing/2014/main" val="1163772385"/>
                    </a:ext>
                  </a:extLst>
                </a:gridCol>
                <a:gridCol w="576072">
                  <a:extLst>
                    <a:ext uri="{9D8B030D-6E8A-4147-A177-3AD203B41FA5}">
                      <a16:colId xmlns:a16="http://schemas.microsoft.com/office/drawing/2014/main" val="98980889"/>
                    </a:ext>
                  </a:extLst>
                </a:gridCol>
                <a:gridCol w="576072">
                  <a:extLst>
                    <a:ext uri="{9D8B030D-6E8A-4147-A177-3AD203B41FA5}">
                      <a16:colId xmlns:a16="http://schemas.microsoft.com/office/drawing/2014/main" val="76732778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9539747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- 2020-01-03 11:07:05</a:t>
                      </a:r>
                      <a:r>
                        <a:rPr kumimoji="0" lang="en-US" sz="1000" b="0" i="0" u="none" strike="noStrike" kern="1200" cap="none" spc="0" normalizeH="0" baseline="0" noProof="0">
                          <a:ln>
                            <a:noFill/>
                          </a:ln>
                          <a:solidFill>
                            <a:prstClr val="black"/>
                          </a:solidFill>
                          <a:effectLst/>
                          <a:uLnTx/>
                          <a:uFillTx/>
                          <a:latin typeface="+mn-lt"/>
                          <a:ea typeface="+mn-ea"/>
                          <a:cs typeface="+mn-cs"/>
                        </a:rPr>
                        <a:t>
 Have you already had a look at our highlights which we added to our Instagram profil? Check them out! 💙 – In this post we have a NATURAL EVOLUTION inspired lowboard for the living room by @bachemartcraft for you.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https://www.instagram.com/p/B62oKq7BYFs/media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02/05/2020 01:29:10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1462</a:t>
                      </a:r>
                    </a:p>
                  </a:txBody>
                  <a:tcPr/>
                </a:tc>
                <a:extLst>
                  <a:ext uri="{0D108BD9-81ED-4DB2-BD59-A6C34878D82A}">
                    <a16:rowId xmlns:a16="http://schemas.microsoft.com/office/drawing/2014/main" val="359462892"/>
                  </a:ext>
                </a:extLst>
              </a:tr>
            </a:tbl>
          </a:graphicData>
        </a:graphic>
      </p:graphicFrame>
      <p:sp>
        <p:nvSpPr>
          <p:cNvPr id="4" name="Text Placeholder 3">
            <a:extLst>
              <a:ext uri="{FF2B5EF4-FFF2-40B4-BE49-F238E27FC236}">
                <a16:creationId xmlns:a16="http://schemas.microsoft.com/office/drawing/2014/main" id="{12DA74A1-D232-46B4-A207-6EA9E0D233AB}"/>
              </a:ext>
            </a:extLst>
          </p:cNvPr>
          <p:cNvSpPr>
            <a:spLocks noGrp="1"/>
          </p:cNvSpPr>
          <p:nvPr>
            <p:ph type="body" sz="quarter" idx="14"/>
          </p:nvPr>
        </p:nvSpPr>
        <p:spPr/>
        <p:txBody>
          <a:bodyPr/>
          <a:lstStyle/>
          <a:p>
            <a:r>
              <a:rPr lang="en-US"/>
              <a:t>01/01/2020 - 01/04/2020</a:t>
            </a:r>
          </a:p>
        </p:txBody>
      </p:sp>
    </p:spTree>
    <p:extLst>
      <p:ext uri="{BB962C8B-B14F-4D97-AF65-F5344CB8AC3E}">
        <p14:creationId xmlns:p14="http://schemas.microsoft.com/office/powerpoint/2010/main" val="20281692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258F1-BC34-404A-BDC9-35FA2570F6D4}"/>
              </a:ext>
            </a:extLst>
          </p:cNvPr>
          <p:cNvSpPr>
            <a:spLocks noGrp="1"/>
          </p:cNvSpPr>
          <p:nvPr>
            <p:ph type="title"/>
          </p:nvPr>
        </p:nvSpPr>
        <p:spPr/>
        <p:txBody>
          <a:bodyPr/>
          <a:lstStyle/>
          <a:p>
            <a:r>
              <a:rPr lang="en-US"/>
              <a:t>Instagram Posts Table | TrendSet - 6 of 12</a:t>
            </a:r>
          </a:p>
        </p:txBody>
      </p:sp>
      <p:graphicFrame>
        <p:nvGraphicFramePr>
          <p:cNvPr id="5" name="Table Placeholder 4">
            <a:extLst>
              <a:ext uri="{FF2B5EF4-FFF2-40B4-BE49-F238E27FC236}">
                <a16:creationId xmlns:a16="http://schemas.microsoft.com/office/drawing/2014/main" id="{54973D71-BE04-4D23-AA01-938C822F0613}"/>
              </a:ext>
            </a:extLst>
          </p:cNvPr>
          <p:cNvGraphicFramePr>
            <a:graphicFrameLocks noGrp="1"/>
          </p:cNvGraphicFramePr>
          <p:nvPr>
            <p:ph type="tbl" sz="quarter" idx="13"/>
            <p:extLst>
              <p:ext uri="{D42A27DB-BD31-4B8C-83A1-F6EECF244321}">
                <p14:modId xmlns:p14="http://schemas.microsoft.com/office/powerpoint/2010/main" val="24481615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554177783"/>
                    </a:ext>
                  </a:extLst>
                </a:gridCol>
                <a:gridCol w="1152143">
                  <a:extLst>
                    <a:ext uri="{9D8B030D-6E8A-4147-A177-3AD203B41FA5}">
                      <a16:colId xmlns:a16="http://schemas.microsoft.com/office/drawing/2014/main" val="1669700156"/>
                    </a:ext>
                  </a:extLst>
                </a:gridCol>
                <a:gridCol w="576072">
                  <a:extLst>
                    <a:ext uri="{9D8B030D-6E8A-4147-A177-3AD203B41FA5}">
                      <a16:colId xmlns:a16="http://schemas.microsoft.com/office/drawing/2014/main" val="1360364849"/>
                    </a:ext>
                  </a:extLst>
                </a:gridCol>
                <a:gridCol w="576072">
                  <a:extLst>
                    <a:ext uri="{9D8B030D-6E8A-4147-A177-3AD203B41FA5}">
                      <a16:colId xmlns:a16="http://schemas.microsoft.com/office/drawing/2014/main" val="1417518095"/>
                    </a:ext>
                  </a:extLst>
                </a:gridCol>
                <a:gridCol w="576072">
                  <a:extLst>
                    <a:ext uri="{9D8B030D-6E8A-4147-A177-3AD203B41FA5}">
                      <a16:colId xmlns:a16="http://schemas.microsoft.com/office/drawing/2014/main" val="1357937069"/>
                    </a:ext>
                  </a:extLst>
                </a:gridCol>
                <a:gridCol w="576072">
                  <a:extLst>
                    <a:ext uri="{9D8B030D-6E8A-4147-A177-3AD203B41FA5}">
                      <a16:colId xmlns:a16="http://schemas.microsoft.com/office/drawing/2014/main" val="2711148048"/>
                    </a:ext>
                  </a:extLst>
                </a:gridCol>
                <a:gridCol w="576072">
                  <a:extLst>
                    <a:ext uri="{9D8B030D-6E8A-4147-A177-3AD203B41FA5}">
                      <a16:colId xmlns:a16="http://schemas.microsoft.com/office/drawing/2014/main" val="4184161419"/>
                    </a:ext>
                  </a:extLst>
                </a:gridCol>
                <a:gridCol w="576072">
                  <a:extLst>
                    <a:ext uri="{9D8B030D-6E8A-4147-A177-3AD203B41FA5}">
                      <a16:colId xmlns:a16="http://schemas.microsoft.com/office/drawing/2014/main" val="1453979968"/>
                    </a:ext>
                  </a:extLst>
                </a:gridCol>
                <a:gridCol w="576072">
                  <a:extLst>
                    <a:ext uri="{9D8B030D-6E8A-4147-A177-3AD203B41FA5}">
                      <a16:colId xmlns:a16="http://schemas.microsoft.com/office/drawing/2014/main" val="2281629831"/>
                    </a:ext>
                  </a:extLst>
                </a:gridCol>
                <a:gridCol w="576072">
                  <a:extLst>
                    <a:ext uri="{9D8B030D-6E8A-4147-A177-3AD203B41FA5}">
                      <a16:colId xmlns:a16="http://schemas.microsoft.com/office/drawing/2014/main" val="2515368930"/>
                    </a:ext>
                  </a:extLst>
                </a:gridCol>
                <a:gridCol w="576072">
                  <a:extLst>
                    <a:ext uri="{9D8B030D-6E8A-4147-A177-3AD203B41FA5}">
                      <a16:colId xmlns:a16="http://schemas.microsoft.com/office/drawing/2014/main" val="111097263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7892681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- 2020-01-02 19:40:47</a:t>
                      </a:r>
                      <a:r>
                        <a:rPr kumimoji="0" lang="en-US" sz="1000" b="0" i="0" u="none" strike="noStrike" kern="1200" cap="none" spc="0" normalizeH="0" baseline="0" noProof="0">
                          <a:ln>
                            <a:noFill/>
                          </a:ln>
                          <a:solidFill>
                            <a:prstClr val="black"/>
                          </a:solidFill>
                          <a:effectLst/>
                          <a:uLnTx/>
                          <a:uFillTx/>
                          <a:latin typeface="+mn-lt"/>
                          <a:ea typeface="+mn-ea"/>
                          <a:cs typeface="+mn-cs"/>
                        </a:rPr>
                        <a:t>
 Natural Materials and full of details... That’s NATURAL EVOLUTION. Can you see the leaf-structure in the ceramic bowls by @vanverre.fairtrade?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https://www.instagram.com/p/B60-KVLBk_l/media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02/05/2020 01:29:10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1668</a:t>
                      </a:r>
                    </a:p>
                  </a:txBody>
                  <a:tcPr/>
                </a:tc>
                <a:extLst>
                  <a:ext uri="{0D108BD9-81ED-4DB2-BD59-A6C34878D82A}">
                    <a16:rowId xmlns:a16="http://schemas.microsoft.com/office/drawing/2014/main" val="4062340668"/>
                  </a:ext>
                </a:extLst>
              </a:tr>
            </a:tbl>
          </a:graphicData>
        </a:graphic>
      </p:graphicFrame>
      <p:sp>
        <p:nvSpPr>
          <p:cNvPr id="4" name="Text Placeholder 3">
            <a:extLst>
              <a:ext uri="{FF2B5EF4-FFF2-40B4-BE49-F238E27FC236}">
                <a16:creationId xmlns:a16="http://schemas.microsoft.com/office/drawing/2014/main" id="{AAC5D96E-7832-4774-AB77-2216464F2D89}"/>
              </a:ext>
            </a:extLst>
          </p:cNvPr>
          <p:cNvSpPr>
            <a:spLocks noGrp="1"/>
          </p:cNvSpPr>
          <p:nvPr>
            <p:ph type="body" sz="quarter" idx="14"/>
          </p:nvPr>
        </p:nvSpPr>
        <p:spPr/>
        <p:txBody>
          <a:bodyPr/>
          <a:lstStyle/>
          <a:p>
            <a:r>
              <a:rPr lang="en-US"/>
              <a:t>01/01/2020 - 01/04/2020</a:t>
            </a:r>
          </a:p>
        </p:txBody>
      </p:sp>
    </p:spTree>
    <p:extLst>
      <p:ext uri="{BB962C8B-B14F-4D97-AF65-F5344CB8AC3E}">
        <p14:creationId xmlns:p14="http://schemas.microsoft.com/office/powerpoint/2010/main" val="18158006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9836A7-0972-45EA-92FC-68D6A662DED0}"/>
              </a:ext>
            </a:extLst>
          </p:cNvPr>
          <p:cNvSpPr>
            <a:spLocks noGrp="1"/>
          </p:cNvSpPr>
          <p:nvPr>
            <p:ph type="title"/>
          </p:nvPr>
        </p:nvSpPr>
        <p:spPr/>
        <p:txBody>
          <a:bodyPr/>
          <a:lstStyle/>
          <a:p>
            <a:r>
              <a:rPr lang="en-US"/>
              <a:t>Instagram Posts Table | TrendSet - 7 of 12</a:t>
            </a:r>
          </a:p>
        </p:txBody>
      </p:sp>
      <p:graphicFrame>
        <p:nvGraphicFramePr>
          <p:cNvPr id="5" name="Table Placeholder 4">
            <a:extLst>
              <a:ext uri="{FF2B5EF4-FFF2-40B4-BE49-F238E27FC236}">
                <a16:creationId xmlns:a16="http://schemas.microsoft.com/office/drawing/2014/main" id="{26A452A5-91B7-46B6-A102-A18886C3CA51}"/>
              </a:ext>
            </a:extLst>
          </p:cNvPr>
          <p:cNvGraphicFramePr>
            <a:graphicFrameLocks noGrp="1"/>
          </p:cNvGraphicFramePr>
          <p:nvPr>
            <p:ph type="tbl" sz="quarter" idx="13"/>
            <p:extLst>
              <p:ext uri="{D42A27DB-BD31-4B8C-83A1-F6EECF244321}">
                <p14:modId xmlns:p14="http://schemas.microsoft.com/office/powerpoint/2010/main" val="10227335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651619234"/>
                    </a:ext>
                  </a:extLst>
                </a:gridCol>
                <a:gridCol w="1152143">
                  <a:extLst>
                    <a:ext uri="{9D8B030D-6E8A-4147-A177-3AD203B41FA5}">
                      <a16:colId xmlns:a16="http://schemas.microsoft.com/office/drawing/2014/main" val="229237610"/>
                    </a:ext>
                  </a:extLst>
                </a:gridCol>
                <a:gridCol w="576072">
                  <a:extLst>
                    <a:ext uri="{9D8B030D-6E8A-4147-A177-3AD203B41FA5}">
                      <a16:colId xmlns:a16="http://schemas.microsoft.com/office/drawing/2014/main" val="3665201906"/>
                    </a:ext>
                  </a:extLst>
                </a:gridCol>
                <a:gridCol w="576072">
                  <a:extLst>
                    <a:ext uri="{9D8B030D-6E8A-4147-A177-3AD203B41FA5}">
                      <a16:colId xmlns:a16="http://schemas.microsoft.com/office/drawing/2014/main" val="2325594281"/>
                    </a:ext>
                  </a:extLst>
                </a:gridCol>
                <a:gridCol w="576072">
                  <a:extLst>
                    <a:ext uri="{9D8B030D-6E8A-4147-A177-3AD203B41FA5}">
                      <a16:colId xmlns:a16="http://schemas.microsoft.com/office/drawing/2014/main" val="729089530"/>
                    </a:ext>
                  </a:extLst>
                </a:gridCol>
                <a:gridCol w="576072">
                  <a:extLst>
                    <a:ext uri="{9D8B030D-6E8A-4147-A177-3AD203B41FA5}">
                      <a16:colId xmlns:a16="http://schemas.microsoft.com/office/drawing/2014/main" val="336045739"/>
                    </a:ext>
                  </a:extLst>
                </a:gridCol>
                <a:gridCol w="576072">
                  <a:extLst>
                    <a:ext uri="{9D8B030D-6E8A-4147-A177-3AD203B41FA5}">
                      <a16:colId xmlns:a16="http://schemas.microsoft.com/office/drawing/2014/main" val="2033677517"/>
                    </a:ext>
                  </a:extLst>
                </a:gridCol>
                <a:gridCol w="576072">
                  <a:extLst>
                    <a:ext uri="{9D8B030D-6E8A-4147-A177-3AD203B41FA5}">
                      <a16:colId xmlns:a16="http://schemas.microsoft.com/office/drawing/2014/main" val="2231774188"/>
                    </a:ext>
                  </a:extLst>
                </a:gridCol>
                <a:gridCol w="576072">
                  <a:extLst>
                    <a:ext uri="{9D8B030D-6E8A-4147-A177-3AD203B41FA5}">
                      <a16:colId xmlns:a16="http://schemas.microsoft.com/office/drawing/2014/main" val="1443029551"/>
                    </a:ext>
                  </a:extLst>
                </a:gridCol>
                <a:gridCol w="576072">
                  <a:extLst>
                    <a:ext uri="{9D8B030D-6E8A-4147-A177-3AD203B41FA5}">
                      <a16:colId xmlns:a16="http://schemas.microsoft.com/office/drawing/2014/main" val="3573133554"/>
                    </a:ext>
                  </a:extLst>
                </a:gridCol>
                <a:gridCol w="576072">
                  <a:extLst>
                    <a:ext uri="{9D8B030D-6E8A-4147-A177-3AD203B41FA5}">
                      <a16:colId xmlns:a16="http://schemas.microsoft.com/office/drawing/2014/main" val="243497314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4093408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- 2020-01-02 19:37:31</a:t>
                      </a:r>
                      <a:r>
                        <a:rPr kumimoji="0" lang="en-US" sz="1000" b="0" i="0" u="none" strike="noStrike" kern="1200" cap="none" spc="0" normalizeH="0" baseline="0" noProof="0">
                          <a:ln>
                            <a:noFill/>
                          </a:ln>
                          <a:solidFill>
                            <a:prstClr val="black"/>
                          </a:solidFill>
                          <a:effectLst/>
                          <a:uLnTx/>
                          <a:uFillTx/>
                          <a:latin typeface="+mn-lt"/>
                          <a:ea typeface="+mn-ea"/>
                          <a:cs typeface="+mn-cs"/>
                        </a:rPr>
                        <a:t>
 NATURAL EVOLUTION combines craftsmanship and technology, people and things, minimalism and cosiness. Everything is in a natural flow. New things develop from the given. Creativity is shown in the smallest detail. The beauty of nature is the inspiration for many designs. Elementary textures, imperfect surfaces and sustainable, often untreated materials celebrate an almost meditative simplicity in the designs. Translucent elements and fabrics create a light atmosphere. Picturesque ombré effects gently accentuate interiors and fashion pieces. Materials and textiles proudly present their history. Sun-faded leather, marbled terracotta, faded linen, lively wooden surfaces and porous stoneware tell of life in the forces of nature. Rich colours, a multisensory design and organic forms complete the warm, minimalist and sensual designs.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https://www.instagram.com/p/B609ybeh9-w/media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02/05/2020 01:29:10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1242</a:t>
                      </a:r>
                    </a:p>
                  </a:txBody>
                  <a:tcPr/>
                </a:tc>
                <a:extLst>
                  <a:ext uri="{0D108BD9-81ED-4DB2-BD59-A6C34878D82A}">
                    <a16:rowId xmlns:a16="http://schemas.microsoft.com/office/drawing/2014/main" val="2947636726"/>
                  </a:ext>
                </a:extLst>
              </a:tr>
            </a:tbl>
          </a:graphicData>
        </a:graphic>
      </p:graphicFrame>
      <p:sp>
        <p:nvSpPr>
          <p:cNvPr id="4" name="Text Placeholder 3">
            <a:extLst>
              <a:ext uri="{FF2B5EF4-FFF2-40B4-BE49-F238E27FC236}">
                <a16:creationId xmlns:a16="http://schemas.microsoft.com/office/drawing/2014/main" id="{0BBDF60A-1DCA-4D9D-9F0F-885FF214D912}"/>
              </a:ext>
            </a:extLst>
          </p:cNvPr>
          <p:cNvSpPr>
            <a:spLocks noGrp="1"/>
          </p:cNvSpPr>
          <p:nvPr>
            <p:ph type="body" sz="quarter" idx="14"/>
          </p:nvPr>
        </p:nvSpPr>
        <p:spPr/>
        <p:txBody>
          <a:bodyPr/>
          <a:lstStyle/>
          <a:p>
            <a:r>
              <a:rPr lang="en-US"/>
              <a:t>01/01/2020 - 01/04/2020</a:t>
            </a:r>
          </a:p>
        </p:txBody>
      </p:sp>
    </p:spTree>
    <p:extLst>
      <p:ext uri="{BB962C8B-B14F-4D97-AF65-F5344CB8AC3E}">
        <p14:creationId xmlns:p14="http://schemas.microsoft.com/office/powerpoint/2010/main" val="23571734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F139C20-4BC5-4896-A190-BF882F8AB368}"/>
              </a:ext>
            </a:extLst>
          </p:cNvPr>
          <p:cNvSpPr>
            <a:spLocks noGrp="1"/>
          </p:cNvSpPr>
          <p:nvPr>
            <p:ph type="title"/>
          </p:nvPr>
        </p:nvSpPr>
        <p:spPr/>
        <p:txBody>
          <a:bodyPr/>
          <a:lstStyle/>
          <a:p>
            <a:r>
              <a:rPr lang="en-US"/>
              <a:t>Instagram Posts Table | TrendSet - 8 of 12</a:t>
            </a:r>
          </a:p>
        </p:txBody>
      </p:sp>
      <p:graphicFrame>
        <p:nvGraphicFramePr>
          <p:cNvPr id="5" name="Table Placeholder 4">
            <a:extLst>
              <a:ext uri="{FF2B5EF4-FFF2-40B4-BE49-F238E27FC236}">
                <a16:creationId xmlns:a16="http://schemas.microsoft.com/office/drawing/2014/main" id="{82F38A0C-370C-4871-8225-47BC0E334EB1}"/>
              </a:ext>
            </a:extLst>
          </p:cNvPr>
          <p:cNvGraphicFramePr>
            <a:graphicFrameLocks noGrp="1"/>
          </p:cNvGraphicFramePr>
          <p:nvPr>
            <p:ph type="tbl" sz="quarter" idx="13"/>
            <p:extLst>
              <p:ext uri="{D42A27DB-BD31-4B8C-83A1-F6EECF244321}">
                <p14:modId xmlns:p14="http://schemas.microsoft.com/office/powerpoint/2010/main" val="32364584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385555558"/>
                    </a:ext>
                  </a:extLst>
                </a:gridCol>
                <a:gridCol w="1152143">
                  <a:extLst>
                    <a:ext uri="{9D8B030D-6E8A-4147-A177-3AD203B41FA5}">
                      <a16:colId xmlns:a16="http://schemas.microsoft.com/office/drawing/2014/main" val="4114097318"/>
                    </a:ext>
                  </a:extLst>
                </a:gridCol>
                <a:gridCol w="576072">
                  <a:extLst>
                    <a:ext uri="{9D8B030D-6E8A-4147-A177-3AD203B41FA5}">
                      <a16:colId xmlns:a16="http://schemas.microsoft.com/office/drawing/2014/main" val="1859534033"/>
                    </a:ext>
                  </a:extLst>
                </a:gridCol>
                <a:gridCol w="576072">
                  <a:extLst>
                    <a:ext uri="{9D8B030D-6E8A-4147-A177-3AD203B41FA5}">
                      <a16:colId xmlns:a16="http://schemas.microsoft.com/office/drawing/2014/main" val="68049660"/>
                    </a:ext>
                  </a:extLst>
                </a:gridCol>
                <a:gridCol w="576072">
                  <a:extLst>
                    <a:ext uri="{9D8B030D-6E8A-4147-A177-3AD203B41FA5}">
                      <a16:colId xmlns:a16="http://schemas.microsoft.com/office/drawing/2014/main" val="1677420731"/>
                    </a:ext>
                  </a:extLst>
                </a:gridCol>
                <a:gridCol w="576072">
                  <a:extLst>
                    <a:ext uri="{9D8B030D-6E8A-4147-A177-3AD203B41FA5}">
                      <a16:colId xmlns:a16="http://schemas.microsoft.com/office/drawing/2014/main" val="2661926656"/>
                    </a:ext>
                  </a:extLst>
                </a:gridCol>
                <a:gridCol w="576072">
                  <a:extLst>
                    <a:ext uri="{9D8B030D-6E8A-4147-A177-3AD203B41FA5}">
                      <a16:colId xmlns:a16="http://schemas.microsoft.com/office/drawing/2014/main" val="3112132547"/>
                    </a:ext>
                  </a:extLst>
                </a:gridCol>
                <a:gridCol w="576072">
                  <a:extLst>
                    <a:ext uri="{9D8B030D-6E8A-4147-A177-3AD203B41FA5}">
                      <a16:colId xmlns:a16="http://schemas.microsoft.com/office/drawing/2014/main" val="103612993"/>
                    </a:ext>
                  </a:extLst>
                </a:gridCol>
                <a:gridCol w="576072">
                  <a:extLst>
                    <a:ext uri="{9D8B030D-6E8A-4147-A177-3AD203B41FA5}">
                      <a16:colId xmlns:a16="http://schemas.microsoft.com/office/drawing/2014/main" val="1621998955"/>
                    </a:ext>
                  </a:extLst>
                </a:gridCol>
                <a:gridCol w="576072">
                  <a:extLst>
                    <a:ext uri="{9D8B030D-6E8A-4147-A177-3AD203B41FA5}">
                      <a16:colId xmlns:a16="http://schemas.microsoft.com/office/drawing/2014/main" val="4001750935"/>
                    </a:ext>
                  </a:extLst>
                </a:gridCol>
                <a:gridCol w="576072">
                  <a:extLst>
                    <a:ext uri="{9D8B030D-6E8A-4147-A177-3AD203B41FA5}">
                      <a16:colId xmlns:a16="http://schemas.microsoft.com/office/drawing/2014/main" val="87275686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374057451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- 2020-01-02 19:35:24</a:t>
                      </a:r>
                      <a:r>
                        <a:rPr kumimoji="0" lang="en-US" sz="1000" b="0" i="0" u="none" strike="noStrike" kern="1200" cap="none" spc="0" normalizeH="0" baseline="0" noProof="0">
                          <a:ln>
                            <a:noFill/>
                          </a:ln>
                          <a:solidFill>
                            <a:prstClr val="black"/>
                          </a:solidFill>
                          <a:effectLst/>
                          <a:uLnTx/>
                          <a:uFillTx/>
                          <a:latin typeface="+mn-lt"/>
                          <a:ea typeface="+mn-ea"/>
                          <a:cs typeface="+mn-cs"/>
                        </a:rPr>
                        <a:t>
 Before we present you TrendMotif NATURAL EVOLUTION, we want to show you something a bit outstanding made by @jlinedecoration ... It’s almost a fusion of NATURAL EVOLUTION and INFINITE POWER because of the pattern on the scull. Definitly inspirational!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https://www.instagram.com/p/B609i4TBTpN/media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02/04/2020 19:27:47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1404</a:t>
                      </a:r>
                    </a:p>
                  </a:txBody>
                  <a:tcPr/>
                </a:tc>
                <a:extLst>
                  <a:ext uri="{0D108BD9-81ED-4DB2-BD59-A6C34878D82A}">
                    <a16:rowId xmlns:a16="http://schemas.microsoft.com/office/drawing/2014/main" val="4008918899"/>
                  </a:ext>
                </a:extLst>
              </a:tr>
            </a:tbl>
          </a:graphicData>
        </a:graphic>
      </p:graphicFrame>
      <p:sp>
        <p:nvSpPr>
          <p:cNvPr id="4" name="Text Placeholder 3">
            <a:extLst>
              <a:ext uri="{FF2B5EF4-FFF2-40B4-BE49-F238E27FC236}">
                <a16:creationId xmlns:a16="http://schemas.microsoft.com/office/drawing/2014/main" id="{4E765A02-7453-4EAB-AA5A-A274D4698776}"/>
              </a:ext>
            </a:extLst>
          </p:cNvPr>
          <p:cNvSpPr>
            <a:spLocks noGrp="1"/>
          </p:cNvSpPr>
          <p:nvPr>
            <p:ph type="body" sz="quarter" idx="14"/>
          </p:nvPr>
        </p:nvSpPr>
        <p:spPr/>
        <p:txBody>
          <a:bodyPr/>
          <a:lstStyle/>
          <a:p>
            <a:r>
              <a:rPr lang="en-US"/>
              <a:t>01/01/2020 - 01/04/2020</a:t>
            </a:r>
          </a:p>
        </p:txBody>
      </p:sp>
    </p:spTree>
    <p:extLst>
      <p:ext uri="{BB962C8B-B14F-4D97-AF65-F5344CB8AC3E}">
        <p14:creationId xmlns:p14="http://schemas.microsoft.com/office/powerpoint/2010/main" val="250040395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CF9B37-66D3-4991-B5FD-4FE5AE4D5960}"/>
              </a:ext>
            </a:extLst>
          </p:cNvPr>
          <p:cNvSpPr>
            <a:spLocks noGrp="1"/>
          </p:cNvSpPr>
          <p:nvPr>
            <p:ph type="title"/>
          </p:nvPr>
        </p:nvSpPr>
        <p:spPr/>
        <p:txBody>
          <a:bodyPr/>
          <a:lstStyle/>
          <a:p>
            <a:r>
              <a:rPr lang="en-US"/>
              <a:t>Instagram Posts Table | TrendSet - 9 of 12</a:t>
            </a:r>
          </a:p>
        </p:txBody>
      </p:sp>
      <p:graphicFrame>
        <p:nvGraphicFramePr>
          <p:cNvPr id="5" name="Table Placeholder 4">
            <a:extLst>
              <a:ext uri="{FF2B5EF4-FFF2-40B4-BE49-F238E27FC236}">
                <a16:creationId xmlns:a16="http://schemas.microsoft.com/office/drawing/2014/main" id="{6FE7E98A-7028-4267-A1D8-7D26B9AABC13}"/>
              </a:ext>
            </a:extLst>
          </p:cNvPr>
          <p:cNvGraphicFramePr>
            <a:graphicFrameLocks noGrp="1"/>
          </p:cNvGraphicFramePr>
          <p:nvPr>
            <p:ph type="tbl" sz="quarter" idx="13"/>
            <p:extLst>
              <p:ext uri="{D42A27DB-BD31-4B8C-83A1-F6EECF244321}">
                <p14:modId xmlns:p14="http://schemas.microsoft.com/office/powerpoint/2010/main" val="34499368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845513119"/>
                    </a:ext>
                  </a:extLst>
                </a:gridCol>
                <a:gridCol w="1152143">
                  <a:extLst>
                    <a:ext uri="{9D8B030D-6E8A-4147-A177-3AD203B41FA5}">
                      <a16:colId xmlns:a16="http://schemas.microsoft.com/office/drawing/2014/main" val="805908393"/>
                    </a:ext>
                  </a:extLst>
                </a:gridCol>
                <a:gridCol w="576072">
                  <a:extLst>
                    <a:ext uri="{9D8B030D-6E8A-4147-A177-3AD203B41FA5}">
                      <a16:colId xmlns:a16="http://schemas.microsoft.com/office/drawing/2014/main" val="1393895568"/>
                    </a:ext>
                  </a:extLst>
                </a:gridCol>
                <a:gridCol w="576072">
                  <a:extLst>
                    <a:ext uri="{9D8B030D-6E8A-4147-A177-3AD203B41FA5}">
                      <a16:colId xmlns:a16="http://schemas.microsoft.com/office/drawing/2014/main" val="4060351035"/>
                    </a:ext>
                  </a:extLst>
                </a:gridCol>
                <a:gridCol w="576072">
                  <a:extLst>
                    <a:ext uri="{9D8B030D-6E8A-4147-A177-3AD203B41FA5}">
                      <a16:colId xmlns:a16="http://schemas.microsoft.com/office/drawing/2014/main" val="2556514777"/>
                    </a:ext>
                  </a:extLst>
                </a:gridCol>
                <a:gridCol w="576072">
                  <a:extLst>
                    <a:ext uri="{9D8B030D-6E8A-4147-A177-3AD203B41FA5}">
                      <a16:colId xmlns:a16="http://schemas.microsoft.com/office/drawing/2014/main" val="3739158732"/>
                    </a:ext>
                  </a:extLst>
                </a:gridCol>
                <a:gridCol w="576072">
                  <a:extLst>
                    <a:ext uri="{9D8B030D-6E8A-4147-A177-3AD203B41FA5}">
                      <a16:colId xmlns:a16="http://schemas.microsoft.com/office/drawing/2014/main" val="1968755022"/>
                    </a:ext>
                  </a:extLst>
                </a:gridCol>
                <a:gridCol w="576072">
                  <a:extLst>
                    <a:ext uri="{9D8B030D-6E8A-4147-A177-3AD203B41FA5}">
                      <a16:colId xmlns:a16="http://schemas.microsoft.com/office/drawing/2014/main" val="1932022150"/>
                    </a:ext>
                  </a:extLst>
                </a:gridCol>
                <a:gridCol w="576072">
                  <a:extLst>
                    <a:ext uri="{9D8B030D-6E8A-4147-A177-3AD203B41FA5}">
                      <a16:colId xmlns:a16="http://schemas.microsoft.com/office/drawing/2014/main" val="4035449537"/>
                    </a:ext>
                  </a:extLst>
                </a:gridCol>
                <a:gridCol w="576072">
                  <a:extLst>
                    <a:ext uri="{9D8B030D-6E8A-4147-A177-3AD203B41FA5}">
                      <a16:colId xmlns:a16="http://schemas.microsoft.com/office/drawing/2014/main" val="1029449750"/>
                    </a:ext>
                  </a:extLst>
                </a:gridCol>
                <a:gridCol w="576072">
                  <a:extLst>
                    <a:ext uri="{9D8B030D-6E8A-4147-A177-3AD203B41FA5}">
                      <a16:colId xmlns:a16="http://schemas.microsoft.com/office/drawing/2014/main" val="67242975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6705210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- 2020-01-01 23:22:23</a:t>
                      </a:r>
                      <a:r>
                        <a:rPr kumimoji="0" lang="en-US" sz="1000" b="0" i="0" u="none" strike="noStrike" kern="1200" cap="none" spc="0" normalizeH="0" baseline="0" noProof="0">
                          <a:ln>
                            <a:noFill/>
                          </a:ln>
                          <a:solidFill>
                            <a:prstClr val="black"/>
                          </a:solidFill>
                          <a:effectLst/>
                          <a:uLnTx/>
                          <a:uFillTx/>
                          <a:latin typeface="+mn-lt"/>
                          <a:ea typeface="+mn-ea"/>
                          <a:cs typeface="+mn-cs"/>
                        </a:rPr>
                        <a:t>
 You are still searching for a great NATURAL EVOLUTION styled seat for reading in your garden? Here you go! 😉 This one is of @brostecph.  Design pieces of natural materials give things a special vibe, don’t they?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https://www.instagram.com/p/B6yyuhUhA48/media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02/04/2020 19:27:47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1630</a:t>
                      </a:r>
                    </a:p>
                  </a:txBody>
                  <a:tcPr/>
                </a:tc>
                <a:extLst>
                  <a:ext uri="{0D108BD9-81ED-4DB2-BD59-A6C34878D82A}">
                    <a16:rowId xmlns:a16="http://schemas.microsoft.com/office/drawing/2014/main" val="1723796759"/>
                  </a:ext>
                </a:extLst>
              </a:tr>
            </a:tbl>
          </a:graphicData>
        </a:graphic>
      </p:graphicFrame>
      <p:sp>
        <p:nvSpPr>
          <p:cNvPr id="4" name="Text Placeholder 3">
            <a:extLst>
              <a:ext uri="{FF2B5EF4-FFF2-40B4-BE49-F238E27FC236}">
                <a16:creationId xmlns:a16="http://schemas.microsoft.com/office/drawing/2014/main" id="{FFBF14D0-2702-4B9C-904D-8F3C2AC88076}"/>
              </a:ext>
            </a:extLst>
          </p:cNvPr>
          <p:cNvSpPr>
            <a:spLocks noGrp="1"/>
          </p:cNvSpPr>
          <p:nvPr>
            <p:ph type="body" sz="quarter" idx="14"/>
          </p:nvPr>
        </p:nvSpPr>
        <p:spPr/>
        <p:txBody>
          <a:bodyPr/>
          <a:lstStyle/>
          <a:p>
            <a:r>
              <a:rPr lang="en-US"/>
              <a:t>01/01/2020 - 01/04/2020</a:t>
            </a:r>
          </a:p>
        </p:txBody>
      </p:sp>
    </p:spTree>
    <p:extLst>
      <p:ext uri="{BB962C8B-B14F-4D97-AF65-F5344CB8AC3E}">
        <p14:creationId xmlns:p14="http://schemas.microsoft.com/office/powerpoint/2010/main" val="284004474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38ADC1-DBF4-48E5-9EE3-2F32DBF19A30}"/>
              </a:ext>
            </a:extLst>
          </p:cNvPr>
          <p:cNvSpPr>
            <a:spLocks noGrp="1"/>
          </p:cNvSpPr>
          <p:nvPr>
            <p:ph type="title"/>
          </p:nvPr>
        </p:nvSpPr>
        <p:spPr/>
        <p:txBody>
          <a:bodyPr/>
          <a:lstStyle/>
          <a:p>
            <a:r>
              <a:rPr lang="en-US"/>
              <a:t>Instagram Posts Table | TrendSet - 10 of 12</a:t>
            </a:r>
          </a:p>
        </p:txBody>
      </p:sp>
      <p:graphicFrame>
        <p:nvGraphicFramePr>
          <p:cNvPr id="5" name="Table Placeholder 4">
            <a:extLst>
              <a:ext uri="{FF2B5EF4-FFF2-40B4-BE49-F238E27FC236}">
                <a16:creationId xmlns:a16="http://schemas.microsoft.com/office/drawing/2014/main" id="{F433F697-6ED6-47D1-BB90-233FB739354B}"/>
              </a:ext>
            </a:extLst>
          </p:cNvPr>
          <p:cNvGraphicFramePr>
            <a:graphicFrameLocks noGrp="1"/>
          </p:cNvGraphicFramePr>
          <p:nvPr>
            <p:ph type="tbl" sz="quarter" idx="13"/>
            <p:extLst>
              <p:ext uri="{D42A27DB-BD31-4B8C-83A1-F6EECF244321}">
                <p14:modId xmlns:p14="http://schemas.microsoft.com/office/powerpoint/2010/main" val="36808232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679505256"/>
                    </a:ext>
                  </a:extLst>
                </a:gridCol>
                <a:gridCol w="1152143">
                  <a:extLst>
                    <a:ext uri="{9D8B030D-6E8A-4147-A177-3AD203B41FA5}">
                      <a16:colId xmlns:a16="http://schemas.microsoft.com/office/drawing/2014/main" val="1622653036"/>
                    </a:ext>
                  </a:extLst>
                </a:gridCol>
                <a:gridCol w="576072">
                  <a:extLst>
                    <a:ext uri="{9D8B030D-6E8A-4147-A177-3AD203B41FA5}">
                      <a16:colId xmlns:a16="http://schemas.microsoft.com/office/drawing/2014/main" val="2821170978"/>
                    </a:ext>
                  </a:extLst>
                </a:gridCol>
                <a:gridCol w="576072">
                  <a:extLst>
                    <a:ext uri="{9D8B030D-6E8A-4147-A177-3AD203B41FA5}">
                      <a16:colId xmlns:a16="http://schemas.microsoft.com/office/drawing/2014/main" val="3022809413"/>
                    </a:ext>
                  </a:extLst>
                </a:gridCol>
                <a:gridCol w="576072">
                  <a:extLst>
                    <a:ext uri="{9D8B030D-6E8A-4147-A177-3AD203B41FA5}">
                      <a16:colId xmlns:a16="http://schemas.microsoft.com/office/drawing/2014/main" val="2962608974"/>
                    </a:ext>
                  </a:extLst>
                </a:gridCol>
                <a:gridCol w="576072">
                  <a:extLst>
                    <a:ext uri="{9D8B030D-6E8A-4147-A177-3AD203B41FA5}">
                      <a16:colId xmlns:a16="http://schemas.microsoft.com/office/drawing/2014/main" val="440292408"/>
                    </a:ext>
                  </a:extLst>
                </a:gridCol>
                <a:gridCol w="576072">
                  <a:extLst>
                    <a:ext uri="{9D8B030D-6E8A-4147-A177-3AD203B41FA5}">
                      <a16:colId xmlns:a16="http://schemas.microsoft.com/office/drawing/2014/main" val="2753676692"/>
                    </a:ext>
                  </a:extLst>
                </a:gridCol>
                <a:gridCol w="576072">
                  <a:extLst>
                    <a:ext uri="{9D8B030D-6E8A-4147-A177-3AD203B41FA5}">
                      <a16:colId xmlns:a16="http://schemas.microsoft.com/office/drawing/2014/main" val="2453360795"/>
                    </a:ext>
                  </a:extLst>
                </a:gridCol>
                <a:gridCol w="576072">
                  <a:extLst>
                    <a:ext uri="{9D8B030D-6E8A-4147-A177-3AD203B41FA5}">
                      <a16:colId xmlns:a16="http://schemas.microsoft.com/office/drawing/2014/main" val="1944585550"/>
                    </a:ext>
                  </a:extLst>
                </a:gridCol>
                <a:gridCol w="576072">
                  <a:extLst>
                    <a:ext uri="{9D8B030D-6E8A-4147-A177-3AD203B41FA5}">
                      <a16:colId xmlns:a16="http://schemas.microsoft.com/office/drawing/2014/main" val="3554858577"/>
                    </a:ext>
                  </a:extLst>
                </a:gridCol>
                <a:gridCol w="576072">
                  <a:extLst>
                    <a:ext uri="{9D8B030D-6E8A-4147-A177-3AD203B41FA5}">
                      <a16:colId xmlns:a16="http://schemas.microsoft.com/office/drawing/2014/main" val="23582458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18662559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- 2020-01-01 23:07:20</a:t>
                      </a:r>
                      <a:r>
                        <a:rPr kumimoji="0" lang="en-US" sz="1000" b="0" i="0" u="none" strike="noStrike" kern="1200" cap="none" spc="0" normalizeH="0" baseline="0" noProof="0">
                          <a:ln>
                            <a:noFill/>
                          </a:ln>
                          <a:solidFill>
                            <a:prstClr val="black"/>
                          </a:solidFill>
                          <a:effectLst/>
                          <a:uLnTx/>
                          <a:uFillTx/>
                          <a:latin typeface="+mn-lt"/>
                          <a:ea typeface="+mn-ea"/>
                          <a:cs typeface="+mn-cs"/>
                        </a:rPr>
                        <a:t>
 NATURAL EVOLUTION’s way of decorating one’s home for next eastern is very decent and nature inspired. 😊 Natural materials, sometimes even untreated, are cobined with typical easter- elements like eggs, bunnies and birds. @iblaursen presents us a great example.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https://www.instagram.com/p/B6yxAREh6Gs/media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02/04/2020 19:27:47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3.77 %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1390</a:t>
                      </a:r>
                    </a:p>
                  </a:txBody>
                  <a:tcPr/>
                </a:tc>
                <a:extLst>
                  <a:ext uri="{0D108BD9-81ED-4DB2-BD59-A6C34878D82A}">
                    <a16:rowId xmlns:a16="http://schemas.microsoft.com/office/drawing/2014/main" val="3823078868"/>
                  </a:ext>
                </a:extLst>
              </a:tr>
            </a:tbl>
          </a:graphicData>
        </a:graphic>
      </p:graphicFrame>
      <p:sp>
        <p:nvSpPr>
          <p:cNvPr id="4" name="Text Placeholder 3">
            <a:extLst>
              <a:ext uri="{FF2B5EF4-FFF2-40B4-BE49-F238E27FC236}">
                <a16:creationId xmlns:a16="http://schemas.microsoft.com/office/drawing/2014/main" id="{DFC619FB-CB30-40B1-8517-C9948D9CFA70}"/>
              </a:ext>
            </a:extLst>
          </p:cNvPr>
          <p:cNvSpPr>
            <a:spLocks noGrp="1"/>
          </p:cNvSpPr>
          <p:nvPr>
            <p:ph type="body" sz="quarter" idx="14"/>
          </p:nvPr>
        </p:nvSpPr>
        <p:spPr/>
        <p:txBody>
          <a:bodyPr/>
          <a:lstStyle/>
          <a:p>
            <a:r>
              <a:rPr lang="en-US"/>
              <a:t>01/01/2020 - 01/04/2020</a:t>
            </a:r>
          </a:p>
        </p:txBody>
      </p:sp>
    </p:spTree>
    <p:extLst>
      <p:ext uri="{BB962C8B-B14F-4D97-AF65-F5344CB8AC3E}">
        <p14:creationId xmlns:p14="http://schemas.microsoft.com/office/powerpoint/2010/main" val="21106099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5E8B6F-EC50-4306-B2C8-C437C0D11AE9}"/>
              </a:ext>
            </a:extLst>
          </p:cNvPr>
          <p:cNvSpPr>
            <a:spLocks noGrp="1"/>
          </p:cNvSpPr>
          <p:nvPr>
            <p:ph type="title"/>
          </p:nvPr>
        </p:nvSpPr>
        <p:spPr/>
        <p:txBody>
          <a:bodyPr/>
          <a:lstStyle/>
          <a:p>
            <a:r>
              <a:rPr lang="en-US"/>
              <a:t>Instagram Posts Table | TrendSet - 11 of 12</a:t>
            </a:r>
          </a:p>
        </p:txBody>
      </p:sp>
      <p:graphicFrame>
        <p:nvGraphicFramePr>
          <p:cNvPr id="5" name="Table Placeholder 4">
            <a:extLst>
              <a:ext uri="{FF2B5EF4-FFF2-40B4-BE49-F238E27FC236}">
                <a16:creationId xmlns:a16="http://schemas.microsoft.com/office/drawing/2014/main" id="{87F1187A-F51F-488F-8FEF-725DE89E7E8A}"/>
              </a:ext>
            </a:extLst>
          </p:cNvPr>
          <p:cNvGraphicFramePr>
            <a:graphicFrameLocks noGrp="1"/>
          </p:cNvGraphicFramePr>
          <p:nvPr>
            <p:ph type="tbl" sz="quarter" idx="13"/>
            <p:extLst>
              <p:ext uri="{D42A27DB-BD31-4B8C-83A1-F6EECF244321}">
                <p14:modId xmlns:p14="http://schemas.microsoft.com/office/powerpoint/2010/main" val="615323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2073509717"/>
                    </a:ext>
                  </a:extLst>
                </a:gridCol>
                <a:gridCol w="1152143">
                  <a:extLst>
                    <a:ext uri="{9D8B030D-6E8A-4147-A177-3AD203B41FA5}">
                      <a16:colId xmlns:a16="http://schemas.microsoft.com/office/drawing/2014/main" val="1834128597"/>
                    </a:ext>
                  </a:extLst>
                </a:gridCol>
                <a:gridCol w="576072">
                  <a:extLst>
                    <a:ext uri="{9D8B030D-6E8A-4147-A177-3AD203B41FA5}">
                      <a16:colId xmlns:a16="http://schemas.microsoft.com/office/drawing/2014/main" val="3879033485"/>
                    </a:ext>
                  </a:extLst>
                </a:gridCol>
                <a:gridCol w="576072">
                  <a:extLst>
                    <a:ext uri="{9D8B030D-6E8A-4147-A177-3AD203B41FA5}">
                      <a16:colId xmlns:a16="http://schemas.microsoft.com/office/drawing/2014/main" val="2040837215"/>
                    </a:ext>
                  </a:extLst>
                </a:gridCol>
                <a:gridCol w="576072">
                  <a:extLst>
                    <a:ext uri="{9D8B030D-6E8A-4147-A177-3AD203B41FA5}">
                      <a16:colId xmlns:a16="http://schemas.microsoft.com/office/drawing/2014/main" val="3752475084"/>
                    </a:ext>
                  </a:extLst>
                </a:gridCol>
                <a:gridCol w="576072">
                  <a:extLst>
                    <a:ext uri="{9D8B030D-6E8A-4147-A177-3AD203B41FA5}">
                      <a16:colId xmlns:a16="http://schemas.microsoft.com/office/drawing/2014/main" val="3967391636"/>
                    </a:ext>
                  </a:extLst>
                </a:gridCol>
                <a:gridCol w="576072">
                  <a:extLst>
                    <a:ext uri="{9D8B030D-6E8A-4147-A177-3AD203B41FA5}">
                      <a16:colId xmlns:a16="http://schemas.microsoft.com/office/drawing/2014/main" val="986141320"/>
                    </a:ext>
                  </a:extLst>
                </a:gridCol>
                <a:gridCol w="576072">
                  <a:extLst>
                    <a:ext uri="{9D8B030D-6E8A-4147-A177-3AD203B41FA5}">
                      <a16:colId xmlns:a16="http://schemas.microsoft.com/office/drawing/2014/main" val="3645839040"/>
                    </a:ext>
                  </a:extLst>
                </a:gridCol>
                <a:gridCol w="576072">
                  <a:extLst>
                    <a:ext uri="{9D8B030D-6E8A-4147-A177-3AD203B41FA5}">
                      <a16:colId xmlns:a16="http://schemas.microsoft.com/office/drawing/2014/main" val="496076603"/>
                    </a:ext>
                  </a:extLst>
                </a:gridCol>
                <a:gridCol w="576072">
                  <a:extLst>
                    <a:ext uri="{9D8B030D-6E8A-4147-A177-3AD203B41FA5}">
                      <a16:colId xmlns:a16="http://schemas.microsoft.com/office/drawing/2014/main" val="3684375133"/>
                    </a:ext>
                  </a:extLst>
                </a:gridCol>
                <a:gridCol w="576072">
                  <a:extLst>
                    <a:ext uri="{9D8B030D-6E8A-4147-A177-3AD203B41FA5}">
                      <a16:colId xmlns:a16="http://schemas.microsoft.com/office/drawing/2014/main" val="14959357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7110006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- 2020-01-01 23:03:36</a:t>
                      </a:r>
                      <a:r>
                        <a:rPr kumimoji="0" lang="en-US" sz="1000" b="0" i="0" u="none" strike="noStrike" kern="1200" cap="none" spc="0" normalizeH="0" baseline="0" noProof="0">
                          <a:ln>
                            <a:noFill/>
                          </a:ln>
                          <a:solidFill>
                            <a:prstClr val="black"/>
                          </a:solidFill>
                          <a:effectLst/>
                          <a:uLnTx/>
                          <a:uFillTx/>
                          <a:latin typeface="+mn-lt"/>
                          <a:ea typeface="+mn-ea"/>
                          <a:cs typeface="+mn-cs"/>
                        </a:rPr>
                        <a:t>
 The next few posts we want to introduce our third TrendMotif of the TrendSet Winter 2020 to you. It’s called NATURAL EVOLUTION. And Konert Home gives us a great example of how it can be integrated into the bathroom. 😊 #naturalevolution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https://www.instagram.com/p/B6ywk4IhSlg/media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02/04/2020 19:27:47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Image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1200</a:t>
                      </a:r>
                    </a:p>
                  </a:txBody>
                  <a:tcPr/>
                </a:tc>
                <a:extLst>
                  <a:ext uri="{0D108BD9-81ED-4DB2-BD59-A6C34878D82A}">
                    <a16:rowId xmlns:a16="http://schemas.microsoft.com/office/drawing/2014/main" val="1044723261"/>
                  </a:ext>
                </a:extLst>
              </a:tr>
            </a:tbl>
          </a:graphicData>
        </a:graphic>
      </p:graphicFrame>
      <p:sp>
        <p:nvSpPr>
          <p:cNvPr id="4" name="Text Placeholder 3">
            <a:extLst>
              <a:ext uri="{FF2B5EF4-FFF2-40B4-BE49-F238E27FC236}">
                <a16:creationId xmlns:a16="http://schemas.microsoft.com/office/drawing/2014/main" id="{8449457B-7D63-4154-8EA8-40FB431C2DFE}"/>
              </a:ext>
            </a:extLst>
          </p:cNvPr>
          <p:cNvSpPr>
            <a:spLocks noGrp="1"/>
          </p:cNvSpPr>
          <p:nvPr>
            <p:ph type="body" sz="quarter" idx="14"/>
          </p:nvPr>
        </p:nvSpPr>
        <p:spPr/>
        <p:txBody>
          <a:bodyPr/>
          <a:lstStyle/>
          <a:p>
            <a:r>
              <a:rPr lang="en-US"/>
              <a:t>01/01/2020 - 01/04/2020</a:t>
            </a:r>
          </a:p>
        </p:txBody>
      </p:sp>
    </p:spTree>
    <p:extLst>
      <p:ext uri="{BB962C8B-B14F-4D97-AF65-F5344CB8AC3E}">
        <p14:creationId xmlns:p14="http://schemas.microsoft.com/office/powerpoint/2010/main" val="140263700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9CE559-105B-47DE-89A6-E00DACE171D3}"/>
              </a:ext>
            </a:extLst>
          </p:cNvPr>
          <p:cNvSpPr>
            <a:spLocks noGrp="1"/>
          </p:cNvSpPr>
          <p:nvPr>
            <p:ph type="title"/>
          </p:nvPr>
        </p:nvSpPr>
        <p:spPr/>
        <p:txBody>
          <a:bodyPr/>
          <a:lstStyle/>
          <a:p>
            <a:r>
              <a:rPr lang="en-US"/>
              <a:t>Instagram Posts Table | TrendSet - 12 of 12</a:t>
            </a:r>
          </a:p>
        </p:txBody>
      </p:sp>
      <p:graphicFrame>
        <p:nvGraphicFramePr>
          <p:cNvPr id="5" name="Table Placeholder 4">
            <a:extLst>
              <a:ext uri="{FF2B5EF4-FFF2-40B4-BE49-F238E27FC236}">
                <a16:creationId xmlns:a16="http://schemas.microsoft.com/office/drawing/2014/main" id="{6BB7255F-5E16-4D7F-98E1-F405EE6BCE6E}"/>
              </a:ext>
            </a:extLst>
          </p:cNvPr>
          <p:cNvGraphicFramePr>
            <a:graphicFrameLocks noGrp="1"/>
          </p:cNvGraphicFramePr>
          <p:nvPr>
            <p:ph type="tbl" sz="quarter" idx="13"/>
            <p:extLst>
              <p:ext uri="{D42A27DB-BD31-4B8C-83A1-F6EECF244321}">
                <p14:modId xmlns:p14="http://schemas.microsoft.com/office/powerpoint/2010/main" val="2139905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728215">
                  <a:extLst>
                    <a:ext uri="{9D8B030D-6E8A-4147-A177-3AD203B41FA5}">
                      <a16:colId xmlns:a16="http://schemas.microsoft.com/office/drawing/2014/main" val="1783456388"/>
                    </a:ext>
                  </a:extLst>
                </a:gridCol>
                <a:gridCol w="1152143">
                  <a:extLst>
                    <a:ext uri="{9D8B030D-6E8A-4147-A177-3AD203B41FA5}">
                      <a16:colId xmlns:a16="http://schemas.microsoft.com/office/drawing/2014/main" val="2165377084"/>
                    </a:ext>
                  </a:extLst>
                </a:gridCol>
                <a:gridCol w="576072">
                  <a:extLst>
                    <a:ext uri="{9D8B030D-6E8A-4147-A177-3AD203B41FA5}">
                      <a16:colId xmlns:a16="http://schemas.microsoft.com/office/drawing/2014/main" val="685797521"/>
                    </a:ext>
                  </a:extLst>
                </a:gridCol>
                <a:gridCol w="576072">
                  <a:extLst>
                    <a:ext uri="{9D8B030D-6E8A-4147-A177-3AD203B41FA5}">
                      <a16:colId xmlns:a16="http://schemas.microsoft.com/office/drawing/2014/main" val="3269312277"/>
                    </a:ext>
                  </a:extLst>
                </a:gridCol>
                <a:gridCol w="576072">
                  <a:extLst>
                    <a:ext uri="{9D8B030D-6E8A-4147-A177-3AD203B41FA5}">
                      <a16:colId xmlns:a16="http://schemas.microsoft.com/office/drawing/2014/main" val="2129699984"/>
                    </a:ext>
                  </a:extLst>
                </a:gridCol>
                <a:gridCol w="576072">
                  <a:extLst>
                    <a:ext uri="{9D8B030D-6E8A-4147-A177-3AD203B41FA5}">
                      <a16:colId xmlns:a16="http://schemas.microsoft.com/office/drawing/2014/main" val="426602926"/>
                    </a:ext>
                  </a:extLst>
                </a:gridCol>
                <a:gridCol w="576072">
                  <a:extLst>
                    <a:ext uri="{9D8B030D-6E8A-4147-A177-3AD203B41FA5}">
                      <a16:colId xmlns:a16="http://schemas.microsoft.com/office/drawing/2014/main" val="1354546523"/>
                    </a:ext>
                  </a:extLst>
                </a:gridCol>
                <a:gridCol w="576072">
                  <a:extLst>
                    <a:ext uri="{9D8B030D-6E8A-4147-A177-3AD203B41FA5}">
                      <a16:colId xmlns:a16="http://schemas.microsoft.com/office/drawing/2014/main" val="554591519"/>
                    </a:ext>
                  </a:extLst>
                </a:gridCol>
                <a:gridCol w="576072">
                  <a:extLst>
                    <a:ext uri="{9D8B030D-6E8A-4147-A177-3AD203B41FA5}">
                      <a16:colId xmlns:a16="http://schemas.microsoft.com/office/drawing/2014/main" val="2288766356"/>
                    </a:ext>
                  </a:extLst>
                </a:gridCol>
                <a:gridCol w="576072">
                  <a:extLst>
                    <a:ext uri="{9D8B030D-6E8A-4147-A177-3AD203B41FA5}">
                      <a16:colId xmlns:a16="http://schemas.microsoft.com/office/drawing/2014/main" val="2887834904"/>
                    </a:ext>
                  </a:extLst>
                </a:gridCol>
                <a:gridCol w="576072">
                  <a:extLst>
                    <a:ext uri="{9D8B030D-6E8A-4147-A177-3AD203B41FA5}">
                      <a16:colId xmlns:a16="http://schemas.microsoft.com/office/drawing/2014/main" val="384932704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Last Updated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Saves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Reach</a:t>
                      </a:r>
                    </a:p>
                  </a:txBody>
                  <a:tcPr/>
                </a:tc>
                <a:extLst>
                  <a:ext uri="{0D108BD9-81ED-4DB2-BD59-A6C34878D82A}">
                    <a16:rowId xmlns:a16="http://schemas.microsoft.com/office/drawing/2014/main" val="25718958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trendset.muenchen - 2020-01-01 14:20:41</a:t>
                      </a:r>
                      <a:r>
                        <a:rPr kumimoji="0" lang="en-US" sz="1000" b="0" i="0" u="none" strike="noStrike" kern="1200" cap="none" spc="0" normalizeH="0" baseline="0" noProof="0">
                          <a:ln>
                            <a:noFill/>
                          </a:ln>
                          <a:solidFill>
                            <a:prstClr val="black"/>
                          </a:solidFill>
                          <a:effectLst/>
                          <a:uLnTx/>
                          <a:uFillTx/>
                          <a:latin typeface="+mn-lt"/>
                          <a:ea typeface="+mn-ea"/>
                          <a:cs typeface="+mn-cs"/>
                        </a:rPr>
                        <a:t>
 INFINITE POWER brings design to life with new visions. Happy colours, creative ideas and powerful designs testify to youthful optimism. 😊 #infinitepower —————————————————————
TrendSet 💙 International Trade Fair for Interiors, Inspiration and Lifestyle || Upcoming TrendSet Fair: 5 - 7 January 2020 at Messe München || #trendsetmünchen #trendinteriors #interiors #inspiration #lifestyle #trendsetwinter2020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https://www.instagram.com/p/B6x0sjKBATB/media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02/04/2020 19:27:47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901</a:t>
                      </a:r>
                    </a:p>
                  </a:txBody>
                  <a:tcPr/>
                </a:tc>
                <a:extLst>
                  <a:ext uri="{0D108BD9-81ED-4DB2-BD59-A6C34878D82A}">
                    <a16:rowId xmlns:a16="http://schemas.microsoft.com/office/drawing/2014/main" val="468320801"/>
                  </a:ext>
                </a:extLst>
              </a:tr>
            </a:tbl>
          </a:graphicData>
        </a:graphic>
      </p:graphicFrame>
      <p:sp>
        <p:nvSpPr>
          <p:cNvPr id="4" name="Text Placeholder 3">
            <a:extLst>
              <a:ext uri="{FF2B5EF4-FFF2-40B4-BE49-F238E27FC236}">
                <a16:creationId xmlns:a16="http://schemas.microsoft.com/office/drawing/2014/main" id="{DB25AB6B-EF5A-4578-A155-148E94AEADDE}"/>
              </a:ext>
            </a:extLst>
          </p:cNvPr>
          <p:cNvSpPr>
            <a:spLocks noGrp="1"/>
          </p:cNvSpPr>
          <p:nvPr>
            <p:ph type="body" sz="quarter" idx="14"/>
          </p:nvPr>
        </p:nvSpPr>
        <p:spPr/>
        <p:txBody>
          <a:bodyPr/>
          <a:lstStyle/>
          <a:p>
            <a:r>
              <a:rPr lang="en-US"/>
              <a:t>01/01/2020 - 01/04/2020</a:t>
            </a:r>
          </a:p>
        </p:txBody>
      </p:sp>
    </p:spTree>
    <p:extLst>
      <p:ext uri="{BB962C8B-B14F-4D97-AF65-F5344CB8AC3E}">
        <p14:creationId xmlns:p14="http://schemas.microsoft.com/office/powerpoint/2010/main" val="3773217662"/>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636</Words>
  <Application>Microsoft Office PowerPoint</Application>
  <PresentationFormat>On-screen Show (4:3)</PresentationFormat>
  <Paragraphs>277</Paragraphs>
  <Slides>12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12</vt:i4>
      </vt:variant>
    </vt:vector>
  </HeadingPairs>
  <TitlesOfParts>
    <vt:vector size="15" baseType="lpstr">
      <vt:lpstr>Calibri</vt:lpstr>
      <vt:lpstr>Arial</vt:lpstr>
      <vt:lpstr>quintly_template</vt:lpstr>
      <vt:lpstr>Instagram Posts Table | TrendSet - 1 of 12</vt:lpstr>
      <vt:lpstr>Instagram Posts Table | TrendSet - 2 of 12</vt:lpstr>
      <vt:lpstr>Instagram Posts Table | TrendSet - 3 of 12</vt:lpstr>
      <vt:lpstr>Instagram Posts Table | TrendSet - 4 of 12</vt:lpstr>
      <vt:lpstr>Instagram Posts Table | TrendSet - 5 of 12</vt:lpstr>
      <vt:lpstr>Instagram Posts Table | TrendSet - 6 of 12</vt:lpstr>
      <vt:lpstr>Instagram Posts Table | TrendSet - 7 of 12</vt:lpstr>
      <vt:lpstr>Instagram Posts Table | TrendSet - 8 of 12</vt:lpstr>
      <vt:lpstr>Instagram Posts Table | TrendSet - 9 of 12</vt:lpstr>
      <vt:lpstr>Instagram Posts Table | TrendSet - 10 of 12</vt:lpstr>
      <vt:lpstr>Instagram Posts Table | TrendSet - 11 of 12</vt:lpstr>
      <vt:lpstr>Instagram Posts Table | TrendSet - 12 of 12</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Instagram Posts Table | TrendSet - 1 of 12</dc:title>
  <dc:creator>Frederik Peiniger</dc:creator>
  <cp:lastModifiedBy>Frederik Peiniger</cp:lastModifiedBy>
  <cp:revision>1</cp:revision>
  <dcterms:created xsi:type="dcterms:W3CDTF">2020-02-06T08:29:53Z</dcterms:created>
  <dcterms:modified xsi:type="dcterms:W3CDTF">2020-02-06T08:31:27Z</dcterms:modified>
</cp:coreProperties>
</file>