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FB43A-F1FC-41CF-A9A6-87AE562392AB}"/>
              </a:ext>
            </a:extLst>
          </p:cNvPr>
          <p:cNvSpPr>
            <a:spLocks noGrp="1"/>
          </p:cNvSpPr>
          <p:nvPr>
            <p:ph type="title"/>
          </p:nvPr>
        </p:nvSpPr>
        <p:spPr/>
        <p:txBody>
          <a:bodyPr/>
          <a:lstStyle/>
          <a:p>
            <a:r>
              <a:rPr lang="en-US"/>
              <a:t>Instagram Posts Table | TrendSet - 1 of 12</a:t>
            </a:r>
          </a:p>
        </p:txBody>
      </p:sp>
      <p:graphicFrame>
        <p:nvGraphicFramePr>
          <p:cNvPr id="5" name="Table Placeholder 4">
            <a:extLst>
              <a:ext uri="{FF2B5EF4-FFF2-40B4-BE49-F238E27FC236}">
                <a16:creationId xmlns:a16="http://schemas.microsoft.com/office/drawing/2014/main" id="{E6A518C4-4463-4641-8835-6C353CDAA52B}"/>
              </a:ext>
            </a:extLst>
          </p:cNvPr>
          <p:cNvGraphicFramePr>
            <a:graphicFrameLocks noGrp="1"/>
          </p:cNvGraphicFramePr>
          <p:nvPr>
            <p:ph type="tbl" sz="quarter" idx="13"/>
            <p:extLst>
              <p:ext uri="{D42A27DB-BD31-4B8C-83A1-F6EECF244321}">
                <p14:modId xmlns:p14="http://schemas.microsoft.com/office/powerpoint/2010/main" val="2004482617"/>
              </p:ext>
            </p:extLst>
          </p:nvPr>
        </p:nvGraphicFramePr>
        <p:xfrm>
          <a:off x="457200" y="1731963"/>
          <a:ext cx="8065006" cy="548640"/>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826598241"/>
                    </a:ext>
                  </a:extLst>
                </a:gridCol>
                <a:gridCol w="1152143">
                  <a:extLst>
                    <a:ext uri="{9D8B030D-6E8A-4147-A177-3AD203B41FA5}">
                      <a16:colId xmlns:a16="http://schemas.microsoft.com/office/drawing/2014/main" val="2347343497"/>
                    </a:ext>
                  </a:extLst>
                </a:gridCol>
                <a:gridCol w="576072">
                  <a:extLst>
                    <a:ext uri="{9D8B030D-6E8A-4147-A177-3AD203B41FA5}">
                      <a16:colId xmlns:a16="http://schemas.microsoft.com/office/drawing/2014/main" val="1036924090"/>
                    </a:ext>
                  </a:extLst>
                </a:gridCol>
                <a:gridCol w="576072">
                  <a:extLst>
                    <a:ext uri="{9D8B030D-6E8A-4147-A177-3AD203B41FA5}">
                      <a16:colId xmlns:a16="http://schemas.microsoft.com/office/drawing/2014/main" val="1760542193"/>
                    </a:ext>
                  </a:extLst>
                </a:gridCol>
                <a:gridCol w="576072">
                  <a:extLst>
                    <a:ext uri="{9D8B030D-6E8A-4147-A177-3AD203B41FA5}">
                      <a16:colId xmlns:a16="http://schemas.microsoft.com/office/drawing/2014/main" val="217723898"/>
                    </a:ext>
                  </a:extLst>
                </a:gridCol>
                <a:gridCol w="576072">
                  <a:extLst>
                    <a:ext uri="{9D8B030D-6E8A-4147-A177-3AD203B41FA5}">
                      <a16:colId xmlns:a16="http://schemas.microsoft.com/office/drawing/2014/main" val="3435439434"/>
                    </a:ext>
                  </a:extLst>
                </a:gridCol>
                <a:gridCol w="576072">
                  <a:extLst>
                    <a:ext uri="{9D8B030D-6E8A-4147-A177-3AD203B41FA5}">
                      <a16:colId xmlns:a16="http://schemas.microsoft.com/office/drawing/2014/main" val="4197635594"/>
                    </a:ext>
                  </a:extLst>
                </a:gridCol>
                <a:gridCol w="576072">
                  <a:extLst>
                    <a:ext uri="{9D8B030D-6E8A-4147-A177-3AD203B41FA5}">
                      <a16:colId xmlns:a16="http://schemas.microsoft.com/office/drawing/2014/main" val="3337713083"/>
                    </a:ext>
                  </a:extLst>
                </a:gridCol>
                <a:gridCol w="576072">
                  <a:extLst>
                    <a:ext uri="{9D8B030D-6E8A-4147-A177-3AD203B41FA5}">
                      <a16:colId xmlns:a16="http://schemas.microsoft.com/office/drawing/2014/main" val="179696374"/>
                    </a:ext>
                  </a:extLst>
                </a:gridCol>
                <a:gridCol w="576072">
                  <a:extLst>
                    <a:ext uri="{9D8B030D-6E8A-4147-A177-3AD203B41FA5}">
                      <a16:colId xmlns:a16="http://schemas.microsoft.com/office/drawing/2014/main" val="2925940183"/>
                    </a:ext>
                  </a:extLst>
                </a:gridCol>
                <a:gridCol w="576072">
                  <a:extLst>
                    <a:ext uri="{9D8B030D-6E8A-4147-A177-3AD203B41FA5}">
                      <a16:colId xmlns:a16="http://schemas.microsoft.com/office/drawing/2014/main" val="1886156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96622374"/>
                  </a:ext>
                </a:extLst>
              </a:tr>
            </a:tbl>
          </a:graphicData>
        </a:graphic>
      </p:graphicFrame>
      <p:sp>
        <p:nvSpPr>
          <p:cNvPr id="4" name="Text Placeholder 3">
            <a:extLst>
              <a:ext uri="{FF2B5EF4-FFF2-40B4-BE49-F238E27FC236}">
                <a16:creationId xmlns:a16="http://schemas.microsoft.com/office/drawing/2014/main" id="{1D84653D-4717-41E6-8B98-F4C8FE430AF8}"/>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1919960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79854-E780-43EC-AF1A-A4602F7217D7}"/>
              </a:ext>
            </a:extLst>
          </p:cNvPr>
          <p:cNvSpPr>
            <a:spLocks noGrp="1"/>
          </p:cNvSpPr>
          <p:nvPr>
            <p:ph type="title"/>
          </p:nvPr>
        </p:nvSpPr>
        <p:spPr/>
        <p:txBody>
          <a:bodyPr/>
          <a:lstStyle/>
          <a:p>
            <a:r>
              <a:rPr lang="en-US"/>
              <a:t>Instagram Posts Table | TrendSet - 2 of 12</a:t>
            </a:r>
          </a:p>
        </p:txBody>
      </p:sp>
      <p:graphicFrame>
        <p:nvGraphicFramePr>
          <p:cNvPr id="5" name="Table Placeholder 4">
            <a:extLst>
              <a:ext uri="{FF2B5EF4-FFF2-40B4-BE49-F238E27FC236}">
                <a16:creationId xmlns:a16="http://schemas.microsoft.com/office/drawing/2014/main" id="{CBA6C75A-9F41-4F7B-A75A-0B5FEDD5B9EE}"/>
              </a:ext>
            </a:extLst>
          </p:cNvPr>
          <p:cNvGraphicFramePr>
            <a:graphicFrameLocks noGrp="1"/>
          </p:cNvGraphicFramePr>
          <p:nvPr>
            <p:ph type="tbl" sz="quarter" idx="13"/>
            <p:extLst>
              <p:ext uri="{D42A27DB-BD31-4B8C-83A1-F6EECF244321}">
                <p14:modId xmlns:p14="http://schemas.microsoft.com/office/powerpoint/2010/main" val="1779191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290253137"/>
                    </a:ext>
                  </a:extLst>
                </a:gridCol>
                <a:gridCol w="1152143">
                  <a:extLst>
                    <a:ext uri="{9D8B030D-6E8A-4147-A177-3AD203B41FA5}">
                      <a16:colId xmlns:a16="http://schemas.microsoft.com/office/drawing/2014/main" val="226063448"/>
                    </a:ext>
                  </a:extLst>
                </a:gridCol>
                <a:gridCol w="576072">
                  <a:extLst>
                    <a:ext uri="{9D8B030D-6E8A-4147-A177-3AD203B41FA5}">
                      <a16:colId xmlns:a16="http://schemas.microsoft.com/office/drawing/2014/main" val="1737393277"/>
                    </a:ext>
                  </a:extLst>
                </a:gridCol>
                <a:gridCol w="576072">
                  <a:extLst>
                    <a:ext uri="{9D8B030D-6E8A-4147-A177-3AD203B41FA5}">
                      <a16:colId xmlns:a16="http://schemas.microsoft.com/office/drawing/2014/main" val="3382225083"/>
                    </a:ext>
                  </a:extLst>
                </a:gridCol>
                <a:gridCol w="576072">
                  <a:extLst>
                    <a:ext uri="{9D8B030D-6E8A-4147-A177-3AD203B41FA5}">
                      <a16:colId xmlns:a16="http://schemas.microsoft.com/office/drawing/2014/main" val="1363718102"/>
                    </a:ext>
                  </a:extLst>
                </a:gridCol>
                <a:gridCol w="576072">
                  <a:extLst>
                    <a:ext uri="{9D8B030D-6E8A-4147-A177-3AD203B41FA5}">
                      <a16:colId xmlns:a16="http://schemas.microsoft.com/office/drawing/2014/main" val="708882572"/>
                    </a:ext>
                  </a:extLst>
                </a:gridCol>
                <a:gridCol w="576072">
                  <a:extLst>
                    <a:ext uri="{9D8B030D-6E8A-4147-A177-3AD203B41FA5}">
                      <a16:colId xmlns:a16="http://schemas.microsoft.com/office/drawing/2014/main" val="763953614"/>
                    </a:ext>
                  </a:extLst>
                </a:gridCol>
                <a:gridCol w="576072">
                  <a:extLst>
                    <a:ext uri="{9D8B030D-6E8A-4147-A177-3AD203B41FA5}">
                      <a16:colId xmlns:a16="http://schemas.microsoft.com/office/drawing/2014/main" val="761609061"/>
                    </a:ext>
                  </a:extLst>
                </a:gridCol>
                <a:gridCol w="576072">
                  <a:extLst>
                    <a:ext uri="{9D8B030D-6E8A-4147-A177-3AD203B41FA5}">
                      <a16:colId xmlns:a16="http://schemas.microsoft.com/office/drawing/2014/main" val="3238025141"/>
                    </a:ext>
                  </a:extLst>
                </a:gridCol>
                <a:gridCol w="576072">
                  <a:extLst>
                    <a:ext uri="{9D8B030D-6E8A-4147-A177-3AD203B41FA5}">
                      <a16:colId xmlns:a16="http://schemas.microsoft.com/office/drawing/2014/main" val="2402182838"/>
                    </a:ext>
                  </a:extLst>
                </a:gridCol>
                <a:gridCol w="576072">
                  <a:extLst>
                    <a:ext uri="{9D8B030D-6E8A-4147-A177-3AD203B41FA5}">
                      <a16:colId xmlns:a16="http://schemas.microsoft.com/office/drawing/2014/main" val="2288560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20761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- 2020-01-04 10:02:50</a:t>
                      </a:r>
                      <a:r>
                        <a:rPr kumimoji="0" lang="en-US" sz="1000" b="0" i="0" u="none" strike="noStrike" kern="1200" cap="none" spc="0" normalizeH="0" baseline="0" noProof="0">
                          <a:ln>
                            <a:noFill/>
                          </a:ln>
                          <a:solidFill>
                            <a:prstClr val="black"/>
                          </a:solidFill>
                          <a:effectLst/>
                          <a:uLnTx/>
                          <a:uFillTx/>
                          <a:latin typeface="+mn-lt"/>
                          <a:ea typeface="+mn-ea"/>
                          <a:cs typeface="+mn-cs"/>
                        </a:rPr>
                        <a:t>
 Tomorrow starts the 115th TrendSet and presents the latest SS2020 trends in living, dining, leisure and giving! 🥳 We are looking forward to see you in Munich! 💙 And if you should still need tickets, you can buy them in our TrendSet Ticket Shop on our website or tomorrow at the ticket counter in the entrance of @messe_muenchen’s fair halls. 😊 We wish you a safe journey to us... See you tomorrow! 🙃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https://www.instagram.com/p/B65Fm_gCKQf/media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extLst>
                  <a:ext uri="{0D108BD9-81ED-4DB2-BD59-A6C34878D82A}">
                    <a16:rowId xmlns:a16="http://schemas.microsoft.com/office/drawing/2014/main" val="533020230"/>
                  </a:ext>
                </a:extLst>
              </a:tr>
            </a:tbl>
          </a:graphicData>
        </a:graphic>
      </p:graphicFrame>
      <p:sp>
        <p:nvSpPr>
          <p:cNvPr id="4" name="Text Placeholder 3">
            <a:extLst>
              <a:ext uri="{FF2B5EF4-FFF2-40B4-BE49-F238E27FC236}">
                <a16:creationId xmlns:a16="http://schemas.microsoft.com/office/drawing/2014/main" id="{5E4CF6A3-CE1C-483A-B6DB-9C298E8BF8FC}"/>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2690087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4D79B-A407-40C8-8EAB-8A4E6CC302B9}"/>
              </a:ext>
            </a:extLst>
          </p:cNvPr>
          <p:cNvSpPr>
            <a:spLocks noGrp="1"/>
          </p:cNvSpPr>
          <p:nvPr>
            <p:ph type="title"/>
          </p:nvPr>
        </p:nvSpPr>
        <p:spPr/>
        <p:txBody>
          <a:bodyPr/>
          <a:lstStyle/>
          <a:p>
            <a:r>
              <a:rPr lang="en-US"/>
              <a:t>Instagram Posts Table | TrendSet - 3 of 12</a:t>
            </a:r>
          </a:p>
        </p:txBody>
      </p:sp>
      <p:graphicFrame>
        <p:nvGraphicFramePr>
          <p:cNvPr id="5" name="Table Placeholder 4">
            <a:extLst>
              <a:ext uri="{FF2B5EF4-FFF2-40B4-BE49-F238E27FC236}">
                <a16:creationId xmlns:a16="http://schemas.microsoft.com/office/drawing/2014/main" id="{5917A0FE-A882-401C-85BD-0CD477B6ABCD}"/>
              </a:ext>
            </a:extLst>
          </p:cNvPr>
          <p:cNvGraphicFramePr>
            <a:graphicFrameLocks noGrp="1"/>
          </p:cNvGraphicFramePr>
          <p:nvPr>
            <p:ph type="tbl" sz="quarter" idx="13"/>
            <p:extLst>
              <p:ext uri="{D42A27DB-BD31-4B8C-83A1-F6EECF244321}">
                <p14:modId xmlns:p14="http://schemas.microsoft.com/office/powerpoint/2010/main" val="1944525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652261866"/>
                    </a:ext>
                  </a:extLst>
                </a:gridCol>
                <a:gridCol w="1152143">
                  <a:extLst>
                    <a:ext uri="{9D8B030D-6E8A-4147-A177-3AD203B41FA5}">
                      <a16:colId xmlns:a16="http://schemas.microsoft.com/office/drawing/2014/main" val="733858170"/>
                    </a:ext>
                  </a:extLst>
                </a:gridCol>
                <a:gridCol w="576072">
                  <a:extLst>
                    <a:ext uri="{9D8B030D-6E8A-4147-A177-3AD203B41FA5}">
                      <a16:colId xmlns:a16="http://schemas.microsoft.com/office/drawing/2014/main" val="1782929813"/>
                    </a:ext>
                  </a:extLst>
                </a:gridCol>
                <a:gridCol w="576072">
                  <a:extLst>
                    <a:ext uri="{9D8B030D-6E8A-4147-A177-3AD203B41FA5}">
                      <a16:colId xmlns:a16="http://schemas.microsoft.com/office/drawing/2014/main" val="545381110"/>
                    </a:ext>
                  </a:extLst>
                </a:gridCol>
                <a:gridCol w="576072">
                  <a:extLst>
                    <a:ext uri="{9D8B030D-6E8A-4147-A177-3AD203B41FA5}">
                      <a16:colId xmlns:a16="http://schemas.microsoft.com/office/drawing/2014/main" val="2102457872"/>
                    </a:ext>
                  </a:extLst>
                </a:gridCol>
                <a:gridCol w="576072">
                  <a:extLst>
                    <a:ext uri="{9D8B030D-6E8A-4147-A177-3AD203B41FA5}">
                      <a16:colId xmlns:a16="http://schemas.microsoft.com/office/drawing/2014/main" val="3579107963"/>
                    </a:ext>
                  </a:extLst>
                </a:gridCol>
                <a:gridCol w="576072">
                  <a:extLst>
                    <a:ext uri="{9D8B030D-6E8A-4147-A177-3AD203B41FA5}">
                      <a16:colId xmlns:a16="http://schemas.microsoft.com/office/drawing/2014/main" val="1697730224"/>
                    </a:ext>
                  </a:extLst>
                </a:gridCol>
                <a:gridCol w="576072">
                  <a:extLst>
                    <a:ext uri="{9D8B030D-6E8A-4147-A177-3AD203B41FA5}">
                      <a16:colId xmlns:a16="http://schemas.microsoft.com/office/drawing/2014/main" val="1988644376"/>
                    </a:ext>
                  </a:extLst>
                </a:gridCol>
                <a:gridCol w="576072">
                  <a:extLst>
                    <a:ext uri="{9D8B030D-6E8A-4147-A177-3AD203B41FA5}">
                      <a16:colId xmlns:a16="http://schemas.microsoft.com/office/drawing/2014/main" val="872521868"/>
                    </a:ext>
                  </a:extLst>
                </a:gridCol>
                <a:gridCol w="576072">
                  <a:extLst>
                    <a:ext uri="{9D8B030D-6E8A-4147-A177-3AD203B41FA5}">
                      <a16:colId xmlns:a16="http://schemas.microsoft.com/office/drawing/2014/main" val="3744696919"/>
                    </a:ext>
                  </a:extLst>
                </a:gridCol>
                <a:gridCol w="576072">
                  <a:extLst>
                    <a:ext uri="{9D8B030D-6E8A-4147-A177-3AD203B41FA5}">
                      <a16:colId xmlns:a16="http://schemas.microsoft.com/office/drawing/2014/main" val="1494111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8360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13:39:18</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https://www.instagram.com/p/B625gJ_BNar/media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extLst>
                  <a:ext uri="{0D108BD9-81ED-4DB2-BD59-A6C34878D82A}">
                    <a16:rowId xmlns:a16="http://schemas.microsoft.com/office/drawing/2014/main" val="2889775026"/>
                  </a:ext>
                </a:extLst>
              </a:tr>
            </a:tbl>
          </a:graphicData>
        </a:graphic>
      </p:graphicFrame>
      <p:sp>
        <p:nvSpPr>
          <p:cNvPr id="4" name="Text Placeholder 3">
            <a:extLst>
              <a:ext uri="{FF2B5EF4-FFF2-40B4-BE49-F238E27FC236}">
                <a16:creationId xmlns:a16="http://schemas.microsoft.com/office/drawing/2014/main" id="{71340826-B52D-4A7C-ABB0-C175781F4AD6}"/>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2814935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5AE3C-62D0-45E3-9EE9-1CD8F493549D}"/>
              </a:ext>
            </a:extLst>
          </p:cNvPr>
          <p:cNvSpPr>
            <a:spLocks noGrp="1"/>
          </p:cNvSpPr>
          <p:nvPr>
            <p:ph type="title"/>
          </p:nvPr>
        </p:nvSpPr>
        <p:spPr/>
        <p:txBody>
          <a:bodyPr/>
          <a:lstStyle/>
          <a:p>
            <a:r>
              <a:rPr lang="en-US"/>
              <a:t>Instagram Posts Table | TrendSet - 4 of 12</a:t>
            </a:r>
          </a:p>
        </p:txBody>
      </p:sp>
      <p:graphicFrame>
        <p:nvGraphicFramePr>
          <p:cNvPr id="5" name="Table Placeholder 4">
            <a:extLst>
              <a:ext uri="{FF2B5EF4-FFF2-40B4-BE49-F238E27FC236}">
                <a16:creationId xmlns:a16="http://schemas.microsoft.com/office/drawing/2014/main" id="{09A57BAD-BF5A-48DB-962A-BA1934875D50}"/>
              </a:ext>
            </a:extLst>
          </p:cNvPr>
          <p:cNvGraphicFramePr>
            <a:graphicFrameLocks noGrp="1"/>
          </p:cNvGraphicFramePr>
          <p:nvPr>
            <p:ph type="tbl" sz="quarter" idx="13"/>
            <p:extLst>
              <p:ext uri="{D42A27DB-BD31-4B8C-83A1-F6EECF244321}">
                <p14:modId xmlns:p14="http://schemas.microsoft.com/office/powerpoint/2010/main" val="3379626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289591105"/>
                    </a:ext>
                  </a:extLst>
                </a:gridCol>
                <a:gridCol w="1152143">
                  <a:extLst>
                    <a:ext uri="{9D8B030D-6E8A-4147-A177-3AD203B41FA5}">
                      <a16:colId xmlns:a16="http://schemas.microsoft.com/office/drawing/2014/main" val="4219866535"/>
                    </a:ext>
                  </a:extLst>
                </a:gridCol>
                <a:gridCol w="576072">
                  <a:extLst>
                    <a:ext uri="{9D8B030D-6E8A-4147-A177-3AD203B41FA5}">
                      <a16:colId xmlns:a16="http://schemas.microsoft.com/office/drawing/2014/main" val="1109642290"/>
                    </a:ext>
                  </a:extLst>
                </a:gridCol>
                <a:gridCol w="576072">
                  <a:extLst>
                    <a:ext uri="{9D8B030D-6E8A-4147-A177-3AD203B41FA5}">
                      <a16:colId xmlns:a16="http://schemas.microsoft.com/office/drawing/2014/main" val="2517250870"/>
                    </a:ext>
                  </a:extLst>
                </a:gridCol>
                <a:gridCol w="576072">
                  <a:extLst>
                    <a:ext uri="{9D8B030D-6E8A-4147-A177-3AD203B41FA5}">
                      <a16:colId xmlns:a16="http://schemas.microsoft.com/office/drawing/2014/main" val="2621501830"/>
                    </a:ext>
                  </a:extLst>
                </a:gridCol>
                <a:gridCol w="576072">
                  <a:extLst>
                    <a:ext uri="{9D8B030D-6E8A-4147-A177-3AD203B41FA5}">
                      <a16:colId xmlns:a16="http://schemas.microsoft.com/office/drawing/2014/main" val="3914898977"/>
                    </a:ext>
                  </a:extLst>
                </a:gridCol>
                <a:gridCol w="576072">
                  <a:extLst>
                    <a:ext uri="{9D8B030D-6E8A-4147-A177-3AD203B41FA5}">
                      <a16:colId xmlns:a16="http://schemas.microsoft.com/office/drawing/2014/main" val="2803049089"/>
                    </a:ext>
                  </a:extLst>
                </a:gridCol>
                <a:gridCol w="576072">
                  <a:extLst>
                    <a:ext uri="{9D8B030D-6E8A-4147-A177-3AD203B41FA5}">
                      <a16:colId xmlns:a16="http://schemas.microsoft.com/office/drawing/2014/main" val="361496938"/>
                    </a:ext>
                  </a:extLst>
                </a:gridCol>
                <a:gridCol w="576072">
                  <a:extLst>
                    <a:ext uri="{9D8B030D-6E8A-4147-A177-3AD203B41FA5}">
                      <a16:colId xmlns:a16="http://schemas.microsoft.com/office/drawing/2014/main" val="2343121296"/>
                    </a:ext>
                  </a:extLst>
                </a:gridCol>
                <a:gridCol w="576072">
                  <a:extLst>
                    <a:ext uri="{9D8B030D-6E8A-4147-A177-3AD203B41FA5}">
                      <a16:colId xmlns:a16="http://schemas.microsoft.com/office/drawing/2014/main" val="3157012834"/>
                    </a:ext>
                  </a:extLst>
                </a:gridCol>
                <a:gridCol w="576072">
                  <a:extLst>
                    <a:ext uri="{9D8B030D-6E8A-4147-A177-3AD203B41FA5}">
                      <a16:colId xmlns:a16="http://schemas.microsoft.com/office/drawing/2014/main" val="966400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43631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13:31:52</a:t>
                      </a:r>
                      <a:r>
                        <a:rPr kumimoji="0" lang="en-US" sz="1000" b="0" i="0" u="none" strike="noStrike" kern="1200" cap="none" spc="0" normalizeH="0" baseline="0" noProof="0">
                          <a:ln>
                            <a:noFill/>
                          </a:ln>
                          <a:solidFill>
                            <a:prstClr val="black"/>
                          </a:solidFill>
                          <a:effectLst/>
                          <a:uLnTx/>
                          <a:uFillTx/>
                          <a:latin typeface="+mn-lt"/>
                          <a:ea typeface="+mn-ea"/>
                          <a:cs typeface="+mn-cs"/>
                        </a:rPr>
                        <a:t>
 Trend Motif NATURAL EVOLUTION plus coziness... Pillows in shades of stone-grey by @knitfactory_official.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https://www.instagram.com/p/B624vLkhKi_/media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01:29:10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a:t>
                      </a:r>
                    </a:p>
                  </a:txBody>
                  <a:tcPr/>
                </a:tc>
                <a:extLst>
                  <a:ext uri="{0D108BD9-81ED-4DB2-BD59-A6C34878D82A}">
                    <a16:rowId xmlns:a16="http://schemas.microsoft.com/office/drawing/2014/main" val="3078793136"/>
                  </a:ext>
                </a:extLst>
              </a:tr>
            </a:tbl>
          </a:graphicData>
        </a:graphic>
      </p:graphicFrame>
      <p:sp>
        <p:nvSpPr>
          <p:cNvPr id="4" name="Text Placeholder 3">
            <a:extLst>
              <a:ext uri="{FF2B5EF4-FFF2-40B4-BE49-F238E27FC236}">
                <a16:creationId xmlns:a16="http://schemas.microsoft.com/office/drawing/2014/main" id="{E5CE199C-44FB-42F7-B8EF-C892C85C2082}"/>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1062338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F9582-7A34-48D3-9923-5083B9C66C55}"/>
              </a:ext>
            </a:extLst>
          </p:cNvPr>
          <p:cNvSpPr>
            <a:spLocks noGrp="1"/>
          </p:cNvSpPr>
          <p:nvPr>
            <p:ph type="title"/>
          </p:nvPr>
        </p:nvSpPr>
        <p:spPr/>
        <p:txBody>
          <a:bodyPr/>
          <a:lstStyle/>
          <a:p>
            <a:r>
              <a:rPr lang="en-US"/>
              <a:t>Instagram Posts Table | TrendSet - 5 of 12</a:t>
            </a:r>
          </a:p>
        </p:txBody>
      </p:sp>
      <p:graphicFrame>
        <p:nvGraphicFramePr>
          <p:cNvPr id="5" name="Table Placeholder 4">
            <a:extLst>
              <a:ext uri="{FF2B5EF4-FFF2-40B4-BE49-F238E27FC236}">
                <a16:creationId xmlns:a16="http://schemas.microsoft.com/office/drawing/2014/main" id="{89CB72DE-9129-4527-9D99-8BCE97B35D16}"/>
              </a:ext>
            </a:extLst>
          </p:cNvPr>
          <p:cNvGraphicFramePr>
            <a:graphicFrameLocks noGrp="1"/>
          </p:cNvGraphicFramePr>
          <p:nvPr>
            <p:ph type="tbl" sz="quarter" idx="13"/>
            <p:extLst>
              <p:ext uri="{D42A27DB-BD31-4B8C-83A1-F6EECF244321}">
                <p14:modId xmlns:p14="http://schemas.microsoft.com/office/powerpoint/2010/main" val="3475845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630684902"/>
                    </a:ext>
                  </a:extLst>
                </a:gridCol>
                <a:gridCol w="1152143">
                  <a:extLst>
                    <a:ext uri="{9D8B030D-6E8A-4147-A177-3AD203B41FA5}">
                      <a16:colId xmlns:a16="http://schemas.microsoft.com/office/drawing/2014/main" val="3172740693"/>
                    </a:ext>
                  </a:extLst>
                </a:gridCol>
                <a:gridCol w="576072">
                  <a:extLst>
                    <a:ext uri="{9D8B030D-6E8A-4147-A177-3AD203B41FA5}">
                      <a16:colId xmlns:a16="http://schemas.microsoft.com/office/drawing/2014/main" val="3824191035"/>
                    </a:ext>
                  </a:extLst>
                </a:gridCol>
                <a:gridCol w="576072">
                  <a:extLst>
                    <a:ext uri="{9D8B030D-6E8A-4147-A177-3AD203B41FA5}">
                      <a16:colId xmlns:a16="http://schemas.microsoft.com/office/drawing/2014/main" val="1553380232"/>
                    </a:ext>
                  </a:extLst>
                </a:gridCol>
                <a:gridCol w="576072">
                  <a:extLst>
                    <a:ext uri="{9D8B030D-6E8A-4147-A177-3AD203B41FA5}">
                      <a16:colId xmlns:a16="http://schemas.microsoft.com/office/drawing/2014/main" val="2311194914"/>
                    </a:ext>
                  </a:extLst>
                </a:gridCol>
                <a:gridCol w="576072">
                  <a:extLst>
                    <a:ext uri="{9D8B030D-6E8A-4147-A177-3AD203B41FA5}">
                      <a16:colId xmlns:a16="http://schemas.microsoft.com/office/drawing/2014/main" val="868228916"/>
                    </a:ext>
                  </a:extLst>
                </a:gridCol>
                <a:gridCol w="576072">
                  <a:extLst>
                    <a:ext uri="{9D8B030D-6E8A-4147-A177-3AD203B41FA5}">
                      <a16:colId xmlns:a16="http://schemas.microsoft.com/office/drawing/2014/main" val="1747305823"/>
                    </a:ext>
                  </a:extLst>
                </a:gridCol>
                <a:gridCol w="576072">
                  <a:extLst>
                    <a:ext uri="{9D8B030D-6E8A-4147-A177-3AD203B41FA5}">
                      <a16:colId xmlns:a16="http://schemas.microsoft.com/office/drawing/2014/main" val="2930858224"/>
                    </a:ext>
                  </a:extLst>
                </a:gridCol>
                <a:gridCol w="576072">
                  <a:extLst>
                    <a:ext uri="{9D8B030D-6E8A-4147-A177-3AD203B41FA5}">
                      <a16:colId xmlns:a16="http://schemas.microsoft.com/office/drawing/2014/main" val="3823774961"/>
                    </a:ext>
                  </a:extLst>
                </a:gridCol>
                <a:gridCol w="576072">
                  <a:extLst>
                    <a:ext uri="{9D8B030D-6E8A-4147-A177-3AD203B41FA5}">
                      <a16:colId xmlns:a16="http://schemas.microsoft.com/office/drawing/2014/main" val="1459456081"/>
                    </a:ext>
                  </a:extLst>
                </a:gridCol>
                <a:gridCol w="576072">
                  <a:extLst>
                    <a:ext uri="{9D8B030D-6E8A-4147-A177-3AD203B41FA5}">
                      <a16:colId xmlns:a16="http://schemas.microsoft.com/office/drawing/2014/main" val="2696536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89938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11:07:05</a:t>
                      </a:r>
                      <a:r>
                        <a:rPr kumimoji="0" lang="en-US" sz="1000" b="0" i="0" u="none" strike="noStrike" kern="1200" cap="none" spc="0" normalizeH="0" baseline="0" noProof="0">
                          <a:ln>
                            <a:noFill/>
                          </a:ln>
                          <a:solidFill>
                            <a:prstClr val="black"/>
                          </a:solidFill>
                          <a:effectLst/>
                          <a:uLnTx/>
                          <a:uFillTx/>
                          <a:latin typeface="+mn-lt"/>
                          <a:ea typeface="+mn-ea"/>
                          <a:cs typeface="+mn-cs"/>
                        </a:rPr>
                        <a:t>
 Have you already had a look at our highlights which we added to our Instagram profil? Check them out! 💙 – In this post we have a NATURAL EVOLUTION inspired lowboard for the living room by @bachemartcraft for you.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https://www.instagram.com/p/B62oKq7BYFs/media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01:29:10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extLst>
                  <a:ext uri="{0D108BD9-81ED-4DB2-BD59-A6C34878D82A}">
                    <a16:rowId xmlns:a16="http://schemas.microsoft.com/office/drawing/2014/main" val="844436836"/>
                  </a:ext>
                </a:extLst>
              </a:tr>
            </a:tbl>
          </a:graphicData>
        </a:graphic>
      </p:graphicFrame>
      <p:sp>
        <p:nvSpPr>
          <p:cNvPr id="4" name="Text Placeholder 3">
            <a:extLst>
              <a:ext uri="{FF2B5EF4-FFF2-40B4-BE49-F238E27FC236}">
                <a16:creationId xmlns:a16="http://schemas.microsoft.com/office/drawing/2014/main" id="{19B60853-6717-4754-85E7-5EF5127F72FB}"/>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3686005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2C5A6-990A-4FBC-950B-9445EAE68C5C}"/>
              </a:ext>
            </a:extLst>
          </p:cNvPr>
          <p:cNvSpPr>
            <a:spLocks noGrp="1"/>
          </p:cNvSpPr>
          <p:nvPr>
            <p:ph type="title"/>
          </p:nvPr>
        </p:nvSpPr>
        <p:spPr/>
        <p:txBody>
          <a:bodyPr/>
          <a:lstStyle/>
          <a:p>
            <a:r>
              <a:rPr lang="en-US"/>
              <a:t>Instagram Posts Table | TrendSet - 6 of 12</a:t>
            </a:r>
          </a:p>
        </p:txBody>
      </p:sp>
      <p:graphicFrame>
        <p:nvGraphicFramePr>
          <p:cNvPr id="5" name="Table Placeholder 4">
            <a:extLst>
              <a:ext uri="{FF2B5EF4-FFF2-40B4-BE49-F238E27FC236}">
                <a16:creationId xmlns:a16="http://schemas.microsoft.com/office/drawing/2014/main" id="{7061722D-E31B-4DFA-AC51-E03999C186B7}"/>
              </a:ext>
            </a:extLst>
          </p:cNvPr>
          <p:cNvGraphicFramePr>
            <a:graphicFrameLocks noGrp="1"/>
          </p:cNvGraphicFramePr>
          <p:nvPr>
            <p:ph type="tbl" sz="quarter" idx="13"/>
            <p:extLst>
              <p:ext uri="{D42A27DB-BD31-4B8C-83A1-F6EECF244321}">
                <p14:modId xmlns:p14="http://schemas.microsoft.com/office/powerpoint/2010/main" val="874247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64252215"/>
                    </a:ext>
                  </a:extLst>
                </a:gridCol>
                <a:gridCol w="1152143">
                  <a:extLst>
                    <a:ext uri="{9D8B030D-6E8A-4147-A177-3AD203B41FA5}">
                      <a16:colId xmlns:a16="http://schemas.microsoft.com/office/drawing/2014/main" val="2147141424"/>
                    </a:ext>
                  </a:extLst>
                </a:gridCol>
                <a:gridCol w="576072">
                  <a:extLst>
                    <a:ext uri="{9D8B030D-6E8A-4147-A177-3AD203B41FA5}">
                      <a16:colId xmlns:a16="http://schemas.microsoft.com/office/drawing/2014/main" val="2986523395"/>
                    </a:ext>
                  </a:extLst>
                </a:gridCol>
                <a:gridCol w="576072">
                  <a:extLst>
                    <a:ext uri="{9D8B030D-6E8A-4147-A177-3AD203B41FA5}">
                      <a16:colId xmlns:a16="http://schemas.microsoft.com/office/drawing/2014/main" val="1514392800"/>
                    </a:ext>
                  </a:extLst>
                </a:gridCol>
                <a:gridCol w="576072">
                  <a:extLst>
                    <a:ext uri="{9D8B030D-6E8A-4147-A177-3AD203B41FA5}">
                      <a16:colId xmlns:a16="http://schemas.microsoft.com/office/drawing/2014/main" val="1630826490"/>
                    </a:ext>
                  </a:extLst>
                </a:gridCol>
                <a:gridCol w="576072">
                  <a:extLst>
                    <a:ext uri="{9D8B030D-6E8A-4147-A177-3AD203B41FA5}">
                      <a16:colId xmlns:a16="http://schemas.microsoft.com/office/drawing/2014/main" val="3574629195"/>
                    </a:ext>
                  </a:extLst>
                </a:gridCol>
                <a:gridCol w="576072">
                  <a:extLst>
                    <a:ext uri="{9D8B030D-6E8A-4147-A177-3AD203B41FA5}">
                      <a16:colId xmlns:a16="http://schemas.microsoft.com/office/drawing/2014/main" val="1511886155"/>
                    </a:ext>
                  </a:extLst>
                </a:gridCol>
                <a:gridCol w="576072">
                  <a:extLst>
                    <a:ext uri="{9D8B030D-6E8A-4147-A177-3AD203B41FA5}">
                      <a16:colId xmlns:a16="http://schemas.microsoft.com/office/drawing/2014/main" val="1696623486"/>
                    </a:ext>
                  </a:extLst>
                </a:gridCol>
                <a:gridCol w="576072">
                  <a:extLst>
                    <a:ext uri="{9D8B030D-6E8A-4147-A177-3AD203B41FA5}">
                      <a16:colId xmlns:a16="http://schemas.microsoft.com/office/drawing/2014/main" val="3104151940"/>
                    </a:ext>
                  </a:extLst>
                </a:gridCol>
                <a:gridCol w="576072">
                  <a:extLst>
                    <a:ext uri="{9D8B030D-6E8A-4147-A177-3AD203B41FA5}">
                      <a16:colId xmlns:a16="http://schemas.microsoft.com/office/drawing/2014/main" val="1888022711"/>
                    </a:ext>
                  </a:extLst>
                </a:gridCol>
                <a:gridCol w="576072">
                  <a:extLst>
                    <a:ext uri="{9D8B030D-6E8A-4147-A177-3AD203B41FA5}">
                      <a16:colId xmlns:a16="http://schemas.microsoft.com/office/drawing/2014/main" val="230191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4402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19:40:47</a:t>
                      </a:r>
                      <a:r>
                        <a:rPr kumimoji="0" lang="en-US" sz="1000" b="0" i="0" u="none" strike="noStrike" kern="1200" cap="none" spc="0" normalizeH="0" baseline="0" noProof="0">
                          <a:ln>
                            <a:noFill/>
                          </a:ln>
                          <a:solidFill>
                            <a:prstClr val="black"/>
                          </a:solidFill>
                          <a:effectLst/>
                          <a:uLnTx/>
                          <a:uFillTx/>
                          <a:latin typeface="+mn-lt"/>
                          <a:ea typeface="+mn-ea"/>
                          <a:cs typeface="+mn-cs"/>
                        </a:rPr>
                        <a:t>
 Natural Materials and full of details... That’s NATURAL EVOLUTION. Can you see the leaf-structure in the ceramic bowls by @vanverre.fairtrade?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https://www.instagram.com/p/B60-KVLBk_l/media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01:29:10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a:t>
                      </a:r>
                    </a:p>
                  </a:txBody>
                  <a:tcPr/>
                </a:tc>
                <a:extLst>
                  <a:ext uri="{0D108BD9-81ED-4DB2-BD59-A6C34878D82A}">
                    <a16:rowId xmlns:a16="http://schemas.microsoft.com/office/drawing/2014/main" val="3039013062"/>
                  </a:ext>
                </a:extLst>
              </a:tr>
            </a:tbl>
          </a:graphicData>
        </a:graphic>
      </p:graphicFrame>
      <p:sp>
        <p:nvSpPr>
          <p:cNvPr id="4" name="Text Placeholder 3">
            <a:extLst>
              <a:ext uri="{FF2B5EF4-FFF2-40B4-BE49-F238E27FC236}">
                <a16:creationId xmlns:a16="http://schemas.microsoft.com/office/drawing/2014/main" id="{A75D46A3-FF62-45BE-A960-229A3DB23B4D}"/>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3296412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83791-F6C4-4B5F-A711-BA9D14B30872}"/>
              </a:ext>
            </a:extLst>
          </p:cNvPr>
          <p:cNvSpPr>
            <a:spLocks noGrp="1"/>
          </p:cNvSpPr>
          <p:nvPr>
            <p:ph type="title"/>
          </p:nvPr>
        </p:nvSpPr>
        <p:spPr/>
        <p:txBody>
          <a:bodyPr/>
          <a:lstStyle/>
          <a:p>
            <a:r>
              <a:rPr lang="en-US"/>
              <a:t>Instagram Posts Table | TrendSet - 7 of 12</a:t>
            </a:r>
          </a:p>
        </p:txBody>
      </p:sp>
      <p:graphicFrame>
        <p:nvGraphicFramePr>
          <p:cNvPr id="5" name="Table Placeholder 4">
            <a:extLst>
              <a:ext uri="{FF2B5EF4-FFF2-40B4-BE49-F238E27FC236}">
                <a16:creationId xmlns:a16="http://schemas.microsoft.com/office/drawing/2014/main" id="{8FF67FDE-F2AA-49E4-97F5-422C001E3617}"/>
              </a:ext>
            </a:extLst>
          </p:cNvPr>
          <p:cNvGraphicFramePr>
            <a:graphicFrameLocks noGrp="1"/>
          </p:cNvGraphicFramePr>
          <p:nvPr>
            <p:ph type="tbl" sz="quarter" idx="13"/>
            <p:extLst>
              <p:ext uri="{D42A27DB-BD31-4B8C-83A1-F6EECF244321}">
                <p14:modId xmlns:p14="http://schemas.microsoft.com/office/powerpoint/2010/main" val="3004177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874205243"/>
                    </a:ext>
                  </a:extLst>
                </a:gridCol>
                <a:gridCol w="1152143">
                  <a:extLst>
                    <a:ext uri="{9D8B030D-6E8A-4147-A177-3AD203B41FA5}">
                      <a16:colId xmlns:a16="http://schemas.microsoft.com/office/drawing/2014/main" val="911562719"/>
                    </a:ext>
                  </a:extLst>
                </a:gridCol>
                <a:gridCol w="576072">
                  <a:extLst>
                    <a:ext uri="{9D8B030D-6E8A-4147-A177-3AD203B41FA5}">
                      <a16:colId xmlns:a16="http://schemas.microsoft.com/office/drawing/2014/main" val="843833414"/>
                    </a:ext>
                  </a:extLst>
                </a:gridCol>
                <a:gridCol w="576072">
                  <a:extLst>
                    <a:ext uri="{9D8B030D-6E8A-4147-A177-3AD203B41FA5}">
                      <a16:colId xmlns:a16="http://schemas.microsoft.com/office/drawing/2014/main" val="3406639973"/>
                    </a:ext>
                  </a:extLst>
                </a:gridCol>
                <a:gridCol w="576072">
                  <a:extLst>
                    <a:ext uri="{9D8B030D-6E8A-4147-A177-3AD203B41FA5}">
                      <a16:colId xmlns:a16="http://schemas.microsoft.com/office/drawing/2014/main" val="3966415089"/>
                    </a:ext>
                  </a:extLst>
                </a:gridCol>
                <a:gridCol w="576072">
                  <a:extLst>
                    <a:ext uri="{9D8B030D-6E8A-4147-A177-3AD203B41FA5}">
                      <a16:colId xmlns:a16="http://schemas.microsoft.com/office/drawing/2014/main" val="2349867829"/>
                    </a:ext>
                  </a:extLst>
                </a:gridCol>
                <a:gridCol w="576072">
                  <a:extLst>
                    <a:ext uri="{9D8B030D-6E8A-4147-A177-3AD203B41FA5}">
                      <a16:colId xmlns:a16="http://schemas.microsoft.com/office/drawing/2014/main" val="3897946535"/>
                    </a:ext>
                  </a:extLst>
                </a:gridCol>
                <a:gridCol w="576072">
                  <a:extLst>
                    <a:ext uri="{9D8B030D-6E8A-4147-A177-3AD203B41FA5}">
                      <a16:colId xmlns:a16="http://schemas.microsoft.com/office/drawing/2014/main" val="2476250250"/>
                    </a:ext>
                  </a:extLst>
                </a:gridCol>
                <a:gridCol w="576072">
                  <a:extLst>
                    <a:ext uri="{9D8B030D-6E8A-4147-A177-3AD203B41FA5}">
                      <a16:colId xmlns:a16="http://schemas.microsoft.com/office/drawing/2014/main" val="3593124558"/>
                    </a:ext>
                  </a:extLst>
                </a:gridCol>
                <a:gridCol w="576072">
                  <a:extLst>
                    <a:ext uri="{9D8B030D-6E8A-4147-A177-3AD203B41FA5}">
                      <a16:colId xmlns:a16="http://schemas.microsoft.com/office/drawing/2014/main" val="54608393"/>
                    </a:ext>
                  </a:extLst>
                </a:gridCol>
                <a:gridCol w="576072">
                  <a:extLst>
                    <a:ext uri="{9D8B030D-6E8A-4147-A177-3AD203B41FA5}">
                      <a16:colId xmlns:a16="http://schemas.microsoft.com/office/drawing/2014/main" val="1169710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6137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19:37:31</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New things develop from the given. Creativity is shown in the smallest detail. The beauty of nature is the inspiration for many designs. Elementary textures, imperfect surfaces and sustainable, often untreated materials celebrate an almost meditative simplicity in the designs. Translucent elements and fabrics create a light atmosphere. Picturesque ombré effects gently accentuate interiors and fashion pieces. Materials and textiles proudly present their history. Sun-faded leather, marbled terracotta, faded linen, lively wooden surfaces and porous stoneware tell of life in the forces of nature. Rich colours, a multisensory design and organic forms complete the warm, minimalist and sensual designs.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https://www.instagram.com/p/B609ybeh9-w/media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01:29:10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extLst>
                  <a:ext uri="{0D108BD9-81ED-4DB2-BD59-A6C34878D82A}">
                    <a16:rowId xmlns:a16="http://schemas.microsoft.com/office/drawing/2014/main" val="899184220"/>
                  </a:ext>
                </a:extLst>
              </a:tr>
            </a:tbl>
          </a:graphicData>
        </a:graphic>
      </p:graphicFrame>
      <p:sp>
        <p:nvSpPr>
          <p:cNvPr id="4" name="Text Placeholder 3">
            <a:extLst>
              <a:ext uri="{FF2B5EF4-FFF2-40B4-BE49-F238E27FC236}">
                <a16:creationId xmlns:a16="http://schemas.microsoft.com/office/drawing/2014/main" id="{37E8C510-84D4-45D5-9AB3-AEE76C0BFD94}"/>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3056372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A92EF-8D1A-4F25-A95E-D60E5BEDE882}"/>
              </a:ext>
            </a:extLst>
          </p:cNvPr>
          <p:cNvSpPr>
            <a:spLocks noGrp="1"/>
          </p:cNvSpPr>
          <p:nvPr>
            <p:ph type="title"/>
          </p:nvPr>
        </p:nvSpPr>
        <p:spPr/>
        <p:txBody>
          <a:bodyPr/>
          <a:lstStyle/>
          <a:p>
            <a:r>
              <a:rPr lang="en-US"/>
              <a:t>Instagram Posts Table | TrendSet - 8 of 12</a:t>
            </a:r>
          </a:p>
        </p:txBody>
      </p:sp>
      <p:graphicFrame>
        <p:nvGraphicFramePr>
          <p:cNvPr id="5" name="Table Placeholder 4">
            <a:extLst>
              <a:ext uri="{FF2B5EF4-FFF2-40B4-BE49-F238E27FC236}">
                <a16:creationId xmlns:a16="http://schemas.microsoft.com/office/drawing/2014/main" id="{A863AF78-F8FB-4E7F-B43A-F1408F611C47}"/>
              </a:ext>
            </a:extLst>
          </p:cNvPr>
          <p:cNvGraphicFramePr>
            <a:graphicFrameLocks noGrp="1"/>
          </p:cNvGraphicFramePr>
          <p:nvPr>
            <p:ph type="tbl" sz="quarter" idx="13"/>
            <p:extLst>
              <p:ext uri="{D42A27DB-BD31-4B8C-83A1-F6EECF244321}">
                <p14:modId xmlns:p14="http://schemas.microsoft.com/office/powerpoint/2010/main" val="52245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005208911"/>
                    </a:ext>
                  </a:extLst>
                </a:gridCol>
                <a:gridCol w="1152143">
                  <a:extLst>
                    <a:ext uri="{9D8B030D-6E8A-4147-A177-3AD203B41FA5}">
                      <a16:colId xmlns:a16="http://schemas.microsoft.com/office/drawing/2014/main" val="3305191910"/>
                    </a:ext>
                  </a:extLst>
                </a:gridCol>
                <a:gridCol w="576072">
                  <a:extLst>
                    <a:ext uri="{9D8B030D-6E8A-4147-A177-3AD203B41FA5}">
                      <a16:colId xmlns:a16="http://schemas.microsoft.com/office/drawing/2014/main" val="4050631773"/>
                    </a:ext>
                  </a:extLst>
                </a:gridCol>
                <a:gridCol w="576072">
                  <a:extLst>
                    <a:ext uri="{9D8B030D-6E8A-4147-A177-3AD203B41FA5}">
                      <a16:colId xmlns:a16="http://schemas.microsoft.com/office/drawing/2014/main" val="1096701796"/>
                    </a:ext>
                  </a:extLst>
                </a:gridCol>
                <a:gridCol w="576072">
                  <a:extLst>
                    <a:ext uri="{9D8B030D-6E8A-4147-A177-3AD203B41FA5}">
                      <a16:colId xmlns:a16="http://schemas.microsoft.com/office/drawing/2014/main" val="262924959"/>
                    </a:ext>
                  </a:extLst>
                </a:gridCol>
                <a:gridCol w="576072">
                  <a:extLst>
                    <a:ext uri="{9D8B030D-6E8A-4147-A177-3AD203B41FA5}">
                      <a16:colId xmlns:a16="http://schemas.microsoft.com/office/drawing/2014/main" val="1704562969"/>
                    </a:ext>
                  </a:extLst>
                </a:gridCol>
                <a:gridCol w="576072">
                  <a:extLst>
                    <a:ext uri="{9D8B030D-6E8A-4147-A177-3AD203B41FA5}">
                      <a16:colId xmlns:a16="http://schemas.microsoft.com/office/drawing/2014/main" val="3891031544"/>
                    </a:ext>
                  </a:extLst>
                </a:gridCol>
                <a:gridCol w="576072">
                  <a:extLst>
                    <a:ext uri="{9D8B030D-6E8A-4147-A177-3AD203B41FA5}">
                      <a16:colId xmlns:a16="http://schemas.microsoft.com/office/drawing/2014/main" val="3834140639"/>
                    </a:ext>
                  </a:extLst>
                </a:gridCol>
                <a:gridCol w="576072">
                  <a:extLst>
                    <a:ext uri="{9D8B030D-6E8A-4147-A177-3AD203B41FA5}">
                      <a16:colId xmlns:a16="http://schemas.microsoft.com/office/drawing/2014/main" val="1355761738"/>
                    </a:ext>
                  </a:extLst>
                </a:gridCol>
                <a:gridCol w="576072">
                  <a:extLst>
                    <a:ext uri="{9D8B030D-6E8A-4147-A177-3AD203B41FA5}">
                      <a16:colId xmlns:a16="http://schemas.microsoft.com/office/drawing/2014/main" val="3981322523"/>
                    </a:ext>
                  </a:extLst>
                </a:gridCol>
                <a:gridCol w="576072">
                  <a:extLst>
                    <a:ext uri="{9D8B030D-6E8A-4147-A177-3AD203B41FA5}">
                      <a16:colId xmlns:a16="http://schemas.microsoft.com/office/drawing/2014/main" val="3296582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95246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19:35:24</a:t>
                      </a:r>
                      <a:r>
                        <a:rPr kumimoji="0" lang="en-US" sz="1000" b="0" i="0" u="none" strike="noStrike" kern="1200" cap="none" spc="0" normalizeH="0" baseline="0" noProof="0">
                          <a:ln>
                            <a:noFill/>
                          </a:ln>
                          <a:solidFill>
                            <a:prstClr val="black"/>
                          </a:solidFill>
                          <a:effectLst/>
                          <a:uLnTx/>
                          <a:uFillTx/>
                          <a:latin typeface="+mn-lt"/>
                          <a:ea typeface="+mn-ea"/>
                          <a:cs typeface="+mn-cs"/>
                        </a:rPr>
                        <a:t>
 Before we present you TrendMotif NATURAL EVOLUTION, we want to show you something a bit outstanding made by @jlinedecoration ... It’s almost a fusion of NATURAL EVOLUTION and INFINITE POWER because of the pattern on the scull. Definitly inspirational!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https://www.instagram.com/p/B609i4TBTpN/media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extLst>
                  <a:ext uri="{0D108BD9-81ED-4DB2-BD59-A6C34878D82A}">
                    <a16:rowId xmlns:a16="http://schemas.microsoft.com/office/drawing/2014/main" val="716189918"/>
                  </a:ext>
                </a:extLst>
              </a:tr>
            </a:tbl>
          </a:graphicData>
        </a:graphic>
      </p:graphicFrame>
      <p:sp>
        <p:nvSpPr>
          <p:cNvPr id="4" name="Text Placeholder 3">
            <a:extLst>
              <a:ext uri="{FF2B5EF4-FFF2-40B4-BE49-F238E27FC236}">
                <a16:creationId xmlns:a16="http://schemas.microsoft.com/office/drawing/2014/main" id="{8751DB21-CC92-4517-B2AC-0D450B046CA9}"/>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469793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2EF05-8CE6-48DE-8869-507F7101CEB6}"/>
              </a:ext>
            </a:extLst>
          </p:cNvPr>
          <p:cNvSpPr>
            <a:spLocks noGrp="1"/>
          </p:cNvSpPr>
          <p:nvPr>
            <p:ph type="title"/>
          </p:nvPr>
        </p:nvSpPr>
        <p:spPr/>
        <p:txBody>
          <a:bodyPr/>
          <a:lstStyle/>
          <a:p>
            <a:r>
              <a:rPr lang="en-US"/>
              <a:t>Instagram Posts Table | TrendSet - 9 of 12</a:t>
            </a:r>
          </a:p>
        </p:txBody>
      </p:sp>
      <p:graphicFrame>
        <p:nvGraphicFramePr>
          <p:cNvPr id="5" name="Table Placeholder 4">
            <a:extLst>
              <a:ext uri="{FF2B5EF4-FFF2-40B4-BE49-F238E27FC236}">
                <a16:creationId xmlns:a16="http://schemas.microsoft.com/office/drawing/2014/main" id="{BF0DC5E8-2DD7-43F2-899C-2311D7B6A866}"/>
              </a:ext>
            </a:extLst>
          </p:cNvPr>
          <p:cNvGraphicFramePr>
            <a:graphicFrameLocks noGrp="1"/>
          </p:cNvGraphicFramePr>
          <p:nvPr>
            <p:ph type="tbl" sz="quarter" idx="13"/>
            <p:extLst>
              <p:ext uri="{D42A27DB-BD31-4B8C-83A1-F6EECF244321}">
                <p14:modId xmlns:p14="http://schemas.microsoft.com/office/powerpoint/2010/main" val="1981874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458894844"/>
                    </a:ext>
                  </a:extLst>
                </a:gridCol>
                <a:gridCol w="1152143">
                  <a:extLst>
                    <a:ext uri="{9D8B030D-6E8A-4147-A177-3AD203B41FA5}">
                      <a16:colId xmlns:a16="http://schemas.microsoft.com/office/drawing/2014/main" val="1731751202"/>
                    </a:ext>
                  </a:extLst>
                </a:gridCol>
                <a:gridCol w="576072">
                  <a:extLst>
                    <a:ext uri="{9D8B030D-6E8A-4147-A177-3AD203B41FA5}">
                      <a16:colId xmlns:a16="http://schemas.microsoft.com/office/drawing/2014/main" val="1785483050"/>
                    </a:ext>
                  </a:extLst>
                </a:gridCol>
                <a:gridCol w="576072">
                  <a:extLst>
                    <a:ext uri="{9D8B030D-6E8A-4147-A177-3AD203B41FA5}">
                      <a16:colId xmlns:a16="http://schemas.microsoft.com/office/drawing/2014/main" val="1240884722"/>
                    </a:ext>
                  </a:extLst>
                </a:gridCol>
                <a:gridCol w="576072">
                  <a:extLst>
                    <a:ext uri="{9D8B030D-6E8A-4147-A177-3AD203B41FA5}">
                      <a16:colId xmlns:a16="http://schemas.microsoft.com/office/drawing/2014/main" val="3435103352"/>
                    </a:ext>
                  </a:extLst>
                </a:gridCol>
                <a:gridCol w="576072">
                  <a:extLst>
                    <a:ext uri="{9D8B030D-6E8A-4147-A177-3AD203B41FA5}">
                      <a16:colId xmlns:a16="http://schemas.microsoft.com/office/drawing/2014/main" val="1770104969"/>
                    </a:ext>
                  </a:extLst>
                </a:gridCol>
                <a:gridCol w="576072">
                  <a:extLst>
                    <a:ext uri="{9D8B030D-6E8A-4147-A177-3AD203B41FA5}">
                      <a16:colId xmlns:a16="http://schemas.microsoft.com/office/drawing/2014/main" val="1134407889"/>
                    </a:ext>
                  </a:extLst>
                </a:gridCol>
                <a:gridCol w="576072">
                  <a:extLst>
                    <a:ext uri="{9D8B030D-6E8A-4147-A177-3AD203B41FA5}">
                      <a16:colId xmlns:a16="http://schemas.microsoft.com/office/drawing/2014/main" val="3798324819"/>
                    </a:ext>
                  </a:extLst>
                </a:gridCol>
                <a:gridCol w="576072">
                  <a:extLst>
                    <a:ext uri="{9D8B030D-6E8A-4147-A177-3AD203B41FA5}">
                      <a16:colId xmlns:a16="http://schemas.microsoft.com/office/drawing/2014/main" val="109976564"/>
                    </a:ext>
                  </a:extLst>
                </a:gridCol>
                <a:gridCol w="576072">
                  <a:extLst>
                    <a:ext uri="{9D8B030D-6E8A-4147-A177-3AD203B41FA5}">
                      <a16:colId xmlns:a16="http://schemas.microsoft.com/office/drawing/2014/main" val="2250622608"/>
                    </a:ext>
                  </a:extLst>
                </a:gridCol>
                <a:gridCol w="576072">
                  <a:extLst>
                    <a:ext uri="{9D8B030D-6E8A-4147-A177-3AD203B41FA5}">
                      <a16:colId xmlns:a16="http://schemas.microsoft.com/office/drawing/2014/main" val="315927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75898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23:22:23</a:t>
                      </a:r>
                      <a:r>
                        <a:rPr kumimoji="0" lang="en-US" sz="1000" b="0" i="0" u="none" strike="noStrike" kern="1200" cap="none" spc="0" normalizeH="0" baseline="0" noProof="0">
                          <a:ln>
                            <a:noFill/>
                          </a:ln>
                          <a:solidFill>
                            <a:prstClr val="black"/>
                          </a:solidFill>
                          <a:effectLst/>
                          <a:uLnTx/>
                          <a:uFillTx/>
                          <a:latin typeface="+mn-lt"/>
                          <a:ea typeface="+mn-ea"/>
                          <a:cs typeface="+mn-cs"/>
                        </a:rPr>
                        <a:t>
 You are still searching for a great NATURAL EVOLUTION styled seat for reading in your garden? Here you go! 😉 This one is of @brostecph.  Design pieces of natural materials give things a special vibe, don’t they?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https://www.instagram.com/p/B6yyuhUhA48/media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a:t>
                      </a:r>
                    </a:p>
                  </a:txBody>
                  <a:tcPr/>
                </a:tc>
                <a:extLst>
                  <a:ext uri="{0D108BD9-81ED-4DB2-BD59-A6C34878D82A}">
                    <a16:rowId xmlns:a16="http://schemas.microsoft.com/office/drawing/2014/main" val="2507037845"/>
                  </a:ext>
                </a:extLst>
              </a:tr>
            </a:tbl>
          </a:graphicData>
        </a:graphic>
      </p:graphicFrame>
      <p:sp>
        <p:nvSpPr>
          <p:cNvPr id="4" name="Text Placeholder 3">
            <a:extLst>
              <a:ext uri="{FF2B5EF4-FFF2-40B4-BE49-F238E27FC236}">
                <a16:creationId xmlns:a16="http://schemas.microsoft.com/office/drawing/2014/main" id="{8739B870-2189-4887-A57A-439FF2F5FF73}"/>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1111927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4DFD4-E303-4514-B91B-8E853E6A077B}"/>
              </a:ext>
            </a:extLst>
          </p:cNvPr>
          <p:cNvSpPr>
            <a:spLocks noGrp="1"/>
          </p:cNvSpPr>
          <p:nvPr>
            <p:ph type="title"/>
          </p:nvPr>
        </p:nvSpPr>
        <p:spPr/>
        <p:txBody>
          <a:bodyPr/>
          <a:lstStyle/>
          <a:p>
            <a:r>
              <a:rPr lang="en-US"/>
              <a:t>Instagram Posts Table | TrendSet - 10 of 12</a:t>
            </a:r>
          </a:p>
        </p:txBody>
      </p:sp>
      <p:graphicFrame>
        <p:nvGraphicFramePr>
          <p:cNvPr id="5" name="Table Placeholder 4">
            <a:extLst>
              <a:ext uri="{FF2B5EF4-FFF2-40B4-BE49-F238E27FC236}">
                <a16:creationId xmlns:a16="http://schemas.microsoft.com/office/drawing/2014/main" id="{37C99B31-B772-445C-B1AC-2C419694E265}"/>
              </a:ext>
            </a:extLst>
          </p:cNvPr>
          <p:cNvGraphicFramePr>
            <a:graphicFrameLocks noGrp="1"/>
          </p:cNvGraphicFramePr>
          <p:nvPr>
            <p:ph type="tbl" sz="quarter" idx="13"/>
            <p:extLst>
              <p:ext uri="{D42A27DB-BD31-4B8C-83A1-F6EECF244321}">
                <p14:modId xmlns:p14="http://schemas.microsoft.com/office/powerpoint/2010/main" val="1946555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212120334"/>
                    </a:ext>
                  </a:extLst>
                </a:gridCol>
                <a:gridCol w="1152143">
                  <a:extLst>
                    <a:ext uri="{9D8B030D-6E8A-4147-A177-3AD203B41FA5}">
                      <a16:colId xmlns:a16="http://schemas.microsoft.com/office/drawing/2014/main" val="992265364"/>
                    </a:ext>
                  </a:extLst>
                </a:gridCol>
                <a:gridCol w="576072">
                  <a:extLst>
                    <a:ext uri="{9D8B030D-6E8A-4147-A177-3AD203B41FA5}">
                      <a16:colId xmlns:a16="http://schemas.microsoft.com/office/drawing/2014/main" val="2979593892"/>
                    </a:ext>
                  </a:extLst>
                </a:gridCol>
                <a:gridCol w="576072">
                  <a:extLst>
                    <a:ext uri="{9D8B030D-6E8A-4147-A177-3AD203B41FA5}">
                      <a16:colId xmlns:a16="http://schemas.microsoft.com/office/drawing/2014/main" val="1370212479"/>
                    </a:ext>
                  </a:extLst>
                </a:gridCol>
                <a:gridCol w="576072">
                  <a:extLst>
                    <a:ext uri="{9D8B030D-6E8A-4147-A177-3AD203B41FA5}">
                      <a16:colId xmlns:a16="http://schemas.microsoft.com/office/drawing/2014/main" val="3585670178"/>
                    </a:ext>
                  </a:extLst>
                </a:gridCol>
                <a:gridCol w="576072">
                  <a:extLst>
                    <a:ext uri="{9D8B030D-6E8A-4147-A177-3AD203B41FA5}">
                      <a16:colId xmlns:a16="http://schemas.microsoft.com/office/drawing/2014/main" val="1533290359"/>
                    </a:ext>
                  </a:extLst>
                </a:gridCol>
                <a:gridCol w="576072">
                  <a:extLst>
                    <a:ext uri="{9D8B030D-6E8A-4147-A177-3AD203B41FA5}">
                      <a16:colId xmlns:a16="http://schemas.microsoft.com/office/drawing/2014/main" val="3590227346"/>
                    </a:ext>
                  </a:extLst>
                </a:gridCol>
                <a:gridCol w="576072">
                  <a:extLst>
                    <a:ext uri="{9D8B030D-6E8A-4147-A177-3AD203B41FA5}">
                      <a16:colId xmlns:a16="http://schemas.microsoft.com/office/drawing/2014/main" val="4196772130"/>
                    </a:ext>
                  </a:extLst>
                </a:gridCol>
                <a:gridCol w="576072">
                  <a:extLst>
                    <a:ext uri="{9D8B030D-6E8A-4147-A177-3AD203B41FA5}">
                      <a16:colId xmlns:a16="http://schemas.microsoft.com/office/drawing/2014/main" val="3411983943"/>
                    </a:ext>
                  </a:extLst>
                </a:gridCol>
                <a:gridCol w="576072">
                  <a:extLst>
                    <a:ext uri="{9D8B030D-6E8A-4147-A177-3AD203B41FA5}">
                      <a16:colId xmlns:a16="http://schemas.microsoft.com/office/drawing/2014/main" val="625489676"/>
                    </a:ext>
                  </a:extLst>
                </a:gridCol>
                <a:gridCol w="576072">
                  <a:extLst>
                    <a:ext uri="{9D8B030D-6E8A-4147-A177-3AD203B41FA5}">
                      <a16:colId xmlns:a16="http://schemas.microsoft.com/office/drawing/2014/main" val="1205211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94552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23:07:20</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EVOLUTION’s way of decorating one’s home for next eastern is very decent and nature inspired. 😊 Natural materials, sometimes even untreated, are cobined with typical easter- elements like eggs, bunnies and birds. @iblaursen presents us a great example.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https://www.instagram.com/p/B6yxAREh6Gs/media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extLst>
                  <a:ext uri="{0D108BD9-81ED-4DB2-BD59-A6C34878D82A}">
                    <a16:rowId xmlns:a16="http://schemas.microsoft.com/office/drawing/2014/main" val="535099334"/>
                  </a:ext>
                </a:extLst>
              </a:tr>
            </a:tbl>
          </a:graphicData>
        </a:graphic>
      </p:graphicFrame>
      <p:sp>
        <p:nvSpPr>
          <p:cNvPr id="4" name="Text Placeholder 3">
            <a:extLst>
              <a:ext uri="{FF2B5EF4-FFF2-40B4-BE49-F238E27FC236}">
                <a16:creationId xmlns:a16="http://schemas.microsoft.com/office/drawing/2014/main" id="{3E7E3FA8-CA09-4DC6-9255-82022288DFFA}"/>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4285441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93556-F96A-4732-B7F3-82AACE57B785}"/>
              </a:ext>
            </a:extLst>
          </p:cNvPr>
          <p:cNvSpPr>
            <a:spLocks noGrp="1"/>
          </p:cNvSpPr>
          <p:nvPr>
            <p:ph type="title"/>
          </p:nvPr>
        </p:nvSpPr>
        <p:spPr/>
        <p:txBody>
          <a:bodyPr/>
          <a:lstStyle/>
          <a:p>
            <a:r>
              <a:rPr lang="en-US"/>
              <a:t>Instagram Posts Table | TrendSet - 11 of 12</a:t>
            </a:r>
          </a:p>
        </p:txBody>
      </p:sp>
      <p:graphicFrame>
        <p:nvGraphicFramePr>
          <p:cNvPr id="5" name="Table Placeholder 4">
            <a:extLst>
              <a:ext uri="{FF2B5EF4-FFF2-40B4-BE49-F238E27FC236}">
                <a16:creationId xmlns:a16="http://schemas.microsoft.com/office/drawing/2014/main" id="{841122C5-2558-45B2-AE9B-E3BFDDB60D30}"/>
              </a:ext>
            </a:extLst>
          </p:cNvPr>
          <p:cNvGraphicFramePr>
            <a:graphicFrameLocks noGrp="1"/>
          </p:cNvGraphicFramePr>
          <p:nvPr>
            <p:ph type="tbl" sz="quarter" idx="13"/>
            <p:extLst>
              <p:ext uri="{D42A27DB-BD31-4B8C-83A1-F6EECF244321}">
                <p14:modId xmlns:p14="http://schemas.microsoft.com/office/powerpoint/2010/main" val="40616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855785806"/>
                    </a:ext>
                  </a:extLst>
                </a:gridCol>
                <a:gridCol w="1152143">
                  <a:extLst>
                    <a:ext uri="{9D8B030D-6E8A-4147-A177-3AD203B41FA5}">
                      <a16:colId xmlns:a16="http://schemas.microsoft.com/office/drawing/2014/main" val="3595700775"/>
                    </a:ext>
                  </a:extLst>
                </a:gridCol>
                <a:gridCol w="576072">
                  <a:extLst>
                    <a:ext uri="{9D8B030D-6E8A-4147-A177-3AD203B41FA5}">
                      <a16:colId xmlns:a16="http://schemas.microsoft.com/office/drawing/2014/main" val="788135390"/>
                    </a:ext>
                  </a:extLst>
                </a:gridCol>
                <a:gridCol w="576072">
                  <a:extLst>
                    <a:ext uri="{9D8B030D-6E8A-4147-A177-3AD203B41FA5}">
                      <a16:colId xmlns:a16="http://schemas.microsoft.com/office/drawing/2014/main" val="2821771412"/>
                    </a:ext>
                  </a:extLst>
                </a:gridCol>
                <a:gridCol w="576072">
                  <a:extLst>
                    <a:ext uri="{9D8B030D-6E8A-4147-A177-3AD203B41FA5}">
                      <a16:colId xmlns:a16="http://schemas.microsoft.com/office/drawing/2014/main" val="197788951"/>
                    </a:ext>
                  </a:extLst>
                </a:gridCol>
                <a:gridCol w="576072">
                  <a:extLst>
                    <a:ext uri="{9D8B030D-6E8A-4147-A177-3AD203B41FA5}">
                      <a16:colId xmlns:a16="http://schemas.microsoft.com/office/drawing/2014/main" val="1938219578"/>
                    </a:ext>
                  </a:extLst>
                </a:gridCol>
                <a:gridCol w="576072">
                  <a:extLst>
                    <a:ext uri="{9D8B030D-6E8A-4147-A177-3AD203B41FA5}">
                      <a16:colId xmlns:a16="http://schemas.microsoft.com/office/drawing/2014/main" val="1821680536"/>
                    </a:ext>
                  </a:extLst>
                </a:gridCol>
                <a:gridCol w="576072">
                  <a:extLst>
                    <a:ext uri="{9D8B030D-6E8A-4147-A177-3AD203B41FA5}">
                      <a16:colId xmlns:a16="http://schemas.microsoft.com/office/drawing/2014/main" val="640928222"/>
                    </a:ext>
                  </a:extLst>
                </a:gridCol>
                <a:gridCol w="576072">
                  <a:extLst>
                    <a:ext uri="{9D8B030D-6E8A-4147-A177-3AD203B41FA5}">
                      <a16:colId xmlns:a16="http://schemas.microsoft.com/office/drawing/2014/main" val="1954607144"/>
                    </a:ext>
                  </a:extLst>
                </a:gridCol>
                <a:gridCol w="576072">
                  <a:extLst>
                    <a:ext uri="{9D8B030D-6E8A-4147-A177-3AD203B41FA5}">
                      <a16:colId xmlns:a16="http://schemas.microsoft.com/office/drawing/2014/main" val="672066803"/>
                    </a:ext>
                  </a:extLst>
                </a:gridCol>
                <a:gridCol w="576072">
                  <a:extLst>
                    <a:ext uri="{9D8B030D-6E8A-4147-A177-3AD203B41FA5}">
                      <a16:colId xmlns:a16="http://schemas.microsoft.com/office/drawing/2014/main" val="2489937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69965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23:03:36</a:t>
                      </a:r>
                      <a:r>
                        <a:rPr kumimoji="0" lang="en-US" sz="1000" b="0" i="0" u="none" strike="noStrike" kern="1200" cap="none" spc="0" normalizeH="0" baseline="0" noProof="0">
                          <a:ln>
                            <a:noFill/>
                          </a:ln>
                          <a:solidFill>
                            <a:prstClr val="black"/>
                          </a:solidFill>
                          <a:effectLst/>
                          <a:uLnTx/>
                          <a:uFillTx/>
                          <a:latin typeface="+mn-lt"/>
                          <a:ea typeface="+mn-ea"/>
                          <a:cs typeface="+mn-cs"/>
                        </a:rPr>
                        <a:t>
 The next few posts we want to introduce our third TrendMotif of the TrendSet Winter 2020 to you. It’s called NATURAL EVOLUTION. And Konert Home gives us a great example of how it can be integrated into the bathroom.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https://www.instagram.com/p/B6ywk4IhSlg/media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extLst>
                  <a:ext uri="{0D108BD9-81ED-4DB2-BD59-A6C34878D82A}">
                    <a16:rowId xmlns:a16="http://schemas.microsoft.com/office/drawing/2014/main" val="4019964087"/>
                  </a:ext>
                </a:extLst>
              </a:tr>
            </a:tbl>
          </a:graphicData>
        </a:graphic>
      </p:graphicFrame>
      <p:sp>
        <p:nvSpPr>
          <p:cNvPr id="4" name="Text Placeholder 3">
            <a:extLst>
              <a:ext uri="{FF2B5EF4-FFF2-40B4-BE49-F238E27FC236}">
                <a16:creationId xmlns:a16="http://schemas.microsoft.com/office/drawing/2014/main" id="{388D9CF1-B9C0-4FA9-B645-46D0653E6FA2}"/>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2395306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21EE3-6DAF-4A6E-9774-FD7F61C72A2F}"/>
              </a:ext>
            </a:extLst>
          </p:cNvPr>
          <p:cNvSpPr>
            <a:spLocks noGrp="1"/>
          </p:cNvSpPr>
          <p:nvPr>
            <p:ph type="title"/>
          </p:nvPr>
        </p:nvSpPr>
        <p:spPr/>
        <p:txBody>
          <a:bodyPr/>
          <a:lstStyle/>
          <a:p>
            <a:r>
              <a:rPr lang="en-US"/>
              <a:t>Instagram Posts Table | TrendSet - 12 of 12</a:t>
            </a:r>
          </a:p>
        </p:txBody>
      </p:sp>
      <p:graphicFrame>
        <p:nvGraphicFramePr>
          <p:cNvPr id="5" name="Table Placeholder 4">
            <a:extLst>
              <a:ext uri="{FF2B5EF4-FFF2-40B4-BE49-F238E27FC236}">
                <a16:creationId xmlns:a16="http://schemas.microsoft.com/office/drawing/2014/main" id="{B290DFD3-20DE-47D1-84B2-41FA51A448BD}"/>
              </a:ext>
            </a:extLst>
          </p:cNvPr>
          <p:cNvGraphicFramePr>
            <a:graphicFrameLocks noGrp="1"/>
          </p:cNvGraphicFramePr>
          <p:nvPr>
            <p:ph type="tbl" sz="quarter" idx="13"/>
            <p:extLst>
              <p:ext uri="{D42A27DB-BD31-4B8C-83A1-F6EECF244321}">
                <p14:modId xmlns:p14="http://schemas.microsoft.com/office/powerpoint/2010/main" val="41429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105252023"/>
                    </a:ext>
                  </a:extLst>
                </a:gridCol>
                <a:gridCol w="1152143">
                  <a:extLst>
                    <a:ext uri="{9D8B030D-6E8A-4147-A177-3AD203B41FA5}">
                      <a16:colId xmlns:a16="http://schemas.microsoft.com/office/drawing/2014/main" val="3220942804"/>
                    </a:ext>
                  </a:extLst>
                </a:gridCol>
                <a:gridCol w="576072">
                  <a:extLst>
                    <a:ext uri="{9D8B030D-6E8A-4147-A177-3AD203B41FA5}">
                      <a16:colId xmlns:a16="http://schemas.microsoft.com/office/drawing/2014/main" val="128819557"/>
                    </a:ext>
                  </a:extLst>
                </a:gridCol>
                <a:gridCol w="576072">
                  <a:extLst>
                    <a:ext uri="{9D8B030D-6E8A-4147-A177-3AD203B41FA5}">
                      <a16:colId xmlns:a16="http://schemas.microsoft.com/office/drawing/2014/main" val="3342247793"/>
                    </a:ext>
                  </a:extLst>
                </a:gridCol>
                <a:gridCol w="576072">
                  <a:extLst>
                    <a:ext uri="{9D8B030D-6E8A-4147-A177-3AD203B41FA5}">
                      <a16:colId xmlns:a16="http://schemas.microsoft.com/office/drawing/2014/main" val="350626874"/>
                    </a:ext>
                  </a:extLst>
                </a:gridCol>
                <a:gridCol w="576072">
                  <a:extLst>
                    <a:ext uri="{9D8B030D-6E8A-4147-A177-3AD203B41FA5}">
                      <a16:colId xmlns:a16="http://schemas.microsoft.com/office/drawing/2014/main" val="1959518733"/>
                    </a:ext>
                  </a:extLst>
                </a:gridCol>
                <a:gridCol w="576072">
                  <a:extLst>
                    <a:ext uri="{9D8B030D-6E8A-4147-A177-3AD203B41FA5}">
                      <a16:colId xmlns:a16="http://schemas.microsoft.com/office/drawing/2014/main" val="3895093118"/>
                    </a:ext>
                  </a:extLst>
                </a:gridCol>
                <a:gridCol w="576072">
                  <a:extLst>
                    <a:ext uri="{9D8B030D-6E8A-4147-A177-3AD203B41FA5}">
                      <a16:colId xmlns:a16="http://schemas.microsoft.com/office/drawing/2014/main" val="185816341"/>
                    </a:ext>
                  </a:extLst>
                </a:gridCol>
                <a:gridCol w="576072">
                  <a:extLst>
                    <a:ext uri="{9D8B030D-6E8A-4147-A177-3AD203B41FA5}">
                      <a16:colId xmlns:a16="http://schemas.microsoft.com/office/drawing/2014/main" val="1715975986"/>
                    </a:ext>
                  </a:extLst>
                </a:gridCol>
                <a:gridCol w="576072">
                  <a:extLst>
                    <a:ext uri="{9D8B030D-6E8A-4147-A177-3AD203B41FA5}">
                      <a16:colId xmlns:a16="http://schemas.microsoft.com/office/drawing/2014/main" val="489766135"/>
                    </a:ext>
                  </a:extLst>
                </a:gridCol>
                <a:gridCol w="576072">
                  <a:extLst>
                    <a:ext uri="{9D8B030D-6E8A-4147-A177-3AD203B41FA5}">
                      <a16:colId xmlns:a16="http://schemas.microsoft.com/office/drawing/2014/main" val="3982999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66415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14:20:41</a:t>
                      </a:r>
                      <a:r>
                        <a:rPr kumimoji="0" lang="en-US" sz="1000" b="0" i="0" u="none" strike="noStrike" kern="1200" cap="none" spc="0" normalizeH="0" baseline="0" noProof="0">
                          <a:ln>
                            <a:noFill/>
                          </a:ln>
                          <a:solidFill>
                            <a:prstClr val="black"/>
                          </a:solidFill>
                          <a:effectLst/>
                          <a:uLnTx/>
                          <a:uFillTx/>
                          <a:latin typeface="+mn-lt"/>
                          <a:ea typeface="+mn-ea"/>
                          <a:cs typeface="+mn-cs"/>
                        </a:rPr>
                        <a:t>
 INFINITE POWER brings design to life with new visions. Happy colours, creative ideas and powerful designs testify to youthful optimism.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https://www.instagram.com/p/B6x0sjKBATB/media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extLst>
                  <a:ext uri="{0D108BD9-81ED-4DB2-BD59-A6C34878D82A}">
                    <a16:rowId xmlns:a16="http://schemas.microsoft.com/office/drawing/2014/main" val="2372483186"/>
                  </a:ext>
                </a:extLst>
              </a:tr>
            </a:tbl>
          </a:graphicData>
        </a:graphic>
      </p:graphicFrame>
      <p:sp>
        <p:nvSpPr>
          <p:cNvPr id="4" name="Text Placeholder 3">
            <a:extLst>
              <a:ext uri="{FF2B5EF4-FFF2-40B4-BE49-F238E27FC236}">
                <a16:creationId xmlns:a16="http://schemas.microsoft.com/office/drawing/2014/main" id="{AE29806A-5B1E-49EB-A424-EDBA5B97A523}"/>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25847327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636</Words>
  <Application>Microsoft Office PowerPoint</Application>
  <PresentationFormat>On-screen Show (4:3)</PresentationFormat>
  <Paragraphs>277</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Instagram Posts Table | TrendSet - 1 of 12</vt:lpstr>
      <vt:lpstr>Instagram Posts Table | TrendSet - 2 of 12</vt:lpstr>
      <vt:lpstr>Instagram Posts Table | TrendSet - 3 of 12</vt:lpstr>
      <vt:lpstr>Instagram Posts Table | TrendSet - 4 of 12</vt:lpstr>
      <vt:lpstr>Instagram Posts Table | TrendSet - 5 of 12</vt:lpstr>
      <vt:lpstr>Instagram Posts Table | TrendSet - 6 of 12</vt:lpstr>
      <vt:lpstr>Instagram Posts Table | TrendSet - 7 of 12</vt:lpstr>
      <vt:lpstr>Instagram Posts Table | TrendSet - 8 of 12</vt:lpstr>
      <vt:lpstr>Instagram Posts Table | TrendSet - 9 of 12</vt:lpstr>
      <vt:lpstr>Instagram Posts Table | TrendSet - 10 of 12</vt:lpstr>
      <vt:lpstr>Instagram Posts Table | TrendSet - 11 of 12</vt:lpstr>
      <vt:lpstr>Instagram Posts Table | TrendSet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TrendSet - 1 of 12</dc:title>
  <dc:creator>Frederik Peiniger</dc:creator>
  <cp:lastModifiedBy>Frederik Peiniger</cp:lastModifiedBy>
  <cp:revision>1</cp:revision>
  <dcterms:created xsi:type="dcterms:W3CDTF">2020-02-06T08:27:16Z</dcterms:created>
  <dcterms:modified xsi:type="dcterms:W3CDTF">2020-02-06T08:28:50Z</dcterms:modified>
</cp:coreProperties>
</file>