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Lst>
  <p:sldSz cx="9144000" cy="6858000" type="screen4x3"/>
  <p:notesSz cx="6858000" cy="9144000"/>
  <p:embeddedFontLst>
    <p:embeddedFont>
      <p:font typeface="Calibri" panose="020F0502020204030204" pitchFamily="34" charset="0"/>
      <p:regular r:id="rId16"/>
      <p:bold r:id="rId17"/>
      <p:italic r:id="rId18"/>
      <p:boldItalic r:id="rId1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3.fntdata"/><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2.fntdata"/><Relationship Id="rId2" Type="http://schemas.openxmlformats.org/officeDocument/2006/relationships/slide" Target="slides/slide1.xml"/><Relationship Id="rId16" Type="http://schemas.openxmlformats.org/officeDocument/2006/relationships/font" Target="fonts/font1.fntdata"/><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2/6/2020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2/6/2020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2/6/2020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2/6/2020</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2/6/2020</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2/6/2020</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2/6/2020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2/6/2020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2/6/2020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2/6/2020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A2BFA7-A37C-441E-A72E-FBB59165FAAE}"/>
              </a:ext>
            </a:extLst>
          </p:cNvPr>
          <p:cNvSpPr>
            <a:spLocks noGrp="1"/>
          </p:cNvSpPr>
          <p:nvPr>
            <p:ph type="title"/>
          </p:nvPr>
        </p:nvSpPr>
        <p:spPr/>
        <p:txBody>
          <a:bodyPr/>
          <a:lstStyle/>
          <a:p>
            <a:r>
              <a:rPr lang="en-US"/>
              <a:t>Instagram Posts Table | TrendSet - 1 of 14</a:t>
            </a:r>
          </a:p>
        </p:txBody>
      </p:sp>
      <p:graphicFrame>
        <p:nvGraphicFramePr>
          <p:cNvPr id="5" name="Table Placeholder 4">
            <a:extLst>
              <a:ext uri="{FF2B5EF4-FFF2-40B4-BE49-F238E27FC236}">
                <a16:creationId xmlns:a16="http://schemas.microsoft.com/office/drawing/2014/main" id="{18C86FB1-CD3D-4CFB-818D-284DAECE0266}"/>
              </a:ext>
            </a:extLst>
          </p:cNvPr>
          <p:cNvGraphicFramePr>
            <a:graphicFrameLocks noGrp="1"/>
          </p:cNvGraphicFramePr>
          <p:nvPr>
            <p:ph type="tbl" sz="quarter" idx="13"/>
            <p:extLst>
              <p:ext uri="{D42A27DB-BD31-4B8C-83A1-F6EECF244321}">
                <p14:modId xmlns:p14="http://schemas.microsoft.com/office/powerpoint/2010/main" val="2538245394"/>
              </p:ext>
            </p:extLst>
          </p:nvPr>
        </p:nvGraphicFramePr>
        <p:xfrm>
          <a:off x="457200" y="1731963"/>
          <a:ext cx="8065006" cy="4145280"/>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2531685822"/>
                    </a:ext>
                  </a:extLst>
                </a:gridCol>
                <a:gridCol w="1152143">
                  <a:extLst>
                    <a:ext uri="{9D8B030D-6E8A-4147-A177-3AD203B41FA5}">
                      <a16:colId xmlns:a16="http://schemas.microsoft.com/office/drawing/2014/main" val="2396390332"/>
                    </a:ext>
                  </a:extLst>
                </a:gridCol>
                <a:gridCol w="576072">
                  <a:extLst>
                    <a:ext uri="{9D8B030D-6E8A-4147-A177-3AD203B41FA5}">
                      <a16:colId xmlns:a16="http://schemas.microsoft.com/office/drawing/2014/main" val="3939388466"/>
                    </a:ext>
                  </a:extLst>
                </a:gridCol>
                <a:gridCol w="576072">
                  <a:extLst>
                    <a:ext uri="{9D8B030D-6E8A-4147-A177-3AD203B41FA5}">
                      <a16:colId xmlns:a16="http://schemas.microsoft.com/office/drawing/2014/main" val="1534660246"/>
                    </a:ext>
                  </a:extLst>
                </a:gridCol>
                <a:gridCol w="576072">
                  <a:extLst>
                    <a:ext uri="{9D8B030D-6E8A-4147-A177-3AD203B41FA5}">
                      <a16:colId xmlns:a16="http://schemas.microsoft.com/office/drawing/2014/main" val="3519353106"/>
                    </a:ext>
                  </a:extLst>
                </a:gridCol>
                <a:gridCol w="576072">
                  <a:extLst>
                    <a:ext uri="{9D8B030D-6E8A-4147-A177-3AD203B41FA5}">
                      <a16:colId xmlns:a16="http://schemas.microsoft.com/office/drawing/2014/main" val="3974742350"/>
                    </a:ext>
                  </a:extLst>
                </a:gridCol>
                <a:gridCol w="576072">
                  <a:extLst>
                    <a:ext uri="{9D8B030D-6E8A-4147-A177-3AD203B41FA5}">
                      <a16:colId xmlns:a16="http://schemas.microsoft.com/office/drawing/2014/main" val="2798004221"/>
                    </a:ext>
                  </a:extLst>
                </a:gridCol>
                <a:gridCol w="576072">
                  <a:extLst>
                    <a:ext uri="{9D8B030D-6E8A-4147-A177-3AD203B41FA5}">
                      <a16:colId xmlns:a16="http://schemas.microsoft.com/office/drawing/2014/main" val="3907427317"/>
                    </a:ext>
                  </a:extLst>
                </a:gridCol>
                <a:gridCol w="576072">
                  <a:extLst>
                    <a:ext uri="{9D8B030D-6E8A-4147-A177-3AD203B41FA5}">
                      <a16:colId xmlns:a16="http://schemas.microsoft.com/office/drawing/2014/main" val="2766892411"/>
                    </a:ext>
                  </a:extLst>
                </a:gridCol>
                <a:gridCol w="576072">
                  <a:extLst>
                    <a:ext uri="{9D8B030D-6E8A-4147-A177-3AD203B41FA5}">
                      <a16:colId xmlns:a16="http://schemas.microsoft.com/office/drawing/2014/main" val="2952265462"/>
                    </a:ext>
                  </a:extLst>
                </a:gridCol>
                <a:gridCol w="576072">
                  <a:extLst>
                    <a:ext uri="{9D8B030D-6E8A-4147-A177-3AD203B41FA5}">
                      <a16:colId xmlns:a16="http://schemas.microsoft.com/office/drawing/2014/main" val="6441173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32893584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- 2019-12-30 17:33:37</a:t>
                      </a:r>
                      <a:r>
                        <a:rPr kumimoji="0" lang="en-US" sz="1000" b="0" i="0" u="none" strike="noStrike" kern="1200" cap="none" spc="0" normalizeH="0" baseline="0" noProof="0">
                          <a:ln>
                            <a:noFill/>
                          </a:ln>
                          <a:solidFill>
                            <a:prstClr val="black"/>
                          </a:solidFill>
                          <a:effectLst/>
                          <a:uLnTx/>
                          <a:uFillTx/>
                          <a:latin typeface="+mn-lt"/>
                          <a:ea typeface="+mn-ea"/>
                          <a:cs typeface="+mn-cs"/>
                        </a:rPr>
                        <a:t>
 Our last example for how INFINITE POWER can be integrated into one’s home by adding some fancy and trending accessoires is by ARTE. Flowers, colours and a fusion of retro and modern accessoires... trendy! 😊 #infinitepower —————————————————————
TrendSet 💙 International Trade Fair for Interiors, Inspiration and Lifestyle || Upcoming TrendSet Fair: 5 - 7 January 2020 at Messe München || #trendsetmünchen #trendinteriors #interiors #inspiration #lifestyle #trendsetwinter2020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https://www.instagram.com/p/B6tBOUVB0zW/media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02/04/2020 19:27:47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1366</a:t>
                      </a:r>
                    </a:p>
                  </a:txBody>
                  <a:tcPr/>
                </a:tc>
                <a:extLst>
                  <a:ext uri="{0D108BD9-81ED-4DB2-BD59-A6C34878D82A}">
                    <a16:rowId xmlns:a16="http://schemas.microsoft.com/office/drawing/2014/main" val="2407624335"/>
                  </a:ext>
                </a:extLst>
              </a:tr>
            </a:tbl>
          </a:graphicData>
        </a:graphic>
      </p:graphicFrame>
      <p:sp>
        <p:nvSpPr>
          <p:cNvPr id="4" name="Text Placeholder 3">
            <a:extLst>
              <a:ext uri="{FF2B5EF4-FFF2-40B4-BE49-F238E27FC236}">
                <a16:creationId xmlns:a16="http://schemas.microsoft.com/office/drawing/2014/main" id="{20AF7DC2-2F4F-4CBC-BF62-6E6D58701923}"/>
              </a:ext>
            </a:extLst>
          </p:cNvPr>
          <p:cNvSpPr>
            <a:spLocks noGrp="1"/>
          </p:cNvSpPr>
          <p:nvPr>
            <p:ph type="body" sz="quarter" idx="14"/>
          </p:nvPr>
        </p:nvSpPr>
        <p:spPr/>
        <p:txBody>
          <a:bodyPr/>
          <a:lstStyle/>
          <a:p>
            <a:r>
              <a:rPr lang="en-US"/>
              <a:t>12/01/2019 - 12/31/2019</a:t>
            </a:r>
          </a:p>
        </p:txBody>
      </p:sp>
    </p:spTree>
    <p:extLst>
      <p:ext uri="{BB962C8B-B14F-4D97-AF65-F5344CB8AC3E}">
        <p14:creationId xmlns:p14="http://schemas.microsoft.com/office/powerpoint/2010/main" val="13689905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CD0240-D6D2-4505-8726-5620F6AD5038}"/>
              </a:ext>
            </a:extLst>
          </p:cNvPr>
          <p:cNvSpPr>
            <a:spLocks noGrp="1"/>
          </p:cNvSpPr>
          <p:nvPr>
            <p:ph type="title"/>
          </p:nvPr>
        </p:nvSpPr>
        <p:spPr/>
        <p:txBody>
          <a:bodyPr/>
          <a:lstStyle/>
          <a:p>
            <a:r>
              <a:rPr lang="en-US"/>
              <a:t>Instagram Posts Table | TrendSet - 2 of 14</a:t>
            </a:r>
          </a:p>
        </p:txBody>
      </p:sp>
      <p:graphicFrame>
        <p:nvGraphicFramePr>
          <p:cNvPr id="5" name="Table Placeholder 4">
            <a:extLst>
              <a:ext uri="{FF2B5EF4-FFF2-40B4-BE49-F238E27FC236}">
                <a16:creationId xmlns:a16="http://schemas.microsoft.com/office/drawing/2014/main" id="{7D6324FC-ED10-4F6F-855D-B420E523F4D4}"/>
              </a:ext>
            </a:extLst>
          </p:cNvPr>
          <p:cNvGraphicFramePr>
            <a:graphicFrameLocks noGrp="1"/>
          </p:cNvGraphicFramePr>
          <p:nvPr>
            <p:ph type="tbl" sz="quarter" idx="13"/>
            <p:extLst>
              <p:ext uri="{D42A27DB-BD31-4B8C-83A1-F6EECF244321}">
                <p14:modId xmlns:p14="http://schemas.microsoft.com/office/powerpoint/2010/main" val="12582293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3698087977"/>
                    </a:ext>
                  </a:extLst>
                </a:gridCol>
                <a:gridCol w="1152143">
                  <a:extLst>
                    <a:ext uri="{9D8B030D-6E8A-4147-A177-3AD203B41FA5}">
                      <a16:colId xmlns:a16="http://schemas.microsoft.com/office/drawing/2014/main" val="2540362523"/>
                    </a:ext>
                  </a:extLst>
                </a:gridCol>
                <a:gridCol w="576072">
                  <a:extLst>
                    <a:ext uri="{9D8B030D-6E8A-4147-A177-3AD203B41FA5}">
                      <a16:colId xmlns:a16="http://schemas.microsoft.com/office/drawing/2014/main" val="470094558"/>
                    </a:ext>
                  </a:extLst>
                </a:gridCol>
                <a:gridCol w="576072">
                  <a:extLst>
                    <a:ext uri="{9D8B030D-6E8A-4147-A177-3AD203B41FA5}">
                      <a16:colId xmlns:a16="http://schemas.microsoft.com/office/drawing/2014/main" val="852221921"/>
                    </a:ext>
                  </a:extLst>
                </a:gridCol>
                <a:gridCol w="576072">
                  <a:extLst>
                    <a:ext uri="{9D8B030D-6E8A-4147-A177-3AD203B41FA5}">
                      <a16:colId xmlns:a16="http://schemas.microsoft.com/office/drawing/2014/main" val="4185384080"/>
                    </a:ext>
                  </a:extLst>
                </a:gridCol>
                <a:gridCol w="576072">
                  <a:extLst>
                    <a:ext uri="{9D8B030D-6E8A-4147-A177-3AD203B41FA5}">
                      <a16:colId xmlns:a16="http://schemas.microsoft.com/office/drawing/2014/main" val="3100209842"/>
                    </a:ext>
                  </a:extLst>
                </a:gridCol>
                <a:gridCol w="576072">
                  <a:extLst>
                    <a:ext uri="{9D8B030D-6E8A-4147-A177-3AD203B41FA5}">
                      <a16:colId xmlns:a16="http://schemas.microsoft.com/office/drawing/2014/main" val="1624247142"/>
                    </a:ext>
                  </a:extLst>
                </a:gridCol>
                <a:gridCol w="576072">
                  <a:extLst>
                    <a:ext uri="{9D8B030D-6E8A-4147-A177-3AD203B41FA5}">
                      <a16:colId xmlns:a16="http://schemas.microsoft.com/office/drawing/2014/main" val="2257697623"/>
                    </a:ext>
                  </a:extLst>
                </a:gridCol>
                <a:gridCol w="576072">
                  <a:extLst>
                    <a:ext uri="{9D8B030D-6E8A-4147-A177-3AD203B41FA5}">
                      <a16:colId xmlns:a16="http://schemas.microsoft.com/office/drawing/2014/main" val="1691738275"/>
                    </a:ext>
                  </a:extLst>
                </a:gridCol>
                <a:gridCol w="576072">
                  <a:extLst>
                    <a:ext uri="{9D8B030D-6E8A-4147-A177-3AD203B41FA5}">
                      <a16:colId xmlns:a16="http://schemas.microsoft.com/office/drawing/2014/main" val="2718595374"/>
                    </a:ext>
                  </a:extLst>
                </a:gridCol>
                <a:gridCol w="576072">
                  <a:extLst>
                    <a:ext uri="{9D8B030D-6E8A-4147-A177-3AD203B41FA5}">
                      <a16:colId xmlns:a16="http://schemas.microsoft.com/office/drawing/2014/main" val="39943995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0119202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- 2019-12-30 17:13:35</a:t>
                      </a:r>
                      <a:r>
                        <a:rPr kumimoji="0" lang="en-US" sz="1000" b="0" i="0" u="none" strike="noStrike" kern="1200" cap="none" spc="0" normalizeH="0" baseline="0" noProof="0">
                          <a:ln>
                            <a:noFill/>
                          </a:ln>
                          <a:solidFill>
                            <a:prstClr val="black"/>
                          </a:solidFill>
                          <a:effectLst/>
                          <a:uLnTx/>
                          <a:uFillTx/>
                          <a:latin typeface="+mn-lt"/>
                          <a:ea typeface="+mn-ea"/>
                          <a:cs typeface="+mn-cs"/>
                        </a:rPr>
                        <a:t>
 Let’s stay around INFINTE POWER inspired table ware... 😊These by @ricedk are super trendy and immediately lighten up ones mood in the morning. 🌞 Wouldn’t you say that coffee out of a bright coloured coffee pot makes things better? 🙊 #infinitepower
—————————————————————
TrendSet 💙 International Trade Fair for Interiors, Inspiration and Lifestyle || Upcoming TrendSet Fair: 5 - 7 January 2020 at Messe München || #trendsetmünchen #trendinteriors #interiors #inspiration #lifestyle #trendsetwinter2020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https://www.instagram.com/p/B6s-7h8hpBa/media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02/04/2020 19:27:47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1493</a:t>
                      </a:r>
                    </a:p>
                  </a:txBody>
                  <a:tcPr/>
                </a:tc>
                <a:extLst>
                  <a:ext uri="{0D108BD9-81ED-4DB2-BD59-A6C34878D82A}">
                    <a16:rowId xmlns:a16="http://schemas.microsoft.com/office/drawing/2014/main" val="2800321203"/>
                  </a:ext>
                </a:extLst>
              </a:tr>
            </a:tbl>
          </a:graphicData>
        </a:graphic>
      </p:graphicFrame>
      <p:sp>
        <p:nvSpPr>
          <p:cNvPr id="4" name="Text Placeholder 3">
            <a:extLst>
              <a:ext uri="{FF2B5EF4-FFF2-40B4-BE49-F238E27FC236}">
                <a16:creationId xmlns:a16="http://schemas.microsoft.com/office/drawing/2014/main" id="{E0D23BF4-BFA7-437C-8514-CB3A66043CDD}"/>
              </a:ext>
            </a:extLst>
          </p:cNvPr>
          <p:cNvSpPr>
            <a:spLocks noGrp="1"/>
          </p:cNvSpPr>
          <p:nvPr>
            <p:ph type="body" sz="quarter" idx="14"/>
          </p:nvPr>
        </p:nvSpPr>
        <p:spPr/>
        <p:txBody>
          <a:bodyPr/>
          <a:lstStyle/>
          <a:p>
            <a:r>
              <a:rPr lang="en-US"/>
              <a:t>12/01/2019 - 12/31/2019</a:t>
            </a:r>
          </a:p>
        </p:txBody>
      </p:sp>
    </p:spTree>
    <p:extLst>
      <p:ext uri="{BB962C8B-B14F-4D97-AF65-F5344CB8AC3E}">
        <p14:creationId xmlns:p14="http://schemas.microsoft.com/office/powerpoint/2010/main" val="366738985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9BE765-E5F6-438D-9885-1B487EBBB6B4}"/>
              </a:ext>
            </a:extLst>
          </p:cNvPr>
          <p:cNvSpPr>
            <a:spLocks noGrp="1"/>
          </p:cNvSpPr>
          <p:nvPr>
            <p:ph type="title"/>
          </p:nvPr>
        </p:nvSpPr>
        <p:spPr/>
        <p:txBody>
          <a:bodyPr/>
          <a:lstStyle/>
          <a:p>
            <a:r>
              <a:rPr lang="en-US"/>
              <a:t>Instagram Posts Table | TrendSet - 3 of 14</a:t>
            </a:r>
          </a:p>
        </p:txBody>
      </p:sp>
      <p:graphicFrame>
        <p:nvGraphicFramePr>
          <p:cNvPr id="5" name="Table Placeholder 4">
            <a:extLst>
              <a:ext uri="{FF2B5EF4-FFF2-40B4-BE49-F238E27FC236}">
                <a16:creationId xmlns:a16="http://schemas.microsoft.com/office/drawing/2014/main" id="{19A64073-FE64-4CC7-8778-E23EB1325C33}"/>
              </a:ext>
            </a:extLst>
          </p:cNvPr>
          <p:cNvGraphicFramePr>
            <a:graphicFrameLocks noGrp="1"/>
          </p:cNvGraphicFramePr>
          <p:nvPr>
            <p:ph type="tbl" sz="quarter" idx="13"/>
            <p:extLst>
              <p:ext uri="{D42A27DB-BD31-4B8C-83A1-F6EECF244321}">
                <p14:modId xmlns:p14="http://schemas.microsoft.com/office/powerpoint/2010/main" val="17874534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2597252442"/>
                    </a:ext>
                  </a:extLst>
                </a:gridCol>
                <a:gridCol w="1152143">
                  <a:extLst>
                    <a:ext uri="{9D8B030D-6E8A-4147-A177-3AD203B41FA5}">
                      <a16:colId xmlns:a16="http://schemas.microsoft.com/office/drawing/2014/main" val="335157932"/>
                    </a:ext>
                  </a:extLst>
                </a:gridCol>
                <a:gridCol w="576072">
                  <a:extLst>
                    <a:ext uri="{9D8B030D-6E8A-4147-A177-3AD203B41FA5}">
                      <a16:colId xmlns:a16="http://schemas.microsoft.com/office/drawing/2014/main" val="4023366761"/>
                    </a:ext>
                  </a:extLst>
                </a:gridCol>
                <a:gridCol w="576072">
                  <a:extLst>
                    <a:ext uri="{9D8B030D-6E8A-4147-A177-3AD203B41FA5}">
                      <a16:colId xmlns:a16="http://schemas.microsoft.com/office/drawing/2014/main" val="3772685886"/>
                    </a:ext>
                  </a:extLst>
                </a:gridCol>
                <a:gridCol w="576072">
                  <a:extLst>
                    <a:ext uri="{9D8B030D-6E8A-4147-A177-3AD203B41FA5}">
                      <a16:colId xmlns:a16="http://schemas.microsoft.com/office/drawing/2014/main" val="3835763268"/>
                    </a:ext>
                  </a:extLst>
                </a:gridCol>
                <a:gridCol w="576072">
                  <a:extLst>
                    <a:ext uri="{9D8B030D-6E8A-4147-A177-3AD203B41FA5}">
                      <a16:colId xmlns:a16="http://schemas.microsoft.com/office/drawing/2014/main" val="93185056"/>
                    </a:ext>
                  </a:extLst>
                </a:gridCol>
                <a:gridCol w="576072">
                  <a:extLst>
                    <a:ext uri="{9D8B030D-6E8A-4147-A177-3AD203B41FA5}">
                      <a16:colId xmlns:a16="http://schemas.microsoft.com/office/drawing/2014/main" val="998675781"/>
                    </a:ext>
                  </a:extLst>
                </a:gridCol>
                <a:gridCol w="576072">
                  <a:extLst>
                    <a:ext uri="{9D8B030D-6E8A-4147-A177-3AD203B41FA5}">
                      <a16:colId xmlns:a16="http://schemas.microsoft.com/office/drawing/2014/main" val="2586162270"/>
                    </a:ext>
                  </a:extLst>
                </a:gridCol>
                <a:gridCol w="576072">
                  <a:extLst>
                    <a:ext uri="{9D8B030D-6E8A-4147-A177-3AD203B41FA5}">
                      <a16:colId xmlns:a16="http://schemas.microsoft.com/office/drawing/2014/main" val="1614464733"/>
                    </a:ext>
                  </a:extLst>
                </a:gridCol>
                <a:gridCol w="576072">
                  <a:extLst>
                    <a:ext uri="{9D8B030D-6E8A-4147-A177-3AD203B41FA5}">
                      <a16:colId xmlns:a16="http://schemas.microsoft.com/office/drawing/2014/main" val="563104206"/>
                    </a:ext>
                  </a:extLst>
                </a:gridCol>
                <a:gridCol w="576072">
                  <a:extLst>
                    <a:ext uri="{9D8B030D-6E8A-4147-A177-3AD203B41FA5}">
                      <a16:colId xmlns:a16="http://schemas.microsoft.com/office/drawing/2014/main" val="33041531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12942613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- 2019-12-22 10:19:21</a:t>
                      </a:r>
                      <a:r>
                        <a:rPr kumimoji="0" lang="en-US" sz="1000" b="0" i="0" u="none" strike="noStrike" kern="1200" cap="none" spc="0" normalizeH="0" baseline="0" noProof="0">
                          <a:ln>
                            <a:noFill/>
                          </a:ln>
                          <a:solidFill>
                            <a:prstClr val="black"/>
                          </a:solidFill>
                          <a:effectLst/>
                          <a:uLnTx/>
                          <a:uFillTx/>
                          <a:latin typeface="+mn-lt"/>
                          <a:ea typeface="+mn-ea"/>
                          <a:cs typeface="+mn-cs"/>
                        </a:rPr>
                        <a:t>
 As you could read in our last post to INFINITE POWER, the TrendMotif’s ideas also contain patterns and indigenous inspirations. That’s why these plates by EUSAMEX absolutely fit to TrendMotif INFINITE POWER. 😊 #infinitepower
—————————————————————
TrendSet 💙 International Trade Fair for Interiors, Inspiration and Lifestyle || Upcoming TrendSet Fair: 5 - 7 January 2020 at Messe München || #trendsetmünchen #trendinteriors #interiors #inspiration #lifestyle #trendsetwinter2020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https://www.instagram.com/p/B6XpKk_C2DO/media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02/04/2020 19:27:47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1360</a:t>
                      </a:r>
                    </a:p>
                  </a:txBody>
                  <a:tcPr/>
                </a:tc>
                <a:extLst>
                  <a:ext uri="{0D108BD9-81ED-4DB2-BD59-A6C34878D82A}">
                    <a16:rowId xmlns:a16="http://schemas.microsoft.com/office/drawing/2014/main" val="1386112892"/>
                  </a:ext>
                </a:extLst>
              </a:tr>
            </a:tbl>
          </a:graphicData>
        </a:graphic>
      </p:graphicFrame>
      <p:sp>
        <p:nvSpPr>
          <p:cNvPr id="4" name="Text Placeholder 3">
            <a:extLst>
              <a:ext uri="{FF2B5EF4-FFF2-40B4-BE49-F238E27FC236}">
                <a16:creationId xmlns:a16="http://schemas.microsoft.com/office/drawing/2014/main" id="{CF7B9AA2-6C49-46AB-B95A-E1939B5CB25E}"/>
              </a:ext>
            </a:extLst>
          </p:cNvPr>
          <p:cNvSpPr>
            <a:spLocks noGrp="1"/>
          </p:cNvSpPr>
          <p:nvPr>
            <p:ph type="body" sz="quarter" idx="14"/>
          </p:nvPr>
        </p:nvSpPr>
        <p:spPr/>
        <p:txBody>
          <a:bodyPr/>
          <a:lstStyle/>
          <a:p>
            <a:r>
              <a:rPr lang="en-US"/>
              <a:t>12/01/2019 - 12/31/2019</a:t>
            </a:r>
          </a:p>
        </p:txBody>
      </p:sp>
    </p:spTree>
    <p:extLst>
      <p:ext uri="{BB962C8B-B14F-4D97-AF65-F5344CB8AC3E}">
        <p14:creationId xmlns:p14="http://schemas.microsoft.com/office/powerpoint/2010/main" val="2232245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5D6CAC-2F63-4CCE-9137-AFBB688EA022}"/>
              </a:ext>
            </a:extLst>
          </p:cNvPr>
          <p:cNvSpPr>
            <a:spLocks noGrp="1"/>
          </p:cNvSpPr>
          <p:nvPr>
            <p:ph type="title"/>
          </p:nvPr>
        </p:nvSpPr>
        <p:spPr/>
        <p:txBody>
          <a:bodyPr/>
          <a:lstStyle/>
          <a:p>
            <a:r>
              <a:rPr lang="en-US"/>
              <a:t>Instagram Posts Table | TrendSet - 4 of 14</a:t>
            </a:r>
          </a:p>
        </p:txBody>
      </p:sp>
      <p:graphicFrame>
        <p:nvGraphicFramePr>
          <p:cNvPr id="5" name="Table Placeholder 4">
            <a:extLst>
              <a:ext uri="{FF2B5EF4-FFF2-40B4-BE49-F238E27FC236}">
                <a16:creationId xmlns:a16="http://schemas.microsoft.com/office/drawing/2014/main" id="{2EEDFBF1-D4D6-4EAE-9DDC-CDAE26BAB796}"/>
              </a:ext>
            </a:extLst>
          </p:cNvPr>
          <p:cNvGraphicFramePr>
            <a:graphicFrameLocks noGrp="1"/>
          </p:cNvGraphicFramePr>
          <p:nvPr>
            <p:ph type="tbl" sz="quarter" idx="13"/>
            <p:extLst>
              <p:ext uri="{D42A27DB-BD31-4B8C-83A1-F6EECF244321}">
                <p14:modId xmlns:p14="http://schemas.microsoft.com/office/powerpoint/2010/main" val="14616872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634484034"/>
                    </a:ext>
                  </a:extLst>
                </a:gridCol>
                <a:gridCol w="1152143">
                  <a:extLst>
                    <a:ext uri="{9D8B030D-6E8A-4147-A177-3AD203B41FA5}">
                      <a16:colId xmlns:a16="http://schemas.microsoft.com/office/drawing/2014/main" val="3890147260"/>
                    </a:ext>
                  </a:extLst>
                </a:gridCol>
                <a:gridCol w="576072">
                  <a:extLst>
                    <a:ext uri="{9D8B030D-6E8A-4147-A177-3AD203B41FA5}">
                      <a16:colId xmlns:a16="http://schemas.microsoft.com/office/drawing/2014/main" val="2610121435"/>
                    </a:ext>
                  </a:extLst>
                </a:gridCol>
                <a:gridCol w="576072">
                  <a:extLst>
                    <a:ext uri="{9D8B030D-6E8A-4147-A177-3AD203B41FA5}">
                      <a16:colId xmlns:a16="http://schemas.microsoft.com/office/drawing/2014/main" val="1793557366"/>
                    </a:ext>
                  </a:extLst>
                </a:gridCol>
                <a:gridCol w="576072">
                  <a:extLst>
                    <a:ext uri="{9D8B030D-6E8A-4147-A177-3AD203B41FA5}">
                      <a16:colId xmlns:a16="http://schemas.microsoft.com/office/drawing/2014/main" val="2233548995"/>
                    </a:ext>
                  </a:extLst>
                </a:gridCol>
                <a:gridCol w="576072">
                  <a:extLst>
                    <a:ext uri="{9D8B030D-6E8A-4147-A177-3AD203B41FA5}">
                      <a16:colId xmlns:a16="http://schemas.microsoft.com/office/drawing/2014/main" val="2121712652"/>
                    </a:ext>
                  </a:extLst>
                </a:gridCol>
                <a:gridCol w="576072">
                  <a:extLst>
                    <a:ext uri="{9D8B030D-6E8A-4147-A177-3AD203B41FA5}">
                      <a16:colId xmlns:a16="http://schemas.microsoft.com/office/drawing/2014/main" val="969286261"/>
                    </a:ext>
                  </a:extLst>
                </a:gridCol>
                <a:gridCol w="576072">
                  <a:extLst>
                    <a:ext uri="{9D8B030D-6E8A-4147-A177-3AD203B41FA5}">
                      <a16:colId xmlns:a16="http://schemas.microsoft.com/office/drawing/2014/main" val="1771279945"/>
                    </a:ext>
                  </a:extLst>
                </a:gridCol>
                <a:gridCol w="576072">
                  <a:extLst>
                    <a:ext uri="{9D8B030D-6E8A-4147-A177-3AD203B41FA5}">
                      <a16:colId xmlns:a16="http://schemas.microsoft.com/office/drawing/2014/main" val="2521617662"/>
                    </a:ext>
                  </a:extLst>
                </a:gridCol>
                <a:gridCol w="576072">
                  <a:extLst>
                    <a:ext uri="{9D8B030D-6E8A-4147-A177-3AD203B41FA5}">
                      <a16:colId xmlns:a16="http://schemas.microsoft.com/office/drawing/2014/main" val="2799160491"/>
                    </a:ext>
                  </a:extLst>
                </a:gridCol>
                <a:gridCol w="576072">
                  <a:extLst>
                    <a:ext uri="{9D8B030D-6E8A-4147-A177-3AD203B41FA5}">
                      <a16:colId xmlns:a16="http://schemas.microsoft.com/office/drawing/2014/main" val="7700200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31249145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- 2019-12-21 21:13:11</a:t>
                      </a:r>
                      <a:r>
                        <a:rPr kumimoji="0" lang="en-US" sz="1000" b="0" i="0" u="none" strike="noStrike" kern="1200" cap="none" spc="0" normalizeH="0" baseline="0" noProof="0">
                          <a:ln>
                            <a:noFill/>
                          </a:ln>
                          <a:solidFill>
                            <a:prstClr val="black"/>
                          </a:solidFill>
                          <a:effectLst/>
                          <a:uLnTx/>
                          <a:uFillTx/>
                          <a:latin typeface="+mn-lt"/>
                          <a:ea typeface="+mn-ea"/>
                          <a:cs typeface="+mn-cs"/>
                        </a:rPr>
                        <a:t>
 INFINITE POWER brings design to life with new visions. Happy colours, creative ideas and powerful designs testify to youthful optimism. Casual DIY looks fit just as well into the cool appearance as asymmetrical patterns, targeted mismatching and playful material combinations. Indigenous influences create vital, colourful designs. Textural features such as inlays give surfaces a new dynamic. This gives even traditional pieces a modern look. Experimental materials made of paper or recycled materials have a unique and lasting effect. From aluminium and plywood to yarn and raffia to resin and vinyl, everything is permitted to create unique, energetic and experience-oriented designs. With creativity and craftsmanship, everyday materials are transformed into high-design products. Fascinating surfaces, sustainable materials, vibrant colours and shimmering effects combine to create a lively design concept. BLUE HEART #infinitepower —————————————————————
TrendSet 💙 International Trade Fair for Interiors, Inspiration and Lifestyle || Upcoming TrendSet Fair: 5 - 7 January 2020 at Messe München || #trendsetmünchen #trendinteriors #interiors #inspiration #lifestyle #trendsetwinter2020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https://www.instagram.com/p/B6WPMj0ixlg/media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02/04/2020 19:27:47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1033</a:t>
                      </a:r>
                    </a:p>
                  </a:txBody>
                  <a:tcPr/>
                </a:tc>
                <a:extLst>
                  <a:ext uri="{0D108BD9-81ED-4DB2-BD59-A6C34878D82A}">
                    <a16:rowId xmlns:a16="http://schemas.microsoft.com/office/drawing/2014/main" val="2336532957"/>
                  </a:ext>
                </a:extLst>
              </a:tr>
            </a:tbl>
          </a:graphicData>
        </a:graphic>
      </p:graphicFrame>
      <p:sp>
        <p:nvSpPr>
          <p:cNvPr id="4" name="Text Placeholder 3">
            <a:extLst>
              <a:ext uri="{FF2B5EF4-FFF2-40B4-BE49-F238E27FC236}">
                <a16:creationId xmlns:a16="http://schemas.microsoft.com/office/drawing/2014/main" id="{424B4B02-877C-4DA8-A382-A417715943B6}"/>
              </a:ext>
            </a:extLst>
          </p:cNvPr>
          <p:cNvSpPr>
            <a:spLocks noGrp="1"/>
          </p:cNvSpPr>
          <p:nvPr>
            <p:ph type="body" sz="quarter" idx="14"/>
          </p:nvPr>
        </p:nvSpPr>
        <p:spPr/>
        <p:txBody>
          <a:bodyPr/>
          <a:lstStyle/>
          <a:p>
            <a:r>
              <a:rPr lang="en-US"/>
              <a:t>12/01/2019 - 12/31/2019</a:t>
            </a:r>
          </a:p>
        </p:txBody>
      </p:sp>
    </p:spTree>
    <p:extLst>
      <p:ext uri="{BB962C8B-B14F-4D97-AF65-F5344CB8AC3E}">
        <p14:creationId xmlns:p14="http://schemas.microsoft.com/office/powerpoint/2010/main" val="37197746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5C909D-9B18-477C-AE76-9B714DA0C5AB}"/>
              </a:ext>
            </a:extLst>
          </p:cNvPr>
          <p:cNvSpPr>
            <a:spLocks noGrp="1"/>
          </p:cNvSpPr>
          <p:nvPr>
            <p:ph type="title"/>
          </p:nvPr>
        </p:nvSpPr>
        <p:spPr/>
        <p:txBody>
          <a:bodyPr/>
          <a:lstStyle/>
          <a:p>
            <a:r>
              <a:rPr lang="en-US"/>
              <a:t>Instagram Posts Table | TrendSet - 5 of 14</a:t>
            </a:r>
          </a:p>
        </p:txBody>
      </p:sp>
      <p:graphicFrame>
        <p:nvGraphicFramePr>
          <p:cNvPr id="5" name="Table Placeholder 4">
            <a:extLst>
              <a:ext uri="{FF2B5EF4-FFF2-40B4-BE49-F238E27FC236}">
                <a16:creationId xmlns:a16="http://schemas.microsoft.com/office/drawing/2014/main" id="{8D052497-3B2D-4DEE-88B3-E1CCCA1B6417}"/>
              </a:ext>
            </a:extLst>
          </p:cNvPr>
          <p:cNvGraphicFramePr>
            <a:graphicFrameLocks noGrp="1"/>
          </p:cNvGraphicFramePr>
          <p:nvPr>
            <p:ph type="tbl" sz="quarter" idx="13"/>
            <p:extLst>
              <p:ext uri="{D42A27DB-BD31-4B8C-83A1-F6EECF244321}">
                <p14:modId xmlns:p14="http://schemas.microsoft.com/office/powerpoint/2010/main" val="346387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3141205874"/>
                    </a:ext>
                  </a:extLst>
                </a:gridCol>
                <a:gridCol w="1152143">
                  <a:extLst>
                    <a:ext uri="{9D8B030D-6E8A-4147-A177-3AD203B41FA5}">
                      <a16:colId xmlns:a16="http://schemas.microsoft.com/office/drawing/2014/main" val="1893741574"/>
                    </a:ext>
                  </a:extLst>
                </a:gridCol>
                <a:gridCol w="576072">
                  <a:extLst>
                    <a:ext uri="{9D8B030D-6E8A-4147-A177-3AD203B41FA5}">
                      <a16:colId xmlns:a16="http://schemas.microsoft.com/office/drawing/2014/main" val="101749009"/>
                    </a:ext>
                  </a:extLst>
                </a:gridCol>
                <a:gridCol w="576072">
                  <a:extLst>
                    <a:ext uri="{9D8B030D-6E8A-4147-A177-3AD203B41FA5}">
                      <a16:colId xmlns:a16="http://schemas.microsoft.com/office/drawing/2014/main" val="4202098243"/>
                    </a:ext>
                  </a:extLst>
                </a:gridCol>
                <a:gridCol w="576072">
                  <a:extLst>
                    <a:ext uri="{9D8B030D-6E8A-4147-A177-3AD203B41FA5}">
                      <a16:colId xmlns:a16="http://schemas.microsoft.com/office/drawing/2014/main" val="3221807130"/>
                    </a:ext>
                  </a:extLst>
                </a:gridCol>
                <a:gridCol w="576072">
                  <a:extLst>
                    <a:ext uri="{9D8B030D-6E8A-4147-A177-3AD203B41FA5}">
                      <a16:colId xmlns:a16="http://schemas.microsoft.com/office/drawing/2014/main" val="3518500892"/>
                    </a:ext>
                  </a:extLst>
                </a:gridCol>
                <a:gridCol w="576072">
                  <a:extLst>
                    <a:ext uri="{9D8B030D-6E8A-4147-A177-3AD203B41FA5}">
                      <a16:colId xmlns:a16="http://schemas.microsoft.com/office/drawing/2014/main" val="1274008835"/>
                    </a:ext>
                  </a:extLst>
                </a:gridCol>
                <a:gridCol w="576072">
                  <a:extLst>
                    <a:ext uri="{9D8B030D-6E8A-4147-A177-3AD203B41FA5}">
                      <a16:colId xmlns:a16="http://schemas.microsoft.com/office/drawing/2014/main" val="6060941"/>
                    </a:ext>
                  </a:extLst>
                </a:gridCol>
                <a:gridCol w="576072">
                  <a:extLst>
                    <a:ext uri="{9D8B030D-6E8A-4147-A177-3AD203B41FA5}">
                      <a16:colId xmlns:a16="http://schemas.microsoft.com/office/drawing/2014/main" val="4120601096"/>
                    </a:ext>
                  </a:extLst>
                </a:gridCol>
                <a:gridCol w="576072">
                  <a:extLst>
                    <a:ext uri="{9D8B030D-6E8A-4147-A177-3AD203B41FA5}">
                      <a16:colId xmlns:a16="http://schemas.microsoft.com/office/drawing/2014/main" val="3929085208"/>
                    </a:ext>
                  </a:extLst>
                </a:gridCol>
                <a:gridCol w="576072">
                  <a:extLst>
                    <a:ext uri="{9D8B030D-6E8A-4147-A177-3AD203B41FA5}">
                      <a16:colId xmlns:a16="http://schemas.microsoft.com/office/drawing/2014/main" val="10800585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9902263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- 2019-12-18 14:42:49</a:t>
                      </a:r>
                      <a:r>
                        <a:rPr kumimoji="0" lang="en-US" sz="1000" b="0" i="0" u="none" strike="noStrike" kern="1200" cap="none" spc="0" normalizeH="0" baseline="0" noProof="0">
                          <a:ln>
                            <a:noFill/>
                          </a:ln>
                          <a:solidFill>
                            <a:prstClr val="black"/>
                          </a:solidFill>
                          <a:effectLst/>
                          <a:uLnTx/>
                          <a:uFillTx/>
                          <a:latin typeface="+mn-lt"/>
                          <a:ea typeface="+mn-ea"/>
                          <a:cs typeface="+mn-cs"/>
                        </a:rPr>
                        <a:t>
 The SS2020 design by @overbeckandfriends inspired by TrendMotif INFINITE POWER lets one already feel some summer vacation vibes... 😊 In our next Post we finally are going to show you the TrendMotif we’ve been talking about in our resent posts. 🥳 #infinitepower —————————————————————
TrendSet 💙 International Trade Fair for Interiors, Inspiration and Lifestyle || Upcoming TrendSet Fair: 5 - 7 January 2020 at Messe München || #trendsetmünchen #trendinteriors #interiors #inspiration #lifestyle #trendsetwinter2020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https://www.instagram.com/p/B6N0IxFB7ky/media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02/04/2020 19:27:47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974</a:t>
                      </a:r>
                    </a:p>
                  </a:txBody>
                  <a:tcPr/>
                </a:tc>
                <a:extLst>
                  <a:ext uri="{0D108BD9-81ED-4DB2-BD59-A6C34878D82A}">
                    <a16:rowId xmlns:a16="http://schemas.microsoft.com/office/drawing/2014/main" val="1220488193"/>
                  </a:ext>
                </a:extLst>
              </a:tr>
            </a:tbl>
          </a:graphicData>
        </a:graphic>
      </p:graphicFrame>
      <p:sp>
        <p:nvSpPr>
          <p:cNvPr id="4" name="Text Placeholder 3">
            <a:extLst>
              <a:ext uri="{FF2B5EF4-FFF2-40B4-BE49-F238E27FC236}">
                <a16:creationId xmlns:a16="http://schemas.microsoft.com/office/drawing/2014/main" id="{6A697D35-1FB6-44D1-B6F2-A3A7668228B0}"/>
              </a:ext>
            </a:extLst>
          </p:cNvPr>
          <p:cNvSpPr>
            <a:spLocks noGrp="1"/>
          </p:cNvSpPr>
          <p:nvPr>
            <p:ph type="body" sz="quarter" idx="14"/>
          </p:nvPr>
        </p:nvSpPr>
        <p:spPr/>
        <p:txBody>
          <a:bodyPr/>
          <a:lstStyle/>
          <a:p>
            <a:r>
              <a:rPr lang="en-US"/>
              <a:t>12/01/2019 - 12/31/2019</a:t>
            </a:r>
          </a:p>
        </p:txBody>
      </p:sp>
    </p:spTree>
    <p:extLst>
      <p:ext uri="{BB962C8B-B14F-4D97-AF65-F5344CB8AC3E}">
        <p14:creationId xmlns:p14="http://schemas.microsoft.com/office/powerpoint/2010/main" val="327925009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E8C575-C3A5-4929-B08F-B43778FED86C}"/>
              </a:ext>
            </a:extLst>
          </p:cNvPr>
          <p:cNvSpPr>
            <a:spLocks noGrp="1"/>
          </p:cNvSpPr>
          <p:nvPr>
            <p:ph type="title"/>
          </p:nvPr>
        </p:nvSpPr>
        <p:spPr/>
        <p:txBody>
          <a:bodyPr/>
          <a:lstStyle/>
          <a:p>
            <a:r>
              <a:rPr lang="en-US"/>
              <a:t>Instagram Posts Table | TrendSet - 6 of 14</a:t>
            </a:r>
          </a:p>
        </p:txBody>
      </p:sp>
      <p:graphicFrame>
        <p:nvGraphicFramePr>
          <p:cNvPr id="5" name="Table Placeholder 4">
            <a:extLst>
              <a:ext uri="{FF2B5EF4-FFF2-40B4-BE49-F238E27FC236}">
                <a16:creationId xmlns:a16="http://schemas.microsoft.com/office/drawing/2014/main" id="{BF50D35E-86E5-489C-AE6B-CD6C231DD0EF}"/>
              </a:ext>
            </a:extLst>
          </p:cNvPr>
          <p:cNvGraphicFramePr>
            <a:graphicFrameLocks noGrp="1"/>
          </p:cNvGraphicFramePr>
          <p:nvPr>
            <p:ph type="tbl" sz="quarter" idx="13"/>
            <p:extLst>
              <p:ext uri="{D42A27DB-BD31-4B8C-83A1-F6EECF244321}">
                <p14:modId xmlns:p14="http://schemas.microsoft.com/office/powerpoint/2010/main" val="37592800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2087591718"/>
                    </a:ext>
                  </a:extLst>
                </a:gridCol>
                <a:gridCol w="1152143">
                  <a:extLst>
                    <a:ext uri="{9D8B030D-6E8A-4147-A177-3AD203B41FA5}">
                      <a16:colId xmlns:a16="http://schemas.microsoft.com/office/drawing/2014/main" val="4096091657"/>
                    </a:ext>
                  </a:extLst>
                </a:gridCol>
                <a:gridCol w="576072">
                  <a:extLst>
                    <a:ext uri="{9D8B030D-6E8A-4147-A177-3AD203B41FA5}">
                      <a16:colId xmlns:a16="http://schemas.microsoft.com/office/drawing/2014/main" val="1422750908"/>
                    </a:ext>
                  </a:extLst>
                </a:gridCol>
                <a:gridCol w="576072">
                  <a:extLst>
                    <a:ext uri="{9D8B030D-6E8A-4147-A177-3AD203B41FA5}">
                      <a16:colId xmlns:a16="http://schemas.microsoft.com/office/drawing/2014/main" val="1784230199"/>
                    </a:ext>
                  </a:extLst>
                </a:gridCol>
                <a:gridCol w="576072">
                  <a:extLst>
                    <a:ext uri="{9D8B030D-6E8A-4147-A177-3AD203B41FA5}">
                      <a16:colId xmlns:a16="http://schemas.microsoft.com/office/drawing/2014/main" val="3291287640"/>
                    </a:ext>
                  </a:extLst>
                </a:gridCol>
                <a:gridCol w="576072">
                  <a:extLst>
                    <a:ext uri="{9D8B030D-6E8A-4147-A177-3AD203B41FA5}">
                      <a16:colId xmlns:a16="http://schemas.microsoft.com/office/drawing/2014/main" val="2063798327"/>
                    </a:ext>
                  </a:extLst>
                </a:gridCol>
                <a:gridCol w="576072">
                  <a:extLst>
                    <a:ext uri="{9D8B030D-6E8A-4147-A177-3AD203B41FA5}">
                      <a16:colId xmlns:a16="http://schemas.microsoft.com/office/drawing/2014/main" val="2247940483"/>
                    </a:ext>
                  </a:extLst>
                </a:gridCol>
                <a:gridCol w="576072">
                  <a:extLst>
                    <a:ext uri="{9D8B030D-6E8A-4147-A177-3AD203B41FA5}">
                      <a16:colId xmlns:a16="http://schemas.microsoft.com/office/drawing/2014/main" val="995547254"/>
                    </a:ext>
                  </a:extLst>
                </a:gridCol>
                <a:gridCol w="576072">
                  <a:extLst>
                    <a:ext uri="{9D8B030D-6E8A-4147-A177-3AD203B41FA5}">
                      <a16:colId xmlns:a16="http://schemas.microsoft.com/office/drawing/2014/main" val="1728604852"/>
                    </a:ext>
                  </a:extLst>
                </a:gridCol>
                <a:gridCol w="576072">
                  <a:extLst>
                    <a:ext uri="{9D8B030D-6E8A-4147-A177-3AD203B41FA5}">
                      <a16:colId xmlns:a16="http://schemas.microsoft.com/office/drawing/2014/main" val="1723964609"/>
                    </a:ext>
                  </a:extLst>
                </a:gridCol>
                <a:gridCol w="576072">
                  <a:extLst>
                    <a:ext uri="{9D8B030D-6E8A-4147-A177-3AD203B41FA5}">
                      <a16:colId xmlns:a16="http://schemas.microsoft.com/office/drawing/2014/main" val="3727245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33043846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- 2019-12-17 13:52:29</a:t>
                      </a:r>
                      <a:r>
                        <a:rPr kumimoji="0" lang="en-US" sz="1000" b="0" i="0" u="none" strike="noStrike" kern="1200" cap="none" spc="0" normalizeH="0" baseline="0" noProof="0">
                          <a:ln>
                            <a:noFill/>
                          </a:ln>
                          <a:solidFill>
                            <a:prstClr val="black"/>
                          </a:solidFill>
                          <a:effectLst/>
                          <a:uLnTx/>
                          <a:uFillTx/>
                          <a:latin typeface="+mn-lt"/>
                          <a:ea typeface="+mn-ea"/>
                          <a:cs typeface="+mn-cs"/>
                        </a:rPr>
                        <a:t>
 Thought for the day... 🙈 And probably a thought you can take with you into 2020 since this year is almost over now. 🤔 But you might wonder why we share this photo by PUSSYPAPER with you. The answer is easy: TrendMotif INFINITE POWER likes sayings and words and letters which are integrated into a design. 😊 #infintepower
—————————————————————
TrendSet 💙 International Trade Fair for Interiors, Inspiration and Lifestyle || Upcoming TrendSet Fair: 5 - 7 January 2020 at Messe München || #trendsetmünchen #trendinteriors #interiors #inspiration #lifestyle #trendsetwinter2020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https://www.instagram.com/p/B6LJlQzCOw4/media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02/04/2020 19:27:47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955</a:t>
                      </a:r>
                    </a:p>
                  </a:txBody>
                  <a:tcPr/>
                </a:tc>
                <a:extLst>
                  <a:ext uri="{0D108BD9-81ED-4DB2-BD59-A6C34878D82A}">
                    <a16:rowId xmlns:a16="http://schemas.microsoft.com/office/drawing/2014/main" val="1674290762"/>
                  </a:ext>
                </a:extLst>
              </a:tr>
            </a:tbl>
          </a:graphicData>
        </a:graphic>
      </p:graphicFrame>
      <p:sp>
        <p:nvSpPr>
          <p:cNvPr id="4" name="Text Placeholder 3">
            <a:extLst>
              <a:ext uri="{FF2B5EF4-FFF2-40B4-BE49-F238E27FC236}">
                <a16:creationId xmlns:a16="http://schemas.microsoft.com/office/drawing/2014/main" id="{9D1209B9-5D8E-4D0C-BE6B-67BFF027AFA2}"/>
              </a:ext>
            </a:extLst>
          </p:cNvPr>
          <p:cNvSpPr>
            <a:spLocks noGrp="1"/>
          </p:cNvSpPr>
          <p:nvPr>
            <p:ph type="body" sz="quarter" idx="14"/>
          </p:nvPr>
        </p:nvSpPr>
        <p:spPr/>
        <p:txBody>
          <a:bodyPr/>
          <a:lstStyle/>
          <a:p>
            <a:r>
              <a:rPr lang="en-US"/>
              <a:t>12/01/2019 - 12/31/2019</a:t>
            </a:r>
          </a:p>
        </p:txBody>
      </p:sp>
    </p:spTree>
    <p:extLst>
      <p:ext uri="{BB962C8B-B14F-4D97-AF65-F5344CB8AC3E}">
        <p14:creationId xmlns:p14="http://schemas.microsoft.com/office/powerpoint/2010/main" val="4484734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7A9DAA-F3BE-408A-868C-EA6DD1804EE4}"/>
              </a:ext>
            </a:extLst>
          </p:cNvPr>
          <p:cNvSpPr>
            <a:spLocks noGrp="1"/>
          </p:cNvSpPr>
          <p:nvPr>
            <p:ph type="title"/>
          </p:nvPr>
        </p:nvSpPr>
        <p:spPr/>
        <p:txBody>
          <a:bodyPr/>
          <a:lstStyle/>
          <a:p>
            <a:r>
              <a:rPr lang="en-US"/>
              <a:t>Instagram Posts Table | TrendSet - 7 of 14</a:t>
            </a:r>
          </a:p>
        </p:txBody>
      </p:sp>
      <p:graphicFrame>
        <p:nvGraphicFramePr>
          <p:cNvPr id="5" name="Table Placeholder 4">
            <a:extLst>
              <a:ext uri="{FF2B5EF4-FFF2-40B4-BE49-F238E27FC236}">
                <a16:creationId xmlns:a16="http://schemas.microsoft.com/office/drawing/2014/main" id="{F843BFBA-7C30-422E-8409-93DFFB0788C2}"/>
              </a:ext>
            </a:extLst>
          </p:cNvPr>
          <p:cNvGraphicFramePr>
            <a:graphicFrameLocks noGrp="1"/>
          </p:cNvGraphicFramePr>
          <p:nvPr>
            <p:ph type="tbl" sz="quarter" idx="13"/>
            <p:extLst>
              <p:ext uri="{D42A27DB-BD31-4B8C-83A1-F6EECF244321}">
                <p14:modId xmlns:p14="http://schemas.microsoft.com/office/powerpoint/2010/main" val="4229378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1017649444"/>
                    </a:ext>
                  </a:extLst>
                </a:gridCol>
                <a:gridCol w="1152143">
                  <a:extLst>
                    <a:ext uri="{9D8B030D-6E8A-4147-A177-3AD203B41FA5}">
                      <a16:colId xmlns:a16="http://schemas.microsoft.com/office/drawing/2014/main" val="3635503841"/>
                    </a:ext>
                  </a:extLst>
                </a:gridCol>
                <a:gridCol w="576072">
                  <a:extLst>
                    <a:ext uri="{9D8B030D-6E8A-4147-A177-3AD203B41FA5}">
                      <a16:colId xmlns:a16="http://schemas.microsoft.com/office/drawing/2014/main" val="3719843454"/>
                    </a:ext>
                  </a:extLst>
                </a:gridCol>
                <a:gridCol w="576072">
                  <a:extLst>
                    <a:ext uri="{9D8B030D-6E8A-4147-A177-3AD203B41FA5}">
                      <a16:colId xmlns:a16="http://schemas.microsoft.com/office/drawing/2014/main" val="3441629171"/>
                    </a:ext>
                  </a:extLst>
                </a:gridCol>
                <a:gridCol w="576072">
                  <a:extLst>
                    <a:ext uri="{9D8B030D-6E8A-4147-A177-3AD203B41FA5}">
                      <a16:colId xmlns:a16="http://schemas.microsoft.com/office/drawing/2014/main" val="2061838996"/>
                    </a:ext>
                  </a:extLst>
                </a:gridCol>
                <a:gridCol w="576072">
                  <a:extLst>
                    <a:ext uri="{9D8B030D-6E8A-4147-A177-3AD203B41FA5}">
                      <a16:colId xmlns:a16="http://schemas.microsoft.com/office/drawing/2014/main" val="291945168"/>
                    </a:ext>
                  </a:extLst>
                </a:gridCol>
                <a:gridCol w="576072">
                  <a:extLst>
                    <a:ext uri="{9D8B030D-6E8A-4147-A177-3AD203B41FA5}">
                      <a16:colId xmlns:a16="http://schemas.microsoft.com/office/drawing/2014/main" val="454209624"/>
                    </a:ext>
                  </a:extLst>
                </a:gridCol>
                <a:gridCol w="576072">
                  <a:extLst>
                    <a:ext uri="{9D8B030D-6E8A-4147-A177-3AD203B41FA5}">
                      <a16:colId xmlns:a16="http://schemas.microsoft.com/office/drawing/2014/main" val="3953409323"/>
                    </a:ext>
                  </a:extLst>
                </a:gridCol>
                <a:gridCol w="576072">
                  <a:extLst>
                    <a:ext uri="{9D8B030D-6E8A-4147-A177-3AD203B41FA5}">
                      <a16:colId xmlns:a16="http://schemas.microsoft.com/office/drawing/2014/main" val="2333748699"/>
                    </a:ext>
                  </a:extLst>
                </a:gridCol>
                <a:gridCol w="576072">
                  <a:extLst>
                    <a:ext uri="{9D8B030D-6E8A-4147-A177-3AD203B41FA5}">
                      <a16:colId xmlns:a16="http://schemas.microsoft.com/office/drawing/2014/main" val="2723729065"/>
                    </a:ext>
                  </a:extLst>
                </a:gridCol>
                <a:gridCol w="576072">
                  <a:extLst>
                    <a:ext uri="{9D8B030D-6E8A-4147-A177-3AD203B41FA5}">
                      <a16:colId xmlns:a16="http://schemas.microsoft.com/office/drawing/2014/main" val="41346277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14428891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- 2019-12-13 14:27:15</a:t>
                      </a:r>
                      <a:r>
                        <a:rPr kumimoji="0" lang="en-US" sz="1000" b="0" i="0" u="none" strike="noStrike" kern="1200" cap="none" spc="0" normalizeH="0" baseline="0" noProof="0">
                          <a:ln>
                            <a:noFill/>
                          </a:ln>
                          <a:solidFill>
                            <a:prstClr val="black"/>
                          </a:solidFill>
                          <a:effectLst/>
                          <a:uLnTx/>
                          <a:uFillTx/>
                          <a:latin typeface="+mn-lt"/>
                          <a:ea typeface="+mn-ea"/>
                          <a:cs typeface="+mn-cs"/>
                        </a:rPr>
                        <a:t>
 As if @vosteen_decoration knew our new TrendMotif INFINITE POWER, they designed an easter collection which absolutely meets the TrendMotif’s ideas. The bunnys are sweet, aren’t they? 🐰 #infinitepower —————————————————————
TrendSet 💙 International Trade Fair for Interiors, Inspiration and Lifestyle || Upcoming TrendSet Fair: 5 - 7 January 2020 at Messe München || #trendsetmünchen #trendinteriors #interiors #inspiration #lifestyle #trendsetwinter2020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https://www.instagram.com/p/B6A6YXGCorQ/media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02/04/2020 19:27:47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1148</a:t>
                      </a:r>
                    </a:p>
                  </a:txBody>
                  <a:tcPr/>
                </a:tc>
                <a:extLst>
                  <a:ext uri="{0D108BD9-81ED-4DB2-BD59-A6C34878D82A}">
                    <a16:rowId xmlns:a16="http://schemas.microsoft.com/office/drawing/2014/main" val="2954101908"/>
                  </a:ext>
                </a:extLst>
              </a:tr>
            </a:tbl>
          </a:graphicData>
        </a:graphic>
      </p:graphicFrame>
      <p:sp>
        <p:nvSpPr>
          <p:cNvPr id="4" name="Text Placeholder 3">
            <a:extLst>
              <a:ext uri="{FF2B5EF4-FFF2-40B4-BE49-F238E27FC236}">
                <a16:creationId xmlns:a16="http://schemas.microsoft.com/office/drawing/2014/main" id="{80EFE2A4-57E6-4DB2-88D8-C39CA872BCD6}"/>
              </a:ext>
            </a:extLst>
          </p:cNvPr>
          <p:cNvSpPr>
            <a:spLocks noGrp="1"/>
          </p:cNvSpPr>
          <p:nvPr>
            <p:ph type="body" sz="quarter" idx="14"/>
          </p:nvPr>
        </p:nvSpPr>
        <p:spPr/>
        <p:txBody>
          <a:bodyPr/>
          <a:lstStyle/>
          <a:p>
            <a:r>
              <a:rPr lang="en-US"/>
              <a:t>12/01/2019 - 12/31/2019</a:t>
            </a:r>
          </a:p>
        </p:txBody>
      </p:sp>
    </p:spTree>
    <p:extLst>
      <p:ext uri="{BB962C8B-B14F-4D97-AF65-F5344CB8AC3E}">
        <p14:creationId xmlns:p14="http://schemas.microsoft.com/office/powerpoint/2010/main" val="19616783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125E6C-C8A8-4BBB-A4D1-9D13192E9D0B}"/>
              </a:ext>
            </a:extLst>
          </p:cNvPr>
          <p:cNvSpPr>
            <a:spLocks noGrp="1"/>
          </p:cNvSpPr>
          <p:nvPr>
            <p:ph type="title"/>
          </p:nvPr>
        </p:nvSpPr>
        <p:spPr/>
        <p:txBody>
          <a:bodyPr/>
          <a:lstStyle/>
          <a:p>
            <a:r>
              <a:rPr lang="en-US"/>
              <a:t>Instagram Posts Table | TrendSet - 8 of 14</a:t>
            </a:r>
          </a:p>
        </p:txBody>
      </p:sp>
      <p:graphicFrame>
        <p:nvGraphicFramePr>
          <p:cNvPr id="5" name="Table Placeholder 4">
            <a:extLst>
              <a:ext uri="{FF2B5EF4-FFF2-40B4-BE49-F238E27FC236}">
                <a16:creationId xmlns:a16="http://schemas.microsoft.com/office/drawing/2014/main" id="{949C92FD-395C-491B-ADFB-611E20E58979}"/>
              </a:ext>
            </a:extLst>
          </p:cNvPr>
          <p:cNvGraphicFramePr>
            <a:graphicFrameLocks noGrp="1"/>
          </p:cNvGraphicFramePr>
          <p:nvPr>
            <p:ph type="tbl" sz="quarter" idx="13"/>
            <p:extLst>
              <p:ext uri="{D42A27DB-BD31-4B8C-83A1-F6EECF244321}">
                <p14:modId xmlns:p14="http://schemas.microsoft.com/office/powerpoint/2010/main" val="26596200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3085504629"/>
                    </a:ext>
                  </a:extLst>
                </a:gridCol>
                <a:gridCol w="1152143">
                  <a:extLst>
                    <a:ext uri="{9D8B030D-6E8A-4147-A177-3AD203B41FA5}">
                      <a16:colId xmlns:a16="http://schemas.microsoft.com/office/drawing/2014/main" val="3811237656"/>
                    </a:ext>
                  </a:extLst>
                </a:gridCol>
                <a:gridCol w="576072">
                  <a:extLst>
                    <a:ext uri="{9D8B030D-6E8A-4147-A177-3AD203B41FA5}">
                      <a16:colId xmlns:a16="http://schemas.microsoft.com/office/drawing/2014/main" val="600958024"/>
                    </a:ext>
                  </a:extLst>
                </a:gridCol>
                <a:gridCol w="576072">
                  <a:extLst>
                    <a:ext uri="{9D8B030D-6E8A-4147-A177-3AD203B41FA5}">
                      <a16:colId xmlns:a16="http://schemas.microsoft.com/office/drawing/2014/main" val="3251587863"/>
                    </a:ext>
                  </a:extLst>
                </a:gridCol>
                <a:gridCol w="576072">
                  <a:extLst>
                    <a:ext uri="{9D8B030D-6E8A-4147-A177-3AD203B41FA5}">
                      <a16:colId xmlns:a16="http://schemas.microsoft.com/office/drawing/2014/main" val="354742637"/>
                    </a:ext>
                  </a:extLst>
                </a:gridCol>
                <a:gridCol w="576072">
                  <a:extLst>
                    <a:ext uri="{9D8B030D-6E8A-4147-A177-3AD203B41FA5}">
                      <a16:colId xmlns:a16="http://schemas.microsoft.com/office/drawing/2014/main" val="2774207396"/>
                    </a:ext>
                  </a:extLst>
                </a:gridCol>
                <a:gridCol w="576072">
                  <a:extLst>
                    <a:ext uri="{9D8B030D-6E8A-4147-A177-3AD203B41FA5}">
                      <a16:colId xmlns:a16="http://schemas.microsoft.com/office/drawing/2014/main" val="93641485"/>
                    </a:ext>
                  </a:extLst>
                </a:gridCol>
                <a:gridCol w="576072">
                  <a:extLst>
                    <a:ext uri="{9D8B030D-6E8A-4147-A177-3AD203B41FA5}">
                      <a16:colId xmlns:a16="http://schemas.microsoft.com/office/drawing/2014/main" val="2949019586"/>
                    </a:ext>
                  </a:extLst>
                </a:gridCol>
                <a:gridCol w="576072">
                  <a:extLst>
                    <a:ext uri="{9D8B030D-6E8A-4147-A177-3AD203B41FA5}">
                      <a16:colId xmlns:a16="http://schemas.microsoft.com/office/drawing/2014/main" val="3476669039"/>
                    </a:ext>
                  </a:extLst>
                </a:gridCol>
                <a:gridCol w="576072">
                  <a:extLst>
                    <a:ext uri="{9D8B030D-6E8A-4147-A177-3AD203B41FA5}">
                      <a16:colId xmlns:a16="http://schemas.microsoft.com/office/drawing/2014/main" val="153121543"/>
                    </a:ext>
                  </a:extLst>
                </a:gridCol>
                <a:gridCol w="576072">
                  <a:extLst>
                    <a:ext uri="{9D8B030D-6E8A-4147-A177-3AD203B41FA5}">
                      <a16:colId xmlns:a16="http://schemas.microsoft.com/office/drawing/2014/main" val="11251916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33720659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- 2019-12-13 07:48:58</a:t>
                      </a:r>
                      <a:r>
                        <a:rPr kumimoji="0" lang="en-US" sz="1000" b="0" i="0" u="none" strike="noStrike" kern="1200" cap="none" spc="0" normalizeH="0" baseline="0" noProof="0">
                          <a:ln>
                            <a:noFill/>
                          </a:ln>
                          <a:solidFill>
                            <a:prstClr val="black"/>
                          </a:solidFill>
                          <a:effectLst/>
                          <a:uLnTx/>
                          <a:uFillTx/>
                          <a:latin typeface="+mn-lt"/>
                          <a:ea typeface="+mn-ea"/>
                          <a:cs typeface="+mn-cs"/>
                        </a:rPr>
                        <a:t>
 The next 9 posts are going to be a bit crazy and colourful because that’s a bit what our second TrendMotif INFINITE POWER is about... As a first example we want to show you these wraped birthday presents by @artozpapier. #infinitepower —————————————————————
TrendSet 💙 International Trade Fair for Interiors, Inspiration and Lifestyle || Upcoming TrendSet Fair: 5 - 7 January 2020 at Messe München || #trendsetmünchen #trendinteriors #interiors #inspiration #lifestyle #trendsetwinter2020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https://www.instagram.com/p/B6AMzVchAPt/media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02/04/2020 19:27:47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1023</a:t>
                      </a:r>
                    </a:p>
                  </a:txBody>
                  <a:tcPr/>
                </a:tc>
                <a:extLst>
                  <a:ext uri="{0D108BD9-81ED-4DB2-BD59-A6C34878D82A}">
                    <a16:rowId xmlns:a16="http://schemas.microsoft.com/office/drawing/2014/main" val="2631953702"/>
                  </a:ext>
                </a:extLst>
              </a:tr>
            </a:tbl>
          </a:graphicData>
        </a:graphic>
      </p:graphicFrame>
      <p:sp>
        <p:nvSpPr>
          <p:cNvPr id="4" name="Text Placeholder 3">
            <a:extLst>
              <a:ext uri="{FF2B5EF4-FFF2-40B4-BE49-F238E27FC236}">
                <a16:creationId xmlns:a16="http://schemas.microsoft.com/office/drawing/2014/main" id="{968A641E-9DC7-49A4-AB61-A849803398AC}"/>
              </a:ext>
            </a:extLst>
          </p:cNvPr>
          <p:cNvSpPr>
            <a:spLocks noGrp="1"/>
          </p:cNvSpPr>
          <p:nvPr>
            <p:ph type="body" sz="quarter" idx="14"/>
          </p:nvPr>
        </p:nvSpPr>
        <p:spPr/>
        <p:txBody>
          <a:bodyPr/>
          <a:lstStyle/>
          <a:p>
            <a:r>
              <a:rPr lang="en-US"/>
              <a:t>12/01/2019 - 12/31/2019</a:t>
            </a:r>
          </a:p>
        </p:txBody>
      </p:sp>
    </p:spTree>
    <p:extLst>
      <p:ext uri="{BB962C8B-B14F-4D97-AF65-F5344CB8AC3E}">
        <p14:creationId xmlns:p14="http://schemas.microsoft.com/office/powerpoint/2010/main" val="370308296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EEADAF-FB5A-449F-8385-90208312713B}"/>
              </a:ext>
            </a:extLst>
          </p:cNvPr>
          <p:cNvSpPr>
            <a:spLocks noGrp="1"/>
          </p:cNvSpPr>
          <p:nvPr>
            <p:ph type="title"/>
          </p:nvPr>
        </p:nvSpPr>
        <p:spPr/>
        <p:txBody>
          <a:bodyPr/>
          <a:lstStyle/>
          <a:p>
            <a:r>
              <a:rPr lang="en-US"/>
              <a:t>Instagram Posts Table | TrendSet - 9 of 14</a:t>
            </a:r>
          </a:p>
        </p:txBody>
      </p:sp>
      <p:graphicFrame>
        <p:nvGraphicFramePr>
          <p:cNvPr id="5" name="Table Placeholder 4">
            <a:extLst>
              <a:ext uri="{FF2B5EF4-FFF2-40B4-BE49-F238E27FC236}">
                <a16:creationId xmlns:a16="http://schemas.microsoft.com/office/drawing/2014/main" id="{7AD6B953-C0BB-4009-B1BC-8D73EC84FEBE}"/>
              </a:ext>
            </a:extLst>
          </p:cNvPr>
          <p:cNvGraphicFramePr>
            <a:graphicFrameLocks noGrp="1"/>
          </p:cNvGraphicFramePr>
          <p:nvPr>
            <p:ph type="tbl" sz="quarter" idx="13"/>
            <p:extLst>
              <p:ext uri="{D42A27DB-BD31-4B8C-83A1-F6EECF244321}">
                <p14:modId xmlns:p14="http://schemas.microsoft.com/office/powerpoint/2010/main" val="18336726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464956309"/>
                    </a:ext>
                  </a:extLst>
                </a:gridCol>
                <a:gridCol w="1152143">
                  <a:extLst>
                    <a:ext uri="{9D8B030D-6E8A-4147-A177-3AD203B41FA5}">
                      <a16:colId xmlns:a16="http://schemas.microsoft.com/office/drawing/2014/main" val="4003984518"/>
                    </a:ext>
                  </a:extLst>
                </a:gridCol>
                <a:gridCol w="576072">
                  <a:extLst>
                    <a:ext uri="{9D8B030D-6E8A-4147-A177-3AD203B41FA5}">
                      <a16:colId xmlns:a16="http://schemas.microsoft.com/office/drawing/2014/main" val="2431422735"/>
                    </a:ext>
                  </a:extLst>
                </a:gridCol>
                <a:gridCol w="576072">
                  <a:extLst>
                    <a:ext uri="{9D8B030D-6E8A-4147-A177-3AD203B41FA5}">
                      <a16:colId xmlns:a16="http://schemas.microsoft.com/office/drawing/2014/main" val="2074453585"/>
                    </a:ext>
                  </a:extLst>
                </a:gridCol>
                <a:gridCol w="576072">
                  <a:extLst>
                    <a:ext uri="{9D8B030D-6E8A-4147-A177-3AD203B41FA5}">
                      <a16:colId xmlns:a16="http://schemas.microsoft.com/office/drawing/2014/main" val="1787351445"/>
                    </a:ext>
                  </a:extLst>
                </a:gridCol>
                <a:gridCol w="576072">
                  <a:extLst>
                    <a:ext uri="{9D8B030D-6E8A-4147-A177-3AD203B41FA5}">
                      <a16:colId xmlns:a16="http://schemas.microsoft.com/office/drawing/2014/main" val="2959215079"/>
                    </a:ext>
                  </a:extLst>
                </a:gridCol>
                <a:gridCol w="576072">
                  <a:extLst>
                    <a:ext uri="{9D8B030D-6E8A-4147-A177-3AD203B41FA5}">
                      <a16:colId xmlns:a16="http://schemas.microsoft.com/office/drawing/2014/main" val="2480720267"/>
                    </a:ext>
                  </a:extLst>
                </a:gridCol>
                <a:gridCol w="576072">
                  <a:extLst>
                    <a:ext uri="{9D8B030D-6E8A-4147-A177-3AD203B41FA5}">
                      <a16:colId xmlns:a16="http://schemas.microsoft.com/office/drawing/2014/main" val="3225453218"/>
                    </a:ext>
                  </a:extLst>
                </a:gridCol>
                <a:gridCol w="576072">
                  <a:extLst>
                    <a:ext uri="{9D8B030D-6E8A-4147-A177-3AD203B41FA5}">
                      <a16:colId xmlns:a16="http://schemas.microsoft.com/office/drawing/2014/main" val="3368661497"/>
                    </a:ext>
                  </a:extLst>
                </a:gridCol>
                <a:gridCol w="576072">
                  <a:extLst>
                    <a:ext uri="{9D8B030D-6E8A-4147-A177-3AD203B41FA5}">
                      <a16:colId xmlns:a16="http://schemas.microsoft.com/office/drawing/2014/main" val="1091041334"/>
                    </a:ext>
                  </a:extLst>
                </a:gridCol>
                <a:gridCol w="576072">
                  <a:extLst>
                    <a:ext uri="{9D8B030D-6E8A-4147-A177-3AD203B41FA5}">
                      <a16:colId xmlns:a16="http://schemas.microsoft.com/office/drawing/2014/main" val="34615841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7671073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- 2019-12-12 09:01:57</a:t>
                      </a:r>
                      <a:r>
                        <a:rPr kumimoji="0" lang="en-US" sz="1000" b="0" i="0" u="none" strike="noStrike" kern="1200" cap="none" spc="0" normalizeH="0" baseline="0" noProof="0">
                          <a:ln>
                            <a:noFill/>
                          </a:ln>
                          <a:solidFill>
                            <a:prstClr val="black"/>
                          </a:solidFill>
                          <a:effectLst/>
                          <a:uLnTx/>
                          <a:uFillTx/>
                          <a:latin typeface="+mn-lt"/>
                          <a:ea typeface="+mn-ea"/>
                          <a:cs typeface="+mn-cs"/>
                        </a:rPr>
                        <a:t>
 DAZZLING MOODS seeks the expression of sustainability and attentive consumption in dazzling, unique and future-oriented designs. Today we have our TrendMotif in motion! 🥳😊 —————————————————————
TrendSet 💙 International Trade Fair for Interiors, Inspiration and Lifestyle || Upcoming TrendSet Fair: 5 - 7 January 2020 at Messe München || #trendsetmünchen #trendinteriors #interiors #inspiration #lifestyle #trendsetwinter2020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https://www.instagram.com/p/B59wPD4oMUP/media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02/04/2020 19:27:47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791</a:t>
                      </a:r>
                    </a:p>
                  </a:txBody>
                  <a:tcPr/>
                </a:tc>
                <a:extLst>
                  <a:ext uri="{0D108BD9-81ED-4DB2-BD59-A6C34878D82A}">
                    <a16:rowId xmlns:a16="http://schemas.microsoft.com/office/drawing/2014/main" val="2407502570"/>
                  </a:ext>
                </a:extLst>
              </a:tr>
            </a:tbl>
          </a:graphicData>
        </a:graphic>
      </p:graphicFrame>
      <p:sp>
        <p:nvSpPr>
          <p:cNvPr id="4" name="Text Placeholder 3">
            <a:extLst>
              <a:ext uri="{FF2B5EF4-FFF2-40B4-BE49-F238E27FC236}">
                <a16:creationId xmlns:a16="http://schemas.microsoft.com/office/drawing/2014/main" id="{CC05144D-6BD4-43ED-862A-E93A2336B145}"/>
              </a:ext>
            </a:extLst>
          </p:cNvPr>
          <p:cNvSpPr>
            <a:spLocks noGrp="1"/>
          </p:cNvSpPr>
          <p:nvPr>
            <p:ph type="body" sz="quarter" idx="14"/>
          </p:nvPr>
        </p:nvSpPr>
        <p:spPr/>
        <p:txBody>
          <a:bodyPr/>
          <a:lstStyle/>
          <a:p>
            <a:r>
              <a:rPr lang="en-US"/>
              <a:t>12/01/2019 - 12/31/2019</a:t>
            </a:r>
          </a:p>
        </p:txBody>
      </p:sp>
    </p:spTree>
    <p:extLst>
      <p:ext uri="{BB962C8B-B14F-4D97-AF65-F5344CB8AC3E}">
        <p14:creationId xmlns:p14="http://schemas.microsoft.com/office/powerpoint/2010/main" val="30153484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F2DD41-8FA8-42D9-91A7-01CF64A9C9BC}"/>
              </a:ext>
            </a:extLst>
          </p:cNvPr>
          <p:cNvSpPr>
            <a:spLocks noGrp="1"/>
          </p:cNvSpPr>
          <p:nvPr>
            <p:ph type="title"/>
          </p:nvPr>
        </p:nvSpPr>
        <p:spPr/>
        <p:txBody>
          <a:bodyPr/>
          <a:lstStyle/>
          <a:p>
            <a:r>
              <a:rPr lang="en-US"/>
              <a:t>Instagram Posts Table | TrendSet - 10 of 14</a:t>
            </a:r>
          </a:p>
        </p:txBody>
      </p:sp>
      <p:graphicFrame>
        <p:nvGraphicFramePr>
          <p:cNvPr id="5" name="Table Placeholder 4">
            <a:extLst>
              <a:ext uri="{FF2B5EF4-FFF2-40B4-BE49-F238E27FC236}">
                <a16:creationId xmlns:a16="http://schemas.microsoft.com/office/drawing/2014/main" id="{B85A7BED-1266-4EA6-ABED-690E344E7FBD}"/>
              </a:ext>
            </a:extLst>
          </p:cNvPr>
          <p:cNvGraphicFramePr>
            <a:graphicFrameLocks noGrp="1"/>
          </p:cNvGraphicFramePr>
          <p:nvPr>
            <p:ph type="tbl" sz="quarter" idx="13"/>
            <p:extLst>
              <p:ext uri="{D42A27DB-BD31-4B8C-83A1-F6EECF244321}">
                <p14:modId xmlns:p14="http://schemas.microsoft.com/office/powerpoint/2010/main" val="35433129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843569685"/>
                    </a:ext>
                  </a:extLst>
                </a:gridCol>
                <a:gridCol w="1152143">
                  <a:extLst>
                    <a:ext uri="{9D8B030D-6E8A-4147-A177-3AD203B41FA5}">
                      <a16:colId xmlns:a16="http://schemas.microsoft.com/office/drawing/2014/main" val="1954315341"/>
                    </a:ext>
                  </a:extLst>
                </a:gridCol>
                <a:gridCol w="576072">
                  <a:extLst>
                    <a:ext uri="{9D8B030D-6E8A-4147-A177-3AD203B41FA5}">
                      <a16:colId xmlns:a16="http://schemas.microsoft.com/office/drawing/2014/main" val="433495604"/>
                    </a:ext>
                  </a:extLst>
                </a:gridCol>
                <a:gridCol w="576072">
                  <a:extLst>
                    <a:ext uri="{9D8B030D-6E8A-4147-A177-3AD203B41FA5}">
                      <a16:colId xmlns:a16="http://schemas.microsoft.com/office/drawing/2014/main" val="3879287795"/>
                    </a:ext>
                  </a:extLst>
                </a:gridCol>
                <a:gridCol w="576072">
                  <a:extLst>
                    <a:ext uri="{9D8B030D-6E8A-4147-A177-3AD203B41FA5}">
                      <a16:colId xmlns:a16="http://schemas.microsoft.com/office/drawing/2014/main" val="1093000205"/>
                    </a:ext>
                  </a:extLst>
                </a:gridCol>
                <a:gridCol w="576072">
                  <a:extLst>
                    <a:ext uri="{9D8B030D-6E8A-4147-A177-3AD203B41FA5}">
                      <a16:colId xmlns:a16="http://schemas.microsoft.com/office/drawing/2014/main" val="1649315220"/>
                    </a:ext>
                  </a:extLst>
                </a:gridCol>
                <a:gridCol w="576072">
                  <a:extLst>
                    <a:ext uri="{9D8B030D-6E8A-4147-A177-3AD203B41FA5}">
                      <a16:colId xmlns:a16="http://schemas.microsoft.com/office/drawing/2014/main" val="420924293"/>
                    </a:ext>
                  </a:extLst>
                </a:gridCol>
                <a:gridCol w="576072">
                  <a:extLst>
                    <a:ext uri="{9D8B030D-6E8A-4147-A177-3AD203B41FA5}">
                      <a16:colId xmlns:a16="http://schemas.microsoft.com/office/drawing/2014/main" val="251118055"/>
                    </a:ext>
                  </a:extLst>
                </a:gridCol>
                <a:gridCol w="576072">
                  <a:extLst>
                    <a:ext uri="{9D8B030D-6E8A-4147-A177-3AD203B41FA5}">
                      <a16:colId xmlns:a16="http://schemas.microsoft.com/office/drawing/2014/main" val="3024244401"/>
                    </a:ext>
                  </a:extLst>
                </a:gridCol>
                <a:gridCol w="576072">
                  <a:extLst>
                    <a:ext uri="{9D8B030D-6E8A-4147-A177-3AD203B41FA5}">
                      <a16:colId xmlns:a16="http://schemas.microsoft.com/office/drawing/2014/main" val="910226418"/>
                    </a:ext>
                  </a:extLst>
                </a:gridCol>
                <a:gridCol w="576072">
                  <a:extLst>
                    <a:ext uri="{9D8B030D-6E8A-4147-A177-3AD203B41FA5}">
                      <a16:colId xmlns:a16="http://schemas.microsoft.com/office/drawing/2014/main" val="28740026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5447574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- 2019-12-11 23:52:23</a:t>
                      </a:r>
                      <a:r>
                        <a:rPr kumimoji="0" lang="en-US" sz="1000" b="0" i="0" u="none" strike="noStrike" kern="1200" cap="none" spc="0" normalizeH="0" baseline="0" noProof="0">
                          <a:ln>
                            <a:noFill/>
                          </a:ln>
                          <a:solidFill>
                            <a:prstClr val="black"/>
                          </a:solidFill>
                          <a:effectLst/>
                          <a:uLnTx/>
                          <a:uFillTx/>
                          <a:latin typeface="+mn-lt"/>
                          <a:ea typeface="+mn-ea"/>
                          <a:cs typeface="+mn-cs"/>
                        </a:rPr>
                        <a:t>
 Extinguisher... They can safe lifes by being in the near if anywhere is a small fire. But: They are red and because of this super unaesthetic. NordicFlame meets DAZZLING MOODS and found a solution for this “problem”. A stylish extinguisher, isn’t it? #dazzlingmoods —————————————————————
TrendSet 💙 International Trade Fair for Interiors, Inspiration and Lifestyle || Upcoming TrendSet Fair: 5 - 7 January 2020 at Messe München || #trendsetmünchen #trendinteriors #interiors #inspiration #lifestyle #trendsetwinter2020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https://www.instagram.com/p/B58xdyaIEac/media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02/04/2020 19:27:47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917</a:t>
                      </a:r>
                    </a:p>
                  </a:txBody>
                  <a:tcPr/>
                </a:tc>
                <a:extLst>
                  <a:ext uri="{0D108BD9-81ED-4DB2-BD59-A6C34878D82A}">
                    <a16:rowId xmlns:a16="http://schemas.microsoft.com/office/drawing/2014/main" val="3898599942"/>
                  </a:ext>
                </a:extLst>
              </a:tr>
            </a:tbl>
          </a:graphicData>
        </a:graphic>
      </p:graphicFrame>
      <p:sp>
        <p:nvSpPr>
          <p:cNvPr id="4" name="Text Placeholder 3">
            <a:extLst>
              <a:ext uri="{FF2B5EF4-FFF2-40B4-BE49-F238E27FC236}">
                <a16:creationId xmlns:a16="http://schemas.microsoft.com/office/drawing/2014/main" id="{A282F08E-231D-4A5A-A0C3-C69F2C0A8936}"/>
              </a:ext>
            </a:extLst>
          </p:cNvPr>
          <p:cNvSpPr>
            <a:spLocks noGrp="1"/>
          </p:cNvSpPr>
          <p:nvPr>
            <p:ph type="body" sz="quarter" idx="14"/>
          </p:nvPr>
        </p:nvSpPr>
        <p:spPr/>
        <p:txBody>
          <a:bodyPr/>
          <a:lstStyle/>
          <a:p>
            <a:r>
              <a:rPr lang="en-US"/>
              <a:t>12/01/2019 - 12/31/2019</a:t>
            </a:r>
          </a:p>
        </p:txBody>
      </p:sp>
    </p:spTree>
    <p:extLst>
      <p:ext uri="{BB962C8B-B14F-4D97-AF65-F5344CB8AC3E}">
        <p14:creationId xmlns:p14="http://schemas.microsoft.com/office/powerpoint/2010/main" val="397459367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557292-8F6A-4D16-B2A8-DB444109C0F0}"/>
              </a:ext>
            </a:extLst>
          </p:cNvPr>
          <p:cNvSpPr>
            <a:spLocks noGrp="1"/>
          </p:cNvSpPr>
          <p:nvPr>
            <p:ph type="title"/>
          </p:nvPr>
        </p:nvSpPr>
        <p:spPr/>
        <p:txBody>
          <a:bodyPr/>
          <a:lstStyle/>
          <a:p>
            <a:r>
              <a:rPr lang="en-US"/>
              <a:t>Instagram Posts Table | TrendSet - 11 of 14</a:t>
            </a:r>
          </a:p>
        </p:txBody>
      </p:sp>
      <p:graphicFrame>
        <p:nvGraphicFramePr>
          <p:cNvPr id="5" name="Table Placeholder 4">
            <a:extLst>
              <a:ext uri="{FF2B5EF4-FFF2-40B4-BE49-F238E27FC236}">
                <a16:creationId xmlns:a16="http://schemas.microsoft.com/office/drawing/2014/main" id="{C4FC88EA-D668-4E6A-9E2D-B4C950C5DC58}"/>
              </a:ext>
            </a:extLst>
          </p:cNvPr>
          <p:cNvGraphicFramePr>
            <a:graphicFrameLocks noGrp="1"/>
          </p:cNvGraphicFramePr>
          <p:nvPr>
            <p:ph type="tbl" sz="quarter" idx="13"/>
            <p:extLst>
              <p:ext uri="{D42A27DB-BD31-4B8C-83A1-F6EECF244321}">
                <p14:modId xmlns:p14="http://schemas.microsoft.com/office/powerpoint/2010/main" val="24730462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2454219078"/>
                    </a:ext>
                  </a:extLst>
                </a:gridCol>
                <a:gridCol w="1152143">
                  <a:extLst>
                    <a:ext uri="{9D8B030D-6E8A-4147-A177-3AD203B41FA5}">
                      <a16:colId xmlns:a16="http://schemas.microsoft.com/office/drawing/2014/main" val="530885626"/>
                    </a:ext>
                  </a:extLst>
                </a:gridCol>
                <a:gridCol w="576072">
                  <a:extLst>
                    <a:ext uri="{9D8B030D-6E8A-4147-A177-3AD203B41FA5}">
                      <a16:colId xmlns:a16="http://schemas.microsoft.com/office/drawing/2014/main" val="1173472695"/>
                    </a:ext>
                  </a:extLst>
                </a:gridCol>
                <a:gridCol w="576072">
                  <a:extLst>
                    <a:ext uri="{9D8B030D-6E8A-4147-A177-3AD203B41FA5}">
                      <a16:colId xmlns:a16="http://schemas.microsoft.com/office/drawing/2014/main" val="3497763211"/>
                    </a:ext>
                  </a:extLst>
                </a:gridCol>
                <a:gridCol w="576072">
                  <a:extLst>
                    <a:ext uri="{9D8B030D-6E8A-4147-A177-3AD203B41FA5}">
                      <a16:colId xmlns:a16="http://schemas.microsoft.com/office/drawing/2014/main" val="4280850910"/>
                    </a:ext>
                  </a:extLst>
                </a:gridCol>
                <a:gridCol w="576072">
                  <a:extLst>
                    <a:ext uri="{9D8B030D-6E8A-4147-A177-3AD203B41FA5}">
                      <a16:colId xmlns:a16="http://schemas.microsoft.com/office/drawing/2014/main" val="822196851"/>
                    </a:ext>
                  </a:extLst>
                </a:gridCol>
                <a:gridCol w="576072">
                  <a:extLst>
                    <a:ext uri="{9D8B030D-6E8A-4147-A177-3AD203B41FA5}">
                      <a16:colId xmlns:a16="http://schemas.microsoft.com/office/drawing/2014/main" val="3026930255"/>
                    </a:ext>
                  </a:extLst>
                </a:gridCol>
                <a:gridCol w="576072">
                  <a:extLst>
                    <a:ext uri="{9D8B030D-6E8A-4147-A177-3AD203B41FA5}">
                      <a16:colId xmlns:a16="http://schemas.microsoft.com/office/drawing/2014/main" val="1819392426"/>
                    </a:ext>
                  </a:extLst>
                </a:gridCol>
                <a:gridCol w="576072">
                  <a:extLst>
                    <a:ext uri="{9D8B030D-6E8A-4147-A177-3AD203B41FA5}">
                      <a16:colId xmlns:a16="http://schemas.microsoft.com/office/drawing/2014/main" val="715730674"/>
                    </a:ext>
                  </a:extLst>
                </a:gridCol>
                <a:gridCol w="576072">
                  <a:extLst>
                    <a:ext uri="{9D8B030D-6E8A-4147-A177-3AD203B41FA5}">
                      <a16:colId xmlns:a16="http://schemas.microsoft.com/office/drawing/2014/main" val="3390968929"/>
                    </a:ext>
                  </a:extLst>
                </a:gridCol>
                <a:gridCol w="576072">
                  <a:extLst>
                    <a:ext uri="{9D8B030D-6E8A-4147-A177-3AD203B41FA5}">
                      <a16:colId xmlns:a16="http://schemas.microsoft.com/office/drawing/2014/main" val="34377109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8809478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- 2019-12-10 15:12:20</a:t>
                      </a:r>
                      <a:r>
                        <a:rPr kumimoji="0" lang="en-US" sz="1000" b="0" i="0" u="none" strike="noStrike" kern="1200" cap="none" spc="0" normalizeH="0" baseline="0" noProof="0">
                          <a:ln>
                            <a:noFill/>
                          </a:ln>
                          <a:solidFill>
                            <a:prstClr val="black"/>
                          </a:solidFill>
                          <a:effectLst/>
                          <a:uLnTx/>
                          <a:uFillTx/>
                          <a:latin typeface="+mn-lt"/>
                          <a:ea typeface="+mn-ea"/>
                          <a:cs typeface="+mn-cs"/>
                        </a:rPr>
                        <a:t>
 Scroll two posts back to the DAZZLING MOODS post and check the colorurs on the right... 💙 KAHEKU meets three of the colours with their upcoming collection of coloured glass. 👍😊 #dazzlingmoods
—————————————————————
TrendSet 💙 International Trade Fair for Interiors, Inspiration and Lifestyle || Upcoming TrendSet Fair: 5 - 7 January 2020 at Messe München || #trendsetmünchen #trendinteriors #interiors #inspiration #lifestyle #trendsetwinter2020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https://www.instagram.com/p/B55RJ7oB05v/media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02/04/2020 19:27:47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861</a:t>
                      </a:r>
                    </a:p>
                  </a:txBody>
                  <a:tcPr/>
                </a:tc>
                <a:extLst>
                  <a:ext uri="{0D108BD9-81ED-4DB2-BD59-A6C34878D82A}">
                    <a16:rowId xmlns:a16="http://schemas.microsoft.com/office/drawing/2014/main" val="3854718875"/>
                  </a:ext>
                </a:extLst>
              </a:tr>
            </a:tbl>
          </a:graphicData>
        </a:graphic>
      </p:graphicFrame>
      <p:sp>
        <p:nvSpPr>
          <p:cNvPr id="4" name="Text Placeholder 3">
            <a:extLst>
              <a:ext uri="{FF2B5EF4-FFF2-40B4-BE49-F238E27FC236}">
                <a16:creationId xmlns:a16="http://schemas.microsoft.com/office/drawing/2014/main" id="{411909E6-38DA-481B-A9F7-E8D9C9334C56}"/>
              </a:ext>
            </a:extLst>
          </p:cNvPr>
          <p:cNvSpPr>
            <a:spLocks noGrp="1"/>
          </p:cNvSpPr>
          <p:nvPr>
            <p:ph type="body" sz="quarter" idx="14"/>
          </p:nvPr>
        </p:nvSpPr>
        <p:spPr/>
        <p:txBody>
          <a:bodyPr/>
          <a:lstStyle/>
          <a:p>
            <a:r>
              <a:rPr lang="en-US"/>
              <a:t>12/01/2019 - 12/31/2019</a:t>
            </a:r>
          </a:p>
        </p:txBody>
      </p:sp>
    </p:spTree>
    <p:extLst>
      <p:ext uri="{BB962C8B-B14F-4D97-AF65-F5344CB8AC3E}">
        <p14:creationId xmlns:p14="http://schemas.microsoft.com/office/powerpoint/2010/main" val="41114598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CD3A53-510F-4C7B-9565-6AB25D27DD62}"/>
              </a:ext>
            </a:extLst>
          </p:cNvPr>
          <p:cNvSpPr>
            <a:spLocks noGrp="1"/>
          </p:cNvSpPr>
          <p:nvPr>
            <p:ph type="title"/>
          </p:nvPr>
        </p:nvSpPr>
        <p:spPr/>
        <p:txBody>
          <a:bodyPr/>
          <a:lstStyle/>
          <a:p>
            <a:r>
              <a:rPr lang="en-US"/>
              <a:t>Instagram Posts Table | TrendSet - 12 of 14</a:t>
            </a:r>
          </a:p>
        </p:txBody>
      </p:sp>
      <p:graphicFrame>
        <p:nvGraphicFramePr>
          <p:cNvPr id="5" name="Table Placeholder 4">
            <a:extLst>
              <a:ext uri="{FF2B5EF4-FFF2-40B4-BE49-F238E27FC236}">
                <a16:creationId xmlns:a16="http://schemas.microsoft.com/office/drawing/2014/main" id="{B7F28D59-5842-4965-B19A-7045EBFB4161}"/>
              </a:ext>
            </a:extLst>
          </p:cNvPr>
          <p:cNvGraphicFramePr>
            <a:graphicFrameLocks noGrp="1"/>
          </p:cNvGraphicFramePr>
          <p:nvPr>
            <p:ph type="tbl" sz="quarter" idx="13"/>
            <p:extLst>
              <p:ext uri="{D42A27DB-BD31-4B8C-83A1-F6EECF244321}">
                <p14:modId xmlns:p14="http://schemas.microsoft.com/office/powerpoint/2010/main" val="42295368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3813861526"/>
                    </a:ext>
                  </a:extLst>
                </a:gridCol>
                <a:gridCol w="1152143">
                  <a:extLst>
                    <a:ext uri="{9D8B030D-6E8A-4147-A177-3AD203B41FA5}">
                      <a16:colId xmlns:a16="http://schemas.microsoft.com/office/drawing/2014/main" val="502011011"/>
                    </a:ext>
                  </a:extLst>
                </a:gridCol>
                <a:gridCol w="576072">
                  <a:extLst>
                    <a:ext uri="{9D8B030D-6E8A-4147-A177-3AD203B41FA5}">
                      <a16:colId xmlns:a16="http://schemas.microsoft.com/office/drawing/2014/main" val="668002063"/>
                    </a:ext>
                  </a:extLst>
                </a:gridCol>
                <a:gridCol w="576072">
                  <a:extLst>
                    <a:ext uri="{9D8B030D-6E8A-4147-A177-3AD203B41FA5}">
                      <a16:colId xmlns:a16="http://schemas.microsoft.com/office/drawing/2014/main" val="1350938904"/>
                    </a:ext>
                  </a:extLst>
                </a:gridCol>
                <a:gridCol w="576072">
                  <a:extLst>
                    <a:ext uri="{9D8B030D-6E8A-4147-A177-3AD203B41FA5}">
                      <a16:colId xmlns:a16="http://schemas.microsoft.com/office/drawing/2014/main" val="2049759799"/>
                    </a:ext>
                  </a:extLst>
                </a:gridCol>
                <a:gridCol w="576072">
                  <a:extLst>
                    <a:ext uri="{9D8B030D-6E8A-4147-A177-3AD203B41FA5}">
                      <a16:colId xmlns:a16="http://schemas.microsoft.com/office/drawing/2014/main" val="4283323465"/>
                    </a:ext>
                  </a:extLst>
                </a:gridCol>
                <a:gridCol w="576072">
                  <a:extLst>
                    <a:ext uri="{9D8B030D-6E8A-4147-A177-3AD203B41FA5}">
                      <a16:colId xmlns:a16="http://schemas.microsoft.com/office/drawing/2014/main" val="453111715"/>
                    </a:ext>
                  </a:extLst>
                </a:gridCol>
                <a:gridCol w="576072">
                  <a:extLst>
                    <a:ext uri="{9D8B030D-6E8A-4147-A177-3AD203B41FA5}">
                      <a16:colId xmlns:a16="http://schemas.microsoft.com/office/drawing/2014/main" val="975230848"/>
                    </a:ext>
                  </a:extLst>
                </a:gridCol>
                <a:gridCol w="576072">
                  <a:extLst>
                    <a:ext uri="{9D8B030D-6E8A-4147-A177-3AD203B41FA5}">
                      <a16:colId xmlns:a16="http://schemas.microsoft.com/office/drawing/2014/main" val="203496215"/>
                    </a:ext>
                  </a:extLst>
                </a:gridCol>
                <a:gridCol w="576072">
                  <a:extLst>
                    <a:ext uri="{9D8B030D-6E8A-4147-A177-3AD203B41FA5}">
                      <a16:colId xmlns:a16="http://schemas.microsoft.com/office/drawing/2014/main" val="128951372"/>
                    </a:ext>
                  </a:extLst>
                </a:gridCol>
                <a:gridCol w="576072">
                  <a:extLst>
                    <a:ext uri="{9D8B030D-6E8A-4147-A177-3AD203B41FA5}">
                      <a16:colId xmlns:a16="http://schemas.microsoft.com/office/drawing/2014/main" val="40736043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8408495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- 2019-12-06 23:31:55</a:t>
                      </a:r>
                      <a:r>
                        <a:rPr kumimoji="0" lang="en-US" sz="1000" b="0" i="0" u="none" strike="noStrike" kern="1200" cap="none" spc="0" normalizeH="0" baseline="0" noProof="0">
                          <a:ln>
                            <a:noFill/>
                          </a:ln>
                          <a:solidFill>
                            <a:prstClr val="black"/>
                          </a:solidFill>
                          <a:effectLst/>
                          <a:uLnTx/>
                          <a:uFillTx/>
                          <a:latin typeface="+mn-lt"/>
                          <a:ea typeface="+mn-ea"/>
                          <a:cs typeface="+mn-cs"/>
                        </a:rPr>
                        <a:t>
 Artoz sent us a great example of how DAZZLING MOODS can be intergrated into papery designs of SS2020. Patterns and a bit shimmering accents for the right mix of use and design. 😊💙 #dazzlingmoods
—————————————————————
TrendSet 💙 International Trade Fair for Interiors, Inspiration and Lifestyle || Upcoming TrendSet Fair: 5 - 7 January 2020 at Messe München || #trendsetmünchen #trendinteriors #interiors #inspiration #lifestyle #trendsetwinter2020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https://www.instagram.com/p/B5v3JjShnjc/media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02/05/2020 01:29:10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974</a:t>
                      </a:r>
                    </a:p>
                  </a:txBody>
                  <a:tcPr/>
                </a:tc>
                <a:extLst>
                  <a:ext uri="{0D108BD9-81ED-4DB2-BD59-A6C34878D82A}">
                    <a16:rowId xmlns:a16="http://schemas.microsoft.com/office/drawing/2014/main" val="2136581396"/>
                  </a:ext>
                </a:extLst>
              </a:tr>
            </a:tbl>
          </a:graphicData>
        </a:graphic>
      </p:graphicFrame>
      <p:sp>
        <p:nvSpPr>
          <p:cNvPr id="4" name="Text Placeholder 3">
            <a:extLst>
              <a:ext uri="{FF2B5EF4-FFF2-40B4-BE49-F238E27FC236}">
                <a16:creationId xmlns:a16="http://schemas.microsoft.com/office/drawing/2014/main" id="{AC654B69-7373-49EC-AD11-5FEA264E39DA}"/>
              </a:ext>
            </a:extLst>
          </p:cNvPr>
          <p:cNvSpPr>
            <a:spLocks noGrp="1"/>
          </p:cNvSpPr>
          <p:nvPr>
            <p:ph type="body" sz="quarter" idx="14"/>
          </p:nvPr>
        </p:nvSpPr>
        <p:spPr/>
        <p:txBody>
          <a:bodyPr/>
          <a:lstStyle/>
          <a:p>
            <a:r>
              <a:rPr lang="en-US"/>
              <a:t>12/01/2019 - 12/31/2019</a:t>
            </a:r>
          </a:p>
        </p:txBody>
      </p:sp>
    </p:spTree>
    <p:extLst>
      <p:ext uri="{BB962C8B-B14F-4D97-AF65-F5344CB8AC3E}">
        <p14:creationId xmlns:p14="http://schemas.microsoft.com/office/powerpoint/2010/main" val="378302639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C18C42-7FE5-4FDE-BC2F-1502002940B3}"/>
              </a:ext>
            </a:extLst>
          </p:cNvPr>
          <p:cNvSpPr>
            <a:spLocks noGrp="1"/>
          </p:cNvSpPr>
          <p:nvPr>
            <p:ph type="title"/>
          </p:nvPr>
        </p:nvSpPr>
        <p:spPr/>
        <p:txBody>
          <a:bodyPr/>
          <a:lstStyle/>
          <a:p>
            <a:r>
              <a:rPr lang="en-US"/>
              <a:t>Instagram Posts Table | TrendSet - 13 of 14</a:t>
            </a:r>
          </a:p>
        </p:txBody>
      </p:sp>
      <p:graphicFrame>
        <p:nvGraphicFramePr>
          <p:cNvPr id="5" name="Table Placeholder 4">
            <a:extLst>
              <a:ext uri="{FF2B5EF4-FFF2-40B4-BE49-F238E27FC236}">
                <a16:creationId xmlns:a16="http://schemas.microsoft.com/office/drawing/2014/main" id="{C5DD9A72-FDC4-482E-B8AA-669C97086979}"/>
              </a:ext>
            </a:extLst>
          </p:cNvPr>
          <p:cNvGraphicFramePr>
            <a:graphicFrameLocks noGrp="1"/>
          </p:cNvGraphicFramePr>
          <p:nvPr>
            <p:ph type="tbl" sz="quarter" idx="13"/>
            <p:extLst>
              <p:ext uri="{D42A27DB-BD31-4B8C-83A1-F6EECF244321}">
                <p14:modId xmlns:p14="http://schemas.microsoft.com/office/powerpoint/2010/main" val="18503537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1694251795"/>
                    </a:ext>
                  </a:extLst>
                </a:gridCol>
                <a:gridCol w="1152143">
                  <a:extLst>
                    <a:ext uri="{9D8B030D-6E8A-4147-A177-3AD203B41FA5}">
                      <a16:colId xmlns:a16="http://schemas.microsoft.com/office/drawing/2014/main" val="3239867049"/>
                    </a:ext>
                  </a:extLst>
                </a:gridCol>
                <a:gridCol w="576072">
                  <a:extLst>
                    <a:ext uri="{9D8B030D-6E8A-4147-A177-3AD203B41FA5}">
                      <a16:colId xmlns:a16="http://schemas.microsoft.com/office/drawing/2014/main" val="1927102077"/>
                    </a:ext>
                  </a:extLst>
                </a:gridCol>
                <a:gridCol w="576072">
                  <a:extLst>
                    <a:ext uri="{9D8B030D-6E8A-4147-A177-3AD203B41FA5}">
                      <a16:colId xmlns:a16="http://schemas.microsoft.com/office/drawing/2014/main" val="3909062983"/>
                    </a:ext>
                  </a:extLst>
                </a:gridCol>
                <a:gridCol w="576072">
                  <a:extLst>
                    <a:ext uri="{9D8B030D-6E8A-4147-A177-3AD203B41FA5}">
                      <a16:colId xmlns:a16="http://schemas.microsoft.com/office/drawing/2014/main" val="206405639"/>
                    </a:ext>
                  </a:extLst>
                </a:gridCol>
                <a:gridCol w="576072">
                  <a:extLst>
                    <a:ext uri="{9D8B030D-6E8A-4147-A177-3AD203B41FA5}">
                      <a16:colId xmlns:a16="http://schemas.microsoft.com/office/drawing/2014/main" val="1720649569"/>
                    </a:ext>
                  </a:extLst>
                </a:gridCol>
                <a:gridCol w="576072">
                  <a:extLst>
                    <a:ext uri="{9D8B030D-6E8A-4147-A177-3AD203B41FA5}">
                      <a16:colId xmlns:a16="http://schemas.microsoft.com/office/drawing/2014/main" val="1075103917"/>
                    </a:ext>
                  </a:extLst>
                </a:gridCol>
                <a:gridCol w="576072">
                  <a:extLst>
                    <a:ext uri="{9D8B030D-6E8A-4147-A177-3AD203B41FA5}">
                      <a16:colId xmlns:a16="http://schemas.microsoft.com/office/drawing/2014/main" val="4046678784"/>
                    </a:ext>
                  </a:extLst>
                </a:gridCol>
                <a:gridCol w="576072">
                  <a:extLst>
                    <a:ext uri="{9D8B030D-6E8A-4147-A177-3AD203B41FA5}">
                      <a16:colId xmlns:a16="http://schemas.microsoft.com/office/drawing/2014/main" val="3632613217"/>
                    </a:ext>
                  </a:extLst>
                </a:gridCol>
                <a:gridCol w="576072">
                  <a:extLst>
                    <a:ext uri="{9D8B030D-6E8A-4147-A177-3AD203B41FA5}">
                      <a16:colId xmlns:a16="http://schemas.microsoft.com/office/drawing/2014/main" val="1659249019"/>
                    </a:ext>
                  </a:extLst>
                </a:gridCol>
                <a:gridCol w="576072">
                  <a:extLst>
                    <a:ext uri="{9D8B030D-6E8A-4147-A177-3AD203B41FA5}">
                      <a16:colId xmlns:a16="http://schemas.microsoft.com/office/drawing/2014/main" val="40036725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38941300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- 2019-12-04 12:43:36</a:t>
                      </a:r>
                      <a:r>
                        <a:rPr kumimoji="0" lang="en-US" sz="1000" b="0" i="0" u="none" strike="noStrike" kern="1200" cap="none" spc="0" normalizeH="0" baseline="0" noProof="0">
                          <a:ln>
                            <a:noFill/>
                          </a:ln>
                          <a:solidFill>
                            <a:prstClr val="black"/>
                          </a:solidFill>
                          <a:effectLst/>
                          <a:uLnTx/>
                          <a:uFillTx/>
                          <a:latin typeface="+mn-lt"/>
                          <a:ea typeface="+mn-ea"/>
                          <a:cs typeface="+mn-cs"/>
                        </a:rPr>
                        <a:t>
 DAZZLING MOODS seeks the expression of sustainability and attentive consumption in dazzling, unique and future-oriented designs. Biomorphic shapes, radiant colours, 3D patterns and brilliant liquid looks inspire futuristic styles. Iridescent surfaces, sparkling plays of light and intertwining colours create mystical moments. The topic nature is surrealistically integrated into new designs. Materials such as glass, steel, anodised metals or mother-of-pearl interpret the dazzling basic message in a modern and pure way. Grid and net-like patterns provide visual and tactile highlights. The line between natural and artificial is blurred in the designs. Botanical motifs are artificially alienated. Surfaces with organic haptics are produced industrially or in 3D printing. Linear and geometric patterns appear clear and factual, while translucent surfaces, polished finishes and sequins add pure glamour to the designs. #dazzlingmoods —————————————————————
TrendSet 💙 International Trade Fair for Interiors, Inspiration and Lifestyle || Upcoming TrendSet Fair: 5 - 7 January 2020 at Messe München || #trendsetmünchen #trendinteriors #interiors #inspiration #lifestyle #trendsetwinter2020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https://www.instagram.com/p/B5pjXa6hy8g/media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02/04/2020 19:27:47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819</a:t>
                      </a:r>
                    </a:p>
                  </a:txBody>
                  <a:tcPr/>
                </a:tc>
                <a:extLst>
                  <a:ext uri="{0D108BD9-81ED-4DB2-BD59-A6C34878D82A}">
                    <a16:rowId xmlns:a16="http://schemas.microsoft.com/office/drawing/2014/main" val="1943016326"/>
                  </a:ext>
                </a:extLst>
              </a:tr>
            </a:tbl>
          </a:graphicData>
        </a:graphic>
      </p:graphicFrame>
      <p:sp>
        <p:nvSpPr>
          <p:cNvPr id="4" name="Text Placeholder 3">
            <a:extLst>
              <a:ext uri="{FF2B5EF4-FFF2-40B4-BE49-F238E27FC236}">
                <a16:creationId xmlns:a16="http://schemas.microsoft.com/office/drawing/2014/main" id="{891D1F6E-E202-4480-9DB5-161201DCC760}"/>
              </a:ext>
            </a:extLst>
          </p:cNvPr>
          <p:cNvSpPr>
            <a:spLocks noGrp="1"/>
          </p:cNvSpPr>
          <p:nvPr>
            <p:ph type="body" sz="quarter" idx="14"/>
          </p:nvPr>
        </p:nvSpPr>
        <p:spPr/>
        <p:txBody>
          <a:bodyPr/>
          <a:lstStyle/>
          <a:p>
            <a:r>
              <a:rPr lang="en-US"/>
              <a:t>12/01/2019 - 12/31/2019</a:t>
            </a:r>
          </a:p>
        </p:txBody>
      </p:sp>
    </p:spTree>
    <p:extLst>
      <p:ext uri="{BB962C8B-B14F-4D97-AF65-F5344CB8AC3E}">
        <p14:creationId xmlns:p14="http://schemas.microsoft.com/office/powerpoint/2010/main" val="222096090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7CF0B8-230B-49B7-A069-77D7470D8246}"/>
              </a:ext>
            </a:extLst>
          </p:cNvPr>
          <p:cNvSpPr>
            <a:spLocks noGrp="1"/>
          </p:cNvSpPr>
          <p:nvPr>
            <p:ph type="title"/>
          </p:nvPr>
        </p:nvSpPr>
        <p:spPr/>
        <p:txBody>
          <a:bodyPr/>
          <a:lstStyle/>
          <a:p>
            <a:r>
              <a:rPr lang="en-US"/>
              <a:t>Instagram Posts Table | TrendSet - 14 of 14</a:t>
            </a:r>
          </a:p>
        </p:txBody>
      </p:sp>
      <p:graphicFrame>
        <p:nvGraphicFramePr>
          <p:cNvPr id="5" name="Table Placeholder 4">
            <a:extLst>
              <a:ext uri="{FF2B5EF4-FFF2-40B4-BE49-F238E27FC236}">
                <a16:creationId xmlns:a16="http://schemas.microsoft.com/office/drawing/2014/main" id="{BA2A4143-3FAE-449F-B097-E38F854CC6BE}"/>
              </a:ext>
            </a:extLst>
          </p:cNvPr>
          <p:cNvGraphicFramePr>
            <a:graphicFrameLocks noGrp="1"/>
          </p:cNvGraphicFramePr>
          <p:nvPr>
            <p:ph type="tbl" sz="quarter" idx="13"/>
            <p:extLst>
              <p:ext uri="{D42A27DB-BD31-4B8C-83A1-F6EECF244321}">
                <p14:modId xmlns:p14="http://schemas.microsoft.com/office/powerpoint/2010/main" val="14120770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2190145180"/>
                    </a:ext>
                  </a:extLst>
                </a:gridCol>
                <a:gridCol w="1152143">
                  <a:extLst>
                    <a:ext uri="{9D8B030D-6E8A-4147-A177-3AD203B41FA5}">
                      <a16:colId xmlns:a16="http://schemas.microsoft.com/office/drawing/2014/main" val="587166701"/>
                    </a:ext>
                  </a:extLst>
                </a:gridCol>
                <a:gridCol w="576072">
                  <a:extLst>
                    <a:ext uri="{9D8B030D-6E8A-4147-A177-3AD203B41FA5}">
                      <a16:colId xmlns:a16="http://schemas.microsoft.com/office/drawing/2014/main" val="3426157434"/>
                    </a:ext>
                  </a:extLst>
                </a:gridCol>
                <a:gridCol w="576072">
                  <a:extLst>
                    <a:ext uri="{9D8B030D-6E8A-4147-A177-3AD203B41FA5}">
                      <a16:colId xmlns:a16="http://schemas.microsoft.com/office/drawing/2014/main" val="1539948459"/>
                    </a:ext>
                  </a:extLst>
                </a:gridCol>
                <a:gridCol w="576072">
                  <a:extLst>
                    <a:ext uri="{9D8B030D-6E8A-4147-A177-3AD203B41FA5}">
                      <a16:colId xmlns:a16="http://schemas.microsoft.com/office/drawing/2014/main" val="2717373556"/>
                    </a:ext>
                  </a:extLst>
                </a:gridCol>
                <a:gridCol w="576072">
                  <a:extLst>
                    <a:ext uri="{9D8B030D-6E8A-4147-A177-3AD203B41FA5}">
                      <a16:colId xmlns:a16="http://schemas.microsoft.com/office/drawing/2014/main" val="4278034217"/>
                    </a:ext>
                  </a:extLst>
                </a:gridCol>
                <a:gridCol w="576072">
                  <a:extLst>
                    <a:ext uri="{9D8B030D-6E8A-4147-A177-3AD203B41FA5}">
                      <a16:colId xmlns:a16="http://schemas.microsoft.com/office/drawing/2014/main" val="879085972"/>
                    </a:ext>
                  </a:extLst>
                </a:gridCol>
                <a:gridCol w="576072">
                  <a:extLst>
                    <a:ext uri="{9D8B030D-6E8A-4147-A177-3AD203B41FA5}">
                      <a16:colId xmlns:a16="http://schemas.microsoft.com/office/drawing/2014/main" val="687345804"/>
                    </a:ext>
                  </a:extLst>
                </a:gridCol>
                <a:gridCol w="576072">
                  <a:extLst>
                    <a:ext uri="{9D8B030D-6E8A-4147-A177-3AD203B41FA5}">
                      <a16:colId xmlns:a16="http://schemas.microsoft.com/office/drawing/2014/main" val="194040765"/>
                    </a:ext>
                  </a:extLst>
                </a:gridCol>
                <a:gridCol w="576072">
                  <a:extLst>
                    <a:ext uri="{9D8B030D-6E8A-4147-A177-3AD203B41FA5}">
                      <a16:colId xmlns:a16="http://schemas.microsoft.com/office/drawing/2014/main" val="3751794078"/>
                    </a:ext>
                  </a:extLst>
                </a:gridCol>
                <a:gridCol w="576072">
                  <a:extLst>
                    <a:ext uri="{9D8B030D-6E8A-4147-A177-3AD203B41FA5}">
                      <a16:colId xmlns:a16="http://schemas.microsoft.com/office/drawing/2014/main" val="31393902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13881357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- 2019-12-03 17:28:24</a:t>
                      </a:r>
                      <a:r>
                        <a:rPr kumimoji="0" lang="en-US" sz="1000" b="0" i="0" u="none" strike="noStrike" kern="1200" cap="none" spc="0" normalizeH="0" baseline="0" noProof="0">
                          <a:ln>
                            <a:noFill/>
                          </a:ln>
                          <a:solidFill>
                            <a:prstClr val="black"/>
                          </a:solidFill>
                          <a:effectLst/>
                          <a:uLnTx/>
                          <a:uFillTx/>
                          <a:latin typeface="+mn-lt"/>
                          <a:ea typeface="+mn-ea"/>
                          <a:cs typeface="+mn-cs"/>
                        </a:rPr>
                        <a:t>
 Before we finally show you our TrendMotif DAZZLING MOODS, we first want to show you this set up by BROSTECOPENHAGEN. The shimmering, translucent surfaces and organic forms let pure glamour from nature into your home. #dazzlingmoods —————————————————————
TrendSet 💙 International Trade Fair for Interiors, Inspiration and Lifestyle || Upcoming TrendSet Fair: 5 - 7 January 2020 at Messe München || #trendsetmünchen #trendinteriors #interiors #inspiration #lifestyle #trendsetwinter2020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https://www.instagram.com/p/B5nfKf5BmuS/media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02/04/2020 19:27:47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972</a:t>
                      </a:r>
                    </a:p>
                  </a:txBody>
                  <a:tcPr/>
                </a:tc>
                <a:extLst>
                  <a:ext uri="{0D108BD9-81ED-4DB2-BD59-A6C34878D82A}">
                    <a16:rowId xmlns:a16="http://schemas.microsoft.com/office/drawing/2014/main" val="1004988428"/>
                  </a:ext>
                </a:extLst>
              </a:tr>
            </a:tbl>
          </a:graphicData>
        </a:graphic>
      </p:graphicFrame>
      <p:sp>
        <p:nvSpPr>
          <p:cNvPr id="4" name="Text Placeholder 3">
            <a:extLst>
              <a:ext uri="{FF2B5EF4-FFF2-40B4-BE49-F238E27FC236}">
                <a16:creationId xmlns:a16="http://schemas.microsoft.com/office/drawing/2014/main" id="{8458ABA1-ECD8-42ED-97AF-0ECE1187389E}"/>
              </a:ext>
            </a:extLst>
          </p:cNvPr>
          <p:cNvSpPr>
            <a:spLocks noGrp="1"/>
          </p:cNvSpPr>
          <p:nvPr>
            <p:ph type="body" sz="quarter" idx="14"/>
          </p:nvPr>
        </p:nvSpPr>
        <p:spPr/>
        <p:txBody>
          <a:bodyPr/>
          <a:lstStyle/>
          <a:p>
            <a:r>
              <a:rPr lang="en-US"/>
              <a:t>12/01/2019 - 12/31/2019</a:t>
            </a:r>
          </a:p>
        </p:txBody>
      </p:sp>
    </p:spTree>
    <p:extLst>
      <p:ext uri="{BB962C8B-B14F-4D97-AF65-F5344CB8AC3E}">
        <p14:creationId xmlns:p14="http://schemas.microsoft.com/office/powerpoint/2010/main" val="27531678"/>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2</TotalTime>
  <Words>772</Words>
  <Application>Microsoft Office PowerPoint</Application>
  <PresentationFormat>On-screen Show (4:3)</PresentationFormat>
  <Paragraphs>336</Paragraphs>
  <Slides>14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14</vt:i4>
      </vt:variant>
    </vt:vector>
  </HeadingPairs>
  <TitlesOfParts>
    <vt:vector size="17" baseType="lpstr">
      <vt:lpstr>Arial</vt:lpstr>
      <vt:lpstr>Calibri</vt:lpstr>
      <vt:lpstr>quintly_template</vt:lpstr>
      <vt:lpstr>Instagram Posts Table | TrendSet - 1 of 14</vt:lpstr>
      <vt:lpstr>Instagram Posts Table | TrendSet - 2 of 14</vt:lpstr>
      <vt:lpstr>Instagram Posts Table | TrendSet - 3 of 14</vt:lpstr>
      <vt:lpstr>Instagram Posts Table | TrendSet - 4 of 14</vt:lpstr>
      <vt:lpstr>Instagram Posts Table | TrendSet - 5 of 14</vt:lpstr>
      <vt:lpstr>Instagram Posts Table | TrendSet - 6 of 14</vt:lpstr>
      <vt:lpstr>Instagram Posts Table | TrendSet - 7 of 14</vt:lpstr>
      <vt:lpstr>Instagram Posts Table | TrendSet - 8 of 14</vt:lpstr>
      <vt:lpstr>Instagram Posts Table | TrendSet - 9 of 14</vt:lpstr>
      <vt:lpstr>Instagram Posts Table | TrendSet - 10 of 14</vt:lpstr>
      <vt:lpstr>Instagram Posts Table | TrendSet - 11 of 14</vt:lpstr>
      <vt:lpstr>Instagram Posts Table | TrendSet - 12 of 14</vt:lpstr>
      <vt:lpstr>Instagram Posts Table | TrendSet - 13 of 14</vt:lpstr>
      <vt:lpstr>Instagram Posts Table | TrendSet - 14 of 14</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Instagram Posts Table | TrendSet - 1 of 14</dc:title>
  <dc:creator>Frederik Peiniger</dc:creator>
  <cp:lastModifiedBy>Frederik Peiniger</cp:lastModifiedBy>
  <cp:revision>1</cp:revision>
  <dcterms:created xsi:type="dcterms:W3CDTF">2020-02-06T08:13:55Z</dcterms:created>
  <dcterms:modified xsi:type="dcterms:W3CDTF">2020-02-06T08:16:05Z</dcterms:modified>
</cp:coreProperties>
</file>