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7A4BD-D8F6-436F-84D9-C6C851E0D994}"/>
              </a:ext>
            </a:extLst>
          </p:cNvPr>
          <p:cNvSpPr>
            <a:spLocks noGrp="1"/>
          </p:cNvSpPr>
          <p:nvPr>
            <p:ph type="title"/>
          </p:nvPr>
        </p:nvSpPr>
        <p:spPr/>
        <p:txBody>
          <a:bodyPr/>
          <a:lstStyle/>
          <a:p>
            <a:r>
              <a:rPr lang="en-US"/>
              <a:t>Instagram Posts Table | TrendSet - 1 of 6</a:t>
            </a:r>
          </a:p>
        </p:txBody>
      </p:sp>
      <p:graphicFrame>
        <p:nvGraphicFramePr>
          <p:cNvPr id="5" name="Table Placeholder 4">
            <a:extLst>
              <a:ext uri="{FF2B5EF4-FFF2-40B4-BE49-F238E27FC236}">
                <a16:creationId xmlns:a16="http://schemas.microsoft.com/office/drawing/2014/main" id="{81971512-4B91-4E4C-805F-C8E5C3C745BB}"/>
              </a:ext>
            </a:extLst>
          </p:cNvPr>
          <p:cNvGraphicFramePr>
            <a:graphicFrameLocks noGrp="1"/>
          </p:cNvGraphicFramePr>
          <p:nvPr>
            <p:ph type="tbl" sz="quarter" idx="13"/>
            <p:extLst>
              <p:ext uri="{D42A27DB-BD31-4B8C-83A1-F6EECF244321}">
                <p14:modId xmlns:p14="http://schemas.microsoft.com/office/powerpoint/2010/main" val="2400723268"/>
              </p:ext>
            </p:extLst>
          </p:nvPr>
        </p:nvGraphicFramePr>
        <p:xfrm>
          <a:off x="457200" y="1731963"/>
          <a:ext cx="8065006" cy="384048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4481690"/>
                    </a:ext>
                  </a:extLst>
                </a:gridCol>
                <a:gridCol w="1152143">
                  <a:extLst>
                    <a:ext uri="{9D8B030D-6E8A-4147-A177-3AD203B41FA5}">
                      <a16:colId xmlns:a16="http://schemas.microsoft.com/office/drawing/2014/main" val="1756454441"/>
                    </a:ext>
                  </a:extLst>
                </a:gridCol>
                <a:gridCol w="576072">
                  <a:extLst>
                    <a:ext uri="{9D8B030D-6E8A-4147-A177-3AD203B41FA5}">
                      <a16:colId xmlns:a16="http://schemas.microsoft.com/office/drawing/2014/main" val="385732672"/>
                    </a:ext>
                  </a:extLst>
                </a:gridCol>
                <a:gridCol w="576072">
                  <a:extLst>
                    <a:ext uri="{9D8B030D-6E8A-4147-A177-3AD203B41FA5}">
                      <a16:colId xmlns:a16="http://schemas.microsoft.com/office/drawing/2014/main" val="1720085704"/>
                    </a:ext>
                  </a:extLst>
                </a:gridCol>
                <a:gridCol w="576072">
                  <a:extLst>
                    <a:ext uri="{9D8B030D-6E8A-4147-A177-3AD203B41FA5}">
                      <a16:colId xmlns:a16="http://schemas.microsoft.com/office/drawing/2014/main" val="2546481463"/>
                    </a:ext>
                  </a:extLst>
                </a:gridCol>
                <a:gridCol w="576072">
                  <a:extLst>
                    <a:ext uri="{9D8B030D-6E8A-4147-A177-3AD203B41FA5}">
                      <a16:colId xmlns:a16="http://schemas.microsoft.com/office/drawing/2014/main" val="1795695882"/>
                    </a:ext>
                  </a:extLst>
                </a:gridCol>
                <a:gridCol w="576072">
                  <a:extLst>
                    <a:ext uri="{9D8B030D-6E8A-4147-A177-3AD203B41FA5}">
                      <a16:colId xmlns:a16="http://schemas.microsoft.com/office/drawing/2014/main" val="864707259"/>
                    </a:ext>
                  </a:extLst>
                </a:gridCol>
                <a:gridCol w="576072">
                  <a:extLst>
                    <a:ext uri="{9D8B030D-6E8A-4147-A177-3AD203B41FA5}">
                      <a16:colId xmlns:a16="http://schemas.microsoft.com/office/drawing/2014/main" val="719545797"/>
                    </a:ext>
                  </a:extLst>
                </a:gridCol>
                <a:gridCol w="576072">
                  <a:extLst>
                    <a:ext uri="{9D8B030D-6E8A-4147-A177-3AD203B41FA5}">
                      <a16:colId xmlns:a16="http://schemas.microsoft.com/office/drawing/2014/main" val="2036029771"/>
                    </a:ext>
                  </a:extLst>
                </a:gridCol>
                <a:gridCol w="576072">
                  <a:extLst>
                    <a:ext uri="{9D8B030D-6E8A-4147-A177-3AD203B41FA5}">
                      <a16:colId xmlns:a16="http://schemas.microsoft.com/office/drawing/2014/main" val="532613581"/>
                    </a:ext>
                  </a:extLst>
                </a:gridCol>
                <a:gridCol w="576072">
                  <a:extLst>
                    <a:ext uri="{9D8B030D-6E8A-4147-A177-3AD203B41FA5}">
                      <a16:colId xmlns:a16="http://schemas.microsoft.com/office/drawing/2014/main" val="2570571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9649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- 2019-11-29 13:58:26</a:t>
                      </a:r>
                      <a:r>
                        <a:rPr kumimoji="0" lang="en-US" sz="1000" b="0" i="0" u="none" strike="noStrike" kern="1200" cap="none" spc="0" normalizeH="0" baseline="0" noProof="0">
                          <a:ln>
                            <a:noFill/>
                          </a:ln>
                          <a:solidFill>
                            <a:prstClr val="black"/>
                          </a:solidFill>
                          <a:effectLst/>
                          <a:uLnTx/>
                          <a:uFillTx/>
                          <a:latin typeface="+mn-lt"/>
                          <a:ea typeface="+mn-ea"/>
                          <a:cs typeface="+mn-cs"/>
                        </a:rPr>
                        <a:t>
 DAZZLING MOOD loves the composition of this photo of a key ring by RÄDER. The shades of blue and turquois are a quite big part of our TrendMotif’s colours. BLUE-HEART #dazzlingmoods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https://www.instagram.com/p/B5cz9J1nqhA/media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extLst>
                  <a:ext uri="{0D108BD9-81ED-4DB2-BD59-A6C34878D82A}">
                    <a16:rowId xmlns:a16="http://schemas.microsoft.com/office/drawing/2014/main" val="4033049316"/>
                  </a:ext>
                </a:extLst>
              </a:tr>
            </a:tbl>
          </a:graphicData>
        </a:graphic>
      </p:graphicFrame>
      <p:sp>
        <p:nvSpPr>
          <p:cNvPr id="4" name="Text Placeholder 3">
            <a:extLst>
              <a:ext uri="{FF2B5EF4-FFF2-40B4-BE49-F238E27FC236}">
                <a16:creationId xmlns:a16="http://schemas.microsoft.com/office/drawing/2014/main" id="{EADF29C8-8E87-4AF3-AED3-A01F10BA1061}"/>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2780446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71772-E93F-4E00-A0F5-CF5DFA02B94D}"/>
              </a:ext>
            </a:extLst>
          </p:cNvPr>
          <p:cNvSpPr>
            <a:spLocks noGrp="1"/>
          </p:cNvSpPr>
          <p:nvPr>
            <p:ph type="title"/>
          </p:nvPr>
        </p:nvSpPr>
        <p:spPr/>
        <p:txBody>
          <a:bodyPr/>
          <a:lstStyle/>
          <a:p>
            <a:r>
              <a:rPr lang="en-US"/>
              <a:t>Instagram Posts Table | TrendSet - 2 of 6</a:t>
            </a:r>
          </a:p>
        </p:txBody>
      </p:sp>
      <p:graphicFrame>
        <p:nvGraphicFramePr>
          <p:cNvPr id="5" name="Table Placeholder 4">
            <a:extLst>
              <a:ext uri="{FF2B5EF4-FFF2-40B4-BE49-F238E27FC236}">
                <a16:creationId xmlns:a16="http://schemas.microsoft.com/office/drawing/2014/main" id="{E8F64BD4-ED3F-41AD-8899-C938AFA2B347}"/>
              </a:ext>
            </a:extLst>
          </p:cNvPr>
          <p:cNvGraphicFramePr>
            <a:graphicFrameLocks noGrp="1"/>
          </p:cNvGraphicFramePr>
          <p:nvPr>
            <p:ph type="tbl" sz="quarter" idx="13"/>
            <p:extLst>
              <p:ext uri="{D42A27DB-BD31-4B8C-83A1-F6EECF244321}">
                <p14:modId xmlns:p14="http://schemas.microsoft.com/office/powerpoint/2010/main" val="2404756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42832798"/>
                    </a:ext>
                  </a:extLst>
                </a:gridCol>
                <a:gridCol w="1152143">
                  <a:extLst>
                    <a:ext uri="{9D8B030D-6E8A-4147-A177-3AD203B41FA5}">
                      <a16:colId xmlns:a16="http://schemas.microsoft.com/office/drawing/2014/main" val="1440879376"/>
                    </a:ext>
                  </a:extLst>
                </a:gridCol>
                <a:gridCol w="576072">
                  <a:extLst>
                    <a:ext uri="{9D8B030D-6E8A-4147-A177-3AD203B41FA5}">
                      <a16:colId xmlns:a16="http://schemas.microsoft.com/office/drawing/2014/main" val="3962007141"/>
                    </a:ext>
                  </a:extLst>
                </a:gridCol>
                <a:gridCol w="576072">
                  <a:extLst>
                    <a:ext uri="{9D8B030D-6E8A-4147-A177-3AD203B41FA5}">
                      <a16:colId xmlns:a16="http://schemas.microsoft.com/office/drawing/2014/main" val="1274217397"/>
                    </a:ext>
                  </a:extLst>
                </a:gridCol>
                <a:gridCol w="576072">
                  <a:extLst>
                    <a:ext uri="{9D8B030D-6E8A-4147-A177-3AD203B41FA5}">
                      <a16:colId xmlns:a16="http://schemas.microsoft.com/office/drawing/2014/main" val="2415935818"/>
                    </a:ext>
                  </a:extLst>
                </a:gridCol>
                <a:gridCol w="576072">
                  <a:extLst>
                    <a:ext uri="{9D8B030D-6E8A-4147-A177-3AD203B41FA5}">
                      <a16:colId xmlns:a16="http://schemas.microsoft.com/office/drawing/2014/main" val="1691262803"/>
                    </a:ext>
                  </a:extLst>
                </a:gridCol>
                <a:gridCol w="576072">
                  <a:extLst>
                    <a:ext uri="{9D8B030D-6E8A-4147-A177-3AD203B41FA5}">
                      <a16:colId xmlns:a16="http://schemas.microsoft.com/office/drawing/2014/main" val="3579042166"/>
                    </a:ext>
                  </a:extLst>
                </a:gridCol>
                <a:gridCol w="576072">
                  <a:extLst>
                    <a:ext uri="{9D8B030D-6E8A-4147-A177-3AD203B41FA5}">
                      <a16:colId xmlns:a16="http://schemas.microsoft.com/office/drawing/2014/main" val="545758287"/>
                    </a:ext>
                  </a:extLst>
                </a:gridCol>
                <a:gridCol w="576072">
                  <a:extLst>
                    <a:ext uri="{9D8B030D-6E8A-4147-A177-3AD203B41FA5}">
                      <a16:colId xmlns:a16="http://schemas.microsoft.com/office/drawing/2014/main" val="1780337778"/>
                    </a:ext>
                  </a:extLst>
                </a:gridCol>
                <a:gridCol w="576072">
                  <a:extLst>
                    <a:ext uri="{9D8B030D-6E8A-4147-A177-3AD203B41FA5}">
                      <a16:colId xmlns:a16="http://schemas.microsoft.com/office/drawing/2014/main" val="2347922380"/>
                    </a:ext>
                  </a:extLst>
                </a:gridCol>
                <a:gridCol w="576072">
                  <a:extLst>
                    <a:ext uri="{9D8B030D-6E8A-4147-A177-3AD203B41FA5}">
                      <a16:colId xmlns:a16="http://schemas.microsoft.com/office/drawing/2014/main" val="3168940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33677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- 2019-11-29 08:24:29</a:t>
                      </a:r>
                      <a:r>
                        <a:rPr kumimoji="0" lang="en-US" sz="1000" b="0" i="0" u="none" strike="noStrike" kern="1200" cap="none" spc="0" normalizeH="0" baseline="0" noProof="0">
                          <a:ln>
                            <a:noFill/>
                          </a:ln>
                          <a:solidFill>
                            <a:prstClr val="black"/>
                          </a:solidFill>
                          <a:effectLst/>
                          <a:uLnTx/>
                          <a:uFillTx/>
                          <a:latin typeface="+mn-lt"/>
                          <a:ea typeface="+mn-ea"/>
                          <a:cs typeface="+mn-cs"/>
                        </a:rPr>
                        <a:t>
 Everyone, who will be a fan of TrendMotif DAZZLING MOODS, can also celebrate Easter with it. @vosteen_decoration’s new Easter collection with the golden accents and the small sayings on the Easter Eggs hits our TrendMotif’s ideas. 🐰🐣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https://www.instagram.com/p/B5cNvMvHjEC/media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extLst>
                  <a:ext uri="{0D108BD9-81ED-4DB2-BD59-A6C34878D82A}">
                    <a16:rowId xmlns:a16="http://schemas.microsoft.com/office/drawing/2014/main" val="176225821"/>
                  </a:ext>
                </a:extLst>
              </a:tr>
            </a:tbl>
          </a:graphicData>
        </a:graphic>
      </p:graphicFrame>
      <p:sp>
        <p:nvSpPr>
          <p:cNvPr id="4" name="Text Placeholder 3">
            <a:extLst>
              <a:ext uri="{FF2B5EF4-FFF2-40B4-BE49-F238E27FC236}">
                <a16:creationId xmlns:a16="http://schemas.microsoft.com/office/drawing/2014/main" id="{3DCD56C4-F0C6-4FF1-9A14-C2FFDF0C0B6D}"/>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784084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DD8D9-AFBA-4DB2-8C1E-29E57E7252EC}"/>
              </a:ext>
            </a:extLst>
          </p:cNvPr>
          <p:cNvSpPr>
            <a:spLocks noGrp="1"/>
          </p:cNvSpPr>
          <p:nvPr>
            <p:ph type="title"/>
          </p:nvPr>
        </p:nvSpPr>
        <p:spPr/>
        <p:txBody>
          <a:bodyPr/>
          <a:lstStyle/>
          <a:p>
            <a:r>
              <a:rPr lang="en-US"/>
              <a:t>Instagram Posts Table | TrendSet - 3 of 6</a:t>
            </a:r>
          </a:p>
        </p:txBody>
      </p:sp>
      <p:graphicFrame>
        <p:nvGraphicFramePr>
          <p:cNvPr id="5" name="Table Placeholder 4">
            <a:extLst>
              <a:ext uri="{FF2B5EF4-FFF2-40B4-BE49-F238E27FC236}">
                <a16:creationId xmlns:a16="http://schemas.microsoft.com/office/drawing/2014/main" id="{01344E5F-505E-44C1-8BD6-BDBBB86C8E6F}"/>
              </a:ext>
            </a:extLst>
          </p:cNvPr>
          <p:cNvGraphicFramePr>
            <a:graphicFrameLocks noGrp="1"/>
          </p:cNvGraphicFramePr>
          <p:nvPr>
            <p:ph type="tbl" sz="quarter" idx="13"/>
            <p:extLst>
              <p:ext uri="{D42A27DB-BD31-4B8C-83A1-F6EECF244321}">
                <p14:modId xmlns:p14="http://schemas.microsoft.com/office/powerpoint/2010/main" val="2670336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80115694"/>
                    </a:ext>
                  </a:extLst>
                </a:gridCol>
                <a:gridCol w="1152143">
                  <a:extLst>
                    <a:ext uri="{9D8B030D-6E8A-4147-A177-3AD203B41FA5}">
                      <a16:colId xmlns:a16="http://schemas.microsoft.com/office/drawing/2014/main" val="186903550"/>
                    </a:ext>
                  </a:extLst>
                </a:gridCol>
                <a:gridCol w="576072">
                  <a:extLst>
                    <a:ext uri="{9D8B030D-6E8A-4147-A177-3AD203B41FA5}">
                      <a16:colId xmlns:a16="http://schemas.microsoft.com/office/drawing/2014/main" val="2698884567"/>
                    </a:ext>
                  </a:extLst>
                </a:gridCol>
                <a:gridCol w="576072">
                  <a:extLst>
                    <a:ext uri="{9D8B030D-6E8A-4147-A177-3AD203B41FA5}">
                      <a16:colId xmlns:a16="http://schemas.microsoft.com/office/drawing/2014/main" val="3537847657"/>
                    </a:ext>
                  </a:extLst>
                </a:gridCol>
                <a:gridCol w="576072">
                  <a:extLst>
                    <a:ext uri="{9D8B030D-6E8A-4147-A177-3AD203B41FA5}">
                      <a16:colId xmlns:a16="http://schemas.microsoft.com/office/drawing/2014/main" val="2384289888"/>
                    </a:ext>
                  </a:extLst>
                </a:gridCol>
                <a:gridCol w="576072">
                  <a:extLst>
                    <a:ext uri="{9D8B030D-6E8A-4147-A177-3AD203B41FA5}">
                      <a16:colId xmlns:a16="http://schemas.microsoft.com/office/drawing/2014/main" val="2949064151"/>
                    </a:ext>
                  </a:extLst>
                </a:gridCol>
                <a:gridCol w="576072">
                  <a:extLst>
                    <a:ext uri="{9D8B030D-6E8A-4147-A177-3AD203B41FA5}">
                      <a16:colId xmlns:a16="http://schemas.microsoft.com/office/drawing/2014/main" val="2187323887"/>
                    </a:ext>
                  </a:extLst>
                </a:gridCol>
                <a:gridCol w="576072">
                  <a:extLst>
                    <a:ext uri="{9D8B030D-6E8A-4147-A177-3AD203B41FA5}">
                      <a16:colId xmlns:a16="http://schemas.microsoft.com/office/drawing/2014/main" val="3889692482"/>
                    </a:ext>
                  </a:extLst>
                </a:gridCol>
                <a:gridCol w="576072">
                  <a:extLst>
                    <a:ext uri="{9D8B030D-6E8A-4147-A177-3AD203B41FA5}">
                      <a16:colId xmlns:a16="http://schemas.microsoft.com/office/drawing/2014/main" val="2464348814"/>
                    </a:ext>
                  </a:extLst>
                </a:gridCol>
                <a:gridCol w="576072">
                  <a:extLst>
                    <a:ext uri="{9D8B030D-6E8A-4147-A177-3AD203B41FA5}">
                      <a16:colId xmlns:a16="http://schemas.microsoft.com/office/drawing/2014/main" val="1557144473"/>
                    </a:ext>
                  </a:extLst>
                </a:gridCol>
                <a:gridCol w="576072">
                  <a:extLst>
                    <a:ext uri="{9D8B030D-6E8A-4147-A177-3AD203B41FA5}">
                      <a16:colId xmlns:a16="http://schemas.microsoft.com/office/drawing/2014/main" val="3163306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4476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- 2019-11-27 23:23:28</a:t>
                      </a:r>
                      <a:r>
                        <a:rPr kumimoji="0" lang="en-US" sz="1000" b="0" i="0" u="none" strike="noStrike" kern="1200" cap="none" spc="0" normalizeH="0" baseline="0" noProof="0">
                          <a:ln>
                            <a:noFill/>
                          </a:ln>
                          <a:solidFill>
                            <a:prstClr val="black"/>
                          </a:solidFill>
                          <a:effectLst/>
                          <a:uLnTx/>
                          <a:uFillTx/>
                          <a:latin typeface="+mn-lt"/>
                          <a:ea typeface="+mn-ea"/>
                          <a:cs typeface="+mn-cs"/>
                        </a:rPr>
                        <a:t>
 Salt with blossoms by @allgaeu_salze. 💙 Our first example for TrendMotive DAZZLING MOODS. 😊 Why this describes our TrendMotive, you can read in the DAZZLING MOODS post soon! 🙃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https://www.instagram.com/p/B5YrBv9HCXc/media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extLst>
                  <a:ext uri="{0D108BD9-81ED-4DB2-BD59-A6C34878D82A}">
                    <a16:rowId xmlns:a16="http://schemas.microsoft.com/office/drawing/2014/main" val="2156829439"/>
                  </a:ext>
                </a:extLst>
              </a:tr>
            </a:tbl>
          </a:graphicData>
        </a:graphic>
      </p:graphicFrame>
      <p:sp>
        <p:nvSpPr>
          <p:cNvPr id="4" name="Text Placeholder 3">
            <a:extLst>
              <a:ext uri="{FF2B5EF4-FFF2-40B4-BE49-F238E27FC236}">
                <a16:creationId xmlns:a16="http://schemas.microsoft.com/office/drawing/2014/main" id="{A6E66CDE-836C-4A60-B94A-3BBE8D43165A}"/>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3270643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39515-87AE-4F2F-BF47-CDF81B616CAE}"/>
              </a:ext>
            </a:extLst>
          </p:cNvPr>
          <p:cNvSpPr>
            <a:spLocks noGrp="1"/>
          </p:cNvSpPr>
          <p:nvPr>
            <p:ph type="title"/>
          </p:nvPr>
        </p:nvSpPr>
        <p:spPr/>
        <p:txBody>
          <a:bodyPr/>
          <a:lstStyle/>
          <a:p>
            <a:r>
              <a:rPr lang="en-US"/>
              <a:t>Instagram Posts Table | TrendSet - 4 of 6</a:t>
            </a:r>
          </a:p>
        </p:txBody>
      </p:sp>
      <p:graphicFrame>
        <p:nvGraphicFramePr>
          <p:cNvPr id="5" name="Table Placeholder 4">
            <a:extLst>
              <a:ext uri="{FF2B5EF4-FFF2-40B4-BE49-F238E27FC236}">
                <a16:creationId xmlns:a16="http://schemas.microsoft.com/office/drawing/2014/main" id="{0BAB2C53-7FF3-41EE-AF9A-0300F9F8C31A}"/>
              </a:ext>
            </a:extLst>
          </p:cNvPr>
          <p:cNvGraphicFramePr>
            <a:graphicFrameLocks noGrp="1"/>
          </p:cNvGraphicFramePr>
          <p:nvPr>
            <p:ph type="tbl" sz="quarter" idx="13"/>
            <p:extLst>
              <p:ext uri="{D42A27DB-BD31-4B8C-83A1-F6EECF244321}">
                <p14:modId xmlns:p14="http://schemas.microsoft.com/office/powerpoint/2010/main" val="2083230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094864454"/>
                    </a:ext>
                  </a:extLst>
                </a:gridCol>
                <a:gridCol w="1152143">
                  <a:extLst>
                    <a:ext uri="{9D8B030D-6E8A-4147-A177-3AD203B41FA5}">
                      <a16:colId xmlns:a16="http://schemas.microsoft.com/office/drawing/2014/main" val="2133992043"/>
                    </a:ext>
                  </a:extLst>
                </a:gridCol>
                <a:gridCol w="576072">
                  <a:extLst>
                    <a:ext uri="{9D8B030D-6E8A-4147-A177-3AD203B41FA5}">
                      <a16:colId xmlns:a16="http://schemas.microsoft.com/office/drawing/2014/main" val="2344139499"/>
                    </a:ext>
                  </a:extLst>
                </a:gridCol>
                <a:gridCol w="576072">
                  <a:extLst>
                    <a:ext uri="{9D8B030D-6E8A-4147-A177-3AD203B41FA5}">
                      <a16:colId xmlns:a16="http://schemas.microsoft.com/office/drawing/2014/main" val="436482676"/>
                    </a:ext>
                  </a:extLst>
                </a:gridCol>
                <a:gridCol w="576072">
                  <a:extLst>
                    <a:ext uri="{9D8B030D-6E8A-4147-A177-3AD203B41FA5}">
                      <a16:colId xmlns:a16="http://schemas.microsoft.com/office/drawing/2014/main" val="2784267713"/>
                    </a:ext>
                  </a:extLst>
                </a:gridCol>
                <a:gridCol w="576072">
                  <a:extLst>
                    <a:ext uri="{9D8B030D-6E8A-4147-A177-3AD203B41FA5}">
                      <a16:colId xmlns:a16="http://schemas.microsoft.com/office/drawing/2014/main" val="634063266"/>
                    </a:ext>
                  </a:extLst>
                </a:gridCol>
                <a:gridCol w="576072">
                  <a:extLst>
                    <a:ext uri="{9D8B030D-6E8A-4147-A177-3AD203B41FA5}">
                      <a16:colId xmlns:a16="http://schemas.microsoft.com/office/drawing/2014/main" val="3233056548"/>
                    </a:ext>
                  </a:extLst>
                </a:gridCol>
                <a:gridCol w="576072">
                  <a:extLst>
                    <a:ext uri="{9D8B030D-6E8A-4147-A177-3AD203B41FA5}">
                      <a16:colId xmlns:a16="http://schemas.microsoft.com/office/drawing/2014/main" val="1526795028"/>
                    </a:ext>
                  </a:extLst>
                </a:gridCol>
                <a:gridCol w="576072">
                  <a:extLst>
                    <a:ext uri="{9D8B030D-6E8A-4147-A177-3AD203B41FA5}">
                      <a16:colId xmlns:a16="http://schemas.microsoft.com/office/drawing/2014/main" val="4167294342"/>
                    </a:ext>
                  </a:extLst>
                </a:gridCol>
                <a:gridCol w="576072">
                  <a:extLst>
                    <a:ext uri="{9D8B030D-6E8A-4147-A177-3AD203B41FA5}">
                      <a16:colId xmlns:a16="http://schemas.microsoft.com/office/drawing/2014/main" val="330235509"/>
                    </a:ext>
                  </a:extLst>
                </a:gridCol>
                <a:gridCol w="576072">
                  <a:extLst>
                    <a:ext uri="{9D8B030D-6E8A-4147-A177-3AD203B41FA5}">
                      <a16:colId xmlns:a16="http://schemas.microsoft.com/office/drawing/2014/main" val="357312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6239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- 2019-11-27 17:40:22</a:t>
                      </a:r>
                      <a:r>
                        <a:rPr kumimoji="0" lang="en-US" sz="1000" b="0" i="0" u="none" strike="noStrike" kern="1200" cap="none" spc="0" normalizeH="0" baseline="0" noProof="0">
                          <a:ln>
                            <a:noFill/>
                          </a:ln>
                          <a:solidFill>
                            <a:prstClr val="black"/>
                          </a:solidFill>
                          <a:effectLst/>
                          <a:uLnTx/>
                          <a:uFillTx/>
                          <a:latin typeface="+mn-lt"/>
                          <a:ea typeface="+mn-ea"/>
                          <a:cs typeface="+mn-cs"/>
                        </a:rPr>
                        <a:t>
 The upcoming TrendSet Winter 2020 comes nearer and nearer... We’re already looking forward to it! 🥳 And that’s why we are going to introduce the three TrendMotives of the TrendSet Winter 2020 to you in the next days and weeks. This TrendSet Fair we decided to surround the TrendMotives with photos out of the new TrendSet Journal, which represent the TrendMotives in a good way. Our aim is to already give you an insight into the trends of SS2020 like #trendscouts! 💙 We are going to start with this tomorrow. 😊 Today we first wanted to show you the cool backpack by @airpaq.de. They’re going to be in hall B2 at our fair in January.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https://www.instagram.com/p/B5YDw46HfTK/media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01:28:51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extLst>
                  <a:ext uri="{0D108BD9-81ED-4DB2-BD59-A6C34878D82A}">
                    <a16:rowId xmlns:a16="http://schemas.microsoft.com/office/drawing/2014/main" val="124642855"/>
                  </a:ext>
                </a:extLst>
              </a:tr>
            </a:tbl>
          </a:graphicData>
        </a:graphic>
      </p:graphicFrame>
      <p:sp>
        <p:nvSpPr>
          <p:cNvPr id="4" name="Text Placeholder 3">
            <a:extLst>
              <a:ext uri="{FF2B5EF4-FFF2-40B4-BE49-F238E27FC236}">
                <a16:creationId xmlns:a16="http://schemas.microsoft.com/office/drawing/2014/main" id="{5520A4B0-78E0-4A01-9861-B9A278DC83E7}"/>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2727604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3914-6280-407C-8D1E-C1CEDADB9AF2}"/>
              </a:ext>
            </a:extLst>
          </p:cNvPr>
          <p:cNvSpPr>
            <a:spLocks noGrp="1"/>
          </p:cNvSpPr>
          <p:nvPr>
            <p:ph type="title"/>
          </p:nvPr>
        </p:nvSpPr>
        <p:spPr/>
        <p:txBody>
          <a:bodyPr/>
          <a:lstStyle/>
          <a:p>
            <a:r>
              <a:rPr lang="en-US"/>
              <a:t>Instagram Posts Table | TrendSet - 5 of 6</a:t>
            </a:r>
          </a:p>
        </p:txBody>
      </p:sp>
      <p:graphicFrame>
        <p:nvGraphicFramePr>
          <p:cNvPr id="5" name="Table Placeholder 4">
            <a:extLst>
              <a:ext uri="{FF2B5EF4-FFF2-40B4-BE49-F238E27FC236}">
                <a16:creationId xmlns:a16="http://schemas.microsoft.com/office/drawing/2014/main" id="{3D420877-7FF0-43E8-B9AA-38277BCFCFE5}"/>
              </a:ext>
            </a:extLst>
          </p:cNvPr>
          <p:cNvGraphicFramePr>
            <a:graphicFrameLocks noGrp="1"/>
          </p:cNvGraphicFramePr>
          <p:nvPr>
            <p:ph type="tbl" sz="quarter" idx="13"/>
            <p:extLst>
              <p:ext uri="{D42A27DB-BD31-4B8C-83A1-F6EECF244321}">
                <p14:modId xmlns:p14="http://schemas.microsoft.com/office/powerpoint/2010/main" val="45199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02033419"/>
                    </a:ext>
                  </a:extLst>
                </a:gridCol>
                <a:gridCol w="1152143">
                  <a:extLst>
                    <a:ext uri="{9D8B030D-6E8A-4147-A177-3AD203B41FA5}">
                      <a16:colId xmlns:a16="http://schemas.microsoft.com/office/drawing/2014/main" val="1710524638"/>
                    </a:ext>
                  </a:extLst>
                </a:gridCol>
                <a:gridCol w="576072">
                  <a:extLst>
                    <a:ext uri="{9D8B030D-6E8A-4147-A177-3AD203B41FA5}">
                      <a16:colId xmlns:a16="http://schemas.microsoft.com/office/drawing/2014/main" val="1726873246"/>
                    </a:ext>
                  </a:extLst>
                </a:gridCol>
                <a:gridCol w="576072">
                  <a:extLst>
                    <a:ext uri="{9D8B030D-6E8A-4147-A177-3AD203B41FA5}">
                      <a16:colId xmlns:a16="http://schemas.microsoft.com/office/drawing/2014/main" val="536244347"/>
                    </a:ext>
                  </a:extLst>
                </a:gridCol>
                <a:gridCol w="576072">
                  <a:extLst>
                    <a:ext uri="{9D8B030D-6E8A-4147-A177-3AD203B41FA5}">
                      <a16:colId xmlns:a16="http://schemas.microsoft.com/office/drawing/2014/main" val="1345295957"/>
                    </a:ext>
                  </a:extLst>
                </a:gridCol>
                <a:gridCol w="576072">
                  <a:extLst>
                    <a:ext uri="{9D8B030D-6E8A-4147-A177-3AD203B41FA5}">
                      <a16:colId xmlns:a16="http://schemas.microsoft.com/office/drawing/2014/main" val="2582782862"/>
                    </a:ext>
                  </a:extLst>
                </a:gridCol>
                <a:gridCol w="576072">
                  <a:extLst>
                    <a:ext uri="{9D8B030D-6E8A-4147-A177-3AD203B41FA5}">
                      <a16:colId xmlns:a16="http://schemas.microsoft.com/office/drawing/2014/main" val="3079305244"/>
                    </a:ext>
                  </a:extLst>
                </a:gridCol>
                <a:gridCol w="576072">
                  <a:extLst>
                    <a:ext uri="{9D8B030D-6E8A-4147-A177-3AD203B41FA5}">
                      <a16:colId xmlns:a16="http://schemas.microsoft.com/office/drawing/2014/main" val="2333791139"/>
                    </a:ext>
                  </a:extLst>
                </a:gridCol>
                <a:gridCol w="576072">
                  <a:extLst>
                    <a:ext uri="{9D8B030D-6E8A-4147-A177-3AD203B41FA5}">
                      <a16:colId xmlns:a16="http://schemas.microsoft.com/office/drawing/2014/main" val="1395189257"/>
                    </a:ext>
                  </a:extLst>
                </a:gridCol>
                <a:gridCol w="576072">
                  <a:extLst>
                    <a:ext uri="{9D8B030D-6E8A-4147-A177-3AD203B41FA5}">
                      <a16:colId xmlns:a16="http://schemas.microsoft.com/office/drawing/2014/main" val="2623489226"/>
                    </a:ext>
                  </a:extLst>
                </a:gridCol>
                <a:gridCol w="576072">
                  <a:extLst>
                    <a:ext uri="{9D8B030D-6E8A-4147-A177-3AD203B41FA5}">
                      <a16:colId xmlns:a16="http://schemas.microsoft.com/office/drawing/2014/main" val="2706104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3453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- 2019-11-26 15:39:01</a:t>
                      </a:r>
                      <a:r>
                        <a:rPr kumimoji="0" lang="en-US" sz="1000" b="0" i="0" u="none" strike="noStrike" kern="1200" cap="none" spc="0" normalizeH="0" baseline="0" noProof="0">
                          <a:ln>
                            <a:noFill/>
                          </a:ln>
                          <a:solidFill>
                            <a:prstClr val="black"/>
                          </a:solidFill>
                          <a:effectLst/>
                          <a:uLnTx/>
                          <a:uFillTx/>
                          <a:latin typeface="+mn-lt"/>
                          <a:ea typeface="+mn-ea"/>
                          <a:cs typeface="+mn-cs"/>
                        </a:rPr>
                        <a:t>
 Who’s going to be at the TrendSet Winter 2020? 🙃 We’re already looking forward to it. 🥳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https://www.instagram.com/p/B5VRFInIRHO/media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extLst>
                  <a:ext uri="{0D108BD9-81ED-4DB2-BD59-A6C34878D82A}">
                    <a16:rowId xmlns:a16="http://schemas.microsoft.com/office/drawing/2014/main" val="2553360892"/>
                  </a:ext>
                </a:extLst>
              </a:tr>
            </a:tbl>
          </a:graphicData>
        </a:graphic>
      </p:graphicFrame>
      <p:sp>
        <p:nvSpPr>
          <p:cNvPr id="4" name="Text Placeholder 3">
            <a:extLst>
              <a:ext uri="{FF2B5EF4-FFF2-40B4-BE49-F238E27FC236}">
                <a16:creationId xmlns:a16="http://schemas.microsoft.com/office/drawing/2014/main" id="{11ECB337-F5E5-41B7-81F5-8B141D79A831}"/>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1632199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D805C-BC69-4BAD-A9CD-E040BC1244FF}"/>
              </a:ext>
            </a:extLst>
          </p:cNvPr>
          <p:cNvSpPr>
            <a:spLocks noGrp="1"/>
          </p:cNvSpPr>
          <p:nvPr>
            <p:ph type="title"/>
          </p:nvPr>
        </p:nvSpPr>
        <p:spPr/>
        <p:txBody>
          <a:bodyPr/>
          <a:lstStyle/>
          <a:p>
            <a:r>
              <a:rPr lang="en-US"/>
              <a:t>Instagram Posts Table | TrendSet - 6 of 6</a:t>
            </a:r>
          </a:p>
        </p:txBody>
      </p:sp>
      <p:graphicFrame>
        <p:nvGraphicFramePr>
          <p:cNvPr id="5" name="Table Placeholder 4">
            <a:extLst>
              <a:ext uri="{FF2B5EF4-FFF2-40B4-BE49-F238E27FC236}">
                <a16:creationId xmlns:a16="http://schemas.microsoft.com/office/drawing/2014/main" id="{025423E5-AEAF-4AD5-B100-9AEE46F47172}"/>
              </a:ext>
            </a:extLst>
          </p:cNvPr>
          <p:cNvGraphicFramePr>
            <a:graphicFrameLocks noGrp="1"/>
          </p:cNvGraphicFramePr>
          <p:nvPr>
            <p:ph type="tbl" sz="quarter" idx="13"/>
            <p:extLst>
              <p:ext uri="{D42A27DB-BD31-4B8C-83A1-F6EECF244321}">
                <p14:modId xmlns:p14="http://schemas.microsoft.com/office/powerpoint/2010/main" val="1223146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83909192"/>
                    </a:ext>
                  </a:extLst>
                </a:gridCol>
                <a:gridCol w="1152143">
                  <a:extLst>
                    <a:ext uri="{9D8B030D-6E8A-4147-A177-3AD203B41FA5}">
                      <a16:colId xmlns:a16="http://schemas.microsoft.com/office/drawing/2014/main" val="32490419"/>
                    </a:ext>
                  </a:extLst>
                </a:gridCol>
                <a:gridCol w="576072">
                  <a:extLst>
                    <a:ext uri="{9D8B030D-6E8A-4147-A177-3AD203B41FA5}">
                      <a16:colId xmlns:a16="http://schemas.microsoft.com/office/drawing/2014/main" val="1789553427"/>
                    </a:ext>
                  </a:extLst>
                </a:gridCol>
                <a:gridCol w="576072">
                  <a:extLst>
                    <a:ext uri="{9D8B030D-6E8A-4147-A177-3AD203B41FA5}">
                      <a16:colId xmlns:a16="http://schemas.microsoft.com/office/drawing/2014/main" val="3750162240"/>
                    </a:ext>
                  </a:extLst>
                </a:gridCol>
                <a:gridCol w="576072">
                  <a:extLst>
                    <a:ext uri="{9D8B030D-6E8A-4147-A177-3AD203B41FA5}">
                      <a16:colId xmlns:a16="http://schemas.microsoft.com/office/drawing/2014/main" val="2507025580"/>
                    </a:ext>
                  </a:extLst>
                </a:gridCol>
                <a:gridCol w="576072">
                  <a:extLst>
                    <a:ext uri="{9D8B030D-6E8A-4147-A177-3AD203B41FA5}">
                      <a16:colId xmlns:a16="http://schemas.microsoft.com/office/drawing/2014/main" val="2975743547"/>
                    </a:ext>
                  </a:extLst>
                </a:gridCol>
                <a:gridCol w="576072">
                  <a:extLst>
                    <a:ext uri="{9D8B030D-6E8A-4147-A177-3AD203B41FA5}">
                      <a16:colId xmlns:a16="http://schemas.microsoft.com/office/drawing/2014/main" val="2077553363"/>
                    </a:ext>
                  </a:extLst>
                </a:gridCol>
                <a:gridCol w="576072">
                  <a:extLst>
                    <a:ext uri="{9D8B030D-6E8A-4147-A177-3AD203B41FA5}">
                      <a16:colId xmlns:a16="http://schemas.microsoft.com/office/drawing/2014/main" val="3342918444"/>
                    </a:ext>
                  </a:extLst>
                </a:gridCol>
                <a:gridCol w="576072">
                  <a:extLst>
                    <a:ext uri="{9D8B030D-6E8A-4147-A177-3AD203B41FA5}">
                      <a16:colId xmlns:a16="http://schemas.microsoft.com/office/drawing/2014/main" val="235637840"/>
                    </a:ext>
                  </a:extLst>
                </a:gridCol>
                <a:gridCol w="576072">
                  <a:extLst>
                    <a:ext uri="{9D8B030D-6E8A-4147-A177-3AD203B41FA5}">
                      <a16:colId xmlns:a16="http://schemas.microsoft.com/office/drawing/2014/main" val="929967924"/>
                    </a:ext>
                  </a:extLst>
                </a:gridCol>
                <a:gridCol w="576072">
                  <a:extLst>
                    <a:ext uri="{9D8B030D-6E8A-4147-A177-3AD203B41FA5}">
                      <a16:colId xmlns:a16="http://schemas.microsoft.com/office/drawing/2014/main" val="2143283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5859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- 2019-11-26 15:31:27</a:t>
                      </a:r>
                      <a:r>
                        <a:rPr kumimoji="0" lang="en-US" sz="1000" b="0" i="0" u="none" strike="noStrike" kern="1200" cap="none" spc="0" normalizeH="0" baseline="0" noProof="0">
                          <a:ln>
                            <a:noFill/>
                          </a:ln>
                          <a:solidFill>
                            <a:prstClr val="black"/>
                          </a:solidFill>
                          <a:effectLst/>
                          <a:uLnTx/>
                          <a:uFillTx/>
                          <a:latin typeface="+mn-lt"/>
                          <a:ea typeface="+mn-ea"/>
                          <a:cs typeface="+mn-cs"/>
                        </a:rPr>
                        <a:t>
 Do you remember the TrendSet Winter of this year? There we found lots of flamingos. @kwokafloristik still is a fan of flamingos as you can see. Also last TrendSet in July we found lots of animals. Soon the TrendSet Winter 2020 starts. What animal do you believe we‘ll find this time? 🙈
—————————————————————
📸: @kwokafloristik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https://www.instagram.com/p/B5VQNuRIe2c/media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extLst>
                  <a:ext uri="{0D108BD9-81ED-4DB2-BD59-A6C34878D82A}">
                    <a16:rowId xmlns:a16="http://schemas.microsoft.com/office/drawing/2014/main" val="3604691745"/>
                  </a:ext>
                </a:extLst>
              </a:tr>
            </a:tbl>
          </a:graphicData>
        </a:graphic>
      </p:graphicFrame>
      <p:sp>
        <p:nvSpPr>
          <p:cNvPr id="4" name="Text Placeholder 3">
            <a:extLst>
              <a:ext uri="{FF2B5EF4-FFF2-40B4-BE49-F238E27FC236}">
                <a16:creationId xmlns:a16="http://schemas.microsoft.com/office/drawing/2014/main" id="{7E4F50B4-5738-492F-B5FF-2ECFBB8481A0}"/>
              </a:ext>
            </a:extLst>
          </p:cNvPr>
          <p:cNvSpPr>
            <a:spLocks noGrp="1"/>
          </p:cNvSpPr>
          <p:nvPr>
            <p:ph type="body" sz="quarter" idx="14"/>
          </p:nvPr>
        </p:nvSpPr>
        <p:spPr/>
        <p:txBody>
          <a:bodyPr/>
          <a:lstStyle/>
          <a:p>
            <a:r>
              <a:rPr lang="en-US"/>
              <a:t>10/01/2019 - 11/30/2019</a:t>
            </a:r>
          </a:p>
        </p:txBody>
      </p:sp>
    </p:spTree>
    <p:extLst>
      <p:ext uri="{BB962C8B-B14F-4D97-AF65-F5344CB8AC3E}">
        <p14:creationId xmlns:p14="http://schemas.microsoft.com/office/powerpoint/2010/main" val="34471703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330</Words>
  <Application>Microsoft Office PowerPoint</Application>
  <PresentationFormat>On-screen Show (4:3)</PresentationFormat>
  <Paragraphs>144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Instagram Posts Table | TrendSet - 1 of 6</vt:lpstr>
      <vt:lpstr>Instagram Posts Table | TrendSet - 2 of 6</vt:lpstr>
      <vt:lpstr>Instagram Posts Table | TrendSet - 3 of 6</vt:lpstr>
      <vt:lpstr>Instagram Posts Table | TrendSet - 4 of 6</vt:lpstr>
      <vt:lpstr>Instagram Posts Table | TrendSet - 5 of 6</vt:lpstr>
      <vt:lpstr>Instagram Posts Table | TrendSet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6</dc:title>
  <dc:creator>Frederik Peiniger</dc:creator>
  <cp:lastModifiedBy>Frederik Peiniger</cp:lastModifiedBy>
  <cp:revision>1</cp:revision>
  <dcterms:created xsi:type="dcterms:W3CDTF">2020-02-06T08:12:58Z</dcterms:created>
  <dcterms:modified xsi:type="dcterms:W3CDTF">2020-02-06T08:13:31Z</dcterms:modified>
</cp:coreProperties>
</file>