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3981</c:v>
                </c:pt>
                <c:pt idx="1">
                  <c:v>3982</c:v>
                </c:pt>
                <c:pt idx="2">
                  <c:v>3983</c:v>
                </c:pt>
                <c:pt idx="3">
                  <c:v>3981</c:v>
                </c:pt>
                <c:pt idx="4">
                  <c:v>3979</c:v>
                </c:pt>
                <c:pt idx="5">
                  <c:v>3978</c:v>
                </c:pt>
                <c:pt idx="6">
                  <c:v>3981</c:v>
                </c:pt>
                <c:pt idx="7">
                  <c:v>3982</c:v>
                </c:pt>
                <c:pt idx="8">
                  <c:v>3984</c:v>
                </c:pt>
                <c:pt idx="9">
                  <c:v>3987</c:v>
                </c:pt>
                <c:pt idx="10">
                  <c:v>3987</c:v>
                </c:pt>
                <c:pt idx="11">
                  <c:v>3987</c:v>
                </c:pt>
                <c:pt idx="12">
                  <c:v>3985</c:v>
                </c:pt>
                <c:pt idx="13">
                  <c:v>3985</c:v>
                </c:pt>
                <c:pt idx="14">
                  <c:v>3986</c:v>
                </c:pt>
                <c:pt idx="15">
                  <c:v>3987</c:v>
                </c:pt>
                <c:pt idx="16">
                  <c:v>3986</c:v>
                </c:pt>
                <c:pt idx="17">
                  <c:v>3989</c:v>
                </c:pt>
                <c:pt idx="18">
                  <c:v>3990</c:v>
                </c:pt>
                <c:pt idx="19">
                  <c:v>3993</c:v>
                </c:pt>
                <c:pt idx="20">
                  <c:v>3982</c:v>
                </c:pt>
                <c:pt idx="21">
                  <c:v>3982</c:v>
                </c:pt>
                <c:pt idx="22">
                  <c:v>3978</c:v>
                </c:pt>
                <c:pt idx="23">
                  <c:v>3985</c:v>
                </c:pt>
                <c:pt idx="24">
                  <c:v>3998</c:v>
                </c:pt>
                <c:pt idx="25">
                  <c:v>4007</c:v>
                </c:pt>
                <c:pt idx="26">
                  <c:v>4005</c:v>
                </c:pt>
                <c:pt idx="27">
                  <c:v>4008</c:v>
                </c:pt>
                <c:pt idx="28">
                  <c:v>4112</c:v>
                </c:pt>
                <c:pt idx="29">
                  <c:v>4242</c:v>
                </c:pt>
              </c:numCache>
            </c:numRef>
          </c:val>
          <c:smooth val="0"/>
          <c:extLst>
            <c:ext xmlns:c16="http://schemas.microsoft.com/office/drawing/2014/chart" uri="{C3380CC4-5D6E-409C-BE32-E72D297353CC}">
              <c16:uniqueId val="{00000000-9D9A-4BDD-9A96-C9620D310BF2}"/>
            </c:ext>
          </c:extLst>
        </c:ser>
        <c:dLbls>
          <c:showLegendKey val="0"/>
          <c:showVal val="0"/>
          <c:showCatName val="0"/>
          <c:showSerName val="0"/>
          <c:showPercent val="0"/>
          <c:showBubbleSize val="0"/>
        </c:dLbls>
        <c:smooth val="0"/>
        <c:axId val="346786872"/>
        <c:axId val="346786544"/>
      </c:lineChart>
      <c:dateAx>
        <c:axId val="346786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786544"/>
        <c:crosses val="autoZero"/>
        <c:auto val="1"/>
        <c:lblOffset val="100"/>
        <c:baseTimeUnit val="days"/>
      </c:dateAx>
      <c:valAx>
        <c:axId val="346786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786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32802-B654-4D35-BDF6-7777AD1B40FD}"/>
              </a:ext>
            </a:extLst>
          </p:cNvPr>
          <p:cNvSpPr>
            <a:spLocks noGrp="1"/>
          </p:cNvSpPr>
          <p:nvPr>
            <p:ph type="ctrTitle"/>
          </p:nvPr>
        </p:nvSpPr>
        <p:spPr/>
        <p:txBody>
          <a:bodyPr/>
          <a:lstStyle/>
          <a:p>
            <a:r>
              <a:rPr lang="en-US"/>
              <a:t>Instagram Quartal</a:t>
            </a:r>
          </a:p>
        </p:txBody>
      </p:sp>
      <p:sp>
        <p:nvSpPr>
          <p:cNvPr id="3" name="Subtitle 2">
            <a:extLst>
              <a:ext uri="{FF2B5EF4-FFF2-40B4-BE49-F238E27FC236}">
                <a16:creationId xmlns:a16="http://schemas.microsoft.com/office/drawing/2014/main" id="{6B8F8649-D2AE-416F-814E-CA5236222CFE}"/>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2795743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D91C4-DEDB-48AB-BC98-06D653746F12}"/>
              </a:ext>
            </a:extLst>
          </p:cNvPr>
          <p:cNvSpPr>
            <a:spLocks noGrp="1"/>
          </p:cNvSpPr>
          <p:nvPr>
            <p:ph type="title"/>
          </p:nvPr>
        </p:nvSpPr>
        <p:spPr/>
        <p:txBody>
          <a:bodyPr/>
          <a:lstStyle/>
          <a:p>
            <a:r>
              <a:rPr lang="en-US"/>
              <a:t>Instagram Key Metrics Table | TrendSet</a:t>
            </a:r>
          </a:p>
        </p:txBody>
      </p:sp>
      <p:graphicFrame>
        <p:nvGraphicFramePr>
          <p:cNvPr id="5" name="Table Placeholder 4">
            <a:extLst>
              <a:ext uri="{FF2B5EF4-FFF2-40B4-BE49-F238E27FC236}">
                <a16:creationId xmlns:a16="http://schemas.microsoft.com/office/drawing/2014/main" id="{D2228A33-C6B2-4B77-AECA-DFB688A6E82F}"/>
              </a:ext>
            </a:extLst>
          </p:cNvPr>
          <p:cNvGraphicFramePr>
            <a:graphicFrameLocks noGrp="1"/>
          </p:cNvGraphicFramePr>
          <p:nvPr>
            <p:ph type="tbl" sz="quarter" idx="13"/>
            <p:extLst>
              <p:ext uri="{D42A27DB-BD31-4B8C-83A1-F6EECF244321}">
                <p14:modId xmlns:p14="http://schemas.microsoft.com/office/powerpoint/2010/main" val="2691305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87255751"/>
                    </a:ext>
                  </a:extLst>
                </a:gridCol>
                <a:gridCol w="658368">
                  <a:extLst>
                    <a:ext uri="{9D8B030D-6E8A-4147-A177-3AD203B41FA5}">
                      <a16:colId xmlns:a16="http://schemas.microsoft.com/office/drawing/2014/main" val="1858713212"/>
                    </a:ext>
                  </a:extLst>
                </a:gridCol>
                <a:gridCol w="658368">
                  <a:extLst>
                    <a:ext uri="{9D8B030D-6E8A-4147-A177-3AD203B41FA5}">
                      <a16:colId xmlns:a16="http://schemas.microsoft.com/office/drawing/2014/main" val="1201006109"/>
                    </a:ext>
                  </a:extLst>
                </a:gridCol>
                <a:gridCol w="658368">
                  <a:extLst>
                    <a:ext uri="{9D8B030D-6E8A-4147-A177-3AD203B41FA5}">
                      <a16:colId xmlns:a16="http://schemas.microsoft.com/office/drawing/2014/main" val="3545930468"/>
                    </a:ext>
                  </a:extLst>
                </a:gridCol>
                <a:gridCol w="658368">
                  <a:extLst>
                    <a:ext uri="{9D8B030D-6E8A-4147-A177-3AD203B41FA5}">
                      <a16:colId xmlns:a16="http://schemas.microsoft.com/office/drawing/2014/main" val="3500780011"/>
                    </a:ext>
                  </a:extLst>
                </a:gridCol>
                <a:gridCol w="658368">
                  <a:extLst>
                    <a:ext uri="{9D8B030D-6E8A-4147-A177-3AD203B41FA5}">
                      <a16:colId xmlns:a16="http://schemas.microsoft.com/office/drawing/2014/main" val="2012023838"/>
                    </a:ext>
                  </a:extLst>
                </a:gridCol>
                <a:gridCol w="658368">
                  <a:extLst>
                    <a:ext uri="{9D8B030D-6E8A-4147-A177-3AD203B41FA5}">
                      <a16:colId xmlns:a16="http://schemas.microsoft.com/office/drawing/2014/main" val="2809858760"/>
                    </a:ext>
                  </a:extLst>
                </a:gridCol>
                <a:gridCol w="658368">
                  <a:extLst>
                    <a:ext uri="{9D8B030D-6E8A-4147-A177-3AD203B41FA5}">
                      <a16:colId xmlns:a16="http://schemas.microsoft.com/office/drawing/2014/main" val="1607200401"/>
                    </a:ext>
                  </a:extLst>
                </a:gridCol>
                <a:gridCol w="658368">
                  <a:extLst>
                    <a:ext uri="{9D8B030D-6E8A-4147-A177-3AD203B41FA5}">
                      <a16:colId xmlns:a16="http://schemas.microsoft.com/office/drawing/2014/main" val="1294932883"/>
                    </a:ext>
                  </a:extLst>
                </a:gridCol>
                <a:gridCol w="658368">
                  <a:extLst>
                    <a:ext uri="{9D8B030D-6E8A-4147-A177-3AD203B41FA5}">
                      <a16:colId xmlns:a16="http://schemas.microsoft.com/office/drawing/2014/main" val="135615916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123081921"/>
                  </a:ext>
                </a:extLst>
              </a:tr>
              <a:tr h="370840">
                <a:tc>
                  <a:txBody>
                    <a:bodyPr/>
                    <a:lstStyle/>
                    <a:p>
                      <a:r>
                        <a:rPr lang="en-US" sz="1000"/>
                        <a:t>trendset.muenchen</a:t>
                      </a:r>
                    </a:p>
                  </a:txBody>
                  <a:tcPr/>
                </a:tc>
                <a:tc>
                  <a:txBody>
                    <a:bodyPr/>
                    <a:lstStyle/>
                    <a:p>
                      <a:r>
                        <a:rPr lang="en-US" sz="1000"/>
                        <a:t>4242</a:t>
                      </a:r>
                    </a:p>
                  </a:txBody>
                  <a:tcPr/>
                </a:tc>
                <a:tc>
                  <a:txBody>
                    <a:bodyPr/>
                    <a:lstStyle/>
                    <a:p>
                      <a:r>
                        <a:rPr lang="en-US" sz="1000"/>
                        <a:t>260</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277</a:t>
                      </a:r>
                    </a:p>
                  </a:txBody>
                  <a:tcPr/>
                </a:tc>
                <a:tc>
                  <a:txBody>
                    <a:bodyPr/>
                    <a:lstStyle/>
                    <a:p>
                      <a:r>
                        <a:rPr lang="en-US" sz="1000"/>
                        <a:t>12</a:t>
                      </a:r>
                    </a:p>
                  </a:txBody>
                  <a:tcPr/>
                </a:tc>
                <a:tc>
                  <a:txBody>
                    <a:bodyPr/>
                    <a:lstStyle/>
                    <a:p>
                      <a:r>
                        <a:rPr lang="en-US" sz="1000"/>
                        <a:t>1.1714 %</a:t>
                      </a:r>
                    </a:p>
                  </a:txBody>
                  <a:tcPr/>
                </a:tc>
                <a:extLst>
                  <a:ext uri="{0D108BD9-81ED-4DB2-BD59-A6C34878D82A}">
                    <a16:rowId xmlns:a16="http://schemas.microsoft.com/office/drawing/2014/main" val="3191711496"/>
                  </a:ext>
                </a:extLst>
              </a:tr>
            </a:tbl>
          </a:graphicData>
        </a:graphic>
      </p:graphicFrame>
      <p:sp>
        <p:nvSpPr>
          <p:cNvPr id="4" name="Text Placeholder 3">
            <a:extLst>
              <a:ext uri="{FF2B5EF4-FFF2-40B4-BE49-F238E27FC236}">
                <a16:creationId xmlns:a16="http://schemas.microsoft.com/office/drawing/2014/main" id="{167DA413-9D2F-4303-81C4-F2F2C748245E}"/>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406479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4B4C7-554A-4740-87A7-8949495B2ACF}"/>
              </a:ext>
            </a:extLst>
          </p:cNvPr>
          <p:cNvSpPr>
            <a:spLocks noGrp="1"/>
          </p:cNvSpPr>
          <p:nvPr>
            <p:ph type="title"/>
          </p:nvPr>
        </p:nvSpPr>
        <p:spPr/>
        <p:txBody>
          <a:bodyPr/>
          <a:lstStyle/>
          <a:p>
            <a:r>
              <a:rPr lang="en-US"/>
              <a:t>Instagram Key Metrics Table | TrendSet</a:t>
            </a:r>
          </a:p>
        </p:txBody>
      </p:sp>
      <p:graphicFrame>
        <p:nvGraphicFramePr>
          <p:cNvPr id="5" name="Table Placeholder 4">
            <a:extLst>
              <a:ext uri="{FF2B5EF4-FFF2-40B4-BE49-F238E27FC236}">
                <a16:creationId xmlns:a16="http://schemas.microsoft.com/office/drawing/2014/main" id="{08E75F1E-AFC5-4510-B2B2-A28072515C55}"/>
              </a:ext>
            </a:extLst>
          </p:cNvPr>
          <p:cNvGraphicFramePr>
            <a:graphicFrameLocks noGrp="1"/>
          </p:cNvGraphicFramePr>
          <p:nvPr>
            <p:ph type="tbl" sz="quarter" idx="13"/>
            <p:extLst>
              <p:ext uri="{D42A27DB-BD31-4B8C-83A1-F6EECF244321}">
                <p14:modId xmlns:p14="http://schemas.microsoft.com/office/powerpoint/2010/main" val="1447369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1116548060"/>
                    </a:ext>
                  </a:extLst>
                </a:gridCol>
                <a:gridCol w="493776">
                  <a:extLst>
                    <a:ext uri="{9D8B030D-6E8A-4147-A177-3AD203B41FA5}">
                      <a16:colId xmlns:a16="http://schemas.microsoft.com/office/drawing/2014/main" val="4265947835"/>
                    </a:ext>
                  </a:extLst>
                </a:gridCol>
                <a:gridCol w="493776">
                  <a:extLst>
                    <a:ext uri="{9D8B030D-6E8A-4147-A177-3AD203B41FA5}">
                      <a16:colId xmlns:a16="http://schemas.microsoft.com/office/drawing/2014/main" val="2740023428"/>
                    </a:ext>
                  </a:extLst>
                </a:gridCol>
                <a:gridCol w="493776">
                  <a:extLst>
                    <a:ext uri="{9D8B030D-6E8A-4147-A177-3AD203B41FA5}">
                      <a16:colId xmlns:a16="http://schemas.microsoft.com/office/drawing/2014/main" val="4217779985"/>
                    </a:ext>
                  </a:extLst>
                </a:gridCol>
                <a:gridCol w="493776">
                  <a:extLst>
                    <a:ext uri="{9D8B030D-6E8A-4147-A177-3AD203B41FA5}">
                      <a16:colId xmlns:a16="http://schemas.microsoft.com/office/drawing/2014/main" val="3005152528"/>
                    </a:ext>
                  </a:extLst>
                </a:gridCol>
                <a:gridCol w="493776">
                  <a:extLst>
                    <a:ext uri="{9D8B030D-6E8A-4147-A177-3AD203B41FA5}">
                      <a16:colId xmlns:a16="http://schemas.microsoft.com/office/drawing/2014/main" val="1963558813"/>
                    </a:ext>
                  </a:extLst>
                </a:gridCol>
                <a:gridCol w="493776">
                  <a:extLst>
                    <a:ext uri="{9D8B030D-6E8A-4147-A177-3AD203B41FA5}">
                      <a16:colId xmlns:a16="http://schemas.microsoft.com/office/drawing/2014/main" val="2990198772"/>
                    </a:ext>
                  </a:extLst>
                </a:gridCol>
                <a:gridCol w="493776">
                  <a:extLst>
                    <a:ext uri="{9D8B030D-6E8A-4147-A177-3AD203B41FA5}">
                      <a16:colId xmlns:a16="http://schemas.microsoft.com/office/drawing/2014/main" val="1053880263"/>
                    </a:ext>
                  </a:extLst>
                </a:gridCol>
                <a:gridCol w="493776">
                  <a:extLst>
                    <a:ext uri="{9D8B030D-6E8A-4147-A177-3AD203B41FA5}">
                      <a16:colId xmlns:a16="http://schemas.microsoft.com/office/drawing/2014/main" val="3043010284"/>
                    </a:ext>
                  </a:extLst>
                </a:gridCol>
                <a:gridCol w="493776">
                  <a:extLst>
                    <a:ext uri="{9D8B030D-6E8A-4147-A177-3AD203B41FA5}">
                      <a16:colId xmlns:a16="http://schemas.microsoft.com/office/drawing/2014/main" val="1567140427"/>
                    </a:ext>
                  </a:extLst>
                </a:gridCol>
                <a:gridCol w="493776">
                  <a:extLst>
                    <a:ext uri="{9D8B030D-6E8A-4147-A177-3AD203B41FA5}">
                      <a16:colId xmlns:a16="http://schemas.microsoft.com/office/drawing/2014/main" val="1377092499"/>
                    </a:ext>
                  </a:extLst>
                </a:gridCol>
                <a:gridCol w="493776">
                  <a:extLst>
                    <a:ext uri="{9D8B030D-6E8A-4147-A177-3AD203B41FA5}">
                      <a16:colId xmlns:a16="http://schemas.microsoft.com/office/drawing/2014/main" val="3374686219"/>
                    </a:ext>
                  </a:extLst>
                </a:gridCol>
                <a:gridCol w="493776">
                  <a:extLst>
                    <a:ext uri="{9D8B030D-6E8A-4147-A177-3AD203B41FA5}">
                      <a16:colId xmlns:a16="http://schemas.microsoft.com/office/drawing/2014/main" val="1590039465"/>
                    </a:ext>
                  </a:extLst>
                </a:gridCol>
                <a:gridCol w="493776">
                  <a:extLst>
                    <a:ext uri="{9D8B030D-6E8A-4147-A177-3AD203B41FA5}">
                      <a16:colId xmlns:a16="http://schemas.microsoft.com/office/drawing/2014/main" val="2836010081"/>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3451282420"/>
                  </a:ext>
                </a:extLst>
              </a:tr>
              <a:tr h="370840">
                <a:tc>
                  <a:txBody>
                    <a:bodyPr/>
                    <a:lstStyle/>
                    <a:p>
                      <a:r>
                        <a:rPr lang="en-US" sz="1000"/>
                        <a:t>trendset.muenchen</a:t>
                      </a:r>
                    </a:p>
                  </a:txBody>
                  <a:tcPr/>
                </a:tc>
                <a:tc>
                  <a:txBody>
                    <a:bodyPr/>
                    <a:lstStyle/>
                    <a:p>
                      <a:r>
                        <a:rPr lang="en-US" sz="1000"/>
                        <a:t>6</a:t>
                      </a:r>
                    </a:p>
                  </a:txBody>
                  <a:tcPr/>
                </a:tc>
                <a:tc>
                  <a:txBody>
                    <a:bodyPr/>
                    <a:lstStyle/>
                    <a:p>
                      <a:r>
                        <a:rPr lang="en-US" sz="1000"/>
                        <a:t>12</a:t>
                      </a:r>
                    </a:p>
                  </a:txBody>
                  <a:tcPr/>
                </a:tc>
                <a:tc>
                  <a:txBody>
                    <a:bodyPr/>
                    <a:lstStyle/>
                    <a:p>
                      <a:r>
                        <a:rPr lang="en-US" sz="1000"/>
                        <a:t>277</a:t>
                      </a:r>
                    </a:p>
                  </a:txBody>
                  <a:tcPr/>
                </a:tc>
                <a:tc>
                  <a:txBody>
                    <a:bodyPr/>
                    <a:lstStyle/>
                    <a:p>
                      <a:r>
                        <a:rPr lang="en-US" sz="1000"/>
                        <a:t>12</a:t>
                      </a:r>
                    </a:p>
                  </a:txBody>
                  <a:tcPr/>
                </a:tc>
                <a:tc>
                  <a:txBody>
                    <a:bodyPr/>
                    <a:lstStyle/>
                    <a:p>
                      <a:r>
                        <a:rPr lang="en-US" sz="1000"/>
                        <a:t>7667</a:t>
                      </a:r>
                    </a:p>
                  </a:txBody>
                  <a:tcPr/>
                </a:tc>
                <a:tc>
                  <a:txBody>
                    <a:bodyPr/>
                    <a:lstStyle/>
                    <a:p>
                      <a:r>
                        <a:rPr lang="en-US" sz="1000"/>
                        <a:t>3106</a:t>
                      </a:r>
                    </a:p>
                  </a:txBody>
                  <a:tcPr/>
                </a:tc>
                <a:tc>
                  <a:txBody>
                    <a:bodyPr/>
                    <a:lstStyle/>
                    <a:p>
                      <a:r>
                        <a:rPr lang="en-US" sz="1000"/>
                        <a:t>305</a:t>
                      </a:r>
                    </a:p>
                  </a:txBody>
                  <a:tcPr/>
                </a:tc>
                <a:tc>
                  <a:txBody>
                    <a:bodyPr/>
                    <a:lstStyle/>
                    <a:p>
                      <a:r>
                        <a:rPr lang="en-US" sz="1000"/>
                        <a:t>1062.8333333333</a:t>
                      </a:r>
                    </a:p>
                  </a:txBody>
                  <a:tcPr/>
                </a:tc>
                <a:tc>
                  <a:txBody>
                    <a:bodyPr/>
                    <a:lstStyle/>
                    <a:p>
                      <a:r>
                        <a:rPr lang="en-US" sz="1000"/>
                        <a:t>234.33333333333</a:t>
                      </a:r>
                    </a:p>
                  </a:txBody>
                  <a:tcPr/>
                </a:tc>
                <a:tc>
                  <a:txBody>
                    <a:bodyPr/>
                    <a:lstStyle/>
                    <a:p>
                      <a:r>
                        <a:rPr lang="en-US" sz="1000"/>
                        <a:t>16</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601735752"/>
                  </a:ext>
                </a:extLst>
              </a:tr>
            </a:tbl>
          </a:graphicData>
        </a:graphic>
      </p:graphicFrame>
      <p:sp>
        <p:nvSpPr>
          <p:cNvPr id="4" name="Text Placeholder 3">
            <a:extLst>
              <a:ext uri="{FF2B5EF4-FFF2-40B4-BE49-F238E27FC236}">
                <a16:creationId xmlns:a16="http://schemas.microsoft.com/office/drawing/2014/main" id="{2EAB8C5C-8B61-4B6D-8CE5-86C46C1404A8}"/>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966140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B8F9D-65DA-4C2D-80D9-0916CAB80E1A}"/>
              </a:ext>
            </a:extLst>
          </p:cNvPr>
          <p:cNvSpPr>
            <a:spLocks noGrp="1"/>
          </p:cNvSpPr>
          <p:nvPr>
            <p:ph type="title"/>
          </p:nvPr>
        </p:nvSpPr>
        <p:spPr/>
        <p:txBody>
          <a:bodyPr/>
          <a:lstStyle/>
          <a:p>
            <a:r>
              <a:rPr lang="en-US"/>
              <a:t>Instagram Followers Total | TrendSet</a:t>
            </a:r>
          </a:p>
        </p:txBody>
      </p:sp>
      <p:graphicFrame>
        <p:nvGraphicFramePr>
          <p:cNvPr id="6" name="Chart Placeholder 5">
            <a:extLst>
              <a:ext uri="{FF2B5EF4-FFF2-40B4-BE49-F238E27FC236}">
                <a16:creationId xmlns:a16="http://schemas.microsoft.com/office/drawing/2014/main" id="{7E329917-1395-44AA-B15F-2B4E54A16260}"/>
              </a:ext>
            </a:extLst>
          </p:cNvPr>
          <p:cNvGraphicFramePr>
            <a:graphicFrameLocks noGrp="1"/>
          </p:cNvGraphicFramePr>
          <p:nvPr>
            <p:ph type="chart" sz="quarter" idx="13"/>
            <p:extLst>
              <p:ext uri="{D42A27DB-BD31-4B8C-83A1-F6EECF244321}">
                <p14:modId xmlns:p14="http://schemas.microsoft.com/office/powerpoint/2010/main" val="34320391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E471F8-232D-42F4-BB5B-720B1E589E36}"/>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4B12225E-5DF2-4FC6-81EE-278665B964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9000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65CD4-02D9-475C-8923-BEB54204CB48}"/>
              </a:ext>
            </a:extLst>
          </p:cNvPr>
          <p:cNvSpPr>
            <a:spLocks noGrp="1"/>
          </p:cNvSpPr>
          <p:nvPr>
            <p:ph type="title"/>
          </p:nvPr>
        </p:nvSpPr>
        <p:spPr/>
        <p:txBody>
          <a:bodyPr/>
          <a:lstStyle/>
          <a:p>
            <a:r>
              <a:rPr lang="en-US"/>
              <a:t>Instagram Followers Table | TrendSet</a:t>
            </a:r>
          </a:p>
        </p:txBody>
      </p:sp>
      <p:graphicFrame>
        <p:nvGraphicFramePr>
          <p:cNvPr id="5" name="Table Placeholder 4">
            <a:extLst>
              <a:ext uri="{FF2B5EF4-FFF2-40B4-BE49-F238E27FC236}">
                <a16:creationId xmlns:a16="http://schemas.microsoft.com/office/drawing/2014/main" id="{8A534E27-8532-4985-B8A4-9A2D8E887E1A}"/>
              </a:ext>
            </a:extLst>
          </p:cNvPr>
          <p:cNvGraphicFramePr>
            <a:graphicFrameLocks noGrp="1"/>
          </p:cNvGraphicFramePr>
          <p:nvPr>
            <p:ph type="tbl" sz="quarter" idx="13"/>
            <p:extLst>
              <p:ext uri="{D42A27DB-BD31-4B8C-83A1-F6EECF244321}">
                <p14:modId xmlns:p14="http://schemas.microsoft.com/office/powerpoint/2010/main" val="286679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56774844"/>
                    </a:ext>
                  </a:extLst>
                </a:gridCol>
                <a:gridCol w="1234440">
                  <a:extLst>
                    <a:ext uri="{9D8B030D-6E8A-4147-A177-3AD203B41FA5}">
                      <a16:colId xmlns:a16="http://schemas.microsoft.com/office/drawing/2014/main" val="2709823071"/>
                    </a:ext>
                  </a:extLst>
                </a:gridCol>
                <a:gridCol w="822960">
                  <a:extLst>
                    <a:ext uri="{9D8B030D-6E8A-4147-A177-3AD203B41FA5}">
                      <a16:colId xmlns:a16="http://schemas.microsoft.com/office/drawing/2014/main" val="3348021486"/>
                    </a:ext>
                  </a:extLst>
                </a:gridCol>
                <a:gridCol w="822960">
                  <a:extLst>
                    <a:ext uri="{9D8B030D-6E8A-4147-A177-3AD203B41FA5}">
                      <a16:colId xmlns:a16="http://schemas.microsoft.com/office/drawing/2014/main" val="1956326344"/>
                    </a:ext>
                  </a:extLst>
                </a:gridCol>
                <a:gridCol w="822960">
                  <a:extLst>
                    <a:ext uri="{9D8B030D-6E8A-4147-A177-3AD203B41FA5}">
                      <a16:colId xmlns:a16="http://schemas.microsoft.com/office/drawing/2014/main" val="3203444274"/>
                    </a:ext>
                  </a:extLst>
                </a:gridCol>
                <a:gridCol w="822960">
                  <a:extLst>
                    <a:ext uri="{9D8B030D-6E8A-4147-A177-3AD203B41FA5}">
                      <a16:colId xmlns:a16="http://schemas.microsoft.com/office/drawing/2014/main" val="3372962658"/>
                    </a:ext>
                  </a:extLst>
                </a:gridCol>
                <a:gridCol w="822960">
                  <a:extLst>
                    <a:ext uri="{9D8B030D-6E8A-4147-A177-3AD203B41FA5}">
                      <a16:colId xmlns:a16="http://schemas.microsoft.com/office/drawing/2014/main" val="2011940068"/>
                    </a:ext>
                  </a:extLst>
                </a:gridCol>
                <a:gridCol w="822960">
                  <a:extLst>
                    <a:ext uri="{9D8B030D-6E8A-4147-A177-3AD203B41FA5}">
                      <a16:colId xmlns:a16="http://schemas.microsoft.com/office/drawing/2014/main" val="50593434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82409988"/>
                  </a:ext>
                </a:extLst>
              </a:tr>
              <a:tr h="370840">
                <a:tc>
                  <a:txBody>
                    <a:bodyPr/>
                    <a:lstStyle/>
                    <a:p>
                      <a:r>
                        <a:rPr lang="en-US" sz="1000"/>
                        <a:t>trendset.muenchen</a:t>
                      </a:r>
                    </a:p>
                  </a:txBody>
                  <a:tcPr/>
                </a:tc>
                <a:tc>
                  <a:txBody>
                    <a:bodyPr/>
                    <a:lstStyle/>
                    <a:p>
                      <a:r>
                        <a:rPr lang="en-US" sz="1000"/>
                        <a:t>4242</a:t>
                      </a:r>
                    </a:p>
                  </a:txBody>
                  <a:tcPr/>
                </a:tc>
                <a:tc>
                  <a:txBody>
                    <a:bodyPr/>
                    <a:lstStyle/>
                    <a:p>
                      <a:r>
                        <a:rPr lang="en-US" sz="1000"/>
                        <a:t>237</a:t>
                      </a:r>
                    </a:p>
                  </a:txBody>
                  <a:tcPr/>
                </a:tc>
                <a:tc>
                  <a:txBody>
                    <a:bodyPr/>
                    <a:lstStyle/>
                    <a:p>
                      <a:r>
                        <a:rPr lang="en-US" sz="1000"/>
                        <a:t>5.9 %</a:t>
                      </a:r>
                    </a:p>
                  </a:txBody>
                  <a:tcPr/>
                </a:tc>
                <a:tc>
                  <a:txBody>
                    <a:bodyPr/>
                    <a:lstStyle/>
                    <a:p>
                      <a:r>
                        <a:rPr lang="en-US" sz="1000"/>
                        <a:t>264</a:t>
                      </a:r>
                    </a:p>
                  </a:txBody>
                  <a:tcPr/>
                </a:tc>
                <a:tc>
                  <a:txBody>
                    <a:bodyPr/>
                    <a:lstStyle/>
                    <a:p>
                      <a:r>
                        <a:rPr lang="en-US" sz="1000"/>
                        <a:t>6.6 %</a:t>
                      </a:r>
                    </a:p>
                  </a:txBody>
                  <a:tcPr/>
                </a:tc>
                <a:tc>
                  <a:txBody>
                    <a:bodyPr/>
                    <a:lstStyle/>
                    <a:p>
                      <a:r>
                        <a:rPr lang="en-US" sz="1000"/>
                        <a:t>260</a:t>
                      </a:r>
                    </a:p>
                  </a:txBody>
                  <a:tcPr/>
                </a:tc>
                <a:tc>
                  <a:txBody>
                    <a:bodyPr/>
                    <a:lstStyle/>
                    <a:p>
                      <a:r>
                        <a:rPr lang="en-US" sz="1000"/>
                        <a:t>6.5 %</a:t>
                      </a:r>
                    </a:p>
                  </a:txBody>
                  <a:tcPr/>
                </a:tc>
                <a:extLst>
                  <a:ext uri="{0D108BD9-81ED-4DB2-BD59-A6C34878D82A}">
                    <a16:rowId xmlns:a16="http://schemas.microsoft.com/office/drawing/2014/main" val="1312750252"/>
                  </a:ext>
                </a:extLst>
              </a:tr>
            </a:tbl>
          </a:graphicData>
        </a:graphic>
      </p:graphicFrame>
      <p:sp>
        <p:nvSpPr>
          <p:cNvPr id="4" name="Text Placeholder 3">
            <a:extLst>
              <a:ext uri="{FF2B5EF4-FFF2-40B4-BE49-F238E27FC236}">
                <a16:creationId xmlns:a16="http://schemas.microsoft.com/office/drawing/2014/main" id="{B43E0359-F966-441C-B91D-0C953667B2BE}"/>
              </a:ext>
            </a:extLst>
          </p:cNvPr>
          <p:cNvSpPr>
            <a:spLocks noGrp="1"/>
          </p:cNvSpPr>
          <p:nvPr>
            <p:ph type="body" sz="quarter" idx="14"/>
          </p:nvPr>
        </p:nvSpPr>
        <p:spPr/>
        <p:txBody>
          <a:bodyPr/>
          <a:lstStyle/>
          <a:p>
            <a:r>
              <a:rPr lang="en-US"/>
              <a:t>10/31/2019 - 11/30/2019</a:t>
            </a:r>
          </a:p>
        </p:txBody>
      </p:sp>
    </p:spTree>
    <p:extLst>
      <p:ext uri="{BB962C8B-B14F-4D97-AF65-F5344CB8AC3E}">
        <p14:creationId xmlns:p14="http://schemas.microsoft.com/office/powerpoint/2010/main" val="546607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4F90B-14C1-40D6-AF73-AA9FA5F026A3}"/>
              </a:ext>
            </a:extLst>
          </p:cNvPr>
          <p:cNvSpPr>
            <a:spLocks noGrp="1"/>
          </p:cNvSpPr>
          <p:nvPr>
            <p:ph type="title"/>
          </p:nvPr>
        </p:nvSpPr>
        <p:spPr/>
        <p:txBody>
          <a:bodyPr/>
          <a:lstStyle/>
          <a:p>
            <a:r>
              <a:rPr lang="en-US"/>
              <a:t>Instagram Posts Table | TrendSet - 1 of 6</a:t>
            </a:r>
          </a:p>
        </p:txBody>
      </p:sp>
      <p:graphicFrame>
        <p:nvGraphicFramePr>
          <p:cNvPr id="5" name="Table Placeholder 4">
            <a:extLst>
              <a:ext uri="{FF2B5EF4-FFF2-40B4-BE49-F238E27FC236}">
                <a16:creationId xmlns:a16="http://schemas.microsoft.com/office/drawing/2014/main" id="{354E671A-DFDD-4A12-A96B-E2894B4BEF39}"/>
              </a:ext>
            </a:extLst>
          </p:cNvPr>
          <p:cNvGraphicFramePr>
            <a:graphicFrameLocks noGrp="1"/>
          </p:cNvGraphicFramePr>
          <p:nvPr>
            <p:ph type="tbl" sz="quarter" idx="13"/>
            <p:extLst>
              <p:ext uri="{D42A27DB-BD31-4B8C-83A1-F6EECF244321}">
                <p14:modId xmlns:p14="http://schemas.microsoft.com/office/powerpoint/2010/main" val="3445854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415696241"/>
                    </a:ext>
                  </a:extLst>
                </a:gridCol>
                <a:gridCol w="1152143">
                  <a:extLst>
                    <a:ext uri="{9D8B030D-6E8A-4147-A177-3AD203B41FA5}">
                      <a16:colId xmlns:a16="http://schemas.microsoft.com/office/drawing/2014/main" val="724835290"/>
                    </a:ext>
                  </a:extLst>
                </a:gridCol>
                <a:gridCol w="576072">
                  <a:extLst>
                    <a:ext uri="{9D8B030D-6E8A-4147-A177-3AD203B41FA5}">
                      <a16:colId xmlns:a16="http://schemas.microsoft.com/office/drawing/2014/main" val="3573990388"/>
                    </a:ext>
                  </a:extLst>
                </a:gridCol>
                <a:gridCol w="576072">
                  <a:extLst>
                    <a:ext uri="{9D8B030D-6E8A-4147-A177-3AD203B41FA5}">
                      <a16:colId xmlns:a16="http://schemas.microsoft.com/office/drawing/2014/main" val="557649806"/>
                    </a:ext>
                  </a:extLst>
                </a:gridCol>
                <a:gridCol w="576072">
                  <a:extLst>
                    <a:ext uri="{9D8B030D-6E8A-4147-A177-3AD203B41FA5}">
                      <a16:colId xmlns:a16="http://schemas.microsoft.com/office/drawing/2014/main" val="1134310334"/>
                    </a:ext>
                  </a:extLst>
                </a:gridCol>
                <a:gridCol w="576072">
                  <a:extLst>
                    <a:ext uri="{9D8B030D-6E8A-4147-A177-3AD203B41FA5}">
                      <a16:colId xmlns:a16="http://schemas.microsoft.com/office/drawing/2014/main" val="2281777819"/>
                    </a:ext>
                  </a:extLst>
                </a:gridCol>
                <a:gridCol w="576072">
                  <a:extLst>
                    <a:ext uri="{9D8B030D-6E8A-4147-A177-3AD203B41FA5}">
                      <a16:colId xmlns:a16="http://schemas.microsoft.com/office/drawing/2014/main" val="2800333407"/>
                    </a:ext>
                  </a:extLst>
                </a:gridCol>
                <a:gridCol w="576072">
                  <a:extLst>
                    <a:ext uri="{9D8B030D-6E8A-4147-A177-3AD203B41FA5}">
                      <a16:colId xmlns:a16="http://schemas.microsoft.com/office/drawing/2014/main" val="3241891068"/>
                    </a:ext>
                  </a:extLst>
                </a:gridCol>
                <a:gridCol w="576072">
                  <a:extLst>
                    <a:ext uri="{9D8B030D-6E8A-4147-A177-3AD203B41FA5}">
                      <a16:colId xmlns:a16="http://schemas.microsoft.com/office/drawing/2014/main" val="3855141437"/>
                    </a:ext>
                  </a:extLst>
                </a:gridCol>
                <a:gridCol w="576072">
                  <a:extLst>
                    <a:ext uri="{9D8B030D-6E8A-4147-A177-3AD203B41FA5}">
                      <a16:colId xmlns:a16="http://schemas.microsoft.com/office/drawing/2014/main" val="2069500049"/>
                    </a:ext>
                  </a:extLst>
                </a:gridCol>
                <a:gridCol w="576072">
                  <a:extLst>
                    <a:ext uri="{9D8B030D-6E8A-4147-A177-3AD203B41FA5}">
                      <a16:colId xmlns:a16="http://schemas.microsoft.com/office/drawing/2014/main" val="3406229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04578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- 2019-11-29 13:58:26</a:t>
                      </a:r>
                      <a:r>
                        <a:rPr kumimoji="0" lang="en-US" sz="1000" b="0" i="0" u="none" strike="noStrike" kern="1200" cap="none" spc="0" normalizeH="0" baseline="0" noProof="0">
                          <a:ln>
                            <a:noFill/>
                          </a:ln>
                          <a:solidFill>
                            <a:prstClr val="black"/>
                          </a:solidFill>
                          <a:effectLst/>
                          <a:uLnTx/>
                          <a:uFillTx/>
                          <a:latin typeface="+mn-lt"/>
                          <a:ea typeface="+mn-ea"/>
                          <a:cs typeface="+mn-cs"/>
                        </a:rPr>
                        <a:t>
 DAZZLING MOOD loves the composition of this photo of a key ring by RÄDER. The shades of blue and turquois are a quite big part of our TrendMotif’s colours. BLUE-HEART #dazzlingmoods —————————————————————
TrendSet 💙 International Trade Fair for Interiors, Inspiration and Lifestyle || Upcoming TrendSet Fair: 5 - 7 January 2020 at Messe München || #trendsetmünchen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https://www.instagram.com/p/B5cz9J1nqhA/media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13:14:34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extLst>
                  <a:ext uri="{0D108BD9-81ED-4DB2-BD59-A6C34878D82A}">
                    <a16:rowId xmlns:a16="http://schemas.microsoft.com/office/drawing/2014/main" val="1130928144"/>
                  </a:ext>
                </a:extLst>
              </a:tr>
            </a:tbl>
          </a:graphicData>
        </a:graphic>
      </p:graphicFrame>
      <p:sp>
        <p:nvSpPr>
          <p:cNvPr id="4" name="Text Placeholder 3">
            <a:extLst>
              <a:ext uri="{FF2B5EF4-FFF2-40B4-BE49-F238E27FC236}">
                <a16:creationId xmlns:a16="http://schemas.microsoft.com/office/drawing/2014/main" id="{7AB37C1E-0A8E-4A6B-B1CE-1B2A3C7B8BF9}"/>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229384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6C6D1-8BDF-460C-BD52-C99858C89AFF}"/>
              </a:ext>
            </a:extLst>
          </p:cNvPr>
          <p:cNvSpPr>
            <a:spLocks noGrp="1"/>
          </p:cNvSpPr>
          <p:nvPr>
            <p:ph type="title"/>
          </p:nvPr>
        </p:nvSpPr>
        <p:spPr/>
        <p:txBody>
          <a:bodyPr/>
          <a:lstStyle/>
          <a:p>
            <a:r>
              <a:rPr lang="en-US"/>
              <a:t>Instagram Posts Table | TrendSet - 2 of 6</a:t>
            </a:r>
          </a:p>
        </p:txBody>
      </p:sp>
      <p:graphicFrame>
        <p:nvGraphicFramePr>
          <p:cNvPr id="5" name="Table Placeholder 4">
            <a:extLst>
              <a:ext uri="{FF2B5EF4-FFF2-40B4-BE49-F238E27FC236}">
                <a16:creationId xmlns:a16="http://schemas.microsoft.com/office/drawing/2014/main" id="{D7CC744A-BDCA-48E1-AA56-C996B5F470B1}"/>
              </a:ext>
            </a:extLst>
          </p:cNvPr>
          <p:cNvGraphicFramePr>
            <a:graphicFrameLocks noGrp="1"/>
          </p:cNvGraphicFramePr>
          <p:nvPr>
            <p:ph type="tbl" sz="quarter" idx="13"/>
            <p:extLst>
              <p:ext uri="{D42A27DB-BD31-4B8C-83A1-F6EECF244321}">
                <p14:modId xmlns:p14="http://schemas.microsoft.com/office/powerpoint/2010/main" val="3030594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728653709"/>
                    </a:ext>
                  </a:extLst>
                </a:gridCol>
                <a:gridCol w="1152143">
                  <a:extLst>
                    <a:ext uri="{9D8B030D-6E8A-4147-A177-3AD203B41FA5}">
                      <a16:colId xmlns:a16="http://schemas.microsoft.com/office/drawing/2014/main" val="1674276161"/>
                    </a:ext>
                  </a:extLst>
                </a:gridCol>
                <a:gridCol w="576072">
                  <a:extLst>
                    <a:ext uri="{9D8B030D-6E8A-4147-A177-3AD203B41FA5}">
                      <a16:colId xmlns:a16="http://schemas.microsoft.com/office/drawing/2014/main" val="3766321847"/>
                    </a:ext>
                  </a:extLst>
                </a:gridCol>
                <a:gridCol w="576072">
                  <a:extLst>
                    <a:ext uri="{9D8B030D-6E8A-4147-A177-3AD203B41FA5}">
                      <a16:colId xmlns:a16="http://schemas.microsoft.com/office/drawing/2014/main" val="1275053842"/>
                    </a:ext>
                  </a:extLst>
                </a:gridCol>
                <a:gridCol w="576072">
                  <a:extLst>
                    <a:ext uri="{9D8B030D-6E8A-4147-A177-3AD203B41FA5}">
                      <a16:colId xmlns:a16="http://schemas.microsoft.com/office/drawing/2014/main" val="2599794736"/>
                    </a:ext>
                  </a:extLst>
                </a:gridCol>
                <a:gridCol w="576072">
                  <a:extLst>
                    <a:ext uri="{9D8B030D-6E8A-4147-A177-3AD203B41FA5}">
                      <a16:colId xmlns:a16="http://schemas.microsoft.com/office/drawing/2014/main" val="1306003503"/>
                    </a:ext>
                  </a:extLst>
                </a:gridCol>
                <a:gridCol w="576072">
                  <a:extLst>
                    <a:ext uri="{9D8B030D-6E8A-4147-A177-3AD203B41FA5}">
                      <a16:colId xmlns:a16="http://schemas.microsoft.com/office/drawing/2014/main" val="1529848222"/>
                    </a:ext>
                  </a:extLst>
                </a:gridCol>
                <a:gridCol w="576072">
                  <a:extLst>
                    <a:ext uri="{9D8B030D-6E8A-4147-A177-3AD203B41FA5}">
                      <a16:colId xmlns:a16="http://schemas.microsoft.com/office/drawing/2014/main" val="922231691"/>
                    </a:ext>
                  </a:extLst>
                </a:gridCol>
                <a:gridCol w="576072">
                  <a:extLst>
                    <a:ext uri="{9D8B030D-6E8A-4147-A177-3AD203B41FA5}">
                      <a16:colId xmlns:a16="http://schemas.microsoft.com/office/drawing/2014/main" val="2356568633"/>
                    </a:ext>
                  </a:extLst>
                </a:gridCol>
                <a:gridCol w="576072">
                  <a:extLst>
                    <a:ext uri="{9D8B030D-6E8A-4147-A177-3AD203B41FA5}">
                      <a16:colId xmlns:a16="http://schemas.microsoft.com/office/drawing/2014/main" val="2619725737"/>
                    </a:ext>
                  </a:extLst>
                </a:gridCol>
                <a:gridCol w="576072">
                  <a:extLst>
                    <a:ext uri="{9D8B030D-6E8A-4147-A177-3AD203B41FA5}">
                      <a16:colId xmlns:a16="http://schemas.microsoft.com/office/drawing/2014/main" val="2049149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12743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- 2019-11-29 08:24:29</a:t>
                      </a:r>
                      <a:r>
                        <a:rPr kumimoji="0" lang="en-US" sz="1000" b="0" i="0" u="none" strike="noStrike" kern="1200" cap="none" spc="0" normalizeH="0" baseline="0" noProof="0">
                          <a:ln>
                            <a:noFill/>
                          </a:ln>
                          <a:solidFill>
                            <a:prstClr val="black"/>
                          </a:solidFill>
                          <a:effectLst/>
                          <a:uLnTx/>
                          <a:uFillTx/>
                          <a:latin typeface="+mn-lt"/>
                          <a:ea typeface="+mn-ea"/>
                          <a:cs typeface="+mn-cs"/>
                        </a:rPr>
                        <a:t>
 Everyone, who will be a fan of TrendMotif DAZZLING MOODS, can also celebrate Easter with it. @vosteen_decoration’s new Easter collection with the golden accents and the small sayings on the Easter Eggs hits our TrendMotif’s ideas. 🐰🐣
—————————————————————
TrendSet 💙 International Trade Fair for Interiors, Inspiration and Lifestyle || Upcoming TrendSet Fair: 5 - 7 January 2020 at Messe München || #trendsetmünchen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https://www.instagram.com/p/B5cNvMvHjEC/media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13:14:34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extLst>
                  <a:ext uri="{0D108BD9-81ED-4DB2-BD59-A6C34878D82A}">
                    <a16:rowId xmlns:a16="http://schemas.microsoft.com/office/drawing/2014/main" val="2580907909"/>
                  </a:ext>
                </a:extLst>
              </a:tr>
            </a:tbl>
          </a:graphicData>
        </a:graphic>
      </p:graphicFrame>
      <p:sp>
        <p:nvSpPr>
          <p:cNvPr id="4" name="Text Placeholder 3">
            <a:extLst>
              <a:ext uri="{FF2B5EF4-FFF2-40B4-BE49-F238E27FC236}">
                <a16:creationId xmlns:a16="http://schemas.microsoft.com/office/drawing/2014/main" id="{310CD663-E7EF-441E-9B27-6062F142F6DF}"/>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721317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6D728-8FDF-453C-9A9D-B4A2D8F6AF0A}"/>
              </a:ext>
            </a:extLst>
          </p:cNvPr>
          <p:cNvSpPr>
            <a:spLocks noGrp="1"/>
          </p:cNvSpPr>
          <p:nvPr>
            <p:ph type="title"/>
          </p:nvPr>
        </p:nvSpPr>
        <p:spPr/>
        <p:txBody>
          <a:bodyPr/>
          <a:lstStyle/>
          <a:p>
            <a:r>
              <a:rPr lang="en-US"/>
              <a:t>Instagram Posts Table | TrendSet - 3 of 6</a:t>
            </a:r>
          </a:p>
        </p:txBody>
      </p:sp>
      <p:graphicFrame>
        <p:nvGraphicFramePr>
          <p:cNvPr id="5" name="Table Placeholder 4">
            <a:extLst>
              <a:ext uri="{FF2B5EF4-FFF2-40B4-BE49-F238E27FC236}">
                <a16:creationId xmlns:a16="http://schemas.microsoft.com/office/drawing/2014/main" id="{98FC100B-5A40-4B17-8E1F-5B7A824D3421}"/>
              </a:ext>
            </a:extLst>
          </p:cNvPr>
          <p:cNvGraphicFramePr>
            <a:graphicFrameLocks noGrp="1"/>
          </p:cNvGraphicFramePr>
          <p:nvPr>
            <p:ph type="tbl" sz="quarter" idx="13"/>
            <p:extLst>
              <p:ext uri="{D42A27DB-BD31-4B8C-83A1-F6EECF244321}">
                <p14:modId xmlns:p14="http://schemas.microsoft.com/office/powerpoint/2010/main" val="2125832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243563233"/>
                    </a:ext>
                  </a:extLst>
                </a:gridCol>
                <a:gridCol w="1152143">
                  <a:extLst>
                    <a:ext uri="{9D8B030D-6E8A-4147-A177-3AD203B41FA5}">
                      <a16:colId xmlns:a16="http://schemas.microsoft.com/office/drawing/2014/main" val="3224273204"/>
                    </a:ext>
                  </a:extLst>
                </a:gridCol>
                <a:gridCol w="576072">
                  <a:extLst>
                    <a:ext uri="{9D8B030D-6E8A-4147-A177-3AD203B41FA5}">
                      <a16:colId xmlns:a16="http://schemas.microsoft.com/office/drawing/2014/main" val="2800585355"/>
                    </a:ext>
                  </a:extLst>
                </a:gridCol>
                <a:gridCol w="576072">
                  <a:extLst>
                    <a:ext uri="{9D8B030D-6E8A-4147-A177-3AD203B41FA5}">
                      <a16:colId xmlns:a16="http://schemas.microsoft.com/office/drawing/2014/main" val="1237792726"/>
                    </a:ext>
                  </a:extLst>
                </a:gridCol>
                <a:gridCol w="576072">
                  <a:extLst>
                    <a:ext uri="{9D8B030D-6E8A-4147-A177-3AD203B41FA5}">
                      <a16:colId xmlns:a16="http://schemas.microsoft.com/office/drawing/2014/main" val="815082545"/>
                    </a:ext>
                  </a:extLst>
                </a:gridCol>
                <a:gridCol w="576072">
                  <a:extLst>
                    <a:ext uri="{9D8B030D-6E8A-4147-A177-3AD203B41FA5}">
                      <a16:colId xmlns:a16="http://schemas.microsoft.com/office/drawing/2014/main" val="2156288283"/>
                    </a:ext>
                  </a:extLst>
                </a:gridCol>
                <a:gridCol w="576072">
                  <a:extLst>
                    <a:ext uri="{9D8B030D-6E8A-4147-A177-3AD203B41FA5}">
                      <a16:colId xmlns:a16="http://schemas.microsoft.com/office/drawing/2014/main" val="2147391427"/>
                    </a:ext>
                  </a:extLst>
                </a:gridCol>
                <a:gridCol w="576072">
                  <a:extLst>
                    <a:ext uri="{9D8B030D-6E8A-4147-A177-3AD203B41FA5}">
                      <a16:colId xmlns:a16="http://schemas.microsoft.com/office/drawing/2014/main" val="622238705"/>
                    </a:ext>
                  </a:extLst>
                </a:gridCol>
                <a:gridCol w="576072">
                  <a:extLst>
                    <a:ext uri="{9D8B030D-6E8A-4147-A177-3AD203B41FA5}">
                      <a16:colId xmlns:a16="http://schemas.microsoft.com/office/drawing/2014/main" val="2742770344"/>
                    </a:ext>
                  </a:extLst>
                </a:gridCol>
                <a:gridCol w="576072">
                  <a:extLst>
                    <a:ext uri="{9D8B030D-6E8A-4147-A177-3AD203B41FA5}">
                      <a16:colId xmlns:a16="http://schemas.microsoft.com/office/drawing/2014/main" val="2698813800"/>
                    </a:ext>
                  </a:extLst>
                </a:gridCol>
                <a:gridCol w="576072">
                  <a:extLst>
                    <a:ext uri="{9D8B030D-6E8A-4147-A177-3AD203B41FA5}">
                      <a16:colId xmlns:a16="http://schemas.microsoft.com/office/drawing/2014/main" val="4283565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85437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- 2019-11-27 23:23:28</a:t>
                      </a:r>
                      <a:r>
                        <a:rPr kumimoji="0" lang="en-US" sz="1000" b="0" i="0" u="none" strike="noStrike" kern="1200" cap="none" spc="0" normalizeH="0" baseline="0" noProof="0">
                          <a:ln>
                            <a:noFill/>
                          </a:ln>
                          <a:solidFill>
                            <a:prstClr val="black"/>
                          </a:solidFill>
                          <a:effectLst/>
                          <a:uLnTx/>
                          <a:uFillTx/>
                          <a:latin typeface="+mn-lt"/>
                          <a:ea typeface="+mn-ea"/>
                          <a:cs typeface="+mn-cs"/>
                        </a:rPr>
                        <a:t>
 Salt with blossoms by @allgaeu_salze. 💙 Our first example for TrendMotive DAZZLING MOODS. 😊 Why this describes our TrendMotive, you can read in the DAZZLING MOODS post soon! 🙃
—————————————————————
TrendSet 💙 International Trade Fair for Interiors, Inspiration and Lifestyle || Upcoming TrendSet Fair: 5 - 7 January 2020 at Messe München || #trendsetmünchen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https://www.instagram.com/p/B5YrBv9HCXc/media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13:14:34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a:t>
                      </a:r>
                    </a:p>
                  </a:txBody>
                  <a:tcPr/>
                </a:tc>
                <a:extLst>
                  <a:ext uri="{0D108BD9-81ED-4DB2-BD59-A6C34878D82A}">
                    <a16:rowId xmlns:a16="http://schemas.microsoft.com/office/drawing/2014/main" val="38258423"/>
                  </a:ext>
                </a:extLst>
              </a:tr>
            </a:tbl>
          </a:graphicData>
        </a:graphic>
      </p:graphicFrame>
      <p:sp>
        <p:nvSpPr>
          <p:cNvPr id="4" name="Text Placeholder 3">
            <a:extLst>
              <a:ext uri="{FF2B5EF4-FFF2-40B4-BE49-F238E27FC236}">
                <a16:creationId xmlns:a16="http://schemas.microsoft.com/office/drawing/2014/main" id="{E37426F9-5EE5-4A67-92FB-FA222DEFACA3}"/>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859685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91C5E-4E13-4C37-9A60-6E512427652F}"/>
              </a:ext>
            </a:extLst>
          </p:cNvPr>
          <p:cNvSpPr>
            <a:spLocks noGrp="1"/>
          </p:cNvSpPr>
          <p:nvPr>
            <p:ph type="title"/>
          </p:nvPr>
        </p:nvSpPr>
        <p:spPr/>
        <p:txBody>
          <a:bodyPr/>
          <a:lstStyle/>
          <a:p>
            <a:r>
              <a:rPr lang="en-US"/>
              <a:t>Instagram Posts Table | TrendSet - 4 of 6</a:t>
            </a:r>
          </a:p>
        </p:txBody>
      </p:sp>
      <p:graphicFrame>
        <p:nvGraphicFramePr>
          <p:cNvPr id="5" name="Table Placeholder 4">
            <a:extLst>
              <a:ext uri="{FF2B5EF4-FFF2-40B4-BE49-F238E27FC236}">
                <a16:creationId xmlns:a16="http://schemas.microsoft.com/office/drawing/2014/main" id="{A69277DF-D56E-4F66-B9BA-80696534559C}"/>
              </a:ext>
            </a:extLst>
          </p:cNvPr>
          <p:cNvGraphicFramePr>
            <a:graphicFrameLocks noGrp="1"/>
          </p:cNvGraphicFramePr>
          <p:nvPr>
            <p:ph type="tbl" sz="quarter" idx="13"/>
            <p:extLst>
              <p:ext uri="{D42A27DB-BD31-4B8C-83A1-F6EECF244321}">
                <p14:modId xmlns:p14="http://schemas.microsoft.com/office/powerpoint/2010/main" val="1874319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87218866"/>
                    </a:ext>
                  </a:extLst>
                </a:gridCol>
                <a:gridCol w="1152143">
                  <a:extLst>
                    <a:ext uri="{9D8B030D-6E8A-4147-A177-3AD203B41FA5}">
                      <a16:colId xmlns:a16="http://schemas.microsoft.com/office/drawing/2014/main" val="478880263"/>
                    </a:ext>
                  </a:extLst>
                </a:gridCol>
                <a:gridCol w="576072">
                  <a:extLst>
                    <a:ext uri="{9D8B030D-6E8A-4147-A177-3AD203B41FA5}">
                      <a16:colId xmlns:a16="http://schemas.microsoft.com/office/drawing/2014/main" val="1990164830"/>
                    </a:ext>
                  </a:extLst>
                </a:gridCol>
                <a:gridCol w="576072">
                  <a:extLst>
                    <a:ext uri="{9D8B030D-6E8A-4147-A177-3AD203B41FA5}">
                      <a16:colId xmlns:a16="http://schemas.microsoft.com/office/drawing/2014/main" val="3314716034"/>
                    </a:ext>
                  </a:extLst>
                </a:gridCol>
                <a:gridCol w="576072">
                  <a:extLst>
                    <a:ext uri="{9D8B030D-6E8A-4147-A177-3AD203B41FA5}">
                      <a16:colId xmlns:a16="http://schemas.microsoft.com/office/drawing/2014/main" val="2048124909"/>
                    </a:ext>
                  </a:extLst>
                </a:gridCol>
                <a:gridCol w="576072">
                  <a:extLst>
                    <a:ext uri="{9D8B030D-6E8A-4147-A177-3AD203B41FA5}">
                      <a16:colId xmlns:a16="http://schemas.microsoft.com/office/drawing/2014/main" val="3149042672"/>
                    </a:ext>
                  </a:extLst>
                </a:gridCol>
                <a:gridCol w="576072">
                  <a:extLst>
                    <a:ext uri="{9D8B030D-6E8A-4147-A177-3AD203B41FA5}">
                      <a16:colId xmlns:a16="http://schemas.microsoft.com/office/drawing/2014/main" val="1302833904"/>
                    </a:ext>
                  </a:extLst>
                </a:gridCol>
                <a:gridCol w="576072">
                  <a:extLst>
                    <a:ext uri="{9D8B030D-6E8A-4147-A177-3AD203B41FA5}">
                      <a16:colId xmlns:a16="http://schemas.microsoft.com/office/drawing/2014/main" val="2189645742"/>
                    </a:ext>
                  </a:extLst>
                </a:gridCol>
                <a:gridCol w="576072">
                  <a:extLst>
                    <a:ext uri="{9D8B030D-6E8A-4147-A177-3AD203B41FA5}">
                      <a16:colId xmlns:a16="http://schemas.microsoft.com/office/drawing/2014/main" val="3517555964"/>
                    </a:ext>
                  </a:extLst>
                </a:gridCol>
                <a:gridCol w="576072">
                  <a:extLst>
                    <a:ext uri="{9D8B030D-6E8A-4147-A177-3AD203B41FA5}">
                      <a16:colId xmlns:a16="http://schemas.microsoft.com/office/drawing/2014/main" val="3089094069"/>
                    </a:ext>
                  </a:extLst>
                </a:gridCol>
                <a:gridCol w="576072">
                  <a:extLst>
                    <a:ext uri="{9D8B030D-6E8A-4147-A177-3AD203B41FA5}">
                      <a16:colId xmlns:a16="http://schemas.microsoft.com/office/drawing/2014/main" val="1973574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99144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- 2019-11-27 17:40:22</a:t>
                      </a:r>
                      <a:r>
                        <a:rPr kumimoji="0" lang="en-US" sz="1000" b="0" i="0" u="none" strike="noStrike" kern="1200" cap="none" spc="0" normalizeH="0" baseline="0" noProof="0">
                          <a:ln>
                            <a:noFill/>
                          </a:ln>
                          <a:solidFill>
                            <a:prstClr val="black"/>
                          </a:solidFill>
                          <a:effectLst/>
                          <a:uLnTx/>
                          <a:uFillTx/>
                          <a:latin typeface="+mn-lt"/>
                          <a:ea typeface="+mn-ea"/>
                          <a:cs typeface="+mn-cs"/>
                        </a:rPr>
                        <a:t>
 The upcoming TrendSet Winter 2020 comes nearer and nearer... We’re already looking forward to it! 🥳 And that’s why we are going to introduce the three TrendMotives of the TrendSet Winter 2020 to you in the next days and weeks. This TrendSet Fair we decided to surround the TrendMotives with photos out of the new TrendSet Journal, which represent the TrendMotives in a good way. Our aim is to already give you an insight into the trends of SS2020 like #trendscouts! 💙 We are going to start with this tomorrow. 😊 Today we first wanted to show you the cool backpack by @airpaq.de. They’re going to be in hall B2 at our fair in January. —————————————————————
TrendSet 💙 International Trade Fair for Interiors, Inspiration and Lifestyle || Upcoming TrendSet Fair: 5 - 7 January 2020 at Messe München || #trendsetmünchen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https://www.instagram.com/p/B5YDw46HfTK/media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extLst>
                  <a:ext uri="{0D108BD9-81ED-4DB2-BD59-A6C34878D82A}">
                    <a16:rowId xmlns:a16="http://schemas.microsoft.com/office/drawing/2014/main" val="2346138705"/>
                  </a:ext>
                </a:extLst>
              </a:tr>
            </a:tbl>
          </a:graphicData>
        </a:graphic>
      </p:graphicFrame>
      <p:sp>
        <p:nvSpPr>
          <p:cNvPr id="4" name="Text Placeholder 3">
            <a:extLst>
              <a:ext uri="{FF2B5EF4-FFF2-40B4-BE49-F238E27FC236}">
                <a16:creationId xmlns:a16="http://schemas.microsoft.com/office/drawing/2014/main" id="{9F99DA34-0459-4B47-9BD8-7479B4B44373}"/>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112723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A2CF4-FC9C-48C7-9635-0C7774D9CE4B}"/>
              </a:ext>
            </a:extLst>
          </p:cNvPr>
          <p:cNvSpPr>
            <a:spLocks noGrp="1"/>
          </p:cNvSpPr>
          <p:nvPr>
            <p:ph type="title"/>
          </p:nvPr>
        </p:nvSpPr>
        <p:spPr/>
        <p:txBody>
          <a:bodyPr/>
          <a:lstStyle/>
          <a:p>
            <a:r>
              <a:rPr lang="en-US"/>
              <a:t>Instagram Posts Table | TrendSet - 5 of 6</a:t>
            </a:r>
          </a:p>
        </p:txBody>
      </p:sp>
      <p:graphicFrame>
        <p:nvGraphicFramePr>
          <p:cNvPr id="5" name="Table Placeholder 4">
            <a:extLst>
              <a:ext uri="{FF2B5EF4-FFF2-40B4-BE49-F238E27FC236}">
                <a16:creationId xmlns:a16="http://schemas.microsoft.com/office/drawing/2014/main" id="{C7222EA6-E552-4B3E-AC48-AECF1C27270D}"/>
              </a:ext>
            </a:extLst>
          </p:cNvPr>
          <p:cNvGraphicFramePr>
            <a:graphicFrameLocks noGrp="1"/>
          </p:cNvGraphicFramePr>
          <p:nvPr>
            <p:ph type="tbl" sz="quarter" idx="13"/>
            <p:extLst>
              <p:ext uri="{D42A27DB-BD31-4B8C-83A1-F6EECF244321}">
                <p14:modId xmlns:p14="http://schemas.microsoft.com/office/powerpoint/2010/main" val="2827784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611873039"/>
                    </a:ext>
                  </a:extLst>
                </a:gridCol>
                <a:gridCol w="1152143">
                  <a:extLst>
                    <a:ext uri="{9D8B030D-6E8A-4147-A177-3AD203B41FA5}">
                      <a16:colId xmlns:a16="http://schemas.microsoft.com/office/drawing/2014/main" val="401703678"/>
                    </a:ext>
                  </a:extLst>
                </a:gridCol>
                <a:gridCol w="576072">
                  <a:extLst>
                    <a:ext uri="{9D8B030D-6E8A-4147-A177-3AD203B41FA5}">
                      <a16:colId xmlns:a16="http://schemas.microsoft.com/office/drawing/2014/main" val="3048577109"/>
                    </a:ext>
                  </a:extLst>
                </a:gridCol>
                <a:gridCol w="576072">
                  <a:extLst>
                    <a:ext uri="{9D8B030D-6E8A-4147-A177-3AD203B41FA5}">
                      <a16:colId xmlns:a16="http://schemas.microsoft.com/office/drawing/2014/main" val="1014960060"/>
                    </a:ext>
                  </a:extLst>
                </a:gridCol>
                <a:gridCol w="576072">
                  <a:extLst>
                    <a:ext uri="{9D8B030D-6E8A-4147-A177-3AD203B41FA5}">
                      <a16:colId xmlns:a16="http://schemas.microsoft.com/office/drawing/2014/main" val="1202352656"/>
                    </a:ext>
                  </a:extLst>
                </a:gridCol>
                <a:gridCol w="576072">
                  <a:extLst>
                    <a:ext uri="{9D8B030D-6E8A-4147-A177-3AD203B41FA5}">
                      <a16:colId xmlns:a16="http://schemas.microsoft.com/office/drawing/2014/main" val="999225659"/>
                    </a:ext>
                  </a:extLst>
                </a:gridCol>
                <a:gridCol w="576072">
                  <a:extLst>
                    <a:ext uri="{9D8B030D-6E8A-4147-A177-3AD203B41FA5}">
                      <a16:colId xmlns:a16="http://schemas.microsoft.com/office/drawing/2014/main" val="1672827133"/>
                    </a:ext>
                  </a:extLst>
                </a:gridCol>
                <a:gridCol w="576072">
                  <a:extLst>
                    <a:ext uri="{9D8B030D-6E8A-4147-A177-3AD203B41FA5}">
                      <a16:colId xmlns:a16="http://schemas.microsoft.com/office/drawing/2014/main" val="664015803"/>
                    </a:ext>
                  </a:extLst>
                </a:gridCol>
                <a:gridCol w="576072">
                  <a:extLst>
                    <a:ext uri="{9D8B030D-6E8A-4147-A177-3AD203B41FA5}">
                      <a16:colId xmlns:a16="http://schemas.microsoft.com/office/drawing/2014/main" val="2803065968"/>
                    </a:ext>
                  </a:extLst>
                </a:gridCol>
                <a:gridCol w="576072">
                  <a:extLst>
                    <a:ext uri="{9D8B030D-6E8A-4147-A177-3AD203B41FA5}">
                      <a16:colId xmlns:a16="http://schemas.microsoft.com/office/drawing/2014/main" val="1815388160"/>
                    </a:ext>
                  </a:extLst>
                </a:gridCol>
                <a:gridCol w="576072">
                  <a:extLst>
                    <a:ext uri="{9D8B030D-6E8A-4147-A177-3AD203B41FA5}">
                      <a16:colId xmlns:a16="http://schemas.microsoft.com/office/drawing/2014/main" val="2370934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04041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- 2019-11-26 15:39:01</a:t>
                      </a:r>
                      <a:r>
                        <a:rPr kumimoji="0" lang="en-US" sz="1000" b="0" i="0" u="none" strike="noStrike" kern="1200" cap="none" spc="0" normalizeH="0" baseline="0" noProof="0">
                          <a:ln>
                            <a:noFill/>
                          </a:ln>
                          <a:solidFill>
                            <a:prstClr val="black"/>
                          </a:solidFill>
                          <a:effectLst/>
                          <a:uLnTx/>
                          <a:uFillTx/>
                          <a:latin typeface="+mn-lt"/>
                          <a:ea typeface="+mn-ea"/>
                          <a:cs typeface="+mn-cs"/>
                        </a:rPr>
                        <a:t>
 Who’s going to be at the TrendSet Winter 2020? 🙃 We’re already looking forward to it. 🥳
—————————————————————
TrendSet 💙 International Trade Fair for Interiors, Inspiration and Lifestyle || Upcoming TrendSet Fair: 5 - 7 January 2020 at Messe München || #trendsetmünchen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https://www.instagram.com/p/B5VRFInIRHO/media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extLst>
                  <a:ext uri="{0D108BD9-81ED-4DB2-BD59-A6C34878D82A}">
                    <a16:rowId xmlns:a16="http://schemas.microsoft.com/office/drawing/2014/main" val="254933196"/>
                  </a:ext>
                </a:extLst>
              </a:tr>
            </a:tbl>
          </a:graphicData>
        </a:graphic>
      </p:graphicFrame>
      <p:sp>
        <p:nvSpPr>
          <p:cNvPr id="4" name="Text Placeholder 3">
            <a:extLst>
              <a:ext uri="{FF2B5EF4-FFF2-40B4-BE49-F238E27FC236}">
                <a16:creationId xmlns:a16="http://schemas.microsoft.com/office/drawing/2014/main" id="{7CAF34C0-F462-41E8-AF6D-2BB8678B6434}"/>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202765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60A40-AC43-40A1-B0AE-DED606C5AECF}"/>
              </a:ext>
            </a:extLst>
          </p:cNvPr>
          <p:cNvSpPr>
            <a:spLocks noGrp="1"/>
          </p:cNvSpPr>
          <p:nvPr>
            <p:ph type="title"/>
          </p:nvPr>
        </p:nvSpPr>
        <p:spPr/>
        <p:txBody>
          <a:bodyPr/>
          <a:lstStyle/>
          <a:p>
            <a:r>
              <a:rPr lang="en-US"/>
              <a:t>Instagram Posts Table | TrendSet - 6 of 6</a:t>
            </a:r>
          </a:p>
        </p:txBody>
      </p:sp>
      <p:graphicFrame>
        <p:nvGraphicFramePr>
          <p:cNvPr id="5" name="Table Placeholder 4">
            <a:extLst>
              <a:ext uri="{FF2B5EF4-FFF2-40B4-BE49-F238E27FC236}">
                <a16:creationId xmlns:a16="http://schemas.microsoft.com/office/drawing/2014/main" id="{852FB9CA-1992-4DF4-871D-8AC9AFAF1446}"/>
              </a:ext>
            </a:extLst>
          </p:cNvPr>
          <p:cNvGraphicFramePr>
            <a:graphicFrameLocks noGrp="1"/>
          </p:cNvGraphicFramePr>
          <p:nvPr>
            <p:ph type="tbl" sz="quarter" idx="13"/>
            <p:extLst>
              <p:ext uri="{D42A27DB-BD31-4B8C-83A1-F6EECF244321}">
                <p14:modId xmlns:p14="http://schemas.microsoft.com/office/powerpoint/2010/main" val="1911346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247835792"/>
                    </a:ext>
                  </a:extLst>
                </a:gridCol>
                <a:gridCol w="1152143">
                  <a:extLst>
                    <a:ext uri="{9D8B030D-6E8A-4147-A177-3AD203B41FA5}">
                      <a16:colId xmlns:a16="http://schemas.microsoft.com/office/drawing/2014/main" val="428808072"/>
                    </a:ext>
                  </a:extLst>
                </a:gridCol>
                <a:gridCol w="576072">
                  <a:extLst>
                    <a:ext uri="{9D8B030D-6E8A-4147-A177-3AD203B41FA5}">
                      <a16:colId xmlns:a16="http://schemas.microsoft.com/office/drawing/2014/main" val="3157873913"/>
                    </a:ext>
                  </a:extLst>
                </a:gridCol>
                <a:gridCol w="576072">
                  <a:extLst>
                    <a:ext uri="{9D8B030D-6E8A-4147-A177-3AD203B41FA5}">
                      <a16:colId xmlns:a16="http://schemas.microsoft.com/office/drawing/2014/main" val="1856053107"/>
                    </a:ext>
                  </a:extLst>
                </a:gridCol>
                <a:gridCol w="576072">
                  <a:extLst>
                    <a:ext uri="{9D8B030D-6E8A-4147-A177-3AD203B41FA5}">
                      <a16:colId xmlns:a16="http://schemas.microsoft.com/office/drawing/2014/main" val="1040223346"/>
                    </a:ext>
                  </a:extLst>
                </a:gridCol>
                <a:gridCol w="576072">
                  <a:extLst>
                    <a:ext uri="{9D8B030D-6E8A-4147-A177-3AD203B41FA5}">
                      <a16:colId xmlns:a16="http://schemas.microsoft.com/office/drawing/2014/main" val="67000484"/>
                    </a:ext>
                  </a:extLst>
                </a:gridCol>
                <a:gridCol w="576072">
                  <a:extLst>
                    <a:ext uri="{9D8B030D-6E8A-4147-A177-3AD203B41FA5}">
                      <a16:colId xmlns:a16="http://schemas.microsoft.com/office/drawing/2014/main" val="1258220670"/>
                    </a:ext>
                  </a:extLst>
                </a:gridCol>
                <a:gridCol w="576072">
                  <a:extLst>
                    <a:ext uri="{9D8B030D-6E8A-4147-A177-3AD203B41FA5}">
                      <a16:colId xmlns:a16="http://schemas.microsoft.com/office/drawing/2014/main" val="659135586"/>
                    </a:ext>
                  </a:extLst>
                </a:gridCol>
                <a:gridCol w="576072">
                  <a:extLst>
                    <a:ext uri="{9D8B030D-6E8A-4147-A177-3AD203B41FA5}">
                      <a16:colId xmlns:a16="http://schemas.microsoft.com/office/drawing/2014/main" val="1361012013"/>
                    </a:ext>
                  </a:extLst>
                </a:gridCol>
                <a:gridCol w="576072">
                  <a:extLst>
                    <a:ext uri="{9D8B030D-6E8A-4147-A177-3AD203B41FA5}">
                      <a16:colId xmlns:a16="http://schemas.microsoft.com/office/drawing/2014/main" val="3037557048"/>
                    </a:ext>
                  </a:extLst>
                </a:gridCol>
                <a:gridCol w="576072">
                  <a:extLst>
                    <a:ext uri="{9D8B030D-6E8A-4147-A177-3AD203B41FA5}">
                      <a16:colId xmlns:a16="http://schemas.microsoft.com/office/drawing/2014/main" val="3133407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33911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- 2019-11-26 15:31:27</a:t>
                      </a:r>
                      <a:r>
                        <a:rPr kumimoji="0" lang="en-US" sz="1000" b="0" i="0" u="none" strike="noStrike" kern="1200" cap="none" spc="0" normalizeH="0" baseline="0" noProof="0">
                          <a:ln>
                            <a:noFill/>
                          </a:ln>
                          <a:solidFill>
                            <a:prstClr val="black"/>
                          </a:solidFill>
                          <a:effectLst/>
                          <a:uLnTx/>
                          <a:uFillTx/>
                          <a:latin typeface="+mn-lt"/>
                          <a:ea typeface="+mn-ea"/>
                          <a:cs typeface="+mn-cs"/>
                        </a:rPr>
                        <a:t>
 Do you remember the TrendSet Winter of this year? There we found lots of flamingos. @kwokafloristik still is a fan of flamingos as you can see. Also last TrendSet in July we found lots of animals. Soon the TrendSet Winter 2020 starts. What animal do you believe we‘ll find this time? 🙈
—————————————————————
📸: @kwokafloristik ————————————————————— TrendSet 💙 International Trade Fair for Interiors, Inspiration and Lifestyle || Upcoming TrendSet Fair: 5 - 7 January 2020 at Messe München || #trendsetmünchen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https://www.instagram.com/p/B5VQNuRIe2c/media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01:15:48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extLst>
                  <a:ext uri="{0D108BD9-81ED-4DB2-BD59-A6C34878D82A}">
                    <a16:rowId xmlns:a16="http://schemas.microsoft.com/office/drawing/2014/main" val="2171020276"/>
                  </a:ext>
                </a:extLst>
              </a:tr>
            </a:tbl>
          </a:graphicData>
        </a:graphic>
      </p:graphicFrame>
      <p:sp>
        <p:nvSpPr>
          <p:cNvPr id="4" name="Text Placeholder 3">
            <a:extLst>
              <a:ext uri="{FF2B5EF4-FFF2-40B4-BE49-F238E27FC236}">
                <a16:creationId xmlns:a16="http://schemas.microsoft.com/office/drawing/2014/main" id="{3983EC51-C0EE-48DD-8146-A6184D16D591}"/>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877773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C5E46-EA9F-4320-AD6D-5B6D632A4B6E}"/>
              </a:ext>
            </a:extLst>
          </p:cNvPr>
          <p:cNvSpPr>
            <a:spLocks noGrp="1"/>
          </p:cNvSpPr>
          <p:nvPr>
            <p:ph type="title"/>
          </p:nvPr>
        </p:nvSpPr>
        <p:spPr/>
        <p:txBody>
          <a:bodyPr/>
          <a:lstStyle/>
          <a:p>
            <a:r>
              <a:rPr lang="en-US"/>
              <a:t>Instagram Stories Key Metrics Table | TrendSet</a:t>
            </a:r>
          </a:p>
        </p:txBody>
      </p:sp>
      <p:graphicFrame>
        <p:nvGraphicFramePr>
          <p:cNvPr id="5" name="Table Placeholder 4">
            <a:extLst>
              <a:ext uri="{FF2B5EF4-FFF2-40B4-BE49-F238E27FC236}">
                <a16:creationId xmlns:a16="http://schemas.microsoft.com/office/drawing/2014/main" id="{99F8FD9A-7AF6-4461-8BB1-360CD874A624}"/>
              </a:ext>
            </a:extLst>
          </p:cNvPr>
          <p:cNvGraphicFramePr>
            <a:graphicFrameLocks noGrp="1"/>
          </p:cNvGraphicFramePr>
          <p:nvPr>
            <p:ph type="tbl" sz="quarter" idx="13"/>
            <p:extLst>
              <p:ext uri="{D42A27DB-BD31-4B8C-83A1-F6EECF244321}">
                <p14:modId xmlns:p14="http://schemas.microsoft.com/office/powerpoint/2010/main" val="2138915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28975927"/>
                    </a:ext>
                  </a:extLst>
                </a:gridCol>
                <a:gridCol w="658368">
                  <a:extLst>
                    <a:ext uri="{9D8B030D-6E8A-4147-A177-3AD203B41FA5}">
                      <a16:colId xmlns:a16="http://schemas.microsoft.com/office/drawing/2014/main" val="3433775955"/>
                    </a:ext>
                  </a:extLst>
                </a:gridCol>
                <a:gridCol w="658368">
                  <a:extLst>
                    <a:ext uri="{9D8B030D-6E8A-4147-A177-3AD203B41FA5}">
                      <a16:colId xmlns:a16="http://schemas.microsoft.com/office/drawing/2014/main" val="1448859292"/>
                    </a:ext>
                  </a:extLst>
                </a:gridCol>
                <a:gridCol w="329184">
                  <a:extLst>
                    <a:ext uri="{9D8B030D-6E8A-4147-A177-3AD203B41FA5}">
                      <a16:colId xmlns:a16="http://schemas.microsoft.com/office/drawing/2014/main" val="1313588939"/>
                    </a:ext>
                  </a:extLst>
                </a:gridCol>
                <a:gridCol w="329184">
                  <a:extLst>
                    <a:ext uri="{9D8B030D-6E8A-4147-A177-3AD203B41FA5}">
                      <a16:colId xmlns:a16="http://schemas.microsoft.com/office/drawing/2014/main" val="1448139536"/>
                    </a:ext>
                  </a:extLst>
                </a:gridCol>
                <a:gridCol w="658368">
                  <a:extLst>
                    <a:ext uri="{9D8B030D-6E8A-4147-A177-3AD203B41FA5}">
                      <a16:colId xmlns:a16="http://schemas.microsoft.com/office/drawing/2014/main" val="543913063"/>
                    </a:ext>
                  </a:extLst>
                </a:gridCol>
                <a:gridCol w="658368">
                  <a:extLst>
                    <a:ext uri="{9D8B030D-6E8A-4147-A177-3AD203B41FA5}">
                      <a16:colId xmlns:a16="http://schemas.microsoft.com/office/drawing/2014/main" val="377330405"/>
                    </a:ext>
                  </a:extLst>
                </a:gridCol>
                <a:gridCol w="658368">
                  <a:extLst>
                    <a:ext uri="{9D8B030D-6E8A-4147-A177-3AD203B41FA5}">
                      <a16:colId xmlns:a16="http://schemas.microsoft.com/office/drawing/2014/main" val="1211738951"/>
                    </a:ext>
                  </a:extLst>
                </a:gridCol>
                <a:gridCol w="658368">
                  <a:extLst>
                    <a:ext uri="{9D8B030D-6E8A-4147-A177-3AD203B41FA5}">
                      <a16:colId xmlns:a16="http://schemas.microsoft.com/office/drawing/2014/main" val="2224385790"/>
                    </a:ext>
                  </a:extLst>
                </a:gridCol>
                <a:gridCol w="658368">
                  <a:extLst>
                    <a:ext uri="{9D8B030D-6E8A-4147-A177-3AD203B41FA5}">
                      <a16:colId xmlns:a16="http://schemas.microsoft.com/office/drawing/2014/main" val="674208929"/>
                    </a:ext>
                  </a:extLst>
                </a:gridCol>
                <a:gridCol w="658368">
                  <a:extLst>
                    <a:ext uri="{9D8B030D-6E8A-4147-A177-3AD203B41FA5}">
                      <a16:colId xmlns:a16="http://schemas.microsoft.com/office/drawing/2014/main" val="2921828178"/>
                    </a:ext>
                  </a:extLst>
                </a:gridCol>
                <a:gridCol w="658368">
                  <a:extLst>
                    <a:ext uri="{9D8B030D-6E8A-4147-A177-3AD203B41FA5}">
                      <a16:colId xmlns:a16="http://schemas.microsoft.com/office/drawing/2014/main" val="1180878071"/>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255215039"/>
                  </a:ext>
                </a:extLst>
              </a:tr>
              <a:tr h="370840">
                <a:tc>
                  <a:txBody>
                    <a:bodyPr/>
                    <a:lstStyle/>
                    <a:p>
                      <a:r>
                        <a:rPr lang="en-US" sz="1000"/>
                        <a:t>trendset.muenchen</a:t>
                      </a:r>
                    </a:p>
                  </a:txBody>
                  <a:tcPr/>
                </a:tc>
                <a:tc>
                  <a:txBody>
                    <a:bodyPr/>
                    <a:lstStyle/>
                    <a:p>
                      <a:r>
                        <a:rPr lang="en-US" sz="1000"/>
                        <a:t>12</a:t>
                      </a:r>
                    </a:p>
                  </a:txBody>
                  <a:tcPr/>
                </a:tc>
                <a:tc>
                  <a:txBody>
                    <a:bodyPr/>
                    <a:lstStyle/>
                    <a:p>
                      <a:r>
                        <a:rPr lang="en-US" sz="1000"/>
                        <a:t>0.7327</a:t>
                      </a:r>
                    </a:p>
                  </a:txBody>
                  <a:tcPr/>
                </a:tc>
                <a:tc>
                  <a:txBody>
                    <a:bodyPr/>
                    <a:lstStyle/>
                    <a:p>
                      <a:r>
                        <a:rPr lang="en-US" sz="1000"/>
                        <a:t>19.92</a:t>
                      </a:r>
                    </a:p>
                  </a:txBody>
                  <a:tcPr/>
                </a:tc>
                <a:tc>
                  <a:txBody>
                    <a:bodyPr/>
                    <a:lstStyle/>
                    <a:p>
                      <a:r>
                        <a:rPr lang="en-US" sz="1000"/>
                        <a:t>0.67</a:t>
                      </a:r>
                    </a:p>
                  </a:txBody>
                  <a:tcPr/>
                </a:tc>
                <a:tc>
                  <a:txBody>
                    <a:bodyPr/>
                    <a:lstStyle/>
                    <a:p>
                      <a:r>
                        <a:rPr lang="en-US" sz="1000"/>
                        <a:t>258.83</a:t>
                      </a:r>
                    </a:p>
                  </a:txBody>
                  <a:tcPr/>
                </a:tc>
                <a:tc>
                  <a:txBody>
                    <a:bodyPr/>
                    <a:lstStyle/>
                    <a:p>
                      <a:r>
                        <a:rPr lang="en-US" sz="1000"/>
                        <a:t>234.33</a:t>
                      </a:r>
                    </a:p>
                  </a:txBody>
                  <a:tcPr/>
                </a:tc>
                <a:tc>
                  <a:txBody>
                    <a:bodyPr/>
                    <a:lstStyle/>
                    <a:p>
                      <a:r>
                        <a:rPr lang="en-US" sz="1000"/>
                        <a:t>175.50</a:t>
                      </a:r>
                    </a:p>
                  </a:txBody>
                  <a:tcPr/>
                </a:tc>
                <a:tc>
                  <a:txBody>
                    <a:bodyPr/>
                    <a:lstStyle/>
                    <a:p>
                      <a:r>
                        <a:rPr lang="en-US" sz="1000"/>
                        <a:t>174.83</a:t>
                      </a:r>
                    </a:p>
                  </a:txBody>
                  <a:tcPr/>
                </a:tc>
                <a:tc>
                  <a:txBody>
                    <a:bodyPr/>
                    <a:lstStyle/>
                    <a:p>
                      <a:r>
                        <a:rPr lang="en-US" sz="1000"/>
                        <a:t>3106</a:t>
                      </a:r>
                    </a:p>
                  </a:txBody>
                  <a:tcPr/>
                </a:tc>
                <a:tc>
                  <a:txBody>
                    <a:bodyPr/>
                    <a:lstStyle/>
                    <a:p>
                      <a:r>
                        <a:rPr lang="en-US" sz="1000"/>
                        <a:t>239</a:t>
                      </a:r>
                    </a:p>
                  </a:txBody>
                  <a:tcPr/>
                </a:tc>
                <a:tc>
                  <a:txBody>
                    <a:bodyPr/>
                    <a:lstStyle/>
                    <a:p>
                      <a:r>
                        <a:rPr lang="en-US" sz="1000"/>
                        <a:t>2106</a:t>
                      </a:r>
                    </a:p>
                  </a:txBody>
                  <a:tcPr/>
                </a:tc>
                <a:extLst>
                  <a:ext uri="{0D108BD9-81ED-4DB2-BD59-A6C34878D82A}">
                    <a16:rowId xmlns:a16="http://schemas.microsoft.com/office/drawing/2014/main" val="4148708789"/>
                  </a:ext>
                </a:extLst>
              </a:tr>
            </a:tbl>
          </a:graphicData>
        </a:graphic>
      </p:graphicFrame>
      <p:sp>
        <p:nvSpPr>
          <p:cNvPr id="4" name="Text Placeholder 3">
            <a:extLst>
              <a:ext uri="{FF2B5EF4-FFF2-40B4-BE49-F238E27FC236}">
                <a16:creationId xmlns:a16="http://schemas.microsoft.com/office/drawing/2014/main" id="{D54CB0DB-A993-4C7F-9465-31E86C6DCC7C}"/>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927552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152B1-40AE-4028-B77B-120BBE9FDEAA}"/>
              </a:ext>
            </a:extLst>
          </p:cNvPr>
          <p:cNvSpPr>
            <a:spLocks noGrp="1"/>
          </p:cNvSpPr>
          <p:nvPr>
            <p:ph type="title"/>
          </p:nvPr>
        </p:nvSpPr>
        <p:spPr/>
        <p:txBody>
          <a:bodyPr/>
          <a:lstStyle/>
          <a:p>
            <a:r>
              <a:rPr lang="en-US"/>
              <a:t>Instagram Stories Table  | TrendSet - 1 of 12</a:t>
            </a:r>
          </a:p>
        </p:txBody>
      </p:sp>
      <p:graphicFrame>
        <p:nvGraphicFramePr>
          <p:cNvPr id="5" name="Table Placeholder 4">
            <a:extLst>
              <a:ext uri="{FF2B5EF4-FFF2-40B4-BE49-F238E27FC236}">
                <a16:creationId xmlns:a16="http://schemas.microsoft.com/office/drawing/2014/main" id="{B322D0A1-5117-4525-BB52-813AF4220EDF}"/>
              </a:ext>
            </a:extLst>
          </p:cNvPr>
          <p:cNvGraphicFramePr>
            <a:graphicFrameLocks noGrp="1"/>
          </p:cNvGraphicFramePr>
          <p:nvPr>
            <p:ph type="tbl" sz="quarter" idx="13"/>
            <p:extLst>
              <p:ext uri="{D42A27DB-BD31-4B8C-83A1-F6EECF244321}">
                <p14:modId xmlns:p14="http://schemas.microsoft.com/office/powerpoint/2010/main" val="182776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43152535"/>
                    </a:ext>
                  </a:extLst>
                </a:gridCol>
                <a:gridCol w="1316736">
                  <a:extLst>
                    <a:ext uri="{9D8B030D-6E8A-4147-A177-3AD203B41FA5}">
                      <a16:colId xmlns:a16="http://schemas.microsoft.com/office/drawing/2014/main" val="764404623"/>
                    </a:ext>
                  </a:extLst>
                </a:gridCol>
                <a:gridCol w="658368">
                  <a:extLst>
                    <a:ext uri="{9D8B030D-6E8A-4147-A177-3AD203B41FA5}">
                      <a16:colId xmlns:a16="http://schemas.microsoft.com/office/drawing/2014/main" val="845068631"/>
                    </a:ext>
                  </a:extLst>
                </a:gridCol>
                <a:gridCol w="658368">
                  <a:extLst>
                    <a:ext uri="{9D8B030D-6E8A-4147-A177-3AD203B41FA5}">
                      <a16:colId xmlns:a16="http://schemas.microsoft.com/office/drawing/2014/main" val="1750880711"/>
                    </a:ext>
                  </a:extLst>
                </a:gridCol>
                <a:gridCol w="658368">
                  <a:extLst>
                    <a:ext uri="{9D8B030D-6E8A-4147-A177-3AD203B41FA5}">
                      <a16:colId xmlns:a16="http://schemas.microsoft.com/office/drawing/2014/main" val="2698520849"/>
                    </a:ext>
                  </a:extLst>
                </a:gridCol>
                <a:gridCol w="658368">
                  <a:extLst>
                    <a:ext uri="{9D8B030D-6E8A-4147-A177-3AD203B41FA5}">
                      <a16:colId xmlns:a16="http://schemas.microsoft.com/office/drawing/2014/main" val="2521965834"/>
                    </a:ext>
                  </a:extLst>
                </a:gridCol>
                <a:gridCol w="658368">
                  <a:extLst>
                    <a:ext uri="{9D8B030D-6E8A-4147-A177-3AD203B41FA5}">
                      <a16:colId xmlns:a16="http://schemas.microsoft.com/office/drawing/2014/main" val="2890996556"/>
                    </a:ext>
                  </a:extLst>
                </a:gridCol>
                <a:gridCol w="658368">
                  <a:extLst>
                    <a:ext uri="{9D8B030D-6E8A-4147-A177-3AD203B41FA5}">
                      <a16:colId xmlns:a16="http://schemas.microsoft.com/office/drawing/2014/main" val="2808827650"/>
                    </a:ext>
                  </a:extLst>
                </a:gridCol>
                <a:gridCol w="658368">
                  <a:extLst>
                    <a:ext uri="{9D8B030D-6E8A-4147-A177-3AD203B41FA5}">
                      <a16:colId xmlns:a16="http://schemas.microsoft.com/office/drawing/2014/main" val="2557102367"/>
                    </a:ext>
                  </a:extLst>
                </a:gridCol>
                <a:gridCol w="658368">
                  <a:extLst>
                    <a:ext uri="{9D8B030D-6E8A-4147-A177-3AD203B41FA5}">
                      <a16:colId xmlns:a16="http://schemas.microsoft.com/office/drawing/2014/main" val="1486151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83476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- 2019-11-29 14:03:07</a:t>
                      </a:r>
                      <a:r>
                        <a:rPr kumimoji="0" lang="en-US" sz="1000" b="0" i="0" u="none" strike="noStrike" kern="1200" cap="none" spc="0" normalizeH="0" baseline="0" noProof="0">
                          <a:ln>
                            <a:noFill/>
                          </a:ln>
                          <a:solidFill>
                            <a:prstClr val="black"/>
                          </a:solidFill>
                          <a:effectLst/>
                          <a:uLnTx/>
                          <a:uFillTx/>
                          <a:latin typeface="+mn-lt"/>
                          <a:ea typeface="+mn-ea"/>
                          <a:cs typeface="+mn-cs"/>
                        </a:rPr>
                        <a:t>
 Another DAZZLING MOODS example... Tomorrow you finally are going to see the TrendMotif! 🥳 #trendsetmünchen #keyring #trendinteriors #dolphin #wales❤️ #inspiration #lifestyle #accessoiretrends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https://scontent.xx.fbcdn.net/v/t51.12442-15/72980279_427748791500724_4210097386104046440_n.jpg?_nc_cat=106&amp;_nc_ohc=OK9CfO4EdD8AQm4fTjcR8puSprboT6WDiqwWdbjHWanEWAfS2694Wch_w&amp;_nc_ht=scontent.xx&amp;oh=dd7fdad4d60ffbd0ff9ea03cc55de9e6&amp;oe=5E45F046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11/30/2019 14:00:29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600872735"/>
                  </a:ext>
                </a:extLst>
              </a:tr>
            </a:tbl>
          </a:graphicData>
        </a:graphic>
      </p:graphicFrame>
      <p:sp>
        <p:nvSpPr>
          <p:cNvPr id="4" name="Text Placeholder 3">
            <a:extLst>
              <a:ext uri="{FF2B5EF4-FFF2-40B4-BE49-F238E27FC236}">
                <a16:creationId xmlns:a16="http://schemas.microsoft.com/office/drawing/2014/main" id="{EE11EE1A-191D-4D58-871D-BADEB23B4AF8}"/>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2151129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262F7-AF59-4BAB-8263-D1238DAA19EA}"/>
              </a:ext>
            </a:extLst>
          </p:cNvPr>
          <p:cNvSpPr>
            <a:spLocks noGrp="1"/>
          </p:cNvSpPr>
          <p:nvPr>
            <p:ph type="title"/>
          </p:nvPr>
        </p:nvSpPr>
        <p:spPr/>
        <p:txBody>
          <a:bodyPr/>
          <a:lstStyle/>
          <a:p>
            <a:r>
              <a:rPr lang="en-US"/>
              <a:t>Instagram Stories Table  | TrendSet - 2 of 12</a:t>
            </a:r>
          </a:p>
        </p:txBody>
      </p:sp>
      <p:graphicFrame>
        <p:nvGraphicFramePr>
          <p:cNvPr id="5" name="Table Placeholder 4">
            <a:extLst>
              <a:ext uri="{FF2B5EF4-FFF2-40B4-BE49-F238E27FC236}">
                <a16:creationId xmlns:a16="http://schemas.microsoft.com/office/drawing/2014/main" id="{9CF4E69D-8188-4CB3-AA8F-399AE14C97E4}"/>
              </a:ext>
            </a:extLst>
          </p:cNvPr>
          <p:cNvGraphicFramePr>
            <a:graphicFrameLocks noGrp="1"/>
          </p:cNvGraphicFramePr>
          <p:nvPr>
            <p:ph type="tbl" sz="quarter" idx="13"/>
            <p:extLst>
              <p:ext uri="{D42A27DB-BD31-4B8C-83A1-F6EECF244321}">
                <p14:modId xmlns:p14="http://schemas.microsoft.com/office/powerpoint/2010/main" val="3501868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26778219"/>
                    </a:ext>
                  </a:extLst>
                </a:gridCol>
                <a:gridCol w="1316736">
                  <a:extLst>
                    <a:ext uri="{9D8B030D-6E8A-4147-A177-3AD203B41FA5}">
                      <a16:colId xmlns:a16="http://schemas.microsoft.com/office/drawing/2014/main" val="2346497024"/>
                    </a:ext>
                  </a:extLst>
                </a:gridCol>
                <a:gridCol w="658368">
                  <a:extLst>
                    <a:ext uri="{9D8B030D-6E8A-4147-A177-3AD203B41FA5}">
                      <a16:colId xmlns:a16="http://schemas.microsoft.com/office/drawing/2014/main" val="2625701408"/>
                    </a:ext>
                  </a:extLst>
                </a:gridCol>
                <a:gridCol w="658368">
                  <a:extLst>
                    <a:ext uri="{9D8B030D-6E8A-4147-A177-3AD203B41FA5}">
                      <a16:colId xmlns:a16="http://schemas.microsoft.com/office/drawing/2014/main" val="283131213"/>
                    </a:ext>
                  </a:extLst>
                </a:gridCol>
                <a:gridCol w="658368">
                  <a:extLst>
                    <a:ext uri="{9D8B030D-6E8A-4147-A177-3AD203B41FA5}">
                      <a16:colId xmlns:a16="http://schemas.microsoft.com/office/drawing/2014/main" val="2117753039"/>
                    </a:ext>
                  </a:extLst>
                </a:gridCol>
                <a:gridCol w="658368">
                  <a:extLst>
                    <a:ext uri="{9D8B030D-6E8A-4147-A177-3AD203B41FA5}">
                      <a16:colId xmlns:a16="http://schemas.microsoft.com/office/drawing/2014/main" val="3075655163"/>
                    </a:ext>
                  </a:extLst>
                </a:gridCol>
                <a:gridCol w="658368">
                  <a:extLst>
                    <a:ext uri="{9D8B030D-6E8A-4147-A177-3AD203B41FA5}">
                      <a16:colId xmlns:a16="http://schemas.microsoft.com/office/drawing/2014/main" val="822844343"/>
                    </a:ext>
                  </a:extLst>
                </a:gridCol>
                <a:gridCol w="658368">
                  <a:extLst>
                    <a:ext uri="{9D8B030D-6E8A-4147-A177-3AD203B41FA5}">
                      <a16:colId xmlns:a16="http://schemas.microsoft.com/office/drawing/2014/main" val="3353749897"/>
                    </a:ext>
                  </a:extLst>
                </a:gridCol>
                <a:gridCol w="658368">
                  <a:extLst>
                    <a:ext uri="{9D8B030D-6E8A-4147-A177-3AD203B41FA5}">
                      <a16:colId xmlns:a16="http://schemas.microsoft.com/office/drawing/2014/main" val="2495658713"/>
                    </a:ext>
                  </a:extLst>
                </a:gridCol>
                <a:gridCol w="658368">
                  <a:extLst>
                    <a:ext uri="{9D8B030D-6E8A-4147-A177-3AD203B41FA5}">
                      <a16:colId xmlns:a16="http://schemas.microsoft.com/office/drawing/2014/main" val="3993460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046388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- 2019-11-29 08:33:30</a:t>
                      </a:r>
                      <a:r>
                        <a:rPr kumimoji="0" lang="en-US" sz="1000" b="0" i="0" u="none" strike="noStrike" kern="1200" cap="none" spc="0" normalizeH="0" baseline="0" noProof="0">
                          <a:ln>
                            <a:noFill/>
                          </a:ln>
                          <a:solidFill>
                            <a:prstClr val="black"/>
                          </a:solidFill>
                          <a:effectLst/>
                          <a:uLnTx/>
                          <a:uFillTx/>
                          <a:latin typeface="+mn-lt"/>
                          <a:ea typeface="+mn-ea"/>
                          <a:cs typeface="+mn-cs"/>
                        </a:rPr>
                        <a:t>
 Eastern meets TrendMotif DAZZLING MOODS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https://scontent.xx.fbcdn.net/v/t51.12442-15/75448890_740452676468126_7412502308000018475_n.jpg?_nc_cat=101&amp;_nc_ohc=6p-Namd1ZzwAQlFcX0ziYceukBftvWbm9JHfSyBndCWvFSgTXGY1SVG6Q&amp;_nc_ht=scontent.xx&amp;oh=7a464383e3ec353b40ca191ec868f612&amp;oe=5E7BD9D3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11/30/2019 08:30:30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775563159"/>
                  </a:ext>
                </a:extLst>
              </a:tr>
            </a:tbl>
          </a:graphicData>
        </a:graphic>
      </p:graphicFrame>
      <p:sp>
        <p:nvSpPr>
          <p:cNvPr id="4" name="Text Placeholder 3">
            <a:extLst>
              <a:ext uri="{FF2B5EF4-FFF2-40B4-BE49-F238E27FC236}">
                <a16:creationId xmlns:a16="http://schemas.microsoft.com/office/drawing/2014/main" id="{AAAE5D79-1D35-4B27-904A-CBC5681F764F}"/>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322873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DA441-7341-4AFF-942D-52E5A0DC6525}"/>
              </a:ext>
            </a:extLst>
          </p:cNvPr>
          <p:cNvSpPr>
            <a:spLocks noGrp="1"/>
          </p:cNvSpPr>
          <p:nvPr>
            <p:ph type="title"/>
          </p:nvPr>
        </p:nvSpPr>
        <p:spPr/>
        <p:txBody>
          <a:bodyPr/>
          <a:lstStyle/>
          <a:p>
            <a:r>
              <a:rPr lang="en-US"/>
              <a:t>Instagram Stories Table  | TrendSet - 3 of 12</a:t>
            </a:r>
          </a:p>
        </p:txBody>
      </p:sp>
      <p:graphicFrame>
        <p:nvGraphicFramePr>
          <p:cNvPr id="5" name="Table Placeholder 4">
            <a:extLst>
              <a:ext uri="{FF2B5EF4-FFF2-40B4-BE49-F238E27FC236}">
                <a16:creationId xmlns:a16="http://schemas.microsoft.com/office/drawing/2014/main" id="{64C43B2A-40BF-4480-80DC-D73B3E7E7D6D}"/>
              </a:ext>
            </a:extLst>
          </p:cNvPr>
          <p:cNvGraphicFramePr>
            <a:graphicFrameLocks noGrp="1"/>
          </p:cNvGraphicFramePr>
          <p:nvPr>
            <p:ph type="tbl" sz="quarter" idx="13"/>
            <p:extLst>
              <p:ext uri="{D42A27DB-BD31-4B8C-83A1-F6EECF244321}">
                <p14:modId xmlns:p14="http://schemas.microsoft.com/office/powerpoint/2010/main" val="646028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86639989"/>
                    </a:ext>
                  </a:extLst>
                </a:gridCol>
                <a:gridCol w="1316736">
                  <a:extLst>
                    <a:ext uri="{9D8B030D-6E8A-4147-A177-3AD203B41FA5}">
                      <a16:colId xmlns:a16="http://schemas.microsoft.com/office/drawing/2014/main" val="246425185"/>
                    </a:ext>
                  </a:extLst>
                </a:gridCol>
                <a:gridCol w="658368">
                  <a:extLst>
                    <a:ext uri="{9D8B030D-6E8A-4147-A177-3AD203B41FA5}">
                      <a16:colId xmlns:a16="http://schemas.microsoft.com/office/drawing/2014/main" val="3816443493"/>
                    </a:ext>
                  </a:extLst>
                </a:gridCol>
                <a:gridCol w="658368">
                  <a:extLst>
                    <a:ext uri="{9D8B030D-6E8A-4147-A177-3AD203B41FA5}">
                      <a16:colId xmlns:a16="http://schemas.microsoft.com/office/drawing/2014/main" val="3176861155"/>
                    </a:ext>
                  </a:extLst>
                </a:gridCol>
                <a:gridCol w="658368">
                  <a:extLst>
                    <a:ext uri="{9D8B030D-6E8A-4147-A177-3AD203B41FA5}">
                      <a16:colId xmlns:a16="http://schemas.microsoft.com/office/drawing/2014/main" val="2325776362"/>
                    </a:ext>
                  </a:extLst>
                </a:gridCol>
                <a:gridCol w="658368">
                  <a:extLst>
                    <a:ext uri="{9D8B030D-6E8A-4147-A177-3AD203B41FA5}">
                      <a16:colId xmlns:a16="http://schemas.microsoft.com/office/drawing/2014/main" val="2821652139"/>
                    </a:ext>
                  </a:extLst>
                </a:gridCol>
                <a:gridCol w="658368">
                  <a:extLst>
                    <a:ext uri="{9D8B030D-6E8A-4147-A177-3AD203B41FA5}">
                      <a16:colId xmlns:a16="http://schemas.microsoft.com/office/drawing/2014/main" val="654668357"/>
                    </a:ext>
                  </a:extLst>
                </a:gridCol>
                <a:gridCol w="658368">
                  <a:extLst>
                    <a:ext uri="{9D8B030D-6E8A-4147-A177-3AD203B41FA5}">
                      <a16:colId xmlns:a16="http://schemas.microsoft.com/office/drawing/2014/main" val="1005755309"/>
                    </a:ext>
                  </a:extLst>
                </a:gridCol>
                <a:gridCol w="658368">
                  <a:extLst>
                    <a:ext uri="{9D8B030D-6E8A-4147-A177-3AD203B41FA5}">
                      <a16:colId xmlns:a16="http://schemas.microsoft.com/office/drawing/2014/main" val="2842962900"/>
                    </a:ext>
                  </a:extLst>
                </a:gridCol>
                <a:gridCol w="658368">
                  <a:extLst>
                    <a:ext uri="{9D8B030D-6E8A-4147-A177-3AD203B41FA5}">
                      <a16:colId xmlns:a16="http://schemas.microsoft.com/office/drawing/2014/main" val="2523176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10749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- 2019-11-27 23:27:21</a:t>
                      </a:r>
                      <a:r>
                        <a:rPr kumimoji="0" lang="en-US" sz="1000" b="0" i="0" u="none" strike="noStrike" kern="1200" cap="none" spc="0" normalizeH="0" baseline="0" noProof="0">
                          <a:ln>
                            <a:noFill/>
                          </a:ln>
                          <a:solidFill>
                            <a:prstClr val="black"/>
                          </a:solidFill>
                          <a:effectLst/>
                          <a:uLnTx/>
                          <a:uFillTx/>
                          <a:latin typeface="+mn-lt"/>
                          <a:ea typeface="+mn-ea"/>
                          <a:cs typeface="+mn-cs"/>
                        </a:rPr>
                        <a:t>
 The first example for #trendinteriors of our TrendMotif DAZZLING MOODS is online! 🥳💙 #trendsetmünchen #interiors #kitchen #inspiration #lifestyle #kitchentrend #cookinglove #allgäusalze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https://scontent.xx.fbcdn.net/v/t51.12442-15/76879331_590153365062581_3549472668955562723_n.jpg?_nc_cat=100&amp;_nc_ohc=4VGTJRtcTxcAQl2OA0qY2ITF1_oEiBH-j8NAQ55Fxc9mthC5-3vbQnvsQ&amp;_nc_ht=scontent.xx&amp;oh=b9f420d37e5e492968880c224f0187a5&amp;oe=5E436850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11/28/2019 23:00:29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567617917"/>
                  </a:ext>
                </a:extLst>
              </a:tr>
            </a:tbl>
          </a:graphicData>
        </a:graphic>
      </p:graphicFrame>
      <p:sp>
        <p:nvSpPr>
          <p:cNvPr id="4" name="Text Placeholder 3">
            <a:extLst>
              <a:ext uri="{FF2B5EF4-FFF2-40B4-BE49-F238E27FC236}">
                <a16:creationId xmlns:a16="http://schemas.microsoft.com/office/drawing/2014/main" id="{8002007D-4228-460E-A65F-800E65AFCEED}"/>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845457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69BCB-4B1B-42EA-BCE4-8C9291BFDDE9}"/>
              </a:ext>
            </a:extLst>
          </p:cNvPr>
          <p:cNvSpPr>
            <a:spLocks noGrp="1"/>
          </p:cNvSpPr>
          <p:nvPr>
            <p:ph type="title"/>
          </p:nvPr>
        </p:nvSpPr>
        <p:spPr/>
        <p:txBody>
          <a:bodyPr/>
          <a:lstStyle/>
          <a:p>
            <a:r>
              <a:rPr lang="en-US"/>
              <a:t>Instagram Stories Table  | TrendSet - 4 of 12</a:t>
            </a:r>
          </a:p>
        </p:txBody>
      </p:sp>
      <p:graphicFrame>
        <p:nvGraphicFramePr>
          <p:cNvPr id="5" name="Table Placeholder 4">
            <a:extLst>
              <a:ext uri="{FF2B5EF4-FFF2-40B4-BE49-F238E27FC236}">
                <a16:creationId xmlns:a16="http://schemas.microsoft.com/office/drawing/2014/main" id="{3B188B9F-F1BB-4FCF-B477-E12E7473D8D2}"/>
              </a:ext>
            </a:extLst>
          </p:cNvPr>
          <p:cNvGraphicFramePr>
            <a:graphicFrameLocks noGrp="1"/>
          </p:cNvGraphicFramePr>
          <p:nvPr>
            <p:ph type="tbl" sz="quarter" idx="13"/>
            <p:extLst>
              <p:ext uri="{D42A27DB-BD31-4B8C-83A1-F6EECF244321}">
                <p14:modId xmlns:p14="http://schemas.microsoft.com/office/powerpoint/2010/main" val="458021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75118929"/>
                    </a:ext>
                  </a:extLst>
                </a:gridCol>
                <a:gridCol w="1316736">
                  <a:extLst>
                    <a:ext uri="{9D8B030D-6E8A-4147-A177-3AD203B41FA5}">
                      <a16:colId xmlns:a16="http://schemas.microsoft.com/office/drawing/2014/main" val="4236657701"/>
                    </a:ext>
                  </a:extLst>
                </a:gridCol>
                <a:gridCol w="658368">
                  <a:extLst>
                    <a:ext uri="{9D8B030D-6E8A-4147-A177-3AD203B41FA5}">
                      <a16:colId xmlns:a16="http://schemas.microsoft.com/office/drawing/2014/main" val="354902395"/>
                    </a:ext>
                  </a:extLst>
                </a:gridCol>
                <a:gridCol w="658368">
                  <a:extLst>
                    <a:ext uri="{9D8B030D-6E8A-4147-A177-3AD203B41FA5}">
                      <a16:colId xmlns:a16="http://schemas.microsoft.com/office/drawing/2014/main" val="3071348931"/>
                    </a:ext>
                  </a:extLst>
                </a:gridCol>
                <a:gridCol w="658368">
                  <a:extLst>
                    <a:ext uri="{9D8B030D-6E8A-4147-A177-3AD203B41FA5}">
                      <a16:colId xmlns:a16="http://schemas.microsoft.com/office/drawing/2014/main" val="2192185501"/>
                    </a:ext>
                  </a:extLst>
                </a:gridCol>
                <a:gridCol w="658368">
                  <a:extLst>
                    <a:ext uri="{9D8B030D-6E8A-4147-A177-3AD203B41FA5}">
                      <a16:colId xmlns:a16="http://schemas.microsoft.com/office/drawing/2014/main" val="1658880482"/>
                    </a:ext>
                  </a:extLst>
                </a:gridCol>
                <a:gridCol w="658368">
                  <a:extLst>
                    <a:ext uri="{9D8B030D-6E8A-4147-A177-3AD203B41FA5}">
                      <a16:colId xmlns:a16="http://schemas.microsoft.com/office/drawing/2014/main" val="3360170119"/>
                    </a:ext>
                  </a:extLst>
                </a:gridCol>
                <a:gridCol w="658368">
                  <a:extLst>
                    <a:ext uri="{9D8B030D-6E8A-4147-A177-3AD203B41FA5}">
                      <a16:colId xmlns:a16="http://schemas.microsoft.com/office/drawing/2014/main" val="1898509805"/>
                    </a:ext>
                  </a:extLst>
                </a:gridCol>
                <a:gridCol w="658368">
                  <a:extLst>
                    <a:ext uri="{9D8B030D-6E8A-4147-A177-3AD203B41FA5}">
                      <a16:colId xmlns:a16="http://schemas.microsoft.com/office/drawing/2014/main" val="2432304263"/>
                    </a:ext>
                  </a:extLst>
                </a:gridCol>
                <a:gridCol w="658368">
                  <a:extLst>
                    <a:ext uri="{9D8B030D-6E8A-4147-A177-3AD203B41FA5}">
                      <a16:colId xmlns:a16="http://schemas.microsoft.com/office/drawing/2014/main" val="1935976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17663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- 2019-11-27 17:43:37</a:t>
                      </a:r>
                      <a:r>
                        <a:rPr kumimoji="0" lang="en-US" sz="1000" b="0" i="0" u="none" strike="noStrike" kern="1200" cap="none" spc="0" normalizeH="0" baseline="0" noProof="0">
                          <a:ln>
                            <a:noFill/>
                          </a:ln>
                          <a:solidFill>
                            <a:prstClr val="black"/>
                          </a:solidFill>
                          <a:effectLst/>
                          <a:uLnTx/>
                          <a:uFillTx/>
                          <a:latin typeface="+mn-lt"/>
                          <a:ea typeface="+mn-ea"/>
                          <a:cs typeface="+mn-cs"/>
                        </a:rPr>
                        <a:t>
 NEW POST! TAP &amp; 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https://scontent.xx.fbcdn.net/v/t51.12442-15/72223152_1233104730207801_1804151667507402891_n.jpg?_nc_cat=109&amp;_nc_ohc=pUUwVjOrQs0AQnzNiAGYo2oyv6vqJOQNFf8OHEaJXi_0mtudFtGEqOcEA&amp;_nc_ht=scontent.xx&amp;oh=1bf5f3d4fec56eff0036c7747dfd3e78&amp;oe=5E3E137F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11/28/2019 17:31:52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919815718"/>
                  </a:ext>
                </a:extLst>
              </a:tr>
            </a:tbl>
          </a:graphicData>
        </a:graphic>
      </p:graphicFrame>
      <p:sp>
        <p:nvSpPr>
          <p:cNvPr id="4" name="Text Placeholder 3">
            <a:extLst>
              <a:ext uri="{FF2B5EF4-FFF2-40B4-BE49-F238E27FC236}">
                <a16:creationId xmlns:a16="http://schemas.microsoft.com/office/drawing/2014/main" id="{66DADF75-D77B-4CF6-8300-A93C3BAFFEB1}"/>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257598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37DC1-94A3-428E-910F-A161D8BE4C68}"/>
              </a:ext>
            </a:extLst>
          </p:cNvPr>
          <p:cNvSpPr>
            <a:spLocks noGrp="1"/>
          </p:cNvSpPr>
          <p:nvPr>
            <p:ph type="title"/>
          </p:nvPr>
        </p:nvSpPr>
        <p:spPr/>
        <p:txBody>
          <a:bodyPr/>
          <a:lstStyle/>
          <a:p>
            <a:r>
              <a:rPr lang="en-US"/>
              <a:t>Instagram Stories Table  | TrendSet - 5 of 12</a:t>
            </a:r>
          </a:p>
        </p:txBody>
      </p:sp>
      <p:graphicFrame>
        <p:nvGraphicFramePr>
          <p:cNvPr id="5" name="Table Placeholder 4">
            <a:extLst>
              <a:ext uri="{FF2B5EF4-FFF2-40B4-BE49-F238E27FC236}">
                <a16:creationId xmlns:a16="http://schemas.microsoft.com/office/drawing/2014/main" id="{635F3FBF-1D7D-46E4-9E13-3258B93EA1CD}"/>
              </a:ext>
            </a:extLst>
          </p:cNvPr>
          <p:cNvGraphicFramePr>
            <a:graphicFrameLocks noGrp="1"/>
          </p:cNvGraphicFramePr>
          <p:nvPr>
            <p:ph type="tbl" sz="quarter" idx="13"/>
            <p:extLst>
              <p:ext uri="{D42A27DB-BD31-4B8C-83A1-F6EECF244321}">
                <p14:modId xmlns:p14="http://schemas.microsoft.com/office/powerpoint/2010/main" val="1330230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74724904"/>
                    </a:ext>
                  </a:extLst>
                </a:gridCol>
                <a:gridCol w="1316736">
                  <a:extLst>
                    <a:ext uri="{9D8B030D-6E8A-4147-A177-3AD203B41FA5}">
                      <a16:colId xmlns:a16="http://schemas.microsoft.com/office/drawing/2014/main" val="3557425314"/>
                    </a:ext>
                  </a:extLst>
                </a:gridCol>
                <a:gridCol w="658368">
                  <a:extLst>
                    <a:ext uri="{9D8B030D-6E8A-4147-A177-3AD203B41FA5}">
                      <a16:colId xmlns:a16="http://schemas.microsoft.com/office/drawing/2014/main" val="3364381124"/>
                    </a:ext>
                  </a:extLst>
                </a:gridCol>
                <a:gridCol w="658368">
                  <a:extLst>
                    <a:ext uri="{9D8B030D-6E8A-4147-A177-3AD203B41FA5}">
                      <a16:colId xmlns:a16="http://schemas.microsoft.com/office/drawing/2014/main" val="4183188294"/>
                    </a:ext>
                  </a:extLst>
                </a:gridCol>
                <a:gridCol w="658368">
                  <a:extLst>
                    <a:ext uri="{9D8B030D-6E8A-4147-A177-3AD203B41FA5}">
                      <a16:colId xmlns:a16="http://schemas.microsoft.com/office/drawing/2014/main" val="1572832206"/>
                    </a:ext>
                  </a:extLst>
                </a:gridCol>
                <a:gridCol w="658368">
                  <a:extLst>
                    <a:ext uri="{9D8B030D-6E8A-4147-A177-3AD203B41FA5}">
                      <a16:colId xmlns:a16="http://schemas.microsoft.com/office/drawing/2014/main" val="1979981642"/>
                    </a:ext>
                  </a:extLst>
                </a:gridCol>
                <a:gridCol w="658368">
                  <a:extLst>
                    <a:ext uri="{9D8B030D-6E8A-4147-A177-3AD203B41FA5}">
                      <a16:colId xmlns:a16="http://schemas.microsoft.com/office/drawing/2014/main" val="2005660405"/>
                    </a:ext>
                  </a:extLst>
                </a:gridCol>
                <a:gridCol w="658368">
                  <a:extLst>
                    <a:ext uri="{9D8B030D-6E8A-4147-A177-3AD203B41FA5}">
                      <a16:colId xmlns:a16="http://schemas.microsoft.com/office/drawing/2014/main" val="1841882105"/>
                    </a:ext>
                  </a:extLst>
                </a:gridCol>
                <a:gridCol w="658368">
                  <a:extLst>
                    <a:ext uri="{9D8B030D-6E8A-4147-A177-3AD203B41FA5}">
                      <a16:colId xmlns:a16="http://schemas.microsoft.com/office/drawing/2014/main" val="4142707756"/>
                    </a:ext>
                  </a:extLst>
                </a:gridCol>
                <a:gridCol w="658368">
                  <a:extLst>
                    <a:ext uri="{9D8B030D-6E8A-4147-A177-3AD203B41FA5}">
                      <a16:colId xmlns:a16="http://schemas.microsoft.com/office/drawing/2014/main" val="221458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43400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- 2019-11-26 15:39:50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https://scontent.xx.fbcdn.net/v/t51.12442-15/75518380_1376971905810335_2797578541076931027_n.jpg?_nc_cat=101&amp;_nc_ohc=kwHdVrWU8b8AQlCp1AYc6It1BqN8Ko4P-tDBrjQAnLWt4htYNioSqZiQQ&amp;_nc_ht=scontent.xx&amp;oh=f1b9df1a3900573c35032f04032678f8&amp;oe=5E44EAF1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11/27/2019 15:31:31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76620220"/>
                  </a:ext>
                </a:extLst>
              </a:tr>
            </a:tbl>
          </a:graphicData>
        </a:graphic>
      </p:graphicFrame>
      <p:sp>
        <p:nvSpPr>
          <p:cNvPr id="4" name="Text Placeholder 3">
            <a:extLst>
              <a:ext uri="{FF2B5EF4-FFF2-40B4-BE49-F238E27FC236}">
                <a16:creationId xmlns:a16="http://schemas.microsoft.com/office/drawing/2014/main" id="{DC0D4F75-0FE4-4F0F-832C-63519F8F160E}"/>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4206329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2A448-A033-406B-8FD2-481A486BE4D5}"/>
              </a:ext>
            </a:extLst>
          </p:cNvPr>
          <p:cNvSpPr>
            <a:spLocks noGrp="1"/>
          </p:cNvSpPr>
          <p:nvPr>
            <p:ph type="title"/>
          </p:nvPr>
        </p:nvSpPr>
        <p:spPr/>
        <p:txBody>
          <a:bodyPr/>
          <a:lstStyle/>
          <a:p>
            <a:r>
              <a:rPr lang="en-US"/>
              <a:t>Instagram Stories Table  | TrendSet - 6 of 12</a:t>
            </a:r>
          </a:p>
        </p:txBody>
      </p:sp>
      <p:graphicFrame>
        <p:nvGraphicFramePr>
          <p:cNvPr id="5" name="Table Placeholder 4">
            <a:extLst>
              <a:ext uri="{FF2B5EF4-FFF2-40B4-BE49-F238E27FC236}">
                <a16:creationId xmlns:a16="http://schemas.microsoft.com/office/drawing/2014/main" id="{D2D725C3-02D4-43D8-B93C-8C7018177BAD}"/>
              </a:ext>
            </a:extLst>
          </p:cNvPr>
          <p:cNvGraphicFramePr>
            <a:graphicFrameLocks noGrp="1"/>
          </p:cNvGraphicFramePr>
          <p:nvPr>
            <p:ph type="tbl" sz="quarter" idx="13"/>
            <p:extLst>
              <p:ext uri="{D42A27DB-BD31-4B8C-83A1-F6EECF244321}">
                <p14:modId xmlns:p14="http://schemas.microsoft.com/office/powerpoint/2010/main" val="3226581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5140623"/>
                    </a:ext>
                  </a:extLst>
                </a:gridCol>
                <a:gridCol w="1316736">
                  <a:extLst>
                    <a:ext uri="{9D8B030D-6E8A-4147-A177-3AD203B41FA5}">
                      <a16:colId xmlns:a16="http://schemas.microsoft.com/office/drawing/2014/main" val="2184341089"/>
                    </a:ext>
                  </a:extLst>
                </a:gridCol>
                <a:gridCol w="658368">
                  <a:extLst>
                    <a:ext uri="{9D8B030D-6E8A-4147-A177-3AD203B41FA5}">
                      <a16:colId xmlns:a16="http://schemas.microsoft.com/office/drawing/2014/main" val="4281963283"/>
                    </a:ext>
                  </a:extLst>
                </a:gridCol>
                <a:gridCol w="658368">
                  <a:extLst>
                    <a:ext uri="{9D8B030D-6E8A-4147-A177-3AD203B41FA5}">
                      <a16:colId xmlns:a16="http://schemas.microsoft.com/office/drawing/2014/main" val="1826738532"/>
                    </a:ext>
                  </a:extLst>
                </a:gridCol>
                <a:gridCol w="658368">
                  <a:extLst>
                    <a:ext uri="{9D8B030D-6E8A-4147-A177-3AD203B41FA5}">
                      <a16:colId xmlns:a16="http://schemas.microsoft.com/office/drawing/2014/main" val="2850447265"/>
                    </a:ext>
                  </a:extLst>
                </a:gridCol>
                <a:gridCol w="658368">
                  <a:extLst>
                    <a:ext uri="{9D8B030D-6E8A-4147-A177-3AD203B41FA5}">
                      <a16:colId xmlns:a16="http://schemas.microsoft.com/office/drawing/2014/main" val="1645085480"/>
                    </a:ext>
                  </a:extLst>
                </a:gridCol>
                <a:gridCol w="658368">
                  <a:extLst>
                    <a:ext uri="{9D8B030D-6E8A-4147-A177-3AD203B41FA5}">
                      <a16:colId xmlns:a16="http://schemas.microsoft.com/office/drawing/2014/main" val="4162710156"/>
                    </a:ext>
                  </a:extLst>
                </a:gridCol>
                <a:gridCol w="658368">
                  <a:extLst>
                    <a:ext uri="{9D8B030D-6E8A-4147-A177-3AD203B41FA5}">
                      <a16:colId xmlns:a16="http://schemas.microsoft.com/office/drawing/2014/main" val="1735508405"/>
                    </a:ext>
                  </a:extLst>
                </a:gridCol>
                <a:gridCol w="658368">
                  <a:extLst>
                    <a:ext uri="{9D8B030D-6E8A-4147-A177-3AD203B41FA5}">
                      <a16:colId xmlns:a16="http://schemas.microsoft.com/office/drawing/2014/main" val="411742647"/>
                    </a:ext>
                  </a:extLst>
                </a:gridCol>
                <a:gridCol w="658368">
                  <a:extLst>
                    <a:ext uri="{9D8B030D-6E8A-4147-A177-3AD203B41FA5}">
                      <a16:colId xmlns:a16="http://schemas.microsoft.com/office/drawing/2014/main" val="1951420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20508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- 2019-11-26 15:33:00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https://scontent.xx.fbcdn.net/v/t51.12442-15/74603471_479216562943395_472636503747146948_n.jpg?_nc_cat=107&amp;_nc_ohc=ZU0mPLgfQhYAQk5L5LYtpp-2TNQKTZL26dO6Snvu1uIh8m1IncEpoDQGw&amp;_nc_ht=scontent.xx&amp;oh=61097f6163d1720652fd6432f0bf57d4&amp;oe=5E810FDA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11/27/2019 15:31:31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90734402"/>
                  </a:ext>
                </a:extLst>
              </a:tr>
            </a:tbl>
          </a:graphicData>
        </a:graphic>
      </p:graphicFrame>
      <p:sp>
        <p:nvSpPr>
          <p:cNvPr id="4" name="Text Placeholder 3">
            <a:extLst>
              <a:ext uri="{FF2B5EF4-FFF2-40B4-BE49-F238E27FC236}">
                <a16:creationId xmlns:a16="http://schemas.microsoft.com/office/drawing/2014/main" id="{8C627749-5676-405D-A957-208FBAD512B1}"/>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14069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22C8D-29D7-412E-937F-6605D9F6DE8B}"/>
              </a:ext>
            </a:extLst>
          </p:cNvPr>
          <p:cNvSpPr>
            <a:spLocks noGrp="1"/>
          </p:cNvSpPr>
          <p:nvPr>
            <p:ph type="title"/>
          </p:nvPr>
        </p:nvSpPr>
        <p:spPr/>
        <p:txBody>
          <a:bodyPr/>
          <a:lstStyle/>
          <a:p>
            <a:r>
              <a:rPr lang="en-US"/>
              <a:t>Instagram Stories Table  | TrendSet - 7 of 12</a:t>
            </a:r>
          </a:p>
        </p:txBody>
      </p:sp>
      <p:graphicFrame>
        <p:nvGraphicFramePr>
          <p:cNvPr id="5" name="Table Placeholder 4">
            <a:extLst>
              <a:ext uri="{FF2B5EF4-FFF2-40B4-BE49-F238E27FC236}">
                <a16:creationId xmlns:a16="http://schemas.microsoft.com/office/drawing/2014/main" id="{49623490-AB5C-41DE-9900-FE0CAD13B1E1}"/>
              </a:ext>
            </a:extLst>
          </p:cNvPr>
          <p:cNvGraphicFramePr>
            <a:graphicFrameLocks noGrp="1"/>
          </p:cNvGraphicFramePr>
          <p:nvPr>
            <p:ph type="tbl" sz="quarter" idx="13"/>
            <p:extLst>
              <p:ext uri="{D42A27DB-BD31-4B8C-83A1-F6EECF244321}">
                <p14:modId xmlns:p14="http://schemas.microsoft.com/office/powerpoint/2010/main" val="751555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78006075"/>
                    </a:ext>
                  </a:extLst>
                </a:gridCol>
                <a:gridCol w="1316736">
                  <a:extLst>
                    <a:ext uri="{9D8B030D-6E8A-4147-A177-3AD203B41FA5}">
                      <a16:colId xmlns:a16="http://schemas.microsoft.com/office/drawing/2014/main" val="104823712"/>
                    </a:ext>
                  </a:extLst>
                </a:gridCol>
                <a:gridCol w="658368">
                  <a:extLst>
                    <a:ext uri="{9D8B030D-6E8A-4147-A177-3AD203B41FA5}">
                      <a16:colId xmlns:a16="http://schemas.microsoft.com/office/drawing/2014/main" val="3601972937"/>
                    </a:ext>
                  </a:extLst>
                </a:gridCol>
                <a:gridCol w="658368">
                  <a:extLst>
                    <a:ext uri="{9D8B030D-6E8A-4147-A177-3AD203B41FA5}">
                      <a16:colId xmlns:a16="http://schemas.microsoft.com/office/drawing/2014/main" val="2259851300"/>
                    </a:ext>
                  </a:extLst>
                </a:gridCol>
                <a:gridCol w="658368">
                  <a:extLst>
                    <a:ext uri="{9D8B030D-6E8A-4147-A177-3AD203B41FA5}">
                      <a16:colId xmlns:a16="http://schemas.microsoft.com/office/drawing/2014/main" val="598978066"/>
                    </a:ext>
                  </a:extLst>
                </a:gridCol>
                <a:gridCol w="658368">
                  <a:extLst>
                    <a:ext uri="{9D8B030D-6E8A-4147-A177-3AD203B41FA5}">
                      <a16:colId xmlns:a16="http://schemas.microsoft.com/office/drawing/2014/main" val="618096830"/>
                    </a:ext>
                  </a:extLst>
                </a:gridCol>
                <a:gridCol w="658368">
                  <a:extLst>
                    <a:ext uri="{9D8B030D-6E8A-4147-A177-3AD203B41FA5}">
                      <a16:colId xmlns:a16="http://schemas.microsoft.com/office/drawing/2014/main" val="1035821645"/>
                    </a:ext>
                  </a:extLst>
                </a:gridCol>
                <a:gridCol w="658368">
                  <a:extLst>
                    <a:ext uri="{9D8B030D-6E8A-4147-A177-3AD203B41FA5}">
                      <a16:colId xmlns:a16="http://schemas.microsoft.com/office/drawing/2014/main" val="3566021270"/>
                    </a:ext>
                  </a:extLst>
                </a:gridCol>
                <a:gridCol w="658368">
                  <a:extLst>
                    <a:ext uri="{9D8B030D-6E8A-4147-A177-3AD203B41FA5}">
                      <a16:colId xmlns:a16="http://schemas.microsoft.com/office/drawing/2014/main" val="875472623"/>
                    </a:ext>
                  </a:extLst>
                </a:gridCol>
                <a:gridCol w="658368">
                  <a:extLst>
                    <a:ext uri="{9D8B030D-6E8A-4147-A177-3AD203B41FA5}">
                      <a16:colId xmlns:a16="http://schemas.microsoft.com/office/drawing/2014/main" val="1622775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41163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- 2019-11-15 10:30:34</a:t>
                      </a:r>
                      <a:r>
                        <a:rPr kumimoji="0" lang="en-US" sz="1000" b="0" i="0" u="none" strike="noStrike" kern="1200" cap="none" spc="0" normalizeH="0" baseline="0" noProof="0">
                          <a:ln>
                            <a:noFill/>
                          </a:ln>
                          <a:solidFill>
                            <a:prstClr val="black"/>
                          </a:solidFill>
                          <a:effectLst/>
                          <a:uLnTx/>
                          <a:uFillTx/>
                          <a:latin typeface="+mn-lt"/>
                          <a:ea typeface="+mn-ea"/>
                          <a:cs typeface="+mn-cs"/>
                        </a:rPr>
                        <a:t>
 #TRENDSETMÜNCHEN #TRENDINTERIORS #INTERIORS #INTERIORDESIGN #INSPIRATION #LIFESTYLE #TRENDFAIR #INTERNATIONALTRADEFAIR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https://scontent.xx.fbcdn.net/v/t51.12442-15/72401974_1061894407483581_1209606736850198883_n.jpg?_nc_cat=105&amp;_nc_oc=AQlZkVVWNFVuEUerqylYFCfBnDakr3Wpn-3MlF-5IpcJiPZWbi-ZhTz8tHTXs8aDz2E&amp;_nc_ht=scontent.xx&amp;oh=37aec32caef0b379f1bb8edd637c4d5d&amp;oe=5E58C257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11/16/2019 10:30:21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614103715"/>
                  </a:ext>
                </a:extLst>
              </a:tr>
            </a:tbl>
          </a:graphicData>
        </a:graphic>
      </p:graphicFrame>
      <p:sp>
        <p:nvSpPr>
          <p:cNvPr id="4" name="Text Placeholder 3">
            <a:extLst>
              <a:ext uri="{FF2B5EF4-FFF2-40B4-BE49-F238E27FC236}">
                <a16:creationId xmlns:a16="http://schemas.microsoft.com/office/drawing/2014/main" id="{A3A08E2D-29BB-4A1C-BC56-BE1AAFADBF9B}"/>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624142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21073-6FBC-4A21-BEF7-39D54E858E0B}"/>
              </a:ext>
            </a:extLst>
          </p:cNvPr>
          <p:cNvSpPr>
            <a:spLocks noGrp="1"/>
          </p:cNvSpPr>
          <p:nvPr>
            <p:ph type="title"/>
          </p:nvPr>
        </p:nvSpPr>
        <p:spPr/>
        <p:txBody>
          <a:bodyPr/>
          <a:lstStyle/>
          <a:p>
            <a:r>
              <a:rPr lang="en-US"/>
              <a:t>Instagram Stories Table  | TrendSet - 8 of 12</a:t>
            </a:r>
          </a:p>
        </p:txBody>
      </p:sp>
      <p:graphicFrame>
        <p:nvGraphicFramePr>
          <p:cNvPr id="5" name="Table Placeholder 4">
            <a:extLst>
              <a:ext uri="{FF2B5EF4-FFF2-40B4-BE49-F238E27FC236}">
                <a16:creationId xmlns:a16="http://schemas.microsoft.com/office/drawing/2014/main" id="{3E151B1F-EC50-4177-8CCB-18247E17626D}"/>
              </a:ext>
            </a:extLst>
          </p:cNvPr>
          <p:cNvGraphicFramePr>
            <a:graphicFrameLocks noGrp="1"/>
          </p:cNvGraphicFramePr>
          <p:nvPr>
            <p:ph type="tbl" sz="quarter" idx="13"/>
            <p:extLst>
              <p:ext uri="{D42A27DB-BD31-4B8C-83A1-F6EECF244321}">
                <p14:modId xmlns:p14="http://schemas.microsoft.com/office/powerpoint/2010/main" val="3720478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41050620"/>
                    </a:ext>
                  </a:extLst>
                </a:gridCol>
                <a:gridCol w="1316736">
                  <a:extLst>
                    <a:ext uri="{9D8B030D-6E8A-4147-A177-3AD203B41FA5}">
                      <a16:colId xmlns:a16="http://schemas.microsoft.com/office/drawing/2014/main" val="2709495988"/>
                    </a:ext>
                  </a:extLst>
                </a:gridCol>
                <a:gridCol w="658368">
                  <a:extLst>
                    <a:ext uri="{9D8B030D-6E8A-4147-A177-3AD203B41FA5}">
                      <a16:colId xmlns:a16="http://schemas.microsoft.com/office/drawing/2014/main" val="4060634205"/>
                    </a:ext>
                  </a:extLst>
                </a:gridCol>
                <a:gridCol w="658368">
                  <a:extLst>
                    <a:ext uri="{9D8B030D-6E8A-4147-A177-3AD203B41FA5}">
                      <a16:colId xmlns:a16="http://schemas.microsoft.com/office/drawing/2014/main" val="1473064350"/>
                    </a:ext>
                  </a:extLst>
                </a:gridCol>
                <a:gridCol w="658368">
                  <a:extLst>
                    <a:ext uri="{9D8B030D-6E8A-4147-A177-3AD203B41FA5}">
                      <a16:colId xmlns:a16="http://schemas.microsoft.com/office/drawing/2014/main" val="222645503"/>
                    </a:ext>
                  </a:extLst>
                </a:gridCol>
                <a:gridCol w="658368">
                  <a:extLst>
                    <a:ext uri="{9D8B030D-6E8A-4147-A177-3AD203B41FA5}">
                      <a16:colId xmlns:a16="http://schemas.microsoft.com/office/drawing/2014/main" val="17356014"/>
                    </a:ext>
                  </a:extLst>
                </a:gridCol>
                <a:gridCol w="658368">
                  <a:extLst>
                    <a:ext uri="{9D8B030D-6E8A-4147-A177-3AD203B41FA5}">
                      <a16:colId xmlns:a16="http://schemas.microsoft.com/office/drawing/2014/main" val="3749225167"/>
                    </a:ext>
                  </a:extLst>
                </a:gridCol>
                <a:gridCol w="658368">
                  <a:extLst>
                    <a:ext uri="{9D8B030D-6E8A-4147-A177-3AD203B41FA5}">
                      <a16:colId xmlns:a16="http://schemas.microsoft.com/office/drawing/2014/main" val="2482678913"/>
                    </a:ext>
                  </a:extLst>
                </a:gridCol>
                <a:gridCol w="658368">
                  <a:extLst>
                    <a:ext uri="{9D8B030D-6E8A-4147-A177-3AD203B41FA5}">
                      <a16:colId xmlns:a16="http://schemas.microsoft.com/office/drawing/2014/main" val="1726614935"/>
                    </a:ext>
                  </a:extLst>
                </a:gridCol>
                <a:gridCol w="658368">
                  <a:extLst>
                    <a:ext uri="{9D8B030D-6E8A-4147-A177-3AD203B41FA5}">
                      <a16:colId xmlns:a16="http://schemas.microsoft.com/office/drawing/2014/main" val="2644501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99697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- 2019-11-15 10:30:33</a:t>
                      </a:r>
                      <a:r>
                        <a:rPr kumimoji="0" lang="en-US" sz="1000" b="0" i="0" u="none" strike="noStrike" kern="1200" cap="none" spc="0" normalizeH="0" baseline="0" noProof="0">
                          <a:ln>
                            <a:noFill/>
                          </a:ln>
                          <a:solidFill>
                            <a:prstClr val="black"/>
                          </a:solidFill>
                          <a:effectLst/>
                          <a:uLnTx/>
                          <a:uFillTx/>
                          <a:latin typeface="+mn-lt"/>
                          <a:ea typeface="+mn-ea"/>
                          <a:cs typeface="+mn-cs"/>
                        </a:rPr>
                        <a:t>
 #TRENDSETMÜNCHEN #TRENDINTERIORS #INTERIORS #INTERIORDESIGN #INSPIRATION #LIFESTYLE #TRENDFAIR #INTERNATIONALTRADEFAIR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https://scontent.xx.fbcdn.net/v/t51.12442-15/72338041_539369193307240_8006939622635698339_n.jpg?_nc_cat=110&amp;_nc_oc=AQmd9tUHwMHeAflyKHqV49GzP528hWSOzh9-2IXSHt4iUa02IrEPPmghJem_YEUmnI4&amp;_nc_ht=scontent.xx&amp;oh=cf251487d4869ec02f5ebda85f500793&amp;oe=5E4EC64E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11/16/2019 10:30:21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197470612"/>
                  </a:ext>
                </a:extLst>
              </a:tr>
            </a:tbl>
          </a:graphicData>
        </a:graphic>
      </p:graphicFrame>
      <p:sp>
        <p:nvSpPr>
          <p:cNvPr id="4" name="Text Placeholder 3">
            <a:extLst>
              <a:ext uri="{FF2B5EF4-FFF2-40B4-BE49-F238E27FC236}">
                <a16:creationId xmlns:a16="http://schemas.microsoft.com/office/drawing/2014/main" id="{C3D07126-133F-49AF-82C2-3D51FA6EC872}"/>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569915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DE08F-38DC-4F1F-83A6-392CFD4F7CED}"/>
              </a:ext>
            </a:extLst>
          </p:cNvPr>
          <p:cNvSpPr>
            <a:spLocks noGrp="1"/>
          </p:cNvSpPr>
          <p:nvPr>
            <p:ph type="title"/>
          </p:nvPr>
        </p:nvSpPr>
        <p:spPr/>
        <p:txBody>
          <a:bodyPr/>
          <a:lstStyle/>
          <a:p>
            <a:r>
              <a:rPr lang="en-US"/>
              <a:t>Instagram Stories Table  | TrendSet - 9 of 12</a:t>
            </a:r>
          </a:p>
        </p:txBody>
      </p:sp>
      <p:graphicFrame>
        <p:nvGraphicFramePr>
          <p:cNvPr id="5" name="Table Placeholder 4">
            <a:extLst>
              <a:ext uri="{FF2B5EF4-FFF2-40B4-BE49-F238E27FC236}">
                <a16:creationId xmlns:a16="http://schemas.microsoft.com/office/drawing/2014/main" id="{7C569994-FAFE-4834-AC52-84073E0D5D7D}"/>
              </a:ext>
            </a:extLst>
          </p:cNvPr>
          <p:cNvGraphicFramePr>
            <a:graphicFrameLocks noGrp="1"/>
          </p:cNvGraphicFramePr>
          <p:nvPr>
            <p:ph type="tbl" sz="quarter" idx="13"/>
            <p:extLst>
              <p:ext uri="{D42A27DB-BD31-4B8C-83A1-F6EECF244321}">
                <p14:modId xmlns:p14="http://schemas.microsoft.com/office/powerpoint/2010/main" val="2180399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91499817"/>
                    </a:ext>
                  </a:extLst>
                </a:gridCol>
                <a:gridCol w="1316736">
                  <a:extLst>
                    <a:ext uri="{9D8B030D-6E8A-4147-A177-3AD203B41FA5}">
                      <a16:colId xmlns:a16="http://schemas.microsoft.com/office/drawing/2014/main" val="2640218365"/>
                    </a:ext>
                  </a:extLst>
                </a:gridCol>
                <a:gridCol w="658368">
                  <a:extLst>
                    <a:ext uri="{9D8B030D-6E8A-4147-A177-3AD203B41FA5}">
                      <a16:colId xmlns:a16="http://schemas.microsoft.com/office/drawing/2014/main" val="454329715"/>
                    </a:ext>
                  </a:extLst>
                </a:gridCol>
                <a:gridCol w="658368">
                  <a:extLst>
                    <a:ext uri="{9D8B030D-6E8A-4147-A177-3AD203B41FA5}">
                      <a16:colId xmlns:a16="http://schemas.microsoft.com/office/drawing/2014/main" val="3083047578"/>
                    </a:ext>
                  </a:extLst>
                </a:gridCol>
                <a:gridCol w="658368">
                  <a:extLst>
                    <a:ext uri="{9D8B030D-6E8A-4147-A177-3AD203B41FA5}">
                      <a16:colId xmlns:a16="http://schemas.microsoft.com/office/drawing/2014/main" val="16138737"/>
                    </a:ext>
                  </a:extLst>
                </a:gridCol>
                <a:gridCol w="658368">
                  <a:extLst>
                    <a:ext uri="{9D8B030D-6E8A-4147-A177-3AD203B41FA5}">
                      <a16:colId xmlns:a16="http://schemas.microsoft.com/office/drawing/2014/main" val="2187706610"/>
                    </a:ext>
                  </a:extLst>
                </a:gridCol>
                <a:gridCol w="658368">
                  <a:extLst>
                    <a:ext uri="{9D8B030D-6E8A-4147-A177-3AD203B41FA5}">
                      <a16:colId xmlns:a16="http://schemas.microsoft.com/office/drawing/2014/main" val="2766066659"/>
                    </a:ext>
                  </a:extLst>
                </a:gridCol>
                <a:gridCol w="658368">
                  <a:extLst>
                    <a:ext uri="{9D8B030D-6E8A-4147-A177-3AD203B41FA5}">
                      <a16:colId xmlns:a16="http://schemas.microsoft.com/office/drawing/2014/main" val="494226957"/>
                    </a:ext>
                  </a:extLst>
                </a:gridCol>
                <a:gridCol w="658368">
                  <a:extLst>
                    <a:ext uri="{9D8B030D-6E8A-4147-A177-3AD203B41FA5}">
                      <a16:colId xmlns:a16="http://schemas.microsoft.com/office/drawing/2014/main" val="3007741337"/>
                    </a:ext>
                  </a:extLst>
                </a:gridCol>
                <a:gridCol w="658368">
                  <a:extLst>
                    <a:ext uri="{9D8B030D-6E8A-4147-A177-3AD203B41FA5}">
                      <a16:colId xmlns:a16="http://schemas.microsoft.com/office/drawing/2014/main" val="1219047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975958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- 2019-11-15 10:30:32</a:t>
                      </a:r>
                      <a:r>
                        <a:rPr kumimoji="0" lang="en-US" sz="1000" b="0" i="0" u="none" strike="noStrike" kern="1200" cap="none" spc="0" normalizeH="0" baseline="0" noProof="0">
                          <a:ln>
                            <a:noFill/>
                          </a:ln>
                          <a:solidFill>
                            <a:prstClr val="black"/>
                          </a:solidFill>
                          <a:effectLst/>
                          <a:uLnTx/>
                          <a:uFillTx/>
                          <a:latin typeface="+mn-lt"/>
                          <a:ea typeface="+mn-ea"/>
                          <a:cs typeface="+mn-cs"/>
                        </a:rPr>
                        <a:t>
 #TRENDSETMÜNCHEN #TRENDINTERIORS #INTERIORS #INTERIORDESIGN #INSPIRATION #LIFESTYLE #TRENDFAIR #INTERNATIONALTRADEFAIR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https://scontent.xx.fbcdn.net/v/t51.12442-15/74698432_158392688591350_4172092566216372012_n.jpg?_nc_cat=106&amp;_nc_oc=AQnpsMbUD3AYmuxFW48regVHDzYCcCy0zIABg3TjRoQ9PGAH1p90azBvTOe-Z7CiAJ4&amp;_nc_ht=scontent.xx&amp;oh=fcf43377e2f0afd9a713639c1fafd895&amp;oe=5E8944D2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11/16/2019 10:30:21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737494787"/>
                  </a:ext>
                </a:extLst>
              </a:tr>
            </a:tbl>
          </a:graphicData>
        </a:graphic>
      </p:graphicFrame>
      <p:sp>
        <p:nvSpPr>
          <p:cNvPr id="4" name="Text Placeholder 3">
            <a:extLst>
              <a:ext uri="{FF2B5EF4-FFF2-40B4-BE49-F238E27FC236}">
                <a16:creationId xmlns:a16="http://schemas.microsoft.com/office/drawing/2014/main" id="{69E1A0C7-E3A2-4DD5-BFF0-A05F1254BDFE}"/>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7448462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EE0CF-8CBF-4DB9-A120-68CFCB985FCD}"/>
              </a:ext>
            </a:extLst>
          </p:cNvPr>
          <p:cNvSpPr>
            <a:spLocks noGrp="1"/>
          </p:cNvSpPr>
          <p:nvPr>
            <p:ph type="title"/>
          </p:nvPr>
        </p:nvSpPr>
        <p:spPr/>
        <p:txBody>
          <a:bodyPr/>
          <a:lstStyle/>
          <a:p>
            <a:r>
              <a:rPr lang="en-US"/>
              <a:t>Instagram Stories Table  | TrendSet - 10 of 12</a:t>
            </a:r>
          </a:p>
        </p:txBody>
      </p:sp>
      <p:graphicFrame>
        <p:nvGraphicFramePr>
          <p:cNvPr id="5" name="Table Placeholder 4">
            <a:extLst>
              <a:ext uri="{FF2B5EF4-FFF2-40B4-BE49-F238E27FC236}">
                <a16:creationId xmlns:a16="http://schemas.microsoft.com/office/drawing/2014/main" id="{37785284-EA76-4161-A933-152895B090FC}"/>
              </a:ext>
            </a:extLst>
          </p:cNvPr>
          <p:cNvGraphicFramePr>
            <a:graphicFrameLocks noGrp="1"/>
          </p:cNvGraphicFramePr>
          <p:nvPr>
            <p:ph type="tbl" sz="quarter" idx="13"/>
            <p:extLst>
              <p:ext uri="{D42A27DB-BD31-4B8C-83A1-F6EECF244321}">
                <p14:modId xmlns:p14="http://schemas.microsoft.com/office/powerpoint/2010/main" val="3697433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74759966"/>
                    </a:ext>
                  </a:extLst>
                </a:gridCol>
                <a:gridCol w="1316736">
                  <a:extLst>
                    <a:ext uri="{9D8B030D-6E8A-4147-A177-3AD203B41FA5}">
                      <a16:colId xmlns:a16="http://schemas.microsoft.com/office/drawing/2014/main" val="2251101911"/>
                    </a:ext>
                  </a:extLst>
                </a:gridCol>
                <a:gridCol w="658368">
                  <a:extLst>
                    <a:ext uri="{9D8B030D-6E8A-4147-A177-3AD203B41FA5}">
                      <a16:colId xmlns:a16="http://schemas.microsoft.com/office/drawing/2014/main" val="2035986884"/>
                    </a:ext>
                  </a:extLst>
                </a:gridCol>
                <a:gridCol w="658368">
                  <a:extLst>
                    <a:ext uri="{9D8B030D-6E8A-4147-A177-3AD203B41FA5}">
                      <a16:colId xmlns:a16="http://schemas.microsoft.com/office/drawing/2014/main" val="470835880"/>
                    </a:ext>
                  </a:extLst>
                </a:gridCol>
                <a:gridCol w="658368">
                  <a:extLst>
                    <a:ext uri="{9D8B030D-6E8A-4147-A177-3AD203B41FA5}">
                      <a16:colId xmlns:a16="http://schemas.microsoft.com/office/drawing/2014/main" val="2665722944"/>
                    </a:ext>
                  </a:extLst>
                </a:gridCol>
                <a:gridCol w="658368">
                  <a:extLst>
                    <a:ext uri="{9D8B030D-6E8A-4147-A177-3AD203B41FA5}">
                      <a16:colId xmlns:a16="http://schemas.microsoft.com/office/drawing/2014/main" val="158878810"/>
                    </a:ext>
                  </a:extLst>
                </a:gridCol>
                <a:gridCol w="658368">
                  <a:extLst>
                    <a:ext uri="{9D8B030D-6E8A-4147-A177-3AD203B41FA5}">
                      <a16:colId xmlns:a16="http://schemas.microsoft.com/office/drawing/2014/main" val="3405334706"/>
                    </a:ext>
                  </a:extLst>
                </a:gridCol>
                <a:gridCol w="658368">
                  <a:extLst>
                    <a:ext uri="{9D8B030D-6E8A-4147-A177-3AD203B41FA5}">
                      <a16:colId xmlns:a16="http://schemas.microsoft.com/office/drawing/2014/main" val="2335475339"/>
                    </a:ext>
                  </a:extLst>
                </a:gridCol>
                <a:gridCol w="658368">
                  <a:extLst>
                    <a:ext uri="{9D8B030D-6E8A-4147-A177-3AD203B41FA5}">
                      <a16:colId xmlns:a16="http://schemas.microsoft.com/office/drawing/2014/main" val="2410001421"/>
                    </a:ext>
                  </a:extLst>
                </a:gridCol>
                <a:gridCol w="658368">
                  <a:extLst>
                    <a:ext uri="{9D8B030D-6E8A-4147-A177-3AD203B41FA5}">
                      <a16:colId xmlns:a16="http://schemas.microsoft.com/office/drawing/2014/main" val="2837821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61000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- 2019-11-15 10:27:08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https://scontent.xx.fbcdn.net/v/t51.12442-15/74530466_277128013174926_7716361259011297901_n.jpg?_nc_cat=111&amp;_nc_oc=AQnw_BI_HmszBCVY5QpnG4dKpGtQLczNvX1uR6wY5ZwaXdZlL2OmwSYtau381nfmXow&amp;_nc_ht=scontent.xx&amp;oh=ce32e14dcd442504c2d4758e4d5784d6&amp;oe=5E51ADB3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11/16/2019 10:00:37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037007804"/>
                  </a:ext>
                </a:extLst>
              </a:tr>
            </a:tbl>
          </a:graphicData>
        </a:graphic>
      </p:graphicFrame>
      <p:sp>
        <p:nvSpPr>
          <p:cNvPr id="4" name="Text Placeholder 3">
            <a:extLst>
              <a:ext uri="{FF2B5EF4-FFF2-40B4-BE49-F238E27FC236}">
                <a16:creationId xmlns:a16="http://schemas.microsoft.com/office/drawing/2014/main" id="{2615BFD2-A03D-4892-B614-648897735B07}"/>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1461997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7D1D-9D68-4D13-A68F-73E10F665C1C}"/>
              </a:ext>
            </a:extLst>
          </p:cNvPr>
          <p:cNvSpPr>
            <a:spLocks noGrp="1"/>
          </p:cNvSpPr>
          <p:nvPr>
            <p:ph type="title"/>
          </p:nvPr>
        </p:nvSpPr>
        <p:spPr/>
        <p:txBody>
          <a:bodyPr/>
          <a:lstStyle/>
          <a:p>
            <a:r>
              <a:rPr lang="en-US"/>
              <a:t>Instagram Stories Table  | TrendSet - 11 of 12</a:t>
            </a:r>
          </a:p>
        </p:txBody>
      </p:sp>
      <p:graphicFrame>
        <p:nvGraphicFramePr>
          <p:cNvPr id="5" name="Table Placeholder 4">
            <a:extLst>
              <a:ext uri="{FF2B5EF4-FFF2-40B4-BE49-F238E27FC236}">
                <a16:creationId xmlns:a16="http://schemas.microsoft.com/office/drawing/2014/main" id="{F49F632A-4800-45D7-9E12-CD86F3076005}"/>
              </a:ext>
            </a:extLst>
          </p:cNvPr>
          <p:cNvGraphicFramePr>
            <a:graphicFrameLocks noGrp="1"/>
          </p:cNvGraphicFramePr>
          <p:nvPr>
            <p:ph type="tbl" sz="quarter" idx="13"/>
            <p:extLst>
              <p:ext uri="{D42A27DB-BD31-4B8C-83A1-F6EECF244321}">
                <p14:modId xmlns:p14="http://schemas.microsoft.com/office/powerpoint/2010/main" val="17520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6308917"/>
                    </a:ext>
                  </a:extLst>
                </a:gridCol>
                <a:gridCol w="1316736">
                  <a:extLst>
                    <a:ext uri="{9D8B030D-6E8A-4147-A177-3AD203B41FA5}">
                      <a16:colId xmlns:a16="http://schemas.microsoft.com/office/drawing/2014/main" val="2266619917"/>
                    </a:ext>
                  </a:extLst>
                </a:gridCol>
                <a:gridCol w="658368">
                  <a:extLst>
                    <a:ext uri="{9D8B030D-6E8A-4147-A177-3AD203B41FA5}">
                      <a16:colId xmlns:a16="http://schemas.microsoft.com/office/drawing/2014/main" val="3649922309"/>
                    </a:ext>
                  </a:extLst>
                </a:gridCol>
                <a:gridCol w="658368">
                  <a:extLst>
                    <a:ext uri="{9D8B030D-6E8A-4147-A177-3AD203B41FA5}">
                      <a16:colId xmlns:a16="http://schemas.microsoft.com/office/drawing/2014/main" val="1070558580"/>
                    </a:ext>
                  </a:extLst>
                </a:gridCol>
                <a:gridCol w="658368">
                  <a:extLst>
                    <a:ext uri="{9D8B030D-6E8A-4147-A177-3AD203B41FA5}">
                      <a16:colId xmlns:a16="http://schemas.microsoft.com/office/drawing/2014/main" val="2299051256"/>
                    </a:ext>
                  </a:extLst>
                </a:gridCol>
                <a:gridCol w="658368">
                  <a:extLst>
                    <a:ext uri="{9D8B030D-6E8A-4147-A177-3AD203B41FA5}">
                      <a16:colId xmlns:a16="http://schemas.microsoft.com/office/drawing/2014/main" val="3516695340"/>
                    </a:ext>
                  </a:extLst>
                </a:gridCol>
                <a:gridCol w="658368">
                  <a:extLst>
                    <a:ext uri="{9D8B030D-6E8A-4147-A177-3AD203B41FA5}">
                      <a16:colId xmlns:a16="http://schemas.microsoft.com/office/drawing/2014/main" val="676990661"/>
                    </a:ext>
                  </a:extLst>
                </a:gridCol>
                <a:gridCol w="658368">
                  <a:extLst>
                    <a:ext uri="{9D8B030D-6E8A-4147-A177-3AD203B41FA5}">
                      <a16:colId xmlns:a16="http://schemas.microsoft.com/office/drawing/2014/main" val="2980843503"/>
                    </a:ext>
                  </a:extLst>
                </a:gridCol>
                <a:gridCol w="658368">
                  <a:extLst>
                    <a:ext uri="{9D8B030D-6E8A-4147-A177-3AD203B41FA5}">
                      <a16:colId xmlns:a16="http://schemas.microsoft.com/office/drawing/2014/main" val="1650074404"/>
                    </a:ext>
                  </a:extLst>
                </a:gridCol>
                <a:gridCol w="658368">
                  <a:extLst>
                    <a:ext uri="{9D8B030D-6E8A-4147-A177-3AD203B41FA5}">
                      <a16:colId xmlns:a16="http://schemas.microsoft.com/office/drawing/2014/main" val="2142490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36381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- 2019-11-15 10:25:01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https://scontent.xx.fbcdn.net/v/t51.12442-15/72876378_539896279906158_46136395291540155_n.jpg?_nc_cat=108&amp;_nc_oc=AQl-IbJwnTRFI-oZ8tOErQbfX1giLqY8bS1izvBCnU4sDWpwaZdeP_SanIpUmX1-faw&amp;_nc_ht=scontent.xx&amp;oh=abe24aee4f31f8ce8d89c71e60f67064&amp;oe=5E8B8D6C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11/16/2019 10:00:37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094280105"/>
                  </a:ext>
                </a:extLst>
              </a:tr>
            </a:tbl>
          </a:graphicData>
        </a:graphic>
      </p:graphicFrame>
      <p:sp>
        <p:nvSpPr>
          <p:cNvPr id="4" name="Text Placeholder 3">
            <a:extLst>
              <a:ext uri="{FF2B5EF4-FFF2-40B4-BE49-F238E27FC236}">
                <a16:creationId xmlns:a16="http://schemas.microsoft.com/office/drawing/2014/main" id="{D3D7E0B6-5C90-4363-A093-7E4D004A009E}"/>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8981087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E630D-4CDD-4193-B458-41A066B3B163}"/>
              </a:ext>
            </a:extLst>
          </p:cNvPr>
          <p:cNvSpPr>
            <a:spLocks noGrp="1"/>
          </p:cNvSpPr>
          <p:nvPr>
            <p:ph type="title"/>
          </p:nvPr>
        </p:nvSpPr>
        <p:spPr/>
        <p:txBody>
          <a:bodyPr/>
          <a:lstStyle/>
          <a:p>
            <a:r>
              <a:rPr lang="en-US"/>
              <a:t>Instagram Stories Table  | TrendSet - 12 of 12</a:t>
            </a:r>
          </a:p>
        </p:txBody>
      </p:sp>
      <p:graphicFrame>
        <p:nvGraphicFramePr>
          <p:cNvPr id="5" name="Table Placeholder 4">
            <a:extLst>
              <a:ext uri="{FF2B5EF4-FFF2-40B4-BE49-F238E27FC236}">
                <a16:creationId xmlns:a16="http://schemas.microsoft.com/office/drawing/2014/main" id="{805985CB-02D7-4FCA-904E-6402971ABA80}"/>
              </a:ext>
            </a:extLst>
          </p:cNvPr>
          <p:cNvGraphicFramePr>
            <a:graphicFrameLocks noGrp="1"/>
          </p:cNvGraphicFramePr>
          <p:nvPr>
            <p:ph type="tbl" sz="quarter" idx="13"/>
            <p:extLst>
              <p:ext uri="{D42A27DB-BD31-4B8C-83A1-F6EECF244321}">
                <p14:modId xmlns:p14="http://schemas.microsoft.com/office/powerpoint/2010/main" val="2220189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83994524"/>
                    </a:ext>
                  </a:extLst>
                </a:gridCol>
                <a:gridCol w="1316736">
                  <a:extLst>
                    <a:ext uri="{9D8B030D-6E8A-4147-A177-3AD203B41FA5}">
                      <a16:colId xmlns:a16="http://schemas.microsoft.com/office/drawing/2014/main" val="1969354865"/>
                    </a:ext>
                  </a:extLst>
                </a:gridCol>
                <a:gridCol w="658368">
                  <a:extLst>
                    <a:ext uri="{9D8B030D-6E8A-4147-A177-3AD203B41FA5}">
                      <a16:colId xmlns:a16="http://schemas.microsoft.com/office/drawing/2014/main" val="3602646074"/>
                    </a:ext>
                  </a:extLst>
                </a:gridCol>
                <a:gridCol w="658368">
                  <a:extLst>
                    <a:ext uri="{9D8B030D-6E8A-4147-A177-3AD203B41FA5}">
                      <a16:colId xmlns:a16="http://schemas.microsoft.com/office/drawing/2014/main" val="2089161959"/>
                    </a:ext>
                  </a:extLst>
                </a:gridCol>
                <a:gridCol w="658368">
                  <a:extLst>
                    <a:ext uri="{9D8B030D-6E8A-4147-A177-3AD203B41FA5}">
                      <a16:colId xmlns:a16="http://schemas.microsoft.com/office/drawing/2014/main" val="2820727181"/>
                    </a:ext>
                  </a:extLst>
                </a:gridCol>
                <a:gridCol w="658368">
                  <a:extLst>
                    <a:ext uri="{9D8B030D-6E8A-4147-A177-3AD203B41FA5}">
                      <a16:colId xmlns:a16="http://schemas.microsoft.com/office/drawing/2014/main" val="275115341"/>
                    </a:ext>
                  </a:extLst>
                </a:gridCol>
                <a:gridCol w="658368">
                  <a:extLst>
                    <a:ext uri="{9D8B030D-6E8A-4147-A177-3AD203B41FA5}">
                      <a16:colId xmlns:a16="http://schemas.microsoft.com/office/drawing/2014/main" val="2755918808"/>
                    </a:ext>
                  </a:extLst>
                </a:gridCol>
                <a:gridCol w="658368">
                  <a:extLst>
                    <a:ext uri="{9D8B030D-6E8A-4147-A177-3AD203B41FA5}">
                      <a16:colId xmlns:a16="http://schemas.microsoft.com/office/drawing/2014/main" val="547805178"/>
                    </a:ext>
                  </a:extLst>
                </a:gridCol>
                <a:gridCol w="658368">
                  <a:extLst>
                    <a:ext uri="{9D8B030D-6E8A-4147-A177-3AD203B41FA5}">
                      <a16:colId xmlns:a16="http://schemas.microsoft.com/office/drawing/2014/main" val="3156551568"/>
                    </a:ext>
                  </a:extLst>
                </a:gridCol>
                <a:gridCol w="658368">
                  <a:extLst>
                    <a:ext uri="{9D8B030D-6E8A-4147-A177-3AD203B41FA5}">
                      <a16:colId xmlns:a16="http://schemas.microsoft.com/office/drawing/2014/main" val="2200641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093907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- 2019-11-15 10:18:14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https://scontent.xx.fbcdn.net/v/t51.12442-15/75408725_147249063322884_3977785994288036968_n.jpg?_nc_cat=104&amp;_nc_oc=AQkxzcwLlGZaKq785uaDXFP9PBp4YPbiaxJ3N1ucCZ5z7QxUVdsd9BwNo_S9zIRgny0&amp;_nc_ht=scontent.xx&amp;oh=abcd3700f373df3a50539b714f64283a&amp;oe=5E863638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11/16/2019 10:00:37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467326449"/>
                  </a:ext>
                </a:extLst>
              </a:tr>
            </a:tbl>
          </a:graphicData>
        </a:graphic>
      </p:graphicFrame>
      <p:sp>
        <p:nvSpPr>
          <p:cNvPr id="4" name="Text Placeholder 3">
            <a:extLst>
              <a:ext uri="{FF2B5EF4-FFF2-40B4-BE49-F238E27FC236}">
                <a16:creationId xmlns:a16="http://schemas.microsoft.com/office/drawing/2014/main" id="{022D4996-C1E3-4128-AD7C-334A510E2427}"/>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2896988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8DC09-B47B-420A-8DE0-19ED91376ADD}"/>
              </a:ext>
            </a:extLst>
          </p:cNvPr>
          <p:cNvSpPr>
            <a:spLocks noGrp="1"/>
          </p:cNvSpPr>
          <p:nvPr>
            <p:ph type="title"/>
          </p:nvPr>
        </p:nvSpPr>
        <p:spPr/>
        <p:txBody>
          <a:bodyPr/>
          <a:lstStyle/>
          <a:p>
            <a:r>
              <a:rPr lang="en-US"/>
              <a:t>Instagram Hashtag Detection | TrendSet</a:t>
            </a:r>
          </a:p>
        </p:txBody>
      </p:sp>
      <p:graphicFrame>
        <p:nvGraphicFramePr>
          <p:cNvPr id="5" name="Table Placeholder 4">
            <a:extLst>
              <a:ext uri="{FF2B5EF4-FFF2-40B4-BE49-F238E27FC236}">
                <a16:creationId xmlns:a16="http://schemas.microsoft.com/office/drawing/2014/main" id="{6CD61CE0-6601-4EA4-B8C5-638356F8960A}"/>
              </a:ext>
            </a:extLst>
          </p:cNvPr>
          <p:cNvGraphicFramePr>
            <a:graphicFrameLocks noGrp="1"/>
          </p:cNvGraphicFramePr>
          <p:nvPr>
            <p:ph type="tbl" sz="quarter" idx="13"/>
            <p:extLst>
              <p:ext uri="{D42A27DB-BD31-4B8C-83A1-F6EECF244321}">
                <p14:modId xmlns:p14="http://schemas.microsoft.com/office/powerpoint/2010/main" val="2340688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21044583"/>
                    </a:ext>
                  </a:extLst>
                </a:gridCol>
                <a:gridCol w="822960">
                  <a:extLst>
                    <a:ext uri="{9D8B030D-6E8A-4147-A177-3AD203B41FA5}">
                      <a16:colId xmlns:a16="http://schemas.microsoft.com/office/drawing/2014/main" val="645257688"/>
                    </a:ext>
                  </a:extLst>
                </a:gridCol>
                <a:gridCol w="822960">
                  <a:extLst>
                    <a:ext uri="{9D8B030D-6E8A-4147-A177-3AD203B41FA5}">
                      <a16:colId xmlns:a16="http://schemas.microsoft.com/office/drawing/2014/main" val="2211360634"/>
                    </a:ext>
                  </a:extLst>
                </a:gridCol>
                <a:gridCol w="822960">
                  <a:extLst>
                    <a:ext uri="{9D8B030D-6E8A-4147-A177-3AD203B41FA5}">
                      <a16:colId xmlns:a16="http://schemas.microsoft.com/office/drawing/2014/main" val="2409599375"/>
                    </a:ext>
                  </a:extLst>
                </a:gridCol>
                <a:gridCol w="822960">
                  <a:extLst>
                    <a:ext uri="{9D8B030D-6E8A-4147-A177-3AD203B41FA5}">
                      <a16:colId xmlns:a16="http://schemas.microsoft.com/office/drawing/2014/main" val="3675488147"/>
                    </a:ext>
                  </a:extLst>
                </a:gridCol>
                <a:gridCol w="822960">
                  <a:extLst>
                    <a:ext uri="{9D8B030D-6E8A-4147-A177-3AD203B41FA5}">
                      <a16:colId xmlns:a16="http://schemas.microsoft.com/office/drawing/2014/main" val="3592100499"/>
                    </a:ext>
                  </a:extLst>
                </a:gridCol>
                <a:gridCol w="822960">
                  <a:extLst>
                    <a:ext uri="{9D8B030D-6E8A-4147-A177-3AD203B41FA5}">
                      <a16:colId xmlns:a16="http://schemas.microsoft.com/office/drawing/2014/main" val="1862797040"/>
                    </a:ext>
                  </a:extLst>
                </a:gridCol>
                <a:gridCol w="822960">
                  <a:extLst>
                    <a:ext uri="{9D8B030D-6E8A-4147-A177-3AD203B41FA5}">
                      <a16:colId xmlns:a16="http://schemas.microsoft.com/office/drawing/2014/main" val="282537545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Likes per Post</a:t>
                      </a:r>
                    </a:p>
                  </a:txBody>
                  <a:tcPr/>
                </a:tc>
                <a:tc>
                  <a:txBody>
                    <a:bodyPr/>
                    <a:lstStyle/>
                    <a:p>
                      <a:r>
                        <a:rPr lang="en-US" sz="1000"/>
                        <a:t>Avg. Comments per Post</a:t>
                      </a:r>
                    </a:p>
                  </a:txBody>
                  <a:tcPr/>
                </a:tc>
                <a:tc>
                  <a:txBody>
                    <a:bodyPr/>
                    <a:lstStyle/>
                    <a:p>
                      <a:r>
                        <a:rPr lang="en-US" sz="1000"/>
                        <a:t>Avg. Saves per Post</a:t>
                      </a:r>
                    </a:p>
                  </a:txBody>
                  <a:tcPr/>
                </a:tc>
                <a:tc>
                  <a:txBody>
                    <a:bodyPr/>
                    <a:lstStyle/>
                    <a:p>
                      <a:r>
                        <a:rPr lang="en-US" sz="1000"/>
                        <a:t>Avg. Engagements per Post</a:t>
                      </a:r>
                    </a:p>
                  </a:txBody>
                  <a:tcPr/>
                </a:tc>
                <a:tc>
                  <a:txBody>
                    <a:bodyPr/>
                    <a:lstStyle/>
                    <a:p>
                      <a:r>
                        <a:rPr lang="en-US" sz="1000"/>
                        <a:t>Avg. Impressions per Post</a:t>
                      </a:r>
                    </a:p>
                  </a:txBody>
                  <a:tcPr/>
                </a:tc>
                <a:tc>
                  <a:txBody>
                    <a:bodyPr/>
                    <a:lstStyle/>
                    <a:p>
                      <a:r>
                        <a:rPr lang="en-US" sz="1000"/>
                        <a:t>Avg. Reach per Post</a:t>
                      </a:r>
                    </a:p>
                  </a:txBody>
                  <a:tcPr/>
                </a:tc>
                <a:extLst>
                  <a:ext uri="{0D108BD9-81ED-4DB2-BD59-A6C34878D82A}">
                    <a16:rowId xmlns:a16="http://schemas.microsoft.com/office/drawing/2014/main" val="402337729"/>
                  </a:ext>
                </a:extLst>
              </a:tr>
              <a:tr h="370840">
                <a:tc>
                  <a:txBody>
                    <a:bodyPr/>
                    <a:lstStyle/>
                    <a:p>
                      <a:r>
                        <a:rPr lang="en-US" sz="1000"/>
                        <a:t>#trendsetmünchen</a:t>
                      </a:r>
                    </a:p>
                  </a:txBody>
                  <a:tcPr/>
                </a:tc>
                <a:tc>
                  <a:txBody>
                    <a:bodyPr/>
                    <a:lstStyle/>
                    <a:p>
                      <a:r>
                        <a:rPr lang="en-US" sz="1000"/>
                        <a:t>6</a:t>
                      </a:r>
                    </a:p>
                  </a:txBody>
                  <a:tcPr/>
                </a:tc>
                <a:tc>
                  <a:txBody>
                    <a:bodyPr/>
                    <a:lstStyle/>
                    <a:p>
                      <a:r>
                        <a:rPr lang="en-US" sz="1000"/>
                        <a:t>46.166666666667</a:t>
                      </a:r>
                    </a:p>
                  </a:txBody>
                  <a:tcPr/>
                </a:tc>
                <a:tc>
                  <a:txBody>
                    <a:bodyPr/>
                    <a:lstStyle/>
                    <a:p>
                      <a:r>
                        <a:rPr lang="en-US" sz="1000"/>
                        <a:t>2</a:t>
                      </a:r>
                    </a:p>
                  </a:txBody>
                  <a:tcPr/>
                </a:tc>
                <a:tc>
                  <a:txBody>
                    <a:bodyPr/>
                    <a:lstStyle/>
                    <a:p>
                      <a:r>
                        <a:rPr lang="en-US" sz="1000"/>
                        <a:t>2.6666666666667</a:t>
                      </a:r>
                    </a:p>
                  </a:txBody>
                  <a:tcPr/>
                </a:tc>
                <a:tc>
                  <a:txBody>
                    <a:bodyPr/>
                    <a:lstStyle/>
                    <a:p>
                      <a:r>
                        <a:rPr lang="en-US" sz="1000"/>
                        <a:t>50.833333333333</a:t>
                      </a:r>
                    </a:p>
                  </a:txBody>
                  <a:tcPr/>
                </a:tc>
                <a:tc>
                  <a:txBody>
                    <a:bodyPr/>
                    <a:lstStyle/>
                    <a:p>
                      <a:r>
                        <a:rPr lang="en-US" sz="1000"/>
                        <a:t>1277.8333333333</a:t>
                      </a:r>
                    </a:p>
                  </a:txBody>
                  <a:tcPr/>
                </a:tc>
                <a:tc>
                  <a:txBody>
                    <a:bodyPr/>
                    <a:lstStyle/>
                    <a:p>
                      <a:r>
                        <a:rPr lang="en-US" sz="1000"/>
                        <a:t>1062.8333333333</a:t>
                      </a:r>
                    </a:p>
                  </a:txBody>
                  <a:tcPr/>
                </a:tc>
                <a:extLst>
                  <a:ext uri="{0D108BD9-81ED-4DB2-BD59-A6C34878D82A}">
                    <a16:rowId xmlns:a16="http://schemas.microsoft.com/office/drawing/2014/main" val="1674713789"/>
                  </a:ext>
                </a:extLst>
              </a:tr>
              <a:tr h="370840">
                <a:tc>
                  <a:txBody>
                    <a:bodyPr/>
                    <a:lstStyle/>
                    <a:p>
                      <a:r>
                        <a:rPr lang="en-US" sz="1000"/>
                        <a:t>#trendinteriors</a:t>
                      </a:r>
                    </a:p>
                  </a:txBody>
                  <a:tcPr/>
                </a:tc>
                <a:tc>
                  <a:txBody>
                    <a:bodyPr/>
                    <a:lstStyle/>
                    <a:p>
                      <a:r>
                        <a:rPr lang="en-US" sz="1000"/>
                        <a:t>6</a:t>
                      </a:r>
                    </a:p>
                  </a:txBody>
                  <a:tcPr/>
                </a:tc>
                <a:tc>
                  <a:txBody>
                    <a:bodyPr/>
                    <a:lstStyle/>
                    <a:p>
                      <a:r>
                        <a:rPr lang="en-US" sz="1000"/>
                        <a:t>46.166666666667</a:t>
                      </a:r>
                    </a:p>
                  </a:txBody>
                  <a:tcPr/>
                </a:tc>
                <a:tc>
                  <a:txBody>
                    <a:bodyPr/>
                    <a:lstStyle/>
                    <a:p>
                      <a:r>
                        <a:rPr lang="en-US" sz="1000"/>
                        <a:t>2</a:t>
                      </a:r>
                    </a:p>
                  </a:txBody>
                  <a:tcPr/>
                </a:tc>
                <a:tc>
                  <a:txBody>
                    <a:bodyPr/>
                    <a:lstStyle/>
                    <a:p>
                      <a:r>
                        <a:rPr lang="en-US" sz="1000"/>
                        <a:t>2.6666666666667</a:t>
                      </a:r>
                    </a:p>
                  </a:txBody>
                  <a:tcPr/>
                </a:tc>
                <a:tc>
                  <a:txBody>
                    <a:bodyPr/>
                    <a:lstStyle/>
                    <a:p>
                      <a:r>
                        <a:rPr lang="en-US" sz="1000"/>
                        <a:t>50.833333333333</a:t>
                      </a:r>
                    </a:p>
                  </a:txBody>
                  <a:tcPr/>
                </a:tc>
                <a:tc>
                  <a:txBody>
                    <a:bodyPr/>
                    <a:lstStyle/>
                    <a:p>
                      <a:r>
                        <a:rPr lang="en-US" sz="1000"/>
                        <a:t>1277.8333333333</a:t>
                      </a:r>
                    </a:p>
                  </a:txBody>
                  <a:tcPr/>
                </a:tc>
                <a:tc>
                  <a:txBody>
                    <a:bodyPr/>
                    <a:lstStyle/>
                    <a:p>
                      <a:r>
                        <a:rPr lang="en-US" sz="1000"/>
                        <a:t>1062.8333333333</a:t>
                      </a:r>
                    </a:p>
                  </a:txBody>
                  <a:tcPr/>
                </a:tc>
                <a:extLst>
                  <a:ext uri="{0D108BD9-81ED-4DB2-BD59-A6C34878D82A}">
                    <a16:rowId xmlns:a16="http://schemas.microsoft.com/office/drawing/2014/main" val="3814500139"/>
                  </a:ext>
                </a:extLst>
              </a:tr>
              <a:tr h="370840">
                <a:tc>
                  <a:txBody>
                    <a:bodyPr/>
                    <a:lstStyle/>
                    <a:p>
                      <a:r>
                        <a:rPr lang="en-US" sz="1000"/>
                        <a:t>#interiors</a:t>
                      </a:r>
                    </a:p>
                  </a:txBody>
                  <a:tcPr/>
                </a:tc>
                <a:tc>
                  <a:txBody>
                    <a:bodyPr/>
                    <a:lstStyle/>
                    <a:p>
                      <a:r>
                        <a:rPr lang="en-US" sz="1000"/>
                        <a:t>6</a:t>
                      </a:r>
                    </a:p>
                  </a:txBody>
                  <a:tcPr/>
                </a:tc>
                <a:tc>
                  <a:txBody>
                    <a:bodyPr/>
                    <a:lstStyle/>
                    <a:p>
                      <a:r>
                        <a:rPr lang="en-US" sz="1000"/>
                        <a:t>46.166666666667</a:t>
                      </a:r>
                    </a:p>
                  </a:txBody>
                  <a:tcPr/>
                </a:tc>
                <a:tc>
                  <a:txBody>
                    <a:bodyPr/>
                    <a:lstStyle/>
                    <a:p>
                      <a:r>
                        <a:rPr lang="en-US" sz="1000"/>
                        <a:t>2</a:t>
                      </a:r>
                    </a:p>
                  </a:txBody>
                  <a:tcPr/>
                </a:tc>
                <a:tc>
                  <a:txBody>
                    <a:bodyPr/>
                    <a:lstStyle/>
                    <a:p>
                      <a:r>
                        <a:rPr lang="en-US" sz="1000"/>
                        <a:t>2.6666666666667</a:t>
                      </a:r>
                    </a:p>
                  </a:txBody>
                  <a:tcPr/>
                </a:tc>
                <a:tc>
                  <a:txBody>
                    <a:bodyPr/>
                    <a:lstStyle/>
                    <a:p>
                      <a:r>
                        <a:rPr lang="en-US" sz="1000"/>
                        <a:t>50.833333333333</a:t>
                      </a:r>
                    </a:p>
                  </a:txBody>
                  <a:tcPr/>
                </a:tc>
                <a:tc>
                  <a:txBody>
                    <a:bodyPr/>
                    <a:lstStyle/>
                    <a:p>
                      <a:r>
                        <a:rPr lang="en-US" sz="1000"/>
                        <a:t>1277.8333333333</a:t>
                      </a:r>
                    </a:p>
                  </a:txBody>
                  <a:tcPr/>
                </a:tc>
                <a:tc>
                  <a:txBody>
                    <a:bodyPr/>
                    <a:lstStyle/>
                    <a:p>
                      <a:r>
                        <a:rPr lang="en-US" sz="1000"/>
                        <a:t>1062.8333333333</a:t>
                      </a:r>
                    </a:p>
                  </a:txBody>
                  <a:tcPr/>
                </a:tc>
                <a:extLst>
                  <a:ext uri="{0D108BD9-81ED-4DB2-BD59-A6C34878D82A}">
                    <a16:rowId xmlns:a16="http://schemas.microsoft.com/office/drawing/2014/main" val="3089344189"/>
                  </a:ext>
                </a:extLst>
              </a:tr>
              <a:tr h="370840">
                <a:tc>
                  <a:txBody>
                    <a:bodyPr/>
                    <a:lstStyle/>
                    <a:p>
                      <a:r>
                        <a:rPr lang="en-US" sz="1000"/>
                        <a:t>#inspiration</a:t>
                      </a:r>
                    </a:p>
                  </a:txBody>
                  <a:tcPr/>
                </a:tc>
                <a:tc>
                  <a:txBody>
                    <a:bodyPr/>
                    <a:lstStyle/>
                    <a:p>
                      <a:r>
                        <a:rPr lang="en-US" sz="1000"/>
                        <a:t>6</a:t>
                      </a:r>
                    </a:p>
                  </a:txBody>
                  <a:tcPr/>
                </a:tc>
                <a:tc>
                  <a:txBody>
                    <a:bodyPr/>
                    <a:lstStyle/>
                    <a:p>
                      <a:r>
                        <a:rPr lang="en-US" sz="1000"/>
                        <a:t>46.166666666667</a:t>
                      </a:r>
                    </a:p>
                  </a:txBody>
                  <a:tcPr/>
                </a:tc>
                <a:tc>
                  <a:txBody>
                    <a:bodyPr/>
                    <a:lstStyle/>
                    <a:p>
                      <a:r>
                        <a:rPr lang="en-US" sz="1000"/>
                        <a:t>2</a:t>
                      </a:r>
                    </a:p>
                  </a:txBody>
                  <a:tcPr/>
                </a:tc>
                <a:tc>
                  <a:txBody>
                    <a:bodyPr/>
                    <a:lstStyle/>
                    <a:p>
                      <a:r>
                        <a:rPr lang="en-US" sz="1000"/>
                        <a:t>2.6666666666667</a:t>
                      </a:r>
                    </a:p>
                  </a:txBody>
                  <a:tcPr/>
                </a:tc>
                <a:tc>
                  <a:txBody>
                    <a:bodyPr/>
                    <a:lstStyle/>
                    <a:p>
                      <a:r>
                        <a:rPr lang="en-US" sz="1000"/>
                        <a:t>50.833333333333</a:t>
                      </a:r>
                    </a:p>
                  </a:txBody>
                  <a:tcPr/>
                </a:tc>
                <a:tc>
                  <a:txBody>
                    <a:bodyPr/>
                    <a:lstStyle/>
                    <a:p>
                      <a:r>
                        <a:rPr lang="en-US" sz="1000"/>
                        <a:t>1277.8333333333</a:t>
                      </a:r>
                    </a:p>
                  </a:txBody>
                  <a:tcPr/>
                </a:tc>
                <a:tc>
                  <a:txBody>
                    <a:bodyPr/>
                    <a:lstStyle/>
                    <a:p>
                      <a:r>
                        <a:rPr lang="en-US" sz="1000"/>
                        <a:t>1062.8333333333</a:t>
                      </a:r>
                    </a:p>
                  </a:txBody>
                  <a:tcPr/>
                </a:tc>
                <a:extLst>
                  <a:ext uri="{0D108BD9-81ED-4DB2-BD59-A6C34878D82A}">
                    <a16:rowId xmlns:a16="http://schemas.microsoft.com/office/drawing/2014/main" val="3924643695"/>
                  </a:ext>
                </a:extLst>
              </a:tr>
              <a:tr h="370840">
                <a:tc>
                  <a:txBody>
                    <a:bodyPr/>
                    <a:lstStyle/>
                    <a:p>
                      <a:r>
                        <a:rPr lang="en-US" sz="1000"/>
                        <a:t>#lifestyle</a:t>
                      </a:r>
                    </a:p>
                  </a:txBody>
                  <a:tcPr/>
                </a:tc>
                <a:tc>
                  <a:txBody>
                    <a:bodyPr/>
                    <a:lstStyle/>
                    <a:p>
                      <a:r>
                        <a:rPr lang="en-US" sz="1000"/>
                        <a:t>6</a:t>
                      </a:r>
                    </a:p>
                  </a:txBody>
                  <a:tcPr/>
                </a:tc>
                <a:tc>
                  <a:txBody>
                    <a:bodyPr/>
                    <a:lstStyle/>
                    <a:p>
                      <a:r>
                        <a:rPr lang="en-US" sz="1000"/>
                        <a:t>46.166666666667</a:t>
                      </a:r>
                    </a:p>
                  </a:txBody>
                  <a:tcPr/>
                </a:tc>
                <a:tc>
                  <a:txBody>
                    <a:bodyPr/>
                    <a:lstStyle/>
                    <a:p>
                      <a:r>
                        <a:rPr lang="en-US" sz="1000"/>
                        <a:t>2</a:t>
                      </a:r>
                    </a:p>
                  </a:txBody>
                  <a:tcPr/>
                </a:tc>
                <a:tc>
                  <a:txBody>
                    <a:bodyPr/>
                    <a:lstStyle/>
                    <a:p>
                      <a:r>
                        <a:rPr lang="en-US" sz="1000"/>
                        <a:t>2.6666666666667</a:t>
                      </a:r>
                    </a:p>
                  </a:txBody>
                  <a:tcPr/>
                </a:tc>
                <a:tc>
                  <a:txBody>
                    <a:bodyPr/>
                    <a:lstStyle/>
                    <a:p>
                      <a:r>
                        <a:rPr lang="en-US" sz="1000"/>
                        <a:t>50.833333333333</a:t>
                      </a:r>
                    </a:p>
                  </a:txBody>
                  <a:tcPr/>
                </a:tc>
                <a:tc>
                  <a:txBody>
                    <a:bodyPr/>
                    <a:lstStyle/>
                    <a:p>
                      <a:r>
                        <a:rPr lang="en-US" sz="1000"/>
                        <a:t>1277.8333333333</a:t>
                      </a:r>
                    </a:p>
                  </a:txBody>
                  <a:tcPr/>
                </a:tc>
                <a:tc>
                  <a:txBody>
                    <a:bodyPr/>
                    <a:lstStyle/>
                    <a:p>
                      <a:r>
                        <a:rPr lang="en-US" sz="1000"/>
                        <a:t>1062.8333333333</a:t>
                      </a:r>
                    </a:p>
                  </a:txBody>
                  <a:tcPr/>
                </a:tc>
                <a:extLst>
                  <a:ext uri="{0D108BD9-81ED-4DB2-BD59-A6C34878D82A}">
                    <a16:rowId xmlns:a16="http://schemas.microsoft.com/office/drawing/2014/main" val="1171358773"/>
                  </a:ext>
                </a:extLst>
              </a:tr>
              <a:tr h="370840">
                <a:tc>
                  <a:txBody>
                    <a:bodyPr/>
                    <a:lstStyle/>
                    <a:p>
                      <a:r>
                        <a:rPr lang="en-US" sz="1000"/>
                        <a:t>#trendsetwinter2020</a:t>
                      </a:r>
                    </a:p>
                  </a:txBody>
                  <a:tcPr/>
                </a:tc>
                <a:tc>
                  <a:txBody>
                    <a:bodyPr/>
                    <a:lstStyle/>
                    <a:p>
                      <a:r>
                        <a:rPr lang="en-US" sz="1000"/>
                        <a:t>6</a:t>
                      </a:r>
                    </a:p>
                  </a:txBody>
                  <a:tcPr/>
                </a:tc>
                <a:tc>
                  <a:txBody>
                    <a:bodyPr/>
                    <a:lstStyle/>
                    <a:p>
                      <a:r>
                        <a:rPr lang="en-US" sz="1000"/>
                        <a:t>46.166666666667</a:t>
                      </a:r>
                    </a:p>
                  </a:txBody>
                  <a:tcPr/>
                </a:tc>
                <a:tc>
                  <a:txBody>
                    <a:bodyPr/>
                    <a:lstStyle/>
                    <a:p>
                      <a:r>
                        <a:rPr lang="en-US" sz="1000"/>
                        <a:t>2</a:t>
                      </a:r>
                    </a:p>
                  </a:txBody>
                  <a:tcPr/>
                </a:tc>
                <a:tc>
                  <a:txBody>
                    <a:bodyPr/>
                    <a:lstStyle/>
                    <a:p>
                      <a:r>
                        <a:rPr lang="en-US" sz="1000"/>
                        <a:t>2.6666666666667</a:t>
                      </a:r>
                    </a:p>
                  </a:txBody>
                  <a:tcPr/>
                </a:tc>
                <a:tc>
                  <a:txBody>
                    <a:bodyPr/>
                    <a:lstStyle/>
                    <a:p>
                      <a:r>
                        <a:rPr lang="en-US" sz="1000"/>
                        <a:t>50.833333333333</a:t>
                      </a:r>
                    </a:p>
                  </a:txBody>
                  <a:tcPr/>
                </a:tc>
                <a:tc>
                  <a:txBody>
                    <a:bodyPr/>
                    <a:lstStyle/>
                    <a:p>
                      <a:r>
                        <a:rPr lang="en-US" sz="1000"/>
                        <a:t>1277.8333333333</a:t>
                      </a:r>
                    </a:p>
                  </a:txBody>
                  <a:tcPr/>
                </a:tc>
                <a:tc>
                  <a:txBody>
                    <a:bodyPr/>
                    <a:lstStyle/>
                    <a:p>
                      <a:r>
                        <a:rPr lang="en-US" sz="1000"/>
                        <a:t>1062.8333333333</a:t>
                      </a:r>
                    </a:p>
                  </a:txBody>
                  <a:tcPr/>
                </a:tc>
                <a:extLst>
                  <a:ext uri="{0D108BD9-81ED-4DB2-BD59-A6C34878D82A}">
                    <a16:rowId xmlns:a16="http://schemas.microsoft.com/office/drawing/2014/main" val="2408144771"/>
                  </a:ext>
                </a:extLst>
              </a:tr>
              <a:tr h="370840">
                <a:tc>
                  <a:txBody>
                    <a:bodyPr/>
                    <a:lstStyle/>
                    <a:p>
                      <a:r>
                        <a:rPr lang="en-US" sz="1000"/>
                        <a:t>#trendscouts</a:t>
                      </a:r>
                    </a:p>
                  </a:txBody>
                  <a:tcPr/>
                </a:tc>
                <a:tc>
                  <a:txBody>
                    <a:bodyPr/>
                    <a:lstStyle/>
                    <a:p>
                      <a:r>
                        <a:rPr lang="en-US" sz="1000"/>
                        <a:t>1</a:t>
                      </a:r>
                    </a:p>
                  </a:txBody>
                  <a:tcPr/>
                </a:tc>
                <a:tc>
                  <a:txBody>
                    <a:bodyPr/>
                    <a:lstStyle/>
                    <a:p>
                      <a:r>
                        <a:rPr lang="en-US" sz="1000"/>
                        <a:t>45</a:t>
                      </a:r>
                    </a:p>
                  </a:txBody>
                  <a:tcPr/>
                </a:tc>
                <a:tc>
                  <a:txBody>
                    <a:bodyPr/>
                    <a:lstStyle/>
                    <a:p>
                      <a:r>
                        <a:rPr lang="en-US" sz="1000"/>
                        <a:t>1</a:t>
                      </a:r>
                    </a:p>
                  </a:txBody>
                  <a:tcPr/>
                </a:tc>
                <a:tc>
                  <a:txBody>
                    <a:bodyPr/>
                    <a:lstStyle/>
                    <a:p>
                      <a:r>
                        <a:rPr lang="en-US" sz="1000"/>
                        <a:t>3</a:t>
                      </a:r>
                    </a:p>
                  </a:txBody>
                  <a:tcPr/>
                </a:tc>
                <a:tc>
                  <a:txBody>
                    <a:bodyPr/>
                    <a:lstStyle/>
                    <a:p>
                      <a:r>
                        <a:rPr lang="en-US" sz="1000"/>
                        <a:t>49</a:t>
                      </a:r>
                    </a:p>
                  </a:txBody>
                  <a:tcPr/>
                </a:tc>
                <a:tc>
                  <a:txBody>
                    <a:bodyPr/>
                    <a:lstStyle/>
                    <a:p>
                      <a:r>
                        <a:rPr lang="en-US" sz="1000"/>
                        <a:t>1312</a:t>
                      </a:r>
                    </a:p>
                  </a:txBody>
                  <a:tcPr/>
                </a:tc>
                <a:tc>
                  <a:txBody>
                    <a:bodyPr/>
                    <a:lstStyle/>
                    <a:p>
                      <a:r>
                        <a:rPr lang="en-US" sz="1000"/>
                        <a:t>1076</a:t>
                      </a:r>
                    </a:p>
                  </a:txBody>
                  <a:tcPr/>
                </a:tc>
                <a:extLst>
                  <a:ext uri="{0D108BD9-81ED-4DB2-BD59-A6C34878D82A}">
                    <a16:rowId xmlns:a16="http://schemas.microsoft.com/office/drawing/2014/main" val="1269106794"/>
                  </a:ext>
                </a:extLst>
              </a:tr>
              <a:tr h="370840">
                <a:tc>
                  <a:txBody>
                    <a:bodyPr/>
                    <a:lstStyle/>
                    <a:p>
                      <a:r>
                        <a:rPr lang="en-US" sz="1000"/>
                        <a:t>#dazzlingmoods</a:t>
                      </a:r>
                    </a:p>
                  </a:txBody>
                  <a:tcPr/>
                </a:tc>
                <a:tc>
                  <a:txBody>
                    <a:bodyPr/>
                    <a:lstStyle/>
                    <a:p>
                      <a:r>
                        <a:rPr lang="en-US" sz="1000"/>
                        <a:t>1</a:t>
                      </a:r>
                    </a:p>
                  </a:txBody>
                  <a:tcPr/>
                </a:tc>
                <a:tc>
                  <a:txBody>
                    <a:bodyPr/>
                    <a:lstStyle/>
                    <a:p>
                      <a:r>
                        <a:rPr lang="en-US" sz="1000"/>
                        <a:t>43</a:t>
                      </a:r>
                    </a:p>
                  </a:txBody>
                  <a:tcPr/>
                </a:tc>
                <a:tc>
                  <a:txBody>
                    <a:bodyPr/>
                    <a:lstStyle/>
                    <a:p>
                      <a:r>
                        <a:rPr lang="en-US" sz="1000"/>
                        <a:t>1</a:t>
                      </a:r>
                    </a:p>
                  </a:txBody>
                  <a:tcPr/>
                </a:tc>
                <a:tc>
                  <a:txBody>
                    <a:bodyPr/>
                    <a:lstStyle/>
                    <a:p>
                      <a:r>
                        <a:rPr lang="en-US" sz="1000"/>
                        <a:t>5</a:t>
                      </a:r>
                    </a:p>
                  </a:txBody>
                  <a:tcPr/>
                </a:tc>
                <a:tc>
                  <a:txBody>
                    <a:bodyPr/>
                    <a:lstStyle/>
                    <a:p>
                      <a:r>
                        <a:rPr lang="en-US" sz="1000"/>
                        <a:t>49</a:t>
                      </a:r>
                    </a:p>
                  </a:txBody>
                  <a:tcPr/>
                </a:tc>
                <a:tc>
                  <a:txBody>
                    <a:bodyPr/>
                    <a:lstStyle/>
                    <a:p>
                      <a:r>
                        <a:rPr lang="en-US" sz="1000"/>
                        <a:t>1148</a:t>
                      </a:r>
                    </a:p>
                  </a:txBody>
                  <a:tcPr/>
                </a:tc>
                <a:tc>
                  <a:txBody>
                    <a:bodyPr/>
                    <a:lstStyle/>
                    <a:p>
                      <a:r>
                        <a:rPr lang="en-US" sz="1000"/>
                        <a:t>953</a:t>
                      </a:r>
                    </a:p>
                  </a:txBody>
                  <a:tcPr/>
                </a:tc>
                <a:extLst>
                  <a:ext uri="{0D108BD9-81ED-4DB2-BD59-A6C34878D82A}">
                    <a16:rowId xmlns:a16="http://schemas.microsoft.com/office/drawing/2014/main" val="1036664680"/>
                  </a:ext>
                </a:extLst>
              </a:tr>
            </a:tbl>
          </a:graphicData>
        </a:graphic>
      </p:graphicFrame>
      <p:sp>
        <p:nvSpPr>
          <p:cNvPr id="4" name="Text Placeholder 3">
            <a:extLst>
              <a:ext uri="{FF2B5EF4-FFF2-40B4-BE49-F238E27FC236}">
                <a16:creationId xmlns:a16="http://schemas.microsoft.com/office/drawing/2014/main" id="{3F7AC5B7-84EA-426B-973C-8F35C64D3B42}"/>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38913154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1678</Words>
  <Application>Microsoft Office PowerPoint</Application>
  <PresentationFormat>On-screen Show (4:3)</PresentationFormat>
  <Paragraphs>583</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Instagram Quartal</vt:lpstr>
      <vt:lpstr>Instagram Key Metrics Table | TrendSet</vt:lpstr>
      <vt:lpstr>Instagram Key Metrics Table | TrendSet</vt:lpstr>
      <vt:lpstr>Instagram Followers Total | TrendSet</vt:lpstr>
      <vt:lpstr>Instagram Followers Table | TrendSet</vt:lpstr>
      <vt:lpstr>Instagram Posts Table | TrendSet - 1 of 6</vt:lpstr>
      <vt:lpstr>Instagram Posts Table | TrendSet - 2 of 6</vt:lpstr>
      <vt:lpstr>Instagram Posts Table | TrendSet - 3 of 6</vt:lpstr>
      <vt:lpstr>Instagram Posts Table | TrendSet - 4 of 6</vt:lpstr>
      <vt:lpstr>Instagram Posts Table | TrendSet - 5 of 6</vt:lpstr>
      <vt:lpstr>Instagram Posts Table | TrendSet - 6 of 6</vt:lpstr>
      <vt:lpstr>Instagram Stories Key Metrics Table | TrendSet</vt:lpstr>
      <vt:lpstr>Instagram Stories Table  | TrendSet - 1 of 12</vt:lpstr>
      <vt:lpstr>Instagram Stories Table  | TrendSet - 2 of 12</vt:lpstr>
      <vt:lpstr>Instagram Stories Table  | TrendSet - 3 of 12</vt:lpstr>
      <vt:lpstr>Instagram Stories Table  | TrendSet - 4 of 12</vt:lpstr>
      <vt:lpstr>Instagram Stories Table  | TrendSet - 5 of 12</vt:lpstr>
      <vt:lpstr>Instagram Stories Table  | TrendSet - 6 of 12</vt:lpstr>
      <vt:lpstr>Instagram Stories Table  | TrendSet - 7 of 12</vt:lpstr>
      <vt:lpstr>Instagram Stories Table  | TrendSet - 8 of 12</vt:lpstr>
      <vt:lpstr>Instagram Stories Table  | TrendSet - 9 of 12</vt:lpstr>
      <vt:lpstr>Instagram Stories Table  | TrendSet - 10 of 12</vt:lpstr>
      <vt:lpstr>Instagram Stories Table  | TrendSet - 11 of 12</vt:lpstr>
      <vt:lpstr>Instagram Stories Table  | TrendSet - 12 of 12</vt:lpstr>
      <vt:lpstr>Instagram Hashtag Detection | TrendSet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Quartal</dc:title>
  <dc:creator>Frederik Peiniger</dc:creator>
  <cp:lastModifiedBy>Frederik Peiniger</cp:lastModifiedBy>
  <cp:revision>1</cp:revision>
  <dcterms:created xsi:type="dcterms:W3CDTF">2020-01-24T12:13:24Z</dcterms:created>
  <dcterms:modified xsi:type="dcterms:W3CDTF">2020-01-24T12:14:19Z</dcterms:modified>
</cp:coreProperties>
</file>