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90"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Sheet1!$A$2:$A$16</c:f>
              <c:numCache>
                <c:formatCode>m/d/yyyy</c:formatCode>
                <c:ptCount val="15"/>
                <c:pt idx="0">
                  <c:v>43839</c:v>
                </c:pt>
                <c:pt idx="1">
                  <c:v>43840</c:v>
                </c:pt>
                <c:pt idx="2">
                  <c:v>43841</c:v>
                </c:pt>
                <c:pt idx="3">
                  <c:v>43842</c:v>
                </c:pt>
                <c:pt idx="4">
                  <c:v>43843</c:v>
                </c:pt>
                <c:pt idx="5">
                  <c:v>43844</c:v>
                </c:pt>
                <c:pt idx="6">
                  <c:v>43845</c:v>
                </c:pt>
                <c:pt idx="7">
                  <c:v>43846</c:v>
                </c:pt>
                <c:pt idx="8">
                  <c:v>43847</c:v>
                </c:pt>
                <c:pt idx="9">
                  <c:v>43848</c:v>
                </c:pt>
                <c:pt idx="10">
                  <c:v>43849</c:v>
                </c:pt>
                <c:pt idx="11">
                  <c:v>43850</c:v>
                </c:pt>
                <c:pt idx="12">
                  <c:v>43851</c:v>
                </c:pt>
                <c:pt idx="13">
                  <c:v>43852</c:v>
                </c:pt>
                <c:pt idx="14">
                  <c:v>43853</c:v>
                </c:pt>
              </c:numCache>
            </c:numRef>
          </c:cat>
          <c:val>
            <c:numRef>
              <c:f>Sheet1!$B$2:$B$16</c:f>
              <c:numCache>
                <c:formatCode>General</c:formatCode>
                <c:ptCount val="15"/>
                <c:pt idx="0">
                  <c:v>5169</c:v>
                </c:pt>
                <c:pt idx="1">
                  <c:v>5184</c:v>
                </c:pt>
                <c:pt idx="2">
                  <c:v>5190</c:v>
                </c:pt>
                <c:pt idx="3">
                  <c:v>5201</c:v>
                </c:pt>
                <c:pt idx="4">
                  <c:v>5218</c:v>
                </c:pt>
                <c:pt idx="5">
                  <c:v>5243</c:v>
                </c:pt>
                <c:pt idx="6">
                  <c:v>5246</c:v>
                </c:pt>
                <c:pt idx="7">
                  <c:v>5245</c:v>
                </c:pt>
                <c:pt idx="8">
                  <c:v>5257</c:v>
                </c:pt>
                <c:pt idx="9">
                  <c:v>5259</c:v>
                </c:pt>
                <c:pt idx="10">
                  <c:v>5270</c:v>
                </c:pt>
                <c:pt idx="11">
                  <c:v>5287</c:v>
                </c:pt>
                <c:pt idx="12">
                  <c:v>5294</c:v>
                </c:pt>
                <c:pt idx="13">
                  <c:v>5318</c:v>
                </c:pt>
                <c:pt idx="14">
                  <c:v>5321</c:v>
                </c:pt>
              </c:numCache>
            </c:numRef>
          </c:val>
          <c:smooth val="0"/>
          <c:extLst>
            <c:ext xmlns:c16="http://schemas.microsoft.com/office/drawing/2014/chart" uri="{C3380CC4-5D6E-409C-BE32-E72D297353CC}">
              <c16:uniqueId val="{00000000-E14B-4B03-8089-C80E5ED8EA25}"/>
            </c:ext>
          </c:extLst>
        </c:ser>
        <c:ser>
          <c:idx val="1"/>
          <c:order val="1"/>
          <c:tx>
            <c:strRef>
              <c:f>Sheet1!$C$1</c:f>
              <c:strCache>
                <c:ptCount val="1"/>
                <c:pt idx="0">
                  <c:v>papucchini</c:v>
                </c:pt>
              </c:strCache>
            </c:strRef>
          </c:tx>
          <c:spPr>
            <a:ln w="28575" cap="rnd">
              <a:solidFill>
                <a:schemeClr val="accent2"/>
              </a:solidFill>
              <a:round/>
            </a:ln>
            <a:effectLst/>
          </c:spPr>
          <c:marker>
            <c:symbol val="none"/>
          </c:marker>
          <c:cat>
            <c:numRef>
              <c:f>Sheet1!$A$2:$A$16</c:f>
              <c:numCache>
                <c:formatCode>m/d/yyyy</c:formatCode>
                <c:ptCount val="15"/>
                <c:pt idx="0">
                  <c:v>43839</c:v>
                </c:pt>
                <c:pt idx="1">
                  <c:v>43840</c:v>
                </c:pt>
                <c:pt idx="2">
                  <c:v>43841</c:v>
                </c:pt>
                <c:pt idx="3">
                  <c:v>43842</c:v>
                </c:pt>
                <c:pt idx="4">
                  <c:v>43843</c:v>
                </c:pt>
                <c:pt idx="5">
                  <c:v>43844</c:v>
                </c:pt>
                <c:pt idx="6">
                  <c:v>43845</c:v>
                </c:pt>
                <c:pt idx="7">
                  <c:v>43846</c:v>
                </c:pt>
                <c:pt idx="8">
                  <c:v>43847</c:v>
                </c:pt>
                <c:pt idx="9">
                  <c:v>43848</c:v>
                </c:pt>
                <c:pt idx="10">
                  <c:v>43849</c:v>
                </c:pt>
                <c:pt idx="11">
                  <c:v>43850</c:v>
                </c:pt>
                <c:pt idx="12">
                  <c:v>43851</c:v>
                </c:pt>
                <c:pt idx="13">
                  <c:v>43852</c:v>
                </c:pt>
                <c:pt idx="14">
                  <c:v>43853</c:v>
                </c:pt>
              </c:numCache>
            </c:numRef>
          </c:cat>
          <c:val>
            <c:numRef>
              <c:f>Sheet1!$C$2:$C$16</c:f>
              <c:numCache>
                <c:formatCode>General</c:formatCode>
                <c:ptCount val="15"/>
                <c:pt idx="0">
                  <c:v>11096</c:v>
                </c:pt>
                <c:pt idx="1">
                  <c:v>11103</c:v>
                </c:pt>
                <c:pt idx="2">
                  <c:v>11112</c:v>
                </c:pt>
                <c:pt idx="3">
                  <c:v>11114</c:v>
                </c:pt>
                <c:pt idx="4">
                  <c:v>11111</c:v>
                </c:pt>
                <c:pt idx="5">
                  <c:v>11114</c:v>
                </c:pt>
                <c:pt idx="6">
                  <c:v>11112</c:v>
                </c:pt>
                <c:pt idx="7">
                  <c:v>11116</c:v>
                </c:pt>
                <c:pt idx="8">
                  <c:v>11116</c:v>
                </c:pt>
                <c:pt idx="9">
                  <c:v>11117</c:v>
                </c:pt>
                <c:pt idx="10">
                  <c:v>11115</c:v>
                </c:pt>
                <c:pt idx="11">
                  <c:v>11115</c:v>
                </c:pt>
                <c:pt idx="12">
                  <c:v>11110</c:v>
                </c:pt>
                <c:pt idx="13">
                  <c:v>11108</c:v>
                </c:pt>
                <c:pt idx="14">
                  <c:v>11108</c:v>
                </c:pt>
              </c:numCache>
            </c:numRef>
          </c:val>
          <c:smooth val="0"/>
          <c:extLst>
            <c:ext xmlns:c16="http://schemas.microsoft.com/office/drawing/2014/chart" uri="{C3380CC4-5D6E-409C-BE32-E72D297353CC}">
              <c16:uniqueId val="{00000001-E14B-4B03-8089-C80E5ED8EA25}"/>
            </c:ext>
          </c:extLst>
        </c:ser>
        <c:dLbls>
          <c:showLegendKey val="0"/>
          <c:showVal val="0"/>
          <c:showCatName val="0"/>
          <c:showSerName val="0"/>
          <c:showPercent val="0"/>
          <c:showBubbleSize val="0"/>
        </c:dLbls>
        <c:smooth val="0"/>
        <c:axId val="333279792"/>
        <c:axId val="333268968"/>
      </c:lineChart>
      <c:dateAx>
        <c:axId val="333279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268968"/>
        <c:crosses val="autoZero"/>
        <c:auto val="1"/>
        <c:lblOffset val="100"/>
        <c:baseTimeUnit val="days"/>
      </c:dateAx>
      <c:valAx>
        <c:axId val="333268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27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682D2-F64F-427E-8769-4E236512F167}"/>
              </a:ext>
            </a:extLst>
          </p:cNvPr>
          <p:cNvSpPr>
            <a:spLocks noGrp="1"/>
          </p:cNvSpPr>
          <p:nvPr>
            <p:ph type="ctrTitle"/>
          </p:nvPr>
        </p:nvSpPr>
        <p:spPr/>
        <p:txBody>
          <a:bodyPr/>
          <a:lstStyle/>
          <a:p>
            <a:r>
              <a:rPr lang="en-US"/>
              <a:t>Instagram Quartal</a:t>
            </a:r>
          </a:p>
        </p:txBody>
      </p:sp>
      <p:sp>
        <p:nvSpPr>
          <p:cNvPr id="3" name="Subtitle 2">
            <a:extLst>
              <a:ext uri="{FF2B5EF4-FFF2-40B4-BE49-F238E27FC236}">
                <a16:creationId xmlns:a16="http://schemas.microsoft.com/office/drawing/2014/main" id="{9D340FB1-2863-452C-A1E1-96AFB0E3B27C}"/>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2567814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7597B-4F81-4153-AE6B-12E69FAFD96A}"/>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BF59BA6F-56A5-4644-BBBD-CAC7D9939F6A}"/>
              </a:ext>
            </a:extLst>
          </p:cNvPr>
          <p:cNvGraphicFramePr>
            <a:graphicFrameLocks noGrp="1"/>
          </p:cNvGraphicFramePr>
          <p:nvPr>
            <p:ph type="tbl" sz="quarter" idx="13"/>
            <p:extLst>
              <p:ext uri="{D42A27DB-BD31-4B8C-83A1-F6EECF244321}">
                <p14:modId xmlns:p14="http://schemas.microsoft.com/office/powerpoint/2010/main" val="2201929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83400330"/>
                    </a:ext>
                  </a:extLst>
                </a:gridCol>
                <a:gridCol w="658368">
                  <a:extLst>
                    <a:ext uri="{9D8B030D-6E8A-4147-A177-3AD203B41FA5}">
                      <a16:colId xmlns:a16="http://schemas.microsoft.com/office/drawing/2014/main" val="2860844240"/>
                    </a:ext>
                  </a:extLst>
                </a:gridCol>
                <a:gridCol w="658368">
                  <a:extLst>
                    <a:ext uri="{9D8B030D-6E8A-4147-A177-3AD203B41FA5}">
                      <a16:colId xmlns:a16="http://schemas.microsoft.com/office/drawing/2014/main" val="3157881143"/>
                    </a:ext>
                  </a:extLst>
                </a:gridCol>
                <a:gridCol w="658368">
                  <a:extLst>
                    <a:ext uri="{9D8B030D-6E8A-4147-A177-3AD203B41FA5}">
                      <a16:colId xmlns:a16="http://schemas.microsoft.com/office/drawing/2014/main" val="3100136057"/>
                    </a:ext>
                  </a:extLst>
                </a:gridCol>
                <a:gridCol w="658368">
                  <a:extLst>
                    <a:ext uri="{9D8B030D-6E8A-4147-A177-3AD203B41FA5}">
                      <a16:colId xmlns:a16="http://schemas.microsoft.com/office/drawing/2014/main" val="2384360360"/>
                    </a:ext>
                  </a:extLst>
                </a:gridCol>
                <a:gridCol w="658368">
                  <a:extLst>
                    <a:ext uri="{9D8B030D-6E8A-4147-A177-3AD203B41FA5}">
                      <a16:colId xmlns:a16="http://schemas.microsoft.com/office/drawing/2014/main" val="4292546473"/>
                    </a:ext>
                  </a:extLst>
                </a:gridCol>
                <a:gridCol w="658368">
                  <a:extLst>
                    <a:ext uri="{9D8B030D-6E8A-4147-A177-3AD203B41FA5}">
                      <a16:colId xmlns:a16="http://schemas.microsoft.com/office/drawing/2014/main" val="2701218209"/>
                    </a:ext>
                  </a:extLst>
                </a:gridCol>
                <a:gridCol w="658368">
                  <a:extLst>
                    <a:ext uri="{9D8B030D-6E8A-4147-A177-3AD203B41FA5}">
                      <a16:colId xmlns:a16="http://schemas.microsoft.com/office/drawing/2014/main" val="3102927771"/>
                    </a:ext>
                  </a:extLst>
                </a:gridCol>
                <a:gridCol w="658368">
                  <a:extLst>
                    <a:ext uri="{9D8B030D-6E8A-4147-A177-3AD203B41FA5}">
                      <a16:colId xmlns:a16="http://schemas.microsoft.com/office/drawing/2014/main" val="1795447899"/>
                    </a:ext>
                  </a:extLst>
                </a:gridCol>
                <a:gridCol w="658368">
                  <a:extLst>
                    <a:ext uri="{9D8B030D-6E8A-4147-A177-3AD203B41FA5}">
                      <a16:colId xmlns:a16="http://schemas.microsoft.com/office/drawing/2014/main" val="419594729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918072721"/>
                  </a:ext>
                </a:extLst>
              </a:tr>
              <a:tr h="370840">
                <a:tc>
                  <a:txBody>
                    <a:bodyPr/>
                    <a:lstStyle/>
                    <a:p>
                      <a:r>
                        <a:rPr lang="en-US" sz="1000"/>
                        <a:t>papucchini</a:t>
                      </a:r>
                    </a:p>
                  </a:txBody>
                  <a:tcPr/>
                </a:tc>
                <a:tc>
                  <a:txBody>
                    <a:bodyPr/>
                    <a:lstStyle/>
                    <a:p>
                      <a:r>
                        <a:rPr lang="en-US" sz="1000"/>
                        <a:t>11108</a:t>
                      </a:r>
                    </a:p>
                  </a:txBody>
                  <a:tcPr/>
                </a:tc>
                <a:tc>
                  <a:txBody>
                    <a:bodyPr/>
                    <a:lstStyle/>
                    <a:p>
                      <a:r>
                        <a:rPr lang="en-US" sz="1000"/>
                        <a:t>11</a:t>
                      </a:r>
                    </a:p>
                  </a:txBody>
                  <a:tcPr/>
                </a:tc>
                <a:tc>
                  <a:txBody>
                    <a:bodyPr/>
                    <a:lstStyle/>
                    <a:p>
                      <a:r>
                        <a:rPr lang="en-US" sz="1000"/>
                        <a:t>5</a:t>
                      </a:r>
                    </a:p>
                  </a:txBody>
                  <a:tcPr/>
                </a:tc>
                <a:tc>
                  <a:txBody>
                    <a:bodyPr/>
                    <a:lstStyle/>
                    <a:p>
                      <a:r>
                        <a:rPr lang="en-US" sz="1000"/>
                        <a:t>1</a:t>
                      </a:r>
                    </a:p>
                  </a:txBody>
                  <a:tcPr/>
                </a:tc>
                <a:tc>
                  <a:txBody>
                    <a:bodyPr/>
                    <a:lstStyle/>
                    <a:p>
                      <a:r>
                        <a:rPr lang="en-US" sz="1000"/>
                        <a:t>0</a:t>
                      </a:r>
                    </a:p>
                  </a:txBody>
                  <a:tcPr/>
                </a:tc>
                <a:tc>
                  <a:txBody>
                    <a:bodyPr/>
                    <a:lstStyle/>
                    <a:p>
                      <a:r>
                        <a:rPr lang="en-US" sz="1000"/>
                        <a:t>6</a:t>
                      </a:r>
                    </a:p>
                  </a:txBody>
                  <a:tcPr/>
                </a:tc>
                <a:tc>
                  <a:txBody>
                    <a:bodyPr/>
                    <a:lstStyle/>
                    <a:p>
                      <a:r>
                        <a:rPr lang="en-US" sz="1000"/>
                        <a:t>3709</a:t>
                      </a:r>
                    </a:p>
                  </a:txBody>
                  <a:tcPr/>
                </a:tc>
                <a:tc>
                  <a:txBody>
                    <a:bodyPr/>
                    <a:lstStyle/>
                    <a:p>
                      <a:r>
                        <a:rPr lang="en-US" sz="1000"/>
                        <a:t>50</a:t>
                      </a:r>
                    </a:p>
                  </a:txBody>
                  <a:tcPr/>
                </a:tc>
                <a:tc>
                  <a:txBody>
                    <a:bodyPr/>
                    <a:lstStyle/>
                    <a:p>
                      <a:r>
                        <a:rPr lang="en-US" sz="1000"/>
                        <a:t>5.6431 %</a:t>
                      </a:r>
                    </a:p>
                  </a:txBody>
                  <a:tcPr/>
                </a:tc>
                <a:extLst>
                  <a:ext uri="{0D108BD9-81ED-4DB2-BD59-A6C34878D82A}">
                    <a16:rowId xmlns:a16="http://schemas.microsoft.com/office/drawing/2014/main" val="2136045178"/>
                  </a:ext>
                </a:extLst>
              </a:tr>
              <a:tr h="370840">
                <a:tc>
                  <a:txBody>
                    <a:bodyPr/>
                    <a:lstStyle/>
                    <a:p>
                      <a:r>
                        <a:rPr lang="en-US" sz="1000"/>
                        <a:t>trendset.muenchen</a:t>
                      </a:r>
                    </a:p>
                  </a:txBody>
                  <a:tcPr/>
                </a:tc>
                <a:tc>
                  <a:txBody>
                    <a:bodyPr/>
                    <a:lstStyle/>
                    <a:p>
                      <a:r>
                        <a:rPr lang="en-US" sz="1000"/>
                        <a:t>5321</a:t>
                      </a:r>
                    </a:p>
                  </a:txBody>
                  <a:tcPr/>
                </a:tc>
                <a:tc>
                  <a:txBody>
                    <a:bodyPr/>
                    <a:lstStyle/>
                    <a:p>
                      <a:r>
                        <a:rPr lang="en-US" sz="1000"/>
                        <a:t>180</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258</a:t>
                      </a:r>
                    </a:p>
                  </a:txBody>
                  <a:tcPr/>
                </a:tc>
                <a:tc>
                  <a:txBody>
                    <a:bodyPr/>
                    <a:lstStyle/>
                    <a:p>
                      <a:r>
                        <a:rPr lang="en-US" sz="1000"/>
                        <a:t>14</a:t>
                      </a:r>
                    </a:p>
                  </a:txBody>
                  <a:tcPr/>
                </a:tc>
                <a:tc>
                  <a:txBody>
                    <a:bodyPr/>
                    <a:lstStyle/>
                    <a:p>
                      <a:r>
                        <a:rPr lang="en-US" sz="1000"/>
                        <a:t>1.2999 %</a:t>
                      </a:r>
                    </a:p>
                  </a:txBody>
                  <a:tcPr/>
                </a:tc>
                <a:extLst>
                  <a:ext uri="{0D108BD9-81ED-4DB2-BD59-A6C34878D82A}">
                    <a16:rowId xmlns:a16="http://schemas.microsoft.com/office/drawing/2014/main" val="1093762485"/>
                  </a:ext>
                </a:extLst>
              </a:tr>
            </a:tbl>
          </a:graphicData>
        </a:graphic>
      </p:graphicFrame>
      <p:sp>
        <p:nvSpPr>
          <p:cNvPr id="4" name="Text Placeholder 3">
            <a:extLst>
              <a:ext uri="{FF2B5EF4-FFF2-40B4-BE49-F238E27FC236}">
                <a16:creationId xmlns:a16="http://schemas.microsoft.com/office/drawing/2014/main" id="{A4BF2DFB-5EF5-48F8-AE69-609FDF65611C}"/>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2533026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6E468-22B4-4B88-8EDB-11C1E2877B81}"/>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17864751-308C-41C8-8BE6-2DF33924A0B6}"/>
              </a:ext>
            </a:extLst>
          </p:cNvPr>
          <p:cNvGraphicFramePr>
            <a:graphicFrameLocks noGrp="1"/>
          </p:cNvGraphicFramePr>
          <p:nvPr>
            <p:ph type="tbl" sz="quarter" idx="13"/>
            <p:extLst>
              <p:ext uri="{D42A27DB-BD31-4B8C-83A1-F6EECF244321}">
                <p14:modId xmlns:p14="http://schemas.microsoft.com/office/powerpoint/2010/main" val="3170664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1052841529"/>
                    </a:ext>
                  </a:extLst>
                </a:gridCol>
                <a:gridCol w="493776">
                  <a:extLst>
                    <a:ext uri="{9D8B030D-6E8A-4147-A177-3AD203B41FA5}">
                      <a16:colId xmlns:a16="http://schemas.microsoft.com/office/drawing/2014/main" val="2427478820"/>
                    </a:ext>
                  </a:extLst>
                </a:gridCol>
                <a:gridCol w="493776">
                  <a:extLst>
                    <a:ext uri="{9D8B030D-6E8A-4147-A177-3AD203B41FA5}">
                      <a16:colId xmlns:a16="http://schemas.microsoft.com/office/drawing/2014/main" val="3093194744"/>
                    </a:ext>
                  </a:extLst>
                </a:gridCol>
                <a:gridCol w="493776">
                  <a:extLst>
                    <a:ext uri="{9D8B030D-6E8A-4147-A177-3AD203B41FA5}">
                      <a16:colId xmlns:a16="http://schemas.microsoft.com/office/drawing/2014/main" val="1460101660"/>
                    </a:ext>
                  </a:extLst>
                </a:gridCol>
                <a:gridCol w="493776">
                  <a:extLst>
                    <a:ext uri="{9D8B030D-6E8A-4147-A177-3AD203B41FA5}">
                      <a16:colId xmlns:a16="http://schemas.microsoft.com/office/drawing/2014/main" val="2983289790"/>
                    </a:ext>
                  </a:extLst>
                </a:gridCol>
                <a:gridCol w="493776">
                  <a:extLst>
                    <a:ext uri="{9D8B030D-6E8A-4147-A177-3AD203B41FA5}">
                      <a16:colId xmlns:a16="http://schemas.microsoft.com/office/drawing/2014/main" val="3889977504"/>
                    </a:ext>
                  </a:extLst>
                </a:gridCol>
                <a:gridCol w="493776">
                  <a:extLst>
                    <a:ext uri="{9D8B030D-6E8A-4147-A177-3AD203B41FA5}">
                      <a16:colId xmlns:a16="http://schemas.microsoft.com/office/drawing/2014/main" val="557255333"/>
                    </a:ext>
                  </a:extLst>
                </a:gridCol>
                <a:gridCol w="493776">
                  <a:extLst>
                    <a:ext uri="{9D8B030D-6E8A-4147-A177-3AD203B41FA5}">
                      <a16:colId xmlns:a16="http://schemas.microsoft.com/office/drawing/2014/main" val="685634888"/>
                    </a:ext>
                  </a:extLst>
                </a:gridCol>
                <a:gridCol w="493776">
                  <a:extLst>
                    <a:ext uri="{9D8B030D-6E8A-4147-A177-3AD203B41FA5}">
                      <a16:colId xmlns:a16="http://schemas.microsoft.com/office/drawing/2014/main" val="3567814661"/>
                    </a:ext>
                  </a:extLst>
                </a:gridCol>
                <a:gridCol w="493776">
                  <a:extLst>
                    <a:ext uri="{9D8B030D-6E8A-4147-A177-3AD203B41FA5}">
                      <a16:colId xmlns:a16="http://schemas.microsoft.com/office/drawing/2014/main" val="4176015573"/>
                    </a:ext>
                  </a:extLst>
                </a:gridCol>
                <a:gridCol w="493776">
                  <a:extLst>
                    <a:ext uri="{9D8B030D-6E8A-4147-A177-3AD203B41FA5}">
                      <a16:colId xmlns:a16="http://schemas.microsoft.com/office/drawing/2014/main" val="1654473868"/>
                    </a:ext>
                  </a:extLst>
                </a:gridCol>
                <a:gridCol w="493776">
                  <a:extLst>
                    <a:ext uri="{9D8B030D-6E8A-4147-A177-3AD203B41FA5}">
                      <a16:colId xmlns:a16="http://schemas.microsoft.com/office/drawing/2014/main" val="1504316370"/>
                    </a:ext>
                  </a:extLst>
                </a:gridCol>
                <a:gridCol w="493776">
                  <a:extLst>
                    <a:ext uri="{9D8B030D-6E8A-4147-A177-3AD203B41FA5}">
                      <a16:colId xmlns:a16="http://schemas.microsoft.com/office/drawing/2014/main" val="2275752444"/>
                    </a:ext>
                  </a:extLst>
                </a:gridCol>
                <a:gridCol w="493776">
                  <a:extLst>
                    <a:ext uri="{9D8B030D-6E8A-4147-A177-3AD203B41FA5}">
                      <a16:colId xmlns:a16="http://schemas.microsoft.com/office/drawing/2014/main" val="4215024561"/>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2462733363"/>
                  </a:ext>
                </a:extLst>
              </a:tr>
              <a:tr h="370840">
                <a:tc>
                  <a:txBody>
                    <a:bodyPr/>
                    <a:lstStyle/>
                    <a:p>
                      <a:r>
                        <a:rPr lang="en-US" sz="1000"/>
                        <a:t>trendset.muenchen</a:t>
                      </a:r>
                    </a:p>
                  </a:txBody>
                  <a:tcPr/>
                </a:tc>
                <a:tc>
                  <a:txBody>
                    <a:bodyPr/>
                    <a:lstStyle/>
                    <a:p>
                      <a:r>
                        <a:rPr lang="en-US" sz="1000"/>
                        <a:t>4</a:t>
                      </a:r>
                    </a:p>
                  </a:txBody>
                  <a:tcPr/>
                </a:tc>
                <a:tc>
                  <a:txBody>
                    <a:bodyPr/>
                    <a:lstStyle/>
                    <a:p>
                      <a:r>
                        <a:rPr lang="en-US" sz="1000"/>
                        <a:t>5</a:t>
                      </a:r>
                    </a:p>
                  </a:txBody>
                  <a:tcPr/>
                </a:tc>
                <a:tc>
                  <a:txBody>
                    <a:bodyPr/>
                    <a:lstStyle/>
                    <a:p>
                      <a:r>
                        <a:rPr lang="en-US" sz="1000"/>
                        <a:t>258</a:t>
                      </a:r>
                    </a:p>
                  </a:txBody>
                  <a:tcPr/>
                </a:tc>
                <a:tc>
                  <a:txBody>
                    <a:bodyPr/>
                    <a:lstStyle/>
                    <a:p>
                      <a:r>
                        <a:rPr lang="en-US" sz="1000"/>
                        <a:t>14</a:t>
                      </a:r>
                    </a:p>
                  </a:txBody>
                  <a:tcPr/>
                </a:tc>
                <a:tc>
                  <a:txBody>
                    <a:bodyPr/>
                    <a:lstStyle/>
                    <a:p>
                      <a:r>
                        <a:rPr lang="en-US" sz="1000"/>
                        <a:t>4997</a:t>
                      </a:r>
                    </a:p>
                  </a:txBody>
                  <a:tcPr/>
                </a:tc>
                <a:tc>
                  <a:txBody>
                    <a:bodyPr/>
                    <a:lstStyle/>
                    <a:p>
                      <a:r>
                        <a:rPr lang="en-US" sz="1000"/>
                        <a:t>2494</a:t>
                      </a:r>
                    </a:p>
                  </a:txBody>
                  <a:tcPr/>
                </a:tc>
                <a:tc>
                  <a:txBody>
                    <a:bodyPr/>
                    <a:lstStyle/>
                    <a:p>
                      <a:r>
                        <a:rPr lang="en-US" sz="1000"/>
                        <a:t>288</a:t>
                      </a:r>
                    </a:p>
                  </a:txBody>
                  <a:tcPr/>
                </a:tc>
                <a:tc>
                  <a:txBody>
                    <a:bodyPr/>
                    <a:lstStyle/>
                    <a:p>
                      <a:r>
                        <a:rPr lang="en-US" sz="1000"/>
                        <a:t>1131.5</a:t>
                      </a:r>
                    </a:p>
                  </a:txBody>
                  <a:tcPr/>
                </a:tc>
                <a:tc>
                  <a:txBody>
                    <a:bodyPr/>
                    <a:lstStyle/>
                    <a:p>
                      <a:r>
                        <a:rPr lang="en-US" sz="1000"/>
                        <a:t>426</a:t>
                      </a:r>
                    </a:p>
                  </a:txBody>
                  <a:tcPr/>
                </a:tc>
                <a:tc>
                  <a:txBody>
                    <a:bodyPr/>
                    <a:lstStyle/>
                    <a:p>
                      <a:r>
                        <a:rPr lang="en-US" sz="1000"/>
                        <a:t>16</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884502211"/>
                  </a:ext>
                </a:extLst>
              </a:tr>
              <a:tr h="370840">
                <a:tc>
                  <a:txBody>
                    <a:bodyPr/>
                    <a:lstStyle/>
                    <a:p>
                      <a:r>
                        <a:rPr lang="en-US" sz="1000"/>
                        <a:t>papucchini</a:t>
                      </a:r>
                    </a:p>
                  </a:txBody>
                  <a:tcPr/>
                </a:tc>
                <a:tc>
                  <a:txBody>
                    <a:bodyPr/>
                    <a:lstStyle/>
                    <a:p>
                      <a:r>
                        <a:rPr lang="en-US" sz="1000"/>
                        <a:t>6</a:t>
                      </a:r>
                    </a:p>
                  </a:txBody>
                  <a:tcPr/>
                </a:tc>
                <a:tc>
                  <a:txBody>
                    <a:bodyPr/>
                    <a:lstStyle/>
                    <a:p>
                      <a:r>
                        <a:rPr lang="en-US" sz="1000"/>
                        <a:t>47</a:t>
                      </a:r>
                    </a:p>
                  </a:txBody>
                  <a:tcPr/>
                </a:tc>
                <a:tc>
                  <a:txBody>
                    <a:bodyPr/>
                    <a:lstStyle/>
                    <a:p>
                      <a:r>
                        <a:rPr lang="en-US" sz="1000"/>
                        <a:t>3707</a:t>
                      </a:r>
                    </a:p>
                  </a:txBody>
                  <a:tcPr/>
                </a:tc>
                <a:tc>
                  <a:txBody>
                    <a:bodyPr/>
                    <a:lstStyle/>
                    <a:p>
                      <a:r>
                        <a:rPr lang="en-US" sz="1000"/>
                        <a:t>50</a:t>
                      </a:r>
                    </a:p>
                  </a:txBody>
                  <a:tcPr/>
                </a:tc>
                <a:tc>
                  <a:txBody>
                    <a:bodyPr/>
                    <a:lstStyle/>
                    <a:p>
                      <a:r>
                        <a:rPr lang="en-US" sz="1000"/>
                        <a:t>18519</a:t>
                      </a:r>
                    </a:p>
                  </a:txBody>
                  <a:tcPr/>
                </a:tc>
                <a:tc>
                  <a:txBody>
                    <a:bodyPr/>
                    <a:lstStyle/>
                    <a:p>
                      <a:r>
                        <a:rPr lang="en-US" sz="1000"/>
                        <a:t>17301</a:t>
                      </a:r>
                    </a:p>
                  </a:txBody>
                  <a:tcPr/>
                </a:tc>
                <a:tc>
                  <a:txBody>
                    <a:bodyPr/>
                    <a:lstStyle/>
                    <a:p>
                      <a:r>
                        <a:rPr lang="en-US" sz="1000"/>
                        <a:t>3847</a:t>
                      </a:r>
                    </a:p>
                  </a:txBody>
                  <a:tcPr/>
                </a:tc>
                <a:tc>
                  <a:txBody>
                    <a:bodyPr/>
                    <a:lstStyle/>
                    <a:p>
                      <a:r>
                        <a:rPr lang="en-US" sz="1000"/>
                        <a:t>2836.1666666667</a:t>
                      </a:r>
                    </a:p>
                  </a:txBody>
                  <a:tcPr/>
                </a:tc>
                <a:tc>
                  <a:txBody>
                    <a:bodyPr/>
                    <a:lstStyle/>
                    <a:p>
                      <a:r>
                        <a:rPr lang="en-US" sz="1000"/>
                        <a:t>334.14893617021</a:t>
                      </a:r>
                    </a:p>
                  </a:txBody>
                  <a:tcPr/>
                </a:tc>
                <a:tc>
                  <a:txBody>
                    <a:bodyPr/>
                    <a:lstStyle/>
                    <a:p>
                      <a:r>
                        <a:rPr lang="en-US" sz="1000"/>
                        <a:t>90</a:t>
                      </a:r>
                    </a:p>
                  </a:txBody>
                  <a:tcPr/>
                </a:tc>
                <a:tc>
                  <a:txBody>
                    <a:bodyPr/>
                    <a:lstStyle/>
                    <a:p>
                      <a:r>
                        <a:rPr lang="en-US" sz="1000"/>
                        <a:t>5</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3852170393"/>
                  </a:ext>
                </a:extLst>
              </a:tr>
            </a:tbl>
          </a:graphicData>
        </a:graphic>
      </p:graphicFrame>
      <p:sp>
        <p:nvSpPr>
          <p:cNvPr id="4" name="Text Placeholder 3">
            <a:extLst>
              <a:ext uri="{FF2B5EF4-FFF2-40B4-BE49-F238E27FC236}">
                <a16:creationId xmlns:a16="http://schemas.microsoft.com/office/drawing/2014/main" id="{E7264821-CF46-4EF5-87F7-35DC603FD28E}"/>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2658135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CE04F-D8BA-494D-916D-8E275AC2F61C}"/>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32333144-EDE2-4C9F-A06A-FF5BFBDEA663}"/>
              </a:ext>
            </a:extLst>
          </p:cNvPr>
          <p:cNvGraphicFramePr>
            <a:graphicFrameLocks noGrp="1"/>
          </p:cNvGraphicFramePr>
          <p:nvPr>
            <p:ph type="chart" sz="quarter" idx="13"/>
            <p:extLst>
              <p:ext uri="{D42A27DB-BD31-4B8C-83A1-F6EECF244321}">
                <p14:modId xmlns:p14="http://schemas.microsoft.com/office/powerpoint/2010/main" val="28388735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6EED0D-4C1B-40C6-8DA2-2E75FCAE62E5}"/>
              </a:ext>
            </a:extLst>
          </p:cNvPr>
          <p:cNvSpPr>
            <a:spLocks noGrp="1"/>
          </p:cNvSpPr>
          <p:nvPr>
            <p:ph type="body" sz="quarter" idx="14"/>
          </p:nvPr>
        </p:nvSpPr>
        <p:spPr/>
        <p:txBody>
          <a:bodyPr/>
          <a:lstStyle/>
          <a:p>
            <a:r>
              <a:rPr lang="en-US"/>
              <a:t>01/09/2020 - 01/23/2020</a:t>
            </a:r>
          </a:p>
        </p:txBody>
      </p:sp>
      <p:sp>
        <p:nvSpPr>
          <p:cNvPr id="5" name="Footer Placeholder 4">
            <a:extLst>
              <a:ext uri="{FF2B5EF4-FFF2-40B4-BE49-F238E27FC236}">
                <a16:creationId xmlns:a16="http://schemas.microsoft.com/office/drawing/2014/main" id="{707935A0-16EF-46F7-A323-05B555C91B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2020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8AFC2-9BFB-49FC-B015-DAD5A2323555}"/>
              </a:ext>
            </a:extLst>
          </p:cNvPr>
          <p:cNvSpPr>
            <a:spLocks noGrp="1"/>
          </p:cNvSpPr>
          <p:nvPr>
            <p:ph type="title"/>
          </p:nvPr>
        </p:nvSpPr>
        <p:spPr/>
        <p:txBody>
          <a:bodyPr/>
          <a:lstStyle/>
          <a:p>
            <a:r>
              <a:rPr lang="en-US"/>
              <a:t>Instagram Followers Table | All Pages</a:t>
            </a:r>
          </a:p>
        </p:txBody>
      </p:sp>
      <p:graphicFrame>
        <p:nvGraphicFramePr>
          <p:cNvPr id="5" name="Table Placeholder 4">
            <a:extLst>
              <a:ext uri="{FF2B5EF4-FFF2-40B4-BE49-F238E27FC236}">
                <a16:creationId xmlns:a16="http://schemas.microsoft.com/office/drawing/2014/main" id="{50620B9D-BD7C-43B5-A18D-A6B764A31E4F}"/>
              </a:ext>
            </a:extLst>
          </p:cNvPr>
          <p:cNvGraphicFramePr>
            <a:graphicFrameLocks noGrp="1"/>
          </p:cNvGraphicFramePr>
          <p:nvPr>
            <p:ph type="tbl" sz="quarter" idx="13"/>
            <p:extLst>
              <p:ext uri="{D42A27DB-BD31-4B8C-83A1-F6EECF244321}">
                <p14:modId xmlns:p14="http://schemas.microsoft.com/office/powerpoint/2010/main" val="1467579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8054502"/>
                    </a:ext>
                  </a:extLst>
                </a:gridCol>
                <a:gridCol w="1234440">
                  <a:extLst>
                    <a:ext uri="{9D8B030D-6E8A-4147-A177-3AD203B41FA5}">
                      <a16:colId xmlns:a16="http://schemas.microsoft.com/office/drawing/2014/main" val="3433988650"/>
                    </a:ext>
                  </a:extLst>
                </a:gridCol>
                <a:gridCol w="822960">
                  <a:extLst>
                    <a:ext uri="{9D8B030D-6E8A-4147-A177-3AD203B41FA5}">
                      <a16:colId xmlns:a16="http://schemas.microsoft.com/office/drawing/2014/main" val="3174060035"/>
                    </a:ext>
                  </a:extLst>
                </a:gridCol>
                <a:gridCol w="822960">
                  <a:extLst>
                    <a:ext uri="{9D8B030D-6E8A-4147-A177-3AD203B41FA5}">
                      <a16:colId xmlns:a16="http://schemas.microsoft.com/office/drawing/2014/main" val="3601909979"/>
                    </a:ext>
                  </a:extLst>
                </a:gridCol>
                <a:gridCol w="822960">
                  <a:extLst>
                    <a:ext uri="{9D8B030D-6E8A-4147-A177-3AD203B41FA5}">
                      <a16:colId xmlns:a16="http://schemas.microsoft.com/office/drawing/2014/main" val="417954702"/>
                    </a:ext>
                  </a:extLst>
                </a:gridCol>
                <a:gridCol w="822960">
                  <a:extLst>
                    <a:ext uri="{9D8B030D-6E8A-4147-A177-3AD203B41FA5}">
                      <a16:colId xmlns:a16="http://schemas.microsoft.com/office/drawing/2014/main" val="4016894479"/>
                    </a:ext>
                  </a:extLst>
                </a:gridCol>
                <a:gridCol w="822960">
                  <a:extLst>
                    <a:ext uri="{9D8B030D-6E8A-4147-A177-3AD203B41FA5}">
                      <a16:colId xmlns:a16="http://schemas.microsoft.com/office/drawing/2014/main" val="3620274390"/>
                    </a:ext>
                  </a:extLst>
                </a:gridCol>
                <a:gridCol w="822960">
                  <a:extLst>
                    <a:ext uri="{9D8B030D-6E8A-4147-A177-3AD203B41FA5}">
                      <a16:colId xmlns:a16="http://schemas.microsoft.com/office/drawing/2014/main" val="3188193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648907886"/>
                  </a:ext>
                </a:extLst>
              </a:tr>
              <a:tr h="370840">
                <a:tc>
                  <a:txBody>
                    <a:bodyPr/>
                    <a:lstStyle/>
                    <a:p>
                      <a:r>
                        <a:rPr lang="en-US" sz="1000"/>
                        <a:t>trendset.muenchen</a:t>
                      </a:r>
                    </a:p>
                  </a:txBody>
                  <a:tcPr/>
                </a:tc>
                <a:tc>
                  <a:txBody>
                    <a:bodyPr/>
                    <a:lstStyle/>
                    <a:p>
                      <a:r>
                        <a:rPr lang="en-US" sz="1000"/>
                        <a:t>5321</a:t>
                      </a:r>
                    </a:p>
                  </a:txBody>
                  <a:tcPr/>
                </a:tc>
                <a:tc>
                  <a:txBody>
                    <a:bodyPr/>
                    <a:lstStyle/>
                    <a:p>
                      <a:r>
                        <a:rPr lang="en-US" sz="1000"/>
                        <a:t>34</a:t>
                      </a:r>
                    </a:p>
                  </a:txBody>
                  <a:tcPr/>
                </a:tc>
                <a:tc>
                  <a:txBody>
                    <a:bodyPr/>
                    <a:lstStyle/>
                    <a:p>
                      <a:r>
                        <a:rPr lang="en-US" sz="1000"/>
                        <a:t>0.6 %</a:t>
                      </a:r>
                    </a:p>
                  </a:txBody>
                  <a:tcPr/>
                </a:tc>
                <a:tc>
                  <a:txBody>
                    <a:bodyPr/>
                    <a:lstStyle/>
                    <a:p>
                      <a:r>
                        <a:rPr lang="en-US" sz="1000"/>
                        <a:t>76</a:t>
                      </a:r>
                    </a:p>
                  </a:txBody>
                  <a:tcPr/>
                </a:tc>
                <a:tc>
                  <a:txBody>
                    <a:bodyPr/>
                    <a:lstStyle/>
                    <a:p>
                      <a:r>
                        <a:rPr lang="en-US" sz="1000"/>
                        <a:t>1.4 %</a:t>
                      </a:r>
                    </a:p>
                  </a:txBody>
                  <a:tcPr/>
                </a:tc>
                <a:tc>
                  <a:txBody>
                    <a:bodyPr/>
                    <a:lstStyle/>
                    <a:p>
                      <a:r>
                        <a:rPr lang="en-US" sz="1000"/>
                        <a:t>726</a:t>
                      </a:r>
                    </a:p>
                  </a:txBody>
                  <a:tcPr/>
                </a:tc>
                <a:tc>
                  <a:txBody>
                    <a:bodyPr/>
                    <a:lstStyle/>
                    <a:p>
                      <a:r>
                        <a:rPr lang="en-US" sz="1000"/>
                        <a:t>15.8 %</a:t>
                      </a:r>
                    </a:p>
                  </a:txBody>
                  <a:tcPr/>
                </a:tc>
                <a:extLst>
                  <a:ext uri="{0D108BD9-81ED-4DB2-BD59-A6C34878D82A}">
                    <a16:rowId xmlns:a16="http://schemas.microsoft.com/office/drawing/2014/main" val="3882852024"/>
                  </a:ext>
                </a:extLst>
              </a:tr>
              <a:tr h="370840">
                <a:tc>
                  <a:txBody>
                    <a:bodyPr/>
                    <a:lstStyle/>
                    <a:p>
                      <a:r>
                        <a:rPr lang="en-US" sz="1000"/>
                        <a:t>papucchini</a:t>
                      </a:r>
                    </a:p>
                  </a:txBody>
                  <a:tcPr/>
                </a:tc>
                <a:tc>
                  <a:txBody>
                    <a:bodyPr/>
                    <a:lstStyle/>
                    <a:p>
                      <a:r>
                        <a:rPr lang="en-US" sz="1000"/>
                        <a:t>11108</a:t>
                      </a:r>
                    </a:p>
                  </a:txBody>
                  <a:tcPr/>
                </a:tc>
                <a:tc>
                  <a:txBody>
                    <a:bodyPr/>
                    <a:lstStyle/>
                    <a:p>
                      <a:r>
                        <a:rPr lang="en-US" sz="1000"/>
                        <a:t>-7</a:t>
                      </a:r>
                    </a:p>
                  </a:txBody>
                  <a:tcPr/>
                </a:tc>
                <a:tc>
                  <a:txBody>
                    <a:bodyPr/>
                    <a:lstStyle/>
                    <a:p>
                      <a:r>
                        <a:rPr lang="en-US" sz="1000"/>
                        <a:t>-0.1 %</a:t>
                      </a:r>
                    </a:p>
                  </a:txBody>
                  <a:tcPr/>
                </a:tc>
                <a:tc>
                  <a:txBody>
                    <a:bodyPr/>
                    <a:lstStyle/>
                    <a:p>
                      <a:r>
                        <a:rPr lang="en-US" sz="1000"/>
                        <a:t>-8</a:t>
                      </a:r>
                    </a:p>
                  </a:txBody>
                  <a:tcPr/>
                </a:tc>
                <a:tc>
                  <a:txBody>
                    <a:bodyPr/>
                    <a:lstStyle/>
                    <a:p>
                      <a:r>
                        <a:rPr lang="en-US" sz="1000"/>
                        <a:t>-0.1 %</a:t>
                      </a:r>
                    </a:p>
                  </a:txBody>
                  <a:tcPr/>
                </a:tc>
                <a:tc>
                  <a:txBody>
                    <a:bodyPr/>
                    <a:lstStyle/>
                    <a:p>
                      <a:r>
                        <a:rPr lang="en-US" sz="1000"/>
                        <a:t>131</a:t>
                      </a:r>
                    </a:p>
                  </a:txBody>
                  <a:tcPr/>
                </a:tc>
                <a:tc>
                  <a:txBody>
                    <a:bodyPr/>
                    <a:lstStyle/>
                    <a:p>
                      <a:r>
                        <a:rPr lang="en-US" sz="1000"/>
                        <a:t>1.2 %</a:t>
                      </a:r>
                    </a:p>
                  </a:txBody>
                  <a:tcPr/>
                </a:tc>
                <a:extLst>
                  <a:ext uri="{0D108BD9-81ED-4DB2-BD59-A6C34878D82A}">
                    <a16:rowId xmlns:a16="http://schemas.microsoft.com/office/drawing/2014/main" val="2973530581"/>
                  </a:ext>
                </a:extLst>
              </a:tr>
            </a:tbl>
          </a:graphicData>
        </a:graphic>
      </p:graphicFrame>
      <p:sp>
        <p:nvSpPr>
          <p:cNvPr id="4" name="Text Placeholder 3">
            <a:extLst>
              <a:ext uri="{FF2B5EF4-FFF2-40B4-BE49-F238E27FC236}">
                <a16:creationId xmlns:a16="http://schemas.microsoft.com/office/drawing/2014/main" id="{852AC858-C46E-4C97-B042-BD5EA86EA52D}"/>
              </a:ext>
            </a:extLst>
          </p:cNvPr>
          <p:cNvSpPr>
            <a:spLocks noGrp="1"/>
          </p:cNvSpPr>
          <p:nvPr>
            <p:ph type="body" sz="quarter" idx="14"/>
          </p:nvPr>
        </p:nvSpPr>
        <p:spPr/>
        <p:txBody>
          <a:bodyPr/>
          <a:lstStyle/>
          <a:p>
            <a:r>
              <a:rPr lang="en-US"/>
              <a:t>12/24/2019 - 01/23/2020</a:t>
            </a:r>
          </a:p>
        </p:txBody>
      </p:sp>
    </p:spTree>
    <p:extLst>
      <p:ext uri="{BB962C8B-B14F-4D97-AF65-F5344CB8AC3E}">
        <p14:creationId xmlns:p14="http://schemas.microsoft.com/office/powerpoint/2010/main" val="3727084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7FD45-F7EB-4DEE-A811-377AE4DB9A0E}"/>
              </a:ext>
            </a:extLst>
          </p:cNvPr>
          <p:cNvSpPr>
            <a:spLocks noGrp="1"/>
          </p:cNvSpPr>
          <p:nvPr>
            <p:ph type="title"/>
          </p:nvPr>
        </p:nvSpPr>
        <p:spPr/>
        <p:txBody>
          <a:bodyPr/>
          <a:lstStyle/>
          <a:p>
            <a:r>
              <a:rPr lang="en-US"/>
              <a:t>Instagram Posts Table | All Pages - 1 of 11</a:t>
            </a:r>
          </a:p>
        </p:txBody>
      </p:sp>
      <p:graphicFrame>
        <p:nvGraphicFramePr>
          <p:cNvPr id="5" name="Table Placeholder 4">
            <a:extLst>
              <a:ext uri="{FF2B5EF4-FFF2-40B4-BE49-F238E27FC236}">
                <a16:creationId xmlns:a16="http://schemas.microsoft.com/office/drawing/2014/main" id="{4DACD20D-C2C7-42DC-8D94-54D5D29F452A}"/>
              </a:ext>
            </a:extLst>
          </p:cNvPr>
          <p:cNvGraphicFramePr>
            <a:graphicFrameLocks noGrp="1"/>
          </p:cNvGraphicFramePr>
          <p:nvPr>
            <p:ph type="tbl" sz="quarter" idx="13"/>
            <p:extLst>
              <p:ext uri="{D42A27DB-BD31-4B8C-83A1-F6EECF244321}">
                <p14:modId xmlns:p14="http://schemas.microsoft.com/office/powerpoint/2010/main" val="3297798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934561279"/>
                    </a:ext>
                  </a:extLst>
                </a:gridCol>
                <a:gridCol w="1152143">
                  <a:extLst>
                    <a:ext uri="{9D8B030D-6E8A-4147-A177-3AD203B41FA5}">
                      <a16:colId xmlns:a16="http://schemas.microsoft.com/office/drawing/2014/main" val="2367343792"/>
                    </a:ext>
                  </a:extLst>
                </a:gridCol>
                <a:gridCol w="576072">
                  <a:extLst>
                    <a:ext uri="{9D8B030D-6E8A-4147-A177-3AD203B41FA5}">
                      <a16:colId xmlns:a16="http://schemas.microsoft.com/office/drawing/2014/main" val="3391690438"/>
                    </a:ext>
                  </a:extLst>
                </a:gridCol>
                <a:gridCol w="576072">
                  <a:extLst>
                    <a:ext uri="{9D8B030D-6E8A-4147-A177-3AD203B41FA5}">
                      <a16:colId xmlns:a16="http://schemas.microsoft.com/office/drawing/2014/main" val="3350068575"/>
                    </a:ext>
                  </a:extLst>
                </a:gridCol>
                <a:gridCol w="576072">
                  <a:extLst>
                    <a:ext uri="{9D8B030D-6E8A-4147-A177-3AD203B41FA5}">
                      <a16:colId xmlns:a16="http://schemas.microsoft.com/office/drawing/2014/main" val="2867536195"/>
                    </a:ext>
                  </a:extLst>
                </a:gridCol>
                <a:gridCol w="576072">
                  <a:extLst>
                    <a:ext uri="{9D8B030D-6E8A-4147-A177-3AD203B41FA5}">
                      <a16:colId xmlns:a16="http://schemas.microsoft.com/office/drawing/2014/main" val="1922067282"/>
                    </a:ext>
                  </a:extLst>
                </a:gridCol>
                <a:gridCol w="576072">
                  <a:extLst>
                    <a:ext uri="{9D8B030D-6E8A-4147-A177-3AD203B41FA5}">
                      <a16:colId xmlns:a16="http://schemas.microsoft.com/office/drawing/2014/main" val="3499249964"/>
                    </a:ext>
                  </a:extLst>
                </a:gridCol>
                <a:gridCol w="576072">
                  <a:extLst>
                    <a:ext uri="{9D8B030D-6E8A-4147-A177-3AD203B41FA5}">
                      <a16:colId xmlns:a16="http://schemas.microsoft.com/office/drawing/2014/main" val="1351225917"/>
                    </a:ext>
                  </a:extLst>
                </a:gridCol>
                <a:gridCol w="576072">
                  <a:extLst>
                    <a:ext uri="{9D8B030D-6E8A-4147-A177-3AD203B41FA5}">
                      <a16:colId xmlns:a16="http://schemas.microsoft.com/office/drawing/2014/main" val="755236444"/>
                    </a:ext>
                  </a:extLst>
                </a:gridCol>
                <a:gridCol w="576072">
                  <a:extLst>
                    <a:ext uri="{9D8B030D-6E8A-4147-A177-3AD203B41FA5}">
                      <a16:colId xmlns:a16="http://schemas.microsoft.com/office/drawing/2014/main" val="3935795142"/>
                    </a:ext>
                  </a:extLst>
                </a:gridCol>
                <a:gridCol w="576072">
                  <a:extLst>
                    <a:ext uri="{9D8B030D-6E8A-4147-A177-3AD203B41FA5}">
                      <a16:colId xmlns:a16="http://schemas.microsoft.com/office/drawing/2014/main" val="1819179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47233092"/>
                  </a:ext>
                </a:extLst>
              </a:tr>
            </a:tbl>
          </a:graphicData>
        </a:graphic>
      </p:graphicFrame>
      <p:sp>
        <p:nvSpPr>
          <p:cNvPr id="4" name="Text Placeholder 3">
            <a:extLst>
              <a:ext uri="{FF2B5EF4-FFF2-40B4-BE49-F238E27FC236}">
                <a16:creationId xmlns:a16="http://schemas.microsoft.com/office/drawing/2014/main" id="{5A9B83BA-24D2-4B00-A95E-E7824F5BCE0E}"/>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3558760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DB4E6-A7E0-4E9C-9745-9192D9D35DA7}"/>
              </a:ext>
            </a:extLst>
          </p:cNvPr>
          <p:cNvSpPr>
            <a:spLocks noGrp="1"/>
          </p:cNvSpPr>
          <p:nvPr>
            <p:ph type="title"/>
          </p:nvPr>
        </p:nvSpPr>
        <p:spPr/>
        <p:txBody>
          <a:bodyPr/>
          <a:lstStyle/>
          <a:p>
            <a:r>
              <a:rPr lang="en-US"/>
              <a:t>Instagram Posts Table | All Pages - 2 of 11</a:t>
            </a:r>
          </a:p>
        </p:txBody>
      </p:sp>
      <p:graphicFrame>
        <p:nvGraphicFramePr>
          <p:cNvPr id="5" name="Table Placeholder 4">
            <a:extLst>
              <a:ext uri="{FF2B5EF4-FFF2-40B4-BE49-F238E27FC236}">
                <a16:creationId xmlns:a16="http://schemas.microsoft.com/office/drawing/2014/main" id="{71983E29-827F-4E76-B228-C8618446AD22}"/>
              </a:ext>
            </a:extLst>
          </p:cNvPr>
          <p:cNvGraphicFramePr>
            <a:graphicFrameLocks noGrp="1"/>
          </p:cNvGraphicFramePr>
          <p:nvPr>
            <p:ph type="tbl" sz="quarter" idx="13"/>
            <p:extLst>
              <p:ext uri="{D42A27DB-BD31-4B8C-83A1-F6EECF244321}">
                <p14:modId xmlns:p14="http://schemas.microsoft.com/office/powerpoint/2010/main" val="1121287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653243521"/>
                    </a:ext>
                  </a:extLst>
                </a:gridCol>
                <a:gridCol w="1152143">
                  <a:extLst>
                    <a:ext uri="{9D8B030D-6E8A-4147-A177-3AD203B41FA5}">
                      <a16:colId xmlns:a16="http://schemas.microsoft.com/office/drawing/2014/main" val="3958213551"/>
                    </a:ext>
                  </a:extLst>
                </a:gridCol>
                <a:gridCol w="576072">
                  <a:extLst>
                    <a:ext uri="{9D8B030D-6E8A-4147-A177-3AD203B41FA5}">
                      <a16:colId xmlns:a16="http://schemas.microsoft.com/office/drawing/2014/main" val="4103880812"/>
                    </a:ext>
                  </a:extLst>
                </a:gridCol>
                <a:gridCol w="576072">
                  <a:extLst>
                    <a:ext uri="{9D8B030D-6E8A-4147-A177-3AD203B41FA5}">
                      <a16:colId xmlns:a16="http://schemas.microsoft.com/office/drawing/2014/main" val="545392133"/>
                    </a:ext>
                  </a:extLst>
                </a:gridCol>
                <a:gridCol w="576072">
                  <a:extLst>
                    <a:ext uri="{9D8B030D-6E8A-4147-A177-3AD203B41FA5}">
                      <a16:colId xmlns:a16="http://schemas.microsoft.com/office/drawing/2014/main" val="3743130359"/>
                    </a:ext>
                  </a:extLst>
                </a:gridCol>
                <a:gridCol w="576072">
                  <a:extLst>
                    <a:ext uri="{9D8B030D-6E8A-4147-A177-3AD203B41FA5}">
                      <a16:colId xmlns:a16="http://schemas.microsoft.com/office/drawing/2014/main" val="2780291452"/>
                    </a:ext>
                  </a:extLst>
                </a:gridCol>
                <a:gridCol w="576072">
                  <a:extLst>
                    <a:ext uri="{9D8B030D-6E8A-4147-A177-3AD203B41FA5}">
                      <a16:colId xmlns:a16="http://schemas.microsoft.com/office/drawing/2014/main" val="2519245014"/>
                    </a:ext>
                  </a:extLst>
                </a:gridCol>
                <a:gridCol w="576072">
                  <a:extLst>
                    <a:ext uri="{9D8B030D-6E8A-4147-A177-3AD203B41FA5}">
                      <a16:colId xmlns:a16="http://schemas.microsoft.com/office/drawing/2014/main" val="3308891125"/>
                    </a:ext>
                  </a:extLst>
                </a:gridCol>
                <a:gridCol w="576072">
                  <a:extLst>
                    <a:ext uri="{9D8B030D-6E8A-4147-A177-3AD203B41FA5}">
                      <a16:colId xmlns:a16="http://schemas.microsoft.com/office/drawing/2014/main" val="2561188300"/>
                    </a:ext>
                  </a:extLst>
                </a:gridCol>
                <a:gridCol w="576072">
                  <a:extLst>
                    <a:ext uri="{9D8B030D-6E8A-4147-A177-3AD203B41FA5}">
                      <a16:colId xmlns:a16="http://schemas.microsoft.com/office/drawing/2014/main" val="3082033413"/>
                    </a:ext>
                  </a:extLst>
                </a:gridCol>
                <a:gridCol w="576072">
                  <a:extLst>
                    <a:ext uri="{9D8B030D-6E8A-4147-A177-3AD203B41FA5}">
                      <a16:colId xmlns:a16="http://schemas.microsoft.com/office/drawing/2014/main" val="2996458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6081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papucchini - 2020-01-22 19:38:05</a:t>
                      </a:r>
                      <a:r>
                        <a:rPr kumimoji="0" lang="en-US" sz="1000" b="0" i="0" u="none" strike="noStrike" kern="1200" cap="none" spc="0" normalizeH="0" baseline="0" noProof="0">
                          <a:ln>
                            <a:noFill/>
                          </a:ln>
                          <a:solidFill>
                            <a:prstClr val="black"/>
                          </a:solidFill>
                          <a:effectLst/>
                          <a:uLnTx/>
                          <a:uFillTx/>
                          <a:latin typeface="+mn-lt"/>
                          <a:ea typeface="+mn-ea"/>
                          <a:cs typeface="+mn-cs"/>
                        </a:rPr>
                        <a:t>
 Friends are the family you choose. But if something happens with your best friends, it feels like something happened to eg. your brother. It hurts... 😔 The things you saw for the future change. But yet you shouldn‘t stop looking into the future because we can‘t live in the past. We live in the present and hope for the future. And hope already helps sometimes. 😌 —————————————————————
Advertisement || 📸: @beorak86 | Riding trousers PIKEUR Gia Grip Athleisure sponsored by @wahlreitsport 💚 #wahlreitsport | #friendslikefamily #equestrianlife #ponylove #fjordhorse #equestrianblog #fjordstallion #dalbyn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https://www.instagram.com/p/B7odwBEpeEE/media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a:t>
                      </a:r>
                    </a:p>
                  </a:txBody>
                  <a:tcPr/>
                </a:tc>
                <a:extLst>
                  <a:ext uri="{0D108BD9-81ED-4DB2-BD59-A6C34878D82A}">
                    <a16:rowId xmlns:a16="http://schemas.microsoft.com/office/drawing/2014/main" val="3015393436"/>
                  </a:ext>
                </a:extLst>
              </a:tr>
            </a:tbl>
          </a:graphicData>
        </a:graphic>
      </p:graphicFrame>
      <p:sp>
        <p:nvSpPr>
          <p:cNvPr id="4" name="Text Placeholder 3">
            <a:extLst>
              <a:ext uri="{FF2B5EF4-FFF2-40B4-BE49-F238E27FC236}">
                <a16:creationId xmlns:a16="http://schemas.microsoft.com/office/drawing/2014/main" id="{FEE8A149-FA87-4093-8C3D-05BDC64DCA7A}"/>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111920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2F7B3-0761-4C94-AA04-7C8C7E8AF5A9}"/>
              </a:ext>
            </a:extLst>
          </p:cNvPr>
          <p:cNvSpPr>
            <a:spLocks noGrp="1"/>
          </p:cNvSpPr>
          <p:nvPr>
            <p:ph type="title"/>
          </p:nvPr>
        </p:nvSpPr>
        <p:spPr/>
        <p:txBody>
          <a:bodyPr/>
          <a:lstStyle/>
          <a:p>
            <a:r>
              <a:rPr lang="en-US"/>
              <a:t>Instagram Posts Table | All Pages - 3 of 11</a:t>
            </a:r>
          </a:p>
        </p:txBody>
      </p:sp>
      <p:graphicFrame>
        <p:nvGraphicFramePr>
          <p:cNvPr id="5" name="Table Placeholder 4">
            <a:extLst>
              <a:ext uri="{FF2B5EF4-FFF2-40B4-BE49-F238E27FC236}">
                <a16:creationId xmlns:a16="http://schemas.microsoft.com/office/drawing/2014/main" id="{B479D34D-3AE0-446A-9BB7-5B276E5B8638}"/>
              </a:ext>
            </a:extLst>
          </p:cNvPr>
          <p:cNvGraphicFramePr>
            <a:graphicFrameLocks noGrp="1"/>
          </p:cNvGraphicFramePr>
          <p:nvPr>
            <p:ph type="tbl" sz="quarter" idx="13"/>
            <p:extLst>
              <p:ext uri="{D42A27DB-BD31-4B8C-83A1-F6EECF244321}">
                <p14:modId xmlns:p14="http://schemas.microsoft.com/office/powerpoint/2010/main" val="3163502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098929736"/>
                    </a:ext>
                  </a:extLst>
                </a:gridCol>
                <a:gridCol w="1152143">
                  <a:extLst>
                    <a:ext uri="{9D8B030D-6E8A-4147-A177-3AD203B41FA5}">
                      <a16:colId xmlns:a16="http://schemas.microsoft.com/office/drawing/2014/main" val="266336527"/>
                    </a:ext>
                  </a:extLst>
                </a:gridCol>
                <a:gridCol w="576072">
                  <a:extLst>
                    <a:ext uri="{9D8B030D-6E8A-4147-A177-3AD203B41FA5}">
                      <a16:colId xmlns:a16="http://schemas.microsoft.com/office/drawing/2014/main" val="2206460298"/>
                    </a:ext>
                  </a:extLst>
                </a:gridCol>
                <a:gridCol w="576072">
                  <a:extLst>
                    <a:ext uri="{9D8B030D-6E8A-4147-A177-3AD203B41FA5}">
                      <a16:colId xmlns:a16="http://schemas.microsoft.com/office/drawing/2014/main" val="447615466"/>
                    </a:ext>
                  </a:extLst>
                </a:gridCol>
                <a:gridCol w="576072">
                  <a:extLst>
                    <a:ext uri="{9D8B030D-6E8A-4147-A177-3AD203B41FA5}">
                      <a16:colId xmlns:a16="http://schemas.microsoft.com/office/drawing/2014/main" val="3064460205"/>
                    </a:ext>
                  </a:extLst>
                </a:gridCol>
                <a:gridCol w="576072">
                  <a:extLst>
                    <a:ext uri="{9D8B030D-6E8A-4147-A177-3AD203B41FA5}">
                      <a16:colId xmlns:a16="http://schemas.microsoft.com/office/drawing/2014/main" val="1634586190"/>
                    </a:ext>
                  </a:extLst>
                </a:gridCol>
                <a:gridCol w="576072">
                  <a:extLst>
                    <a:ext uri="{9D8B030D-6E8A-4147-A177-3AD203B41FA5}">
                      <a16:colId xmlns:a16="http://schemas.microsoft.com/office/drawing/2014/main" val="4021437810"/>
                    </a:ext>
                  </a:extLst>
                </a:gridCol>
                <a:gridCol w="576072">
                  <a:extLst>
                    <a:ext uri="{9D8B030D-6E8A-4147-A177-3AD203B41FA5}">
                      <a16:colId xmlns:a16="http://schemas.microsoft.com/office/drawing/2014/main" val="2623847316"/>
                    </a:ext>
                  </a:extLst>
                </a:gridCol>
                <a:gridCol w="576072">
                  <a:extLst>
                    <a:ext uri="{9D8B030D-6E8A-4147-A177-3AD203B41FA5}">
                      <a16:colId xmlns:a16="http://schemas.microsoft.com/office/drawing/2014/main" val="4241480286"/>
                    </a:ext>
                  </a:extLst>
                </a:gridCol>
                <a:gridCol w="576072">
                  <a:extLst>
                    <a:ext uri="{9D8B030D-6E8A-4147-A177-3AD203B41FA5}">
                      <a16:colId xmlns:a16="http://schemas.microsoft.com/office/drawing/2014/main" val="4086077905"/>
                    </a:ext>
                  </a:extLst>
                </a:gridCol>
                <a:gridCol w="576072">
                  <a:extLst>
                    <a:ext uri="{9D8B030D-6E8A-4147-A177-3AD203B41FA5}">
                      <a16:colId xmlns:a16="http://schemas.microsoft.com/office/drawing/2014/main" val="830785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45345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papucchini - 2020-01-20 07:08:52</a:t>
                      </a:r>
                      <a:r>
                        <a:rPr kumimoji="0" lang="en-US" sz="1000" b="0" i="0" u="none" strike="noStrike" kern="1200" cap="none" spc="0" normalizeH="0" baseline="0" noProof="0">
                          <a:ln>
                            <a:noFill/>
                          </a:ln>
                          <a:solidFill>
                            <a:prstClr val="black"/>
                          </a:solidFill>
                          <a:effectLst/>
                          <a:uLnTx/>
                          <a:uFillTx/>
                          <a:latin typeface="+mn-lt"/>
                          <a:ea typeface="+mn-ea"/>
                          <a:cs typeface="+mn-cs"/>
                        </a:rPr>
                        <a:t>
 Good Morning! 🌞 After a few days I share something here again... I first didn‘t feel like posting. I just couldn’t see Instagram anymore. Sometimes I have such phases. And second I didn’t have any content because I had no time for editing photos for you. 🤷🏼‍♀️ —————————————————————
This photo is of our training last Thursday. 🐎 Do you ride bareback from time to time? 🦄—————————————————————
Advertisement || 📸: @beorak86 | riding trousers sponsored by @wahlreitsport #wahlreitsport 💚 | #barebackriding #horsebackriding #dressagepony #horsetraining #fjordhorse #stallion #equestrianblog #fjordstallion #dalbyn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https://www.instagram.com/p/B7h-a1zpQV7/media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3808</a:t>
                      </a:r>
                    </a:p>
                  </a:txBody>
                  <a:tcPr/>
                </a:tc>
                <a:extLst>
                  <a:ext uri="{0D108BD9-81ED-4DB2-BD59-A6C34878D82A}">
                    <a16:rowId xmlns:a16="http://schemas.microsoft.com/office/drawing/2014/main" val="2210271149"/>
                  </a:ext>
                </a:extLst>
              </a:tr>
            </a:tbl>
          </a:graphicData>
        </a:graphic>
      </p:graphicFrame>
      <p:sp>
        <p:nvSpPr>
          <p:cNvPr id="4" name="Text Placeholder 3">
            <a:extLst>
              <a:ext uri="{FF2B5EF4-FFF2-40B4-BE49-F238E27FC236}">
                <a16:creationId xmlns:a16="http://schemas.microsoft.com/office/drawing/2014/main" id="{4064A603-02D9-446C-A196-FBF63E543EC2}"/>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590551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5A547-EA82-44DD-B09D-8AC816B0898E}"/>
              </a:ext>
            </a:extLst>
          </p:cNvPr>
          <p:cNvSpPr>
            <a:spLocks noGrp="1"/>
          </p:cNvSpPr>
          <p:nvPr>
            <p:ph type="title"/>
          </p:nvPr>
        </p:nvSpPr>
        <p:spPr/>
        <p:txBody>
          <a:bodyPr/>
          <a:lstStyle/>
          <a:p>
            <a:r>
              <a:rPr lang="en-US"/>
              <a:t>Instagram Posts Table | All Pages - 4 of 11</a:t>
            </a:r>
          </a:p>
        </p:txBody>
      </p:sp>
      <p:graphicFrame>
        <p:nvGraphicFramePr>
          <p:cNvPr id="5" name="Table Placeholder 4">
            <a:extLst>
              <a:ext uri="{FF2B5EF4-FFF2-40B4-BE49-F238E27FC236}">
                <a16:creationId xmlns:a16="http://schemas.microsoft.com/office/drawing/2014/main" id="{B0E6D0A1-F0BD-421C-AADD-F1FBAD7D8EFA}"/>
              </a:ext>
            </a:extLst>
          </p:cNvPr>
          <p:cNvGraphicFramePr>
            <a:graphicFrameLocks noGrp="1"/>
          </p:cNvGraphicFramePr>
          <p:nvPr>
            <p:ph type="tbl" sz="quarter" idx="13"/>
            <p:extLst>
              <p:ext uri="{D42A27DB-BD31-4B8C-83A1-F6EECF244321}">
                <p14:modId xmlns:p14="http://schemas.microsoft.com/office/powerpoint/2010/main" val="3969332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60203217"/>
                    </a:ext>
                  </a:extLst>
                </a:gridCol>
                <a:gridCol w="1152143">
                  <a:extLst>
                    <a:ext uri="{9D8B030D-6E8A-4147-A177-3AD203B41FA5}">
                      <a16:colId xmlns:a16="http://schemas.microsoft.com/office/drawing/2014/main" val="1345811294"/>
                    </a:ext>
                  </a:extLst>
                </a:gridCol>
                <a:gridCol w="576072">
                  <a:extLst>
                    <a:ext uri="{9D8B030D-6E8A-4147-A177-3AD203B41FA5}">
                      <a16:colId xmlns:a16="http://schemas.microsoft.com/office/drawing/2014/main" val="1624114267"/>
                    </a:ext>
                  </a:extLst>
                </a:gridCol>
                <a:gridCol w="576072">
                  <a:extLst>
                    <a:ext uri="{9D8B030D-6E8A-4147-A177-3AD203B41FA5}">
                      <a16:colId xmlns:a16="http://schemas.microsoft.com/office/drawing/2014/main" val="3878395180"/>
                    </a:ext>
                  </a:extLst>
                </a:gridCol>
                <a:gridCol w="576072">
                  <a:extLst>
                    <a:ext uri="{9D8B030D-6E8A-4147-A177-3AD203B41FA5}">
                      <a16:colId xmlns:a16="http://schemas.microsoft.com/office/drawing/2014/main" val="2789281301"/>
                    </a:ext>
                  </a:extLst>
                </a:gridCol>
                <a:gridCol w="576072">
                  <a:extLst>
                    <a:ext uri="{9D8B030D-6E8A-4147-A177-3AD203B41FA5}">
                      <a16:colId xmlns:a16="http://schemas.microsoft.com/office/drawing/2014/main" val="1937241353"/>
                    </a:ext>
                  </a:extLst>
                </a:gridCol>
                <a:gridCol w="576072">
                  <a:extLst>
                    <a:ext uri="{9D8B030D-6E8A-4147-A177-3AD203B41FA5}">
                      <a16:colId xmlns:a16="http://schemas.microsoft.com/office/drawing/2014/main" val="3250100920"/>
                    </a:ext>
                  </a:extLst>
                </a:gridCol>
                <a:gridCol w="576072">
                  <a:extLst>
                    <a:ext uri="{9D8B030D-6E8A-4147-A177-3AD203B41FA5}">
                      <a16:colId xmlns:a16="http://schemas.microsoft.com/office/drawing/2014/main" val="1373484197"/>
                    </a:ext>
                  </a:extLst>
                </a:gridCol>
                <a:gridCol w="576072">
                  <a:extLst>
                    <a:ext uri="{9D8B030D-6E8A-4147-A177-3AD203B41FA5}">
                      <a16:colId xmlns:a16="http://schemas.microsoft.com/office/drawing/2014/main" val="3256467030"/>
                    </a:ext>
                  </a:extLst>
                </a:gridCol>
                <a:gridCol w="576072">
                  <a:extLst>
                    <a:ext uri="{9D8B030D-6E8A-4147-A177-3AD203B41FA5}">
                      <a16:colId xmlns:a16="http://schemas.microsoft.com/office/drawing/2014/main" val="1497410346"/>
                    </a:ext>
                  </a:extLst>
                </a:gridCol>
                <a:gridCol w="576072">
                  <a:extLst>
                    <a:ext uri="{9D8B030D-6E8A-4147-A177-3AD203B41FA5}">
                      <a16:colId xmlns:a16="http://schemas.microsoft.com/office/drawing/2014/main" val="1211064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97698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- 2020-01-16 11:51:56</a:t>
                      </a:r>
                      <a:r>
                        <a:rPr kumimoji="0" lang="en-US" sz="1000" b="0" i="0" u="none" strike="noStrike" kern="1200" cap="none" spc="0" normalizeH="0" baseline="0" noProof="0">
                          <a:ln>
                            <a:noFill/>
                          </a:ln>
                          <a:solidFill>
                            <a:prstClr val="black"/>
                          </a:solidFill>
                          <a:effectLst/>
                          <a:uLnTx/>
                          <a:uFillTx/>
                          <a:latin typeface="+mn-lt"/>
                          <a:ea typeface="+mn-ea"/>
                          <a:cs typeface="+mn-cs"/>
                        </a:rPr>
                        <a:t>
 Rural Easter 🐣🐰 In our Trend Journal of the TrendSet Winter 2020 we expected the upcoming easter decoration to have a rural, reduced and natural style. During walking over the last TrendSet Fair, we saw that we were quite right with what we expected. 😊 Here the first of upcoming 6 examples. This photo was taken at @hoffinterieur’s stand at the #trendsetwinter2020. 🙃 #ruraleaster —————————————————————
TrendSet 💙 International Trade Fair for Interiors, Inspiration and Lifestyle || Upcoming TrendSet Fair: 11 - 13 July 2020 at Messe München || #trendsetmünchen #trendinteriors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https://www.instagram.com/p/B7YLonxhgS6/media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19:15:27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extLst>
                  <a:ext uri="{0D108BD9-81ED-4DB2-BD59-A6C34878D82A}">
                    <a16:rowId xmlns:a16="http://schemas.microsoft.com/office/drawing/2014/main" val="711601077"/>
                  </a:ext>
                </a:extLst>
              </a:tr>
            </a:tbl>
          </a:graphicData>
        </a:graphic>
      </p:graphicFrame>
      <p:sp>
        <p:nvSpPr>
          <p:cNvPr id="4" name="Text Placeholder 3">
            <a:extLst>
              <a:ext uri="{FF2B5EF4-FFF2-40B4-BE49-F238E27FC236}">
                <a16:creationId xmlns:a16="http://schemas.microsoft.com/office/drawing/2014/main" id="{5B14DD56-A539-4927-BD7F-86CA8C1EB5F3}"/>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2747726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B6125-AEA3-4CBF-B31F-85480BECD2FA}"/>
              </a:ext>
            </a:extLst>
          </p:cNvPr>
          <p:cNvSpPr>
            <a:spLocks noGrp="1"/>
          </p:cNvSpPr>
          <p:nvPr>
            <p:ph type="title"/>
          </p:nvPr>
        </p:nvSpPr>
        <p:spPr/>
        <p:txBody>
          <a:bodyPr/>
          <a:lstStyle/>
          <a:p>
            <a:r>
              <a:rPr lang="en-US"/>
              <a:t>Instagram Posts Table | All Pages - 5 of 11</a:t>
            </a:r>
          </a:p>
        </p:txBody>
      </p:sp>
      <p:graphicFrame>
        <p:nvGraphicFramePr>
          <p:cNvPr id="5" name="Table Placeholder 4">
            <a:extLst>
              <a:ext uri="{FF2B5EF4-FFF2-40B4-BE49-F238E27FC236}">
                <a16:creationId xmlns:a16="http://schemas.microsoft.com/office/drawing/2014/main" id="{BA20399F-FBF5-4EF8-83EE-3057447C6242}"/>
              </a:ext>
            </a:extLst>
          </p:cNvPr>
          <p:cNvGraphicFramePr>
            <a:graphicFrameLocks noGrp="1"/>
          </p:cNvGraphicFramePr>
          <p:nvPr>
            <p:ph type="tbl" sz="quarter" idx="13"/>
            <p:extLst>
              <p:ext uri="{D42A27DB-BD31-4B8C-83A1-F6EECF244321}">
                <p14:modId xmlns:p14="http://schemas.microsoft.com/office/powerpoint/2010/main" val="4018407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957377455"/>
                    </a:ext>
                  </a:extLst>
                </a:gridCol>
                <a:gridCol w="1152143">
                  <a:extLst>
                    <a:ext uri="{9D8B030D-6E8A-4147-A177-3AD203B41FA5}">
                      <a16:colId xmlns:a16="http://schemas.microsoft.com/office/drawing/2014/main" val="3554213375"/>
                    </a:ext>
                  </a:extLst>
                </a:gridCol>
                <a:gridCol w="576072">
                  <a:extLst>
                    <a:ext uri="{9D8B030D-6E8A-4147-A177-3AD203B41FA5}">
                      <a16:colId xmlns:a16="http://schemas.microsoft.com/office/drawing/2014/main" val="4116226928"/>
                    </a:ext>
                  </a:extLst>
                </a:gridCol>
                <a:gridCol w="576072">
                  <a:extLst>
                    <a:ext uri="{9D8B030D-6E8A-4147-A177-3AD203B41FA5}">
                      <a16:colId xmlns:a16="http://schemas.microsoft.com/office/drawing/2014/main" val="1809617039"/>
                    </a:ext>
                  </a:extLst>
                </a:gridCol>
                <a:gridCol w="576072">
                  <a:extLst>
                    <a:ext uri="{9D8B030D-6E8A-4147-A177-3AD203B41FA5}">
                      <a16:colId xmlns:a16="http://schemas.microsoft.com/office/drawing/2014/main" val="1664061028"/>
                    </a:ext>
                  </a:extLst>
                </a:gridCol>
                <a:gridCol w="576072">
                  <a:extLst>
                    <a:ext uri="{9D8B030D-6E8A-4147-A177-3AD203B41FA5}">
                      <a16:colId xmlns:a16="http://schemas.microsoft.com/office/drawing/2014/main" val="3553313200"/>
                    </a:ext>
                  </a:extLst>
                </a:gridCol>
                <a:gridCol w="576072">
                  <a:extLst>
                    <a:ext uri="{9D8B030D-6E8A-4147-A177-3AD203B41FA5}">
                      <a16:colId xmlns:a16="http://schemas.microsoft.com/office/drawing/2014/main" val="4279174690"/>
                    </a:ext>
                  </a:extLst>
                </a:gridCol>
                <a:gridCol w="576072">
                  <a:extLst>
                    <a:ext uri="{9D8B030D-6E8A-4147-A177-3AD203B41FA5}">
                      <a16:colId xmlns:a16="http://schemas.microsoft.com/office/drawing/2014/main" val="3768781987"/>
                    </a:ext>
                  </a:extLst>
                </a:gridCol>
                <a:gridCol w="576072">
                  <a:extLst>
                    <a:ext uri="{9D8B030D-6E8A-4147-A177-3AD203B41FA5}">
                      <a16:colId xmlns:a16="http://schemas.microsoft.com/office/drawing/2014/main" val="2443543717"/>
                    </a:ext>
                  </a:extLst>
                </a:gridCol>
                <a:gridCol w="576072">
                  <a:extLst>
                    <a:ext uri="{9D8B030D-6E8A-4147-A177-3AD203B41FA5}">
                      <a16:colId xmlns:a16="http://schemas.microsoft.com/office/drawing/2014/main" val="240893914"/>
                    </a:ext>
                  </a:extLst>
                </a:gridCol>
                <a:gridCol w="576072">
                  <a:extLst>
                    <a:ext uri="{9D8B030D-6E8A-4147-A177-3AD203B41FA5}">
                      <a16:colId xmlns:a16="http://schemas.microsoft.com/office/drawing/2014/main" val="1776392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66005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papucchini - 2020-01-14 19:13:31</a:t>
                      </a:r>
                      <a:r>
                        <a:rPr kumimoji="0" lang="en-US" sz="1000" b="0" i="0" u="none" strike="noStrike" kern="1200" cap="none" spc="0" normalizeH="0" baseline="0" noProof="0">
                          <a:ln>
                            <a:noFill/>
                          </a:ln>
                          <a:solidFill>
                            <a:prstClr val="black"/>
                          </a:solidFill>
                          <a:effectLst/>
                          <a:uLnTx/>
                          <a:uFillTx/>
                          <a:latin typeface="+mn-lt"/>
                          <a:ea typeface="+mn-ea"/>
                          <a:cs typeface="+mn-cs"/>
                        </a:rPr>
                        <a:t>
 Ad | @wahlreitsport’s Lin Seed Oil ... 💚 Since quite a while I put a bit Lin Seed Oil on Dalbyn’s food. 🦄 He always gets a bit grain free muesli of me plus some carrots or an apple. Before we got the one of WAHL’s new own brand, we had another one. After I saw the quality of WAHL’s for the first time, I was impressed by how clear the oil looks and how pure it smells. 👍 And the best: Dalbyn likes it rather than the old one. 😊 We gets it for almost three months now and we can absolutely recommend it! ☺️ Anyone looking for a new Lin Seed Oil for his/her horse? Get this one! 😘 Honestly! —————————————————————
Advertisement || 📸: @beorak86 | Lin Seed Oil sponsored by @wahlreitsport | #linseedoil #horsefeed #feedinghorses #wahlreitsport #equestrianlife #ponylove #equestrianblog #fjordstallion #dalbyn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https://www.instagram.com/p/B7T0lHLpBBd/media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a:t>
                      </a:r>
                    </a:p>
                  </a:txBody>
                  <a:tcPr/>
                </a:tc>
                <a:extLst>
                  <a:ext uri="{0D108BD9-81ED-4DB2-BD59-A6C34878D82A}">
                    <a16:rowId xmlns:a16="http://schemas.microsoft.com/office/drawing/2014/main" val="1689453912"/>
                  </a:ext>
                </a:extLst>
              </a:tr>
            </a:tbl>
          </a:graphicData>
        </a:graphic>
      </p:graphicFrame>
      <p:sp>
        <p:nvSpPr>
          <p:cNvPr id="4" name="Text Placeholder 3">
            <a:extLst>
              <a:ext uri="{FF2B5EF4-FFF2-40B4-BE49-F238E27FC236}">
                <a16:creationId xmlns:a16="http://schemas.microsoft.com/office/drawing/2014/main" id="{3DCD60F7-C752-4345-9E6D-43ADDF7339A8}"/>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1202149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0B31D-B32B-4805-8766-97D526AF5EA2}"/>
              </a:ext>
            </a:extLst>
          </p:cNvPr>
          <p:cNvSpPr>
            <a:spLocks noGrp="1"/>
          </p:cNvSpPr>
          <p:nvPr>
            <p:ph type="title"/>
          </p:nvPr>
        </p:nvSpPr>
        <p:spPr/>
        <p:txBody>
          <a:bodyPr/>
          <a:lstStyle/>
          <a:p>
            <a:r>
              <a:rPr lang="en-US"/>
              <a:t>Instagram Posts Table | All Pages - 6 of 11</a:t>
            </a:r>
          </a:p>
        </p:txBody>
      </p:sp>
      <p:graphicFrame>
        <p:nvGraphicFramePr>
          <p:cNvPr id="5" name="Table Placeholder 4">
            <a:extLst>
              <a:ext uri="{FF2B5EF4-FFF2-40B4-BE49-F238E27FC236}">
                <a16:creationId xmlns:a16="http://schemas.microsoft.com/office/drawing/2014/main" id="{D8530BB2-AA2C-470B-9ABC-1B6577CD1BD4}"/>
              </a:ext>
            </a:extLst>
          </p:cNvPr>
          <p:cNvGraphicFramePr>
            <a:graphicFrameLocks noGrp="1"/>
          </p:cNvGraphicFramePr>
          <p:nvPr>
            <p:ph type="tbl" sz="quarter" idx="13"/>
            <p:extLst>
              <p:ext uri="{D42A27DB-BD31-4B8C-83A1-F6EECF244321}">
                <p14:modId xmlns:p14="http://schemas.microsoft.com/office/powerpoint/2010/main" val="1344537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795180892"/>
                    </a:ext>
                  </a:extLst>
                </a:gridCol>
                <a:gridCol w="1152143">
                  <a:extLst>
                    <a:ext uri="{9D8B030D-6E8A-4147-A177-3AD203B41FA5}">
                      <a16:colId xmlns:a16="http://schemas.microsoft.com/office/drawing/2014/main" val="400413739"/>
                    </a:ext>
                  </a:extLst>
                </a:gridCol>
                <a:gridCol w="576072">
                  <a:extLst>
                    <a:ext uri="{9D8B030D-6E8A-4147-A177-3AD203B41FA5}">
                      <a16:colId xmlns:a16="http://schemas.microsoft.com/office/drawing/2014/main" val="3478451242"/>
                    </a:ext>
                  </a:extLst>
                </a:gridCol>
                <a:gridCol w="576072">
                  <a:extLst>
                    <a:ext uri="{9D8B030D-6E8A-4147-A177-3AD203B41FA5}">
                      <a16:colId xmlns:a16="http://schemas.microsoft.com/office/drawing/2014/main" val="169944529"/>
                    </a:ext>
                  </a:extLst>
                </a:gridCol>
                <a:gridCol w="576072">
                  <a:extLst>
                    <a:ext uri="{9D8B030D-6E8A-4147-A177-3AD203B41FA5}">
                      <a16:colId xmlns:a16="http://schemas.microsoft.com/office/drawing/2014/main" val="2594291125"/>
                    </a:ext>
                  </a:extLst>
                </a:gridCol>
                <a:gridCol w="576072">
                  <a:extLst>
                    <a:ext uri="{9D8B030D-6E8A-4147-A177-3AD203B41FA5}">
                      <a16:colId xmlns:a16="http://schemas.microsoft.com/office/drawing/2014/main" val="743042315"/>
                    </a:ext>
                  </a:extLst>
                </a:gridCol>
                <a:gridCol w="576072">
                  <a:extLst>
                    <a:ext uri="{9D8B030D-6E8A-4147-A177-3AD203B41FA5}">
                      <a16:colId xmlns:a16="http://schemas.microsoft.com/office/drawing/2014/main" val="1013642165"/>
                    </a:ext>
                  </a:extLst>
                </a:gridCol>
                <a:gridCol w="576072">
                  <a:extLst>
                    <a:ext uri="{9D8B030D-6E8A-4147-A177-3AD203B41FA5}">
                      <a16:colId xmlns:a16="http://schemas.microsoft.com/office/drawing/2014/main" val="2021295433"/>
                    </a:ext>
                  </a:extLst>
                </a:gridCol>
                <a:gridCol w="576072">
                  <a:extLst>
                    <a:ext uri="{9D8B030D-6E8A-4147-A177-3AD203B41FA5}">
                      <a16:colId xmlns:a16="http://schemas.microsoft.com/office/drawing/2014/main" val="708994240"/>
                    </a:ext>
                  </a:extLst>
                </a:gridCol>
                <a:gridCol w="576072">
                  <a:extLst>
                    <a:ext uri="{9D8B030D-6E8A-4147-A177-3AD203B41FA5}">
                      <a16:colId xmlns:a16="http://schemas.microsoft.com/office/drawing/2014/main" val="2552037226"/>
                    </a:ext>
                  </a:extLst>
                </a:gridCol>
                <a:gridCol w="576072">
                  <a:extLst>
                    <a:ext uri="{9D8B030D-6E8A-4147-A177-3AD203B41FA5}">
                      <a16:colId xmlns:a16="http://schemas.microsoft.com/office/drawing/2014/main" val="199205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47965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- 2020-01-14 11:36:15</a:t>
                      </a:r>
                      <a:r>
                        <a:rPr kumimoji="0" lang="en-US" sz="1000" b="0" i="0" u="none" strike="noStrike" kern="1200" cap="none" spc="0" normalizeH="0" baseline="0" noProof="0">
                          <a:ln>
                            <a:noFill/>
                          </a:ln>
                          <a:solidFill>
                            <a:prstClr val="black"/>
                          </a:solidFill>
                          <a:effectLst/>
                          <a:uLnTx/>
                          <a:uFillTx/>
                          <a:latin typeface="+mn-lt"/>
                          <a:ea typeface="+mn-ea"/>
                          <a:cs typeface="+mn-cs"/>
                        </a:rPr>
                        <a:t>
 Let’s stay around yesterday’s colours... We took this photo at @greengateofficial’s at the TrendSet Winter 2020. 😊 —————————————————————
TrendSet 💙 International Trade Fair for Interiors, Inspiration and Lifestyle || Upcoming TrendSet Fair: 11 - 13 July 2020 at Messe München || #trendsetmünchen #trendinteriors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https://www.instagram.com/p/B7TAP_0BEI5/media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extLst>
                  <a:ext uri="{0D108BD9-81ED-4DB2-BD59-A6C34878D82A}">
                    <a16:rowId xmlns:a16="http://schemas.microsoft.com/office/drawing/2014/main" val="2004745853"/>
                  </a:ext>
                </a:extLst>
              </a:tr>
            </a:tbl>
          </a:graphicData>
        </a:graphic>
      </p:graphicFrame>
      <p:sp>
        <p:nvSpPr>
          <p:cNvPr id="4" name="Text Placeholder 3">
            <a:extLst>
              <a:ext uri="{FF2B5EF4-FFF2-40B4-BE49-F238E27FC236}">
                <a16:creationId xmlns:a16="http://schemas.microsoft.com/office/drawing/2014/main" id="{0FC7B0D5-AB54-4FE0-8711-7884ED4BA75B}"/>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2845941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F6E63-CEB7-4880-96F0-66C5D7FECDFB}"/>
              </a:ext>
            </a:extLst>
          </p:cNvPr>
          <p:cNvSpPr>
            <a:spLocks noGrp="1"/>
          </p:cNvSpPr>
          <p:nvPr>
            <p:ph type="title"/>
          </p:nvPr>
        </p:nvSpPr>
        <p:spPr/>
        <p:txBody>
          <a:bodyPr/>
          <a:lstStyle/>
          <a:p>
            <a:r>
              <a:rPr lang="en-US"/>
              <a:t>Instagram Posts Table | All Pages - 7 of 11</a:t>
            </a:r>
          </a:p>
        </p:txBody>
      </p:sp>
      <p:graphicFrame>
        <p:nvGraphicFramePr>
          <p:cNvPr id="5" name="Table Placeholder 4">
            <a:extLst>
              <a:ext uri="{FF2B5EF4-FFF2-40B4-BE49-F238E27FC236}">
                <a16:creationId xmlns:a16="http://schemas.microsoft.com/office/drawing/2014/main" id="{6FCC5006-A787-4D92-8BDC-4675A21EC033}"/>
              </a:ext>
            </a:extLst>
          </p:cNvPr>
          <p:cNvGraphicFramePr>
            <a:graphicFrameLocks noGrp="1"/>
          </p:cNvGraphicFramePr>
          <p:nvPr>
            <p:ph type="tbl" sz="quarter" idx="13"/>
            <p:extLst>
              <p:ext uri="{D42A27DB-BD31-4B8C-83A1-F6EECF244321}">
                <p14:modId xmlns:p14="http://schemas.microsoft.com/office/powerpoint/2010/main" val="3573491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688889688"/>
                    </a:ext>
                  </a:extLst>
                </a:gridCol>
                <a:gridCol w="1152143">
                  <a:extLst>
                    <a:ext uri="{9D8B030D-6E8A-4147-A177-3AD203B41FA5}">
                      <a16:colId xmlns:a16="http://schemas.microsoft.com/office/drawing/2014/main" val="2527964863"/>
                    </a:ext>
                  </a:extLst>
                </a:gridCol>
                <a:gridCol w="576072">
                  <a:extLst>
                    <a:ext uri="{9D8B030D-6E8A-4147-A177-3AD203B41FA5}">
                      <a16:colId xmlns:a16="http://schemas.microsoft.com/office/drawing/2014/main" val="2436496717"/>
                    </a:ext>
                  </a:extLst>
                </a:gridCol>
                <a:gridCol w="576072">
                  <a:extLst>
                    <a:ext uri="{9D8B030D-6E8A-4147-A177-3AD203B41FA5}">
                      <a16:colId xmlns:a16="http://schemas.microsoft.com/office/drawing/2014/main" val="2870039412"/>
                    </a:ext>
                  </a:extLst>
                </a:gridCol>
                <a:gridCol w="576072">
                  <a:extLst>
                    <a:ext uri="{9D8B030D-6E8A-4147-A177-3AD203B41FA5}">
                      <a16:colId xmlns:a16="http://schemas.microsoft.com/office/drawing/2014/main" val="3802947225"/>
                    </a:ext>
                  </a:extLst>
                </a:gridCol>
                <a:gridCol w="576072">
                  <a:extLst>
                    <a:ext uri="{9D8B030D-6E8A-4147-A177-3AD203B41FA5}">
                      <a16:colId xmlns:a16="http://schemas.microsoft.com/office/drawing/2014/main" val="1893385366"/>
                    </a:ext>
                  </a:extLst>
                </a:gridCol>
                <a:gridCol w="576072">
                  <a:extLst>
                    <a:ext uri="{9D8B030D-6E8A-4147-A177-3AD203B41FA5}">
                      <a16:colId xmlns:a16="http://schemas.microsoft.com/office/drawing/2014/main" val="3674815185"/>
                    </a:ext>
                  </a:extLst>
                </a:gridCol>
                <a:gridCol w="576072">
                  <a:extLst>
                    <a:ext uri="{9D8B030D-6E8A-4147-A177-3AD203B41FA5}">
                      <a16:colId xmlns:a16="http://schemas.microsoft.com/office/drawing/2014/main" val="3640187401"/>
                    </a:ext>
                  </a:extLst>
                </a:gridCol>
                <a:gridCol w="576072">
                  <a:extLst>
                    <a:ext uri="{9D8B030D-6E8A-4147-A177-3AD203B41FA5}">
                      <a16:colId xmlns:a16="http://schemas.microsoft.com/office/drawing/2014/main" val="4247552329"/>
                    </a:ext>
                  </a:extLst>
                </a:gridCol>
                <a:gridCol w="576072">
                  <a:extLst>
                    <a:ext uri="{9D8B030D-6E8A-4147-A177-3AD203B41FA5}">
                      <a16:colId xmlns:a16="http://schemas.microsoft.com/office/drawing/2014/main" val="3539083460"/>
                    </a:ext>
                  </a:extLst>
                </a:gridCol>
                <a:gridCol w="576072">
                  <a:extLst>
                    <a:ext uri="{9D8B030D-6E8A-4147-A177-3AD203B41FA5}">
                      <a16:colId xmlns:a16="http://schemas.microsoft.com/office/drawing/2014/main" val="1448745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45792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papucchini - 2020-01-13 19:25:00</a:t>
                      </a:r>
                      <a:r>
                        <a:rPr kumimoji="0" lang="en-US" sz="1000" b="0" i="0" u="none" strike="noStrike" kern="1200" cap="none" spc="0" normalizeH="0" baseline="0" noProof="0">
                          <a:ln>
                            <a:noFill/>
                          </a:ln>
                          <a:solidFill>
                            <a:prstClr val="black"/>
                          </a:solidFill>
                          <a:effectLst/>
                          <a:uLnTx/>
                          <a:uFillTx/>
                          <a:latin typeface="+mn-lt"/>
                          <a:ea typeface="+mn-ea"/>
                          <a:cs typeface="+mn-cs"/>
                        </a:rPr>
                        <a:t>
 #photobomb 😂 But I guess Dalbyn thought something like: “Hey Marcus, can I eat your camera? Do you think this tastes?” 🦄🙈 Who’s horse always tries to eat things it shouldn’t eat, too? 😂 Tell me your craziest stories! —————————————————————
Advertisement || 📸: @beorak86 | #equestrianlife #ponylove #crazypony #equestrian #fjordhorse #happiness #equestrianblog #fjordstallion #dalbyn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https://www.instagram.com/p/B7RRGSHI0UD/media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a:t>
                      </a:r>
                    </a:p>
                  </a:txBody>
                  <a:tcPr/>
                </a:tc>
                <a:extLst>
                  <a:ext uri="{0D108BD9-81ED-4DB2-BD59-A6C34878D82A}">
                    <a16:rowId xmlns:a16="http://schemas.microsoft.com/office/drawing/2014/main" val="839402397"/>
                  </a:ext>
                </a:extLst>
              </a:tr>
            </a:tbl>
          </a:graphicData>
        </a:graphic>
      </p:graphicFrame>
      <p:sp>
        <p:nvSpPr>
          <p:cNvPr id="4" name="Text Placeholder 3">
            <a:extLst>
              <a:ext uri="{FF2B5EF4-FFF2-40B4-BE49-F238E27FC236}">
                <a16:creationId xmlns:a16="http://schemas.microsoft.com/office/drawing/2014/main" id="{B665291D-8E07-4819-BCF4-C999F285E3E0}"/>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19259009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7C6E8-A3D2-4501-A2E6-21E0C731AFBC}"/>
              </a:ext>
            </a:extLst>
          </p:cNvPr>
          <p:cNvSpPr>
            <a:spLocks noGrp="1"/>
          </p:cNvSpPr>
          <p:nvPr>
            <p:ph type="title"/>
          </p:nvPr>
        </p:nvSpPr>
        <p:spPr/>
        <p:txBody>
          <a:bodyPr/>
          <a:lstStyle/>
          <a:p>
            <a:r>
              <a:rPr lang="en-US"/>
              <a:t>Instagram Posts Table | All Pages - 8 of 11</a:t>
            </a:r>
          </a:p>
        </p:txBody>
      </p:sp>
      <p:graphicFrame>
        <p:nvGraphicFramePr>
          <p:cNvPr id="5" name="Table Placeholder 4">
            <a:extLst>
              <a:ext uri="{FF2B5EF4-FFF2-40B4-BE49-F238E27FC236}">
                <a16:creationId xmlns:a16="http://schemas.microsoft.com/office/drawing/2014/main" id="{5ADA4D51-F1FD-43A6-ADC5-0F8B15F6B0CE}"/>
              </a:ext>
            </a:extLst>
          </p:cNvPr>
          <p:cNvGraphicFramePr>
            <a:graphicFrameLocks noGrp="1"/>
          </p:cNvGraphicFramePr>
          <p:nvPr>
            <p:ph type="tbl" sz="quarter" idx="13"/>
            <p:extLst>
              <p:ext uri="{D42A27DB-BD31-4B8C-83A1-F6EECF244321}">
                <p14:modId xmlns:p14="http://schemas.microsoft.com/office/powerpoint/2010/main" val="1385902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244788870"/>
                    </a:ext>
                  </a:extLst>
                </a:gridCol>
                <a:gridCol w="1152143">
                  <a:extLst>
                    <a:ext uri="{9D8B030D-6E8A-4147-A177-3AD203B41FA5}">
                      <a16:colId xmlns:a16="http://schemas.microsoft.com/office/drawing/2014/main" val="3851414368"/>
                    </a:ext>
                  </a:extLst>
                </a:gridCol>
                <a:gridCol w="576072">
                  <a:extLst>
                    <a:ext uri="{9D8B030D-6E8A-4147-A177-3AD203B41FA5}">
                      <a16:colId xmlns:a16="http://schemas.microsoft.com/office/drawing/2014/main" val="3650192987"/>
                    </a:ext>
                  </a:extLst>
                </a:gridCol>
                <a:gridCol w="576072">
                  <a:extLst>
                    <a:ext uri="{9D8B030D-6E8A-4147-A177-3AD203B41FA5}">
                      <a16:colId xmlns:a16="http://schemas.microsoft.com/office/drawing/2014/main" val="2040750170"/>
                    </a:ext>
                  </a:extLst>
                </a:gridCol>
                <a:gridCol w="576072">
                  <a:extLst>
                    <a:ext uri="{9D8B030D-6E8A-4147-A177-3AD203B41FA5}">
                      <a16:colId xmlns:a16="http://schemas.microsoft.com/office/drawing/2014/main" val="3210891799"/>
                    </a:ext>
                  </a:extLst>
                </a:gridCol>
                <a:gridCol w="576072">
                  <a:extLst>
                    <a:ext uri="{9D8B030D-6E8A-4147-A177-3AD203B41FA5}">
                      <a16:colId xmlns:a16="http://schemas.microsoft.com/office/drawing/2014/main" val="1651740839"/>
                    </a:ext>
                  </a:extLst>
                </a:gridCol>
                <a:gridCol w="576072">
                  <a:extLst>
                    <a:ext uri="{9D8B030D-6E8A-4147-A177-3AD203B41FA5}">
                      <a16:colId xmlns:a16="http://schemas.microsoft.com/office/drawing/2014/main" val="1310342527"/>
                    </a:ext>
                  </a:extLst>
                </a:gridCol>
                <a:gridCol w="576072">
                  <a:extLst>
                    <a:ext uri="{9D8B030D-6E8A-4147-A177-3AD203B41FA5}">
                      <a16:colId xmlns:a16="http://schemas.microsoft.com/office/drawing/2014/main" val="116653318"/>
                    </a:ext>
                  </a:extLst>
                </a:gridCol>
                <a:gridCol w="576072">
                  <a:extLst>
                    <a:ext uri="{9D8B030D-6E8A-4147-A177-3AD203B41FA5}">
                      <a16:colId xmlns:a16="http://schemas.microsoft.com/office/drawing/2014/main" val="3636499472"/>
                    </a:ext>
                  </a:extLst>
                </a:gridCol>
                <a:gridCol w="576072">
                  <a:extLst>
                    <a:ext uri="{9D8B030D-6E8A-4147-A177-3AD203B41FA5}">
                      <a16:colId xmlns:a16="http://schemas.microsoft.com/office/drawing/2014/main" val="2600350127"/>
                    </a:ext>
                  </a:extLst>
                </a:gridCol>
                <a:gridCol w="576072">
                  <a:extLst>
                    <a:ext uri="{9D8B030D-6E8A-4147-A177-3AD203B41FA5}">
                      <a16:colId xmlns:a16="http://schemas.microsoft.com/office/drawing/2014/main" val="3150019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15646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- 2020-01-13 13:09:02</a:t>
                      </a:r>
                      <a:r>
                        <a:rPr kumimoji="0" lang="en-US" sz="1000" b="0" i="0" u="none" strike="noStrike" kern="1200" cap="none" spc="0" normalizeH="0" baseline="0" noProof="0">
                          <a:ln>
                            <a:noFill/>
                          </a:ln>
                          <a:solidFill>
                            <a:prstClr val="black"/>
                          </a:solidFill>
                          <a:effectLst/>
                          <a:uLnTx/>
                          <a:uFillTx/>
                          <a:latin typeface="+mn-lt"/>
                          <a:ea typeface="+mn-ea"/>
                          <a:cs typeface="+mn-cs"/>
                        </a:rPr>
                        <a:t>
 One photo, all three Trend Motives of the TrendSet Winter 2020. 🥳💙 The painting’s motif, the cow, and the flowers on its head are standing for Trend Motif NATURAL EVOLUTION here. All in all animals were a big trend at the last TrendSet fair. But more about this in the upcoming days... The rust red and the golden spots, through which the painting is shimmering a bit, remember of Trend Motif DAZZLING MOODS. And at least the blue spots on the painting are giving it a contrast: Trend Motif INFINITE POWER. 😊 We found the painting at L.C.Wholesaler’s stand at the TrendSet Winter 2020. —————————————————————
TrendSet 💙 International Trade Fair for Interiors, Inspiration and Lifestyle || Upcoming TrendSet Fair: 11 - 13 July 2020 at Messe München || #trendsetmünchen #trendinteriors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https://www.instagram.com/p/B7QmEq-iy2d/media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a:t>
                      </a:r>
                    </a:p>
                  </a:txBody>
                  <a:tcPr/>
                </a:tc>
                <a:extLst>
                  <a:ext uri="{0D108BD9-81ED-4DB2-BD59-A6C34878D82A}">
                    <a16:rowId xmlns:a16="http://schemas.microsoft.com/office/drawing/2014/main" val="594582976"/>
                  </a:ext>
                </a:extLst>
              </a:tr>
            </a:tbl>
          </a:graphicData>
        </a:graphic>
      </p:graphicFrame>
      <p:sp>
        <p:nvSpPr>
          <p:cNvPr id="4" name="Text Placeholder 3">
            <a:extLst>
              <a:ext uri="{FF2B5EF4-FFF2-40B4-BE49-F238E27FC236}">
                <a16:creationId xmlns:a16="http://schemas.microsoft.com/office/drawing/2014/main" id="{AA117BC2-4721-4762-8D46-66CF34012119}"/>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6715597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2D68E-18A9-4F7D-9CD5-9214B959E03E}"/>
              </a:ext>
            </a:extLst>
          </p:cNvPr>
          <p:cNvSpPr>
            <a:spLocks noGrp="1"/>
          </p:cNvSpPr>
          <p:nvPr>
            <p:ph type="title"/>
          </p:nvPr>
        </p:nvSpPr>
        <p:spPr/>
        <p:txBody>
          <a:bodyPr/>
          <a:lstStyle/>
          <a:p>
            <a:r>
              <a:rPr lang="en-US"/>
              <a:t>Instagram Posts Table | All Pages - 9 of 11</a:t>
            </a:r>
          </a:p>
        </p:txBody>
      </p:sp>
      <p:graphicFrame>
        <p:nvGraphicFramePr>
          <p:cNvPr id="5" name="Table Placeholder 4">
            <a:extLst>
              <a:ext uri="{FF2B5EF4-FFF2-40B4-BE49-F238E27FC236}">
                <a16:creationId xmlns:a16="http://schemas.microsoft.com/office/drawing/2014/main" id="{49A8B441-07D9-4461-B658-E50836959646}"/>
              </a:ext>
            </a:extLst>
          </p:cNvPr>
          <p:cNvGraphicFramePr>
            <a:graphicFrameLocks noGrp="1"/>
          </p:cNvGraphicFramePr>
          <p:nvPr>
            <p:ph type="tbl" sz="quarter" idx="13"/>
            <p:extLst>
              <p:ext uri="{D42A27DB-BD31-4B8C-83A1-F6EECF244321}">
                <p14:modId xmlns:p14="http://schemas.microsoft.com/office/powerpoint/2010/main" val="1172800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550823370"/>
                    </a:ext>
                  </a:extLst>
                </a:gridCol>
                <a:gridCol w="1152143">
                  <a:extLst>
                    <a:ext uri="{9D8B030D-6E8A-4147-A177-3AD203B41FA5}">
                      <a16:colId xmlns:a16="http://schemas.microsoft.com/office/drawing/2014/main" val="415370098"/>
                    </a:ext>
                  </a:extLst>
                </a:gridCol>
                <a:gridCol w="576072">
                  <a:extLst>
                    <a:ext uri="{9D8B030D-6E8A-4147-A177-3AD203B41FA5}">
                      <a16:colId xmlns:a16="http://schemas.microsoft.com/office/drawing/2014/main" val="2256348949"/>
                    </a:ext>
                  </a:extLst>
                </a:gridCol>
                <a:gridCol w="576072">
                  <a:extLst>
                    <a:ext uri="{9D8B030D-6E8A-4147-A177-3AD203B41FA5}">
                      <a16:colId xmlns:a16="http://schemas.microsoft.com/office/drawing/2014/main" val="4283530091"/>
                    </a:ext>
                  </a:extLst>
                </a:gridCol>
                <a:gridCol w="576072">
                  <a:extLst>
                    <a:ext uri="{9D8B030D-6E8A-4147-A177-3AD203B41FA5}">
                      <a16:colId xmlns:a16="http://schemas.microsoft.com/office/drawing/2014/main" val="800395235"/>
                    </a:ext>
                  </a:extLst>
                </a:gridCol>
                <a:gridCol w="576072">
                  <a:extLst>
                    <a:ext uri="{9D8B030D-6E8A-4147-A177-3AD203B41FA5}">
                      <a16:colId xmlns:a16="http://schemas.microsoft.com/office/drawing/2014/main" val="276785754"/>
                    </a:ext>
                  </a:extLst>
                </a:gridCol>
                <a:gridCol w="576072">
                  <a:extLst>
                    <a:ext uri="{9D8B030D-6E8A-4147-A177-3AD203B41FA5}">
                      <a16:colId xmlns:a16="http://schemas.microsoft.com/office/drawing/2014/main" val="2838504608"/>
                    </a:ext>
                  </a:extLst>
                </a:gridCol>
                <a:gridCol w="576072">
                  <a:extLst>
                    <a:ext uri="{9D8B030D-6E8A-4147-A177-3AD203B41FA5}">
                      <a16:colId xmlns:a16="http://schemas.microsoft.com/office/drawing/2014/main" val="4031466818"/>
                    </a:ext>
                  </a:extLst>
                </a:gridCol>
                <a:gridCol w="576072">
                  <a:extLst>
                    <a:ext uri="{9D8B030D-6E8A-4147-A177-3AD203B41FA5}">
                      <a16:colId xmlns:a16="http://schemas.microsoft.com/office/drawing/2014/main" val="327845998"/>
                    </a:ext>
                  </a:extLst>
                </a:gridCol>
                <a:gridCol w="576072">
                  <a:extLst>
                    <a:ext uri="{9D8B030D-6E8A-4147-A177-3AD203B41FA5}">
                      <a16:colId xmlns:a16="http://schemas.microsoft.com/office/drawing/2014/main" val="726528372"/>
                    </a:ext>
                  </a:extLst>
                </a:gridCol>
                <a:gridCol w="576072">
                  <a:extLst>
                    <a:ext uri="{9D8B030D-6E8A-4147-A177-3AD203B41FA5}">
                      <a16:colId xmlns:a16="http://schemas.microsoft.com/office/drawing/2014/main" val="2414346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00367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papucchini - 2020-01-12 19:50:20</a:t>
                      </a:r>
                      <a:r>
                        <a:rPr kumimoji="0" lang="en-US" sz="1000" b="0" i="0" u="none" strike="noStrike" kern="1200" cap="none" spc="0" normalizeH="0" baseline="0" noProof="0">
                          <a:ln>
                            <a:noFill/>
                          </a:ln>
                          <a:solidFill>
                            <a:prstClr val="black"/>
                          </a:solidFill>
                          <a:effectLst/>
                          <a:uLnTx/>
                          <a:uFillTx/>
                          <a:latin typeface="+mn-lt"/>
                          <a:ea typeface="+mn-ea"/>
                          <a:cs typeface="+mn-cs"/>
                        </a:rPr>
                        <a:t>
 Dalbyn surprised me a bit today... 🦄😍 #dressagepony He seems to finally truly understand the lateral movements. ☺️ —————————————————————
Advertisement || 📸: @beorak86 | Visible brands: riding trousers by @ridersdeal, saddle cloth plus bandages by @pikeur_eskadron, helmet by @casco_helmets | #fjordhorse #stallion #horsebackriding #dressagerider #equestrianblog #fjordstallion #dalbyn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https://www.instagram.com/p/B7OvM-QoZc-/media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extLst>
                  <a:ext uri="{0D108BD9-81ED-4DB2-BD59-A6C34878D82A}">
                    <a16:rowId xmlns:a16="http://schemas.microsoft.com/office/drawing/2014/main" val="509698741"/>
                  </a:ext>
                </a:extLst>
              </a:tr>
            </a:tbl>
          </a:graphicData>
        </a:graphic>
      </p:graphicFrame>
      <p:sp>
        <p:nvSpPr>
          <p:cNvPr id="4" name="Text Placeholder 3">
            <a:extLst>
              <a:ext uri="{FF2B5EF4-FFF2-40B4-BE49-F238E27FC236}">
                <a16:creationId xmlns:a16="http://schemas.microsoft.com/office/drawing/2014/main" id="{4112DF6D-8A4F-4D9A-A10F-E01C6B374A16}"/>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29301756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82E4A-93ED-4576-89C0-A0EE19D0E922}"/>
              </a:ext>
            </a:extLst>
          </p:cNvPr>
          <p:cNvSpPr>
            <a:spLocks noGrp="1"/>
          </p:cNvSpPr>
          <p:nvPr>
            <p:ph type="title"/>
          </p:nvPr>
        </p:nvSpPr>
        <p:spPr/>
        <p:txBody>
          <a:bodyPr/>
          <a:lstStyle/>
          <a:p>
            <a:r>
              <a:rPr lang="en-US"/>
              <a:t>Instagram Posts Table | All Pages - 10 of 11</a:t>
            </a:r>
          </a:p>
        </p:txBody>
      </p:sp>
      <p:graphicFrame>
        <p:nvGraphicFramePr>
          <p:cNvPr id="5" name="Table Placeholder 4">
            <a:extLst>
              <a:ext uri="{FF2B5EF4-FFF2-40B4-BE49-F238E27FC236}">
                <a16:creationId xmlns:a16="http://schemas.microsoft.com/office/drawing/2014/main" id="{856172AE-C56C-42B6-B4AC-06363D2EA9B1}"/>
              </a:ext>
            </a:extLst>
          </p:cNvPr>
          <p:cNvGraphicFramePr>
            <a:graphicFrameLocks noGrp="1"/>
          </p:cNvGraphicFramePr>
          <p:nvPr>
            <p:ph type="tbl" sz="quarter" idx="13"/>
            <p:extLst>
              <p:ext uri="{D42A27DB-BD31-4B8C-83A1-F6EECF244321}">
                <p14:modId xmlns:p14="http://schemas.microsoft.com/office/powerpoint/2010/main" val="1373670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507213164"/>
                    </a:ext>
                  </a:extLst>
                </a:gridCol>
                <a:gridCol w="1152143">
                  <a:extLst>
                    <a:ext uri="{9D8B030D-6E8A-4147-A177-3AD203B41FA5}">
                      <a16:colId xmlns:a16="http://schemas.microsoft.com/office/drawing/2014/main" val="939956774"/>
                    </a:ext>
                  </a:extLst>
                </a:gridCol>
                <a:gridCol w="576072">
                  <a:extLst>
                    <a:ext uri="{9D8B030D-6E8A-4147-A177-3AD203B41FA5}">
                      <a16:colId xmlns:a16="http://schemas.microsoft.com/office/drawing/2014/main" val="1653400895"/>
                    </a:ext>
                  </a:extLst>
                </a:gridCol>
                <a:gridCol w="576072">
                  <a:extLst>
                    <a:ext uri="{9D8B030D-6E8A-4147-A177-3AD203B41FA5}">
                      <a16:colId xmlns:a16="http://schemas.microsoft.com/office/drawing/2014/main" val="3529039702"/>
                    </a:ext>
                  </a:extLst>
                </a:gridCol>
                <a:gridCol w="576072">
                  <a:extLst>
                    <a:ext uri="{9D8B030D-6E8A-4147-A177-3AD203B41FA5}">
                      <a16:colId xmlns:a16="http://schemas.microsoft.com/office/drawing/2014/main" val="632598061"/>
                    </a:ext>
                  </a:extLst>
                </a:gridCol>
                <a:gridCol w="576072">
                  <a:extLst>
                    <a:ext uri="{9D8B030D-6E8A-4147-A177-3AD203B41FA5}">
                      <a16:colId xmlns:a16="http://schemas.microsoft.com/office/drawing/2014/main" val="2188341158"/>
                    </a:ext>
                  </a:extLst>
                </a:gridCol>
                <a:gridCol w="576072">
                  <a:extLst>
                    <a:ext uri="{9D8B030D-6E8A-4147-A177-3AD203B41FA5}">
                      <a16:colId xmlns:a16="http://schemas.microsoft.com/office/drawing/2014/main" val="2992287587"/>
                    </a:ext>
                  </a:extLst>
                </a:gridCol>
                <a:gridCol w="576072">
                  <a:extLst>
                    <a:ext uri="{9D8B030D-6E8A-4147-A177-3AD203B41FA5}">
                      <a16:colId xmlns:a16="http://schemas.microsoft.com/office/drawing/2014/main" val="188775240"/>
                    </a:ext>
                  </a:extLst>
                </a:gridCol>
                <a:gridCol w="576072">
                  <a:extLst>
                    <a:ext uri="{9D8B030D-6E8A-4147-A177-3AD203B41FA5}">
                      <a16:colId xmlns:a16="http://schemas.microsoft.com/office/drawing/2014/main" val="931423537"/>
                    </a:ext>
                  </a:extLst>
                </a:gridCol>
                <a:gridCol w="576072">
                  <a:extLst>
                    <a:ext uri="{9D8B030D-6E8A-4147-A177-3AD203B41FA5}">
                      <a16:colId xmlns:a16="http://schemas.microsoft.com/office/drawing/2014/main" val="1373054478"/>
                    </a:ext>
                  </a:extLst>
                </a:gridCol>
                <a:gridCol w="576072">
                  <a:extLst>
                    <a:ext uri="{9D8B030D-6E8A-4147-A177-3AD203B41FA5}">
                      <a16:colId xmlns:a16="http://schemas.microsoft.com/office/drawing/2014/main" val="1712108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76384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papucchini - 2020-01-10 19:51:51</a:t>
                      </a:r>
                      <a:r>
                        <a:rPr kumimoji="0" lang="en-US" sz="1000" b="0" i="0" u="none" strike="noStrike" kern="1200" cap="none" spc="0" normalizeH="0" baseline="0" noProof="0">
                          <a:ln>
                            <a:noFill/>
                          </a:ln>
                          <a:solidFill>
                            <a:prstClr val="black"/>
                          </a:solidFill>
                          <a:effectLst/>
                          <a:uLnTx/>
                          <a:uFillTx/>
                          <a:latin typeface="+mn-lt"/>
                          <a:ea typeface="+mn-ea"/>
                          <a:cs typeface="+mn-cs"/>
                        </a:rPr>
                        <a:t>
 HAPPY #failfriday! 😂 Dalbyn thought he could probable try to eat my handkerchief and I never expected such a photo to exist once. But @beorak86 just continued taking photos. 🤪 —————————————————————
After an absolutely unexpected break in my feed posts, we’re back online here. 😊 I had a lot to do for a company these days, for which I’m doing the social media communication. This meant for me that I was looking at Instagram the whole day long - but not on my profile... And in the evening I wasn’t motivated to continue seeing Instagram. 😬 I hope you can understand this! 😌😌 —————————————————————
Advertisement || 📸: @beorak86 | #equestrian #bloggerlife #equestrianlifestyle #ponylove #handkerchief #equestrianlife #fjordhorse #equestrianphotography #pony #equestrianblog #fjordstallion #dalbyn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https://www.instagram.com/p/B7JlyWUI2it/media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a:t>
                      </a:r>
                    </a:p>
                  </a:txBody>
                  <a:tcPr/>
                </a:tc>
                <a:extLst>
                  <a:ext uri="{0D108BD9-81ED-4DB2-BD59-A6C34878D82A}">
                    <a16:rowId xmlns:a16="http://schemas.microsoft.com/office/drawing/2014/main" val="897776743"/>
                  </a:ext>
                </a:extLst>
              </a:tr>
            </a:tbl>
          </a:graphicData>
        </a:graphic>
      </p:graphicFrame>
      <p:sp>
        <p:nvSpPr>
          <p:cNvPr id="4" name="Text Placeholder 3">
            <a:extLst>
              <a:ext uri="{FF2B5EF4-FFF2-40B4-BE49-F238E27FC236}">
                <a16:creationId xmlns:a16="http://schemas.microsoft.com/office/drawing/2014/main" id="{DA70419F-1AC8-49B9-B26B-737A2F73508F}"/>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27017071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B803F-7D3A-4389-91BC-5BB848E67988}"/>
              </a:ext>
            </a:extLst>
          </p:cNvPr>
          <p:cNvSpPr>
            <a:spLocks noGrp="1"/>
          </p:cNvSpPr>
          <p:nvPr>
            <p:ph type="title"/>
          </p:nvPr>
        </p:nvSpPr>
        <p:spPr/>
        <p:txBody>
          <a:bodyPr/>
          <a:lstStyle/>
          <a:p>
            <a:r>
              <a:rPr lang="en-US"/>
              <a:t>Instagram Posts Table | All Pages - 11 of 11</a:t>
            </a:r>
          </a:p>
        </p:txBody>
      </p:sp>
      <p:graphicFrame>
        <p:nvGraphicFramePr>
          <p:cNvPr id="5" name="Table Placeholder 4">
            <a:extLst>
              <a:ext uri="{FF2B5EF4-FFF2-40B4-BE49-F238E27FC236}">
                <a16:creationId xmlns:a16="http://schemas.microsoft.com/office/drawing/2014/main" id="{33F1B450-63A2-4D18-A064-DDAA94286D4F}"/>
              </a:ext>
            </a:extLst>
          </p:cNvPr>
          <p:cNvGraphicFramePr>
            <a:graphicFrameLocks noGrp="1"/>
          </p:cNvGraphicFramePr>
          <p:nvPr>
            <p:ph type="tbl" sz="quarter" idx="13"/>
            <p:extLst>
              <p:ext uri="{D42A27DB-BD31-4B8C-83A1-F6EECF244321}">
                <p14:modId xmlns:p14="http://schemas.microsoft.com/office/powerpoint/2010/main" val="3317728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663758880"/>
                    </a:ext>
                  </a:extLst>
                </a:gridCol>
                <a:gridCol w="1152143">
                  <a:extLst>
                    <a:ext uri="{9D8B030D-6E8A-4147-A177-3AD203B41FA5}">
                      <a16:colId xmlns:a16="http://schemas.microsoft.com/office/drawing/2014/main" val="2651544802"/>
                    </a:ext>
                  </a:extLst>
                </a:gridCol>
                <a:gridCol w="576072">
                  <a:extLst>
                    <a:ext uri="{9D8B030D-6E8A-4147-A177-3AD203B41FA5}">
                      <a16:colId xmlns:a16="http://schemas.microsoft.com/office/drawing/2014/main" val="1309887918"/>
                    </a:ext>
                  </a:extLst>
                </a:gridCol>
                <a:gridCol w="576072">
                  <a:extLst>
                    <a:ext uri="{9D8B030D-6E8A-4147-A177-3AD203B41FA5}">
                      <a16:colId xmlns:a16="http://schemas.microsoft.com/office/drawing/2014/main" val="1968947478"/>
                    </a:ext>
                  </a:extLst>
                </a:gridCol>
                <a:gridCol w="576072">
                  <a:extLst>
                    <a:ext uri="{9D8B030D-6E8A-4147-A177-3AD203B41FA5}">
                      <a16:colId xmlns:a16="http://schemas.microsoft.com/office/drawing/2014/main" val="4030833760"/>
                    </a:ext>
                  </a:extLst>
                </a:gridCol>
                <a:gridCol w="576072">
                  <a:extLst>
                    <a:ext uri="{9D8B030D-6E8A-4147-A177-3AD203B41FA5}">
                      <a16:colId xmlns:a16="http://schemas.microsoft.com/office/drawing/2014/main" val="3847232919"/>
                    </a:ext>
                  </a:extLst>
                </a:gridCol>
                <a:gridCol w="576072">
                  <a:extLst>
                    <a:ext uri="{9D8B030D-6E8A-4147-A177-3AD203B41FA5}">
                      <a16:colId xmlns:a16="http://schemas.microsoft.com/office/drawing/2014/main" val="263546056"/>
                    </a:ext>
                  </a:extLst>
                </a:gridCol>
                <a:gridCol w="576072">
                  <a:extLst>
                    <a:ext uri="{9D8B030D-6E8A-4147-A177-3AD203B41FA5}">
                      <a16:colId xmlns:a16="http://schemas.microsoft.com/office/drawing/2014/main" val="3001448891"/>
                    </a:ext>
                  </a:extLst>
                </a:gridCol>
                <a:gridCol w="576072">
                  <a:extLst>
                    <a:ext uri="{9D8B030D-6E8A-4147-A177-3AD203B41FA5}">
                      <a16:colId xmlns:a16="http://schemas.microsoft.com/office/drawing/2014/main" val="3479358748"/>
                    </a:ext>
                  </a:extLst>
                </a:gridCol>
                <a:gridCol w="576072">
                  <a:extLst>
                    <a:ext uri="{9D8B030D-6E8A-4147-A177-3AD203B41FA5}">
                      <a16:colId xmlns:a16="http://schemas.microsoft.com/office/drawing/2014/main" val="3717153302"/>
                    </a:ext>
                  </a:extLst>
                </a:gridCol>
                <a:gridCol w="576072">
                  <a:extLst>
                    <a:ext uri="{9D8B030D-6E8A-4147-A177-3AD203B41FA5}">
                      <a16:colId xmlns:a16="http://schemas.microsoft.com/office/drawing/2014/main" val="1406314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90901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- 2020-01-10 10:13:50</a:t>
                      </a:r>
                      <a:r>
                        <a:rPr kumimoji="0" lang="en-US" sz="1000" b="0" i="0" u="none" strike="noStrike" kern="1200" cap="none" spc="0" normalizeH="0" baseline="0" noProof="0">
                          <a:ln>
                            <a:noFill/>
                          </a:ln>
                          <a:solidFill>
                            <a:prstClr val="black"/>
                          </a:solidFill>
                          <a:effectLst/>
                          <a:uLnTx/>
                          <a:uFillTx/>
                          <a:latin typeface="+mn-lt"/>
                          <a:ea typeface="+mn-ea"/>
                          <a:cs typeface="+mn-cs"/>
                        </a:rPr>
                        <a:t>
 Thank you all for visiting the TrendSet Winter 2020! 🙏💙 Great that you came by! 😊 #trendsetwinter2020 And we hope to see you again at the next TrendSet Fair: The TrendSet Summer 2020. #trendsetsummer2020 It takes place in Munich from 11th until 13th of July. We’re going to be back with the newest trends in interiors &amp; lifestyle. 🙃 Until the TrendSet Summer 2020 starts, we’re going to show you trend impressions of the TrendSet Winter 2020 here and introduce our Trend Motives out of the AW 2020/21 trends to you. 😊 —————————————————————
TrendSet 💙 International Trade Fair for Interiors, Inspiration and Lifestyle || Upcoming TrendSet Fair: 11 - 13 July 2020 at Messe München || #trendsetmünchen #trendinteriors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https://www.instagram.com/p/B7Ijo3Riyj3/media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extLst>
                  <a:ext uri="{0D108BD9-81ED-4DB2-BD59-A6C34878D82A}">
                    <a16:rowId xmlns:a16="http://schemas.microsoft.com/office/drawing/2014/main" val="4003734884"/>
                  </a:ext>
                </a:extLst>
              </a:tr>
            </a:tbl>
          </a:graphicData>
        </a:graphic>
      </p:graphicFrame>
      <p:sp>
        <p:nvSpPr>
          <p:cNvPr id="4" name="Text Placeholder 3">
            <a:extLst>
              <a:ext uri="{FF2B5EF4-FFF2-40B4-BE49-F238E27FC236}">
                <a16:creationId xmlns:a16="http://schemas.microsoft.com/office/drawing/2014/main" id="{D21DEE61-549D-4BE4-9E8F-0305D2F90686}"/>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3842228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EFD61-EB17-4A21-B333-4A15A7229FB0}"/>
              </a:ext>
            </a:extLst>
          </p:cNvPr>
          <p:cNvSpPr>
            <a:spLocks noGrp="1"/>
          </p:cNvSpPr>
          <p:nvPr>
            <p:ph type="title"/>
          </p:nvPr>
        </p:nvSpPr>
        <p:spPr/>
        <p:txBody>
          <a:bodyPr/>
          <a:lstStyle/>
          <a:p>
            <a:r>
              <a:rPr lang="en-US"/>
              <a:t>Instagram Stories Key Metrics Table | All Pages</a:t>
            </a:r>
          </a:p>
        </p:txBody>
      </p:sp>
      <p:graphicFrame>
        <p:nvGraphicFramePr>
          <p:cNvPr id="5" name="Table Placeholder 4">
            <a:extLst>
              <a:ext uri="{FF2B5EF4-FFF2-40B4-BE49-F238E27FC236}">
                <a16:creationId xmlns:a16="http://schemas.microsoft.com/office/drawing/2014/main" id="{379C6355-CFD3-4172-9286-90F51E793D5A}"/>
              </a:ext>
            </a:extLst>
          </p:cNvPr>
          <p:cNvGraphicFramePr>
            <a:graphicFrameLocks noGrp="1"/>
          </p:cNvGraphicFramePr>
          <p:nvPr>
            <p:ph type="tbl" sz="quarter" idx="13"/>
            <p:extLst>
              <p:ext uri="{D42A27DB-BD31-4B8C-83A1-F6EECF244321}">
                <p14:modId xmlns:p14="http://schemas.microsoft.com/office/powerpoint/2010/main" val="2813793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96983413"/>
                    </a:ext>
                  </a:extLst>
                </a:gridCol>
                <a:gridCol w="658368">
                  <a:extLst>
                    <a:ext uri="{9D8B030D-6E8A-4147-A177-3AD203B41FA5}">
                      <a16:colId xmlns:a16="http://schemas.microsoft.com/office/drawing/2014/main" val="300252813"/>
                    </a:ext>
                  </a:extLst>
                </a:gridCol>
                <a:gridCol w="658368">
                  <a:extLst>
                    <a:ext uri="{9D8B030D-6E8A-4147-A177-3AD203B41FA5}">
                      <a16:colId xmlns:a16="http://schemas.microsoft.com/office/drawing/2014/main" val="1955274872"/>
                    </a:ext>
                  </a:extLst>
                </a:gridCol>
                <a:gridCol w="329184">
                  <a:extLst>
                    <a:ext uri="{9D8B030D-6E8A-4147-A177-3AD203B41FA5}">
                      <a16:colId xmlns:a16="http://schemas.microsoft.com/office/drawing/2014/main" val="2001133547"/>
                    </a:ext>
                  </a:extLst>
                </a:gridCol>
                <a:gridCol w="329184">
                  <a:extLst>
                    <a:ext uri="{9D8B030D-6E8A-4147-A177-3AD203B41FA5}">
                      <a16:colId xmlns:a16="http://schemas.microsoft.com/office/drawing/2014/main" val="1501398938"/>
                    </a:ext>
                  </a:extLst>
                </a:gridCol>
                <a:gridCol w="658368">
                  <a:extLst>
                    <a:ext uri="{9D8B030D-6E8A-4147-A177-3AD203B41FA5}">
                      <a16:colId xmlns:a16="http://schemas.microsoft.com/office/drawing/2014/main" val="919814780"/>
                    </a:ext>
                  </a:extLst>
                </a:gridCol>
                <a:gridCol w="658368">
                  <a:extLst>
                    <a:ext uri="{9D8B030D-6E8A-4147-A177-3AD203B41FA5}">
                      <a16:colId xmlns:a16="http://schemas.microsoft.com/office/drawing/2014/main" val="1616685272"/>
                    </a:ext>
                  </a:extLst>
                </a:gridCol>
                <a:gridCol w="658368">
                  <a:extLst>
                    <a:ext uri="{9D8B030D-6E8A-4147-A177-3AD203B41FA5}">
                      <a16:colId xmlns:a16="http://schemas.microsoft.com/office/drawing/2014/main" val="393250289"/>
                    </a:ext>
                  </a:extLst>
                </a:gridCol>
                <a:gridCol w="658368">
                  <a:extLst>
                    <a:ext uri="{9D8B030D-6E8A-4147-A177-3AD203B41FA5}">
                      <a16:colId xmlns:a16="http://schemas.microsoft.com/office/drawing/2014/main" val="567136478"/>
                    </a:ext>
                  </a:extLst>
                </a:gridCol>
                <a:gridCol w="658368">
                  <a:extLst>
                    <a:ext uri="{9D8B030D-6E8A-4147-A177-3AD203B41FA5}">
                      <a16:colId xmlns:a16="http://schemas.microsoft.com/office/drawing/2014/main" val="3184674157"/>
                    </a:ext>
                  </a:extLst>
                </a:gridCol>
                <a:gridCol w="658368">
                  <a:extLst>
                    <a:ext uri="{9D8B030D-6E8A-4147-A177-3AD203B41FA5}">
                      <a16:colId xmlns:a16="http://schemas.microsoft.com/office/drawing/2014/main" val="3991642438"/>
                    </a:ext>
                  </a:extLst>
                </a:gridCol>
                <a:gridCol w="658368">
                  <a:extLst>
                    <a:ext uri="{9D8B030D-6E8A-4147-A177-3AD203B41FA5}">
                      <a16:colId xmlns:a16="http://schemas.microsoft.com/office/drawing/2014/main" val="2861624669"/>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536196598"/>
                  </a:ext>
                </a:extLst>
              </a:tr>
              <a:tr h="370840">
                <a:tc>
                  <a:txBody>
                    <a:bodyPr/>
                    <a:lstStyle/>
                    <a:p>
                      <a:r>
                        <a:rPr lang="en-US" sz="1000"/>
                        <a:t>papucchini</a:t>
                      </a:r>
                    </a:p>
                  </a:txBody>
                  <a:tcPr/>
                </a:tc>
                <a:tc>
                  <a:txBody>
                    <a:bodyPr/>
                    <a:lstStyle/>
                    <a:p>
                      <a:r>
                        <a:rPr lang="en-US" sz="1000"/>
                        <a:t>47</a:t>
                      </a:r>
                    </a:p>
                  </a:txBody>
                  <a:tcPr/>
                </a:tc>
                <a:tc>
                  <a:txBody>
                    <a:bodyPr/>
                    <a:lstStyle/>
                    <a:p>
                      <a:r>
                        <a:rPr lang="en-US" sz="1000"/>
                        <a:t>0.9265</a:t>
                      </a:r>
                    </a:p>
                  </a:txBody>
                  <a:tcPr/>
                </a:tc>
                <a:tc>
                  <a:txBody>
                    <a:bodyPr/>
                    <a:lstStyle/>
                    <a:p>
                      <a:r>
                        <a:rPr lang="en-US" sz="1000"/>
                        <a:t>19.11</a:t>
                      </a:r>
                    </a:p>
                  </a:txBody>
                  <a:tcPr/>
                </a:tc>
                <a:tc>
                  <a:txBody>
                    <a:bodyPr/>
                    <a:lstStyle/>
                    <a:p>
                      <a:r>
                        <a:rPr lang="en-US" sz="1000"/>
                        <a:t>0.38</a:t>
                      </a:r>
                    </a:p>
                  </a:txBody>
                  <a:tcPr/>
                </a:tc>
                <a:tc>
                  <a:txBody>
                    <a:bodyPr/>
                    <a:lstStyle/>
                    <a:p>
                      <a:r>
                        <a:rPr lang="en-US" sz="1000"/>
                        <a:t>368.11</a:t>
                      </a:r>
                    </a:p>
                  </a:txBody>
                  <a:tcPr/>
                </a:tc>
                <a:tc>
                  <a:txBody>
                    <a:bodyPr/>
                    <a:lstStyle/>
                    <a:p>
                      <a:r>
                        <a:rPr lang="en-US" sz="1000"/>
                        <a:t>334.15</a:t>
                      </a:r>
                    </a:p>
                  </a:txBody>
                  <a:tcPr/>
                </a:tc>
                <a:tc>
                  <a:txBody>
                    <a:bodyPr/>
                    <a:lstStyle/>
                    <a:p>
                      <a:r>
                        <a:rPr lang="en-US" sz="1000"/>
                        <a:t>307.79</a:t>
                      </a:r>
                    </a:p>
                  </a:txBody>
                  <a:tcPr/>
                </a:tc>
                <a:tc>
                  <a:txBody>
                    <a:bodyPr/>
                    <a:lstStyle/>
                    <a:p>
                      <a:r>
                        <a:rPr lang="en-US" sz="1000"/>
                        <a:t>307.40</a:t>
                      </a:r>
                    </a:p>
                  </a:txBody>
                  <a:tcPr/>
                </a:tc>
                <a:tc>
                  <a:txBody>
                    <a:bodyPr/>
                    <a:lstStyle/>
                    <a:p>
                      <a:r>
                        <a:rPr lang="en-US" sz="1000"/>
                        <a:t>17301</a:t>
                      </a:r>
                    </a:p>
                  </a:txBody>
                  <a:tcPr/>
                </a:tc>
                <a:tc>
                  <a:txBody>
                    <a:bodyPr/>
                    <a:lstStyle/>
                    <a:p>
                      <a:r>
                        <a:rPr lang="en-US" sz="1000"/>
                        <a:t>898</a:t>
                      </a:r>
                    </a:p>
                  </a:txBody>
                  <a:tcPr/>
                </a:tc>
                <a:tc>
                  <a:txBody>
                    <a:bodyPr/>
                    <a:lstStyle/>
                    <a:p>
                      <a:r>
                        <a:rPr lang="en-US" sz="1000"/>
                        <a:t>14466</a:t>
                      </a:r>
                    </a:p>
                  </a:txBody>
                  <a:tcPr/>
                </a:tc>
                <a:extLst>
                  <a:ext uri="{0D108BD9-81ED-4DB2-BD59-A6C34878D82A}">
                    <a16:rowId xmlns:a16="http://schemas.microsoft.com/office/drawing/2014/main" val="2790587836"/>
                  </a:ext>
                </a:extLst>
              </a:tr>
              <a:tr h="370840">
                <a:tc>
                  <a:txBody>
                    <a:bodyPr/>
                    <a:lstStyle/>
                    <a:p>
                      <a:r>
                        <a:rPr lang="en-US" sz="1000"/>
                        <a:t>trendset.muenchen</a:t>
                      </a:r>
                    </a:p>
                  </a:txBody>
                  <a:tcPr/>
                </a:tc>
                <a:tc>
                  <a:txBody>
                    <a:bodyPr/>
                    <a:lstStyle/>
                    <a:p>
                      <a:r>
                        <a:rPr lang="en-US" sz="1000"/>
                        <a:t>5</a:t>
                      </a:r>
                    </a:p>
                  </a:txBody>
                  <a:tcPr/>
                </a:tc>
                <a:tc>
                  <a:txBody>
                    <a:bodyPr/>
                    <a:lstStyle/>
                    <a:p>
                      <a:r>
                        <a:rPr lang="en-US" sz="1000"/>
                        <a:t>0.6203</a:t>
                      </a:r>
                    </a:p>
                  </a:txBody>
                  <a:tcPr/>
                </a:tc>
                <a:tc>
                  <a:txBody>
                    <a:bodyPr/>
                    <a:lstStyle/>
                    <a:p>
                      <a:r>
                        <a:rPr lang="en-US" sz="1000"/>
                        <a:t>66.20</a:t>
                      </a:r>
                    </a:p>
                  </a:txBody>
                  <a:tcPr/>
                </a:tc>
                <a:tc>
                  <a:txBody>
                    <a:bodyPr/>
                    <a:lstStyle/>
                    <a:p>
                      <a:r>
                        <a:rPr lang="en-US" sz="1000"/>
                        <a:t>0.80</a:t>
                      </a:r>
                    </a:p>
                  </a:txBody>
                  <a:tcPr/>
                </a:tc>
                <a:tc>
                  <a:txBody>
                    <a:bodyPr/>
                    <a:lstStyle/>
                    <a:p>
                      <a:r>
                        <a:rPr lang="en-US" sz="1000"/>
                        <a:t>498.80</a:t>
                      </a:r>
                    </a:p>
                  </a:txBody>
                  <a:tcPr/>
                </a:tc>
                <a:tc>
                  <a:txBody>
                    <a:bodyPr/>
                    <a:lstStyle/>
                    <a:p>
                      <a:r>
                        <a:rPr lang="en-US" sz="1000"/>
                        <a:t>426.00</a:t>
                      </a:r>
                    </a:p>
                  </a:txBody>
                  <a:tcPr/>
                </a:tc>
                <a:tc>
                  <a:txBody>
                    <a:bodyPr/>
                    <a:lstStyle/>
                    <a:p>
                      <a:r>
                        <a:rPr lang="en-US" sz="1000"/>
                        <a:t>264.00</a:t>
                      </a:r>
                    </a:p>
                  </a:txBody>
                  <a:tcPr/>
                </a:tc>
                <a:tc>
                  <a:txBody>
                    <a:bodyPr/>
                    <a:lstStyle/>
                    <a:p>
                      <a:r>
                        <a:rPr lang="en-US" sz="1000"/>
                        <a:t>263.20</a:t>
                      </a:r>
                    </a:p>
                  </a:txBody>
                  <a:tcPr/>
                </a:tc>
                <a:tc>
                  <a:txBody>
                    <a:bodyPr/>
                    <a:lstStyle/>
                    <a:p>
                      <a:r>
                        <a:rPr lang="en-US" sz="1000"/>
                        <a:t>2494</a:t>
                      </a:r>
                    </a:p>
                  </a:txBody>
                  <a:tcPr/>
                </a:tc>
                <a:tc>
                  <a:txBody>
                    <a:bodyPr/>
                    <a:lstStyle/>
                    <a:p>
                      <a:r>
                        <a:rPr lang="en-US" sz="1000"/>
                        <a:t>331</a:t>
                      </a:r>
                    </a:p>
                  </a:txBody>
                  <a:tcPr/>
                </a:tc>
                <a:tc>
                  <a:txBody>
                    <a:bodyPr/>
                    <a:lstStyle/>
                    <a:p>
                      <a:r>
                        <a:rPr lang="en-US" sz="1000"/>
                        <a:t>1320</a:t>
                      </a:r>
                    </a:p>
                  </a:txBody>
                  <a:tcPr/>
                </a:tc>
                <a:extLst>
                  <a:ext uri="{0D108BD9-81ED-4DB2-BD59-A6C34878D82A}">
                    <a16:rowId xmlns:a16="http://schemas.microsoft.com/office/drawing/2014/main" val="572121937"/>
                  </a:ext>
                </a:extLst>
              </a:tr>
            </a:tbl>
          </a:graphicData>
        </a:graphic>
      </p:graphicFrame>
      <p:sp>
        <p:nvSpPr>
          <p:cNvPr id="4" name="Text Placeholder 3">
            <a:extLst>
              <a:ext uri="{FF2B5EF4-FFF2-40B4-BE49-F238E27FC236}">
                <a16:creationId xmlns:a16="http://schemas.microsoft.com/office/drawing/2014/main" id="{6E529B28-6E7F-41B3-9FDA-9F0902C5BEE5}"/>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34259839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8B551-B2D7-4BFF-9FCE-6E19FA2E3346}"/>
              </a:ext>
            </a:extLst>
          </p:cNvPr>
          <p:cNvSpPr>
            <a:spLocks noGrp="1"/>
          </p:cNvSpPr>
          <p:nvPr>
            <p:ph type="title"/>
          </p:nvPr>
        </p:nvSpPr>
        <p:spPr/>
        <p:txBody>
          <a:bodyPr/>
          <a:lstStyle/>
          <a:p>
            <a:r>
              <a:rPr lang="en-US"/>
              <a:t>Instagram Stories Table  | All Pages - 1 of 14</a:t>
            </a:r>
          </a:p>
        </p:txBody>
      </p:sp>
      <p:graphicFrame>
        <p:nvGraphicFramePr>
          <p:cNvPr id="5" name="Table Placeholder 4">
            <a:extLst>
              <a:ext uri="{FF2B5EF4-FFF2-40B4-BE49-F238E27FC236}">
                <a16:creationId xmlns:a16="http://schemas.microsoft.com/office/drawing/2014/main" id="{B2E63415-D436-45A6-8645-6695640B1B3B}"/>
              </a:ext>
            </a:extLst>
          </p:cNvPr>
          <p:cNvGraphicFramePr>
            <a:graphicFrameLocks noGrp="1"/>
          </p:cNvGraphicFramePr>
          <p:nvPr>
            <p:ph type="tbl" sz="quarter" idx="13"/>
            <p:extLst>
              <p:ext uri="{D42A27DB-BD31-4B8C-83A1-F6EECF244321}">
                <p14:modId xmlns:p14="http://schemas.microsoft.com/office/powerpoint/2010/main" val="2354386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37875998"/>
                    </a:ext>
                  </a:extLst>
                </a:gridCol>
                <a:gridCol w="1316736">
                  <a:extLst>
                    <a:ext uri="{9D8B030D-6E8A-4147-A177-3AD203B41FA5}">
                      <a16:colId xmlns:a16="http://schemas.microsoft.com/office/drawing/2014/main" val="2795811951"/>
                    </a:ext>
                  </a:extLst>
                </a:gridCol>
                <a:gridCol w="658368">
                  <a:extLst>
                    <a:ext uri="{9D8B030D-6E8A-4147-A177-3AD203B41FA5}">
                      <a16:colId xmlns:a16="http://schemas.microsoft.com/office/drawing/2014/main" val="2246163957"/>
                    </a:ext>
                  </a:extLst>
                </a:gridCol>
                <a:gridCol w="658368">
                  <a:extLst>
                    <a:ext uri="{9D8B030D-6E8A-4147-A177-3AD203B41FA5}">
                      <a16:colId xmlns:a16="http://schemas.microsoft.com/office/drawing/2014/main" val="2942754263"/>
                    </a:ext>
                  </a:extLst>
                </a:gridCol>
                <a:gridCol w="658368">
                  <a:extLst>
                    <a:ext uri="{9D8B030D-6E8A-4147-A177-3AD203B41FA5}">
                      <a16:colId xmlns:a16="http://schemas.microsoft.com/office/drawing/2014/main" val="92956387"/>
                    </a:ext>
                  </a:extLst>
                </a:gridCol>
                <a:gridCol w="658368">
                  <a:extLst>
                    <a:ext uri="{9D8B030D-6E8A-4147-A177-3AD203B41FA5}">
                      <a16:colId xmlns:a16="http://schemas.microsoft.com/office/drawing/2014/main" val="4130446686"/>
                    </a:ext>
                  </a:extLst>
                </a:gridCol>
                <a:gridCol w="658368">
                  <a:extLst>
                    <a:ext uri="{9D8B030D-6E8A-4147-A177-3AD203B41FA5}">
                      <a16:colId xmlns:a16="http://schemas.microsoft.com/office/drawing/2014/main" val="1522047309"/>
                    </a:ext>
                  </a:extLst>
                </a:gridCol>
                <a:gridCol w="658368">
                  <a:extLst>
                    <a:ext uri="{9D8B030D-6E8A-4147-A177-3AD203B41FA5}">
                      <a16:colId xmlns:a16="http://schemas.microsoft.com/office/drawing/2014/main" val="2294989640"/>
                    </a:ext>
                  </a:extLst>
                </a:gridCol>
                <a:gridCol w="658368">
                  <a:extLst>
                    <a:ext uri="{9D8B030D-6E8A-4147-A177-3AD203B41FA5}">
                      <a16:colId xmlns:a16="http://schemas.microsoft.com/office/drawing/2014/main" val="1462992956"/>
                    </a:ext>
                  </a:extLst>
                </a:gridCol>
                <a:gridCol w="658368">
                  <a:extLst>
                    <a:ext uri="{9D8B030D-6E8A-4147-A177-3AD203B41FA5}">
                      <a16:colId xmlns:a16="http://schemas.microsoft.com/office/drawing/2014/main" val="3373287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844699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papucchini - 2020-01-23 23:19:52</a:t>
                      </a:r>
                      <a:r>
                        <a:rPr kumimoji="0" lang="en-US" sz="1000" b="0" i="0" u="none" strike="noStrike" kern="1200" cap="none" spc="0" normalizeH="0" baseline="0" noProof="0">
                          <a:ln>
                            <a:noFill/>
                          </a:ln>
                          <a:solidFill>
                            <a:prstClr val="black"/>
                          </a:solidFill>
                          <a:effectLst/>
                          <a:uLnTx/>
                          <a:uFillTx/>
                          <a:latin typeface="+mn-lt"/>
                          <a:ea typeface="+mn-ea"/>
                          <a:cs typeface="+mn-cs"/>
                        </a:rPr>
                        <a:t>
 WE COULD EVEN WORK 
ON SHOULDER-IN IN 
TROT. SOMETHING DIFFICULT 
FOR US.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https://scontent.xx.fbcdn.net/v/t51.12442-15/82785399_173192220695514_5910868418102601357_n.jpg?_nc_cat=101&amp;_nc_ohc=GGlGPaUAYbEAX_DiV_W&amp;_nc_ht=scontent.xx&amp;oh=983826d61f97997038fa0a1b1e4889d3&amp;oe=5E9873AB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12:31:10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849130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papucchini - 2020-01-23 23:19:51</a:t>
                      </a:r>
                      <a:r>
                        <a:rPr kumimoji="0" lang="en-US" sz="1000" b="0" i="0" u="none" strike="noStrike" kern="1200" cap="none" spc="0" normalizeH="0" baseline="0" noProof="0">
                          <a:ln>
                            <a:noFill/>
                          </a:ln>
                          <a:solidFill>
                            <a:prstClr val="black"/>
                          </a:solidFill>
                          <a:effectLst/>
                          <a:uLnTx/>
                          <a:uFillTx/>
                          <a:latin typeface="+mn-lt"/>
                          <a:ea typeface="+mn-ea"/>
                          <a:cs typeface="+mn-cs"/>
                        </a:rPr>
                        <a:t>
 DALBYN FIRST WAS QUITE STIFF. WINTER SUDDENLY ARRIVED AND IT‘S SO COLD!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https://scontent.xx.fbcdn.net/v/t51.12442-15/81625583_803678290114994_7489949678803361226_n.jpg?_nc_cat=102&amp;_nc_ohc=tEQ3tPl-oUwAX_ke2P5&amp;_nc_ht=scontent.xx&amp;oh=b6e846aee26fdb536343edf136cfdcea&amp;oe=5ED59CF1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12:31:10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944599943"/>
                  </a:ext>
                </a:extLst>
              </a:tr>
            </a:tbl>
          </a:graphicData>
        </a:graphic>
      </p:graphicFrame>
      <p:sp>
        <p:nvSpPr>
          <p:cNvPr id="4" name="Text Placeholder 3">
            <a:extLst>
              <a:ext uri="{FF2B5EF4-FFF2-40B4-BE49-F238E27FC236}">
                <a16:creationId xmlns:a16="http://schemas.microsoft.com/office/drawing/2014/main" id="{DC6357E6-A56E-4222-8123-912DD219D892}"/>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4083166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3684F-49D3-439C-9853-9B336DDAF326}"/>
              </a:ext>
            </a:extLst>
          </p:cNvPr>
          <p:cNvSpPr>
            <a:spLocks noGrp="1"/>
          </p:cNvSpPr>
          <p:nvPr>
            <p:ph type="title"/>
          </p:nvPr>
        </p:nvSpPr>
        <p:spPr/>
        <p:txBody>
          <a:bodyPr/>
          <a:lstStyle/>
          <a:p>
            <a:r>
              <a:rPr lang="en-US"/>
              <a:t>Instagram Stories Table  | All Pages - 2 of 14</a:t>
            </a:r>
          </a:p>
        </p:txBody>
      </p:sp>
      <p:graphicFrame>
        <p:nvGraphicFramePr>
          <p:cNvPr id="5" name="Table Placeholder 4">
            <a:extLst>
              <a:ext uri="{FF2B5EF4-FFF2-40B4-BE49-F238E27FC236}">
                <a16:creationId xmlns:a16="http://schemas.microsoft.com/office/drawing/2014/main" id="{35494553-71D2-46D3-A84F-1ACBF51265E5}"/>
              </a:ext>
            </a:extLst>
          </p:cNvPr>
          <p:cNvGraphicFramePr>
            <a:graphicFrameLocks noGrp="1"/>
          </p:cNvGraphicFramePr>
          <p:nvPr>
            <p:ph type="tbl" sz="quarter" idx="13"/>
            <p:extLst>
              <p:ext uri="{D42A27DB-BD31-4B8C-83A1-F6EECF244321}">
                <p14:modId xmlns:p14="http://schemas.microsoft.com/office/powerpoint/2010/main" val="933437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02067041"/>
                    </a:ext>
                  </a:extLst>
                </a:gridCol>
                <a:gridCol w="1316736">
                  <a:extLst>
                    <a:ext uri="{9D8B030D-6E8A-4147-A177-3AD203B41FA5}">
                      <a16:colId xmlns:a16="http://schemas.microsoft.com/office/drawing/2014/main" val="1135365711"/>
                    </a:ext>
                  </a:extLst>
                </a:gridCol>
                <a:gridCol w="658368">
                  <a:extLst>
                    <a:ext uri="{9D8B030D-6E8A-4147-A177-3AD203B41FA5}">
                      <a16:colId xmlns:a16="http://schemas.microsoft.com/office/drawing/2014/main" val="201840226"/>
                    </a:ext>
                  </a:extLst>
                </a:gridCol>
                <a:gridCol w="658368">
                  <a:extLst>
                    <a:ext uri="{9D8B030D-6E8A-4147-A177-3AD203B41FA5}">
                      <a16:colId xmlns:a16="http://schemas.microsoft.com/office/drawing/2014/main" val="4108944701"/>
                    </a:ext>
                  </a:extLst>
                </a:gridCol>
                <a:gridCol w="658368">
                  <a:extLst>
                    <a:ext uri="{9D8B030D-6E8A-4147-A177-3AD203B41FA5}">
                      <a16:colId xmlns:a16="http://schemas.microsoft.com/office/drawing/2014/main" val="2132319858"/>
                    </a:ext>
                  </a:extLst>
                </a:gridCol>
                <a:gridCol w="658368">
                  <a:extLst>
                    <a:ext uri="{9D8B030D-6E8A-4147-A177-3AD203B41FA5}">
                      <a16:colId xmlns:a16="http://schemas.microsoft.com/office/drawing/2014/main" val="3823312074"/>
                    </a:ext>
                  </a:extLst>
                </a:gridCol>
                <a:gridCol w="658368">
                  <a:extLst>
                    <a:ext uri="{9D8B030D-6E8A-4147-A177-3AD203B41FA5}">
                      <a16:colId xmlns:a16="http://schemas.microsoft.com/office/drawing/2014/main" val="2983122102"/>
                    </a:ext>
                  </a:extLst>
                </a:gridCol>
                <a:gridCol w="658368">
                  <a:extLst>
                    <a:ext uri="{9D8B030D-6E8A-4147-A177-3AD203B41FA5}">
                      <a16:colId xmlns:a16="http://schemas.microsoft.com/office/drawing/2014/main" val="1725972325"/>
                    </a:ext>
                  </a:extLst>
                </a:gridCol>
                <a:gridCol w="658368">
                  <a:extLst>
                    <a:ext uri="{9D8B030D-6E8A-4147-A177-3AD203B41FA5}">
                      <a16:colId xmlns:a16="http://schemas.microsoft.com/office/drawing/2014/main" val="1643206471"/>
                    </a:ext>
                  </a:extLst>
                </a:gridCol>
                <a:gridCol w="658368">
                  <a:extLst>
                    <a:ext uri="{9D8B030D-6E8A-4147-A177-3AD203B41FA5}">
                      <a16:colId xmlns:a16="http://schemas.microsoft.com/office/drawing/2014/main" val="3442376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945116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papucchini - 2020-01-23 23:18:09</a:t>
                      </a:r>
                      <a:r>
                        <a:rPr kumimoji="0" lang="it-IT"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https://scontent.xx.fbcdn.net/v/t51.12442-15/82098520_194184301766691_4777718840574869358_n.jpg?_nc_cat=104&amp;_nc_ohc=9I9Gu5yFcUYAX9V0Fmh&amp;_nc_ht=scontent.xx&amp;oh=c50bd80185fd4f8482cd289fb38494d6&amp;oe=5E98A43B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12:31:10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857414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papucchini - 2020-01-23 23:18:08</a:t>
                      </a:r>
                      <a:r>
                        <a:rPr kumimoji="0" lang="en-US" sz="1000" b="0" i="0" u="none" strike="noStrike" kern="1200" cap="none" spc="0" normalizeH="0" baseline="0" noProof="0">
                          <a:ln>
                            <a:noFill/>
                          </a:ln>
                          <a:solidFill>
                            <a:prstClr val="black"/>
                          </a:solidFill>
                          <a:effectLst/>
                          <a:uLnTx/>
                          <a:uFillTx/>
                          <a:latin typeface="+mn-lt"/>
                          <a:ea typeface="+mn-ea"/>
                          <a:cs typeface="+mn-cs"/>
                        </a:rPr>
                        <a:t>
 AND DALBYN DID A GREAT JOB! 😍 EVEN THOUGH I DIDN‘T RIDE HIM PROPERLY FOR LONGER.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https://scontent.xx.fbcdn.net/v/t51.12442-15/83100757_469272847061845_1391891486154437979_n.jpg?_nc_cat=107&amp;_nc_ohc=cMF50rIeFtcAX_io_eo&amp;_nc_ht=scontent.xx&amp;oh=f01fa7f07bb009e70e425d6a15e4f115&amp;oe=5ECDD159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12:31:10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115214414"/>
                  </a:ext>
                </a:extLst>
              </a:tr>
            </a:tbl>
          </a:graphicData>
        </a:graphic>
      </p:graphicFrame>
      <p:sp>
        <p:nvSpPr>
          <p:cNvPr id="4" name="Text Placeholder 3">
            <a:extLst>
              <a:ext uri="{FF2B5EF4-FFF2-40B4-BE49-F238E27FC236}">
                <a16:creationId xmlns:a16="http://schemas.microsoft.com/office/drawing/2014/main" id="{29B45E14-B9DC-4B6B-9556-3387216FFEBE}"/>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2653688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FBCB6-32F7-486E-B731-2C5826C81D01}"/>
              </a:ext>
            </a:extLst>
          </p:cNvPr>
          <p:cNvSpPr>
            <a:spLocks noGrp="1"/>
          </p:cNvSpPr>
          <p:nvPr>
            <p:ph type="title"/>
          </p:nvPr>
        </p:nvSpPr>
        <p:spPr/>
        <p:txBody>
          <a:bodyPr/>
          <a:lstStyle/>
          <a:p>
            <a:r>
              <a:rPr lang="en-US"/>
              <a:t>Instagram Stories Table  | All Pages - 3 of 14</a:t>
            </a:r>
          </a:p>
        </p:txBody>
      </p:sp>
      <p:graphicFrame>
        <p:nvGraphicFramePr>
          <p:cNvPr id="5" name="Table Placeholder 4">
            <a:extLst>
              <a:ext uri="{FF2B5EF4-FFF2-40B4-BE49-F238E27FC236}">
                <a16:creationId xmlns:a16="http://schemas.microsoft.com/office/drawing/2014/main" id="{364CD9DB-8358-498D-AF33-D9C6BDC439AB}"/>
              </a:ext>
            </a:extLst>
          </p:cNvPr>
          <p:cNvGraphicFramePr>
            <a:graphicFrameLocks noGrp="1"/>
          </p:cNvGraphicFramePr>
          <p:nvPr>
            <p:ph type="tbl" sz="quarter" idx="13"/>
            <p:extLst>
              <p:ext uri="{D42A27DB-BD31-4B8C-83A1-F6EECF244321}">
                <p14:modId xmlns:p14="http://schemas.microsoft.com/office/powerpoint/2010/main" val="1287998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16253557"/>
                    </a:ext>
                  </a:extLst>
                </a:gridCol>
                <a:gridCol w="1316736">
                  <a:extLst>
                    <a:ext uri="{9D8B030D-6E8A-4147-A177-3AD203B41FA5}">
                      <a16:colId xmlns:a16="http://schemas.microsoft.com/office/drawing/2014/main" val="1579517980"/>
                    </a:ext>
                  </a:extLst>
                </a:gridCol>
                <a:gridCol w="658368">
                  <a:extLst>
                    <a:ext uri="{9D8B030D-6E8A-4147-A177-3AD203B41FA5}">
                      <a16:colId xmlns:a16="http://schemas.microsoft.com/office/drawing/2014/main" val="1653793742"/>
                    </a:ext>
                  </a:extLst>
                </a:gridCol>
                <a:gridCol w="658368">
                  <a:extLst>
                    <a:ext uri="{9D8B030D-6E8A-4147-A177-3AD203B41FA5}">
                      <a16:colId xmlns:a16="http://schemas.microsoft.com/office/drawing/2014/main" val="2236907806"/>
                    </a:ext>
                  </a:extLst>
                </a:gridCol>
                <a:gridCol w="658368">
                  <a:extLst>
                    <a:ext uri="{9D8B030D-6E8A-4147-A177-3AD203B41FA5}">
                      <a16:colId xmlns:a16="http://schemas.microsoft.com/office/drawing/2014/main" val="2332275576"/>
                    </a:ext>
                  </a:extLst>
                </a:gridCol>
                <a:gridCol w="658368">
                  <a:extLst>
                    <a:ext uri="{9D8B030D-6E8A-4147-A177-3AD203B41FA5}">
                      <a16:colId xmlns:a16="http://schemas.microsoft.com/office/drawing/2014/main" val="2823092659"/>
                    </a:ext>
                  </a:extLst>
                </a:gridCol>
                <a:gridCol w="658368">
                  <a:extLst>
                    <a:ext uri="{9D8B030D-6E8A-4147-A177-3AD203B41FA5}">
                      <a16:colId xmlns:a16="http://schemas.microsoft.com/office/drawing/2014/main" val="828075556"/>
                    </a:ext>
                  </a:extLst>
                </a:gridCol>
                <a:gridCol w="658368">
                  <a:extLst>
                    <a:ext uri="{9D8B030D-6E8A-4147-A177-3AD203B41FA5}">
                      <a16:colId xmlns:a16="http://schemas.microsoft.com/office/drawing/2014/main" val="148090538"/>
                    </a:ext>
                  </a:extLst>
                </a:gridCol>
                <a:gridCol w="658368">
                  <a:extLst>
                    <a:ext uri="{9D8B030D-6E8A-4147-A177-3AD203B41FA5}">
                      <a16:colId xmlns:a16="http://schemas.microsoft.com/office/drawing/2014/main" val="1367530170"/>
                    </a:ext>
                  </a:extLst>
                </a:gridCol>
                <a:gridCol w="658368">
                  <a:extLst>
                    <a:ext uri="{9D8B030D-6E8A-4147-A177-3AD203B41FA5}">
                      <a16:colId xmlns:a16="http://schemas.microsoft.com/office/drawing/2014/main" val="3299814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092880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papucchini - 2020-01-23 23:18:07</a:t>
                      </a:r>
                      <a:r>
                        <a:rPr kumimoji="0" lang="en-US" sz="1000" b="0" i="0" u="none" strike="noStrike" kern="1200" cap="none" spc="0" normalizeH="0" baseline="0" noProof="0">
                          <a:ln>
                            <a:noFill/>
                          </a:ln>
                          <a:solidFill>
                            <a:prstClr val="black"/>
                          </a:solidFill>
                          <a:effectLst/>
                          <a:uLnTx/>
                          <a:uFillTx/>
                          <a:latin typeface="+mn-lt"/>
                          <a:ea typeface="+mn-ea"/>
                          <a:cs typeface="+mn-cs"/>
                        </a:rPr>
                        <a:t>
 DALBYN AND I DID SOME DRESSAGE TODAY.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https://scontent.xx.fbcdn.net/v/t51.12442-15/81294010_2544756109136091_2648086820733054662_n.jpg?_nc_cat=110&amp;_nc_ohc=SYeS-pRxiHoAX93qyjG&amp;_nc_ht=scontent.xx&amp;oh=780b068e22e7c44224cafdd6592bfbb0&amp;oe=5E8D67BA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12:31:10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208136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papucchini - 2020-01-23 23:18:06</a:t>
                      </a:r>
                      <a:r>
                        <a:rPr kumimoji="0" lang="en-US" sz="1000" b="0" i="0" u="none" strike="noStrike" kern="1200" cap="none" spc="0" normalizeH="0" baseline="0" noProof="0">
                          <a:ln>
                            <a:noFill/>
                          </a:ln>
                          <a:solidFill>
                            <a:prstClr val="black"/>
                          </a:solidFill>
                          <a:effectLst/>
                          <a:uLnTx/>
                          <a:uFillTx/>
                          <a:latin typeface="+mn-lt"/>
                          <a:ea typeface="+mn-ea"/>
                          <a:cs typeface="+mn-cs"/>
                        </a:rPr>
                        <a:t>
 WE‘RE BACK IN THE STORIES... WHY? READ MY LAST POST.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https://scontent.xx.fbcdn.net/v/t51.12442-15/82707401_478669029495285_7905102665592406880_n.jpg?_nc_cat=104&amp;_nc_ohc=N2V8LuhvjT0AX-qOdDi&amp;_nc_ht=scontent.xx&amp;oh=e5730075916219eabb2169013cc54fbc&amp;oe=5EDA9ED2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12:31:10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531347972"/>
                  </a:ext>
                </a:extLst>
              </a:tr>
            </a:tbl>
          </a:graphicData>
        </a:graphic>
      </p:graphicFrame>
      <p:sp>
        <p:nvSpPr>
          <p:cNvPr id="4" name="Text Placeholder 3">
            <a:extLst>
              <a:ext uri="{FF2B5EF4-FFF2-40B4-BE49-F238E27FC236}">
                <a16:creationId xmlns:a16="http://schemas.microsoft.com/office/drawing/2014/main" id="{BF6B11B2-C2A5-4CFA-81D0-3EA9CE0F0BCC}"/>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32275428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0B02E-908C-49CE-9FCB-3610C09B688C}"/>
              </a:ext>
            </a:extLst>
          </p:cNvPr>
          <p:cNvSpPr>
            <a:spLocks noGrp="1"/>
          </p:cNvSpPr>
          <p:nvPr>
            <p:ph type="title"/>
          </p:nvPr>
        </p:nvSpPr>
        <p:spPr/>
        <p:txBody>
          <a:bodyPr/>
          <a:lstStyle/>
          <a:p>
            <a:r>
              <a:rPr lang="en-US"/>
              <a:t>Instagram Stories Table  | All Pages - 4 of 14</a:t>
            </a:r>
          </a:p>
        </p:txBody>
      </p:sp>
      <p:graphicFrame>
        <p:nvGraphicFramePr>
          <p:cNvPr id="5" name="Table Placeholder 4">
            <a:extLst>
              <a:ext uri="{FF2B5EF4-FFF2-40B4-BE49-F238E27FC236}">
                <a16:creationId xmlns:a16="http://schemas.microsoft.com/office/drawing/2014/main" id="{AEE55752-835F-4077-80AE-DD13CC471E32}"/>
              </a:ext>
            </a:extLst>
          </p:cNvPr>
          <p:cNvGraphicFramePr>
            <a:graphicFrameLocks noGrp="1"/>
          </p:cNvGraphicFramePr>
          <p:nvPr>
            <p:ph type="tbl" sz="quarter" idx="13"/>
            <p:extLst>
              <p:ext uri="{D42A27DB-BD31-4B8C-83A1-F6EECF244321}">
                <p14:modId xmlns:p14="http://schemas.microsoft.com/office/powerpoint/2010/main" val="601290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95471045"/>
                    </a:ext>
                  </a:extLst>
                </a:gridCol>
                <a:gridCol w="1316736">
                  <a:extLst>
                    <a:ext uri="{9D8B030D-6E8A-4147-A177-3AD203B41FA5}">
                      <a16:colId xmlns:a16="http://schemas.microsoft.com/office/drawing/2014/main" val="3847358499"/>
                    </a:ext>
                  </a:extLst>
                </a:gridCol>
                <a:gridCol w="658368">
                  <a:extLst>
                    <a:ext uri="{9D8B030D-6E8A-4147-A177-3AD203B41FA5}">
                      <a16:colId xmlns:a16="http://schemas.microsoft.com/office/drawing/2014/main" val="155613432"/>
                    </a:ext>
                  </a:extLst>
                </a:gridCol>
                <a:gridCol w="658368">
                  <a:extLst>
                    <a:ext uri="{9D8B030D-6E8A-4147-A177-3AD203B41FA5}">
                      <a16:colId xmlns:a16="http://schemas.microsoft.com/office/drawing/2014/main" val="3633845077"/>
                    </a:ext>
                  </a:extLst>
                </a:gridCol>
                <a:gridCol w="658368">
                  <a:extLst>
                    <a:ext uri="{9D8B030D-6E8A-4147-A177-3AD203B41FA5}">
                      <a16:colId xmlns:a16="http://schemas.microsoft.com/office/drawing/2014/main" val="1004360466"/>
                    </a:ext>
                  </a:extLst>
                </a:gridCol>
                <a:gridCol w="658368">
                  <a:extLst>
                    <a:ext uri="{9D8B030D-6E8A-4147-A177-3AD203B41FA5}">
                      <a16:colId xmlns:a16="http://schemas.microsoft.com/office/drawing/2014/main" val="603454692"/>
                    </a:ext>
                  </a:extLst>
                </a:gridCol>
                <a:gridCol w="658368">
                  <a:extLst>
                    <a:ext uri="{9D8B030D-6E8A-4147-A177-3AD203B41FA5}">
                      <a16:colId xmlns:a16="http://schemas.microsoft.com/office/drawing/2014/main" val="2932123327"/>
                    </a:ext>
                  </a:extLst>
                </a:gridCol>
                <a:gridCol w="658368">
                  <a:extLst>
                    <a:ext uri="{9D8B030D-6E8A-4147-A177-3AD203B41FA5}">
                      <a16:colId xmlns:a16="http://schemas.microsoft.com/office/drawing/2014/main" val="2547642120"/>
                    </a:ext>
                  </a:extLst>
                </a:gridCol>
                <a:gridCol w="658368">
                  <a:extLst>
                    <a:ext uri="{9D8B030D-6E8A-4147-A177-3AD203B41FA5}">
                      <a16:colId xmlns:a16="http://schemas.microsoft.com/office/drawing/2014/main" val="1005932948"/>
                    </a:ext>
                  </a:extLst>
                </a:gridCol>
                <a:gridCol w="658368">
                  <a:extLst>
                    <a:ext uri="{9D8B030D-6E8A-4147-A177-3AD203B41FA5}">
                      <a16:colId xmlns:a16="http://schemas.microsoft.com/office/drawing/2014/main" val="1376832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84362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papucchini - 2020-01-23 23:07:21</a:t>
                      </a:r>
                      <a:r>
                        <a:rPr kumimoji="0" lang="en-US" sz="1000" b="0" i="0" u="none" strike="noStrike" kern="1200" cap="none" spc="0" normalizeH="0" baseline="0" noProof="0">
                          <a:ln>
                            <a:noFill/>
                          </a:ln>
                          <a:solidFill>
                            <a:prstClr val="black"/>
                          </a:solidFill>
                          <a:effectLst/>
                          <a:uLnTx/>
                          <a:uFillTx/>
                          <a:latin typeface="+mn-lt"/>
                          <a:ea typeface="+mn-ea"/>
                          <a:cs typeface="+mn-cs"/>
                        </a:rPr>
                        <a:t>
 And yes, he needs a hair cut.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https://scontent.xx.fbcdn.net/v/t51.12442-15/81028539_531481857712533_1441615790043473184_n.jpg?_nc_cat=102&amp;_nc_ohc=7UJDgoOzCeIAX9WvPHB&amp;_nc_ht=scontent.xx&amp;oh=fffd2e2807096e8b9f3d9380163e351c&amp;oe=5ECE5AF2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12:31:10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895447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papucchini - 2020-01-22 21:04:50</a:t>
                      </a:r>
                      <a:r>
                        <a:rPr kumimoji="0" lang="en-US" sz="1000" b="0" i="0" u="none" strike="noStrike" kern="1200" cap="none" spc="0" normalizeH="0" baseline="0" noProof="0">
                          <a:ln>
                            <a:noFill/>
                          </a:ln>
                          <a:solidFill>
                            <a:prstClr val="black"/>
                          </a:solidFill>
                          <a:effectLst/>
                          <a:uLnTx/>
                          <a:uFillTx/>
                          <a:latin typeface="+mn-lt"/>
                          <a:ea typeface="+mn-ea"/>
                          <a:cs typeface="+mn-cs"/>
                        </a:rPr>
                        <a:t>
 In our kitchen... The calendar of @ingridfeuerecker_fotografie.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https://scontent.xx.fbcdn.net/v/t51.12442-15/80890543_223176168684998_6958453345806597584_n.jpg?_nc_cat=106&amp;_nc_ohc=2iIo099ytnEAX_FwMUB&amp;_nc_ht=scontent.xx&amp;oh=999311a69d51d8dcb00986e04b933ae4&amp;oe=5ED9882F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21:01:19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899835473"/>
                  </a:ext>
                </a:extLst>
              </a:tr>
            </a:tbl>
          </a:graphicData>
        </a:graphic>
      </p:graphicFrame>
      <p:sp>
        <p:nvSpPr>
          <p:cNvPr id="4" name="Text Placeholder 3">
            <a:extLst>
              <a:ext uri="{FF2B5EF4-FFF2-40B4-BE49-F238E27FC236}">
                <a16:creationId xmlns:a16="http://schemas.microsoft.com/office/drawing/2014/main" id="{F3C95674-F080-4400-8A7F-4656F4DF1974}"/>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10387743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F9BE1-35B9-4AF5-9989-EA4D4691EE6F}"/>
              </a:ext>
            </a:extLst>
          </p:cNvPr>
          <p:cNvSpPr>
            <a:spLocks noGrp="1"/>
          </p:cNvSpPr>
          <p:nvPr>
            <p:ph type="title"/>
          </p:nvPr>
        </p:nvSpPr>
        <p:spPr/>
        <p:txBody>
          <a:bodyPr/>
          <a:lstStyle/>
          <a:p>
            <a:r>
              <a:rPr lang="en-US"/>
              <a:t>Instagram Stories Table  | All Pages - 5 of 14</a:t>
            </a:r>
          </a:p>
        </p:txBody>
      </p:sp>
      <p:graphicFrame>
        <p:nvGraphicFramePr>
          <p:cNvPr id="5" name="Table Placeholder 4">
            <a:extLst>
              <a:ext uri="{FF2B5EF4-FFF2-40B4-BE49-F238E27FC236}">
                <a16:creationId xmlns:a16="http://schemas.microsoft.com/office/drawing/2014/main" id="{CDD420F2-AEC4-433C-90C4-913587F29C99}"/>
              </a:ext>
            </a:extLst>
          </p:cNvPr>
          <p:cNvGraphicFramePr>
            <a:graphicFrameLocks noGrp="1"/>
          </p:cNvGraphicFramePr>
          <p:nvPr>
            <p:ph type="tbl" sz="quarter" idx="13"/>
            <p:extLst>
              <p:ext uri="{D42A27DB-BD31-4B8C-83A1-F6EECF244321}">
                <p14:modId xmlns:p14="http://schemas.microsoft.com/office/powerpoint/2010/main" val="50631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86117265"/>
                    </a:ext>
                  </a:extLst>
                </a:gridCol>
                <a:gridCol w="1316736">
                  <a:extLst>
                    <a:ext uri="{9D8B030D-6E8A-4147-A177-3AD203B41FA5}">
                      <a16:colId xmlns:a16="http://schemas.microsoft.com/office/drawing/2014/main" val="716599301"/>
                    </a:ext>
                  </a:extLst>
                </a:gridCol>
                <a:gridCol w="658368">
                  <a:extLst>
                    <a:ext uri="{9D8B030D-6E8A-4147-A177-3AD203B41FA5}">
                      <a16:colId xmlns:a16="http://schemas.microsoft.com/office/drawing/2014/main" val="772657887"/>
                    </a:ext>
                  </a:extLst>
                </a:gridCol>
                <a:gridCol w="658368">
                  <a:extLst>
                    <a:ext uri="{9D8B030D-6E8A-4147-A177-3AD203B41FA5}">
                      <a16:colId xmlns:a16="http://schemas.microsoft.com/office/drawing/2014/main" val="1791828175"/>
                    </a:ext>
                  </a:extLst>
                </a:gridCol>
                <a:gridCol w="658368">
                  <a:extLst>
                    <a:ext uri="{9D8B030D-6E8A-4147-A177-3AD203B41FA5}">
                      <a16:colId xmlns:a16="http://schemas.microsoft.com/office/drawing/2014/main" val="1337373993"/>
                    </a:ext>
                  </a:extLst>
                </a:gridCol>
                <a:gridCol w="658368">
                  <a:extLst>
                    <a:ext uri="{9D8B030D-6E8A-4147-A177-3AD203B41FA5}">
                      <a16:colId xmlns:a16="http://schemas.microsoft.com/office/drawing/2014/main" val="4185803584"/>
                    </a:ext>
                  </a:extLst>
                </a:gridCol>
                <a:gridCol w="658368">
                  <a:extLst>
                    <a:ext uri="{9D8B030D-6E8A-4147-A177-3AD203B41FA5}">
                      <a16:colId xmlns:a16="http://schemas.microsoft.com/office/drawing/2014/main" val="1842860359"/>
                    </a:ext>
                  </a:extLst>
                </a:gridCol>
                <a:gridCol w="658368">
                  <a:extLst>
                    <a:ext uri="{9D8B030D-6E8A-4147-A177-3AD203B41FA5}">
                      <a16:colId xmlns:a16="http://schemas.microsoft.com/office/drawing/2014/main" val="131306071"/>
                    </a:ext>
                  </a:extLst>
                </a:gridCol>
                <a:gridCol w="658368">
                  <a:extLst>
                    <a:ext uri="{9D8B030D-6E8A-4147-A177-3AD203B41FA5}">
                      <a16:colId xmlns:a16="http://schemas.microsoft.com/office/drawing/2014/main" val="794970165"/>
                    </a:ext>
                  </a:extLst>
                </a:gridCol>
                <a:gridCol w="658368">
                  <a:extLst>
                    <a:ext uri="{9D8B030D-6E8A-4147-A177-3AD203B41FA5}">
                      <a16:colId xmlns:a16="http://schemas.microsoft.com/office/drawing/2014/main" val="635845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004237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papucchini - 2020-01-22 19:41:32</a:t>
                      </a:r>
                      <a:r>
                        <a:rPr kumimoji="0" lang="it-IT" sz="1000" b="0" i="0" u="none" strike="noStrike" kern="1200" cap="none" spc="0" normalizeH="0" baseline="0" noProof="0">
                          <a:ln>
                            <a:noFill/>
                          </a:ln>
                          <a:solidFill>
                            <a:prstClr val="black"/>
                          </a:solidFill>
                          <a:effectLst/>
                          <a:uLnTx/>
                          <a:uFillTx/>
                          <a:latin typeface="+mn-lt"/>
                          <a:ea typeface="+mn-ea"/>
                          <a:cs typeface="+mn-cs"/>
                        </a:rPr>
                        <a:t>
 Update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https://scontent.xx.fbcdn.net/v/t51.12442-15/81110859_610203039554765_5676009991810550249_n.jpg?_nc_cat=111&amp;_nc_ohc=dq03sGn-TbcAX_QbYgY&amp;_nc_ht=scontent.xx&amp;oh=eb215a3e1fb4c9671152965cb5df4ed7&amp;oe=5E9702A0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19:32:01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264145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papucchini - 2020-01-20 07:11:17</a:t>
                      </a:r>
                      <a:r>
                        <a:rPr kumimoji="0" lang="en-US" sz="1000" b="0" i="0" u="none" strike="noStrike" kern="1200" cap="none" spc="0" normalizeH="0" baseline="0" noProof="0">
                          <a:ln>
                            <a:noFill/>
                          </a:ln>
                          <a:solidFill>
                            <a:prstClr val="black"/>
                          </a:solidFill>
                          <a:effectLst/>
                          <a:uLnTx/>
                          <a:uFillTx/>
                          <a:latin typeface="+mn-lt"/>
                          <a:ea typeface="+mn-ea"/>
                          <a:cs typeface="+mn-cs"/>
                        </a:rPr>
                        <a:t>
 Finally a NEW POST 
of us!!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https://scontent.xx.fbcdn.net/v/t51.12442-15/82357579_545528486172060_5819185236534488832_n.jpg?_nc_cat=102&amp;_nc_ohc=BnG_AArMRUkAX8kBigv&amp;_nc_ht=scontent.xx&amp;oh=3e097695295e4e8730d58f0e5725bc6c&amp;oe=5EDB632B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01/21/2020 06:33:00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221974587"/>
                  </a:ext>
                </a:extLst>
              </a:tr>
            </a:tbl>
          </a:graphicData>
        </a:graphic>
      </p:graphicFrame>
      <p:sp>
        <p:nvSpPr>
          <p:cNvPr id="4" name="Text Placeholder 3">
            <a:extLst>
              <a:ext uri="{FF2B5EF4-FFF2-40B4-BE49-F238E27FC236}">
                <a16:creationId xmlns:a16="http://schemas.microsoft.com/office/drawing/2014/main" id="{EAB77F38-AEE5-47A6-9AAD-B0CA42DEDE51}"/>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4676984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7A3F3-06B9-4CA3-983B-1EE0B6BC0F99}"/>
              </a:ext>
            </a:extLst>
          </p:cNvPr>
          <p:cNvSpPr>
            <a:spLocks noGrp="1"/>
          </p:cNvSpPr>
          <p:nvPr>
            <p:ph type="title"/>
          </p:nvPr>
        </p:nvSpPr>
        <p:spPr/>
        <p:txBody>
          <a:bodyPr/>
          <a:lstStyle/>
          <a:p>
            <a:r>
              <a:rPr lang="en-US"/>
              <a:t>Instagram Stories Table  | All Pages - 6 of 14</a:t>
            </a:r>
          </a:p>
        </p:txBody>
      </p:sp>
      <p:graphicFrame>
        <p:nvGraphicFramePr>
          <p:cNvPr id="5" name="Table Placeholder 4">
            <a:extLst>
              <a:ext uri="{FF2B5EF4-FFF2-40B4-BE49-F238E27FC236}">
                <a16:creationId xmlns:a16="http://schemas.microsoft.com/office/drawing/2014/main" id="{64660ADB-079E-4989-BB9F-718A3B0FD614}"/>
              </a:ext>
            </a:extLst>
          </p:cNvPr>
          <p:cNvGraphicFramePr>
            <a:graphicFrameLocks noGrp="1"/>
          </p:cNvGraphicFramePr>
          <p:nvPr>
            <p:ph type="tbl" sz="quarter" idx="13"/>
            <p:extLst>
              <p:ext uri="{D42A27DB-BD31-4B8C-83A1-F6EECF244321}">
                <p14:modId xmlns:p14="http://schemas.microsoft.com/office/powerpoint/2010/main" val="2892902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65825006"/>
                    </a:ext>
                  </a:extLst>
                </a:gridCol>
                <a:gridCol w="1316736">
                  <a:extLst>
                    <a:ext uri="{9D8B030D-6E8A-4147-A177-3AD203B41FA5}">
                      <a16:colId xmlns:a16="http://schemas.microsoft.com/office/drawing/2014/main" val="621311748"/>
                    </a:ext>
                  </a:extLst>
                </a:gridCol>
                <a:gridCol w="658368">
                  <a:extLst>
                    <a:ext uri="{9D8B030D-6E8A-4147-A177-3AD203B41FA5}">
                      <a16:colId xmlns:a16="http://schemas.microsoft.com/office/drawing/2014/main" val="2515295233"/>
                    </a:ext>
                  </a:extLst>
                </a:gridCol>
                <a:gridCol w="658368">
                  <a:extLst>
                    <a:ext uri="{9D8B030D-6E8A-4147-A177-3AD203B41FA5}">
                      <a16:colId xmlns:a16="http://schemas.microsoft.com/office/drawing/2014/main" val="4063756985"/>
                    </a:ext>
                  </a:extLst>
                </a:gridCol>
                <a:gridCol w="658368">
                  <a:extLst>
                    <a:ext uri="{9D8B030D-6E8A-4147-A177-3AD203B41FA5}">
                      <a16:colId xmlns:a16="http://schemas.microsoft.com/office/drawing/2014/main" val="3992345405"/>
                    </a:ext>
                  </a:extLst>
                </a:gridCol>
                <a:gridCol w="658368">
                  <a:extLst>
                    <a:ext uri="{9D8B030D-6E8A-4147-A177-3AD203B41FA5}">
                      <a16:colId xmlns:a16="http://schemas.microsoft.com/office/drawing/2014/main" val="3922430649"/>
                    </a:ext>
                  </a:extLst>
                </a:gridCol>
                <a:gridCol w="658368">
                  <a:extLst>
                    <a:ext uri="{9D8B030D-6E8A-4147-A177-3AD203B41FA5}">
                      <a16:colId xmlns:a16="http://schemas.microsoft.com/office/drawing/2014/main" val="461879247"/>
                    </a:ext>
                  </a:extLst>
                </a:gridCol>
                <a:gridCol w="658368">
                  <a:extLst>
                    <a:ext uri="{9D8B030D-6E8A-4147-A177-3AD203B41FA5}">
                      <a16:colId xmlns:a16="http://schemas.microsoft.com/office/drawing/2014/main" val="3591603798"/>
                    </a:ext>
                  </a:extLst>
                </a:gridCol>
                <a:gridCol w="658368">
                  <a:extLst>
                    <a:ext uri="{9D8B030D-6E8A-4147-A177-3AD203B41FA5}">
                      <a16:colId xmlns:a16="http://schemas.microsoft.com/office/drawing/2014/main" val="2468664451"/>
                    </a:ext>
                  </a:extLst>
                </a:gridCol>
                <a:gridCol w="658368">
                  <a:extLst>
                    <a:ext uri="{9D8B030D-6E8A-4147-A177-3AD203B41FA5}">
                      <a16:colId xmlns:a16="http://schemas.microsoft.com/office/drawing/2014/main" val="678582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38841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papucchini - 2020-01-19 16:46:46</a:t>
                      </a:r>
                      <a:r>
                        <a:rPr kumimoji="0" lang="en-US" sz="1000" b="0" i="0" u="none" strike="noStrike" kern="1200" cap="none" spc="0" normalizeH="0" baseline="0" noProof="0">
                          <a:ln>
                            <a:noFill/>
                          </a:ln>
                          <a:solidFill>
                            <a:prstClr val="black"/>
                          </a:solidFill>
                          <a:effectLst/>
                          <a:uLnTx/>
                          <a:uFillTx/>
                          <a:latin typeface="+mn-lt"/>
                          <a:ea typeface="+mn-ea"/>
                          <a:cs typeface="+mn-cs"/>
                        </a:rPr>
                        <a:t>
 On the way back home... 🏡 Advertisement  We had a quite good training with our cavesson of @wahlreitsport and @beorak86 took a few photos.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https://scontent.xx.fbcdn.net/v/t51.12442-15/82383729_784096202093445_5139229970769435694_n.jpg?_nc_cat=103&amp;_nc_ohc=cfhFAuihFbsAX_Exh76&amp;_nc_ht=scontent.xx&amp;oh=161b923a371c1d01fba0005fc546a5e8&amp;oe=5E9D5614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01/20/2020 16:30:45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106306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papucchini - 2020-01-19 11:01:43</a:t>
                      </a:r>
                      <a:r>
                        <a:rPr kumimoji="0" lang="en-US" sz="1000" b="0" i="0" u="none" strike="noStrike" kern="1200" cap="none" spc="0" normalizeH="0" baseline="0" noProof="0">
                          <a:ln>
                            <a:noFill/>
                          </a:ln>
                          <a:solidFill>
                            <a:prstClr val="black"/>
                          </a:solidFill>
                          <a:effectLst/>
                          <a:uLnTx/>
                          <a:uFillTx/>
                          <a:latin typeface="+mn-lt"/>
                          <a:ea typeface="+mn-ea"/>
                          <a:cs typeface="+mn-cs"/>
                        </a:rPr>
                        <a:t>
 Sadly the snow won‘t 
even stay here until afternoon.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https://scontent.xx.fbcdn.net/v/t51.12442-15/80527569_586058625303155_1487737265942815167_n.jpg?_nc_cat=101&amp;_nc_ohc=3a-NP4nRcD0AX_eVx67&amp;_nc_ht=scontent.xx&amp;oh=8a466bd649e08bd1ede2aee7329fec37&amp;oe=5E8FA8C9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01/20/2020 11:00:49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1852579724"/>
                  </a:ext>
                </a:extLst>
              </a:tr>
            </a:tbl>
          </a:graphicData>
        </a:graphic>
      </p:graphicFrame>
      <p:sp>
        <p:nvSpPr>
          <p:cNvPr id="4" name="Text Placeholder 3">
            <a:extLst>
              <a:ext uri="{FF2B5EF4-FFF2-40B4-BE49-F238E27FC236}">
                <a16:creationId xmlns:a16="http://schemas.microsoft.com/office/drawing/2014/main" id="{F382E77E-CA3A-4F00-BE10-28A2921698E4}"/>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2691585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1BC53-6DBF-41FD-9D36-2F6C80888B50}"/>
              </a:ext>
            </a:extLst>
          </p:cNvPr>
          <p:cNvSpPr>
            <a:spLocks noGrp="1"/>
          </p:cNvSpPr>
          <p:nvPr>
            <p:ph type="title"/>
          </p:nvPr>
        </p:nvSpPr>
        <p:spPr/>
        <p:txBody>
          <a:bodyPr/>
          <a:lstStyle/>
          <a:p>
            <a:r>
              <a:rPr lang="en-US"/>
              <a:t>Instagram Stories Table  | All Pages - 7 of 14</a:t>
            </a:r>
          </a:p>
        </p:txBody>
      </p:sp>
      <p:graphicFrame>
        <p:nvGraphicFramePr>
          <p:cNvPr id="5" name="Table Placeholder 4">
            <a:extLst>
              <a:ext uri="{FF2B5EF4-FFF2-40B4-BE49-F238E27FC236}">
                <a16:creationId xmlns:a16="http://schemas.microsoft.com/office/drawing/2014/main" id="{5708113F-EF90-43B8-AE35-A852FEBD78BE}"/>
              </a:ext>
            </a:extLst>
          </p:cNvPr>
          <p:cNvGraphicFramePr>
            <a:graphicFrameLocks noGrp="1"/>
          </p:cNvGraphicFramePr>
          <p:nvPr>
            <p:ph type="tbl" sz="quarter" idx="13"/>
            <p:extLst>
              <p:ext uri="{D42A27DB-BD31-4B8C-83A1-F6EECF244321}">
                <p14:modId xmlns:p14="http://schemas.microsoft.com/office/powerpoint/2010/main" val="2369706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8098282"/>
                    </a:ext>
                  </a:extLst>
                </a:gridCol>
                <a:gridCol w="1316736">
                  <a:extLst>
                    <a:ext uri="{9D8B030D-6E8A-4147-A177-3AD203B41FA5}">
                      <a16:colId xmlns:a16="http://schemas.microsoft.com/office/drawing/2014/main" val="3471001059"/>
                    </a:ext>
                  </a:extLst>
                </a:gridCol>
                <a:gridCol w="658368">
                  <a:extLst>
                    <a:ext uri="{9D8B030D-6E8A-4147-A177-3AD203B41FA5}">
                      <a16:colId xmlns:a16="http://schemas.microsoft.com/office/drawing/2014/main" val="4057577545"/>
                    </a:ext>
                  </a:extLst>
                </a:gridCol>
                <a:gridCol w="658368">
                  <a:extLst>
                    <a:ext uri="{9D8B030D-6E8A-4147-A177-3AD203B41FA5}">
                      <a16:colId xmlns:a16="http://schemas.microsoft.com/office/drawing/2014/main" val="4161450394"/>
                    </a:ext>
                  </a:extLst>
                </a:gridCol>
                <a:gridCol w="658368">
                  <a:extLst>
                    <a:ext uri="{9D8B030D-6E8A-4147-A177-3AD203B41FA5}">
                      <a16:colId xmlns:a16="http://schemas.microsoft.com/office/drawing/2014/main" val="296500328"/>
                    </a:ext>
                  </a:extLst>
                </a:gridCol>
                <a:gridCol w="658368">
                  <a:extLst>
                    <a:ext uri="{9D8B030D-6E8A-4147-A177-3AD203B41FA5}">
                      <a16:colId xmlns:a16="http://schemas.microsoft.com/office/drawing/2014/main" val="373516053"/>
                    </a:ext>
                  </a:extLst>
                </a:gridCol>
                <a:gridCol w="658368">
                  <a:extLst>
                    <a:ext uri="{9D8B030D-6E8A-4147-A177-3AD203B41FA5}">
                      <a16:colId xmlns:a16="http://schemas.microsoft.com/office/drawing/2014/main" val="2765644944"/>
                    </a:ext>
                  </a:extLst>
                </a:gridCol>
                <a:gridCol w="658368">
                  <a:extLst>
                    <a:ext uri="{9D8B030D-6E8A-4147-A177-3AD203B41FA5}">
                      <a16:colId xmlns:a16="http://schemas.microsoft.com/office/drawing/2014/main" val="3801871189"/>
                    </a:ext>
                  </a:extLst>
                </a:gridCol>
                <a:gridCol w="658368">
                  <a:extLst>
                    <a:ext uri="{9D8B030D-6E8A-4147-A177-3AD203B41FA5}">
                      <a16:colId xmlns:a16="http://schemas.microsoft.com/office/drawing/2014/main" val="1216841532"/>
                    </a:ext>
                  </a:extLst>
                </a:gridCol>
                <a:gridCol w="658368">
                  <a:extLst>
                    <a:ext uri="{9D8B030D-6E8A-4147-A177-3AD203B41FA5}">
                      <a16:colId xmlns:a16="http://schemas.microsoft.com/office/drawing/2014/main" val="1078414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12504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papucchini - 2020-01-19 10:26:26</a:t>
                      </a:r>
                      <a:r>
                        <a:rPr kumimoji="0" lang="en-US" sz="1000" b="0" i="0" u="none" strike="noStrike" kern="1200" cap="none" spc="0" normalizeH="0" baseline="0" noProof="0">
                          <a:ln>
                            <a:noFill/>
                          </a:ln>
                          <a:solidFill>
                            <a:prstClr val="black"/>
                          </a:solidFill>
                          <a:effectLst/>
                          <a:uLnTx/>
                          <a:uFillTx/>
                          <a:latin typeface="+mn-lt"/>
                          <a:ea typeface="+mn-ea"/>
                          <a:cs typeface="+mn-cs"/>
                        </a:rPr>
                        <a:t>
 ood Morning! ❤️ After a few days I share a story again. 
I needed some distance from instagram. 
A few things happened which also affect @papucchini. 
More about this in a post tomorrow.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https://scontent.xx.fbcdn.net/v/t51.12442-15/82712412_108055240631706_6738943659006112977_n.jpg?_nc_cat=101&amp;_nc_ohc=b-RV_ANbw-0AX-rdFn3&amp;_nc_ht=scontent.xx&amp;oh=2026c6c2a61147c5ef7b117dc1b5895b&amp;oe=5EA5439F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01/20/2020 10:01:09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4197846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papucchini - 2020-01-16 14:54:05</a:t>
                      </a:r>
                      <a:r>
                        <a:rPr kumimoji="0" lang="en-US" sz="1000" b="0" i="0" u="none" strike="noStrike" kern="1200" cap="none" spc="0" normalizeH="0" baseline="0" noProof="0">
                          <a:ln>
                            <a:noFill/>
                          </a:ln>
                          <a:solidFill>
                            <a:prstClr val="black"/>
                          </a:solidFill>
                          <a:effectLst/>
                          <a:uLnTx/>
                          <a:uFillTx/>
                          <a:latin typeface="+mn-lt"/>
                          <a:ea typeface="+mn-ea"/>
                          <a:cs typeface="+mn-cs"/>
                        </a:rPr>
                        <a:t>
 Sponsored by On the way to the barn 
with my favorite riding trousers...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https://scontent.xx.fbcdn.net/v/t51.12442-15/81562865_632299787505841_8373661310892557288_n.jpg?_nc_cat=106&amp;_nc_ohc=-kqK_tLCOAsAX_cp9r1&amp;_nc_ht=scontent.xx&amp;oh=f6b0acefb1d3edf55e1dbe9267f10501&amp;oe=5ED76828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01/17/2020 14:30:49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801495361"/>
                  </a:ext>
                </a:extLst>
              </a:tr>
            </a:tbl>
          </a:graphicData>
        </a:graphic>
      </p:graphicFrame>
      <p:sp>
        <p:nvSpPr>
          <p:cNvPr id="4" name="Text Placeholder 3">
            <a:extLst>
              <a:ext uri="{FF2B5EF4-FFF2-40B4-BE49-F238E27FC236}">
                <a16:creationId xmlns:a16="http://schemas.microsoft.com/office/drawing/2014/main" id="{B3581273-E334-43ED-A8B6-B1A8E392C167}"/>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35420767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404DC-7D84-4E98-8825-C9E47C504D31}"/>
              </a:ext>
            </a:extLst>
          </p:cNvPr>
          <p:cNvSpPr>
            <a:spLocks noGrp="1"/>
          </p:cNvSpPr>
          <p:nvPr>
            <p:ph type="title"/>
          </p:nvPr>
        </p:nvSpPr>
        <p:spPr/>
        <p:txBody>
          <a:bodyPr/>
          <a:lstStyle/>
          <a:p>
            <a:r>
              <a:rPr lang="en-US"/>
              <a:t>Instagram Stories Table  | All Pages - 8 of 14</a:t>
            </a:r>
          </a:p>
        </p:txBody>
      </p:sp>
      <p:graphicFrame>
        <p:nvGraphicFramePr>
          <p:cNvPr id="5" name="Table Placeholder 4">
            <a:extLst>
              <a:ext uri="{FF2B5EF4-FFF2-40B4-BE49-F238E27FC236}">
                <a16:creationId xmlns:a16="http://schemas.microsoft.com/office/drawing/2014/main" id="{38985812-C472-480E-804D-4A1EEF94FBAA}"/>
              </a:ext>
            </a:extLst>
          </p:cNvPr>
          <p:cNvGraphicFramePr>
            <a:graphicFrameLocks noGrp="1"/>
          </p:cNvGraphicFramePr>
          <p:nvPr>
            <p:ph type="tbl" sz="quarter" idx="13"/>
            <p:extLst>
              <p:ext uri="{D42A27DB-BD31-4B8C-83A1-F6EECF244321}">
                <p14:modId xmlns:p14="http://schemas.microsoft.com/office/powerpoint/2010/main" val="43440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20771013"/>
                    </a:ext>
                  </a:extLst>
                </a:gridCol>
                <a:gridCol w="1316736">
                  <a:extLst>
                    <a:ext uri="{9D8B030D-6E8A-4147-A177-3AD203B41FA5}">
                      <a16:colId xmlns:a16="http://schemas.microsoft.com/office/drawing/2014/main" val="814880599"/>
                    </a:ext>
                  </a:extLst>
                </a:gridCol>
                <a:gridCol w="658368">
                  <a:extLst>
                    <a:ext uri="{9D8B030D-6E8A-4147-A177-3AD203B41FA5}">
                      <a16:colId xmlns:a16="http://schemas.microsoft.com/office/drawing/2014/main" val="1504832293"/>
                    </a:ext>
                  </a:extLst>
                </a:gridCol>
                <a:gridCol w="658368">
                  <a:extLst>
                    <a:ext uri="{9D8B030D-6E8A-4147-A177-3AD203B41FA5}">
                      <a16:colId xmlns:a16="http://schemas.microsoft.com/office/drawing/2014/main" val="1010019700"/>
                    </a:ext>
                  </a:extLst>
                </a:gridCol>
                <a:gridCol w="658368">
                  <a:extLst>
                    <a:ext uri="{9D8B030D-6E8A-4147-A177-3AD203B41FA5}">
                      <a16:colId xmlns:a16="http://schemas.microsoft.com/office/drawing/2014/main" val="768724809"/>
                    </a:ext>
                  </a:extLst>
                </a:gridCol>
                <a:gridCol w="658368">
                  <a:extLst>
                    <a:ext uri="{9D8B030D-6E8A-4147-A177-3AD203B41FA5}">
                      <a16:colId xmlns:a16="http://schemas.microsoft.com/office/drawing/2014/main" val="3596275809"/>
                    </a:ext>
                  </a:extLst>
                </a:gridCol>
                <a:gridCol w="658368">
                  <a:extLst>
                    <a:ext uri="{9D8B030D-6E8A-4147-A177-3AD203B41FA5}">
                      <a16:colId xmlns:a16="http://schemas.microsoft.com/office/drawing/2014/main" val="1147479620"/>
                    </a:ext>
                  </a:extLst>
                </a:gridCol>
                <a:gridCol w="658368">
                  <a:extLst>
                    <a:ext uri="{9D8B030D-6E8A-4147-A177-3AD203B41FA5}">
                      <a16:colId xmlns:a16="http://schemas.microsoft.com/office/drawing/2014/main" val="2698646443"/>
                    </a:ext>
                  </a:extLst>
                </a:gridCol>
                <a:gridCol w="658368">
                  <a:extLst>
                    <a:ext uri="{9D8B030D-6E8A-4147-A177-3AD203B41FA5}">
                      <a16:colId xmlns:a16="http://schemas.microsoft.com/office/drawing/2014/main" val="1838755290"/>
                    </a:ext>
                  </a:extLst>
                </a:gridCol>
                <a:gridCol w="658368">
                  <a:extLst>
                    <a:ext uri="{9D8B030D-6E8A-4147-A177-3AD203B41FA5}">
                      <a16:colId xmlns:a16="http://schemas.microsoft.com/office/drawing/2014/main" val="4153131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009625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- 2020-01-16 11:54:25</a:t>
                      </a:r>
                      <a:r>
                        <a:rPr kumimoji="0" lang="en-US" sz="1000" b="0" i="0" u="none" strike="noStrike" kern="1200" cap="none" spc="0" normalizeH="0" baseline="0" noProof="0">
                          <a:ln>
                            <a:noFill/>
                          </a:ln>
                          <a:solidFill>
                            <a:prstClr val="black"/>
                          </a:solidFill>
                          <a:effectLst/>
                          <a:uLnTx/>
                          <a:uFillTx/>
                          <a:latin typeface="+mn-lt"/>
                          <a:ea typeface="+mn-ea"/>
                          <a:cs typeface="+mn-cs"/>
                        </a:rPr>
                        <a:t>
 TAP OUR EASTER TREND...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https://scontent.xx.fbcdn.net/v/t51.12442-15/80124835_154394502642680_1599437708782860833_n.jpg?_nc_cat=108&amp;_nc_ohc=XdQl-4acQDgAX9kCeqm&amp;_nc_ht=scontent.xx&amp;oh=acf0bc4b3f32158385d23c17f9c5ac94&amp;oe=5E91CCA9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01/17/2020 11:31:52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857500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papucchini - 2020-01-14 19:23:43</a:t>
                      </a:r>
                      <a:r>
                        <a:rPr kumimoji="0" lang="it-IT"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https://scontent.xx.fbcdn.net/v/t51.12442-15/80108688_182111123183077_992879625902257898_n.jpg?_nc_cat=100&amp;_nc_ohc=3BQtmYq0eWEAX8q1aeU&amp;_nc_ht=scontent.xx&amp;oh=8edf3a0e968c5ec010f3953e30ca408a&amp;oe=5EA45D09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01/15/2020 19:17:28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88900149"/>
                  </a:ext>
                </a:extLst>
              </a:tr>
            </a:tbl>
          </a:graphicData>
        </a:graphic>
      </p:graphicFrame>
      <p:sp>
        <p:nvSpPr>
          <p:cNvPr id="4" name="Text Placeholder 3">
            <a:extLst>
              <a:ext uri="{FF2B5EF4-FFF2-40B4-BE49-F238E27FC236}">
                <a16:creationId xmlns:a16="http://schemas.microsoft.com/office/drawing/2014/main" id="{07814456-099F-4404-8BB7-CC2A647489D0}"/>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26200621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77DF0-33DE-42EA-B53D-7F16C796BD69}"/>
              </a:ext>
            </a:extLst>
          </p:cNvPr>
          <p:cNvSpPr>
            <a:spLocks noGrp="1"/>
          </p:cNvSpPr>
          <p:nvPr>
            <p:ph type="title"/>
          </p:nvPr>
        </p:nvSpPr>
        <p:spPr/>
        <p:txBody>
          <a:bodyPr/>
          <a:lstStyle/>
          <a:p>
            <a:r>
              <a:rPr lang="en-US"/>
              <a:t>Instagram Stories Table  | All Pages - 9 of 14</a:t>
            </a:r>
          </a:p>
        </p:txBody>
      </p:sp>
      <p:graphicFrame>
        <p:nvGraphicFramePr>
          <p:cNvPr id="5" name="Table Placeholder 4">
            <a:extLst>
              <a:ext uri="{FF2B5EF4-FFF2-40B4-BE49-F238E27FC236}">
                <a16:creationId xmlns:a16="http://schemas.microsoft.com/office/drawing/2014/main" id="{8FE6B5D5-61F1-4DF1-B523-89769DA18AB6}"/>
              </a:ext>
            </a:extLst>
          </p:cNvPr>
          <p:cNvGraphicFramePr>
            <a:graphicFrameLocks noGrp="1"/>
          </p:cNvGraphicFramePr>
          <p:nvPr>
            <p:ph type="tbl" sz="quarter" idx="13"/>
            <p:extLst>
              <p:ext uri="{D42A27DB-BD31-4B8C-83A1-F6EECF244321}">
                <p14:modId xmlns:p14="http://schemas.microsoft.com/office/powerpoint/2010/main" val="2686734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22457205"/>
                    </a:ext>
                  </a:extLst>
                </a:gridCol>
                <a:gridCol w="1316736">
                  <a:extLst>
                    <a:ext uri="{9D8B030D-6E8A-4147-A177-3AD203B41FA5}">
                      <a16:colId xmlns:a16="http://schemas.microsoft.com/office/drawing/2014/main" val="1496704083"/>
                    </a:ext>
                  </a:extLst>
                </a:gridCol>
                <a:gridCol w="658368">
                  <a:extLst>
                    <a:ext uri="{9D8B030D-6E8A-4147-A177-3AD203B41FA5}">
                      <a16:colId xmlns:a16="http://schemas.microsoft.com/office/drawing/2014/main" val="3498784335"/>
                    </a:ext>
                  </a:extLst>
                </a:gridCol>
                <a:gridCol w="658368">
                  <a:extLst>
                    <a:ext uri="{9D8B030D-6E8A-4147-A177-3AD203B41FA5}">
                      <a16:colId xmlns:a16="http://schemas.microsoft.com/office/drawing/2014/main" val="212278216"/>
                    </a:ext>
                  </a:extLst>
                </a:gridCol>
                <a:gridCol w="658368">
                  <a:extLst>
                    <a:ext uri="{9D8B030D-6E8A-4147-A177-3AD203B41FA5}">
                      <a16:colId xmlns:a16="http://schemas.microsoft.com/office/drawing/2014/main" val="387192094"/>
                    </a:ext>
                  </a:extLst>
                </a:gridCol>
                <a:gridCol w="658368">
                  <a:extLst>
                    <a:ext uri="{9D8B030D-6E8A-4147-A177-3AD203B41FA5}">
                      <a16:colId xmlns:a16="http://schemas.microsoft.com/office/drawing/2014/main" val="793615359"/>
                    </a:ext>
                  </a:extLst>
                </a:gridCol>
                <a:gridCol w="658368">
                  <a:extLst>
                    <a:ext uri="{9D8B030D-6E8A-4147-A177-3AD203B41FA5}">
                      <a16:colId xmlns:a16="http://schemas.microsoft.com/office/drawing/2014/main" val="2117540553"/>
                    </a:ext>
                  </a:extLst>
                </a:gridCol>
                <a:gridCol w="658368">
                  <a:extLst>
                    <a:ext uri="{9D8B030D-6E8A-4147-A177-3AD203B41FA5}">
                      <a16:colId xmlns:a16="http://schemas.microsoft.com/office/drawing/2014/main" val="1468922180"/>
                    </a:ext>
                  </a:extLst>
                </a:gridCol>
                <a:gridCol w="658368">
                  <a:extLst>
                    <a:ext uri="{9D8B030D-6E8A-4147-A177-3AD203B41FA5}">
                      <a16:colId xmlns:a16="http://schemas.microsoft.com/office/drawing/2014/main" val="4188851330"/>
                    </a:ext>
                  </a:extLst>
                </a:gridCol>
                <a:gridCol w="658368">
                  <a:extLst>
                    <a:ext uri="{9D8B030D-6E8A-4147-A177-3AD203B41FA5}">
                      <a16:colId xmlns:a16="http://schemas.microsoft.com/office/drawing/2014/main" val="1566902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099355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papucchini - 2020-01-14 19:23:42</a:t>
                      </a:r>
                      <a:r>
                        <a:rPr kumimoji="0" lang="it-IT"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https://scontent.xx.fbcdn.net/v/t51.12442-15/82287816_478132976416119_5302780925744365130_n.jpg?_nc_cat=108&amp;_nc_ohc=EI4_VtGtLsoAX_gR79U&amp;_nc_ht=scontent.xx&amp;oh=031353edf4ef5d9e0c93ee0e65abe4a8&amp;oe=5EA040A0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01/15/2020 19:17:28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075933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papucchini - 2020-01-14 19:23:41</a:t>
                      </a:r>
                      <a:r>
                        <a:rPr kumimoji="0" lang="it-IT"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https://scontent.xx.fbcdn.net/v/t51.12442-15/80771593_813449479065726_170226192331813494_n.jpg?_nc_cat=106&amp;_nc_ohc=wXkZmVru5x8AX9dlKmn&amp;_nc_ht=scontent.xx&amp;oh=0d01769cc71086668f0498d9ee1b6d92&amp;oe=5EA77963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01/15/2020 19:17:28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152240253"/>
                  </a:ext>
                </a:extLst>
              </a:tr>
            </a:tbl>
          </a:graphicData>
        </a:graphic>
      </p:graphicFrame>
      <p:sp>
        <p:nvSpPr>
          <p:cNvPr id="4" name="Text Placeholder 3">
            <a:extLst>
              <a:ext uri="{FF2B5EF4-FFF2-40B4-BE49-F238E27FC236}">
                <a16:creationId xmlns:a16="http://schemas.microsoft.com/office/drawing/2014/main" id="{868226D0-53FA-4D2C-B024-77218A17C5BE}"/>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2876527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AD8DA-FB7C-4168-BE12-EA18495268DD}"/>
              </a:ext>
            </a:extLst>
          </p:cNvPr>
          <p:cNvSpPr>
            <a:spLocks noGrp="1"/>
          </p:cNvSpPr>
          <p:nvPr>
            <p:ph type="title"/>
          </p:nvPr>
        </p:nvSpPr>
        <p:spPr/>
        <p:txBody>
          <a:bodyPr/>
          <a:lstStyle/>
          <a:p>
            <a:r>
              <a:rPr lang="en-US"/>
              <a:t>Instagram Stories Table  | All Pages - 10 of 14</a:t>
            </a:r>
          </a:p>
        </p:txBody>
      </p:sp>
      <p:graphicFrame>
        <p:nvGraphicFramePr>
          <p:cNvPr id="5" name="Table Placeholder 4">
            <a:extLst>
              <a:ext uri="{FF2B5EF4-FFF2-40B4-BE49-F238E27FC236}">
                <a16:creationId xmlns:a16="http://schemas.microsoft.com/office/drawing/2014/main" id="{77DB1BB1-DB21-487A-883C-38452C797430}"/>
              </a:ext>
            </a:extLst>
          </p:cNvPr>
          <p:cNvGraphicFramePr>
            <a:graphicFrameLocks noGrp="1"/>
          </p:cNvGraphicFramePr>
          <p:nvPr>
            <p:ph type="tbl" sz="quarter" idx="13"/>
            <p:extLst>
              <p:ext uri="{D42A27DB-BD31-4B8C-83A1-F6EECF244321}">
                <p14:modId xmlns:p14="http://schemas.microsoft.com/office/powerpoint/2010/main" val="1476607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00594234"/>
                    </a:ext>
                  </a:extLst>
                </a:gridCol>
                <a:gridCol w="1316736">
                  <a:extLst>
                    <a:ext uri="{9D8B030D-6E8A-4147-A177-3AD203B41FA5}">
                      <a16:colId xmlns:a16="http://schemas.microsoft.com/office/drawing/2014/main" val="1179689178"/>
                    </a:ext>
                  </a:extLst>
                </a:gridCol>
                <a:gridCol w="658368">
                  <a:extLst>
                    <a:ext uri="{9D8B030D-6E8A-4147-A177-3AD203B41FA5}">
                      <a16:colId xmlns:a16="http://schemas.microsoft.com/office/drawing/2014/main" val="1382051214"/>
                    </a:ext>
                  </a:extLst>
                </a:gridCol>
                <a:gridCol w="658368">
                  <a:extLst>
                    <a:ext uri="{9D8B030D-6E8A-4147-A177-3AD203B41FA5}">
                      <a16:colId xmlns:a16="http://schemas.microsoft.com/office/drawing/2014/main" val="115411526"/>
                    </a:ext>
                  </a:extLst>
                </a:gridCol>
                <a:gridCol w="658368">
                  <a:extLst>
                    <a:ext uri="{9D8B030D-6E8A-4147-A177-3AD203B41FA5}">
                      <a16:colId xmlns:a16="http://schemas.microsoft.com/office/drawing/2014/main" val="46105564"/>
                    </a:ext>
                  </a:extLst>
                </a:gridCol>
                <a:gridCol w="658368">
                  <a:extLst>
                    <a:ext uri="{9D8B030D-6E8A-4147-A177-3AD203B41FA5}">
                      <a16:colId xmlns:a16="http://schemas.microsoft.com/office/drawing/2014/main" val="415771217"/>
                    </a:ext>
                  </a:extLst>
                </a:gridCol>
                <a:gridCol w="658368">
                  <a:extLst>
                    <a:ext uri="{9D8B030D-6E8A-4147-A177-3AD203B41FA5}">
                      <a16:colId xmlns:a16="http://schemas.microsoft.com/office/drawing/2014/main" val="3742766035"/>
                    </a:ext>
                  </a:extLst>
                </a:gridCol>
                <a:gridCol w="658368">
                  <a:extLst>
                    <a:ext uri="{9D8B030D-6E8A-4147-A177-3AD203B41FA5}">
                      <a16:colId xmlns:a16="http://schemas.microsoft.com/office/drawing/2014/main" val="210218860"/>
                    </a:ext>
                  </a:extLst>
                </a:gridCol>
                <a:gridCol w="658368">
                  <a:extLst>
                    <a:ext uri="{9D8B030D-6E8A-4147-A177-3AD203B41FA5}">
                      <a16:colId xmlns:a16="http://schemas.microsoft.com/office/drawing/2014/main" val="3333765116"/>
                    </a:ext>
                  </a:extLst>
                </a:gridCol>
                <a:gridCol w="658368">
                  <a:extLst>
                    <a:ext uri="{9D8B030D-6E8A-4147-A177-3AD203B41FA5}">
                      <a16:colId xmlns:a16="http://schemas.microsoft.com/office/drawing/2014/main" val="3867246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15441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papucchini - 2020-01-14 19:17:03</a:t>
                      </a:r>
                      <a:r>
                        <a:rPr kumimoji="0" lang="en-US" sz="1000" b="0" i="0" u="none" strike="noStrike" kern="1200" cap="none" spc="0" normalizeH="0" baseline="0" noProof="0">
                          <a:ln>
                            <a:noFill/>
                          </a:ln>
                          <a:solidFill>
                            <a:prstClr val="black"/>
                          </a:solidFill>
                          <a:effectLst/>
                          <a:uLnTx/>
                          <a:uFillTx/>
                          <a:latin typeface="+mn-lt"/>
                          <a:ea typeface="+mn-ea"/>
                          <a:cs typeface="+mn-cs"/>
                        </a:rPr>
                        <a:t>
 In collaboration with @wahlreitsport  About Dalbyn’s food...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https://scontent.xx.fbcdn.net/v/t51.12442-15/82060873_459922638009816_7481132544706893531_n.jpg?_nc_cat=104&amp;_nc_ohc=gc00CsZK4qsAX9GSQJD&amp;_nc_ht=scontent.xx&amp;oh=7039a0d283cfd40413ea54408134b735&amp;oe=5EA013CA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01/15/2020 18:30:48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533912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- 2020-01-14 11:38:47</a:t>
                      </a:r>
                      <a:r>
                        <a:rPr kumimoji="0" lang="en-US" sz="1000" b="0" i="0" u="none" strike="noStrike" kern="1200" cap="none" spc="0" normalizeH="0" baseline="0" noProof="0">
                          <a:ln>
                            <a:noFill/>
                          </a:ln>
                          <a:solidFill>
                            <a:prstClr val="black"/>
                          </a:solidFill>
                          <a:effectLst/>
                          <a:uLnTx/>
                          <a:uFillTx/>
                          <a:latin typeface="+mn-lt"/>
                          <a:ea typeface="+mn-ea"/>
                          <a:cs typeface="+mn-cs"/>
                        </a:rPr>
                        <a:t>
 NEW POST ... SOME INSPIRATION FROM THE LAST TRENDSET FAIR.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https://scontent.xx.fbcdn.net/v/t51.12442-15/82695416_2977807545564963_5000061525747741234_n.jpg?_nc_cat=102&amp;_nc_ohc=Q1et9J7gBXcAX85wvJA&amp;_nc_ht=scontent.xx&amp;oh=f4ce38b36fd571ca00b6a05470bdd5b4&amp;oe=5E959E7F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01/15/2020 11:31:38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117249824"/>
                  </a:ext>
                </a:extLst>
              </a:tr>
            </a:tbl>
          </a:graphicData>
        </a:graphic>
      </p:graphicFrame>
      <p:sp>
        <p:nvSpPr>
          <p:cNvPr id="4" name="Text Placeholder 3">
            <a:extLst>
              <a:ext uri="{FF2B5EF4-FFF2-40B4-BE49-F238E27FC236}">
                <a16:creationId xmlns:a16="http://schemas.microsoft.com/office/drawing/2014/main" id="{70861F5C-BF1E-422C-8070-E38E6C740100}"/>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17928943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28372-3B7C-46BF-B352-8B1254FF8091}"/>
              </a:ext>
            </a:extLst>
          </p:cNvPr>
          <p:cNvSpPr>
            <a:spLocks noGrp="1"/>
          </p:cNvSpPr>
          <p:nvPr>
            <p:ph type="title"/>
          </p:nvPr>
        </p:nvSpPr>
        <p:spPr/>
        <p:txBody>
          <a:bodyPr/>
          <a:lstStyle/>
          <a:p>
            <a:r>
              <a:rPr lang="en-US"/>
              <a:t>Instagram Stories Table  | All Pages - 11 of 14</a:t>
            </a:r>
          </a:p>
        </p:txBody>
      </p:sp>
      <p:graphicFrame>
        <p:nvGraphicFramePr>
          <p:cNvPr id="5" name="Table Placeholder 4">
            <a:extLst>
              <a:ext uri="{FF2B5EF4-FFF2-40B4-BE49-F238E27FC236}">
                <a16:creationId xmlns:a16="http://schemas.microsoft.com/office/drawing/2014/main" id="{2DF90983-D6C7-4EE1-8400-9CE022C15814}"/>
              </a:ext>
            </a:extLst>
          </p:cNvPr>
          <p:cNvGraphicFramePr>
            <a:graphicFrameLocks noGrp="1"/>
          </p:cNvGraphicFramePr>
          <p:nvPr>
            <p:ph type="tbl" sz="quarter" idx="13"/>
            <p:extLst>
              <p:ext uri="{D42A27DB-BD31-4B8C-83A1-F6EECF244321}">
                <p14:modId xmlns:p14="http://schemas.microsoft.com/office/powerpoint/2010/main" val="3324370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31381036"/>
                    </a:ext>
                  </a:extLst>
                </a:gridCol>
                <a:gridCol w="1316736">
                  <a:extLst>
                    <a:ext uri="{9D8B030D-6E8A-4147-A177-3AD203B41FA5}">
                      <a16:colId xmlns:a16="http://schemas.microsoft.com/office/drawing/2014/main" val="1729973938"/>
                    </a:ext>
                  </a:extLst>
                </a:gridCol>
                <a:gridCol w="658368">
                  <a:extLst>
                    <a:ext uri="{9D8B030D-6E8A-4147-A177-3AD203B41FA5}">
                      <a16:colId xmlns:a16="http://schemas.microsoft.com/office/drawing/2014/main" val="2835416254"/>
                    </a:ext>
                  </a:extLst>
                </a:gridCol>
                <a:gridCol w="658368">
                  <a:extLst>
                    <a:ext uri="{9D8B030D-6E8A-4147-A177-3AD203B41FA5}">
                      <a16:colId xmlns:a16="http://schemas.microsoft.com/office/drawing/2014/main" val="736004387"/>
                    </a:ext>
                  </a:extLst>
                </a:gridCol>
                <a:gridCol w="658368">
                  <a:extLst>
                    <a:ext uri="{9D8B030D-6E8A-4147-A177-3AD203B41FA5}">
                      <a16:colId xmlns:a16="http://schemas.microsoft.com/office/drawing/2014/main" val="916280221"/>
                    </a:ext>
                  </a:extLst>
                </a:gridCol>
                <a:gridCol w="658368">
                  <a:extLst>
                    <a:ext uri="{9D8B030D-6E8A-4147-A177-3AD203B41FA5}">
                      <a16:colId xmlns:a16="http://schemas.microsoft.com/office/drawing/2014/main" val="3798699041"/>
                    </a:ext>
                  </a:extLst>
                </a:gridCol>
                <a:gridCol w="658368">
                  <a:extLst>
                    <a:ext uri="{9D8B030D-6E8A-4147-A177-3AD203B41FA5}">
                      <a16:colId xmlns:a16="http://schemas.microsoft.com/office/drawing/2014/main" val="2040101360"/>
                    </a:ext>
                  </a:extLst>
                </a:gridCol>
                <a:gridCol w="658368">
                  <a:extLst>
                    <a:ext uri="{9D8B030D-6E8A-4147-A177-3AD203B41FA5}">
                      <a16:colId xmlns:a16="http://schemas.microsoft.com/office/drawing/2014/main" val="843395521"/>
                    </a:ext>
                  </a:extLst>
                </a:gridCol>
                <a:gridCol w="658368">
                  <a:extLst>
                    <a:ext uri="{9D8B030D-6E8A-4147-A177-3AD203B41FA5}">
                      <a16:colId xmlns:a16="http://schemas.microsoft.com/office/drawing/2014/main" val="139985304"/>
                    </a:ext>
                  </a:extLst>
                </a:gridCol>
                <a:gridCol w="658368">
                  <a:extLst>
                    <a:ext uri="{9D8B030D-6E8A-4147-A177-3AD203B41FA5}">
                      <a16:colId xmlns:a16="http://schemas.microsoft.com/office/drawing/2014/main" val="2999001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88940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papucchini - 2020-01-14 08:45:25</a:t>
                      </a:r>
                      <a:r>
                        <a:rPr kumimoji="0" lang="it-IT"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https://scontent.xx.fbcdn.net/v/t51.12442-15/80051619_2631848920224674_8289920529445926858_n.jpg?_nc_cat=101&amp;_nc_ohc=EJPsL8gqGfQAX9gtQUG&amp;_nc_ht=scontent.xx&amp;oh=f118f745f5ee563705ea11f4598849ca&amp;oe=5E8EE8D9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01/15/2020 08:30:46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914673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papucchini - 2020-01-13 19:27:53</a:t>
                      </a:r>
                      <a:r>
                        <a:rPr kumimoji="0" lang="it-IT"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https://scontent.xx.fbcdn.net/v/t51.12442-15/79987306_1792417660883499_8173934131570401034_n.jpg?_nc_cat=104&amp;_nc_ohc=JPxFfJrBevoAX_IWPNy&amp;_nc_ht=scontent.xx&amp;oh=94ffc44a7c5862a0527c05dbb335664e&amp;oe=5E907016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01/14/2020 19:17:38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645595187"/>
                  </a:ext>
                </a:extLst>
              </a:tr>
            </a:tbl>
          </a:graphicData>
        </a:graphic>
      </p:graphicFrame>
      <p:sp>
        <p:nvSpPr>
          <p:cNvPr id="4" name="Text Placeholder 3">
            <a:extLst>
              <a:ext uri="{FF2B5EF4-FFF2-40B4-BE49-F238E27FC236}">
                <a16:creationId xmlns:a16="http://schemas.microsoft.com/office/drawing/2014/main" id="{55F17C1F-E0FF-47DB-AA2F-40B9A3B04530}"/>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9306188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10D3B-27B2-48B6-A066-CDCA29E8440F}"/>
              </a:ext>
            </a:extLst>
          </p:cNvPr>
          <p:cNvSpPr>
            <a:spLocks noGrp="1"/>
          </p:cNvSpPr>
          <p:nvPr>
            <p:ph type="title"/>
          </p:nvPr>
        </p:nvSpPr>
        <p:spPr/>
        <p:txBody>
          <a:bodyPr/>
          <a:lstStyle/>
          <a:p>
            <a:r>
              <a:rPr lang="en-US"/>
              <a:t>Instagram Stories Table  | All Pages - 12 of 14</a:t>
            </a:r>
          </a:p>
        </p:txBody>
      </p:sp>
      <p:graphicFrame>
        <p:nvGraphicFramePr>
          <p:cNvPr id="5" name="Table Placeholder 4">
            <a:extLst>
              <a:ext uri="{FF2B5EF4-FFF2-40B4-BE49-F238E27FC236}">
                <a16:creationId xmlns:a16="http://schemas.microsoft.com/office/drawing/2014/main" id="{DDB200CA-63C6-4426-B827-5FA66681921C}"/>
              </a:ext>
            </a:extLst>
          </p:cNvPr>
          <p:cNvGraphicFramePr>
            <a:graphicFrameLocks noGrp="1"/>
          </p:cNvGraphicFramePr>
          <p:nvPr>
            <p:ph type="tbl" sz="quarter" idx="13"/>
            <p:extLst>
              <p:ext uri="{D42A27DB-BD31-4B8C-83A1-F6EECF244321}">
                <p14:modId xmlns:p14="http://schemas.microsoft.com/office/powerpoint/2010/main" val="2651565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09492053"/>
                    </a:ext>
                  </a:extLst>
                </a:gridCol>
                <a:gridCol w="1316736">
                  <a:extLst>
                    <a:ext uri="{9D8B030D-6E8A-4147-A177-3AD203B41FA5}">
                      <a16:colId xmlns:a16="http://schemas.microsoft.com/office/drawing/2014/main" val="4075103575"/>
                    </a:ext>
                  </a:extLst>
                </a:gridCol>
                <a:gridCol w="658368">
                  <a:extLst>
                    <a:ext uri="{9D8B030D-6E8A-4147-A177-3AD203B41FA5}">
                      <a16:colId xmlns:a16="http://schemas.microsoft.com/office/drawing/2014/main" val="3147749995"/>
                    </a:ext>
                  </a:extLst>
                </a:gridCol>
                <a:gridCol w="658368">
                  <a:extLst>
                    <a:ext uri="{9D8B030D-6E8A-4147-A177-3AD203B41FA5}">
                      <a16:colId xmlns:a16="http://schemas.microsoft.com/office/drawing/2014/main" val="3537599832"/>
                    </a:ext>
                  </a:extLst>
                </a:gridCol>
                <a:gridCol w="658368">
                  <a:extLst>
                    <a:ext uri="{9D8B030D-6E8A-4147-A177-3AD203B41FA5}">
                      <a16:colId xmlns:a16="http://schemas.microsoft.com/office/drawing/2014/main" val="3459013332"/>
                    </a:ext>
                  </a:extLst>
                </a:gridCol>
                <a:gridCol w="658368">
                  <a:extLst>
                    <a:ext uri="{9D8B030D-6E8A-4147-A177-3AD203B41FA5}">
                      <a16:colId xmlns:a16="http://schemas.microsoft.com/office/drawing/2014/main" val="2816945690"/>
                    </a:ext>
                  </a:extLst>
                </a:gridCol>
                <a:gridCol w="658368">
                  <a:extLst>
                    <a:ext uri="{9D8B030D-6E8A-4147-A177-3AD203B41FA5}">
                      <a16:colId xmlns:a16="http://schemas.microsoft.com/office/drawing/2014/main" val="2231604439"/>
                    </a:ext>
                  </a:extLst>
                </a:gridCol>
                <a:gridCol w="658368">
                  <a:extLst>
                    <a:ext uri="{9D8B030D-6E8A-4147-A177-3AD203B41FA5}">
                      <a16:colId xmlns:a16="http://schemas.microsoft.com/office/drawing/2014/main" val="2724156626"/>
                    </a:ext>
                  </a:extLst>
                </a:gridCol>
                <a:gridCol w="658368">
                  <a:extLst>
                    <a:ext uri="{9D8B030D-6E8A-4147-A177-3AD203B41FA5}">
                      <a16:colId xmlns:a16="http://schemas.microsoft.com/office/drawing/2014/main" val="2308354984"/>
                    </a:ext>
                  </a:extLst>
                </a:gridCol>
                <a:gridCol w="658368">
                  <a:extLst>
                    <a:ext uri="{9D8B030D-6E8A-4147-A177-3AD203B41FA5}">
                      <a16:colId xmlns:a16="http://schemas.microsoft.com/office/drawing/2014/main" val="3276930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188320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- 2020-01-13 13:13:37</a:t>
                      </a:r>
                      <a:r>
                        <a:rPr kumimoji="0" lang="en-US" sz="1000" b="0" i="0" u="none" strike="noStrike" kern="1200" cap="none" spc="0" normalizeH="0" baseline="0" noProof="0">
                          <a:ln>
                            <a:noFill/>
                          </a:ln>
                          <a:solidFill>
                            <a:prstClr val="black"/>
                          </a:solidFill>
                          <a:effectLst/>
                          <a:uLnTx/>
                          <a:uFillTx/>
                          <a:latin typeface="+mn-lt"/>
                          <a:ea typeface="+mn-ea"/>
                          <a:cs typeface="+mn-cs"/>
                        </a:rPr>
                        <a:t>
 ALL THREE TREND MOTIVES OF #TRENDSETWINTER2020
 IN ONE POST!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https://scontent.xx.fbcdn.net/v/t51.12442-15/80475385_105405510912817_6213506553854293624_n.jpg?_nc_cat=110&amp;_nc_ohc=nXkGhxZBq1EAQntpceBxeTcxCl78KRBS7YW-NYB3oU5Lc1_JkMKfGzicg&amp;_nc_ht=scontent.xx&amp;oh=809e3ba4aea37121d789c41bf5a327c3&amp;oe=5EAD4D3C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01/14/2020 12:30:54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550623347"/>
                  </a:ext>
                </a:extLst>
              </a:tr>
            </a:tbl>
          </a:graphicData>
        </a:graphic>
      </p:graphicFrame>
      <p:sp>
        <p:nvSpPr>
          <p:cNvPr id="4" name="Text Placeholder 3">
            <a:extLst>
              <a:ext uri="{FF2B5EF4-FFF2-40B4-BE49-F238E27FC236}">
                <a16:creationId xmlns:a16="http://schemas.microsoft.com/office/drawing/2014/main" id="{0D4A8AF3-009D-493C-8EFE-0490AAE8D9AB}"/>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24677588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C9156-96D5-4508-ADD0-DAAEAEC0550A}"/>
              </a:ext>
            </a:extLst>
          </p:cNvPr>
          <p:cNvSpPr>
            <a:spLocks noGrp="1"/>
          </p:cNvSpPr>
          <p:nvPr>
            <p:ph type="title"/>
          </p:nvPr>
        </p:nvSpPr>
        <p:spPr/>
        <p:txBody>
          <a:bodyPr/>
          <a:lstStyle/>
          <a:p>
            <a:r>
              <a:rPr lang="en-US"/>
              <a:t>Instagram Stories Table  | All Pages - 13 of 14</a:t>
            </a:r>
          </a:p>
        </p:txBody>
      </p:sp>
      <p:graphicFrame>
        <p:nvGraphicFramePr>
          <p:cNvPr id="5" name="Table Placeholder 4">
            <a:extLst>
              <a:ext uri="{FF2B5EF4-FFF2-40B4-BE49-F238E27FC236}">
                <a16:creationId xmlns:a16="http://schemas.microsoft.com/office/drawing/2014/main" id="{ECFED3A0-DE25-4CB1-B6B3-94892CC7308F}"/>
              </a:ext>
            </a:extLst>
          </p:cNvPr>
          <p:cNvGraphicFramePr>
            <a:graphicFrameLocks noGrp="1"/>
          </p:cNvGraphicFramePr>
          <p:nvPr>
            <p:ph type="tbl" sz="quarter" idx="13"/>
            <p:extLst>
              <p:ext uri="{D42A27DB-BD31-4B8C-83A1-F6EECF244321}">
                <p14:modId xmlns:p14="http://schemas.microsoft.com/office/powerpoint/2010/main" val="757086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57941071"/>
                    </a:ext>
                  </a:extLst>
                </a:gridCol>
                <a:gridCol w="1316736">
                  <a:extLst>
                    <a:ext uri="{9D8B030D-6E8A-4147-A177-3AD203B41FA5}">
                      <a16:colId xmlns:a16="http://schemas.microsoft.com/office/drawing/2014/main" val="392361080"/>
                    </a:ext>
                  </a:extLst>
                </a:gridCol>
                <a:gridCol w="658368">
                  <a:extLst>
                    <a:ext uri="{9D8B030D-6E8A-4147-A177-3AD203B41FA5}">
                      <a16:colId xmlns:a16="http://schemas.microsoft.com/office/drawing/2014/main" val="1063874217"/>
                    </a:ext>
                  </a:extLst>
                </a:gridCol>
                <a:gridCol w="658368">
                  <a:extLst>
                    <a:ext uri="{9D8B030D-6E8A-4147-A177-3AD203B41FA5}">
                      <a16:colId xmlns:a16="http://schemas.microsoft.com/office/drawing/2014/main" val="1951340250"/>
                    </a:ext>
                  </a:extLst>
                </a:gridCol>
                <a:gridCol w="658368">
                  <a:extLst>
                    <a:ext uri="{9D8B030D-6E8A-4147-A177-3AD203B41FA5}">
                      <a16:colId xmlns:a16="http://schemas.microsoft.com/office/drawing/2014/main" val="1592234072"/>
                    </a:ext>
                  </a:extLst>
                </a:gridCol>
                <a:gridCol w="658368">
                  <a:extLst>
                    <a:ext uri="{9D8B030D-6E8A-4147-A177-3AD203B41FA5}">
                      <a16:colId xmlns:a16="http://schemas.microsoft.com/office/drawing/2014/main" val="2289279875"/>
                    </a:ext>
                  </a:extLst>
                </a:gridCol>
                <a:gridCol w="658368">
                  <a:extLst>
                    <a:ext uri="{9D8B030D-6E8A-4147-A177-3AD203B41FA5}">
                      <a16:colId xmlns:a16="http://schemas.microsoft.com/office/drawing/2014/main" val="3526113204"/>
                    </a:ext>
                  </a:extLst>
                </a:gridCol>
                <a:gridCol w="658368">
                  <a:extLst>
                    <a:ext uri="{9D8B030D-6E8A-4147-A177-3AD203B41FA5}">
                      <a16:colId xmlns:a16="http://schemas.microsoft.com/office/drawing/2014/main" val="1504409957"/>
                    </a:ext>
                  </a:extLst>
                </a:gridCol>
                <a:gridCol w="658368">
                  <a:extLst>
                    <a:ext uri="{9D8B030D-6E8A-4147-A177-3AD203B41FA5}">
                      <a16:colId xmlns:a16="http://schemas.microsoft.com/office/drawing/2014/main" val="955428013"/>
                    </a:ext>
                  </a:extLst>
                </a:gridCol>
                <a:gridCol w="658368">
                  <a:extLst>
                    <a:ext uri="{9D8B030D-6E8A-4147-A177-3AD203B41FA5}">
                      <a16:colId xmlns:a16="http://schemas.microsoft.com/office/drawing/2014/main" val="706667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75231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papucchini - 2020-01-12 19:54:10</a:t>
                      </a:r>
                      <a:r>
                        <a:rPr kumimoji="0" lang="it-IT"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https://scontent.xx.fbcdn.net/v/t51.12442-15/81114409_119637809544147_2950379410850639763_n.jpg?_nc_cat=105&amp;_nc_ohc=LR9O7dXIq6oAX-Pm9dV&amp;_nc_ht=scontent.xx&amp;oh=c0b9a4da13bdcf3211ae4692a3479520&amp;oe=5E957904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01/13/2020 19:31:52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695926884"/>
                  </a:ext>
                </a:extLst>
              </a:tr>
            </a:tbl>
          </a:graphicData>
        </a:graphic>
      </p:graphicFrame>
      <p:sp>
        <p:nvSpPr>
          <p:cNvPr id="4" name="Text Placeholder 3">
            <a:extLst>
              <a:ext uri="{FF2B5EF4-FFF2-40B4-BE49-F238E27FC236}">
                <a16:creationId xmlns:a16="http://schemas.microsoft.com/office/drawing/2014/main" id="{19CC48BF-B306-4E1D-B784-185E07F10D7B}"/>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10473241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7D686-2060-48C0-AF9B-3020A1F9A501}"/>
              </a:ext>
            </a:extLst>
          </p:cNvPr>
          <p:cNvSpPr>
            <a:spLocks noGrp="1"/>
          </p:cNvSpPr>
          <p:nvPr>
            <p:ph type="title"/>
          </p:nvPr>
        </p:nvSpPr>
        <p:spPr/>
        <p:txBody>
          <a:bodyPr/>
          <a:lstStyle/>
          <a:p>
            <a:r>
              <a:rPr lang="en-US"/>
              <a:t>Instagram Stories Table  | All Pages - 14 of 14</a:t>
            </a:r>
          </a:p>
        </p:txBody>
      </p:sp>
      <p:graphicFrame>
        <p:nvGraphicFramePr>
          <p:cNvPr id="5" name="Table Placeholder 4">
            <a:extLst>
              <a:ext uri="{FF2B5EF4-FFF2-40B4-BE49-F238E27FC236}">
                <a16:creationId xmlns:a16="http://schemas.microsoft.com/office/drawing/2014/main" id="{DB4931CF-9D0C-4947-8276-3188E5CD2D59}"/>
              </a:ext>
            </a:extLst>
          </p:cNvPr>
          <p:cNvGraphicFramePr>
            <a:graphicFrameLocks noGrp="1"/>
          </p:cNvGraphicFramePr>
          <p:nvPr>
            <p:ph type="tbl" sz="quarter" idx="13"/>
            <p:extLst>
              <p:ext uri="{D42A27DB-BD31-4B8C-83A1-F6EECF244321}">
                <p14:modId xmlns:p14="http://schemas.microsoft.com/office/powerpoint/2010/main" val="3884492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16021943"/>
                    </a:ext>
                  </a:extLst>
                </a:gridCol>
                <a:gridCol w="1316736">
                  <a:extLst>
                    <a:ext uri="{9D8B030D-6E8A-4147-A177-3AD203B41FA5}">
                      <a16:colId xmlns:a16="http://schemas.microsoft.com/office/drawing/2014/main" val="3371545095"/>
                    </a:ext>
                  </a:extLst>
                </a:gridCol>
                <a:gridCol w="658368">
                  <a:extLst>
                    <a:ext uri="{9D8B030D-6E8A-4147-A177-3AD203B41FA5}">
                      <a16:colId xmlns:a16="http://schemas.microsoft.com/office/drawing/2014/main" val="1299601750"/>
                    </a:ext>
                  </a:extLst>
                </a:gridCol>
                <a:gridCol w="658368">
                  <a:extLst>
                    <a:ext uri="{9D8B030D-6E8A-4147-A177-3AD203B41FA5}">
                      <a16:colId xmlns:a16="http://schemas.microsoft.com/office/drawing/2014/main" val="3595718959"/>
                    </a:ext>
                  </a:extLst>
                </a:gridCol>
                <a:gridCol w="658368">
                  <a:extLst>
                    <a:ext uri="{9D8B030D-6E8A-4147-A177-3AD203B41FA5}">
                      <a16:colId xmlns:a16="http://schemas.microsoft.com/office/drawing/2014/main" val="2142959710"/>
                    </a:ext>
                  </a:extLst>
                </a:gridCol>
                <a:gridCol w="658368">
                  <a:extLst>
                    <a:ext uri="{9D8B030D-6E8A-4147-A177-3AD203B41FA5}">
                      <a16:colId xmlns:a16="http://schemas.microsoft.com/office/drawing/2014/main" val="4106939461"/>
                    </a:ext>
                  </a:extLst>
                </a:gridCol>
                <a:gridCol w="658368">
                  <a:extLst>
                    <a:ext uri="{9D8B030D-6E8A-4147-A177-3AD203B41FA5}">
                      <a16:colId xmlns:a16="http://schemas.microsoft.com/office/drawing/2014/main" val="2036542332"/>
                    </a:ext>
                  </a:extLst>
                </a:gridCol>
                <a:gridCol w="658368">
                  <a:extLst>
                    <a:ext uri="{9D8B030D-6E8A-4147-A177-3AD203B41FA5}">
                      <a16:colId xmlns:a16="http://schemas.microsoft.com/office/drawing/2014/main" val="4105451766"/>
                    </a:ext>
                  </a:extLst>
                </a:gridCol>
                <a:gridCol w="658368">
                  <a:extLst>
                    <a:ext uri="{9D8B030D-6E8A-4147-A177-3AD203B41FA5}">
                      <a16:colId xmlns:a16="http://schemas.microsoft.com/office/drawing/2014/main" val="1855252119"/>
                    </a:ext>
                  </a:extLst>
                </a:gridCol>
                <a:gridCol w="658368">
                  <a:extLst>
                    <a:ext uri="{9D8B030D-6E8A-4147-A177-3AD203B41FA5}">
                      <a16:colId xmlns:a16="http://schemas.microsoft.com/office/drawing/2014/main" val="199885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66658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papucchini - 2020-01-12 17:21:47</a:t>
                      </a:r>
                      <a:r>
                        <a:rPr kumimoji="0" lang="it-IT"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https://scontent.xx.fbcdn.net/v/t51.12442-15/82969314_486355915417245_3423010634494588953_n.jpg?_nc_cat=103&amp;_nc_ohc=TV9Nie29eGMAQmbIjreaZkGfHRuzDgcPnm-E3b8MN4mFl33yDs7ZVMP3A&amp;_nc_ht=scontent.xx&amp;oh=dd0eb591476601e6efb92193e5bf4871&amp;oe=5E93F866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01/13/2020 17:01:05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055700160"/>
                  </a:ext>
                </a:extLst>
              </a:tr>
            </a:tbl>
          </a:graphicData>
        </a:graphic>
      </p:graphicFrame>
      <p:sp>
        <p:nvSpPr>
          <p:cNvPr id="4" name="Text Placeholder 3">
            <a:extLst>
              <a:ext uri="{FF2B5EF4-FFF2-40B4-BE49-F238E27FC236}">
                <a16:creationId xmlns:a16="http://schemas.microsoft.com/office/drawing/2014/main" id="{5047880E-2277-486A-965B-EF35A75FEE34}"/>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19817774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0EDC3-E1B1-4189-BBF9-FE60CED5D1C9}"/>
              </a:ext>
            </a:extLst>
          </p:cNvPr>
          <p:cNvSpPr>
            <a:spLocks noGrp="1"/>
          </p:cNvSpPr>
          <p:nvPr>
            <p:ph type="title"/>
          </p:nvPr>
        </p:nvSpPr>
        <p:spPr/>
        <p:txBody>
          <a:bodyPr/>
          <a:lstStyle/>
          <a:p>
            <a:r>
              <a:rPr lang="en-US"/>
              <a:t>Instagram Hashtag Detection | All Pages - 1 of 3</a:t>
            </a:r>
          </a:p>
        </p:txBody>
      </p:sp>
      <p:graphicFrame>
        <p:nvGraphicFramePr>
          <p:cNvPr id="5" name="Table Placeholder 4">
            <a:extLst>
              <a:ext uri="{FF2B5EF4-FFF2-40B4-BE49-F238E27FC236}">
                <a16:creationId xmlns:a16="http://schemas.microsoft.com/office/drawing/2014/main" id="{9F826DFD-E801-420F-B699-B36E976A22CE}"/>
              </a:ext>
            </a:extLst>
          </p:cNvPr>
          <p:cNvGraphicFramePr>
            <a:graphicFrameLocks noGrp="1"/>
          </p:cNvGraphicFramePr>
          <p:nvPr>
            <p:ph type="tbl" sz="quarter" idx="13"/>
            <p:extLst>
              <p:ext uri="{D42A27DB-BD31-4B8C-83A1-F6EECF244321}">
                <p14:modId xmlns:p14="http://schemas.microsoft.com/office/powerpoint/2010/main" val="3108376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65918545"/>
                    </a:ext>
                  </a:extLst>
                </a:gridCol>
                <a:gridCol w="822960">
                  <a:extLst>
                    <a:ext uri="{9D8B030D-6E8A-4147-A177-3AD203B41FA5}">
                      <a16:colId xmlns:a16="http://schemas.microsoft.com/office/drawing/2014/main" val="3930079124"/>
                    </a:ext>
                  </a:extLst>
                </a:gridCol>
                <a:gridCol w="822960">
                  <a:extLst>
                    <a:ext uri="{9D8B030D-6E8A-4147-A177-3AD203B41FA5}">
                      <a16:colId xmlns:a16="http://schemas.microsoft.com/office/drawing/2014/main" val="1580888690"/>
                    </a:ext>
                  </a:extLst>
                </a:gridCol>
                <a:gridCol w="822960">
                  <a:extLst>
                    <a:ext uri="{9D8B030D-6E8A-4147-A177-3AD203B41FA5}">
                      <a16:colId xmlns:a16="http://schemas.microsoft.com/office/drawing/2014/main" val="844741914"/>
                    </a:ext>
                  </a:extLst>
                </a:gridCol>
                <a:gridCol w="822960">
                  <a:extLst>
                    <a:ext uri="{9D8B030D-6E8A-4147-A177-3AD203B41FA5}">
                      <a16:colId xmlns:a16="http://schemas.microsoft.com/office/drawing/2014/main" val="1394673057"/>
                    </a:ext>
                  </a:extLst>
                </a:gridCol>
                <a:gridCol w="822960">
                  <a:extLst>
                    <a:ext uri="{9D8B030D-6E8A-4147-A177-3AD203B41FA5}">
                      <a16:colId xmlns:a16="http://schemas.microsoft.com/office/drawing/2014/main" val="3030379320"/>
                    </a:ext>
                  </a:extLst>
                </a:gridCol>
                <a:gridCol w="822960">
                  <a:extLst>
                    <a:ext uri="{9D8B030D-6E8A-4147-A177-3AD203B41FA5}">
                      <a16:colId xmlns:a16="http://schemas.microsoft.com/office/drawing/2014/main" val="1753250218"/>
                    </a:ext>
                  </a:extLst>
                </a:gridCol>
                <a:gridCol w="822960">
                  <a:extLst>
                    <a:ext uri="{9D8B030D-6E8A-4147-A177-3AD203B41FA5}">
                      <a16:colId xmlns:a16="http://schemas.microsoft.com/office/drawing/2014/main" val="1255794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1148362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#barebackriding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3808</a:t>
                      </a:r>
                    </a:p>
                  </a:txBody>
                  <a:tcPr/>
                </a:tc>
                <a:extLst>
                  <a:ext uri="{0D108BD9-81ED-4DB2-BD59-A6C34878D82A}">
                    <a16:rowId xmlns:a16="http://schemas.microsoft.com/office/drawing/2014/main" val="1484600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#horsetraining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3808</a:t>
                      </a:r>
                    </a:p>
                  </a:txBody>
                  <a:tcPr/>
                </a:tc>
                <a:extLst>
                  <a:ext uri="{0D108BD9-81ED-4DB2-BD59-A6C34878D82A}">
                    <a16:rowId xmlns:a16="http://schemas.microsoft.com/office/drawing/2014/main" val="278568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#friendslikefamily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a:t>
                      </a:r>
                    </a:p>
                  </a:txBody>
                  <a:tcPr/>
                </a:tc>
                <a:extLst>
                  <a:ext uri="{0D108BD9-81ED-4DB2-BD59-A6C34878D82A}">
                    <a16:rowId xmlns:a16="http://schemas.microsoft.com/office/drawing/2014/main" val="56782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#horsebackriding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3444.5</a:t>
                      </a:r>
                    </a:p>
                  </a:txBody>
                  <a:tcPr/>
                </a:tc>
                <a:extLst>
                  <a:ext uri="{0D108BD9-81ED-4DB2-BD59-A6C34878D82A}">
                    <a16:rowId xmlns:a16="http://schemas.microsoft.com/office/drawing/2014/main" val="1579230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#stallion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3444.5</a:t>
                      </a:r>
                    </a:p>
                  </a:txBody>
                  <a:tcPr/>
                </a:tc>
                <a:extLst>
                  <a:ext uri="{0D108BD9-81ED-4DB2-BD59-A6C34878D82A}">
                    <a16:rowId xmlns:a16="http://schemas.microsoft.com/office/drawing/2014/main" val="2227240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#dressagepony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3444.5</a:t>
                      </a:r>
                    </a:p>
                  </a:txBody>
                  <a:tcPr/>
                </a:tc>
                <a:extLst>
                  <a:ext uri="{0D108BD9-81ED-4DB2-BD59-A6C34878D82A}">
                    <a16:rowId xmlns:a16="http://schemas.microsoft.com/office/drawing/2014/main" val="2873038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#fjordhorse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3170.2</a:t>
                      </a:r>
                    </a:p>
                  </a:txBody>
                  <a:tcPr/>
                </a:tc>
                <a:extLst>
                  <a:ext uri="{0D108BD9-81ED-4DB2-BD59-A6C34878D82A}">
                    <a16:rowId xmlns:a16="http://schemas.microsoft.com/office/drawing/2014/main" val="1156586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#dressagerider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extLst>
                  <a:ext uri="{0D108BD9-81ED-4DB2-BD59-A6C34878D82A}">
                    <a16:rowId xmlns:a16="http://schemas.microsoft.com/office/drawing/2014/main" val="443726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#wahlreitsport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3105.3333333333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2790.3333333333</a:t>
                      </a:r>
                    </a:p>
                  </a:txBody>
                  <a:tcPr/>
                </a:tc>
                <a:extLst>
                  <a:ext uri="{0D108BD9-81ED-4DB2-BD59-A6C34878D82A}">
                    <a16:rowId xmlns:a16="http://schemas.microsoft.com/office/drawing/2014/main" val="1747090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#failfriday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a:t>
                      </a:r>
                    </a:p>
                  </a:txBody>
                  <a:tcPr/>
                </a:tc>
                <a:extLst>
                  <a:ext uri="{0D108BD9-81ED-4DB2-BD59-A6C34878D82A}">
                    <a16:rowId xmlns:a16="http://schemas.microsoft.com/office/drawing/2014/main" val="1376073349"/>
                  </a:ext>
                </a:extLst>
              </a:tr>
            </a:tbl>
          </a:graphicData>
        </a:graphic>
      </p:graphicFrame>
      <p:sp>
        <p:nvSpPr>
          <p:cNvPr id="4" name="Text Placeholder 3">
            <a:extLst>
              <a:ext uri="{FF2B5EF4-FFF2-40B4-BE49-F238E27FC236}">
                <a16:creationId xmlns:a16="http://schemas.microsoft.com/office/drawing/2014/main" id="{DB36154A-76CC-47B4-B165-81EF291A248E}"/>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28711246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EB7E0-834C-4D1B-A839-E03075F4B3D9}"/>
              </a:ext>
            </a:extLst>
          </p:cNvPr>
          <p:cNvSpPr>
            <a:spLocks noGrp="1"/>
          </p:cNvSpPr>
          <p:nvPr>
            <p:ph type="title"/>
          </p:nvPr>
        </p:nvSpPr>
        <p:spPr/>
        <p:txBody>
          <a:bodyPr/>
          <a:lstStyle/>
          <a:p>
            <a:r>
              <a:rPr lang="en-US"/>
              <a:t>Instagram Hashtag Detection | All Pages - 2 of 3</a:t>
            </a:r>
          </a:p>
        </p:txBody>
      </p:sp>
      <p:graphicFrame>
        <p:nvGraphicFramePr>
          <p:cNvPr id="5" name="Table Placeholder 4">
            <a:extLst>
              <a:ext uri="{FF2B5EF4-FFF2-40B4-BE49-F238E27FC236}">
                <a16:creationId xmlns:a16="http://schemas.microsoft.com/office/drawing/2014/main" id="{213143D1-0B5D-43B9-85E1-F751FD1E7E8A}"/>
              </a:ext>
            </a:extLst>
          </p:cNvPr>
          <p:cNvGraphicFramePr>
            <a:graphicFrameLocks noGrp="1"/>
          </p:cNvGraphicFramePr>
          <p:nvPr>
            <p:ph type="tbl" sz="quarter" idx="13"/>
            <p:extLst>
              <p:ext uri="{D42A27DB-BD31-4B8C-83A1-F6EECF244321}">
                <p14:modId xmlns:p14="http://schemas.microsoft.com/office/powerpoint/2010/main" val="2980477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51407676"/>
                    </a:ext>
                  </a:extLst>
                </a:gridCol>
                <a:gridCol w="822960">
                  <a:extLst>
                    <a:ext uri="{9D8B030D-6E8A-4147-A177-3AD203B41FA5}">
                      <a16:colId xmlns:a16="http://schemas.microsoft.com/office/drawing/2014/main" val="1744634409"/>
                    </a:ext>
                  </a:extLst>
                </a:gridCol>
                <a:gridCol w="822960">
                  <a:extLst>
                    <a:ext uri="{9D8B030D-6E8A-4147-A177-3AD203B41FA5}">
                      <a16:colId xmlns:a16="http://schemas.microsoft.com/office/drawing/2014/main" val="1629851729"/>
                    </a:ext>
                  </a:extLst>
                </a:gridCol>
                <a:gridCol w="822960">
                  <a:extLst>
                    <a:ext uri="{9D8B030D-6E8A-4147-A177-3AD203B41FA5}">
                      <a16:colId xmlns:a16="http://schemas.microsoft.com/office/drawing/2014/main" val="3993377522"/>
                    </a:ext>
                  </a:extLst>
                </a:gridCol>
                <a:gridCol w="822960">
                  <a:extLst>
                    <a:ext uri="{9D8B030D-6E8A-4147-A177-3AD203B41FA5}">
                      <a16:colId xmlns:a16="http://schemas.microsoft.com/office/drawing/2014/main" val="2313169828"/>
                    </a:ext>
                  </a:extLst>
                </a:gridCol>
                <a:gridCol w="822960">
                  <a:extLst>
                    <a:ext uri="{9D8B030D-6E8A-4147-A177-3AD203B41FA5}">
                      <a16:colId xmlns:a16="http://schemas.microsoft.com/office/drawing/2014/main" val="3348882656"/>
                    </a:ext>
                  </a:extLst>
                </a:gridCol>
                <a:gridCol w="822960">
                  <a:extLst>
                    <a:ext uri="{9D8B030D-6E8A-4147-A177-3AD203B41FA5}">
                      <a16:colId xmlns:a16="http://schemas.microsoft.com/office/drawing/2014/main" val="2211124797"/>
                    </a:ext>
                  </a:extLst>
                </a:gridCol>
                <a:gridCol w="822960">
                  <a:extLst>
                    <a:ext uri="{9D8B030D-6E8A-4147-A177-3AD203B41FA5}">
                      <a16:colId xmlns:a16="http://schemas.microsoft.com/office/drawing/2014/main" val="2255699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1686172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a:t>
                      </a:r>
                    </a:p>
                  </a:txBody>
                  <a:tcPr/>
                </a:tc>
                <a:extLst>
                  <a:ext uri="{0D108BD9-81ED-4DB2-BD59-A6C34878D82A}">
                    <a16:rowId xmlns:a16="http://schemas.microsoft.com/office/drawing/2014/main" val="3150387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#equestrianphotography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a:t>
                      </a:r>
                    </a:p>
                  </a:txBody>
                  <a:tcPr/>
                </a:tc>
                <a:extLst>
                  <a:ext uri="{0D108BD9-81ED-4DB2-BD59-A6C34878D82A}">
                    <a16:rowId xmlns:a16="http://schemas.microsoft.com/office/drawing/2014/main" val="3510777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#handkerchief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a:t>
                      </a:r>
                    </a:p>
                  </a:txBody>
                  <a:tcPr/>
                </a:tc>
                <a:extLst>
                  <a:ext uri="{0D108BD9-81ED-4DB2-BD59-A6C34878D82A}">
                    <a16:rowId xmlns:a16="http://schemas.microsoft.com/office/drawing/2014/main" val="4175585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#equestrianlifestyle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a:t>
                      </a:r>
                    </a:p>
                  </a:txBody>
                  <a:tcPr/>
                </a:tc>
                <a:extLst>
                  <a:ext uri="{0D108BD9-81ED-4DB2-BD59-A6C34878D82A}">
                    <a16:rowId xmlns:a16="http://schemas.microsoft.com/office/drawing/2014/main" val="4046466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#bloggerlife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a:t>
                      </a:r>
                    </a:p>
                  </a:txBody>
                  <a:tcPr/>
                </a:tc>
                <a:extLst>
                  <a:ext uri="{0D108BD9-81ED-4DB2-BD59-A6C34878D82A}">
                    <a16:rowId xmlns:a16="http://schemas.microsoft.com/office/drawing/2014/main" val="2053011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#fjordstallion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2836.1666666667</a:t>
                      </a:r>
                    </a:p>
                  </a:txBody>
                  <a:tcPr/>
                </a:tc>
                <a:extLst>
                  <a:ext uri="{0D108BD9-81ED-4DB2-BD59-A6C34878D82A}">
                    <a16:rowId xmlns:a16="http://schemas.microsoft.com/office/drawing/2014/main" val="864935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#dalbyn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2836.1666666667</a:t>
                      </a:r>
                    </a:p>
                  </a:txBody>
                  <a:tcPr/>
                </a:tc>
                <a:extLst>
                  <a:ext uri="{0D108BD9-81ED-4DB2-BD59-A6C34878D82A}">
                    <a16:rowId xmlns:a16="http://schemas.microsoft.com/office/drawing/2014/main" val="3914933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#equestrianblog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2836.1666666667</a:t>
                      </a:r>
                    </a:p>
                  </a:txBody>
                  <a:tcPr/>
                </a:tc>
                <a:extLst>
                  <a:ext uri="{0D108BD9-81ED-4DB2-BD59-A6C34878D82A}">
                    <a16:rowId xmlns:a16="http://schemas.microsoft.com/office/drawing/2014/main" val="2482054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#equestrian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2782.5</a:t>
                      </a:r>
                    </a:p>
                  </a:txBody>
                  <a:tcPr/>
                </a:tc>
                <a:extLst>
                  <a:ext uri="{0D108BD9-81ED-4DB2-BD59-A6C34878D82A}">
                    <a16:rowId xmlns:a16="http://schemas.microsoft.com/office/drawing/2014/main" val="3758260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#equestrianlife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2532</a:t>
                      </a:r>
                    </a:p>
                  </a:txBody>
                  <a:tcPr/>
                </a:tc>
                <a:extLst>
                  <a:ext uri="{0D108BD9-81ED-4DB2-BD59-A6C34878D82A}">
                    <a16:rowId xmlns:a16="http://schemas.microsoft.com/office/drawing/2014/main" val="958845238"/>
                  </a:ext>
                </a:extLst>
              </a:tr>
            </a:tbl>
          </a:graphicData>
        </a:graphic>
      </p:graphicFrame>
      <p:sp>
        <p:nvSpPr>
          <p:cNvPr id="4" name="Text Placeholder 3">
            <a:extLst>
              <a:ext uri="{FF2B5EF4-FFF2-40B4-BE49-F238E27FC236}">
                <a16:creationId xmlns:a16="http://schemas.microsoft.com/office/drawing/2014/main" id="{A160334B-8FCD-4561-B95D-874D70BA10C4}"/>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21854121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3F579-51AE-417B-A96F-2C2879D31111}"/>
              </a:ext>
            </a:extLst>
          </p:cNvPr>
          <p:cNvSpPr>
            <a:spLocks noGrp="1"/>
          </p:cNvSpPr>
          <p:nvPr>
            <p:ph type="title"/>
          </p:nvPr>
        </p:nvSpPr>
        <p:spPr/>
        <p:txBody>
          <a:bodyPr/>
          <a:lstStyle/>
          <a:p>
            <a:r>
              <a:rPr lang="en-US"/>
              <a:t>Instagram Hashtag Detection | All Pages - 3 of 3</a:t>
            </a:r>
          </a:p>
        </p:txBody>
      </p:sp>
      <p:graphicFrame>
        <p:nvGraphicFramePr>
          <p:cNvPr id="5" name="Table Placeholder 4">
            <a:extLst>
              <a:ext uri="{FF2B5EF4-FFF2-40B4-BE49-F238E27FC236}">
                <a16:creationId xmlns:a16="http://schemas.microsoft.com/office/drawing/2014/main" id="{2FA82B6B-2A4C-4849-A3C1-8CBECB7A2F3D}"/>
              </a:ext>
            </a:extLst>
          </p:cNvPr>
          <p:cNvGraphicFramePr>
            <a:graphicFrameLocks noGrp="1"/>
          </p:cNvGraphicFramePr>
          <p:nvPr>
            <p:ph type="tbl" sz="quarter" idx="13"/>
            <p:extLst>
              <p:ext uri="{D42A27DB-BD31-4B8C-83A1-F6EECF244321}">
                <p14:modId xmlns:p14="http://schemas.microsoft.com/office/powerpoint/2010/main" val="1326408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76049271"/>
                    </a:ext>
                  </a:extLst>
                </a:gridCol>
                <a:gridCol w="822960">
                  <a:extLst>
                    <a:ext uri="{9D8B030D-6E8A-4147-A177-3AD203B41FA5}">
                      <a16:colId xmlns:a16="http://schemas.microsoft.com/office/drawing/2014/main" val="3676510810"/>
                    </a:ext>
                  </a:extLst>
                </a:gridCol>
                <a:gridCol w="822960">
                  <a:extLst>
                    <a:ext uri="{9D8B030D-6E8A-4147-A177-3AD203B41FA5}">
                      <a16:colId xmlns:a16="http://schemas.microsoft.com/office/drawing/2014/main" val="4192739167"/>
                    </a:ext>
                  </a:extLst>
                </a:gridCol>
                <a:gridCol w="822960">
                  <a:extLst>
                    <a:ext uri="{9D8B030D-6E8A-4147-A177-3AD203B41FA5}">
                      <a16:colId xmlns:a16="http://schemas.microsoft.com/office/drawing/2014/main" val="44641198"/>
                    </a:ext>
                  </a:extLst>
                </a:gridCol>
                <a:gridCol w="822960">
                  <a:extLst>
                    <a:ext uri="{9D8B030D-6E8A-4147-A177-3AD203B41FA5}">
                      <a16:colId xmlns:a16="http://schemas.microsoft.com/office/drawing/2014/main" val="1054032245"/>
                    </a:ext>
                  </a:extLst>
                </a:gridCol>
                <a:gridCol w="822960">
                  <a:extLst>
                    <a:ext uri="{9D8B030D-6E8A-4147-A177-3AD203B41FA5}">
                      <a16:colId xmlns:a16="http://schemas.microsoft.com/office/drawing/2014/main" val="2453155436"/>
                    </a:ext>
                  </a:extLst>
                </a:gridCol>
                <a:gridCol w="822960">
                  <a:extLst>
                    <a:ext uri="{9D8B030D-6E8A-4147-A177-3AD203B41FA5}">
                      <a16:colId xmlns:a16="http://schemas.microsoft.com/office/drawing/2014/main" val="1147866733"/>
                    </a:ext>
                  </a:extLst>
                </a:gridCol>
                <a:gridCol w="822960">
                  <a:extLst>
                    <a:ext uri="{9D8B030D-6E8A-4147-A177-3AD203B41FA5}">
                      <a16:colId xmlns:a16="http://schemas.microsoft.com/office/drawing/2014/main" val="2390549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4161143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#ponylove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2532</a:t>
                      </a:r>
                    </a:p>
                  </a:txBody>
                  <a:tcPr/>
                </a:tc>
                <a:extLst>
                  <a:ext uri="{0D108BD9-81ED-4DB2-BD59-A6C34878D82A}">
                    <a16:rowId xmlns:a16="http://schemas.microsoft.com/office/drawing/2014/main" val="1744256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#photobomb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a:t>
                      </a:r>
                    </a:p>
                  </a:txBody>
                  <a:tcPr/>
                </a:tc>
                <a:extLst>
                  <a:ext uri="{0D108BD9-81ED-4DB2-BD59-A6C34878D82A}">
                    <a16:rowId xmlns:a16="http://schemas.microsoft.com/office/drawing/2014/main" val="1096450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#happiness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a:t>
                      </a:r>
                    </a:p>
                  </a:txBody>
                  <a:tcPr/>
                </a:tc>
                <a:extLst>
                  <a:ext uri="{0D108BD9-81ED-4DB2-BD59-A6C34878D82A}">
                    <a16:rowId xmlns:a16="http://schemas.microsoft.com/office/drawing/2014/main" val="2186165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#crazypony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a:t>
                      </a:r>
                    </a:p>
                  </a:txBody>
                  <a:tcPr/>
                </a:tc>
                <a:extLst>
                  <a:ext uri="{0D108BD9-81ED-4DB2-BD59-A6C34878D82A}">
                    <a16:rowId xmlns:a16="http://schemas.microsoft.com/office/drawing/2014/main" val="3052994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#feedinghorses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a:t>
                      </a:r>
                    </a:p>
                  </a:txBody>
                  <a:tcPr/>
                </a:tc>
                <a:extLst>
                  <a:ext uri="{0D108BD9-81ED-4DB2-BD59-A6C34878D82A}">
                    <a16:rowId xmlns:a16="http://schemas.microsoft.com/office/drawing/2014/main" val="2612559884"/>
                  </a:ext>
                </a:extLst>
              </a:tr>
            </a:tbl>
          </a:graphicData>
        </a:graphic>
      </p:graphicFrame>
      <p:sp>
        <p:nvSpPr>
          <p:cNvPr id="4" name="Text Placeholder 3">
            <a:extLst>
              <a:ext uri="{FF2B5EF4-FFF2-40B4-BE49-F238E27FC236}">
                <a16:creationId xmlns:a16="http://schemas.microsoft.com/office/drawing/2014/main" id="{1C4FBBA9-B781-4874-8847-D6AE93FE6E4C}"/>
              </a:ext>
            </a:extLst>
          </p:cNvPr>
          <p:cNvSpPr>
            <a:spLocks noGrp="1"/>
          </p:cNvSpPr>
          <p:nvPr>
            <p:ph type="body" sz="quarter" idx="14"/>
          </p:nvPr>
        </p:nvSpPr>
        <p:spPr/>
        <p:txBody>
          <a:bodyPr/>
          <a:lstStyle/>
          <a:p>
            <a:r>
              <a:rPr lang="en-US"/>
              <a:t>01/09/2020 - 01/23/2020</a:t>
            </a:r>
          </a:p>
        </p:txBody>
      </p:sp>
    </p:spTree>
    <p:extLst>
      <p:ext uri="{BB962C8B-B14F-4D97-AF65-F5344CB8AC3E}">
        <p14:creationId xmlns:p14="http://schemas.microsoft.com/office/powerpoint/2010/main" val="5305490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3047</Words>
  <Application>Microsoft Office PowerPoint</Application>
  <PresentationFormat>On-screen Show (4:3)</PresentationFormat>
  <Paragraphs>1046</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Instagram Quartal</vt:lpstr>
      <vt:lpstr>Instagram Key Metrics Table | All Pages</vt:lpstr>
      <vt:lpstr>Instagram Key Metrics Table | All Pages</vt:lpstr>
      <vt:lpstr>Instagram Followers Total | All Pages</vt:lpstr>
      <vt:lpstr>Instagram Followers Table | All Pages</vt:lpstr>
      <vt:lpstr>Instagram Posts Table | All Pages - 1 of 11</vt:lpstr>
      <vt:lpstr>Instagram Posts Table | All Pages - 2 of 11</vt:lpstr>
      <vt:lpstr>Instagram Posts Table | All Pages - 3 of 11</vt:lpstr>
      <vt:lpstr>Instagram Posts Table | All Pages - 4 of 11</vt:lpstr>
      <vt:lpstr>Instagram Posts Table | All Pages - 5 of 11</vt:lpstr>
      <vt:lpstr>Instagram Posts Table | All Pages - 6 of 11</vt:lpstr>
      <vt:lpstr>Instagram Posts Table | All Pages - 7 of 11</vt:lpstr>
      <vt:lpstr>Instagram Posts Table | All Pages - 8 of 11</vt:lpstr>
      <vt:lpstr>Instagram Posts Table | All Pages - 9 of 11</vt:lpstr>
      <vt:lpstr>Instagram Posts Table | All Pages - 10 of 11</vt:lpstr>
      <vt:lpstr>Instagram Posts Table | All Pages - 11 of 11</vt:lpstr>
      <vt:lpstr>Instagram Stories Key Metrics Table | All Pages</vt:lpstr>
      <vt:lpstr>Instagram Stories Table  | All Pages - 1 of 14</vt:lpstr>
      <vt:lpstr>Instagram Stories Table  | All Pages - 2 of 14</vt:lpstr>
      <vt:lpstr>Instagram Stories Table  | All Pages - 3 of 14</vt:lpstr>
      <vt:lpstr>Instagram Stories Table  | All Pages - 4 of 14</vt:lpstr>
      <vt:lpstr>Instagram Stories Table  | All Pages - 5 of 14</vt:lpstr>
      <vt:lpstr>Instagram Stories Table  | All Pages - 6 of 14</vt:lpstr>
      <vt:lpstr>Instagram Stories Table  | All Pages - 7 of 14</vt:lpstr>
      <vt:lpstr>Instagram Stories Table  | All Pages - 8 of 14</vt:lpstr>
      <vt:lpstr>Instagram Stories Table  | All Pages - 9 of 14</vt:lpstr>
      <vt:lpstr>Instagram Stories Table  | All Pages - 10 of 14</vt:lpstr>
      <vt:lpstr>Instagram Stories Table  | All Pages - 11 of 14</vt:lpstr>
      <vt:lpstr>Instagram Stories Table  | All Pages - 12 of 14</vt:lpstr>
      <vt:lpstr>Instagram Stories Table  | All Pages - 13 of 14</vt:lpstr>
      <vt:lpstr>Instagram Stories Table  | All Pages - 14 of 14</vt:lpstr>
      <vt:lpstr>Instagram Hashtag Detection | All Pages - 1 of 3</vt:lpstr>
      <vt:lpstr>Instagram Hashtag Detection | All Pages - 2 of 3</vt:lpstr>
      <vt:lpstr>Instagram Hashtag Detection | All Pages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Quartal</dc:title>
  <dc:creator>Frederik Peiniger</dc:creator>
  <cp:lastModifiedBy>Frederik Peiniger</cp:lastModifiedBy>
  <cp:revision>1</cp:revision>
  <dcterms:created xsi:type="dcterms:W3CDTF">2020-01-24T11:50:28Z</dcterms:created>
  <dcterms:modified xsi:type="dcterms:W3CDTF">2020-01-24T11:53:11Z</dcterms:modified>
</cp:coreProperties>
</file>