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5" r:id="rId58"/>
    <p:sldId id="316" r:id="rId59"/>
  </p:sldIdLst>
  <p:sldSz cx="9144000" cy="6858000" type="screen4x3"/>
  <p:notesSz cx="6858000" cy="9144000"/>
  <p:embeddedFontLst>
    <p:embeddedFont>
      <p:font typeface="Calibri" panose="020F0502020204030204" pitchFamily="34" charset="0"/>
      <p:regular r:id="rId60"/>
      <p:bold r:id="rId61"/>
      <p:italic r:id="rId62"/>
      <p:boldItalic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Sheet1!$A$2:$A$108</c:f>
              <c:numCache>
                <c:formatCode>m/d/yyyy</c:formatCode>
                <c:ptCount val="107"/>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pt idx="92">
                  <c:v>43831</c:v>
                </c:pt>
                <c:pt idx="93">
                  <c:v>43832</c:v>
                </c:pt>
                <c:pt idx="94">
                  <c:v>43833</c:v>
                </c:pt>
                <c:pt idx="95">
                  <c:v>43834</c:v>
                </c:pt>
                <c:pt idx="96">
                  <c:v>43835</c:v>
                </c:pt>
                <c:pt idx="97">
                  <c:v>43836</c:v>
                </c:pt>
                <c:pt idx="98">
                  <c:v>43837</c:v>
                </c:pt>
                <c:pt idx="99">
                  <c:v>43838</c:v>
                </c:pt>
                <c:pt idx="100">
                  <c:v>43839</c:v>
                </c:pt>
                <c:pt idx="101">
                  <c:v>43840</c:v>
                </c:pt>
                <c:pt idx="102">
                  <c:v>43841</c:v>
                </c:pt>
                <c:pt idx="103">
                  <c:v>43842</c:v>
                </c:pt>
                <c:pt idx="104">
                  <c:v>43843</c:v>
                </c:pt>
                <c:pt idx="105">
                  <c:v>43844</c:v>
                </c:pt>
                <c:pt idx="106">
                  <c:v>43845</c:v>
                </c:pt>
              </c:numCache>
            </c:numRef>
          </c:cat>
          <c:val>
            <c:numRef>
              <c:f>Sheet1!$B$2:$B$108</c:f>
              <c:numCache>
                <c:formatCode>General</c:formatCode>
                <c:ptCount val="107"/>
                <c:pt idx="0">
                  <c:v>3964</c:v>
                </c:pt>
                <c:pt idx="1">
                  <c:v>3964</c:v>
                </c:pt>
                <c:pt idx="2">
                  <c:v>3964</c:v>
                </c:pt>
                <c:pt idx="3">
                  <c:v>3965</c:v>
                </c:pt>
                <c:pt idx="4">
                  <c:v>3964</c:v>
                </c:pt>
                <c:pt idx="5">
                  <c:v>3962</c:v>
                </c:pt>
                <c:pt idx="6">
                  <c:v>3964</c:v>
                </c:pt>
                <c:pt idx="7">
                  <c:v>3965</c:v>
                </c:pt>
                <c:pt idx="8">
                  <c:v>3966</c:v>
                </c:pt>
                <c:pt idx="9">
                  <c:v>3967</c:v>
                </c:pt>
                <c:pt idx="10">
                  <c:v>3967</c:v>
                </c:pt>
                <c:pt idx="11">
                  <c:v>3969</c:v>
                </c:pt>
                <c:pt idx="12">
                  <c:v>3971</c:v>
                </c:pt>
                <c:pt idx="13">
                  <c:v>3969</c:v>
                </c:pt>
                <c:pt idx="14">
                  <c:v>3968</c:v>
                </c:pt>
                <c:pt idx="15">
                  <c:v>3972</c:v>
                </c:pt>
                <c:pt idx="16">
                  <c:v>3974</c:v>
                </c:pt>
                <c:pt idx="17">
                  <c:v>3976</c:v>
                </c:pt>
                <c:pt idx="18">
                  <c:v>3978</c:v>
                </c:pt>
                <c:pt idx="19">
                  <c:v>3979</c:v>
                </c:pt>
                <c:pt idx="20">
                  <c:v>3981</c:v>
                </c:pt>
                <c:pt idx="21">
                  <c:v>3980</c:v>
                </c:pt>
                <c:pt idx="22">
                  <c:v>3982</c:v>
                </c:pt>
                <c:pt idx="23">
                  <c:v>3983</c:v>
                </c:pt>
                <c:pt idx="24">
                  <c:v>3982</c:v>
                </c:pt>
                <c:pt idx="25">
                  <c:v>3981</c:v>
                </c:pt>
                <c:pt idx="26">
                  <c:v>3983</c:v>
                </c:pt>
                <c:pt idx="27">
                  <c:v>3984</c:v>
                </c:pt>
                <c:pt idx="28">
                  <c:v>3984</c:v>
                </c:pt>
                <c:pt idx="29">
                  <c:v>3984</c:v>
                </c:pt>
                <c:pt idx="30">
                  <c:v>3982</c:v>
                </c:pt>
                <c:pt idx="31">
                  <c:v>3981</c:v>
                </c:pt>
                <c:pt idx="32">
                  <c:v>3982</c:v>
                </c:pt>
                <c:pt idx="33">
                  <c:v>3983</c:v>
                </c:pt>
                <c:pt idx="34">
                  <c:v>3981</c:v>
                </c:pt>
                <c:pt idx="35">
                  <c:v>3979</c:v>
                </c:pt>
                <c:pt idx="36">
                  <c:v>3978</c:v>
                </c:pt>
                <c:pt idx="37">
                  <c:v>3981</c:v>
                </c:pt>
                <c:pt idx="38">
                  <c:v>3982</c:v>
                </c:pt>
                <c:pt idx="39">
                  <c:v>3984</c:v>
                </c:pt>
                <c:pt idx="40">
                  <c:v>3987</c:v>
                </c:pt>
                <c:pt idx="41">
                  <c:v>3987</c:v>
                </c:pt>
                <c:pt idx="42">
                  <c:v>3987</c:v>
                </c:pt>
                <c:pt idx="43">
                  <c:v>3985</c:v>
                </c:pt>
                <c:pt idx="44">
                  <c:v>3985</c:v>
                </c:pt>
                <c:pt idx="45">
                  <c:v>3986</c:v>
                </c:pt>
                <c:pt idx="46">
                  <c:v>3987</c:v>
                </c:pt>
                <c:pt idx="47">
                  <c:v>3986</c:v>
                </c:pt>
                <c:pt idx="48">
                  <c:v>3989</c:v>
                </c:pt>
                <c:pt idx="49">
                  <c:v>3990</c:v>
                </c:pt>
                <c:pt idx="50">
                  <c:v>3993</c:v>
                </c:pt>
                <c:pt idx="51">
                  <c:v>3982</c:v>
                </c:pt>
                <c:pt idx="52">
                  <c:v>3982</c:v>
                </c:pt>
                <c:pt idx="53">
                  <c:v>3978</c:v>
                </c:pt>
                <c:pt idx="54">
                  <c:v>3985</c:v>
                </c:pt>
                <c:pt idx="55">
                  <c:v>3998</c:v>
                </c:pt>
                <c:pt idx="56">
                  <c:v>4007</c:v>
                </c:pt>
                <c:pt idx="57">
                  <c:v>4005</c:v>
                </c:pt>
                <c:pt idx="58">
                  <c:v>4008</c:v>
                </c:pt>
                <c:pt idx="59">
                  <c:v>4112</c:v>
                </c:pt>
                <c:pt idx="60">
                  <c:v>4242</c:v>
                </c:pt>
                <c:pt idx="61">
                  <c:v>4363</c:v>
                </c:pt>
                <c:pt idx="62">
                  <c:v>4511</c:v>
                </c:pt>
                <c:pt idx="63">
                  <c:v>4599</c:v>
                </c:pt>
                <c:pt idx="64">
                  <c:v>4611</c:v>
                </c:pt>
                <c:pt idx="65">
                  <c:v>4611</c:v>
                </c:pt>
                <c:pt idx="66">
                  <c:v>4608</c:v>
                </c:pt>
                <c:pt idx="67">
                  <c:v>4613</c:v>
                </c:pt>
                <c:pt idx="68">
                  <c:v>4597</c:v>
                </c:pt>
                <c:pt idx="69">
                  <c:v>4533</c:v>
                </c:pt>
                <c:pt idx="70">
                  <c:v>4529</c:v>
                </c:pt>
                <c:pt idx="71">
                  <c:v>4502</c:v>
                </c:pt>
                <c:pt idx="72">
                  <c:v>4486</c:v>
                </c:pt>
                <c:pt idx="73">
                  <c:v>4461</c:v>
                </c:pt>
                <c:pt idx="74">
                  <c:v>4436</c:v>
                </c:pt>
                <c:pt idx="75">
                  <c:v>4430</c:v>
                </c:pt>
                <c:pt idx="76">
                  <c:v>4427</c:v>
                </c:pt>
                <c:pt idx="77">
                  <c:v>4495</c:v>
                </c:pt>
                <c:pt idx="78">
                  <c:v>4503</c:v>
                </c:pt>
                <c:pt idx="79">
                  <c:v>4483</c:v>
                </c:pt>
                <c:pt idx="80">
                  <c:v>4495</c:v>
                </c:pt>
                <c:pt idx="81">
                  <c:v>4545</c:v>
                </c:pt>
                <c:pt idx="82">
                  <c:v>4545</c:v>
                </c:pt>
                <c:pt idx="83">
                  <c:v>4607</c:v>
                </c:pt>
                <c:pt idx="84">
                  <c:v>4595</c:v>
                </c:pt>
                <c:pt idx="85">
                  <c:v>4580</c:v>
                </c:pt>
                <c:pt idx="86">
                  <c:v>4608</c:v>
                </c:pt>
                <c:pt idx="87">
                  <c:v>4611</c:v>
                </c:pt>
                <c:pt idx="88">
                  <c:v>4605</c:v>
                </c:pt>
                <c:pt idx="89">
                  <c:v>4610</c:v>
                </c:pt>
                <c:pt idx="90">
                  <c:v>4605</c:v>
                </c:pt>
                <c:pt idx="91">
                  <c:v>4604</c:v>
                </c:pt>
                <c:pt idx="92">
                  <c:v>4599</c:v>
                </c:pt>
                <c:pt idx="93">
                  <c:v>4598</c:v>
                </c:pt>
                <c:pt idx="94">
                  <c:v>4632</c:v>
                </c:pt>
                <c:pt idx="95">
                  <c:v>4672</c:v>
                </c:pt>
                <c:pt idx="96">
                  <c:v>4819</c:v>
                </c:pt>
                <c:pt idx="97">
                  <c:v>4995</c:v>
                </c:pt>
                <c:pt idx="98">
                  <c:v>5092</c:v>
                </c:pt>
                <c:pt idx="99">
                  <c:v>5141</c:v>
                </c:pt>
                <c:pt idx="100">
                  <c:v>5169</c:v>
                </c:pt>
                <c:pt idx="101">
                  <c:v>5184</c:v>
                </c:pt>
                <c:pt idx="102">
                  <c:v>5190</c:v>
                </c:pt>
                <c:pt idx="103">
                  <c:v>5201</c:v>
                </c:pt>
                <c:pt idx="104">
                  <c:v>5218</c:v>
                </c:pt>
                <c:pt idx="105">
                  <c:v>5243</c:v>
                </c:pt>
                <c:pt idx="106">
                  <c:v>5246</c:v>
                </c:pt>
              </c:numCache>
            </c:numRef>
          </c:val>
          <c:smooth val="0"/>
          <c:extLst>
            <c:ext xmlns:c16="http://schemas.microsoft.com/office/drawing/2014/chart" uri="{C3380CC4-5D6E-409C-BE32-E72D297353CC}">
              <c16:uniqueId val="{00000000-9EE3-4A12-BEF2-CA980BB903D3}"/>
            </c:ext>
          </c:extLst>
        </c:ser>
        <c:dLbls>
          <c:showLegendKey val="0"/>
          <c:showVal val="0"/>
          <c:showCatName val="0"/>
          <c:showSerName val="0"/>
          <c:showPercent val="0"/>
          <c:showBubbleSize val="0"/>
        </c:dLbls>
        <c:smooth val="0"/>
        <c:axId val="346646264"/>
        <c:axId val="346646920"/>
      </c:lineChart>
      <c:dateAx>
        <c:axId val="346646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46920"/>
        <c:crosses val="autoZero"/>
        <c:auto val="1"/>
        <c:lblOffset val="100"/>
        <c:baseTimeUnit val="days"/>
      </c:dateAx>
      <c:valAx>
        <c:axId val="34664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4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222E2-B2E8-40D7-819B-552C2FED85D5}"/>
              </a:ext>
            </a:extLst>
          </p:cNvPr>
          <p:cNvSpPr>
            <a:spLocks noGrp="1"/>
          </p:cNvSpPr>
          <p:nvPr>
            <p:ph type="ctrTitle"/>
          </p:nvPr>
        </p:nvSpPr>
        <p:spPr/>
        <p:txBody>
          <a:bodyPr/>
          <a:lstStyle/>
          <a:p>
            <a:r>
              <a:rPr lang="en-US"/>
              <a:t>Instagram Quartal</a:t>
            </a:r>
          </a:p>
        </p:txBody>
      </p:sp>
      <p:sp>
        <p:nvSpPr>
          <p:cNvPr id="3" name="Subtitle 2">
            <a:extLst>
              <a:ext uri="{FF2B5EF4-FFF2-40B4-BE49-F238E27FC236}">
                <a16:creationId xmlns:a16="http://schemas.microsoft.com/office/drawing/2014/main" id="{ECF56822-7401-4AA4-9F53-4AFA736FD9BE}"/>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256092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1173A-B31A-40F4-8556-AADFB5851F72}"/>
              </a:ext>
            </a:extLst>
          </p:cNvPr>
          <p:cNvSpPr>
            <a:spLocks noGrp="1"/>
          </p:cNvSpPr>
          <p:nvPr>
            <p:ph type="title"/>
          </p:nvPr>
        </p:nvSpPr>
        <p:spPr/>
        <p:txBody>
          <a:bodyPr/>
          <a:lstStyle/>
          <a:p>
            <a:r>
              <a:rPr lang="en-US"/>
              <a:t>Instagram Key Metrics Table | TrendSet</a:t>
            </a:r>
          </a:p>
        </p:txBody>
      </p:sp>
      <p:graphicFrame>
        <p:nvGraphicFramePr>
          <p:cNvPr id="5" name="Table Placeholder 4">
            <a:extLst>
              <a:ext uri="{FF2B5EF4-FFF2-40B4-BE49-F238E27FC236}">
                <a16:creationId xmlns:a16="http://schemas.microsoft.com/office/drawing/2014/main" id="{308295C6-9D48-44C9-A385-1870AD354264}"/>
              </a:ext>
            </a:extLst>
          </p:cNvPr>
          <p:cNvGraphicFramePr>
            <a:graphicFrameLocks noGrp="1"/>
          </p:cNvGraphicFramePr>
          <p:nvPr>
            <p:ph type="tbl" sz="quarter" idx="13"/>
            <p:extLst>
              <p:ext uri="{D42A27DB-BD31-4B8C-83A1-F6EECF244321}">
                <p14:modId xmlns:p14="http://schemas.microsoft.com/office/powerpoint/2010/main" val="15340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63086251"/>
                    </a:ext>
                  </a:extLst>
                </a:gridCol>
                <a:gridCol w="658368">
                  <a:extLst>
                    <a:ext uri="{9D8B030D-6E8A-4147-A177-3AD203B41FA5}">
                      <a16:colId xmlns:a16="http://schemas.microsoft.com/office/drawing/2014/main" val="2987981068"/>
                    </a:ext>
                  </a:extLst>
                </a:gridCol>
                <a:gridCol w="658368">
                  <a:extLst>
                    <a:ext uri="{9D8B030D-6E8A-4147-A177-3AD203B41FA5}">
                      <a16:colId xmlns:a16="http://schemas.microsoft.com/office/drawing/2014/main" val="1807634591"/>
                    </a:ext>
                  </a:extLst>
                </a:gridCol>
                <a:gridCol w="658368">
                  <a:extLst>
                    <a:ext uri="{9D8B030D-6E8A-4147-A177-3AD203B41FA5}">
                      <a16:colId xmlns:a16="http://schemas.microsoft.com/office/drawing/2014/main" val="4294251836"/>
                    </a:ext>
                  </a:extLst>
                </a:gridCol>
                <a:gridCol w="658368">
                  <a:extLst>
                    <a:ext uri="{9D8B030D-6E8A-4147-A177-3AD203B41FA5}">
                      <a16:colId xmlns:a16="http://schemas.microsoft.com/office/drawing/2014/main" val="2196424195"/>
                    </a:ext>
                  </a:extLst>
                </a:gridCol>
                <a:gridCol w="658368">
                  <a:extLst>
                    <a:ext uri="{9D8B030D-6E8A-4147-A177-3AD203B41FA5}">
                      <a16:colId xmlns:a16="http://schemas.microsoft.com/office/drawing/2014/main" val="1065935864"/>
                    </a:ext>
                  </a:extLst>
                </a:gridCol>
                <a:gridCol w="658368">
                  <a:extLst>
                    <a:ext uri="{9D8B030D-6E8A-4147-A177-3AD203B41FA5}">
                      <a16:colId xmlns:a16="http://schemas.microsoft.com/office/drawing/2014/main" val="1315453446"/>
                    </a:ext>
                  </a:extLst>
                </a:gridCol>
                <a:gridCol w="658368">
                  <a:extLst>
                    <a:ext uri="{9D8B030D-6E8A-4147-A177-3AD203B41FA5}">
                      <a16:colId xmlns:a16="http://schemas.microsoft.com/office/drawing/2014/main" val="73437226"/>
                    </a:ext>
                  </a:extLst>
                </a:gridCol>
                <a:gridCol w="658368">
                  <a:extLst>
                    <a:ext uri="{9D8B030D-6E8A-4147-A177-3AD203B41FA5}">
                      <a16:colId xmlns:a16="http://schemas.microsoft.com/office/drawing/2014/main" val="2524953137"/>
                    </a:ext>
                  </a:extLst>
                </a:gridCol>
                <a:gridCol w="658368">
                  <a:extLst>
                    <a:ext uri="{9D8B030D-6E8A-4147-A177-3AD203B41FA5}">
                      <a16:colId xmlns:a16="http://schemas.microsoft.com/office/drawing/2014/main" val="349599696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3625613"/>
                  </a:ext>
                </a:extLst>
              </a:tr>
              <a:tr h="370840">
                <a:tc>
                  <a:txBody>
                    <a:bodyPr/>
                    <a:lstStyle/>
                    <a:p>
                      <a:r>
                        <a:rPr lang="en-US" sz="1000"/>
                        <a:t>trendset.muenchen</a:t>
                      </a:r>
                    </a:p>
                  </a:txBody>
                  <a:tcPr/>
                </a:tc>
                <a:tc>
                  <a:txBody>
                    <a:bodyPr/>
                    <a:lstStyle/>
                    <a:p>
                      <a:r>
                        <a:rPr lang="en-US" sz="1000"/>
                        <a:t>5246</a:t>
                      </a:r>
                    </a:p>
                  </a:txBody>
                  <a:tcPr/>
                </a:tc>
                <a:tc>
                  <a:txBody>
                    <a:bodyPr/>
                    <a:lstStyle/>
                    <a:p>
                      <a:r>
                        <a:rPr lang="en-US" sz="1000"/>
                        <a:t>1283</a:t>
                      </a:r>
                    </a:p>
                  </a:txBody>
                  <a:tcPr/>
                </a:tc>
                <a:tc>
                  <a:txBody>
                    <a:bodyPr/>
                    <a:lstStyle/>
                    <a:p>
                      <a:r>
                        <a:rPr lang="en-US" sz="1000"/>
                        <a:t>41</a:t>
                      </a:r>
                    </a:p>
                  </a:txBody>
                  <a:tcPr/>
                </a:tc>
                <a:tc>
                  <a:txBody>
                    <a:bodyPr/>
                    <a:lstStyle/>
                    <a:p>
                      <a:r>
                        <a:rPr lang="en-US" sz="1000"/>
                        <a:t>0</a:t>
                      </a:r>
                    </a:p>
                  </a:txBody>
                  <a:tcPr/>
                </a:tc>
                <a:tc>
                  <a:txBody>
                    <a:bodyPr/>
                    <a:lstStyle/>
                    <a:p>
                      <a:r>
                        <a:rPr lang="en-US" sz="1000"/>
                        <a:t>3</a:t>
                      </a:r>
                    </a:p>
                  </a:txBody>
                  <a:tcPr/>
                </a:tc>
                <a:tc>
                  <a:txBody>
                    <a:bodyPr/>
                    <a:lstStyle/>
                    <a:p>
                      <a:r>
                        <a:rPr lang="en-US" sz="1000"/>
                        <a:t>44</a:t>
                      </a:r>
                    </a:p>
                  </a:txBody>
                  <a:tcPr/>
                </a:tc>
                <a:tc>
                  <a:txBody>
                    <a:bodyPr/>
                    <a:lstStyle/>
                    <a:p>
                      <a:r>
                        <a:rPr lang="en-US" sz="1000"/>
                        <a:t>2410</a:t>
                      </a:r>
                    </a:p>
                  </a:txBody>
                  <a:tcPr/>
                </a:tc>
                <a:tc>
                  <a:txBody>
                    <a:bodyPr/>
                    <a:lstStyle/>
                    <a:p>
                      <a:r>
                        <a:rPr lang="en-US" sz="1000"/>
                        <a:t>83</a:t>
                      </a:r>
                    </a:p>
                  </a:txBody>
                  <a:tcPr/>
                </a:tc>
                <a:tc>
                  <a:txBody>
                    <a:bodyPr/>
                    <a:lstStyle/>
                    <a:p>
                      <a:r>
                        <a:rPr lang="en-US" sz="1000"/>
                        <a:t>1.2306 %</a:t>
                      </a:r>
                    </a:p>
                  </a:txBody>
                  <a:tcPr/>
                </a:tc>
                <a:extLst>
                  <a:ext uri="{0D108BD9-81ED-4DB2-BD59-A6C34878D82A}">
                    <a16:rowId xmlns:a16="http://schemas.microsoft.com/office/drawing/2014/main" val="209340504"/>
                  </a:ext>
                </a:extLst>
              </a:tr>
            </a:tbl>
          </a:graphicData>
        </a:graphic>
      </p:graphicFrame>
      <p:sp>
        <p:nvSpPr>
          <p:cNvPr id="4" name="Text Placeholder 3">
            <a:extLst>
              <a:ext uri="{FF2B5EF4-FFF2-40B4-BE49-F238E27FC236}">
                <a16:creationId xmlns:a16="http://schemas.microsoft.com/office/drawing/2014/main" id="{4BC5914D-0B95-4BC9-95B9-2D6B68D8F802}"/>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89010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15430-A949-400F-B822-31D6FF16A6B9}"/>
              </a:ext>
            </a:extLst>
          </p:cNvPr>
          <p:cNvSpPr>
            <a:spLocks noGrp="1"/>
          </p:cNvSpPr>
          <p:nvPr>
            <p:ph type="title"/>
          </p:nvPr>
        </p:nvSpPr>
        <p:spPr/>
        <p:txBody>
          <a:bodyPr/>
          <a:lstStyle/>
          <a:p>
            <a:r>
              <a:rPr lang="en-US"/>
              <a:t>Instagram Key Metrics Table | TrendSet</a:t>
            </a:r>
          </a:p>
        </p:txBody>
      </p:sp>
      <p:graphicFrame>
        <p:nvGraphicFramePr>
          <p:cNvPr id="5" name="Table Placeholder 4">
            <a:extLst>
              <a:ext uri="{FF2B5EF4-FFF2-40B4-BE49-F238E27FC236}">
                <a16:creationId xmlns:a16="http://schemas.microsoft.com/office/drawing/2014/main" id="{1448EF2B-D0FC-4C7F-A37A-908FCDD448A7}"/>
              </a:ext>
            </a:extLst>
          </p:cNvPr>
          <p:cNvGraphicFramePr>
            <a:graphicFrameLocks noGrp="1"/>
          </p:cNvGraphicFramePr>
          <p:nvPr>
            <p:ph type="tbl" sz="quarter" idx="13"/>
            <p:extLst>
              <p:ext uri="{D42A27DB-BD31-4B8C-83A1-F6EECF244321}">
                <p14:modId xmlns:p14="http://schemas.microsoft.com/office/powerpoint/2010/main" val="113334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2289954225"/>
                    </a:ext>
                  </a:extLst>
                </a:gridCol>
                <a:gridCol w="493776">
                  <a:extLst>
                    <a:ext uri="{9D8B030D-6E8A-4147-A177-3AD203B41FA5}">
                      <a16:colId xmlns:a16="http://schemas.microsoft.com/office/drawing/2014/main" val="13807972"/>
                    </a:ext>
                  </a:extLst>
                </a:gridCol>
                <a:gridCol w="493776">
                  <a:extLst>
                    <a:ext uri="{9D8B030D-6E8A-4147-A177-3AD203B41FA5}">
                      <a16:colId xmlns:a16="http://schemas.microsoft.com/office/drawing/2014/main" val="1086020214"/>
                    </a:ext>
                  </a:extLst>
                </a:gridCol>
                <a:gridCol w="493776">
                  <a:extLst>
                    <a:ext uri="{9D8B030D-6E8A-4147-A177-3AD203B41FA5}">
                      <a16:colId xmlns:a16="http://schemas.microsoft.com/office/drawing/2014/main" val="3221844939"/>
                    </a:ext>
                  </a:extLst>
                </a:gridCol>
                <a:gridCol w="493776">
                  <a:extLst>
                    <a:ext uri="{9D8B030D-6E8A-4147-A177-3AD203B41FA5}">
                      <a16:colId xmlns:a16="http://schemas.microsoft.com/office/drawing/2014/main" val="3451612075"/>
                    </a:ext>
                  </a:extLst>
                </a:gridCol>
                <a:gridCol w="493776">
                  <a:extLst>
                    <a:ext uri="{9D8B030D-6E8A-4147-A177-3AD203B41FA5}">
                      <a16:colId xmlns:a16="http://schemas.microsoft.com/office/drawing/2014/main" val="535928552"/>
                    </a:ext>
                  </a:extLst>
                </a:gridCol>
                <a:gridCol w="493776">
                  <a:extLst>
                    <a:ext uri="{9D8B030D-6E8A-4147-A177-3AD203B41FA5}">
                      <a16:colId xmlns:a16="http://schemas.microsoft.com/office/drawing/2014/main" val="94678811"/>
                    </a:ext>
                  </a:extLst>
                </a:gridCol>
                <a:gridCol w="493776">
                  <a:extLst>
                    <a:ext uri="{9D8B030D-6E8A-4147-A177-3AD203B41FA5}">
                      <a16:colId xmlns:a16="http://schemas.microsoft.com/office/drawing/2014/main" val="2286685154"/>
                    </a:ext>
                  </a:extLst>
                </a:gridCol>
                <a:gridCol w="493776">
                  <a:extLst>
                    <a:ext uri="{9D8B030D-6E8A-4147-A177-3AD203B41FA5}">
                      <a16:colId xmlns:a16="http://schemas.microsoft.com/office/drawing/2014/main" val="1307530437"/>
                    </a:ext>
                  </a:extLst>
                </a:gridCol>
                <a:gridCol w="493776">
                  <a:extLst>
                    <a:ext uri="{9D8B030D-6E8A-4147-A177-3AD203B41FA5}">
                      <a16:colId xmlns:a16="http://schemas.microsoft.com/office/drawing/2014/main" val="3311316618"/>
                    </a:ext>
                  </a:extLst>
                </a:gridCol>
                <a:gridCol w="493776">
                  <a:extLst>
                    <a:ext uri="{9D8B030D-6E8A-4147-A177-3AD203B41FA5}">
                      <a16:colId xmlns:a16="http://schemas.microsoft.com/office/drawing/2014/main" val="718278388"/>
                    </a:ext>
                  </a:extLst>
                </a:gridCol>
                <a:gridCol w="493776">
                  <a:extLst>
                    <a:ext uri="{9D8B030D-6E8A-4147-A177-3AD203B41FA5}">
                      <a16:colId xmlns:a16="http://schemas.microsoft.com/office/drawing/2014/main" val="1617122539"/>
                    </a:ext>
                  </a:extLst>
                </a:gridCol>
                <a:gridCol w="493776">
                  <a:extLst>
                    <a:ext uri="{9D8B030D-6E8A-4147-A177-3AD203B41FA5}">
                      <a16:colId xmlns:a16="http://schemas.microsoft.com/office/drawing/2014/main" val="4173517800"/>
                    </a:ext>
                  </a:extLst>
                </a:gridCol>
                <a:gridCol w="493776">
                  <a:extLst>
                    <a:ext uri="{9D8B030D-6E8A-4147-A177-3AD203B41FA5}">
                      <a16:colId xmlns:a16="http://schemas.microsoft.com/office/drawing/2014/main" val="3735084091"/>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1951445889"/>
                  </a:ext>
                </a:extLst>
              </a:tr>
              <a:tr h="370840">
                <a:tc>
                  <a:txBody>
                    <a:bodyPr/>
                    <a:lstStyle/>
                    <a:p>
                      <a:r>
                        <a:rPr lang="en-US" sz="1000"/>
                        <a:t>trendset.muenchen</a:t>
                      </a:r>
                    </a:p>
                  </a:txBody>
                  <a:tcPr/>
                </a:tc>
                <a:tc>
                  <a:txBody>
                    <a:bodyPr/>
                    <a:lstStyle/>
                    <a:p>
                      <a:r>
                        <a:rPr lang="en-US" sz="1000"/>
                        <a:t>44</a:t>
                      </a:r>
                    </a:p>
                  </a:txBody>
                  <a:tcPr/>
                </a:tc>
                <a:tc>
                  <a:txBody>
                    <a:bodyPr/>
                    <a:lstStyle/>
                    <a:p>
                      <a:r>
                        <a:rPr lang="en-US" sz="1000"/>
                        <a:t>112</a:t>
                      </a:r>
                    </a:p>
                  </a:txBody>
                  <a:tcPr/>
                </a:tc>
                <a:tc>
                  <a:txBody>
                    <a:bodyPr/>
                    <a:lstStyle/>
                    <a:p>
                      <a:r>
                        <a:rPr lang="en-US" sz="1000"/>
                        <a:t>2409</a:t>
                      </a:r>
                    </a:p>
                  </a:txBody>
                  <a:tcPr/>
                </a:tc>
                <a:tc>
                  <a:txBody>
                    <a:bodyPr/>
                    <a:lstStyle/>
                    <a:p>
                      <a:r>
                        <a:rPr lang="en-US" sz="1000"/>
                        <a:t>83</a:t>
                      </a:r>
                    </a:p>
                  </a:txBody>
                  <a:tcPr/>
                </a:tc>
                <a:tc>
                  <a:txBody>
                    <a:bodyPr/>
                    <a:lstStyle/>
                    <a:p>
                      <a:r>
                        <a:rPr lang="en-US" sz="1000"/>
                        <a:t>64812</a:t>
                      </a:r>
                    </a:p>
                  </a:txBody>
                  <a:tcPr/>
                </a:tc>
                <a:tc>
                  <a:txBody>
                    <a:bodyPr/>
                    <a:lstStyle/>
                    <a:p>
                      <a:r>
                        <a:rPr lang="en-US" sz="1000"/>
                        <a:t>81521</a:t>
                      </a:r>
                    </a:p>
                  </a:txBody>
                  <a:tcPr/>
                </a:tc>
                <a:tc>
                  <a:txBody>
                    <a:bodyPr/>
                    <a:lstStyle/>
                    <a:p>
                      <a:r>
                        <a:rPr lang="en-US" sz="1000"/>
                        <a:t>2611</a:t>
                      </a:r>
                    </a:p>
                  </a:txBody>
                  <a:tcPr/>
                </a:tc>
                <a:tc>
                  <a:txBody>
                    <a:bodyPr/>
                    <a:lstStyle/>
                    <a:p>
                      <a:r>
                        <a:rPr lang="en-US" sz="1000"/>
                        <a:t>1332.4318181818</a:t>
                      </a:r>
                    </a:p>
                  </a:txBody>
                  <a:tcPr/>
                </a:tc>
                <a:tc>
                  <a:txBody>
                    <a:bodyPr/>
                    <a:lstStyle/>
                    <a:p>
                      <a:r>
                        <a:rPr lang="en-US" sz="1000"/>
                        <a:t>630.81981981982</a:t>
                      </a:r>
                    </a:p>
                  </a:txBody>
                  <a:tcPr/>
                </a:tc>
                <a:tc>
                  <a:txBody>
                    <a:bodyPr/>
                    <a:lstStyle/>
                    <a:p>
                      <a:r>
                        <a:rPr lang="en-US" sz="1000"/>
                        <a:t>119</a:t>
                      </a:r>
                    </a:p>
                  </a:txBody>
                  <a:tcPr/>
                </a:tc>
                <a:tc>
                  <a:txBody>
                    <a:bodyPr/>
                    <a:lstStyle/>
                    <a:p>
                      <a:r>
                        <a:rPr lang="en-US" sz="1000"/>
                        <a:t>41</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809199890"/>
                  </a:ext>
                </a:extLst>
              </a:tr>
            </a:tbl>
          </a:graphicData>
        </a:graphic>
      </p:graphicFrame>
      <p:sp>
        <p:nvSpPr>
          <p:cNvPr id="4" name="Text Placeholder 3">
            <a:extLst>
              <a:ext uri="{FF2B5EF4-FFF2-40B4-BE49-F238E27FC236}">
                <a16:creationId xmlns:a16="http://schemas.microsoft.com/office/drawing/2014/main" id="{FB85E146-EF8E-4872-94A1-1AD1E578E9AB}"/>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245385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8E459-633A-411C-A2D6-E778CEB19095}"/>
              </a:ext>
            </a:extLst>
          </p:cNvPr>
          <p:cNvSpPr>
            <a:spLocks noGrp="1"/>
          </p:cNvSpPr>
          <p:nvPr>
            <p:ph type="title"/>
          </p:nvPr>
        </p:nvSpPr>
        <p:spPr/>
        <p:txBody>
          <a:bodyPr/>
          <a:lstStyle/>
          <a:p>
            <a:r>
              <a:rPr lang="en-US"/>
              <a:t>Instagram Followers Total | TrendSet</a:t>
            </a:r>
          </a:p>
        </p:txBody>
      </p:sp>
      <p:graphicFrame>
        <p:nvGraphicFramePr>
          <p:cNvPr id="6" name="Chart Placeholder 5">
            <a:extLst>
              <a:ext uri="{FF2B5EF4-FFF2-40B4-BE49-F238E27FC236}">
                <a16:creationId xmlns:a16="http://schemas.microsoft.com/office/drawing/2014/main" id="{B796DBD3-41BD-4F11-88D4-787C0581C27B}"/>
              </a:ext>
            </a:extLst>
          </p:cNvPr>
          <p:cNvGraphicFramePr>
            <a:graphicFrameLocks noGrp="1"/>
          </p:cNvGraphicFramePr>
          <p:nvPr>
            <p:ph type="chart" sz="quarter" idx="13"/>
            <p:extLst>
              <p:ext uri="{D42A27DB-BD31-4B8C-83A1-F6EECF244321}">
                <p14:modId xmlns:p14="http://schemas.microsoft.com/office/powerpoint/2010/main" val="383423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0CD547-A002-41CE-B50A-36F4C427FC98}"/>
              </a:ext>
            </a:extLst>
          </p:cNvPr>
          <p:cNvSpPr>
            <a:spLocks noGrp="1"/>
          </p:cNvSpPr>
          <p:nvPr>
            <p:ph type="body" sz="quarter" idx="14"/>
          </p:nvPr>
        </p:nvSpPr>
        <p:spPr/>
        <p:txBody>
          <a:bodyPr/>
          <a:lstStyle/>
          <a:p>
            <a:r>
              <a:rPr lang="en-US"/>
              <a:t>10/01/2019 - 01/15/2020</a:t>
            </a:r>
          </a:p>
        </p:txBody>
      </p:sp>
      <p:sp>
        <p:nvSpPr>
          <p:cNvPr id="5" name="Footer Placeholder 4">
            <a:extLst>
              <a:ext uri="{FF2B5EF4-FFF2-40B4-BE49-F238E27FC236}">
                <a16:creationId xmlns:a16="http://schemas.microsoft.com/office/drawing/2014/main" id="{A6A4FA7A-1004-4042-A471-31C348768C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8562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31448-1A92-4856-A565-638FED0AF0D7}"/>
              </a:ext>
            </a:extLst>
          </p:cNvPr>
          <p:cNvSpPr>
            <a:spLocks noGrp="1"/>
          </p:cNvSpPr>
          <p:nvPr>
            <p:ph type="title"/>
          </p:nvPr>
        </p:nvSpPr>
        <p:spPr/>
        <p:txBody>
          <a:bodyPr/>
          <a:lstStyle/>
          <a:p>
            <a:r>
              <a:rPr lang="en-US"/>
              <a:t>Instagram Followers Table | TrendSet</a:t>
            </a:r>
          </a:p>
        </p:txBody>
      </p:sp>
      <p:graphicFrame>
        <p:nvGraphicFramePr>
          <p:cNvPr id="5" name="Table Placeholder 4">
            <a:extLst>
              <a:ext uri="{FF2B5EF4-FFF2-40B4-BE49-F238E27FC236}">
                <a16:creationId xmlns:a16="http://schemas.microsoft.com/office/drawing/2014/main" id="{18B3810D-C7BA-49FF-B245-E1B9A601403A}"/>
              </a:ext>
            </a:extLst>
          </p:cNvPr>
          <p:cNvGraphicFramePr>
            <a:graphicFrameLocks noGrp="1"/>
          </p:cNvGraphicFramePr>
          <p:nvPr>
            <p:ph type="tbl" sz="quarter" idx="13"/>
            <p:extLst>
              <p:ext uri="{D42A27DB-BD31-4B8C-83A1-F6EECF244321}">
                <p14:modId xmlns:p14="http://schemas.microsoft.com/office/powerpoint/2010/main" val="2249888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0169255"/>
                    </a:ext>
                  </a:extLst>
                </a:gridCol>
                <a:gridCol w="1234440">
                  <a:extLst>
                    <a:ext uri="{9D8B030D-6E8A-4147-A177-3AD203B41FA5}">
                      <a16:colId xmlns:a16="http://schemas.microsoft.com/office/drawing/2014/main" val="825462815"/>
                    </a:ext>
                  </a:extLst>
                </a:gridCol>
                <a:gridCol w="822960">
                  <a:extLst>
                    <a:ext uri="{9D8B030D-6E8A-4147-A177-3AD203B41FA5}">
                      <a16:colId xmlns:a16="http://schemas.microsoft.com/office/drawing/2014/main" val="3038828666"/>
                    </a:ext>
                  </a:extLst>
                </a:gridCol>
                <a:gridCol w="822960">
                  <a:extLst>
                    <a:ext uri="{9D8B030D-6E8A-4147-A177-3AD203B41FA5}">
                      <a16:colId xmlns:a16="http://schemas.microsoft.com/office/drawing/2014/main" val="2916330768"/>
                    </a:ext>
                  </a:extLst>
                </a:gridCol>
                <a:gridCol w="822960">
                  <a:extLst>
                    <a:ext uri="{9D8B030D-6E8A-4147-A177-3AD203B41FA5}">
                      <a16:colId xmlns:a16="http://schemas.microsoft.com/office/drawing/2014/main" val="2363569113"/>
                    </a:ext>
                  </a:extLst>
                </a:gridCol>
                <a:gridCol w="822960">
                  <a:extLst>
                    <a:ext uri="{9D8B030D-6E8A-4147-A177-3AD203B41FA5}">
                      <a16:colId xmlns:a16="http://schemas.microsoft.com/office/drawing/2014/main" val="1512651052"/>
                    </a:ext>
                  </a:extLst>
                </a:gridCol>
                <a:gridCol w="822960">
                  <a:extLst>
                    <a:ext uri="{9D8B030D-6E8A-4147-A177-3AD203B41FA5}">
                      <a16:colId xmlns:a16="http://schemas.microsoft.com/office/drawing/2014/main" val="2618561043"/>
                    </a:ext>
                  </a:extLst>
                </a:gridCol>
                <a:gridCol w="822960">
                  <a:extLst>
                    <a:ext uri="{9D8B030D-6E8A-4147-A177-3AD203B41FA5}">
                      <a16:colId xmlns:a16="http://schemas.microsoft.com/office/drawing/2014/main" val="144337429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458595935"/>
                  </a:ext>
                </a:extLst>
              </a:tr>
              <a:tr h="370840">
                <a:tc>
                  <a:txBody>
                    <a:bodyPr/>
                    <a:lstStyle/>
                    <a:p>
                      <a:r>
                        <a:rPr lang="en-US" sz="1000"/>
                        <a:t>trendset.muenchen</a:t>
                      </a:r>
                    </a:p>
                  </a:txBody>
                  <a:tcPr/>
                </a:tc>
                <a:tc>
                  <a:txBody>
                    <a:bodyPr/>
                    <a:lstStyle/>
                    <a:p>
                      <a:r>
                        <a:rPr lang="en-US" sz="1000"/>
                        <a:t>5246</a:t>
                      </a:r>
                    </a:p>
                  </a:txBody>
                  <a:tcPr/>
                </a:tc>
                <a:tc>
                  <a:txBody>
                    <a:bodyPr/>
                    <a:lstStyle/>
                    <a:p>
                      <a:r>
                        <a:rPr lang="en-US" sz="1000"/>
                        <a:t>45</a:t>
                      </a:r>
                    </a:p>
                  </a:txBody>
                  <a:tcPr/>
                </a:tc>
                <a:tc>
                  <a:txBody>
                    <a:bodyPr/>
                    <a:lstStyle/>
                    <a:p>
                      <a:r>
                        <a:rPr lang="en-US" sz="1000"/>
                        <a:t>0.9 %</a:t>
                      </a:r>
                    </a:p>
                  </a:txBody>
                  <a:tcPr/>
                </a:tc>
                <a:tc>
                  <a:txBody>
                    <a:bodyPr/>
                    <a:lstStyle/>
                    <a:p>
                      <a:r>
                        <a:rPr lang="en-US" sz="1000"/>
                        <a:t>105</a:t>
                      </a:r>
                    </a:p>
                  </a:txBody>
                  <a:tcPr/>
                </a:tc>
                <a:tc>
                  <a:txBody>
                    <a:bodyPr/>
                    <a:lstStyle/>
                    <a:p>
                      <a:r>
                        <a:rPr lang="en-US" sz="1000"/>
                        <a:t>2.0 %</a:t>
                      </a:r>
                    </a:p>
                  </a:txBody>
                  <a:tcPr/>
                </a:tc>
                <a:tc>
                  <a:txBody>
                    <a:bodyPr/>
                    <a:lstStyle/>
                    <a:p>
                      <a:r>
                        <a:rPr lang="en-US" sz="1000"/>
                        <a:t>819</a:t>
                      </a:r>
                    </a:p>
                  </a:txBody>
                  <a:tcPr/>
                </a:tc>
                <a:tc>
                  <a:txBody>
                    <a:bodyPr/>
                    <a:lstStyle/>
                    <a:p>
                      <a:r>
                        <a:rPr lang="en-US" sz="1000"/>
                        <a:t>18.5 %</a:t>
                      </a:r>
                    </a:p>
                  </a:txBody>
                  <a:tcPr/>
                </a:tc>
                <a:extLst>
                  <a:ext uri="{0D108BD9-81ED-4DB2-BD59-A6C34878D82A}">
                    <a16:rowId xmlns:a16="http://schemas.microsoft.com/office/drawing/2014/main" val="807833738"/>
                  </a:ext>
                </a:extLst>
              </a:tr>
            </a:tbl>
          </a:graphicData>
        </a:graphic>
      </p:graphicFrame>
      <p:sp>
        <p:nvSpPr>
          <p:cNvPr id="4" name="Text Placeholder 3">
            <a:extLst>
              <a:ext uri="{FF2B5EF4-FFF2-40B4-BE49-F238E27FC236}">
                <a16:creationId xmlns:a16="http://schemas.microsoft.com/office/drawing/2014/main" id="{11FAA829-CF1E-4FCA-8EB3-F1D80E89E31B}"/>
              </a:ext>
            </a:extLst>
          </p:cNvPr>
          <p:cNvSpPr>
            <a:spLocks noGrp="1"/>
          </p:cNvSpPr>
          <p:nvPr>
            <p:ph type="body" sz="quarter" idx="14"/>
          </p:nvPr>
        </p:nvSpPr>
        <p:spPr/>
        <p:txBody>
          <a:bodyPr/>
          <a:lstStyle/>
          <a:p>
            <a:r>
              <a:rPr lang="en-US"/>
              <a:t>12/16/2019 - 01/15/2020</a:t>
            </a:r>
          </a:p>
        </p:txBody>
      </p:sp>
    </p:spTree>
    <p:extLst>
      <p:ext uri="{BB962C8B-B14F-4D97-AF65-F5344CB8AC3E}">
        <p14:creationId xmlns:p14="http://schemas.microsoft.com/office/powerpoint/2010/main" val="2370984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EAE8E-EA6B-437B-9FCB-0AF47C026BFD}"/>
              </a:ext>
            </a:extLst>
          </p:cNvPr>
          <p:cNvSpPr>
            <a:spLocks noGrp="1"/>
          </p:cNvSpPr>
          <p:nvPr>
            <p:ph type="title"/>
          </p:nvPr>
        </p:nvSpPr>
        <p:spPr/>
        <p:txBody>
          <a:bodyPr/>
          <a:lstStyle/>
          <a:p>
            <a:r>
              <a:rPr lang="en-US"/>
              <a:t>Instagram Posts Table | TrendSet - 1 of 25</a:t>
            </a:r>
          </a:p>
        </p:txBody>
      </p:sp>
      <p:graphicFrame>
        <p:nvGraphicFramePr>
          <p:cNvPr id="5" name="Table Placeholder 4">
            <a:extLst>
              <a:ext uri="{FF2B5EF4-FFF2-40B4-BE49-F238E27FC236}">
                <a16:creationId xmlns:a16="http://schemas.microsoft.com/office/drawing/2014/main" id="{6ED5A1FC-4202-4DA0-A8FB-A1DF8E2CB294}"/>
              </a:ext>
            </a:extLst>
          </p:cNvPr>
          <p:cNvGraphicFramePr>
            <a:graphicFrameLocks noGrp="1"/>
          </p:cNvGraphicFramePr>
          <p:nvPr>
            <p:ph type="tbl" sz="quarter" idx="13"/>
            <p:extLst>
              <p:ext uri="{D42A27DB-BD31-4B8C-83A1-F6EECF244321}">
                <p14:modId xmlns:p14="http://schemas.microsoft.com/office/powerpoint/2010/main" val="1981138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3137408"/>
                    </a:ext>
                  </a:extLst>
                </a:gridCol>
                <a:gridCol w="1152143">
                  <a:extLst>
                    <a:ext uri="{9D8B030D-6E8A-4147-A177-3AD203B41FA5}">
                      <a16:colId xmlns:a16="http://schemas.microsoft.com/office/drawing/2014/main" val="2047236873"/>
                    </a:ext>
                  </a:extLst>
                </a:gridCol>
                <a:gridCol w="576072">
                  <a:extLst>
                    <a:ext uri="{9D8B030D-6E8A-4147-A177-3AD203B41FA5}">
                      <a16:colId xmlns:a16="http://schemas.microsoft.com/office/drawing/2014/main" val="2216331214"/>
                    </a:ext>
                  </a:extLst>
                </a:gridCol>
                <a:gridCol w="576072">
                  <a:extLst>
                    <a:ext uri="{9D8B030D-6E8A-4147-A177-3AD203B41FA5}">
                      <a16:colId xmlns:a16="http://schemas.microsoft.com/office/drawing/2014/main" val="726225486"/>
                    </a:ext>
                  </a:extLst>
                </a:gridCol>
                <a:gridCol w="576072">
                  <a:extLst>
                    <a:ext uri="{9D8B030D-6E8A-4147-A177-3AD203B41FA5}">
                      <a16:colId xmlns:a16="http://schemas.microsoft.com/office/drawing/2014/main" val="3772954558"/>
                    </a:ext>
                  </a:extLst>
                </a:gridCol>
                <a:gridCol w="576072">
                  <a:extLst>
                    <a:ext uri="{9D8B030D-6E8A-4147-A177-3AD203B41FA5}">
                      <a16:colId xmlns:a16="http://schemas.microsoft.com/office/drawing/2014/main" val="2148951853"/>
                    </a:ext>
                  </a:extLst>
                </a:gridCol>
                <a:gridCol w="576072">
                  <a:extLst>
                    <a:ext uri="{9D8B030D-6E8A-4147-A177-3AD203B41FA5}">
                      <a16:colId xmlns:a16="http://schemas.microsoft.com/office/drawing/2014/main" val="781500671"/>
                    </a:ext>
                  </a:extLst>
                </a:gridCol>
                <a:gridCol w="576072">
                  <a:extLst>
                    <a:ext uri="{9D8B030D-6E8A-4147-A177-3AD203B41FA5}">
                      <a16:colId xmlns:a16="http://schemas.microsoft.com/office/drawing/2014/main" val="3868183974"/>
                    </a:ext>
                  </a:extLst>
                </a:gridCol>
                <a:gridCol w="576072">
                  <a:extLst>
                    <a:ext uri="{9D8B030D-6E8A-4147-A177-3AD203B41FA5}">
                      <a16:colId xmlns:a16="http://schemas.microsoft.com/office/drawing/2014/main" val="4177862207"/>
                    </a:ext>
                  </a:extLst>
                </a:gridCol>
                <a:gridCol w="576072">
                  <a:extLst>
                    <a:ext uri="{9D8B030D-6E8A-4147-A177-3AD203B41FA5}">
                      <a16:colId xmlns:a16="http://schemas.microsoft.com/office/drawing/2014/main" val="486544557"/>
                    </a:ext>
                  </a:extLst>
                </a:gridCol>
                <a:gridCol w="576072">
                  <a:extLst>
                    <a:ext uri="{9D8B030D-6E8A-4147-A177-3AD203B41FA5}">
                      <a16:colId xmlns:a16="http://schemas.microsoft.com/office/drawing/2014/main" val="163070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60187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- 2020-01-14 11:36:15</a:t>
                      </a:r>
                      <a:r>
                        <a:rPr kumimoji="0" lang="en-US" sz="1000" b="0" i="0" u="none" strike="noStrike" kern="1200" cap="none" spc="0" normalizeH="0" baseline="0" noProof="0">
                          <a:ln>
                            <a:noFill/>
                          </a:ln>
                          <a:solidFill>
                            <a:prstClr val="black"/>
                          </a:solidFill>
                          <a:effectLst/>
                          <a:uLnTx/>
                          <a:uFillTx/>
                          <a:latin typeface="+mn-lt"/>
                          <a:ea typeface="+mn-ea"/>
                          <a:cs typeface="+mn-cs"/>
                        </a:rPr>
                        <a:t>
 Let’s stay around yesterday’s colours... We took this photo at @greengateofficial’s at the TrendSet Winter 2020. 😊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https://www.instagram.com/p/B7TAP_0BEI5/media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2459000206"/>
                  </a:ext>
                </a:extLst>
              </a:tr>
            </a:tbl>
          </a:graphicData>
        </a:graphic>
      </p:graphicFrame>
      <p:sp>
        <p:nvSpPr>
          <p:cNvPr id="4" name="Text Placeholder 3">
            <a:extLst>
              <a:ext uri="{FF2B5EF4-FFF2-40B4-BE49-F238E27FC236}">
                <a16:creationId xmlns:a16="http://schemas.microsoft.com/office/drawing/2014/main" id="{8D06D1B7-0014-4CA0-8F2F-F03DDD33E3E4}"/>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037396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E0E10-36BC-4596-BBDC-481C4B21C66A}"/>
              </a:ext>
            </a:extLst>
          </p:cNvPr>
          <p:cNvSpPr>
            <a:spLocks noGrp="1"/>
          </p:cNvSpPr>
          <p:nvPr>
            <p:ph type="title"/>
          </p:nvPr>
        </p:nvSpPr>
        <p:spPr/>
        <p:txBody>
          <a:bodyPr/>
          <a:lstStyle/>
          <a:p>
            <a:r>
              <a:rPr lang="en-US"/>
              <a:t>Instagram Posts Table | TrendSet - 2 of 25</a:t>
            </a:r>
          </a:p>
        </p:txBody>
      </p:sp>
      <p:graphicFrame>
        <p:nvGraphicFramePr>
          <p:cNvPr id="5" name="Table Placeholder 4">
            <a:extLst>
              <a:ext uri="{FF2B5EF4-FFF2-40B4-BE49-F238E27FC236}">
                <a16:creationId xmlns:a16="http://schemas.microsoft.com/office/drawing/2014/main" id="{7A032145-03C8-4417-ADC7-B5BC5A904188}"/>
              </a:ext>
            </a:extLst>
          </p:cNvPr>
          <p:cNvGraphicFramePr>
            <a:graphicFrameLocks noGrp="1"/>
          </p:cNvGraphicFramePr>
          <p:nvPr>
            <p:ph type="tbl" sz="quarter" idx="13"/>
            <p:extLst>
              <p:ext uri="{D42A27DB-BD31-4B8C-83A1-F6EECF244321}">
                <p14:modId xmlns:p14="http://schemas.microsoft.com/office/powerpoint/2010/main" val="2547013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285779883"/>
                    </a:ext>
                  </a:extLst>
                </a:gridCol>
                <a:gridCol w="1152143">
                  <a:extLst>
                    <a:ext uri="{9D8B030D-6E8A-4147-A177-3AD203B41FA5}">
                      <a16:colId xmlns:a16="http://schemas.microsoft.com/office/drawing/2014/main" val="1688959428"/>
                    </a:ext>
                  </a:extLst>
                </a:gridCol>
                <a:gridCol w="576072">
                  <a:extLst>
                    <a:ext uri="{9D8B030D-6E8A-4147-A177-3AD203B41FA5}">
                      <a16:colId xmlns:a16="http://schemas.microsoft.com/office/drawing/2014/main" val="3055642105"/>
                    </a:ext>
                  </a:extLst>
                </a:gridCol>
                <a:gridCol w="576072">
                  <a:extLst>
                    <a:ext uri="{9D8B030D-6E8A-4147-A177-3AD203B41FA5}">
                      <a16:colId xmlns:a16="http://schemas.microsoft.com/office/drawing/2014/main" val="433940048"/>
                    </a:ext>
                  </a:extLst>
                </a:gridCol>
                <a:gridCol w="576072">
                  <a:extLst>
                    <a:ext uri="{9D8B030D-6E8A-4147-A177-3AD203B41FA5}">
                      <a16:colId xmlns:a16="http://schemas.microsoft.com/office/drawing/2014/main" val="2545822844"/>
                    </a:ext>
                  </a:extLst>
                </a:gridCol>
                <a:gridCol w="576072">
                  <a:extLst>
                    <a:ext uri="{9D8B030D-6E8A-4147-A177-3AD203B41FA5}">
                      <a16:colId xmlns:a16="http://schemas.microsoft.com/office/drawing/2014/main" val="2637621713"/>
                    </a:ext>
                  </a:extLst>
                </a:gridCol>
                <a:gridCol w="576072">
                  <a:extLst>
                    <a:ext uri="{9D8B030D-6E8A-4147-A177-3AD203B41FA5}">
                      <a16:colId xmlns:a16="http://schemas.microsoft.com/office/drawing/2014/main" val="692741299"/>
                    </a:ext>
                  </a:extLst>
                </a:gridCol>
                <a:gridCol w="576072">
                  <a:extLst>
                    <a:ext uri="{9D8B030D-6E8A-4147-A177-3AD203B41FA5}">
                      <a16:colId xmlns:a16="http://schemas.microsoft.com/office/drawing/2014/main" val="3326372026"/>
                    </a:ext>
                  </a:extLst>
                </a:gridCol>
                <a:gridCol w="576072">
                  <a:extLst>
                    <a:ext uri="{9D8B030D-6E8A-4147-A177-3AD203B41FA5}">
                      <a16:colId xmlns:a16="http://schemas.microsoft.com/office/drawing/2014/main" val="1325109909"/>
                    </a:ext>
                  </a:extLst>
                </a:gridCol>
                <a:gridCol w="576072">
                  <a:extLst>
                    <a:ext uri="{9D8B030D-6E8A-4147-A177-3AD203B41FA5}">
                      <a16:colId xmlns:a16="http://schemas.microsoft.com/office/drawing/2014/main" val="4095674476"/>
                    </a:ext>
                  </a:extLst>
                </a:gridCol>
                <a:gridCol w="576072">
                  <a:extLst>
                    <a:ext uri="{9D8B030D-6E8A-4147-A177-3AD203B41FA5}">
                      <a16:colId xmlns:a16="http://schemas.microsoft.com/office/drawing/2014/main" val="3553638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62338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- 2020-01-13 13:09:02</a:t>
                      </a:r>
                      <a:r>
                        <a:rPr kumimoji="0" lang="en-US" sz="1000" b="0" i="0" u="none" strike="noStrike" kern="1200" cap="none" spc="0" normalizeH="0" baseline="0" noProof="0">
                          <a:ln>
                            <a:noFill/>
                          </a:ln>
                          <a:solidFill>
                            <a:prstClr val="black"/>
                          </a:solidFill>
                          <a:effectLst/>
                          <a:uLnTx/>
                          <a:uFillTx/>
                          <a:latin typeface="+mn-lt"/>
                          <a:ea typeface="+mn-ea"/>
                          <a:cs typeface="+mn-cs"/>
                        </a:rPr>
                        <a:t>
 One photo, all three Trend Motives of the TrendSet Winter 2020. 🥳💙 The painting’s motif, the cow, and the flowers on its head are standing for Trend Motif NATURAL EVOLUTION here. All in all animals were a big trend at the last TrendSet fair. But more about this in the upcoming days... The rust red and the golden spots, through which the painting is shimmering a bit, remember of Trend Motif DAZZLING MOODS. And at least the blue spots on the painting are giving it a contrast: Trend Motif INFINITE POWER. 😊 We found the painting at L.C.Wholesaler’s stand at the TrendSet Winter 2020.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https://www.instagram.com/p/B7QmEq-iy2d/media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a:t>
                      </a:r>
                    </a:p>
                  </a:txBody>
                  <a:tcPr/>
                </a:tc>
                <a:extLst>
                  <a:ext uri="{0D108BD9-81ED-4DB2-BD59-A6C34878D82A}">
                    <a16:rowId xmlns:a16="http://schemas.microsoft.com/office/drawing/2014/main" val="11498712"/>
                  </a:ext>
                </a:extLst>
              </a:tr>
            </a:tbl>
          </a:graphicData>
        </a:graphic>
      </p:graphicFrame>
      <p:sp>
        <p:nvSpPr>
          <p:cNvPr id="4" name="Text Placeholder 3">
            <a:extLst>
              <a:ext uri="{FF2B5EF4-FFF2-40B4-BE49-F238E27FC236}">
                <a16:creationId xmlns:a16="http://schemas.microsoft.com/office/drawing/2014/main" id="{2DB0C9D6-FA07-4EB4-AEA1-F9435AD72AA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212083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D616F-E8C4-4AA5-931B-846B7ECD93C1}"/>
              </a:ext>
            </a:extLst>
          </p:cNvPr>
          <p:cNvSpPr>
            <a:spLocks noGrp="1"/>
          </p:cNvSpPr>
          <p:nvPr>
            <p:ph type="title"/>
          </p:nvPr>
        </p:nvSpPr>
        <p:spPr/>
        <p:txBody>
          <a:bodyPr/>
          <a:lstStyle/>
          <a:p>
            <a:r>
              <a:rPr lang="en-US"/>
              <a:t>Instagram Posts Table | TrendSet - 3 of 25</a:t>
            </a:r>
          </a:p>
        </p:txBody>
      </p:sp>
      <p:graphicFrame>
        <p:nvGraphicFramePr>
          <p:cNvPr id="5" name="Table Placeholder 4">
            <a:extLst>
              <a:ext uri="{FF2B5EF4-FFF2-40B4-BE49-F238E27FC236}">
                <a16:creationId xmlns:a16="http://schemas.microsoft.com/office/drawing/2014/main" id="{5E2C96CB-6D74-4AA4-B769-20C16E2BCDAC}"/>
              </a:ext>
            </a:extLst>
          </p:cNvPr>
          <p:cNvGraphicFramePr>
            <a:graphicFrameLocks noGrp="1"/>
          </p:cNvGraphicFramePr>
          <p:nvPr>
            <p:ph type="tbl" sz="quarter" idx="13"/>
            <p:extLst>
              <p:ext uri="{D42A27DB-BD31-4B8C-83A1-F6EECF244321}">
                <p14:modId xmlns:p14="http://schemas.microsoft.com/office/powerpoint/2010/main" val="3369261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506132289"/>
                    </a:ext>
                  </a:extLst>
                </a:gridCol>
                <a:gridCol w="1152143">
                  <a:extLst>
                    <a:ext uri="{9D8B030D-6E8A-4147-A177-3AD203B41FA5}">
                      <a16:colId xmlns:a16="http://schemas.microsoft.com/office/drawing/2014/main" val="3875073540"/>
                    </a:ext>
                  </a:extLst>
                </a:gridCol>
                <a:gridCol w="576072">
                  <a:extLst>
                    <a:ext uri="{9D8B030D-6E8A-4147-A177-3AD203B41FA5}">
                      <a16:colId xmlns:a16="http://schemas.microsoft.com/office/drawing/2014/main" val="3235511267"/>
                    </a:ext>
                  </a:extLst>
                </a:gridCol>
                <a:gridCol w="576072">
                  <a:extLst>
                    <a:ext uri="{9D8B030D-6E8A-4147-A177-3AD203B41FA5}">
                      <a16:colId xmlns:a16="http://schemas.microsoft.com/office/drawing/2014/main" val="1043534081"/>
                    </a:ext>
                  </a:extLst>
                </a:gridCol>
                <a:gridCol w="576072">
                  <a:extLst>
                    <a:ext uri="{9D8B030D-6E8A-4147-A177-3AD203B41FA5}">
                      <a16:colId xmlns:a16="http://schemas.microsoft.com/office/drawing/2014/main" val="1998637321"/>
                    </a:ext>
                  </a:extLst>
                </a:gridCol>
                <a:gridCol w="576072">
                  <a:extLst>
                    <a:ext uri="{9D8B030D-6E8A-4147-A177-3AD203B41FA5}">
                      <a16:colId xmlns:a16="http://schemas.microsoft.com/office/drawing/2014/main" val="3745443196"/>
                    </a:ext>
                  </a:extLst>
                </a:gridCol>
                <a:gridCol w="576072">
                  <a:extLst>
                    <a:ext uri="{9D8B030D-6E8A-4147-A177-3AD203B41FA5}">
                      <a16:colId xmlns:a16="http://schemas.microsoft.com/office/drawing/2014/main" val="485285928"/>
                    </a:ext>
                  </a:extLst>
                </a:gridCol>
                <a:gridCol w="576072">
                  <a:extLst>
                    <a:ext uri="{9D8B030D-6E8A-4147-A177-3AD203B41FA5}">
                      <a16:colId xmlns:a16="http://schemas.microsoft.com/office/drawing/2014/main" val="2095933509"/>
                    </a:ext>
                  </a:extLst>
                </a:gridCol>
                <a:gridCol w="576072">
                  <a:extLst>
                    <a:ext uri="{9D8B030D-6E8A-4147-A177-3AD203B41FA5}">
                      <a16:colId xmlns:a16="http://schemas.microsoft.com/office/drawing/2014/main" val="2214764761"/>
                    </a:ext>
                  </a:extLst>
                </a:gridCol>
                <a:gridCol w="576072">
                  <a:extLst>
                    <a:ext uri="{9D8B030D-6E8A-4147-A177-3AD203B41FA5}">
                      <a16:colId xmlns:a16="http://schemas.microsoft.com/office/drawing/2014/main" val="4030466528"/>
                    </a:ext>
                  </a:extLst>
                </a:gridCol>
                <a:gridCol w="576072">
                  <a:extLst>
                    <a:ext uri="{9D8B030D-6E8A-4147-A177-3AD203B41FA5}">
                      <a16:colId xmlns:a16="http://schemas.microsoft.com/office/drawing/2014/main" val="3992282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46335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- 2020-01-10 10:13:50</a:t>
                      </a:r>
                      <a:r>
                        <a:rPr kumimoji="0" lang="en-US" sz="1000" b="0" i="0" u="none" strike="noStrike" kern="1200" cap="none" spc="0" normalizeH="0" baseline="0" noProof="0">
                          <a:ln>
                            <a:noFill/>
                          </a:ln>
                          <a:solidFill>
                            <a:prstClr val="black"/>
                          </a:solidFill>
                          <a:effectLst/>
                          <a:uLnTx/>
                          <a:uFillTx/>
                          <a:latin typeface="+mn-lt"/>
                          <a:ea typeface="+mn-ea"/>
                          <a:cs typeface="+mn-cs"/>
                        </a:rPr>
                        <a:t>
 Thank you all for visiting the TrendSet Winter 2020! 🙏💙 Great that you came by! 😊 #trendsetwinter2020 And we hope to see you again at the next TrendSet Fair: The TrendSet Summer 2020. #trendsetsummer2020 It takes place in Munich from 11th until 13th of July. We’re going to be back with the newest trends in interiors &amp; lifestyle. 🙃 Until the TrendSet Summer 2020 starts, we’re going to show you trend impressions of the TrendSet Winter 2020 here and introduce our Trend Motives out of the AW 2020/21 trends to you. 😊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https://www.instagram.com/p/B7Ijo3Riyj3/media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extLst>
                  <a:ext uri="{0D108BD9-81ED-4DB2-BD59-A6C34878D82A}">
                    <a16:rowId xmlns:a16="http://schemas.microsoft.com/office/drawing/2014/main" val="3166773267"/>
                  </a:ext>
                </a:extLst>
              </a:tr>
            </a:tbl>
          </a:graphicData>
        </a:graphic>
      </p:graphicFrame>
      <p:sp>
        <p:nvSpPr>
          <p:cNvPr id="4" name="Text Placeholder 3">
            <a:extLst>
              <a:ext uri="{FF2B5EF4-FFF2-40B4-BE49-F238E27FC236}">
                <a16:creationId xmlns:a16="http://schemas.microsoft.com/office/drawing/2014/main" id="{620FA45F-C806-4FCE-A32C-F51A9A854D67}"/>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021273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1194A-A933-49D2-9AE4-1E2755C20DB0}"/>
              </a:ext>
            </a:extLst>
          </p:cNvPr>
          <p:cNvSpPr>
            <a:spLocks noGrp="1"/>
          </p:cNvSpPr>
          <p:nvPr>
            <p:ph type="title"/>
          </p:nvPr>
        </p:nvSpPr>
        <p:spPr/>
        <p:txBody>
          <a:bodyPr/>
          <a:lstStyle/>
          <a:p>
            <a:r>
              <a:rPr lang="en-US"/>
              <a:t>Instagram Posts Table | TrendSet - 4 of 25</a:t>
            </a:r>
          </a:p>
        </p:txBody>
      </p:sp>
      <p:graphicFrame>
        <p:nvGraphicFramePr>
          <p:cNvPr id="5" name="Table Placeholder 4">
            <a:extLst>
              <a:ext uri="{FF2B5EF4-FFF2-40B4-BE49-F238E27FC236}">
                <a16:creationId xmlns:a16="http://schemas.microsoft.com/office/drawing/2014/main" id="{CB517B4B-9772-4246-87F9-815190A3D31B}"/>
              </a:ext>
            </a:extLst>
          </p:cNvPr>
          <p:cNvGraphicFramePr>
            <a:graphicFrameLocks noGrp="1"/>
          </p:cNvGraphicFramePr>
          <p:nvPr>
            <p:ph type="tbl" sz="quarter" idx="13"/>
            <p:extLst>
              <p:ext uri="{D42A27DB-BD31-4B8C-83A1-F6EECF244321}">
                <p14:modId xmlns:p14="http://schemas.microsoft.com/office/powerpoint/2010/main" val="2521277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997480292"/>
                    </a:ext>
                  </a:extLst>
                </a:gridCol>
                <a:gridCol w="1152143">
                  <a:extLst>
                    <a:ext uri="{9D8B030D-6E8A-4147-A177-3AD203B41FA5}">
                      <a16:colId xmlns:a16="http://schemas.microsoft.com/office/drawing/2014/main" val="1538425618"/>
                    </a:ext>
                  </a:extLst>
                </a:gridCol>
                <a:gridCol w="576072">
                  <a:extLst>
                    <a:ext uri="{9D8B030D-6E8A-4147-A177-3AD203B41FA5}">
                      <a16:colId xmlns:a16="http://schemas.microsoft.com/office/drawing/2014/main" val="853530017"/>
                    </a:ext>
                  </a:extLst>
                </a:gridCol>
                <a:gridCol w="576072">
                  <a:extLst>
                    <a:ext uri="{9D8B030D-6E8A-4147-A177-3AD203B41FA5}">
                      <a16:colId xmlns:a16="http://schemas.microsoft.com/office/drawing/2014/main" val="506381589"/>
                    </a:ext>
                  </a:extLst>
                </a:gridCol>
                <a:gridCol w="576072">
                  <a:extLst>
                    <a:ext uri="{9D8B030D-6E8A-4147-A177-3AD203B41FA5}">
                      <a16:colId xmlns:a16="http://schemas.microsoft.com/office/drawing/2014/main" val="3404401508"/>
                    </a:ext>
                  </a:extLst>
                </a:gridCol>
                <a:gridCol w="576072">
                  <a:extLst>
                    <a:ext uri="{9D8B030D-6E8A-4147-A177-3AD203B41FA5}">
                      <a16:colId xmlns:a16="http://schemas.microsoft.com/office/drawing/2014/main" val="1439995754"/>
                    </a:ext>
                  </a:extLst>
                </a:gridCol>
                <a:gridCol w="576072">
                  <a:extLst>
                    <a:ext uri="{9D8B030D-6E8A-4147-A177-3AD203B41FA5}">
                      <a16:colId xmlns:a16="http://schemas.microsoft.com/office/drawing/2014/main" val="981254124"/>
                    </a:ext>
                  </a:extLst>
                </a:gridCol>
                <a:gridCol w="576072">
                  <a:extLst>
                    <a:ext uri="{9D8B030D-6E8A-4147-A177-3AD203B41FA5}">
                      <a16:colId xmlns:a16="http://schemas.microsoft.com/office/drawing/2014/main" val="69841652"/>
                    </a:ext>
                  </a:extLst>
                </a:gridCol>
                <a:gridCol w="576072">
                  <a:extLst>
                    <a:ext uri="{9D8B030D-6E8A-4147-A177-3AD203B41FA5}">
                      <a16:colId xmlns:a16="http://schemas.microsoft.com/office/drawing/2014/main" val="631670"/>
                    </a:ext>
                  </a:extLst>
                </a:gridCol>
                <a:gridCol w="576072">
                  <a:extLst>
                    <a:ext uri="{9D8B030D-6E8A-4147-A177-3AD203B41FA5}">
                      <a16:colId xmlns:a16="http://schemas.microsoft.com/office/drawing/2014/main" val="3776727559"/>
                    </a:ext>
                  </a:extLst>
                </a:gridCol>
                <a:gridCol w="576072">
                  <a:extLst>
                    <a:ext uri="{9D8B030D-6E8A-4147-A177-3AD203B41FA5}">
                      <a16:colId xmlns:a16="http://schemas.microsoft.com/office/drawing/2014/main" val="1750657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74848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13:48:33</a:t>
                      </a:r>
                      <a:r>
                        <a:rPr kumimoji="0" lang="en-US" sz="1000" b="0" i="0" u="none" strike="noStrike" kern="1200" cap="none" spc="0" normalizeH="0" baseline="0" noProof="0">
                          <a:ln>
                            <a:noFill/>
                          </a:ln>
                          <a:solidFill>
                            <a:prstClr val="black"/>
                          </a:solidFill>
                          <a:effectLst/>
                          <a:uLnTx/>
                          <a:uFillTx/>
                          <a:latin typeface="+mn-lt"/>
                          <a:ea typeface="+mn-ea"/>
                          <a:cs typeface="+mn-cs"/>
                        </a:rPr>
                        <a:t>
 Trend Motif NATURAL EVOLUTION also is about creating something new out of natural things. At @pickmotion’s (B3/C13) we found this cat out of coffee beans.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https://www.instagram.com/p/B7BN00Biu3r/media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extLst>
                  <a:ext uri="{0D108BD9-81ED-4DB2-BD59-A6C34878D82A}">
                    <a16:rowId xmlns:a16="http://schemas.microsoft.com/office/drawing/2014/main" val="883722230"/>
                  </a:ext>
                </a:extLst>
              </a:tr>
            </a:tbl>
          </a:graphicData>
        </a:graphic>
      </p:graphicFrame>
      <p:sp>
        <p:nvSpPr>
          <p:cNvPr id="4" name="Text Placeholder 3">
            <a:extLst>
              <a:ext uri="{FF2B5EF4-FFF2-40B4-BE49-F238E27FC236}">
                <a16:creationId xmlns:a16="http://schemas.microsoft.com/office/drawing/2014/main" id="{076E1077-95A4-401D-972A-B61E1BDA8BA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658517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D0246-4A0B-4F06-AE33-1787019967E9}"/>
              </a:ext>
            </a:extLst>
          </p:cNvPr>
          <p:cNvSpPr>
            <a:spLocks noGrp="1"/>
          </p:cNvSpPr>
          <p:nvPr>
            <p:ph type="title"/>
          </p:nvPr>
        </p:nvSpPr>
        <p:spPr/>
        <p:txBody>
          <a:bodyPr/>
          <a:lstStyle/>
          <a:p>
            <a:r>
              <a:rPr lang="en-US"/>
              <a:t>Instagram Posts Table | TrendSet - 5 of 25</a:t>
            </a:r>
          </a:p>
        </p:txBody>
      </p:sp>
      <p:graphicFrame>
        <p:nvGraphicFramePr>
          <p:cNvPr id="5" name="Table Placeholder 4">
            <a:extLst>
              <a:ext uri="{FF2B5EF4-FFF2-40B4-BE49-F238E27FC236}">
                <a16:creationId xmlns:a16="http://schemas.microsoft.com/office/drawing/2014/main" id="{77F88441-6A9A-44AD-92C3-D734F71BAE04}"/>
              </a:ext>
            </a:extLst>
          </p:cNvPr>
          <p:cNvGraphicFramePr>
            <a:graphicFrameLocks noGrp="1"/>
          </p:cNvGraphicFramePr>
          <p:nvPr>
            <p:ph type="tbl" sz="quarter" idx="13"/>
            <p:extLst>
              <p:ext uri="{D42A27DB-BD31-4B8C-83A1-F6EECF244321}">
                <p14:modId xmlns:p14="http://schemas.microsoft.com/office/powerpoint/2010/main" val="1445375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542077096"/>
                    </a:ext>
                  </a:extLst>
                </a:gridCol>
                <a:gridCol w="1152143">
                  <a:extLst>
                    <a:ext uri="{9D8B030D-6E8A-4147-A177-3AD203B41FA5}">
                      <a16:colId xmlns:a16="http://schemas.microsoft.com/office/drawing/2014/main" val="3396799321"/>
                    </a:ext>
                  </a:extLst>
                </a:gridCol>
                <a:gridCol w="576072">
                  <a:extLst>
                    <a:ext uri="{9D8B030D-6E8A-4147-A177-3AD203B41FA5}">
                      <a16:colId xmlns:a16="http://schemas.microsoft.com/office/drawing/2014/main" val="1867991377"/>
                    </a:ext>
                  </a:extLst>
                </a:gridCol>
                <a:gridCol w="576072">
                  <a:extLst>
                    <a:ext uri="{9D8B030D-6E8A-4147-A177-3AD203B41FA5}">
                      <a16:colId xmlns:a16="http://schemas.microsoft.com/office/drawing/2014/main" val="3644546007"/>
                    </a:ext>
                  </a:extLst>
                </a:gridCol>
                <a:gridCol w="576072">
                  <a:extLst>
                    <a:ext uri="{9D8B030D-6E8A-4147-A177-3AD203B41FA5}">
                      <a16:colId xmlns:a16="http://schemas.microsoft.com/office/drawing/2014/main" val="4193370251"/>
                    </a:ext>
                  </a:extLst>
                </a:gridCol>
                <a:gridCol w="576072">
                  <a:extLst>
                    <a:ext uri="{9D8B030D-6E8A-4147-A177-3AD203B41FA5}">
                      <a16:colId xmlns:a16="http://schemas.microsoft.com/office/drawing/2014/main" val="3921665717"/>
                    </a:ext>
                  </a:extLst>
                </a:gridCol>
                <a:gridCol w="576072">
                  <a:extLst>
                    <a:ext uri="{9D8B030D-6E8A-4147-A177-3AD203B41FA5}">
                      <a16:colId xmlns:a16="http://schemas.microsoft.com/office/drawing/2014/main" val="4117580460"/>
                    </a:ext>
                  </a:extLst>
                </a:gridCol>
                <a:gridCol w="576072">
                  <a:extLst>
                    <a:ext uri="{9D8B030D-6E8A-4147-A177-3AD203B41FA5}">
                      <a16:colId xmlns:a16="http://schemas.microsoft.com/office/drawing/2014/main" val="1462758144"/>
                    </a:ext>
                  </a:extLst>
                </a:gridCol>
                <a:gridCol w="576072">
                  <a:extLst>
                    <a:ext uri="{9D8B030D-6E8A-4147-A177-3AD203B41FA5}">
                      <a16:colId xmlns:a16="http://schemas.microsoft.com/office/drawing/2014/main" val="3132487378"/>
                    </a:ext>
                  </a:extLst>
                </a:gridCol>
                <a:gridCol w="576072">
                  <a:extLst>
                    <a:ext uri="{9D8B030D-6E8A-4147-A177-3AD203B41FA5}">
                      <a16:colId xmlns:a16="http://schemas.microsoft.com/office/drawing/2014/main" val="567198588"/>
                    </a:ext>
                  </a:extLst>
                </a:gridCol>
                <a:gridCol w="576072">
                  <a:extLst>
                    <a:ext uri="{9D8B030D-6E8A-4147-A177-3AD203B41FA5}">
                      <a16:colId xmlns:a16="http://schemas.microsoft.com/office/drawing/2014/main" val="1857501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81819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13:42:16</a:t>
                      </a:r>
                      <a:r>
                        <a:rPr kumimoji="0" lang="en-US" sz="1000" b="0" i="0" u="none" strike="noStrike" kern="1200" cap="none" spc="0" normalizeH="0" baseline="0" noProof="0">
                          <a:ln>
                            <a:noFill/>
                          </a:ln>
                          <a:solidFill>
                            <a:prstClr val="black"/>
                          </a:solidFill>
                          <a:effectLst/>
                          <a:uLnTx/>
                          <a:uFillTx/>
                          <a:latin typeface="+mn-lt"/>
                          <a:ea typeface="+mn-ea"/>
                          <a:cs typeface="+mn-cs"/>
                        </a:rPr>
                        <a:t>
 A golden cheese grater... Absolutely DAZZLING MOODS! Also the colours of the tableware in the background meet the Trend Motif’s idea. 😊 Found at @fabulous_tranquillo (A1/A29). 💙 #dazzlingmoods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https://www.instagram.com/p/B7BNGzrCeft/media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extLst>
                  <a:ext uri="{0D108BD9-81ED-4DB2-BD59-A6C34878D82A}">
                    <a16:rowId xmlns:a16="http://schemas.microsoft.com/office/drawing/2014/main" val="1169578506"/>
                  </a:ext>
                </a:extLst>
              </a:tr>
            </a:tbl>
          </a:graphicData>
        </a:graphic>
      </p:graphicFrame>
      <p:sp>
        <p:nvSpPr>
          <p:cNvPr id="4" name="Text Placeholder 3">
            <a:extLst>
              <a:ext uri="{FF2B5EF4-FFF2-40B4-BE49-F238E27FC236}">
                <a16:creationId xmlns:a16="http://schemas.microsoft.com/office/drawing/2014/main" id="{4ADFD0C4-C361-427A-AC39-A64F596B538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950180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6D6A9-BE35-4D7F-A90A-FFDC308D0BB8}"/>
              </a:ext>
            </a:extLst>
          </p:cNvPr>
          <p:cNvSpPr>
            <a:spLocks noGrp="1"/>
          </p:cNvSpPr>
          <p:nvPr>
            <p:ph type="title"/>
          </p:nvPr>
        </p:nvSpPr>
        <p:spPr/>
        <p:txBody>
          <a:bodyPr/>
          <a:lstStyle/>
          <a:p>
            <a:r>
              <a:rPr lang="en-US"/>
              <a:t>Instagram Posts Table | TrendSet - 6 of 25</a:t>
            </a:r>
          </a:p>
        </p:txBody>
      </p:sp>
      <p:graphicFrame>
        <p:nvGraphicFramePr>
          <p:cNvPr id="5" name="Table Placeholder 4">
            <a:extLst>
              <a:ext uri="{FF2B5EF4-FFF2-40B4-BE49-F238E27FC236}">
                <a16:creationId xmlns:a16="http://schemas.microsoft.com/office/drawing/2014/main" id="{C914E06F-14C2-4ECB-9101-CF175A51EB09}"/>
              </a:ext>
            </a:extLst>
          </p:cNvPr>
          <p:cNvGraphicFramePr>
            <a:graphicFrameLocks noGrp="1"/>
          </p:cNvGraphicFramePr>
          <p:nvPr>
            <p:ph type="tbl" sz="quarter" idx="13"/>
            <p:extLst>
              <p:ext uri="{D42A27DB-BD31-4B8C-83A1-F6EECF244321}">
                <p14:modId xmlns:p14="http://schemas.microsoft.com/office/powerpoint/2010/main" val="4113009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926128557"/>
                    </a:ext>
                  </a:extLst>
                </a:gridCol>
                <a:gridCol w="1152143">
                  <a:extLst>
                    <a:ext uri="{9D8B030D-6E8A-4147-A177-3AD203B41FA5}">
                      <a16:colId xmlns:a16="http://schemas.microsoft.com/office/drawing/2014/main" val="3234135348"/>
                    </a:ext>
                  </a:extLst>
                </a:gridCol>
                <a:gridCol w="576072">
                  <a:extLst>
                    <a:ext uri="{9D8B030D-6E8A-4147-A177-3AD203B41FA5}">
                      <a16:colId xmlns:a16="http://schemas.microsoft.com/office/drawing/2014/main" val="2498758844"/>
                    </a:ext>
                  </a:extLst>
                </a:gridCol>
                <a:gridCol w="576072">
                  <a:extLst>
                    <a:ext uri="{9D8B030D-6E8A-4147-A177-3AD203B41FA5}">
                      <a16:colId xmlns:a16="http://schemas.microsoft.com/office/drawing/2014/main" val="1045856260"/>
                    </a:ext>
                  </a:extLst>
                </a:gridCol>
                <a:gridCol w="576072">
                  <a:extLst>
                    <a:ext uri="{9D8B030D-6E8A-4147-A177-3AD203B41FA5}">
                      <a16:colId xmlns:a16="http://schemas.microsoft.com/office/drawing/2014/main" val="3649162379"/>
                    </a:ext>
                  </a:extLst>
                </a:gridCol>
                <a:gridCol w="576072">
                  <a:extLst>
                    <a:ext uri="{9D8B030D-6E8A-4147-A177-3AD203B41FA5}">
                      <a16:colId xmlns:a16="http://schemas.microsoft.com/office/drawing/2014/main" val="2369403770"/>
                    </a:ext>
                  </a:extLst>
                </a:gridCol>
                <a:gridCol w="576072">
                  <a:extLst>
                    <a:ext uri="{9D8B030D-6E8A-4147-A177-3AD203B41FA5}">
                      <a16:colId xmlns:a16="http://schemas.microsoft.com/office/drawing/2014/main" val="2308950382"/>
                    </a:ext>
                  </a:extLst>
                </a:gridCol>
                <a:gridCol w="576072">
                  <a:extLst>
                    <a:ext uri="{9D8B030D-6E8A-4147-A177-3AD203B41FA5}">
                      <a16:colId xmlns:a16="http://schemas.microsoft.com/office/drawing/2014/main" val="751630814"/>
                    </a:ext>
                  </a:extLst>
                </a:gridCol>
                <a:gridCol w="576072">
                  <a:extLst>
                    <a:ext uri="{9D8B030D-6E8A-4147-A177-3AD203B41FA5}">
                      <a16:colId xmlns:a16="http://schemas.microsoft.com/office/drawing/2014/main" val="1854027910"/>
                    </a:ext>
                  </a:extLst>
                </a:gridCol>
                <a:gridCol w="576072">
                  <a:extLst>
                    <a:ext uri="{9D8B030D-6E8A-4147-A177-3AD203B41FA5}">
                      <a16:colId xmlns:a16="http://schemas.microsoft.com/office/drawing/2014/main" val="2709161561"/>
                    </a:ext>
                  </a:extLst>
                </a:gridCol>
                <a:gridCol w="576072">
                  <a:extLst>
                    <a:ext uri="{9D8B030D-6E8A-4147-A177-3AD203B41FA5}">
                      <a16:colId xmlns:a16="http://schemas.microsoft.com/office/drawing/2014/main" val="2673160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49537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10:46:36</a:t>
                      </a:r>
                      <a:r>
                        <a:rPr kumimoji="0" lang="en-US" sz="1000" b="0" i="0" u="none" strike="noStrike" kern="1200" cap="none" spc="0" normalizeH="0" baseline="0" noProof="0">
                          <a:ln>
                            <a:noFill/>
                          </a:ln>
                          <a:solidFill>
                            <a:prstClr val="black"/>
                          </a:solidFill>
                          <a:effectLst/>
                          <a:uLnTx/>
                          <a:uFillTx/>
                          <a:latin typeface="+mn-lt"/>
                          <a:ea typeface="+mn-ea"/>
                          <a:cs typeface="+mn-cs"/>
                        </a:rPr>
                        <a:t>
 If Trend Motif NATURAL EVOLUTION was human, we guess it would wash it hands with soap out of sheep milk since this definitely is natural. 🧼 These soaps and the cute easter bunnies we found at Gerlinde Hofer - Florex (A2/E11,E16).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https://www.instagram.com/p/B7A5AMDCa_z/media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19:15:27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extLst>
                  <a:ext uri="{0D108BD9-81ED-4DB2-BD59-A6C34878D82A}">
                    <a16:rowId xmlns:a16="http://schemas.microsoft.com/office/drawing/2014/main" val="3210366508"/>
                  </a:ext>
                </a:extLst>
              </a:tr>
            </a:tbl>
          </a:graphicData>
        </a:graphic>
      </p:graphicFrame>
      <p:sp>
        <p:nvSpPr>
          <p:cNvPr id="4" name="Text Placeholder 3">
            <a:extLst>
              <a:ext uri="{FF2B5EF4-FFF2-40B4-BE49-F238E27FC236}">
                <a16:creationId xmlns:a16="http://schemas.microsoft.com/office/drawing/2014/main" id="{883F64E9-3AC4-4EEE-9607-DBE642EADE1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654091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08D87-62CF-4F7B-9FFF-9855A59723C6}"/>
              </a:ext>
            </a:extLst>
          </p:cNvPr>
          <p:cNvSpPr>
            <a:spLocks noGrp="1"/>
          </p:cNvSpPr>
          <p:nvPr>
            <p:ph type="title"/>
          </p:nvPr>
        </p:nvSpPr>
        <p:spPr/>
        <p:txBody>
          <a:bodyPr/>
          <a:lstStyle/>
          <a:p>
            <a:r>
              <a:rPr lang="en-US"/>
              <a:t>Instagram Posts Table | TrendSet - 7 of 25</a:t>
            </a:r>
          </a:p>
        </p:txBody>
      </p:sp>
      <p:graphicFrame>
        <p:nvGraphicFramePr>
          <p:cNvPr id="5" name="Table Placeholder 4">
            <a:extLst>
              <a:ext uri="{FF2B5EF4-FFF2-40B4-BE49-F238E27FC236}">
                <a16:creationId xmlns:a16="http://schemas.microsoft.com/office/drawing/2014/main" id="{7E68654A-921C-44D9-98F0-5A8EB36E0F68}"/>
              </a:ext>
            </a:extLst>
          </p:cNvPr>
          <p:cNvGraphicFramePr>
            <a:graphicFrameLocks noGrp="1"/>
          </p:cNvGraphicFramePr>
          <p:nvPr>
            <p:ph type="tbl" sz="quarter" idx="13"/>
            <p:extLst>
              <p:ext uri="{D42A27DB-BD31-4B8C-83A1-F6EECF244321}">
                <p14:modId xmlns:p14="http://schemas.microsoft.com/office/powerpoint/2010/main" val="101355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599098769"/>
                    </a:ext>
                  </a:extLst>
                </a:gridCol>
                <a:gridCol w="1152143">
                  <a:extLst>
                    <a:ext uri="{9D8B030D-6E8A-4147-A177-3AD203B41FA5}">
                      <a16:colId xmlns:a16="http://schemas.microsoft.com/office/drawing/2014/main" val="3147052868"/>
                    </a:ext>
                  </a:extLst>
                </a:gridCol>
                <a:gridCol w="576072">
                  <a:extLst>
                    <a:ext uri="{9D8B030D-6E8A-4147-A177-3AD203B41FA5}">
                      <a16:colId xmlns:a16="http://schemas.microsoft.com/office/drawing/2014/main" val="909825671"/>
                    </a:ext>
                  </a:extLst>
                </a:gridCol>
                <a:gridCol w="576072">
                  <a:extLst>
                    <a:ext uri="{9D8B030D-6E8A-4147-A177-3AD203B41FA5}">
                      <a16:colId xmlns:a16="http://schemas.microsoft.com/office/drawing/2014/main" val="3187277684"/>
                    </a:ext>
                  </a:extLst>
                </a:gridCol>
                <a:gridCol w="576072">
                  <a:extLst>
                    <a:ext uri="{9D8B030D-6E8A-4147-A177-3AD203B41FA5}">
                      <a16:colId xmlns:a16="http://schemas.microsoft.com/office/drawing/2014/main" val="3941061951"/>
                    </a:ext>
                  </a:extLst>
                </a:gridCol>
                <a:gridCol w="576072">
                  <a:extLst>
                    <a:ext uri="{9D8B030D-6E8A-4147-A177-3AD203B41FA5}">
                      <a16:colId xmlns:a16="http://schemas.microsoft.com/office/drawing/2014/main" val="3790079827"/>
                    </a:ext>
                  </a:extLst>
                </a:gridCol>
                <a:gridCol w="576072">
                  <a:extLst>
                    <a:ext uri="{9D8B030D-6E8A-4147-A177-3AD203B41FA5}">
                      <a16:colId xmlns:a16="http://schemas.microsoft.com/office/drawing/2014/main" val="1698995672"/>
                    </a:ext>
                  </a:extLst>
                </a:gridCol>
                <a:gridCol w="576072">
                  <a:extLst>
                    <a:ext uri="{9D8B030D-6E8A-4147-A177-3AD203B41FA5}">
                      <a16:colId xmlns:a16="http://schemas.microsoft.com/office/drawing/2014/main" val="1789183546"/>
                    </a:ext>
                  </a:extLst>
                </a:gridCol>
                <a:gridCol w="576072">
                  <a:extLst>
                    <a:ext uri="{9D8B030D-6E8A-4147-A177-3AD203B41FA5}">
                      <a16:colId xmlns:a16="http://schemas.microsoft.com/office/drawing/2014/main" val="1686845731"/>
                    </a:ext>
                  </a:extLst>
                </a:gridCol>
                <a:gridCol w="576072">
                  <a:extLst>
                    <a:ext uri="{9D8B030D-6E8A-4147-A177-3AD203B41FA5}">
                      <a16:colId xmlns:a16="http://schemas.microsoft.com/office/drawing/2014/main" val="883154017"/>
                    </a:ext>
                  </a:extLst>
                </a:gridCol>
                <a:gridCol w="576072">
                  <a:extLst>
                    <a:ext uri="{9D8B030D-6E8A-4147-A177-3AD203B41FA5}">
                      <a16:colId xmlns:a16="http://schemas.microsoft.com/office/drawing/2014/main" val="2811103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89158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15:29:57</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vibes at the booth of @iblaursen ( A3/B21).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https://www.instagram.com/p/B6-0osai2MU/media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extLst>
                  <a:ext uri="{0D108BD9-81ED-4DB2-BD59-A6C34878D82A}">
                    <a16:rowId xmlns:a16="http://schemas.microsoft.com/office/drawing/2014/main" val="1452893927"/>
                  </a:ext>
                </a:extLst>
              </a:tr>
            </a:tbl>
          </a:graphicData>
        </a:graphic>
      </p:graphicFrame>
      <p:sp>
        <p:nvSpPr>
          <p:cNvPr id="4" name="Text Placeholder 3">
            <a:extLst>
              <a:ext uri="{FF2B5EF4-FFF2-40B4-BE49-F238E27FC236}">
                <a16:creationId xmlns:a16="http://schemas.microsoft.com/office/drawing/2014/main" id="{F0435F82-961E-44B0-9002-B050C63F3AA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142896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735C9-520C-42AB-B554-0E16C22AD685}"/>
              </a:ext>
            </a:extLst>
          </p:cNvPr>
          <p:cNvSpPr>
            <a:spLocks noGrp="1"/>
          </p:cNvSpPr>
          <p:nvPr>
            <p:ph type="title"/>
          </p:nvPr>
        </p:nvSpPr>
        <p:spPr/>
        <p:txBody>
          <a:bodyPr/>
          <a:lstStyle/>
          <a:p>
            <a:r>
              <a:rPr lang="en-US"/>
              <a:t>Instagram Posts Table | TrendSet - 8 of 25</a:t>
            </a:r>
          </a:p>
        </p:txBody>
      </p:sp>
      <p:graphicFrame>
        <p:nvGraphicFramePr>
          <p:cNvPr id="5" name="Table Placeholder 4">
            <a:extLst>
              <a:ext uri="{FF2B5EF4-FFF2-40B4-BE49-F238E27FC236}">
                <a16:creationId xmlns:a16="http://schemas.microsoft.com/office/drawing/2014/main" id="{FB9BC25B-F6C4-4979-A587-79849EB24757}"/>
              </a:ext>
            </a:extLst>
          </p:cNvPr>
          <p:cNvGraphicFramePr>
            <a:graphicFrameLocks noGrp="1"/>
          </p:cNvGraphicFramePr>
          <p:nvPr>
            <p:ph type="tbl" sz="quarter" idx="13"/>
            <p:extLst>
              <p:ext uri="{D42A27DB-BD31-4B8C-83A1-F6EECF244321}">
                <p14:modId xmlns:p14="http://schemas.microsoft.com/office/powerpoint/2010/main" val="2800231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716959137"/>
                    </a:ext>
                  </a:extLst>
                </a:gridCol>
                <a:gridCol w="1152143">
                  <a:extLst>
                    <a:ext uri="{9D8B030D-6E8A-4147-A177-3AD203B41FA5}">
                      <a16:colId xmlns:a16="http://schemas.microsoft.com/office/drawing/2014/main" val="922955653"/>
                    </a:ext>
                  </a:extLst>
                </a:gridCol>
                <a:gridCol w="576072">
                  <a:extLst>
                    <a:ext uri="{9D8B030D-6E8A-4147-A177-3AD203B41FA5}">
                      <a16:colId xmlns:a16="http://schemas.microsoft.com/office/drawing/2014/main" val="1770326602"/>
                    </a:ext>
                  </a:extLst>
                </a:gridCol>
                <a:gridCol w="576072">
                  <a:extLst>
                    <a:ext uri="{9D8B030D-6E8A-4147-A177-3AD203B41FA5}">
                      <a16:colId xmlns:a16="http://schemas.microsoft.com/office/drawing/2014/main" val="2743318204"/>
                    </a:ext>
                  </a:extLst>
                </a:gridCol>
                <a:gridCol w="576072">
                  <a:extLst>
                    <a:ext uri="{9D8B030D-6E8A-4147-A177-3AD203B41FA5}">
                      <a16:colId xmlns:a16="http://schemas.microsoft.com/office/drawing/2014/main" val="890081112"/>
                    </a:ext>
                  </a:extLst>
                </a:gridCol>
                <a:gridCol w="576072">
                  <a:extLst>
                    <a:ext uri="{9D8B030D-6E8A-4147-A177-3AD203B41FA5}">
                      <a16:colId xmlns:a16="http://schemas.microsoft.com/office/drawing/2014/main" val="2888722691"/>
                    </a:ext>
                  </a:extLst>
                </a:gridCol>
                <a:gridCol w="576072">
                  <a:extLst>
                    <a:ext uri="{9D8B030D-6E8A-4147-A177-3AD203B41FA5}">
                      <a16:colId xmlns:a16="http://schemas.microsoft.com/office/drawing/2014/main" val="2058925686"/>
                    </a:ext>
                  </a:extLst>
                </a:gridCol>
                <a:gridCol w="576072">
                  <a:extLst>
                    <a:ext uri="{9D8B030D-6E8A-4147-A177-3AD203B41FA5}">
                      <a16:colId xmlns:a16="http://schemas.microsoft.com/office/drawing/2014/main" val="3853024790"/>
                    </a:ext>
                  </a:extLst>
                </a:gridCol>
                <a:gridCol w="576072">
                  <a:extLst>
                    <a:ext uri="{9D8B030D-6E8A-4147-A177-3AD203B41FA5}">
                      <a16:colId xmlns:a16="http://schemas.microsoft.com/office/drawing/2014/main" val="1597537887"/>
                    </a:ext>
                  </a:extLst>
                </a:gridCol>
                <a:gridCol w="576072">
                  <a:extLst>
                    <a:ext uri="{9D8B030D-6E8A-4147-A177-3AD203B41FA5}">
                      <a16:colId xmlns:a16="http://schemas.microsoft.com/office/drawing/2014/main" val="98447802"/>
                    </a:ext>
                  </a:extLst>
                </a:gridCol>
                <a:gridCol w="576072">
                  <a:extLst>
                    <a:ext uri="{9D8B030D-6E8A-4147-A177-3AD203B41FA5}">
                      <a16:colId xmlns:a16="http://schemas.microsoft.com/office/drawing/2014/main" val="3994081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50635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15:03:55</a:t>
                      </a:r>
                      <a:r>
                        <a:rPr kumimoji="0" lang="en-US" sz="1000" b="0" i="0" u="none" strike="noStrike" kern="1200" cap="none" spc="0" normalizeH="0" baseline="0" noProof="0">
                          <a:ln>
                            <a:noFill/>
                          </a:ln>
                          <a:solidFill>
                            <a:prstClr val="black"/>
                          </a:solidFill>
                          <a:effectLst/>
                          <a:uLnTx/>
                          <a:uFillTx/>
                          <a:latin typeface="+mn-lt"/>
                          <a:ea typeface="+mn-ea"/>
                          <a:cs typeface="+mn-cs"/>
                        </a:rPr>
                        <a:t>
 We found something totally new! 😯 Honey-Pearls. 🍯 We tried them and they taste delicious! 😋 You can top meat and fish and sweet dishes with it - shortly: everything! There are even ones with chili or curry. @bienen.manufaktur (A4/E18) 🐝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https://www.instagram.com/p/B6-xp8_Ct9-/media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extLst>
                  <a:ext uri="{0D108BD9-81ED-4DB2-BD59-A6C34878D82A}">
                    <a16:rowId xmlns:a16="http://schemas.microsoft.com/office/drawing/2014/main" val="1969746851"/>
                  </a:ext>
                </a:extLst>
              </a:tr>
            </a:tbl>
          </a:graphicData>
        </a:graphic>
      </p:graphicFrame>
      <p:sp>
        <p:nvSpPr>
          <p:cNvPr id="4" name="Text Placeholder 3">
            <a:extLst>
              <a:ext uri="{FF2B5EF4-FFF2-40B4-BE49-F238E27FC236}">
                <a16:creationId xmlns:a16="http://schemas.microsoft.com/office/drawing/2014/main" id="{73046B1B-4092-432A-9361-811B19B11E36}"/>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924839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DB6D8-4CC5-4006-8553-FE278E258A68}"/>
              </a:ext>
            </a:extLst>
          </p:cNvPr>
          <p:cNvSpPr>
            <a:spLocks noGrp="1"/>
          </p:cNvSpPr>
          <p:nvPr>
            <p:ph type="title"/>
          </p:nvPr>
        </p:nvSpPr>
        <p:spPr/>
        <p:txBody>
          <a:bodyPr/>
          <a:lstStyle/>
          <a:p>
            <a:r>
              <a:rPr lang="en-US"/>
              <a:t>Instagram Posts Table | TrendSet - 9 of 25</a:t>
            </a:r>
          </a:p>
        </p:txBody>
      </p:sp>
      <p:graphicFrame>
        <p:nvGraphicFramePr>
          <p:cNvPr id="5" name="Table Placeholder 4">
            <a:extLst>
              <a:ext uri="{FF2B5EF4-FFF2-40B4-BE49-F238E27FC236}">
                <a16:creationId xmlns:a16="http://schemas.microsoft.com/office/drawing/2014/main" id="{F2A265D9-FE75-4E96-99DF-D8FA7BAB7712}"/>
              </a:ext>
            </a:extLst>
          </p:cNvPr>
          <p:cNvGraphicFramePr>
            <a:graphicFrameLocks noGrp="1"/>
          </p:cNvGraphicFramePr>
          <p:nvPr>
            <p:ph type="tbl" sz="quarter" idx="13"/>
            <p:extLst>
              <p:ext uri="{D42A27DB-BD31-4B8C-83A1-F6EECF244321}">
                <p14:modId xmlns:p14="http://schemas.microsoft.com/office/powerpoint/2010/main" val="592403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30059818"/>
                    </a:ext>
                  </a:extLst>
                </a:gridCol>
                <a:gridCol w="1152143">
                  <a:extLst>
                    <a:ext uri="{9D8B030D-6E8A-4147-A177-3AD203B41FA5}">
                      <a16:colId xmlns:a16="http://schemas.microsoft.com/office/drawing/2014/main" val="2789067369"/>
                    </a:ext>
                  </a:extLst>
                </a:gridCol>
                <a:gridCol w="576072">
                  <a:extLst>
                    <a:ext uri="{9D8B030D-6E8A-4147-A177-3AD203B41FA5}">
                      <a16:colId xmlns:a16="http://schemas.microsoft.com/office/drawing/2014/main" val="3799436798"/>
                    </a:ext>
                  </a:extLst>
                </a:gridCol>
                <a:gridCol w="576072">
                  <a:extLst>
                    <a:ext uri="{9D8B030D-6E8A-4147-A177-3AD203B41FA5}">
                      <a16:colId xmlns:a16="http://schemas.microsoft.com/office/drawing/2014/main" val="2194316061"/>
                    </a:ext>
                  </a:extLst>
                </a:gridCol>
                <a:gridCol w="576072">
                  <a:extLst>
                    <a:ext uri="{9D8B030D-6E8A-4147-A177-3AD203B41FA5}">
                      <a16:colId xmlns:a16="http://schemas.microsoft.com/office/drawing/2014/main" val="843111505"/>
                    </a:ext>
                  </a:extLst>
                </a:gridCol>
                <a:gridCol w="576072">
                  <a:extLst>
                    <a:ext uri="{9D8B030D-6E8A-4147-A177-3AD203B41FA5}">
                      <a16:colId xmlns:a16="http://schemas.microsoft.com/office/drawing/2014/main" val="3596390456"/>
                    </a:ext>
                  </a:extLst>
                </a:gridCol>
                <a:gridCol w="576072">
                  <a:extLst>
                    <a:ext uri="{9D8B030D-6E8A-4147-A177-3AD203B41FA5}">
                      <a16:colId xmlns:a16="http://schemas.microsoft.com/office/drawing/2014/main" val="417772773"/>
                    </a:ext>
                  </a:extLst>
                </a:gridCol>
                <a:gridCol w="576072">
                  <a:extLst>
                    <a:ext uri="{9D8B030D-6E8A-4147-A177-3AD203B41FA5}">
                      <a16:colId xmlns:a16="http://schemas.microsoft.com/office/drawing/2014/main" val="1083929757"/>
                    </a:ext>
                  </a:extLst>
                </a:gridCol>
                <a:gridCol w="576072">
                  <a:extLst>
                    <a:ext uri="{9D8B030D-6E8A-4147-A177-3AD203B41FA5}">
                      <a16:colId xmlns:a16="http://schemas.microsoft.com/office/drawing/2014/main" val="1961032304"/>
                    </a:ext>
                  </a:extLst>
                </a:gridCol>
                <a:gridCol w="576072">
                  <a:extLst>
                    <a:ext uri="{9D8B030D-6E8A-4147-A177-3AD203B41FA5}">
                      <a16:colId xmlns:a16="http://schemas.microsoft.com/office/drawing/2014/main" val="806213127"/>
                    </a:ext>
                  </a:extLst>
                </a:gridCol>
                <a:gridCol w="576072">
                  <a:extLst>
                    <a:ext uri="{9D8B030D-6E8A-4147-A177-3AD203B41FA5}">
                      <a16:colId xmlns:a16="http://schemas.microsoft.com/office/drawing/2014/main" val="162787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3395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12:19:45</a:t>
                      </a:r>
                      <a:r>
                        <a:rPr kumimoji="0" lang="en-US" sz="1000" b="0" i="0" u="none" strike="noStrike" kern="1200" cap="none" spc="0" normalizeH="0" baseline="0" noProof="0">
                          <a:ln>
                            <a:noFill/>
                          </a:ln>
                          <a:solidFill>
                            <a:prstClr val="black"/>
                          </a:solidFill>
                          <a:effectLst/>
                          <a:uLnTx/>
                          <a:uFillTx/>
                          <a:latin typeface="+mn-lt"/>
                          <a:ea typeface="+mn-ea"/>
                          <a:cs typeface="+mn-cs"/>
                        </a:rPr>
                        <a:t>
 At @bindewerk’s booth we found notebooks which our Trend Motif NATURAL EVOLUTION would like for sure! Just look at the row at the top - notebooks in wood optic!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https://www.instagram.com/p/B6-e3hUijL9/media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a:t>
                      </a:r>
                    </a:p>
                  </a:txBody>
                  <a:tcPr/>
                </a:tc>
                <a:extLst>
                  <a:ext uri="{0D108BD9-81ED-4DB2-BD59-A6C34878D82A}">
                    <a16:rowId xmlns:a16="http://schemas.microsoft.com/office/drawing/2014/main" val="3223116102"/>
                  </a:ext>
                </a:extLst>
              </a:tr>
            </a:tbl>
          </a:graphicData>
        </a:graphic>
      </p:graphicFrame>
      <p:sp>
        <p:nvSpPr>
          <p:cNvPr id="4" name="Text Placeholder 3">
            <a:extLst>
              <a:ext uri="{FF2B5EF4-FFF2-40B4-BE49-F238E27FC236}">
                <a16:creationId xmlns:a16="http://schemas.microsoft.com/office/drawing/2014/main" id="{C3935416-45BD-44C8-8654-03AABB89E42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497887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AFE40-DDD4-4794-B23C-50559F02CE19}"/>
              </a:ext>
            </a:extLst>
          </p:cNvPr>
          <p:cNvSpPr>
            <a:spLocks noGrp="1"/>
          </p:cNvSpPr>
          <p:nvPr>
            <p:ph type="title"/>
          </p:nvPr>
        </p:nvSpPr>
        <p:spPr/>
        <p:txBody>
          <a:bodyPr/>
          <a:lstStyle/>
          <a:p>
            <a:r>
              <a:rPr lang="en-US"/>
              <a:t>Instagram Posts Table | TrendSet - 10 of 25</a:t>
            </a:r>
          </a:p>
        </p:txBody>
      </p:sp>
      <p:graphicFrame>
        <p:nvGraphicFramePr>
          <p:cNvPr id="5" name="Table Placeholder 4">
            <a:extLst>
              <a:ext uri="{FF2B5EF4-FFF2-40B4-BE49-F238E27FC236}">
                <a16:creationId xmlns:a16="http://schemas.microsoft.com/office/drawing/2014/main" id="{A4E960FC-2AB5-4552-AF83-02335EB3C9B6}"/>
              </a:ext>
            </a:extLst>
          </p:cNvPr>
          <p:cNvGraphicFramePr>
            <a:graphicFrameLocks noGrp="1"/>
          </p:cNvGraphicFramePr>
          <p:nvPr>
            <p:ph type="tbl" sz="quarter" idx="13"/>
            <p:extLst>
              <p:ext uri="{D42A27DB-BD31-4B8C-83A1-F6EECF244321}">
                <p14:modId xmlns:p14="http://schemas.microsoft.com/office/powerpoint/2010/main" val="3768954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390191108"/>
                    </a:ext>
                  </a:extLst>
                </a:gridCol>
                <a:gridCol w="1152143">
                  <a:extLst>
                    <a:ext uri="{9D8B030D-6E8A-4147-A177-3AD203B41FA5}">
                      <a16:colId xmlns:a16="http://schemas.microsoft.com/office/drawing/2014/main" val="1851666250"/>
                    </a:ext>
                  </a:extLst>
                </a:gridCol>
                <a:gridCol w="576072">
                  <a:extLst>
                    <a:ext uri="{9D8B030D-6E8A-4147-A177-3AD203B41FA5}">
                      <a16:colId xmlns:a16="http://schemas.microsoft.com/office/drawing/2014/main" val="335099056"/>
                    </a:ext>
                  </a:extLst>
                </a:gridCol>
                <a:gridCol w="576072">
                  <a:extLst>
                    <a:ext uri="{9D8B030D-6E8A-4147-A177-3AD203B41FA5}">
                      <a16:colId xmlns:a16="http://schemas.microsoft.com/office/drawing/2014/main" val="757615206"/>
                    </a:ext>
                  </a:extLst>
                </a:gridCol>
                <a:gridCol w="576072">
                  <a:extLst>
                    <a:ext uri="{9D8B030D-6E8A-4147-A177-3AD203B41FA5}">
                      <a16:colId xmlns:a16="http://schemas.microsoft.com/office/drawing/2014/main" val="2911808899"/>
                    </a:ext>
                  </a:extLst>
                </a:gridCol>
                <a:gridCol w="576072">
                  <a:extLst>
                    <a:ext uri="{9D8B030D-6E8A-4147-A177-3AD203B41FA5}">
                      <a16:colId xmlns:a16="http://schemas.microsoft.com/office/drawing/2014/main" val="478255643"/>
                    </a:ext>
                  </a:extLst>
                </a:gridCol>
                <a:gridCol w="576072">
                  <a:extLst>
                    <a:ext uri="{9D8B030D-6E8A-4147-A177-3AD203B41FA5}">
                      <a16:colId xmlns:a16="http://schemas.microsoft.com/office/drawing/2014/main" val="665639296"/>
                    </a:ext>
                  </a:extLst>
                </a:gridCol>
                <a:gridCol w="576072">
                  <a:extLst>
                    <a:ext uri="{9D8B030D-6E8A-4147-A177-3AD203B41FA5}">
                      <a16:colId xmlns:a16="http://schemas.microsoft.com/office/drawing/2014/main" val="3028057976"/>
                    </a:ext>
                  </a:extLst>
                </a:gridCol>
                <a:gridCol w="576072">
                  <a:extLst>
                    <a:ext uri="{9D8B030D-6E8A-4147-A177-3AD203B41FA5}">
                      <a16:colId xmlns:a16="http://schemas.microsoft.com/office/drawing/2014/main" val="2929828314"/>
                    </a:ext>
                  </a:extLst>
                </a:gridCol>
                <a:gridCol w="576072">
                  <a:extLst>
                    <a:ext uri="{9D8B030D-6E8A-4147-A177-3AD203B41FA5}">
                      <a16:colId xmlns:a16="http://schemas.microsoft.com/office/drawing/2014/main" val="412225793"/>
                    </a:ext>
                  </a:extLst>
                </a:gridCol>
                <a:gridCol w="576072">
                  <a:extLst>
                    <a:ext uri="{9D8B030D-6E8A-4147-A177-3AD203B41FA5}">
                      <a16:colId xmlns:a16="http://schemas.microsoft.com/office/drawing/2014/main" val="2780751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32877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15:29:21</a:t>
                      </a:r>
                      <a:r>
                        <a:rPr kumimoji="0" lang="en-US" sz="1000" b="0" i="0" u="none" strike="noStrike" kern="1200" cap="none" spc="0" normalizeH="0" baseline="0" noProof="0">
                          <a:ln>
                            <a:noFill/>
                          </a:ln>
                          <a:solidFill>
                            <a:prstClr val="black"/>
                          </a:solidFill>
                          <a:effectLst/>
                          <a:uLnTx/>
                          <a:uFillTx/>
                          <a:latin typeface="+mn-lt"/>
                          <a:ea typeface="+mn-ea"/>
                          <a:cs typeface="+mn-cs"/>
                        </a:rPr>
                        <a:t>
 In the Newcomer Area we found @moyabirchbark (B2/D40-06). They make as the name says everything out of birchbark. 🌱 Trend Motif NATURAL EVOLUTION loves it!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https://www.instagram.com/p/B68PxWZiyve/media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13:14:58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a:t>
                      </a:r>
                    </a:p>
                  </a:txBody>
                  <a:tcPr/>
                </a:tc>
                <a:extLst>
                  <a:ext uri="{0D108BD9-81ED-4DB2-BD59-A6C34878D82A}">
                    <a16:rowId xmlns:a16="http://schemas.microsoft.com/office/drawing/2014/main" val="2584227073"/>
                  </a:ext>
                </a:extLst>
              </a:tr>
            </a:tbl>
          </a:graphicData>
        </a:graphic>
      </p:graphicFrame>
      <p:sp>
        <p:nvSpPr>
          <p:cNvPr id="4" name="Text Placeholder 3">
            <a:extLst>
              <a:ext uri="{FF2B5EF4-FFF2-40B4-BE49-F238E27FC236}">
                <a16:creationId xmlns:a16="http://schemas.microsoft.com/office/drawing/2014/main" id="{82AC3F94-C814-48F0-94B3-204E2FB04B23}"/>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746496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DF42C-BC5D-4DEF-8EEC-A960CA137005}"/>
              </a:ext>
            </a:extLst>
          </p:cNvPr>
          <p:cNvSpPr>
            <a:spLocks noGrp="1"/>
          </p:cNvSpPr>
          <p:nvPr>
            <p:ph type="title"/>
          </p:nvPr>
        </p:nvSpPr>
        <p:spPr/>
        <p:txBody>
          <a:bodyPr/>
          <a:lstStyle/>
          <a:p>
            <a:r>
              <a:rPr lang="en-US"/>
              <a:t>Instagram Posts Table | TrendSet - 11 of 25</a:t>
            </a:r>
          </a:p>
        </p:txBody>
      </p:sp>
      <p:graphicFrame>
        <p:nvGraphicFramePr>
          <p:cNvPr id="5" name="Table Placeholder 4">
            <a:extLst>
              <a:ext uri="{FF2B5EF4-FFF2-40B4-BE49-F238E27FC236}">
                <a16:creationId xmlns:a16="http://schemas.microsoft.com/office/drawing/2014/main" id="{C60F43D4-369C-44EE-8ACA-3CB37D37F92E}"/>
              </a:ext>
            </a:extLst>
          </p:cNvPr>
          <p:cNvGraphicFramePr>
            <a:graphicFrameLocks noGrp="1"/>
          </p:cNvGraphicFramePr>
          <p:nvPr>
            <p:ph type="tbl" sz="quarter" idx="13"/>
            <p:extLst>
              <p:ext uri="{D42A27DB-BD31-4B8C-83A1-F6EECF244321}">
                <p14:modId xmlns:p14="http://schemas.microsoft.com/office/powerpoint/2010/main" val="145221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54458975"/>
                    </a:ext>
                  </a:extLst>
                </a:gridCol>
                <a:gridCol w="1152143">
                  <a:extLst>
                    <a:ext uri="{9D8B030D-6E8A-4147-A177-3AD203B41FA5}">
                      <a16:colId xmlns:a16="http://schemas.microsoft.com/office/drawing/2014/main" val="318445882"/>
                    </a:ext>
                  </a:extLst>
                </a:gridCol>
                <a:gridCol w="576072">
                  <a:extLst>
                    <a:ext uri="{9D8B030D-6E8A-4147-A177-3AD203B41FA5}">
                      <a16:colId xmlns:a16="http://schemas.microsoft.com/office/drawing/2014/main" val="1178782404"/>
                    </a:ext>
                  </a:extLst>
                </a:gridCol>
                <a:gridCol w="576072">
                  <a:extLst>
                    <a:ext uri="{9D8B030D-6E8A-4147-A177-3AD203B41FA5}">
                      <a16:colId xmlns:a16="http://schemas.microsoft.com/office/drawing/2014/main" val="2081051931"/>
                    </a:ext>
                  </a:extLst>
                </a:gridCol>
                <a:gridCol w="576072">
                  <a:extLst>
                    <a:ext uri="{9D8B030D-6E8A-4147-A177-3AD203B41FA5}">
                      <a16:colId xmlns:a16="http://schemas.microsoft.com/office/drawing/2014/main" val="3976015975"/>
                    </a:ext>
                  </a:extLst>
                </a:gridCol>
                <a:gridCol w="576072">
                  <a:extLst>
                    <a:ext uri="{9D8B030D-6E8A-4147-A177-3AD203B41FA5}">
                      <a16:colId xmlns:a16="http://schemas.microsoft.com/office/drawing/2014/main" val="1967140055"/>
                    </a:ext>
                  </a:extLst>
                </a:gridCol>
                <a:gridCol w="576072">
                  <a:extLst>
                    <a:ext uri="{9D8B030D-6E8A-4147-A177-3AD203B41FA5}">
                      <a16:colId xmlns:a16="http://schemas.microsoft.com/office/drawing/2014/main" val="2095133049"/>
                    </a:ext>
                  </a:extLst>
                </a:gridCol>
                <a:gridCol w="576072">
                  <a:extLst>
                    <a:ext uri="{9D8B030D-6E8A-4147-A177-3AD203B41FA5}">
                      <a16:colId xmlns:a16="http://schemas.microsoft.com/office/drawing/2014/main" val="2645883879"/>
                    </a:ext>
                  </a:extLst>
                </a:gridCol>
                <a:gridCol w="576072">
                  <a:extLst>
                    <a:ext uri="{9D8B030D-6E8A-4147-A177-3AD203B41FA5}">
                      <a16:colId xmlns:a16="http://schemas.microsoft.com/office/drawing/2014/main" val="966361451"/>
                    </a:ext>
                  </a:extLst>
                </a:gridCol>
                <a:gridCol w="576072">
                  <a:extLst>
                    <a:ext uri="{9D8B030D-6E8A-4147-A177-3AD203B41FA5}">
                      <a16:colId xmlns:a16="http://schemas.microsoft.com/office/drawing/2014/main" val="2865621715"/>
                    </a:ext>
                  </a:extLst>
                </a:gridCol>
                <a:gridCol w="576072">
                  <a:extLst>
                    <a:ext uri="{9D8B030D-6E8A-4147-A177-3AD203B41FA5}">
                      <a16:colId xmlns:a16="http://schemas.microsoft.com/office/drawing/2014/main" val="3331686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49514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12:47:32</a:t>
                      </a:r>
                      <a:r>
                        <a:rPr kumimoji="0" lang="en-US" sz="1000" b="0" i="0" u="none" strike="noStrike" kern="1200" cap="none" spc="0" normalizeH="0" baseline="0" noProof="0">
                          <a:ln>
                            <a:noFill/>
                          </a:ln>
                          <a:solidFill>
                            <a:prstClr val="black"/>
                          </a:solidFill>
                          <a:effectLst/>
                          <a:uLnTx/>
                          <a:uFillTx/>
                          <a:latin typeface="+mn-lt"/>
                          <a:ea typeface="+mn-ea"/>
                          <a:cs typeface="+mn-cs"/>
                        </a:rPr>
                        <a:t>
 Animal motives are a trend in SS2020... We see a lot of them in different kinds here at the TrendSet Winter 2020. 🐶🐭🐰🦊🐻🐷🐮🐦 Abolutely meeting Trend Motiv NATURAL EVOLUTION. 🙃 This example we found at @wrendaledesigns (B2/C35).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https://www.instagram.com/p/B679QM0i5zN/media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a:t>
                      </a:r>
                    </a:p>
                  </a:txBody>
                  <a:tcPr/>
                </a:tc>
                <a:extLst>
                  <a:ext uri="{0D108BD9-81ED-4DB2-BD59-A6C34878D82A}">
                    <a16:rowId xmlns:a16="http://schemas.microsoft.com/office/drawing/2014/main" val="3722301170"/>
                  </a:ext>
                </a:extLst>
              </a:tr>
            </a:tbl>
          </a:graphicData>
        </a:graphic>
      </p:graphicFrame>
      <p:sp>
        <p:nvSpPr>
          <p:cNvPr id="4" name="Text Placeholder 3">
            <a:extLst>
              <a:ext uri="{FF2B5EF4-FFF2-40B4-BE49-F238E27FC236}">
                <a16:creationId xmlns:a16="http://schemas.microsoft.com/office/drawing/2014/main" id="{9CE75777-FFB3-4DD0-80AB-DD0E4EDEE9FB}"/>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01889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58E47-B449-4755-9875-495B0B6CFE2E}"/>
              </a:ext>
            </a:extLst>
          </p:cNvPr>
          <p:cNvSpPr>
            <a:spLocks noGrp="1"/>
          </p:cNvSpPr>
          <p:nvPr>
            <p:ph type="title"/>
          </p:nvPr>
        </p:nvSpPr>
        <p:spPr/>
        <p:txBody>
          <a:bodyPr/>
          <a:lstStyle/>
          <a:p>
            <a:r>
              <a:rPr lang="en-US"/>
              <a:t>Instagram Posts Table | TrendSet - 12 of 25</a:t>
            </a:r>
          </a:p>
        </p:txBody>
      </p:sp>
      <p:graphicFrame>
        <p:nvGraphicFramePr>
          <p:cNvPr id="5" name="Table Placeholder 4">
            <a:extLst>
              <a:ext uri="{FF2B5EF4-FFF2-40B4-BE49-F238E27FC236}">
                <a16:creationId xmlns:a16="http://schemas.microsoft.com/office/drawing/2014/main" id="{51F7B232-7F38-4E22-956F-379103AED3EB}"/>
              </a:ext>
            </a:extLst>
          </p:cNvPr>
          <p:cNvGraphicFramePr>
            <a:graphicFrameLocks noGrp="1"/>
          </p:cNvGraphicFramePr>
          <p:nvPr>
            <p:ph type="tbl" sz="quarter" idx="13"/>
            <p:extLst>
              <p:ext uri="{D42A27DB-BD31-4B8C-83A1-F6EECF244321}">
                <p14:modId xmlns:p14="http://schemas.microsoft.com/office/powerpoint/2010/main" val="1924905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056127645"/>
                    </a:ext>
                  </a:extLst>
                </a:gridCol>
                <a:gridCol w="1152143">
                  <a:extLst>
                    <a:ext uri="{9D8B030D-6E8A-4147-A177-3AD203B41FA5}">
                      <a16:colId xmlns:a16="http://schemas.microsoft.com/office/drawing/2014/main" val="1052821611"/>
                    </a:ext>
                  </a:extLst>
                </a:gridCol>
                <a:gridCol w="576072">
                  <a:extLst>
                    <a:ext uri="{9D8B030D-6E8A-4147-A177-3AD203B41FA5}">
                      <a16:colId xmlns:a16="http://schemas.microsoft.com/office/drawing/2014/main" val="1683089752"/>
                    </a:ext>
                  </a:extLst>
                </a:gridCol>
                <a:gridCol w="576072">
                  <a:extLst>
                    <a:ext uri="{9D8B030D-6E8A-4147-A177-3AD203B41FA5}">
                      <a16:colId xmlns:a16="http://schemas.microsoft.com/office/drawing/2014/main" val="3488127904"/>
                    </a:ext>
                  </a:extLst>
                </a:gridCol>
                <a:gridCol w="576072">
                  <a:extLst>
                    <a:ext uri="{9D8B030D-6E8A-4147-A177-3AD203B41FA5}">
                      <a16:colId xmlns:a16="http://schemas.microsoft.com/office/drawing/2014/main" val="1042771153"/>
                    </a:ext>
                  </a:extLst>
                </a:gridCol>
                <a:gridCol w="576072">
                  <a:extLst>
                    <a:ext uri="{9D8B030D-6E8A-4147-A177-3AD203B41FA5}">
                      <a16:colId xmlns:a16="http://schemas.microsoft.com/office/drawing/2014/main" val="680254956"/>
                    </a:ext>
                  </a:extLst>
                </a:gridCol>
                <a:gridCol w="576072">
                  <a:extLst>
                    <a:ext uri="{9D8B030D-6E8A-4147-A177-3AD203B41FA5}">
                      <a16:colId xmlns:a16="http://schemas.microsoft.com/office/drawing/2014/main" val="381603574"/>
                    </a:ext>
                  </a:extLst>
                </a:gridCol>
                <a:gridCol w="576072">
                  <a:extLst>
                    <a:ext uri="{9D8B030D-6E8A-4147-A177-3AD203B41FA5}">
                      <a16:colId xmlns:a16="http://schemas.microsoft.com/office/drawing/2014/main" val="2911849068"/>
                    </a:ext>
                  </a:extLst>
                </a:gridCol>
                <a:gridCol w="576072">
                  <a:extLst>
                    <a:ext uri="{9D8B030D-6E8A-4147-A177-3AD203B41FA5}">
                      <a16:colId xmlns:a16="http://schemas.microsoft.com/office/drawing/2014/main" val="1522900993"/>
                    </a:ext>
                  </a:extLst>
                </a:gridCol>
                <a:gridCol w="576072">
                  <a:extLst>
                    <a:ext uri="{9D8B030D-6E8A-4147-A177-3AD203B41FA5}">
                      <a16:colId xmlns:a16="http://schemas.microsoft.com/office/drawing/2014/main" val="3645855031"/>
                    </a:ext>
                  </a:extLst>
                </a:gridCol>
                <a:gridCol w="576072">
                  <a:extLst>
                    <a:ext uri="{9D8B030D-6E8A-4147-A177-3AD203B41FA5}">
                      <a16:colId xmlns:a16="http://schemas.microsoft.com/office/drawing/2014/main" val="1224892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87234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10:34:45</a:t>
                      </a:r>
                      <a:r>
                        <a:rPr kumimoji="0" lang="en-US" sz="1000" b="0" i="0" u="none" strike="noStrike" kern="1200" cap="none" spc="0" normalizeH="0" baseline="0" noProof="0">
                          <a:ln>
                            <a:noFill/>
                          </a:ln>
                          <a:solidFill>
                            <a:prstClr val="black"/>
                          </a:solidFill>
                          <a:effectLst/>
                          <a:uLnTx/>
                          <a:uFillTx/>
                          <a:latin typeface="+mn-lt"/>
                          <a:ea typeface="+mn-ea"/>
                          <a:cs typeface="+mn-cs"/>
                        </a:rPr>
                        <a:t>
 And we continue with Easter trends... @boltze_homecollections presents this golden Easter bunny. It also has a few smaller “brothers” and “sisters”. 🐰🐰 Totally INFINTE POWER vibes...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https://www.instagram.com/p/B67uDnaCLKc/media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13:14:58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a:t>
                      </a:r>
                    </a:p>
                  </a:txBody>
                  <a:tcPr/>
                </a:tc>
                <a:extLst>
                  <a:ext uri="{0D108BD9-81ED-4DB2-BD59-A6C34878D82A}">
                    <a16:rowId xmlns:a16="http://schemas.microsoft.com/office/drawing/2014/main" val="213825872"/>
                  </a:ext>
                </a:extLst>
              </a:tr>
            </a:tbl>
          </a:graphicData>
        </a:graphic>
      </p:graphicFrame>
      <p:sp>
        <p:nvSpPr>
          <p:cNvPr id="4" name="Text Placeholder 3">
            <a:extLst>
              <a:ext uri="{FF2B5EF4-FFF2-40B4-BE49-F238E27FC236}">
                <a16:creationId xmlns:a16="http://schemas.microsoft.com/office/drawing/2014/main" id="{2346757B-B8D6-4599-A856-537DECFC4EE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081605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B50D0-2C58-49A0-B61A-78C57F17A6A4}"/>
              </a:ext>
            </a:extLst>
          </p:cNvPr>
          <p:cNvSpPr>
            <a:spLocks noGrp="1"/>
          </p:cNvSpPr>
          <p:nvPr>
            <p:ph type="title"/>
          </p:nvPr>
        </p:nvSpPr>
        <p:spPr/>
        <p:txBody>
          <a:bodyPr/>
          <a:lstStyle/>
          <a:p>
            <a:r>
              <a:rPr lang="en-US"/>
              <a:t>Instagram Posts Table | TrendSet - 13 of 25</a:t>
            </a:r>
          </a:p>
        </p:txBody>
      </p:sp>
      <p:graphicFrame>
        <p:nvGraphicFramePr>
          <p:cNvPr id="5" name="Table Placeholder 4">
            <a:extLst>
              <a:ext uri="{FF2B5EF4-FFF2-40B4-BE49-F238E27FC236}">
                <a16:creationId xmlns:a16="http://schemas.microsoft.com/office/drawing/2014/main" id="{EA56F4CA-B2FA-4D5B-AA61-557554C1CF42}"/>
              </a:ext>
            </a:extLst>
          </p:cNvPr>
          <p:cNvGraphicFramePr>
            <a:graphicFrameLocks noGrp="1"/>
          </p:cNvGraphicFramePr>
          <p:nvPr>
            <p:ph type="tbl" sz="quarter" idx="13"/>
            <p:extLst>
              <p:ext uri="{D42A27DB-BD31-4B8C-83A1-F6EECF244321}">
                <p14:modId xmlns:p14="http://schemas.microsoft.com/office/powerpoint/2010/main" val="2750579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196455778"/>
                    </a:ext>
                  </a:extLst>
                </a:gridCol>
                <a:gridCol w="1152143">
                  <a:extLst>
                    <a:ext uri="{9D8B030D-6E8A-4147-A177-3AD203B41FA5}">
                      <a16:colId xmlns:a16="http://schemas.microsoft.com/office/drawing/2014/main" val="3286093894"/>
                    </a:ext>
                  </a:extLst>
                </a:gridCol>
                <a:gridCol w="576072">
                  <a:extLst>
                    <a:ext uri="{9D8B030D-6E8A-4147-A177-3AD203B41FA5}">
                      <a16:colId xmlns:a16="http://schemas.microsoft.com/office/drawing/2014/main" val="162192850"/>
                    </a:ext>
                  </a:extLst>
                </a:gridCol>
                <a:gridCol w="576072">
                  <a:extLst>
                    <a:ext uri="{9D8B030D-6E8A-4147-A177-3AD203B41FA5}">
                      <a16:colId xmlns:a16="http://schemas.microsoft.com/office/drawing/2014/main" val="1556365956"/>
                    </a:ext>
                  </a:extLst>
                </a:gridCol>
                <a:gridCol w="576072">
                  <a:extLst>
                    <a:ext uri="{9D8B030D-6E8A-4147-A177-3AD203B41FA5}">
                      <a16:colId xmlns:a16="http://schemas.microsoft.com/office/drawing/2014/main" val="561163838"/>
                    </a:ext>
                  </a:extLst>
                </a:gridCol>
                <a:gridCol w="576072">
                  <a:extLst>
                    <a:ext uri="{9D8B030D-6E8A-4147-A177-3AD203B41FA5}">
                      <a16:colId xmlns:a16="http://schemas.microsoft.com/office/drawing/2014/main" val="103522280"/>
                    </a:ext>
                  </a:extLst>
                </a:gridCol>
                <a:gridCol w="576072">
                  <a:extLst>
                    <a:ext uri="{9D8B030D-6E8A-4147-A177-3AD203B41FA5}">
                      <a16:colId xmlns:a16="http://schemas.microsoft.com/office/drawing/2014/main" val="2815438208"/>
                    </a:ext>
                  </a:extLst>
                </a:gridCol>
                <a:gridCol w="576072">
                  <a:extLst>
                    <a:ext uri="{9D8B030D-6E8A-4147-A177-3AD203B41FA5}">
                      <a16:colId xmlns:a16="http://schemas.microsoft.com/office/drawing/2014/main" val="4250828951"/>
                    </a:ext>
                  </a:extLst>
                </a:gridCol>
                <a:gridCol w="576072">
                  <a:extLst>
                    <a:ext uri="{9D8B030D-6E8A-4147-A177-3AD203B41FA5}">
                      <a16:colId xmlns:a16="http://schemas.microsoft.com/office/drawing/2014/main" val="3025359438"/>
                    </a:ext>
                  </a:extLst>
                </a:gridCol>
                <a:gridCol w="576072">
                  <a:extLst>
                    <a:ext uri="{9D8B030D-6E8A-4147-A177-3AD203B41FA5}">
                      <a16:colId xmlns:a16="http://schemas.microsoft.com/office/drawing/2014/main" val="791765011"/>
                    </a:ext>
                  </a:extLst>
                </a:gridCol>
                <a:gridCol w="576072">
                  <a:extLst>
                    <a:ext uri="{9D8B030D-6E8A-4147-A177-3AD203B41FA5}">
                      <a16:colId xmlns:a16="http://schemas.microsoft.com/office/drawing/2014/main" val="2569332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48474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10:25:07</a:t>
                      </a:r>
                      <a:r>
                        <a:rPr kumimoji="0" lang="en-US" sz="1000" b="0" i="0" u="none" strike="noStrike" kern="1200" cap="none" spc="0" normalizeH="0" baseline="0" noProof="0">
                          <a:ln>
                            <a:noFill/>
                          </a:ln>
                          <a:solidFill>
                            <a:prstClr val="black"/>
                          </a:solidFill>
                          <a:effectLst/>
                          <a:uLnTx/>
                          <a:uFillTx/>
                          <a:latin typeface="+mn-lt"/>
                          <a:ea typeface="+mn-ea"/>
                          <a:cs typeface="+mn-cs"/>
                        </a:rPr>
                        <a:t>
 In our first post live from the TrendSet Winter 2020 we want to show you an example of how DAZZLING MOODS meets Eastern 2020. 😊 We found this kind of a scenery at the both of @badencollection (B1/B10). 💙 #dazzlingmoods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https://www.instagram.com/p/B67s9GNCETa/media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extLst>
                  <a:ext uri="{0D108BD9-81ED-4DB2-BD59-A6C34878D82A}">
                    <a16:rowId xmlns:a16="http://schemas.microsoft.com/office/drawing/2014/main" val="2832638655"/>
                  </a:ext>
                </a:extLst>
              </a:tr>
            </a:tbl>
          </a:graphicData>
        </a:graphic>
      </p:graphicFrame>
      <p:sp>
        <p:nvSpPr>
          <p:cNvPr id="4" name="Text Placeholder 3">
            <a:extLst>
              <a:ext uri="{FF2B5EF4-FFF2-40B4-BE49-F238E27FC236}">
                <a16:creationId xmlns:a16="http://schemas.microsoft.com/office/drawing/2014/main" id="{020F125D-8F19-4695-9C7C-4D98004A2E0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367375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081EE-F870-46CC-9000-9BE5D660A68F}"/>
              </a:ext>
            </a:extLst>
          </p:cNvPr>
          <p:cNvSpPr>
            <a:spLocks noGrp="1"/>
          </p:cNvSpPr>
          <p:nvPr>
            <p:ph type="title"/>
          </p:nvPr>
        </p:nvSpPr>
        <p:spPr/>
        <p:txBody>
          <a:bodyPr/>
          <a:lstStyle/>
          <a:p>
            <a:r>
              <a:rPr lang="en-US"/>
              <a:t>Instagram Posts Table | TrendSet - 14 of 25</a:t>
            </a:r>
          </a:p>
        </p:txBody>
      </p:sp>
      <p:graphicFrame>
        <p:nvGraphicFramePr>
          <p:cNvPr id="5" name="Table Placeholder 4">
            <a:extLst>
              <a:ext uri="{FF2B5EF4-FFF2-40B4-BE49-F238E27FC236}">
                <a16:creationId xmlns:a16="http://schemas.microsoft.com/office/drawing/2014/main" id="{8197D538-DD01-409B-A2F3-BB3C74FF38F2}"/>
              </a:ext>
            </a:extLst>
          </p:cNvPr>
          <p:cNvGraphicFramePr>
            <a:graphicFrameLocks noGrp="1"/>
          </p:cNvGraphicFramePr>
          <p:nvPr>
            <p:ph type="tbl" sz="quarter" idx="13"/>
            <p:extLst>
              <p:ext uri="{D42A27DB-BD31-4B8C-83A1-F6EECF244321}">
                <p14:modId xmlns:p14="http://schemas.microsoft.com/office/powerpoint/2010/main" val="1289681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909857645"/>
                    </a:ext>
                  </a:extLst>
                </a:gridCol>
                <a:gridCol w="1152143">
                  <a:extLst>
                    <a:ext uri="{9D8B030D-6E8A-4147-A177-3AD203B41FA5}">
                      <a16:colId xmlns:a16="http://schemas.microsoft.com/office/drawing/2014/main" val="581265125"/>
                    </a:ext>
                  </a:extLst>
                </a:gridCol>
                <a:gridCol w="576072">
                  <a:extLst>
                    <a:ext uri="{9D8B030D-6E8A-4147-A177-3AD203B41FA5}">
                      <a16:colId xmlns:a16="http://schemas.microsoft.com/office/drawing/2014/main" val="11836290"/>
                    </a:ext>
                  </a:extLst>
                </a:gridCol>
                <a:gridCol w="576072">
                  <a:extLst>
                    <a:ext uri="{9D8B030D-6E8A-4147-A177-3AD203B41FA5}">
                      <a16:colId xmlns:a16="http://schemas.microsoft.com/office/drawing/2014/main" val="90173956"/>
                    </a:ext>
                  </a:extLst>
                </a:gridCol>
                <a:gridCol w="576072">
                  <a:extLst>
                    <a:ext uri="{9D8B030D-6E8A-4147-A177-3AD203B41FA5}">
                      <a16:colId xmlns:a16="http://schemas.microsoft.com/office/drawing/2014/main" val="858474452"/>
                    </a:ext>
                  </a:extLst>
                </a:gridCol>
                <a:gridCol w="576072">
                  <a:extLst>
                    <a:ext uri="{9D8B030D-6E8A-4147-A177-3AD203B41FA5}">
                      <a16:colId xmlns:a16="http://schemas.microsoft.com/office/drawing/2014/main" val="3925629710"/>
                    </a:ext>
                  </a:extLst>
                </a:gridCol>
                <a:gridCol w="576072">
                  <a:extLst>
                    <a:ext uri="{9D8B030D-6E8A-4147-A177-3AD203B41FA5}">
                      <a16:colId xmlns:a16="http://schemas.microsoft.com/office/drawing/2014/main" val="2382432370"/>
                    </a:ext>
                  </a:extLst>
                </a:gridCol>
                <a:gridCol w="576072">
                  <a:extLst>
                    <a:ext uri="{9D8B030D-6E8A-4147-A177-3AD203B41FA5}">
                      <a16:colId xmlns:a16="http://schemas.microsoft.com/office/drawing/2014/main" val="2323339407"/>
                    </a:ext>
                  </a:extLst>
                </a:gridCol>
                <a:gridCol w="576072">
                  <a:extLst>
                    <a:ext uri="{9D8B030D-6E8A-4147-A177-3AD203B41FA5}">
                      <a16:colId xmlns:a16="http://schemas.microsoft.com/office/drawing/2014/main" val="2725466814"/>
                    </a:ext>
                  </a:extLst>
                </a:gridCol>
                <a:gridCol w="576072">
                  <a:extLst>
                    <a:ext uri="{9D8B030D-6E8A-4147-A177-3AD203B41FA5}">
                      <a16:colId xmlns:a16="http://schemas.microsoft.com/office/drawing/2014/main" val="2591135495"/>
                    </a:ext>
                  </a:extLst>
                </a:gridCol>
                <a:gridCol w="576072">
                  <a:extLst>
                    <a:ext uri="{9D8B030D-6E8A-4147-A177-3AD203B41FA5}">
                      <a16:colId xmlns:a16="http://schemas.microsoft.com/office/drawing/2014/main" val="1560931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31738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- 2020-01-04 10:02:50</a:t>
                      </a:r>
                      <a:r>
                        <a:rPr kumimoji="0" lang="en-US" sz="1000" b="0" i="0" u="none" strike="noStrike" kern="1200" cap="none" spc="0" normalizeH="0" baseline="0" noProof="0">
                          <a:ln>
                            <a:noFill/>
                          </a:ln>
                          <a:solidFill>
                            <a:prstClr val="black"/>
                          </a:solidFill>
                          <a:effectLst/>
                          <a:uLnTx/>
                          <a:uFillTx/>
                          <a:latin typeface="+mn-lt"/>
                          <a:ea typeface="+mn-ea"/>
                          <a:cs typeface="+mn-cs"/>
                        </a:rPr>
                        <a:t>
 Tomorrow starts the 115th TrendSet and presents the latest SS2020 trends in living, dining, leisure and giving! 🥳 We are looking forward to see you in Munich! 💙 And if you should still need tickets, you can buy them in our TrendSet Ticket Shop on our website or tomorrow at the ticket counter in the entrance of @messe_muenchen’s fair halls. 😊 We wish you a safe journey to us... See you tomorrow! 🙃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https://www.instagram.com/p/B65Fm_gCKQf/media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extLst>
                  <a:ext uri="{0D108BD9-81ED-4DB2-BD59-A6C34878D82A}">
                    <a16:rowId xmlns:a16="http://schemas.microsoft.com/office/drawing/2014/main" val="2977123438"/>
                  </a:ext>
                </a:extLst>
              </a:tr>
            </a:tbl>
          </a:graphicData>
        </a:graphic>
      </p:graphicFrame>
      <p:sp>
        <p:nvSpPr>
          <p:cNvPr id="4" name="Text Placeholder 3">
            <a:extLst>
              <a:ext uri="{FF2B5EF4-FFF2-40B4-BE49-F238E27FC236}">
                <a16:creationId xmlns:a16="http://schemas.microsoft.com/office/drawing/2014/main" id="{83A5E11A-DE6F-484E-9004-7E1AA9F3F5C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523766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DE5E7-4844-4065-AEEA-9C3D0BD7D28A}"/>
              </a:ext>
            </a:extLst>
          </p:cNvPr>
          <p:cNvSpPr>
            <a:spLocks noGrp="1"/>
          </p:cNvSpPr>
          <p:nvPr>
            <p:ph type="title"/>
          </p:nvPr>
        </p:nvSpPr>
        <p:spPr/>
        <p:txBody>
          <a:bodyPr/>
          <a:lstStyle/>
          <a:p>
            <a:r>
              <a:rPr lang="en-US"/>
              <a:t>Instagram Posts Table | TrendSet - 15 of 25</a:t>
            </a:r>
          </a:p>
        </p:txBody>
      </p:sp>
      <p:graphicFrame>
        <p:nvGraphicFramePr>
          <p:cNvPr id="5" name="Table Placeholder 4">
            <a:extLst>
              <a:ext uri="{FF2B5EF4-FFF2-40B4-BE49-F238E27FC236}">
                <a16:creationId xmlns:a16="http://schemas.microsoft.com/office/drawing/2014/main" id="{1F72F1B9-4A53-4765-AAB8-1208182C5FDA}"/>
              </a:ext>
            </a:extLst>
          </p:cNvPr>
          <p:cNvGraphicFramePr>
            <a:graphicFrameLocks noGrp="1"/>
          </p:cNvGraphicFramePr>
          <p:nvPr>
            <p:ph type="tbl" sz="quarter" idx="13"/>
            <p:extLst>
              <p:ext uri="{D42A27DB-BD31-4B8C-83A1-F6EECF244321}">
                <p14:modId xmlns:p14="http://schemas.microsoft.com/office/powerpoint/2010/main" val="3037372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643924148"/>
                    </a:ext>
                  </a:extLst>
                </a:gridCol>
                <a:gridCol w="1152143">
                  <a:extLst>
                    <a:ext uri="{9D8B030D-6E8A-4147-A177-3AD203B41FA5}">
                      <a16:colId xmlns:a16="http://schemas.microsoft.com/office/drawing/2014/main" val="1862488528"/>
                    </a:ext>
                  </a:extLst>
                </a:gridCol>
                <a:gridCol w="576072">
                  <a:extLst>
                    <a:ext uri="{9D8B030D-6E8A-4147-A177-3AD203B41FA5}">
                      <a16:colId xmlns:a16="http://schemas.microsoft.com/office/drawing/2014/main" val="1574125468"/>
                    </a:ext>
                  </a:extLst>
                </a:gridCol>
                <a:gridCol w="576072">
                  <a:extLst>
                    <a:ext uri="{9D8B030D-6E8A-4147-A177-3AD203B41FA5}">
                      <a16:colId xmlns:a16="http://schemas.microsoft.com/office/drawing/2014/main" val="673591032"/>
                    </a:ext>
                  </a:extLst>
                </a:gridCol>
                <a:gridCol w="576072">
                  <a:extLst>
                    <a:ext uri="{9D8B030D-6E8A-4147-A177-3AD203B41FA5}">
                      <a16:colId xmlns:a16="http://schemas.microsoft.com/office/drawing/2014/main" val="507972931"/>
                    </a:ext>
                  </a:extLst>
                </a:gridCol>
                <a:gridCol w="576072">
                  <a:extLst>
                    <a:ext uri="{9D8B030D-6E8A-4147-A177-3AD203B41FA5}">
                      <a16:colId xmlns:a16="http://schemas.microsoft.com/office/drawing/2014/main" val="2397993188"/>
                    </a:ext>
                  </a:extLst>
                </a:gridCol>
                <a:gridCol w="576072">
                  <a:extLst>
                    <a:ext uri="{9D8B030D-6E8A-4147-A177-3AD203B41FA5}">
                      <a16:colId xmlns:a16="http://schemas.microsoft.com/office/drawing/2014/main" val="1753613254"/>
                    </a:ext>
                  </a:extLst>
                </a:gridCol>
                <a:gridCol w="576072">
                  <a:extLst>
                    <a:ext uri="{9D8B030D-6E8A-4147-A177-3AD203B41FA5}">
                      <a16:colId xmlns:a16="http://schemas.microsoft.com/office/drawing/2014/main" val="4040547214"/>
                    </a:ext>
                  </a:extLst>
                </a:gridCol>
                <a:gridCol w="576072">
                  <a:extLst>
                    <a:ext uri="{9D8B030D-6E8A-4147-A177-3AD203B41FA5}">
                      <a16:colId xmlns:a16="http://schemas.microsoft.com/office/drawing/2014/main" val="2522369728"/>
                    </a:ext>
                  </a:extLst>
                </a:gridCol>
                <a:gridCol w="576072">
                  <a:extLst>
                    <a:ext uri="{9D8B030D-6E8A-4147-A177-3AD203B41FA5}">
                      <a16:colId xmlns:a16="http://schemas.microsoft.com/office/drawing/2014/main" val="3065534321"/>
                    </a:ext>
                  </a:extLst>
                </a:gridCol>
                <a:gridCol w="576072">
                  <a:extLst>
                    <a:ext uri="{9D8B030D-6E8A-4147-A177-3AD203B41FA5}">
                      <a16:colId xmlns:a16="http://schemas.microsoft.com/office/drawing/2014/main" val="2809504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30939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13:39:18</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https://www.instagram.com/p/B625gJ_BNar/media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extLst>
                  <a:ext uri="{0D108BD9-81ED-4DB2-BD59-A6C34878D82A}">
                    <a16:rowId xmlns:a16="http://schemas.microsoft.com/office/drawing/2014/main" val="3337229221"/>
                  </a:ext>
                </a:extLst>
              </a:tr>
            </a:tbl>
          </a:graphicData>
        </a:graphic>
      </p:graphicFrame>
      <p:sp>
        <p:nvSpPr>
          <p:cNvPr id="4" name="Text Placeholder 3">
            <a:extLst>
              <a:ext uri="{FF2B5EF4-FFF2-40B4-BE49-F238E27FC236}">
                <a16:creationId xmlns:a16="http://schemas.microsoft.com/office/drawing/2014/main" id="{BFD85703-DB25-4336-98E9-6D8F76C73AC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415206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B020C-D201-405E-8D7A-BE438AC59F33}"/>
              </a:ext>
            </a:extLst>
          </p:cNvPr>
          <p:cNvSpPr>
            <a:spLocks noGrp="1"/>
          </p:cNvSpPr>
          <p:nvPr>
            <p:ph type="title"/>
          </p:nvPr>
        </p:nvSpPr>
        <p:spPr/>
        <p:txBody>
          <a:bodyPr/>
          <a:lstStyle/>
          <a:p>
            <a:r>
              <a:rPr lang="en-US"/>
              <a:t>Instagram Posts Table | TrendSet - 16 of 25</a:t>
            </a:r>
          </a:p>
        </p:txBody>
      </p:sp>
      <p:graphicFrame>
        <p:nvGraphicFramePr>
          <p:cNvPr id="5" name="Table Placeholder 4">
            <a:extLst>
              <a:ext uri="{FF2B5EF4-FFF2-40B4-BE49-F238E27FC236}">
                <a16:creationId xmlns:a16="http://schemas.microsoft.com/office/drawing/2014/main" id="{8B1B506B-4060-48B4-99BE-F8EB982C8DE1}"/>
              </a:ext>
            </a:extLst>
          </p:cNvPr>
          <p:cNvGraphicFramePr>
            <a:graphicFrameLocks noGrp="1"/>
          </p:cNvGraphicFramePr>
          <p:nvPr>
            <p:ph type="tbl" sz="quarter" idx="13"/>
            <p:extLst>
              <p:ext uri="{D42A27DB-BD31-4B8C-83A1-F6EECF244321}">
                <p14:modId xmlns:p14="http://schemas.microsoft.com/office/powerpoint/2010/main" val="348538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901090738"/>
                    </a:ext>
                  </a:extLst>
                </a:gridCol>
                <a:gridCol w="1152143">
                  <a:extLst>
                    <a:ext uri="{9D8B030D-6E8A-4147-A177-3AD203B41FA5}">
                      <a16:colId xmlns:a16="http://schemas.microsoft.com/office/drawing/2014/main" val="1332616709"/>
                    </a:ext>
                  </a:extLst>
                </a:gridCol>
                <a:gridCol w="576072">
                  <a:extLst>
                    <a:ext uri="{9D8B030D-6E8A-4147-A177-3AD203B41FA5}">
                      <a16:colId xmlns:a16="http://schemas.microsoft.com/office/drawing/2014/main" val="515385054"/>
                    </a:ext>
                  </a:extLst>
                </a:gridCol>
                <a:gridCol w="576072">
                  <a:extLst>
                    <a:ext uri="{9D8B030D-6E8A-4147-A177-3AD203B41FA5}">
                      <a16:colId xmlns:a16="http://schemas.microsoft.com/office/drawing/2014/main" val="1916702768"/>
                    </a:ext>
                  </a:extLst>
                </a:gridCol>
                <a:gridCol w="576072">
                  <a:extLst>
                    <a:ext uri="{9D8B030D-6E8A-4147-A177-3AD203B41FA5}">
                      <a16:colId xmlns:a16="http://schemas.microsoft.com/office/drawing/2014/main" val="2498587328"/>
                    </a:ext>
                  </a:extLst>
                </a:gridCol>
                <a:gridCol w="576072">
                  <a:extLst>
                    <a:ext uri="{9D8B030D-6E8A-4147-A177-3AD203B41FA5}">
                      <a16:colId xmlns:a16="http://schemas.microsoft.com/office/drawing/2014/main" val="3755835112"/>
                    </a:ext>
                  </a:extLst>
                </a:gridCol>
                <a:gridCol w="576072">
                  <a:extLst>
                    <a:ext uri="{9D8B030D-6E8A-4147-A177-3AD203B41FA5}">
                      <a16:colId xmlns:a16="http://schemas.microsoft.com/office/drawing/2014/main" val="2850180807"/>
                    </a:ext>
                  </a:extLst>
                </a:gridCol>
                <a:gridCol w="576072">
                  <a:extLst>
                    <a:ext uri="{9D8B030D-6E8A-4147-A177-3AD203B41FA5}">
                      <a16:colId xmlns:a16="http://schemas.microsoft.com/office/drawing/2014/main" val="2313296520"/>
                    </a:ext>
                  </a:extLst>
                </a:gridCol>
                <a:gridCol w="576072">
                  <a:extLst>
                    <a:ext uri="{9D8B030D-6E8A-4147-A177-3AD203B41FA5}">
                      <a16:colId xmlns:a16="http://schemas.microsoft.com/office/drawing/2014/main" val="2068386225"/>
                    </a:ext>
                  </a:extLst>
                </a:gridCol>
                <a:gridCol w="576072">
                  <a:extLst>
                    <a:ext uri="{9D8B030D-6E8A-4147-A177-3AD203B41FA5}">
                      <a16:colId xmlns:a16="http://schemas.microsoft.com/office/drawing/2014/main" val="2290013064"/>
                    </a:ext>
                  </a:extLst>
                </a:gridCol>
                <a:gridCol w="576072">
                  <a:extLst>
                    <a:ext uri="{9D8B030D-6E8A-4147-A177-3AD203B41FA5}">
                      <a16:colId xmlns:a16="http://schemas.microsoft.com/office/drawing/2014/main" val="4150184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50903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13:31:52</a:t>
                      </a:r>
                      <a:r>
                        <a:rPr kumimoji="0" lang="en-US" sz="1000" b="0" i="0" u="none" strike="noStrike" kern="1200" cap="none" spc="0" normalizeH="0" baseline="0" noProof="0">
                          <a:ln>
                            <a:noFill/>
                          </a:ln>
                          <a:solidFill>
                            <a:prstClr val="black"/>
                          </a:solidFill>
                          <a:effectLst/>
                          <a:uLnTx/>
                          <a:uFillTx/>
                          <a:latin typeface="+mn-lt"/>
                          <a:ea typeface="+mn-ea"/>
                          <a:cs typeface="+mn-cs"/>
                        </a:rPr>
                        <a:t>
 Trend Motif NATURAL EVOLUTION plus coziness... Pillows in shades of stone-grey by @knitfactory_official.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https://www.instagram.com/p/B624vLkhKi_/media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13:14:58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a:t>
                      </a:r>
                    </a:p>
                  </a:txBody>
                  <a:tcPr/>
                </a:tc>
                <a:extLst>
                  <a:ext uri="{0D108BD9-81ED-4DB2-BD59-A6C34878D82A}">
                    <a16:rowId xmlns:a16="http://schemas.microsoft.com/office/drawing/2014/main" val="1357113587"/>
                  </a:ext>
                </a:extLst>
              </a:tr>
            </a:tbl>
          </a:graphicData>
        </a:graphic>
      </p:graphicFrame>
      <p:sp>
        <p:nvSpPr>
          <p:cNvPr id="4" name="Text Placeholder 3">
            <a:extLst>
              <a:ext uri="{FF2B5EF4-FFF2-40B4-BE49-F238E27FC236}">
                <a16:creationId xmlns:a16="http://schemas.microsoft.com/office/drawing/2014/main" id="{544E0FFF-D0B8-4901-A4CA-E731FD89C231}"/>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6917236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C5FE-3257-48FD-8714-DB198C5DD615}"/>
              </a:ext>
            </a:extLst>
          </p:cNvPr>
          <p:cNvSpPr>
            <a:spLocks noGrp="1"/>
          </p:cNvSpPr>
          <p:nvPr>
            <p:ph type="title"/>
          </p:nvPr>
        </p:nvSpPr>
        <p:spPr/>
        <p:txBody>
          <a:bodyPr/>
          <a:lstStyle/>
          <a:p>
            <a:r>
              <a:rPr lang="en-US"/>
              <a:t>Instagram Posts Table | TrendSet - 17 of 25</a:t>
            </a:r>
          </a:p>
        </p:txBody>
      </p:sp>
      <p:graphicFrame>
        <p:nvGraphicFramePr>
          <p:cNvPr id="5" name="Table Placeholder 4">
            <a:extLst>
              <a:ext uri="{FF2B5EF4-FFF2-40B4-BE49-F238E27FC236}">
                <a16:creationId xmlns:a16="http://schemas.microsoft.com/office/drawing/2014/main" id="{AB2F0269-579E-4D58-B157-E18F97A5EFCA}"/>
              </a:ext>
            </a:extLst>
          </p:cNvPr>
          <p:cNvGraphicFramePr>
            <a:graphicFrameLocks noGrp="1"/>
          </p:cNvGraphicFramePr>
          <p:nvPr>
            <p:ph type="tbl" sz="quarter" idx="13"/>
            <p:extLst>
              <p:ext uri="{D42A27DB-BD31-4B8C-83A1-F6EECF244321}">
                <p14:modId xmlns:p14="http://schemas.microsoft.com/office/powerpoint/2010/main" val="1086901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621454368"/>
                    </a:ext>
                  </a:extLst>
                </a:gridCol>
                <a:gridCol w="1152143">
                  <a:extLst>
                    <a:ext uri="{9D8B030D-6E8A-4147-A177-3AD203B41FA5}">
                      <a16:colId xmlns:a16="http://schemas.microsoft.com/office/drawing/2014/main" val="2972107662"/>
                    </a:ext>
                  </a:extLst>
                </a:gridCol>
                <a:gridCol w="576072">
                  <a:extLst>
                    <a:ext uri="{9D8B030D-6E8A-4147-A177-3AD203B41FA5}">
                      <a16:colId xmlns:a16="http://schemas.microsoft.com/office/drawing/2014/main" val="781118581"/>
                    </a:ext>
                  </a:extLst>
                </a:gridCol>
                <a:gridCol w="576072">
                  <a:extLst>
                    <a:ext uri="{9D8B030D-6E8A-4147-A177-3AD203B41FA5}">
                      <a16:colId xmlns:a16="http://schemas.microsoft.com/office/drawing/2014/main" val="2280684580"/>
                    </a:ext>
                  </a:extLst>
                </a:gridCol>
                <a:gridCol w="576072">
                  <a:extLst>
                    <a:ext uri="{9D8B030D-6E8A-4147-A177-3AD203B41FA5}">
                      <a16:colId xmlns:a16="http://schemas.microsoft.com/office/drawing/2014/main" val="104676223"/>
                    </a:ext>
                  </a:extLst>
                </a:gridCol>
                <a:gridCol w="576072">
                  <a:extLst>
                    <a:ext uri="{9D8B030D-6E8A-4147-A177-3AD203B41FA5}">
                      <a16:colId xmlns:a16="http://schemas.microsoft.com/office/drawing/2014/main" val="2596054566"/>
                    </a:ext>
                  </a:extLst>
                </a:gridCol>
                <a:gridCol w="576072">
                  <a:extLst>
                    <a:ext uri="{9D8B030D-6E8A-4147-A177-3AD203B41FA5}">
                      <a16:colId xmlns:a16="http://schemas.microsoft.com/office/drawing/2014/main" val="2042055063"/>
                    </a:ext>
                  </a:extLst>
                </a:gridCol>
                <a:gridCol w="576072">
                  <a:extLst>
                    <a:ext uri="{9D8B030D-6E8A-4147-A177-3AD203B41FA5}">
                      <a16:colId xmlns:a16="http://schemas.microsoft.com/office/drawing/2014/main" val="2764866932"/>
                    </a:ext>
                  </a:extLst>
                </a:gridCol>
                <a:gridCol w="576072">
                  <a:extLst>
                    <a:ext uri="{9D8B030D-6E8A-4147-A177-3AD203B41FA5}">
                      <a16:colId xmlns:a16="http://schemas.microsoft.com/office/drawing/2014/main" val="1714400279"/>
                    </a:ext>
                  </a:extLst>
                </a:gridCol>
                <a:gridCol w="576072">
                  <a:extLst>
                    <a:ext uri="{9D8B030D-6E8A-4147-A177-3AD203B41FA5}">
                      <a16:colId xmlns:a16="http://schemas.microsoft.com/office/drawing/2014/main" val="2274877047"/>
                    </a:ext>
                  </a:extLst>
                </a:gridCol>
                <a:gridCol w="576072">
                  <a:extLst>
                    <a:ext uri="{9D8B030D-6E8A-4147-A177-3AD203B41FA5}">
                      <a16:colId xmlns:a16="http://schemas.microsoft.com/office/drawing/2014/main" val="1584244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51565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11:07:05</a:t>
                      </a:r>
                      <a:r>
                        <a:rPr kumimoji="0" lang="en-US" sz="1000" b="0" i="0" u="none" strike="noStrike" kern="1200" cap="none" spc="0" normalizeH="0" baseline="0" noProof="0">
                          <a:ln>
                            <a:noFill/>
                          </a:ln>
                          <a:solidFill>
                            <a:prstClr val="black"/>
                          </a:solidFill>
                          <a:effectLst/>
                          <a:uLnTx/>
                          <a:uFillTx/>
                          <a:latin typeface="+mn-lt"/>
                          <a:ea typeface="+mn-ea"/>
                          <a:cs typeface="+mn-cs"/>
                        </a:rPr>
                        <a:t>
 Have you already had a look at our highlights which we added to our Instagram profil? Check them out! 💙 – In this post we have a NATURAL EVOLUTION inspired lowboard for the living room by @bachemartcraft for you.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https://www.instagram.com/p/B62oKq7BYFs/media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extLst>
                  <a:ext uri="{0D108BD9-81ED-4DB2-BD59-A6C34878D82A}">
                    <a16:rowId xmlns:a16="http://schemas.microsoft.com/office/drawing/2014/main" val="674102043"/>
                  </a:ext>
                </a:extLst>
              </a:tr>
            </a:tbl>
          </a:graphicData>
        </a:graphic>
      </p:graphicFrame>
      <p:sp>
        <p:nvSpPr>
          <p:cNvPr id="4" name="Text Placeholder 3">
            <a:extLst>
              <a:ext uri="{FF2B5EF4-FFF2-40B4-BE49-F238E27FC236}">
                <a16:creationId xmlns:a16="http://schemas.microsoft.com/office/drawing/2014/main" id="{CB684532-86F4-407E-A130-36C1A5401F40}"/>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933307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199FC-55E4-47ED-B856-2009052B2D8A}"/>
              </a:ext>
            </a:extLst>
          </p:cNvPr>
          <p:cNvSpPr>
            <a:spLocks noGrp="1"/>
          </p:cNvSpPr>
          <p:nvPr>
            <p:ph type="title"/>
          </p:nvPr>
        </p:nvSpPr>
        <p:spPr/>
        <p:txBody>
          <a:bodyPr/>
          <a:lstStyle/>
          <a:p>
            <a:r>
              <a:rPr lang="en-US"/>
              <a:t>Instagram Posts Table | TrendSet - 18 of 25</a:t>
            </a:r>
          </a:p>
        </p:txBody>
      </p:sp>
      <p:graphicFrame>
        <p:nvGraphicFramePr>
          <p:cNvPr id="5" name="Table Placeholder 4">
            <a:extLst>
              <a:ext uri="{FF2B5EF4-FFF2-40B4-BE49-F238E27FC236}">
                <a16:creationId xmlns:a16="http://schemas.microsoft.com/office/drawing/2014/main" id="{B2AC8449-4D51-4A1D-8DF0-AED35309A43F}"/>
              </a:ext>
            </a:extLst>
          </p:cNvPr>
          <p:cNvGraphicFramePr>
            <a:graphicFrameLocks noGrp="1"/>
          </p:cNvGraphicFramePr>
          <p:nvPr>
            <p:ph type="tbl" sz="quarter" idx="13"/>
            <p:extLst>
              <p:ext uri="{D42A27DB-BD31-4B8C-83A1-F6EECF244321}">
                <p14:modId xmlns:p14="http://schemas.microsoft.com/office/powerpoint/2010/main" val="198444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920477699"/>
                    </a:ext>
                  </a:extLst>
                </a:gridCol>
                <a:gridCol w="1152143">
                  <a:extLst>
                    <a:ext uri="{9D8B030D-6E8A-4147-A177-3AD203B41FA5}">
                      <a16:colId xmlns:a16="http://schemas.microsoft.com/office/drawing/2014/main" val="3120457363"/>
                    </a:ext>
                  </a:extLst>
                </a:gridCol>
                <a:gridCol w="576072">
                  <a:extLst>
                    <a:ext uri="{9D8B030D-6E8A-4147-A177-3AD203B41FA5}">
                      <a16:colId xmlns:a16="http://schemas.microsoft.com/office/drawing/2014/main" val="1705166798"/>
                    </a:ext>
                  </a:extLst>
                </a:gridCol>
                <a:gridCol w="576072">
                  <a:extLst>
                    <a:ext uri="{9D8B030D-6E8A-4147-A177-3AD203B41FA5}">
                      <a16:colId xmlns:a16="http://schemas.microsoft.com/office/drawing/2014/main" val="3662562639"/>
                    </a:ext>
                  </a:extLst>
                </a:gridCol>
                <a:gridCol w="576072">
                  <a:extLst>
                    <a:ext uri="{9D8B030D-6E8A-4147-A177-3AD203B41FA5}">
                      <a16:colId xmlns:a16="http://schemas.microsoft.com/office/drawing/2014/main" val="980205160"/>
                    </a:ext>
                  </a:extLst>
                </a:gridCol>
                <a:gridCol w="576072">
                  <a:extLst>
                    <a:ext uri="{9D8B030D-6E8A-4147-A177-3AD203B41FA5}">
                      <a16:colId xmlns:a16="http://schemas.microsoft.com/office/drawing/2014/main" val="2050346370"/>
                    </a:ext>
                  </a:extLst>
                </a:gridCol>
                <a:gridCol w="576072">
                  <a:extLst>
                    <a:ext uri="{9D8B030D-6E8A-4147-A177-3AD203B41FA5}">
                      <a16:colId xmlns:a16="http://schemas.microsoft.com/office/drawing/2014/main" val="1699961194"/>
                    </a:ext>
                  </a:extLst>
                </a:gridCol>
                <a:gridCol w="576072">
                  <a:extLst>
                    <a:ext uri="{9D8B030D-6E8A-4147-A177-3AD203B41FA5}">
                      <a16:colId xmlns:a16="http://schemas.microsoft.com/office/drawing/2014/main" val="3804908381"/>
                    </a:ext>
                  </a:extLst>
                </a:gridCol>
                <a:gridCol w="576072">
                  <a:extLst>
                    <a:ext uri="{9D8B030D-6E8A-4147-A177-3AD203B41FA5}">
                      <a16:colId xmlns:a16="http://schemas.microsoft.com/office/drawing/2014/main" val="2170178632"/>
                    </a:ext>
                  </a:extLst>
                </a:gridCol>
                <a:gridCol w="576072">
                  <a:extLst>
                    <a:ext uri="{9D8B030D-6E8A-4147-A177-3AD203B41FA5}">
                      <a16:colId xmlns:a16="http://schemas.microsoft.com/office/drawing/2014/main" val="3192558884"/>
                    </a:ext>
                  </a:extLst>
                </a:gridCol>
                <a:gridCol w="576072">
                  <a:extLst>
                    <a:ext uri="{9D8B030D-6E8A-4147-A177-3AD203B41FA5}">
                      <a16:colId xmlns:a16="http://schemas.microsoft.com/office/drawing/2014/main" val="1771330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36768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19:40:47</a:t>
                      </a:r>
                      <a:r>
                        <a:rPr kumimoji="0" lang="en-US" sz="1000" b="0" i="0" u="none" strike="noStrike" kern="1200" cap="none" spc="0" normalizeH="0" baseline="0" noProof="0">
                          <a:ln>
                            <a:noFill/>
                          </a:ln>
                          <a:solidFill>
                            <a:prstClr val="black"/>
                          </a:solidFill>
                          <a:effectLst/>
                          <a:uLnTx/>
                          <a:uFillTx/>
                          <a:latin typeface="+mn-lt"/>
                          <a:ea typeface="+mn-ea"/>
                          <a:cs typeface="+mn-cs"/>
                        </a:rPr>
                        <a:t>
 Natural Materials and full of details... That’s NATURAL EVOLUTION. Can you see the leaf-structure in the ceramic bowls by @vanverre.fairtrade?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https://www.instagram.com/p/B60-KVLBk_l/media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extLst>
                  <a:ext uri="{0D108BD9-81ED-4DB2-BD59-A6C34878D82A}">
                    <a16:rowId xmlns:a16="http://schemas.microsoft.com/office/drawing/2014/main" val="4075508782"/>
                  </a:ext>
                </a:extLst>
              </a:tr>
            </a:tbl>
          </a:graphicData>
        </a:graphic>
      </p:graphicFrame>
      <p:sp>
        <p:nvSpPr>
          <p:cNvPr id="4" name="Text Placeholder 3">
            <a:extLst>
              <a:ext uri="{FF2B5EF4-FFF2-40B4-BE49-F238E27FC236}">
                <a16:creationId xmlns:a16="http://schemas.microsoft.com/office/drawing/2014/main" id="{59570FEE-D43A-473C-8CD4-77E6A7B4B54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36223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2B37E-6F16-4381-BAC7-90AA7ACBA8F2}"/>
              </a:ext>
            </a:extLst>
          </p:cNvPr>
          <p:cNvSpPr>
            <a:spLocks noGrp="1"/>
          </p:cNvSpPr>
          <p:nvPr>
            <p:ph type="title"/>
          </p:nvPr>
        </p:nvSpPr>
        <p:spPr/>
        <p:txBody>
          <a:bodyPr/>
          <a:lstStyle/>
          <a:p>
            <a:r>
              <a:rPr lang="en-US"/>
              <a:t>Instagram Posts Table | TrendSet - 19 of 25</a:t>
            </a:r>
          </a:p>
        </p:txBody>
      </p:sp>
      <p:graphicFrame>
        <p:nvGraphicFramePr>
          <p:cNvPr id="5" name="Table Placeholder 4">
            <a:extLst>
              <a:ext uri="{FF2B5EF4-FFF2-40B4-BE49-F238E27FC236}">
                <a16:creationId xmlns:a16="http://schemas.microsoft.com/office/drawing/2014/main" id="{A3B9A6C0-602D-4771-8D00-9BF3CC667171}"/>
              </a:ext>
            </a:extLst>
          </p:cNvPr>
          <p:cNvGraphicFramePr>
            <a:graphicFrameLocks noGrp="1"/>
          </p:cNvGraphicFramePr>
          <p:nvPr>
            <p:ph type="tbl" sz="quarter" idx="13"/>
            <p:extLst>
              <p:ext uri="{D42A27DB-BD31-4B8C-83A1-F6EECF244321}">
                <p14:modId xmlns:p14="http://schemas.microsoft.com/office/powerpoint/2010/main" val="62727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782932683"/>
                    </a:ext>
                  </a:extLst>
                </a:gridCol>
                <a:gridCol w="1152143">
                  <a:extLst>
                    <a:ext uri="{9D8B030D-6E8A-4147-A177-3AD203B41FA5}">
                      <a16:colId xmlns:a16="http://schemas.microsoft.com/office/drawing/2014/main" val="4141027317"/>
                    </a:ext>
                  </a:extLst>
                </a:gridCol>
                <a:gridCol w="576072">
                  <a:extLst>
                    <a:ext uri="{9D8B030D-6E8A-4147-A177-3AD203B41FA5}">
                      <a16:colId xmlns:a16="http://schemas.microsoft.com/office/drawing/2014/main" val="3432896458"/>
                    </a:ext>
                  </a:extLst>
                </a:gridCol>
                <a:gridCol w="576072">
                  <a:extLst>
                    <a:ext uri="{9D8B030D-6E8A-4147-A177-3AD203B41FA5}">
                      <a16:colId xmlns:a16="http://schemas.microsoft.com/office/drawing/2014/main" val="812909246"/>
                    </a:ext>
                  </a:extLst>
                </a:gridCol>
                <a:gridCol w="576072">
                  <a:extLst>
                    <a:ext uri="{9D8B030D-6E8A-4147-A177-3AD203B41FA5}">
                      <a16:colId xmlns:a16="http://schemas.microsoft.com/office/drawing/2014/main" val="3379800688"/>
                    </a:ext>
                  </a:extLst>
                </a:gridCol>
                <a:gridCol w="576072">
                  <a:extLst>
                    <a:ext uri="{9D8B030D-6E8A-4147-A177-3AD203B41FA5}">
                      <a16:colId xmlns:a16="http://schemas.microsoft.com/office/drawing/2014/main" val="1938601973"/>
                    </a:ext>
                  </a:extLst>
                </a:gridCol>
                <a:gridCol w="576072">
                  <a:extLst>
                    <a:ext uri="{9D8B030D-6E8A-4147-A177-3AD203B41FA5}">
                      <a16:colId xmlns:a16="http://schemas.microsoft.com/office/drawing/2014/main" val="1708982356"/>
                    </a:ext>
                  </a:extLst>
                </a:gridCol>
                <a:gridCol w="576072">
                  <a:extLst>
                    <a:ext uri="{9D8B030D-6E8A-4147-A177-3AD203B41FA5}">
                      <a16:colId xmlns:a16="http://schemas.microsoft.com/office/drawing/2014/main" val="1386226455"/>
                    </a:ext>
                  </a:extLst>
                </a:gridCol>
                <a:gridCol w="576072">
                  <a:extLst>
                    <a:ext uri="{9D8B030D-6E8A-4147-A177-3AD203B41FA5}">
                      <a16:colId xmlns:a16="http://schemas.microsoft.com/office/drawing/2014/main" val="1026892614"/>
                    </a:ext>
                  </a:extLst>
                </a:gridCol>
                <a:gridCol w="576072">
                  <a:extLst>
                    <a:ext uri="{9D8B030D-6E8A-4147-A177-3AD203B41FA5}">
                      <a16:colId xmlns:a16="http://schemas.microsoft.com/office/drawing/2014/main" val="3818706470"/>
                    </a:ext>
                  </a:extLst>
                </a:gridCol>
                <a:gridCol w="576072">
                  <a:extLst>
                    <a:ext uri="{9D8B030D-6E8A-4147-A177-3AD203B41FA5}">
                      <a16:colId xmlns:a16="http://schemas.microsoft.com/office/drawing/2014/main" val="2983397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62783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19:37:31</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New things develop from the given. Creativity is shown in the smallest detail. The beauty of nature is the inspiration for many designs. Elementary textures, imperfect surfaces and sustainable, often untreated materials celebrate an almost meditative simplicity in the designs. Translucent elements and fabrics create a light atmosphere. Picturesque ombré effects gently accentuate interiors and fashion pieces. Materials and textiles proudly present their history. Sun-faded leather, marbled terracotta, faded linen, lively wooden surfaces and porous stoneware tell of life in the forces of nature. Rich colours, a multisensory design and organic forms complete the warm, minimalist and sensual designs.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https://www.instagram.com/p/B609ybeh9-w/media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extLst>
                  <a:ext uri="{0D108BD9-81ED-4DB2-BD59-A6C34878D82A}">
                    <a16:rowId xmlns:a16="http://schemas.microsoft.com/office/drawing/2014/main" val="185926447"/>
                  </a:ext>
                </a:extLst>
              </a:tr>
            </a:tbl>
          </a:graphicData>
        </a:graphic>
      </p:graphicFrame>
      <p:sp>
        <p:nvSpPr>
          <p:cNvPr id="4" name="Text Placeholder 3">
            <a:extLst>
              <a:ext uri="{FF2B5EF4-FFF2-40B4-BE49-F238E27FC236}">
                <a16:creationId xmlns:a16="http://schemas.microsoft.com/office/drawing/2014/main" id="{9A2D8C52-21A8-4F28-9AC2-43B9687C852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99802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2281D-A8C6-4AA0-B1E3-A12CD1936AC1}"/>
              </a:ext>
            </a:extLst>
          </p:cNvPr>
          <p:cNvSpPr>
            <a:spLocks noGrp="1"/>
          </p:cNvSpPr>
          <p:nvPr>
            <p:ph type="title"/>
          </p:nvPr>
        </p:nvSpPr>
        <p:spPr/>
        <p:txBody>
          <a:bodyPr/>
          <a:lstStyle/>
          <a:p>
            <a:r>
              <a:rPr lang="en-US"/>
              <a:t>Instagram Posts Table | TrendSet - 20 of 25</a:t>
            </a:r>
          </a:p>
        </p:txBody>
      </p:sp>
      <p:graphicFrame>
        <p:nvGraphicFramePr>
          <p:cNvPr id="5" name="Table Placeholder 4">
            <a:extLst>
              <a:ext uri="{FF2B5EF4-FFF2-40B4-BE49-F238E27FC236}">
                <a16:creationId xmlns:a16="http://schemas.microsoft.com/office/drawing/2014/main" id="{564760BD-420D-4A3A-AE9A-BD940E18031D}"/>
              </a:ext>
            </a:extLst>
          </p:cNvPr>
          <p:cNvGraphicFramePr>
            <a:graphicFrameLocks noGrp="1"/>
          </p:cNvGraphicFramePr>
          <p:nvPr>
            <p:ph type="tbl" sz="quarter" idx="13"/>
            <p:extLst>
              <p:ext uri="{D42A27DB-BD31-4B8C-83A1-F6EECF244321}">
                <p14:modId xmlns:p14="http://schemas.microsoft.com/office/powerpoint/2010/main" val="162129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439499107"/>
                    </a:ext>
                  </a:extLst>
                </a:gridCol>
                <a:gridCol w="1152143">
                  <a:extLst>
                    <a:ext uri="{9D8B030D-6E8A-4147-A177-3AD203B41FA5}">
                      <a16:colId xmlns:a16="http://schemas.microsoft.com/office/drawing/2014/main" val="2054624276"/>
                    </a:ext>
                  </a:extLst>
                </a:gridCol>
                <a:gridCol w="576072">
                  <a:extLst>
                    <a:ext uri="{9D8B030D-6E8A-4147-A177-3AD203B41FA5}">
                      <a16:colId xmlns:a16="http://schemas.microsoft.com/office/drawing/2014/main" val="2628538320"/>
                    </a:ext>
                  </a:extLst>
                </a:gridCol>
                <a:gridCol w="576072">
                  <a:extLst>
                    <a:ext uri="{9D8B030D-6E8A-4147-A177-3AD203B41FA5}">
                      <a16:colId xmlns:a16="http://schemas.microsoft.com/office/drawing/2014/main" val="3939042670"/>
                    </a:ext>
                  </a:extLst>
                </a:gridCol>
                <a:gridCol w="576072">
                  <a:extLst>
                    <a:ext uri="{9D8B030D-6E8A-4147-A177-3AD203B41FA5}">
                      <a16:colId xmlns:a16="http://schemas.microsoft.com/office/drawing/2014/main" val="4259445312"/>
                    </a:ext>
                  </a:extLst>
                </a:gridCol>
                <a:gridCol w="576072">
                  <a:extLst>
                    <a:ext uri="{9D8B030D-6E8A-4147-A177-3AD203B41FA5}">
                      <a16:colId xmlns:a16="http://schemas.microsoft.com/office/drawing/2014/main" val="3609171394"/>
                    </a:ext>
                  </a:extLst>
                </a:gridCol>
                <a:gridCol w="576072">
                  <a:extLst>
                    <a:ext uri="{9D8B030D-6E8A-4147-A177-3AD203B41FA5}">
                      <a16:colId xmlns:a16="http://schemas.microsoft.com/office/drawing/2014/main" val="403883758"/>
                    </a:ext>
                  </a:extLst>
                </a:gridCol>
                <a:gridCol w="576072">
                  <a:extLst>
                    <a:ext uri="{9D8B030D-6E8A-4147-A177-3AD203B41FA5}">
                      <a16:colId xmlns:a16="http://schemas.microsoft.com/office/drawing/2014/main" val="675478438"/>
                    </a:ext>
                  </a:extLst>
                </a:gridCol>
                <a:gridCol w="576072">
                  <a:extLst>
                    <a:ext uri="{9D8B030D-6E8A-4147-A177-3AD203B41FA5}">
                      <a16:colId xmlns:a16="http://schemas.microsoft.com/office/drawing/2014/main" val="381131107"/>
                    </a:ext>
                  </a:extLst>
                </a:gridCol>
                <a:gridCol w="576072">
                  <a:extLst>
                    <a:ext uri="{9D8B030D-6E8A-4147-A177-3AD203B41FA5}">
                      <a16:colId xmlns:a16="http://schemas.microsoft.com/office/drawing/2014/main" val="2200774053"/>
                    </a:ext>
                  </a:extLst>
                </a:gridCol>
                <a:gridCol w="576072">
                  <a:extLst>
                    <a:ext uri="{9D8B030D-6E8A-4147-A177-3AD203B41FA5}">
                      <a16:colId xmlns:a16="http://schemas.microsoft.com/office/drawing/2014/main" val="2747736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30819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19:35:24</a:t>
                      </a:r>
                      <a:r>
                        <a:rPr kumimoji="0" lang="en-US" sz="1000" b="0" i="0" u="none" strike="noStrike" kern="1200" cap="none" spc="0" normalizeH="0" baseline="0" noProof="0">
                          <a:ln>
                            <a:noFill/>
                          </a:ln>
                          <a:solidFill>
                            <a:prstClr val="black"/>
                          </a:solidFill>
                          <a:effectLst/>
                          <a:uLnTx/>
                          <a:uFillTx/>
                          <a:latin typeface="+mn-lt"/>
                          <a:ea typeface="+mn-ea"/>
                          <a:cs typeface="+mn-cs"/>
                        </a:rPr>
                        <a:t>
 Before we present you TrendMotif NATURAL EVOLUTION, we want to show you something a bit outstanding made by @jlinedecoration ... It’s almost a fusion of NATURAL EVOLUTION and INFINITE POWER because of the pattern on the scull. Definitly inspirational!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https://www.instagram.com/p/B609i4TBTpN/media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extLst>
                  <a:ext uri="{0D108BD9-81ED-4DB2-BD59-A6C34878D82A}">
                    <a16:rowId xmlns:a16="http://schemas.microsoft.com/office/drawing/2014/main" val="2117772582"/>
                  </a:ext>
                </a:extLst>
              </a:tr>
            </a:tbl>
          </a:graphicData>
        </a:graphic>
      </p:graphicFrame>
      <p:sp>
        <p:nvSpPr>
          <p:cNvPr id="4" name="Text Placeholder 3">
            <a:extLst>
              <a:ext uri="{FF2B5EF4-FFF2-40B4-BE49-F238E27FC236}">
                <a16:creationId xmlns:a16="http://schemas.microsoft.com/office/drawing/2014/main" id="{3E2FF2E6-CF6F-425F-A756-A95A3D78357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4138066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8AD3B-A81B-40EC-B9D1-5C45AA235941}"/>
              </a:ext>
            </a:extLst>
          </p:cNvPr>
          <p:cNvSpPr>
            <a:spLocks noGrp="1"/>
          </p:cNvSpPr>
          <p:nvPr>
            <p:ph type="title"/>
          </p:nvPr>
        </p:nvSpPr>
        <p:spPr/>
        <p:txBody>
          <a:bodyPr/>
          <a:lstStyle/>
          <a:p>
            <a:r>
              <a:rPr lang="en-US"/>
              <a:t>Instagram Posts Table | TrendSet - 21 of 25</a:t>
            </a:r>
          </a:p>
        </p:txBody>
      </p:sp>
      <p:graphicFrame>
        <p:nvGraphicFramePr>
          <p:cNvPr id="5" name="Table Placeholder 4">
            <a:extLst>
              <a:ext uri="{FF2B5EF4-FFF2-40B4-BE49-F238E27FC236}">
                <a16:creationId xmlns:a16="http://schemas.microsoft.com/office/drawing/2014/main" id="{3B7EF459-20E4-4A24-8191-7C4F2A3B587B}"/>
              </a:ext>
            </a:extLst>
          </p:cNvPr>
          <p:cNvGraphicFramePr>
            <a:graphicFrameLocks noGrp="1"/>
          </p:cNvGraphicFramePr>
          <p:nvPr>
            <p:ph type="tbl" sz="quarter" idx="13"/>
            <p:extLst>
              <p:ext uri="{D42A27DB-BD31-4B8C-83A1-F6EECF244321}">
                <p14:modId xmlns:p14="http://schemas.microsoft.com/office/powerpoint/2010/main" val="1638833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758007698"/>
                    </a:ext>
                  </a:extLst>
                </a:gridCol>
                <a:gridCol w="1152143">
                  <a:extLst>
                    <a:ext uri="{9D8B030D-6E8A-4147-A177-3AD203B41FA5}">
                      <a16:colId xmlns:a16="http://schemas.microsoft.com/office/drawing/2014/main" val="2113055428"/>
                    </a:ext>
                  </a:extLst>
                </a:gridCol>
                <a:gridCol w="576072">
                  <a:extLst>
                    <a:ext uri="{9D8B030D-6E8A-4147-A177-3AD203B41FA5}">
                      <a16:colId xmlns:a16="http://schemas.microsoft.com/office/drawing/2014/main" val="444704502"/>
                    </a:ext>
                  </a:extLst>
                </a:gridCol>
                <a:gridCol w="576072">
                  <a:extLst>
                    <a:ext uri="{9D8B030D-6E8A-4147-A177-3AD203B41FA5}">
                      <a16:colId xmlns:a16="http://schemas.microsoft.com/office/drawing/2014/main" val="1272555066"/>
                    </a:ext>
                  </a:extLst>
                </a:gridCol>
                <a:gridCol w="576072">
                  <a:extLst>
                    <a:ext uri="{9D8B030D-6E8A-4147-A177-3AD203B41FA5}">
                      <a16:colId xmlns:a16="http://schemas.microsoft.com/office/drawing/2014/main" val="2291181346"/>
                    </a:ext>
                  </a:extLst>
                </a:gridCol>
                <a:gridCol w="576072">
                  <a:extLst>
                    <a:ext uri="{9D8B030D-6E8A-4147-A177-3AD203B41FA5}">
                      <a16:colId xmlns:a16="http://schemas.microsoft.com/office/drawing/2014/main" val="2787834051"/>
                    </a:ext>
                  </a:extLst>
                </a:gridCol>
                <a:gridCol w="576072">
                  <a:extLst>
                    <a:ext uri="{9D8B030D-6E8A-4147-A177-3AD203B41FA5}">
                      <a16:colId xmlns:a16="http://schemas.microsoft.com/office/drawing/2014/main" val="1873030414"/>
                    </a:ext>
                  </a:extLst>
                </a:gridCol>
                <a:gridCol w="576072">
                  <a:extLst>
                    <a:ext uri="{9D8B030D-6E8A-4147-A177-3AD203B41FA5}">
                      <a16:colId xmlns:a16="http://schemas.microsoft.com/office/drawing/2014/main" val="1460235251"/>
                    </a:ext>
                  </a:extLst>
                </a:gridCol>
                <a:gridCol w="576072">
                  <a:extLst>
                    <a:ext uri="{9D8B030D-6E8A-4147-A177-3AD203B41FA5}">
                      <a16:colId xmlns:a16="http://schemas.microsoft.com/office/drawing/2014/main" val="3396341480"/>
                    </a:ext>
                  </a:extLst>
                </a:gridCol>
                <a:gridCol w="576072">
                  <a:extLst>
                    <a:ext uri="{9D8B030D-6E8A-4147-A177-3AD203B41FA5}">
                      <a16:colId xmlns:a16="http://schemas.microsoft.com/office/drawing/2014/main" val="2627030880"/>
                    </a:ext>
                  </a:extLst>
                </a:gridCol>
                <a:gridCol w="576072">
                  <a:extLst>
                    <a:ext uri="{9D8B030D-6E8A-4147-A177-3AD203B41FA5}">
                      <a16:colId xmlns:a16="http://schemas.microsoft.com/office/drawing/2014/main" val="3445091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58862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23:22:23</a:t>
                      </a:r>
                      <a:r>
                        <a:rPr kumimoji="0" lang="en-US" sz="1000" b="0" i="0" u="none" strike="noStrike" kern="1200" cap="none" spc="0" normalizeH="0" baseline="0" noProof="0">
                          <a:ln>
                            <a:noFill/>
                          </a:ln>
                          <a:solidFill>
                            <a:prstClr val="black"/>
                          </a:solidFill>
                          <a:effectLst/>
                          <a:uLnTx/>
                          <a:uFillTx/>
                          <a:latin typeface="+mn-lt"/>
                          <a:ea typeface="+mn-ea"/>
                          <a:cs typeface="+mn-cs"/>
                        </a:rPr>
                        <a:t>
 You are still searching for a great NATURAL EVOLUTION styled seat for reading in your garden? Here you go! 😉 This one is of @brostecph.  Design pieces of natural materials give things a special vibe, don’t they?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https://www.instagram.com/p/B6yyuhUhA48/media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extLst>
                  <a:ext uri="{0D108BD9-81ED-4DB2-BD59-A6C34878D82A}">
                    <a16:rowId xmlns:a16="http://schemas.microsoft.com/office/drawing/2014/main" val="2306027551"/>
                  </a:ext>
                </a:extLst>
              </a:tr>
            </a:tbl>
          </a:graphicData>
        </a:graphic>
      </p:graphicFrame>
      <p:sp>
        <p:nvSpPr>
          <p:cNvPr id="4" name="Text Placeholder 3">
            <a:extLst>
              <a:ext uri="{FF2B5EF4-FFF2-40B4-BE49-F238E27FC236}">
                <a16:creationId xmlns:a16="http://schemas.microsoft.com/office/drawing/2014/main" id="{21938F11-B599-4226-B434-9EAB39F5C7FB}"/>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6302576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51ED9-A5BC-4B5A-AD3B-105485A9B1DE}"/>
              </a:ext>
            </a:extLst>
          </p:cNvPr>
          <p:cNvSpPr>
            <a:spLocks noGrp="1"/>
          </p:cNvSpPr>
          <p:nvPr>
            <p:ph type="title"/>
          </p:nvPr>
        </p:nvSpPr>
        <p:spPr/>
        <p:txBody>
          <a:bodyPr/>
          <a:lstStyle/>
          <a:p>
            <a:r>
              <a:rPr lang="en-US"/>
              <a:t>Instagram Posts Table | TrendSet - 22 of 25</a:t>
            </a:r>
          </a:p>
        </p:txBody>
      </p:sp>
      <p:graphicFrame>
        <p:nvGraphicFramePr>
          <p:cNvPr id="5" name="Table Placeholder 4">
            <a:extLst>
              <a:ext uri="{FF2B5EF4-FFF2-40B4-BE49-F238E27FC236}">
                <a16:creationId xmlns:a16="http://schemas.microsoft.com/office/drawing/2014/main" id="{F24A1081-D109-4A86-9A56-86CD5A3D289F}"/>
              </a:ext>
            </a:extLst>
          </p:cNvPr>
          <p:cNvGraphicFramePr>
            <a:graphicFrameLocks noGrp="1"/>
          </p:cNvGraphicFramePr>
          <p:nvPr>
            <p:ph type="tbl" sz="quarter" idx="13"/>
            <p:extLst>
              <p:ext uri="{D42A27DB-BD31-4B8C-83A1-F6EECF244321}">
                <p14:modId xmlns:p14="http://schemas.microsoft.com/office/powerpoint/2010/main" val="2621182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748077295"/>
                    </a:ext>
                  </a:extLst>
                </a:gridCol>
                <a:gridCol w="1152143">
                  <a:extLst>
                    <a:ext uri="{9D8B030D-6E8A-4147-A177-3AD203B41FA5}">
                      <a16:colId xmlns:a16="http://schemas.microsoft.com/office/drawing/2014/main" val="3963065286"/>
                    </a:ext>
                  </a:extLst>
                </a:gridCol>
                <a:gridCol w="576072">
                  <a:extLst>
                    <a:ext uri="{9D8B030D-6E8A-4147-A177-3AD203B41FA5}">
                      <a16:colId xmlns:a16="http://schemas.microsoft.com/office/drawing/2014/main" val="1258961358"/>
                    </a:ext>
                  </a:extLst>
                </a:gridCol>
                <a:gridCol w="576072">
                  <a:extLst>
                    <a:ext uri="{9D8B030D-6E8A-4147-A177-3AD203B41FA5}">
                      <a16:colId xmlns:a16="http://schemas.microsoft.com/office/drawing/2014/main" val="3455516773"/>
                    </a:ext>
                  </a:extLst>
                </a:gridCol>
                <a:gridCol w="576072">
                  <a:extLst>
                    <a:ext uri="{9D8B030D-6E8A-4147-A177-3AD203B41FA5}">
                      <a16:colId xmlns:a16="http://schemas.microsoft.com/office/drawing/2014/main" val="32537150"/>
                    </a:ext>
                  </a:extLst>
                </a:gridCol>
                <a:gridCol w="576072">
                  <a:extLst>
                    <a:ext uri="{9D8B030D-6E8A-4147-A177-3AD203B41FA5}">
                      <a16:colId xmlns:a16="http://schemas.microsoft.com/office/drawing/2014/main" val="3111941838"/>
                    </a:ext>
                  </a:extLst>
                </a:gridCol>
                <a:gridCol w="576072">
                  <a:extLst>
                    <a:ext uri="{9D8B030D-6E8A-4147-A177-3AD203B41FA5}">
                      <a16:colId xmlns:a16="http://schemas.microsoft.com/office/drawing/2014/main" val="3426671099"/>
                    </a:ext>
                  </a:extLst>
                </a:gridCol>
                <a:gridCol w="576072">
                  <a:extLst>
                    <a:ext uri="{9D8B030D-6E8A-4147-A177-3AD203B41FA5}">
                      <a16:colId xmlns:a16="http://schemas.microsoft.com/office/drawing/2014/main" val="1479130045"/>
                    </a:ext>
                  </a:extLst>
                </a:gridCol>
                <a:gridCol w="576072">
                  <a:extLst>
                    <a:ext uri="{9D8B030D-6E8A-4147-A177-3AD203B41FA5}">
                      <a16:colId xmlns:a16="http://schemas.microsoft.com/office/drawing/2014/main" val="1283754768"/>
                    </a:ext>
                  </a:extLst>
                </a:gridCol>
                <a:gridCol w="576072">
                  <a:extLst>
                    <a:ext uri="{9D8B030D-6E8A-4147-A177-3AD203B41FA5}">
                      <a16:colId xmlns:a16="http://schemas.microsoft.com/office/drawing/2014/main" val="3833678297"/>
                    </a:ext>
                  </a:extLst>
                </a:gridCol>
                <a:gridCol w="576072">
                  <a:extLst>
                    <a:ext uri="{9D8B030D-6E8A-4147-A177-3AD203B41FA5}">
                      <a16:colId xmlns:a16="http://schemas.microsoft.com/office/drawing/2014/main" val="2469306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26789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23:07:20</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EVOLUTION’s way of decorating one’s home for next eastern is very decent and nature inspired. 😊 Natural materials, sometimes even untreated, are cobined with typical easter- elements like eggs, bunnies and birds. @iblaursen presents us a great example.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https://www.instagram.com/p/B6yxAREh6Gs/media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07:15:41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extLst>
                  <a:ext uri="{0D108BD9-81ED-4DB2-BD59-A6C34878D82A}">
                    <a16:rowId xmlns:a16="http://schemas.microsoft.com/office/drawing/2014/main" val="229771827"/>
                  </a:ext>
                </a:extLst>
              </a:tr>
            </a:tbl>
          </a:graphicData>
        </a:graphic>
      </p:graphicFrame>
      <p:sp>
        <p:nvSpPr>
          <p:cNvPr id="4" name="Text Placeholder 3">
            <a:extLst>
              <a:ext uri="{FF2B5EF4-FFF2-40B4-BE49-F238E27FC236}">
                <a16:creationId xmlns:a16="http://schemas.microsoft.com/office/drawing/2014/main" id="{A9074EFE-C78C-4DAF-BF3F-F0B4F9E36A57}"/>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742007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1C474-BCEE-421C-A693-AD87A57D901E}"/>
              </a:ext>
            </a:extLst>
          </p:cNvPr>
          <p:cNvSpPr>
            <a:spLocks noGrp="1"/>
          </p:cNvSpPr>
          <p:nvPr>
            <p:ph type="title"/>
          </p:nvPr>
        </p:nvSpPr>
        <p:spPr/>
        <p:txBody>
          <a:bodyPr/>
          <a:lstStyle/>
          <a:p>
            <a:r>
              <a:rPr lang="en-US"/>
              <a:t>Instagram Posts Table | TrendSet - 23 of 25</a:t>
            </a:r>
          </a:p>
        </p:txBody>
      </p:sp>
      <p:graphicFrame>
        <p:nvGraphicFramePr>
          <p:cNvPr id="5" name="Table Placeholder 4">
            <a:extLst>
              <a:ext uri="{FF2B5EF4-FFF2-40B4-BE49-F238E27FC236}">
                <a16:creationId xmlns:a16="http://schemas.microsoft.com/office/drawing/2014/main" id="{44538C69-E323-4C72-B3D8-D15751C90830}"/>
              </a:ext>
            </a:extLst>
          </p:cNvPr>
          <p:cNvGraphicFramePr>
            <a:graphicFrameLocks noGrp="1"/>
          </p:cNvGraphicFramePr>
          <p:nvPr>
            <p:ph type="tbl" sz="quarter" idx="13"/>
            <p:extLst>
              <p:ext uri="{D42A27DB-BD31-4B8C-83A1-F6EECF244321}">
                <p14:modId xmlns:p14="http://schemas.microsoft.com/office/powerpoint/2010/main" val="637210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244294358"/>
                    </a:ext>
                  </a:extLst>
                </a:gridCol>
                <a:gridCol w="1152143">
                  <a:extLst>
                    <a:ext uri="{9D8B030D-6E8A-4147-A177-3AD203B41FA5}">
                      <a16:colId xmlns:a16="http://schemas.microsoft.com/office/drawing/2014/main" val="1438167899"/>
                    </a:ext>
                  </a:extLst>
                </a:gridCol>
                <a:gridCol w="576072">
                  <a:extLst>
                    <a:ext uri="{9D8B030D-6E8A-4147-A177-3AD203B41FA5}">
                      <a16:colId xmlns:a16="http://schemas.microsoft.com/office/drawing/2014/main" val="3403058779"/>
                    </a:ext>
                  </a:extLst>
                </a:gridCol>
                <a:gridCol w="576072">
                  <a:extLst>
                    <a:ext uri="{9D8B030D-6E8A-4147-A177-3AD203B41FA5}">
                      <a16:colId xmlns:a16="http://schemas.microsoft.com/office/drawing/2014/main" val="2564982856"/>
                    </a:ext>
                  </a:extLst>
                </a:gridCol>
                <a:gridCol w="576072">
                  <a:extLst>
                    <a:ext uri="{9D8B030D-6E8A-4147-A177-3AD203B41FA5}">
                      <a16:colId xmlns:a16="http://schemas.microsoft.com/office/drawing/2014/main" val="2746298528"/>
                    </a:ext>
                  </a:extLst>
                </a:gridCol>
                <a:gridCol w="576072">
                  <a:extLst>
                    <a:ext uri="{9D8B030D-6E8A-4147-A177-3AD203B41FA5}">
                      <a16:colId xmlns:a16="http://schemas.microsoft.com/office/drawing/2014/main" val="2857584813"/>
                    </a:ext>
                  </a:extLst>
                </a:gridCol>
                <a:gridCol w="576072">
                  <a:extLst>
                    <a:ext uri="{9D8B030D-6E8A-4147-A177-3AD203B41FA5}">
                      <a16:colId xmlns:a16="http://schemas.microsoft.com/office/drawing/2014/main" val="1545364870"/>
                    </a:ext>
                  </a:extLst>
                </a:gridCol>
                <a:gridCol w="576072">
                  <a:extLst>
                    <a:ext uri="{9D8B030D-6E8A-4147-A177-3AD203B41FA5}">
                      <a16:colId xmlns:a16="http://schemas.microsoft.com/office/drawing/2014/main" val="1966489107"/>
                    </a:ext>
                  </a:extLst>
                </a:gridCol>
                <a:gridCol w="576072">
                  <a:extLst>
                    <a:ext uri="{9D8B030D-6E8A-4147-A177-3AD203B41FA5}">
                      <a16:colId xmlns:a16="http://schemas.microsoft.com/office/drawing/2014/main" val="440470742"/>
                    </a:ext>
                  </a:extLst>
                </a:gridCol>
                <a:gridCol w="576072">
                  <a:extLst>
                    <a:ext uri="{9D8B030D-6E8A-4147-A177-3AD203B41FA5}">
                      <a16:colId xmlns:a16="http://schemas.microsoft.com/office/drawing/2014/main" val="1159259383"/>
                    </a:ext>
                  </a:extLst>
                </a:gridCol>
                <a:gridCol w="576072">
                  <a:extLst>
                    <a:ext uri="{9D8B030D-6E8A-4147-A177-3AD203B41FA5}">
                      <a16:colId xmlns:a16="http://schemas.microsoft.com/office/drawing/2014/main" val="4041969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01257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23:03:36</a:t>
                      </a:r>
                      <a:r>
                        <a:rPr kumimoji="0" lang="en-US" sz="1000" b="0" i="0" u="none" strike="noStrike" kern="1200" cap="none" spc="0" normalizeH="0" baseline="0" noProof="0">
                          <a:ln>
                            <a:noFill/>
                          </a:ln>
                          <a:solidFill>
                            <a:prstClr val="black"/>
                          </a:solidFill>
                          <a:effectLst/>
                          <a:uLnTx/>
                          <a:uFillTx/>
                          <a:latin typeface="+mn-lt"/>
                          <a:ea typeface="+mn-ea"/>
                          <a:cs typeface="+mn-cs"/>
                        </a:rPr>
                        <a:t>
 The next few posts we want to introduce our third TrendMotif of the TrendSet Winter 2020 to you. It’s called NATURAL EVOLUTION. And Konert Home gives us a great example of how it can be integrated into the bathroom.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https://www.instagram.com/p/B6ywk4IhSlg/media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extLst>
                  <a:ext uri="{0D108BD9-81ED-4DB2-BD59-A6C34878D82A}">
                    <a16:rowId xmlns:a16="http://schemas.microsoft.com/office/drawing/2014/main" val="329858077"/>
                  </a:ext>
                </a:extLst>
              </a:tr>
            </a:tbl>
          </a:graphicData>
        </a:graphic>
      </p:graphicFrame>
      <p:sp>
        <p:nvSpPr>
          <p:cNvPr id="4" name="Text Placeholder 3">
            <a:extLst>
              <a:ext uri="{FF2B5EF4-FFF2-40B4-BE49-F238E27FC236}">
                <a16:creationId xmlns:a16="http://schemas.microsoft.com/office/drawing/2014/main" id="{6B5B3A13-D334-427D-AF77-8489AA5A0F62}"/>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5377833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75685-12CA-43E4-BDD3-433173C285B3}"/>
              </a:ext>
            </a:extLst>
          </p:cNvPr>
          <p:cNvSpPr>
            <a:spLocks noGrp="1"/>
          </p:cNvSpPr>
          <p:nvPr>
            <p:ph type="title"/>
          </p:nvPr>
        </p:nvSpPr>
        <p:spPr/>
        <p:txBody>
          <a:bodyPr/>
          <a:lstStyle/>
          <a:p>
            <a:r>
              <a:rPr lang="en-US"/>
              <a:t>Instagram Posts Table | TrendSet - 24 of 25</a:t>
            </a:r>
          </a:p>
        </p:txBody>
      </p:sp>
      <p:graphicFrame>
        <p:nvGraphicFramePr>
          <p:cNvPr id="5" name="Table Placeholder 4">
            <a:extLst>
              <a:ext uri="{FF2B5EF4-FFF2-40B4-BE49-F238E27FC236}">
                <a16:creationId xmlns:a16="http://schemas.microsoft.com/office/drawing/2014/main" id="{0DB6B560-15D0-4C47-A15F-F81C95CB541B}"/>
              </a:ext>
            </a:extLst>
          </p:cNvPr>
          <p:cNvGraphicFramePr>
            <a:graphicFrameLocks noGrp="1"/>
          </p:cNvGraphicFramePr>
          <p:nvPr>
            <p:ph type="tbl" sz="quarter" idx="13"/>
            <p:extLst>
              <p:ext uri="{D42A27DB-BD31-4B8C-83A1-F6EECF244321}">
                <p14:modId xmlns:p14="http://schemas.microsoft.com/office/powerpoint/2010/main" val="1834113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774987566"/>
                    </a:ext>
                  </a:extLst>
                </a:gridCol>
                <a:gridCol w="1152143">
                  <a:extLst>
                    <a:ext uri="{9D8B030D-6E8A-4147-A177-3AD203B41FA5}">
                      <a16:colId xmlns:a16="http://schemas.microsoft.com/office/drawing/2014/main" val="2839707951"/>
                    </a:ext>
                  </a:extLst>
                </a:gridCol>
                <a:gridCol w="576072">
                  <a:extLst>
                    <a:ext uri="{9D8B030D-6E8A-4147-A177-3AD203B41FA5}">
                      <a16:colId xmlns:a16="http://schemas.microsoft.com/office/drawing/2014/main" val="3205199742"/>
                    </a:ext>
                  </a:extLst>
                </a:gridCol>
                <a:gridCol w="576072">
                  <a:extLst>
                    <a:ext uri="{9D8B030D-6E8A-4147-A177-3AD203B41FA5}">
                      <a16:colId xmlns:a16="http://schemas.microsoft.com/office/drawing/2014/main" val="3214936757"/>
                    </a:ext>
                  </a:extLst>
                </a:gridCol>
                <a:gridCol w="576072">
                  <a:extLst>
                    <a:ext uri="{9D8B030D-6E8A-4147-A177-3AD203B41FA5}">
                      <a16:colId xmlns:a16="http://schemas.microsoft.com/office/drawing/2014/main" val="1094462920"/>
                    </a:ext>
                  </a:extLst>
                </a:gridCol>
                <a:gridCol w="576072">
                  <a:extLst>
                    <a:ext uri="{9D8B030D-6E8A-4147-A177-3AD203B41FA5}">
                      <a16:colId xmlns:a16="http://schemas.microsoft.com/office/drawing/2014/main" val="2624088926"/>
                    </a:ext>
                  </a:extLst>
                </a:gridCol>
                <a:gridCol w="576072">
                  <a:extLst>
                    <a:ext uri="{9D8B030D-6E8A-4147-A177-3AD203B41FA5}">
                      <a16:colId xmlns:a16="http://schemas.microsoft.com/office/drawing/2014/main" val="2537851721"/>
                    </a:ext>
                  </a:extLst>
                </a:gridCol>
                <a:gridCol w="576072">
                  <a:extLst>
                    <a:ext uri="{9D8B030D-6E8A-4147-A177-3AD203B41FA5}">
                      <a16:colId xmlns:a16="http://schemas.microsoft.com/office/drawing/2014/main" val="4083313360"/>
                    </a:ext>
                  </a:extLst>
                </a:gridCol>
                <a:gridCol w="576072">
                  <a:extLst>
                    <a:ext uri="{9D8B030D-6E8A-4147-A177-3AD203B41FA5}">
                      <a16:colId xmlns:a16="http://schemas.microsoft.com/office/drawing/2014/main" val="4234891457"/>
                    </a:ext>
                  </a:extLst>
                </a:gridCol>
                <a:gridCol w="576072">
                  <a:extLst>
                    <a:ext uri="{9D8B030D-6E8A-4147-A177-3AD203B41FA5}">
                      <a16:colId xmlns:a16="http://schemas.microsoft.com/office/drawing/2014/main" val="2357923350"/>
                    </a:ext>
                  </a:extLst>
                </a:gridCol>
                <a:gridCol w="576072">
                  <a:extLst>
                    <a:ext uri="{9D8B030D-6E8A-4147-A177-3AD203B41FA5}">
                      <a16:colId xmlns:a16="http://schemas.microsoft.com/office/drawing/2014/main" val="873059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41419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14:20:41</a:t>
                      </a:r>
                      <a:r>
                        <a:rPr kumimoji="0" lang="en-US" sz="1000" b="0" i="0" u="none" strike="noStrike" kern="1200" cap="none" spc="0" normalizeH="0" baseline="0" noProof="0">
                          <a:ln>
                            <a:noFill/>
                          </a:ln>
                          <a:solidFill>
                            <a:prstClr val="black"/>
                          </a:solidFill>
                          <a:effectLst/>
                          <a:uLnTx/>
                          <a:uFillTx/>
                          <a:latin typeface="+mn-lt"/>
                          <a:ea typeface="+mn-ea"/>
                          <a:cs typeface="+mn-cs"/>
                        </a:rPr>
                        <a:t>
 INFINITE POWER brings design to life with new visions. Happy colours, creative ideas and powerful designs testify to youthful optimism.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https://www.instagram.com/p/B6x0sjKBATB/media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extLst>
                  <a:ext uri="{0D108BD9-81ED-4DB2-BD59-A6C34878D82A}">
                    <a16:rowId xmlns:a16="http://schemas.microsoft.com/office/drawing/2014/main" val="1911209139"/>
                  </a:ext>
                </a:extLst>
              </a:tr>
            </a:tbl>
          </a:graphicData>
        </a:graphic>
      </p:graphicFrame>
      <p:sp>
        <p:nvSpPr>
          <p:cNvPr id="4" name="Text Placeholder 3">
            <a:extLst>
              <a:ext uri="{FF2B5EF4-FFF2-40B4-BE49-F238E27FC236}">
                <a16:creationId xmlns:a16="http://schemas.microsoft.com/office/drawing/2014/main" id="{311A50A5-7EE2-4C08-8C1C-FAC1323D2A0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6638816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99663-3246-4833-A597-E8FDD1C59267}"/>
              </a:ext>
            </a:extLst>
          </p:cNvPr>
          <p:cNvSpPr>
            <a:spLocks noGrp="1"/>
          </p:cNvSpPr>
          <p:nvPr>
            <p:ph type="title"/>
          </p:nvPr>
        </p:nvSpPr>
        <p:spPr/>
        <p:txBody>
          <a:bodyPr/>
          <a:lstStyle/>
          <a:p>
            <a:r>
              <a:rPr lang="en-US"/>
              <a:t>Instagram Posts Table | TrendSet - 25 of 25</a:t>
            </a:r>
          </a:p>
        </p:txBody>
      </p:sp>
      <p:graphicFrame>
        <p:nvGraphicFramePr>
          <p:cNvPr id="5" name="Table Placeholder 4">
            <a:extLst>
              <a:ext uri="{FF2B5EF4-FFF2-40B4-BE49-F238E27FC236}">
                <a16:creationId xmlns:a16="http://schemas.microsoft.com/office/drawing/2014/main" id="{6DFA256B-F5B3-466E-80D8-3AE59A3BFC25}"/>
              </a:ext>
            </a:extLst>
          </p:cNvPr>
          <p:cNvGraphicFramePr>
            <a:graphicFrameLocks noGrp="1"/>
          </p:cNvGraphicFramePr>
          <p:nvPr>
            <p:ph type="tbl" sz="quarter" idx="13"/>
            <p:extLst>
              <p:ext uri="{D42A27DB-BD31-4B8C-83A1-F6EECF244321}">
                <p14:modId xmlns:p14="http://schemas.microsoft.com/office/powerpoint/2010/main" val="2006585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825796918"/>
                    </a:ext>
                  </a:extLst>
                </a:gridCol>
                <a:gridCol w="1152143">
                  <a:extLst>
                    <a:ext uri="{9D8B030D-6E8A-4147-A177-3AD203B41FA5}">
                      <a16:colId xmlns:a16="http://schemas.microsoft.com/office/drawing/2014/main" val="2030153382"/>
                    </a:ext>
                  </a:extLst>
                </a:gridCol>
                <a:gridCol w="576072">
                  <a:extLst>
                    <a:ext uri="{9D8B030D-6E8A-4147-A177-3AD203B41FA5}">
                      <a16:colId xmlns:a16="http://schemas.microsoft.com/office/drawing/2014/main" val="845214434"/>
                    </a:ext>
                  </a:extLst>
                </a:gridCol>
                <a:gridCol w="576072">
                  <a:extLst>
                    <a:ext uri="{9D8B030D-6E8A-4147-A177-3AD203B41FA5}">
                      <a16:colId xmlns:a16="http://schemas.microsoft.com/office/drawing/2014/main" val="2036910135"/>
                    </a:ext>
                  </a:extLst>
                </a:gridCol>
                <a:gridCol w="576072">
                  <a:extLst>
                    <a:ext uri="{9D8B030D-6E8A-4147-A177-3AD203B41FA5}">
                      <a16:colId xmlns:a16="http://schemas.microsoft.com/office/drawing/2014/main" val="1767918512"/>
                    </a:ext>
                  </a:extLst>
                </a:gridCol>
                <a:gridCol w="576072">
                  <a:extLst>
                    <a:ext uri="{9D8B030D-6E8A-4147-A177-3AD203B41FA5}">
                      <a16:colId xmlns:a16="http://schemas.microsoft.com/office/drawing/2014/main" val="4006131161"/>
                    </a:ext>
                  </a:extLst>
                </a:gridCol>
                <a:gridCol w="576072">
                  <a:extLst>
                    <a:ext uri="{9D8B030D-6E8A-4147-A177-3AD203B41FA5}">
                      <a16:colId xmlns:a16="http://schemas.microsoft.com/office/drawing/2014/main" val="2898121150"/>
                    </a:ext>
                  </a:extLst>
                </a:gridCol>
                <a:gridCol w="576072">
                  <a:extLst>
                    <a:ext uri="{9D8B030D-6E8A-4147-A177-3AD203B41FA5}">
                      <a16:colId xmlns:a16="http://schemas.microsoft.com/office/drawing/2014/main" val="110051400"/>
                    </a:ext>
                  </a:extLst>
                </a:gridCol>
                <a:gridCol w="576072">
                  <a:extLst>
                    <a:ext uri="{9D8B030D-6E8A-4147-A177-3AD203B41FA5}">
                      <a16:colId xmlns:a16="http://schemas.microsoft.com/office/drawing/2014/main" val="676163402"/>
                    </a:ext>
                  </a:extLst>
                </a:gridCol>
                <a:gridCol w="576072">
                  <a:extLst>
                    <a:ext uri="{9D8B030D-6E8A-4147-A177-3AD203B41FA5}">
                      <a16:colId xmlns:a16="http://schemas.microsoft.com/office/drawing/2014/main" val="2306386501"/>
                    </a:ext>
                  </a:extLst>
                </a:gridCol>
                <a:gridCol w="576072">
                  <a:extLst>
                    <a:ext uri="{9D8B030D-6E8A-4147-A177-3AD203B41FA5}">
                      <a16:colId xmlns:a16="http://schemas.microsoft.com/office/drawing/2014/main" val="2197581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9582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- 2019-12-30 17:33:37</a:t>
                      </a:r>
                      <a:r>
                        <a:rPr kumimoji="0" lang="en-US" sz="1000" b="0" i="0" u="none" strike="noStrike" kern="1200" cap="none" spc="0" normalizeH="0" baseline="0" noProof="0">
                          <a:ln>
                            <a:noFill/>
                          </a:ln>
                          <a:solidFill>
                            <a:prstClr val="black"/>
                          </a:solidFill>
                          <a:effectLst/>
                          <a:uLnTx/>
                          <a:uFillTx/>
                          <a:latin typeface="+mn-lt"/>
                          <a:ea typeface="+mn-ea"/>
                          <a:cs typeface="+mn-cs"/>
                        </a:rPr>
                        <a:t>
 Our last example for how INFINITE POWER can be integrated into one’s home by adding some fancy and trending accessoires is by ARTE. Flowers, colours and a fusion of retro and modern accessoires... trendy!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https://www.instagram.com/p/B6tBOUVB0zW/media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extLst>
                  <a:ext uri="{0D108BD9-81ED-4DB2-BD59-A6C34878D82A}">
                    <a16:rowId xmlns:a16="http://schemas.microsoft.com/office/drawing/2014/main" val="3817183474"/>
                  </a:ext>
                </a:extLst>
              </a:tr>
            </a:tbl>
          </a:graphicData>
        </a:graphic>
      </p:graphicFrame>
      <p:sp>
        <p:nvSpPr>
          <p:cNvPr id="4" name="Text Placeholder 3">
            <a:extLst>
              <a:ext uri="{FF2B5EF4-FFF2-40B4-BE49-F238E27FC236}">
                <a16:creationId xmlns:a16="http://schemas.microsoft.com/office/drawing/2014/main" id="{5B17D856-CC94-4895-86C3-8D90319E0B9B}"/>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8459425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C3E26-142E-4C03-8719-2A90DF6D6EB5}"/>
              </a:ext>
            </a:extLst>
          </p:cNvPr>
          <p:cNvSpPr>
            <a:spLocks noGrp="1"/>
          </p:cNvSpPr>
          <p:nvPr>
            <p:ph type="title"/>
          </p:nvPr>
        </p:nvSpPr>
        <p:spPr/>
        <p:txBody>
          <a:bodyPr/>
          <a:lstStyle/>
          <a:p>
            <a:r>
              <a:rPr lang="en-US"/>
              <a:t>Instagram Stories Key Metrics Table | TrendSet</a:t>
            </a:r>
          </a:p>
        </p:txBody>
      </p:sp>
      <p:graphicFrame>
        <p:nvGraphicFramePr>
          <p:cNvPr id="5" name="Table Placeholder 4">
            <a:extLst>
              <a:ext uri="{FF2B5EF4-FFF2-40B4-BE49-F238E27FC236}">
                <a16:creationId xmlns:a16="http://schemas.microsoft.com/office/drawing/2014/main" id="{00AC2166-861B-423E-A17F-2CE9802CD900}"/>
              </a:ext>
            </a:extLst>
          </p:cNvPr>
          <p:cNvGraphicFramePr>
            <a:graphicFrameLocks noGrp="1"/>
          </p:cNvGraphicFramePr>
          <p:nvPr>
            <p:ph type="tbl" sz="quarter" idx="13"/>
            <p:extLst>
              <p:ext uri="{D42A27DB-BD31-4B8C-83A1-F6EECF244321}">
                <p14:modId xmlns:p14="http://schemas.microsoft.com/office/powerpoint/2010/main" val="997242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74086471"/>
                    </a:ext>
                  </a:extLst>
                </a:gridCol>
                <a:gridCol w="658368">
                  <a:extLst>
                    <a:ext uri="{9D8B030D-6E8A-4147-A177-3AD203B41FA5}">
                      <a16:colId xmlns:a16="http://schemas.microsoft.com/office/drawing/2014/main" val="1700195132"/>
                    </a:ext>
                  </a:extLst>
                </a:gridCol>
                <a:gridCol w="658368">
                  <a:extLst>
                    <a:ext uri="{9D8B030D-6E8A-4147-A177-3AD203B41FA5}">
                      <a16:colId xmlns:a16="http://schemas.microsoft.com/office/drawing/2014/main" val="81914483"/>
                    </a:ext>
                  </a:extLst>
                </a:gridCol>
                <a:gridCol w="329184">
                  <a:extLst>
                    <a:ext uri="{9D8B030D-6E8A-4147-A177-3AD203B41FA5}">
                      <a16:colId xmlns:a16="http://schemas.microsoft.com/office/drawing/2014/main" val="3428421706"/>
                    </a:ext>
                  </a:extLst>
                </a:gridCol>
                <a:gridCol w="329184">
                  <a:extLst>
                    <a:ext uri="{9D8B030D-6E8A-4147-A177-3AD203B41FA5}">
                      <a16:colId xmlns:a16="http://schemas.microsoft.com/office/drawing/2014/main" val="779393073"/>
                    </a:ext>
                  </a:extLst>
                </a:gridCol>
                <a:gridCol w="658368">
                  <a:extLst>
                    <a:ext uri="{9D8B030D-6E8A-4147-A177-3AD203B41FA5}">
                      <a16:colId xmlns:a16="http://schemas.microsoft.com/office/drawing/2014/main" val="3105977179"/>
                    </a:ext>
                  </a:extLst>
                </a:gridCol>
                <a:gridCol w="658368">
                  <a:extLst>
                    <a:ext uri="{9D8B030D-6E8A-4147-A177-3AD203B41FA5}">
                      <a16:colId xmlns:a16="http://schemas.microsoft.com/office/drawing/2014/main" val="3165319641"/>
                    </a:ext>
                  </a:extLst>
                </a:gridCol>
                <a:gridCol w="658368">
                  <a:extLst>
                    <a:ext uri="{9D8B030D-6E8A-4147-A177-3AD203B41FA5}">
                      <a16:colId xmlns:a16="http://schemas.microsoft.com/office/drawing/2014/main" val="3087102470"/>
                    </a:ext>
                  </a:extLst>
                </a:gridCol>
                <a:gridCol w="658368">
                  <a:extLst>
                    <a:ext uri="{9D8B030D-6E8A-4147-A177-3AD203B41FA5}">
                      <a16:colId xmlns:a16="http://schemas.microsoft.com/office/drawing/2014/main" val="2513815048"/>
                    </a:ext>
                  </a:extLst>
                </a:gridCol>
                <a:gridCol w="658368">
                  <a:extLst>
                    <a:ext uri="{9D8B030D-6E8A-4147-A177-3AD203B41FA5}">
                      <a16:colId xmlns:a16="http://schemas.microsoft.com/office/drawing/2014/main" val="1669955208"/>
                    </a:ext>
                  </a:extLst>
                </a:gridCol>
                <a:gridCol w="658368">
                  <a:extLst>
                    <a:ext uri="{9D8B030D-6E8A-4147-A177-3AD203B41FA5}">
                      <a16:colId xmlns:a16="http://schemas.microsoft.com/office/drawing/2014/main" val="3298074205"/>
                    </a:ext>
                  </a:extLst>
                </a:gridCol>
                <a:gridCol w="658368">
                  <a:extLst>
                    <a:ext uri="{9D8B030D-6E8A-4147-A177-3AD203B41FA5}">
                      <a16:colId xmlns:a16="http://schemas.microsoft.com/office/drawing/2014/main" val="3007060605"/>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944149130"/>
                  </a:ext>
                </a:extLst>
              </a:tr>
              <a:tr h="370840">
                <a:tc>
                  <a:txBody>
                    <a:bodyPr/>
                    <a:lstStyle/>
                    <a:p>
                      <a:r>
                        <a:rPr lang="en-US" sz="1000"/>
                        <a:t>trendset.muenchen</a:t>
                      </a:r>
                    </a:p>
                  </a:txBody>
                  <a:tcPr/>
                </a:tc>
                <a:tc>
                  <a:txBody>
                    <a:bodyPr/>
                    <a:lstStyle/>
                    <a:p>
                      <a:r>
                        <a:rPr lang="en-US" sz="1000"/>
                        <a:t>112</a:t>
                      </a:r>
                    </a:p>
                  </a:txBody>
                  <a:tcPr/>
                </a:tc>
                <a:tc>
                  <a:txBody>
                    <a:bodyPr/>
                    <a:lstStyle/>
                    <a:p>
                      <a:r>
                        <a:rPr lang="en-US" sz="1000"/>
                        <a:t>0.7959</a:t>
                      </a:r>
                    </a:p>
                  </a:txBody>
                  <a:tcPr/>
                </a:tc>
                <a:tc>
                  <a:txBody>
                    <a:bodyPr/>
                    <a:lstStyle/>
                    <a:p>
                      <a:r>
                        <a:rPr lang="en-US" sz="1000"/>
                        <a:t>34.26</a:t>
                      </a:r>
                    </a:p>
                  </a:txBody>
                  <a:tcPr/>
                </a:tc>
                <a:tc>
                  <a:txBody>
                    <a:bodyPr/>
                    <a:lstStyle/>
                    <a:p>
                      <a:r>
                        <a:rPr lang="en-US" sz="1000"/>
                        <a:t>0.68</a:t>
                      </a:r>
                    </a:p>
                  </a:txBody>
                  <a:tcPr/>
                </a:tc>
                <a:tc>
                  <a:txBody>
                    <a:bodyPr/>
                    <a:lstStyle/>
                    <a:p>
                      <a:r>
                        <a:rPr lang="en-US" sz="1000"/>
                        <a:t>734.42</a:t>
                      </a:r>
                    </a:p>
                  </a:txBody>
                  <a:tcPr/>
                </a:tc>
                <a:tc>
                  <a:txBody>
                    <a:bodyPr/>
                    <a:lstStyle/>
                    <a:p>
                      <a:r>
                        <a:rPr lang="en-US" sz="1000"/>
                        <a:t>630.82</a:t>
                      </a:r>
                    </a:p>
                  </a:txBody>
                  <a:tcPr/>
                </a:tc>
                <a:tc>
                  <a:txBody>
                    <a:bodyPr/>
                    <a:lstStyle/>
                    <a:p>
                      <a:r>
                        <a:rPr lang="en-US" sz="1000"/>
                        <a:t>552.64</a:t>
                      </a:r>
                    </a:p>
                  </a:txBody>
                  <a:tcPr/>
                </a:tc>
                <a:tc>
                  <a:txBody>
                    <a:bodyPr/>
                    <a:lstStyle/>
                    <a:p>
                      <a:r>
                        <a:rPr lang="en-US" sz="1000"/>
                        <a:t>551.95</a:t>
                      </a:r>
                    </a:p>
                  </a:txBody>
                  <a:tcPr/>
                </a:tc>
                <a:tc>
                  <a:txBody>
                    <a:bodyPr/>
                    <a:lstStyle/>
                    <a:p>
                      <a:r>
                        <a:rPr lang="en-US" sz="1000"/>
                        <a:t>81521</a:t>
                      </a:r>
                    </a:p>
                  </a:txBody>
                  <a:tcPr/>
                </a:tc>
                <a:tc>
                  <a:txBody>
                    <a:bodyPr/>
                    <a:lstStyle/>
                    <a:p>
                      <a:r>
                        <a:rPr lang="en-US" sz="1000"/>
                        <a:t>3803</a:t>
                      </a:r>
                    </a:p>
                  </a:txBody>
                  <a:tcPr/>
                </a:tc>
                <a:tc>
                  <a:txBody>
                    <a:bodyPr/>
                    <a:lstStyle/>
                    <a:p>
                      <a:r>
                        <a:rPr lang="en-US" sz="1000"/>
                        <a:t>61343</a:t>
                      </a:r>
                    </a:p>
                  </a:txBody>
                  <a:tcPr/>
                </a:tc>
                <a:extLst>
                  <a:ext uri="{0D108BD9-81ED-4DB2-BD59-A6C34878D82A}">
                    <a16:rowId xmlns:a16="http://schemas.microsoft.com/office/drawing/2014/main" val="3537345267"/>
                  </a:ext>
                </a:extLst>
              </a:tr>
            </a:tbl>
          </a:graphicData>
        </a:graphic>
      </p:graphicFrame>
      <p:sp>
        <p:nvSpPr>
          <p:cNvPr id="4" name="Text Placeholder 3">
            <a:extLst>
              <a:ext uri="{FF2B5EF4-FFF2-40B4-BE49-F238E27FC236}">
                <a16:creationId xmlns:a16="http://schemas.microsoft.com/office/drawing/2014/main" id="{CFB77E74-498F-42A8-BC92-D36002A43551}"/>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9058855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A3012-08DF-4440-93FA-92EE078D530A}"/>
              </a:ext>
            </a:extLst>
          </p:cNvPr>
          <p:cNvSpPr>
            <a:spLocks noGrp="1"/>
          </p:cNvSpPr>
          <p:nvPr>
            <p:ph type="title"/>
          </p:nvPr>
        </p:nvSpPr>
        <p:spPr/>
        <p:txBody>
          <a:bodyPr/>
          <a:lstStyle/>
          <a:p>
            <a:r>
              <a:rPr lang="en-US"/>
              <a:t>Instagram Stories Table  | TrendSet - 1 of 25</a:t>
            </a:r>
          </a:p>
        </p:txBody>
      </p:sp>
      <p:graphicFrame>
        <p:nvGraphicFramePr>
          <p:cNvPr id="5" name="Table Placeholder 4">
            <a:extLst>
              <a:ext uri="{FF2B5EF4-FFF2-40B4-BE49-F238E27FC236}">
                <a16:creationId xmlns:a16="http://schemas.microsoft.com/office/drawing/2014/main" id="{E001DA39-365C-4E91-9F1B-2C709EE6C37C}"/>
              </a:ext>
            </a:extLst>
          </p:cNvPr>
          <p:cNvGraphicFramePr>
            <a:graphicFrameLocks noGrp="1"/>
          </p:cNvGraphicFramePr>
          <p:nvPr>
            <p:ph type="tbl" sz="quarter" idx="13"/>
            <p:extLst>
              <p:ext uri="{D42A27DB-BD31-4B8C-83A1-F6EECF244321}">
                <p14:modId xmlns:p14="http://schemas.microsoft.com/office/powerpoint/2010/main" val="2136509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67935792"/>
                    </a:ext>
                  </a:extLst>
                </a:gridCol>
                <a:gridCol w="1316736">
                  <a:extLst>
                    <a:ext uri="{9D8B030D-6E8A-4147-A177-3AD203B41FA5}">
                      <a16:colId xmlns:a16="http://schemas.microsoft.com/office/drawing/2014/main" val="2580464128"/>
                    </a:ext>
                  </a:extLst>
                </a:gridCol>
                <a:gridCol w="658368">
                  <a:extLst>
                    <a:ext uri="{9D8B030D-6E8A-4147-A177-3AD203B41FA5}">
                      <a16:colId xmlns:a16="http://schemas.microsoft.com/office/drawing/2014/main" val="1637527375"/>
                    </a:ext>
                  </a:extLst>
                </a:gridCol>
                <a:gridCol w="658368">
                  <a:extLst>
                    <a:ext uri="{9D8B030D-6E8A-4147-A177-3AD203B41FA5}">
                      <a16:colId xmlns:a16="http://schemas.microsoft.com/office/drawing/2014/main" val="1710667571"/>
                    </a:ext>
                  </a:extLst>
                </a:gridCol>
                <a:gridCol w="658368">
                  <a:extLst>
                    <a:ext uri="{9D8B030D-6E8A-4147-A177-3AD203B41FA5}">
                      <a16:colId xmlns:a16="http://schemas.microsoft.com/office/drawing/2014/main" val="3304316118"/>
                    </a:ext>
                  </a:extLst>
                </a:gridCol>
                <a:gridCol w="658368">
                  <a:extLst>
                    <a:ext uri="{9D8B030D-6E8A-4147-A177-3AD203B41FA5}">
                      <a16:colId xmlns:a16="http://schemas.microsoft.com/office/drawing/2014/main" val="3677321983"/>
                    </a:ext>
                  </a:extLst>
                </a:gridCol>
                <a:gridCol w="658368">
                  <a:extLst>
                    <a:ext uri="{9D8B030D-6E8A-4147-A177-3AD203B41FA5}">
                      <a16:colId xmlns:a16="http://schemas.microsoft.com/office/drawing/2014/main" val="2750171589"/>
                    </a:ext>
                  </a:extLst>
                </a:gridCol>
                <a:gridCol w="658368">
                  <a:extLst>
                    <a:ext uri="{9D8B030D-6E8A-4147-A177-3AD203B41FA5}">
                      <a16:colId xmlns:a16="http://schemas.microsoft.com/office/drawing/2014/main" val="2996301344"/>
                    </a:ext>
                  </a:extLst>
                </a:gridCol>
                <a:gridCol w="658368">
                  <a:extLst>
                    <a:ext uri="{9D8B030D-6E8A-4147-A177-3AD203B41FA5}">
                      <a16:colId xmlns:a16="http://schemas.microsoft.com/office/drawing/2014/main" val="2034033634"/>
                    </a:ext>
                  </a:extLst>
                </a:gridCol>
                <a:gridCol w="658368">
                  <a:extLst>
                    <a:ext uri="{9D8B030D-6E8A-4147-A177-3AD203B41FA5}">
                      <a16:colId xmlns:a16="http://schemas.microsoft.com/office/drawing/2014/main" val="2706866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8855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- 2020-01-14 11:38:47</a:t>
                      </a:r>
                      <a:r>
                        <a:rPr kumimoji="0" lang="en-US" sz="1000" b="0" i="0" u="none" strike="noStrike" kern="1200" cap="none" spc="0" normalizeH="0" baseline="0" noProof="0">
                          <a:ln>
                            <a:noFill/>
                          </a:ln>
                          <a:solidFill>
                            <a:prstClr val="black"/>
                          </a:solidFill>
                          <a:effectLst/>
                          <a:uLnTx/>
                          <a:uFillTx/>
                          <a:latin typeface="+mn-lt"/>
                          <a:ea typeface="+mn-ea"/>
                          <a:cs typeface="+mn-cs"/>
                        </a:rPr>
                        <a:t>
 NEW POST ... SOME INSPIRATION FROM THE LAST TRENDSET FAIR.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https://scontent.xx.fbcdn.net/v/t51.12442-15/82695416_2977807545564963_5000061525747741234_n.jpg?_nc_cat=102&amp;_nc_ohc=Q1et9J7gBXcAX85wvJA&amp;_nc_ht=scontent.xx&amp;oh=f4ce38b36fd571ca00b6a05470bdd5b4&amp;oe=5E959E7F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11:31:38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627713692"/>
                  </a:ext>
                </a:extLst>
              </a:tr>
            </a:tbl>
          </a:graphicData>
        </a:graphic>
      </p:graphicFrame>
      <p:sp>
        <p:nvSpPr>
          <p:cNvPr id="4" name="Text Placeholder 3">
            <a:extLst>
              <a:ext uri="{FF2B5EF4-FFF2-40B4-BE49-F238E27FC236}">
                <a16:creationId xmlns:a16="http://schemas.microsoft.com/office/drawing/2014/main" id="{390C5217-9DA8-42D6-AECB-4259059B54E1}"/>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6207049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63772-0DFA-4A0F-885B-4B0CAA64D983}"/>
              </a:ext>
            </a:extLst>
          </p:cNvPr>
          <p:cNvSpPr>
            <a:spLocks noGrp="1"/>
          </p:cNvSpPr>
          <p:nvPr>
            <p:ph type="title"/>
          </p:nvPr>
        </p:nvSpPr>
        <p:spPr/>
        <p:txBody>
          <a:bodyPr/>
          <a:lstStyle/>
          <a:p>
            <a:r>
              <a:rPr lang="en-US"/>
              <a:t>Instagram Stories Table  | TrendSet - 2 of 25</a:t>
            </a:r>
          </a:p>
        </p:txBody>
      </p:sp>
      <p:graphicFrame>
        <p:nvGraphicFramePr>
          <p:cNvPr id="5" name="Table Placeholder 4">
            <a:extLst>
              <a:ext uri="{FF2B5EF4-FFF2-40B4-BE49-F238E27FC236}">
                <a16:creationId xmlns:a16="http://schemas.microsoft.com/office/drawing/2014/main" id="{4EA7A09E-7571-4816-B277-889C55EAB960}"/>
              </a:ext>
            </a:extLst>
          </p:cNvPr>
          <p:cNvGraphicFramePr>
            <a:graphicFrameLocks noGrp="1"/>
          </p:cNvGraphicFramePr>
          <p:nvPr>
            <p:ph type="tbl" sz="quarter" idx="13"/>
            <p:extLst>
              <p:ext uri="{D42A27DB-BD31-4B8C-83A1-F6EECF244321}">
                <p14:modId xmlns:p14="http://schemas.microsoft.com/office/powerpoint/2010/main" val="2045448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44186661"/>
                    </a:ext>
                  </a:extLst>
                </a:gridCol>
                <a:gridCol w="1316736">
                  <a:extLst>
                    <a:ext uri="{9D8B030D-6E8A-4147-A177-3AD203B41FA5}">
                      <a16:colId xmlns:a16="http://schemas.microsoft.com/office/drawing/2014/main" val="2246063068"/>
                    </a:ext>
                  </a:extLst>
                </a:gridCol>
                <a:gridCol w="658368">
                  <a:extLst>
                    <a:ext uri="{9D8B030D-6E8A-4147-A177-3AD203B41FA5}">
                      <a16:colId xmlns:a16="http://schemas.microsoft.com/office/drawing/2014/main" val="2831433899"/>
                    </a:ext>
                  </a:extLst>
                </a:gridCol>
                <a:gridCol w="658368">
                  <a:extLst>
                    <a:ext uri="{9D8B030D-6E8A-4147-A177-3AD203B41FA5}">
                      <a16:colId xmlns:a16="http://schemas.microsoft.com/office/drawing/2014/main" val="1234882682"/>
                    </a:ext>
                  </a:extLst>
                </a:gridCol>
                <a:gridCol w="658368">
                  <a:extLst>
                    <a:ext uri="{9D8B030D-6E8A-4147-A177-3AD203B41FA5}">
                      <a16:colId xmlns:a16="http://schemas.microsoft.com/office/drawing/2014/main" val="2140015992"/>
                    </a:ext>
                  </a:extLst>
                </a:gridCol>
                <a:gridCol w="658368">
                  <a:extLst>
                    <a:ext uri="{9D8B030D-6E8A-4147-A177-3AD203B41FA5}">
                      <a16:colId xmlns:a16="http://schemas.microsoft.com/office/drawing/2014/main" val="1701669912"/>
                    </a:ext>
                  </a:extLst>
                </a:gridCol>
                <a:gridCol w="658368">
                  <a:extLst>
                    <a:ext uri="{9D8B030D-6E8A-4147-A177-3AD203B41FA5}">
                      <a16:colId xmlns:a16="http://schemas.microsoft.com/office/drawing/2014/main" val="632681251"/>
                    </a:ext>
                  </a:extLst>
                </a:gridCol>
                <a:gridCol w="658368">
                  <a:extLst>
                    <a:ext uri="{9D8B030D-6E8A-4147-A177-3AD203B41FA5}">
                      <a16:colId xmlns:a16="http://schemas.microsoft.com/office/drawing/2014/main" val="1091048188"/>
                    </a:ext>
                  </a:extLst>
                </a:gridCol>
                <a:gridCol w="658368">
                  <a:extLst>
                    <a:ext uri="{9D8B030D-6E8A-4147-A177-3AD203B41FA5}">
                      <a16:colId xmlns:a16="http://schemas.microsoft.com/office/drawing/2014/main" val="979257840"/>
                    </a:ext>
                  </a:extLst>
                </a:gridCol>
                <a:gridCol w="658368">
                  <a:extLst>
                    <a:ext uri="{9D8B030D-6E8A-4147-A177-3AD203B41FA5}">
                      <a16:colId xmlns:a16="http://schemas.microsoft.com/office/drawing/2014/main" val="3246864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50578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- 2020-01-13 13:13:37</a:t>
                      </a:r>
                      <a:r>
                        <a:rPr kumimoji="0" lang="en-US" sz="1000" b="0" i="0" u="none" strike="noStrike" kern="1200" cap="none" spc="0" normalizeH="0" baseline="0" noProof="0">
                          <a:ln>
                            <a:noFill/>
                          </a:ln>
                          <a:solidFill>
                            <a:prstClr val="black"/>
                          </a:solidFill>
                          <a:effectLst/>
                          <a:uLnTx/>
                          <a:uFillTx/>
                          <a:latin typeface="+mn-lt"/>
                          <a:ea typeface="+mn-ea"/>
                          <a:cs typeface="+mn-cs"/>
                        </a:rPr>
                        <a:t>
 ALL THREE TREND MOTIVES OF #TRENDSETWINTER2020
 IN ONE POST!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https://scontent.xx.fbcdn.net/v/t51.12442-15/80475385_105405510912817_6213506553854293624_n.jpg?_nc_cat=110&amp;_nc_ohc=nXkGhxZBq1EAQntpceBxeTcxCl78KRBS7YW-NYB3oU5Lc1_JkMKfGzicg&amp;_nc_ht=scontent.xx&amp;oh=809e3ba4aea37121d789c41bf5a327c3&amp;oe=5EAD4D3C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01/14/2020 12:30:54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53630879"/>
                  </a:ext>
                </a:extLst>
              </a:tr>
            </a:tbl>
          </a:graphicData>
        </a:graphic>
      </p:graphicFrame>
      <p:sp>
        <p:nvSpPr>
          <p:cNvPr id="4" name="Text Placeholder 3">
            <a:extLst>
              <a:ext uri="{FF2B5EF4-FFF2-40B4-BE49-F238E27FC236}">
                <a16:creationId xmlns:a16="http://schemas.microsoft.com/office/drawing/2014/main" id="{73BBC56D-77E7-4037-AA43-FE784F4AA8B7}"/>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5634407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AE8E4-6067-4EF7-93AF-0A8B262E4605}"/>
              </a:ext>
            </a:extLst>
          </p:cNvPr>
          <p:cNvSpPr>
            <a:spLocks noGrp="1"/>
          </p:cNvSpPr>
          <p:nvPr>
            <p:ph type="title"/>
          </p:nvPr>
        </p:nvSpPr>
        <p:spPr/>
        <p:txBody>
          <a:bodyPr/>
          <a:lstStyle/>
          <a:p>
            <a:r>
              <a:rPr lang="en-US"/>
              <a:t>Instagram Stories Table  | TrendSet - 3 of 25</a:t>
            </a:r>
          </a:p>
        </p:txBody>
      </p:sp>
      <p:graphicFrame>
        <p:nvGraphicFramePr>
          <p:cNvPr id="5" name="Table Placeholder 4">
            <a:extLst>
              <a:ext uri="{FF2B5EF4-FFF2-40B4-BE49-F238E27FC236}">
                <a16:creationId xmlns:a16="http://schemas.microsoft.com/office/drawing/2014/main" id="{60483806-2F0C-4AD1-A5C5-430AF5DB9A94}"/>
              </a:ext>
            </a:extLst>
          </p:cNvPr>
          <p:cNvGraphicFramePr>
            <a:graphicFrameLocks noGrp="1"/>
          </p:cNvGraphicFramePr>
          <p:nvPr>
            <p:ph type="tbl" sz="quarter" idx="13"/>
            <p:extLst>
              <p:ext uri="{D42A27DB-BD31-4B8C-83A1-F6EECF244321}">
                <p14:modId xmlns:p14="http://schemas.microsoft.com/office/powerpoint/2010/main" val="3090339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49691170"/>
                    </a:ext>
                  </a:extLst>
                </a:gridCol>
                <a:gridCol w="1316736">
                  <a:extLst>
                    <a:ext uri="{9D8B030D-6E8A-4147-A177-3AD203B41FA5}">
                      <a16:colId xmlns:a16="http://schemas.microsoft.com/office/drawing/2014/main" val="423117579"/>
                    </a:ext>
                  </a:extLst>
                </a:gridCol>
                <a:gridCol w="658368">
                  <a:extLst>
                    <a:ext uri="{9D8B030D-6E8A-4147-A177-3AD203B41FA5}">
                      <a16:colId xmlns:a16="http://schemas.microsoft.com/office/drawing/2014/main" val="2049778882"/>
                    </a:ext>
                  </a:extLst>
                </a:gridCol>
                <a:gridCol w="658368">
                  <a:extLst>
                    <a:ext uri="{9D8B030D-6E8A-4147-A177-3AD203B41FA5}">
                      <a16:colId xmlns:a16="http://schemas.microsoft.com/office/drawing/2014/main" val="2063459432"/>
                    </a:ext>
                  </a:extLst>
                </a:gridCol>
                <a:gridCol w="658368">
                  <a:extLst>
                    <a:ext uri="{9D8B030D-6E8A-4147-A177-3AD203B41FA5}">
                      <a16:colId xmlns:a16="http://schemas.microsoft.com/office/drawing/2014/main" val="1334970845"/>
                    </a:ext>
                  </a:extLst>
                </a:gridCol>
                <a:gridCol w="658368">
                  <a:extLst>
                    <a:ext uri="{9D8B030D-6E8A-4147-A177-3AD203B41FA5}">
                      <a16:colId xmlns:a16="http://schemas.microsoft.com/office/drawing/2014/main" val="2652022444"/>
                    </a:ext>
                  </a:extLst>
                </a:gridCol>
                <a:gridCol w="658368">
                  <a:extLst>
                    <a:ext uri="{9D8B030D-6E8A-4147-A177-3AD203B41FA5}">
                      <a16:colId xmlns:a16="http://schemas.microsoft.com/office/drawing/2014/main" val="1822282021"/>
                    </a:ext>
                  </a:extLst>
                </a:gridCol>
                <a:gridCol w="658368">
                  <a:extLst>
                    <a:ext uri="{9D8B030D-6E8A-4147-A177-3AD203B41FA5}">
                      <a16:colId xmlns:a16="http://schemas.microsoft.com/office/drawing/2014/main" val="1469167033"/>
                    </a:ext>
                  </a:extLst>
                </a:gridCol>
                <a:gridCol w="658368">
                  <a:extLst>
                    <a:ext uri="{9D8B030D-6E8A-4147-A177-3AD203B41FA5}">
                      <a16:colId xmlns:a16="http://schemas.microsoft.com/office/drawing/2014/main" val="690348628"/>
                    </a:ext>
                  </a:extLst>
                </a:gridCol>
                <a:gridCol w="658368">
                  <a:extLst>
                    <a:ext uri="{9D8B030D-6E8A-4147-A177-3AD203B41FA5}">
                      <a16:colId xmlns:a16="http://schemas.microsoft.com/office/drawing/2014/main" val="530483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658356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- 2020-01-10 10:17:43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https://scontent.xx.fbcdn.net/v/t51.12442-15/80024827_648971432508700_5938439528706310223_n.jpg?_nc_cat=109&amp;_nc_ohc=d0xnp_cYxBEAQm9nIObfuULervocyfc742UxQ5rijkpRTVImW5rcWlDJQ&amp;_nc_ht=scontent.xx&amp;oh=a378dbcf65e99e31e8ebdd74678287c7&amp;oe=5E9CB39D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01/11/2020 10:01:09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804094309"/>
                  </a:ext>
                </a:extLst>
              </a:tr>
            </a:tbl>
          </a:graphicData>
        </a:graphic>
      </p:graphicFrame>
      <p:sp>
        <p:nvSpPr>
          <p:cNvPr id="4" name="Text Placeholder 3">
            <a:extLst>
              <a:ext uri="{FF2B5EF4-FFF2-40B4-BE49-F238E27FC236}">
                <a16:creationId xmlns:a16="http://schemas.microsoft.com/office/drawing/2014/main" id="{6202F4DB-7AEF-4625-9EAE-B8E2E9A7BEDC}"/>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7651809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7F590-A523-4EBA-8001-DAE9FBC1BF67}"/>
              </a:ext>
            </a:extLst>
          </p:cNvPr>
          <p:cNvSpPr>
            <a:spLocks noGrp="1"/>
          </p:cNvSpPr>
          <p:nvPr>
            <p:ph type="title"/>
          </p:nvPr>
        </p:nvSpPr>
        <p:spPr/>
        <p:txBody>
          <a:bodyPr/>
          <a:lstStyle/>
          <a:p>
            <a:r>
              <a:rPr lang="en-US"/>
              <a:t>Instagram Stories Table  | TrendSet - 4 of 25</a:t>
            </a:r>
          </a:p>
        </p:txBody>
      </p:sp>
      <p:graphicFrame>
        <p:nvGraphicFramePr>
          <p:cNvPr id="5" name="Table Placeholder 4">
            <a:extLst>
              <a:ext uri="{FF2B5EF4-FFF2-40B4-BE49-F238E27FC236}">
                <a16:creationId xmlns:a16="http://schemas.microsoft.com/office/drawing/2014/main" id="{2D1C694B-CA67-445F-8F4F-7AC8E3608736}"/>
              </a:ext>
            </a:extLst>
          </p:cNvPr>
          <p:cNvGraphicFramePr>
            <a:graphicFrameLocks noGrp="1"/>
          </p:cNvGraphicFramePr>
          <p:nvPr>
            <p:ph type="tbl" sz="quarter" idx="13"/>
            <p:extLst>
              <p:ext uri="{D42A27DB-BD31-4B8C-83A1-F6EECF244321}">
                <p14:modId xmlns:p14="http://schemas.microsoft.com/office/powerpoint/2010/main" val="3645748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59567159"/>
                    </a:ext>
                  </a:extLst>
                </a:gridCol>
                <a:gridCol w="1316736">
                  <a:extLst>
                    <a:ext uri="{9D8B030D-6E8A-4147-A177-3AD203B41FA5}">
                      <a16:colId xmlns:a16="http://schemas.microsoft.com/office/drawing/2014/main" val="893376069"/>
                    </a:ext>
                  </a:extLst>
                </a:gridCol>
                <a:gridCol w="658368">
                  <a:extLst>
                    <a:ext uri="{9D8B030D-6E8A-4147-A177-3AD203B41FA5}">
                      <a16:colId xmlns:a16="http://schemas.microsoft.com/office/drawing/2014/main" val="3899507295"/>
                    </a:ext>
                  </a:extLst>
                </a:gridCol>
                <a:gridCol w="658368">
                  <a:extLst>
                    <a:ext uri="{9D8B030D-6E8A-4147-A177-3AD203B41FA5}">
                      <a16:colId xmlns:a16="http://schemas.microsoft.com/office/drawing/2014/main" val="4139943260"/>
                    </a:ext>
                  </a:extLst>
                </a:gridCol>
                <a:gridCol w="658368">
                  <a:extLst>
                    <a:ext uri="{9D8B030D-6E8A-4147-A177-3AD203B41FA5}">
                      <a16:colId xmlns:a16="http://schemas.microsoft.com/office/drawing/2014/main" val="1492553525"/>
                    </a:ext>
                  </a:extLst>
                </a:gridCol>
                <a:gridCol w="658368">
                  <a:extLst>
                    <a:ext uri="{9D8B030D-6E8A-4147-A177-3AD203B41FA5}">
                      <a16:colId xmlns:a16="http://schemas.microsoft.com/office/drawing/2014/main" val="2180303423"/>
                    </a:ext>
                  </a:extLst>
                </a:gridCol>
                <a:gridCol w="658368">
                  <a:extLst>
                    <a:ext uri="{9D8B030D-6E8A-4147-A177-3AD203B41FA5}">
                      <a16:colId xmlns:a16="http://schemas.microsoft.com/office/drawing/2014/main" val="2447764584"/>
                    </a:ext>
                  </a:extLst>
                </a:gridCol>
                <a:gridCol w="658368">
                  <a:extLst>
                    <a:ext uri="{9D8B030D-6E8A-4147-A177-3AD203B41FA5}">
                      <a16:colId xmlns:a16="http://schemas.microsoft.com/office/drawing/2014/main" val="1727971070"/>
                    </a:ext>
                  </a:extLst>
                </a:gridCol>
                <a:gridCol w="658368">
                  <a:extLst>
                    <a:ext uri="{9D8B030D-6E8A-4147-A177-3AD203B41FA5}">
                      <a16:colId xmlns:a16="http://schemas.microsoft.com/office/drawing/2014/main" val="1846818883"/>
                    </a:ext>
                  </a:extLst>
                </a:gridCol>
                <a:gridCol w="658368">
                  <a:extLst>
                    <a:ext uri="{9D8B030D-6E8A-4147-A177-3AD203B41FA5}">
                      <a16:colId xmlns:a16="http://schemas.microsoft.com/office/drawing/2014/main" val="3578478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66590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- 2020-01-10 09:55:04</a:t>
                      </a:r>
                      <a:r>
                        <a:rPr kumimoji="0" lang="en-US" sz="1000" b="0" i="0" u="none" strike="noStrike" kern="1200" cap="none" spc="0" normalizeH="0" baseline="0" noProof="0">
                          <a:ln>
                            <a:noFill/>
                          </a:ln>
                          <a:solidFill>
                            <a:prstClr val="black"/>
                          </a:solidFill>
                          <a:effectLst/>
                          <a:uLnTx/>
                          <a:uFillTx/>
                          <a:latin typeface="+mn-lt"/>
                          <a:ea typeface="+mn-ea"/>
                          <a:cs typeface="+mn-cs"/>
                        </a:rPr>
                        <a:t>
 What a great TrendSet Winter 2020... It still really digs us! 💙 The post-fair report of the TrendSet Winter 2020 is already online on our website.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https://scontent.xx.fbcdn.net/v/t51.12442-15/79753393_447804099458605_6681531928550941159_n.jpg?_nc_cat=105&amp;_nc_ohc=Ao_P-rIUpK4AQnqW40jMYxSTJqCLftENAj7RNdESHljoAJZVPrIDxPDBw&amp;_nc_ht=scontent.xx&amp;oh=c51acb84479999403c9d543bfb783886&amp;oe=5EAB9FCE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01/11/2020 09:31:46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943463074"/>
                  </a:ext>
                </a:extLst>
              </a:tr>
            </a:tbl>
          </a:graphicData>
        </a:graphic>
      </p:graphicFrame>
      <p:sp>
        <p:nvSpPr>
          <p:cNvPr id="4" name="Text Placeholder 3">
            <a:extLst>
              <a:ext uri="{FF2B5EF4-FFF2-40B4-BE49-F238E27FC236}">
                <a16:creationId xmlns:a16="http://schemas.microsoft.com/office/drawing/2014/main" id="{B3B65948-13D8-454C-B0C8-08E15BE03B1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5050272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389CF-3006-4DC3-9150-699948F6D3FA}"/>
              </a:ext>
            </a:extLst>
          </p:cNvPr>
          <p:cNvSpPr>
            <a:spLocks noGrp="1"/>
          </p:cNvSpPr>
          <p:nvPr>
            <p:ph type="title"/>
          </p:nvPr>
        </p:nvSpPr>
        <p:spPr/>
        <p:txBody>
          <a:bodyPr/>
          <a:lstStyle/>
          <a:p>
            <a:r>
              <a:rPr lang="en-US"/>
              <a:t>Instagram Stories Table  | TrendSet - 5 of 25</a:t>
            </a:r>
          </a:p>
        </p:txBody>
      </p:sp>
      <p:graphicFrame>
        <p:nvGraphicFramePr>
          <p:cNvPr id="5" name="Table Placeholder 4">
            <a:extLst>
              <a:ext uri="{FF2B5EF4-FFF2-40B4-BE49-F238E27FC236}">
                <a16:creationId xmlns:a16="http://schemas.microsoft.com/office/drawing/2014/main" id="{CB74AC83-1A5E-4C49-9F94-1256863F9EF6}"/>
              </a:ext>
            </a:extLst>
          </p:cNvPr>
          <p:cNvGraphicFramePr>
            <a:graphicFrameLocks noGrp="1"/>
          </p:cNvGraphicFramePr>
          <p:nvPr>
            <p:ph type="tbl" sz="quarter" idx="13"/>
            <p:extLst>
              <p:ext uri="{D42A27DB-BD31-4B8C-83A1-F6EECF244321}">
                <p14:modId xmlns:p14="http://schemas.microsoft.com/office/powerpoint/2010/main" val="2758841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42569200"/>
                    </a:ext>
                  </a:extLst>
                </a:gridCol>
                <a:gridCol w="1316736">
                  <a:extLst>
                    <a:ext uri="{9D8B030D-6E8A-4147-A177-3AD203B41FA5}">
                      <a16:colId xmlns:a16="http://schemas.microsoft.com/office/drawing/2014/main" val="3070368642"/>
                    </a:ext>
                  </a:extLst>
                </a:gridCol>
                <a:gridCol w="658368">
                  <a:extLst>
                    <a:ext uri="{9D8B030D-6E8A-4147-A177-3AD203B41FA5}">
                      <a16:colId xmlns:a16="http://schemas.microsoft.com/office/drawing/2014/main" val="3758559715"/>
                    </a:ext>
                  </a:extLst>
                </a:gridCol>
                <a:gridCol w="658368">
                  <a:extLst>
                    <a:ext uri="{9D8B030D-6E8A-4147-A177-3AD203B41FA5}">
                      <a16:colId xmlns:a16="http://schemas.microsoft.com/office/drawing/2014/main" val="1329999495"/>
                    </a:ext>
                  </a:extLst>
                </a:gridCol>
                <a:gridCol w="658368">
                  <a:extLst>
                    <a:ext uri="{9D8B030D-6E8A-4147-A177-3AD203B41FA5}">
                      <a16:colId xmlns:a16="http://schemas.microsoft.com/office/drawing/2014/main" val="420892938"/>
                    </a:ext>
                  </a:extLst>
                </a:gridCol>
                <a:gridCol w="658368">
                  <a:extLst>
                    <a:ext uri="{9D8B030D-6E8A-4147-A177-3AD203B41FA5}">
                      <a16:colId xmlns:a16="http://schemas.microsoft.com/office/drawing/2014/main" val="1600439874"/>
                    </a:ext>
                  </a:extLst>
                </a:gridCol>
                <a:gridCol w="658368">
                  <a:extLst>
                    <a:ext uri="{9D8B030D-6E8A-4147-A177-3AD203B41FA5}">
                      <a16:colId xmlns:a16="http://schemas.microsoft.com/office/drawing/2014/main" val="4228586649"/>
                    </a:ext>
                  </a:extLst>
                </a:gridCol>
                <a:gridCol w="658368">
                  <a:extLst>
                    <a:ext uri="{9D8B030D-6E8A-4147-A177-3AD203B41FA5}">
                      <a16:colId xmlns:a16="http://schemas.microsoft.com/office/drawing/2014/main" val="496517515"/>
                    </a:ext>
                  </a:extLst>
                </a:gridCol>
                <a:gridCol w="658368">
                  <a:extLst>
                    <a:ext uri="{9D8B030D-6E8A-4147-A177-3AD203B41FA5}">
                      <a16:colId xmlns:a16="http://schemas.microsoft.com/office/drawing/2014/main" val="659921725"/>
                    </a:ext>
                  </a:extLst>
                </a:gridCol>
                <a:gridCol w="658368">
                  <a:extLst>
                    <a:ext uri="{9D8B030D-6E8A-4147-A177-3AD203B41FA5}">
                      <a16:colId xmlns:a16="http://schemas.microsoft.com/office/drawing/2014/main" val="2867347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44347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- 2020-01-07 17:03:21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https://scontent.xx.fbcdn.net/v/t51.12442-15/79585429_168541914360533_1644275637131368461_n.jpg?_nc_cat=110&amp;_nc_ohc=otqiS5nULOQAQkCUX6XyWdKf64fS7zl6gHXMV01AQvURPjFuAwVCnC6ww&amp;_nc_ht=scontent.xx&amp;oh=370399246d682c4e53709c1a8a0def9e&amp;oe=5EA07F2B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17:01:09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2519630771"/>
                  </a:ext>
                </a:extLst>
              </a:tr>
            </a:tbl>
          </a:graphicData>
        </a:graphic>
      </p:graphicFrame>
      <p:sp>
        <p:nvSpPr>
          <p:cNvPr id="4" name="Text Placeholder 3">
            <a:extLst>
              <a:ext uri="{FF2B5EF4-FFF2-40B4-BE49-F238E27FC236}">
                <a16:creationId xmlns:a16="http://schemas.microsoft.com/office/drawing/2014/main" id="{AD178814-C340-4097-8174-953C1CD98797}"/>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6484689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5C349-305B-49FA-91E0-97843CB48334}"/>
              </a:ext>
            </a:extLst>
          </p:cNvPr>
          <p:cNvSpPr>
            <a:spLocks noGrp="1"/>
          </p:cNvSpPr>
          <p:nvPr>
            <p:ph type="title"/>
          </p:nvPr>
        </p:nvSpPr>
        <p:spPr/>
        <p:txBody>
          <a:bodyPr/>
          <a:lstStyle/>
          <a:p>
            <a:r>
              <a:rPr lang="en-US"/>
              <a:t>Instagram Stories Table  | TrendSet - 6 of 25</a:t>
            </a:r>
          </a:p>
        </p:txBody>
      </p:sp>
      <p:graphicFrame>
        <p:nvGraphicFramePr>
          <p:cNvPr id="5" name="Table Placeholder 4">
            <a:extLst>
              <a:ext uri="{FF2B5EF4-FFF2-40B4-BE49-F238E27FC236}">
                <a16:creationId xmlns:a16="http://schemas.microsoft.com/office/drawing/2014/main" id="{8ACC38D2-3F19-44CF-A31E-8692307629F8}"/>
              </a:ext>
            </a:extLst>
          </p:cNvPr>
          <p:cNvGraphicFramePr>
            <a:graphicFrameLocks noGrp="1"/>
          </p:cNvGraphicFramePr>
          <p:nvPr>
            <p:ph type="tbl" sz="quarter" idx="13"/>
            <p:extLst>
              <p:ext uri="{D42A27DB-BD31-4B8C-83A1-F6EECF244321}">
                <p14:modId xmlns:p14="http://schemas.microsoft.com/office/powerpoint/2010/main" val="1185346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19132816"/>
                    </a:ext>
                  </a:extLst>
                </a:gridCol>
                <a:gridCol w="1316736">
                  <a:extLst>
                    <a:ext uri="{9D8B030D-6E8A-4147-A177-3AD203B41FA5}">
                      <a16:colId xmlns:a16="http://schemas.microsoft.com/office/drawing/2014/main" val="3869918898"/>
                    </a:ext>
                  </a:extLst>
                </a:gridCol>
                <a:gridCol w="658368">
                  <a:extLst>
                    <a:ext uri="{9D8B030D-6E8A-4147-A177-3AD203B41FA5}">
                      <a16:colId xmlns:a16="http://schemas.microsoft.com/office/drawing/2014/main" val="1336102479"/>
                    </a:ext>
                  </a:extLst>
                </a:gridCol>
                <a:gridCol w="658368">
                  <a:extLst>
                    <a:ext uri="{9D8B030D-6E8A-4147-A177-3AD203B41FA5}">
                      <a16:colId xmlns:a16="http://schemas.microsoft.com/office/drawing/2014/main" val="3142063119"/>
                    </a:ext>
                  </a:extLst>
                </a:gridCol>
                <a:gridCol w="658368">
                  <a:extLst>
                    <a:ext uri="{9D8B030D-6E8A-4147-A177-3AD203B41FA5}">
                      <a16:colId xmlns:a16="http://schemas.microsoft.com/office/drawing/2014/main" val="424117522"/>
                    </a:ext>
                  </a:extLst>
                </a:gridCol>
                <a:gridCol w="658368">
                  <a:extLst>
                    <a:ext uri="{9D8B030D-6E8A-4147-A177-3AD203B41FA5}">
                      <a16:colId xmlns:a16="http://schemas.microsoft.com/office/drawing/2014/main" val="4219126350"/>
                    </a:ext>
                  </a:extLst>
                </a:gridCol>
                <a:gridCol w="658368">
                  <a:extLst>
                    <a:ext uri="{9D8B030D-6E8A-4147-A177-3AD203B41FA5}">
                      <a16:colId xmlns:a16="http://schemas.microsoft.com/office/drawing/2014/main" val="1506273692"/>
                    </a:ext>
                  </a:extLst>
                </a:gridCol>
                <a:gridCol w="658368">
                  <a:extLst>
                    <a:ext uri="{9D8B030D-6E8A-4147-A177-3AD203B41FA5}">
                      <a16:colId xmlns:a16="http://schemas.microsoft.com/office/drawing/2014/main" val="3456832401"/>
                    </a:ext>
                  </a:extLst>
                </a:gridCol>
                <a:gridCol w="658368">
                  <a:extLst>
                    <a:ext uri="{9D8B030D-6E8A-4147-A177-3AD203B41FA5}">
                      <a16:colId xmlns:a16="http://schemas.microsoft.com/office/drawing/2014/main" val="2937714836"/>
                    </a:ext>
                  </a:extLst>
                </a:gridCol>
                <a:gridCol w="658368">
                  <a:extLst>
                    <a:ext uri="{9D8B030D-6E8A-4147-A177-3AD203B41FA5}">
                      <a16:colId xmlns:a16="http://schemas.microsoft.com/office/drawing/2014/main" val="1195631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52265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- 2020-01-07 14:54:45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https://scontent.xx.fbcdn.net/v/t51.12442-15/80627250_466155954324925_1775510658690350101_n.jpg?_nc_cat=105&amp;_nc_ohc=9kVOdJRxfJ8AQmvQy52uop3K4xfv-bV6TyROOkWJ9TBtNZtbHHk2hFV0Q&amp;_nc_ht=scontent.xx&amp;oh=c1bb879453b3deab6984a953567b0ef2&amp;oe=5E9A0310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14:30:50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866894061"/>
                  </a:ext>
                </a:extLst>
              </a:tr>
            </a:tbl>
          </a:graphicData>
        </a:graphic>
      </p:graphicFrame>
      <p:sp>
        <p:nvSpPr>
          <p:cNvPr id="4" name="Text Placeholder 3">
            <a:extLst>
              <a:ext uri="{FF2B5EF4-FFF2-40B4-BE49-F238E27FC236}">
                <a16:creationId xmlns:a16="http://schemas.microsoft.com/office/drawing/2014/main" id="{D4287386-447C-47F0-97A5-2EB1358D8362}"/>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0890043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AB53D-33CA-4DCC-8CCC-355FFBA47E27}"/>
              </a:ext>
            </a:extLst>
          </p:cNvPr>
          <p:cNvSpPr>
            <a:spLocks noGrp="1"/>
          </p:cNvSpPr>
          <p:nvPr>
            <p:ph type="title"/>
          </p:nvPr>
        </p:nvSpPr>
        <p:spPr/>
        <p:txBody>
          <a:bodyPr/>
          <a:lstStyle/>
          <a:p>
            <a:r>
              <a:rPr lang="en-US"/>
              <a:t>Instagram Stories Table  | TrendSet - 7 of 25</a:t>
            </a:r>
          </a:p>
        </p:txBody>
      </p:sp>
      <p:graphicFrame>
        <p:nvGraphicFramePr>
          <p:cNvPr id="5" name="Table Placeholder 4">
            <a:extLst>
              <a:ext uri="{FF2B5EF4-FFF2-40B4-BE49-F238E27FC236}">
                <a16:creationId xmlns:a16="http://schemas.microsoft.com/office/drawing/2014/main" id="{62026D79-3527-44F1-AD97-9186092B17E7}"/>
              </a:ext>
            </a:extLst>
          </p:cNvPr>
          <p:cNvGraphicFramePr>
            <a:graphicFrameLocks noGrp="1"/>
          </p:cNvGraphicFramePr>
          <p:nvPr>
            <p:ph type="tbl" sz="quarter" idx="13"/>
            <p:extLst>
              <p:ext uri="{D42A27DB-BD31-4B8C-83A1-F6EECF244321}">
                <p14:modId xmlns:p14="http://schemas.microsoft.com/office/powerpoint/2010/main" val="3627830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2597033"/>
                    </a:ext>
                  </a:extLst>
                </a:gridCol>
                <a:gridCol w="1316736">
                  <a:extLst>
                    <a:ext uri="{9D8B030D-6E8A-4147-A177-3AD203B41FA5}">
                      <a16:colId xmlns:a16="http://schemas.microsoft.com/office/drawing/2014/main" val="579535468"/>
                    </a:ext>
                  </a:extLst>
                </a:gridCol>
                <a:gridCol w="658368">
                  <a:extLst>
                    <a:ext uri="{9D8B030D-6E8A-4147-A177-3AD203B41FA5}">
                      <a16:colId xmlns:a16="http://schemas.microsoft.com/office/drawing/2014/main" val="196700533"/>
                    </a:ext>
                  </a:extLst>
                </a:gridCol>
                <a:gridCol w="658368">
                  <a:extLst>
                    <a:ext uri="{9D8B030D-6E8A-4147-A177-3AD203B41FA5}">
                      <a16:colId xmlns:a16="http://schemas.microsoft.com/office/drawing/2014/main" val="3140453361"/>
                    </a:ext>
                  </a:extLst>
                </a:gridCol>
                <a:gridCol w="658368">
                  <a:extLst>
                    <a:ext uri="{9D8B030D-6E8A-4147-A177-3AD203B41FA5}">
                      <a16:colId xmlns:a16="http://schemas.microsoft.com/office/drawing/2014/main" val="4082360333"/>
                    </a:ext>
                  </a:extLst>
                </a:gridCol>
                <a:gridCol w="658368">
                  <a:extLst>
                    <a:ext uri="{9D8B030D-6E8A-4147-A177-3AD203B41FA5}">
                      <a16:colId xmlns:a16="http://schemas.microsoft.com/office/drawing/2014/main" val="3747892189"/>
                    </a:ext>
                  </a:extLst>
                </a:gridCol>
                <a:gridCol w="658368">
                  <a:extLst>
                    <a:ext uri="{9D8B030D-6E8A-4147-A177-3AD203B41FA5}">
                      <a16:colId xmlns:a16="http://schemas.microsoft.com/office/drawing/2014/main" val="3639642097"/>
                    </a:ext>
                  </a:extLst>
                </a:gridCol>
                <a:gridCol w="658368">
                  <a:extLst>
                    <a:ext uri="{9D8B030D-6E8A-4147-A177-3AD203B41FA5}">
                      <a16:colId xmlns:a16="http://schemas.microsoft.com/office/drawing/2014/main" val="3939935587"/>
                    </a:ext>
                  </a:extLst>
                </a:gridCol>
                <a:gridCol w="658368">
                  <a:extLst>
                    <a:ext uri="{9D8B030D-6E8A-4147-A177-3AD203B41FA5}">
                      <a16:colId xmlns:a16="http://schemas.microsoft.com/office/drawing/2014/main" val="3999253412"/>
                    </a:ext>
                  </a:extLst>
                </a:gridCol>
                <a:gridCol w="658368">
                  <a:extLst>
                    <a:ext uri="{9D8B030D-6E8A-4147-A177-3AD203B41FA5}">
                      <a16:colId xmlns:a16="http://schemas.microsoft.com/office/drawing/2014/main" val="790437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90855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14:13:59</a:t>
                      </a:r>
                      <a:r>
                        <a:rPr kumimoji="0" lang="en-US" sz="1000" b="0" i="0" u="none" strike="noStrike" kern="1200" cap="none" spc="0" normalizeH="0" baseline="0" noProof="0">
                          <a:ln>
                            <a:noFill/>
                          </a:ln>
                          <a:solidFill>
                            <a:prstClr val="black"/>
                          </a:solidFill>
                          <a:effectLst/>
                          <a:uLnTx/>
                          <a:uFillTx/>
                          <a:latin typeface="+mn-lt"/>
                          <a:ea typeface="+mn-ea"/>
                          <a:cs typeface="+mn-cs"/>
                        </a:rPr>
                        <a:t>
 IN HALL B3 AT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https://scontent.xx.fbcdn.net/v/t51.12442-15/80669587_601124593998784_7322750407238977327_n.jpg?_nc_cat=108&amp;_nc_ohc=cHyjI_xSG5kAQmE3Uzigf4t4O2g80LYXKYPJ24scLXJJwtWEAXT0sylYg&amp;_nc_ht=scontent.xx&amp;oh=88ead1eb6f14c46e37fe76ce05d9f39e&amp;oe=5EA735C8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14:01:10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420887587"/>
                  </a:ext>
                </a:extLst>
              </a:tr>
            </a:tbl>
          </a:graphicData>
        </a:graphic>
      </p:graphicFrame>
      <p:sp>
        <p:nvSpPr>
          <p:cNvPr id="4" name="Text Placeholder 3">
            <a:extLst>
              <a:ext uri="{FF2B5EF4-FFF2-40B4-BE49-F238E27FC236}">
                <a16:creationId xmlns:a16="http://schemas.microsoft.com/office/drawing/2014/main" id="{77262C4F-A9D5-4636-8B25-3253A63B3374}"/>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8314803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FA43E-7962-4AE9-BAAA-F426D0FE9479}"/>
              </a:ext>
            </a:extLst>
          </p:cNvPr>
          <p:cNvSpPr>
            <a:spLocks noGrp="1"/>
          </p:cNvSpPr>
          <p:nvPr>
            <p:ph type="title"/>
          </p:nvPr>
        </p:nvSpPr>
        <p:spPr/>
        <p:txBody>
          <a:bodyPr/>
          <a:lstStyle/>
          <a:p>
            <a:r>
              <a:rPr lang="en-US"/>
              <a:t>Instagram Stories Table  | TrendSet - 8 of 25</a:t>
            </a:r>
          </a:p>
        </p:txBody>
      </p:sp>
      <p:graphicFrame>
        <p:nvGraphicFramePr>
          <p:cNvPr id="5" name="Table Placeholder 4">
            <a:extLst>
              <a:ext uri="{FF2B5EF4-FFF2-40B4-BE49-F238E27FC236}">
                <a16:creationId xmlns:a16="http://schemas.microsoft.com/office/drawing/2014/main" id="{0F7E9C8E-68BC-47B0-A614-95FF1C8C9A58}"/>
              </a:ext>
            </a:extLst>
          </p:cNvPr>
          <p:cNvGraphicFramePr>
            <a:graphicFrameLocks noGrp="1"/>
          </p:cNvGraphicFramePr>
          <p:nvPr>
            <p:ph type="tbl" sz="quarter" idx="13"/>
            <p:extLst>
              <p:ext uri="{D42A27DB-BD31-4B8C-83A1-F6EECF244321}">
                <p14:modId xmlns:p14="http://schemas.microsoft.com/office/powerpoint/2010/main" val="556686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08670563"/>
                    </a:ext>
                  </a:extLst>
                </a:gridCol>
                <a:gridCol w="1316736">
                  <a:extLst>
                    <a:ext uri="{9D8B030D-6E8A-4147-A177-3AD203B41FA5}">
                      <a16:colId xmlns:a16="http://schemas.microsoft.com/office/drawing/2014/main" val="1899409598"/>
                    </a:ext>
                  </a:extLst>
                </a:gridCol>
                <a:gridCol w="658368">
                  <a:extLst>
                    <a:ext uri="{9D8B030D-6E8A-4147-A177-3AD203B41FA5}">
                      <a16:colId xmlns:a16="http://schemas.microsoft.com/office/drawing/2014/main" val="2907245395"/>
                    </a:ext>
                  </a:extLst>
                </a:gridCol>
                <a:gridCol w="658368">
                  <a:extLst>
                    <a:ext uri="{9D8B030D-6E8A-4147-A177-3AD203B41FA5}">
                      <a16:colId xmlns:a16="http://schemas.microsoft.com/office/drawing/2014/main" val="2115955896"/>
                    </a:ext>
                  </a:extLst>
                </a:gridCol>
                <a:gridCol w="658368">
                  <a:extLst>
                    <a:ext uri="{9D8B030D-6E8A-4147-A177-3AD203B41FA5}">
                      <a16:colId xmlns:a16="http://schemas.microsoft.com/office/drawing/2014/main" val="3697926472"/>
                    </a:ext>
                  </a:extLst>
                </a:gridCol>
                <a:gridCol w="658368">
                  <a:extLst>
                    <a:ext uri="{9D8B030D-6E8A-4147-A177-3AD203B41FA5}">
                      <a16:colId xmlns:a16="http://schemas.microsoft.com/office/drawing/2014/main" val="1967584501"/>
                    </a:ext>
                  </a:extLst>
                </a:gridCol>
                <a:gridCol w="658368">
                  <a:extLst>
                    <a:ext uri="{9D8B030D-6E8A-4147-A177-3AD203B41FA5}">
                      <a16:colId xmlns:a16="http://schemas.microsoft.com/office/drawing/2014/main" val="632909151"/>
                    </a:ext>
                  </a:extLst>
                </a:gridCol>
                <a:gridCol w="658368">
                  <a:extLst>
                    <a:ext uri="{9D8B030D-6E8A-4147-A177-3AD203B41FA5}">
                      <a16:colId xmlns:a16="http://schemas.microsoft.com/office/drawing/2014/main" val="3997256986"/>
                    </a:ext>
                  </a:extLst>
                </a:gridCol>
                <a:gridCol w="658368">
                  <a:extLst>
                    <a:ext uri="{9D8B030D-6E8A-4147-A177-3AD203B41FA5}">
                      <a16:colId xmlns:a16="http://schemas.microsoft.com/office/drawing/2014/main" val="1856911162"/>
                    </a:ext>
                  </a:extLst>
                </a:gridCol>
                <a:gridCol w="658368">
                  <a:extLst>
                    <a:ext uri="{9D8B030D-6E8A-4147-A177-3AD203B41FA5}">
                      <a16:colId xmlns:a16="http://schemas.microsoft.com/office/drawing/2014/main" val="3301879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92770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12:34:39</a:t>
                      </a:r>
                      <a:r>
                        <a:rPr kumimoji="0" lang="en-US" sz="1000" b="0" i="0" u="none" strike="noStrike" kern="1200" cap="none" spc="0" normalizeH="0" baseline="0" noProof="0">
                          <a:ln>
                            <a:noFill/>
                          </a:ln>
                          <a:solidFill>
                            <a:prstClr val="black"/>
                          </a:solidFill>
                          <a:effectLst/>
                          <a:uLnTx/>
                          <a:uFillTx/>
                          <a:latin typeface="+mn-lt"/>
                          <a:ea typeface="+mn-ea"/>
                          <a:cs typeface="+mn-cs"/>
                        </a:rPr>
                        <a:t>
 Turtles and hedge-hogs with backs out of amber. 🐢🦔 Ambera (B4/F24)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https://scontent.xx.fbcdn.net/v/t51.12442-15/80842787_757211371439765_8561994492140610368_n.jpg?_nc_cat=102&amp;_nc_ohc=4prVdXscrvAAQnPV1p_CAyNVb5Dml9hBvrZe4BTsh2loPJL2IDEouI49w&amp;_nc_ht=scontent.xx&amp;oh=fd711b35e4641fe627ceca2b45a81e32&amp;oe=5E9A3635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12:30:43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500261612"/>
                  </a:ext>
                </a:extLst>
              </a:tr>
            </a:tbl>
          </a:graphicData>
        </a:graphic>
      </p:graphicFrame>
      <p:sp>
        <p:nvSpPr>
          <p:cNvPr id="4" name="Text Placeholder 3">
            <a:extLst>
              <a:ext uri="{FF2B5EF4-FFF2-40B4-BE49-F238E27FC236}">
                <a16:creationId xmlns:a16="http://schemas.microsoft.com/office/drawing/2014/main" id="{121A3508-D1BB-4F56-989E-D0B50B310FC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2400704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FFCCB-C15D-4955-B01A-BC1C99A03B43}"/>
              </a:ext>
            </a:extLst>
          </p:cNvPr>
          <p:cNvSpPr>
            <a:spLocks noGrp="1"/>
          </p:cNvSpPr>
          <p:nvPr>
            <p:ph type="title"/>
          </p:nvPr>
        </p:nvSpPr>
        <p:spPr/>
        <p:txBody>
          <a:bodyPr/>
          <a:lstStyle/>
          <a:p>
            <a:r>
              <a:rPr lang="en-US"/>
              <a:t>Instagram Stories Table  | TrendSet - 9 of 25</a:t>
            </a:r>
          </a:p>
        </p:txBody>
      </p:sp>
      <p:graphicFrame>
        <p:nvGraphicFramePr>
          <p:cNvPr id="5" name="Table Placeholder 4">
            <a:extLst>
              <a:ext uri="{FF2B5EF4-FFF2-40B4-BE49-F238E27FC236}">
                <a16:creationId xmlns:a16="http://schemas.microsoft.com/office/drawing/2014/main" id="{9960000B-91A6-4BD7-82B4-9D99B952D4DA}"/>
              </a:ext>
            </a:extLst>
          </p:cNvPr>
          <p:cNvGraphicFramePr>
            <a:graphicFrameLocks noGrp="1"/>
          </p:cNvGraphicFramePr>
          <p:nvPr>
            <p:ph type="tbl" sz="quarter" idx="13"/>
            <p:extLst>
              <p:ext uri="{D42A27DB-BD31-4B8C-83A1-F6EECF244321}">
                <p14:modId xmlns:p14="http://schemas.microsoft.com/office/powerpoint/2010/main" val="2576017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11545802"/>
                    </a:ext>
                  </a:extLst>
                </a:gridCol>
                <a:gridCol w="1316736">
                  <a:extLst>
                    <a:ext uri="{9D8B030D-6E8A-4147-A177-3AD203B41FA5}">
                      <a16:colId xmlns:a16="http://schemas.microsoft.com/office/drawing/2014/main" val="2185436712"/>
                    </a:ext>
                  </a:extLst>
                </a:gridCol>
                <a:gridCol w="658368">
                  <a:extLst>
                    <a:ext uri="{9D8B030D-6E8A-4147-A177-3AD203B41FA5}">
                      <a16:colId xmlns:a16="http://schemas.microsoft.com/office/drawing/2014/main" val="2374357169"/>
                    </a:ext>
                  </a:extLst>
                </a:gridCol>
                <a:gridCol w="658368">
                  <a:extLst>
                    <a:ext uri="{9D8B030D-6E8A-4147-A177-3AD203B41FA5}">
                      <a16:colId xmlns:a16="http://schemas.microsoft.com/office/drawing/2014/main" val="694961455"/>
                    </a:ext>
                  </a:extLst>
                </a:gridCol>
                <a:gridCol w="658368">
                  <a:extLst>
                    <a:ext uri="{9D8B030D-6E8A-4147-A177-3AD203B41FA5}">
                      <a16:colId xmlns:a16="http://schemas.microsoft.com/office/drawing/2014/main" val="1903939184"/>
                    </a:ext>
                  </a:extLst>
                </a:gridCol>
                <a:gridCol w="658368">
                  <a:extLst>
                    <a:ext uri="{9D8B030D-6E8A-4147-A177-3AD203B41FA5}">
                      <a16:colId xmlns:a16="http://schemas.microsoft.com/office/drawing/2014/main" val="4026258544"/>
                    </a:ext>
                  </a:extLst>
                </a:gridCol>
                <a:gridCol w="658368">
                  <a:extLst>
                    <a:ext uri="{9D8B030D-6E8A-4147-A177-3AD203B41FA5}">
                      <a16:colId xmlns:a16="http://schemas.microsoft.com/office/drawing/2014/main" val="824066103"/>
                    </a:ext>
                  </a:extLst>
                </a:gridCol>
                <a:gridCol w="658368">
                  <a:extLst>
                    <a:ext uri="{9D8B030D-6E8A-4147-A177-3AD203B41FA5}">
                      <a16:colId xmlns:a16="http://schemas.microsoft.com/office/drawing/2014/main" val="767976450"/>
                    </a:ext>
                  </a:extLst>
                </a:gridCol>
                <a:gridCol w="658368">
                  <a:extLst>
                    <a:ext uri="{9D8B030D-6E8A-4147-A177-3AD203B41FA5}">
                      <a16:colId xmlns:a16="http://schemas.microsoft.com/office/drawing/2014/main" val="1300263902"/>
                    </a:ext>
                  </a:extLst>
                </a:gridCol>
                <a:gridCol w="658368">
                  <a:extLst>
                    <a:ext uri="{9D8B030D-6E8A-4147-A177-3AD203B41FA5}">
                      <a16:colId xmlns:a16="http://schemas.microsoft.com/office/drawing/2014/main" val="1250898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19210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12:23:49</a:t>
                      </a:r>
                      <a:r>
                        <a:rPr kumimoji="0" lang="en-US" sz="1000" b="0" i="0" u="none" strike="noStrike" kern="1200" cap="none" spc="0" normalizeH="0" baseline="0" noProof="0">
                          <a:ln>
                            <a:noFill/>
                          </a:ln>
                          <a:solidFill>
                            <a:prstClr val="black"/>
                          </a:solidFill>
                          <a:effectLst/>
                          <a:uLnTx/>
                          <a:uFillTx/>
                          <a:latin typeface="+mn-lt"/>
                          <a:ea typeface="+mn-ea"/>
                          <a:cs typeface="+mn-cs"/>
                        </a:rPr>
                        <a:t>
 At the Bijoutex: 
Hall 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https://scontent.xx.fbcdn.net/v/t51.12442-15/81236936_789008651568374_5151883979185510089_n.jpg?_nc_cat=104&amp;_nc_ohc=IWpLnHSAnXUAQluOkKI6CvHqWjRaaMrldQsRE20_hberluFYUJ9wgMPQg&amp;_nc_ht=scontent.xx&amp;oh=a656c8e4002c4f48d5768e29217178e0&amp;oe=5EA195F1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12:00:47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4199681949"/>
                  </a:ext>
                </a:extLst>
              </a:tr>
            </a:tbl>
          </a:graphicData>
        </a:graphic>
      </p:graphicFrame>
      <p:sp>
        <p:nvSpPr>
          <p:cNvPr id="4" name="Text Placeholder 3">
            <a:extLst>
              <a:ext uri="{FF2B5EF4-FFF2-40B4-BE49-F238E27FC236}">
                <a16:creationId xmlns:a16="http://schemas.microsoft.com/office/drawing/2014/main" id="{CA88B409-3002-48E7-A685-7936C9A9ACBB}"/>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7848788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41171-B7B8-4B7F-930E-8D6EDB02FA83}"/>
              </a:ext>
            </a:extLst>
          </p:cNvPr>
          <p:cNvSpPr>
            <a:spLocks noGrp="1"/>
          </p:cNvSpPr>
          <p:nvPr>
            <p:ph type="title"/>
          </p:nvPr>
        </p:nvSpPr>
        <p:spPr/>
        <p:txBody>
          <a:bodyPr/>
          <a:lstStyle/>
          <a:p>
            <a:r>
              <a:rPr lang="en-US"/>
              <a:t>Instagram Stories Table  | TrendSet - 10 of 25</a:t>
            </a:r>
          </a:p>
        </p:txBody>
      </p:sp>
      <p:graphicFrame>
        <p:nvGraphicFramePr>
          <p:cNvPr id="5" name="Table Placeholder 4">
            <a:extLst>
              <a:ext uri="{FF2B5EF4-FFF2-40B4-BE49-F238E27FC236}">
                <a16:creationId xmlns:a16="http://schemas.microsoft.com/office/drawing/2014/main" id="{D51B3B49-5A1B-4B59-8E24-D55D595FD047}"/>
              </a:ext>
            </a:extLst>
          </p:cNvPr>
          <p:cNvGraphicFramePr>
            <a:graphicFrameLocks noGrp="1"/>
          </p:cNvGraphicFramePr>
          <p:nvPr>
            <p:ph type="tbl" sz="quarter" idx="13"/>
            <p:extLst>
              <p:ext uri="{D42A27DB-BD31-4B8C-83A1-F6EECF244321}">
                <p14:modId xmlns:p14="http://schemas.microsoft.com/office/powerpoint/2010/main" val="1643289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45037735"/>
                    </a:ext>
                  </a:extLst>
                </a:gridCol>
                <a:gridCol w="1316736">
                  <a:extLst>
                    <a:ext uri="{9D8B030D-6E8A-4147-A177-3AD203B41FA5}">
                      <a16:colId xmlns:a16="http://schemas.microsoft.com/office/drawing/2014/main" val="3534064476"/>
                    </a:ext>
                  </a:extLst>
                </a:gridCol>
                <a:gridCol w="658368">
                  <a:extLst>
                    <a:ext uri="{9D8B030D-6E8A-4147-A177-3AD203B41FA5}">
                      <a16:colId xmlns:a16="http://schemas.microsoft.com/office/drawing/2014/main" val="655577485"/>
                    </a:ext>
                  </a:extLst>
                </a:gridCol>
                <a:gridCol w="658368">
                  <a:extLst>
                    <a:ext uri="{9D8B030D-6E8A-4147-A177-3AD203B41FA5}">
                      <a16:colId xmlns:a16="http://schemas.microsoft.com/office/drawing/2014/main" val="4206689888"/>
                    </a:ext>
                  </a:extLst>
                </a:gridCol>
                <a:gridCol w="658368">
                  <a:extLst>
                    <a:ext uri="{9D8B030D-6E8A-4147-A177-3AD203B41FA5}">
                      <a16:colId xmlns:a16="http://schemas.microsoft.com/office/drawing/2014/main" val="236981184"/>
                    </a:ext>
                  </a:extLst>
                </a:gridCol>
                <a:gridCol w="658368">
                  <a:extLst>
                    <a:ext uri="{9D8B030D-6E8A-4147-A177-3AD203B41FA5}">
                      <a16:colId xmlns:a16="http://schemas.microsoft.com/office/drawing/2014/main" val="3175428095"/>
                    </a:ext>
                  </a:extLst>
                </a:gridCol>
                <a:gridCol w="658368">
                  <a:extLst>
                    <a:ext uri="{9D8B030D-6E8A-4147-A177-3AD203B41FA5}">
                      <a16:colId xmlns:a16="http://schemas.microsoft.com/office/drawing/2014/main" val="2851092190"/>
                    </a:ext>
                  </a:extLst>
                </a:gridCol>
                <a:gridCol w="658368">
                  <a:extLst>
                    <a:ext uri="{9D8B030D-6E8A-4147-A177-3AD203B41FA5}">
                      <a16:colId xmlns:a16="http://schemas.microsoft.com/office/drawing/2014/main" val="492751688"/>
                    </a:ext>
                  </a:extLst>
                </a:gridCol>
                <a:gridCol w="658368">
                  <a:extLst>
                    <a:ext uri="{9D8B030D-6E8A-4147-A177-3AD203B41FA5}">
                      <a16:colId xmlns:a16="http://schemas.microsoft.com/office/drawing/2014/main" val="4127063831"/>
                    </a:ext>
                  </a:extLst>
                </a:gridCol>
                <a:gridCol w="658368">
                  <a:extLst>
                    <a:ext uri="{9D8B030D-6E8A-4147-A177-3AD203B41FA5}">
                      <a16:colId xmlns:a16="http://schemas.microsoft.com/office/drawing/2014/main" val="1643960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97492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trendset.muenchen - 2020-01-07 11:27:10</a:t>
                      </a:r>
                      <a:r>
                        <a:rPr kumimoji="0" lang="fr-FR" sz="1000" b="0" i="0" u="none" strike="noStrike" kern="1200" cap="none" spc="0" normalizeH="0" baseline="0" noProof="0">
                          <a:ln>
                            <a:noFill/>
                          </a:ln>
                          <a:solidFill>
                            <a:prstClr val="black"/>
                          </a:solidFill>
                          <a:effectLst/>
                          <a:uLnTx/>
                          <a:uFillTx/>
                          <a:latin typeface="+mn-lt"/>
                          <a:ea typeface="+mn-ea"/>
                          <a:cs typeface="+mn-cs"/>
                        </a:rPr>
                        <a:t>
 ARTE WOHNACCESSOIRES (A1/E21)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https://scontent.xx.fbcdn.net/v/t51.12442-15/81617015_174401396974385_3296674793551747125_n.jpg?_nc_cat=108&amp;_nc_ohc=TrttnMGR-ZgAQl7Op5xp6UMHz8qhZm1VsPOvSoajiBzc8ZTjfJlhpW-mw&amp;_nc_ht=scontent.xx&amp;oh=acece15de01dc057f1d577deee074128&amp;oe=5EA1B3E9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11:00:48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78636377"/>
                  </a:ext>
                </a:extLst>
              </a:tr>
            </a:tbl>
          </a:graphicData>
        </a:graphic>
      </p:graphicFrame>
      <p:sp>
        <p:nvSpPr>
          <p:cNvPr id="4" name="Text Placeholder 3">
            <a:extLst>
              <a:ext uri="{FF2B5EF4-FFF2-40B4-BE49-F238E27FC236}">
                <a16:creationId xmlns:a16="http://schemas.microsoft.com/office/drawing/2014/main" id="{30C18942-F909-44D4-92E2-63583F32EE1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9143167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888ED-0CEA-4246-8952-C76460DEC072}"/>
              </a:ext>
            </a:extLst>
          </p:cNvPr>
          <p:cNvSpPr>
            <a:spLocks noGrp="1"/>
          </p:cNvSpPr>
          <p:nvPr>
            <p:ph type="title"/>
          </p:nvPr>
        </p:nvSpPr>
        <p:spPr/>
        <p:txBody>
          <a:bodyPr/>
          <a:lstStyle/>
          <a:p>
            <a:r>
              <a:rPr lang="en-US"/>
              <a:t>Instagram Stories Table  | TrendSet - 11 of 25</a:t>
            </a:r>
          </a:p>
        </p:txBody>
      </p:sp>
      <p:graphicFrame>
        <p:nvGraphicFramePr>
          <p:cNvPr id="5" name="Table Placeholder 4">
            <a:extLst>
              <a:ext uri="{FF2B5EF4-FFF2-40B4-BE49-F238E27FC236}">
                <a16:creationId xmlns:a16="http://schemas.microsoft.com/office/drawing/2014/main" id="{DF8BB8C9-11B6-4925-89D9-EC486D3FA504}"/>
              </a:ext>
            </a:extLst>
          </p:cNvPr>
          <p:cNvGraphicFramePr>
            <a:graphicFrameLocks noGrp="1"/>
          </p:cNvGraphicFramePr>
          <p:nvPr>
            <p:ph type="tbl" sz="quarter" idx="13"/>
            <p:extLst>
              <p:ext uri="{D42A27DB-BD31-4B8C-83A1-F6EECF244321}">
                <p14:modId xmlns:p14="http://schemas.microsoft.com/office/powerpoint/2010/main" val="1387613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89125767"/>
                    </a:ext>
                  </a:extLst>
                </a:gridCol>
                <a:gridCol w="1316736">
                  <a:extLst>
                    <a:ext uri="{9D8B030D-6E8A-4147-A177-3AD203B41FA5}">
                      <a16:colId xmlns:a16="http://schemas.microsoft.com/office/drawing/2014/main" val="1295457647"/>
                    </a:ext>
                  </a:extLst>
                </a:gridCol>
                <a:gridCol w="658368">
                  <a:extLst>
                    <a:ext uri="{9D8B030D-6E8A-4147-A177-3AD203B41FA5}">
                      <a16:colId xmlns:a16="http://schemas.microsoft.com/office/drawing/2014/main" val="3438527026"/>
                    </a:ext>
                  </a:extLst>
                </a:gridCol>
                <a:gridCol w="658368">
                  <a:extLst>
                    <a:ext uri="{9D8B030D-6E8A-4147-A177-3AD203B41FA5}">
                      <a16:colId xmlns:a16="http://schemas.microsoft.com/office/drawing/2014/main" val="1496948389"/>
                    </a:ext>
                  </a:extLst>
                </a:gridCol>
                <a:gridCol w="658368">
                  <a:extLst>
                    <a:ext uri="{9D8B030D-6E8A-4147-A177-3AD203B41FA5}">
                      <a16:colId xmlns:a16="http://schemas.microsoft.com/office/drawing/2014/main" val="2984110709"/>
                    </a:ext>
                  </a:extLst>
                </a:gridCol>
                <a:gridCol w="658368">
                  <a:extLst>
                    <a:ext uri="{9D8B030D-6E8A-4147-A177-3AD203B41FA5}">
                      <a16:colId xmlns:a16="http://schemas.microsoft.com/office/drawing/2014/main" val="3704349624"/>
                    </a:ext>
                  </a:extLst>
                </a:gridCol>
                <a:gridCol w="658368">
                  <a:extLst>
                    <a:ext uri="{9D8B030D-6E8A-4147-A177-3AD203B41FA5}">
                      <a16:colId xmlns:a16="http://schemas.microsoft.com/office/drawing/2014/main" val="1100374792"/>
                    </a:ext>
                  </a:extLst>
                </a:gridCol>
                <a:gridCol w="658368">
                  <a:extLst>
                    <a:ext uri="{9D8B030D-6E8A-4147-A177-3AD203B41FA5}">
                      <a16:colId xmlns:a16="http://schemas.microsoft.com/office/drawing/2014/main" val="2935287827"/>
                    </a:ext>
                  </a:extLst>
                </a:gridCol>
                <a:gridCol w="658368">
                  <a:extLst>
                    <a:ext uri="{9D8B030D-6E8A-4147-A177-3AD203B41FA5}">
                      <a16:colId xmlns:a16="http://schemas.microsoft.com/office/drawing/2014/main" val="3824880982"/>
                    </a:ext>
                  </a:extLst>
                </a:gridCol>
                <a:gridCol w="658368">
                  <a:extLst>
                    <a:ext uri="{9D8B030D-6E8A-4147-A177-3AD203B41FA5}">
                      <a16:colId xmlns:a16="http://schemas.microsoft.com/office/drawing/2014/main" val="458688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5610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10:22:05</a:t>
                      </a:r>
                      <a:r>
                        <a:rPr kumimoji="0" lang="en-US" sz="1000" b="0" i="0" u="none" strike="noStrike" kern="1200" cap="none" spc="0" normalizeH="0" baseline="0" noProof="0">
                          <a:ln>
                            <a:noFill/>
                          </a:ln>
                          <a:solidFill>
                            <a:prstClr val="black"/>
                          </a:solidFill>
                          <a:effectLst/>
                          <a:uLnTx/>
                          <a:uFillTx/>
                          <a:latin typeface="+mn-lt"/>
                          <a:ea typeface="+mn-ea"/>
                          <a:cs typeface="+mn-cs"/>
                        </a:rPr>
                        <a:t>
 #INVINITEPOWER GOES #NATURALEVOLUTION 💐 A2/E39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https://scontent.xx.fbcdn.net/v/t51.12442-15/82266501_775252196304430_5876163226203299525_n.jpg?_nc_cat=106&amp;_nc_ohc=xzqxPoM9RLIAQmkHnLPmiiuX1tqovdytbP_T9ptlo3-E5srr7wDgGxcKQ&amp;_nc_ht=scontent.xx&amp;oh=2fbbc41b10b967ca2f05ce8c1db1f7f9&amp;oe=5EA827F8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665915370"/>
                  </a:ext>
                </a:extLst>
              </a:tr>
            </a:tbl>
          </a:graphicData>
        </a:graphic>
      </p:graphicFrame>
      <p:sp>
        <p:nvSpPr>
          <p:cNvPr id="4" name="Text Placeholder 3">
            <a:extLst>
              <a:ext uri="{FF2B5EF4-FFF2-40B4-BE49-F238E27FC236}">
                <a16:creationId xmlns:a16="http://schemas.microsoft.com/office/drawing/2014/main" id="{1A79F5ED-3D50-4878-904F-19D192D94953}"/>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2928255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C515E-3752-4782-AD7D-CF29203D93B4}"/>
              </a:ext>
            </a:extLst>
          </p:cNvPr>
          <p:cNvSpPr>
            <a:spLocks noGrp="1"/>
          </p:cNvSpPr>
          <p:nvPr>
            <p:ph type="title"/>
          </p:nvPr>
        </p:nvSpPr>
        <p:spPr/>
        <p:txBody>
          <a:bodyPr/>
          <a:lstStyle/>
          <a:p>
            <a:r>
              <a:rPr lang="en-US"/>
              <a:t>Instagram Stories Table  | TrendSet - 12 of 25</a:t>
            </a:r>
          </a:p>
        </p:txBody>
      </p:sp>
      <p:graphicFrame>
        <p:nvGraphicFramePr>
          <p:cNvPr id="5" name="Table Placeholder 4">
            <a:extLst>
              <a:ext uri="{FF2B5EF4-FFF2-40B4-BE49-F238E27FC236}">
                <a16:creationId xmlns:a16="http://schemas.microsoft.com/office/drawing/2014/main" id="{AA79D040-6CD8-431E-BD6E-B3CE1668AE4F}"/>
              </a:ext>
            </a:extLst>
          </p:cNvPr>
          <p:cNvGraphicFramePr>
            <a:graphicFrameLocks noGrp="1"/>
          </p:cNvGraphicFramePr>
          <p:nvPr>
            <p:ph type="tbl" sz="quarter" idx="13"/>
            <p:extLst>
              <p:ext uri="{D42A27DB-BD31-4B8C-83A1-F6EECF244321}">
                <p14:modId xmlns:p14="http://schemas.microsoft.com/office/powerpoint/2010/main" val="904258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62034291"/>
                    </a:ext>
                  </a:extLst>
                </a:gridCol>
                <a:gridCol w="1316736">
                  <a:extLst>
                    <a:ext uri="{9D8B030D-6E8A-4147-A177-3AD203B41FA5}">
                      <a16:colId xmlns:a16="http://schemas.microsoft.com/office/drawing/2014/main" val="2886782747"/>
                    </a:ext>
                  </a:extLst>
                </a:gridCol>
                <a:gridCol w="658368">
                  <a:extLst>
                    <a:ext uri="{9D8B030D-6E8A-4147-A177-3AD203B41FA5}">
                      <a16:colId xmlns:a16="http://schemas.microsoft.com/office/drawing/2014/main" val="2878334008"/>
                    </a:ext>
                  </a:extLst>
                </a:gridCol>
                <a:gridCol w="658368">
                  <a:extLst>
                    <a:ext uri="{9D8B030D-6E8A-4147-A177-3AD203B41FA5}">
                      <a16:colId xmlns:a16="http://schemas.microsoft.com/office/drawing/2014/main" val="3366319460"/>
                    </a:ext>
                  </a:extLst>
                </a:gridCol>
                <a:gridCol w="658368">
                  <a:extLst>
                    <a:ext uri="{9D8B030D-6E8A-4147-A177-3AD203B41FA5}">
                      <a16:colId xmlns:a16="http://schemas.microsoft.com/office/drawing/2014/main" val="333258518"/>
                    </a:ext>
                  </a:extLst>
                </a:gridCol>
                <a:gridCol w="658368">
                  <a:extLst>
                    <a:ext uri="{9D8B030D-6E8A-4147-A177-3AD203B41FA5}">
                      <a16:colId xmlns:a16="http://schemas.microsoft.com/office/drawing/2014/main" val="2729206174"/>
                    </a:ext>
                  </a:extLst>
                </a:gridCol>
                <a:gridCol w="658368">
                  <a:extLst>
                    <a:ext uri="{9D8B030D-6E8A-4147-A177-3AD203B41FA5}">
                      <a16:colId xmlns:a16="http://schemas.microsoft.com/office/drawing/2014/main" val="2483778915"/>
                    </a:ext>
                  </a:extLst>
                </a:gridCol>
                <a:gridCol w="658368">
                  <a:extLst>
                    <a:ext uri="{9D8B030D-6E8A-4147-A177-3AD203B41FA5}">
                      <a16:colId xmlns:a16="http://schemas.microsoft.com/office/drawing/2014/main" val="2500188806"/>
                    </a:ext>
                  </a:extLst>
                </a:gridCol>
                <a:gridCol w="658368">
                  <a:extLst>
                    <a:ext uri="{9D8B030D-6E8A-4147-A177-3AD203B41FA5}">
                      <a16:colId xmlns:a16="http://schemas.microsoft.com/office/drawing/2014/main" val="3588271280"/>
                    </a:ext>
                  </a:extLst>
                </a:gridCol>
                <a:gridCol w="658368">
                  <a:extLst>
                    <a:ext uri="{9D8B030D-6E8A-4147-A177-3AD203B41FA5}">
                      <a16:colId xmlns:a16="http://schemas.microsoft.com/office/drawing/2014/main" val="477490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624010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10:14:09</a:t>
                      </a:r>
                      <a:r>
                        <a:rPr kumimoji="0" lang="en-US" sz="1000" b="0" i="0" u="none" strike="noStrike" kern="1200" cap="none" spc="0" normalizeH="0" baseline="0" noProof="0">
                          <a:ln>
                            <a:noFill/>
                          </a:ln>
                          <a:solidFill>
                            <a:prstClr val="black"/>
                          </a:solidFill>
                          <a:effectLst/>
                          <a:uLnTx/>
                          <a:uFillTx/>
                          <a:latin typeface="+mn-lt"/>
                          <a:ea typeface="+mn-ea"/>
                          <a:cs typeface="+mn-cs"/>
                        </a:rPr>
                        <a:t>
 MR. NICE SHEEP HANSEN OVIS -  SCHAFMILCHSEIFE (A2/E29)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https://scontent.xx.fbcdn.net/v/t51.12442-15/79514445_510348252945503_8208012484819589330_n.jpg?_nc_cat=100&amp;_nc_ohc=apSt7FoizugAQlaQg21FwwkJ0IB3U2e5yJW_6zGhpx-X9XZJq4I0yPdCQ&amp;_nc_ht=scontent.xx&amp;oh=7889e201624d8d11e08d44bd56a663fb&amp;oe=5E9FAFB3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653236914"/>
                  </a:ext>
                </a:extLst>
              </a:tr>
            </a:tbl>
          </a:graphicData>
        </a:graphic>
      </p:graphicFrame>
      <p:sp>
        <p:nvSpPr>
          <p:cNvPr id="4" name="Text Placeholder 3">
            <a:extLst>
              <a:ext uri="{FF2B5EF4-FFF2-40B4-BE49-F238E27FC236}">
                <a16:creationId xmlns:a16="http://schemas.microsoft.com/office/drawing/2014/main" id="{57698FFA-95B3-48A7-A1C4-2178438F68A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9100010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96093-3E29-4E94-A80B-DBFC760F52DE}"/>
              </a:ext>
            </a:extLst>
          </p:cNvPr>
          <p:cNvSpPr>
            <a:spLocks noGrp="1"/>
          </p:cNvSpPr>
          <p:nvPr>
            <p:ph type="title"/>
          </p:nvPr>
        </p:nvSpPr>
        <p:spPr/>
        <p:txBody>
          <a:bodyPr/>
          <a:lstStyle/>
          <a:p>
            <a:r>
              <a:rPr lang="en-US"/>
              <a:t>Instagram Stories Table  | TrendSet - 13 of 25</a:t>
            </a:r>
          </a:p>
        </p:txBody>
      </p:sp>
      <p:graphicFrame>
        <p:nvGraphicFramePr>
          <p:cNvPr id="5" name="Table Placeholder 4">
            <a:extLst>
              <a:ext uri="{FF2B5EF4-FFF2-40B4-BE49-F238E27FC236}">
                <a16:creationId xmlns:a16="http://schemas.microsoft.com/office/drawing/2014/main" id="{834929A3-7399-4AD1-9E88-C697B6BFDE8F}"/>
              </a:ext>
            </a:extLst>
          </p:cNvPr>
          <p:cNvGraphicFramePr>
            <a:graphicFrameLocks noGrp="1"/>
          </p:cNvGraphicFramePr>
          <p:nvPr>
            <p:ph type="tbl" sz="quarter" idx="13"/>
            <p:extLst>
              <p:ext uri="{D42A27DB-BD31-4B8C-83A1-F6EECF244321}">
                <p14:modId xmlns:p14="http://schemas.microsoft.com/office/powerpoint/2010/main" val="4158676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91801503"/>
                    </a:ext>
                  </a:extLst>
                </a:gridCol>
                <a:gridCol w="1316736">
                  <a:extLst>
                    <a:ext uri="{9D8B030D-6E8A-4147-A177-3AD203B41FA5}">
                      <a16:colId xmlns:a16="http://schemas.microsoft.com/office/drawing/2014/main" val="910641811"/>
                    </a:ext>
                  </a:extLst>
                </a:gridCol>
                <a:gridCol w="658368">
                  <a:extLst>
                    <a:ext uri="{9D8B030D-6E8A-4147-A177-3AD203B41FA5}">
                      <a16:colId xmlns:a16="http://schemas.microsoft.com/office/drawing/2014/main" val="215805367"/>
                    </a:ext>
                  </a:extLst>
                </a:gridCol>
                <a:gridCol w="658368">
                  <a:extLst>
                    <a:ext uri="{9D8B030D-6E8A-4147-A177-3AD203B41FA5}">
                      <a16:colId xmlns:a16="http://schemas.microsoft.com/office/drawing/2014/main" val="426861775"/>
                    </a:ext>
                  </a:extLst>
                </a:gridCol>
                <a:gridCol w="658368">
                  <a:extLst>
                    <a:ext uri="{9D8B030D-6E8A-4147-A177-3AD203B41FA5}">
                      <a16:colId xmlns:a16="http://schemas.microsoft.com/office/drawing/2014/main" val="1459799090"/>
                    </a:ext>
                  </a:extLst>
                </a:gridCol>
                <a:gridCol w="658368">
                  <a:extLst>
                    <a:ext uri="{9D8B030D-6E8A-4147-A177-3AD203B41FA5}">
                      <a16:colId xmlns:a16="http://schemas.microsoft.com/office/drawing/2014/main" val="3990288924"/>
                    </a:ext>
                  </a:extLst>
                </a:gridCol>
                <a:gridCol w="658368">
                  <a:extLst>
                    <a:ext uri="{9D8B030D-6E8A-4147-A177-3AD203B41FA5}">
                      <a16:colId xmlns:a16="http://schemas.microsoft.com/office/drawing/2014/main" val="153996783"/>
                    </a:ext>
                  </a:extLst>
                </a:gridCol>
                <a:gridCol w="658368">
                  <a:extLst>
                    <a:ext uri="{9D8B030D-6E8A-4147-A177-3AD203B41FA5}">
                      <a16:colId xmlns:a16="http://schemas.microsoft.com/office/drawing/2014/main" val="836973717"/>
                    </a:ext>
                  </a:extLst>
                </a:gridCol>
                <a:gridCol w="658368">
                  <a:extLst>
                    <a:ext uri="{9D8B030D-6E8A-4147-A177-3AD203B41FA5}">
                      <a16:colId xmlns:a16="http://schemas.microsoft.com/office/drawing/2014/main" val="3104406062"/>
                    </a:ext>
                  </a:extLst>
                </a:gridCol>
                <a:gridCol w="658368">
                  <a:extLst>
                    <a:ext uri="{9D8B030D-6E8A-4147-A177-3AD203B41FA5}">
                      <a16:colId xmlns:a16="http://schemas.microsoft.com/office/drawing/2014/main" val="1949460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562951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10:04:05</a:t>
                      </a:r>
                      <a:r>
                        <a:rPr kumimoji="0" lang="en-US" sz="1000" b="0" i="0" u="none" strike="noStrike" kern="1200" cap="none" spc="0" normalizeH="0" baseline="0" noProof="0">
                          <a:ln>
                            <a:noFill/>
                          </a:ln>
                          <a:solidFill>
                            <a:prstClr val="black"/>
                          </a:solidFill>
                          <a:effectLst/>
                          <a:uLnTx/>
                          <a:uFillTx/>
                          <a:latin typeface="+mn-lt"/>
                          <a:ea typeface="+mn-ea"/>
                          <a:cs typeface="+mn-cs"/>
                        </a:rPr>
                        <a:t>
 #FLOWERPOWER AND #NATURALEVOLUTION VIBES AT @JASACO_PUREROYAL (A2/A31)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https://scontent.xx.fbcdn.net/v/t51.12442-15/79644802_398194830975760_6772978943062203030_n.jpg?_nc_cat=102&amp;_nc_ohc=l78w1N1LhF8AQk-IpYO8gW1K2cj0tuBmI_C_4Xa65qKpuk4t75xrtwmKg&amp;_nc_ht=scontent.xx&amp;oh=88af39f48ed4a10abfc6359bc486afe1&amp;oe=5EAEFA5B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1039499269"/>
                  </a:ext>
                </a:extLst>
              </a:tr>
            </a:tbl>
          </a:graphicData>
        </a:graphic>
      </p:graphicFrame>
      <p:sp>
        <p:nvSpPr>
          <p:cNvPr id="4" name="Text Placeholder 3">
            <a:extLst>
              <a:ext uri="{FF2B5EF4-FFF2-40B4-BE49-F238E27FC236}">
                <a16:creationId xmlns:a16="http://schemas.microsoft.com/office/drawing/2014/main" id="{AFB41D96-1B3F-4CCC-A363-4320D885F62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0824530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1CD44-CACB-45A4-AB56-A1C5F7C5C580}"/>
              </a:ext>
            </a:extLst>
          </p:cNvPr>
          <p:cNvSpPr>
            <a:spLocks noGrp="1"/>
          </p:cNvSpPr>
          <p:nvPr>
            <p:ph type="title"/>
          </p:nvPr>
        </p:nvSpPr>
        <p:spPr/>
        <p:txBody>
          <a:bodyPr/>
          <a:lstStyle/>
          <a:p>
            <a:r>
              <a:rPr lang="en-US"/>
              <a:t>Instagram Stories Table  | TrendSet - 14 of 25</a:t>
            </a:r>
          </a:p>
        </p:txBody>
      </p:sp>
      <p:graphicFrame>
        <p:nvGraphicFramePr>
          <p:cNvPr id="5" name="Table Placeholder 4">
            <a:extLst>
              <a:ext uri="{FF2B5EF4-FFF2-40B4-BE49-F238E27FC236}">
                <a16:creationId xmlns:a16="http://schemas.microsoft.com/office/drawing/2014/main" id="{622E2FF1-B72C-49E3-9A58-7F682A20376E}"/>
              </a:ext>
            </a:extLst>
          </p:cNvPr>
          <p:cNvGraphicFramePr>
            <a:graphicFrameLocks noGrp="1"/>
          </p:cNvGraphicFramePr>
          <p:nvPr>
            <p:ph type="tbl" sz="quarter" idx="13"/>
            <p:extLst>
              <p:ext uri="{D42A27DB-BD31-4B8C-83A1-F6EECF244321}">
                <p14:modId xmlns:p14="http://schemas.microsoft.com/office/powerpoint/2010/main" val="2826447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08401744"/>
                    </a:ext>
                  </a:extLst>
                </a:gridCol>
                <a:gridCol w="1316736">
                  <a:extLst>
                    <a:ext uri="{9D8B030D-6E8A-4147-A177-3AD203B41FA5}">
                      <a16:colId xmlns:a16="http://schemas.microsoft.com/office/drawing/2014/main" val="3195818147"/>
                    </a:ext>
                  </a:extLst>
                </a:gridCol>
                <a:gridCol w="658368">
                  <a:extLst>
                    <a:ext uri="{9D8B030D-6E8A-4147-A177-3AD203B41FA5}">
                      <a16:colId xmlns:a16="http://schemas.microsoft.com/office/drawing/2014/main" val="280786093"/>
                    </a:ext>
                  </a:extLst>
                </a:gridCol>
                <a:gridCol w="658368">
                  <a:extLst>
                    <a:ext uri="{9D8B030D-6E8A-4147-A177-3AD203B41FA5}">
                      <a16:colId xmlns:a16="http://schemas.microsoft.com/office/drawing/2014/main" val="2868124753"/>
                    </a:ext>
                  </a:extLst>
                </a:gridCol>
                <a:gridCol w="658368">
                  <a:extLst>
                    <a:ext uri="{9D8B030D-6E8A-4147-A177-3AD203B41FA5}">
                      <a16:colId xmlns:a16="http://schemas.microsoft.com/office/drawing/2014/main" val="995156589"/>
                    </a:ext>
                  </a:extLst>
                </a:gridCol>
                <a:gridCol w="658368">
                  <a:extLst>
                    <a:ext uri="{9D8B030D-6E8A-4147-A177-3AD203B41FA5}">
                      <a16:colId xmlns:a16="http://schemas.microsoft.com/office/drawing/2014/main" val="2279884567"/>
                    </a:ext>
                  </a:extLst>
                </a:gridCol>
                <a:gridCol w="658368">
                  <a:extLst>
                    <a:ext uri="{9D8B030D-6E8A-4147-A177-3AD203B41FA5}">
                      <a16:colId xmlns:a16="http://schemas.microsoft.com/office/drawing/2014/main" val="385745441"/>
                    </a:ext>
                  </a:extLst>
                </a:gridCol>
                <a:gridCol w="658368">
                  <a:extLst>
                    <a:ext uri="{9D8B030D-6E8A-4147-A177-3AD203B41FA5}">
                      <a16:colId xmlns:a16="http://schemas.microsoft.com/office/drawing/2014/main" val="3592555642"/>
                    </a:ext>
                  </a:extLst>
                </a:gridCol>
                <a:gridCol w="658368">
                  <a:extLst>
                    <a:ext uri="{9D8B030D-6E8A-4147-A177-3AD203B41FA5}">
                      <a16:colId xmlns:a16="http://schemas.microsoft.com/office/drawing/2014/main" val="3602422068"/>
                    </a:ext>
                  </a:extLst>
                </a:gridCol>
                <a:gridCol w="658368">
                  <a:extLst>
                    <a:ext uri="{9D8B030D-6E8A-4147-A177-3AD203B41FA5}">
                      <a16:colId xmlns:a16="http://schemas.microsoft.com/office/drawing/2014/main" val="466030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69484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09:48:09</a:t>
                      </a:r>
                      <a:r>
                        <a:rPr kumimoji="0" lang="en-US" sz="1000" b="0" i="0" u="none" strike="noStrike" kern="1200" cap="none" spc="0" normalizeH="0" baseline="0" noProof="0">
                          <a:ln>
                            <a:noFill/>
                          </a:ln>
                          <a:solidFill>
                            <a:prstClr val="black"/>
                          </a:solidFill>
                          <a:effectLst/>
                          <a:uLnTx/>
                          <a:uFillTx/>
                          <a:latin typeface="+mn-lt"/>
                          <a:ea typeface="+mn-ea"/>
                          <a:cs typeface="+mn-cs"/>
                        </a:rPr>
                        <a:t>
 TIK TOK TIK TOK A2/B21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https://scontent.xx.fbcdn.net/v/t51.12442-15/79385110_2654969844733640_5709668730300499582_n.jpg?_nc_cat=111&amp;_nc_ohc=vuPqWyFRlxEAQk6Z_GayUYMD3xFhT7pdaQv64ajNFB2WHJvLnKNLzI5gQ&amp;_nc_ht=scontent.xx&amp;oh=0596c46e702ab7da0d0c357ebfaec184&amp;oe=5EA2DD04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09:31:39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286336514"/>
                  </a:ext>
                </a:extLst>
              </a:tr>
            </a:tbl>
          </a:graphicData>
        </a:graphic>
      </p:graphicFrame>
      <p:sp>
        <p:nvSpPr>
          <p:cNvPr id="4" name="Text Placeholder 3">
            <a:extLst>
              <a:ext uri="{FF2B5EF4-FFF2-40B4-BE49-F238E27FC236}">
                <a16:creationId xmlns:a16="http://schemas.microsoft.com/office/drawing/2014/main" id="{DAE063FC-CF74-448E-A1B7-6382C01480A7}"/>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4253791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6464B-A0DF-4487-BF76-DC06D9D1BB80}"/>
              </a:ext>
            </a:extLst>
          </p:cNvPr>
          <p:cNvSpPr>
            <a:spLocks noGrp="1"/>
          </p:cNvSpPr>
          <p:nvPr>
            <p:ph type="title"/>
          </p:nvPr>
        </p:nvSpPr>
        <p:spPr/>
        <p:txBody>
          <a:bodyPr/>
          <a:lstStyle/>
          <a:p>
            <a:r>
              <a:rPr lang="en-US"/>
              <a:t>Instagram Stories Table  | TrendSet - 15 of 25</a:t>
            </a:r>
          </a:p>
        </p:txBody>
      </p:sp>
      <p:graphicFrame>
        <p:nvGraphicFramePr>
          <p:cNvPr id="5" name="Table Placeholder 4">
            <a:extLst>
              <a:ext uri="{FF2B5EF4-FFF2-40B4-BE49-F238E27FC236}">
                <a16:creationId xmlns:a16="http://schemas.microsoft.com/office/drawing/2014/main" id="{5BBEAFA1-0CF9-431A-A9A6-8B31AE8D52AF}"/>
              </a:ext>
            </a:extLst>
          </p:cNvPr>
          <p:cNvGraphicFramePr>
            <a:graphicFrameLocks noGrp="1"/>
          </p:cNvGraphicFramePr>
          <p:nvPr>
            <p:ph type="tbl" sz="quarter" idx="13"/>
            <p:extLst>
              <p:ext uri="{D42A27DB-BD31-4B8C-83A1-F6EECF244321}">
                <p14:modId xmlns:p14="http://schemas.microsoft.com/office/powerpoint/2010/main" val="309559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53583396"/>
                    </a:ext>
                  </a:extLst>
                </a:gridCol>
                <a:gridCol w="1316736">
                  <a:extLst>
                    <a:ext uri="{9D8B030D-6E8A-4147-A177-3AD203B41FA5}">
                      <a16:colId xmlns:a16="http://schemas.microsoft.com/office/drawing/2014/main" val="755815483"/>
                    </a:ext>
                  </a:extLst>
                </a:gridCol>
                <a:gridCol w="658368">
                  <a:extLst>
                    <a:ext uri="{9D8B030D-6E8A-4147-A177-3AD203B41FA5}">
                      <a16:colId xmlns:a16="http://schemas.microsoft.com/office/drawing/2014/main" val="2521264660"/>
                    </a:ext>
                  </a:extLst>
                </a:gridCol>
                <a:gridCol w="658368">
                  <a:extLst>
                    <a:ext uri="{9D8B030D-6E8A-4147-A177-3AD203B41FA5}">
                      <a16:colId xmlns:a16="http://schemas.microsoft.com/office/drawing/2014/main" val="3604078567"/>
                    </a:ext>
                  </a:extLst>
                </a:gridCol>
                <a:gridCol w="658368">
                  <a:extLst>
                    <a:ext uri="{9D8B030D-6E8A-4147-A177-3AD203B41FA5}">
                      <a16:colId xmlns:a16="http://schemas.microsoft.com/office/drawing/2014/main" val="3472026040"/>
                    </a:ext>
                  </a:extLst>
                </a:gridCol>
                <a:gridCol w="658368">
                  <a:extLst>
                    <a:ext uri="{9D8B030D-6E8A-4147-A177-3AD203B41FA5}">
                      <a16:colId xmlns:a16="http://schemas.microsoft.com/office/drawing/2014/main" val="1024674479"/>
                    </a:ext>
                  </a:extLst>
                </a:gridCol>
                <a:gridCol w="658368">
                  <a:extLst>
                    <a:ext uri="{9D8B030D-6E8A-4147-A177-3AD203B41FA5}">
                      <a16:colId xmlns:a16="http://schemas.microsoft.com/office/drawing/2014/main" val="3425639400"/>
                    </a:ext>
                  </a:extLst>
                </a:gridCol>
                <a:gridCol w="658368">
                  <a:extLst>
                    <a:ext uri="{9D8B030D-6E8A-4147-A177-3AD203B41FA5}">
                      <a16:colId xmlns:a16="http://schemas.microsoft.com/office/drawing/2014/main" val="1319260249"/>
                    </a:ext>
                  </a:extLst>
                </a:gridCol>
                <a:gridCol w="658368">
                  <a:extLst>
                    <a:ext uri="{9D8B030D-6E8A-4147-A177-3AD203B41FA5}">
                      <a16:colId xmlns:a16="http://schemas.microsoft.com/office/drawing/2014/main" val="2621997253"/>
                    </a:ext>
                  </a:extLst>
                </a:gridCol>
                <a:gridCol w="658368">
                  <a:extLst>
                    <a:ext uri="{9D8B030D-6E8A-4147-A177-3AD203B41FA5}">
                      <a16:colId xmlns:a16="http://schemas.microsoft.com/office/drawing/2014/main" val="1691086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56787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09:42:54</a:t>
                      </a:r>
                      <a:r>
                        <a:rPr kumimoji="0" lang="en-US" sz="1000" b="0" i="0" u="none" strike="noStrike" kern="1200" cap="none" spc="0" normalizeH="0" baseline="0" noProof="0">
                          <a:ln>
                            <a:noFill/>
                          </a:ln>
                          <a:solidFill>
                            <a:prstClr val="black"/>
                          </a:solidFill>
                          <a:effectLst/>
                          <a:uLnTx/>
                          <a:uFillTx/>
                          <a:latin typeface="+mn-lt"/>
                          <a:ea typeface="+mn-ea"/>
                          <a:cs typeface="+mn-cs"/>
                        </a:rPr>
                        <a:t>
 COR MULDER (A2/C11)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https://scontent.xx.fbcdn.net/v/t51.12442-15/79371959_680009119069959_2600649687628041743_n.jpg?_nc_cat=105&amp;_nc_ohc=7yarhjncFqYAQkuFIA-o9TamELKLGvVWlu4WwWzb8ZanIsVzTNbgNF3Ow&amp;_nc_ht=scontent.xx&amp;oh=1195539515020257e336c0b4adaf1d0b&amp;oe=5EB38DB2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09:31:39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052572794"/>
                  </a:ext>
                </a:extLst>
              </a:tr>
            </a:tbl>
          </a:graphicData>
        </a:graphic>
      </p:graphicFrame>
      <p:sp>
        <p:nvSpPr>
          <p:cNvPr id="4" name="Text Placeholder 3">
            <a:extLst>
              <a:ext uri="{FF2B5EF4-FFF2-40B4-BE49-F238E27FC236}">
                <a16:creationId xmlns:a16="http://schemas.microsoft.com/office/drawing/2014/main" id="{6F949808-A1EC-4308-9372-EF2A383A6EC6}"/>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5555935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C4DDC-EB38-44D0-B090-A9F657F2FD9C}"/>
              </a:ext>
            </a:extLst>
          </p:cNvPr>
          <p:cNvSpPr>
            <a:spLocks noGrp="1"/>
          </p:cNvSpPr>
          <p:nvPr>
            <p:ph type="title"/>
          </p:nvPr>
        </p:nvSpPr>
        <p:spPr/>
        <p:txBody>
          <a:bodyPr/>
          <a:lstStyle/>
          <a:p>
            <a:r>
              <a:rPr lang="en-US"/>
              <a:t>Instagram Stories Table  | TrendSet - 16 of 25</a:t>
            </a:r>
          </a:p>
        </p:txBody>
      </p:sp>
      <p:graphicFrame>
        <p:nvGraphicFramePr>
          <p:cNvPr id="5" name="Table Placeholder 4">
            <a:extLst>
              <a:ext uri="{FF2B5EF4-FFF2-40B4-BE49-F238E27FC236}">
                <a16:creationId xmlns:a16="http://schemas.microsoft.com/office/drawing/2014/main" id="{DC5EFD6B-9FC0-40D4-BC9B-EFAF3D7E74A0}"/>
              </a:ext>
            </a:extLst>
          </p:cNvPr>
          <p:cNvGraphicFramePr>
            <a:graphicFrameLocks noGrp="1"/>
          </p:cNvGraphicFramePr>
          <p:nvPr>
            <p:ph type="tbl" sz="quarter" idx="13"/>
            <p:extLst>
              <p:ext uri="{D42A27DB-BD31-4B8C-83A1-F6EECF244321}">
                <p14:modId xmlns:p14="http://schemas.microsoft.com/office/powerpoint/2010/main" val="731457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04137578"/>
                    </a:ext>
                  </a:extLst>
                </a:gridCol>
                <a:gridCol w="1316736">
                  <a:extLst>
                    <a:ext uri="{9D8B030D-6E8A-4147-A177-3AD203B41FA5}">
                      <a16:colId xmlns:a16="http://schemas.microsoft.com/office/drawing/2014/main" val="1763965471"/>
                    </a:ext>
                  </a:extLst>
                </a:gridCol>
                <a:gridCol w="658368">
                  <a:extLst>
                    <a:ext uri="{9D8B030D-6E8A-4147-A177-3AD203B41FA5}">
                      <a16:colId xmlns:a16="http://schemas.microsoft.com/office/drawing/2014/main" val="2455294104"/>
                    </a:ext>
                  </a:extLst>
                </a:gridCol>
                <a:gridCol w="658368">
                  <a:extLst>
                    <a:ext uri="{9D8B030D-6E8A-4147-A177-3AD203B41FA5}">
                      <a16:colId xmlns:a16="http://schemas.microsoft.com/office/drawing/2014/main" val="1914715200"/>
                    </a:ext>
                  </a:extLst>
                </a:gridCol>
                <a:gridCol w="658368">
                  <a:extLst>
                    <a:ext uri="{9D8B030D-6E8A-4147-A177-3AD203B41FA5}">
                      <a16:colId xmlns:a16="http://schemas.microsoft.com/office/drawing/2014/main" val="3901464274"/>
                    </a:ext>
                  </a:extLst>
                </a:gridCol>
                <a:gridCol w="658368">
                  <a:extLst>
                    <a:ext uri="{9D8B030D-6E8A-4147-A177-3AD203B41FA5}">
                      <a16:colId xmlns:a16="http://schemas.microsoft.com/office/drawing/2014/main" val="777186568"/>
                    </a:ext>
                  </a:extLst>
                </a:gridCol>
                <a:gridCol w="658368">
                  <a:extLst>
                    <a:ext uri="{9D8B030D-6E8A-4147-A177-3AD203B41FA5}">
                      <a16:colId xmlns:a16="http://schemas.microsoft.com/office/drawing/2014/main" val="2432345656"/>
                    </a:ext>
                  </a:extLst>
                </a:gridCol>
                <a:gridCol w="658368">
                  <a:extLst>
                    <a:ext uri="{9D8B030D-6E8A-4147-A177-3AD203B41FA5}">
                      <a16:colId xmlns:a16="http://schemas.microsoft.com/office/drawing/2014/main" val="2210203339"/>
                    </a:ext>
                  </a:extLst>
                </a:gridCol>
                <a:gridCol w="658368">
                  <a:extLst>
                    <a:ext uri="{9D8B030D-6E8A-4147-A177-3AD203B41FA5}">
                      <a16:colId xmlns:a16="http://schemas.microsoft.com/office/drawing/2014/main" val="1372046843"/>
                    </a:ext>
                  </a:extLst>
                </a:gridCol>
                <a:gridCol w="658368">
                  <a:extLst>
                    <a:ext uri="{9D8B030D-6E8A-4147-A177-3AD203B41FA5}">
                      <a16:colId xmlns:a16="http://schemas.microsoft.com/office/drawing/2014/main" val="1399511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883329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09:36:54</a:t>
                      </a:r>
                      <a:r>
                        <a:rPr kumimoji="0" lang="en-US" sz="1000" b="0" i="0" u="none" strike="noStrike" kern="1200" cap="none" spc="0" normalizeH="0" baseline="0" noProof="0">
                          <a:ln>
                            <a:noFill/>
                          </a:ln>
                          <a:solidFill>
                            <a:prstClr val="black"/>
                          </a:solidFill>
                          <a:effectLst/>
                          <a:uLnTx/>
                          <a:uFillTx/>
                          <a:latin typeface="+mn-lt"/>
                          <a:ea typeface="+mn-ea"/>
                          <a:cs typeface="+mn-cs"/>
                        </a:rPr>
                        <a:t>
 A2/F21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https://scontent.xx.fbcdn.net/v/t51.12442-15/80770621_181765949681598_7586858777936935365_n.jpg?_nc_cat=100&amp;_nc_ohc=JQZ0M_vo-xwAQmbu8CT8ztYwTjWVCXRmNuAaSQh4CKZ9b-YjPPeX269Zg&amp;_nc_ht=scontent.xx&amp;oh=7aa02dc19caea89048a468398c759c3b&amp;oe=5EA28827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09:31:39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424319990"/>
                  </a:ext>
                </a:extLst>
              </a:tr>
            </a:tbl>
          </a:graphicData>
        </a:graphic>
      </p:graphicFrame>
      <p:sp>
        <p:nvSpPr>
          <p:cNvPr id="4" name="Text Placeholder 3">
            <a:extLst>
              <a:ext uri="{FF2B5EF4-FFF2-40B4-BE49-F238E27FC236}">
                <a16:creationId xmlns:a16="http://schemas.microsoft.com/office/drawing/2014/main" id="{44458C07-EC6D-45E5-AFD8-1803D28C867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7029453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137A9-95D5-4F06-AC91-0D64E08AA6E6}"/>
              </a:ext>
            </a:extLst>
          </p:cNvPr>
          <p:cNvSpPr>
            <a:spLocks noGrp="1"/>
          </p:cNvSpPr>
          <p:nvPr>
            <p:ph type="title"/>
          </p:nvPr>
        </p:nvSpPr>
        <p:spPr/>
        <p:txBody>
          <a:bodyPr/>
          <a:lstStyle/>
          <a:p>
            <a:r>
              <a:rPr lang="en-US"/>
              <a:t>Instagram Stories Table  | TrendSet - 17 of 25</a:t>
            </a:r>
          </a:p>
        </p:txBody>
      </p:sp>
      <p:graphicFrame>
        <p:nvGraphicFramePr>
          <p:cNvPr id="5" name="Table Placeholder 4">
            <a:extLst>
              <a:ext uri="{FF2B5EF4-FFF2-40B4-BE49-F238E27FC236}">
                <a16:creationId xmlns:a16="http://schemas.microsoft.com/office/drawing/2014/main" id="{1310A952-6117-4670-8FD2-EF274125D490}"/>
              </a:ext>
            </a:extLst>
          </p:cNvPr>
          <p:cNvGraphicFramePr>
            <a:graphicFrameLocks noGrp="1"/>
          </p:cNvGraphicFramePr>
          <p:nvPr>
            <p:ph type="tbl" sz="quarter" idx="13"/>
            <p:extLst>
              <p:ext uri="{D42A27DB-BD31-4B8C-83A1-F6EECF244321}">
                <p14:modId xmlns:p14="http://schemas.microsoft.com/office/powerpoint/2010/main" val="1809554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73567386"/>
                    </a:ext>
                  </a:extLst>
                </a:gridCol>
                <a:gridCol w="1316736">
                  <a:extLst>
                    <a:ext uri="{9D8B030D-6E8A-4147-A177-3AD203B41FA5}">
                      <a16:colId xmlns:a16="http://schemas.microsoft.com/office/drawing/2014/main" val="1954749381"/>
                    </a:ext>
                  </a:extLst>
                </a:gridCol>
                <a:gridCol w="658368">
                  <a:extLst>
                    <a:ext uri="{9D8B030D-6E8A-4147-A177-3AD203B41FA5}">
                      <a16:colId xmlns:a16="http://schemas.microsoft.com/office/drawing/2014/main" val="1217115442"/>
                    </a:ext>
                  </a:extLst>
                </a:gridCol>
                <a:gridCol w="658368">
                  <a:extLst>
                    <a:ext uri="{9D8B030D-6E8A-4147-A177-3AD203B41FA5}">
                      <a16:colId xmlns:a16="http://schemas.microsoft.com/office/drawing/2014/main" val="2961010161"/>
                    </a:ext>
                  </a:extLst>
                </a:gridCol>
                <a:gridCol w="658368">
                  <a:extLst>
                    <a:ext uri="{9D8B030D-6E8A-4147-A177-3AD203B41FA5}">
                      <a16:colId xmlns:a16="http://schemas.microsoft.com/office/drawing/2014/main" val="2122136881"/>
                    </a:ext>
                  </a:extLst>
                </a:gridCol>
                <a:gridCol w="658368">
                  <a:extLst>
                    <a:ext uri="{9D8B030D-6E8A-4147-A177-3AD203B41FA5}">
                      <a16:colId xmlns:a16="http://schemas.microsoft.com/office/drawing/2014/main" val="3505729961"/>
                    </a:ext>
                  </a:extLst>
                </a:gridCol>
                <a:gridCol w="658368">
                  <a:extLst>
                    <a:ext uri="{9D8B030D-6E8A-4147-A177-3AD203B41FA5}">
                      <a16:colId xmlns:a16="http://schemas.microsoft.com/office/drawing/2014/main" val="3141400528"/>
                    </a:ext>
                  </a:extLst>
                </a:gridCol>
                <a:gridCol w="658368">
                  <a:extLst>
                    <a:ext uri="{9D8B030D-6E8A-4147-A177-3AD203B41FA5}">
                      <a16:colId xmlns:a16="http://schemas.microsoft.com/office/drawing/2014/main" val="3237690596"/>
                    </a:ext>
                  </a:extLst>
                </a:gridCol>
                <a:gridCol w="658368">
                  <a:extLst>
                    <a:ext uri="{9D8B030D-6E8A-4147-A177-3AD203B41FA5}">
                      <a16:colId xmlns:a16="http://schemas.microsoft.com/office/drawing/2014/main" val="3667256242"/>
                    </a:ext>
                  </a:extLst>
                </a:gridCol>
                <a:gridCol w="658368">
                  <a:extLst>
                    <a:ext uri="{9D8B030D-6E8A-4147-A177-3AD203B41FA5}">
                      <a16:colId xmlns:a16="http://schemas.microsoft.com/office/drawing/2014/main" val="452939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47739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09:08:02</a:t>
                      </a:r>
                      <a:r>
                        <a:rPr kumimoji="0" lang="en-US" sz="1000" b="0" i="0" u="none" strike="noStrike" kern="1200" cap="none" spc="0" normalizeH="0" baseline="0" noProof="0">
                          <a:ln>
                            <a:noFill/>
                          </a:ln>
                          <a:solidFill>
                            <a:prstClr val="black"/>
                          </a:solidFill>
                          <a:effectLst/>
                          <a:uLnTx/>
                          <a:uFillTx/>
                          <a:latin typeface="+mn-lt"/>
                          <a:ea typeface="+mn-ea"/>
                          <a:cs typeface="+mn-cs"/>
                        </a:rPr>
                        <a:t>
 THE HUNT FOR  #TRENDINTERIORS 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https://scontent.xx.fbcdn.net/v/t51.12442-15/80443689_2850610914983505_914365529866883860_n.jpg?_nc_cat=109&amp;_nc_ohc=IEuFjKI76QYAQluzI87JYNTEUBLZM4cwtDP444NG6XyHWzROixIaw7xrg&amp;_nc_ht=scontent.xx&amp;oh=34abd12f2060826ac2d383904b9228f2&amp;oe=5EB3B475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08:30:58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3412342775"/>
                  </a:ext>
                </a:extLst>
              </a:tr>
            </a:tbl>
          </a:graphicData>
        </a:graphic>
      </p:graphicFrame>
      <p:sp>
        <p:nvSpPr>
          <p:cNvPr id="4" name="Text Placeholder 3">
            <a:extLst>
              <a:ext uri="{FF2B5EF4-FFF2-40B4-BE49-F238E27FC236}">
                <a16:creationId xmlns:a16="http://schemas.microsoft.com/office/drawing/2014/main" id="{878DAF9B-1627-4962-924C-3E5E02383301}"/>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1507549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97A44-0301-4F52-9C14-63A1C82DC833}"/>
              </a:ext>
            </a:extLst>
          </p:cNvPr>
          <p:cNvSpPr>
            <a:spLocks noGrp="1"/>
          </p:cNvSpPr>
          <p:nvPr>
            <p:ph type="title"/>
          </p:nvPr>
        </p:nvSpPr>
        <p:spPr/>
        <p:txBody>
          <a:bodyPr/>
          <a:lstStyle/>
          <a:p>
            <a:r>
              <a:rPr lang="en-US"/>
              <a:t>Instagram Stories Table  | TrendSet - 18 of 25</a:t>
            </a:r>
          </a:p>
        </p:txBody>
      </p:sp>
      <p:graphicFrame>
        <p:nvGraphicFramePr>
          <p:cNvPr id="5" name="Table Placeholder 4">
            <a:extLst>
              <a:ext uri="{FF2B5EF4-FFF2-40B4-BE49-F238E27FC236}">
                <a16:creationId xmlns:a16="http://schemas.microsoft.com/office/drawing/2014/main" id="{F47F0BB4-5AF1-4F3A-AC3C-4984C546B735}"/>
              </a:ext>
            </a:extLst>
          </p:cNvPr>
          <p:cNvGraphicFramePr>
            <a:graphicFrameLocks noGrp="1"/>
          </p:cNvGraphicFramePr>
          <p:nvPr>
            <p:ph type="tbl" sz="quarter" idx="13"/>
            <p:extLst>
              <p:ext uri="{D42A27DB-BD31-4B8C-83A1-F6EECF244321}">
                <p14:modId xmlns:p14="http://schemas.microsoft.com/office/powerpoint/2010/main" val="27756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26769029"/>
                    </a:ext>
                  </a:extLst>
                </a:gridCol>
                <a:gridCol w="1316736">
                  <a:extLst>
                    <a:ext uri="{9D8B030D-6E8A-4147-A177-3AD203B41FA5}">
                      <a16:colId xmlns:a16="http://schemas.microsoft.com/office/drawing/2014/main" val="1455525961"/>
                    </a:ext>
                  </a:extLst>
                </a:gridCol>
                <a:gridCol w="658368">
                  <a:extLst>
                    <a:ext uri="{9D8B030D-6E8A-4147-A177-3AD203B41FA5}">
                      <a16:colId xmlns:a16="http://schemas.microsoft.com/office/drawing/2014/main" val="4287484917"/>
                    </a:ext>
                  </a:extLst>
                </a:gridCol>
                <a:gridCol w="658368">
                  <a:extLst>
                    <a:ext uri="{9D8B030D-6E8A-4147-A177-3AD203B41FA5}">
                      <a16:colId xmlns:a16="http://schemas.microsoft.com/office/drawing/2014/main" val="3588143057"/>
                    </a:ext>
                  </a:extLst>
                </a:gridCol>
                <a:gridCol w="658368">
                  <a:extLst>
                    <a:ext uri="{9D8B030D-6E8A-4147-A177-3AD203B41FA5}">
                      <a16:colId xmlns:a16="http://schemas.microsoft.com/office/drawing/2014/main" val="1252743329"/>
                    </a:ext>
                  </a:extLst>
                </a:gridCol>
                <a:gridCol w="658368">
                  <a:extLst>
                    <a:ext uri="{9D8B030D-6E8A-4147-A177-3AD203B41FA5}">
                      <a16:colId xmlns:a16="http://schemas.microsoft.com/office/drawing/2014/main" val="1374031363"/>
                    </a:ext>
                  </a:extLst>
                </a:gridCol>
                <a:gridCol w="658368">
                  <a:extLst>
                    <a:ext uri="{9D8B030D-6E8A-4147-A177-3AD203B41FA5}">
                      <a16:colId xmlns:a16="http://schemas.microsoft.com/office/drawing/2014/main" val="1243305689"/>
                    </a:ext>
                  </a:extLst>
                </a:gridCol>
                <a:gridCol w="658368">
                  <a:extLst>
                    <a:ext uri="{9D8B030D-6E8A-4147-A177-3AD203B41FA5}">
                      <a16:colId xmlns:a16="http://schemas.microsoft.com/office/drawing/2014/main" val="233840516"/>
                    </a:ext>
                  </a:extLst>
                </a:gridCol>
                <a:gridCol w="658368">
                  <a:extLst>
                    <a:ext uri="{9D8B030D-6E8A-4147-A177-3AD203B41FA5}">
                      <a16:colId xmlns:a16="http://schemas.microsoft.com/office/drawing/2014/main" val="2204648930"/>
                    </a:ext>
                  </a:extLst>
                </a:gridCol>
                <a:gridCol w="658368">
                  <a:extLst>
                    <a:ext uri="{9D8B030D-6E8A-4147-A177-3AD203B41FA5}">
                      <a16:colId xmlns:a16="http://schemas.microsoft.com/office/drawing/2014/main" val="2483706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11741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09:05:28</a:t>
                      </a:r>
                      <a:r>
                        <a:rPr kumimoji="0" lang="en-US" sz="1000" b="0" i="0" u="none" strike="noStrike" kern="1200" cap="none" spc="0" normalizeH="0" baseline="0" noProof="0">
                          <a:ln>
                            <a:noFill/>
                          </a:ln>
                          <a:solidFill>
                            <a:prstClr val="black"/>
                          </a:solidFill>
                          <a:effectLst/>
                          <a:uLnTx/>
                          <a:uFillTx/>
                          <a:latin typeface="+mn-lt"/>
                          <a:ea typeface="+mn-ea"/>
                          <a:cs typeface="+mn-cs"/>
                        </a:rPr>
                        <a:t>
 WELCOME TO DAY 3 OF THE TRENDSET WINTER 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https://scontent.xx.fbcdn.net/v/t51.12442-15/79588041_1263910003817592_353301343647855717_n.jpg?_nc_cat=101&amp;_nc_ohc=sPgVZVkOeCUAQmoQ6gt9B9rgnlveSaP1sIu2cRXHGJveb3QBjBuRt6yPg&amp;_nc_ht=scontent.xx&amp;oh=3f418a874fddca1b7b9617254fd68633&amp;oe=5E967582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08:30:58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998480134"/>
                  </a:ext>
                </a:extLst>
              </a:tr>
            </a:tbl>
          </a:graphicData>
        </a:graphic>
      </p:graphicFrame>
      <p:sp>
        <p:nvSpPr>
          <p:cNvPr id="4" name="Text Placeholder 3">
            <a:extLst>
              <a:ext uri="{FF2B5EF4-FFF2-40B4-BE49-F238E27FC236}">
                <a16:creationId xmlns:a16="http://schemas.microsoft.com/office/drawing/2014/main" id="{E3AB7EFF-65AA-4884-ADBF-2B4D4E96607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1251787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5A97D-CE88-4778-9824-169CC3FBA208}"/>
              </a:ext>
            </a:extLst>
          </p:cNvPr>
          <p:cNvSpPr>
            <a:spLocks noGrp="1"/>
          </p:cNvSpPr>
          <p:nvPr>
            <p:ph type="title"/>
          </p:nvPr>
        </p:nvSpPr>
        <p:spPr/>
        <p:txBody>
          <a:bodyPr/>
          <a:lstStyle/>
          <a:p>
            <a:r>
              <a:rPr lang="en-US"/>
              <a:t>Instagram Stories Table  | TrendSet - 19 of 25</a:t>
            </a:r>
          </a:p>
        </p:txBody>
      </p:sp>
      <p:graphicFrame>
        <p:nvGraphicFramePr>
          <p:cNvPr id="5" name="Table Placeholder 4">
            <a:extLst>
              <a:ext uri="{FF2B5EF4-FFF2-40B4-BE49-F238E27FC236}">
                <a16:creationId xmlns:a16="http://schemas.microsoft.com/office/drawing/2014/main" id="{6E090989-54B8-4199-A132-915D19F14953}"/>
              </a:ext>
            </a:extLst>
          </p:cNvPr>
          <p:cNvGraphicFramePr>
            <a:graphicFrameLocks noGrp="1"/>
          </p:cNvGraphicFramePr>
          <p:nvPr>
            <p:ph type="tbl" sz="quarter" idx="13"/>
            <p:extLst>
              <p:ext uri="{D42A27DB-BD31-4B8C-83A1-F6EECF244321}">
                <p14:modId xmlns:p14="http://schemas.microsoft.com/office/powerpoint/2010/main" val="1984362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07092412"/>
                    </a:ext>
                  </a:extLst>
                </a:gridCol>
                <a:gridCol w="1316736">
                  <a:extLst>
                    <a:ext uri="{9D8B030D-6E8A-4147-A177-3AD203B41FA5}">
                      <a16:colId xmlns:a16="http://schemas.microsoft.com/office/drawing/2014/main" val="1825910202"/>
                    </a:ext>
                  </a:extLst>
                </a:gridCol>
                <a:gridCol w="658368">
                  <a:extLst>
                    <a:ext uri="{9D8B030D-6E8A-4147-A177-3AD203B41FA5}">
                      <a16:colId xmlns:a16="http://schemas.microsoft.com/office/drawing/2014/main" val="3581534049"/>
                    </a:ext>
                  </a:extLst>
                </a:gridCol>
                <a:gridCol w="658368">
                  <a:extLst>
                    <a:ext uri="{9D8B030D-6E8A-4147-A177-3AD203B41FA5}">
                      <a16:colId xmlns:a16="http://schemas.microsoft.com/office/drawing/2014/main" val="1957054583"/>
                    </a:ext>
                  </a:extLst>
                </a:gridCol>
                <a:gridCol w="658368">
                  <a:extLst>
                    <a:ext uri="{9D8B030D-6E8A-4147-A177-3AD203B41FA5}">
                      <a16:colId xmlns:a16="http://schemas.microsoft.com/office/drawing/2014/main" val="3353194896"/>
                    </a:ext>
                  </a:extLst>
                </a:gridCol>
                <a:gridCol w="658368">
                  <a:extLst>
                    <a:ext uri="{9D8B030D-6E8A-4147-A177-3AD203B41FA5}">
                      <a16:colId xmlns:a16="http://schemas.microsoft.com/office/drawing/2014/main" val="713596501"/>
                    </a:ext>
                  </a:extLst>
                </a:gridCol>
                <a:gridCol w="658368">
                  <a:extLst>
                    <a:ext uri="{9D8B030D-6E8A-4147-A177-3AD203B41FA5}">
                      <a16:colId xmlns:a16="http://schemas.microsoft.com/office/drawing/2014/main" val="1531792250"/>
                    </a:ext>
                  </a:extLst>
                </a:gridCol>
                <a:gridCol w="658368">
                  <a:extLst>
                    <a:ext uri="{9D8B030D-6E8A-4147-A177-3AD203B41FA5}">
                      <a16:colId xmlns:a16="http://schemas.microsoft.com/office/drawing/2014/main" val="3440825418"/>
                    </a:ext>
                  </a:extLst>
                </a:gridCol>
                <a:gridCol w="658368">
                  <a:extLst>
                    <a:ext uri="{9D8B030D-6E8A-4147-A177-3AD203B41FA5}">
                      <a16:colId xmlns:a16="http://schemas.microsoft.com/office/drawing/2014/main" val="3946301964"/>
                    </a:ext>
                  </a:extLst>
                </a:gridCol>
                <a:gridCol w="658368">
                  <a:extLst>
                    <a:ext uri="{9D8B030D-6E8A-4147-A177-3AD203B41FA5}">
                      <a16:colId xmlns:a16="http://schemas.microsoft.com/office/drawing/2014/main" val="651188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68806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19:38:11</a:t>
                      </a:r>
                      <a:r>
                        <a:rPr kumimoji="0" lang="en-US" sz="1000" b="0" i="0" u="none" strike="noStrike" kern="1200" cap="none" spc="0" normalizeH="0" baseline="0" noProof="0">
                          <a:ln>
                            <a:noFill/>
                          </a:ln>
                          <a:solidFill>
                            <a:prstClr val="black"/>
                          </a:solidFill>
                          <a:effectLst/>
                          <a:uLnTx/>
                          <a:uFillTx/>
                          <a:latin typeface="+mn-lt"/>
                          <a:ea typeface="+mn-ea"/>
                          <a:cs typeface="+mn-cs"/>
                        </a:rPr>
                        <a:t>
 Day 2 is over and we’re excited for the last day of the TrendSet Winter 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https://scontent.xx.fbcdn.net/v/t51.12442-15/79170658_2628379403941995_3257267523055610637_n.jpg?_nc_cat=102&amp;_nc_ohc=WMIrWD8G2fgAQlBD804VIwiv8wgpuE1elftl_4ScAY7ERG85Qg3KFycKQ&amp;_nc_ht=scontent.xx&amp;oh=d8f44ac00d4355b16ebe93770904744f&amp;oe=5E93C744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19:32:11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820893725"/>
                  </a:ext>
                </a:extLst>
              </a:tr>
            </a:tbl>
          </a:graphicData>
        </a:graphic>
      </p:graphicFrame>
      <p:sp>
        <p:nvSpPr>
          <p:cNvPr id="4" name="Text Placeholder 3">
            <a:extLst>
              <a:ext uri="{FF2B5EF4-FFF2-40B4-BE49-F238E27FC236}">
                <a16:creationId xmlns:a16="http://schemas.microsoft.com/office/drawing/2014/main" id="{C603FA60-EF6A-45A1-B775-B800A4ACED3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8453421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7F55B-6A0A-4259-A0F8-9601D8FC226E}"/>
              </a:ext>
            </a:extLst>
          </p:cNvPr>
          <p:cNvSpPr>
            <a:spLocks noGrp="1"/>
          </p:cNvSpPr>
          <p:nvPr>
            <p:ph type="title"/>
          </p:nvPr>
        </p:nvSpPr>
        <p:spPr/>
        <p:txBody>
          <a:bodyPr/>
          <a:lstStyle/>
          <a:p>
            <a:r>
              <a:rPr lang="en-US"/>
              <a:t>Instagram Stories Table  | TrendSet - 20 of 25</a:t>
            </a:r>
          </a:p>
        </p:txBody>
      </p:sp>
      <p:graphicFrame>
        <p:nvGraphicFramePr>
          <p:cNvPr id="5" name="Table Placeholder 4">
            <a:extLst>
              <a:ext uri="{FF2B5EF4-FFF2-40B4-BE49-F238E27FC236}">
                <a16:creationId xmlns:a16="http://schemas.microsoft.com/office/drawing/2014/main" id="{989B7545-6445-4E7D-910B-1805E018EF45}"/>
              </a:ext>
            </a:extLst>
          </p:cNvPr>
          <p:cNvGraphicFramePr>
            <a:graphicFrameLocks noGrp="1"/>
          </p:cNvGraphicFramePr>
          <p:nvPr>
            <p:ph type="tbl" sz="quarter" idx="13"/>
            <p:extLst>
              <p:ext uri="{D42A27DB-BD31-4B8C-83A1-F6EECF244321}">
                <p14:modId xmlns:p14="http://schemas.microsoft.com/office/powerpoint/2010/main" val="3818322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30836747"/>
                    </a:ext>
                  </a:extLst>
                </a:gridCol>
                <a:gridCol w="1316736">
                  <a:extLst>
                    <a:ext uri="{9D8B030D-6E8A-4147-A177-3AD203B41FA5}">
                      <a16:colId xmlns:a16="http://schemas.microsoft.com/office/drawing/2014/main" val="3704666954"/>
                    </a:ext>
                  </a:extLst>
                </a:gridCol>
                <a:gridCol w="658368">
                  <a:extLst>
                    <a:ext uri="{9D8B030D-6E8A-4147-A177-3AD203B41FA5}">
                      <a16:colId xmlns:a16="http://schemas.microsoft.com/office/drawing/2014/main" val="3247521647"/>
                    </a:ext>
                  </a:extLst>
                </a:gridCol>
                <a:gridCol w="658368">
                  <a:extLst>
                    <a:ext uri="{9D8B030D-6E8A-4147-A177-3AD203B41FA5}">
                      <a16:colId xmlns:a16="http://schemas.microsoft.com/office/drawing/2014/main" val="1037863218"/>
                    </a:ext>
                  </a:extLst>
                </a:gridCol>
                <a:gridCol w="658368">
                  <a:extLst>
                    <a:ext uri="{9D8B030D-6E8A-4147-A177-3AD203B41FA5}">
                      <a16:colId xmlns:a16="http://schemas.microsoft.com/office/drawing/2014/main" val="751249289"/>
                    </a:ext>
                  </a:extLst>
                </a:gridCol>
                <a:gridCol w="658368">
                  <a:extLst>
                    <a:ext uri="{9D8B030D-6E8A-4147-A177-3AD203B41FA5}">
                      <a16:colId xmlns:a16="http://schemas.microsoft.com/office/drawing/2014/main" val="1112871118"/>
                    </a:ext>
                  </a:extLst>
                </a:gridCol>
                <a:gridCol w="658368">
                  <a:extLst>
                    <a:ext uri="{9D8B030D-6E8A-4147-A177-3AD203B41FA5}">
                      <a16:colId xmlns:a16="http://schemas.microsoft.com/office/drawing/2014/main" val="2103904729"/>
                    </a:ext>
                  </a:extLst>
                </a:gridCol>
                <a:gridCol w="658368">
                  <a:extLst>
                    <a:ext uri="{9D8B030D-6E8A-4147-A177-3AD203B41FA5}">
                      <a16:colId xmlns:a16="http://schemas.microsoft.com/office/drawing/2014/main" val="568222901"/>
                    </a:ext>
                  </a:extLst>
                </a:gridCol>
                <a:gridCol w="658368">
                  <a:extLst>
                    <a:ext uri="{9D8B030D-6E8A-4147-A177-3AD203B41FA5}">
                      <a16:colId xmlns:a16="http://schemas.microsoft.com/office/drawing/2014/main" val="1916261183"/>
                    </a:ext>
                  </a:extLst>
                </a:gridCol>
                <a:gridCol w="658368">
                  <a:extLst>
                    <a:ext uri="{9D8B030D-6E8A-4147-A177-3AD203B41FA5}">
                      <a16:colId xmlns:a16="http://schemas.microsoft.com/office/drawing/2014/main" val="216565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46371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15:33:43</a:t>
                      </a:r>
                      <a:r>
                        <a:rPr kumimoji="0" lang="en-US" sz="1000" b="0" i="0" u="none" strike="noStrike" kern="1200" cap="none" spc="0" normalizeH="0" baseline="0" noProof="0">
                          <a:ln>
                            <a:noFill/>
                          </a:ln>
                          <a:solidFill>
                            <a:prstClr val="black"/>
                          </a:solidFill>
                          <a:effectLst/>
                          <a:uLnTx/>
                          <a:uFillTx/>
                          <a:latin typeface="+mn-lt"/>
                          <a:ea typeface="+mn-ea"/>
                          <a:cs typeface="+mn-cs"/>
                        </a:rPr>
                        <a:t>
 DAZZLING MOODS Easter Bunnies at AM Design Floristik (A1/A11)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https://scontent.xx.fbcdn.net/v/t51.12442-15/82134895_780189225795888_7950607311800967438_n.jpg?_nc_cat=106&amp;_nc_ohc=igRTluPtd2cAQnAwKtqzQqdDq4VY244GLPAkhs2SNlZaLF6OOGo1AOd7w&amp;_nc_ht=scontent.xx&amp;oh=890a6cb2c996c357b70da0f38dc8acd3&amp;oe=5E950D39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15:31:52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1925426834"/>
                  </a:ext>
                </a:extLst>
              </a:tr>
            </a:tbl>
          </a:graphicData>
        </a:graphic>
      </p:graphicFrame>
      <p:sp>
        <p:nvSpPr>
          <p:cNvPr id="4" name="Text Placeholder 3">
            <a:extLst>
              <a:ext uri="{FF2B5EF4-FFF2-40B4-BE49-F238E27FC236}">
                <a16:creationId xmlns:a16="http://schemas.microsoft.com/office/drawing/2014/main" id="{E5D47F00-C156-4DBA-B334-F8CC8E5DED11}"/>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0114692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F8125-D72F-4C91-B01C-8A27C1E72E60}"/>
              </a:ext>
            </a:extLst>
          </p:cNvPr>
          <p:cNvSpPr>
            <a:spLocks noGrp="1"/>
          </p:cNvSpPr>
          <p:nvPr>
            <p:ph type="title"/>
          </p:nvPr>
        </p:nvSpPr>
        <p:spPr/>
        <p:txBody>
          <a:bodyPr/>
          <a:lstStyle/>
          <a:p>
            <a:r>
              <a:rPr lang="en-US"/>
              <a:t>Instagram Stories Table  | TrendSet - 21 of 25</a:t>
            </a:r>
          </a:p>
        </p:txBody>
      </p:sp>
      <p:graphicFrame>
        <p:nvGraphicFramePr>
          <p:cNvPr id="5" name="Table Placeholder 4">
            <a:extLst>
              <a:ext uri="{FF2B5EF4-FFF2-40B4-BE49-F238E27FC236}">
                <a16:creationId xmlns:a16="http://schemas.microsoft.com/office/drawing/2014/main" id="{F599DE92-A532-4698-9CEC-BCC192B21E09}"/>
              </a:ext>
            </a:extLst>
          </p:cNvPr>
          <p:cNvGraphicFramePr>
            <a:graphicFrameLocks noGrp="1"/>
          </p:cNvGraphicFramePr>
          <p:nvPr>
            <p:ph type="tbl" sz="quarter" idx="13"/>
            <p:extLst>
              <p:ext uri="{D42A27DB-BD31-4B8C-83A1-F6EECF244321}">
                <p14:modId xmlns:p14="http://schemas.microsoft.com/office/powerpoint/2010/main" val="4169294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50864201"/>
                    </a:ext>
                  </a:extLst>
                </a:gridCol>
                <a:gridCol w="1316736">
                  <a:extLst>
                    <a:ext uri="{9D8B030D-6E8A-4147-A177-3AD203B41FA5}">
                      <a16:colId xmlns:a16="http://schemas.microsoft.com/office/drawing/2014/main" val="2092469459"/>
                    </a:ext>
                  </a:extLst>
                </a:gridCol>
                <a:gridCol w="658368">
                  <a:extLst>
                    <a:ext uri="{9D8B030D-6E8A-4147-A177-3AD203B41FA5}">
                      <a16:colId xmlns:a16="http://schemas.microsoft.com/office/drawing/2014/main" val="4268809267"/>
                    </a:ext>
                  </a:extLst>
                </a:gridCol>
                <a:gridCol w="658368">
                  <a:extLst>
                    <a:ext uri="{9D8B030D-6E8A-4147-A177-3AD203B41FA5}">
                      <a16:colId xmlns:a16="http://schemas.microsoft.com/office/drawing/2014/main" val="3332830618"/>
                    </a:ext>
                  </a:extLst>
                </a:gridCol>
                <a:gridCol w="658368">
                  <a:extLst>
                    <a:ext uri="{9D8B030D-6E8A-4147-A177-3AD203B41FA5}">
                      <a16:colId xmlns:a16="http://schemas.microsoft.com/office/drawing/2014/main" val="2167349943"/>
                    </a:ext>
                  </a:extLst>
                </a:gridCol>
                <a:gridCol w="658368">
                  <a:extLst>
                    <a:ext uri="{9D8B030D-6E8A-4147-A177-3AD203B41FA5}">
                      <a16:colId xmlns:a16="http://schemas.microsoft.com/office/drawing/2014/main" val="3041862107"/>
                    </a:ext>
                  </a:extLst>
                </a:gridCol>
                <a:gridCol w="658368">
                  <a:extLst>
                    <a:ext uri="{9D8B030D-6E8A-4147-A177-3AD203B41FA5}">
                      <a16:colId xmlns:a16="http://schemas.microsoft.com/office/drawing/2014/main" val="2137495479"/>
                    </a:ext>
                  </a:extLst>
                </a:gridCol>
                <a:gridCol w="658368">
                  <a:extLst>
                    <a:ext uri="{9D8B030D-6E8A-4147-A177-3AD203B41FA5}">
                      <a16:colId xmlns:a16="http://schemas.microsoft.com/office/drawing/2014/main" val="3320206911"/>
                    </a:ext>
                  </a:extLst>
                </a:gridCol>
                <a:gridCol w="658368">
                  <a:extLst>
                    <a:ext uri="{9D8B030D-6E8A-4147-A177-3AD203B41FA5}">
                      <a16:colId xmlns:a16="http://schemas.microsoft.com/office/drawing/2014/main" val="3034165729"/>
                    </a:ext>
                  </a:extLst>
                </a:gridCol>
                <a:gridCol w="658368">
                  <a:extLst>
                    <a:ext uri="{9D8B030D-6E8A-4147-A177-3AD203B41FA5}">
                      <a16:colId xmlns:a16="http://schemas.microsoft.com/office/drawing/2014/main" val="989951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46371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14:20:03</a:t>
                      </a:r>
                      <a:r>
                        <a:rPr kumimoji="0" lang="en-US" sz="1000" b="0" i="0" u="none" strike="noStrike" kern="1200" cap="none" spc="0" normalizeH="0" baseline="0" noProof="0">
                          <a:ln>
                            <a:noFill/>
                          </a:ln>
                          <a:solidFill>
                            <a:prstClr val="black"/>
                          </a:solidFill>
                          <a:effectLst/>
                          <a:uLnTx/>
                          <a:uFillTx/>
                          <a:latin typeface="+mn-lt"/>
                          <a:ea typeface="+mn-ea"/>
                          <a:cs typeface="+mn-cs"/>
                        </a:rPr>
                        <a:t>
 Spiller Raumobjekte (A1/C11)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https://scontent.xx.fbcdn.net/v/t51.12442-15/80854874_221162842210062_1518865790363707853_n.jpg?_nc_cat=109&amp;_nc_ohc=ZEVYMteUzaYAQkEIHVzC7vXMvaWZqP4HRGKTRiVrpqivz_JcsQWVq_g5g&amp;_nc_ht=scontent.xx&amp;oh=995b3f0f6cb5d2d4c153fe67411efad0&amp;oe=5EA302E4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14:01:41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3099697470"/>
                  </a:ext>
                </a:extLst>
              </a:tr>
            </a:tbl>
          </a:graphicData>
        </a:graphic>
      </p:graphicFrame>
      <p:sp>
        <p:nvSpPr>
          <p:cNvPr id="4" name="Text Placeholder 3">
            <a:extLst>
              <a:ext uri="{FF2B5EF4-FFF2-40B4-BE49-F238E27FC236}">
                <a16:creationId xmlns:a16="http://schemas.microsoft.com/office/drawing/2014/main" id="{30C56A89-C94F-4B5C-96F3-1F8CBAAF183B}"/>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0340948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5F947-6714-4026-9D1B-BCE638ED08A7}"/>
              </a:ext>
            </a:extLst>
          </p:cNvPr>
          <p:cNvSpPr>
            <a:spLocks noGrp="1"/>
          </p:cNvSpPr>
          <p:nvPr>
            <p:ph type="title"/>
          </p:nvPr>
        </p:nvSpPr>
        <p:spPr/>
        <p:txBody>
          <a:bodyPr/>
          <a:lstStyle/>
          <a:p>
            <a:r>
              <a:rPr lang="en-US"/>
              <a:t>Instagram Stories Table  | TrendSet - 22 of 25</a:t>
            </a:r>
          </a:p>
        </p:txBody>
      </p:sp>
      <p:graphicFrame>
        <p:nvGraphicFramePr>
          <p:cNvPr id="5" name="Table Placeholder 4">
            <a:extLst>
              <a:ext uri="{FF2B5EF4-FFF2-40B4-BE49-F238E27FC236}">
                <a16:creationId xmlns:a16="http://schemas.microsoft.com/office/drawing/2014/main" id="{1CD0EF39-8DD9-490A-A231-A0DE6BF01499}"/>
              </a:ext>
            </a:extLst>
          </p:cNvPr>
          <p:cNvGraphicFramePr>
            <a:graphicFrameLocks noGrp="1"/>
          </p:cNvGraphicFramePr>
          <p:nvPr>
            <p:ph type="tbl" sz="quarter" idx="13"/>
            <p:extLst>
              <p:ext uri="{D42A27DB-BD31-4B8C-83A1-F6EECF244321}">
                <p14:modId xmlns:p14="http://schemas.microsoft.com/office/powerpoint/2010/main" val="3450338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88514978"/>
                    </a:ext>
                  </a:extLst>
                </a:gridCol>
                <a:gridCol w="1316736">
                  <a:extLst>
                    <a:ext uri="{9D8B030D-6E8A-4147-A177-3AD203B41FA5}">
                      <a16:colId xmlns:a16="http://schemas.microsoft.com/office/drawing/2014/main" val="3932521084"/>
                    </a:ext>
                  </a:extLst>
                </a:gridCol>
                <a:gridCol w="658368">
                  <a:extLst>
                    <a:ext uri="{9D8B030D-6E8A-4147-A177-3AD203B41FA5}">
                      <a16:colId xmlns:a16="http://schemas.microsoft.com/office/drawing/2014/main" val="2386267775"/>
                    </a:ext>
                  </a:extLst>
                </a:gridCol>
                <a:gridCol w="658368">
                  <a:extLst>
                    <a:ext uri="{9D8B030D-6E8A-4147-A177-3AD203B41FA5}">
                      <a16:colId xmlns:a16="http://schemas.microsoft.com/office/drawing/2014/main" val="3135929574"/>
                    </a:ext>
                  </a:extLst>
                </a:gridCol>
                <a:gridCol w="658368">
                  <a:extLst>
                    <a:ext uri="{9D8B030D-6E8A-4147-A177-3AD203B41FA5}">
                      <a16:colId xmlns:a16="http://schemas.microsoft.com/office/drawing/2014/main" val="1395208196"/>
                    </a:ext>
                  </a:extLst>
                </a:gridCol>
                <a:gridCol w="658368">
                  <a:extLst>
                    <a:ext uri="{9D8B030D-6E8A-4147-A177-3AD203B41FA5}">
                      <a16:colId xmlns:a16="http://schemas.microsoft.com/office/drawing/2014/main" val="3815270838"/>
                    </a:ext>
                  </a:extLst>
                </a:gridCol>
                <a:gridCol w="658368">
                  <a:extLst>
                    <a:ext uri="{9D8B030D-6E8A-4147-A177-3AD203B41FA5}">
                      <a16:colId xmlns:a16="http://schemas.microsoft.com/office/drawing/2014/main" val="2627214813"/>
                    </a:ext>
                  </a:extLst>
                </a:gridCol>
                <a:gridCol w="658368">
                  <a:extLst>
                    <a:ext uri="{9D8B030D-6E8A-4147-A177-3AD203B41FA5}">
                      <a16:colId xmlns:a16="http://schemas.microsoft.com/office/drawing/2014/main" val="4038235403"/>
                    </a:ext>
                  </a:extLst>
                </a:gridCol>
                <a:gridCol w="658368">
                  <a:extLst>
                    <a:ext uri="{9D8B030D-6E8A-4147-A177-3AD203B41FA5}">
                      <a16:colId xmlns:a16="http://schemas.microsoft.com/office/drawing/2014/main" val="1314654260"/>
                    </a:ext>
                  </a:extLst>
                </a:gridCol>
                <a:gridCol w="658368">
                  <a:extLst>
                    <a:ext uri="{9D8B030D-6E8A-4147-A177-3AD203B41FA5}">
                      <a16:colId xmlns:a16="http://schemas.microsoft.com/office/drawing/2014/main" val="1940261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91944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14:17:02</a:t>
                      </a:r>
                      <a:r>
                        <a:rPr kumimoji="0" lang="en-US" sz="1000" b="0" i="0" u="none" strike="noStrike" kern="1200" cap="none" spc="0" normalizeH="0" baseline="0" noProof="0">
                          <a:ln>
                            <a:noFill/>
                          </a:ln>
                          <a:solidFill>
                            <a:prstClr val="black"/>
                          </a:solidFill>
                          <a:effectLst/>
                          <a:uLnTx/>
                          <a:uFillTx/>
                          <a:latin typeface="+mn-lt"/>
                          <a:ea typeface="+mn-ea"/>
                          <a:cs typeface="+mn-cs"/>
                        </a:rPr>
                        <a:t>
 OUTSIDE THE TRENDSET... THESE GUYS ARE ON THE WAY 
TO ENTRANCE WEST.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https://scontent.xx.fbcdn.net/v/t51.12442-15/79972574_159038932078468_1847258657504490100_n.jpg?_nc_cat=108&amp;_nc_ohc=25nk7HtPbDIAQneIiHDZMjApWorLrK1UpWeRsvmqCvOSM7SrM-jRqtuow&amp;_nc_ht=scontent.xx&amp;oh=073cfc45e83ed3af72338bf6063f18e1&amp;oe=5EA5C1C7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14:01:41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1215089881"/>
                  </a:ext>
                </a:extLst>
              </a:tr>
            </a:tbl>
          </a:graphicData>
        </a:graphic>
      </p:graphicFrame>
      <p:sp>
        <p:nvSpPr>
          <p:cNvPr id="4" name="Text Placeholder 3">
            <a:extLst>
              <a:ext uri="{FF2B5EF4-FFF2-40B4-BE49-F238E27FC236}">
                <a16:creationId xmlns:a16="http://schemas.microsoft.com/office/drawing/2014/main" id="{951C7AFD-0107-480F-8C5D-88DC75E8273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3862835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F8CCD-2356-4A1A-B57D-6BC30DA30148}"/>
              </a:ext>
            </a:extLst>
          </p:cNvPr>
          <p:cNvSpPr>
            <a:spLocks noGrp="1"/>
          </p:cNvSpPr>
          <p:nvPr>
            <p:ph type="title"/>
          </p:nvPr>
        </p:nvSpPr>
        <p:spPr/>
        <p:txBody>
          <a:bodyPr/>
          <a:lstStyle/>
          <a:p>
            <a:r>
              <a:rPr lang="en-US"/>
              <a:t>Instagram Stories Table  | TrendSet - 23 of 25</a:t>
            </a:r>
          </a:p>
        </p:txBody>
      </p:sp>
      <p:graphicFrame>
        <p:nvGraphicFramePr>
          <p:cNvPr id="5" name="Table Placeholder 4">
            <a:extLst>
              <a:ext uri="{FF2B5EF4-FFF2-40B4-BE49-F238E27FC236}">
                <a16:creationId xmlns:a16="http://schemas.microsoft.com/office/drawing/2014/main" id="{ECE30EE6-F73E-4823-B552-CABB4218B1A0}"/>
              </a:ext>
            </a:extLst>
          </p:cNvPr>
          <p:cNvGraphicFramePr>
            <a:graphicFrameLocks noGrp="1"/>
          </p:cNvGraphicFramePr>
          <p:nvPr>
            <p:ph type="tbl" sz="quarter" idx="13"/>
            <p:extLst>
              <p:ext uri="{D42A27DB-BD31-4B8C-83A1-F6EECF244321}">
                <p14:modId xmlns:p14="http://schemas.microsoft.com/office/powerpoint/2010/main" val="4162445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9447254"/>
                    </a:ext>
                  </a:extLst>
                </a:gridCol>
                <a:gridCol w="1316736">
                  <a:extLst>
                    <a:ext uri="{9D8B030D-6E8A-4147-A177-3AD203B41FA5}">
                      <a16:colId xmlns:a16="http://schemas.microsoft.com/office/drawing/2014/main" val="2602224017"/>
                    </a:ext>
                  </a:extLst>
                </a:gridCol>
                <a:gridCol w="658368">
                  <a:extLst>
                    <a:ext uri="{9D8B030D-6E8A-4147-A177-3AD203B41FA5}">
                      <a16:colId xmlns:a16="http://schemas.microsoft.com/office/drawing/2014/main" val="3160140188"/>
                    </a:ext>
                  </a:extLst>
                </a:gridCol>
                <a:gridCol w="658368">
                  <a:extLst>
                    <a:ext uri="{9D8B030D-6E8A-4147-A177-3AD203B41FA5}">
                      <a16:colId xmlns:a16="http://schemas.microsoft.com/office/drawing/2014/main" val="1966545859"/>
                    </a:ext>
                  </a:extLst>
                </a:gridCol>
                <a:gridCol w="658368">
                  <a:extLst>
                    <a:ext uri="{9D8B030D-6E8A-4147-A177-3AD203B41FA5}">
                      <a16:colId xmlns:a16="http://schemas.microsoft.com/office/drawing/2014/main" val="2529200152"/>
                    </a:ext>
                  </a:extLst>
                </a:gridCol>
                <a:gridCol w="658368">
                  <a:extLst>
                    <a:ext uri="{9D8B030D-6E8A-4147-A177-3AD203B41FA5}">
                      <a16:colId xmlns:a16="http://schemas.microsoft.com/office/drawing/2014/main" val="1111243927"/>
                    </a:ext>
                  </a:extLst>
                </a:gridCol>
                <a:gridCol w="658368">
                  <a:extLst>
                    <a:ext uri="{9D8B030D-6E8A-4147-A177-3AD203B41FA5}">
                      <a16:colId xmlns:a16="http://schemas.microsoft.com/office/drawing/2014/main" val="2642685661"/>
                    </a:ext>
                  </a:extLst>
                </a:gridCol>
                <a:gridCol w="658368">
                  <a:extLst>
                    <a:ext uri="{9D8B030D-6E8A-4147-A177-3AD203B41FA5}">
                      <a16:colId xmlns:a16="http://schemas.microsoft.com/office/drawing/2014/main" val="2571374255"/>
                    </a:ext>
                  </a:extLst>
                </a:gridCol>
                <a:gridCol w="658368">
                  <a:extLst>
                    <a:ext uri="{9D8B030D-6E8A-4147-A177-3AD203B41FA5}">
                      <a16:colId xmlns:a16="http://schemas.microsoft.com/office/drawing/2014/main" val="4183187799"/>
                    </a:ext>
                  </a:extLst>
                </a:gridCol>
                <a:gridCol w="658368">
                  <a:extLst>
                    <a:ext uri="{9D8B030D-6E8A-4147-A177-3AD203B41FA5}">
                      <a16:colId xmlns:a16="http://schemas.microsoft.com/office/drawing/2014/main" val="2181394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38164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13:38:22</a:t>
                      </a:r>
                      <a:r>
                        <a:rPr kumimoji="0" lang="en-US" sz="1000" b="0" i="0" u="none" strike="noStrike" kern="1200" cap="none" spc="0" normalizeH="0" baseline="0" noProof="0">
                          <a:ln>
                            <a:noFill/>
                          </a:ln>
                          <a:solidFill>
                            <a:prstClr val="black"/>
                          </a:solidFill>
                          <a:effectLst/>
                          <a:uLnTx/>
                          <a:uFillTx/>
                          <a:latin typeface="+mn-lt"/>
                          <a:ea typeface="+mn-ea"/>
                          <a:cs typeface="+mn-cs"/>
                        </a:rPr>
                        <a:t>
 A4/D11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https://scontent.xx.fbcdn.net/v/t51.12442-15/80613419_806516076439974_761287673884327152_n.jpg?_nc_cat=110&amp;_nc_ohc=Rj5HarRQKJcAQmhir-bEDZc2Rs062dDVv46J9MwGLUPDKjQSX-v1kk0Kg&amp;_nc_ht=scontent.xx&amp;oh=56abab268490fb7a8978ec83a5a06a62&amp;oe=5EAF59C1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13:31:48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1498774449"/>
                  </a:ext>
                </a:extLst>
              </a:tr>
            </a:tbl>
          </a:graphicData>
        </a:graphic>
      </p:graphicFrame>
      <p:sp>
        <p:nvSpPr>
          <p:cNvPr id="4" name="Text Placeholder 3">
            <a:extLst>
              <a:ext uri="{FF2B5EF4-FFF2-40B4-BE49-F238E27FC236}">
                <a16:creationId xmlns:a16="http://schemas.microsoft.com/office/drawing/2014/main" id="{1DDE0222-CF92-4649-BDE1-E16F77D86AF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5229558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88E02-902F-424B-ABFE-E15085D3E1F8}"/>
              </a:ext>
            </a:extLst>
          </p:cNvPr>
          <p:cNvSpPr>
            <a:spLocks noGrp="1"/>
          </p:cNvSpPr>
          <p:nvPr>
            <p:ph type="title"/>
          </p:nvPr>
        </p:nvSpPr>
        <p:spPr/>
        <p:txBody>
          <a:bodyPr/>
          <a:lstStyle/>
          <a:p>
            <a:r>
              <a:rPr lang="en-US"/>
              <a:t>Instagram Stories Table  | TrendSet - 24 of 25</a:t>
            </a:r>
          </a:p>
        </p:txBody>
      </p:sp>
      <p:graphicFrame>
        <p:nvGraphicFramePr>
          <p:cNvPr id="5" name="Table Placeholder 4">
            <a:extLst>
              <a:ext uri="{FF2B5EF4-FFF2-40B4-BE49-F238E27FC236}">
                <a16:creationId xmlns:a16="http://schemas.microsoft.com/office/drawing/2014/main" id="{A962F9E1-7A45-48EB-8E52-29C852B1F7F0}"/>
              </a:ext>
            </a:extLst>
          </p:cNvPr>
          <p:cNvGraphicFramePr>
            <a:graphicFrameLocks noGrp="1"/>
          </p:cNvGraphicFramePr>
          <p:nvPr>
            <p:ph type="tbl" sz="quarter" idx="13"/>
            <p:extLst>
              <p:ext uri="{D42A27DB-BD31-4B8C-83A1-F6EECF244321}">
                <p14:modId xmlns:p14="http://schemas.microsoft.com/office/powerpoint/2010/main" val="3441934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94193198"/>
                    </a:ext>
                  </a:extLst>
                </a:gridCol>
                <a:gridCol w="1316736">
                  <a:extLst>
                    <a:ext uri="{9D8B030D-6E8A-4147-A177-3AD203B41FA5}">
                      <a16:colId xmlns:a16="http://schemas.microsoft.com/office/drawing/2014/main" val="2428396471"/>
                    </a:ext>
                  </a:extLst>
                </a:gridCol>
                <a:gridCol w="658368">
                  <a:extLst>
                    <a:ext uri="{9D8B030D-6E8A-4147-A177-3AD203B41FA5}">
                      <a16:colId xmlns:a16="http://schemas.microsoft.com/office/drawing/2014/main" val="3709244523"/>
                    </a:ext>
                  </a:extLst>
                </a:gridCol>
                <a:gridCol w="658368">
                  <a:extLst>
                    <a:ext uri="{9D8B030D-6E8A-4147-A177-3AD203B41FA5}">
                      <a16:colId xmlns:a16="http://schemas.microsoft.com/office/drawing/2014/main" val="2638240160"/>
                    </a:ext>
                  </a:extLst>
                </a:gridCol>
                <a:gridCol w="658368">
                  <a:extLst>
                    <a:ext uri="{9D8B030D-6E8A-4147-A177-3AD203B41FA5}">
                      <a16:colId xmlns:a16="http://schemas.microsoft.com/office/drawing/2014/main" val="25398057"/>
                    </a:ext>
                  </a:extLst>
                </a:gridCol>
                <a:gridCol w="658368">
                  <a:extLst>
                    <a:ext uri="{9D8B030D-6E8A-4147-A177-3AD203B41FA5}">
                      <a16:colId xmlns:a16="http://schemas.microsoft.com/office/drawing/2014/main" val="1874770532"/>
                    </a:ext>
                  </a:extLst>
                </a:gridCol>
                <a:gridCol w="658368">
                  <a:extLst>
                    <a:ext uri="{9D8B030D-6E8A-4147-A177-3AD203B41FA5}">
                      <a16:colId xmlns:a16="http://schemas.microsoft.com/office/drawing/2014/main" val="3844717879"/>
                    </a:ext>
                  </a:extLst>
                </a:gridCol>
                <a:gridCol w="658368">
                  <a:extLst>
                    <a:ext uri="{9D8B030D-6E8A-4147-A177-3AD203B41FA5}">
                      <a16:colId xmlns:a16="http://schemas.microsoft.com/office/drawing/2014/main" val="1919637127"/>
                    </a:ext>
                  </a:extLst>
                </a:gridCol>
                <a:gridCol w="658368">
                  <a:extLst>
                    <a:ext uri="{9D8B030D-6E8A-4147-A177-3AD203B41FA5}">
                      <a16:colId xmlns:a16="http://schemas.microsoft.com/office/drawing/2014/main" val="581405329"/>
                    </a:ext>
                  </a:extLst>
                </a:gridCol>
                <a:gridCol w="658368">
                  <a:extLst>
                    <a:ext uri="{9D8B030D-6E8A-4147-A177-3AD203B41FA5}">
                      <a16:colId xmlns:a16="http://schemas.microsoft.com/office/drawing/2014/main" val="1322494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77821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11:55:07</a:t>
                      </a:r>
                      <a:r>
                        <a:rPr kumimoji="0" lang="en-US" sz="1000" b="0" i="0" u="none" strike="noStrike" kern="1200" cap="none" spc="0" normalizeH="0" baseline="0" noProof="0">
                          <a:ln>
                            <a:noFill/>
                          </a:ln>
                          <a:solidFill>
                            <a:prstClr val="black"/>
                          </a:solidFill>
                          <a:effectLst/>
                          <a:uLnTx/>
                          <a:uFillTx/>
                          <a:latin typeface="+mn-lt"/>
                          <a:ea typeface="+mn-ea"/>
                          <a:cs typeface="+mn-cs"/>
                        </a:rPr>
                        <a:t>
 A3/D47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https://scontent.xx.fbcdn.net/v/t51.12442-15/79600067_496540474302835_7224149388888738168_n.jpg?_nc_cat=111&amp;_nc_ohc=HtGERzX4qF0AQk09iShSVcvYrEhPieh_kNyMWR91P8AdUMxRTfNlVlvAQ&amp;_nc_ht=scontent.xx&amp;oh=b1ba39745dbf476182bdce9c12fec027&amp;oe=5EA16F9A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11:31:49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837371384"/>
                  </a:ext>
                </a:extLst>
              </a:tr>
            </a:tbl>
          </a:graphicData>
        </a:graphic>
      </p:graphicFrame>
      <p:sp>
        <p:nvSpPr>
          <p:cNvPr id="4" name="Text Placeholder 3">
            <a:extLst>
              <a:ext uri="{FF2B5EF4-FFF2-40B4-BE49-F238E27FC236}">
                <a16:creationId xmlns:a16="http://schemas.microsoft.com/office/drawing/2014/main" id="{30F6B08A-A180-419D-B73F-F0BE8428E4F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7267075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20EA4-16BD-4A93-BF1A-17009B77667E}"/>
              </a:ext>
            </a:extLst>
          </p:cNvPr>
          <p:cNvSpPr>
            <a:spLocks noGrp="1"/>
          </p:cNvSpPr>
          <p:nvPr>
            <p:ph type="title"/>
          </p:nvPr>
        </p:nvSpPr>
        <p:spPr/>
        <p:txBody>
          <a:bodyPr/>
          <a:lstStyle/>
          <a:p>
            <a:r>
              <a:rPr lang="en-US"/>
              <a:t>Instagram Stories Table  | TrendSet - 25 of 25</a:t>
            </a:r>
          </a:p>
        </p:txBody>
      </p:sp>
      <p:graphicFrame>
        <p:nvGraphicFramePr>
          <p:cNvPr id="5" name="Table Placeholder 4">
            <a:extLst>
              <a:ext uri="{FF2B5EF4-FFF2-40B4-BE49-F238E27FC236}">
                <a16:creationId xmlns:a16="http://schemas.microsoft.com/office/drawing/2014/main" id="{2C228D24-0BC5-454E-8BD5-F24D82A4DB3D}"/>
              </a:ext>
            </a:extLst>
          </p:cNvPr>
          <p:cNvGraphicFramePr>
            <a:graphicFrameLocks noGrp="1"/>
          </p:cNvGraphicFramePr>
          <p:nvPr>
            <p:ph type="tbl" sz="quarter" idx="13"/>
            <p:extLst>
              <p:ext uri="{D42A27DB-BD31-4B8C-83A1-F6EECF244321}">
                <p14:modId xmlns:p14="http://schemas.microsoft.com/office/powerpoint/2010/main" val="1539907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21660013"/>
                    </a:ext>
                  </a:extLst>
                </a:gridCol>
                <a:gridCol w="1316736">
                  <a:extLst>
                    <a:ext uri="{9D8B030D-6E8A-4147-A177-3AD203B41FA5}">
                      <a16:colId xmlns:a16="http://schemas.microsoft.com/office/drawing/2014/main" val="2693506195"/>
                    </a:ext>
                  </a:extLst>
                </a:gridCol>
                <a:gridCol w="658368">
                  <a:extLst>
                    <a:ext uri="{9D8B030D-6E8A-4147-A177-3AD203B41FA5}">
                      <a16:colId xmlns:a16="http://schemas.microsoft.com/office/drawing/2014/main" val="3253983298"/>
                    </a:ext>
                  </a:extLst>
                </a:gridCol>
                <a:gridCol w="658368">
                  <a:extLst>
                    <a:ext uri="{9D8B030D-6E8A-4147-A177-3AD203B41FA5}">
                      <a16:colId xmlns:a16="http://schemas.microsoft.com/office/drawing/2014/main" val="3771006119"/>
                    </a:ext>
                  </a:extLst>
                </a:gridCol>
                <a:gridCol w="658368">
                  <a:extLst>
                    <a:ext uri="{9D8B030D-6E8A-4147-A177-3AD203B41FA5}">
                      <a16:colId xmlns:a16="http://schemas.microsoft.com/office/drawing/2014/main" val="1388792216"/>
                    </a:ext>
                  </a:extLst>
                </a:gridCol>
                <a:gridCol w="658368">
                  <a:extLst>
                    <a:ext uri="{9D8B030D-6E8A-4147-A177-3AD203B41FA5}">
                      <a16:colId xmlns:a16="http://schemas.microsoft.com/office/drawing/2014/main" val="2654580323"/>
                    </a:ext>
                  </a:extLst>
                </a:gridCol>
                <a:gridCol w="658368">
                  <a:extLst>
                    <a:ext uri="{9D8B030D-6E8A-4147-A177-3AD203B41FA5}">
                      <a16:colId xmlns:a16="http://schemas.microsoft.com/office/drawing/2014/main" val="737586314"/>
                    </a:ext>
                  </a:extLst>
                </a:gridCol>
                <a:gridCol w="658368">
                  <a:extLst>
                    <a:ext uri="{9D8B030D-6E8A-4147-A177-3AD203B41FA5}">
                      <a16:colId xmlns:a16="http://schemas.microsoft.com/office/drawing/2014/main" val="3219746372"/>
                    </a:ext>
                  </a:extLst>
                </a:gridCol>
                <a:gridCol w="658368">
                  <a:extLst>
                    <a:ext uri="{9D8B030D-6E8A-4147-A177-3AD203B41FA5}">
                      <a16:colId xmlns:a16="http://schemas.microsoft.com/office/drawing/2014/main" val="428832559"/>
                    </a:ext>
                  </a:extLst>
                </a:gridCol>
                <a:gridCol w="658368">
                  <a:extLst>
                    <a:ext uri="{9D8B030D-6E8A-4147-A177-3AD203B41FA5}">
                      <a16:colId xmlns:a16="http://schemas.microsoft.com/office/drawing/2014/main" val="364161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52354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11:19:35</a:t>
                      </a:r>
                      <a:r>
                        <a:rPr kumimoji="0" lang="en-US" sz="1000" b="0" i="0" u="none" strike="noStrike" kern="1200" cap="none" spc="0" normalizeH="0" baseline="0" noProof="0">
                          <a:ln>
                            <a:noFill/>
                          </a:ln>
                          <a:solidFill>
                            <a:prstClr val="black"/>
                          </a:solidFill>
                          <a:effectLst/>
                          <a:uLnTx/>
                          <a:uFillTx/>
                          <a:latin typeface="+mn-lt"/>
                          <a:ea typeface="+mn-ea"/>
                          <a:cs typeface="+mn-cs"/>
                        </a:rPr>
                        <a:t>
 INFINITE POWER at @padconcept (A3/B31)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https://scontent.xx.fbcdn.net/v/t51.12442-15/80561011_2601920136755589_1731720890259913322_n.jpg?_nc_cat=100&amp;_nc_ohc=b7fESHanRAEAQlFdXV-Gnrs6l7j85y7Q9fvqxoh4ST_ulGYXRgx8JSC5w&amp;_nc_ht=scontent.xx&amp;oh=a57af9c0adfa1fc700fbdf30b2e37014&amp;oe=5E9BBBD5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11:00:53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598501547"/>
                  </a:ext>
                </a:extLst>
              </a:tr>
            </a:tbl>
          </a:graphicData>
        </a:graphic>
      </p:graphicFrame>
      <p:sp>
        <p:nvSpPr>
          <p:cNvPr id="4" name="Text Placeholder 3">
            <a:extLst>
              <a:ext uri="{FF2B5EF4-FFF2-40B4-BE49-F238E27FC236}">
                <a16:creationId xmlns:a16="http://schemas.microsoft.com/office/drawing/2014/main" id="{28351887-482D-416B-88EB-E5010B1CC76C}"/>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1246564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186F4-4B3E-4738-ABA8-1A1F0DD0B48E}"/>
              </a:ext>
            </a:extLst>
          </p:cNvPr>
          <p:cNvSpPr>
            <a:spLocks noGrp="1"/>
          </p:cNvSpPr>
          <p:nvPr>
            <p:ph type="title"/>
          </p:nvPr>
        </p:nvSpPr>
        <p:spPr/>
        <p:txBody>
          <a:bodyPr/>
          <a:lstStyle/>
          <a:p>
            <a:r>
              <a:rPr lang="en-US"/>
              <a:t>Instagram Hashtag Detection | TrendSet - 1 of 2</a:t>
            </a:r>
          </a:p>
        </p:txBody>
      </p:sp>
      <p:graphicFrame>
        <p:nvGraphicFramePr>
          <p:cNvPr id="5" name="Table Placeholder 4">
            <a:extLst>
              <a:ext uri="{FF2B5EF4-FFF2-40B4-BE49-F238E27FC236}">
                <a16:creationId xmlns:a16="http://schemas.microsoft.com/office/drawing/2014/main" id="{8CDC363D-7459-42D5-A6EB-CE4CC76A2356}"/>
              </a:ext>
            </a:extLst>
          </p:cNvPr>
          <p:cNvGraphicFramePr>
            <a:graphicFrameLocks noGrp="1"/>
          </p:cNvGraphicFramePr>
          <p:nvPr>
            <p:ph type="tbl" sz="quarter" idx="13"/>
            <p:extLst>
              <p:ext uri="{D42A27DB-BD31-4B8C-83A1-F6EECF244321}">
                <p14:modId xmlns:p14="http://schemas.microsoft.com/office/powerpoint/2010/main" val="347724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5953791"/>
                    </a:ext>
                  </a:extLst>
                </a:gridCol>
                <a:gridCol w="822960">
                  <a:extLst>
                    <a:ext uri="{9D8B030D-6E8A-4147-A177-3AD203B41FA5}">
                      <a16:colId xmlns:a16="http://schemas.microsoft.com/office/drawing/2014/main" val="3149355840"/>
                    </a:ext>
                  </a:extLst>
                </a:gridCol>
                <a:gridCol w="822960">
                  <a:extLst>
                    <a:ext uri="{9D8B030D-6E8A-4147-A177-3AD203B41FA5}">
                      <a16:colId xmlns:a16="http://schemas.microsoft.com/office/drawing/2014/main" val="3311137811"/>
                    </a:ext>
                  </a:extLst>
                </a:gridCol>
                <a:gridCol w="822960">
                  <a:extLst>
                    <a:ext uri="{9D8B030D-6E8A-4147-A177-3AD203B41FA5}">
                      <a16:colId xmlns:a16="http://schemas.microsoft.com/office/drawing/2014/main" val="1904900306"/>
                    </a:ext>
                  </a:extLst>
                </a:gridCol>
                <a:gridCol w="822960">
                  <a:extLst>
                    <a:ext uri="{9D8B030D-6E8A-4147-A177-3AD203B41FA5}">
                      <a16:colId xmlns:a16="http://schemas.microsoft.com/office/drawing/2014/main" val="2353745515"/>
                    </a:ext>
                  </a:extLst>
                </a:gridCol>
                <a:gridCol w="822960">
                  <a:extLst>
                    <a:ext uri="{9D8B030D-6E8A-4147-A177-3AD203B41FA5}">
                      <a16:colId xmlns:a16="http://schemas.microsoft.com/office/drawing/2014/main" val="1065711720"/>
                    </a:ext>
                  </a:extLst>
                </a:gridCol>
                <a:gridCol w="822960">
                  <a:extLst>
                    <a:ext uri="{9D8B030D-6E8A-4147-A177-3AD203B41FA5}">
                      <a16:colId xmlns:a16="http://schemas.microsoft.com/office/drawing/2014/main" val="3647652015"/>
                    </a:ext>
                  </a:extLst>
                </a:gridCol>
                <a:gridCol w="822960">
                  <a:extLst>
                    <a:ext uri="{9D8B030D-6E8A-4147-A177-3AD203B41FA5}">
                      <a16:colId xmlns:a16="http://schemas.microsoft.com/office/drawing/2014/main" val="2230335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280136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#naturalevolution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1821.3571428571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1676.0714285714</a:t>
                      </a:r>
                    </a:p>
                  </a:txBody>
                  <a:tcPr/>
                </a:tc>
                <a:extLst>
                  <a:ext uri="{0D108BD9-81ED-4DB2-BD59-A6C34878D82A}">
                    <a16:rowId xmlns:a16="http://schemas.microsoft.com/office/drawing/2014/main" val="2617287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57.305555555556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1529.3611111111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1401.8611111111</a:t>
                      </a:r>
                    </a:p>
                  </a:txBody>
                  <a:tcPr/>
                </a:tc>
                <a:extLst>
                  <a:ext uri="{0D108BD9-81ED-4DB2-BD59-A6C34878D82A}">
                    <a16:rowId xmlns:a16="http://schemas.microsoft.com/office/drawing/2014/main" val="886492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59.340909090909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1332.4318181818</a:t>
                      </a:r>
                    </a:p>
                  </a:txBody>
                  <a:tcPr/>
                </a:tc>
                <a:extLst>
                  <a:ext uri="{0D108BD9-81ED-4DB2-BD59-A6C34878D82A}">
                    <a16:rowId xmlns:a16="http://schemas.microsoft.com/office/drawing/2014/main" val="1304552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59.340909090909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1332.4318181818</a:t>
                      </a:r>
                    </a:p>
                  </a:txBody>
                  <a:tcPr/>
                </a:tc>
                <a:extLst>
                  <a:ext uri="{0D108BD9-81ED-4DB2-BD59-A6C34878D82A}">
                    <a16:rowId xmlns:a16="http://schemas.microsoft.com/office/drawing/2014/main" val="187649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59.340909090909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1332.4318181818</a:t>
                      </a:r>
                    </a:p>
                  </a:txBody>
                  <a:tcPr/>
                </a:tc>
                <a:extLst>
                  <a:ext uri="{0D108BD9-81ED-4DB2-BD59-A6C34878D82A}">
                    <a16:rowId xmlns:a16="http://schemas.microsoft.com/office/drawing/2014/main" val="3509769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59.340909090909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1332.4318181818</a:t>
                      </a:r>
                    </a:p>
                  </a:txBody>
                  <a:tcPr/>
                </a:tc>
                <a:extLst>
                  <a:ext uri="{0D108BD9-81ED-4DB2-BD59-A6C34878D82A}">
                    <a16:rowId xmlns:a16="http://schemas.microsoft.com/office/drawing/2014/main" val="1037705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1.8809523809524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58.452380952381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1481.0714285714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1339.619047619</a:t>
                      </a:r>
                    </a:p>
                  </a:txBody>
                  <a:tcPr/>
                </a:tc>
                <a:extLst>
                  <a:ext uri="{0D108BD9-81ED-4DB2-BD59-A6C34878D82A}">
                    <a16:rowId xmlns:a16="http://schemas.microsoft.com/office/drawing/2014/main" val="520834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#trendsetsummer2020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extLst>
                  <a:ext uri="{0D108BD9-81ED-4DB2-BD59-A6C34878D82A}">
                    <a16:rowId xmlns:a16="http://schemas.microsoft.com/office/drawing/2014/main" val="1397368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#infinitepower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1258.4444444444</a:t>
                      </a:r>
                    </a:p>
                  </a:txBody>
                  <a:tcPr/>
                </a:tc>
                <a:extLst>
                  <a:ext uri="{0D108BD9-81ED-4DB2-BD59-A6C34878D82A}">
                    <a16:rowId xmlns:a16="http://schemas.microsoft.com/office/drawing/2014/main" val="603644624"/>
                  </a:ext>
                </a:extLst>
              </a:tr>
            </a:tbl>
          </a:graphicData>
        </a:graphic>
      </p:graphicFrame>
      <p:sp>
        <p:nvSpPr>
          <p:cNvPr id="4" name="Text Placeholder 3">
            <a:extLst>
              <a:ext uri="{FF2B5EF4-FFF2-40B4-BE49-F238E27FC236}">
                <a16:creationId xmlns:a16="http://schemas.microsoft.com/office/drawing/2014/main" id="{B795616E-33DD-4DBC-9C3F-9075CB7A1BA2}"/>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6126211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BA732-D8E9-40A7-AB12-4C1B3EFCC674}"/>
              </a:ext>
            </a:extLst>
          </p:cNvPr>
          <p:cNvSpPr>
            <a:spLocks noGrp="1"/>
          </p:cNvSpPr>
          <p:nvPr>
            <p:ph type="title"/>
          </p:nvPr>
        </p:nvSpPr>
        <p:spPr/>
        <p:txBody>
          <a:bodyPr/>
          <a:lstStyle/>
          <a:p>
            <a:r>
              <a:rPr lang="en-US"/>
              <a:t>Instagram Hashtag Detection | TrendSet - 2 of 2</a:t>
            </a:r>
          </a:p>
        </p:txBody>
      </p:sp>
      <p:graphicFrame>
        <p:nvGraphicFramePr>
          <p:cNvPr id="5" name="Table Placeholder 4">
            <a:extLst>
              <a:ext uri="{FF2B5EF4-FFF2-40B4-BE49-F238E27FC236}">
                <a16:creationId xmlns:a16="http://schemas.microsoft.com/office/drawing/2014/main" id="{41DE79AB-2B06-44BF-9E62-49B8A828C7CD}"/>
              </a:ext>
            </a:extLst>
          </p:cNvPr>
          <p:cNvGraphicFramePr>
            <a:graphicFrameLocks noGrp="1"/>
          </p:cNvGraphicFramePr>
          <p:nvPr>
            <p:ph type="tbl" sz="quarter" idx="13"/>
            <p:extLst>
              <p:ext uri="{D42A27DB-BD31-4B8C-83A1-F6EECF244321}">
                <p14:modId xmlns:p14="http://schemas.microsoft.com/office/powerpoint/2010/main" val="3612260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7299460"/>
                    </a:ext>
                  </a:extLst>
                </a:gridCol>
                <a:gridCol w="822960">
                  <a:extLst>
                    <a:ext uri="{9D8B030D-6E8A-4147-A177-3AD203B41FA5}">
                      <a16:colId xmlns:a16="http://schemas.microsoft.com/office/drawing/2014/main" val="2094586484"/>
                    </a:ext>
                  </a:extLst>
                </a:gridCol>
                <a:gridCol w="822960">
                  <a:extLst>
                    <a:ext uri="{9D8B030D-6E8A-4147-A177-3AD203B41FA5}">
                      <a16:colId xmlns:a16="http://schemas.microsoft.com/office/drawing/2014/main" val="1543884529"/>
                    </a:ext>
                  </a:extLst>
                </a:gridCol>
                <a:gridCol w="822960">
                  <a:extLst>
                    <a:ext uri="{9D8B030D-6E8A-4147-A177-3AD203B41FA5}">
                      <a16:colId xmlns:a16="http://schemas.microsoft.com/office/drawing/2014/main" val="955141270"/>
                    </a:ext>
                  </a:extLst>
                </a:gridCol>
                <a:gridCol w="822960">
                  <a:extLst>
                    <a:ext uri="{9D8B030D-6E8A-4147-A177-3AD203B41FA5}">
                      <a16:colId xmlns:a16="http://schemas.microsoft.com/office/drawing/2014/main" val="573380836"/>
                    </a:ext>
                  </a:extLst>
                </a:gridCol>
                <a:gridCol w="822960">
                  <a:extLst>
                    <a:ext uri="{9D8B030D-6E8A-4147-A177-3AD203B41FA5}">
                      <a16:colId xmlns:a16="http://schemas.microsoft.com/office/drawing/2014/main" val="4071054136"/>
                    </a:ext>
                  </a:extLst>
                </a:gridCol>
                <a:gridCol w="822960">
                  <a:extLst>
                    <a:ext uri="{9D8B030D-6E8A-4147-A177-3AD203B41FA5}">
                      <a16:colId xmlns:a16="http://schemas.microsoft.com/office/drawing/2014/main" val="2369901350"/>
                    </a:ext>
                  </a:extLst>
                </a:gridCol>
                <a:gridCol w="822960">
                  <a:extLst>
                    <a:ext uri="{9D8B030D-6E8A-4147-A177-3AD203B41FA5}">
                      <a16:colId xmlns:a16="http://schemas.microsoft.com/office/drawing/2014/main" val="1516758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2346829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#trendscouts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extLst>
                  <a:ext uri="{0D108BD9-81ED-4DB2-BD59-A6C34878D82A}">
                    <a16:rowId xmlns:a16="http://schemas.microsoft.com/office/drawing/2014/main" val="2092708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extLst>
                  <a:ext uri="{0D108BD9-81ED-4DB2-BD59-A6C34878D82A}">
                    <a16:rowId xmlns:a16="http://schemas.microsoft.com/office/drawing/2014/main" val="2953465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#dazzlingmoods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1057.125</a:t>
                      </a:r>
                    </a:p>
                  </a:txBody>
                  <a:tcPr/>
                </a:tc>
                <a:extLst>
                  <a:ext uri="{0D108BD9-81ED-4DB2-BD59-A6C34878D82A}">
                    <a16:rowId xmlns:a16="http://schemas.microsoft.com/office/drawing/2014/main" val="3432233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#infintepower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extLst>
                  <a:ext uri="{0D108BD9-81ED-4DB2-BD59-A6C34878D82A}">
                    <a16:rowId xmlns:a16="http://schemas.microsoft.com/office/drawing/2014/main" val="1509657077"/>
                  </a:ext>
                </a:extLst>
              </a:tr>
            </a:tbl>
          </a:graphicData>
        </a:graphic>
      </p:graphicFrame>
      <p:sp>
        <p:nvSpPr>
          <p:cNvPr id="4" name="Text Placeholder 3">
            <a:extLst>
              <a:ext uri="{FF2B5EF4-FFF2-40B4-BE49-F238E27FC236}">
                <a16:creationId xmlns:a16="http://schemas.microsoft.com/office/drawing/2014/main" id="{D659C92A-066A-4322-8171-D368330924A0}"/>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7520997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3951</Words>
  <Application>Microsoft Office PowerPoint</Application>
  <PresentationFormat>On-screen Show (4:3)</PresentationFormat>
  <Paragraphs>1375</Paragraphs>
  <Slides>58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58</vt:i4>
      </vt:variant>
    </vt:vector>
  </HeadingPairs>
  <TitlesOfParts>
    <vt:vector size="61" baseType="lpstr">
      <vt:lpstr>Calibri</vt:lpstr>
      <vt:lpstr>Arial</vt:lpstr>
      <vt:lpstr>quintly_template</vt:lpstr>
      <vt:lpstr>Instagram Quartal</vt:lpstr>
      <vt:lpstr>Instagram Key Metrics Table | TrendSet</vt:lpstr>
      <vt:lpstr>Instagram Key Metrics Table | TrendSet</vt:lpstr>
      <vt:lpstr>Instagram Followers Total | TrendSet</vt:lpstr>
      <vt:lpstr>Instagram Followers Table | TrendSet</vt:lpstr>
      <vt:lpstr>Instagram Posts Table | TrendSet - 1 of 25</vt:lpstr>
      <vt:lpstr>Instagram Posts Table | TrendSet - 2 of 25</vt:lpstr>
      <vt:lpstr>Instagram Posts Table | TrendSet - 3 of 25</vt:lpstr>
      <vt:lpstr>Instagram Posts Table | TrendSet - 4 of 25</vt:lpstr>
      <vt:lpstr>Instagram Posts Table | TrendSet - 5 of 25</vt:lpstr>
      <vt:lpstr>Instagram Posts Table | TrendSet - 6 of 25</vt:lpstr>
      <vt:lpstr>Instagram Posts Table | TrendSet - 7 of 25</vt:lpstr>
      <vt:lpstr>Instagram Posts Table | TrendSet - 8 of 25</vt:lpstr>
      <vt:lpstr>Instagram Posts Table | TrendSet - 9 of 25</vt:lpstr>
      <vt:lpstr>Instagram Posts Table | TrendSet - 10 of 25</vt:lpstr>
      <vt:lpstr>Instagram Posts Table | TrendSet - 11 of 25</vt:lpstr>
      <vt:lpstr>Instagram Posts Table | TrendSet - 12 of 25</vt:lpstr>
      <vt:lpstr>Instagram Posts Table | TrendSet - 13 of 25</vt:lpstr>
      <vt:lpstr>Instagram Posts Table | TrendSet - 14 of 25</vt:lpstr>
      <vt:lpstr>Instagram Posts Table | TrendSet - 15 of 25</vt:lpstr>
      <vt:lpstr>Instagram Posts Table | TrendSet - 16 of 25</vt:lpstr>
      <vt:lpstr>Instagram Posts Table | TrendSet - 17 of 25</vt:lpstr>
      <vt:lpstr>Instagram Posts Table | TrendSet - 18 of 25</vt:lpstr>
      <vt:lpstr>Instagram Posts Table | TrendSet - 19 of 25</vt:lpstr>
      <vt:lpstr>Instagram Posts Table | TrendSet - 20 of 25</vt:lpstr>
      <vt:lpstr>Instagram Posts Table | TrendSet - 21 of 25</vt:lpstr>
      <vt:lpstr>Instagram Posts Table | TrendSet - 22 of 25</vt:lpstr>
      <vt:lpstr>Instagram Posts Table | TrendSet - 23 of 25</vt:lpstr>
      <vt:lpstr>Instagram Posts Table | TrendSet - 24 of 25</vt:lpstr>
      <vt:lpstr>Instagram Posts Table | TrendSet - 25 of 25</vt:lpstr>
      <vt:lpstr>Instagram Stories Key Metrics Table | TrendSet</vt:lpstr>
      <vt:lpstr>Instagram Stories Table  | TrendSet - 1 of 25</vt:lpstr>
      <vt:lpstr>Instagram Stories Table  | TrendSet - 2 of 25</vt:lpstr>
      <vt:lpstr>Instagram Stories Table  | TrendSet - 3 of 25</vt:lpstr>
      <vt:lpstr>Instagram Stories Table  | TrendSet - 4 of 25</vt:lpstr>
      <vt:lpstr>Instagram Stories Table  | TrendSet - 5 of 25</vt:lpstr>
      <vt:lpstr>Instagram Stories Table  | TrendSet - 6 of 25</vt:lpstr>
      <vt:lpstr>Instagram Stories Table  | TrendSet - 7 of 25</vt:lpstr>
      <vt:lpstr>Instagram Stories Table  | TrendSet - 8 of 25</vt:lpstr>
      <vt:lpstr>Instagram Stories Table  | TrendSet - 9 of 25</vt:lpstr>
      <vt:lpstr>Instagram Stories Table  | TrendSet - 10 of 25</vt:lpstr>
      <vt:lpstr>Instagram Stories Table  | TrendSet - 11 of 25</vt:lpstr>
      <vt:lpstr>Instagram Stories Table  | TrendSet - 12 of 25</vt:lpstr>
      <vt:lpstr>Instagram Stories Table  | TrendSet - 13 of 25</vt:lpstr>
      <vt:lpstr>Instagram Stories Table  | TrendSet - 14 of 25</vt:lpstr>
      <vt:lpstr>Instagram Stories Table  | TrendSet - 15 of 25</vt:lpstr>
      <vt:lpstr>Instagram Stories Table  | TrendSet - 16 of 25</vt:lpstr>
      <vt:lpstr>Instagram Stories Table  | TrendSet - 17 of 25</vt:lpstr>
      <vt:lpstr>Instagram Stories Table  | TrendSet - 18 of 25</vt:lpstr>
      <vt:lpstr>Instagram Stories Table  | TrendSet - 19 of 25</vt:lpstr>
      <vt:lpstr>Instagram Stories Table  | TrendSet - 20 of 25</vt:lpstr>
      <vt:lpstr>Instagram Stories Table  | TrendSet - 21 of 25</vt:lpstr>
      <vt:lpstr>Instagram Stories Table  | TrendSet - 22 of 25</vt:lpstr>
      <vt:lpstr>Instagram Stories Table  | TrendSet - 23 of 25</vt:lpstr>
      <vt:lpstr>Instagram Stories Table  | TrendSet - 24 of 25</vt:lpstr>
      <vt:lpstr>Instagram Stories Table  | TrendSet - 25 of 25</vt:lpstr>
      <vt:lpstr>Instagram Hashtag Detection | TrendSet - 1 of 2</vt:lpstr>
      <vt:lpstr>Instagram Hashtag Detection | TrendSet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Quartal</dc:title>
  <dc:creator>Frederik Peiniger</dc:creator>
  <cp:lastModifiedBy>Frederik Peiniger</cp:lastModifiedBy>
  <cp:revision>1</cp:revision>
  <dcterms:created xsi:type="dcterms:W3CDTF">2020-01-24T11:42:03Z</dcterms:created>
  <dcterms:modified xsi:type="dcterms:W3CDTF">2020-01-24T11:45:44Z</dcterms:modified>
</cp:coreProperties>
</file>