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99E94-21DD-4E8F-91F9-930041872897}"/>
              </a:ext>
            </a:extLst>
          </p:cNvPr>
          <p:cNvSpPr>
            <a:spLocks noGrp="1"/>
          </p:cNvSpPr>
          <p:nvPr>
            <p:ph type="title"/>
          </p:nvPr>
        </p:nvSpPr>
        <p:spPr/>
        <p:txBody>
          <a:bodyPr/>
          <a:lstStyle/>
          <a:p>
            <a:r>
              <a:rPr lang="en-US"/>
              <a:t>Instagram Posts Table | TrendSet - 1 of 25</a:t>
            </a:r>
          </a:p>
        </p:txBody>
      </p:sp>
      <p:graphicFrame>
        <p:nvGraphicFramePr>
          <p:cNvPr id="5" name="Table Placeholder 4">
            <a:extLst>
              <a:ext uri="{FF2B5EF4-FFF2-40B4-BE49-F238E27FC236}">
                <a16:creationId xmlns:a16="http://schemas.microsoft.com/office/drawing/2014/main" id="{CF761EA4-D78E-45BD-9516-9EC87D2F711B}"/>
              </a:ext>
            </a:extLst>
          </p:cNvPr>
          <p:cNvGraphicFramePr>
            <a:graphicFrameLocks noGrp="1"/>
          </p:cNvGraphicFramePr>
          <p:nvPr>
            <p:ph type="tbl" sz="quarter" idx="13"/>
            <p:extLst>
              <p:ext uri="{D42A27DB-BD31-4B8C-83A1-F6EECF244321}">
                <p14:modId xmlns:p14="http://schemas.microsoft.com/office/powerpoint/2010/main" val="744158037"/>
              </p:ext>
            </p:extLst>
          </p:nvPr>
        </p:nvGraphicFramePr>
        <p:xfrm>
          <a:off x="457200" y="1731963"/>
          <a:ext cx="8065006" cy="323088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253392226"/>
                    </a:ext>
                  </a:extLst>
                </a:gridCol>
                <a:gridCol w="1152143">
                  <a:extLst>
                    <a:ext uri="{9D8B030D-6E8A-4147-A177-3AD203B41FA5}">
                      <a16:colId xmlns:a16="http://schemas.microsoft.com/office/drawing/2014/main" val="1862397714"/>
                    </a:ext>
                  </a:extLst>
                </a:gridCol>
                <a:gridCol w="576072">
                  <a:extLst>
                    <a:ext uri="{9D8B030D-6E8A-4147-A177-3AD203B41FA5}">
                      <a16:colId xmlns:a16="http://schemas.microsoft.com/office/drawing/2014/main" val="2604888650"/>
                    </a:ext>
                  </a:extLst>
                </a:gridCol>
                <a:gridCol w="576072">
                  <a:extLst>
                    <a:ext uri="{9D8B030D-6E8A-4147-A177-3AD203B41FA5}">
                      <a16:colId xmlns:a16="http://schemas.microsoft.com/office/drawing/2014/main" val="1075232810"/>
                    </a:ext>
                  </a:extLst>
                </a:gridCol>
                <a:gridCol w="576072">
                  <a:extLst>
                    <a:ext uri="{9D8B030D-6E8A-4147-A177-3AD203B41FA5}">
                      <a16:colId xmlns:a16="http://schemas.microsoft.com/office/drawing/2014/main" val="2062608364"/>
                    </a:ext>
                  </a:extLst>
                </a:gridCol>
                <a:gridCol w="576072">
                  <a:extLst>
                    <a:ext uri="{9D8B030D-6E8A-4147-A177-3AD203B41FA5}">
                      <a16:colId xmlns:a16="http://schemas.microsoft.com/office/drawing/2014/main" val="966996501"/>
                    </a:ext>
                  </a:extLst>
                </a:gridCol>
                <a:gridCol w="576072">
                  <a:extLst>
                    <a:ext uri="{9D8B030D-6E8A-4147-A177-3AD203B41FA5}">
                      <a16:colId xmlns:a16="http://schemas.microsoft.com/office/drawing/2014/main" val="3810057908"/>
                    </a:ext>
                  </a:extLst>
                </a:gridCol>
                <a:gridCol w="576072">
                  <a:extLst>
                    <a:ext uri="{9D8B030D-6E8A-4147-A177-3AD203B41FA5}">
                      <a16:colId xmlns:a16="http://schemas.microsoft.com/office/drawing/2014/main" val="4035492704"/>
                    </a:ext>
                  </a:extLst>
                </a:gridCol>
                <a:gridCol w="576072">
                  <a:extLst>
                    <a:ext uri="{9D8B030D-6E8A-4147-A177-3AD203B41FA5}">
                      <a16:colId xmlns:a16="http://schemas.microsoft.com/office/drawing/2014/main" val="3916033461"/>
                    </a:ext>
                  </a:extLst>
                </a:gridCol>
                <a:gridCol w="576072">
                  <a:extLst>
                    <a:ext uri="{9D8B030D-6E8A-4147-A177-3AD203B41FA5}">
                      <a16:colId xmlns:a16="http://schemas.microsoft.com/office/drawing/2014/main" val="679155959"/>
                    </a:ext>
                  </a:extLst>
                </a:gridCol>
                <a:gridCol w="576072">
                  <a:extLst>
                    <a:ext uri="{9D8B030D-6E8A-4147-A177-3AD203B41FA5}">
                      <a16:colId xmlns:a16="http://schemas.microsoft.com/office/drawing/2014/main" val="898153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69624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- 2020-01-14 11:36:15</a:t>
                      </a:r>
                      <a:r>
                        <a:rPr kumimoji="0" lang="en-US" sz="1000" b="0" i="0" u="none" strike="noStrike" kern="1200" cap="none" spc="0" normalizeH="0" baseline="0" noProof="0">
                          <a:ln>
                            <a:noFill/>
                          </a:ln>
                          <a:solidFill>
                            <a:prstClr val="black"/>
                          </a:solidFill>
                          <a:effectLst/>
                          <a:uLnTx/>
                          <a:uFillTx/>
                          <a:latin typeface="+mn-lt"/>
                          <a:ea typeface="+mn-ea"/>
                          <a:cs typeface="+mn-cs"/>
                        </a:rPr>
                        <a:t>
 Let’s stay around yesterday’s colours... We took this photo at @greengateofficial’s at the TrendSet Winter 2020.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https://www.instagram.com/p/B7TAP_0BEI5/media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3876393868"/>
                  </a:ext>
                </a:extLst>
              </a:tr>
            </a:tbl>
          </a:graphicData>
        </a:graphic>
      </p:graphicFrame>
      <p:sp>
        <p:nvSpPr>
          <p:cNvPr id="4" name="Text Placeholder 3">
            <a:extLst>
              <a:ext uri="{FF2B5EF4-FFF2-40B4-BE49-F238E27FC236}">
                <a16:creationId xmlns:a16="http://schemas.microsoft.com/office/drawing/2014/main" id="{9F324A87-F146-4296-BF87-8EE82FB89D1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287463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B1CDE-829A-4E83-9083-36B77C2C6AD9}"/>
              </a:ext>
            </a:extLst>
          </p:cNvPr>
          <p:cNvSpPr>
            <a:spLocks noGrp="1"/>
          </p:cNvSpPr>
          <p:nvPr>
            <p:ph type="title"/>
          </p:nvPr>
        </p:nvSpPr>
        <p:spPr/>
        <p:txBody>
          <a:bodyPr/>
          <a:lstStyle/>
          <a:p>
            <a:r>
              <a:rPr lang="en-US"/>
              <a:t>Instagram Posts Table | TrendSet - 2 of 25</a:t>
            </a:r>
          </a:p>
        </p:txBody>
      </p:sp>
      <p:graphicFrame>
        <p:nvGraphicFramePr>
          <p:cNvPr id="5" name="Table Placeholder 4">
            <a:extLst>
              <a:ext uri="{FF2B5EF4-FFF2-40B4-BE49-F238E27FC236}">
                <a16:creationId xmlns:a16="http://schemas.microsoft.com/office/drawing/2014/main" id="{AE2FDA21-CF7D-44A0-AC78-567D2206DDFE}"/>
              </a:ext>
            </a:extLst>
          </p:cNvPr>
          <p:cNvGraphicFramePr>
            <a:graphicFrameLocks noGrp="1"/>
          </p:cNvGraphicFramePr>
          <p:nvPr>
            <p:ph type="tbl" sz="quarter" idx="13"/>
            <p:extLst>
              <p:ext uri="{D42A27DB-BD31-4B8C-83A1-F6EECF244321}">
                <p14:modId xmlns:p14="http://schemas.microsoft.com/office/powerpoint/2010/main" val="3188469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73642355"/>
                    </a:ext>
                  </a:extLst>
                </a:gridCol>
                <a:gridCol w="1152143">
                  <a:extLst>
                    <a:ext uri="{9D8B030D-6E8A-4147-A177-3AD203B41FA5}">
                      <a16:colId xmlns:a16="http://schemas.microsoft.com/office/drawing/2014/main" val="4266438190"/>
                    </a:ext>
                  </a:extLst>
                </a:gridCol>
                <a:gridCol w="576072">
                  <a:extLst>
                    <a:ext uri="{9D8B030D-6E8A-4147-A177-3AD203B41FA5}">
                      <a16:colId xmlns:a16="http://schemas.microsoft.com/office/drawing/2014/main" val="699533516"/>
                    </a:ext>
                  </a:extLst>
                </a:gridCol>
                <a:gridCol w="576072">
                  <a:extLst>
                    <a:ext uri="{9D8B030D-6E8A-4147-A177-3AD203B41FA5}">
                      <a16:colId xmlns:a16="http://schemas.microsoft.com/office/drawing/2014/main" val="3812847853"/>
                    </a:ext>
                  </a:extLst>
                </a:gridCol>
                <a:gridCol w="576072">
                  <a:extLst>
                    <a:ext uri="{9D8B030D-6E8A-4147-A177-3AD203B41FA5}">
                      <a16:colId xmlns:a16="http://schemas.microsoft.com/office/drawing/2014/main" val="3208246362"/>
                    </a:ext>
                  </a:extLst>
                </a:gridCol>
                <a:gridCol w="576072">
                  <a:extLst>
                    <a:ext uri="{9D8B030D-6E8A-4147-A177-3AD203B41FA5}">
                      <a16:colId xmlns:a16="http://schemas.microsoft.com/office/drawing/2014/main" val="949551756"/>
                    </a:ext>
                  </a:extLst>
                </a:gridCol>
                <a:gridCol w="576072">
                  <a:extLst>
                    <a:ext uri="{9D8B030D-6E8A-4147-A177-3AD203B41FA5}">
                      <a16:colId xmlns:a16="http://schemas.microsoft.com/office/drawing/2014/main" val="882700259"/>
                    </a:ext>
                  </a:extLst>
                </a:gridCol>
                <a:gridCol w="576072">
                  <a:extLst>
                    <a:ext uri="{9D8B030D-6E8A-4147-A177-3AD203B41FA5}">
                      <a16:colId xmlns:a16="http://schemas.microsoft.com/office/drawing/2014/main" val="941144267"/>
                    </a:ext>
                  </a:extLst>
                </a:gridCol>
                <a:gridCol w="576072">
                  <a:extLst>
                    <a:ext uri="{9D8B030D-6E8A-4147-A177-3AD203B41FA5}">
                      <a16:colId xmlns:a16="http://schemas.microsoft.com/office/drawing/2014/main" val="4216474950"/>
                    </a:ext>
                  </a:extLst>
                </a:gridCol>
                <a:gridCol w="576072">
                  <a:extLst>
                    <a:ext uri="{9D8B030D-6E8A-4147-A177-3AD203B41FA5}">
                      <a16:colId xmlns:a16="http://schemas.microsoft.com/office/drawing/2014/main" val="2490872602"/>
                    </a:ext>
                  </a:extLst>
                </a:gridCol>
                <a:gridCol w="576072">
                  <a:extLst>
                    <a:ext uri="{9D8B030D-6E8A-4147-A177-3AD203B41FA5}">
                      <a16:colId xmlns:a16="http://schemas.microsoft.com/office/drawing/2014/main" val="2143766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16475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- 2020-01-13 13:09:02</a:t>
                      </a:r>
                      <a:r>
                        <a:rPr kumimoji="0" lang="en-US" sz="1000" b="0" i="0" u="none" strike="noStrike" kern="1200" cap="none" spc="0" normalizeH="0" baseline="0" noProof="0">
                          <a:ln>
                            <a:noFill/>
                          </a:ln>
                          <a:solidFill>
                            <a:prstClr val="black"/>
                          </a:solidFill>
                          <a:effectLst/>
                          <a:uLnTx/>
                          <a:uFillTx/>
                          <a:latin typeface="+mn-lt"/>
                          <a:ea typeface="+mn-ea"/>
                          <a:cs typeface="+mn-cs"/>
                        </a:rPr>
                        <a:t>
 One photo, all three Trend Motives of the TrendSet Winter 2020. 🥳💙 The painting’s motif, the cow, and the flowers on its head are standing for Trend Motif NATURAL EVOLUTION here. All in all animals were a big trend at the last TrendSet fair. But more about this in the upcoming days... The rust red and the golden spots, through which the painting is shimmering a bit, remember of Trend Motif DAZZLING MOODS. And at least the blue spots on the painting are giving it a contrast: Trend Motif INFINITE POWER. 😊 We found the painting at L.C.Wholesaler’s stand at the TrendSet Winter 2020.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https://www.instagram.com/p/B7QmEq-iy2d/media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extLst>
                  <a:ext uri="{0D108BD9-81ED-4DB2-BD59-A6C34878D82A}">
                    <a16:rowId xmlns:a16="http://schemas.microsoft.com/office/drawing/2014/main" val="4058381473"/>
                  </a:ext>
                </a:extLst>
              </a:tr>
            </a:tbl>
          </a:graphicData>
        </a:graphic>
      </p:graphicFrame>
      <p:sp>
        <p:nvSpPr>
          <p:cNvPr id="4" name="Text Placeholder 3">
            <a:extLst>
              <a:ext uri="{FF2B5EF4-FFF2-40B4-BE49-F238E27FC236}">
                <a16:creationId xmlns:a16="http://schemas.microsoft.com/office/drawing/2014/main" id="{86B224D7-2063-4652-AEE5-901BB62451C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780710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5C00A-E44D-40E4-8191-31EB73E00656}"/>
              </a:ext>
            </a:extLst>
          </p:cNvPr>
          <p:cNvSpPr>
            <a:spLocks noGrp="1"/>
          </p:cNvSpPr>
          <p:nvPr>
            <p:ph type="title"/>
          </p:nvPr>
        </p:nvSpPr>
        <p:spPr/>
        <p:txBody>
          <a:bodyPr/>
          <a:lstStyle/>
          <a:p>
            <a:r>
              <a:rPr lang="en-US"/>
              <a:t>Instagram Posts Table | TrendSet - 3 of 25</a:t>
            </a:r>
          </a:p>
        </p:txBody>
      </p:sp>
      <p:graphicFrame>
        <p:nvGraphicFramePr>
          <p:cNvPr id="5" name="Table Placeholder 4">
            <a:extLst>
              <a:ext uri="{FF2B5EF4-FFF2-40B4-BE49-F238E27FC236}">
                <a16:creationId xmlns:a16="http://schemas.microsoft.com/office/drawing/2014/main" id="{B1E6E173-83CA-41CB-B90C-DF426955AD76}"/>
              </a:ext>
            </a:extLst>
          </p:cNvPr>
          <p:cNvGraphicFramePr>
            <a:graphicFrameLocks noGrp="1"/>
          </p:cNvGraphicFramePr>
          <p:nvPr>
            <p:ph type="tbl" sz="quarter" idx="13"/>
            <p:extLst>
              <p:ext uri="{D42A27DB-BD31-4B8C-83A1-F6EECF244321}">
                <p14:modId xmlns:p14="http://schemas.microsoft.com/office/powerpoint/2010/main" val="534202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08245970"/>
                    </a:ext>
                  </a:extLst>
                </a:gridCol>
                <a:gridCol w="1152143">
                  <a:extLst>
                    <a:ext uri="{9D8B030D-6E8A-4147-A177-3AD203B41FA5}">
                      <a16:colId xmlns:a16="http://schemas.microsoft.com/office/drawing/2014/main" val="560839944"/>
                    </a:ext>
                  </a:extLst>
                </a:gridCol>
                <a:gridCol w="576072">
                  <a:extLst>
                    <a:ext uri="{9D8B030D-6E8A-4147-A177-3AD203B41FA5}">
                      <a16:colId xmlns:a16="http://schemas.microsoft.com/office/drawing/2014/main" val="3891333291"/>
                    </a:ext>
                  </a:extLst>
                </a:gridCol>
                <a:gridCol w="576072">
                  <a:extLst>
                    <a:ext uri="{9D8B030D-6E8A-4147-A177-3AD203B41FA5}">
                      <a16:colId xmlns:a16="http://schemas.microsoft.com/office/drawing/2014/main" val="2419638755"/>
                    </a:ext>
                  </a:extLst>
                </a:gridCol>
                <a:gridCol w="576072">
                  <a:extLst>
                    <a:ext uri="{9D8B030D-6E8A-4147-A177-3AD203B41FA5}">
                      <a16:colId xmlns:a16="http://schemas.microsoft.com/office/drawing/2014/main" val="486298454"/>
                    </a:ext>
                  </a:extLst>
                </a:gridCol>
                <a:gridCol w="576072">
                  <a:extLst>
                    <a:ext uri="{9D8B030D-6E8A-4147-A177-3AD203B41FA5}">
                      <a16:colId xmlns:a16="http://schemas.microsoft.com/office/drawing/2014/main" val="1722466107"/>
                    </a:ext>
                  </a:extLst>
                </a:gridCol>
                <a:gridCol w="576072">
                  <a:extLst>
                    <a:ext uri="{9D8B030D-6E8A-4147-A177-3AD203B41FA5}">
                      <a16:colId xmlns:a16="http://schemas.microsoft.com/office/drawing/2014/main" val="3026780117"/>
                    </a:ext>
                  </a:extLst>
                </a:gridCol>
                <a:gridCol w="576072">
                  <a:extLst>
                    <a:ext uri="{9D8B030D-6E8A-4147-A177-3AD203B41FA5}">
                      <a16:colId xmlns:a16="http://schemas.microsoft.com/office/drawing/2014/main" val="2124152788"/>
                    </a:ext>
                  </a:extLst>
                </a:gridCol>
                <a:gridCol w="576072">
                  <a:extLst>
                    <a:ext uri="{9D8B030D-6E8A-4147-A177-3AD203B41FA5}">
                      <a16:colId xmlns:a16="http://schemas.microsoft.com/office/drawing/2014/main" val="2018590974"/>
                    </a:ext>
                  </a:extLst>
                </a:gridCol>
                <a:gridCol w="576072">
                  <a:extLst>
                    <a:ext uri="{9D8B030D-6E8A-4147-A177-3AD203B41FA5}">
                      <a16:colId xmlns:a16="http://schemas.microsoft.com/office/drawing/2014/main" val="1341505971"/>
                    </a:ext>
                  </a:extLst>
                </a:gridCol>
                <a:gridCol w="576072">
                  <a:extLst>
                    <a:ext uri="{9D8B030D-6E8A-4147-A177-3AD203B41FA5}">
                      <a16:colId xmlns:a16="http://schemas.microsoft.com/office/drawing/2014/main" val="283928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17901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- 2020-01-10 10:13:50</a:t>
                      </a:r>
                      <a:r>
                        <a:rPr kumimoji="0" lang="en-US" sz="1000" b="0" i="0" u="none" strike="noStrike" kern="1200" cap="none" spc="0" normalizeH="0" baseline="0" noProof="0">
                          <a:ln>
                            <a:noFill/>
                          </a:ln>
                          <a:solidFill>
                            <a:prstClr val="black"/>
                          </a:solidFill>
                          <a:effectLst/>
                          <a:uLnTx/>
                          <a:uFillTx/>
                          <a:latin typeface="+mn-lt"/>
                          <a:ea typeface="+mn-ea"/>
                          <a:cs typeface="+mn-cs"/>
                        </a:rPr>
                        <a:t>
 Thank you all for visiting the TrendSet Winter 2020! 🙏💙 Great that you came by! 😊 #trendsetwinter2020 And we hope to see you again at the next TrendSet Fair: The TrendSet Summer 2020. #trendsetsummer2020 It takes place in Munich from 11th until 13th of July. We’re going to be back with the newest trends in interiors &amp; lifestyle. 🙃 Until the TrendSet Summer 2020 starts, we’re going to show you trend impressions of the TrendSet Winter 2020 here and introduce our Trend Motives out of the AW 2020/21 trends to you.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https://www.instagram.com/p/B7Ijo3Riyj3/media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extLst>
                  <a:ext uri="{0D108BD9-81ED-4DB2-BD59-A6C34878D82A}">
                    <a16:rowId xmlns:a16="http://schemas.microsoft.com/office/drawing/2014/main" val="106073882"/>
                  </a:ext>
                </a:extLst>
              </a:tr>
            </a:tbl>
          </a:graphicData>
        </a:graphic>
      </p:graphicFrame>
      <p:sp>
        <p:nvSpPr>
          <p:cNvPr id="4" name="Text Placeholder 3">
            <a:extLst>
              <a:ext uri="{FF2B5EF4-FFF2-40B4-BE49-F238E27FC236}">
                <a16:creationId xmlns:a16="http://schemas.microsoft.com/office/drawing/2014/main" id="{00F43F6C-C31D-47CA-A2B5-5AA709B9CF8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673023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5E436-A920-4D43-ADEC-4C2E2C62B33B}"/>
              </a:ext>
            </a:extLst>
          </p:cNvPr>
          <p:cNvSpPr>
            <a:spLocks noGrp="1"/>
          </p:cNvSpPr>
          <p:nvPr>
            <p:ph type="title"/>
          </p:nvPr>
        </p:nvSpPr>
        <p:spPr/>
        <p:txBody>
          <a:bodyPr/>
          <a:lstStyle/>
          <a:p>
            <a:r>
              <a:rPr lang="en-US"/>
              <a:t>Instagram Posts Table | TrendSet - 4 of 25</a:t>
            </a:r>
          </a:p>
        </p:txBody>
      </p:sp>
      <p:graphicFrame>
        <p:nvGraphicFramePr>
          <p:cNvPr id="5" name="Table Placeholder 4">
            <a:extLst>
              <a:ext uri="{FF2B5EF4-FFF2-40B4-BE49-F238E27FC236}">
                <a16:creationId xmlns:a16="http://schemas.microsoft.com/office/drawing/2014/main" id="{B764ED98-C296-468F-BAC9-54C5D346CBE4}"/>
              </a:ext>
            </a:extLst>
          </p:cNvPr>
          <p:cNvGraphicFramePr>
            <a:graphicFrameLocks noGrp="1"/>
          </p:cNvGraphicFramePr>
          <p:nvPr>
            <p:ph type="tbl" sz="quarter" idx="13"/>
            <p:extLst>
              <p:ext uri="{D42A27DB-BD31-4B8C-83A1-F6EECF244321}">
                <p14:modId xmlns:p14="http://schemas.microsoft.com/office/powerpoint/2010/main" val="1526449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191886393"/>
                    </a:ext>
                  </a:extLst>
                </a:gridCol>
                <a:gridCol w="1152143">
                  <a:extLst>
                    <a:ext uri="{9D8B030D-6E8A-4147-A177-3AD203B41FA5}">
                      <a16:colId xmlns:a16="http://schemas.microsoft.com/office/drawing/2014/main" val="2151565649"/>
                    </a:ext>
                  </a:extLst>
                </a:gridCol>
                <a:gridCol w="576072">
                  <a:extLst>
                    <a:ext uri="{9D8B030D-6E8A-4147-A177-3AD203B41FA5}">
                      <a16:colId xmlns:a16="http://schemas.microsoft.com/office/drawing/2014/main" val="1251906810"/>
                    </a:ext>
                  </a:extLst>
                </a:gridCol>
                <a:gridCol w="576072">
                  <a:extLst>
                    <a:ext uri="{9D8B030D-6E8A-4147-A177-3AD203B41FA5}">
                      <a16:colId xmlns:a16="http://schemas.microsoft.com/office/drawing/2014/main" val="727994684"/>
                    </a:ext>
                  </a:extLst>
                </a:gridCol>
                <a:gridCol w="576072">
                  <a:extLst>
                    <a:ext uri="{9D8B030D-6E8A-4147-A177-3AD203B41FA5}">
                      <a16:colId xmlns:a16="http://schemas.microsoft.com/office/drawing/2014/main" val="2455632210"/>
                    </a:ext>
                  </a:extLst>
                </a:gridCol>
                <a:gridCol w="576072">
                  <a:extLst>
                    <a:ext uri="{9D8B030D-6E8A-4147-A177-3AD203B41FA5}">
                      <a16:colId xmlns:a16="http://schemas.microsoft.com/office/drawing/2014/main" val="3415641085"/>
                    </a:ext>
                  </a:extLst>
                </a:gridCol>
                <a:gridCol w="576072">
                  <a:extLst>
                    <a:ext uri="{9D8B030D-6E8A-4147-A177-3AD203B41FA5}">
                      <a16:colId xmlns:a16="http://schemas.microsoft.com/office/drawing/2014/main" val="510808330"/>
                    </a:ext>
                  </a:extLst>
                </a:gridCol>
                <a:gridCol w="576072">
                  <a:extLst>
                    <a:ext uri="{9D8B030D-6E8A-4147-A177-3AD203B41FA5}">
                      <a16:colId xmlns:a16="http://schemas.microsoft.com/office/drawing/2014/main" val="2635462850"/>
                    </a:ext>
                  </a:extLst>
                </a:gridCol>
                <a:gridCol w="576072">
                  <a:extLst>
                    <a:ext uri="{9D8B030D-6E8A-4147-A177-3AD203B41FA5}">
                      <a16:colId xmlns:a16="http://schemas.microsoft.com/office/drawing/2014/main" val="2576921262"/>
                    </a:ext>
                  </a:extLst>
                </a:gridCol>
                <a:gridCol w="576072">
                  <a:extLst>
                    <a:ext uri="{9D8B030D-6E8A-4147-A177-3AD203B41FA5}">
                      <a16:colId xmlns:a16="http://schemas.microsoft.com/office/drawing/2014/main" val="2302787179"/>
                    </a:ext>
                  </a:extLst>
                </a:gridCol>
                <a:gridCol w="576072">
                  <a:extLst>
                    <a:ext uri="{9D8B030D-6E8A-4147-A177-3AD203B41FA5}">
                      <a16:colId xmlns:a16="http://schemas.microsoft.com/office/drawing/2014/main" val="1109688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96890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13:48:33</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also is about creating something new out of natural things. At @pickmotion’s (B3/C13) we found this cat out of coffee beans.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https://www.instagram.com/p/B7BN00Biu3r/media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extLst>
                  <a:ext uri="{0D108BD9-81ED-4DB2-BD59-A6C34878D82A}">
                    <a16:rowId xmlns:a16="http://schemas.microsoft.com/office/drawing/2014/main" val="1254839982"/>
                  </a:ext>
                </a:extLst>
              </a:tr>
            </a:tbl>
          </a:graphicData>
        </a:graphic>
      </p:graphicFrame>
      <p:sp>
        <p:nvSpPr>
          <p:cNvPr id="4" name="Text Placeholder 3">
            <a:extLst>
              <a:ext uri="{FF2B5EF4-FFF2-40B4-BE49-F238E27FC236}">
                <a16:creationId xmlns:a16="http://schemas.microsoft.com/office/drawing/2014/main" id="{141A0515-5B0A-4C87-9DC8-2878D92FDB1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448240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C4A55-FF57-4A02-8B6D-6225822114EA}"/>
              </a:ext>
            </a:extLst>
          </p:cNvPr>
          <p:cNvSpPr>
            <a:spLocks noGrp="1"/>
          </p:cNvSpPr>
          <p:nvPr>
            <p:ph type="title"/>
          </p:nvPr>
        </p:nvSpPr>
        <p:spPr/>
        <p:txBody>
          <a:bodyPr/>
          <a:lstStyle/>
          <a:p>
            <a:r>
              <a:rPr lang="en-US"/>
              <a:t>Instagram Posts Table | TrendSet - 5 of 25</a:t>
            </a:r>
          </a:p>
        </p:txBody>
      </p:sp>
      <p:graphicFrame>
        <p:nvGraphicFramePr>
          <p:cNvPr id="5" name="Table Placeholder 4">
            <a:extLst>
              <a:ext uri="{FF2B5EF4-FFF2-40B4-BE49-F238E27FC236}">
                <a16:creationId xmlns:a16="http://schemas.microsoft.com/office/drawing/2014/main" id="{EE9E2B4E-3612-4CF4-BC97-33F537B9C325}"/>
              </a:ext>
            </a:extLst>
          </p:cNvPr>
          <p:cNvGraphicFramePr>
            <a:graphicFrameLocks noGrp="1"/>
          </p:cNvGraphicFramePr>
          <p:nvPr>
            <p:ph type="tbl" sz="quarter" idx="13"/>
            <p:extLst>
              <p:ext uri="{D42A27DB-BD31-4B8C-83A1-F6EECF244321}">
                <p14:modId xmlns:p14="http://schemas.microsoft.com/office/powerpoint/2010/main" val="2155593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251232065"/>
                    </a:ext>
                  </a:extLst>
                </a:gridCol>
                <a:gridCol w="1152143">
                  <a:extLst>
                    <a:ext uri="{9D8B030D-6E8A-4147-A177-3AD203B41FA5}">
                      <a16:colId xmlns:a16="http://schemas.microsoft.com/office/drawing/2014/main" val="1757868817"/>
                    </a:ext>
                  </a:extLst>
                </a:gridCol>
                <a:gridCol w="576072">
                  <a:extLst>
                    <a:ext uri="{9D8B030D-6E8A-4147-A177-3AD203B41FA5}">
                      <a16:colId xmlns:a16="http://schemas.microsoft.com/office/drawing/2014/main" val="1445386131"/>
                    </a:ext>
                  </a:extLst>
                </a:gridCol>
                <a:gridCol w="576072">
                  <a:extLst>
                    <a:ext uri="{9D8B030D-6E8A-4147-A177-3AD203B41FA5}">
                      <a16:colId xmlns:a16="http://schemas.microsoft.com/office/drawing/2014/main" val="1712248893"/>
                    </a:ext>
                  </a:extLst>
                </a:gridCol>
                <a:gridCol w="576072">
                  <a:extLst>
                    <a:ext uri="{9D8B030D-6E8A-4147-A177-3AD203B41FA5}">
                      <a16:colId xmlns:a16="http://schemas.microsoft.com/office/drawing/2014/main" val="74789227"/>
                    </a:ext>
                  </a:extLst>
                </a:gridCol>
                <a:gridCol w="576072">
                  <a:extLst>
                    <a:ext uri="{9D8B030D-6E8A-4147-A177-3AD203B41FA5}">
                      <a16:colId xmlns:a16="http://schemas.microsoft.com/office/drawing/2014/main" val="2898913265"/>
                    </a:ext>
                  </a:extLst>
                </a:gridCol>
                <a:gridCol w="576072">
                  <a:extLst>
                    <a:ext uri="{9D8B030D-6E8A-4147-A177-3AD203B41FA5}">
                      <a16:colId xmlns:a16="http://schemas.microsoft.com/office/drawing/2014/main" val="4185045302"/>
                    </a:ext>
                  </a:extLst>
                </a:gridCol>
                <a:gridCol w="576072">
                  <a:extLst>
                    <a:ext uri="{9D8B030D-6E8A-4147-A177-3AD203B41FA5}">
                      <a16:colId xmlns:a16="http://schemas.microsoft.com/office/drawing/2014/main" val="630799035"/>
                    </a:ext>
                  </a:extLst>
                </a:gridCol>
                <a:gridCol w="576072">
                  <a:extLst>
                    <a:ext uri="{9D8B030D-6E8A-4147-A177-3AD203B41FA5}">
                      <a16:colId xmlns:a16="http://schemas.microsoft.com/office/drawing/2014/main" val="104651037"/>
                    </a:ext>
                  </a:extLst>
                </a:gridCol>
                <a:gridCol w="576072">
                  <a:extLst>
                    <a:ext uri="{9D8B030D-6E8A-4147-A177-3AD203B41FA5}">
                      <a16:colId xmlns:a16="http://schemas.microsoft.com/office/drawing/2014/main" val="2311074006"/>
                    </a:ext>
                  </a:extLst>
                </a:gridCol>
                <a:gridCol w="576072">
                  <a:extLst>
                    <a:ext uri="{9D8B030D-6E8A-4147-A177-3AD203B41FA5}">
                      <a16:colId xmlns:a16="http://schemas.microsoft.com/office/drawing/2014/main" val="2947166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5593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13:42:16</a:t>
                      </a:r>
                      <a:r>
                        <a:rPr kumimoji="0" lang="en-US" sz="1000" b="0" i="0" u="none" strike="noStrike" kern="1200" cap="none" spc="0" normalizeH="0" baseline="0" noProof="0">
                          <a:ln>
                            <a:noFill/>
                          </a:ln>
                          <a:solidFill>
                            <a:prstClr val="black"/>
                          </a:solidFill>
                          <a:effectLst/>
                          <a:uLnTx/>
                          <a:uFillTx/>
                          <a:latin typeface="+mn-lt"/>
                          <a:ea typeface="+mn-ea"/>
                          <a:cs typeface="+mn-cs"/>
                        </a:rPr>
                        <a:t>
 A golden cheese grater... Absolutely DAZZLING MOODS! Also the colours of the tableware in the background meet the Trend Motif’s idea. 😊 Found at @fabulous_tranquillo (A1/A29).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https://www.instagram.com/p/B7BNGzrCeft/media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extLst>
                  <a:ext uri="{0D108BD9-81ED-4DB2-BD59-A6C34878D82A}">
                    <a16:rowId xmlns:a16="http://schemas.microsoft.com/office/drawing/2014/main" val="2152340826"/>
                  </a:ext>
                </a:extLst>
              </a:tr>
            </a:tbl>
          </a:graphicData>
        </a:graphic>
      </p:graphicFrame>
      <p:sp>
        <p:nvSpPr>
          <p:cNvPr id="4" name="Text Placeholder 3">
            <a:extLst>
              <a:ext uri="{FF2B5EF4-FFF2-40B4-BE49-F238E27FC236}">
                <a16:creationId xmlns:a16="http://schemas.microsoft.com/office/drawing/2014/main" id="{8C67D9AA-F775-459A-8CE1-2AF88E4C34B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017277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FB0C0-F18B-4562-9712-36F895603B7A}"/>
              </a:ext>
            </a:extLst>
          </p:cNvPr>
          <p:cNvSpPr>
            <a:spLocks noGrp="1"/>
          </p:cNvSpPr>
          <p:nvPr>
            <p:ph type="title"/>
          </p:nvPr>
        </p:nvSpPr>
        <p:spPr/>
        <p:txBody>
          <a:bodyPr/>
          <a:lstStyle/>
          <a:p>
            <a:r>
              <a:rPr lang="en-US"/>
              <a:t>Instagram Posts Table | TrendSet - 6 of 25</a:t>
            </a:r>
          </a:p>
        </p:txBody>
      </p:sp>
      <p:graphicFrame>
        <p:nvGraphicFramePr>
          <p:cNvPr id="5" name="Table Placeholder 4">
            <a:extLst>
              <a:ext uri="{FF2B5EF4-FFF2-40B4-BE49-F238E27FC236}">
                <a16:creationId xmlns:a16="http://schemas.microsoft.com/office/drawing/2014/main" id="{A43BC9A2-B8D2-4229-B556-5C4662EF8838}"/>
              </a:ext>
            </a:extLst>
          </p:cNvPr>
          <p:cNvGraphicFramePr>
            <a:graphicFrameLocks noGrp="1"/>
          </p:cNvGraphicFramePr>
          <p:nvPr>
            <p:ph type="tbl" sz="quarter" idx="13"/>
            <p:extLst>
              <p:ext uri="{D42A27DB-BD31-4B8C-83A1-F6EECF244321}">
                <p14:modId xmlns:p14="http://schemas.microsoft.com/office/powerpoint/2010/main" val="1359380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20242989"/>
                    </a:ext>
                  </a:extLst>
                </a:gridCol>
                <a:gridCol w="1152143">
                  <a:extLst>
                    <a:ext uri="{9D8B030D-6E8A-4147-A177-3AD203B41FA5}">
                      <a16:colId xmlns:a16="http://schemas.microsoft.com/office/drawing/2014/main" val="2128010044"/>
                    </a:ext>
                  </a:extLst>
                </a:gridCol>
                <a:gridCol w="576072">
                  <a:extLst>
                    <a:ext uri="{9D8B030D-6E8A-4147-A177-3AD203B41FA5}">
                      <a16:colId xmlns:a16="http://schemas.microsoft.com/office/drawing/2014/main" val="4193875525"/>
                    </a:ext>
                  </a:extLst>
                </a:gridCol>
                <a:gridCol w="576072">
                  <a:extLst>
                    <a:ext uri="{9D8B030D-6E8A-4147-A177-3AD203B41FA5}">
                      <a16:colId xmlns:a16="http://schemas.microsoft.com/office/drawing/2014/main" val="1294460582"/>
                    </a:ext>
                  </a:extLst>
                </a:gridCol>
                <a:gridCol w="576072">
                  <a:extLst>
                    <a:ext uri="{9D8B030D-6E8A-4147-A177-3AD203B41FA5}">
                      <a16:colId xmlns:a16="http://schemas.microsoft.com/office/drawing/2014/main" val="1851955253"/>
                    </a:ext>
                  </a:extLst>
                </a:gridCol>
                <a:gridCol w="576072">
                  <a:extLst>
                    <a:ext uri="{9D8B030D-6E8A-4147-A177-3AD203B41FA5}">
                      <a16:colId xmlns:a16="http://schemas.microsoft.com/office/drawing/2014/main" val="4062110179"/>
                    </a:ext>
                  </a:extLst>
                </a:gridCol>
                <a:gridCol w="576072">
                  <a:extLst>
                    <a:ext uri="{9D8B030D-6E8A-4147-A177-3AD203B41FA5}">
                      <a16:colId xmlns:a16="http://schemas.microsoft.com/office/drawing/2014/main" val="1865084841"/>
                    </a:ext>
                  </a:extLst>
                </a:gridCol>
                <a:gridCol w="576072">
                  <a:extLst>
                    <a:ext uri="{9D8B030D-6E8A-4147-A177-3AD203B41FA5}">
                      <a16:colId xmlns:a16="http://schemas.microsoft.com/office/drawing/2014/main" val="2036957588"/>
                    </a:ext>
                  </a:extLst>
                </a:gridCol>
                <a:gridCol w="576072">
                  <a:extLst>
                    <a:ext uri="{9D8B030D-6E8A-4147-A177-3AD203B41FA5}">
                      <a16:colId xmlns:a16="http://schemas.microsoft.com/office/drawing/2014/main" val="2385975752"/>
                    </a:ext>
                  </a:extLst>
                </a:gridCol>
                <a:gridCol w="576072">
                  <a:extLst>
                    <a:ext uri="{9D8B030D-6E8A-4147-A177-3AD203B41FA5}">
                      <a16:colId xmlns:a16="http://schemas.microsoft.com/office/drawing/2014/main" val="2237460587"/>
                    </a:ext>
                  </a:extLst>
                </a:gridCol>
                <a:gridCol w="576072">
                  <a:extLst>
                    <a:ext uri="{9D8B030D-6E8A-4147-A177-3AD203B41FA5}">
                      <a16:colId xmlns:a16="http://schemas.microsoft.com/office/drawing/2014/main" val="2380088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07175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10:46:36</a:t>
                      </a:r>
                      <a:r>
                        <a:rPr kumimoji="0" lang="en-US" sz="1000" b="0" i="0" u="none" strike="noStrike" kern="1200" cap="none" spc="0" normalizeH="0" baseline="0" noProof="0">
                          <a:ln>
                            <a:noFill/>
                          </a:ln>
                          <a:solidFill>
                            <a:prstClr val="black"/>
                          </a:solidFill>
                          <a:effectLst/>
                          <a:uLnTx/>
                          <a:uFillTx/>
                          <a:latin typeface="+mn-lt"/>
                          <a:ea typeface="+mn-ea"/>
                          <a:cs typeface="+mn-cs"/>
                        </a:rPr>
                        <a:t>
 If Trend Motif NATURAL EVOLUTION was human, we guess it would wash it hands with soap out of sheep milk since this definitely is natural. 🧼 These soaps and the cute easter bunnies we found at Gerlinde Hofer - Florex (A2/E11,E16).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https://www.instagram.com/p/B7A5AMDCa_z/media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19:15:27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extLst>
                  <a:ext uri="{0D108BD9-81ED-4DB2-BD59-A6C34878D82A}">
                    <a16:rowId xmlns:a16="http://schemas.microsoft.com/office/drawing/2014/main" val="3404615515"/>
                  </a:ext>
                </a:extLst>
              </a:tr>
            </a:tbl>
          </a:graphicData>
        </a:graphic>
      </p:graphicFrame>
      <p:sp>
        <p:nvSpPr>
          <p:cNvPr id="4" name="Text Placeholder 3">
            <a:extLst>
              <a:ext uri="{FF2B5EF4-FFF2-40B4-BE49-F238E27FC236}">
                <a16:creationId xmlns:a16="http://schemas.microsoft.com/office/drawing/2014/main" id="{6CC6067D-3EF7-4D29-A95A-3A31D9854DC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343347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C62B3-A005-4DE3-B8C5-0FB69B382B3D}"/>
              </a:ext>
            </a:extLst>
          </p:cNvPr>
          <p:cNvSpPr>
            <a:spLocks noGrp="1"/>
          </p:cNvSpPr>
          <p:nvPr>
            <p:ph type="title"/>
          </p:nvPr>
        </p:nvSpPr>
        <p:spPr/>
        <p:txBody>
          <a:bodyPr/>
          <a:lstStyle/>
          <a:p>
            <a:r>
              <a:rPr lang="en-US"/>
              <a:t>Instagram Posts Table | TrendSet - 7 of 25</a:t>
            </a:r>
          </a:p>
        </p:txBody>
      </p:sp>
      <p:graphicFrame>
        <p:nvGraphicFramePr>
          <p:cNvPr id="5" name="Table Placeholder 4">
            <a:extLst>
              <a:ext uri="{FF2B5EF4-FFF2-40B4-BE49-F238E27FC236}">
                <a16:creationId xmlns:a16="http://schemas.microsoft.com/office/drawing/2014/main" id="{99913C6B-65DF-4BD9-BDDC-8631020D1466}"/>
              </a:ext>
            </a:extLst>
          </p:cNvPr>
          <p:cNvGraphicFramePr>
            <a:graphicFrameLocks noGrp="1"/>
          </p:cNvGraphicFramePr>
          <p:nvPr>
            <p:ph type="tbl" sz="quarter" idx="13"/>
            <p:extLst>
              <p:ext uri="{D42A27DB-BD31-4B8C-83A1-F6EECF244321}">
                <p14:modId xmlns:p14="http://schemas.microsoft.com/office/powerpoint/2010/main" val="3307503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234329816"/>
                    </a:ext>
                  </a:extLst>
                </a:gridCol>
                <a:gridCol w="1152143">
                  <a:extLst>
                    <a:ext uri="{9D8B030D-6E8A-4147-A177-3AD203B41FA5}">
                      <a16:colId xmlns:a16="http://schemas.microsoft.com/office/drawing/2014/main" val="2097504087"/>
                    </a:ext>
                  </a:extLst>
                </a:gridCol>
                <a:gridCol w="576072">
                  <a:extLst>
                    <a:ext uri="{9D8B030D-6E8A-4147-A177-3AD203B41FA5}">
                      <a16:colId xmlns:a16="http://schemas.microsoft.com/office/drawing/2014/main" val="3104024412"/>
                    </a:ext>
                  </a:extLst>
                </a:gridCol>
                <a:gridCol w="576072">
                  <a:extLst>
                    <a:ext uri="{9D8B030D-6E8A-4147-A177-3AD203B41FA5}">
                      <a16:colId xmlns:a16="http://schemas.microsoft.com/office/drawing/2014/main" val="962591935"/>
                    </a:ext>
                  </a:extLst>
                </a:gridCol>
                <a:gridCol w="576072">
                  <a:extLst>
                    <a:ext uri="{9D8B030D-6E8A-4147-A177-3AD203B41FA5}">
                      <a16:colId xmlns:a16="http://schemas.microsoft.com/office/drawing/2014/main" val="386182034"/>
                    </a:ext>
                  </a:extLst>
                </a:gridCol>
                <a:gridCol w="576072">
                  <a:extLst>
                    <a:ext uri="{9D8B030D-6E8A-4147-A177-3AD203B41FA5}">
                      <a16:colId xmlns:a16="http://schemas.microsoft.com/office/drawing/2014/main" val="3699775043"/>
                    </a:ext>
                  </a:extLst>
                </a:gridCol>
                <a:gridCol w="576072">
                  <a:extLst>
                    <a:ext uri="{9D8B030D-6E8A-4147-A177-3AD203B41FA5}">
                      <a16:colId xmlns:a16="http://schemas.microsoft.com/office/drawing/2014/main" val="1571416873"/>
                    </a:ext>
                  </a:extLst>
                </a:gridCol>
                <a:gridCol w="576072">
                  <a:extLst>
                    <a:ext uri="{9D8B030D-6E8A-4147-A177-3AD203B41FA5}">
                      <a16:colId xmlns:a16="http://schemas.microsoft.com/office/drawing/2014/main" val="254690163"/>
                    </a:ext>
                  </a:extLst>
                </a:gridCol>
                <a:gridCol w="576072">
                  <a:extLst>
                    <a:ext uri="{9D8B030D-6E8A-4147-A177-3AD203B41FA5}">
                      <a16:colId xmlns:a16="http://schemas.microsoft.com/office/drawing/2014/main" val="724252464"/>
                    </a:ext>
                  </a:extLst>
                </a:gridCol>
                <a:gridCol w="576072">
                  <a:extLst>
                    <a:ext uri="{9D8B030D-6E8A-4147-A177-3AD203B41FA5}">
                      <a16:colId xmlns:a16="http://schemas.microsoft.com/office/drawing/2014/main" val="2003178363"/>
                    </a:ext>
                  </a:extLst>
                </a:gridCol>
                <a:gridCol w="576072">
                  <a:extLst>
                    <a:ext uri="{9D8B030D-6E8A-4147-A177-3AD203B41FA5}">
                      <a16:colId xmlns:a16="http://schemas.microsoft.com/office/drawing/2014/main" val="3321885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5229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15:29:57</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vibes at the booth of @iblaursen ( A3/B21).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https://www.instagram.com/p/B6-0osai2MU/media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extLst>
                  <a:ext uri="{0D108BD9-81ED-4DB2-BD59-A6C34878D82A}">
                    <a16:rowId xmlns:a16="http://schemas.microsoft.com/office/drawing/2014/main" val="2516322068"/>
                  </a:ext>
                </a:extLst>
              </a:tr>
            </a:tbl>
          </a:graphicData>
        </a:graphic>
      </p:graphicFrame>
      <p:sp>
        <p:nvSpPr>
          <p:cNvPr id="4" name="Text Placeholder 3">
            <a:extLst>
              <a:ext uri="{FF2B5EF4-FFF2-40B4-BE49-F238E27FC236}">
                <a16:creationId xmlns:a16="http://schemas.microsoft.com/office/drawing/2014/main" id="{D796988B-9A31-465D-8E2A-C6C45E3E12D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95843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F6EC9-A568-4529-94BC-D7AB5960563E}"/>
              </a:ext>
            </a:extLst>
          </p:cNvPr>
          <p:cNvSpPr>
            <a:spLocks noGrp="1"/>
          </p:cNvSpPr>
          <p:nvPr>
            <p:ph type="title"/>
          </p:nvPr>
        </p:nvSpPr>
        <p:spPr/>
        <p:txBody>
          <a:bodyPr/>
          <a:lstStyle/>
          <a:p>
            <a:r>
              <a:rPr lang="en-US"/>
              <a:t>Instagram Posts Table | TrendSet - 8 of 25</a:t>
            </a:r>
          </a:p>
        </p:txBody>
      </p:sp>
      <p:graphicFrame>
        <p:nvGraphicFramePr>
          <p:cNvPr id="5" name="Table Placeholder 4">
            <a:extLst>
              <a:ext uri="{FF2B5EF4-FFF2-40B4-BE49-F238E27FC236}">
                <a16:creationId xmlns:a16="http://schemas.microsoft.com/office/drawing/2014/main" id="{50284B6E-6258-4E93-B148-A7B5CD4B1D24}"/>
              </a:ext>
            </a:extLst>
          </p:cNvPr>
          <p:cNvGraphicFramePr>
            <a:graphicFrameLocks noGrp="1"/>
          </p:cNvGraphicFramePr>
          <p:nvPr>
            <p:ph type="tbl" sz="quarter" idx="13"/>
            <p:extLst>
              <p:ext uri="{D42A27DB-BD31-4B8C-83A1-F6EECF244321}">
                <p14:modId xmlns:p14="http://schemas.microsoft.com/office/powerpoint/2010/main" val="2751111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14260918"/>
                    </a:ext>
                  </a:extLst>
                </a:gridCol>
                <a:gridCol w="1152143">
                  <a:extLst>
                    <a:ext uri="{9D8B030D-6E8A-4147-A177-3AD203B41FA5}">
                      <a16:colId xmlns:a16="http://schemas.microsoft.com/office/drawing/2014/main" val="2671308092"/>
                    </a:ext>
                  </a:extLst>
                </a:gridCol>
                <a:gridCol w="576072">
                  <a:extLst>
                    <a:ext uri="{9D8B030D-6E8A-4147-A177-3AD203B41FA5}">
                      <a16:colId xmlns:a16="http://schemas.microsoft.com/office/drawing/2014/main" val="1855167768"/>
                    </a:ext>
                  </a:extLst>
                </a:gridCol>
                <a:gridCol w="576072">
                  <a:extLst>
                    <a:ext uri="{9D8B030D-6E8A-4147-A177-3AD203B41FA5}">
                      <a16:colId xmlns:a16="http://schemas.microsoft.com/office/drawing/2014/main" val="665439680"/>
                    </a:ext>
                  </a:extLst>
                </a:gridCol>
                <a:gridCol w="576072">
                  <a:extLst>
                    <a:ext uri="{9D8B030D-6E8A-4147-A177-3AD203B41FA5}">
                      <a16:colId xmlns:a16="http://schemas.microsoft.com/office/drawing/2014/main" val="1369444450"/>
                    </a:ext>
                  </a:extLst>
                </a:gridCol>
                <a:gridCol w="576072">
                  <a:extLst>
                    <a:ext uri="{9D8B030D-6E8A-4147-A177-3AD203B41FA5}">
                      <a16:colId xmlns:a16="http://schemas.microsoft.com/office/drawing/2014/main" val="1552494537"/>
                    </a:ext>
                  </a:extLst>
                </a:gridCol>
                <a:gridCol w="576072">
                  <a:extLst>
                    <a:ext uri="{9D8B030D-6E8A-4147-A177-3AD203B41FA5}">
                      <a16:colId xmlns:a16="http://schemas.microsoft.com/office/drawing/2014/main" val="3058020023"/>
                    </a:ext>
                  </a:extLst>
                </a:gridCol>
                <a:gridCol w="576072">
                  <a:extLst>
                    <a:ext uri="{9D8B030D-6E8A-4147-A177-3AD203B41FA5}">
                      <a16:colId xmlns:a16="http://schemas.microsoft.com/office/drawing/2014/main" val="1411261485"/>
                    </a:ext>
                  </a:extLst>
                </a:gridCol>
                <a:gridCol w="576072">
                  <a:extLst>
                    <a:ext uri="{9D8B030D-6E8A-4147-A177-3AD203B41FA5}">
                      <a16:colId xmlns:a16="http://schemas.microsoft.com/office/drawing/2014/main" val="520641675"/>
                    </a:ext>
                  </a:extLst>
                </a:gridCol>
                <a:gridCol w="576072">
                  <a:extLst>
                    <a:ext uri="{9D8B030D-6E8A-4147-A177-3AD203B41FA5}">
                      <a16:colId xmlns:a16="http://schemas.microsoft.com/office/drawing/2014/main" val="1213589099"/>
                    </a:ext>
                  </a:extLst>
                </a:gridCol>
                <a:gridCol w="576072">
                  <a:extLst>
                    <a:ext uri="{9D8B030D-6E8A-4147-A177-3AD203B41FA5}">
                      <a16:colId xmlns:a16="http://schemas.microsoft.com/office/drawing/2014/main" val="2700266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6606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15:03:55</a:t>
                      </a:r>
                      <a:r>
                        <a:rPr kumimoji="0" lang="en-US" sz="1000" b="0" i="0" u="none" strike="noStrike" kern="1200" cap="none" spc="0" normalizeH="0" baseline="0" noProof="0">
                          <a:ln>
                            <a:noFill/>
                          </a:ln>
                          <a:solidFill>
                            <a:prstClr val="black"/>
                          </a:solidFill>
                          <a:effectLst/>
                          <a:uLnTx/>
                          <a:uFillTx/>
                          <a:latin typeface="+mn-lt"/>
                          <a:ea typeface="+mn-ea"/>
                          <a:cs typeface="+mn-cs"/>
                        </a:rPr>
                        <a:t>
 We found something totally new! 😯 Honey-Pearls. 🍯 We tried them and they taste delicious! 😋 You can top meat and fish and sweet dishes with it - shortly: everything! There are even ones with chili or curry. @bienen.manufaktur (A4/E18)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https://www.instagram.com/p/B6-xp8_Ct9-/media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extLst>
                  <a:ext uri="{0D108BD9-81ED-4DB2-BD59-A6C34878D82A}">
                    <a16:rowId xmlns:a16="http://schemas.microsoft.com/office/drawing/2014/main" val="2557804041"/>
                  </a:ext>
                </a:extLst>
              </a:tr>
            </a:tbl>
          </a:graphicData>
        </a:graphic>
      </p:graphicFrame>
      <p:sp>
        <p:nvSpPr>
          <p:cNvPr id="4" name="Text Placeholder 3">
            <a:extLst>
              <a:ext uri="{FF2B5EF4-FFF2-40B4-BE49-F238E27FC236}">
                <a16:creationId xmlns:a16="http://schemas.microsoft.com/office/drawing/2014/main" id="{F483D562-5737-4E64-91F3-D926CDA0B04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58991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378E3-E578-466B-AD67-C42561B9E7D3}"/>
              </a:ext>
            </a:extLst>
          </p:cNvPr>
          <p:cNvSpPr>
            <a:spLocks noGrp="1"/>
          </p:cNvSpPr>
          <p:nvPr>
            <p:ph type="title"/>
          </p:nvPr>
        </p:nvSpPr>
        <p:spPr/>
        <p:txBody>
          <a:bodyPr/>
          <a:lstStyle/>
          <a:p>
            <a:r>
              <a:rPr lang="en-US"/>
              <a:t>Instagram Posts Table | TrendSet - 9 of 25</a:t>
            </a:r>
          </a:p>
        </p:txBody>
      </p:sp>
      <p:graphicFrame>
        <p:nvGraphicFramePr>
          <p:cNvPr id="5" name="Table Placeholder 4">
            <a:extLst>
              <a:ext uri="{FF2B5EF4-FFF2-40B4-BE49-F238E27FC236}">
                <a16:creationId xmlns:a16="http://schemas.microsoft.com/office/drawing/2014/main" id="{37C4BAAB-ED55-4ADB-AA64-0429145CF4F1}"/>
              </a:ext>
            </a:extLst>
          </p:cNvPr>
          <p:cNvGraphicFramePr>
            <a:graphicFrameLocks noGrp="1"/>
          </p:cNvGraphicFramePr>
          <p:nvPr>
            <p:ph type="tbl" sz="quarter" idx="13"/>
            <p:extLst>
              <p:ext uri="{D42A27DB-BD31-4B8C-83A1-F6EECF244321}">
                <p14:modId xmlns:p14="http://schemas.microsoft.com/office/powerpoint/2010/main" val="1479652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277821804"/>
                    </a:ext>
                  </a:extLst>
                </a:gridCol>
                <a:gridCol w="1152143">
                  <a:extLst>
                    <a:ext uri="{9D8B030D-6E8A-4147-A177-3AD203B41FA5}">
                      <a16:colId xmlns:a16="http://schemas.microsoft.com/office/drawing/2014/main" val="3483523913"/>
                    </a:ext>
                  </a:extLst>
                </a:gridCol>
                <a:gridCol w="576072">
                  <a:extLst>
                    <a:ext uri="{9D8B030D-6E8A-4147-A177-3AD203B41FA5}">
                      <a16:colId xmlns:a16="http://schemas.microsoft.com/office/drawing/2014/main" val="3758048185"/>
                    </a:ext>
                  </a:extLst>
                </a:gridCol>
                <a:gridCol w="576072">
                  <a:extLst>
                    <a:ext uri="{9D8B030D-6E8A-4147-A177-3AD203B41FA5}">
                      <a16:colId xmlns:a16="http://schemas.microsoft.com/office/drawing/2014/main" val="3319069446"/>
                    </a:ext>
                  </a:extLst>
                </a:gridCol>
                <a:gridCol w="576072">
                  <a:extLst>
                    <a:ext uri="{9D8B030D-6E8A-4147-A177-3AD203B41FA5}">
                      <a16:colId xmlns:a16="http://schemas.microsoft.com/office/drawing/2014/main" val="1613378084"/>
                    </a:ext>
                  </a:extLst>
                </a:gridCol>
                <a:gridCol w="576072">
                  <a:extLst>
                    <a:ext uri="{9D8B030D-6E8A-4147-A177-3AD203B41FA5}">
                      <a16:colId xmlns:a16="http://schemas.microsoft.com/office/drawing/2014/main" val="3077451194"/>
                    </a:ext>
                  </a:extLst>
                </a:gridCol>
                <a:gridCol w="576072">
                  <a:extLst>
                    <a:ext uri="{9D8B030D-6E8A-4147-A177-3AD203B41FA5}">
                      <a16:colId xmlns:a16="http://schemas.microsoft.com/office/drawing/2014/main" val="2624020865"/>
                    </a:ext>
                  </a:extLst>
                </a:gridCol>
                <a:gridCol w="576072">
                  <a:extLst>
                    <a:ext uri="{9D8B030D-6E8A-4147-A177-3AD203B41FA5}">
                      <a16:colId xmlns:a16="http://schemas.microsoft.com/office/drawing/2014/main" val="3753843386"/>
                    </a:ext>
                  </a:extLst>
                </a:gridCol>
                <a:gridCol w="576072">
                  <a:extLst>
                    <a:ext uri="{9D8B030D-6E8A-4147-A177-3AD203B41FA5}">
                      <a16:colId xmlns:a16="http://schemas.microsoft.com/office/drawing/2014/main" val="1273230862"/>
                    </a:ext>
                  </a:extLst>
                </a:gridCol>
                <a:gridCol w="576072">
                  <a:extLst>
                    <a:ext uri="{9D8B030D-6E8A-4147-A177-3AD203B41FA5}">
                      <a16:colId xmlns:a16="http://schemas.microsoft.com/office/drawing/2014/main" val="4100434807"/>
                    </a:ext>
                  </a:extLst>
                </a:gridCol>
                <a:gridCol w="576072">
                  <a:extLst>
                    <a:ext uri="{9D8B030D-6E8A-4147-A177-3AD203B41FA5}">
                      <a16:colId xmlns:a16="http://schemas.microsoft.com/office/drawing/2014/main" val="2030226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91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12:19:45</a:t>
                      </a:r>
                      <a:r>
                        <a:rPr kumimoji="0" lang="en-US" sz="1000" b="0" i="0" u="none" strike="noStrike" kern="1200" cap="none" spc="0" normalizeH="0" baseline="0" noProof="0">
                          <a:ln>
                            <a:noFill/>
                          </a:ln>
                          <a:solidFill>
                            <a:prstClr val="black"/>
                          </a:solidFill>
                          <a:effectLst/>
                          <a:uLnTx/>
                          <a:uFillTx/>
                          <a:latin typeface="+mn-lt"/>
                          <a:ea typeface="+mn-ea"/>
                          <a:cs typeface="+mn-cs"/>
                        </a:rPr>
                        <a:t>
 At @bindewerk’s booth we found notebooks which our Trend Motif NATURAL EVOLUTION would like for sure! Just look at the row at the top - notebooks in wood optic!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https://www.instagram.com/p/B6-e3hUijL9/media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extLst>
                  <a:ext uri="{0D108BD9-81ED-4DB2-BD59-A6C34878D82A}">
                    <a16:rowId xmlns:a16="http://schemas.microsoft.com/office/drawing/2014/main" val="2054462890"/>
                  </a:ext>
                </a:extLst>
              </a:tr>
            </a:tbl>
          </a:graphicData>
        </a:graphic>
      </p:graphicFrame>
      <p:sp>
        <p:nvSpPr>
          <p:cNvPr id="4" name="Text Placeholder 3">
            <a:extLst>
              <a:ext uri="{FF2B5EF4-FFF2-40B4-BE49-F238E27FC236}">
                <a16:creationId xmlns:a16="http://schemas.microsoft.com/office/drawing/2014/main" id="{692F3099-F49B-4271-920B-14AEAFA11B3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253880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8F84C-D5F8-419C-ABFB-D69FED3B488D}"/>
              </a:ext>
            </a:extLst>
          </p:cNvPr>
          <p:cNvSpPr>
            <a:spLocks noGrp="1"/>
          </p:cNvSpPr>
          <p:nvPr>
            <p:ph type="title"/>
          </p:nvPr>
        </p:nvSpPr>
        <p:spPr/>
        <p:txBody>
          <a:bodyPr/>
          <a:lstStyle/>
          <a:p>
            <a:r>
              <a:rPr lang="en-US"/>
              <a:t>Instagram Posts Table | TrendSet - 10 of 25</a:t>
            </a:r>
          </a:p>
        </p:txBody>
      </p:sp>
      <p:graphicFrame>
        <p:nvGraphicFramePr>
          <p:cNvPr id="5" name="Table Placeholder 4">
            <a:extLst>
              <a:ext uri="{FF2B5EF4-FFF2-40B4-BE49-F238E27FC236}">
                <a16:creationId xmlns:a16="http://schemas.microsoft.com/office/drawing/2014/main" id="{BF8A3911-EB38-4F47-BAC2-31D15DC1895F}"/>
              </a:ext>
            </a:extLst>
          </p:cNvPr>
          <p:cNvGraphicFramePr>
            <a:graphicFrameLocks noGrp="1"/>
          </p:cNvGraphicFramePr>
          <p:nvPr>
            <p:ph type="tbl" sz="quarter" idx="13"/>
            <p:extLst>
              <p:ext uri="{D42A27DB-BD31-4B8C-83A1-F6EECF244321}">
                <p14:modId xmlns:p14="http://schemas.microsoft.com/office/powerpoint/2010/main" val="598377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93519849"/>
                    </a:ext>
                  </a:extLst>
                </a:gridCol>
                <a:gridCol w="1152143">
                  <a:extLst>
                    <a:ext uri="{9D8B030D-6E8A-4147-A177-3AD203B41FA5}">
                      <a16:colId xmlns:a16="http://schemas.microsoft.com/office/drawing/2014/main" val="4050064099"/>
                    </a:ext>
                  </a:extLst>
                </a:gridCol>
                <a:gridCol w="576072">
                  <a:extLst>
                    <a:ext uri="{9D8B030D-6E8A-4147-A177-3AD203B41FA5}">
                      <a16:colId xmlns:a16="http://schemas.microsoft.com/office/drawing/2014/main" val="4187690417"/>
                    </a:ext>
                  </a:extLst>
                </a:gridCol>
                <a:gridCol w="576072">
                  <a:extLst>
                    <a:ext uri="{9D8B030D-6E8A-4147-A177-3AD203B41FA5}">
                      <a16:colId xmlns:a16="http://schemas.microsoft.com/office/drawing/2014/main" val="3971169921"/>
                    </a:ext>
                  </a:extLst>
                </a:gridCol>
                <a:gridCol w="576072">
                  <a:extLst>
                    <a:ext uri="{9D8B030D-6E8A-4147-A177-3AD203B41FA5}">
                      <a16:colId xmlns:a16="http://schemas.microsoft.com/office/drawing/2014/main" val="313992071"/>
                    </a:ext>
                  </a:extLst>
                </a:gridCol>
                <a:gridCol w="576072">
                  <a:extLst>
                    <a:ext uri="{9D8B030D-6E8A-4147-A177-3AD203B41FA5}">
                      <a16:colId xmlns:a16="http://schemas.microsoft.com/office/drawing/2014/main" val="3692974466"/>
                    </a:ext>
                  </a:extLst>
                </a:gridCol>
                <a:gridCol w="576072">
                  <a:extLst>
                    <a:ext uri="{9D8B030D-6E8A-4147-A177-3AD203B41FA5}">
                      <a16:colId xmlns:a16="http://schemas.microsoft.com/office/drawing/2014/main" val="1213907885"/>
                    </a:ext>
                  </a:extLst>
                </a:gridCol>
                <a:gridCol w="576072">
                  <a:extLst>
                    <a:ext uri="{9D8B030D-6E8A-4147-A177-3AD203B41FA5}">
                      <a16:colId xmlns:a16="http://schemas.microsoft.com/office/drawing/2014/main" val="770505711"/>
                    </a:ext>
                  </a:extLst>
                </a:gridCol>
                <a:gridCol w="576072">
                  <a:extLst>
                    <a:ext uri="{9D8B030D-6E8A-4147-A177-3AD203B41FA5}">
                      <a16:colId xmlns:a16="http://schemas.microsoft.com/office/drawing/2014/main" val="859496830"/>
                    </a:ext>
                  </a:extLst>
                </a:gridCol>
                <a:gridCol w="576072">
                  <a:extLst>
                    <a:ext uri="{9D8B030D-6E8A-4147-A177-3AD203B41FA5}">
                      <a16:colId xmlns:a16="http://schemas.microsoft.com/office/drawing/2014/main" val="2295858423"/>
                    </a:ext>
                  </a:extLst>
                </a:gridCol>
                <a:gridCol w="576072">
                  <a:extLst>
                    <a:ext uri="{9D8B030D-6E8A-4147-A177-3AD203B41FA5}">
                      <a16:colId xmlns:a16="http://schemas.microsoft.com/office/drawing/2014/main" val="551790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3232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15:29:21</a:t>
                      </a:r>
                      <a:r>
                        <a:rPr kumimoji="0" lang="en-US" sz="1000" b="0" i="0" u="none" strike="noStrike" kern="1200" cap="none" spc="0" normalizeH="0" baseline="0" noProof="0">
                          <a:ln>
                            <a:noFill/>
                          </a:ln>
                          <a:solidFill>
                            <a:prstClr val="black"/>
                          </a:solidFill>
                          <a:effectLst/>
                          <a:uLnTx/>
                          <a:uFillTx/>
                          <a:latin typeface="+mn-lt"/>
                          <a:ea typeface="+mn-ea"/>
                          <a:cs typeface="+mn-cs"/>
                        </a:rPr>
                        <a:t>
 In the Newcomer Area we found @moyabirchbark (B2/D40-06). They make as the name says everything out of birchbark. 🌱 Trend Motif NATURAL EVOLUTION loves it!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https://www.instagram.com/p/B68PxWZiyve/media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a:t>
                      </a:r>
                    </a:p>
                  </a:txBody>
                  <a:tcPr/>
                </a:tc>
                <a:extLst>
                  <a:ext uri="{0D108BD9-81ED-4DB2-BD59-A6C34878D82A}">
                    <a16:rowId xmlns:a16="http://schemas.microsoft.com/office/drawing/2014/main" val="3835963180"/>
                  </a:ext>
                </a:extLst>
              </a:tr>
            </a:tbl>
          </a:graphicData>
        </a:graphic>
      </p:graphicFrame>
      <p:sp>
        <p:nvSpPr>
          <p:cNvPr id="4" name="Text Placeholder 3">
            <a:extLst>
              <a:ext uri="{FF2B5EF4-FFF2-40B4-BE49-F238E27FC236}">
                <a16:creationId xmlns:a16="http://schemas.microsoft.com/office/drawing/2014/main" id="{C8311797-5DB2-40DC-A5FA-DBB96B2B90C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88785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FC382-FACF-4582-B6AE-FBCABFC339DE}"/>
              </a:ext>
            </a:extLst>
          </p:cNvPr>
          <p:cNvSpPr>
            <a:spLocks noGrp="1"/>
          </p:cNvSpPr>
          <p:nvPr>
            <p:ph type="title"/>
          </p:nvPr>
        </p:nvSpPr>
        <p:spPr/>
        <p:txBody>
          <a:bodyPr/>
          <a:lstStyle/>
          <a:p>
            <a:r>
              <a:rPr lang="en-US"/>
              <a:t>Instagram Posts Table | TrendSet - 11 of 25</a:t>
            </a:r>
          </a:p>
        </p:txBody>
      </p:sp>
      <p:graphicFrame>
        <p:nvGraphicFramePr>
          <p:cNvPr id="5" name="Table Placeholder 4">
            <a:extLst>
              <a:ext uri="{FF2B5EF4-FFF2-40B4-BE49-F238E27FC236}">
                <a16:creationId xmlns:a16="http://schemas.microsoft.com/office/drawing/2014/main" id="{2204DB0B-25C5-45CE-A00B-76B2F9470A98}"/>
              </a:ext>
            </a:extLst>
          </p:cNvPr>
          <p:cNvGraphicFramePr>
            <a:graphicFrameLocks noGrp="1"/>
          </p:cNvGraphicFramePr>
          <p:nvPr>
            <p:ph type="tbl" sz="quarter" idx="13"/>
            <p:extLst>
              <p:ext uri="{D42A27DB-BD31-4B8C-83A1-F6EECF244321}">
                <p14:modId xmlns:p14="http://schemas.microsoft.com/office/powerpoint/2010/main" val="2281559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21370825"/>
                    </a:ext>
                  </a:extLst>
                </a:gridCol>
                <a:gridCol w="1152143">
                  <a:extLst>
                    <a:ext uri="{9D8B030D-6E8A-4147-A177-3AD203B41FA5}">
                      <a16:colId xmlns:a16="http://schemas.microsoft.com/office/drawing/2014/main" val="1752966522"/>
                    </a:ext>
                  </a:extLst>
                </a:gridCol>
                <a:gridCol w="576072">
                  <a:extLst>
                    <a:ext uri="{9D8B030D-6E8A-4147-A177-3AD203B41FA5}">
                      <a16:colId xmlns:a16="http://schemas.microsoft.com/office/drawing/2014/main" val="1657130363"/>
                    </a:ext>
                  </a:extLst>
                </a:gridCol>
                <a:gridCol w="576072">
                  <a:extLst>
                    <a:ext uri="{9D8B030D-6E8A-4147-A177-3AD203B41FA5}">
                      <a16:colId xmlns:a16="http://schemas.microsoft.com/office/drawing/2014/main" val="1869040414"/>
                    </a:ext>
                  </a:extLst>
                </a:gridCol>
                <a:gridCol w="576072">
                  <a:extLst>
                    <a:ext uri="{9D8B030D-6E8A-4147-A177-3AD203B41FA5}">
                      <a16:colId xmlns:a16="http://schemas.microsoft.com/office/drawing/2014/main" val="3300575448"/>
                    </a:ext>
                  </a:extLst>
                </a:gridCol>
                <a:gridCol w="576072">
                  <a:extLst>
                    <a:ext uri="{9D8B030D-6E8A-4147-A177-3AD203B41FA5}">
                      <a16:colId xmlns:a16="http://schemas.microsoft.com/office/drawing/2014/main" val="675992365"/>
                    </a:ext>
                  </a:extLst>
                </a:gridCol>
                <a:gridCol w="576072">
                  <a:extLst>
                    <a:ext uri="{9D8B030D-6E8A-4147-A177-3AD203B41FA5}">
                      <a16:colId xmlns:a16="http://schemas.microsoft.com/office/drawing/2014/main" val="373561893"/>
                    </a:ext>
                  </a:extLst>
                </a:gridCol>
                <a:gridCol w="576072">
                  <a:extLst>
                    <a:ext uri="{9D8B030D-6E8A-4147-A177-3AD203B41FA5}">
                      <a16:colId xmlns:a16="http://schemas.microsoft.com/office/drawing/2014/main" val="3125242865"/>
                    </a:ext>
                  </a:extLst>
                </a:gridCol>
                <a:gridCol w="576072">
                  <a:extLst>
                    <a:ext uri="{9D8B030D-6E8A-4147-A177-3AD203B41FA5}">
                      <a16:colId xmlns:a16="http://schemas.microsoft.com/office/drawing/2014/main" val="2059131266"/>
                    </a:ext>
                  </a:extLst>
                </a:gridCol>
                <a:gridCol w="576072">
                  <a:extLst>
                    <a:ext uri="{9D8B030D-6E8A-4147-A177-3AD203B41FA5}">
                      <a16:colId xmlns:a16="http://schemas.microsoft.com/office/drawing/2014/main" val="926999541"/>
                    </a:ext>
                  </a:extLst>
                </a:gridCol>
                <a:gridCol w="576072">
                  <a:extLst>
                    <a:ext uri="{9D8B030D-6E8A-4147-A177-3AD203B41FA5}">
                      <a16:colId xmlns:a16="http://schemas.microsoft.com/office/drawing/2014/main" val="4242396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48446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12:47:32</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https://www.instagram.com/p/B679QM0i5zN/media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extLst>
                  <a:ext uri="{0D108BD9-81ED-4DB2-BD59-A6C34878D82A}">
                    <a16:rowId xmlns:a16="http://schemas.microsoft.com/office/drawing/2014/main" val="2458029536"/>
                  </a:ext>
                </a:extLst>
              </a:tr>
            </a:tbl>
          </a:graphicData>
        </a:graphic>
      </p:graphicFrame>
      <p:sp>
        <p:nvSpPr>
          <p:cNvPr id="4" name="Text Placeholder 3">
            <a:extLst>
              <a:ext uri="{FF2B5EF4-FFF2-40B4-BE49-F238E27FC236}">
                <a16:creationId xmlns:a16="http://schemas.microsoft.com/office/drawing/2014/main" id="{10105DF4-6736-40D2-B0FD-0C87F015225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549603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29750-F805-4DB3-B957-8AE9BD9C511E}"/>
              </a:ext>
            </a:extLst>
          </p:cNvPr>
          <p:cNvSpPr>
            <a:spLocks noGrp="1"/>
          </p:cNvSpPr>
          <p:nvPr>
            <p:ph type="title"/>
          </p:nvPr>
        </p:nvSpPr>
        <p:spPr/>
        <p:txBody>
          <a:bodyPr/>
          <a:lstStyle/>
          <a:p>
            <a:r>
              <a:rPr lang="en-US"/>
              <a:t>Instagram Posts Table | TrendSet - 12 of 25</a:t>
            </a:r>
          </a:p>
        </p:txBody>
      </p:sp>
      <p:graphicFrame>
        <p:nvGraphicFramePr>
          <p:cNvPr id="5" name="Table Placeholder 4">
            <a:extLst>
              <a:ext uri="{FF2B5EF4-FFF2-40B4-BE49-F238E27FC236}">
                <a16:creationId xmlns:a16="http://schemas.microsoft.com/office/drawing/2014/main" id="{B110A56B-E57E-4BD5-83CA-CB64996B2266}"/>
              </a:ext>
            </a:extLst>
          </p:cNvPr>
          <p:cNvGraphicFramePr>
            <a:graphicFrameLocks noGrp="1"/>
          </p:cNvGraphicFramePr>
          <p:nvPr>
            <p:ph type="tbl" sz="quarter" idx="13"/>
            <p:extLst>
              <p:ext uri="{D42A27DB-BD31-4B8C-83A1-F6EECF244321}">
                <p14:modId xmlns:p14="http://schemas.microsoft.com/office/powerpoint/2010/main" val="4040703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4598368"/>
                    </a:ext>
                  </a:extLst>
                </a:gridCol>
                <a:gridCol w="1152143">
                  <a:extLst>
                    <a:ext uri="{9D8B030D-6E8A-4147-A177-3AD203B41FA5}">
                      <a16:colId xmlns:a16="http://schemas.microsoft.com/office/drawing/2014/main" val="1593794295"/>
                    </a:ext>
                  </a:extLst>
                </a:gridCol>
                <a:gridCol w="576072">
                  <a:extLst>
                    <a:ext uri="{9D8B030D-6E8A-4147-A177-3AD203B41FA5}">
                      <a16:colId xmlns:a16="http://schemas.microsoft.com/office/drawing/2014/main" val="2220250267"/>
                    </a:ext>
                  </a:extLst>
                </a:gridCol>
                <a:gridCol w="576072">
                  <a:extLst>
                    <a:ext uri="{9D8B030D-6E8A-4147-A177-3AD203B41FA5}">
                      <a16:colId xmlns:a16="http://schemas.microsoft.com/office/drawing/2014/main" val="3147512576"/>
                    </a:ext>
                  </a:extLst>
                </a:gridCol>
                <a:gridCol w="576072">
                  <a:extLst>
                    <a:ext uri="{9D8B030D-6E8A-4147-A177-3AD203B41FA5}">
                      <a16:colId xmlns:a16="http://schemas.microsoft.com/office/drawing/2014/main" val="2184023918"/>
                    </a:ext>
                  </a:extLst>
                </a:gridCol>
                <a:gridCol w="576072">
                  <a:extLst>
                    <a:ext uri="{9D8B030D-6E8A-4147-A177-3AD203B41FA5}">
                      <a16:colId xmlns:a16="http://schemas.microsoft.com/office/drawing/2014/main" val="1183746985"/>
                    </a:ext>
                  </a:extLst>
                </a:gridCol>
                <a:gridCol w="576072">
                  <a:extLst>
                    <a:ext uri="{9D8B030D-6E8A-4147-A177-3AD203B41FA5}">
                      <a16:colId xmlns:a16="http://schemas.microsoft.com/office/drawing/2014/main" val="2914680824"/>
                    </a:ext>
                  </a:extLst>
                </a:gridCol>
                <a:gridCol w="576072">
                  <a:extLst>
                    <a:ext uri="{9D8B030D-6E8A-4147-A177-3AD203B41FA5}">
                      <a16:colId xmlns:a16="http://schemas.microsoft.com/office/drawing/2014/main" val="3570686662"/>
                    </a:ext>
                  </a:extLst>
                </a:gridCol>
                <a:gridCol w="576072">
                  <a:extLst>
                    <a:ext uri="{9D8B030D-6E8A-4147-A177-3AD203B41FA5}">
                      <a16:colId xmlns:a16="http://schemas.microsoft.com/office/drawing/2014/main" val="1671402845"/>
                    </a:ext>
                  </a:extLst>
                </a:gridCol>
                <a:gridCol w="576072">
                  <a:extLst>
                    <a:ext uri="{9D8B030D-6E8A-4147-A177-3AD203B41FA5}">
                      <a16:colId xmlns:a16="http://schemas.microsoft.com/office/drawing/2014/main" val="738316435"/>
                    </a:ext>
                  </a:extLst>
                </a:gridCol>
                <a:gridCol w="576072">
                  <a:extLst>
                    <a:ext uri="{9D8B030D-6E8A-4147-A177-3AD203B41FA5}">
                      <a16:colId xmlns:a16="http://schemas.microsoft.com/office/drawing/2014/main" val="178962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0041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10:34:45</a:t>
                      </a:r>
                      <a:r>
                        <a:rPr kumimoji="0" lang="en-US" sz="1000" b="0" i="0" u="none" strike="noStrike" kern="1200" cap="none" spc="0" normalizeH="0" baseline="0" noProof="0">
                          <a:ln>
                            <a:noFill/>
                          </a:ln>
                          <a:solidFill>
                            <a:prstClr val="black"/>
                          </a:solidFill>
                          <a:effectLst/>
                          <a:uLnTx/>
                          <a:uFillTx/>
                          <a:latin typeface="+mn-lt"/>
                          <a:ea typeface="+mn-ea"/>
                          <a:cs typeface="+mn-cs"/>
                        </a:rPr>
                        <a:t>
 And we continue with Easter trends... @boltze_homecollections presents this golden Easter bunny. It also has a few smaller “brothers” and “sisters”. 🐰🐰 Totally INFINTE POWER vibes...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https://www.instagram.com/p/B67uDnaCLKc/media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extLst>
                  <a:ext uri="{0D108BD9-81ED-4DB2-BD59-A6C34878D82A}">
                    <a16:rowId xmlns:a16="http://schemas.microsoft.com/office/drawing/2014/main" val="4240929054"/>
                  </a:ext>
                </a:extLst>
              </a:tr>
            </a:tbl>
          </a:graphicData>
        </a:graphic>
      </p:graphicFrame>
      <p:sp>
        <p:nvSpPr>
          <p:cNvPr id="4" name="Text Placeholder 3">
            <a:extLst>
              <a:ext uri="{FF2B5EF4-FFF2-40B4-BE49-F238E27FC236}">
                <a16:creationId xmlns:a16="http://schemas.microsoft.com/office/drawing/2014/main" id="{480F889A-9C9F-4AC0-861E-76D7FFD5FCF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38635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6CC13-0915-4084-BBA2-49405137FFEB}"/>
              </a:ext>
            </a:extLst>
          </p:cNvPr>
          <p:cNvSpPr>
            <a:spLocks noGrp="1"/>
          </p:cNvSpPr>
          <p:nvPr>
            <p:ph type="title"/>
          </p:nvPr>
        </p:nvSpPr>
        <p:spPr/>
        <p:txBody>
          <a:bodyPr/>
          <a:lstStyle/>
          <a:p>
            <a:r>
              <a:rPr lang="en-US"/>
              <a:t>Instagram Posts Table | TrendSet - 13 of 25</a:t>
            </a:r>
          </a:p>
        </p:txBody>
      </p:sp>
      <p:graphicFrame>
        <p:nvGraphicFramePr>
          <p:cNvPr id="5" name="Table Placeholder 4">
            <a:extLst>
              <a:ext uri="{FF2B5EF4-FFF2-40B4-BE49-F238E27FC236}">
                <a16:creationId xmlns:a16="http://schemas.microsoft.com/office/drawing/2014/main" id="{108754B0-9F0A-43EF-9ED3-52279C636662}"/>
              </a:ext>
            </a:extLst>
          </p:cNvPr>
          <p:cNvGraphicFramePr>
            <a:graphicFrameLocks noGrp="1"/>
          </p:cNvGraphicFramePr>
          <p:nvPr>
            <p:ph type="tbl" sz="quarter" idx="13"/>
            <p:extLst>
              <p:ext uri="{D42A27DB-BD31-4B8C-83A1-F6EECF244321}">
                <p14:modId xmlns:p14="http://schemas.microsoft.com/office/powerpoint/2010/main" val="383977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422633873"/>
                    </a:ext>
                  </a:extLst>
                </a:gridCol>
                <a:gridCol w="1152143">
                  <a:extLst>
                    <a:ext uri="{9D8B030D-6E8A-4147-A177-3AD203B41FA5}">
                      <a16:colId xmlns:a16="http://schemas.microsoft.com/office/drawing/2014/main" val="848663286"/>
                    </a:ext>
                  </a:extLst>
                </a:gridCol>
                <a:gridCol w="576072">
                  <a:extLst>
                    <a:ext uri="{9D8B030D-6E8A-4147-A177-3AD203B41FA5}">
                      <a16:colId xmlns:a16="http://schemas.microsoft.com/office/drawing/2014/main" val="623788046"/>
                    </a:ext>
                  </a:extLst>
                </a:gridCol>
                <a:gridCol w="576072">
                  <a:extLst>
                    <a:ext uri="{9D8B030D-6E8A-4147-A177-3AD203B41FA5}">
                      <a16:colId xmlns:a16="http://schemas.microsoft.com/office/drawing/2014/main" val="1928390762"/>
                    </a:ext>
                  </a:extLst>
                </a:gridCol>
                <a:gridCol w="576072">
                  <a:extLst>
                    <a:ext uri="{9D8B030D-6E8A-4147-A177-3AD203B41FA5}">
                      <a16:colId xmlns:a16="http://schemas.microsoft.com/office/drawing/2014/main" val="3911418764"/>
                    </a:ext>
                  </a:extLst>
                </a:gridCol>
                <a:gridCol w="576072">
                  <a:extLst>
                    <a:ext uri="{9D8B030D-6E8A-4147-A177-3AD203B41FA5}">
                      <a16:colId xmlns:a16="http://schemas.microsoft.com/office/drawing/2014/main" val="2124750361"/>
                    </a:ext>
                  </a:extLst>
                </a:gridCol>
                <a:gridCol w="576072">
                  <a:extLst>
                    <a:ext uri="{9D8B030D-6E8A-4147-A177-3AD203B41FA5}">
                      <a16:colId xmlns:a16="http://schemas.microsoft.com/office/drawing/2014/main" val="796876404"/>
                    </a:ext>
                  </a:extLst>
                </a:gridCol>
                <a:gridCol w="576072">
                  <a:extLst>
                    <a:ext uri="{9D8B030D-6E8A-4147-A177-3AD203B41FA5}">
                      <a16:colId xmlns:a16="http://schemas.microsoft.com/office/drawing/2014/main" val="2132403069"/>
                    </a:ext>
                  </a:extLst>
                </a:gridCol>
                <a:gridCol w="576072">
                  <a:extLst>
                    <a:ext uri="{9D8B030D-6E8A-4147-A177-3AD203B41FA5}">
                      <a16:colId xmlns:a16="http://schemas.microsoft.com/office/drawing/2014/main" val="1522393943"/>
                    </a:ext>
                  </a:extLst>
                </a:gridCol>
                <a:gridCol w="576072">
                  <a:extLst>
                    <a:ext uri="{9D8B030D-6E8A-4147-A177-3AD203B41FA5}">
                      <a16:colId xmlns:a16="http://schemas.microsoft.com/office/drawing/2014/main" val="1777906527"/>
                    </a:ext>
                  </a:extLst>
                </a:gridCol>
                <a:gridCol w="576072">
                  <a:extLst>
                    <a:ext uri="{9D8B030D-6E8A-4147-A177-3AD203B41FA5}">
                      <a16:colId xmlns:a16="http://schemas.microsoft.com/office/drawing/2014/main" val="3071299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16848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10:25:07</a:t>
                      </a:r>
                      <a:r>
                        <a:rPr kumimoji="0" lang="en-US" sz="1000" b="0" i="0" u="none" strike="noStrike" kern="1200" cap="none" spc="0" normalizeH="0" baseline="0" noProof="0">
                          <a:ln>
                            <a:noFill/>
                          </a:ln>
                          <a:solidFill>
                            <a:prstClr val="black"/>
                          </a:solidFill>
                          <a:effectLst/>
                          <a:uLnTx/>
                          <a:uFillTx/>
                          <a:latin typeface="+mn-lt"/>
                          <a:ea typeface="+mn-ea"/>
                          <a:cs typeface="+mn-cs"/>
                        </a:rPr>
                        <a:t>
 In our first post live from the TrendSet Winter 2020 we want to show you an example of how DAZZLING MOODS meets Eastern 2020. 😊 We found this kind of a scenery at the both of @badencollection (B1/B10).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https://www.instagram.com/p/B67s9GNCETa/media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extLst>
                  <a:ext uri="{0D108BD9-81ED-4DB2-BD59-A6C34878D82A}">
                    <a16:rowId xmlns:a16="http://schemas.microsoft.com/office/drawing/2014/main" val="375163391"/>
                  </a:ext>
                </a:extLst>
              </a:tr>
            </a:tbl>
          </a:graphicData>
        </a:graphic>
      </p:graphicFrame>
      <p:sp>
        <p:nvSpPr>
          <p:cNvPr id="4" name="Text Placeholder 3">
            <a:extLst>
              <a:ext uri="{FF2B5EF4-FFF2-40B4-BE49-F238E27FC236}">
                <a16:creationId xmlns:a16="http://schemas.microsoft.com/office/drawing/2014/main" id="{7055438C-79D9-4D94-9182-366A45FB47E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54030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8C7D9-33A6-4674-88D3-8DFDDDF25D70}"/>
              </a:ext>
            </a:extLst>
          </p:cNvPr>
          <p:cNvSpPr>
            <a:spLocks noGrp="1"/>
          </p:cNvSpPr>
          <p:nvPr>
            <p:ph type="title"/>
          </p:nvPr>
        </p:nvSpPr>
        <p:spPr/>
        <p:txBody>
          <a:bodyPr/>
          <a:lstStyle/>
          <a:p>
            <a:r>
              <a:rPr lang="en-US"/>
              <a:t>Instagram Posts Table | TrendSet - 14 of 25</a:t>
            </a:r>
          </a:p>
        </p:txBody>
      </p:sp>
      <p:graphicFrame>
        <p:nvGraphicFramePr>
          <p:cNvPr id="5" name="Table Placeholder 4">
            <a:extLst>
              <a:ext uri="{FF2B5EF4-FFF2-40B4-BE49-F238E27FC236}">
                <a16:creationId xmlns:a16="http://schemas.microsoft.com/office/drawing/2014/main" id="{AD7FEBFB-B0F7-4FBC-B578-45EE81364BA3}"/>
              </a:ext>
            </a:extLst>
          </p:cNvPr>
          <p:cNvGraphicFramePr>
            <a:graphicFrameLocks noGrp="1"/>
          </p:cNvGraphicFramePr>
          <p:nvPr>
            <p:ph type="tbl" sz="quarter" idx="13"/>
            <p:extLst>
              <p:ext uri="{D42A27DB-BD31-4B8C-83A1-F6EECF244321}">
                <p14:modId xmlns:p14="http://schemas.microsoft.com/office/powerpoint/2010/main" val="3383524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281752779"/>
                    </a:ext>
                  </a:extLst>
                </a:gridCol>
                <a:gridCol w="1152143">
                  <a:extLst>
                    <a:ext uri="{9D8B030D-6E8A-4147-A177-3AD203B41FA5}">
                      <a16:colId xmlns:a16="http://schemas.microsoft.com/office/drawing/2014/main" val="2782904992"/>
                    </a:ext>
                  </a:extLst>
                </a:gridCol>
                <a:gridCol w="576072">
                  <a:extLst>
                    <a:ext uri="{9D8B030D-6E8A-4147-A177-3AD203B41FA5}">
                      <a16:colId xmlns:a16="http://schemas.microsoft.com/office/drawing/2014/main" val="50203798"/>
                    </a:ext>
                  </a:extLst>
                </a:gridCol>
                <a:gridCol w="576072">
                  <a:extLst>
                    <a:ext uri="{9D8B030D-6E8A-4147-A177-3AD203B41FA5}">
                      <a16:colId xmlns:a16="http://schemas.microsoft.com/office/drawing/2014/main" val="2028687044"/>
                    </a:ext>
                  </a:extLst>
                </a:gridCol>
                <a:gridCol w="576072">
                  <a:extLst>
                    <a:ext uri="{9D8B030D-6E8A-4147-A177-3AD203B41FA5}">
                      <a16:colId xmlns:a16="http://schemas.microsoft.com/office/drawing/2014/main" val="12827329"/>
                    </a:ext>
                  </a:extLst>
                </a:gridCol>
                <a:gridCol w="576072">
                  <a:extLst>
                    <a:ext uri="{9D8B030D-6E8A-4147-A177-3AD203B41FA5}">
                      <a16:colId xmlns:a16="http://schemas.microsoft.com/office/drawing/2014/main" val="926929486"/>
                    </a:ext>
                  </a:extLst>
                </a:gridCol>
                <a:gridCol w="576072">
                  <a:extLst>
                    <a:ext uri="{9D8B030D-6E8A-4147-A177-3AD203B41FA5}">
                      <a16:colId xmlns:a16="http://schemas.microsoft.com/office/drawing/2014/main" val="1422026402"/>
                    </a:ext>
                  </a:extLst>
                </a:gridCol>
                <a:gridCol w="576072">
                  <a:extLst>
                    <a:ext uri="{9D8B030D-6E8A-4147-A177-3AD203B41FA5}">
                      <a16:colId xmlns:a16="http://schemas.microsoft.com/office/drawing/2014/main" val="587866441"/>
                    </a:ext>
                  </a:extLst>
                </a:gridCol>
                <a:gridCol w="576072">
                  <a:extLst>
                    <a:ext uri="{9D8B030D-6E8A-4147-A177-3AD203B41FA5}">
                      <a16:colId xmlns:a16="http://schemas.microsoft.com/office/drawing/2014/main" val="2015416271"/>
                    </a:ext>
                  </a:extLst>
                </a:gridCol>
                <a:gridCol w="576072">
                  <a:extLst>
                    <a:ext uri="{9D8B030D-6E8A-4147-A177-3AD203B41FA5}">
                      <a16:colId xmlns:a16="http://schemas.microsoft.com/office/drawing/2014/main" val="483583513"/>
                    </a:ext>
                  </a:extLst>
                </a:gridCol>
                <a:gridCol w="576072">
                  <a:extLst>
                    <a:ext uri="{9D8B030D-6E8A-4147-A177-3AD203B41FA5}">
                      <a16:colId xmlns:a16="http://schemas.microsoft.com/office/drawing/2014/main" val="1491909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8301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- 2020-01-04 10:02:50</a:t>
                      </a:r>
                      <a:r>
                        <a:rPr kumimoji="0" lang="en-US" sz="1000" b="0" i="0" u="none" strike="noStrike" kern="1200" cap="none" spc="0" normalizeH="0" baseline="0" noProof="0">
                          <a:ln>
                            <a:noFill/>
                          </a:ln>
                          <a:solidFill>
                            <a:prstClr val="black"/>
                          </a:solidFill>
                          <a:effectLst/>
                          <a:uLnTx/>
                          <a:uFillTx/>
                          <a:latin typeface="+mn-lt"/>
                          <a:ea typeface="+mn-ea"/>
                          <a:cs typeface="+mn-cs"/>
                        </a:rPr>
                        <a:t>
 Tomorrow starts the 115th TrendSet and presents the latest SS2020 trends in living, dining, leisure and giving! 🥳 We are looking forward to see you in Munich! 💙 And if you should still need tickets, you can buy them in our TrendSet Ticket Shop on our website or tomorrow at the ticket counter in the entrance of @messe_muenchen’s fair halls. 😊 We wish you a safe journey to us... See you tomorrow!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https://www.instagram.com/p/B65Fm_gCKQf/media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extLst>
                  <a:ext uri="{0D108BD9-81ED-4DB2-BD59-A6C34878D82A}">
                    <a16:rowId xmlns:a16="http://schemas.microsoft.com/office/drawing/2014/main" val="511834040"/>
                  </a:ext>
                </a:extLst>
              </a:tr>
            </a:tbl>
          </a:graphicData>
        </a:graphic>
      </p:graphicFrame>
      <p:sp>
        <p:nvSpPr>
          <p:cNvPr id="4" name="Text Placeholder 3">
            <a:extLst>
              <a:ext uri="{FF2B5EF4-FFF2-40B4-BE49-F238E27FC236}">
                <a16:creationId xmlns:a16="http://schemas.microsoft.com/office/drawing/2014/main" id="{DA475846-130A-4B83-8958-54186BE859C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438890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FC4DE-6CAA-4529-8260-5208480F8CE6}"/>
              </a:ext>
            </a:extLst>
          </p:cNvPr>
          <p:cNvSpPr>
            <a:spLocks noGrp="1"/>
          </p:cNvSpPr>
          <p:nvPr>
            <p:ph type="title"/>
          </p:nvPr>
        </p:nvSpPr>
        <p:spPr/>
        <p:txBody>
          <a:bodyPr/>
          <a:lstStyle/>
          <a:p>
            <a:r>
              <a:rPr lang="en-US"/>
              <a:t>Instagram Posts Table | TrendSet - 15 of 25</a:t>
            </a:r>
          </a:p>
        </p:txBody>
      </p:sp>
      <p:graphicFrame>
        <p:nvGraphicFramePr>
          <p:cNvPr id="5" name="Table Placeholder 4">
            <a:extLst>
              <a:ext uri="{FF2B5EF4-FFF2-40B4-BE49-F238E27FC236}">
                <a16:creationId xmlns:a16="http://schemas.microsoft.com/office/drawing/2014/main" id="{A327AD9B-C429-4375-87F8-3AE23795BF42}"/>
              </a:ext>
            </a:extLst>
          </p:cNvPr>
          <p:cNvGraphicFramePr>
            <a:graphicFrameLocks noGrp="1"/>
          </p:cNvGraphicFramePr>
          <p:nvPr>
            <p:ph type="tbl" sz="quarter" idx="13"/>
            <p:extLst>
              <p:ext uri="{D42A27DB-BD31-4B8C-83A1-F6EECF244321}">
                <p14:modId xmlns:p14="http://schemas.microsoft.com/office/powerpoint/2010/main" val="1127150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355203636"/>
                    </a:ext>
                  </a:extLst>
                </a:gridCol>
                <a:gridCol w="1152143">
                  <a:extLst>
                    <a:ext uri="{9D8B030D-6E8A-4147-A177-3AD203B41FA5}">
                      <a16:colId xmlns:a16="http://schemas.microsoft.com/office/drawing/2014/main" val="1254740038"/>
                    </a:ext>
                  </a:extLst>
                </a:gridCol>
                <a:gridCol w="576072">
                  <a:extLst>
                    <a:ext uri="{9D8B030D-6E8A-4147-A177-3AD203B41FA5}">
                      <a16:colId xmlns:a16="http://schemas.microsoft.com/office/drawing/2014/main" val="3358588052"/>
                    </a:ext>
                  </a:extLst>
                </a:gridCol>
                <a:gridCol w="576072">
                  <a:extLst>
                    <a:ext uri="{9D8B030D-6E8A-4147-A177-3AD203B41FA5}">
                      <a16:colId xmlns:a16="http://schemas.microsoft.com/office/drawing/2014/main" val="159413027"/>
                    </a:ext>
                  </a:extLst>
                </a:gridCol>
                <a:gridCol w="576072">
                  <a:extLst>
                    <a:ext uri="{9D8B030D-6E8A-4147-A177-3AD203B41FA5}">
                      <a16:colId xmlns:a16="http://schemas.microsoft.com/office/drawing/2014/main" val="2702687515"/>
                    </a:ext>
                  </a:extLst>
                </a:gridCol>
                <a:gridCol w="576072">
                  <a:extLst>
                    <a:ext uri="{9D8B030D-6E8A-4147-A177-3AD203B41FA5}">
                      <a16:colId xmlns:a16="http://schemas.microsoft.com/office/drawing/2014/main" val="98775009"/>
                    </a:ext>
                  </a:extLst>
                </a:gridCol>
                <a:gridCol w="576072">
                  <a:extLst>
                    <a:ext uri="{9D8B030D-6E8A-4147-A177-3AD203B41FA5}">
                      <a16:colId xmlns:a16="http://schemas.microsoft.com/office/drawing/2014/main" val="483087369"/>
                    </a:ext>
                  </a:extLst>
                </a:gridCol>
                <a:gridCol w="576072">
                  <a:extLst>
                    <a:ext uri="{9D8B030D-6E8A-4147-A177-3AD203B41FA5}">
                      <a16:colId xmlns:a16="http://schemas.microsoft.com/office/drawing/2014/main" val="2112931797"/>
                    </a:ext>
                  </a:extLst>
                </a:gridCol>
                <a:gridCol w="576072">
                  <a:extLst>
                    <a:ext uri="{9D8B030D-6E8A-4147-A177-3AD203B41FA5}">
                      <a16:colId xmlns:a16="http://schemas.microsoft.com/office/drawing/2014/main" val="895059261"/>
                    </a:ext>
                  </a:extLst>
                </a:gridCol>
                <a:gridCol w="576072">
                  <a:extLst>
                    <a:ext uri="{9D8B030D-6E8A-4147-A177-3AD203B41FA5}">
                      <a16:colId xmlns:a16="http://schemas.microsoft.com/office/drawing/2014/main" val="2254304250"/>
                    </a:ext>
                  </a:extLst>
                </a:gridCol>
                <a:gridCol w="576072">
                  <a:extLst>
                    <a:ext uri="{9D8B030D-6E8A-4147-A177-3AD203B41FA5}">
                      <a16:colId xmlns:a16="http://schemas.microsoft.com/office/drawing/2014/main" val="3743026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5251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13:39:18</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https://www.instagram.com/p/B625gJ_BNar/media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extLst>
                  <a:ext uri="{0D108BD9-81ED-4DB2-BD59-A6C34878D82A}">
                    <a16:rowId xmlns:a16="http://schemas.microsoft.com/office/drawing/2014/main" val="3215475397"/>
                  </a:ext>
                </a:extLst>
              </a:tr>
            </a:tbl>
          </a:graphicData>
        </a:graphic>
      </p:graphicFrame>
      <p:sp>
        <p:nvSpPr>
          <p:cNvPr id="4" name="Text Placeholder 3">
            <a:extLst>
              <a:ext uri="{FF2B5EF4-FFF2-40B4-BE49-F238E27FC236}">
                <a16:creationId xmlns:a16="http://schemas.microsoft.com/office/drawing/2014/main" id="{3813F49B-2D3F-44BD-8193-5C4038CC60C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95131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C60BA-BCC0-48A3-901D-6A08CDE938DB}"/>
              </a:ext>
            </a:extLst>
          </p:cNvPr>
          <p:cNvSpPr>
            <a:spLocks noGrp="1"/>
          </p:cNvSpPr>
          <p:nvPr>
            <p:ph type="title"/>
          </p:nvPr>
        </p:nvSpPr>
        <p:spPr/>
        <p:txBody>
          <a:bodyPr/>
          <a:lstStyle/>
          <a:p>
            <a:r>
              <a:rPr lang="en-US"/>
              <a:t>Instagram Posts Table | TrendSet - 16 of 25</a:t>
            </a:r>
          </a:p>
        </p:txBody>
      </p:sp>
      <p:graphicFrame>
        <p:nvGraphicFramePr>
          <p:cNvPr id="5" name="Table Placeholder 4">
            <a:extLst>
              <a:ext uri="{FF2B5EF4-FFF2-40B4-BE49-F238E27FC236}">
                <a16:creationId xmlns:a16="http://schemas.microsoft.com/office/drawing/2014/main" id="{A7001167-5E35-4C59-9D36-462198222AA4}"/>
              </a:ext>
            </a:extLst>
          </p:cNvPr>
          <p:cNvGraphicFramePr>
            <a:graphicFrameLocks noGrp="1"/>
          </p:cNvGraphicFramePr>
          <p:nvPr>
            <p:ph type="tbl" sz="quarter" idx="13"/>
            <p:extLst>
              <p:ext uri="{D42A27DB-BD31-4B8C-83A1-F6EECF244321}">
                <p14:modId xmlns:p14="http://schemas.microsoft.com/office/powerpoint/2010/main" val="4290729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765996390"/>
                    </a:ext>
                  </a:extLst>
                </a:gridCol>
                <a:gridCol w="1152143">
                  <a:extLst>
                    <a:ext uri="{9D8B030D-6E8A-4147-A177-3AD203B41FA5}">
                      <a16:colId xmlns:a16="http://schemas.microsoft.com/office/drawing/2014/main" val="551592768"/>
                    </a:ext>
                  </a:extLst>
                </a:gridCol>
                <a:gridCol w="576072">
                  <a:extLst>
                    <a:ext uri="{9D8B030D-6E8A-4147-A177-3AD203B41FA5}">
                      <a16:colId xmlns:a16="http://schemas.microsoft.com/office/drawing/2014/main" val="689048409"/>
                    </a:ext>
                  </a:extLst>
                </a:gridCol>
                <a:gridCol w="576072">
                  <a:extLst>
                    <a:ext uri="{9D8B030D-6E8A-4147-A177-3AD203B41FA5}">
                      <a16:colId xmlns:a16="http://schemas.microsoft.com/office/drawing/2014/main" val="1286336624"/>
                    </a:ext>
                  </a:extLst>
                </a:gridCol>
                <a:gridCol w="576072">
                  <a:extLst>
                    <a:ext uri="{9D8B030D-6E8A-4147-A177-3AD203B41FA5}">
                      <a16:colId xmlns:a16="http://schemas.microsoft.com/office/drawing/2014/main" val="3945778072"/>
                    </a:ext>
                  </a:extLst>
                </a:gridCol>
                <a:gridCol w="576072">
                  <a:extLst>
                    <a:ext uri="{9D8B030D-6E8A-4147-A177-3AD203B41FA5}">
                      <a16:colId xmlns:a16="http://schemas.microsoft.com/office/drawing/2014/main" val="424626002"/>
                    </a:ext>
                  </a:extLst>
                </a:gridCol>
                <a:gridCol w="576072">
                  <a:extLst>
                    <a:ext uri="{9D8B030D-6E8A-4147-A177-3AD203B41FA5}">
                      <a16:colId xmlns:a16="http://schemas.microsoft.com/office/drawing/2014/main" val="207321669"/>
                    </a:ext>
                  </a:extLst>
                </a:gridCol>
                <a:gridCol w="576072">
                  <a:extLst>
                    <a:ext uri="{9D8B030D-6E8A-4147-A177-3AD203B41FA5}">
                      <a16:colId xmlns:a16="http://schemas.microsoft.com/office/drawing/2014/main" val="3948600800"/>
                    </a:ext>
                  </a:extLst>
                </a:gridCol>
                <a:gridCol w="576072">
                  <a:extLst>
                    <a:ext uri="{9D8B030D-6E8A-4147-A177-3AD203B41FA5}">
                      <a16:colId xmlns:a16="http://schemas.microsoft.com/office/drawing/2014/main" val="1128393975"/>
                    </a:ext>
                  </a:extLst>
                </a:gridCol>
                <a:gridCol w="576072">
                  <a:extLst>
                    <a:ext uri="{9D8B030D-6E8A-4147-A177-3AD203B41FA5}">
                      <a16:colId xmlns:a16="http://schemas.microsoft.com/office/drawing/2014/main" val="1575174966"/>
                    </a:ext>
                  </a:extLst>
                </a:gridCol>
                <a:gridCol w="576072">
                  <a:extLst>
                    <a:ext uri="{9D8B030D-6E8A-4147-A177-3AD203B41FA5}">
                      <a16:colId xmlns:a16="http://schemas.microsoft.com/office/drawing/2014/main" val="2955638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71120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13:31:52</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plus coziness... Pillows in shades of stone-grey by @knitfactory_official.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https://www.instagram.com/p/B624vLkhKi_/media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13:14:58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extLst>
                  <a:ext uri="{0D108BD9-81ED-4DB2-BD59-A6C34878D82A}">
                    <a16:rowId xmlns:a16="http://schemas.microsoft.com/office/drawing/2014/main" val="3496410192"/>
                  </a:ext>
                </a:extLst>
              </a:tr>
            </a:tbl>
          </a:graphicData>
        </a:graphic>
      </p:graphicFrame>
      <p:sp>
        <p:nvSpPr>
          <p:cNvPr id="4" name="Text Placeholder 3">
            <a:extLst>
              <a:ext uri="{FF2B5EF4-FFF2-40B4-BE49-F238E27FC236}">
                <a16:creationId xmlns:a16="http://schemas.microsoft.com/office/drawing/2014/main" id="{2C948AAA-8CB2-4B25-9837-B6F74D3A7D9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459121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A3232-D167-4123-BA2A-0F802A6CC689}"/>
              </a:ext>
            </a:extLst>
          </p:cNvPr>
          <p:cNvSpPr>
            <a:spLocks noGrp="1"/>
          </p:cNvSpPr>
          <p:nvPr>
            <p:ph type="title"/>
          </p:nvPr>
        </p:nvSpPr>
        <p:spPr/>
        <p:txBody>
          <a:bodyPr/>
          <a:lstStyle/>
          <a:p>
            <a:r>
              <a:rPr lang="en-US"/>
              <a:t>Instagram Posts Table | TrendSet - 17 of 25</a:t>
            </a:r>
          </a:p>
        </p:txBody>
      </p:sp>
      <p:graphicFrame>
        <p:nvGraphicFramePr>
          <p:cNvPr id="5" name="Table Placeholder 4">
            <a:extLst>
              <a:ext uri="{FF2B5EF4-FFF2-40B4-BE49-F238E27FC236}">
                <a16:creationId xmlns:a16="http://schemas.microsoft.com/office/drawing/2014/main" id="{4597687C-31C4-46CE-B05F-C44B8A6DDBC8}"/>
              </a:ext>
            </a:extLst>
          </p:cNvPr>
          <p:cNvGraphicFramePr>
            <a:graphicFrameLocks noGrp="1"/>
          </p:cNvGraphicFramePr>
          <p:nvPr>
            <p:ph type="tbl" sz="quarter" idx="13"/>
            <p:extLst>
              <p:ext uri="{D42A27DB-BD31-4B8C-83A1-F6EECF244321}">
                <p14:modId xmlns:p14="http://schemas.microsoft.com/office/powerpoint/2010/main" val="490804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430019812"/>
                    </a:ext>
                  </a:extLst>
                </a:gridCol>
                <a:gridCol w="1152143">
                  <a:extLst>
                    <a:ext uri="{9D8B030D-6E8A-4147-A177-3AD203B41FA5}">
                      <a16:colId xmlns:a16="http://schemas.microsoft.com/office/drawing/2014/main" val="424065501"/>
                    </a:ext>
                  </a:extLst>
                </a:gridCol>
                <a:gridCol w="576072">
                  <a:extLst>
                    <a:ext uri="{9D8B030D-6E8A-4147-A177-3AD203B41FA5}">
                      <a16:colId xmlns:a16="http://schemas.microsoft.com/office/drawing/2014/main" val="825931862"/>
                    </a:ext>
                  </a:extLst>
                </a:gridCol>
                <a:gridCol w="576072">
                  <a:extLst>
                    <a:ext uri="{9D8B030D-6E8A-4147-A177-3AD203B41FA5}">
                      <a16:colId xmlns:a16="http://schemas.microsoft.com/office/drawing/2014/main" val="3655860902"/>
                    </a:ext>
                  </a:extLst>
                </a:gridCol>
                <a:gridCol w="576072">
                  <a:extLst>
                    <a:ext uri="{9D8B030D-6E8A-4147-A177-3AD203B41FA5}">
                      <a16:colId xmlns:a16="http://schemas.microsoft.com/office/drawing/2014/main" val="546843906"/>
                    </a:ext>
                  </a:extLst>
                </a:gridCol>
                <a:gridCol w="576072">
                  <a:extLst>
                    <a:ext uri="{9D8B030D-6E8A-4147-A177-3AD203B41FA5}">
                      <a16:colId xmlns:a16="http://schemas.microsoft.com/office/drawing/2014/main" val="1594578563"/>
                    </a:ext>
                  </a:extLst>
                </a:gridCol>
                <a:gridCol w="576072">
                  <a:extLst>
                    <a:ext uri="{9D8B030D-6E8A-4147-A177-3AD203B41FA5}">
                      <a16:colId xmlns:a16="http://schemas.microsoft.com/office/drawing/2014/main" val="3252065197"/>
                    </a:ext>
                  </a:extLst>
                </a:gridCol>
                <a:gridCol w="576072">
                  <a:extLst>
                    <a:ext uri="{9D8B030D-6E8A-4147-A177-3AD203B41FA5}">
                      <a16:colId xmlns:a16="http://schemas.microsoft.com/office/drawing/2014/main" val="3179678632"/>
                    </a:ext>
                  </a:extLst>
                </a:gridCol>
                <a:gridCol w="576072">
                  <a:extLst>
                    <a:ext uri="{9D8B030D-6E8A-4147-A177-3AD203B41FA5}">
                      <a16:colId xmlns:a16="http://schemas.microsoft.com/office/drawing/2014/main" val="2319951395"/>
                    </a:ext>
                  </a:extLst>
                </a:gridCol>
                <a:gridCol w="576072">
                  <a:extLst>
                    <a:ext uri="{9D8B030D-6E8A-4147-A177-3AD203B41FA5}">
                      <a16:colId xmlns:a16="http://schemas.microsoft.com/office/drawing/2014/main" val="916658218"/>
                    </a:ext>
                  </a:extLst>
                </a:gridCol>
                <a:gridCol w="576072">
                  <a:extLst>
                    <a:ext uri="{9D8B030D-6E8A-4147-A177-3AD203B41FA5}">
                      <a16:colId xmlns:a16="http://schemas.microsoft.com/office/drawing/2014/main" val="866393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70938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11:07:05</a:t>
                      </a:r>
                      <a:r>
                        <a:rPr kumimoji="0" lang="en-US" sz="1000" b="0" i="0" u="none" strike="noStrike" kern="1200" cap="none" spc="0" normalizeH="0" baseline="0" noProof="0">
                          <a:ln>
                            <a:noFill/>
                          </a:ln>
                          <a:solidFill>
                            <a:prstClr val="black"/>
                          </a:solidFill>
                          <a:effectLst/>
                          <a:uLnTx/>
                          <a:uFillTx/>
                          <a:latin typeface="+mn-lt"/>
                          <a:ea typeface="+mn-ea"/>
                          <a:cs typeface="+mn-cs"/>
                        </a:rPr>
                        <a:t>
 Have you already had a look at our highlights which we added to our Instagram profil? Check them out! 💙 – In this post we have a NATURAL EVOLUTION inspired lowboard for the living room by @bachemartcraft for you.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https://www.instagram.com/p/B62oKq7BYFs/media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extLst>
                  <a:ext uri="{0D108BD9-81ED-4DB2-BD59-A6C34878D82A}">
                    <a16:rowId xmlns:a16="http://schemas.microsoft.com/office/drawing/2014/main" val="2285656141"/>
                  </a:ext>
                </a:extLst>
              </a:tr>
            </a:tbl>
          </a:graphicData>
        </a:graphic>
      </p:graphicFrame>
      <p:sp>
        <p:nvSpPr>
          <p:cNvPr id="4" name="Text Placeholder 3">
            <a:extLst>
              <a:ext uri="{FF2B5EF4-FFF2-40B4-BE49-F238E27FC236}">
                <a16:creationId xmlns:a16="http://schemas.microsoft.com/office/drawing/2014/main" id="{40684162-AD83-462A-AB05-14D19470449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989275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9365E-71FA-4488-A69A-D10D6BEAD08F}"/>
              </a:ext>
            </a:extLst>
          </p:cNvPr>
          <p:cNvSpPr>
            <a:spLocks noGrp="1"/>
          </p:cNvSpPr>
          <p:nvPr>
            <p:ph type="title"/>
          </p:nvPr>
        </p:nvSpPr>
        <p:spPr/>
        <p:txBody>
          <a:bodyPr/>
          <a:lstStyle/>
          <a:p>
            <a:r>
              <a:rPr lang="en-US"/>
              <a:t>Instagram Posts Table | TrendSet - 18 of 25</a:t>
            </a:r>
          </a:p>
        </p:txBody>
      </p:sp>
      <p:graphicFrame>
        <p:nvGraphicFramePr>
          <p:cNvPr id="5" name="Table Placeholder 4">
            <a:extLst>
              <a:ext uri="{FF2B5EF4-FFF2-40B4-BE49-F238E27FC236}">
                <a16:creationId xmlns:a16="http://schemas.microsoft.com/office/drawing/2014/main" id="{48B8000D-5431-40C1-BB37-CA6EBA12A38D}"/>
              </a:ext>
            </a:extLst>
          </p:cNvPr>
          <p:cNvGraphicFramePr>
            <a:graphicFrameLocks noGrp="1"/>
          </p:cNvGraphicFramePr>
          <p:nvPr>
            <p:ph type="tbl" sz="quarter" idx="13"/>
            <p:extLst>
              <p:ext uri="{D42A27DB-BD31-4B8C-83A1-F6EECF244321}">
                <p14:modId xmlns:p14="http://schemas.microsoft.com/office/powerpoint/2010/main" val="599513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41867002"/>
                    </a:ext>
                  </a:extLst>
                </a:gridCol>
                <a:gridCol w="1152143">
                  <a:extLst>
                    <a:ext uri="{9D8B030D-6E8A-4147-A177-3AD203B41FA5}">
                      <a16:colId xmlns:a16="http://schemas.microsoft.com/office/drawing/2014/main" val="2186053914"/>
                    </a:ext>
                  </a:extLst>
                </a:gridCol>
                <a:gridCol w="576072">
                  <a:extLst>
                    <a:ext uri="{9D8B030D-6E8A-4147-A177-3AD203B41FA5}">
                      <a16:colId xmlns:a16="http://schemas.microsoft.com/office/drawing/2014/main" val="2456102228"/>
                    </a:ext>
                  </a:extLst>
                </a:gridCol>
                <a:gridCol w="576072">
                  <a:extLst>
                    <a:ext uri="{9D8B030D-6E8A-4147-A177-3AD203B41FA5}">
                      <a16:colId xmlns:a16="http://schemas.microsoft.com/office/drawing/2014/main" val="2324499448"/>
                    </a:ext>
                  </a:extLst>
                </a:gridCol>
                <a:gridCol w="576072">
                  <a:extLst>
                    <a:ext uri="{9D8B030D-6E8A-4147-A177-3AD203B41FA5}">
                      <a16:colId xmlns:a16="http://schemas.microsoft.com/office/drawing/2014/main" val="3652283818"/>
                    </a:ext>
                  </a:extLst>
                </a:gridCol>
                <a:gridCol w="576072">
                  <a:extLst>
                    <a:ext uri="{9D8B030D-6E8A-4147-A177-3AD203B41FA5}">
                      <a16:colId xmlns:a16="http://schemas.microsoft.com/office/drawing/2014/main" val="1809054079"/>
                    </a:ext>
                  </a:extLst>
                </a:gridCol>
                <a:gridCol w="576072">
                  <a:extLst>
                    <a:ext uri="{9D8B030D-6E8A-4147-A177-3AD203B41FA5}">
                      <a16:colId xmlns:a16="http://schemas.microsoft.com/office/drawing/2014/main" val="1849537411"/>
                    </a:ext>
                  </a:extLst>
                </a:gridCol>
                <a:gridCol w="576072">
                  <a:extLst>
                    <a:ext uri="{9D8B030D-6E8A-4147-A177-3AD203B41FA5}">
                      <a16:colId xmlns:a16="http://schemas.microsoft.com/office/drawing/2014/main" val="1179299756"/>
                    </a:ext>
                  </a:extLst>
                </a:gridCol>
                <a:gridCol w="576072">
                  <a:extLst>
                    <a:ext uri="{9D8B030D-6E8A-4147-A177-3AD203B41FA5}">
                      <a16:colId xmlns:a16="http://schemas.microsoft.com/office/drawing/2014/main" val="3505616343"/>
                    </a:ext>
                  </a:extLst>
                </a:gridCol>
                <a:gridCol w="576072">
                  <a:extLst>
                    <a:ext uri="{9D8B030D-6E8A-4147-A177-3AD203B41FA5}">
                      <a16:colId xmlns:a16="http://schemas.microsoft.com/office/drawing/2014/main" val="1662573536"/>
                    </a:ext>
                  </a:extLst>
                </a:gridCol>
                <a:gridCol w="576072">
                  <a:extLst>
                    <a:ext uri="{9D8B030D-6E8A-4147-A177-3AD203B41FA5}">
                      <a16:colId xmlns:a16="http://schemas.microsoft.com/office/drawing/2014/main" val="1518189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76367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19:40:47</a:t>
                      </a:r>
                      <a:r>
                        <a:rPr kumimoji="0" lang="en-US" sz="1000" b="0" i="0" u="none" strike="noStrike" kern="1200" cap="none" spc="0" normalizeH="0" baseline="0" noProof="0">
                          <a:ln>
                            <a:noFill/>
                          </a:ln>
                          <a:solidFill>
                            <a:prstClr val="black"/>
                          </a:solidFill>
                          <a:effectLst/>
                          <a:uLnTx/>
                          <a:uFillTx/>
                          <a:latin typeface="+mn-lt"/>
                          <a:ea typeface="+mn-ea"/>
                          <a:cs typeface="+mn-cs"/>
                        </a:rPr>
                        <a:t>
 Natural Materials and full of details... That’s NATURAL EVOLUTION. Can you see the leaf-structure in the ceramic bowls by @vanverre.fairtrade?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https://www.instagram.com/p/B60-KVLBk_l/media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extLst>
                  <a:ext uri="{0D108BD9-81ED-4DB2-BD59-A6C34878D82A}">
                    <a16:rowId xmlns:a16="http://schemas.microsoft.com/office/drawing/2014/main" val="3912273786"/>
                  </a:ext>
                </a:extLst>
              </a:tr>
            </a:tbl>
          </a:graphicData>
        </a:graphic>
      </p:graphicFrame>
      <p:sp>
        <p:nvSpPr>
          <p:cNvPr id="4" name="Text Placeholder 3">
            <a:extLst>
              <a:ext uri="{FF2B5EF4-FFF2-40B4-BE49-F238E27FC236}">
                <a16:creationId xmlns:a16="http://schemas.microsoft.com/office/drawing/2014/main" id="{3B037298-1654-4186-90EF-83A525921D3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41096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40BD3-18F8-4604-BE64-9275ADECCBFD}"/>
              </a:ext>
            </a:extLst>
          </p:cNvPr>
          <p:cNvSpPr>
            <a:spLocks noGrp="1"/>
          </p:cNvSpPr>
          <p:nvPr>
            <p:ph type="title"/>
          </p:nvPr>
        </p:nvSpPr>
        <p:spPr/>
        <p:txBody>
          <a:bodyPr/>
          <a:lstStyle/>
          <a:p>
            <a:r>
              <a:rPr lang="en-US"/>
              <a:t>Instagram Posts Table | TrendSet - 19 of 25</a:t>
            </a:r>
          </a:p>
        </p:txBody>
      </p:sp>
      <p:graphicFrame>
        <p:nvGraphicFramePr>
          <p:cNvPr id="5" name="Table Placeholder 4">
            <a:extLst>
              <a:ext uri="{FF2B5EF4-FFF2-40B4-BE49-F238E27FC236}">
                <a16:creationId xmlns:a16="http://schemas.microsoft.com/office/drawing/2014/main" id="{83A8DA14-12DC-4C84-AE45-E32885FC9B77}"/>
              </a:ext>
            </a:extLst>
          </p:cNvPr>
          <p:cNvGraphicFramePr>
            <a:graphicFrameLocks noGrp="1"/>
          </p:cNvGraphicFramePr>
          <p:nvPr>
            <p:ph type="tbl" sz="quarter" idx="13"/>
            <p:extLst>
              <p:ext uri="{D42A27DB-BD31-4B8C-83A1-F6EECF244321}">
                <p14:modId xmlns:p14="http://schemas.microsoft.com/office/powerpoint/2010/main" val="2040721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239534297"/>
                    </a:ext>
                  </a:extLst>
                </a:gridCol>
                <a:gridCol w="1152143">
                  <a:extLst>
                    <a:ext uri="{9D8B030D-6E8A-4147-A177-3AD203B41FA5}">
                      <a16:colId xmlns:a16="http://schemas.microsoft.com/office/drawing/2014/main" val="337602480"/>
                    </a:ext>
                  </a:extLst>
                </a:gridCol>
                <a:gridCol w="576072">
                  <a:extLst>
                    <a:ext uri="{9D8B030D-6E8A-4147-A177-3AD203B41FA5}">
                      <a16:colId xmlns:a16="http://schemas.microsoft.com/office/drawing/2014/main" val="783621925"/>
                    </a:ext>
                  </a:extLst>
                </a:gridCol>
                <a:gridCol w="576072">
                  <a:extLst>
                    <a:ext uri="{9D8B030D-6E8A-4147-A177-3AD203B41FA5}">
                      <a16:colId xmlns:a16="http://schemas.microsoft.com/office/drawing/2014/main" val="968921828"/>
                    </a:ext>
                  </a:extLst>
                </a:gridCol>
                <a:gridCol w="576072">
                  <a:extLst>
                    <a:ext uri="{9D8B030D-6E8A-4147-A177-3AD203B41FA5}">
                      <a16:colId xmlns:a16="http://schemas.microsoft.com/office/drawing/2014/main" val="1745061706"/>
                    </a:ext>
                  </a:extLst>
                </a:gridCol>
                <a:gridCol w="576072">
                  <a:extLst>
                    <a:ext uri="{9D8B030D-6E8A-4147-A177-3AD203B41FA5}">
                      <a16:colId xmlns:a16="http://schemas.microsoft.com/office/drawing/2014/main" val="2301797334"/>
                    </a:ext>
                  </a:extLst>
                </a:gridCol>
                <a:gridCol w="576072">
                  <a:extLst>
                    <a:ext uri="{9D8B030D-6E8A-4147-A177-3AD203B41FA5}">
                      <a16:colId xmlns:a16="http://schemas.microsoft.com/office/drawing/2014/main" val="3146488485"/>
                    </a:ext>
                  </a:extLst>
                </a:gridCol>
                <a:gridCol w="576072">
                  <a:extLst>
                    <a:ext uri="{9D8B030D-6E8A-4147-A177-3AD203B41FA5}">
                      <a16:colId xmlns:a16="http://schemas.microsoft.com/office/drawing/2014/main" val="296819731"/>
                    </a:ext>
                  </a:extLst>
                </a:gridCol>
                <a:gridCol w="576072">
                  <a:extLst>
                    <a:ext uri="{9D8B030D-6E8A-4147-A177-3AD203B41FA5}">
                      <a16:colId xmlns:a16="http://schemas.microsoft.com/office/drawing/2014/main" val="4093173832"/>
                    </a:ext>
                  </a:extLst>
                </a:gridCol>
                <a:gridCol w="576072">
                  <a:extLst>
                    <a:ext uri="{9D8B030D-6E8A-4147-A177-3AD203B41FA5}">
                      <a16:colId xmlns:a16="http://schemas.microsoft.com/office/drawing/2014/main" val="516821699"/>
                    </a:ext>
                  </a:extLst>
                </a:gridCol>
                <a:gridCol w="576072">
                  <a:extLst>
                    <a:ext uri="{9D8B030D-6E8A-4147-A177-3AD203B41FA5}">
                      <a16:colId xmlns:a16="http://schemas.microsoft.com/office/drawing/2014/main" val="659190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86061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19:37:31</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https://www.instagram.com/p/B609ybeh9-w/media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extLst>
                  <a:ext uri="{0D108BD9-81ED-4DB2-BD59-A6C34878D82A}">
                    <a16:rowId xmlns:a16="http://schemas.microsoft.com/office/drawing/2014/main" val="2371904559"/>
                  </a:ext>
                </a:extLst>
              </a:tr>
            </a:tbl>
          </a:graphicData>
        </a:graphic>
      </p:graphicFrame>
      <p:sp>
        <p:nvSpPr>
          <p:cNvPr id="4" name="Text Placeholder 3">
            <a:extLst>
              <a:ext uri="{FF2B5EF4-FFF2-40B4-BE49-F238E27FC236}">
                <a16:creationId xmlns:a16="http://schemas.microsoft.com/office/drawing/2014/main" id="{332C993D-AD79-49F6-984D-EB9D4E1A4913}"/>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423498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9DE14-9B52-4914-B1A6-60AF40AA4B90}"/>
              </a:ext>
            </a:extLst>
          </p:cNvPr>
          <p:cNvSpPr>
            <a:spLocks noGrp="1"/>
          </p:cNvSpPr>
          <p:nvPr>
            <p:ph type="title"/>
          </p:nvPr>
        </p:nvSpPr>
        <p:spPr/>
        <p:txBody>
          <a:bodyPr/>
          <a:lstStyle/>
          <a:p>
            <a:r>
              <a:rPr lang="en-US"/>
              <a:t>Instagram Posts Table | TrendSet - 20 of 25</a:t>
            </a:r>
          </a:p>
        </p:txBody>
      </p:sp>
      <p:graphicFrame>
        <p:nvGraphicFramePr>
          <p:cNvPr id="5" name="Table Placeholder 4">
            <a:extLst>
              <a:ext uri="{FF2B5EF4-FFF2-40B4-BE49-F238E27FC236}">
                <a16:creationId xmlns:a16="http://schemas.microsoft.com/office/drawing/2014/main" id="{48B7A281-C993-4702-8972-284C64D61E50}"/>
              </a:ext>
            </a:extLst>
          </p:cNvPr>
          <p:cNvGraphicFramePr>
            <a:graphicFrameLocks noGrp="1"/>
          </p:cNvGraphicFramePr>
          <p:nvPr>
            <p:ph type="tbl" sz="quarter" idx="13"/>
            <p:extLst>
              <p:ext uri="{D42A27DB-BD31-4B8C-83A1-F6EECF244321}">
                <p14:modId xmlns:p14="http://schemas.microsoft.com/office/powerpoint/2010/main" val="1326897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947516294"/>
                    </a:ext>
                  </a:extLst>
                </a:gridCol>
                <a:gridCol w="1152143">
                  <a:extLst>
                    <a:ext uri="{9D8B030D-6E8A-4147-A177-3AD203B41FA5}">
                      <a16:colId xmlns:a16="http://schemas.microsoft.com/office/drawing/2014/main" val="435952456"/>
                    </a:ext>
                  </a:extLst>
                </a:gridCol>
                <a:gridCol w="576072">
                  <a:extLst>
                    <a:ext uri="{9D8B030D-6E8A-4147-A177-3AD203B41FA5}">
                      <a16:colId xmlns:a16="http://schemas.microsoft.com/office/drawing/2014/main" val="1224532205"/>
                    </a:ext>
                  </a:extLst>
                </a:gridCol>
                <a:gridCol w="576072">
                  <a:extLst>
                    <a:ext uri="{9D8B030D-6E8A-4147-A177-3AD203B41FA5}">
                      <a16:colId xmlns:a16="http://schemas.microsoft.com/office/drawing/2014/main" val="2062188635"/>
                    </a:ext>
                  </a:extLst>
                </a:gridCol>
                <a:gridCol w="576072">
                  <a:extLst>
                    <a:ext uri="{9D8B030D-6E8A-4147-A177-3AD203B41FA5}">
                      <a16:colId xmlns:a16="http://schemas.microsoft.com/office/drawing/2014/main" val="3896999168"/>
                    </a:ext>
                  </a:extLst>
                </a:gridCol>
                <a:gridCol w="576072">
                  <a:extLst>
                    <a:ext uri="{9D8B030D-6E8A-4147-A177-3AD203B41FA5}">
                      <a16:colId xmlns:a16="http://schemas.microsoft.com/office/drawing/2014/main" val="2778275847"/>
                    </a:ext>
                  </a:extLst>
                </a:gridCol>
                <a:gridCol w="576072">
                  <a:extLst>
                    <a:ext uri="{9D8B030D-6E8A-4147-A177-3AD203B41FA5}">
                      <a16:colId xmlns:a16="http://schemas.microsoft.com/office/drawing/2014/main" val="977787191"/>
                    </a:ext>
                  </a:extLst>
                </a:gridCol>
                <a:gridCol w="576072">
                  <a:extLst>
                    <a:ext uri="{9D8B030D-6E8A-4147-A177-3AD203B41FA5}">
                      <a16:colId xmlns:a16="http://schemas.microsoft.com/office/drawing/2014/main" val="2493066759"/>
                    </a:ext>
                  </a:extLst>
                </a:gridCol>
                <a:gridCol w="576072">
                  <a:extLst>
                    <a:ext uri="{9D8B030D-6E8A-4147-A177-3AD203B41FA5}">
                      <a16:colId xmlns:a16="http://schemas.microsoft.com/office/drawing/2014/main" val="2021284067"/>
                    </a:ext>
                  </a:extLst>
                </a:gridCol>
                <a:gridCol w="576072">
                  <a:extLst>
                    <a:ext uri="{9D8B030D-6E8A-4147-A177-3AD203B41FA5}">
                      <a16:colId xmlns:a16="http://schemas.microsoft.com/office/drawing/2014/main" val="2961508207"/>
                    </a:ext>
                  </a:extLst>
                </a:gridCol>
                <a:gridCol w="576072">
                  <a:extLst>
                    <a:ext uri="{9D8B030D-6E8A-4147-A177-3AD203B41FA5}">
                      <a16:colId xmlns:a16="http://schemas.microsoft.com/office/drawing/2014/main" val="3708067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88625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19:35:24</a:t>
                      </a:r>
                      <a:r>
                        <a:rPr kumimoji="0" lang="en-US" sz="1000" b="0" i="0" u="none" strike="noStrike" kern="1200" cap="none" spc="0" normalizeH="0" baseline="0" noProof="0">
                          <a:ln>
                            <a:noFill/>
                          </a:ln>
                          <a:solidFill>
                            <a:prstClr val="black"/>
                          </a:solidFill>
                          <a:effectLst/>
                          <a:uLnTx/>
                          <a:uFillTx/>
                          <a:latin typeface="+mn-lt"/>
                          <a:ea typeface="+mn-ea"/>
                          <a:cs typeface="+mn-cs"/>
                        </a:rPr>
                        <a:t>
 Before we present you TrendMotif NATURAL EVOLUTION, we want to show you something a bit outstanding made by @jlinedecoration ... It’s almost a fusion of NATURAL EVOLUTION and INFINITE POWER because of the pattern on the scull. Definitly inspirational!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https://www.instagram.com/p/B609i4TBTpN/media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extLst>
                  <a:ext uri="{0D108BD9-81ED-4DB2-BD59-A6C34878D82A}">
                    <a16:rowId xmlns:a16="http://schemas.microsoft.com/office/drawing/2014/main" val="1236611544"/>
                  </a:ext>
                </a:extLst>
              </a:tr>
            </a:tbl>
          </a:graphicData>
        </a:graphic>
      </p:graphicFrame>
      <p:sp>
        <p:nvSpPr>
          <p:cNvPr id="4" name="Text Placeholder 3">
            <a:extLst>
              <a:ext uri="{FF2B5EF4-FFF2-40B4-BE49-F238E27FC236}">
                <a16:creationId xmlns:a16="http://schemas.microsoft.com/office/drawing/2014/main" id="{DBDCCFCE-B197-4942-B4A1-345613827CD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8078240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7FBAC-FB38-46C8-9BA0-494833F47141}"/>
              </a:ext>
            </a:extLst>
          </p:cNvPr>
          <p:cNvSpPr>
            <a:spLocks noGrp="1"/>
          </p:cNvSpPr>
          <p:nvPr>
            <p:ph type="title"/>
          </p:nvPr>
        </p:nvSpPr>
        <p:spPr/>
        <p:txBody>
          <a:bodyPr/>
          <a:lstStyle/>
          <a:p>
            <a:r>
              <a:rPr lang="en-US"/>
              <a:t>Instagram Posts Table | TrendSet - 21 of 25</a:t>
            </a:r>
          </a:p>
        </p:txBody>
      </p:sp>
      <p:graphicFrame>
        <p:nvGraphicFramePr>
          <p:cNvPr id="5" name="Table Placeholder 4">
            <a:extLst>
              <a:ext uri="{FF2B5EF4-FFF2-40B4-BE49-F238E27FC236}">
                <a16:creationId xmlns:a16="http://schemas.microsoft.com/office/drawing/2014/main" id="{838A0E83-6C5D-44E1-AE8B-F587DBEB2B4E}"/>
              </a:ext>
            </a:extLst>
          </p:cNvPr>
          <p:cNvGraphicFramePr>
            <a:graphicFrameLocks noGrp="1"/>
          </p:cNvGraphicFramePr>
          <p:nvPr>
            <p:ph type="tbl" sz="quarter" idx="13"/>
            <p:extLst>
              <p:ext uri="{D42A27DB-BD31-4B8C-83A1-F6EECF244321}">
                <p14:modId xmlns:p14="http://schemas.microsoft.com/office/powerpoint/2010/main" val="198843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97141387"/>
                    </a:ext>
                  </a:extLst>
                </a:gridCol>
                <a:gridCol w="1152143">
                  <a:extLst>
                    <a:ext uri="{9D8B030D-6E8A-4147-A177-3AD203B41FA5}">
                      <a16:colId xmlns:a16="http://schemas.microsoft.com/office/drawing/2014/main" val="2103476449"/>
                    </a:ext>
                  </a:extLst>
                </a:gridCol>
                <a:gridCol w="576072">
                  <a:extLst>
                    <a:ext uri="{9D8B030D-6E8A-4147-A177-3AD203B41FA5}">
                      <a16:colId xmlns:a16="http://schemas.microsoft.com/office/drawing/2014/main" val="2838974301"/>
                    </a:ext>
                  </a:extLst>
                </a:gridCol>
                <a:gridCol w="576072">
                  <a:extLst>
                    <a:ext uri="{9D8B030D-6E8A-4147-A177-3AD203B41FA5}">
                      <a16:colId xmlns:a16="http://schemas.microsoft.com/office/drawing/2014/main" val="3014666725"/>
                    </a:ext>
                  </a:extLst>
                </a:gridCol>
                <a:gridCol w="576072">
                  <a:extLst>
                    <a:ext uri="{9D8B030D-6E8A-4147-A177-3AD203B41FA5}">
                      <a16:colId xmlns:a16="http://schemas.microsoft.com/office/drawing/2014/main" val="2991001535"/>
                    </a:ext>
                  </a:extLst>
                </a:gridCol>
                <a:gridCol w="576072">
                  <a:extLst>
                    <a:ext uri="{9D8B030D-6E8A-4147-A177-3AD203B41FA5}">
                      <a16:colId xmlns:a16="http://schemas.microsoft.com/office/drawing/2014/main" val="1309254284"/>
                    </a:ext>
                  </a:extLst>
                </a:gridCol>
                <a:gridCol w="576072">
                  <a:extLst>
                    <a:ext uri="{9D8B030D-6E8A-4147-A177-3AD203B41FA5}">
                      <a16:colId xmlns:a16="http://schemas.microsoft.com/office/drawing/2014/main" val="1458730970"/>
                    </a:ext>
                  </a:extLst>
                </a:gridCol>
                <a:gridCol w="576072">
                  <a:extLst>
                    <a:ext uri="{9D8B030D-6E8A-4147-A177-3AD203B41FA5}">
                      <a16:colId xmlns:a16="http://schemas.microsoft.com/office/drawing/2014/main" val="394908695"/>
                    </a:ext>
                  </a:extLst>
                </a:gridCol>
                <a:gridCol w="576072">
                  <a:extLst>
                    <a:ext uri="{9D8B030D-6E8A-4147-A177-3AD203B41FA5}">
                      <a16:colId xmlns:a16="http://schemas.microsoft.com/office/drawing/2014/main" val="1892681085"/>
                    </a:ext>
                  </a:extLst>
                </a:gridCol>
                <a:gridCol w="576072">
                  <a:extLst>
                    <a:ext uri="{9D8B030D-6E8A-4147-A177-3AD203B41FA5}">
                      <a16:colId xmlns:a16="http://schemas.microsoft.com/office/drawing/2014/main" val="2249932825"/>
                    </a:ext>
                  </a:extLst>
                </a:gridCol>
                <a:gridCol w="576072">
                  <a:extLst>
                    <a:ext uri="{9D8B030D-6E8A-4147-A177-3AD203B41FA5}">
                      <a16:colId xmlns:a16="http://schemas.microsoft.com/office/drawing/2014/main" val="2306930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2261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23:22:23</a:t>
                      </a:r>
                      <a:r>
                        <a:rPr kumimoji="0" lang="en-US" sz="1000" b="0" i="0" u="none" strike="noStrike" kern="1200" cap="none" spc="0" normalizeH="0" baseline="0" noProof="0">
                          <a:ln>
                            <a:noFill/>
                          </a:ln>
                          <a:solidFill>
                            <a:prstClr val="black"/>
                          </a:solidFill>
                          <a:effectLst/>
                          <a:uLnTx/>
                          <a:uFillTx/>
                          <a:latin typeface="+mn-lt"/>
                          <a:ea typeface="+mn-ea"/>
                          <a:cs typeface="+mn-cs"/>
                        </a:rPr>
                        <a:t>
 You are still searching for a great NATURAL EVOLUTION styled seat for reading in your garden? Here you go! 😉 This one is of @brostecph.  Design pieces of natural materials give things a special vibe, don’t they?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https://www.instagram.com/p/B6yyuhUhA48/media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extLst>
                  <a:ext uri="{0D108BD9-81ED-4DB2-BD59-A6C34878D82A}">
                    <a16:rowId xmlns:a16="http://schemas.microsoft.com/office/drawing/2014/main" val="1130199606"/>
                  </a:ext>
                </a:extLst>
              </a:tr>
            </a:tbl>
          </a:graphicData>
        </a:graphic>
      </p:graphicFrame>
      <p:sp>
        <p:nvSpPr>
          <p:cNvPr id="4" name="Text Placeholder 3">
            <a:extLst>
              <a:ext uri="{FF2B5EF4-FFF2-40B4-BE49-F238E27FC236}">
                <a16:creationId xmlns:a16="http://schemas.microsoft.com/office/drawing/2014/main" id="{816F15D4-01D3-4221-B1A7-E0AEBB8AD0E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751876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4C699-8EC6-4DA8-824A-F633AFBCE475}"/>
              </a:ext>
            </a:extLst>
          </p:cNvPr>
          <p:cNvSpPr>
            <a:spLocks noGrp="1"/>
          </p:cNvSpPr>
          <p:nvPr>
            <p:ph type="title"/>
          </p:nvPr>
        </p:nvSpPr>
        <p:spPr/>
        <p:txBody>
          <a:bodyPr/>
          <a:lstStyle/>
          <a:p>
            <a:r>
              <a:rPr lang="en-US"/>
              <a:t>Instagram Posts Table | TrendSet - 22 of 25</a:t>
            </a:r>
          </a:p>
        </p:txBody>
      </p:sp>
      <p:graphicFrame>
        <p:nvGraphicFramePr>
          <p:cNvPr id="5" name="Table Placeholder 4">
            <a:extLst>
              <a:ext uri="{FF2B5EF4-FFF2-40B4-BE49-F238E27FC236}">
                <a16:creationId xmlns:a16="http://schemas.microsoft.com/office/drawing/2014/main" id="{424873B3-D878-4AF2-8DF0-27547E370660}"/>
              </a:ext>
            </a:extLst>
          </p:cNvPr>
          <p:cNvGraphicFramePr>
            <a:graphicFrameLocks noGrp="1"/>
          </p:cNvGraphicFramePr>
          <p:nvPr>
            <p:ph type="tbl" sz="quarter" idx="13"/>
            <p:extLst>
              <p:ext uri="{D42A27DB-BD31-4B8C-83A1-F6EECF244321}">
                <p14:modId xmlns:p14="http://schemas.microsoft.com/office/powerpoint/2010/main" val="2665967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572431880"/>
                    </a:ext>
                  </a:extLst>
                </a:gridCol>
                <a:gridCol w="1152143">
                  <a:extLst>
                    <a:ext uri="{9D8B030D-6E8A-4147-A177-3AD203B41FA5}">
                      <a16:colId xmlns:a16="http://schemas.microsoft.com/office/drawing/2014/main" val="48458371"/>
                    </a:ext>
                  </a:extLst>
                </a:gridCol>
                <a:gridCol w="576072">
                  <a:extLst>
                    <a:ext uri="{9D8B030D-6E8A-4147-A177-3AD203B41FA5}">
                      <a16:colId xmlns:a16="http://schemas.microsoft.com/office/drawing/2014/main" val="1786013479"/>
                    </a:ext>
                  </a:extLst>
                </a:gridCol>
                <a:gridCol w="576072">
                  <a:extLst>
                    <a:ext uri="{9D8B030D-6E8A-4147-A177-3AD203B41FA5}">
                      <a16:colId xmlns:a16="http://schemas.microsoft.com/office/drawing/2014/main" val="1653544834"/>
                    </a:ext>
                  </a:extLst>
                </a:gridCol>
                <a:gridCol w="576072">
                  <a:extLst>
                    <a:ext uri="{9D8B030D-6E8A-4147-A177-3AD203B41FA5}">
                      <a16:colId xmlns:a16="http://schemas.microsoft.com/office/drawing/2014/main" val="284959065"/>
                    </a:ext>
                  </a:extLst>
                </a:gridCol>
                <a:gridCol w="576072">
                  <a:extLst>
                    <a:ext uri="{9D8B030D-6E8A-4147-A177-3AD203B41FA5}">
                      <a16:colId xmlns:a16="http://schemas.microsoft.com/office/drawing/2014/main" val="923499864"/>
                    </a:ext>
                  </a:extLst>
                </a:gridCol>
                <a:gridCol w="576072">
                  <a:extLst>
                    <a:ext uri="{9D8B030D-6E8A-4147-A177-3AD203B41FA5}">
                      <a16:colId xmlns:a16="http://schemas.microsoft.com/office/drawing/2014/main" val="1200851500"/>
                    </a:ext>
                  </a:extLst>
                </a:gridCol>
                <a:gridCol w="576072">
                  <a:extLst>
                    <a:ext uri="{9D8B030D-6E8A-4147-A177-3AD203B41FA5}">
                      <a16:colId xmlns:a16="http://schemas.microsoft.com/office/drawing/2014/main" val="3567205383"/>
                    </a:ext>
                  </a:extLst>
                </a:gridCol>
                <a:gridCol w="576072">
                  <a:extLst>
                    <a:ext uri="{9D8B030D-6E8A-4147-A177-3AD203B41FA5}">
                      <a16:colId xmlns:a16="http://schemas.microsoft.com/office/drawing/2014/main" val="1086747517"/>
                    </a:ext>
                  </a:extLst>
                </a:gridCol>
                <a:gridCol w="576072">
                  <a:extLst>
                    <a:ext uri="{9D8B030D-6E8A-4147-A177-3AD203B41FA5}">
                      <a16:colId xmlns:a16="http://schemas.microsoft.com/office/drawing/2014/main" val="1489438586"/>
                    </a:ext>
                  </a:extLst>
                </a:gridCol>
                <a:gridCol w="576072">
                  <a:extLst>
                    <a:ext uri="{9D8B030D-6E8A-4147-A177-3AD203B41FA5}">
                      <a16:colId xmlns:a16="http://schemas.microsoft.com/office/drawing/2014/main" val="3483727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1247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23:07:20</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EVOLUTION’s way of decorating one’s home for next eastern is very decent and nature inspired. 😊 Natural materials, sometimes even untreated, are cobined with typical easter- elements like eggs, bunnies and birds. @iblaursen presents us a great example.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https://www.instagram.com/p/B6yxAREh6Gs/media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07:15:41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extLst>
                  <a:ext uri="{0D108BD9-81ED-4DB2-BD59-A6C34878D82A}">
                    <a16:rowId xmlns:a16="http://schemas.microsoft.com/office/drawing/2014/main" val="3557673314"/>
                  </a:ext>
                </a:extLst>
              </a:tr>
            </a:tbl>
          </a:graphicData>
        </a:graphic>
      </p:graphicFrame>
      <p:sp>
        <p:nvSpPr>
          <p:cNvPr id="4" name="Text Placeholder 3">
            <a:extLst>
              <a:ext uri="{FF2B5EF4-FFF2-40B4-BE49-F238E27FC236}">
                <a16:creationId xmlns:a16="http://schemas.microsoft.com/office/drawing/2014/main" id="{F672984A-3EFC-4CAA-9139-91CB29ABE08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941171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1D14F-D5ED-4752-B1C4-5B4BDC331CEB}"/>
              </a:ext>
            </a:extLst>
          </p:cNvPr>
          <p:cNvSpPr>
            <a:spLocks noGrp="1"/>
          </p:cNvSpPr>
          <p:nvPr>
            <p:ph type="title"/>
          </p:nvPr>
        </p:nvSpPr>
        <p:spPr/>
        <p:txBody>
          <a:bodyPr/>
          <a:lstStyle/>
          <a:p>
            <a:r>
              <a:rPr lang="en-US"/>
              <a:t>Instagram Posts Table | TrendSet - 23 of 25</a:t>
            </a:r>
          </a:p>
        </p:txBody>
      </p:sp>
      <p:graphicFrame>
        <p:nvGraphicFramePr>
          <p:cNvPr id="5" name="Table Placeholder 4">
            <a:extLst>
              <a:ext uri="{FF2B5EF4-FFF2-40B4-BE49-F238E27FC236}">
                <a16:creationId xmlns:a16="http://schemas.microsoft.com/office/drawing/2014/main" id="{57E272FE-EB5C-4719-96B8-0742E7B29994}"/>
              </a:ext>
            </a:extLst>
          </p:cNvPr>
          <p:cNvGraphicFramePr>
            <a:graphicFrameLocks noGrp="1"/>
          </p:cNvGraphicFramePr>
          <p:nvPr>
            <p:ph type="tbl" sz="quarter" idx="13"/>
            <p:extLst>
              <p:ext uri="{D42A27DB-BD31-4B8C-83A1-F6EECF244321}">
                <p14:modId xmlns:p14="http://schemas.microsoft.com/office/powerpoint/2010/main" val="4270995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52159020"/>
                    </a:ext>
                  </a:extLst>
                </a:gridCol>
                <a:gridCol w="1152143">
                  <a:extLst>
                    <a:ext uri="{9D8B030D-6E8A-4147-A177-3AD203B41FA5}">
                      <a16:colId xmlns:a16="http://schemas.microsoft.com/office/drawing/2014/main" val="1039060186"/>
                    </a:ext>
                  </a:extLst>
                </a:gridCol>
                <a:gridCol w="576072">
                  <a:extLst>
                    <a:ext uri="{9D8B030D-6E8A-4147-A177-3AD203B41FA5}">
                      <a16:colId xmlns:a16="http://schemas.microsoft.com/office/drawing/2014/main" val="1240721511"/>
                    </a:ext>
                  </a:extLst>
                </a:gridCol>
                <a:gridCol w="576072">
                  <a:extLst>
                    <a:ext uri="{9D8B030D-6E8A-4147-A177-3AD203B41FA5}">
                      <a16:colId xmlns:a16="http://schemas.microsoft.com/office/drawing/2014/main" val="2934010609"/>
                    </a:ext>
                  </a:extLst>
                </a:gridCol>
                <a:gridCol w="576072">
                  <a:extLst>
                    <a:ext uri="{9D8B030D-6E8A-4147-A177-3AD203B41FA5}">
                      <a16:colId xmlns:a16="http://schemas.microsoft.com/office/drawing/2014/main" val="1874910108"/>
                    </a:ext>
                  </a:extLst>
                </a:gridCol>
                <a:gridCol w="576072">
                  <a:extLst>
                    <a:ext uri="{9D8B030D-6E8A-4147-A177-3AD203B41FA5}">
                      <a16:colId xmlns:a16="http://schemas.microsoft.com/office/drawing/2014/main" val="792501240"/>
                    </a:ext>
                  </a:extLst>
                </a:gridCol>
                <a:gridCol w="576072">
                  <a:extLst>
                    <a:ext uri="{9D8B030D-6E8A-4147-A177-3AD203B41FA5}">
                      <a16:colId xmlns:a16="http://schemas.microsoft.com/office/drawing/2014/main" val="2774343696"/>
                    </a:ext>
                  </a:extLst>
                </a:gridCol>
                <a:gridCol w="576072">
                  <a:extLst>
                    <a:ext uri="{9D8B030D-6E8A-4147-A177-3AD203B41FA5}">
                      <a16:colId xmlns:a16="http://schemas.microsoft.com/office/drawing/2014/main" val="2039293069"/>
                    </a:ext>
                  </a:extLst>
                </a:gridCol>
                <a:gridCol w="576072">
                  <a:extLst>
                    <a:ext uri="{9D8B030D-6E8A-4147-A177-3AD203B41FA5}">
                      <a16:colId xmlns:a16="http://schemas.microsoft.com/office/drawing/2014/main" val="2398685184"/>
                    </a:ext>
                  </a:extLst>
                </a:gridCol>
                <a:gridCol w="576072">
                  <a:extLst>
                    <a:ext uri="{9D8B030D-6E8A-4147-A177-3AD203B41FA5}">
                      <a16:colId xmlns:a16="http://schemas.microsoft.com/office/drawing/2014/main" val="4247065582"/>
                    </a:ext>
                  </a:extLst>
                </a:gridCol>
                <a:gridCol w="576072">
                  <a:extLst>
                    <a:ext uri="{9D8B030D-6E8A-4147-A177-3AD203B41FA5}">
                      <a16:colId xmlns:a16="http://schemas.microsoft.com/office/drawing/2014/main" val="772779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5711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23:03:36</a:t>
                      </a:r>
                      <a:r>
                        <a:rPr kumimoji="0" lang="en-US" sz="1000" b="0" i="0" u="none" strike="noStrike" kern="1200" cap="none" spc="0" normalizeH="0" baseline="0" noProof="0">
                          <a:ln>
                            <a:noFill/>
                          </a:ln>
                          <a:solidFill>
                            <a:prstClr val="black"/>
                          </a:solidFill>
                          <a:effectLst/>
                          <a:uLnTx/>
                          <a:uFillTx/>
                          <a:latin typeface="+mn-lt"/>
                          <a:ea typeface="+mn-ea"/>
                          <a:cs typeface="+mn-cs"/>
                        </a:rPr>
                        <a:t>
 The next few posts we want to introduce our third TrendMotif of the TrendSet Winter 2020 to you. It’s called NATURAL EVOLUTION. And Konert Home gives us a great example of how it can be integrated into the bathroom.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https://www.instagram.com/p/B6ywk4IhSlg/media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extLst>
                  <a:ext uri="{0D108BD9-81ED-4DB2-BD59-A6C34878D82A}">
                    <a16:rowId xmlns:a16="http://schemas.microsoft.com/office/drawing/2014/main" val="760082502"/>
                  </a:ext>
                </a:extLst>
              </a:tr>
            </a:tbl>
          </a:graphicData>
        </a:graphic>
      </p:graphicFrame>
      <p:sp>
        <p:nvSpPr>
          <p:cNvPr id="4" name="Text Placeholder 3">
            <a:extLst>
              <a:ext uri="{FF2B5EF4-FFF2-40B4-BE49-F238E27FC236}">
                <a16:creationId xmlns:a16="http://schemas.microsoft.com/office/drawing/2014/main" id="{7E784F6C-71A9-4A04-94E2-285ACB4C582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239665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88F91-D939-4E71-B523-E9B8E523B370}"/>
              </a:ext>
            </a:extLst>
          </p:cNvPr>
          <p:cNvSpPr>
            <a:spLocks noGrp="1"/>
          </p:cNvSpPr>
          <p:nvPr>
            <p:ph type="title"/>
          </p:nvPr>
        </p:nvSpPr>
        <p:spPr/>
        <p:txBody>
          <a:bodyPr/>
          <a:lstStyle/>
          <a:p>
            <a:r>
              <a:rPr lang="en-US"/>
              <a:t>Instagram Posts Table | TrendSet - 24 of 25</a:t>
            </a:r>
          </a:p>
        </p:txBody>
      </p:sp>
      <p:graphicFrame>
        <p:nvGraphicFramePr>
          <p:cNvPr id="5" name="Table Placeholder 4">
            <a:extLst>
              <a:ext uri="{FF2B5EF4-FFF2-40B4-BE49-F238E27FC236}">
                <a16:creationId xmlns:a16="http://schemas.microsoft.com/office/drawing/2014/main" id="{0DEA76C2-28A1-487C-8A91-356A52EA61D8}"/>
              </a:ext>
            </a:extLst>
          </p:cNvPr>
          <p:cNvGraphicFramePr>
            <a:graphicFrameLocks noGrp="1"/>
          </p:cNvGraphicFramePr>
          <p:nvPr>
            <p:ph type="tbl" sz="quarter" idx="13"/>
            <p:extLst>
              <p:ext uri="{D42A27DB-BD31-4B8C-83A1-F6EECF244321}">
                <p14:modId xmlns:p14="http://schemas.microsoft.com/office/powerpoint/2010/main" val="3894811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176620695"/>
                    </a:ext>
                  </a:extLst>
                </a:gridCol>
                <a:gridCol w="1152143">
                  <a:extLst>
                    <a:ext uri="{9D8B030D-6E8A-4147-A177-3AD203B41FA5}">
                      <a16:colId xmlns:a16="http://schemas.microsoft.com/office/drawing/2014/main" val="981997898"/>
                    </a:ext>
                  </a:extLst>
                </a:gridCol>
                <a:gridCol w="576072">
                  <a:extLst>
                    <a:ext uri="{9D8B030D-6E8A-4147-A177-3AD203B41FA5}">
                      <a16:colId xmlns:a16="http://schemas.microsoft.com/office/drawing/2014/main" val="2400705924"/>
                    </a:ext>
                  </a:extLst>
                </a:gridCol>
                <a:gridCol w="576072">
                  <a:extLst>
                    <a:ext uri="{9D8B030D-6E8A-4147-A177-3AD203B41FA5}">
                      <a16:colId xmlns:a16="http://schemas.microsoft.com/office/drawing/2014/main" val="4284734107"/>
                    </a:ext>
                  </a:extLst>
                </a:gridCol>
                <a:gridCol w="576072">
                  <a:extLst>
                    <a:ext uri="{9D8B030D-6E8A-4147-A177-3AD203B41FA5}">
                      <a16:colId xmlns:a16="http://schemas.microsoft.com/office/drawing/2014/main" val="2523604456"/>
                    </a:ext>
                  </a:extLst>
                </a:gridCol>
                <a:gridCol w="576072">
                  <a:extLst>
                    <a:ext uri="{9D8B030D-6E8A-4147-A177-3AD203B41FA5}">
                      <a16:colId xmlns:a16="http://schemas.microsoft.com/office/drawing/2014/main" val="3290968344"/>
                    </a:ext>
                  </a:extLst>
                </a:gridCol>
                <a:gridCol w="576072">
                  <a:extLst>
                    <a:ext uri="{9D8B030D-6E8A-4147-A177-3AD203B41FA5}">
                      <a16:colId xmlns:a16="http://schemas.microsoft.com/office/drawing/2014/main" val="1899315975"/>
                    </a:ext>
                  </a:extLst>
                </a:gridCol>
                <a:gridCol w="576072">
                  <a:extLst>
                    <a:ext uri="{9D8B030D-6E8A-4147-A177-3AD203B41FA5}">
                      <a16:colId xmlns:a16="http://schemas.microsoft.com/office/drawing/2014/main" val="436792180"/>
                    </a:ext>
                  </a:extLst>
                </a:gridCol>
                <a:gridCol w="576072">
                  <a:extLst>
                    <a:ext uri="{9D8B030D-6E8A-4147-A177-3AD203B41FA5}">
                      <a16:colId xmlns:a16="http://schemas.microsoft.com/office/drawing/2014/main" val="2282052253"/>
                    </a:ext>
                  </a:extLst>
                </a:gridCol>
                <a:gridCol w="576072">
                  <a:extLst>
                    <a:ext uri="{9D8B030D-6E8A-4147-A177-3AD203B41FA5}">
                      <a16:colId xmlns:a16="http://schemas.microsoft.com/office/drawing/2014/main" val="1864386335"/>
                    </a:ext>
                  </a:extLst>
                </a:gridCol>
                <a:gridCol w="576072">
                  <a:extLst>
                    <a:ext uri="{9D8B030D-6E8A-4147-A177-3AD203B41FA5}">
                      <a16:colId xmlns:a16="http://schemas.microsoft.com/office/drawing/2014/main" val="1489833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77679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14:20:41</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https://www.instagram.com/p/B6x0sjKBATB/media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extLst>
                  <a:ext uri="{0D108BD9-81ED-4DB2-BD59-A6C34878D82A}">
                    <a16:rowId xmlns:a16="http://schemas.microsoft.com/office/drawing/2014/main" val="1969957426"/>
                  </a:ext>
                </a:extLst>
              </a:tr>
            </a:tbl>
          </a:graphicData>
        </a:graphic>
      </p:graphicFrame>
      <p:sp>
        <p:nvSpPr>
          <p:cNvPr id="4" name="Text Placeholder 3">
            <a:extLst>
              <a:ext uri="{FF2B5EF4-FFF2-40B4-BE49-F238E27FC236}">
                <a16:creationId xmlns:a16="http://schemas.microsoft.com/office/drawing/2014/main" id="{B2080D6D-FA36-4CAB-AA2A-9B7C905EB34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996054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86797-09DA-4F53-9404-EBC2A844BCEB}"/>
              </a:ext>
            </a:extLst>
          </p:cNvPr>
          <p:cNvSpPr>
            <a:spLocks noGrp="1"/>
          </p:cNvSpPr>
          <p:nvPr>
            <p:ph type="title"/>
          </p:nvPr>
        </p:nvSpPr>
        <p:spPr/>
        <p:txBody>
          <a:bodyPr/>
          <a:lstStyle/>
          <a:p>
            <a:r>
              <a:rPr lang="en-US"/>
              <a:t>Instagram Posts Table | TrendSet - 25 of 25</a:t>
            </a:r>
          </a:p>
        </p:txBody>
      </p:sp>
      <p:graphicFrame>
        <p:nvGraphicFramePr>
          <p:cNvPr id="5" name="Table Placeholder 4">
            <a:extLst>
              <a:ext uri="{FF2B5EF4-FFF2-40B4-BE49-F238E27FC236}">
                <a16:creationId xmlns:a16="http://schemas.microsoft.com/office/drawing/2014/main" id="{6ADB89CD-B5CA-4BC0-9172-B6914E1F1422}"/>
              </a:ext>
            </a:extLst>
          </p:cNvPr>
          <p:cNvGraphicFramePr>
            <a:graphicFrameLocks noGrp="1"/>
          </p:cNvGraphicFramePr>
          <p:nvPr>
            <p:ph type="tbl" sz="quarter" idx="13"/>
            <p:extLst>
              <p:ext uri="{D42A27DB-BD31-4B8C-83A1-F6EECF244321}">
                <p14:modId xmlns:p14="http://schemas.microsoft.com/office/powerpoint/2010/main" val="1809824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49904978"/>
                    </a:ext>
                  </a:extLst>
                </a:gridCol>
                <a:gridCol w="1152143">
                  <a:extLst>
                    <a:ext uri="{9D8B030D-6E8A-4147-A177-3AD203B41FA5}">
                      <a16:colId xmlns:a16="http://schemas.microsoft.com/office/drawing/2014/main" val="555142364"/>
                    </a:ext>
                  </a:extLst>
                </a:gridCol>
                <a:gridCol w="576072">
                  <a:extLst>
                    <a:ext uri="{9D8B030D-6E8A-4147-A177-3AD203B41FA5}">
                      <a16:colId xmlns:a16="http://schemas.microsoft.com/office/drawing/2014/main" val="2231043983"/>
                    </a:ext>
                  </a:extLst>
                </a:gridCol>
                <a:gridCol w="576072">
                  <a:extLst>
                    <a:ext uri="{9D8B030D-6E8A-4147-A177-3AD203B41FA5}">
                      <a16:colId xmlns:a16="http://schemas.microsoft.com/office/drawing/2014/main" val="3931896054"/>
                    </a:ext>
                  </a:extLst>
                </a:gridCol>
                <a:gridCol w="576072">
                  <a:extLst>
                    <a:ext uri="{9D8B030D-6E8A-4147-A177-3AD203B41FA5}">
                      <a16:colId xmlns:a16="http://schemas.microsoft.com/office/drawing/2014/main" val="486178913"/>
                    </a:ext>
                  </a:extLst>
                </a:gridCol>
                <a:gridCol w="576072">
                  <a:extLst>
                    <a:ext uri="{9D8B030D-6E8A-4147-A177-3AD203B41FA5}">
                      <a16:colId xmlns:a16="http://schemas.microsoft.com/office/drawing/2014/main" val="2639114017"/>
                    </a:ext>
                  </a:extLst>
                </a:gridCol>
                <a:gridCol w="576072">
                  <a:extLst>
                    <a:ext uri="{9D8B030D-6E8A-4147-A177-3AD203B41FA5}">
                      <a16:colId xmlns:a16="http://schemas.microsoft.com/office/drawing/2014/main" val="2117765235"/>
                    </a:ext>
                  </a:extLst>
                </a:gridCol>
                <a:gridCol w="576072">
                  <a:extLst>
                    <a:ext uri="{9D8B030D-6E8A-4147-A177-3AD203B41FA5}">
                      <a16:colId xmlns:a16="http://schemas.microsoft.com/office/drawing/2014/main" val="3715204340"/>
                    </a:ext>
                  </a:extLst>
                </a:gridCol>
                <a:gridCol w="576072">
                  <a:extLst>
                    <a:ext uri="{9D8B030D-6E8A-4147-A177-3AD203B41FA5}">
                      <a16:colId xmlns:a16="http://schemas.microsoft.com/office/drawing/2014/main" val="4287402322"/>
                    </a:ext>
                  </a:extLst>
                </a:gridCol>
                <a:gridCol w="576072">
                  <a:extLst>
                    <a:ext uri="{9D8B030D-6E8A-4147-A177-3AD203B41FA5}">
                      <a16:colId xmlns:a16="http://schemas.microsoft.com/office/drawing/2014/main" val="1609626997"/>
                    </a:ext>
                  </a:extLst>
                </a:gridCol>
                <a:gridCol w="576072">
                  <a:extLst>
                    <a:ext uri="{9D8B030D-6E8A-4147-A177-3AD203B41FA5}">
                      <a16:colId xmlns:a16="http://schemas.microsoft.com/office/drawing/2014/main" val="2756706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71683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- 2019-12-30 17:33:37</a:t>
                      </a:r>
                      <a:r>
                        <a:rPr kumimoji="0" lang="en-US" sz="1000" b="0" i="0" u="none" strike="noStrike" kern="1200" cap="none" spc="0" normalizeH="0" baseline="0" noProof="0">
                          <a:ln>
                            <a:noFill/>
                          </a:ln>
                          <a:solidFill>
                            <a:prstClr val="black"/>
                          </a:solidFill>
                          <a:effectLst/>
                          <a:uLnTx/>
                          <a:uFillTx/>
                          <a:latin typeface="+mn-lt"/>
                          <a:ea typeface="+mn-ea"/>
                          <a:cs typeface="+mn-cs"/>
                        </a:rPr>
                        <a:t>
 Our last example for how INFINITE POWER can be integrated into one’s home by adding some fancy and trending accessoires is by ARTE. Flowers, colours and a fusion of retro and modern accessoires... trendy!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https://www.instagram.com/p/B6tBOUVB0zW/media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1606531299"/>
                  </a:ext>
                </a:extLst>
              </a:tr>
            </a:tbl>
          </a:graphicData>
        </a:graphic>
      </p:graphicFrame>
      <p:sp>
        <p:nvSpPr>
          <p:cNvPr id="4" name="Text Placeholder 3">
            <a:extLst>
              <a:ext uri="{FF2B5EF4-FFF2-40B4-BE49-F238E27FC236}">
                <a16:creationId xmlns:a16="http://schemas.microsoft.com/office/drawing/2014/main" id="{28C739AB-EBF6-4193-968D-E9290EAAAE7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5545567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1387</Words>
  <Application>Microsoft Office PowerPoint</Application>
  <PresentationFormat>On-screen Show (4:3)</PresentationFormat>
  <Paragraphs>600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Posts Table | TrendSet - 1 of 25</vt:lpstr>
      <vt:lpstr>Instagram Posts Table | TrendSet - 2 of 25</vt:lpstr>
      <vt:lpstr>Instagram Posts Table | TrendSet - 3 of 25</vt:lpstr>
      <vt:lpstr>Instagram Posts Table | TrendSet - 4 of 25</vt:lpstr>
      <vt:lpstr>Instagram Posts Table | TrendSet - 5 of 25</vt:lpstr>
      <vt:lpstr>Instagram Posts Table | TrendSet - 6 of 25</vt:lpstr>
      <vt:lpstr>Instagram Posts Table | TrendSet - 7 of 25</vt:lpstr>
      <vt:lpstr>Instagram Posts Table | TrendSet - 8 of 25</vt:lpstr>
      <vt:lpstr>Instagram Posts Table | TrendSet - 9 of 25</vt:lpstr>
      <vt:lpstr>Instagram Posts Table | TrendSet - 10 of 25</vt:lpstr>
      <vt:lpstr>Instagram Posts Table | TrendSet - 11 of 25</vt:lpstr>
      <vt:lpstr>Instagram Posts Table | TrendSet - 12 of 25</vt:lpstr>
      <vt:lpstr>Instagram Posts Table | TrendSet - 13 of 25</vt:lpstr>
      <vt:lpstr>Instagram Posts Table | TrendSet - 14 of 25</vt:lpstr>
      <vt:lpstr>Instagram Posts Table | TrendSet - 15 of 25</vt:lpstr>
      <vt:lpstr>Instagram Posts Table | TrendSet - 16 of 25</vt:lpstr>
      <vt:lpstr>Instagram Posts Table | TrendSet - 17 of 25</vt:lpstr>
      <vt:lpstr>Instagram Posts Table | TrendSet - 18 of 25</vt:lpstr>
      <vt:lpstr>Instagram Posts Table | TrendSet - 19 of 25</vt:lpstr>
      <vt:lpstr>Instagram Posts Table | TrendSet - 20 of 25</vt:lpstr>
      <vt:lpstr>Instagram Posts Table | TrendSet - 21 of 25</vt:lpstr>
      <vt:lpstr>Instagram Posts Table | TrendSet - 22 of 25</vt:lpstr>
      <vt:lpstr>Instagram Posts Table | TrendSet - 23 of 25</vt:lpstr>
      <vt:lpstr>Instagram Posts Table | TrendSet - 24 of 25</vt:lpstr>
      <vt:lpstr>Instagram Posts Table | TrendSet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 - 1 of 25</dc:title>
  <dc:creator>Frederik Peiniger</dc:creator>
  <cp:lastModifiedBy>Frederik Peiniger</cp:lastModifiedBy>
  <cp:revision>1</cp:revision>
  <dcterms:created xsi:type="dcterms:W3CDTF">2020-01-24T10:21:34Z</dcterms:created>
  <dcterms:modified xsi:type="dcterms:W3CDTF">2020-01-24T10:28:21Z</dcterms:modified>
</cp:coreProperties>
</file>