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 id="291" r:id="rId35"/>
    <p:sldId id="292" r:id="rId36"/>
    <p:sldId id="293" r:id="rId37"/>
    <p:sldId id="294" r:id="rId38"/>
    <p:sldId id="296" r:id="rId39"/>
    <p:sldId id="297" r:id="rId40"/>
    <p:sldId id="298"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Sheet1!$A$2:$A$108</c:f>
              <c:numCache>
                <c:formatCode>m/d/yyyy</c:formatCode>
                <c:ptCount val="107"/>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pt idx="92">
                  <c:v>43831</c:v>
                </c:pt>
                <c:pt idx="93">
                  <c:v>43832</c:v>
                </c:pt>
                <c:pt idx="94">
                  <c:v>43833</c:v>
                </c:pt>
                <c:pt idx="95">
                  <c:v>43834</c:v>
                </c:pt>
                <c:pt idx="96">
                  <c:v>43835</c:v>
                </c:pt>
                <c:pt idx="97">
                  <c:v>43836</c:v>
                </c:pt>
                <c:pt idx="98">
                  <c:v>43837</c:v>
                </c:pt>
                <c:pt idx="99">
                  <c:v>43838</c:v>
                </c:pt>
                <c:pt idx="100">
                  <c:v>43839</c:v>
                </c:pt>
                <c:pt idx="101">
                  <c:v>43840</c:v>
                </c:pt>
                <c:pt idx="102">
                  <c:v>43841</c:v>
                </c:pt>
                <c:pt idx="103">
                  <c:v>43842</c:v>
                </c:pt>
                <c:pt idx="104">
                  <c:v>43843</c:v>
                </c:pt>
                <c:pt idx="105">
                  <c:v>43844</c:v>
                </c:pt>
                <c:pt idx="106">
                  <c:v>43845</c:v>
                </c:pt>
              </c:numCache>
            </c:numRef>
          </c:cat>
          <c:val>
            <c:numRef>
              <c:f>Sheet1!$B$2:$B$108</c:f>
              <c:numCache>
                <c:formatCode>General</c:formatCode>
                <c:ptCount val="107"/>
                <c:pt idx="0">
                  <c:v>3203</c:v>
                </c:pt>
                <c:pt idx="1">
                  <c:v>3203</c:v>
                </c:pt>
                <c:pt idx="2">
                  <c:v>3203</c:v>
                </c:pt>
                <c:pt idx="3">
                  <c:v>3202</c:v>
                </c:pt>
                <c:pt idx="4">
                  <c:v>3203</c:v>
                </c:pt>
                <c:pt idx="5">
                  <c:v>3203</c:v>
                </c:pt>
                <c:pt idx="6">
                  <c:v>3202</c:v>
                </c:pt>
                <c:pt idx="7">
                  <c:v>3202</c:v>
                </c:pt>
                <c:pt idx="8">
                  <c:v>3205</c:v>
                </c:pt>
                <c:pt idx="9">
                  <c:v>3204</c:v>
                </c:pt>
                <c:pt idx="10">
                  <c:v>3203</c:v>
                </c:pt>
                <c:pt idx="11">
                  <c:v>3205</c:v>
                </c:pt>
                <c:pt idx="12">
                  <c:v>3205</c:v>
                </c:pt>
                <c:pt idx="13">
                  <c:v>3205</c:v>
                </c:pt>
                <c:pt idx="14">
                  <c:v>3205</c:v>
                </c:pt>
                <c:pt idx="15">
                  <c:v>3205</c:v>
                </c:pt>
                <c:pt idx="16">
                  <c:v>3204</c:v>
                </c:pt>
                <c:pt idx="17">
                  <c:v>3204</c:v>
                </c:pt>
                <c:pt idx="18">
                  <c:v>3204</c:v>
                </c:pt>
                <c:pt idx="19">
                  <c:v>3204</c:v>
                </c:pt>
                <c:pt idx="20">
                  <c:v>3203</c:v>
                </c:pt>
                <c:pt idx="21">
                  <c:v>3204</c:v>
                </c:pt>
                <c:pt idx="22">
                  <c:v>3205</c:v>
                </c:pt>
                <c:pt idx="23">
                  <c:v>3203</c:v>
                </c:pt>
                <c:pt idx="24">
                  <c:v>3205</c:v>
                </c:pt>
                <c:pt idx="25">
                  <c:v>3205</c:v>
                </c:pt>
                <c:pt idx="26">
                  <c:v>3205</c:v>
                </c:pt>
                <c:pt idx="27">
                  <c:v>3205</c:v>
                </c:pt>
                <c:pt idx="28">
                  <c:v>3205</c:v>
                </c:pt>
                <c:pt idx="29">
                  <c:v>3204</c:v>
                </c:pt>
                <c:pt idx="30">
                  <c:v>3205</c:v>
                </c:pt>
                <c:pt idx="31">
                  <c:v>3206</c:v>
                </c:pt>
                <c:pt idx="32">
                  <c:v>3206</c:v>
                </c:pt>
                <c:pt idx="33">
                  <c:v>3206</c:v>
                </c:pt>
                <c:pt idx="34">
                  <c:v>3206</c:v>
                </c:pt>
                <c:pt idx="35">
                  <c:v>3206</c:v>
                </c:pt>
                <c:pt idx="36">
                  <c:v>3207</c:v>
                </c:pt>
                <c:pt idx="37">
                  <c:v>3206</c:v>
                </c:pt>
                <c:pt idx="38">
                  <c:v>3207</c:v>
                </c:pt>
                <c:pt idx="39">
                  <c:v>3206</c:v>
                </c:pt>
                <c:pt idx="40">
                  <c:v>3205</c:v>
                </c:pt>
                <c:pt idx="41">
                  <c:v>3206</c:v>
                </c:pt>
                <c:pt idx="42">
                  <c:v>3206</c:v>
                </c:pt>
                <c:pt idx="43">
                  <c:v>3206</c:v>
                </c:pt>
                <c:pt idx="44">
                  <c:v>3208</c:v>
                </c:pt>
                <c:pt idx="45">
                  <c:v>3208</c:v>
                </c:pt>
                <c:pt idx="46">
                  <c:v>3208</c:v>
                </c:pt>
                <c:pt idx="47">
                  <c:v>3208</c:v>
                </c:pt>
                <c:pt idx="48">
                  <c:v>3212</c:v>
                </c:pt>
                <c:pt idx="49">
                  <c:v>3211</c:v>
                </c:pt>
                <c:pt idx="50">
                  <c:v>3212</c:v>
                </c:pt>
                <c:pt idx="51">
                  <c:v>3223</c:v>
                </c:pt>
                <c:pt idx="52">
                  <c:v>3224</c:v>
                </c:pt>
                <c:pt idx="53">
                  <c:v>3226</c:v>
                </c:pt>
                <c:pt idx="54">
                  <c:v>3227</c:v>
                </c:pt>
                <c:pt idx="55">
                  <c:v>3227</c:v>
                </c:pt>
                <c:pt idx="56">
                  <c:v>3227</c:v>
                </c:pt>
                <c:pt idx="57">
                  <c:v>3228</c:v>
                </c:pt>
                <c:pt idx="58">
                  <c:v>3228</c:v>
                </c:pt>
                <c:pt idx="59">
                  <c:v>3240</c:v>
                </c:pt>
                <c:pt idx="60">
                  <c:v>3254</c:v>
                </c:pt>
                <c:pt idx="61">
                  <c:v>3264</c:v>
                </c:pt>
                <c:pt idx="62">
                  <c:v>3277</c:v>
                </c:pt>
                <c:pt idx="63">
                  <c:v>3288</c:v>
                </c:pt>
                <c:pt idx="64">
                  <c:v>3292</c:v>
                </c:pt>
                <c:pt idx="65">
                  <c:v>3301</c:v>
                </c:pt>
                <c:pt idx="66">
                  <c:v>3314</c:v>
                </c:pt>
                <c:pt idx="67">
                  <c:v>3322</c:v>
                </c:pt>
                <c:pt idx="68">
                  <c:v>3332</c:v>
                </c:pt>
                <c:pt idx="69">
                  <c:v>3337</c:v>
                </c:pt>
                <c:pt idx="70">
                  <c:v>3338</c:v>
                </c:pt>
                <c:pt idx="71">
                  <c:v>3339</c:v>
                </c:pt>
                <c:pt idx="72">
                  <c:v>3341</c:v>
                </c:pt>
                <c:pt idx="73">
                  <c:v>3342</c:v>
                </c:pt>
                <c:pt idx="74">
                  <c:v>3343</c:v>
                </c:pt>
                <c:pt idx="75">
                  <c:v>3344</c:v>
                </c:pt>
                <c:pt idx="76">
                  <c:v>3347</c:v>
                </c:pt>
                <c:pt idx="77">
                  <c:v>3349</c:v>
                </c:pt>
                <c:pt idx="78">
                  <c:v>3352</c:v>
                </c:pt>
                <c:pt idx="79">
                  <c:v>3355</c:v>
                </c:pt>
                <c:pt idx="80">
                  <c:v>3356</c:v>
                </c:pt>
                <c:pt idx="81">
                  <c:v>3358</c:v>
                </c:pt>
                <c:pt idx="82">
                  <c:v>3360</c:v>
                </c:pt>
                <c:pt idx="83">
                  <c:v>3360</c:v>
                </c:pt>
                <c:pt idx="84">
                  <c:v>3361</c:v>
                </c:pt>
                <c:pt idx="85">
                  <c:v>3363</c:v>
                </c:pt>
                <c:pt idx="86">
                  <c:v>3363</c:v>
                </c:pt>
                <c:pt idx="87">
                  <c:v>3366</c:v>
                </c:pt>
                <c:pt idx="88">
                  <c:v>3368</c:v>
                </c:pt>
                <c:pt idx="89">
                  <c:v>3372</c:v>
                </c:pt>
                <c:pt idx="90">
                  <c:v>3374</c:v>
                </c:pt>
                <c:pt idx="91">
                  <c:v>3376</c:v>
                </c:pt>
                <c:pt idx="92">
                  <c:v>3385</c:v>
                </c:pt>
                <c:pt idx="93">
                  <c:v>3394</c:v>
                </c:pt>
                <c:pt idx="94">
                  <c:v>3401</c:v>
                </c:pt>
                <c:pt idx="95">
                  <c:v>3426</c:v>
                </c:pt>
                <c:pt idx="96">
                  <c:v>3468</c:v>
                </c:pt>
                <c:pt idx="97">
                  <c:v>3514</c:v>
                </c:pt>
                <c:pt idx="98">
                  <c:v>3527</c:v>
                </c:pt>
                <c:pt idx="99">
                  <c:v>3535</c:v>
                </c:pt>
                <c:pt idx="100">
                  <c:v>3538</c:v>
                </c:pt>
                <c:pt idx="101">
                  <c:v>3539</c:v>
                </c:pt>
                <c:pt idx="102">
                  <c:v>3540</c:v>
                </c:pt>
                <c:pt idx="103">
                  <c:v>3542</c:v>
                </c:pt>
                <c:pt idx="104">
                  <c:v>3545</c:v>
                </c:pt>
                <c:pt idx="105">
                  <c:v>3545</c:v>
                </c:pt>
                <c:pt idx="106">
                  <c:v>3547</c:v>
                </c:pt>
              </c:numCache>
            </c:numRef>
          </c:val>
          <c:smooth val="0"/>
          <c:extLst>
            <c:ext xmlns:c16="http://schemas.microsoft.com/office/drawing/2014/chart" uri="{C3380CC4-5D6E-409C-BE32-E72D297353CC}">
              <c16:uniqueId val="{00000000-F99D-491E-89E3-7FAB4B2350EA}"/>
            </c:ext>
          </c:extLst>
        </c:ser>
        <c:dLbls>
          <c:showLegendKey val="0"/>
          <c:showVal val="0"/>
          <c:showCatName val="0"/>
          <c:showSerName val="0"/>
          <c:showPercent val="0"/>
          <c:showBubbleSize val="0"/>
        </c:dLbls>
        <c:smooth val="0"/>
        <c:axId val="344306880"/>
        <c:axId val="344306224"/>
      </c:lineChart>
      <c:dateAx>
        <c:axId val="344306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06224"/>
        <c:crosses val="autoZero"/>
        <c:auto val="1"/>
        <c:lblOffset val="100"/>
        <c:baseTimeUnit val="days"/>
      </c:dateAx>
      <c:valAx>
        <c:axId val="344306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0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 Organic Reach</c:v>
                </c:pt>
              </c:strCache>
            </c:strRef>
          </c:tx>
          <c:spPr>
            <a:ln w="28575" cap="rnd">
              <a:solidFill>
                <a:schemeClr val="accent1"/>
              </a:solidFill>
              <a:round/>
            </a:ln>
            <a:effectLst/>
          </c:spPr>
          <c:marker>
            <c:symbol val="none"/>
          </c:marker>
          <c:cat>
            <c:numRef>
              <c:f>Sheet1!$A$2:$A$108</c:f>
              <c:numCache>
                <c:formatCode>m/d/yyyy</c:formatCode>
                <c:ptCount val="107"/>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pt idx="92">
                  <c:v>43831</c:v>
                </c:pt>
                <c:pt idx="93">
                  <c:v>43832</c:v>
                </c:pt>
                <c:pt idx="94">
                  <c:v>43833</c:v>
                </c:pt>
                <c:pt idx="95">
                  <c:v>43834</c:v>
                </c:pt>
                <c:pt idx="96">
                  <c:v>43835</c:v>
                </c:pt>
                <c:pt idx="97">
                  <c:v>43836</c:v>
                </c:pt>
                <c:pt idx="98">
                  <c:v>43837</c:v>
                </c:pt>
                <c:pt idx="99">
                  <c:v>43838</c:v>
                </c:pt>
                <c:pt idx="100">
                  <c:v>43839</c:v>
                </c:pt>
                <c:pt idx="101">
                  <c:v>43840</c:v>
                </c:pt>
                <c:pt idx="102">
                  <c:v>43841</c:v>
                </c:pt>
                <c:pt idx="103">
                  <c:v>43842</c:v>
                </c:pt>
                <c:pt idx="104">
                  <c:v>43843</c:v>
                </c:pt>
                <c:pt idx="105">
                  <c:v>43844</c:v>
                </c:pt>
                <c:pt idx="106">
                  <c:v>43845</c:v>
                </c:pt>
              </c:numCache>
            </c:numRef>
          </c:cat>
          <c:val>
            <c:numRef>
              <c:f>Sheet1!$B$2:$B$108</c:f>
              <c:numCache>
                <c:formatCode>General</c:formatCode>
                <c:ptCount val="107"/>
                <c:pt idx="0">
                  <c:v>131</c:v>
                </c:pt>
                <c:pt idx="1">
                  <c:v>136</c:v>
                </c:pt>
                <c:pt idx="2">
                  <c:v>153</c:v>
                </c:pt>
                <c:pt idx="3">
                  <c:v>115</c:v>
                </c:pt>
                <c:pt idx="4">
                  <c:v>112</c:v>
                </c:pt>
                <c:pt idx="5">
                  <c:v>134</c:v>
                </c:pt>
                <c:pt idx="6">
                  <c:v>177</c:v>
                </c:pt>
                <c:pt idx="7">
                  <c:v>193</c:v>
                </c:pt>
                <c:pt idx="8">
                  <c:v>151</c:v>
                </c:pt>
                <c:pt idx="9">
                  <c:v>127</c:v>
                </c:pt>
                <c:pt idx="10">
                  <c:v>97</c:v>
                </c:pt>
                <c:pt idx="11">
                  <c:v>111</c:v>
                </c:pt>
                <c:pt idx="12">
                  <c:v>122</c:v>
                </c:pt>
                <c:pt idx="13">
                  <c:v>1023</c:v>
                </c:pt>
                <c:pt idx="14">
                  <c:v>898</c:v>
                </c:pt>
                <c:pt idx="15">
                  <c:v>191</c:v>
                </c:pt>
                <c:pt idx="16">
                  <c:v>309</c:v>
                </c:pt>
                <c:pt idx="17">
                  <c:v>163</c:v>
                </c:pt>
                <c:pt idx="18">
                  <c:v>147</c:v>
                </c:pt>
                <c:pt idx="19">
                  <c:v>150</c:v>
                </c:pt>
                <c:pt idx="20">
                  <c:v>96</c:v>
                </c:pt>
                <c:pt idx="21">
                  <c:v>120</c:v>
                </c:pt>
                <c:pt idx="22">
                  <c:v>499</c:v>
                </c:pt>
                <c:pt idx="23">
                  <c:v>925</c:v>
                </c:pt>
                <c:pt idx="24">
                  <c:v>278</c:v>
                </c:pt>
                <c:pt idx="25">
                  <c:v>174</c:v>
                </c:pt>
                <c:pt idx="26">
                  <c:v>181</c:v>
                </c:pt>
                <c:pt idx="27">
                  <c:v>139</c:v>
                </c:pt>
                <c:pt idx="28">
                  <c:v>118</c:v>
                </c:pt>
                <c:pt idx="29">
                  <c:v>599</c:v>
                </c:pt>
                <c:pt idx="30">
                  <c:v>182</c:v>
                </c:pt>
                <c:pt idx="31">
                  <c:v>167</c:v>
                </c:pt>
                <c:pt idx="32">
                  <c:v>139</c:v>
                </c:pt>
                <c:pt idx="33">
                  <c:v>132</c:v>
                </c:pt>
                <c:pt idx="34">
                  <c:v>105</c:v>
                </c:pt>
                <c:pt idx="35">
                  <c:v>101</c:v>
                </c:pt>
                <c:pt idx="36">
                  <c:v>136</c:v>
                </c:pt>
                <c:pt idx="37">
                  <c:v>540</c:v>
                </c:pt>
                <c:pt idx="38">
                  <c:v>179</c:v>
                </c:pt>
                <c:pt idx="39">
                  <c:v>131</c:v>
                </c:pt>
                <c:pt idx="40">
                  <c:v>171</c:v>
                </c:pt>
                <c:pt idx="41">
                  <c:v>113</c:v>
                </c:pt>
                <c:pt idx="42">
                  <c:v>687</c:v>
                </c:pt>
                <c:pt idx="43">
                  <c:v>403</c:v>
                </c:pt>
                <c:pt idx="44">
                  <c:v>750</c:v>
                </c:pt>
                <c:pt idx="45">
                  <c:v>283</c:v>
                </c:pt>
                <c:pt idx="46">
                  <c:v>185</c:v>
                </c:pt>
                <c:pt idx="47">
                  <c:v>202</c:v>
                </c:pt>
                <c:pt idx="48">
                  <c:v>115</c:v>
                </c:pt>
                <c:pt idx="49">
                  <c:v>543</c:v>
                </c:pt>
                <c:pt idx="50">
                  <c:v>164</c:v>
                </c:pt>
                <c:pt idx="51">
                  <c:v>1591</c:v>
                </c:pt>
                <c:pt idx="52">
                  <c:v>444</c:v>
                </c:pt>
                <c:pt idx="53">
                  <c:v>230</c:v>
                </c:pt>
                <c:pt idx="54">
                  <c:v>179</c:v>
                </c:pt>
                <c:pt idx="55">
                  <c:v>151</c:v>
                </c:pt>
                <c:pt idx="56">
                  <c:v>630</c:v>
                </c:pt>
                <c:pt idx="57">
                  <c:v>170</c:v>
                </c:pt>
                <c:pt idx="58">
                  <c:v>506</c:v>
                </c:pt>
                <c:pt idx="59">
                  <c:v>142</c:v>
                </c:pt>
                <c:pt idx="60">
                  <c:v>140</c:v>
                </c:pt>
                <c:pt idx="61">
                  <c:v>133</c:v>
                </c:pt>
                <c:pt idx="62">
                  <c:v>127</c:v>
                </c:pt>
                <c:pt idx="63">
                  <c:v>506</c:v>
                </c:pt>
                <c:pt idx="64">
                  <c:v>759</c:v>
                </c:pt>
                <c:pt idx="65">
                  <c:v>517</c:v>
                </c:pt>
                <c:pt idx="66">
                  <c:v>171</c:v>
                </c:pt>
                <c:pt idx="67">
                  <c:v>141</c:v>
                </c:pt>
                <c:pt idx="68">
                  <c:v>132</c:v>
                </c:pt>
                <c:pt idx="69">
                  <c:v>119</c:v>
                </c:pt>
                <c:pt idx="70">
                  <c:v>93</c:v>
                </c:pt>
                <c:pt idx="71">
                  <c:v>199</c:v>
                </c:pt>
                <c:pt idx="72">
                  <c:v>1008</c:v>
                </c:pt>
                <c:pt idx="73">
                  <c:v>333</c:v>
                </c:pt>
                <c:pt idx="74">
                  <c:v>169</c:v>
                </c:pt>
                <c:pt idx="75">
                  <c:v>188</c:v>
                </c:pt>
                <c:pt idx="76">
                  <c:v>201</c:v>
                </c:pt>
                <c:pt idx="77">
                  <c:v>717</c:v>
                </c:pt>
                <c:pt idx="78">
                  <c:v>538</c:v>
                </c:pt>
                <c:pt idx="79">
                  <c:v>707</c:v>
                </c:pt>
                <c:pt idx="80">
                  <c:v>193</c:v>
                </c:pt>
                <c:pt idx="81">
                  <c:v>166</c:v>
                </c:pt>
                <c:pt idx="82">
                  <c:v>175</c:v>
                </c:pt>
                <c:pt idx="83">
                  <c:v>111</c:v>
                </c:pt>
                <c:pt idx="84">
                  <c:v>80</c:v>
                </c:pt>
                <c:pt idx="85">
                  <c:v>98</c:v>
                </c:pt>
                <c:pt idx="86">
                  <c:v>115</c:v>
                </c:pt>
                <c:pt idx="87">
                  <c:v>195</c:v>
                </c:pt>
                <c:pt idx="88">
                  <c:v>426</c:v>
                </c:pt>
                <c:pt idx="89">
                  <c:v>222</c:v>
                </c:pt>
                <c:pt idx="90">
                  <c:v>126</c:v>
                </c:pt>
                <c:pt idx="91">
                  <c:v>438</c:v>
                </c:pt>
                <c:pt idx="92">
                  <c:v>1744</c:v>
                </c:pt>
                <c:pt idx="93">
                  <c:v>2467</c:v>
                </c:pt>
                <c:pt idx="94">
                  <c:v>6551</c:v>
                </c:pt>
                <c:pt idx="95">
                  <c:v>15211</c:v>
                </c:pt>
                <c:pt idx="96">
                  <c:v>50643</c:v>
                </c:pt>
                <c:pt idx="97">
                  <c:v>36073</c:v>
                </c:pt>
                <c:pt idx="98">
                  <c:v>18559</c:v>
                </c:pt>
                <c:pt idx="99">
                  <c:v>8180</c:v>
                </c:pt>
                <c:pt idx="100">
                  <c:v>5863</c:v>
                </c:pt>
                <c:pt idx="101">
                  <c:v>2925</c:v>
                </c:pt>
                <c:pt idx="102">
                  <c:v>2049</c:v>
                </c:pt>
                <c:pt idx="103">
                  <c:v>1173</c:v>
                </c:pt>
                <c:pt idx="104">
                  <c:v>806</c:v>
                </c:pt>
                <c:pt idx="105">
                  <c:v>757</c:v>
                </c:pt>
                <c:pt idx="106">
                  <c:v>667</c:v>
                </c:pt>
              </c:numCache>
            </c:numRef>
          </c:val>
          <c:smooth val="0"/>
          <c:extLst>
            <c:ext xmlns:c16="http://schemas.microsoft.com/office/drawing/2014/chart" uri="{C3380CC4-5D6E-409C-BE32-E72D297353CC}">
              <c16:uniqueId val="{00000000-750F-458E-A33C-E74503766DD3}"/>
            </c:ext>
          </c:extLst>
        </c:ser>
        <c:ser>
          <c:idx val="1"/>
          <c:order val="1"/>
          <c:tx>
            <c:strRef>
              <c:f>Sheet1!$C$1</c:f>
              <c:strCache>
                <c:ptCount val="1"/>
                <c:pt idx="0">
                  <c:v>TrendSet Paid Reach</c:v>
                </c:pt>
              </c:strCache>
            </c:strRef>
          </c:tx>
          <c:spPr>
            <a:ln w="28575" cap="rnd">
              <a:solidFill>
                <a:schemeClr val="accent2"/>
              </a:solidFill>
              <a:round/>
            </a:ln>
            <a:effectLst/>
          </c:spPr>
          <c:marker>
            <c:symbol val="none"/>
          </c:marker>
          <c:cat>
            <c:numRef>
              <c:f>Sheet1!$A$2:$A$108</c:f>
              <c:numCache>
                <c:formatCode>m/d/yyyy</c:formatCode>
                <c:ptCount val="107"/>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pt idx="92">
                  <c:v>43831</c:v>
                </c:pt>
                <c:pt idx="93">
                  <c:v>43832</c:v>
                </c:pt>
                <c:pt idx="94">
                  <c:v>43833</c:v>
                </c:pt>
                <c:pt idx="95">
                  <c:v>43834</c:v>
                </c:pt>
                <c:pt idx="96">
                  <c:v>43835</c:v>
                </c:pt>
                <c:pt idx="97">
                  <c:v>43836</c:v>
                </c:pt>
                <c:pt idx="98">
                  <c:v>43837</c:v>
                </c:pt>
                <c:pt idx="99">
                  <c:v>43838</c:v>
                </c:pt>
                <c:pt idx="100">
                  <c:v>43839</c:v>
                </c:pt>
                <c:pt idx="101">
                  <c:v>43840</c:v>
                </c:pt>
                <c:pt idx="102">
                  <c:v>43841</c:v>
                </c:pt>
                <c:pt idx="103">
                  <c:v>43842</c:v>
                </c:pt>
                <c:pt idx="104">
                  <c:v>43843</c:v>
                </c:pt>
                <c:pt idx="105">
                  <c:v>43844</c:v>
                </c:pt>
                <c:pt idx="106">
                  <c:v>43845</c:v>
                </c:pt>
              </c:numCache>
            </c:numRef>
          </c:cat>
          <c:val>
            <c:numRef>
              <c:f>Sheet1!$C$2:$C$108</c:f>
              <c:numCache>
                <c:formatCode>General</c:formatCode>
                <c:ptCount val="10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numCache>
            </c:numRef>
          </c:val>
          <c:smooth val="0"/>
          <c:extLst>
            <c:ext xmlns:c16="http://schemas.microsoft.com/office/drawing/2014/chart" uri="{C3380CC4-5D6E-409C-BE32-E72D297353CC}">
              <c16:uniqueId val="{00000001-750F-458E-A33C-E74503766DD3}"/>
            </c:ext>
          </c:extLst>
        </c:ser>
        <c:ser>
          <c:idx val="2"/>
          <c:order val="2"/>
          <c:tx>
            <c:strRef>
              <c:f>Sheet1!$D$1</c:f>
              <c:strCache>
                <c:ptCount val="1"/>
                <c:pt idx="0">
                  <c:v>TrendSet Viral Reach</c:v>
                </c:pt>
              </c:strCache>
            </c:strRef>
          </c:tx>
          <c:spPr>
            <a:ln w="28575" cap="rnd">
              <a:solidFill>
                <a:schemeClr val="accent3"/>
              </a:solidFill>
              <a:round/>
            </a:ln>
            <a:effectLst/>
          </c:spPr>
          <c:marker>
            <c:symbol val="none"/>
          </c:marker>
          <c:cat>
            <c:numRef>
              <c:f>Sheet1!$A$2:$A$108</c:f>
              <c:numCache>
                <c:formatCode>m/d/yyyy</c:formatCode>
                <c:ptCount val="107"/>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pt idx="92">
                  <c:v>43831</c:v>
                </c:pt>
                <c:pt idx="93">
                  <c:v>43832</c:v>
                </c:pt>
                <c:pt idx="94">
                  <c:v>43833</c:v>
                </c:pt>
                <c:pt idx="95">
                  <c:v>43834</c:v>
                </c:pt>
                <c:pt idx="96">
                  <c:v>43835</c:v>
                </c:pt>
                <c:pt idx="97">
                  <c:v>43836</c:v>
                </c:pt>
                <c:pt idx="98">
                  <c:v>43837</c:v>
                </c:pt>
                <c:pt idx="99">
                  <c:v>43838</c:v>
                </c:pt>
                <c:pt idx="100">
                  <c:v>43839</c:v>
                </c:pt>
                <c:pt idx="101">
                  <c:v>43840</c:v>
                </c:pt>
                <c:pt idx="102">
                  <c:v>43841</c:v>
                </c:pt>
                <c:pt idx="103">
                  <c:v>43842</c:v>
                </c:pt>
                <c:pt idx="104">
                  <c:v>43843</c:v>
                </c:pt>
                <c:pt idx="105">
                  <c:v>43844</c:v>
                </c:pt>
                <c:pt idx="106">
                  <c:v>43845</c:v>
                </c:pt>
              </c:numCache>
            </c:numRef>
          </c:cat>
          <c:val>
            <c:numRef>
              <c:f>Sheet1!$D$2:$D$108</c:f>
              <c:numCache>
                <c:formatCode>General</c:formatCode>
                <c:ptCount val="107"/>
                <c:pt idx="0">
                  <c:v>127</c:v>
                </c:pt>
                <c:pt idx="1">
                  <c:v>133</c:v>
                </c:pt>
                <c:pt idx="2">
                  <c:v>153</c:v>
                </c:pt>
                <c:pt idx="3">
                  <c:v>115</c:v>
                </c:pt>
                <c:pt idx="4">
                  <c:v>109</c:v>
                </c:pt>
                <c:pt idx="5">
                  <c:v>134</c:v>
                </c:pt>
                <c:pt idx="6">
                  <c:v>177</c:v>
                </c:pt>
                <c:pt idx="7">
                  <c:v>191</c:v>
                </c:pt>
                <c:pt idx="8">
                  <c:v>147</c:v>
                </c:pt>
                <c:pt idx="9">
                  <c:v>126</c:v>
                </c:pt>
                <c:pt idx="10">
                  <c:v>96</c:v>
                </c:pt>
                <c:pt idx="11">
                  <c:v>109</c:v>
                </c:pt>
                <c:pt idx="12">
                  <c:v>120</c:v>
                </c:pt>
                <c:pt idx="13">
                  <c:v>183</c:v>
                </c:pt>
                <c:pt idx="14">
                  <c:v>136</c:v>
                </c:pt>
                <c:pt idx="15">
                  <c:v>100</c:v>
                </c:pt>
                <c:pt idx="16">
                  <c:v>128</c:v>
                </c:pt>
                <c:pt idx="17">
                  <c:v>111</c:v>
                </c:pt>
                <c:pt idx="18">
                  <c:v>124</c:v>
                </c:pt>
                <c:pt idx="19">
                  <c:v>129</c:v>
                </c:pt>
                <c:pt idx="20">
                  <c:v>90</c:v>
                </c:pt>
                <c:pt idx="21">
                  <c:v>117</c:v>
                </c:pt>
                <c:pt idx="22">
                  <c:v>495</c:v>
                </c:pt>
                <c:pt idx="23">
                  <c:v>303</c:v>
                </c:pt>
                <c:pt idx="24">
                  <c:v>207</c:v>
                </c:pt>
                <c:pt idx="25">
                  <c:v>146</c:v>
                </c:pt>
                <c:pt idx="26">
                  <c:v>154</c:v>
                </c:pt>
                <c:pt idx="27">
                  <c:v>136</c:v>
                </c:pt>
                <c:pt idx="28">
                  <c:v>117</c:v>
                </c:pt>
                <c:pt idx="29">
                  <c:v>117</c:v>
                </c:pt>
                <c:pt idx="30">
                  <c:v>114</c:v>
                </c:pt>
                <c:pt idx="31">
                  <c:v>145</c:v>
                </c:pt>
                <c:pt idx="32">
                  <c:v>118</c:v>
                </c:pt>
                <c:pt idx="33">
                  <c:v>126</c:v>
                </c:pt>
                <c:pt idx="34">
                  <c:v>97</c:v>
                </c:pt>
                <c:pt idx="35">
                  <c:v>98</c:v>
                </c:pt>
                <c:pt idx="36">
                  <c:v>133</c:v>
                </c:pt>
                <c:pt idx="37">
                  <c:v>97</c:v>
                </c:pt>
                <c:pt idx="38">
                  <c:v>139</c:v>
                </c:pt>
                <c:pt idx="39">
                  <c:v>115</c:v>
                </c:pt>
                <c:pt idx="40">
                  <c:v>148</c:v>
                </c:pt>
                <c:pt idx="41">
                  <c:v>105</c:v>
                </c:pt>
                <c:pt idx="42">
                  <c:v>232</c:v>
                </c:pt>
                <c:pt idx="43">
                  <c:v>334</c:v>
                </c:pt>
                <c:pt idx="44">
                  <c:v>142</c:v>
                </c:pt>
                <c:pt idx="45">
                  <c:v>173</c:v>
                </c:pt>
                <c:pt idx="46">
                  <c:v>147</c:v>
                </c:pt>
                <c:pt idx="47">
                  <c:v>155</c:v>
                </c:pt>
                <c:pt idx="48">
                  <c:v>101</c:v>
                </c:pt>
                <c:pt idx="49">
                  <c:v>117</c:v>
                </c:pt>
                <c:pt idx="50">
                  <c:v>96</c:v>
                </c:pt>
                <c:pt idx="51">
                  <c:v>1537</c:v>
                </c:pt>
                <c:pt idx="52">
                  <c:v>412</c:v>
                </c:pt>
                <c:pt idx="53">
                  <c:v>222</c:v>
                </c:pt>
                <c:pt idx="54">
                  <c:v>174</c:v>
                </c:pt>
                <c:pt idx="55">
                  <c:v>148</c:v>
                </c:pt>
                <c:pt idx="56">
                  <c:v>140</c:v>
                </c:pt>
                <c:pt idx="57">
                  <c:v>112</c:v>
                </c:pt>
                <c:pt idx="58">
                  <c:v>96</c:v>
                </c:pt>
                <c:pt idx="59">
                  <c:v>92</c:v>
                </c:pt>
                <c:pt idx="60">
                  <c:v>112</c:v>
                </c:pt>
                <c:pt idx="61">
                  <c:v>109</c:v>
                </c:pt>
                <c:pt idx="62">
                  <c:v>115</c:v>
                </c:pt>
                <c:pt idx="63">
                  <c:v>101</c:v>
                </c:pt>
                <c:pt idx="64">
                  <c:v>114</c:v>
                </c:pt>
                <c:pt idx="65">
                  <c:v>100</c:v>
                </c:pt>
                <c:pt idx="66">
                  <c:v>99</c:v>
                </c:pt>
                <c:pt idx="67">
                  <c:v>93</c:v>
                </c:pt>
                <c:pt idx="68">
                  <c:v>100</c:v>
                </c:pt>
                <c:pt idx="69">
                  <c:v>109</c:v>
                </c:pt>
                <c:pt idx="70">
                  <c:v>91</c:v>
                </c:pt>
                <c:pt idx="71">
                  <c:v>197</c:v>
                </c:pt>
                <c:pt idx="72">
                  <c:v>627</c:v>
                </c:pt>
                <c:pt idx="73">
                  <c:v>294</c:v>
                </c:pt>
                <c:pt idx="74">
                  <c:v>144</c:v>
                </c:pt>
                <c:pt idx="75">
                  <c:v>156</c:v>
                </c:pt>
                <c:pt idx="76">
                  <c:v>190</c:v>
                </c:pt>
                <c:pt idx="77">
                  <c:v>276</c:v>
                </c:pt>
                <c:pt idx="78">
                  <c:v>439</c:v>
                </c:pt>
                <c:pt idx="79">
                  <c:v>194</c:v>
                </c:pt>
                <c:pt idx="80">
                  <c:v>113</c:v>
                </c:pt>
                <c:pt idx="81">
                  <c:v>142</c:v>
                </c:pt>
                <c:pt idx="82">
                  <c:v>156</c:v>
                </c:pt>
                <c:pt idx="83">
                  <c:v>109</c:v>
                </c:pt>
                <c:pt idx="84">
                  <c:v>77</c:v>
                </c:pt>
                <c:pt idx="85">
                  <c:v>91</c:v>
                </c:pt>
                <c:pt idx="86">
                  <c:v>110</c:v>
                </c:pt>
                <c:pt idx="87">
                  <c:v>191</c:v>
                </c:pt>
                <c:pt idx="88">
                  <c:v>419</c:v>
                </c:pt>
                <c:pt idx="89">
                  <c:v>207</c:v>
                </c:pt>
                <c:pt idx="90">
                  <c:v>117</c:v>
                </c:pt>
                <c:pt idx="91">
                  <c:v>107</c:v>
                </c:pt>
                <c:pt idx="92">
                  <c:v>1339</c:v>
                </c:pt>
                <c:pt idx="93">
                  <c:v>1652</c:v>
                </c:pt>
                <c:pt idx="94">
                  <c:v>5870</c:v>
                </c:pt>
                <c:pt idx="95">
                  <c:v>14593</c:v>
                </c:pt>
                <c:pt idx="96">
                  <c:v>49406</c:v>
                </c:pt>
                <c:pt idx="97">
                  <c:v>35425</c:v>
                </c:pt>
                <c:pt idx="98">
                  <c:v>17392</c:v>
                </c:pt>
                <c:pt idx="99">
                  <c:v>7903</c:v>
                </c:pt>
                <c:pt idx="100">
                  <c:v>3854</c:v>
                </c:pt>
                <c:pt idx="101">
                  <c:v>2210</c:v>
                </c:pt>
                <c:pt idx="102">
                  <c:v>1698</c:v>
                </c:pt>
                <c:pt idx="103">
                  <c:v>914</c:v>
                </c:pt>
                <c:pt idx="104">
                  <c:v>581</c:v>
                </c:pt>
                <c:pt idx="105">
                  <c:v>651</c:v>
                </c:pt>
                <c:pt idx="106">
                  <c:v>525</c:v>
                </c:pt>
              </c:numCache>
            </c:numRef>
          </c:val>
          <c:smooth val="0"/>
          <c:extLst>
            <c:ext xmlns:c16="http://schemas.microsoft.com/office/drawing/2014/chart" uri="{C3380CC4-5D6E-409C-BE32-E72D297353CC}">
              <c16:uniqueId val="{00000002-750F-458E-A33C-E74503766DD3}"/>
            </c:ext>
          </c:extLst>
        </c:ser>
        <c:dLbls>
          <c:showLegendKey val="0"/>
          <c:showVal val="0"/>
          <c:showCatName val="0"/>
          <c:showSerName val="0"/>
          <c:showPercent val="0"/>
          <c:showBubbleSize val="0"/>
        </c:dLbls>
        <c:smooth val="0"/>
        <c:axId val="618880576"/>
        <c:axId val="618878936"/>
      </c:lineChart>
      <c:dateAx>
        <c:axId val="618880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8878936"/>
        <c:crosses val="autoZero"/>
        <c:auto val="1"/>
        <c:lblOffset val="100"/>
        <c:baseTimeUnit val="days"/>
      </c:dateAx>
      <c:valAx>
        <c:axId val="61887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888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Sheet1!$A$2:$A$108</c:f>
              <c:numCache>
                <c:formatCode>m/d/yyyy</c:formatCode>
                <c:ptCount val="107"/>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pt idx="92">
                  <c:v>43831</c:v>
                </c:pt>
                <c:pt idx="93">
                  <c:v>43832</c:v>
                </c:pt>
                <c:pt idx="94">
                  <c:v>43833</c:v>
                </c:pt>
                <c:pt idx="95">
                  <c:v>43834</c:v>
                </c:pt>
                <c:pt idx="96">
                  <c:v>43835</c:v>
                </c:pt>
                <c:pt idx="97">
                  <c:v>43836</c:v>
                </c:pt>
                <c:pt idx="98">
                  <c:v>43837</c:v>
                </c:pt>
                <c:pt idx="99">
                  <c:v>43838</c:v>
                </c:pt>
                <c:pt idx="100">
                  <c:v>43839</c:v>
                </c:pt>
                <c:pt idx="101">
                  <c:v>43840</c:v>
                </c:pt>
                <c:pt idx="102">
                  <c:v>43841</c:v>
                </c:pt>
                <c:pt idx="103">
                  <c:v>43842</c:v>
                </c:pt>
                <c:pt idx="104">
                  <c:v>43843</c:v>
                </c:pt>
                <c:pt idx="105">
                  <c:v>43844</c:v>
                </c:pt>
                <c:pt idx="106">
                  <c:v>43845</c:v>
                </c:pt>
              </c:numCache>
            </c:numRef>
          </c:cat>
          <c:val>
            <c:numRef>
              <c:f>Sheet1!$B$2:$B$108</c:f>
              <c:numCache>
                <c:formatCode>General</c:formatCode>
                <c:ptCount val="107"/>
                <c:pt idx="0">
                  <c:v>0</c:v>
                </c:pt>
                <c:pt idx="1">
                  <c:v>0</c:v>
                </c:pt>
                <c:pt idx="2">
                  <c:v>0</c:v>
                </c:pt>
                <c:pt idx="3">
                  <c:v>0</c:v>
                </c:pt>
                <c:pt idx="4">
                  <c:v>0</c:v>
                </c:pt>
                <c:pt idx="5">
                  <c:v>0</c:v>
                </c:pt>
                <c:pt idx="6">
                  <c:v>0</c:v>
                </c:pt>
                <c:pt idx="7">
                  <c:v>0</c:v>
                </c:pt>
                <c:pt idx="8">
                  <c:v>0</c:v>
                </c:pt>
                <c:pt idx="9">
                  <c:v>0</c:v>
                </c:pt>
                <c:pt idx="10">
                  <c:v>0</c:v>
                </c:pt>
                <c:pt idx="11">
                  <c:v>0</c:v>
                </c:pt>
                <c:pt idx="12">
                  <c:v>0</c:v>
                </c:pt>
                <c:pt idx="13">
                  <c:v>0.31201248049921998</c:v>
                </c:pt>
                <c:pt idx="14">
                  <c:v>0.28081123244929801</c:v>
                </c:pt>
                <c:pt idx="15">
                  <c:v>0</c:v>
                </c:pt>
                <c:pt idx="16">
                  <c:v>0.15600624024960999</c:v>
                </c:pt>
                <c:pt idx="17">
                  <c:v>0</c:v>
                </c:pt>
                <c:pt idx="18">
                  <c:v>0</c:v>
                </c:pt>
                <c:pt idx="19">
                  <c:v>0</c:v>
                </c:pt>
                <c:pt idx="20">
                  <c:v>0</c:v>
                </c:pt>
                <c:pt idx="21">
                  <c:v>0</c:v>
                </c:pt>
                <c:pt idx="22">
                  <c:v>0</c:v>
                </c:pt>
                <c:pt idx="23">
                  <c:v>0.78027465667915097</c:v>
                </c:pt>
                <c:pt idx="24">
                  <c:v>0</c:v>
                </c:pt>
                <c:pt idx="25">
                  <c:v>0</c:v>
                </c:pt>
                <c:pt idx="26">
                  <c:v>0</c:v>
                </c:pt>
                <c:pt idx="27">
                  <c:v>0</c:v>
                </c:pt>
                <c:pt idx="28">
                  <c:v>0</c:v>
                </c:pt>
                <c:pt idx="29">
                  <c:v>0.43681747269890803</c:v>
                </c:pt>
                <c:pt idx="30">
                  <c:v>0</c:v>
                </c:pt>
                <c:pt idx="31">
                  <c:v>0</c:v>
                </c:pt>
                <c:pt idx="32">
                  <c:v>0</c:v>
                </c:pt>
                <c:pt idx="33">
                  <c:v>0</c:v>
                </c:pt>
                <c:pt idx="34">
                  <c:v>0</c:v>
                </c:pt>
                <c:pt idx="35">
                  <c:v>0</c:v>
                </c:pt>
                <c:pt idx="36">
                  <c:v>0</c:v>
                </c:pt>
                <c:pt idx="37">
                  <c:v>0.24953212726138499</c:v>
                </c:pt>
                <c:pt idx="38">
                  <c:v>0</c:v>
                </c:pt>
                <c:pt idx="39">
                  <c:v>0</c:v>
                </c:pt>
                <c:pt idx="40">
                  <c:v>0</c:v>
                </c:pt>
                <c:pt idx="41">
                  <c:v>0</c:v>
                </c:pt>
                <c:pt idx="42">
                  <c:v>0.31191515907673101</c:v>
                </c:pt>
                <c:pt idx="43">
                  <c:v>0</c:v>
                </c:pt>
                <c:pt idx="44">
                  <c:v>0.59263880224578902</c:v>
                </c:pt>
                <c:pt idx="45">
                  <c:v>0</c:v>
                </c:pt>
                <c:pt idx="46">
                  <c:v>0</c:v>
                </c:pt>
                <c:pt idx="47">
                  <c:v>0</c:v>
                </c:pt>
                <c:pt idx="48">
                  <c:v>0</c:v>
                </c:pt>
                <c:pt idx="49">
                  <c:v>0.74743070694487701</c:v>
                </c:pt>
                <c:pt idx="50">
                  <c:v>0</c:v>
                </c:pt>
                <c:pt idx="51">
                  <c:v>0</c:v>
                </c:pt>
                <c:pt idx="52">
                  <c:v>0</c:v>
                </c:pt>
                <c:pt idx="53">
                  <c:v>0</c:v>
                </c:pt>
                <c:pt idx="54">
                  <c:v>0</c:v>
                </c:pt>
                <c:pt idx="55">
                  <c:v>0</c:v>
                </c:pt>
                <c:pt idx="56">
                  <c:v>0.30988534242330301</c:v>
                </c:pt>
                <c:pt idx="57">
                  <c:v>0</c:v>
                </c:pt>
                <c:pt idx="58">
                  <c:v>0.37186241090796401</c:v>
                </c:pt>
                <c:pt idx="59">
                  <c:v>0</c:v>
                </c:pt>
                <c:pt idx="60">
                  <c:v>0</c:v>
                </c:pt>
                <c:pt idx="61">
                  <c:v>0</c:v>
                </c:pt>
                <c:pt idx="62">
                  <c:v>0</c:v>
                </c:pt>
                <c:pt idx="63">
                  <c:v>0.335161486898233</c:v>
                </c:pt>
                <c:pt idx="64">
                  <c:v>0.24316109422492399</c:v>
                </c:pt>
                <c:pt idx="65">
                  <c:v>0.242718446601942</c:v>
                </c:pt>
                <c:pt idx="66">
                  <c:v>0</c:v>
                </c:pt>
                <c:pt idx="67">
                  <c:v>0</c:v>
                </c:pt>
                <c:pt idx="68">
                  <c:v>0</c:v>
                </c:pt>
                <c:pt idx="69">
                  <c:v>0</c:v>
                </c:pt>
                <c:pt idx="70">
                  <c:v>0</c:v>
                </c:pt>
                <c:pt idx="71">
                  <c:v>0</c:v>
                </c:pt>
                <c:pt idx="72">
                  <c:v>0.389221556886228</c:v>
                </c:pt>
                <c:pt idx="73">
                  <c:v>0</c:v>
                </c:pt>
                <c:pt idx="74">
                  <c:v>0</c:v>
                </c:pt>
                <c:pt idx="75">
                  <c:v>0</c:v>
                </c:pt>
                <c:pt idx="76">
                  <c:v>0</c:v>
                </c:pt>
                <c:pt idx="77">
                  <c:v>0.53795576808129097</c:v>
                </c:pt>
                <c:pt idx="78">
                  <c:v>0</c:v>
                </c:pt>
                <c:pt idx="79">
                  <c:v>0.53715308863026001</c:v>
                </c:pt>
                <c:pt idx="80">
                  <c:v>0</c:v>
                </c:pt>
                <c:pt idx="81">
                  <c:v>0</c:v>
                </c:pt>
                <c:pt idx="82">
                  <c:v>0</c:v>
                </c:pt>
                <c:pt idx="83">
                  <c:v>0</c:v>
                </c:pt>
                <c:pt idx="84">
                  <c:v>0</c:v>
                </c:pt>
                <c:pt idx="85">
                  <c:v>0</c:v>
                </c:pt>
                <c:pt idx="86">
                  <c:v>0</c:v>
                </c:pt>
                <c:pt idx="87">
                  <c:v>0</c:v>
                </c:pt>
                <c:pt idx="88">
                  <c:v>0</c:v>
                </c:pt>
                <c:pt idx="89">
                  <c:v>0</c:v>
                </c:pt>
                <c:pt idx="90">
                  <c:v>0</c:v>
                </c:pt>
                <c:pt idx="91">
                  <c:v>0.65204505038529903</c:v>
                </c:pt>
                <c:pt idx="92">
                  <c:v>0</c:v>
                </c:pt>
                <c:pt idx="93">
                  <c:v>0.70921985815602795</c:v>
                </c:pt>
                <c:pt idx="94">
                  <c:v>0.55981143193871497</c:v>
                </c:pt>
                <c:pt idx="95">
                  <c:v>0.64610866372980902</c:v>
                </c:pt>
                <c:pt idx="96">
                  <c:v>0.49843026831083898</c:v>
                </c:pt>
                <c:pt idx="97">
                  <c:v>0.201380897583429</c:v>
                </c:pt>
                <c:pt idx="98">
                  <c:v>0.71204784961549406</c:v>
                </c:pt>
                <c:pt idx="99">
                  <c:v>0</c:v>
                </c:pt>
                <c:pt idx="100">
                  <c:v>0</c:v>
                </c:pt>
                <c:pt idx="101">
                  <c:v>0.33936651583710398</c:v>
                </c:pt>
                <c:pt idx="102">
                  <c:v>0</c:v>
                </c:pt>
                <c:pt idx="103">
                  <c:v>0</c:v>
                </c:pt>
                <c:pt idx="104">
                  <c:v>0</c:v>
                </c:pt>
                <c:pt idx="105">
                  <c:v>0</c:v>
                </c:pt>
                <c:pt idx="106">
                  <c:v>0</c:v>
                </c:pt>
              </c:numCache>
            </c:numRef>
          </c:val>
          <c:smooth val="0"/>
          <c:extLst>
            <c:ext xmlns:c16="http://schemas.microsoft.com/office/drawing/2014/chart" uri="{C3380CC4-5D6E-409C-BE32-E72D297353CC}">
              <c16:uniqueId val="{00000000-C188-4ACE-80F2-C80F2D871C05}"/>
            </c:ext>
          </c:extLst>
        </c:ser>
        <c:dLbls>
          <c:showLegendKey val="0"/>
          <c:showVal val="0"/>
          <c:showCatName val="0"/>
          <c:showSerName val="0"/>
          <c:showPercent val="0"/>
          <c:showBubbleSize val="0"/>
        </c:dLbls>
        <c:smooth val="0"/>
        <c:axId val="618873360"/>
        <c:axId val="618876312"/>
      </c:lineChart>
      <c:dateAx>
        <c:axId val="618873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8876312"/>
        <c:crosses val="autoZero"/>
        <c:auto val="1"/>
        <c:lblOffset val="100"/>
        <c:baseTimeUnit val="days"/>
      </c:dateAx>
      <c:valAx>
        <c:axId val="61887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887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Sheet1!$A$2:$A$108</c:f>
              <c:numCache>
                <c:formatCode>m/d/yyyy</c:formatCode>
                <c:ptCount val="107"/>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pt idx="92">
                  <c:v>43831</c:v>
                </c:pt>
                <c:pt idx="93">
                  <c:v>43832</c:v>
                </c:pt>
                <c:pt idx="94">
                  <c:v>43833</c:v>
                </c:pt>
                <c:pt idx="95">
                  <c:v>43834</c:v>
                </c:pt>
                <c:pt idx="96">
                  <c:v>43835</c:v>
                </c:pt>
                <c:pt idx="97">
                  <c:v>43836</c:v>
                </c:pt>
                <c:pt idx="98">
                  <c:v>43837</c:v>
                </c:pt>
                <c:pt idx="99">
                  <c:v>43838</c:v>
                </c:pt>
                <c:pt idx="100">
                  <c:v>43839</c:v>
                </c:pt>
                <c:pt idx="101">
                  <c:v>43840</c:v>
                </c:pt>
                <c:pt idx="102">
                  <c:v>43841</c:v>
                </c:pt>
                <c:pt idx="103">
                  <c:v>43842</c:v>
                </c:pt>
                <c:pt idx="104">
                  <c:v>43843</c:v>
                </c:pt>
                <c:pt idx="105">
                  <c:v>43844</c:v>
                </c:pt>
                <c:pt idx="106">
                  <c:v>43845</c:v>
                </c:pt>
              </c:numCache>
            </c:numRef>
          </c:cat>
          <c:val>
            <c:numRef>
              <c:f>Sheet1!$B$2:$B$108</c:f>
              <c:numCache>
                <c:formatCode>General</c:formatCode>
                <c:ptCount val="107"/>
                <c:pt idx="0">
                  <c:v>2</c:v>
                </c:pt>
                <c:pt idx="1">
                  <c:v>1</c:v>
                </c:pt>
                <c:pt idx="2">
                  <c:v>1</c:v>
                </c:pt>
                <c:pt idx="3">
                  <c:v>1</c:v>
                </c:pt>
                <c:pt idx="4">
                  <c:v>2</c:v>
                </c:pt>
                <c:pt idx="5">
                  <c:v>1</c:v>
                </c:pt>
                <c:pt idx="6">
                  <c:v>0</c:v>
                </c:pt>
                <c:pt idx="7">
                  <c:v>1</c:v>
                </c:pt>
                <c:pt idx="8">
                  <c:v>3</c:v>
                </c:pt>
                <c:pt idx="9">
                  <c:v>1</c:v>
                </c:pt>
                <c:pt idx="10">
                  <c:v>1</c:v>
                </c:pt>
                <c:pt idx="11">
                  <c:v>4</c:v>
                </c:pt>
                <c:pt idx="12">
                  <c:v>0</c:v>
                </c:pt>
                <c:pt idx="13">
                  <c:v>27</c:v>
                </c:pt>
                <c:pt idx="14">
                  <c:v>28</c:v>
                </c:pt>
                <c:pt idx="15">
                  <c:v>2</c:v>
                </c:pt>
                <c:pt idx="16">
                  <c:v>8</c:v>
                </c:pt>
                <c:pt idx="17">
                  <c:v>1</c:v>
                </c:pt>
                <c:pt idx="18">
                  <c:v>3</c:v>
                </c:pt>
                <c:pt idx="19">
                  <c:v>2</c:v>
                </c:pt>
                <c:pt idx="20">
                  <c:v>2</c:v>
                </c:pt>
                <c:pt idx="21">
                  <c:v>1</c:v>
                </c:pt>
                <c:pt idx="22">
                  <c:v>13</c:v>
                </c:pt>
                <c:pt idx="23">
                  <c:v>32</c:v>
                </c:pt>
                <c:pt idx="24">
                  <c:v>9</c:v>
                </c:pt>
                <c:pt idx="25">
                  <c:v>0</c:v>
                </c:pt>
                <c:pt idx="26">
                  <c:v>3</c:v>
                </c:pt>
                <c:pt idx="27">
                  <c:v>3</c:v>
                </c:pt>
                <c:pt idx="28">
                  <c:v>0</c:v>
                </c:pt>
                <c:pt idx="29">
                  <c:v>18</c:v>
                </c:pt>
                <c:pt idx="30">
                  <c:v>4</c:v>
                </c:pt>
                <c:pt idx="31">
                  <c:v>3</c:v>
                </c:pt>
                <c:pt idx="32">
                  <c:v>2</c:v>
                </c:pt>
                <c:pt idx="33">
                  <c:v>1</c:v>
                </c:pt>
                <c:pt idx="34">
                  <c:v>0</c:v>
                </c:pt>
                <c:pt idx="35">
                  <c:v>2</c:v>
                </c:pt>
                <c:pt idx="36">
                  <c:v>1</c:v>
                </c:pt>
                <c:pt idx="37">
                  <c:v>12</c:v>
                </c:pt>
                <c:pt idx="38">
                  <c:v>4</c:v>
                </c:pt>
                <c:pt idx="39">
                  <c:v>0</c:v>
                </c:pt>
                <c:pt idx="40">
                  <c:v>2</c:v>
                </c:pt>
                <c:pt idx="41">
                  <c:v>2</c:v>
                </c:pt>
                <c:pt idx="42">
                  <c:v>18</c:v>
                </c:pt>
                <c:pt idx="43">
                  <c:v>16</c:v>
                </c:pt>
                <c:pt idx="44">
                  <c:v>25</c:v>
                </c:pt>
                <c:pt idx="45">
                  <c:v>7</c:v>
                </c:pt>
                <c:pt idx="46">
                  <c:v>5</c:v>
                </c:pt>
                <c:pt idx="47">
                  <c:v>3</c:v>
                </c:pt>
                <c:pt idx="48">
                  <c:v>7</c:v>
                </c:pt>
                <c:pt idx="49">
                  <c:v>10</c:v>
                </c:pt>
                <c:pt idx="50">
                  <c:v>4</c:v>
                </c:pt>
                <c:pt idx="51">
                  <c:v>141</c:v>
                </c:pt>
                <c:pt idx="52">
                  <c:v>20</c:v>
                </c:pt>
                <c:pt idx="53">
                  <c:v>5</c:v>
                </c:pt>
                <c:pt idx="54">
                  <c:v>4</c:v>
                </c:pt>
                <c:pt idx="55">
                  <c:v>1</c:v>
                </c:pt>
                <c:pt idx="56">
                  <c:v>16</c:v>
                </c:pt>
                <c:pt idx="57">
                  <c:v>2</c:v>
                </c:pt>
                <c:pt idx="58">
                  <c:v>13</c:v>
                </c:pt>
                <c:pt idx="59">
                  <c:v>13</c:v>
                </c:pt>
                <c:pt idx="60">
                  <c:v>14</c:v>
                </c:pt>
                <c:pt idx="61">
                  <c:v>10</c:v>
                </c:pt>
                <c:pt idx="62">
                  <c:v>12</c:v>
                </c:pt>
                <c:pt idx="63">
                  <c:v>30</c:v>
                </c:pt>
                <c:pt idx="64">
                  <c:v>30</c:v>
                </c:pt>
                <c:pt idx="65">
                  <c:v>25</c:v>
                </c:pt>
                <c:pt idx="66">
                  <c:v>14</c:v>
                </c:pt>
                <c:pt idx="67">
                  <c:v>15</c:v>
                </c:pt>
                <c:pt idx="68">
                  <c:v>10</c:v>
                </c:pt>
                <c:pt idx="69">
                  <c:v>8</c:v>
                </c:pt>
                <c:pt idx="70">
                  <c:v>2</c:v>
                </c:pt>
                <c:pt idx="71">
                  <c:v>5</c:v>
                </c:pt>
                <c:pt idx="72">
                  <c:v>48</c:v>
                </c:pt>
                <c:pt idx="73">
                  <c:v>9</c:v>
                </c:pt>
                <c:pt idx="74">
                  <c:v>6</c:v>
                </c:pt>
                <c:pt idx="75">
                  <c:v>4</c:v>
                </c:pt>
                <c:pt idx="76">
                  <c:v>12</c:v>
                </c:pt>
                <c:pt idx="77">
                  <c:v>26</c:v>
                </c:pt>
                <c:pt idx="78">
                  <c:v>26</c:v>
                </c:pt>
                <c:pt idx="79">
                  <c:v>28</c:v>
                </c:pt>
                <c:pt idx="80">
                  <c:v>3</c:v>
                </c:pt>
                <c:pt idx="81">
                  <c:v>6</c:v>
                </c:pt>
                <c:pt idx="82">
                  <c:v>3</c:v>
                </c:pt>
                <c:pt idx="83">
                  <c:v>0</c:v>
                </c:pt>
                <c:pt idx="84">
                  <c:v>2</c:v>
                </c:pt>
                <c:pt idx="85">
                  <c:v>2</c:v>
                </c:pt>
                <c:pt idx="86">
                  <c:v>1</c:v>
                </c:pt>
                <c:pt idx="87">
                  <c:v>11</c:v>
                </c:pt>
                <c:pt idx="88">
                  <c:v>13</c:v>
                </c:pt>
                <c:pt idx="89">
                  <c:v>6</c:v>
                </c:pt>
                <c:pt idx="90">
                  <c:v>3</c:v>
                </c:pt>
                <c:pt idx="91">
                  <c:v>9</c:v>
                </c:pt>
                <c:pt idx="92">
                  <c:v>94</c:v>
                </c:pt>
                <c:pt idx="93">
                  <c:v>101</c:v>
                </c:pt>
                <c:pt idx="94">
                  <c:v>180</c:v>
                </c:pt>
                <c:pt idx="95">
                  <c:v>542</c:v>
                </c:pt>
                <c:pt idx="96">
                  <c:v>3532</c:v>
                </c:pt>
                <c:pt idx="97">
                  <c:v>2060</c:v>
                </c:pt>
                <c:pt idx="98">
                  <c:v>822</c:v>
                </c:pt>
                <c:pt idx="99">
                  <c:v>355</c:v>
                </c:pt>
                <c:pt idx="100">
                  <c:v>291</c:v>
                </c:pt>
                <c:pt idx="101">
                  <c:v>107</c:v>
                </c:pt>
                <c:pt idx="102">
                  <c:v>55</c:v>
                </c:pt>
                <c:pt idx="103">
                  <c:v>27</c:v>
                </c:pt>
                <c:pt idx="104">
                  <c:v>12</c:v>
                </c:pt>
                <c:pt idx="105">
                  <c:v>10</c:v>
                </c:pt>
                <c:pt idx="106">
                  <c:v>10</c:v>
                </c:pt>
              </c:numCache>
            </c:numRef>
          </c:val>
          <c:smooth val="0"/>
          <c:extLst>
            <c:ext xmlns:c16="http://schemas.microsoft.com/office/drawing/2014/chart" uri="{C3380CC4-5D6E-409C-BE32-E72D297353CC}">
              <c16:uniqueId val="{00000000-AC4C-4131-8400-7F1CE8248F2A}"/>
            </c:ext>
          </c:extLst>
        </c:ser>
        <c:dLbls>
          <c:showLegendKey val="0"/>
          <c:showVal val="0"/>
          <c:showCatName val="0"/>
          <c:showSerName val="0"/>
          <c:showPercent val="0"/>
          <c:showBubbleSize val="0"/>
        </c:dLbls>
        <c:smooth val="0"/>
        <c:axId val="618770368"/>
        <c:axId val="618771352"/>
      </c:lineChart>
      <c:dateAx>
        <c:axId val="618770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8771352"/>
        <c:crosses val="autoZero"/>
        <c:auto val="1"/>
        <c:lblOffset val="100"/>
        <c:baseTimeUnit val="days"/>
      </c:dateAx>
      <c:valAx>
        <c:axId val="61877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877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Sheet1!$A$2:$A$108</c:f>
              <c:numCache>
                <c:formatCode>m/d/yyyy</c:formatCode>
                <c:ptCount val="107"/>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pt idx="92">
                  <c:v>43831</c:v>
                </c:pt>
                <c:pt idx="93">
                  <c:v>43832</c:v>
                </c:pt>
                <c:pt idx="94">
                  <c:v>43833</c:v>
                </c:pt>
                <c:pt idx="95">
                  <c:v>43834</c:v>
                </c:pt>
                <c:pt idx="96">
                  <c:v>43835</c:v>
                </c:pt>
                <c:pt idx="97">
                  <c:v>43836</c:v>
                </c:pt>
                <c:pt idx="98">
                  <c:v>43837</c:v>
                </c:pt>
                <c:pt idx="99">
                  <c:v>43838</c:v>
                </c:pt>
                <c:pt idx="100">
                  <c:v>43839</c:v>
                </c:pt>
                <c:pt idx="101">
                  <c:v>43840</c:v>
                </c:pt>
                <c:pt idx="102">
                  <c:v>43841</c:v>
                </c:pt>
                <c:pt idx="103">
                  <c:v>43842</c:v>
                </c:pt>
                <c:pt idx="104">
                  <c:v>43843</c:v>
                </c:pt>
                <c:pt idx="105">
                  <c:v>43844</c:v>
                </c:pt>
                <c:pt idx="106">
                  <c:v>43845</c:v>
                </c:pt>
              </c:numCache>
            </c:numRef>
          </c:cat>
          <c:val>
            <c:numRef>
              <c:f>Sheet1!$B$2:$B$108</c:f>
              <c:numCache>
                <c:formatCode>General</c:formatCode>
                <c:ptCount val="107"/>
                <c:pt idx="0">
                  <c:v>8</c:v>
                </c:pt>
                <c:pt idx="1">
                  <c:v>7</c:v>
                </c:pt>
                <c:pt idx="2">
                  <c:v>8</c:v>
                </c:pt>
                <c:pt idx="3">
                  <c:v>2</c:v>
                </c:pt>
                <c:pt idx="4">
                  <c:v>8</c:v>
                </c:pt>
                <c:pt idx="5">
                  <c:v>3</c:v>
                </c:pt>
                <c:pt idx="6">
                  <c:v>2</c:v>
                </c:pt>
                <c:pt idx="7">
                  <c:v>12</c:v>
                </c:pt>
                <c:pt idx="8">
                  <c:v>15</c:v>
                </c:pt>
                <c:pt idx="9">
                  <c:v>15</c:v>
                </c:pt>
                <c:pt idx="10">
                  <c:v>8</c:v>
                </c:pt>
                <c:pt idx="11">
                  <c:v>9</c:v>
                </c:pt>
                <c:pt idx="12">
                  <c:v>3</c:v>
                </c:pt>
                <c:pt idx="13">
                  <c:v>12</c:v>
                </c:pt>
                <c:pt idx="14">
                  <c:v>14</c:v>
                </c:pt>
                <c:pt idx="15">
                  <c:v>3</c:v>
                </c:pt>
                <c:pt idx="16">
                  <c:v>12</c:v>
                </c:pt>
                <c:pt idx="17">
                  <c:v>7</c:v>
                </c:pt>
                <c:pt idx="18">
                  <c:v>8</c:v>
                </c:pt>
                <c:pt idx="19">
                  <c:v>3</c:v>
                </c:pt>
                <c:pt idx="20">
                  <c:v>11</c:v>
                </c:pt>
                <c:pt idx="21">
                  <c:v>12</c:v>
                </c:pt>
                <c:pt idx="22">
                  <c:v>11</c:v>
                </c:pt>
                <c:pt idx="23">
                  <c:v>8</c:v>
                </c:pt>
                <c:pt idx="24">
                  <c:v>4</c:v>
                </c:pt>
                <c:pt idx="25">
                  <c:v>3</c:v>
                </c:pt>
                <c:pt idx="26">
                  <c:v>9</c:v>
                </c:pt>
                <c:pt idx="27">
                  <c:v>10</c:v>
                </c:pt>
                <c:pt idx="28">
                  <c:v>12</c:v>
                </c:pt>
                <c:pt idx="29">
                  <c:v>9</c:v>
                </c:pt>
                <c:pt idx="30">
                  <c:v>7</c:v>
                </c:pt>
                <c:pt idx="31">
                  <c:v>10</c:v>
                </c:pt>
                <c:pt idx="32">
                  <c:v>7</c:v>
                </c:pt>
                <c:pt idx="33">
                  <c:v>4</c:v>
                </c:pt>
                <c:pt idx="34">
                  <c:v>6</c:v>
                </c:pt>
                <c:pt idx="35">
                  <c:v>4</c:v>
                </c:pt>
                <c:pt idx="36">
                  <c:v>4</c:v>
                </c:pt>
                <c:pt idx="37">
                  <c:v>3</c:v>
                </c:pt>
                <c:pt idx="38">
                  <c:v>5</c:v>
                </c:pt>
                <c:pt idx="39">
                  <c:v>3</c:v>
                </c:pt>
                <c:pt idx="40">
                  <c:v>3</c:v>
                </c:pt>
                <c:pt idx="41">
                  <c:v>10</c:v>
                </c:pt>
                <c:pt idx="42">
                  <c:v>9</c:v>
                </c:pt>
                <c:pt idx="43">
                  <c:v>4</c:v>
                </c:pt>
                <c:pt idx="44">
                  <c:v>27</c:v>
                </c:pt>
                <c:pt idx="45">
                  <c:v>6</c:v>
                </c:pt>
                <c:pt idx="46">
                  <c:v>4</c:v>
                </c:pt>
                <c:pt idx="47">
                  <c:v>12</c:v>
                </c:pt>
                <c:pt idx="48">
                  <c:v>7</c:v>
                </c:pt>
                <c:pt idx="49">
                  <c:v>10</c:v>
                </c:pt>
                <c:pt idx="50">
                  <c:v>7</c:v>
                </c:pt>
                <c:pt idx="51">
                  <c:v>32</c:v>
                </c:pt>
                <c:pt idx="52">
                  <c:v>15</c:v>
                </c:pt>
                <c:pt idx="53">
                  <c:v>14</c:v>
                </c:pt>
                <c:pt idx="54">
                  <c:v>4</c:v>
                </c:pt>
                <c:pt idx="55">
                  <c:v>7</c:v>
                </c:pt>
                <c:pt idx="56">
                  <c:v>9</c:v>
                </c:pt>
                <c:pt idx="57">
                  <c:v>4</c:v>
                </c:pt>
                <c:pt idx="58">
                  <c:v>14</c:v>
                </c:pt>
                <c:pt idx="59">
                  <c:v>26</c:v>
                </c:pt>
                <c:pt idx="60">
                  <c:v>18</c:v>
                </c:pt>
                <c:pt idx="61">
                  <c:v>20</c:v>
                </c:pt>
                <c:pt idx="62">
                  <c:v>22</c:v>
                </c:pt>
                <c:pt idx="63">
                  <c:v>31</c:v>
                </c:pt>
                <c:pt idx="64">
                  <c:v>17</c:v>
                </c:pt>
                <c:pt idx="65">
                  <c:v>17</c:v>
                </c:pt>
                <c:pt idx="66">
                  <c:v>17</c:v>
                </c:pt>
                <c:pt idx="67">
                  <c:v>15</c:v>
                </c:pt>
                <c:pt idx="68">
                  <c:v>15</c:v>
                </c:pt>
                <c:pt idx="69">
                  <c:v>20</c:v>
                </c:pt>
                <c:pt idx="70">
                  <c:v>5</c:v>
                </c:pt>
                <c:pt idx="71">
                  <c:v>16</c:v>
                </c:pt>
                <c:pt idx="72">
                  <c:v>17</c:v>
                </c:pt>
                <c:pt idx="73">
                  <c:v>14</c:v>
                </c:pt>
                <c:pt idx="74">
                  <c:v>11</c:v>
                </c:pt>
                <c:pt idx="75">
                  <c:v>10</c:v>
                </c:pt>
                <c:pt idx="76">
                  <c:v>24</c:v>
                </c:pt>
                <c:pt idx="77">
                  <c:v>22</c:v>
                </c:pt>
                <c:pt idx="78">
                  <c:v>21</c:v>
                </c:pt>
                <c:pt idx="79">
                  <c:v>34</c:v>
                </c:pt>
                <c:pt idx="80">
                  <c:v>16</c:v>
                </c:pt>
                <c:pt idx="81">
                  <c:v>10</c:v>
                </c:pt>
                <c:pt idx="82">
                  <c:v>14</c:v>
                </c:pt>
                <c:pt idx="83">
                  <c:v>10</c:v>
                </c:pt>
                <c:pt idx="84">
                  <c:v>11</c:v>
                </c:pt>
                <c:pt idx="85">
                  <c:v>14</c:v>
                </c:pt>
                <c:pt idx="86">
                  <c:v>14</c:v>
                </c:pt>
                <c:pt idx="87">
                  <c:v>17</c:v>
                </c:pt>
                <c:pt idx="88">
                  <c:v>25</c:v>
                </c:pt>
                <c:pt idx="89">
                  <c:v>42</c:v>
                </c:pt>
                <c:pt idx="90">
                  <c:v>21</c:v>
                </c:pt>
                <c:pt idx="91">
                  <c:v>17</c:v>
                </c:pt>
                <c:pt idx="92">
                  <c:v>80</c:v>
                </c:pt>
                <c:pt idx="93">
                  <c:v>101</c:v>
                </c:pt>
                <c:pt idx="94">
                  <c:v>117</c:v>
                </c:pt>
                <c:pt idx="95">
                  <c:v>286</c:v>
                </c:pt>
                <c:pt idx="96">
                  <c:v>973</c:v>
                </c:pt>
                <c:pt idx="97">
                  <c:v>598</c:v>
                </c:pt>
                <c:pt idx="98">
                  <c:v>206</c:v>
                </c:pt>
                <c:pt idx="99">
                  <c:v>106</c:v>
                </c:pt>
                <c:pt idx="100">
                  <c:v>79</c:v>
                </c:pt>
                <c:pt idx="101">
                  <c:v>39</c:v>
                </c:pt>
                <c:pt idx="102">
                  <c:v>31</c:v>
                </c:pt>
                <c:pt idx="103">
                  <c:v>32</c:v>
                </c:pt>
                <c:pt idx="104">
                  <c:v>28</c:v>
                </c:pt>
                <c:pt idx="105">
                  <c:v>11</c:v>
                </c:pt>
                <c:pt idx="106">
                  <c:v>24</c:v>
                </c:pt>
              </c:numCache>
            </c:numRef>
          </c:val>
          <c:smooth val="0"/>
          <c:extLst>
            <c:ext xmlns:c16="http://schemas.microsoft.com/office/drawing/2014/chart" uri="{C3380CC4-5D6E-409C-BE32-E72D297353CC}">
              <c16:uniqueId val="{00000000-DE86-4A8C-9DFE-99F426A5AAC2}"/>
            </c:ext>
          </c:extLst>
        </c:ser>
        <c:dLbls>
          <c:showLegendKey val="0"/>
          <c:showVal val="0"/>
          <c:showCatName val="0"/>
          <c:showSerName val="0"/>
          <c:showPercent val="0"/>
          <c:showBubbleSize val="0"/>
        </c:dLbls>
        <c:smooth val="0"/>
        <c:axId val="618803496"/>
        <c:axId val="618807760"/>
      </c:lineChart>
      <c:dateAx>
        <c:axId val="618803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8807760"/>
        <c:crosses val="autoZero"/>
        <c:auto val="1"/>
        <c:lblOffset val="100"/>
        <c:baseTimeUnit val="days"/>
      </c:dateAx>
      <c:valAx>
        <c:axId val="61880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880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FA7AE-CB3F-4623-9617-62B238B4DFA5}"/>
              </a:ext>
            </a:extLst>
          </p:cNvPr>
          <p:cNvSpPr>
            <a:spLocks noGrp="1"/>
          </p:cNvSpPr>
          <p:nvPr>
            <p:ph type="ctrTitle"/>
          </p:nvPr>
        </p:nvSpPr>
        <p:spPr/>
        <p:txBody>
          <a:bodyPr/>
          <a:lstStyle/>
          <a:p>
            <a:r>
              <a:rPr lang="en-US"/>
              <a:t>Facebook Quartal</a:t>
            </a:r>
          </a:p>
        </p:txBody>
      </p:sp>
      <p:sp>
        <p:nvSpPr>
          <p:cNvPr id="3" name="Subtitle 2">
            <a:extLst>
              <a:ext uri="{FF2B5EF4-FFF2-40B4-BE49-F238E27FC236}">
                <a16:creationId xmlns:a16="http://schemas.microsoft.com/office/drawing/2014/main" id="{0CB6E4C5-0651-496A-B4B7-3070ADF33998}"/>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408446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772B9-9CE7-4AAA-B6C8-FD4F9B11ADE7}"/>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3453EA23-CAF3-4E27-96FB-2E8C7638E80E}"/>
              </a:ext>
            </a:extLst>
          </p:cNvPr>
          <p:cNvGraphicFramePr>
            <a:graphicFrameLocks noGrp="1"/>
          </p:cNvGraphicFramePr>
          <p:nvPr>
            <p:ph type="tbl" sz="quarter" idx="13"/>
            <p:extLst>
              <p:ext uri="{D42A27DB-BD31-4B8C-83A1-F6EECF244321}">
                <p14:modId xmlns:p14="http://schemas.microsoft.com/office/powerpoint/2010/main" val="2268338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462905947"/>
                    </a:ext>
                  </a:extLst>
                </a:gridCol>
                <a:gridCol w="493776">
                  <a:extLst>
                    <a:ext uri="{9D8B030D-6E8A-4147-A177-3AD203B41FA5}">
                      <a16:colId xmlns:a16="http://schemas.microsoft.com/office/drawing/2014/main" val="3641934651"/>
                    </a:ext>
                  </a:extLst>
                </a:gridCol>
                <a:gridCol w="246888">
                  <a:extLst>
                    <a:ext uri="{9D8B030D-6E8A-4147-A177-3AD203B41FA5}">
                      <a16:colId xmlns:a16="http://schemas.microsoft.com/office/drawing/2014/main" val="1192843675"/>
                    </a:ext>
                  </a:extLst>
                </a:gridCol>
                <a:gridCol w="246888">
                  <a:extLst>
                    <a:ext uri="{9D8B030D-6E8A-4147-A177-3AD203B41FA5}">
                      <a16:colId xmlns:a16="http://schemas.microsoft.com/office/drawing/2014/main" val="1206217092"/>
                    </a:ext>
                  </a:extLst>
                </a:gridCol>
                <a:gridCol w="246888">
                  <a:extLst>
                    <a:ext uri="{9D8B030D-6E8A-4147-A177-3AD203B41FA5}">
                      <a16:colId xmlns:a16="http://schemas.microsoft.com/office/drawing/2014/main" val="3889136478"/>
                    </a:ext>
                  </a:extLst>
                </a:gridCol>
                <a:gridCol w="246888">
                  <a:extLst>
                    <a:ext uri="{9D8B030D-6E8A-4147-A177-3AD203B41FA5}">
                      <a16:colId xmlns:a16="http://schemas.microsoft.com/office/drawing/2014/main" val="407796462"/>
                    </a:ext>
                  </a:extLst>
                </a:gridCol>
                <a:gridCol w="246888">
                  <a:extLst>
                    <a:ext uri="{9D8B030D-6E8A-4147-A177-3AD203B41FA5}">
                      <a16:colId xmlns:a16="http://schemas.microsoft.com/office/drawing/2014/main" val="3482687957"/>
                    </a:ext>
                  </a:extLst>
                </a:gridCol>
                <a:gridCol w="246888">
                  <a:extLst>
                    <a:ext uri="{9D8B030D-6E8A-4147-A177-3AD203B41FA5}">
                      <a16:colId xmlns:a16="http://schemas.microsoft.com/office/drawing/2014/main" val="2327711486"/>
                    </a:ext>
                  </a:extLst>
                </a:gridCol>
                <a:gridCol w="246888">
                  <a:extLst>
                    <a:ext uri="{9D8B030D-6E8A-4147-A177-3AD203B41FA5}">
                      <a16:colId xmlns:a16="http://schemas.microsoft.com/office/drawing/2014/main" val="3795532831"/>
                    </a:ext>
                  </a:extLst>
                </a:gridCol>
                <a:gridCol w="246888">
                  <a:extLst>
                    <a:ext uri="{9D8B030D-6E8A-4147-A177-3AD203B41FA5}">
                      <a16:colId xmlns:a16="http://schemas.microsoft.com/office/drawing/2014/main" val="417028864"/>
                    </a:ext>
                  </a:extLst>
                </a:gridCol>
                <a:gridCol w="246888">
                  <a:extLst>
                    <a:ext uri="{9D8B030D-6E8A-4147-A177-3AD203B41FA5}">
                      <a16:colId xmlns:a16="http://schemas.microsoft.com/office/drawing/2014/main" val="3730057894"/>
                    </a:ext>
                  </a:extLst>
                </a:gridCol>
                <a:gridCol w="246888">
                  <a:extLst>
                    <a:ext uri="{9D8B030D-6E8A-4147-A177-3AD203B41FA5}">
                      <a16:colId xmlns:a16="http://schemas.microsoft.com/office/drawing/2014/main" val="4135575809"/>
                    </a:ext>
                  </a:extLst>
                </a:gridCol>
                <a:gridCol w="246888">
                  <a:extLst>
                    <a:ext uri="{9D8B030D-6E8A-4147-A177-3AD203B41FA5}">
                      <a16:colId xmlns:a16="http://schemas.microsoft.com/office/drawing/2014/main" val="3898736163"/>
                    </a:ext>
                  </a:extLst>
                </a:gridCol>
                <a:gridCol w="246888">
                  <a:extLst>
                    <a:ext uri="{9D8B030D-6E8A-4147-A177-3AD203B41FA5}">
                      <a16:colId xmlns:a16="http://schemas.microsoft.com/office/drawing/2014/main" val="71861215"/>
                    </a:ext>
                  </a:extLst>
                </a:gridCol>
                <a:gridCol w="246888">
                  <a:extLst>
                    <a:ext uri="{9D8B030D-6E8A-4147-A177-3AD203B41FA5}">
                      <a16:colId xmlns:a16="http://schemas.microsoft.com/office/drawing/2014/main" val="1569260909"/>
                    </a:ext>
                  </a:extLst>
                </a:gridCol>
                <a:gridCol w="246888">
                  <a:extLst>
                    <a:ext uri="{9D8B030D-6E8A-4147-A177-3AD203B41FA5}">
                      <a16:colId xmlns:a16="http://schemas.microsoft.com/office/drawing/2014/main" val="2293859035"/>
                    </a:ext>
                  </a:extLst>
                </a:gridCol>
                <a:gridCol w="246888">
                  <a:extLst>
                    <a:ext uri="{9D8B030D-6E8A-4147-A177-3AD203B41FA5}">
                      <a16:colId xmlns:a16="http://schemas.microsoft.com/office/drawing/2014/main" val="1215698503"/>
                    </a:ext>
                  </a:extLst>
                </a:gridCol>
                <a:gridCol w="246888">
                  <a:extLst>
                    <a:ext uri="{9D8B030D-6E8A-4147-A177-3AD203B41FA5}">
                      <a16:colId xmlns:a16="http://schemas.microsoft.com/office/drawing/2014/main" val="2376621642"/>
                    </a:ext>
                  </a:extLst>
                </a:gridCol>
                <a:gridCol w="246888">
                  <a:extLst>
                    <a:ext uri="{9D8B030D-6E8A-4147-A177-3AD203B41FA5}">
                      <a16:colId xmlns:a16="http://schemas.microsoft.com/office/drawing/2014/main" val="1964756298"/>
                    </a:ext>
                  </a:extLst>
                </a:gridCol>
                <a:gridCol w="246888">
                  <a:extLst>
                    <a:ext uri="{9D8B030D-6E8A-4147-A177-3AD203B41FA5}">
                      <a16:colId xmlns:a16="http://schemas.microsoft.com/office/drawing/2014/main" val="3661281225"/>
                    </a:ext>
                  </a:extLst>
                </a:gridCol>
                <a:gridCol w="246888">
                  <a:extLst>
                    <a:ext uri="{9D8B030D-6E8A-4147-A177-3AD203B41FA5}">
                      <a16:colId xmlns:a16="http://schemas.microsoft.com/office/drawing/2014/main" val="1288836716"/>
                    </a:ext>
                  </a:extLst>
                </a:gridCol>
                <a:gridCol w="246888">
                  <a:extLst>
                    <a:ext uri="{9D8B030D-6E8A-4147-A177-3AD203B41FA5}">
                      <a16:colId xmlns:a16="http://schemas.microsoft.com/office/drawing/2014/main" val="2460020831"/>
                    </a:ext>
                  </a:extLst>
                </a:gridCol>
                <a:gridCol w="246888">
                  <a:extLst>
                    <a:ext uri="{9D8B030D-6E8A-4147-A177-3AD203B41FA5}">
                      <a16:colId xmlns:a16="http://schemas.microsoft.com/office/drawing/2014/main" val="392778542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94783773"/>
                  </a:ext>
                </a:extLst>
              </a:tr>
              <a:tr h="370840">
                <a:tc>
                  <a:txBody>
                    <a:bodyPr/>
                    <a:lstStyle/>
                    <a:p>
                      <a:r>
                        <a:rPr lang="en-US" sz="1000"/>
                        <a:t>TrendSet</a:t>
                      </a:r>
                    </a:p>
                  </a:txBody>
                  <a:tcPr/>
                </a:tc>
                <a:tc>
                  <a:txBody>
                    <a:bodyPr/>
                    <a:lstStyle/>
                    <a:p>
                      <a:r>
                        <a:rPr lang="en-US" sz="1000"/>
                        <a:t>3546</a:t>
                      </a:r>
                    </a:p>
                  </a:txBody>
                  <a:tcPr/>
                </a:tc>
                <a:tc>
                  <a:txBody>
                    <a:bodyPr/>
                    <a:lstStyle/>
                    <a:p>
                      <a:r>
                        <a:rPr lang="en-US" sz="1000"/>
                        <a:t>344</a:t>
                      </a:r>
                    </a:p>
                  </a:txBody>
                  <a:tcPr/>
                </a:tc>
                <a:tc>
                  <a:txBody>
                    <a:bodyPr/>
                    <a:lstStyle/>
                    <a:p>
                      <a:r>
                        <a:rPr lang="en-US" sz="1000"/>
                        <a:t>34</a:t>
                      </a:r>
                    </a:p>
                  </a:txBody>
                  <a:tcPr/>
                </a:tc>
                <a:tc>
                  <a:txBody>
                    <a:bodyPr/>
                    <a:lstStyle/>
                    <a:p>
                      <a:r>
                        <a:rPr lang="en-US" sz="1000"/>
                        <a:t>0</a:t>
                      </a:r>
                    </a:p>
                  </a:txBody>
                  <a:tcPr/>
                </a:tc>
                <a:tc>
                  <a:txBody>
                    <a:bodyPr/>
                    <a:lstStyle/>
                    <a:p>
                      <a:r>
                        <a:rPr lang="en-US" sz="1000"/>
                        <a:t>32</a:t>
                      </a:r>
                    </a:p>
                  </a:txBody>
                  <a:tcPr/>
                </a:tc>
                <a:tc>
                  <a:txBody>
                    <a:bodyPr/>
                    <a:lstStyle/>
                    <a:p>
                      <a:r>
                        <a:rPr lang="en-US" sz="1000"/>
                        <a:t>0</a:t>
                      </a:r>
                    </a:p>
                  </a:txBody>
                  <a:tcPr/>
                </a:tc>
                <a:tc>
                  <a:txBody>
                    <a:bodyPr/>
                    <a:lstStyle/>
                    <a:p>
                      <a:r>
                        <a:rPr lang="en-US" sz="1000"/>
                        <a:t>2</a:t>
                      </a:r>
                    </a:p>
                  </a:txBody>
                  <a:tcPr/>
                </a:tc>
                <a:tc>
                  <a:txBody>
                    <a:bodyPr/>
                    <a:lstStyle/>
                    <a:p>
                      <a:r>
                        <a:rPr lang="en-US" sz="1000"/>
                        <a:t>467</a:t>
                      </a:r>
                    </a:p>
                  </a:txBody>
                  <a:tcPr/>
                </a:tc>
                <a:tc>
                  <a:txBody>
                    <a:bodyPr/>
                    <a:lstStyle/>
                    <a:p>
                      <a:r>
                        <a:rPr lang="en-US" sz="1000"/>
                        <a:t>0</a:t>
                      </a:r>
                    </a:p>
                  </a:txBody>
                  <a:tcPr/>
                </a:tc>
                <a:tc>
                  <a:txBody>
                    <a:bodyPr/>
                    <a:lstStyle/>
                    <a:p>
                      <a:r>
                        <a:rPr lang="en-US" sz="1000"/>
                        <a:t>449</a:t>
                      </a:r>
                    </a:p>
                  </a:txBody>
                  <a:tcPr/>
                </a:tc>
                <a:tc>
                  <a:txBody>
                    <a:bodyPr/>
                    <a:lstStyle/>
                    <a:p>
                      <a:r>
                        <a:rPr lang="en-US" sz="1000"/>
                        <a:t>17</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18</a:t>
                      </a:r>
                    </a:p>
                  </a:txBody>
                  <a:tcPr/>
                </a:tc>
                <a:tc>
                  <a:txBody>
                    <a:bodyPr/>
                    <a:lstStyle/>
                    <a:p>
                      <a:r>
                        <a:rPr lang="en-US" sz="1000"/>
                        <a:t>47</a:t>
                      </a:r>
                    </a:p>
                  </a:txBody>
                  <a:tcPr/>
                </a:tc>
                <a:tc>
                  <a:txBody>
                    <a:bodyPr/>
                    <a:lstStyle/>
                    <a:p>
                      <a:r>
                        <a:rPr lang="en-US" sz="1000"/>
                        <a:t>532</a:t>
                      </a:r>
                    </a:p>
                  </a:txBody>
                  <a:tcPr/>
                </a:tc>
                <a:tc>
                  <a:txBody>
                    <a:bodyPr/>
                    <a:lstStyle/>
                    <a:p>
                      <a:r>
                        <a:rPr lang="en-US" sz="1000"/>
                        <a:t>2</a:t>
                      </a:r>
                    </a:p>
                  </a:txBody>
                  <a:tcPr/>
                </a:tc>
                <a:tc>
                  <a:txBody>
                    <a:bodyPr/>
                    <a:lstStyle/>
                    <a:p>
                      <a:r>
                        <a:rPr lang="en-US" sz="1000"/>
                        <a:t>0</a:t>
                      </a:r>
                    </a:p>
                  </a:txBody>
                  <a:tcPr/>
                </a:tc>
                <a:tc>
                  <a:txBody>
                    <a:bodyPr/>
                    <a:lstStyle/>
                    <a:p>
                      <a:r>
                        <a:rPr lang="en-US" sz="1000"/>
                        <a:t>0.4638 %</a:t>
                      </a:r>
                    </a:p>
                  </a:txBody>
                  <a:tcPr/>
                </a:tc>
                <a:tc>
                  <a:txBody>
                    <a:bodyPr/>
                    <a:lstStyle/>
                    <a:p>
                      <a:r>
                        <a:rPr lang="en-US" sz="1000"/>
                        <a:t>0.0 %</a:t>
                      </a:r>
                    </a:p>
                  </a:txBody>
                  <a:tcPr/>
                </a:tc>
                <a:extLst>
                  <a:ext uri="{0D108BD9-81ED-4DB2-BD59-A6C34878D82A}">
                    <a16:rowId xmlns:a16="http://schemas.microsoft.com/office/drawing/2014/main" val="750957403"/>
                  </a:ext>
                </a:extLst>
              </a:tr>
            </a:tbl>
          </a:graphicData>
        </a:graphic>
      </p:graphicFrame>
      <p:sp>
        <p:nvSpPr>
          <p:cNvPr id="4" name="Text Placeholder 3">
            <a:extLst>
              <a:ext uri="{FF2B5EF4-FFF2-40B4-BE49-F238E27FC236}">
                <a16:creationId xmlns:a16="http://schemas.microsoft.com/office/drawing/2014/main" id="{B8D51E8F-2EB5-4891-82F3-EE46B7441000}"/>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503359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44789-ADCB-4A13-ADE0-58D2790DC675}"/>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CAE5DF57-9E99-40DF-BD96-DD50A082C5A6}"/>
              </a:ext>
            </a:extLst>
          </p:cNvPr>
          <p:cNvGraphicFramePr>
            <a:graphicFrameLocks noGrp="1"/>
          </p:cNvGraphicFramePr>
          <p:nvPr>
            <p:ph type="tbl" sz="quarter" idx="13"/>
            <p:extLst>
              <p:ext uri="{D42A27DB-BD31-4B8C-83A1-F6EECF244321}">
                <p14:modId xmlns:p14="http://schemas.microsoft.com/office/powerpoint/2010/main" val="581474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1240290424"/>
                    </a:ext>
                  </a:extLst>
                </a:gridCol>
                <a:gridCol w="208280">
                  <a:extLst>
                    <a:ext uri="{9D8B030D-6E8A-4147-A177-3AD203B41FA5}">
                      <a16:colId xmlns:a16="http://schemas.microsoft.com/office/drawing/2014/main" val="4107361270"/>
                    </a:ext>
                  </a:extLst>
                </a:gridCol>
                <a:gridCol w="208280">
                  <a:extLst>
                    <a:ext uri="{9D8B030D-6E8A-4147-A177-3AD203B41FA5}">
                      <a16:colId xmlns:a16="http://schemas.microsoft.com/office/drawing/2014/main" val="2283069792"/>
                    </a:ext>
                  </a:extLst>
                </a:gridCol>
                <a:gridCol w="208280">
                  <a:extLst>
                    <a:ext uri="{9D8B030D-6E8A-4147-A177-3AD203B41FA5}">
                      <a16:colId xmlns:a16="http://schemas.microsoft.com/office/drawing/2014/main" val="2459908470"/>
                    </a:ext>
                  </a:extLst>
                </a:gridCol>
                <a:gridCol w="208280">
                  <a:extLst>
                    <a:ext uri="{9D8B030D-6E8A-4147-A177-3AD203B41FA5}">
                      <a16:colId xmlns:a16="http://schemas.microsoft.com/office/drawing/2014/main" val="953246974"/>
                    </a:ext>
                  </a:extLst>
                </a:gridCol>
                <a:gridCol w="208280">
                  <a:extLst>
                    <a:ext uri="{9D8B030D-6E8A-4147-A177-3AD203B41FA5}">
                      <a16:colId xmlns:a16="http://schemas.microsoft.com/office/drawing/2014/main" val="1106689360"/>
                    </a:ext>
                  </a:extLst>
                </a:gridCol>
                <a:gridCol w="208280">
                  <a:extLst>
                    <a:ext uri="{9D8B030D-6E8A-4147-A177-3AD203B41FA5}">
                      <a16:colId xmlns:a16="http://schemas.microsoft.com/office/drawing/2014/main" val="1800138458"/>
                    </a:ext>
                  </a:extLst>
                </a:gridCol>
                <a:gridCol w="208280">
                  <a:extLst>
                    <a:ext uri="{9D8B030D-6E8A-4147-A177-3AD203B41FA5}">
                      <a16:colId xmlns:a16="http://schemas.microsoft.com/office/drawing/2014/main" val="1445847549"/>
                    </a:ext>
                  </a:extLst>
                </a:gridCol>
                <a:gridCol w="208280">
                  <a:extLst>
                    <a:ext uri="{9D8B030D-6E8A-4147-A177-3AD203B41FA5}">
                      <a16:colId xmlns:a16="http://schemas.microsoft.com/office/drawing/2014/main" val="2121082656"/>
                    </a:ext>
                  </a:extLst>
                </a:gridCol>
                <a:gridCol w="208280">
                  <a:extLst>
                    <a:ext uri="{9D8B030D-6E8A-4147-A177-3AD203B41FA5}">
                      <a16:colId xmlns:a16="http://schemas.microsoft.com/office/drawing/2014/main" val="933713028"/>
                    </a:ext>
                  </a:extLst>
                </a:gridCol>
                <a:gridCol w="208280">
                  <a:extLst>
                    <a:ext uri="{9D8B030D-6E8A-4147-A177-3AD203B41FA5}">
                      <a16:colId xmlns:a16="http://schemas.microsoft.com/office/drawing/2014/main" val="1303586363"/>
                    </a:ext>
                  </a:extLst>
                </a:gridCol>
                <a:gridCol w="208280">
                  <a:extLst>
                    <a:ext uri="{9D8B030D-6E8A-4147-A177-3AD203B41FA5}">
                      <a16:colId xmlns:a16="http://schemas.microsoft.com/office/drawing/2014/main" val="1154072346"/>
                    </a:ext>
                  </a:extLst>
                </a:gridCol>
                <a:gridCol w="208280">
                  <a:extLst>
                    <a:ext uri="{9D8B030D-6E8A-4147-A177-3AD203B41FA5}">
                      <a16:colId xmlns:a16="http://schemas.microsoft.com/office/drawing/2014/main" val="1890130036"/>
                    </a:ext>
                  </a:extLst>
                </a:gridCol>
                <a:gridCol w="208280">
                  <a:extLst>
                    <a:ext uri="{9D8B030D-6E8A-4147-A177-3AD203B41FA5}">
                      <a16:colId xmlns:a16="http://schemas.microsoft.com/office/drawing/2014/main" val="1037001731"/>
                    </a:ext>
                  </a:extLst>
                </a:gridCol>
                <a:gridCol w="208280">
                  <a:extLst>
                    <a:ext uri="{9D8B030D-6E8A-4147-A177-3AD203B41FA5}">
                      <a16:colId xmlns:a16="http://schemas.microsoft.com/office/drawing/2014/main" val="2189447849"/>
                    </a:ext>
                  </a:extLst>
                </a:gridCol>
                <a:gridCol w="208280">
                  <a:extLst>
                    <a:ext uri="{9D8B030D-6E8A-4147-A177-3AD203B41FA5}">
                      <a16:colId xmlns:a16="http://schemas.microsoft.com/office/drawing/2014/main" val="625877498"/>
                    </a:ext>
                  </a:extLst>
                </a:gridCol>
                <a:gridCol w="208280">
                  <a:extLst>
                    <a:ext uri="{9D8B030D-6E8A-4147-A177-3AD203B41FA5}">
                      <a16:colId xmlns:a16="http://schemas.microsoft.com/office/drawing/2014/main" val="3850800354"/>
                    </a:ext>
                  </a:extLst>
                </a:gridCol>
                <a:gridCol w="208280">
                  <a:extLst>
                    <a:ext uri="{9D8B030D-6E8A-4147-A177-3AD203B41FA5}">
                      <a16:colId xmlns:a16="http://schemas.microsoft.com/office/drawing/2014/main" val="2632205635"/>
                    </a:ext>
                  </a:extLst>
                </a:gridCol>
                <a:gridCol w="329184">
                  <a:extLst>
                    <a:ext uri="{9D8B030D-6E8A-4147-A177-3AD203B41FA5}">
                      <a16:colId xmlns:a16="http://schemas.microsoft.com/office/drawing/2014/main" val="2847175729"/>
                    </a:ext>
                  </a:extLst>
                </a:gridCol>
                <a:gridCol w="208280">
                  <a:extLst>
                    <a:ext uri="{9D8B030D-6E8A-4147-A177-3AD203B41FA5}">
                      <a16:colId xmlns:a16="http://schemas.microsoft.com/office/drawing/2014/main" val="897774815"/>
                    </a:ext>
                  </a:extLst>
                </a:gridCol>
                <a:gridCol w="208280">
                  <a:extLst>
                    <a:ext uri="{9D8B030D-6E8A-4147-A177-3AD203B41FA5}">
                      <a16:colId xmlns:a16="http://schemas.microsoft.com/office/drawing/2014/main" val="1373571472"/>
                    </a:ext>
                  </a:extLst>
                </a:gridCol>
                <a:gridCol w="208280">
                  <a:extLst>
                    <a:ext uri="{9D8B030D-6E8A-4147-A177-3AD203B41FA5}">
                      <a16:colId xmlns:a16="http://schemas.microsoft.com/office/drawing/2014/main" val="2384792802"/>
                    </a:ext>
                  </a:extLst>
                </a:gridCol>
                <a:gridCol w="208280">
                  <a:extLst>
                    <a:ext uri="{9D8B030D-6E8A-4147-A177-3AD203B41FA5}">
                      <a16:colId xmlns:a16="http://schemas.microsoft.com/office/drawing/2014/main" val="2701196422"/>
                    </a:ext>
                  </a:extLst>
                </a:gridCol>
                <a:gridCol w="208280">
                  <a:extLst>
                    <a:ext uri="{9D8B030D-6E8A-4147-A177-3AD203B41FA5}">
                      <a16:colId xmlns:a16="http://schemas.microsoft.com/office/drawing/2014/main" val="2482744346"/>
                    </a:ext>
                  </a:extLst>
                </a:gridCol>
                <a:gridCol w="208280">
                  <a:extLst>
                    <a:ext uri="{9D8B030D-6E8A-4147-A177-3AD203B41FA5}">
                      <a16:colId xmlns:a16="http://schemas.microsoft.com/office/drawing/2014/main" val="4060062379"/>
                    </a:ext>
                  </a:extLst>
                </a:gridCol>
                <a:gridCol w="208280">
                  <a:extLst>
                    <a:ext uri="{9D8B030D-6E8A-4147-A177-3AD203B41FA5}">
                      <a16:colId xmlns:a16="http://schemas.microsoft.com/office/drawing/2014/main" val="2407708157"/>
                    </a:ext>
                  </a:extLst>
                </a:gridCol>
                <a:gridCol w="208280">
                  <a:extLst>
                    <a:ext uri="{9D8B030D-6E8A-4147-A177-3AD203B41FA5}">
                      <a16:colId xmlns:a16="http://schemas.microsoft.com/office/drawing/2014/main" val="2359057215"/>
                    </a:ext>
                  </a:extLst>
                </a:gridCol>
                <a:gridCol w="208280">
                  <a:extLst>
                    <a:ext uri="{9D8B030D-6E8A-4147-A177-3AD203B41FA5}">
                      <a16:colId xmlns:a16="http://schemas.microsoft.com/office/drawing/2014/main" val="1216284723"/>
                    </a:ext>
                  </a:extLst>
                </a:gridCol>
                <a:gridCol w="208280">
                  <a:extLst>
                    <a:ext uri="{9D8B030D-6E8A-4147-A177-3AD203B41FA5}">
                      <a16:colId xmlns:a16="http://schemas.microsoft.com/office/drawing/2014/main" val="153767614"/>
                    </a:ext>
                  </a:extLst>
                </a:gridCol>
                <a:gridCol w="208280">
                  <a:extLst>
                    <a:ext uri="{9D8B030D-6E8A-4147-A177-3AD203B41FA5}">
                      <a16:colId xmlns:a16="http://schemas.microsoft.com/office/drawing/2014/main" val="497267204"/>
                    </a:ext>
                  </a:extLst>
                </a:gridCol>
                <a:gridCol w="208280">
                  <a:extLst>
                    <a:ext uri="{9D8B030D-6E8A-4147-A177-3AD203B41FA5}">
                      <a16:colId xmlns:a16="http://schemas.microsoft.com/office/drawing/2014/main" val="1911842467"/>
                    </a:ext>
                  </a:extLst>
                </a:gridCol>
                <a:gridCol w="208280">
                  <a:extLst>
                    <a:ext uri="{9D8B030D-6E8A-4147-A177-3AD203B41FA5}">
                      <a16:colId xmlns:a16="http://schemas.microsoft.com/office/drawing/2014/main" val="3807777158"/>
                    </a:ext>
                  </a:extLst>
                </a:gridCol>
                <a:gridCol w="208280">
                  <a:extLst>
                    <a:ext uri="{9D8B030D-6E8A-4147-A177-3AD203B41FA5}">
                      <a16:colId xmlns:a16="http://schemas.microsoft.com/office/drawing/2014/main" val="3289415593"/>
                    </a:ext>
                  </a:extLst>
                </a:gridCol>
                <a:gridCol w="208280">
                  <a:extLst>
                    <a:ext uri="{9D8B030D-6E8A-4147-A177-3AD203B41FA5}">
                      <a16:colId xmlns:a16="http://schemas.microsoft.com/office/drawing/2014/main" val="113450319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948130303"/>
                  </a:ext>
                </a:extLst>
              </a:tr>
              <a:tr h="370840">
                <a:tc>
                  <a:txBody>
                    <a:bodyPr/>
                    <a:lstStyle/>
                    <a:p>
                      <a:r>
                        <a:rPr lang="en-US" sz="1000"/>
                        <a:t>TrendSet</a:t>
                      </a:r>
                    </a:p>
                  </a:txBody>
                  <a:tcPr/>
                </a:tc>
                <a:tc>
                  <a:txBody>
                    <a:bodyPr/>
                    <a:lstStyle/>
                    <a:p>
                      <a:r>
                        <a:rPr lang="en-US" sz="1000"/>
                        <a:t>3547</a:t>
                      </a:r>
                    </a:p>
                  </a:txBody>
                  <a:tcPr/>
                </a:tc>
                <a:tc>
                  <a:txBody>
                    <a:bodyPr/>
                    <a:lstStyle/>
                    <a:p>
                      <a:r>
                        <a:rPr lang="en-US" sz="1000"/>
                        <a:t>419</a:t>
                      </a:r>
                    </a:p>
                  </a:txBody>
                  <a:tcPr/>
                </a:tc>
                <a:tc>
                  <a:txBody>
                    <a:bodyPr/>
                    <a:lstStyle/>
                    <a:p>
                      <a:r>
                        <a:rPr lang="en-US" sz="1000"/>
                        <a:t>395</a:t>
                      </a:r>
                    </a:p>
                  </a:txBody>
                  <a:tcPr/>
                </a:tc>
                <a:tc>
                  <a:txBody>
                    <a:bodyPr/>
                    <a:lstStyle/>
                    <a:p>
                      <a:r>
                        <a:rPr lang="en-US" sz="1000"/>
                        <a:t>44</a:t>
                      </a:r>
                    </a:p>
                  </a:txBody>
                  <a:tcPr/>
                </a:tc>
                <a:tc>
                  <a:txBody>
                    <a:bodyPr/>
                    <a:lstStyle/>
                    <a:p>
                      <a:r>
                        <a:rPr lang="en-US" sz="1000"/>
                        <a:t>3035.4579439252</a:t>
                      </a:r>
                    </a:p>
                  </a:txBody>
                  <a:tcPr/>
                </a:tc>
                <a:tc>
                  <a:txBody>
                    <a:bodyPr/>
                    <a:lstStyle/>
                    <a:p>
                      <a:r>
                        <a:rPr lang="en-US" sz="1000"/>
                        <a:t>34</a:t>
                      </a:r>
                    </a:p>
                  </a:txBody>
                  <a:tcPr/>
                </a:tc>
                <a:tc>
                  <a:txBody>
                    <a:bodyPr/>
                    <a:lstStyle/>
                    <a:p>
                      <a:r>
                        <a:rPr lang="en-US" sz="1000"/>
                        <a:t>365105</a:t>
                      </a:r>
                    </a:p>
                  </a:txBody>
                  <a:tcPr/>
                </a:tc>
                <a:tc>
                  <a:txBody>
                    <a:bodyPr/>
                    <a:lstStyle/>
                    <a:p>
                      <a:r>
                        <a:rPr lang="en-US" sz="1000"/>
                        <a:t>1688.261682243</a:t>
                      </a:r>
                    </a:p>
                  </a:txBody>
                  <a:tcPr/>
                </a:tc>
                <a:tc>
                  <a:txBody>
                    <a:bodyPr/>
                    <a:lstStyle/>
                    <a:p>
                      <a:r>
                        <a:rPr lang="en-US" sz="1000"/>
                        <a:t>0</a:t>
                      </a:r>
                    </a:p>
                  </a:txBody>
                  <a:tcPr/>
                </a:tc>
                <a:tc>
                  <a:txBody>
                    <a:bodyPr/>
                    <a:lstStyle/>
                    <a:p>
                      <a:r>
                        <a:rPr lang="en-US" sz="1000"/>
                        <a:t>11566</a:t>
                      </a:r>
                    </a:p>
                  </a:txBody>
                  <a:tcPr/>
                </a:tc>
                <a:tc>
                  <a:txBody>
                    <a:bodyPr/>
                    <a:lstStyle/>
                    <a:p>
                      <a:r>
                        <a:rPr lang="en-US" sz="1000"/>
                        <a:t>365105</a:t>
                      </a:r>
                    </a:p>
                  </a:txBody>
                  <a:tcPr/>
                </a:tc>
                <a:tc>
                  <a:txBody>
                    <a:bodyPr/>
                    <a:lstStyle/>
                    <a:p>
                      <a:r>
                        <a:rPr lang="en-US" sz="1000"/>
                        <a:t>20.93 %</a:t>
                      </a:r>
                    </a:p>
                  </a:txBody>
                  <a:tcPr/>
                </a:tc>
                <a:tc>
                  <a:txBody>
                    <a:bodyPr/>
                    <a:lstStyle/>
                    <a:p>
                      <a:r>
                        <a:rPr lang="en-US" sz="1000"/>
                        <a:t>383</a:t>
                      </a:r>
                    </a:p>
                  </a:txBody>
                  <a:tcPr/>
                </a:tc>
                <a:tc>
                  <a:txBody>
                    <a:bodyPr/>
                    <a:lstStyle/>
                    <a:p>
                      <a:r>
                        <a:rPr lang="en-US" sz="1000"/>
                        <a:t>92</a:t>
                      </a:r>
                    </a:p>
                  </a:txBody>
                  <a:tcPr/>
                </a:tc>
                <a:tc>
                  <a:txBody>
                    <a:bodyPr/>
                    <a:lstStyle/>
                    <a:p>
                      <a:r>
                        <a:rPr lang="en-US" sz="1000"/>
                        <a:t>16</a:t>
                      </a:r>
                    </a:p>
                  </a:txBody>
                  <a:tcPr/>
                </a:tc>
                <a:tc>
                  <a:txBody>
                    <a:bodyPr/>
                    <a:lstStyle/>
                    <a:p>
                      <a:r>
                        <a:rPr lang="en-US" sz="1000"/>
                        <a:t>0</a:t>
                      </a:r>
                    </a:p>
                  </a:txBody>
                  <a:tcPr/>
                </a:tc>
                <a:tc>
                  <a:txBody>
                    <a:bodyPr/>
                    <a:lstStyle/>
                    <a:p>
                      <a:r>
                        <a:rPr lang="en-US" sz="1000"/>
                        <a:t>10654</a:t>
                      </a:r>
                    </a:p>
                  </a:txBody>
                  <a:tcPr/>
                </a:tc>
                <a:tc>
                  <a:txBody>
                    <a:bodyPr/>
                    <a:lstStyle/>
                    <a:p>
                      <a:r>
                        <a:rPr lang="en-US" sz="1000"/>
                        <a:t>252</a:t>
                      </a:r>
                    </a:p>
                  </a:txBody>
                  <a:tcPr/>
                </a:tc>
                <a:tc>
                  <a:txBody>
                    <a:bodyPr/>
                    <a:lstStyle/>
                    <a:p>
                      <a:r>
                        <a:rPr lang="en-US" sz="1000"/>
                        <a:t>350</a:t>
                      </a:r>
                    </a:p>
                  </a:txBody>
                  <a:tcPr/>
                </a:tc>
                <a:tc>
                  <a:txBody>
                    <a:bodyPr/>
                    <a:lstStyle/>
                    <a:p>
                      <a:r>
                        <a:rPr lang="en-US" sz="1000"/>
                        <a:t>83</a:t>
                      </a:r>
                    </a:p>
                  </a:txBody>
                  <a:tcPr/>
                </a:tc>
                <a:tc>
                  <a:txBody>
                    <a:bodyPr/>
                    <a:lstStyle/>
                    <a:p>
                      <a:r>
                        <a:rPr lang="en-US" sz="1000"/>
                        <a:t>9969</a:t>
                      </a:r>
                    </a:p>
                  </a:txBody>
                  <a:tcPr/>
                </a:tc>
                <a:tc>
                  <a:txBody>
                    <a:bodyPr/>
                    <a:lstStyle/>
                    <a:p>
                      <a:r>
                        <a:rPr lang="en-US" sz="1000"/>
                        <a:t>369</a:t>
                      </a:r>
                    </a:p>
                  </a:txBody>
                  <a:tcPr/>
                </a:tc>
                <a:tc>
                  <a:txBody>
                    <a:bodyPr/>
                    <a:lstStyle/>
                    <a:p>
                      <a:r>
                        <a:rPr lang="en-US" sz="1000"/>
                        <a:t>912</a:t>
                      </a:r>
                    </a:p>
                  </a:txBody>
                  <a:tcPr/>
                </a:tc>
                <a:tc>
                  <a:txBody>
                    <a:bodyPr/>
                    <a:lstStyle/>
                    <a:p>
                      <a:r>
                        <a:rPr lang="en-US" sz="1000"/>
                        <a:t>812</a:t>
                      </a:r>
                    </a:p>
                  </a:txBody>
                  <a:tcPr/>
                </a:tc>
                <a:tc>
                  <a:txBody>
                    <a:bodyPr/>
                    <a:lstStyle/>
                    <a:p>
                      <a:r>
                        <a:rPr lang="en-US" sz="1000"/>
                        <a:t>39</a:t>
                      </a:r>
                    </a:p>
                  </a:txBody>
                  <a:tcPr/>
                </a:tc>
                <a:tc>
                  <a:txBody>
                    <a:bodyPr/>
                    <a:lstStyle/>
                    <a:p>
                      <a:r>
                        <a:rPr lang="en-US" sz="1000"/>
                        <a:t>61</a:t>
                      </a:r>
                    </a:p>
                  </a:txBody>
                  <a:tcPr/>
                </a:tc>
                <a:tc>
                  <a:txBody>
                    <a:bodyPr/>
                    <a:lstStyle/>
                    <a:p>
                      <a:r>
                        <a:rPr lang="en-US" sz="1000"/>
                        <a:t>0</a:t>
                      </a:r>
                    </a:p>
                  </a:txBody>
                  <a:tcPr/>
                </a:tc>
                <a:tc>
                  <a:txBody>
                    <a:bodyPr/>
                    <a:lstStyle/>
                    <a:p>
                      <a:r>
                        <a:rPr lang="en-US" sz="1000"/>
                        <a:t>0</a:t>
                      </a:r>
                    </a:p>
                  </a:txBody>
                  <a:tcPr/>
                </a:tc>
                <a:tc>
                  <a:txBody>
                    <a:bodyPr/>
                    <a:lstStyle/>
                    <a:p>
                      <a:r>
                        <a:rPr lang="en-US" sz="1000"/>
                        <a:t>26</a:t>
                      </a:r>
                    </a:p>
                  </a:txBody>
                  <a:tcPr/>
                </a:tc>
                <a:tc>
                  <a:txBody>
                    <a:bodyPr/>
                    <a:lstStyle/>
                    <a:p>
                      <a:r>
                        <a:rPr lang="en-US" sz="1000"/>
                        <a:t>20</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196805190"/>
                  </a:ext>
                </a:extLst>
              </a:tr>
            </a:tbl>
          </a:graphicData>
        </a:graphic>
      </p:graphicFrame>
      <p:sp>
        <p:nvSpPr>
          <p:cNvPr id="4" name="Text Placeholder 3">
            <a:extLst>
              <a:ext uri="{FF2B5EF4-FFF2-40B4-BE49-F238E27FC236}">
                <a16:creationId xmlns:a16="http://schemas.microsoft.com/office/drawing/2014/main" id="{9C03CD88-A032-459B-A6C6-7F78378981D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598691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6EAF8-E146-4462-B79E-1119E397671E}"/>
              </a:ext>
            </a:extLst>
          </p:cNvPr>
          <p:cNvSpPr>
            <a:spLocks noGrp="1"/>
          </p:cNvSpPr>
          <p:nvPr>
            <p:ph type="title"/>
          </p:nvPr>
        </p:nvSpPr>
        <p:spPr/>
        <p:txBody>
          <a:bodyPr/>
          <a:lstStyle/>
          <a:p>
            <a:r>
              <a:rPr lang="en-US"/>
              <a:t>Facebook Fans Total | TrendSet</a:t>
            </a:r>
          </a:p>
        </p:txBody>
      </p:sp>
      <p:graphicFrame>
        <p:nvGraphicFramePr>
          <p:cNvPr id="6" name="Chart Placeholder 5">
            <a:extLst>
              <a:ext uri="{FF2B5EF4-FFF2-40B4-BE49-F238E27FC236}">
                <a16:creationId xmlns:a16="http://schemas.microsoft.com/office/drawing/2014/main" id="{0BD70349-ADB4-4295-BDB6-757CAA21D920}"/>
              </a:ext>
            </a:extLst>
          </p:cNvPr>
          <p:cNvGraphicFramePr>
            <a:graphicFrameLocks noGrp="1"/>
          </p:cNvGraphicFramePr>
          <p:nvPr>
            <p:ph type="chart" sz="quarter" idx="13"/>
            <p:extLst>
              <p:ext uri="{D42A27DB-BD31-4B8C-83A1-F6EECF244321}">
                <p14:modId xmlns:p14="http://schemas.microsoft.com/office/powerpoint/2010/main" val="3272023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80DC16-6821-4ECC-A741-D7D0E36588D4}"/>
              </a:ext>
            </a:extLst>
          </p:cNvPr>
          <p:cNvSpPr>
            <a:spLocks noGrp="1"/>
          </p:cNvSpPr>
          <p:nvPr>
            <p:ph type="body" sz="quarter" idx="14"/>
          </p:nvPr>
        </p:nvSpPr>
        <p:spPr/>
        <p:txBody>
          <a:bodyPr/>
          <a:lstStyle/>
          <a:p>
            <a:r>
              <a:rPr lang="en-US"/>
              <a:t>10/01/2019 - 01/15/2020</a:t>
            </a:r>
          </a:p>
        </p:txBody>
      </p:sp>
      <p:sp>
        <p:nvSpPr>
          <p:cNvPr id="5" name="Footer Placeholder 4">
            <a:extLst>
              <a:ext uri="{FF2B5EF4-FFF2-40B4-BE49-F238E27FC236}">
                <a16:creationId xmlns:a16="http://schemas.microsoft.com/office/drawing/2014/main" id="{F2470C48-569D-4DA0-95EE-661900C7D9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7040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C6A16-C277-4B54-9DAC-E2B4BF8E25FE}"/>
              </a:ext>
            </a:extLst>
          </p:cNvPr>
          <p:cNvSpPr>
            <a:spLocks noGrp="1"/>
          </p:cNvSpPr>
          <p:nvPr>
            <p:ph type="title"/>
          </p:nvPr>
        </p:nvSpPr>
        <p:spPr/>
        <p:txBody>
          <a:bodyPr/>
          <a:lstStyle/>
          <a:p>
            <a:r>
              <a:rPr lang="en-US"/>
              <a:t>Facebook Own Posts Table | TrendSet - 1 of 26</a:t>
            </a:r>
          </a:p>
        </p:txBody>
      </p:sp>
      <p:graphicFrame>
        <p:nvGraphicFramePr>
          <p:cNvPr id="5" name="Table Placeholder 4">
            <a:extLst>
              <a:ext uri="{FF2B5EF4-FFF2-40B4-BE49-F238E27FC236}">
                <a16:creationId xmlns:a16="http://schemas.microsoft.com/office/drawing/2014/main" id="{E023B851-2754-458F-9E20-AB22F8BAF323}"/>
              </a:ext>
            </a:extLst>
          </p:cNvPr>
          <p:cNvGraphicFramePr>
            <a:graphicFrameLocks noGrp="1"/>
          </p:cNvGraphicFramePr>
          <p:nvPr>
            <p:ph type="tbl" sz="quarter" idx="13"/>
            <p:extLst>
              <p:ext uri="{D42A27DB-BD31-4B8C-83A1-F6EECF244321}">
                <p14:modId xmlns:p14="http://schemas.microsoft.com/office/powerpoint/2010/main" val="3255361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88010471"/>
                    </a:ext>
                  </a:extLst>
                </a:gridCol>
                <a:gridCol w="822960">
                  <a:extLst>
                    <a:ext uri="{9D8B030D-6E8A-4147-A177-3AD203B41FA5}">
                      <a16:colId xmlns:a16="http://schemas.microsoft.com/office/drawing/2014/main" val="3280290020"/>
                    </a:ext>
                  </a:extLst>
                </a:gridCol>
                <a:gridCol w="329184">
                  <a:extLst>
                    <a:ext uri="{9D8B030D-6E8A-4147-A177-3AD203B41FA5}">
                      <a16:colId xmlns:a16="http://schemas.microsoft.com/office/drawing/2014/main" val="1655605896"/>
                    </a:ext>
                  </a:extLst>
                </a:gridCol>
                <a:gridCol w="208280">
                  <a:extLst>
                    <a:ext uri="{9D8B030D-6E8A-4147-A177-3AD203B41FA5}">
                      <a16:colId xmlns:a16="http://schemas.microsoft.com/office/drawing/2014/main" val="27326005"/>
                    </a:ext>
                  </a:extLst>
                </a:gridCol>
                <a:gridCol w="208280">
                  <a:extLst>
                    <a:ext uri="{9D8B030D-6E8A-4147-A177-3AD203B41FA5}">
                      <a16:colId xmlns:a16="http://schemas.microsoft.com/office/drawing/2014/main" val="2929319994"/>
                    </a:ext>
                  </a:extLst>
                </a:gridCol>
                <a:gridCol w="208280">
                  <a:extLst>
                    <a:ext uri="{9D8B030D-6E8A-4147-A177-3AD203B41FA5}">
                      <a16:colId xmlns:a16="http://schemas.microsoft.com/office/drawing/2014/main" val="3388848731"/>
                    </a:ext>
                  </a:extLst>
                </a:gridCol>
                <a:gridCol w="208280">
                  <a:extLst>
                    <a:ext uri="{9D8B030D-6E8A-4147-A177-3AD203B41FA5}">
                      <a16:colId xmlns:a16="http://schemas.microsoft.com/office/drawing/2014/main" val="201067884"/>
                    </a:ext>
                  </a:extLst>
                </a:gridCol>
                <a:gridCol w="208280">
                  <a:extLst>
                    <a:ext uri="{9D8B030D-6E8A-4147-A177-3AD203B41FA5}">
                      <a16:colId xmlns:a16="http://schemas.microsoft.com/office/drawing/2014/main" val="2678038697"/>
                    </a:ext>
                  </a:extLst>
                </a:gridCol>
                <a:gridCol w="208280">
                  <a:extLst>
                    <a:ext uri="{9D8B030D-6E8A-4147-A177-3AD203B41FA5}">
                      <a16:colId xmlns:a16="http://schemas.microsoft.com/office/drawing/2014/main" val="2041389903"/>
                    </a:ext>
                  </a:extLst>
                </a:gridCol>
                <a:gridCol w="208280">
                  <a:extLst>
                    <a:ext uri="{9D8B030D-6E8A-4147-A177-3AD203B41FA5}">
                      <a16:colId xmlns:a16="http://schemas.microsoft.com/office/drawing/2014/main" val="3817215889"/>
                    </a:ext>
                  </a:extLst>
                </a:gridCol>
                <a:gridCol w="208280">
                  <a:extLst>
                    <a:ext uri="{9D8B030D-6E8A-4147-A177-3AD203B41FA5}">
                      <a16:colId xmlns:a16="http://schemas.microsoft.com/office/drawing/2014/main" val="1134744131"/>
                    </a:ext>
                  </a:extLst>
                </a:gridCol>
                <a:gridCol w="208280">
                  <a:extLst>
                    <a:ext uri="{9D8B030D-6E8A-4147-A177-3AD203B41FA5}">
                      <a16:colId xmlns:a16="http://schemas.microsoft.com/office/drawing/2014/main" val="2565342836"/>
                    </a:ext>
                  </a:extLst>
                </a:gridCol>
                <a:gridCol w="208280">
                  <a:extLst>
                    <a:ext uri="{9D8B030D-6E8A-4147-A177-3AD203B41FA5}">
                      <a16:colId xmlns:a16="http://schemas.microsoft.com/office/drawing/2014/main" val="2487371297"/>
                    </a:ext>
                  </a:extLst>
                </a:gridCol>
                <a:gridCol w="208280">
                  <a:extLst>
                    <a:ext uri="{9D8B030D-6E8A-4147-A177-3AD203B41FA5}">
                      <a16:colId xmlns:a16="http://schemas.microsoft.com/office/drawing/2014/main" val="2497449684"/>
                    </a:ext>
                  </a:extLst>
                </a:gridCol>
                <a:gridCol w="208280">
                  <a:extLst>
                    <a:ext uri="{9D8B030D-6E8A-4147-A177-3AD203B41FA5}">
                      <a16:colId xmlns:a16="http://schemas.microsoft.com/office/drawing/2014/main" val="3505613076"/>
                    </a:ext>
                  </a:extLst>
                </a:gridCol>
                <a:gridCol w="208280">
                  <a:extLst>
                    <a:ext uri="{9D8B030D-6E8A-4147-A177-3AD203B41FA5}">
                      <a16:colId xmlns:a16="http://schemas.microsoft.com/office/drawing/2014/main" val="3504446851"/>
                    </a:ext>
                  </a:extLst>
                </a:gridCol>
                <a:gridCol w="208280">
                  <a:extLst>
                    <a:ext uri="{9D8B030D-6E8A-4147-A177-3AD203B41FA5}">
                      <a16:colId xmlns:a16="http://schemas.microsoft.com/office/drawing/2014/main" val="1026726652"/>
                    </a:ext>
                  </a:extLst>
                </a:gridCol>
                <a:gridCol w="208280">
                  <a:extLst>
                    <a:ext uri="{9D8B030D-6E8A-4147-A177-3AD203B41FA5}">
                      <a16:colId xmlns:a16="http://schemas.microsoft.com/office/drawing/2014/main" val="4285004540"/>
                    </a:ext>
                  </a:extLst>
                </a:gridCol>
                <a:gridCol w="208280">
                  <a:extLst>
                    <a:ext uri="{9D8B030D-6E8A-4147-A177-3AD203B41FA5}">
                      <a16:colId xmlns:a16="http://schemas.microsoft.com/office/drawing/2014/main" val="3312592258"/>
                    </a:ext>
                  </a:extLst>
                </a:gridCol>
                <a:gridCol w="208280">
                  <a:extLst>
                    <a:ext uri="{9D8B030D-6E8A-4147-A177-3AD203B41FA5}">
                      <a16:colId xmlns:a16="http://schemas.microsoft.com/office/drawing/2014/main" val="2787909168"/>
                    </a:ext>
                  </a:extLst>
                </a:gridCol>
                <a:gridCol w="208280">
                  <a:extLst>
                    <a:ext uri="{9D8B030D-6E8A-4147-A177-3AD203B41FA5}">
                      <a16:colId xmlns:a16="http://schemas.microsoft.com/office/drawing/2014/main" val="2683998307"/>
                    </a:ext>
                  </a:extLst>
                </a:gridCol>
                <a:gridCol w="208280">
                  <a:extLst>
                    <a:ext uri="{9D8B030D-6E8A-4147-A177-3AD203B41FA5}">
                      <a16:colId xmlns:a16="http://schemas.microsoft.com/office/drawing/2014/main" val="1724345817"/>
                    </a:ext>
                  </a:extLst>
                </a:gridCol>
                <a:gridCol w="208280">
                  <a:extLst>
                    <a:ext uri="{9D8B030D-6E8A-4147-A177-3AD203B41FA5}">
                      <a16:colId xmlns:a16="http://schemas.microsoft.com/office/drawing/2014/main" val="2399186380"/>
                    </a:ext>
                  </a:extLst>
                </a:gridCol>
                <a:gridCol w="208280">
                  <a:extLst>
                    <a:ext uri="{9D8B030D-6E8A-4147-A177-3AD203B41FA5}">
                      <a16:colId xmlns:a16="http://schemas.microsoft.com/office/drawing/2014/main" val="2822305942"/>
                    </a:ext>
                  </a:extLst>
                </a:gridCol>
                <a:gridCol w="208280">
                  <a:extLst>
                    <a:ext uri="{9D8B030D-6E8A-4147-A177-3AD203B41FA5}">
                      <a16:colId xmlns:a16="http://schemas.microsoft.com/office/drawing/2014/main" val="2498129575"/>
                    </a:ext>
                  </a:extLst>
                </a:gridCol>
                <a:gridCol w="208280">
                  <a:extLst>
                    <a:ext uri="{9D8B030D-6E8A-4147-A177-3AD203B41FA5}">
                      <a16:colId xmlns:a16="http://schemas.microsoft.com/office/drawing/2014/main" val="3794982525"/>
                    </a:ext>
                  </a:extLst>
                </a:gridCol>
                <a:gridCol w="208280">
                  <a:extLst>
                    <a:ext uri="{9D8B030D-6E8A-4147-A177-3AD203B41FA5}">
                      <a16:colId xmlns:a16="http://schemas.microsoft.com/office/drawing/2014/main" val="261453044"/>
                    </a:ext>
                  </a:extLst>
                </a:gridCol>
                <a:gridCol w="208280">
                  <a:extLst>
                    <a:ext uri="{9D8B030D-6E8A-4147-A177-3AD203B41FA5}">
                      <a16:colId xmlns:a16="http://schemas.microsoft.com/office/drawing/2014/main" val="3848827128"/>
                    </a:ext>
                  </a:extLst>
                </a:gridCol>
                <a:gridCol w="208280">
                  <a:extLst>
                    <a:ext uri="{9D8B030D-6E8A-4147-A177-3AD203B41FA5}">
                      <a16:colId xmlns:a16="http://schemas.microsoft.com/office/drawing/2014/main" val="4281627293"/>
                    </a:ext>
                  </a:extLst>
                </a:gridCol>
                <a:gridCol w="208280">
                  <a:extLst>
                    <a:ext uri="{9D8B030D-6E8A-4147-A177-3AD203B41FA5}">
                      <a16:colId xmlns:a16="http://schemas.microsoft.com/office/drawing/2014/main" val="2727046603"/>
                    </a:ext>
                  </a:extLst>
                </a:gridCol>
                <a:gridCol w="208280">
                  <a:extLst>
                    <a:ext uri="{9D8B030D-6E8A-4147-A177-3AD203B41FA5}">
                      <a16:colId xmlns:a16="http://schemas.microsoft.com/office/drawing/2014/main" val="1502220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67870472"/>
                  </a:ext>
                </a:extLst>
              </a:tr>
            </a:tbl>
          </a:graphicData>
        </a:graphic>
      </p:graphicFrame>
      <p:sp>
        <p:nvSpPr>
          <p:cNvPr id="4" name="Text Placeholder 3">
            <a:extLst>
              <a:ext uri="{FF2B5EF4-FFF2-40B4-BE49-F238E27FC236}">
                <a16:creationId xmlns:a16="http://schemas.microsoft.com/office/drawing/2014/main" id="{4C6FF268-9A1C-4CFB-959B-7A42D265E44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202036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B3F97-878F-4A89-83CA-C7BF01B930D9}"/>
              </a:ext>
            </a:extLst>
          </p:cNvPr>
          <p:cNvSpPr>
            <a:spLocks noGrp="1"/>
          </p:cNvSpPr>
          <p:nvPr>
            <p:ph type="title"/>
          </p:nvPr>
        </p:nvSpPr>
        <p:spPr/>
        <p:txBody>
          <a:bodyPr/>
          <a:lstStyle/>
          <a:p>
            <a:r>
              <a:rPr lang="en-US"/>
              <a:t>Facebook Own Posts Table | TrendSet - 2 of 26</a:t>
            </a:r>
          </a:p>
        </p:txBody>
      </p:sp>
      <p:graphicFrame>
        <p:nvGraphicFramePr>
          <p:cNvPr id="5" name="Table Placeholder 4">
            <a:extLst>
              <a:ext uri="{FF2B5EF4-FFF2-40B4-BE49-F238E27FC236}">
                <a16:creationId xmlns:a16="http://schemas.microsoft.com/office/drawing/2014/main" id="{3DBE79AE-C82C-4FDB-9D81-888448114B0E}"/>
              </a:ext>
            </a:extLst>
          </p:cNvPr>
          <p:cNvGraphicFramePr>
            <a:graphicFrameLocks noGrp="1"/>
          </p:cNvGraphicFramePr>
          <p:nvPr>
            <p:ph type="tbl" sz="quarter" idx="13"/>
            <p:extLst>
              <p:ext uri="{D42A27DB-BD31-4B8C-83A1-F6EECF244321}">
                <p14:modId xmlns:p14="http://schemas.microsoft.com/office/powerpoint/2010/main" val="1527541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3039914"/>
                    </a:ext>
                  </a:extLst>
                </a:gridCol>
                <a:gridCol w="822960">
                  <a:extLst>
                    <a:ext uri="{9D8B030D-6E8A-4147-A177-3AD203B41FA5}">
                      <a16:colId xmlns:a16="http://schemas.microsoft.com/office/drawing/2014/main" val="3973349219"/>
                    </a:ext>
                  </a:extLst>
                </a:gridCol>
                <a:gridCol w="329184">
                  <a:extLst>
                    <a:ext uri="{9D8B030D-6E8A-4147-A177-3AD203B41FA5}">
                      <a16:colId xmlns:a16="http://schemas.microsoft.com/office/drawing/2014/main" val="3319277378"/>
                    </a:ext>
                  </a:extLst>
                </a:gridCol>
                <a:gridCol w="208280">
                  <a:extLst>
                    <a:ext uri="{9D8B030D-6E8A-4147-A177-3AD203B41FA5}">
                      <a16:colId xmlns:a16="http://schemas.microsoft.com/office/drawing/2014/main" val="3508806624"/>
                    </a:ext>
                  </a:extLst>
                </a:gridCol>
                <a:gridCol w="208280">
                  <a:extLst>
                    <a:ext uri="{9D8B030D-6E8A-4147-A177-3AD203B41FA5}">
                      <a16:colId xmlns:a16="http://schemas.microsoft.com/office/drawing/2014/main" val="2684539798"/>
                    </a:ext>
                  </a:extLst>
                </a:gridCol>
                <a:gridCol w="208280">
                  <a:extLst>
                    <a:ext uri="{9D8B030D-6E8A-4147-A177-3AD203B41FA5}">
                      <a16:colId xmlns:a16="http://schemas.microsoft.com/office/drawing/2014/main" val="521915269"/>
                    </a:ext>
                  </a:extLst>
                </a:gridCol>
                <a:gridCol w="208280">
                  <a:extLst>
                    <a:ext uri="{9D8B030D-6E8A-4147-A177-3AD203B41FA5}">
                      <a16:colId xmlns:a16="http://schemas.microsoft.com/office/drawing/2014/main" val="3715754165"/>
                    </a:ext>
                  </a:extLst>
                </a:gridCol>
                <a:gridCol w="208280">
                  <a:extLst>
                    <a:ext uri="{9D8B030D-6E8A-4147-A177-3AD203B41FA5}">
                      <a16:colId xmlns:a16="http://schemas.microsoft.com/office/drawing/2014/main" val="340048749"/>
                    </a:ext>
                  </a:extLst>
                </a:gridCol>
                <a:gridCol w="208280">
                  <a:extLst>
                    <a:ext uri="{9D8B030D-6E8A-4147-A177-3AD203B41FA5}">
                      <a16:colId xmlns:a16="http://schemas.microsoft.com/office/drawing/2014/main" val="2189346667"/>
                    </a:ext>
                  </a:extLst>
                </a:gridCol>
                <a:gridCol w="208280">
                  <a:extLst>
                    <a:ext uri="{9D8B030D-6E8A-4147-A177-3AD203B41FA5}">
                      <a16:colId xmlns:a16="http://schemas.microsoft.com/office/drawing/2014/main" val="896827909"/>
                    </a:ext>
                  </a:extLst>
                </a:gridCol>
                <a:gridCol w="208280">
                  <a:extLst>
                    <a:ext uri="{9D8B030D-6E8A-4147-A177-3AD203B41FA5}">
                      <a16:colId xmlns:a16="http://schemas.microsoft.com/office/drawing/2014/main" val="2361254983"/>
                    </a:ext>
                  </a:extLst>
                </a:gridCol>
                <a:gridCol w="208280">
                  <a:extLst>
                    <a:ext uri="{9D8B030D-6E8A-4147-A177-3AD203B41FA5}">
                      <a16:colId xmlns:a16="http://schemas.microsoft.com/office/drawing/2014/main" val="1112083069"/>
                    </a:ext>
                  </a:extLst>
                </a:gridCol>
                <a:gridCol w="208280">
                  <a:extLst>
                    <a:ext uri="{9D8B030D-6E8A-4147-A177-3AD203B41FA5}">
                      <a16:colId xmlns:a16="http://schemas.microsoft.com/office/drawing/2014/main" val="2182862678"/>
                    </a:ext>
                  </a:extLst>
                </a:gridCol>
                <a:gridCol w="208280">
                  <a:extLst>
                    <a:ext uri="{9D8B030D-6E8A-4147-A177-3AD203B41FA5}">
                      <a16:colId xmlns:a16="http://schemas.microsoft.com/office/drawing/2014/main" val="1813305408"/>
                    </a:ext>
                  </a:extLst>
                </a:gridCol>
                <a:gridCol w="208280">
                  <a:extLst>
                    <a:ext uri="{9D8B030D-6E8A-4147-A177-3AD203B41FA5}">
                      <a16:colId xmlns:a16="http://schemas.microsoft.com/office/drawing/2014/main" val="2164232714"/>
                    </a:ext>
                  </a:extLst>
                </a:gridCol>
                <a:gridCol w="208280">
                  <a:extLst>
                    <a:ext uri="{9D8B030D-6E8A-4147-A177-3AD203B41FA5}">
                      <a16:colId xmlns:a16="http://schemas.microsoft.com/office/drawing/2014/main" val="4068451930"/>
                    </a:ext>
                  </a:extLst>
                </a:gridCol>
                <a:gridCol w="208280">
                  <a:extLst>
                    <a:ext uri="{9D8B030D-6E8A-4147-A177-3AD203B41FA5}">
                      <a16:colId xmlns:a16="http://schemas.microsoft.com/office/drawing/2014/main" val="638535882"/>
                    </a:ext>
                  </a:extLst>
                </a:gridCol>
                <a:gridCol w="208280">
                  <a:extLst>
                    <a:ext uri="{9D8B030D-6E8A-4147-A177-3AD203B41FA5}">
                      <a16:colId xmlns:a16="http://schemas.microsoft.com/office/drawing/2014/main" val="4245274178"/>
                    </a:ext>
                  </a:extLst>
                </a:gridCol>
                <a:gridCol w="208280">
                  <a:extLst>
                    <a:ext uri="{9D8B030D-6E8A-4147-A177-3AD203B41FA5}">
                      <a16:colId xmlns:a16="http://schemas.microsoft.com/office/drawing/2014/main" val="3375177150"/>
                    </a:ext>
                  </a:extLst>
                </a:gridCol>
                <a:gridCol w="208280">
                  <a:extLst>
                    <a:ext uri="{9D8B030D-6E8A-4147-A177-3AD203B41FA5}">
                      <a16:colId xmlns:a16="http://schemas.microsoft.com/office/drawing/2014/main" val="2008575024"/>
                    </a:ext>
                  </a:extLst>
                </a:gridCol>
                <a:gridCol w="208280">
                  <a:extLst>
                    <a:ext uri="{9D8B030D-6E8A-4147-A177-3AD203B41FA5}">
                      <a16:colId xmlns:a16="http://schemas.microsoft.com/office/drawing/2014/main" val="1736405544"/>
                    </a:ext>
                  </a:extLst>
                </a:gridCol>
                <a:gridCol w="208280">
                  <a:extLst>
                    <a:ext uri="{9D8B030D-6E8A-4147-A177-3AD203B41FA5}">
                      <a16:colId xmlns:a16="http://schemas.microsoft.com/office/drawing/2014/main" val="3416053558"/>
                    </a:ext>
                  </a:extLst>
                </a:gridCol>
                <a:gridCol w="208280">
                  <a:extLst>
                    <a:ext uri="{9D8B030D-6E8A-4147-A177-3AD203B41FA5}">
                      <a16:colId xmlns:a16="http://schemas.microsoft.com/office/drawing/2014/main" val="2249160401"/>
                    </a:ext>
                  </a:extLst>
                </a:gridCol>
                <a:gridCol w="208280">
                  <a:extLst>
                    <a:ext uri="{9D8B030D-6E8A-4147-A177-3AD203B41FA5}">
                      <a16:colId xmlns:a16="http://schemas.microsoft.com/office/drawing/2014/main" val="262396491"/>
                    </a:ext>
                  </a:extLst>
                </a:gridCol>
                <a:gridCol w="208280">
                  <a:extLst>
                    <a:ext uri="{9D8B030D-6E8A-4147-A177-3AD203B41FA5}">
                      <a16:colId xmlns:a16="http://schemas.microsoft.com/office/drawing/2014/main" val="1802556859"/>
                    </a:ext>
                  </a:extLst>
                </a:gridCol>
                <a:gridCol w="208280">
                  <a:extLst>
                    <a:ext uri="{9D8B030D-6E8A-4147-A177-3AD203B41FA5}">
                      <a16:colId xmlns:a16="http://schemas.microsoft.com/office/drawing/2014/main" val="1777741174"/>
                    </a:ext>
                  </a:extLst>
                </a:gridCol>
                <a:gridCol w="208280">
                  <a:extLst>
                    <a:ext uri="{9D8B030D-6E8A-4147-A177-3AD203B41FA5}">
                      <a16:colId xmlns:a16="http://schemas.microsoft.com/office/drawing/2014/main" val="2429458050"/>
                    </a:ext>
                  </a:extLst>
                </a:gridCol>
                <a:gridCol w="208280">
                  <a:extLst>
                    <a:ext uri="{9D8B030D-6E8A-4147-A177-3AD203B41FA5}">
                      <a16:colId xmlns:a16="http://schemas.microsoft.com/office/drawing/2014/main" val="2375707883"/>
                    </a:ext>
                  </a:extLst>
                </a:gridCol>
                <a:gridCol w="208280">
                  <a:extLst>
                    <a:ext uri="{9D8B030D-6E8A-4147-A177-3AD203B41FA5}">
                      <a16:colId xmlns:a16="http://schemas.microsoft.com/office/drawing/2014/main" val="1288767648"/>
                    </a:ext>
                  </a:extLst>
                </a:gridCol>
                <a:gridCol w="208280">
                  <a:extLst>
                    <a:ext uri="{9D8B030D-6E8A-4147-A177-3AD203B41FA5}">
                      <a16:colId xmlns:a16="http://schemas.microsoft.com/office/drawing/2014/main" val="3335494562"/>
                    </a:ext>
                  </a:extLst>
                </a:gridCol>
                <a:gridCol w="208280">
                  <a:extLst>
                    <a:ext uri="{9D8B030D-6E8A-4147-A177-3AD203B41FA5}">
                      <a16:colId xmlns:a16="http://schemas.microsoft.com/office/drawing/2014/main" val="1671852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95190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- 2020-01-10 09:37:23</a:t>
                      </a:r>
                      <a:r>
                        <a:rPr kumimoji="0" lang="de-DE" sz="1000" b="0" i="0" u="none" strike="noStrike" kern="1200" cap="none" spc="0" normalizeH="0" baseline="0" noProof="0">
                          <a:ln>
                            <a:noFill/>
                          </a:ln>
                          <a:solidFill>
                            <a:prstClr val="black"/>
                          </a:solidFill>
                          <a:effectLst/>
                          <a:uLnTx/>
                          <a:uFillTx/>
                          <a:latin typeface="+mn-lt"/>
                          <a:ea typeface="+mn-ea"/>
                          <a:cs typeface="+mn-cs"/>
                        </a:rPr>
                        <a:t>
 Wir blicken auf eine sehr erfolgreiche TrendSet Winter 2020 zurück und sagen Danke an alle, die zu diesem Erfolg beigetragen haben. Danke an die knapp 33.000 Fachbesucher, die zur TrendSet Winter 2020 gekommen sind. Danke an alle Aussteller, die die TrendSet als Plattform nutzen, ihre neuen Trends und Produkte zu zeigen. Und danke an unser Team für ihren phantastischen Einsatz vor, während und nach der Messe. DANKE! 💙 Wenn ihr nachlesen wollt, was alles auf der TrendSet Winter 2020 los war und mehr zu den Fakten der Messe erfahren möchtet, findet ihr hier unseren Nachbericht: https://trendset.de/pr/nachbericht-trendset-winter-2020/ Viel Spaß beim Lesen!
#trendsetmuenchen #trendset #trendsetwinter2020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https://scontent.xx.fbcdn.net/v/t1.0-9/p720x720/81547223_2942117479152169_7421968293696634880_o.jpg?_nc_cat=107&amp;_nc_ohc=Zz49pfhrnPAAX9_-qLj&amp;_nc_ht=scontent.xx&amp;_nc_tp=1002&amp;oh=6e3626706c337ef0a0eb7fe9ef4beb9a&amp;oe=5ED446E3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02178645"/>
                  </a:ext>
                </a:extLst>
              </a:tr>
            </a:tbl>
          </a:graphicData>
        </a:graphic>
      </p:graphicFrame>
      <p:sp>
        <p:nvSpPr>
          <p:cNvPr id="4" name="Text Placeholder 3">
            <a:extLst>
              <a:ext uri="{FF2B5EF4-FFF2-40B4-BE49-F238E27FC236}">
                <a16:creationId xmlns:a16="http://schemas.microsoft.com/office/drawing/2014/main" id="{ECF6A75D-EBE3-4555-8D4B-A282AAAE804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147550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BF791-BD35-4D68-92D0-BD911244FBF7}"/>
              </a:ext>
            </a:extLst>
          </p:cNvPr>
          <p:cNvSpPr>
            <a:spLocks noGrp="1"/>
          </p:cNvSpPr>
          <p:nvPr>
            <p:ph type="title"/>
          </p:nvPr>
        </p:nvSpPr>
        <p:spPr/>
        <p:txBody>
          <a:bodyPr/>
          <a:lstStyle/>
          <a:p>
            <a:r>
              <a:rPr lang="en-US"/>
              <a:t>Facebook Own Posts Table | TrendSet - 3 of 26</a:t>
            </a:r>
          </a:p>
        </p:txBody>
      </p:sp>
      <p:graphicFrame>
        <p:nvGraphicFramePr>
          <p:cNvPr id="5" name="Table Placeholder 4">
            <a:extLst>
              <a:ext uri="{FF2B5EF4-FFF2-40B4-BE49-F238E27FC236}">
                <a16:creationId xmlns:a16="http://schemas.microsoft.com/office/drawing/2014/main" id="{A3018F24-86EC-4257-8764-09CBED18BD20}"/>
              </a:ext>
            </a:extLst>
          </p:cNvPr>
          <p:cNvGraphicFramePr>
            <a:graphicFrameLocks noGrp="1"/>
          </p:cNvGraphicFramePr>
          <p:nvPr>
            <p:ph type="tbl" sz="quarter" idx="13"/>
            <p:extLst>
              <p:ext uri="{D42A27DB-BD31-4B8C-83A1-F6EECF244321}">
                <p14:modId xmlns:p14="http://schemas.microsoft.com/office/powerpoint/2010/main" val="524099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29855406"/>
                    </a:ext>
                  </a:extLst>
                </a:gridCol>
                <a:gridCol w="822960">
                  <a:extLst>
                    <a:ext uri="{9D8B030D-6E8A-4147-A177-3AD203B41FA5}">
                      <a16:colId xmlns:a16="http://schemas.microsoft.com/office/drawing/2014/main" val="3604811259"/>
                    </a:ext>
                  </a:extLst>
                </a:gridCol>
                <a:gridCol w="329184">
                  <a:extLst>
                    <a:ext uri="{9D8B030D-6E8A-4147-A177-3AD203B41FA5}">
                      <a16:colId xmlns:a16="http://schemas.microsoft.com/office/drawing/2014/main" val="3118011264"/>
                    </a:ext>
                  </a:extLst>
                </a:gridCol>
                <a:gridCol w="208280">
                  <a:extLst>
                    <a:ext uri="{9D8B030D-6E8A-4147-A177-3AD203B41FA5}">
                      <a16:colId xmlns:a16="http://schemas.microsoft.com/office/drawing/2014/main" val="2936669472"/>
                    </a:ext>
                  </a:extLst>
                </a:gridCol>
                <a:gridCol w="208280">
                  <a:extLst>
                    <a:ext uri="{9D8B030D-6E8A-4147-A177-3AD203B41FA5}">
                      <a16:colId xmlns:a16="http://schemas.microsoft.com/office/drawing/2014/main" val="1819105401"/>
                    </a:ext>
                  </a:extLst>
                </a:gridCol>
                <a:gridCol w="208280">
                  <a:extLst>
                    <a:ext uri="{9D8B030D-6E8A-4147-A177-3AD203B41FA5}">
                      <a16:colId xmlns:a16="http://schemas.microsoft.com/office/drawing/2014/main" val="2078235229"/>
                    </a:ext>
                  </a:extLst>
                </a:gridCol>
                <a:gridCol w="208280">
                  <a:extLst>
                    <a:ext uri="{9D8B030D-6E8A-4147-A177-3AD203B41FA5}">
                      <a16:colId xmlns:a16="http://schemas.microsoft.com/office/drawing/2014/main" val="1707069899"/>
                    </a:ext>
                  </a:extLst>
                </a:gridCol>
                <a:gridCol w="208280">
                  <a:extLst>
                    <a:ext uri="{9D8B030D-6E8A-4147-A177-3AD203B41FA5}">
                      <a16:colId xmlns:a16="http://schemas.microsoft.com/office/drawing/2014/main" val="3183345065"/>
                    </a:ext>
                  </a:extLst>
                </a:gridCol>
                <a:gridCol w="208280">
                  <a:extLst>
                    <a:ext uri="{9D8B030D-6E8A-4147-A177-3AD203B41FA5}">
                      <a16:colId xmlns:a16="http://schemas.microsoft.com/office/drawing/2014/main" val="633195598"/>
                    </a:ext>
                  </a:extLst>
                </a:gridCol>
                <a:gridCol w="208280">
                  <a:extLst>
                    <a:ext uri="{9D8B030D-6E8A-4147-A177-3AD203B41FA5}">
                      <a16:colId xmlns:a16="http://schemas.microsoft.com/office/drawing/2014/main" val="3084893343"/>
                    </a:ext>
                  </a:extLst>
                </a:gridCol>
                <a:gridCol w="208280">
                  <a:extLst>
                    <a:ext uri="{9D8B030D-6E8A-4147-A177-3AD203B41FA5}">
                      <a16:colId xmlns:a16="http://schemas.microsoft.com/office/drawing/2014/main" val="84747849"/>
                    </a:ext>
                  </a:extLst>
                </a:gridCol>
                <a:gridCol w="208280">
                  <a:extLst>
                    <a:ext uri="{9D8B030D-6E8A-4147-A177-3AD203B41FA5}">
                      <a16:colId xmlns:a16="http://schemas.microsoft.com/office/drawing/2014/main" val="1566364136"/>
                    </a:ext>
                  </a:extLst>
                </a:gridCol>
                <a:gridCol w="208280">
                  <a:extLst>
                    <a:ext uri="{9D8B030D-6E8A-4147-A177-3AD203B41FA5}">
                      <a16:colId xmlns:a16="http://schemas.microsoft.com/office/drawing/2014/main" val="127653549"/>
                    </a:ext>
                  </a:extLst>
                </a:gridCol>
                <a:gridCol w="208280">
                  <a:extLst>
                    <a:ext uri="{9D8B030D-6E8A-4147-A177-3AD203B41FA5}">
                      <a16:colId xmlns:a16="http://schemas.microsoft.com/office/drawing/2014/main" val="2379282942"/>
                    </a:ext>
                  </a:extLst>
                </a:gridCol>
                <a:gridCol w="208280">
                  <a:extLst>
                    <a:ext uri="{9D8B030D-6E8A-4147-A177-3AD203B41FA5}">
                      <a16:colId xmlns:a16="http://schemas.microsoft.com/office/drawing/2014/main" val="2735890885"/>
                    </a:ext>
                  </a:extLst>
                </a:gridCol>
                <a:gridCol w="208280">
                  <a:extLst>
                    <a:ext uri="{9D8B030D-6E8A-4147-A177-3AD203B41FA5}">
                      <a16:colId xmlns:a16="http://schemas.microsoft.com/office/drawing/2014/main" val="3900274207"/>
                    </a:ext>
                  </a:extLst>
                </a:gridCol>
                <a:gridCol w="208280">
                  <a:extLst>
                    <a:ext uri="{9D8B030D-6E8A-4147-A177-3AD203B41FA5}">
                      <a16:colId xmlns:a16="http://schemas.microsoft.com/office/drawing/2014/main" val="636595072"/>
                    </a:ext>
                  </a:extLst>
                </a:gridCol>
                <a:gridCol w="208280">
                  <a:extLst>
                    <a:ext uri="{9D8B030D-6E8A-4147-A177-3AD203B41FA5}">
                      <a16:colId xmlns:a16="http://schemas.microsoft.com/office/drawing/2014/main" val="1791474790"/>
                    </a:ext>
                  </a:extLst>
                </a:gridCol>
                <a:gridCol w="208280">
                  <a:extLst>
                    <a:ext uri="{9D8B030D-6E8A-4147-A177-3AD203B41FA5}">
                      <a16:colId xmlns:a16="http://schemas.microsoft.com/office/drawing/2014/main" val="1078111299"/>
                    </a:ext>
                  </a:extLst>
                </a:gridCol>
                <a:gridCol w="208280">
                  <a:extLst>
                    <a:ext uri="{9D8B030D-6E8A-4147-A177-3AD203B41FA5}">
                      <a16:colId xmlns:a16="http://schemas.microsoft.com/office/drawing/2014/main" val="3366578014"/>
                    </a:ext>
                  </a:extLst>
                </a:gridCol>
                <a:gridCol w="208280">
                  <a:extLst>
                    <a:ext uri="{9D8B030D-6E8A-4147-A177-3AD203B41FA5}">
                      <a16:colId xmlns:a16="http://schemas.microsoft.com/office/drawing/2014/main" val="2632984995"/>
                    </a:ext>
                  </a:extLst>
                </a:gridCol>
                <a:gridCol w="208280">
                  <a:extLst>
                    <a:ext uri="{9D8B030D-6E8A-4147-A177-3AD203B41FA5}">
                      <a16:colId xmlns:a16="http://schemas.microsoft.com/office/drawing/2014/main" val="2436259035"/>
                    </a:ext>
                  </a:extLst>
                </a:gridCol>
                <a:gridCol w="208280">
                  <a:extLst>
                    <a:ext uri="{9D8B030D-6E8A-4147-A177-3AD203B41FA5}">
                      <a16:colId xmlns:a16="http://schemas.microsoft.com/office/drawing/2014/main" val="3939886442"/>
                    </a:ext>
                  </a:extLst>
                </a:gridCol>
                <a:gridCol w="208280">
                  <a:extLst>
                    <a:ext uri="{9D8B030D-6E8A-4147-A177-3AD203B41FA5}">
                      <a16:colId xmlns:a16="http://schemas.microsoft.com/office/drawing/2014/main" val="4006292392"/>
                    </a:ext>
                  </a:extLst>
                </a:gridCol>
                <a:gridCol w="208280">
                  <a:extLst>
                    <a:ext uri="{9D8B030D-6E8A-4147-A177-3AD203B41FA5}">
                      <a16:colId xmlns:a16="http://schemas.microsoft.com/office/drawing/2014/main" val="260927212"/>
                    </a:ext>
                  </a:extLst>
                </a:gridCol>
                <a:gridCol w="208280">
                  <a:extLst>
                    <a:ext uri="{9D8B030D-6E8A-4147-A177-3AD203B41FA5}">
                      <a16:colId xmlns:a16="http://schemas.microsoft.com/office/drawing/2014/main" val="1168709301"/>
                    </a:ext>
                  </a:extLst>
                </a:gridCol>
                <a:gridCol w="208280">
                  <a:extLst>
                    <a:ext uri="{9D8B030D-6E8A-4147-A177-3AD203B41FA5}">
                      <a16:colId xmlns:a16="http://schemas.microsoft.com/office/drawing/2014/main" val="2627708326"/>
                    </a:ext>
                  </a:extLst>
                </a:gridCol>
                <a:gridCol w="208280">
                  <a:extLst>
                    <a:ext uri="{9D8B030D-6E8A-4147-A177-3AD203B41FA5}">
                      <a16:colId xmlns:a16="http://schemas.microsoft.com/office/drawing/2014/main" val="1217264047"/>
                    </a:ext>
                  </a:extLst>
                </a:gridCol>
                <a:gridCol w="208280">
                  <a:extLst>
                    <a:ext uri="{9D8B030D-6E8A-4147-A177-3AD203B41FA5}">
                      <a16:colId xmlns:a16="http://schemas.microsoft.com/office/drawing/2014/main" val="3664019192"/>
                    </a:ext>
                  </a:extLst>
                </a:gridCol>
                <a:gridCol w="208280">
                  <a:extLst>
                    <a:ext uri="{9D8B030D-6E8A-4147-A177-3AD203B41FA5}">
                      <a16:colId xmlns:a16="http://schemas.microsoft.com/office/drawing/2014/main" val="2097815518"/>
                    </a:ext>
                  </a:extLst>
                </a:gridCol>
                <a:gridCol w="208280">
                  <a:extLst>
                    <a:ext uri="{9D8B030D-6E8A-4147-A177-3AD203B41FA5}">
                      <a16:colId xmlns:a16="http://schemas.microsoft.com/office/drawing/2014/main" val="1989194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30249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 - 2020-01-07 17:34:06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https://scontent.xx.fbcdn.net/v/t1.0-9/s720x720/81383954_2936152493082001_1057032215080206336_o.jpg?_nc_cat=108&amp;_nc_ohc=lQVKed3Az2AAQlmT2BqZbcL930CmWf5E_BqyHaCiaXm1kjTVTxWoJ5zZw&amp;_nc_ht=scontent.xx&amp;oh=b2b45f57dd4ff4eadd6bbb07766fda2b&amp;oe=5E9B869F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19:20:00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67925534"/>
                  </a:ext>
                </a:extLst>
              </a:tr>
            </a:tbl>
          </a:graphicData>
        </a:graphic>
      </p:graphicFrame>
      <p:sp>
        <p:nvSpPr>
          <p:cNvPr id="4" name="Text Placeholder 3">
            <a:extLst>
              <a:ext uri="{FF2B5EF4-FFF2-40B4-BE49-F238E27FC236}">
                <a16:creationId xmlns:a16="http://schemas.microsoft.com/office/drawing/2014/main" id="{2347826E-E6CD-4D49-86AE-D80421241C8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273003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263CA-24D1-425B-8BC9-0F407B66D7DF}"/>
              </a:ext>
            </a:extLst>
          </p:cNvPr>
          <p:cNvSpPr>
            <a:spLocks noGrp="1"/>
          </p:cNvSpPr>
          <p:nvPr>
            <p:ph type="title"/>
          </p:nvPr>
        </p:nvSpPr>
        <p:spPr/>
        <p:txBody>
          <a:bodyPr/>
          <a:lstStyle/>
          <a:p>
            <a:r>
              <a:rPr lang="en-US"/>
              <a:t>Facebook Own Posts Table | TrendSet - 4 of 26</a:t>
            </a:r>
          </a:p>
        </p:txBody>
      </p:sp>
      <p:graphicFrame>
        <p:nvGraphicFramePr>
          <p:cNvPr id="5" name="Table Placeholder 4">
            <a:extLst>
              <a:ext uri="{FF2B5EF4-FFF2-40B4-BE49-F238E27FC236}">
                <a16:creationId xmlns:a16="http://schemas.microsoft.com/office/drawing/2014/main" id="{9EC73174-4347-41B7-AAD6-D3E2F75F8787}"/>
              </a:ext>
            </a:extLst>
          </p:cNvPr>
          <p:cNvGraphicFramePr>
            <a:graphicFrameLocks noGrp="1"/>
          </p:cNvGraphicFramePr>
          <p:nvPr>
            <p:ph type="tbl" sz="quarter" idx="13"/>
            <p:extLst>
              <p:ext uri="{D42A27DB-BD31-4B8C-83A1-F6EECF244321}">
                <p14:modId xmlns:p14="http://schemas.microsoft.com/office/powerpoint/2010/main" val="642706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60464156"/>
                    </a:ext>
                  </a:extLst>
                </a:gridCol>
                <a:gridCol w="822960">
                  <a:extLst>
                    <a:ext uri="{9D8B030D-6E8A-4147-A177-3AD203B41FA5}">
                      <a16:colId xmlns:a16="http://schemas.microsoft.com/office/drawing/2014/main" val="1890278104"/>
                    </a:ext>
                  </a:extLst>
                </a:gridCol>
                <a:gridCol w="329184">
                  <a:extLst>
                    <a:ext uri="{9D8B030D-6E8A-4147-A177-3AD203B41FA5}">
                      <a16:colId xmlns:a16="http://schemas.microsoft.com/office/drawing/2014/main" val="3928559491"/>
                    </a:ext>
                  </a:extLst>
                </a:gridCol>
                <a:gridCol w="208280">
                  <a:extLst>
                    <a:ext uri="{9D8B030D-6E8A-4147-A177-3AD203B41FA5}">
                      <a16:colId xmlns:a16="http://schemas.microsoft.com/office/drawing/2014/main" val="1327519963"/>
                    </a:ext>
                  </a:extLst>
                </a:gridCol>
                <a:gridCol w="208280">
                  <a:extLst>
                    <a:ext uri="{9D8B030D-6E8A-4147-A177-3AD203B41FA5}">
                      <a16:colId xmlns:a16="http://schemas.microsoft.com/office/drawing/2014/main" val="3923182257"/>
                    </a:ext>
                  </a:extLst>
                </a:gridCol>
                <a:gridCol w="208280">
                  <a:extLst>
                    <a:ext uri="{9D8B030D-6E8A-4147-A177-3AD203B41FA5}">
                      <a16:colId xmlns:a16="http://schemas.microsoft.com/office/drawing/2014/main" val="2089613957"/>
                    </a:ext>
                  </a:extLst>
                </a:gridCol>
                <a:gridCol w="208280">
                  <a:extLst>
                    <a:ext uri="{9D8B030D-6E8A-4147-A177-3AD203B41FA5}">
                      <a16:colId xmlns:a16="http://schemas.microsoft.com/office/drawing/2014/main" val="2323416402"/>
                    </a:ext>
                  </a:extLst>
                </a:gridCol>
                <a:gridCol w="208280">
                  <a:extLst>
                    <a:ext uri="{9D8B030D-6E8A-4147-A177-3AD203B41FA5}">
                      <a16:colId xmlns:a16="http://schemas.microsoft.com/office/drawing/2014/main" val="351254212"/>
                    </a:ext>
                  </a:extLst>
                </a:gridCol>
                <a:gridCol w="208280">
                  <a:extLst>
                    <a:ext uri="{9D8B030D-6E8A-4147-A177-3AD203B41FA5}">
                      <a16:colId xmlns:a16="http://schemas.microsoft.com/office/drawing/2014/main" val="4131209070"/>
                    </a:ext>
                  </a:extLst>
                </a:gridCol>
                <a:gridCol w="208280">
                  <a:extLst>
                    <a:ext uri="{9D8B030D-6E8A-4147-A177-3AD203B41FA5}">
                      <a16:colId xmlns:a16="http://schemas.microsoft.com/office/drawing/2014/main" val="1349918141"/>
                    </a:ext>
                  </a:extLst>
                </a:gridCol>
                <a:gridCol w="208280">
                  <a:extLst>
                    <a:ext uri="{9D8B030D-6E8A-4147-A177-3AD203B41FA5}">
                      <a16:colId xmlns:a16="http://schemas.microsoft.com/office/drawing/2014/main" val="3463638595"/>
                    </a:ext>
                  </a:extLst>
                </a:gridCol>
                <a:gridCol w="208280">
                  <a:extLst>
                    <a:ext uri="{9D8B030D-6E8A-4147-A177-3AD203B41FA5}">
                      <a16:colId xmlns:a16="http://schemas.microsoft.com/office/drawing/2014/main" val="2713674294"/>
                    </a:ext>
                  </a:extLst>
                </a:gridCol>
                <a:gridCol w="208280">
                  <a:extLst>
                    <a:ext uri="{9D8B030D-6E8A-4147-A177-3AD203B41FA5}">
                      <a16:colId xmlns:a16="http://schemas.microsoft.com/office/drawing/2014/main" val="3560541810"/>
                    </a:ext>
                  </a:extLst>
                </a:gridCol>
                <a:gridCol w="208280">
                  <a:extLst>
                    <a:ext uri="{9D8B030D-6E8A-4147-A177-3AD203B41FA5}">
                      <a16:colId xmlns:a16="http://schemas.microsoft.com/office/drawing/2014/main" val="89093895"/>
                    </a:ext>
                  </a:extLst>
                </a:gridCol>
                <a:gridCol w="208280">
                  <a:extLst>
                    <a:ext uri="{9D8B030D-6E8A-4147-A177-3AD203B41FA5}">
                      <a16:colId xmlns:a16="http://schemas.microsoft.com/office/drawing/2014/main" val="2100974566"/>
                    </a:ext>
                  </a:extLst>
                </a:gridCol>
                <a:gridCol w="208280">
                  <a:extLst>
                    <a:ext uri="{9D8B030D-6E8A-4147-A177-3AD203B41FA5}">
                      <a16:colId xmlns:a16="http://schemas.microsoft.com/office/drawing/2014/main" val="4014894842"/>
                    </a:ext>
                  </a:extLst>
                </a:gridCol>
                <a:gridCol w="208280">
                  <a:extLst>
                    <a:ext uri="{9D8B030D-6E8A-4147-A177-3AD203B41FA5}">
                      <a16:colId xmlns:a16="http://schemas.microsoft.com/office/drawing/2014/main" val="509434512"/>
                    </a:ext>
                  </a:extLst>
                </a:gridCol>
                <a:gridCol w="208280">
                  <a:extLst>
                    <a:ext uri="{9D8B030D-6E8A-4147-A177-3AD203B41FA5}">
                      <a16:colId xmlns:a16="http://schemas.microsoft.com/office/drawing/2014/main" val="2660042186"/>
                    </a:ext>
                  </a:extLst>
                </a:gridCol>
                <a:gridCol w="208280">
                  <a:extLst>
                    <a:ext uri="{9D8B030D-6E8A-4147-A177-3AD203B41FA5}">
                      <a16:colId xmlns:a16="http://schemas.microsoft.com/office/drawing/2014/main" val="1420258841"/>
                    </a:ext>
                  </a:extLst>
                </a:gridCol>
                <a:gridCol w="208280">
                  <a:extLst>
                    <a:ext uri="{9D8B030D-6E8A-4147-A177-3AD203B41FA5}">
                      <a16:colId xmlns:a16="http://schemas.microsoft.com/office/drawing/2014/main" val="3982877414"/>
                    </a:ext>
                  </a:extLst>
                </a:gridCol>
                <a:gridCol w="208280">
                  <a:extLst>
                    <a:ext uri="{9D8B030D-6E8A-4147-A177-3AD203B41FA5}">
                      <a16:colId xmlns:a16="http://schemas.microsoft.com/office/drawing/2014/main" val="2052600782"/>
                    </a:ext>
                  </a:extLst>
                </a:gridCol>
                <a:gridCol w="208280">
                  <a:extLst>
                    <a:ext uri="{9D8B030D-6E8A-4147-A177-3AD203B41FA5}">
                      <a16:colId xmlns:a16="http://schemas.microsoft.com/office/drawing/2014/main" val="2492744162"/>
                    </a:ext>
                  </a:extLst>
                </a:gridCol>
                <a:gridCol w="208280">
                  <a:extLst>
                    <a:ext uri="{9D8B030D-6E8A-4147-A177-3AD203B41FA5}">
                      <a16:colId xmlns:a16="http://schemas.microsoft.com/office/drawing/2014/main" val="2102523639"/>
                    </a:ext>
                  </a:extLst>
                </a:gridCol>
                <a:gridCol w="208280">
                  <a:extLst>
                    <a:ext uri="{9D8B030D-6E8A-4147-A177-3AD203B41FA5}">
                      <a16:colId xmlns:a16="http://schemas.microsoft.com/office/drawing/2014/main" val="836855402"/>
                    </a:ext>
                  </a:extLst>
                </a:gridCol>
                <a:gridCol w="208280">
                  <a:extLst>
                    <a:ext uri="{9D8B030D-6E8A-4147-A177-3AD203B41FA5}">
                      <a16:colId xmlns:a16="http://schemas.microsoft.com/office/drawing/2014/main" val="2819089337"/>
                    </a:ext>
                  </a:extLst>
                </a:gridCol>
                <a:gridCol w="208280">
                  <a:extLst>
                    <a:ext uri="{9D8B030D-6E8A-4147-A177-3AD203B41FA5}">
                      <a16:colId xmlns:a16="http://schemas.microsoft.com/office/drawing/2014/main" val="3624154622"/>
                    </a:ext>
                  </a:extLst>
                </a:gridCol>
                <a:gridCol w="208280">
                  <a:extLst>
                    <a:ext uri="{9D8B030D-6E8A-4147-A177-3AD203B41FA5}">
                      <a16:colId xmlns:a16="http://schemas.microsoft.com/office/drawing/2014/main" val="3091456686"/>
                    </a:ext>
                  </a:extLst>
                </a:gridCol>
                <a:gridCol w="208280">
                  <a:extLst>
                    <a:ext uri="{9D8B030D-6E8A-4147-A177-3AD203B41FA5}">
                      <a16:colId xmlns:a16="http://schemas.microsoft.com/office/drawing/2014/main" val="1686214133"/>
                    </a:ext>
                  </a:extLst>
                </a:gridCol>
                <a:gridCol w="208280">
                  <a:extLst>
                    <a:ext uri="{9D8B030D-6E8A-4147-A177-3AD203B41FA5}">
                      <a16:colId xmlns:a16="http://schemas.microsoft.com/office/drawing/2014/main" val="3768080439"/>
                    </a:ext>
                  </a:extLst>
                </a:gridCol>
                <a:gridCol w="208280">
                  <a:extLst>
                    <a:ext uri="{9D8B030D-6E8A-4147-A177-3AD203B41FA5}">
                      <a16:colId xmlns:a16="http://schemas.microsoft.com/office/drawing/2014/main" val="1267921515"/>
                    </a:ext>
                  </a:extLst>
                </a:gridCol>
                <a:gridCol w="208280">
                  <a:extLst>
                    <a:ext uri="{9D8B030D-6E8A-4147-A177-3AD203B41FA5}">
                      <a16:colId xmlns:a16="http://schemas.microsoft.com/office/drawing/2014/main" val="3346379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70351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- 2020-01-07 17:05:27</a:t>
                      </a:r>
                      <a:r>
                        <a:rPr kumimoji="0" lang="de-DE" sz="1000" b="0" i="0" u="none" strike="noStrike" kern="1200" cap="none" spc="0" normalizeH="0" baseline="0" noProof="0">
                          <a:ln>
                            <a:noFill/>
                          </a:ln>
                          <a:solidFill>
                            <a:prstClr val="black"/>
                          </a:solidFill>
                          <a:effectLst/>
                          <a:uLnTx/>
                          <a:uFillTx/>
                          <a:latin typeface="+mn-lt"/>
                          <a:ea typeface="+mn-ea"/>
                          <a:cs typeface="+mn-cs"/>
                        </a:rPr>
                        <a:t>
 Danke für euren Besuch auf der TrendSet Winter 2020! Schön, dass ihr da wart. Dann bis zum nächsten Mal auf der TrendSet Sommer 2020 vom 11. bis 13. Juli 2020 in München, wenn es wieder heißt: Vorhang auf für die neuesten Trends in Interiors &amp; Lifestyle. Bis dahin findet ihr die neuen Strömungen und Produkte auf unserem Trendblog unter https://trendset.de/trendblog/. Wir wünschen euch eine gute Zeit und eine sichere Heimreise.
#trendsetmuenchen #trendset #trendsetwinter2020 #danke #scheewars #trendsetsommer2020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https://scontent.xx.fbcdn.net/v/t1.0-9/p720x720/78846698_2873014686062449_467817080649940992_o.jpg?_nc_cat=109&amp;_nc_ohc=n0OE84zRBVsAX-uP8_Z&amp;_nc_ht=scontent.xx&amp;_nc_tp=1002&amp;oh=4006bd04bf956800bc84086f500c4d41&amp;oe=5E951DE7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39162021"/>
                  </a:ext>
                </a:extLst>
              </a:tr>
            </a:tbl>
          </a:graphicData>
        </a:graphic>
      </p:graphicFrame>
      <p:sp>
        <p:nvSpPr>
          <p:cNvPr id="4" name="Text Placeholder 3">
            <a:extLst>
              <a:ext uri="{FF2B5EF4-FFF2-40B4-BE49-F238E27FC236}">
                <a16:creationId xmlns:a16="http://schemas.microsoft.com/office/drawing/2014/main" id="{2649D86E-2B26-4FB8-AC1F-C920C580F81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637770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8655F-393B-405E-9AE8-65C7D7789282}"/>
              </a:ext>
            </a:extLst>
          </p:cNvPr>
          <p:cNvSpPr>
            <a:spLocks noGrp="1"/>
          </p:cNvSpPr>
          <p:nvPr>
            <p:ph type="title"/>
          </p:nvPr>
        </p:nvSpPr>
        <p:spPr/>
        <p:txBody>
          <a:bodyPr/>
          <a:lstStyle/>
          <a:p>
            <a:r>
              <a:rPr lang="en-US"/>
              <a:t>Facebook Own Posts Table | TrendSet - 5 of 26</a:t>
            </a:r>
          </a:p>
        </p:txBody>
      </p:sp>
      <p:graphicFrame>
        <p:nvGraphicFramePr>
          <p:cNvPr id="5" name="Table Placeholder 4">
            <a:extLst>
              <a:ext uri="{FF2B5EF4-FFF2-40B4-BE49-F238E27FC236}">
                <a16:creationId xmlns:a16="http://schemas.microsoft.com/office/drawing/2014/main" id="{A8F6A2F4-17E5-4836-AB5B-C50BE793FBFA}"/>
              </a:ext>
            </a:extLst>
          </p:cNvPr>
          <p:cNvGraphicFramePr>
            <a:graphicFrameLocks noGrp="1"/>
          </p:cNvGraphicFramePr>
          <p:nvPr>
            <p:ph type="tbl" sz="quarter" idx="13"/>
            <p:extLst>
              <p:ext uri="{D42A27DB-BD31-4B8C-83A1-F6EECF244321}">
                <p14:modId xmlns:p14="http://schemas.microsoft.com/office/powerpoint/2010/main" val="2376066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38787321"/>
                    </a:ext>
                  </a:extLst>
                </a:gridCol>
                <a:gridCol w="822960">
                  <a:extLst>
                    <a:ext uri="{9D8B030D-6E8A-4147-A177-3AD203B41FA5}">
                      <a16:colId xmlns:a16="http://schemas.microsoft.com/office/drawing/2014/main" val="2421655601"/>
                    </a:ext>
                  </a:extLst>
                </a:gridCol>
                <a:gridCol w="329184">
                  <a:extLst>
                    <a:ext uri="{9D8B030D-6E8A-4147-A177-3AD203B41FA5}">
                      <a16:colId xmlns:a16="http://schemas.microsoft.com/office/drawing/2014/main" val="510535558"/>
                    </a:ext>
                  </a:extLst>
                </a:gridCol>
                <a:gridCol w="208280">
                  <a:extLst>
                    <a:ext uri="{9D8B030D-6E8A-4147-A177-3AD203B41FA5}">
                      <a16:colId xmlns:a16="http://schemas.microsoft.com/office/drawing/2014/main" val="1085369377"/>
                    </a:ext>
                  </a:extLst>
                </a:gridCol>
                <a:gridCol w="208280">
                  <a:extLst>
                    <a:ext uri="{9D8B030D-6E8A-4147-A177-3AD203B41FA5}">
                      <a16:colId xmlns:a16="http://schemas.microsoft.com/office/drawing/2014/main" val="3137337957"/>
                    </a:ext>
                  </a:extLst>
                </a:gridCol>
                <a:gridCol w="208280">
                  <a:extLst>
                    <a:ext uri="{9D8B030D-6E8A-4147-A177-3AD203B41FA5}">
                      <a16:colId xmlns:a16="http://schemas.microsoft.com/office/drawing/2014/main" val="3914629989"/>
                    </a:ext>
                  </a:extLst>
                </a:gridCol>
                <a:gridCol w="208280">
                  <a:extLst>
                    <a:ext uri="{9D8B030D-6E8A-4147-A177-3AD203B41FA5}">
                      <a16:colId xmlns:a16="http://schemas.microsoft.com/office/drawing/2014/main" val="1292118543"/>
                    </a:ext>
                  </a:extLst>
                </a:gridCol>
                <a:gridCol w="208280">
                  <a:extLst>
                    <a:ext uri="{9D8B030D-6E8A-4147-A177-3AD203B41FA5}">
                      <a16:colId xmlns:a16="http://schemas.microsoft.com/office/drawing/2014/main" val="3671450479"/>
                    </a:ext>
                  </a:extLst>
                </a:gridCol>
                <a:gridCol w="208280">
                  <a:extLst>
                    <a:ext uri="{9D8B030D-6E8A-4147-A177-3AD203B41FA5}">
                      <a16:colId xmlns:a16="http://schemas.microsoft.com/office/drawing/2014/main" val="2540561482"/>
                    </a:ext>
                  </a:extLst>
                </a:gridCol>
                <a:gridCol w="208280">
                  <a:extLst>
                    <a:ext uri="{9D8B030D-6E8A-4147-A177-3AD203B41FA5}">
                      <a16:colId xmlns:a16="http://schemas.microsoft.com/office/drawing/2014/main" val="3478409247"/>
                    </a:ext>
                  </a:extLst>
                </a:gridCol>
                <a:gridCol w="208280">
                  <a:extLst>
                    <a:ext uri="{9D8B030D-6E8A-4147-A177-3AD203B41FA5}">
                      <a16:colId xmlns:a16="http://schemas.microsoft.com/office/drawing/2014/main" val="137061257"/>
                    </a:ext>
                  </a:extLst>
                </a:gridCol>
                <a:gridCol w="208280">
                  <a:extLst>
                    <a:ext uri="{9D8B030D-6E8A-4147-A177-3AD203B41FA5}">
                      <a16:colId xmlns:a16="http://schemas.microsoft.com/office/drawing/2014/main" val="2260454180"/>
                    </a:ext>
                  </a:extLst>
                </a:gridCol>
                <a:gridCol w="208280">
                  <a:extLst>
                    <a:ext uri="{9D8B030D-6E8A-4147-A177-3AD203B41FA5}">
                      <a16:colId xmlns:a16="http://schemas.microsoft.com/office/drawing/2014/main" val="2547590959"/>
                    </a:ext>
                  </a:extLst>
                </a:gridCol>
                <a:gridCol w="208280">
                  <a:extLst>
                    <a:ext uri="{9D8B030D-6E8A-4147-A177-3AD203B41FA5}">
                      <a16:colId xmlns:a16="http://schemas.microsoft.com/office/drawing/2014/main" val="616642444"/>
                    </a:ext>
                  </a:extLst>
                </a:gridCol>
                <a:gridCol w="208280">
                  <a:extLst>
                    <a:ext uri="{9D8B030D-6E8A-4147-A177-3AD203B41FA5}">
                      <a16:colId xmlns:a16="http://schemas.microsoft.com/office/drawing/2014/main" val="2095099862"/>
                    </a:ext>
                  </a:extLst>
                </a:gridCol>
                <a:gridCol w="208280">
                  <a:extLst>
                    <a:ext uri="{9D8B030D-6E8A-4147-A177-3AD203B41FA5}">
                      <a16:colId xmlns:a16="http://schemas.microsoft.com/office/drawing/2014/main" val="1357233724"/>
                    </a:ext>
                  </a:extLst>
                </a:gridCol>
                <a:gridCol w="208280">
                  <a:extLst>
                    <a:ext uri="{9D8B030D-6E8A-4147-A177-3AD203B41FA5}">
                      <a16:colId xmlns:a16="http://schemas.microsoft.com/office/drawing/2014/main" val="4245245655"/>
                    </a:ext>
                  </a:extLst>
                </a:gridCol>
                <a:gridCol w="208280">
                  <a:extLst>
                    <a:ext uri="{9D8B030D-6E8A-4147-A177-3AD203B41FA5}">
                      <a16:colId xmlns:a16="http://schemas.microsoft.com/office/drawing/2014/main" val="4134382020"/>
                    </a:ext>
                  </a:extLst>
                </a:gridCol>
                <a:gridCol w="208280">
                  <a:extLst>
                    <a:ext uri="{9D8B030D-6E8A-4147-A177-3AD203B41FA5}">
                      <a16:colId xmlns:a16="http://schemas.microsoft.com/office/drawing/2014/main" val="3304288047"/>
                    </a:ext>
                  </a:extLst>
                </a:gridCol>
                <a:gridCol w="208280">
                  <a:extLst>
                    <a:ext uri="{9D8B030D-6E8A-4147-A177-3AD203B41FA5}">
                      <a16:colId xmlns:a16="http://schemas.microsoft.com/office/drawing/2014/main" val="1282817173"/>
                    </a:ext>
                  </a:extLst>
                </a:gridCol>
                <a:gridCol w="208280">
                  <a:extLst>
                    <a:ext uri="{9D8B030D-6E8A-4147-A177-3AD203B41FA5}">
                      <a16:colId xmlns:a16="http://schemas.microsoft.com/office/drawing/2014/main" val="958439040"/>
                    </a:ext>
                  </a:extLst>
                </a:gridCol>
                <a:gridCol w="208280">
                  <a:extLst>
                    <a:ext uri="{9D8B030D-6E8A-4147-A177-3AD203B41FA5}">
                      <a16:colId xmlns:a16="http://schemas.microsoft.com/office/drawing/2014/main" val="2283042565"/>
                    </a:ext>
                  </a:extLst>
                </a:gridCol>
                <a:gridCol w="208280">
                  <a:extLst>
                    <a:ext uri="{9D8B030D-6E8A-4147-A177-3AD203B41FA5}">
                      <a16:colId xmlns:a16="http://schemas.microsoft.com/office/drawing/2014/main" val="2516571637"/>
                    </a:ext>
                  </a:extLst>
                </a:gridCol>
                <a:gridCol w="208280">
                  <a:extLst>
                    <a:ext uri="{9D8B030D-6E8A-4147-A177-3AD203B41FA5}">
                      <a16:colId xmlns:a16="http://schemas.microsoft.com/office/drawing/2014/main" val="1373122896"/>
                    </a:ext>
                  </a:extLst>
                </a:gridCol>
                <a:gridCol w="208280">
                  <a:extLst>
                    <a:ext uri="{9D8B030D-6E8A-4147-A177-3AD203B41FA5}">
                      <a16:colId xmlns:a16="http://schemas.microsoft.com/office/drawing/2014/main" val="56423059"/>
                    </a:ext>
                  </a:extLst>
                </a:gridCol>
                <a:gridCol w="208280">
                  <a:extLst>
                    <a:ext uri="{9D8B030D-6E8A-4147-A177-3AD203B41FA5}">
                      <a16:colId xmlns:a16="http://schemas.microsoft.com/office/drawing/2014/main" val="1986403022"/>
                    </a:ext>
                  </a:extLst>
                </a:gridCol>
                <a:gridCol w="208280">
                  <a:extLst>
                    <a:ext uri="{9D8B030D-6E8A-4147-A177-3AD203B41FA5}">
                      <a16:colId xmlns:a16="http://schemas.microsoft.com/office/drawing/2014/main" val="1871187918"/>
                    </a:ext>
                  </a:extLst>
                </a:gridCol>
                <a:gridCol w="208280">
                  <a:extLst>
                    <a:ext uri="{9D8B030D-6E8A-4147-A177-3AD203B41FA5}">
                      <a16:colId xmlns:a16="http://schemas.microsoft.com/office/drawing/2014/main" val="1022429864"/>
                    </a:ext>
                  </a:extLst>
                </a:gridCol>
                <a:gridCol w="208280">
                  <a:extLst>
                    <a:ext uri="{9D8B030D-6E8A-4147-A177-3AD203B41FA5}">
                      <a16:colId xmlns:a16="http://schemas.microsoft.com/office/drawing/2014/main" val="4059392626"/>
                    </a:ext>
                  </a:extLst>
                </a:gridCol>
                <a:gridCol w="208280">
                  <a:extLst>
                    <a:ext uri="{9D8B030D-6E8A-4147-A177-3AD203B41FA5}">
                      <a16:colId xmlns:a16="http://schemas.microsoft.com/office/drawing/2014/main" val="2204595649"/>
                    </a:ext>
                  </a:extLst>
                </a:gridCol>
                <a:gridCol w="208280">
                  <a:extLst>
                    <a:ext uri="{9D8B030D-6E8A-4147-A177-3AD203B41FA5}">
                      <a16:colId xmlns:a16="http://schemas.microsoft.com/office/drawing/2014/main" val="1756874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11014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- 2020-01-06 12:58:03</a:t>
                      </a:r>
                      <a:r>
                        <a:rPr kumimoji="0" lang="en-US" sz="1000" b="0" i="0" u="none" strike="noStrike" kern="1200" cap="none" spc="0" normalizeH="0" baseline="0" noProof="0">
                          <a:ln>
                            <a:noFill/>
                          </a:ln>
                          <a:solidFill>
                            <a:prstClr val="black"/>
                          </a:solidFill>
                          <a:effectLst/>
                          <a:uLnTx/>
                          <a:uFillTx/>
                          <a:latin typeface="+mn-lt"/>
                          <a:ea typeface="+mn-ea"/>
                          <a:cs typeface="+mn-cs"/>
                        </a:rPr>
                        <a:t>
 At @bindewerk’s booth we found notebooks which our Trend Motif NATURAL EVOLUTION would like for sure! Just look at the row at the top - notebooks in wood optic!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https://scontent.xx.fbcdn.net/v/t1.0-9/s720x720/81660744_2933402870023630_5429542727542898688_o.jpg?_nc_cat=104&amp;_nc_ohc=slPE_yODdMQAX9Ikslf&amp;_nc_ht=scontent.xx&amp;_nc_tp=1002&amp;oh=6c3f8fa9c5445ae1a794d6e1ae0ddd02&amp;oe=5ECF3A15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88677489"/>
                  </a:ext>
                </a:extLst>
              </a:tr>
            </a:tbl>
          </a:graphicData>
        </a:graphic>
      </p:graphicFrame>
      <p:sp>
        <p:nvSpPr>
          <p:cNvPr id="4" name="Text Placeholder 3">
            <a:extLst>
              <a:ext uri="{FF2B5EF4-FFF2-40B4-BE49-F238E27FC236}">
                <a16:creationId xmlns:a16="http://schemas.microsoft.com/office/drawing/2014/main" id="{3F678DDA-1765-4928-A6BA-0C05645B382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674719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889DA-5DD7-4362-8FBC-332C65CC9756}"/>
              </a:ext>
            </a:extLst>
          </p:cNvPr>
          <p:cNvSpPr>
            <a:spLocks noGrp="1"/>
          </p:cNvSpPr>
          <p:nvPr>
            <p:ph type="title"/>
          </p:nvPr>
        </p:nvSpPr>
        <p:spPr/>
        <p:txBody>
          <a:bodyPr/>
          <a:lstStyle/>
          <a:p>
            <a:r>
              <a:rPr lang="en-US"/>
              <a:t>Facebook Own Posts Table | TrendSet - 6 of 26</a:t>
            </a:r>
          </a:p>
        </p:txBody>
      </p:sp>
      <p:graphicFrame>
        <p:nvGraphicFramePr>
          <p:cNvPr id="5" name="Table Placeholder 4">
            <a:extLst>
              <a:ext uri="{FF2B5EF4-FFF2-40B4-BE49-F238E27FC236}">
                <a16:creationId xmlns:a16="http://schemas.microsoft.com/office/drawing/2014/main" id="{3737D998-D050-4897-AB50-7B9A60A776ED}"/>
              </a:ext>
            </a:extLst>
          </p:cNvPr>
          <p:cNvGraphicFramePr>
            <a:graphicFrameLocks noGrp="1"/>
          </p:cNvGraphicFramePr>
          <p:nvPr>
            <p:ph type="tbl" sz="quarter" idx="13"/>
            <p:extLst>
              <p:ext uri="{D42A27DB-BD31-4B8C-83A1-F6EECF244321}">
                <p14:modId xmlns:p14="http://schemas.microsoft.com/office/powerpoint/2010/main" val="4283314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08905893"/>
                    </a:ext>
                  </a:extLst>
                </a:gridCol>
                <a:gridCol w="822960">
                  <a:extLst>
                    <a:ext uri="{9D8B030D-6E8A-4147-A177-3AD203B41FA5}">
                      <a16:colId xmlns:a16="http://schemas.microsoft.com/office/drawing/2014/main" val="1040208445"/>
                    </a:ext>
                  </a:extLst>
                </a:gridCol>
                <a:gridCol w="329184">
                  <a:extLst>
                    <a:ext uri="{9D8B030D-6E8A-4147-A177-3AD203B41FA5}">
                      <a16:colId xmlns:a16="http://schemas.microsoft.com/office/drawing/2014/main" val="202112880"/>
                    </a:ext>
                  </a:extLst>
                </a:gridCol>
                <a:gridCol w="208280">
                  <a:extLst>
                    <a:ext uri="{9D8B030D-6E8A-4147-A177-3AD203B41FA5}">
                      <a16:colId xmlns:a16="http://schemas.microsoft.com/office/drawing/2014/main" val="2102596939"/>
                    </a:ext>
                  </a:extLst>
                </a:gridCol>
                <a:gridCol w="208280">
                  <a:extLst>
                    <a:ext uri="{9D8B030D-6E8A-4147-A177-3AD203B41FA5}">
                      <a16:colId xmlns:a16="http://schemas.microsoft.com/office/drawing/2014/main" val="1679641237"/>
                    </a:ext>
                  </a:extLst>
                </a:gridCol>
                <a:gridCol w="208280">
                  <a:extLst>
                    <a:ext uri="{9D8B030D-6E8A-4147-A177-3AD203B41FA5}">
                      <a16:colId xmlns:a16="http://schemas.microsoft.com/office/drawing/2014/main" val="1048457814"/>
                    </a:ext>
                  </a:extLst>
                </a:gridCol>
                <a:gridCol w="208280">
                  <a:extLst>
                    <a:ext uri="{9D8B030D-6E8A-4147-A177-3AD203B41FA5}">
                      <a16:colId xmlns:a16="http://schemas.microsoft.com/office/drawing/2014/main" val="3868463737"/>
                    </a:ext>
                  </a:extLst>
                </a:gridCol>
                <a:gridCol w="208280">
                  <a:extLst>
                    <a:ext uri="{9D8B030D-6E8A-4147-A177-3AD203B41FA5}">
                      <a16:colId xmlns:a16="http://schemas.microsoft.com/office/drawing/2014/main" val="2171451565"/>
                    </a:ext>
                  </a:extLst>
                </a:gridCol>
                <a:gridCol w="208280">
                  <a:extLst>
                    <a:ext uri="{9D8B030D-6E8A-4147-A177-3AD203B41FA5}">
                      <a16:colId xmlns:a16="http://schemas.microsoft.com/office/drawing/2014/main" val="146168241"/>
                    </a:ext>
                  </a:extLst>
                </a:gridCol>
                <a:gridCol w="208280">
                  <a:extLst>
                    <a:ext uri="{9D8B030D-6E8A-4147-A177-3AD203B41FA5}">
                      <a16:colId xmlns:a16="http://schemas.microsoft.com/office/drawing/2014/main" val="2559252641"/>
                    </a:ext>
                  </a:extLst>
                </a:gridCol>
                <a:gridCol w="208280">
                  <a:extLst>
                    <a:ext uri="{9D8B030D-6E8A-4147-A177-3AD203B41FA5}">
                      <a16:colId xmlns:a16="http://schemas.microsoft.com/office/drawing/2014/main" val="612393033"/>
                    </a:ext>
                  </a:extLst>
                </a:gridCol>
                <a:gridCol w="208280">
                  <a:extLst>
                    <a:ext uri="{9D8B030D-6E8A-4147-A177-3AD203B41FA5}">
                      <a16:colId xmlns:a16="http://schemas.microsoft.com/office/drawing/2014/main" val="4088740955"/>
                    </a:ext>
                  </a:extLst>
                </a:gridCol>
                <a:gridCol w="208280">
                  <a:extLst>
                    <a:ext uri="{9D8B030D-6E8A-4147-A177-3AD203B41FA5}">
                      <a16:colId xmlns:a16="http://schemas.microsoft.com/office/drawing/2014/main" val="236840027"/>
                    </a:ext>
                  </a:extLst>
                </a:gridCol>
                <a:gridCol w="208280">
                  <a:extLst>
                    <a:ext uri="{9D8B030D-6E8A-4147-A177-3AD203B41FA5}">
                      <a16:colId xmlns:a16="http://schemas.microsoft.com/office/drawing/2014/main" val="3753324507"/>
                    </a:ext>
                  </a:extLst>
                </a:gridCol>
                <a:gridCol w="208280">
                  <a:extLst>
                    <a:ext uri="{9D8B030D-6E8A-4147-A177-3AD203B41FA5}">
                      <a16:colId xmlns:a16="http://schemas.microsoft.com/office/drawing/2014/main" val="482080158"/>
                    </a:ext>
                  </a:extLst>
                </a:gridCol>
                <a:gridCol w="208280">
                  <a:extLst>
                    <a:ext uri="{9D8B030D-6E8A-4147-A177-3AD203B41FA5}">
                      <a16:colId xmlns:a16="http://schemas.microsoft.com/office/drawing/2014/main" val="2888321897"/>
                    </a:ext>
                  </a:extLst>
                </a:gridCol>
                <a:gridCol w="208280">
                  <a:extLst>
                    <a:ext uri="{9D8B030D-6E8A-4147-A177-3AD203B41FA5}">
                      <a16:colId xmlns:a16="http://schemas.microsoft.com/office/drawing/2014/main" val="302256313"/>
                    </a:ext>
                  </a:extLst>
                </a:gridCol>
                <a:gridCol w="208280">
                  <a:extLst>
                    <a:ext uri="{9D8B030D-6E8A-4147-A177-3AD203B41FA5}">
                      <a16:colId xmlns:a16="http://schemas.microsoft.com/office/drawing/2014/main" val="1426339503"/>
                    </a:ext>
                  </a:extLst>
                </a:gridCol>
                <a:gridCol w="208280">
                  <a:extLst>
                    <a:ext uri="{9D8B030D-6E8A-4147-A177-3AD203B41FA5}">
                      <a16:colId xmlns:a16="http://schemas.microsoft.com/office/drawing/2014/main" val="552185272"/>
                    </a:ext>
                  </a:extLst>
                </a:gridCol>
                <a:gridCol w="208280">
                  <a:extLst>
                    <a:ext uri="{9D8B030D-6E8A-4147-A177-3AD203B41FA5}">
                      <a16:colId xmlns:a16="http://schemas.microsoft.com/office/drawing/2014/main" val="3047393434"/>
                    </a:ext>
                  </a:extLst>
                </a:gridCol>
                <a:gridCol w="208280">
                  <a:extLst>
                    <a:ext uri="{9D8B030D-6E8A-4147-A177-3AD203B41FA5}">
                      <a16:colId xmlns:a16="http://schemas.microsoft.com/office/drawing/2014/main" val="695166733"/>
                    </a:ext>
                  </a:extLst>
                </a:gridCol>
                <a:gridCol w="208280">
                  <a:extLst>
                    <a:ext uri="{9D8B030D-6E8A-4147-A177-3AD203B41FA5}">
                      <a16:colId xmlns:a16="http://schemas.microsoft.com/office/drawing/2014/main" val="2144495152"/>
                    </a:ext>
                  </a:extLst>
                </a:gridCol>
                <a:gridCol w="208280">
                  <a:extLst>
                    <a:ext uri="{9D8B030D-6E8A-4147-A177-3AD203B41FA5}">
                      <a16:colId xmlns:a16="http://schemas.microsoft.com/office/drawing/2014/main" val="4281481164"/>
                    </a:ext>
                  </a:extLst>
                </a:gridCol>
                <a:gridCol w="208280">
                  <a:extLst>
                    <a:ext uri="{9D8B030D-6E8A-4147-A177-3AD203B41FA5}">
                      <a16:colId xmlns:a16="http://schemas.microsoft.com/office/drawing/2014/main" val="3212963219"/>
                    </a:ext>
                  </a:extLst>
                </a:gridCol>
                <a:gridCol w="208280">
                  <a:extLst>
                    <a:ext uri="{9D8B030D-6E8A-4147-A177-3AD203B41FA5}">
                      <a16:colId xmlns:a16="http://schemas.microsoft.com/office/drawing/2014/main" val="2540382656"/>
                    </a:ext>
                  </a:extLst>
                </a:gridCol>
                <a:gridCol w="208280">
                  <a:extLst>
                    <a:ext uri="{9D8B030D-6E8A-4147-A177-3AD203B41FA5}">
                      <a16:colId xmlns:a16="http://schemas.microsoft.com/office/drawing/2014/main" val="2210032069"/>
                    </a:ext>
                  </a:extLst>
                </a:gridCol>
                <a:gridCol w="208280">
                  <a:extLst>
                    <a:ext uri="{9D8B030D-6E8A-4147-A177-3AD203B41FA5}">
                      <a16:colId xmlns:a16="http://schemas.microsoft.com/office/drawing/2014/main" val="4236746769"/>
                    </a:ext>
                  </a:extLst>
                </a:gridCol>
                <a:gridCol w="208280">
                  <a:extLst>
                    <a:ext uri="{9D8B030D-6E8A-4147-A177-3AD203B41FA5}">
                      <a16:colId xmlns:a16="http://schemas.microsoft.com/office/drawing/2014/main" val="434839862"/>
                    </a:ext>
                  </a:extLst>
                </a:gridCol>
                <a:gridCol w="208280">
                  <a:extLst>
                    <a:ext uri="{9D8B030D-6E8A-4147-A177-3AD203B41FA5}">
                      <a16:colId xmlns:a16="http://schemas.microsoft.com/office/drawing/2014/main" val="1106681924"/>
                    </a:ext>
                  </a:extLst>
                </a:gridCol>
                <a:gridCol w="208280">
                  <a:extLst>
                    <a:ext uri="{9D8B030D-6E8A-4147-A177-3AD203B41FA5}">
                      <a16:colId xmlns:a16="http://schemas.microsoft.com/office/drawing/2014/main" val="91416687"/>
                    </a:ext>
                  </a:extLst>
                </a:gridCol>
                <a:gridCol w="208280">
                  <a:extLst>
                    <a:ext uri="{9D8B030D-6E8A-4147-A177-3AD203B41FA5}">
                      <a16:colId xmlns:a16="http://schemas.microsoft.com/office/drawing/2014/main" val="1682279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50984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15:56:28</a:t>
                      </a:r>
                      <a:r>
                        <a:rPr kumimoji="0" lang="en-US" sz="1000" b="0" i="0" u="none" strike="noStrike" kern="1200" cap="none" spc="0" normalizeH="0" baseline="0" noProof="0">
                          <a:ln>
                            <a:noFill/>
                          </a:ln>
                          <a:solidFill>
                            <a:prstClr val="black"/>
                          </a:solidFill>
                          <a:effectLst/>
                          <a:uLnTx/>
                          <a:uFillTx/>
                          <a:latin typeface="+mn-lt"/>
                          <a:ea typeface="+mn-ea"/>
                          <a:cs typeface="+mn-cs"/>
                        </a:rPr>
                        <a:t>
 In the Newcomer Area we found @moyabirchbark (B2/D40-06). They make as the name says everything out of birchbark. 🌱 Trend Motif NATURAL EVOLUTION loves it!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https://scontent.xx.fbcdn.net/v/t1.0-9/p720x720/81520124_2931388806891703_6994222733932363776_o.jpg?_nc_cat=103&amp;_nc_ohc=GmrheBaWzlkAX8aQVRQ&amp;_nc_ht=scontent.xx&amp;_nc_tp=1002&amp;oh=733abc5ae4c4980ee29826e8cbf4fa0b&amp;oe=5E95C4FC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55390374"/>
                  </a:ext>
                </a:extLst>
              </a:tr>
            </a:tbl>
          </a:graphicData>
        </a:graphic>
      </p:graphicFrame>
      <p:sp>
        <p:nvSpPr>
          <p:cNvPr id="4" name="Text Placeholder 3">
            <a:extLst>
              <a:ext uri="{FF2B5EF4-FFF2-40B4-BE49-F238E27FC236}">
                <a16:creationId xmlns:a16="http://schemas.microsoft.com/office/drawing/2014/main" id="{551076EB-58A5-43D8-AAD7-BB02113D43D3}"/>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661534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B097E-2464-4F25-B178-C1201E95F098}"/>
              </a:ext>
            </a:extLst>
          </p:cNvPr>
          <p:cNvSpPr>
            <a:spLocks noGrp="1"/>
          </p:cNvSpPr>
          <p:nvPr>
            <p:ph type="title"/>
          </p:nvPr>
        </p:nvSpPr>
        <p:spPr/>
        <p:txBody>
          <a:bodyPr/>
          <a:lstStyle/>
          <a:p>
            <a:r>
              <a:rPr lang="en-US"/>
              <a:t>Facebook Own Posts Table | TrendSet - 7 of 26</a:t>
            </a:r>
          </a:p>
        </p:txBody>
      </p:sp>
      <p:graphicFrame>
        <p:nvGraphicFramePr>
          <p:cNvPr id="5" name="Table Placeholder 4">
            <a:extLst>
              <a:ext uri="{FF2B5EF4-FFF2-40B4-BE49-F238E27FC236}">
                <a16:creationId xmlns:a16="http://schemas.microsoft.com/office/drawing/2014/main" id="{6ECFB7E0-72FD-4343-BF26-DAC948010C4F}"/>
              </a:ext>
            </a:extLst>
          </p:cNvPr>
          <p:cNvGraphicFramePr>
            <a:graphicFrameLocks noGrp="1"/>
          </p:cNvGraphicFramePr>
          <p:nvPr>
            <p:ph type="tbl" sz="quarter" idx="13"/>
            <p:extLst>
              <p:ext uri="{D42A27DB-BD31-4B8C-83A1-F6EECF244321}">
                <p14:modId xmlns:p14="http://schemas.microsoft.com/office/powerpoint/2010/main" val="3713753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25374982"/>
                    </a:ext>
                  </a:extLst>
                </a:gridCol>
                <a:gridCol w="822960">
                  <a:extLst>
                    <a:ext uri="{9D8B030D-6E8A-4147-A177-3AD203B41FA5}">
                      <a16:colId xmlns:a16="http://schemas.microsoft.com/office/drawing/2014/main" val="2388403598"/>
                    </a:ext>
                  </a:extLst>
                </a:gridCol>
                <a:gridCol w="329184">
                  <a:extLst>
                    <a:ext uri="{9D8B030D-6E8A-4147-A177-3AD203B41FA5}">
                      <a16:colId xmlns:a16="http://schemas.microsoft.com/office/drawing/2014/main" val="324789420"/>
                    </a:ext>
                  </a:extLst>
                </a:gridCol>
                <a:gridCol w="208280">
                  <a:extLst>
                    <a:ext uri="{9D8B030D-6E8A-4147-A177-3AD203B41FA5}">
                      <a16:colId xmlns:a16="http://schemas.microsoft.com/office/drawing/2014/main" val="1732831157"/>
                    </a:ext>
                  </a:extLst>
                </a:gridCol>
                <a:gridCol w="208280">
                  <a:extLst>
                    <a:ext uri="{9D8B030D-6E8A-4147-A177-3AD203B41FA5}">
                      <a16:colId xmlns:a16="http://schemas.microsoft.com/office/drawing/2014/main" val="2607553932"/>
                    </a:ext>
                  </a:extLst>
                </a:gridCol>
                <a:gridCol w="208280">
                  <a:extLst>
                    <a:ext uri="{9D8B030D-6E8A-4147-A177-3AD203B41FA5}">
                      <a16:colId xmlns:a16="http://schemas.microsoft.com/office/drawing/2014/main" val="698658313"/>
                    </a:ext>
                  </a:extLst>
                </a:gridCol>
                <a:gridCol w="208280">
                  <a:extLst>
                    <a:ext uri="{9D8B030D-6E8A-4147-A177-3AD203B41FA5}">
                      <a16:colId xmlns:a16="http://schemas.microsoft.com/office/drawing/2014/main" val="1408310213"/>
                    </a:ext>
                  </a:extLst>
                </a:gridCol>
                <a:gridCol w="208280">
                  <a:extLst>
                    <a:ext uri="{9D8B030D-6E8A-4147-A177-3AD203B41FA5}">
                      <a16:colId xmlns:a16="http://schemas.microsoft.com/office/drawing/2014/main" val="2895838579"/>
                    </a:ext>
                  </a:extLst>
                </a:gridCol>
                <a:gridCol w="208280">
                  <a:extLst>
                    <a:ext uri="{9D8B030D-6E8A-4147-A177-3AD203B41FA5}">
                      <a16:colId xmlns:a16="http://schemas.microsoft.com/office/drawing/2014/main" val="1398840495"/>
                    </a:ext>
                  </a:extLst>
                </a:gridCol>
                <a:gridCol w="208280">
                  <a:extLst>
                    <a:ext uri="{9D8B030D-6E8A-4147-A177-3AD203B41FA5}">
                      <a16:colId xmlns:a16="http://schemas.microsoft.com/office/drawing/2014/main" val="2936715885"/>
                    </a:ext>
                  </a:extLst>
                </a:gridCol>
                <a:gridCol w="208280">
                  <a:extLst>
                    <a:ext uri="{9D8B030D-6E8A-4147-A177-3AD203B41FA5}">
                      <a16:colId xmlns:a16="http://schemas.microsoft.com/office/drawing/2014/main" val="175497249"/>
                    </a:ext>
                  </a:extLst>
                </a:gridCol>
                <a:gridCol w="208280">
                  <a:extLst>
                    <a:ext uri="{9D8B030D-6E8A-4147-A177-3AD203B41FA5}">
                      <a16:colId xmlns:a16="http://schemas.microsoft.com/office/drawing/2014/main" val="67522385"/>
                    </a:ext>
                  </a:extLst>
                </a:gridCol>
                <a:gridCol w="208280">
                  <a:extLst>
                    <a:ext uri="{9D8B030D-6E8A-4147-A177-3AD203B41FA5}">
                      <a16:colId xmlns:a16="http://schemas.microsoft.com/office/drawing/2014/main" val="2366276488"/>
                    </a:ext>
                  </a:extLst>
                </a:gridCol>
                <a:gridCol w="208280">
                  <a:extLst>
                    <a:ext uri="{9D8B030D-6E8A-4147-A177-3AD203B41FA5}">
                      <a16:colId xmlns:a16="http://schemas.microsoft.com/office/drawing/2014/main" val="281392067"/>
                    </a:ext>
                  </a:extLst>
                </a:gridCol>
                <a:gridCol w="208280">
                  <a:extLst>
                    <a:ext uri="{9D8B030D-6E8A-4147-A177-3AD203B41FA5}">
                      <a16:colId xmlns:a16="http://schemas.microsoft.com/office/drawing/2014/main" val="1469744933"/>
                    </a:ext>
                  </a:extLst>
                </a:gridCol>
                <a:gridCol w="208280">
                  <a:extLst>
                    <a:ext uri="{9D8B030D-6E8A-4147-A177-3AD203B41FA5}">
                      <a16:colId xmlns:a16="http://schemas.microsoft.com/office/drawing/2014/main" val="523465101"/>
                    </a:ext>
                  </a:extLst>
                </a:gridCol>
                <a:gridCol w="208280">
                  <a:extLst>
                    <a:ext uri="{9D8B030D-6E8A-4147-A177-3AD203B41FA5}">
                      <a16:colId xmlns:a16="http://schemas.microsoft.com/office/drawing/2014/main" val="1435816830"/>
                    </a:ext>
                  </a:extLst>
                </a:gridCol>
                <a:gridCol w="208280">
                  <a:extLst>
                    <a:ext uri="{9D8B030D-6E8A-4147-A177-3AD203B41FA5}">
                      <a16:colId xmlns:a16="http://schemas.microsoft.com/office/drawing/2014/main" val="1877782557"/>
                    </a:ext>
                  </a:extLst>
                </a:gridCol>
                <a:gridCol w="208280">
                  <a:extLst>
                    <a:ext uri="{9D8B030D-6E8A-4147-A177-3AD203B41FA5}">
                      <a16:colId xmlns:a16="http://schemas.microsoft.com/office/drawing/2014/main" val="4081608364"/>
                    </a:ext>
                  </a:extLst>
                </a:gridCol>
                <a:gridCol w="208280">
                  <a:extLst>
                    <a:ext uri="{9D8B030D-6E8A-4147-A177-3AD203B41FA5}">
                      <a16:colId xmlns:a16="http://schemas.microsoft.com/office/drawing/2014/main" val="361071075"/>
                    </a:ext>
                  </a:extLst>
                </a:gridCol>
                <a:gridCol w="208280">
                  <a:extLst>
                    <a:ext uri="{9D8B030D-6E8A-4147-A177-3AD203B41FA5}">
                      <a16:colId xmlns:a16="http://schemas.microsoft.com/office/drawing/2014/main" val="2286722428"/>
                    </a:ext>
                  </a:extLst>
                </a:gridCol>
                <a:gridCol w="208280">
                  <a:extLst>
                    <a:ext uri="{9D8B030D-6E8A-4147-A177-3AD203B41FA5}">
                      <a16:colId xmlns:a16="http://schemas.microsoft.com/office/drawing/2014/main" val="4097433903"/>
                    </a:ext>
                  </a:extLst>
                </a:gridCol>
                <a:gridCol w="208280">
                  <a:extLst>
                    <a:ext uri="{9D8B030D-6E8A-4147-A177-3AD203B41FA5}">
                      <a16:colId xmlns:a16="http://schemas.microsoft.com/office/drawing/2014/main" val="1172636962"/>
                    </a:ext>
                  </a:extLst>
                </a:gridCol>
                <a:gridCol w="208280">
                  <a:extLst>
                    <a:ext uri="{9D8B030D-6E8A-4147-A177-3AD203B41FA5}">
                      <a16:colId xmlns:a16="http://schemas.microsoft.com/office/drawing/2014/main" val="3985681485"/>
                    </a:ext>
                  </a:extLst>
                </a:gridCol>
                <a:gridCol w="208280">
                  <a:extLst>
                    <a:ext uri="{9D8B030D-6E8A-4147-A177-3AD203B41FA5}">
                      <a16:colId xmlns:a16="http://schemas.microsoft.com/office/drawing/2014/main" val="3162574822"/>
                    </a:ext>
                  </a:extLst>
                </a:gridCol>
                <a:gridCol w="208280">
                  <a:extLst>
                    <a:ext uri="{9D8B030D-6E8A-4147-A177-3AD203B41FA5}">
                      <a16:colId xmlns:a16="http://schemas.microsoft.com/office/drawing/2014/main" val="1631340835"/>
                    </a:ext>
                  </a:extLst>
                </a:gridCol>
                <a:gridCol w="208280">
                  <a:extLst>
                    <a:ext uri="{9D8B030D-6E8A-4147-A177-3AD203B41FA5}">
                      <a16:colId xmlns:a16="http://schemas.microsoft.com/office/drawing/2014/main" val="3622696145"/>
                    </a:ext>
                  </a:extLst>
                </a:gridCol>
                <a:gridCol w="208280">
                  <a:extLst>
                    <a:ext uri="{9D8B030D-6E8A-4147-A177-3AD203B41FA5}">
                      <a16:colId xmlns:a16="http://schemas.microsoft.com/office/drawing/2014/main" val="229194857"/>
                    </a:ext>
                  </a:extLst>
                </a:gridCol>
                <a:gridCol w="208280">
                  <a:extLst>
                    <a:ext uri="{9D8B030D-6E8A-4147-A177-3AD203B41FA5}">
                      <a16:colId xmlns:a16="http://schemas.microsoft.com/office/drawing/2014/main" val="198569302"/>
                    </a:ext>
                  </a:extLst>
                </a:gridCol>
                <a:gridCol w="208280">
                  <a:extLst>
                    <a:ext uri="{9D8B030D-6E8A-4147-A177-3AD203B41FA5}">
                      <a16:colId xmlns:a16="http://schemas.microsoft.com/office/drawing/2014/main" val="3210591236"/>
                    </a:ext>
                  </a:extLst>
                </a:gridCol>
                <a:gridCol w="208280">
                  <a:extLst>
                    <a:ext uri="{9D8B030D-6E8A-4147-A177-3AD203B41FA5}">
                      <a16:colId xmlns:a16="http://schemas.microsoft.com/office/drawing/2014/main" val="2485145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35292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15:56:17</a:t>
                      </a:r>
                      <a:r>
                        <a:rPr kumimoji="0" lang="en-US" sz="1000" b="0" i="0" u="none" strike="noStrike" kern="1200" cap="none" spc="0" normalizeH="0" baseline="0" noProof="0">
                          <a:ln>
                            <a:noFill/>
                          </a:ln>
                          <a:solidFill>
                            <a:prstClr val="black"/>
                          </a:solidFill>
                          <a:effectLst/>
                          <a:uLnTx/>
                          <a:uFillTx/>
                          <a:latin typeface="+mn-lt"/>
                          <a:ea typeface="+mn-ea"/>
                          <a:cs typeface="+mn-cs"/>
                        </a:rPr>
                        <a:t>
 Animal motives are a trend in SS2020... We see a lot of them in different kinds here at the TrendSet Winter 2020. 🐶🐭🐰🦊🐻🐷🐮🐦 Abolutely meeting Trend Motiv NATURAL EVOLUTION. 🙃 This example we found at @wrendaledesigns (B2/C35).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https://scontent.xx.fbcdn.net/v/t1.0-0/p180x540/81930675_2931388350225082_8953065173409595392_o.jpg?_nc_cat=107&amp;_nc_ohc=TisZcKuO24gAX84XQnC&amp;_nc_ht=scontent.xx&amp;_nc_tp=1002&amp;oh=0e83873774177a4f52efb960c21edf93&amp;oe=5ED681C2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70423144"/>
                  </a:ext>
                </a:extLst>
              </a:tr>
            </a:tbl>
          </a:graphicData>
        </a:graphic>
      </p:graphicFrame>
      <p:sp>
        <p:nvSpPr>
          <p:cNvPr id="4" name="Text Placeholder 3">
            <a:extLst>
              <a:ext uri="{FF2B5EF4-FFF2-40B4-BE49-F238E27FC236}">
                <a16:creationId xmlns:a16="http://schemas.microsoft.com/office/drawing/2014/main" id="{540E6142-5CE7-4FD0-9A35-CC6936ADA51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443552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B8FB5-1320-4A2E-AC1E-4D5820A1CCC5}"/>
              </a:ext>
            </a:extLst>
          </p:cNvPr>
          <p:cNvSpPr>
            <a:spLocks noGrp="1"/>
          </p:cNvSpPr>
          <p:nvPr>
            <p:ph type="title"/>
          </p:nvPr>
        </p:nvSpPr>
        <p:spPr/>
        <p:txBody>
          <a:bodyPr/>
          <a:lstStyle/>
          <a:p>
            <a:r>
              <a:rPr lang="en-US"/>
              <a:t>Facebook Own Posts Table | TrendSet - 8 of 26</a:t>
            </a:r>
          </a:p>
        </p:txBody>
      </p:sp>
      <p:graphicFrame>
        <p:nvGraphicFramePr>
          <p:cNvPr id="5" name="Table Placeholder 4">
            <a:extLst>
              <a:ext uri="{FF2B5EF4-FFF2-40B4-BE49-F238E27FC236}">
                <a16:creationId xmlns:a16="http://schemas.microsoft.com/office/drawing/2014/main" id="{DC5B6107-D5D2-407F-84F5-DA398F673B3C}"/>
              </a:ext>
            </a:extLst>
          </p:cNvPr>
          <p:cNvGraphicFramePr>
            <a:graphicFrameLocks noGrp="1"/>
          </p:cNvGraphicFramePr>
          <p:nvPr>
            <p:ph type="tbl" sz="quarter" idx="13"/>
            <p:extLst>
              <p:ext uri="{D42A27DB-BD31-4B8C-83A1-F6EECF244321}">
                <p14:modId xmlns:p14="http://schemas.microsoft.com/office/powerpoint/2010/main" val="3913555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66803456"/>
                    </a:ext>
                  </a:extLst>
                </a:gridCol>
                <a:gridCol w="822960">
                  <a:extLst>
                    <a:ext uri="{9D8B030D-6E8A-4147-A177-3AD203B41FA5}">
                      <a16:colId xmlns:a16="http://schemas.microsoft.com/office/drawing/2014/main" val="3782609453"/>
                    </a:ext>
                  </a:extLst>
                </a:gridCol>
                <a:gridCol w="329184">
                  <a:extLst>
                    <a:ext uri="{9D8B030D-6E8A-4147-A177-3AD203B41FA5}">
                      <a16:colId xmlns:a16="http://schemas.microsoft.com/office/drawing/2014/main" val="330807332"/>
                    </a:ext>
                  </a:extLst>
                </a:gridCol>
                <a:gridCol w="208280">
                  <a:extLst>
                    <a:ext uri="{9D8B030D-6E8A-4147-A177-3AD203B41FA5}">
                      <a16:colId xmlns:a16="http://schemas.microsoft.com/office/drawing/2014/main" val="3986013286"/>
                    </a:ext>
                  </a:extLst>
                </a:gridCol>
                <a:gridCol w="208280">
                  <a:extLst>
                    <a:ext uri="{9D8B030D-6E8A-4147-A177-3AD203B41FA5}">
                      <a16:colId xmlns:a16="http://schemas.microsoft.com/office/drawing/2014/main" val="3324641116"/>
                    </a:ext>
                  </a:extLst>
                </a:gridCol>
                <a:gridCol w="208280">
                  <a:extLst>
                    <a:ext uri="{9D8B030D-6E8A-4147-A177-3AD203B41FA5}">
                      <a16:colId xmlns:a16="http://schemas.microsoft.com/office/drawing/2014/main" val="4140269945"/>
                    </a:ext>
                  </a:extLst>
                </a:gridCol>
                <a:gridCol w="208280">
                  <a:extLst>
                    <a:ext uri="{9D8B030D-6E8A-4147-A177-3AD203B41FA5}">
                      <a16:colId xmlns:a16="http://schemas.microsoft.com/office/drawing/2014/main" val="1624409073"/>
                    </a:ext>
                  </a:extLst>
                </a:gridCol>
                <a:gridCol w="208280">
                  <a:extLst>
                    <a:ext uri="{9D8B030D-6E8A-4147-A177-3AD203B41FA5}">
                      <a16:colId xmlns:a16="http://schemas.microsoft.com/office/drawing/2014/main" val="1074507524"/>
                    </a:ext>
                  </a:extLst>
                </a:gridCol>
                <a:gridCol w="208280">
                  <a:extLst>
                    <a:ext uri="{9D8B030D-6E8A-4147-A177-3AD203B41FA5}">
                      <a16:colId xmlns:a16="http://schemas.microsoft.com/office/drawing/2014/main" val="3074258763"/>
                    </a:ext>
                  </a:extLst>
                </a:gridCol>
                <a:gridCol w="208280">
                  <a:extLst>
                    <a:ext uri="{9D8B030D-6E8A-4147-A177-3AD203B41FA5}">
                      <a16:colId xmlns:a16="http://schemas.microsoft.com/office/drawing/2014/main" val="1118392479"/>
                    </a:ext>
                  </a:extLst>
                </a:gridCol>
                <a:gridCol w="208280">
                  <a:extLst>
                    <a:ext uri="{9D8B030D-6E8A-4147-A177-3AD203B41FA5}">
                      <a16:colId xmlns:a16="http://schemas.microsoft.com/office/drawing/2014/main" val="2920396563"/>
                    </a:ext>
                  </a:extLst>
                </a:gridCol>
                <a:gridCol w="208280">
                  <a:extLst>
                    <a:ext uri="{9D8B030D-6E8A-4147-A177-3AD203B41FA5}">
                      <a16:colId xmlns:a16="http://schemas.microsoft.com/office/drawing/2014/main" val="3738828899"/>
                    </a:ext>
                  </a:extLst>
                </a:gridCol>
                <a:gridCol w="208280">
                  <a:extLst>
                    <a:ext uri="{9D8B030D-6E8A-4147-A177-3AD203B41FA5}">
                      <a16:colId xmlns:a16="http://schemas.microsoft.com/office/drawing/2014/main" val="132457493"/>
                    </a:ext>
                  </a:extLst>
                </a:gridCol>
                <a:gridCol w="208280">
                  <a:extLst>
                    <a:ext uri="{9D8B030D-6E8A-4147-A177-3AD203B41FA5}">
                      <a16:colId xmlns:a16="http://schemas.microsoft.com/office/drawing/2014/main" val="2012946227"/>
                    </a:ext>
                  </a:extLst>
                </a:gridCol>
                <a:gridCol w="208280">
                  <a:extLst>
                    <a:ext uri="{9D8B030D-6E8A-4147-A177-3AD203B41FA5}">
                      <a16:colId xmlns:a16="http://schemas.microsoft.com/office/drawing/2014/main" val="191120652"/>
                    </a:ext>
                  </a:extLst>
                </a:gridCol>
                <a:gridCol w="208280">
                  <a:extLst>
                    <a:ext uri="{9D8B030D-6E8A-4147-A177-3AD203B41FA5}">
                      <a16:colId xmlns:a16="http://schemas.microsoft.com/office/drawing/2014/main" val="3676522362"/>
                    </a:ext>
                  </a:extLst>
                </a:gridCol>
                <a:gridCol w="208280">
                  <a:extLst>
                    <a:ext uri="{9D8B030D-6E8A-4147-A177-3AD203B41FA5}">
                      <a16:colId xmlns:a16="http://schemas.microsoft.com/office/drawing/2014/main" val="1160076345"/>
                    </a:ext>
                  </a:extLst>
                </a:gridCol>
                <a:gridCol w="208280">
                  <a:extLst>
                    <a:ext uri="{9D8B030D-6E8A-4147-A177-3AD203B41FA5}">
                      <a16:colId xmlns:a16="http://schemas.microsoft.com/office/drawing/2014/main" val="1476331473"/>
                    </a:ext>
                  </a:extLst>
                </a:gridCol>
                <a:gridCol w="208280">
                  <a:extLst>
                    <a:ext uri="{9D8B030D-6E8A-4147-A177-3AD203B41FA5}">
                      <a16:colId xmlns:a16="http://schemas.microsoft.com/office/drawing/2014/main" val="3434357462"/>
                    </a:ext>
                  </a:extLst>
                </a:gridCol>
                <a:gridCol w="208280">
                  <a:extLst>
                    <a:ext uri="{9D8B030D-6E8A-4147-A177-3AD203B41FA5}">
                      <a16:colId xmlns:a16="http://schemas.microsoft.com/office/drawing/2014/main" val="2342865160"/>
                    </a:ext>
                  </a:extLst>
                </a:gridCol>
                <a:gridCol w="208280">
                  <a:extLst>
                    <a:ext uri="{9D8B030D-6E8A-4147-A177-3AD203B41FA5}">
                      <a16:colId xmlns:a16="http://schemas.microsoft.com/office/drawing/2014/main" val="1459186267"/>
                    </a:ext>
                  </a:extLst>
                </a:gridCol>
                <a:gridCol w="208280">
                  <a:extLst>
                    <a:ext uri="{9D8B030D-6E8A-4147-A177-3AD203B41FA5}">
                      <a16:colId xmlns:a16="http://schemas.microsoft.com/office/drawing/2014/main" val="2451192673"/>
                    </a:ext>
                  </a:extLst>
                </a:gridCol>
                <a:gridCol w="208280">
                  <a:extLst>
                    <a:ext uri="{9D8B030D-6E8A-4147-A177-3AD203B41FA5}">
                      <a16:colId xmlns:a16="http://schemas.microsoft.com/office/drawing/2014/main" val="778205510"/>
                    </a:ext>
                  </a:extLst>
                </a:gridCol>
                <a:gridCol w="208280">
                  <a:extLst>
                    <a:ext uri="{9D8B030D-6E8A-4147-A177-3AD203B41FA5}">
                      <a16:colId xmlns:a16="http://schemas.microsoft.com/office/drawing/2014/main" val="602584592"/>
                    </a:ext>
                  </a:extLst>
                </a:gridCol>
                <a:gridCol w="208280">
                  <a:extLst>
                    <a:ext uri="{9D8B030D-6E8A-4147-A177-3AD203B41FA5}">
                      <a16:colId xmlns:a16="http://schemas.microsoft.com/office/drawing/2014/main" val="776635632"/>
                    </a:ext>
                  </a:extLst>
                </a:gridCol>
                <a:gridCol w="208280">
                  <a:extLst>
                    <a:ext uri="{9D8B030D-6E8A-4147-A177-3AD203B41FA5}">
                      <a16:colId xmlns:a16="http://schemas.microsoft.com/office/drawing/2014/main" val="571246707"/>
                    </a:ext>
                  </a:extLst>
                </a:gridCol>
                <a:gridCol w="208280">
                  <a:extLst>
                    <a:ext uri="{9D8B030D-6E8A-4147-A177-3AD203B41FA5}">
                      <a16:colId xmlns:a16="http://schemas.microsoft.com/office/drawing/2014/main" val="2882458921"/>
                    </a:ext>
                  </a:extLst>
                </a:gridCol>
                <a:gridCol w="208280">
                  <a:extLst>
                    <a:ext uri="{9D8B030D-6E8A-4147-A177-3AD203B41FA5}">
                      <a16:colId xmlns:a16="http://schemas.microsoft.com/office/drawing/2014/main" val="194847782"/>
                    </a:ext>
                  </a:extLst>
                </a:gridCol>
                <a:gridCol w="208280">
                  <a:extLst>
                    <a:ext uri="{9D8B030D-6E8A-4147-A177-3AD203B41FA5}">
                      <a16:colId xmlns:a16="http://schemas.microsoft.com/office/drawing/2014/main" val="3890162943"/>
                    </a:ext>
                  </a:extLst>
                </a:gridCol>
                <a:gridCol w="208280">
                  <a:extLst>
                    <a:ext uri="{9D8B030D-6E8A-4147-A177-3AD203B41FA5}">
                      <a16:colId xmlns:a16="http://schemas.microsoft.com/office/drawing/2014/main" val="1128280744"/>
                    </a:ext>
                  </a:extLst>
                </a:gridCol>
                <a:gridCol w="208280">
                  <a:extLst>
                    <a:ext uri="{9D8B030D-6E8A-4147-A177-3AD203B41FA5}">
                      <a16:colId xmlns:a16="http://schemas.microsoft.com/office/drawing/2014/main" val="1639117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19023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12:52:17</a:t>
                      </a:r>
                      <a:r>
                        <a:rPr kumimoji="0" lang="en-US" sz="1000" b="0" i="0" u="none" strike="noStrike" kern="1200" cap="none" spc="0" normalizeH="0" baseline="0" noProof="0">
                          <a:ln>
                            <a:noFill/>
                          </a:ln>
                          <a:solidFill>
                            <a:prstClr val="black"/>
                          </a:solidFill>
                          <a:effectLst/>
                          <a:uLnTx/>
                          <a:uFillTx/>
                          <a:latin typeface="+mn-lt"/>
                          <a:ea typeface="+mn-ea"/>
                          <a:cs typeface="+mn-cs"/>
                        </a:rPr>
                        <a:t>
 Animal motives are a trend in SS2020... We see a lot of them in different kinds here at the TrendSet Winter 2020. 🐶🐭🐰🦊🐻🐷🐮🐦 Abolutely meeting Trend Motiv NATURAL EVOLUTION. 🙃 This example we found at @wrendaledesigns (B2/C35).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https://scontent.xx.fbcdn.net/v/t1.0-0/p180x540/82025364_2931039470259970_1490108855755997184_o.jpg?_nc_cat=110&amp;_nc_ohc=iaP9-Ak-t8AAX8ssuml&amp;_nc_ht=scontent.xx&amp;_nc_tp=1002&amp;oh=9ce9aef03728df15853925bd9b02dc1c&amp;oe=5E8EC692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3150849"/>
                  </a:ext>
                </a:extLst>
              </a:tr>
            </a:tbl>
          </a:graphicData>
        </a:graphic>
      </p:graphicFrame>
      <p:sp>
        <p:nvSpPr>
          <p:cNvPr id="4" name="Text Placeholder 3">
            <a:extLst>
              <a:ext uri="{FF2B5EF4-FFF2-40B4-BE49-F238E27FC236}">
                <a16:creationId xmlns:a16="http://schemas.microsoft.com/office/drawing/2014/main" id="{46486CDC-62F0-4FA1-ADD1-53C34325477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624205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DF441-DF07-4511-A976-EA57B02C01A7}"/>
              </a:ext>
            </a:extLst>
          </p:cNvPr>
          <p:cNvSpPr>
            <a:spLocks noGrp="1"/>
          </p:cNvSpPr>
          <p:nvPr>
            <p:ph type="title"/>
          </p:nvPr>
        </p:nvSpPr>
        <p:spPr/>
        <p:txBody>
          <a:bodyPr/>
          <a:lstStyle/>
          <a:p>
            <a:r>
              <a:rPr lang="en-US"/>
              <a:t>Facebook Own Posts Table | TrendSet - 9 of 26</a:t>
            </a:r>
          </a:p>
        </p:txBody>
      </p:sp>
      <p:graphicFrame>
        <p:nvGraphicFramePr>
          <p:cNvPr id="5" name="Table Placeholder 4">
            <a:extLst>
              <a:ext uri="{FF2B5EF4-FFF2-40B4-BE49-F238E27FC236}">
                <a16:creationId xmlns:a16="http://schemas.microsoft.com/office/drawing/2014/main" id="{18956834-1633-4E22-A530-FC0113836399}"/>
              </a:ext>
            </a:extLst>
          </p:cNvPr>
          <p:cNvGraphicFramePr>
            <a:graphicFrameLocks noGrp="1"/>
          </p:cNvGraphicFramePr>
          <p:nvPr>
            <p:ph type="tbl" sz="quarter" idx="13"/>
            <p:extLst>
              <p:ext uri="{D42A27DB-BD31-4B8C-83A1-F6EECF244321}">
                <p14:modId xmlns:p14="http://schemas.microsoft.com/office/powerpoint/2010/main" val="3602082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7678741"/>
                    </a:ext>
                  </a:extLst>
                </a:gridCol>
                <a:gridCol w="822960">
                  <a:extLst>
                    <a:ext uri="{9D8B030D-6E8A-4147-A177-3AD203B41FA5}">
                      <a16:colId xmlns:a16="http://schemas.microsoft.com/office/drawing/2014/main" val="2871553192"/>
                    </a:ext>
                  </a:extLst>
                </a:gridCol>
                <a:gridCol w="329184">
                  <a:extLst>
                    <a:ext uri="{9D8B030D-6E8A-4147-A177-3AD203B41FA5}">
                      <a16:colId xmlns:a16="http://schemas.microsoft.com/office/drawing/2014/main" val="391745432"/>
                    </a:ext>
                  </a:extLst>
                </a:gridCol>
                <a:gridCol w="208280">
                  <a:extLst>
                    <a:ext uri="{9D8B030D-6E8A-4147-A177-3AD203B41FA5}">
                      <a16:colId xmlns:a16="http://schemas.microsoft.com/office/drawing/2014/main" val="3032824197"/>
                    </a:ext>
                  </a:extLst>
                </a:gridCol>
                <a:gridCol w="208280">
                  <a:extLst>
                    <a:ext uri="{9D8B030D-6E8A-4147-A177-3AD203B41FA5}">
                      <a16:colId xmlns:a16="http://schemas.microsoft.com/office/drawing/2014/main" val="1223183005"/>
                    </a:ext>
                  </a:extLst>
                </a:gridCol>
                <a:gridCol w="208280">
                  <a:extLst>
                    <a:ext uri="{9D8B030D-6E8A-4147-A177-3AD203B41FA5}">
                      <a16:colId xmlns:a16="http://schemas.microsoft.com/office/drawing/2014/main" val="3708233183"/>
                    </a:ext>
                  </a:extLst>
                </a:gridCol>
                <a:gridCol w="208280">
                  <a:extLst>
                    <a:ext uri="{9D8B030D-6E8A-4147-A177-3AD203B41FA5}">
                      <a16:colId xmlns:a16="http://schemas.microsoft.com/office/drawing/2014/main" val="1460678537"/>
                    </a:ext>
                  </a:extLst>
                </a:gridCol>
                <a:gridCol w="208280">
                  <a:extLst>
                    <a:ext uri="{9D8B030D-6E8A-4147-A177-3AD203B41FA5}">
                      <a16:colId xmlns:a16="http://schemas.microsoft.com/office/drawing/2014/main" val="3689827508"/>
                    </a:ext>
                  </a:extLst>
                </a:gridCol>
                <a:gridCol w="208280">
                  <a:extLst>
                    <a:ext uri="{9D8B030D-6E8A-4147-A177-3AD203B41FA5}">
                      <a16:colId xmlns:a16="http://schemas.microsoft.com/office/drawing/2014/main" val="3112304098"/>
                    </a:ext>
                  </a:extLst>
                </a:gridCol>
                <a:gridCol w="208280">
                  <a:extLst>
                    <a:ext uri="{9D8B030D-6E8A-4147-A177-3AD203B41FA5}">
                      <a16:colId xmlns:a16="http://schemas.microsoft.com/office/drawing/2014/main" val="2454688527"/>
                    </a:ext>
                  </a:extLst>
                </a:gridCol>
                <a:gridCol w="208280">
                  <a:extLst>
                    <a:ext uri="{9D8B030D-6E8A-4147-A177-3AD203B41FA5}">
                      <a16:colId xmlns:a16="http://schemas.microsoft.com/office/drawing/2014/main" val="3674767162"/>
                    </a:ext>
                  </a:extLst>
                </a:gridCol>
                <a:gridCol w="208280">
                  <a:extLst>
                    <a:ext uri="{9D8B030D-6E8A-4147-A177-3AD203B41FA5}">
                      <a16:colId xmlns:a16="http://schemas.microsoft.com/office/drawing/2014/main" val="3102402589"/>
                    </a:ext>
                  </a:extLst>
                </a:gridCol>
                <a:gridCol w="208280">
                  <a:extLst>
                    <a:ext uri="{9D8B030D-6E8A-4147-A177-3AD203B41FA5}">
                      <a16:colId xmlns:a16="http://schemas.microsoft.com/office/drawing/2014/main" val="2217575056"/>
                    </a:ext>
                  </a:extLst>
                </a:gridCol>
                <a:gridCol w="208280">
                  <a:extLst>
                    <a:ext uri="{9D8B030D-6E8A-4147-A177-3AD203B41FA5}">
                      <a16:colId xmlns:a16="http://schemas.microsoft.com/office/drawing/2014/main" val="2909363563"/>
                    </a:ext>
                  </a:extLst>
                </a:gridCol>
                <a:gridCol w="208280">
                  <a:extLst>
                    <a:ext uri="{9D8B030D-6E8A-4147-A177-3AD203B41FA5}">
                      <a16:colId xmlns:a16="http://schemas.microsoft.com/office/drawing/2014/main" val="2859239161"/>
                    </a:ext>
                  </a:extLst>
                </a:gridCol>
                <a:gridCol w="208280">
                  <a:extLst>
                    <a:ext uri="{9D8B030D-6E8A-4147-A177-3AD203B41FA5}">
                      <a16:colId xmlns:a16="http://schemas.microsoft.com/office/drawing/2014/main" val="1664618614"/>
                    </a:ext>
                  </a:extLst>
                </a:gridCol>
                <a:gridCol w="208280">
                  <a:extLst>
                    <a:ext uri="{9D8B030D-6E8A-4147-A177-3AD203B41FA5}">
                      <a16:colId xmlns:a16="http://schemas.microsoft.com/office/drawing/2014/main" val="359417782"/>
                    </a:ext>
                  </a:extLst>
                </a:gridCol>
                <a:gridCol w="208280">
                  <a:extLst>
                    <a:ext uri="{9D8B030D-6E8A-4147-A177-3AD203B41FA5}">
                      <a16:colId xmlns:a16="http://schemas.microsoft.com/office/drawing/2014/main" val="573514271"/>
                    </a:ext>
                  </a:extLst>
                </a:gridCol>
                <a:gridCol w="208280">
                  <a:extLst>
                    <a:ext uri="{9D8B030D-6E8A-4147-A177-3AD203B41FA5}">
                      <a16:colId xmlns:a16="http://schemas.microsoft.com/office/drawing/2014/main" val="1101154890"/>
                    </a:ext>
                  </a:extLst>
                </a:gridCol>
                <a:gridCol w="208280">
                  <a:extLst>
                    <a:ext uri="{9D8B030D-6E8A-4147-A177-3AD203B41FA5}">
                      <a16:colId xmlns:a16="http://schemas.microsoft.com/office/drawing/2014/main" val="3826168851"/>
                    </a:ext>
                  </a:extLst>
                </a:gridCol>
                <a:gridCol w="208280">
                  <a:extLst>
                    <a:ext uri="{9D8B030D-6E8A-4147-A177-3AD203B41FA5}">
                      <a16:colId xmlns:a16="http://schemas.microsoft.com/office/drawing/2014/main" val="518510846"/>
                    </a:ext>
                  </a:extLst>
                </a:gridCol>
                <a:gridCol w="208280">
                  <a:extLst>
                    <a:ext uri="{9D8B030D-6E8A-4147-A177-3AD203B41FA5}">
                      <a16:colId xmlns:a16="http://schemas.microsoft.com/office/drawing/2014/main" val="2760633384"/>
                    </a:ext>
                  </a:extLst>
                </a:gridCol>
                <a:gridCol w="208280">
                  <a:extLst>
                    <a:ext uri="{9D8B030D-6E8A-4147-A177-3AD203B41FA5}">
                      <a16:colId xmlns:a16="http://schemas.microsoft.com/office/drawing/2014/main" val="2494782078"/>
                    </a:ext>
                  </a:extLst>
                </a:gridCol>
                <a:gridCol w="208280">
                  <a:extLst>
                    <a:ext uri="{9D8B030D-6E8A-4147-A177-3AD203B41FA5}">
                      <a16:colId xmlns:a16="http://schemas.microsoft.com/office/drawing/2014/main" val="3931771946"/>
                    </a:ext>
                  </a:extLst>
                </a:gridCol>
                <a:gridCol w="208280">
                  <a:extLst>
                    <a:ext uri="{9D8B030D-6E8A-4147-A177-3AD203B41FA5}">
                      <a16:colId xmlns:a16="http://schemas.microsoft.com/office/drawing/2014/main" val="3768636282"/>
                    </a:ext>
                  </a:extLst>
                </a:gridCol>
                <a:gridCol w="208280">
                  <a:extLst>
                    <a:ext uri="{9D8B030D-6E8A-4147-A177-3AD203B41FA5}">
                      <a16:colId xmlns:a16="http://schemas.microsoft.com/office/drawing/2014/main" val="1937263518"/>
                    </a:ext>
                  </a:extLst>
                </a:gridCol>
                <a:gridCol w="208280">
                  <a:extLst>
                    <a:ext uri="{9D8B030D-6E8A-4147-A177-3AD203B41FA5}">
                      <a16:colId xmlns:a16="http://schemas.microsoft.com/office/drawing/2014/main" val="411599076"/>
                    </a:ext>
                  </a:extLst>
                </a:gridCol>
                <a:gridCol w="208280">
                  <a:extLst>
                    <a:ext uri="{9D8B030D-6E8A-4147-A177-3AD203B41FA5}">
                      <a16:colId xmlns:a16="http://schemas.microsoft.com/office/drawing/2014/main" val="879214716"/>
                    </a:ext>
                  </a:extLst>
                </a:gridCol>
                <a:gridCol w="208280">
                  <a:extLst>
                    <a:ext uri="{9D8B030D-6E8A-4147-A177-3AD203B41FA5}">
                      <a16:colId xmlns:a16="http://schemas.microsoft.com/office/drawing/2014/main" val="1995701861"/>
                    </a:ext>
                  </a:extLst>
                </a:gridCol>
                <a:gridCol w="208280">
                  <a:extLst>
                    <a:ext uri="{9D8B030D-6E8A-4147-A177-3AD203B41FA5}">
                      <a16:colId xmlns:a16="http://schemas.microsoft.com/office/drawing/2014/main" val="72284300"/>
                    </a:ext>
                  </a:extLst>
                </a:gridCol>
                <a:gridCol w="208280">
                  <a:extLst>
                    <a:ext uri="{9D8B030D-6E8A-4147-A177-3AD203B41FA5}">
                      <a16:colId xmlns:a16="http://schemas.microsoft.com/office/drawing/2014/main" val="482670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75930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12:48:36</a:t>
                      </a:r>
                      <a:r>
                        <a:rPr kumimoji="0" lang="en-US" sz="1000" b="0" i="0" u="none" strike="noStrike" kern="1200" cap="none" spc="0" normalizeH="0" baseline="0" noProof="0">
                          <a:ln>
                            <a:noFill/>
                          </a:ln>
                          <a:solidFill>
                            <a:prstClr val="black"/>
                          </a:solidFill>
                          <a:effectLst/>
                          <a:uLnTx/>
                          <a:uFillTx/>
                          <a:latin typeface="+mn-lt"/>
                          <a:ea typeface="+mn-ea"/>
                          <a:cs typeface="+mn-cs"/>
                        </a:rPr>
                        <a:t>
 DAZZLING MOODS seeks the expression of sustainability and attentive consumption in dazzling, unique and future-oriented designs. Biomorphic shapes, radiant colours, 3D patterns and brilliant liquid looks inspire futuristic styles. Iridescent surfaces, sparkling plays of light and intertwining colours create mystical moments. The topic nature is surrealistically integrated into new designs. Materials such as glass, steel, anodised metals or mother-of-pearl interpret the dazzling basic message in a modern and pure way. Grid and net-like patterns provide visual and tactile highlights. The line between natural and artificial is blurred in the designs. Botanical motifs are artificially alienated. Surfaces with organic haptics are produced industrially or in 3D printing. Linear and geometric patterns appear clear and factual, while translucent surfaces, polished finishes and sequins add pure glamour to the designs. #dazzlingmoods —————————————————————
TrendSet 💙 International Trade Fair for Interiors, Inspiration and Lifestyle || Upcoming TrendSet Fair: 5 - 7 January 2020 at Messe München || #trendsetmünchen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https://scontent.xx.fbcdn.net/v/t1.0-9/p720x720/80881205_2931032923593958_6253775019256578048_o.jpg?_nc_cat=106&amp;_nc_ohc=E-b6PzmkPPoAX-jGzID&amp;_nc_ht=scontent.xx&amp;_nc_tp=1002&amp;oh=c47e5d000d4e0a5fbab72050a0a52f91&amp;oe=5ED94966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43359231"/>
                  </a:ext>
                </a:extLst>
              </a:tr>
            </a:tbl>
          </a:graphicData>
        </a:graphic>
      </p:graphicFrame>
      <p:sp>
        <p:nvSpPr>
          <p:cNvPr id="4" name="Text Placeholder 3">
            <a:extLst>
              <a:ext uri="{FF2B5EF4-FFF2-40B4-BE49-F238E27FC236}">
                <a16:creationId xmlns:a16="http://schemas.microsoft.com/office/drawing/2014/main" id="{FCC4D0CA-BBB3-4F94-B768-D7A9F219B2C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762898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276DA-804E-48F0-BD61-66D93D81B211}"/>
              </a:ext>
            </a:extLst>
          </p:cNvPr>
          <p:cNvSpPr>
            <a:spLocks noGrp="1"/>
          </p:cNvSpPr>
          <p:nvPr>
            <p:ph type="title"/>
          </p:nvPr>
        </p:nvSpPr>
        <p:spPr/>
        <p:txBody>
          <a:bodyPr/>
          <a:lstStyle/>
          <a:p>
            <a:r>
              <a:rPr lang="en-US"/>
              <a:t>Facebook Own Posts Table | TrendSet - 10 of 26</a:t>
            </a:r>
          </a:p>
        </p:txBody>
      </p:sp>
      <p:graphicFrame>
        <p:nvGraphicFramePr>
          <p:cNvPr id="5" name="Table Placeholder 4">
            <a:extLst>
              <a:ext uri="{FF2B5EF4-FFF2-40B4-BE49-F238E27FC236}">
                <a16:creationId xmlns:a16="http://schemas.microsoft.com/office/drawing/2014/main" id="{CE9E69EE-3A09-4F36-B50E-1BC1F97D88A0}"/>
              </a:ext>
            </a:extLst>
          </p:cNvPr>
          <p:cNvGraphicFramePr>
            <a:graphicFrameLocks noGrp="1"/>
          </p:cNvGraphicFramePr>
          <p:nvPr>
            <p:ph type="tbl" sz="quarter" idx="13"/>
            <p:extLst>
              <p:ext uri="{D42A27DB-BD31-4B8C-83A1-F6EECF244321}">
                <p14:modId xmlns:p14="http://schemas.microsoft.com/office/powerpoint/2010/main" val="4172430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77292552"/>
                    </a:ext>
                  </a:extLst>
                </a:gridCol>
                <a:gridCol w="822960">
                  <a:extLst>
                    <a:ext uri="{9D8B030D-6E8A-4147-A177-3AD203B41FA5}">
                      <a16:colId xmlns:a16="http://schemas.microsoft.com/office/drawing/2014/main" val="731959890"/>
                    </a:ext>
                  </a:extLst>
                </a:gridCol>
                <a:gridCol w="329184">
                  <a:extLst>
                    <a:ext uri="{9D8B030D-6E8A-4147-A177-3AD203B41FA5}">
                      <a16:colId xmlns:a16="http://schemas.microsoft.com/office/drawing/2014/main" val="617570648"/>
                    </a:ext>
                  </a:extLst>
                </a:gridCol>
                <a:gridCol w="208280">
                  <a:extLst>
                    <a:ext uri="{9D8B030D-6E8A-4147-A177-3AD203B41FA5}">
                      <a16:colId xmlns:a16="http://schemas.microsoft.com/office/drawing/2014/main" val="2801321775"/>
                    </a:ext>
                  </a:extLst>
                </a:gridCol>
                <a:gridCol w="208280">
                  <a:extLst>
                    <a:ext uri="{9D8B030D-6E8A-4147-A177-3AD203B41FA5}">
                      <a16:colId xmlns:a16="http://schemas.microsoft.com/office/drawing/2014/main" val="530087218"/>
                    </a:ext>
                  </a:extLst>
                </a:gridCol>
                <a:gridCol w="208280">
                  <a:extLst>
                    <a:ext uri="{9D8B030D-6E8A-4147-A177-3AD203B41FA5}">
                      <a16:colId xmlns:a16="http://schemas.microsoft.com/office/drawing/2014/main" val="2587730259"/>
                    </a:ext>
                  </a:extLst>
                </a:gridCol>
                <a:gridCol w="208280">
                  <a:extLst>
                    <a:ext uri="{9D8B030D-6E8A-4147-A177-3AD203B41FA5}">
                      <a16:colId xmlns:a16="http://schemas.microsoft.com/office/drawing/2014/main" val="58657524"/>
                    </a:ext>
                  </a:extLst>
                </a:gridCol>
                <a:gridCol w="208280">
                  <a:extLst>
                    <a:ext uri="{9D8B030D-6E8A-4147-A177-3AD203B41FA5}">
                      <a16:colId xmlns:a16="http://schemas.microsoft.com/office/drawing/2014/main" val="1628130011"/>
                    </a:ext>
                  </a:extLst>
                </a:gridCol>
                <a:gridCol w="208280">
                  <a:extLst>
                    <a:ext uri="{9D8B030D-6E8A-4147-A177-3AD203B41FA5}">
                      <a16:colId xmlns:a16="http://schemas.microsoft.com/office/drawing/2014/main" val="3969310655"/>
                    </a:ext>
                  </a:extLst>
                </a:gridCol>
                <a:gridCol w="208280">
                  <a:extLst>
                    <a:ext uri="{9D8B030D-6E8A-4147-A177-3AD203B41FA5}">
                      <a16:colId xmlns:a16="http://schemas.microsoft.com/office/drawing/2014/main" val="3618529879"/>
                    </a:ext>
                  </a:extLst>
                </a:gridCol>
                <a:gridCol w="208280">
                  <a:extLst>
                    <a:ext uri="{9D8B030D-6E8A-4147-A177-3AD203B41FA5}">
                      <a16:colId xmlns:a16="http://schemas.microsoft.com/office/drawing/2014/main" val="2447565313"/>
                    </a:ext>
                  </a:extLst>
                </a:gridCol>
                <a:gridCol w="208280">
                  <a:extLst>
                    <a:ext uri="{9D8B030D-6E8A-4147-A177-3AD203B41FA5}">
                      <a16:colId xmlns:a16="http://schemas.microsoft.com/office/drawing/2014/main" val="2813457140"/>
                    </a:ext>
                  </a:extLst>
                </a:gridCol>
                <a:gridCol w="208280">
                  <a:extLst>
                    <a:ext uri="{9D8B030D-6E8A-4147-A177-3AD203B41FA5}">
                      <a16:colId xmlns:a16="http://schemas.microsoft.com/office/drawing/2014/main" val="863411946"/>
                    </a:ext>
                  </a:extLst>
                </a:gridCol>
                <a:gridCol w="208280">
                  <a:extLst>
                    <a:ext uri="{9D8B030D-6E8A-4147-A177-3AD203B41FA5}">
                      <a16:colId xmlns:a16="http://schemas.microsoft.com/office/drawing/2014/main" val="3383667538"/>
                    </a:ext>
                  </a:extLst>
                </a:gridCol>
                <a:gridCol w="208280">
                  <a:extLst>
                    <a:ext uri="{9D8B030D-6E8A-4147-A177-3AD203B41FA5}">
                      <a16:colId xmlns:a16="http://schemas.microsoft.com/office/drawing/2014/main" val="4288215282"/>
                    </a:ext>
                  </a:extLst>
                </a:gridCol>
                <a:gridCol w="208280">
                  <a:extLst>
                    <a:ext uri="{9D8B030D-6E8A-4147-A177-3AD203B41FA5}">
                      <a16:colId xmlns:a16="http://schemas.microsoft.com/office/drawing/2014/main" val="2945017730"/>
                    </a:ext>
                  </a:extLst>
                </a:gridCol>
                <a:gridCol w="208280">
                  <a:extLst>
                    <a:ext uri="{9D8B030D-6E8A-4147-A177-3AD203B41FA5}">
                      <a16:colId xmlns:a16="http://schemas.microsoft.com/office/drawing/2014/main" val="1507767954"/>
                    </a:ext>
                  </a:extLst>
                </a:gridCol>
                <a:gridCol w="208280">
                  <a:extLst>
                    <a:ext uri="{9D8B030D-6E8A-4147-A177-3AD203B41FA5}">
                      <a16:colId xmlns:a16="http://schemas.microsoft.com/office/drawing/2014/main" val="3944754578"/>
                    </a:ext>
                  </a:extLst>
                </a:gridCol>
                <a:gridCol w="208280">
                  <a:extLst>
                    <a:ext uri="{9D8B030D-6E8A-4147-A177-3AD203B41FA5}">
                      <a16:colId xmlns:a16="http://schemas.microsoft.com/office/drawing/2014/main" val="1035776542"/>
                    </a:ext>
                  </a:extLst>
                </a:gridCol>
                <a:gridCol w="208280">
                  <a:extLst>
                    <a:ext uri="{9D8B030D-6E8A-4147-A177-3AD203B41FA5}">
                      <a16:colId xmlns:a16="http://schemas.microsoft.com/office/drawing/2014/main" val="241480653"/>
                    </a:ext>
                  </a:extLst>
                </a:gridCol>
                <a:gridCol w="208280">
                  <a:extLst>
                    <a:ext uri="{9D8B030D-6E8A-4147-A177-3AD203B41FA5}">
                      <a16:colId xmlns:a16="http://schemas.microsoft.com/office/drawing/2014/main" val="567716678"/>
                    </a:ext>
                  </a:extLst>
                </a:gridCol>
                <a:gridCol w="208280">
                  <a:extLst>
                    <a:ext uri="{9D8B030D-6E8A-4147-A177-3AD203B41FA5}">
                      <a16:colId xmlns:a16="http://schemas.microsoft.com/office/drawing/2014/main" val="1600291784"/>
                    </a:ext>
                  </a:extLst>
                </a:gridCol>
                <a:gridCol w="208280">
                  <a:extLst>
                    <a:ext uri="{9D8B030D-6E8A-4147-A177-3AD203B41FA5}">
                      <a16:colId xmlns:a16="http://schemas.microsoft.com/office/drawing/2014/main" val="2843170803"/>
                    </a:ext>
                  </a:extLst>
                </a:gridCol>
                <a:gridCol w="208280">
                  <a:extLst>
                    <a:ext uri="{9D8B030D-6E8A-4147-A177-3AD203B41FA5}">
                      <a16:colId xmlns:a16="http://schemas.microsoft.com/office/drawing/2014/main" val="523127848"/>
                    </a:ext>
                  </a:extLst>
                </a:gridCol>
                <a:gridCol w="208280">
                  <a:extLst>
                    <a:ext uri="{9D8B030D-6E8A-4147-A177-3AD203B41FA5}">
                      <a16:colId xmlns:a16="http://schemas.microsoft.com/office/drawing/2014/main" val="2863849201"/>
                    </a:ext>
                  </a:extLst>
                </a:gridCol>
                <a:gridCol w="208280">
                  <a:extLst>
                    <a:ext uri="{9D8B030D-6E8A-4147-A177-3AD203B41FA5}">
                      <a16:colId xmlns:a16="http://schemas.microsoft.com/office/drawing/2014/main" val="307615336"/>
                    </a:ext>
                  </a:extLst>
                </a:gridCol>
                <a:gridCol w="208280">
                  <a:extLst>
                    <a:ext uri="{9D8B030D-6E8A-4147-A177-3AD203B41FA5}">
                      <a16:colId xmlns:a16="http://schemas.microsoft.com/office/drawing/2014/main" val="609755195"/>
                    </a:ext>
                  </a:extLst>
                </a:gridCol>
                <a:gridCol w="208280">
                  <a:extLst>
                    <a:ext uri="{9D8B030D-6E8A-4147-A177-3AD203B41FA5}">
                      <a16:colId xmlns:a16="http://schemas.microsoft.com/office/drawing/2014/main" val="2194345728"/>
                    </a:ext>
                  </a:extLst>
                </a:gridCol>
                <a:gridCol w="208280">
                  <a:extLst>
                    <a:ext uri="{9D8B030D-6E8A-4147-A177-3AD203B41FA5}">
                      <a16:colId xmlns:a16="http://schemas.microsoft.com/office/drawing/2014/main" val="3852721606"/>
                    </a:ext>
                  </a:extLst>
                </a:gridCol>
                <a:gridCol w="208280">
                  <a:extLst>
                    <a:ext uri="{9D8B030D-6E8A-4147-A177-3AD203B41FA5}">
                      <a16:colId xmlns:a16="http://schemas.microsoft.com/office/drawing/2014/main" val="2787162263"/>
                    </a:ext>
                  </a:extLst>
                </a:gridCol>
                <a:gridCol w="208280">
                  <a:extLst>
                    <a:ext uri="{9D8B030D-6E8A-4147-A177-3AD203B41FA5}">
                      <a16:colId xmlns:a16="http://schemas.microsoft.com/office/drawing/2014/main" val="2137448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46094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12:48:20</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brings design to life with new visions. Happy colours, creative ideas and powerful designs testify to youthful optimism. Casual DIY looks fit just as well into the cool appearance as asymmetrical patterns, targeted mismatching and playful material combinations. Indigenous influences create vital, colourful designs. Textural features such as inlays give surfaces a new dynamic. This gives even traditional pieces a modern look. Experimental materials made of paper or recycled materials have a unique and lasting effect. From aluminium and plywood to yarn and raffia to resin and vinyl, everything is permitted to create unique, energetic and experience-oriented designs. With creativity and craftsmanship, everyday materials are transformed into high-design products. Fascinating surfaces, sustainable materials, vibrant colours and shimmering effects combine to create a lively design concept. BLUE HEART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https://scontent.xx.fbcdn.net/v/t1.0-9/p720x720/81639713_2931032423594008_5868097736443691008_o.jpg?_nc_cat=111&amp;_nc_ohc=_ceDSlxbToMAX-WlpjL&amp;_nc_ht=scontent.xx&amp;_nc_tp=1002&amp;oh=1c520fc98d194be57b65e57a8bde5773&amp;oe=5ED8EBB1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17150073"/>
                  </a:ext>
                </a:extLst>
              </a:tr>
            </a:tbl>
          </a:graphicData>
        </a:graphic>
      </p:graphicFrame>
      <p:sp>
        <p:nvSpPr>
          <p:cNvPr id="4" name="Text Placeholder 3">
            <a:extLst>
              <a:ext uri="{FF2B5EF4-FFF2-40B4-BE49-F238E27FC236}">
                <a16:creationId xmlns:a16="http://schemas.microsoft.com/office/drawing/2014/main" id="{EFC508AB-518A-4AA8-92F2-B1005D4644A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751185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61979-2124-4C55-88DA-C91DDB133E59}"/>
              </a:ext>
            </a:extLst>
          </p:cNvPr>
          <p:cNvSpPr>
            <a:spLocks noGrp="1"/>
          </p:cNvSpPr>
          <p:nvPr>
            <p:ph type="title"/>
          </p:nvPr>
        </p:nvSpPr>
        <p:spPr/>
        <p:txBody>
          <a:bodyPr/>
          <a:lstStyle/>
          <a:p>
            <a:r>
              <a:rPr lang="en-US"/>
              <a:t>Facebook Own Posts Table | TrendSet - 11 of 26</a:t>
            </a:r>
          </a:p>
        </p:txBody>
      </p:sp>
      <p:graphicFrame>
        <p:nvGraphicFramePr>
          <p:cNvPr id="5" name="Table Placeholder 4">
            <a:extLst>
              <a:ext uri="{FF2B5EF4-FFF2-40B4-BE49-F238E27FC236}">
                <a16:creationId xmlns:a16="http://schemas.microsoft.com/office/drawing/2014/main" id="{0E926B7D-2EB9-4A48-80F2-9E244B4E3AB1}"/>
              </a:ext>
            </a:extLst>
          </p:cNvPr>
          <p:cNvGraphicFramePr>
            <a:graphicFrameLocks noGrp="1"/>
          </p:cNvGraphicFramePr>
          <p:nvPr>
            <p:ph type="tbl" sz="quarter" idx="13"/>
            <p:extLst>
              <p:ext uri="{D42A27DB-BD31-4B8C-83A1-F6EECF244321}">
                <p14:modId xmlns:p14="http://schemas.microsoft.com/office/powerpoint/2010/main" val="3637939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77704241"/>
                    </a:ext>
                  </a:extLst>
                </a:gridCol>
                <a:gridCol w="822960">
                  <a:extLst>
                    <a:ext uri="{9D8B030D-6E8A-4147-A177-3AD203B41FA5}">
                      <a16:colId xmlns:a16="http://schemas.microsoft.com/office/drawing/2014/main" val="1186096737"/>
                    </a:ext>
                  </a:extLst>
                </a:gridCol>
                <a:gridCol w="329184">
                  <a:extLst>
                    <a:ext uri="{9D8B030D-6E8A-4147-A177-3AD203B41FA5}">
                      <a16:colId xmlns:a16="http://schemas.microsoft.com/office/drawing/2014/main" val="6746739"/>
                    </a:ext>
                  </a:extLst>
                </a:gridCol>
                <a:gridCol w="208280">
                  <a:extLst>
                    <a:ext uri="{9D8B030D-6E8A-4147-A177-3AD203B41FA5}">
                      <a16:colId xmlns:a16="http://schemas.microsoft.com/office/drawing/2014/main" val="2706197143"/>
                    </a:ext>
                  </a:extLst>
                </a:gridCol>
                <a:gridCol w="208280">
                  <a:extLst>
                    <a:ext uri="{9D8B030D-6E8A-4147-A177-3AD203B41FA5}">
                      <a16:colId xmlns:a16="http://schemas.microsoft.com/office/drawing/2014/main" val="2099623213"/>
                    </a:ext>
                  </a:extLst>
                </a:gridCol>
                <a:gridCol w="208280">
                  <a:extLst>
                    <a:ext uri="{9D8B030D-6E8A-4147-A177-3AD203B41FA5}">
                      <a16:colId xmlns:a16="http://schemas.microsoft.com/office/drawing/2014/main" val="3230964296"/>
                    </a:ext>
                  </a:extLst>
                </a:gridCol>
                <a:gridCol w="208280">
                  <a:extLst>
                    <a:ext uri="{9D8B030D-6E8A-4147-A177-3AD203B41FA5}">
                      <a16:colId xmlns:a16="http://schemas.microsoft.com/office/drawing/2014/main" val="1642347965"/>
                    </a:ext>
                  </a:extLst>
                </a:gridCol>
                <a:gridCol w="208280">
                  <a:extLst>
                    <a:ext uri="{9D8B030D-6E8A-4147-A177-3AD203B41FA5}">
                      <a16:colId xmlns:a16="http://schemas.microsoft.com/office/drawing/2014/main" val="3272175275"/>
                    </a:ext>
                  </a:extLst>
                </a:gridCol>
                <a:gridCol w="208280">
                  <a:extLst>
                    <a:ext uri="{9D8B030D-6E8A-4147-A177-3AD203B41FA5}">
                      <a16:colId xmlns:a16="http://schemas.microsoft.com/office/drawing/2014/main" val="3907652725"/>
                    </a:ext>
                  </a:extLst>
                </a:gridCol>
                <a:gridCol w="208280">
                  <a:extLst>
                    <a:ext uri="{9D8B030D-6E8A-4147-A177-3AD203B41FA5}">
                      <a16:colId xmlns:a16="http://schemas.microsoft.com/office/drawing/2014/main" val="3679503740"/>
                    </a:ext>
                  </a:extLst>
                </a:gridCol>
                <a:gridCol w="208280">
                  <a:extLst>
                    <a:ext uri="{9D8B030D-6E8A-4147-A177-3AD203B41FA5}">
                      <a16:colId xmlns:a16="http://schemas.microsoft.com/office/drawing/2014/main" val="1688048631"/>
                    </a:ext>
                  </a:extLst>
                </a:gridCol>
                <a:gridCol w="208280">
                  <a:extLst>
                    <a:ext uri="{9D8B030D-6E8A-4147-A177-3AD203B41FA5}">
                      <a16:colId xmlns:a16="http://schemas.microsoft.com/office/drawing/2014/main" val="529931616"/>
                    </a:ext>
                  </a:extLst>
                </a:gridCol>
                <a:gridCol w="208280">
                  <a:extLst>
                    <a:ext uri="{9D8B030D-6E8A-4147-A177-3AD203B41FA5}">
                      <a16:colId xmlns:a16="http://schemas.microsoft.com/office/drawing/2014/main" val="2596207720"/>
                    </a:ext>
                  </a:extLst>
                </a:gridCol>
                <a:gridCol w="208280">
                  <a:extLst>
                    <a:ext uri="{9D8B030D-6E8A-4147-A177-3AD203B41FA5}">
                      <a16:colId xmlns:a16="http://schemas.microsoft.com/office/drawing/2014/main" val="96908032"/>
                    </a:ext>
                  </a:extLst>
                </a:gridCol>
                <a:gridCol w="208280">
                  <a:extLst>
                    <a:ext uri="{9D8B030D-6E8A-4147-A177-3AD203B41FA5}">
                      <a16:colId xmlns:a16="http://schemas.microsoft.com/office/drawing/2014/main" val="2251702545"/>
                    </a:ext>
                  </a:extLst>
                </a:gridCol>
                <a:gridCol w="208280">
                  <a:extLst>
                    <a:ext uri="{9D8B030D-6E8A-4147-A177-3AD203B41FA5}">
                      <a16:colId xmlns:a16="http://schemas.microsoft.com/office/drawing/2014/main" val="710446495"/>
                    </a:ext>
                  </a:extLst>
                </a:gridCol>
                <a:gridCol w="208280">
                  <a:extLst>
                    <a:ext uri="{9D8B030D-6E8A-4147-A177-3AD203B41FA5}">
                      <a16:colId xmlns:a16="http://schemas.microsoft.com/office/drawing/2014/main" val="9985941"/>
                    </a:ext>
                  </a:extLst>
                </a:gridCol>
                <a:gridCol w="208280">
                  <a:extLst>
                    <a:ext uri="{9D8B030D-6E8A-4147-A177-3AD203B41FA5}">
                      <a16:colId xmlns:a16="http://schemas.microsoft.com/office/drawing/2014/main" val="1010510467"/>
                    </a:ext>
                  </a:extLst>
                </a:gridCol>
                <a:gridCol w="208280">
                  <a:extLst>
                    <a:ext uri="{9D8B030D-6E8A-4147-A177-3AD203B41FA5}">
                      <a16:colId xmlns:a16="http://schemas.microsoft.com/office/drawing/2014/main" val="418108288"/>
                    </a:ext>
                  </a:extLst>
                </a:gridCol>
                <a:gridCol w="208280">
                  <a:extLst>
                    <a:ext uri="{9D8B030D-6E8A-4147-A177-3AD203B41FA5}">
                      <a16:colId xmlns:a16="http://schemas.microsoft.com/office/drawing/2014/main" val="328585388"/>
                    </a:ext>
                  </a:extLst>
                </a:gridCol>
                <a:gridCol w="208280">
                  <a:extLst>
                    <a:ext uri="{9D8B030D-6E8A-4147-A177-3AD203B41FA5}">
                      <a16:colId xmlns:a16="http://schemas.microsoft.com/office/drawing/2014/main" val="3334618586"/>
                    </a:ext>
                  </a:extLst>
                </a:gridCol>
                <a:gridCol w="208280">
                  <a:extLst>
                    <a:ext uri="{9D8B030D-6E8A-4147-A177-3AD203B41FA5}">
                      <a16:colId xmlns:a16="http://schemas.microsoft.com/office/drawing/2014/main" val="375828443"/>
                    </a:ext>
                  </a:extLst>
                </a:gridCol>
                <a:gridCol w="208280">
                  <a:extLst>
                    <a:ext uri="{9D8B030D-6E8A-4147-A177-3AD203B41FA5}">
                      <a16:colId xmlns:a16="http://schemas.microsoft.com/office/drawing/2014/main" val="2564139709"/>
                    </a:ext>
                  </a:extLst>
                </a:gridCol>
                <a:gridCol w="208280">
                  <a:extLst>
                    <a:ext uri="{9D8B030D-6E8A-4147-A177-3AD203B41FA5}">
                      <a16:colId xmlns:a16="http://schemas.microsoft.com/office/drawing/2014/main" val="3336953133"/>
                    </a:ext>
                  </a:extLst>
                </a:gridCol>
                <a:gridCol w="208280">
                  <a:extLst>
                    <a:ext uri="{9D8B030D-6E8A-4147-A177-3AD203B41FA5}">
                      <a16:colId xmlns:a16="http://schemas.microsoft.com/office/drawing/2014/main" val="2077061045"/>
                    </a:ext>
                  </a:extLst>
                </a:gridCol>
                <a:gridCol w="208280">
                  <a:extLst>
                    <a:ext uri="{9D8B030D-6E8A-4147-A177-3AD203B41FA5}">
                      <a16:colId xmlns:a16="http://schemas.microsoft.com/office/drawing/2014/main" val="3352850807"/>
                    </a:ext>
                  </a:extLst>
                </a:gridCol>
                <a:gridCol w="208280">
                  <a:extLst>
                    <a:ext uri="{9D8B030D-6E8A-4147-A177-3AD203B41FA5}">
                      <a16:colId xmlns:a16="http://schemas.microsoft.com/office/drawing/2014/main" val="1088410886"/>
                    </a:ext>
                  </a:extLst>
                </a:gridCol>
                <a:gridCol w="208280">
                  <a:extLst>
                    <a:ext uri="{9D8B030D-6E8A-4147-A177-3AD203B41FA5}">
                      <a16:colId xmlns:a16="http://schemas.microsoft.com/office/drawing/2014/main" val="2552972811"/>
                    </a:ext>
                  </a:extLst>
                </a:gridCol>
                <a:gridCol w="208280">
                  <a:extLst>
                    <a:ext uri="{9D8B030D-6E8A-4147-A177-3AD203B41FA5}">
                      <a16:colId xmlns:a16="http://schemas.microsoft.com/office/drawing/2014/main" val="2268217706"/>
                    </a:ext>
                  </a:extLst>
                </a:gridCol>
                <a:gridCol w="208280">
                  <a:extLst>
                    <a:ext uri="{9D8B030D-6E8A-4147-A177-3AD203B41FA5}">
                      <a16:colId xmlns:a16="http://schemas.microsoft.com/office/drawing/2014/main" val="607738016"/>
                    </a:ext>
                  </a:extLst>
                </a:gridCol>
                <a:gridCol w="208280">
                  <a:extLst>
                    <a:ext uri="{9D8B030D-6E8A-4147-A177-3AD203B41FA5}">
                      <a16:colId xmlns:a16="http://schemas.microsoft.com/office/drawing/2014/main" val="4025497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56170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12:48:02</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New things develop from the given. Creativity is shown in the smallest detail. The beauty of nature is the inspiration for many designs. Elementary textures, imperfect surfaces and sustainable, often untreated materials celebrate an almost meditative simplicity in the designs. Translucent elements and fabrics create a light atmosphere. Picturesque ombré effects gently accentuate interiors and fashion pieces. Materials and textiles proudly present their history. Sun-faded leather, marbled terracotta, faded linen, lively wooden surfaces and porous stoneware tell of life in the forces of nature. Rich colours, a multisensory design and organic forms complete the warm, minimalist and sensual designs.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https://scontent.xx.fbcdn.net/v/t1.0-9/p720x720/81772873_2931031916927392_3923903622231883776_o.jpg?_nc_cat=100&amp;_nc_ohc=ffCdhAeX9osAX8BFlzP&amp;_nc_ht=scontent.xx&amp;_nc_tp=1002&amp;oh=e656b0678e424d83fec5cf2fdf78cecd&amp;oe=5E9E2739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21856585"/>
                  </a:ext>
                </a:extLst>
              </a:tr>
            </a:tbl>
          </a:graphicData>
        </a:graphic>
      </p:graphicFrame>
      <p:sp>
        <p:nvSpPr>
          <p:cNvPr id="4" name="Text Placeholder 3">
            <a:extLst>
              <a:ext uri="{FF2B5EF4-FFF2-40B4-BE49-F238E27FC236}">
                <a16:creationId xmlns:a16="http://schemas.microsoft.com/office/drawing/2014/main" id="{1026B609-2C9D-4958-91BB-23971A69EC4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822217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F2098-C7D8-41FB-A8FA-1E20C1860B5D}"/>
              </a:ext>
            </a:extLst>
          </p:cNvPr>
          <p:cNvSpPr>
            <a:spLocks noGrp="1"/>
          </p:cNvSpPr>
          <p:nvPr>
            <p:ph type="title"/>
          </p:nvPr>
        </p:nvSpPr>
        <p:spPr/>
        <p:txBody>
          <a:bodyPr/>
          <a:lstStyle/>
          <a:p>
            <a:r>
              <a:rPr lang="en-US"/>
              <a:t>Facebook Own Posts Table | TrendSet - 12 of 26</a:t>
            </a:r>
          </a:p>
        </p:txBody>
      </p:sp>
      <p:graphicFrame>
        <p:nvGraphicFramePr>
          <p:cNvPr id="5" name="Table Placeholder 4">
            <a:extLst>
              <a:ext uri="{FF2B5EF4-FFF2-40B4-BE49-F238E27FC236}">
                <a16:creationId xmlns:a16="http://schemas.microsoft.com/office/drawing/2014/main" id="{C94E03E1-D523-464B-826E-1350D6B07B3B}"/>
              </a:ext>
            </a:extLst>
          </p:cNvPr>
          <p:cNvGraphicFramePr>
            <a:graphicFrameLocks noGrp="1"/>
          </p:cNvGraphicFramePr>
          <p:nvPr>
            <p:ph type="tbl" sz="quarter" idx="13"/>
            <p:extLst>
              <p:ext uri="{D42A27DB-BD31-4B8C-83A1-F6EECF244321}">
                <p14:modId xmlns:p14="http://schemas.microsoft.com/office/powerpoint/2010/main" val="3233811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97073644"/>
                    </a:ext>
                  </a:extLst>
                </a:gridCol>
                <a:gridCol w="822960">
                  <a:extLst>
                    <a:ext uri="{9D8B030D-6E8A-4147-A177-3AD203B41FA5}">
                      <a16:colId xmlns:a16="http://schemas.microsoft.com/office/drawing/2014/main" val="518332149"/>
                    </a:ext>
                  </a:extLst>
                </a:gridCol>
                <a:gridCol w="329184">
                  <a:extLst>
                    <a:ext uri="{9D8B030D-6E8A-4147-A177-3AD203B41FA5}">
                      <a16:colId xmlns:a16="http://schemas.microsoft.com/office/drawing/2014/main" val="831998379"/>
                    </a:ext>
                  </a:extLst>
                </a:gridCol>
                <a:gridCol w="208280">
                  <a:extLst>
                    <a:ext uri="{9D8B030D-6E8A-4147-A177-3AD203B41FA5}">
                      <a16:colId xmlns:a16="http://schemas.microsoft.com/office/drawing/2014/main" val="1011264908"/>
                    </a:ext>
                  </a:extLst>
                </a:gridCol>
                <a:gridCol w="208280">
                  <a:extLst>
                    <a:ext uri="{9D8B030D-6E8A-4147-A177-3AD203B41FA5}">
                      <a16:colId xmlns:a16="http://schemas.microsoft.com/office/drawing/2014/main" val="1994126893"/>
                    </a:ext>
                  </a:extLst>
                </a:gridCol>
                <a:gridCol w="208280">
                  <a:extLst>
                    <a:ext uri="{9D8B030D-6E8A-4147-A177-3AD203B41FA5}">
                      <a16:colId xmlns:a16="http://schemas.microsoft.com/office/drawing/2014/main" val="1104839664"/>
                    </a:ext>
                  </a:extLst>
                </a:gridCol>
                <a:gridCol w="208280">
                  <a:extLst>
                    <a:ext uri="{9D8B030D-6E8A-4147-A177-3AD203B41FA5}">
                      <a16:colId xmlns:a16="http://schemas.microsoft.com/office/drawing/2014/main" val="4229260068"/>
                    </a:ext>
                  </a:extLst>
                </a:gridCol>
                <a:gridCol w="208280">
                  <a:extLst>
                    <a:ext uri="{9D8B030D-6E8A-4147-A177-3AD203B41FA5}">
                      <a16:colId xmlns:a16="http://schemas.microsoft.com/office/drawing/2014/main" val="121415044"/>
                    </a:ext>
                  </a:extLst>
                </a:gridCol>
                <a:gridCol w="208280">
                  <a:extLst>
                    <a:ext uri="{9D8B030D-6E8A-4147-A177-3AD203B41FA5}">
                      <a16:colId xmlns:a16="http://schemas.microsoft.com/office/drawing/2014/main" val="207494617"/>
                    </a:ext>
                  </a:extLst>
                </a:gridCol>
                <a:gridCol w="208280">
                  <a:extLst>
                    <a:ext uri="{9D8B030D-6E8A-4147-A177-3AD203B41FA5}">
                      <a16:colId xmlns:a16="http://schemas.microsoft.com/office/drawing/2014/main" val="1528380649"/>
                    </a:ext>
                  </a:extLst>
                </a:gridCol>
                <a:gridCol w="208280">
                  <a:extLst>
                    <a:ext uri="{9D8B030D-6E8A-4147-A177-3AD203B41FA5}">
                      <a16:colId xmlns:a16="http://schemas.microsoft.com/office/drawing/2014/main" val="3450114140"/>
                    </a:ext>
                  </a:extLst>
                </a:gridCol>
                <a:gridCol w="208280">
                  <a:extLst>
                    <a:ext uri="{9D8B030D-6E8A-4147-A177-3AD203B41FA5}">
                      <a16:colId xmlns:a16="http://schemas.microsoft.com/office/drawing/2014/main" val="3792053847"/>
                    </a:ext>
                  </a:extLst>
                </a:gridCol>
                <a:gridCol w="208280">
                  <a:extLst>
                    <a:ext uri="{9D8B030D-6E8A-4147-A177-3AD203B41FA5}">
                      <a16:colId xmlns:a16="http://schemas.microsoft.com/office/drawing/2014/main" val="2630742170"/>
                    </a:ext>
                  </a:extLst>
                </a:gridCol>
                <a:gridCol w="208280">
                  <a:extLst>
                    <a:ext uri="{9D8B030D-6E8A-4147-A177-3AD203B41FA5}">
                      <a16:colId xmlns:a16="http://schemas.microsoft.com/office/drawing/2014/main" val="2331606581"/>
                    </a:ext>
                  </a:extLst>
                </a:gridCol>
                <a:gridCol w="208280">
                  <a:extLst>
                    <a:ext uri="{9D8B030D-6E8A-4147-A177-3AD203B41FA5}">
                      <a16:colId xmlns:a16="http://schemas.microsoft.com/office/drawing/2014/main" val="2917499625"/>
                    </a:ext>
                  </a:extLst>
                </a:gridCol>
                <a:gridCol w="208280">
                  <a:extLst>
                    <a:ext uri="{9D8B030D-6E8A-4147-A177-3AD203B41FA5}">
                      <a16:colId xmlns:a16="http://schemas.microsoft.com/office/drawing/2014/main" val="951098513"/>
                    </a:ext>
                  </a:extLst>
                </a:gridCol>
                <a:gridCol w="208280">
                  <a:extLst>
                    <a:ext uri="{9D8B030D-6E8A-4147-A177-3AD203B41FA5}">
                      <a16:colId xmlns:a16="http://schemas.microsoft.com/office/drawing/2014/main" val="2154770761"/>
                    </a:ext>
                  </a:extLst>
                </a:gridCol>
                <a:gridCol w="208280">
                  <a:extLst>
                    <a:ext uri="{9D8B030D-6E8A-4147-A177-3AD203B41FA5}">
                      <a16:colId xmlns:a16="http://schemas.microsoft.com/office/drawing/2014/main" val="2068715920"/>
                    </a:ext>
                  </a:extLst>
                </a:gridCol>
                <a:gridCol w="208280">
                  <a:extLst>
                    <a:ext uri="{9D8B030D-6E8A-4147-A177-3AD203B41FA5}">
                      <a16:colId xmlns:a16="http://schemas.microsoft.com/office/drawing/2014/main" val="3918716151"/>
                    </a:ext>
                  </a:extLst>
                </a:gridCol>
                <a:gridCol w="208280">
                  <a:extLst>
                    <a:ext uri="{9D8B030D-6E8A-4147-A177-3AD203B41FA5}">
                      <a16:colId xmlns:a16="http://schemas.microsoft.com/office/drawing/2014/main" val="156764126"/>
                    </a:ext>
                  </a:extLst>
                </a:gridCol>
                <a:gridCol w="208280">
                  <a:extLst>
                    <a:ext uri="{9D8B030D-6E8A-4147-A177-3AD203B41FA5}">
                      <a16:colId xmlns:a16="http://schemas.microsoft.com/office/drawing/2014/main" val="357154666"/>
                    </a:ext>
                  </a:extLst>
                </a:gridCol>
                <a:gridCol w="208280">
                  <a:extLst>
                    <a:ext uri="{9D8B030D-6E8A-4147-A177-3AD203B41FA5}">
                      <a16:colId xmlns:a16="http://schemas.microsoft.com/office/drawing/2014/main" val="2333871176"/>
                    </a:ext>
                  </a:extLst>
                </a:gridCol>
                <a:gridCol w="208280">
                  <a:extLst>
                    <a:ext uri="{9D8B030D-6E8A-4147-A177-3AD203B41FA5}">
                      <a16:colId xmlns:a16="http://schemas.microsoft.com/office/drawing/2014/main" val="975216013"/>
                    </a:ext>
                  </a:extLst>
                </a:gridCol>
                <a:gridCol w="208280">
                  <a:extLst>
                    <a:ext uri="{9D8B030D-6E8A-4147-A177-3AD203B41FA5}">
                      <a16:colId xmlns:a16="http://schemas.microsoft.com/office/drawing/2014/main" val="3171470056"/>
                    </a:ext>
                  </a:extLst>
                </a:gridCol>
                <a:gridCol w="208280">
                  <a:extLst>
                    <a:ext uri="{9D8B030D-6E8A-4147-A177-3AD203B41FA5}">
                      <a16:colId xmlns:a16="http://schemas.microsoft.com/office/drawing/2014/main" val="1942569537"/>
                    </a:ext>
                  </a:extLst>
                </a:gridCol>
                <a:gridCol w="208280">
                  <a:extLst>
                    <a:ext uri="{9D8B030D-6E8A-4147-A177-3AD203B41FA5}">
                      <a16:colId xmlns:a16="http://schemas.microsoft.com/office/drawing/2014/main" val="1607646443"/>
                    </a:ext>
                  </a:extLst>
                </a:gridCol>
                <a:gridCol w="208280">
                  <a:extLst>
                    <a:ext uri="{9D8B030D-6E8A-4147-A177-3AD203B41FA5}">
                      <a16:colId xmlns:a16="http://schemas.microsoft.com/office/drawing/2014/main" val="2786397464"/>
                    </a:ext>
                  </a:extLst>
                </a:gridCol>
                <a:gridCol w="208280">
                  <a:extLst>
                    <a:ext uri="{9D8B030D-6E8A-4147-A177-3AD203B41FA5}">
                      <a16:colId xmlns:a16="http://schemas.microsoft.com/office/drawing/2014/main" val="1002693559"/>
                    </a:ext>
                  </a:extLst>
                </a:gridCol>
                <a:gridCol w="208280">
                  <a:extLst>
                    <a:ext uri="{9D8B030D-6E8A-4147-A177-3AD203B41FA5}">
                      <a16:colId xmlns:a16="http://schemas.microsoft.com/office/drawing/2014/main" val="318085448"/>
                    </a:ext>
                  </a:extLst>
                </a:gridCol>
                <a:gridCol w="208280">
                  <a:extLst>
                    <a:ext uri="{9D8B030D-6E8A-4147-A177-3AD203B41FA5}">
                      <a16:colId xmlns:a16="http://schemas.microsoft.com/office/drawing/2014/main" val="2751587148"/>
                    </a:ext>
                  </a:extLst>
                </a:gridCol>
                <a:gridCol w="208280">
                  <a:extLst>
                    <a:ext uri="{9D8B030D-6E8A-4147-A177-3AD203B41FA5}">
                      <a16:colId xmlns:a16="http://schemas.microsoft.com/office/drawing/2014/main" val="1601005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14247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11:43:39</a:t>
                      </a:r>
                      <a:r>
                        <a:rPr kumimoji="0" lang="en-US" sz="1000" b="0" i="0" u="none" strike="noStrike" kern="1200" cap="none" spc="0" normalizeH="0" baseline="0" noProof="0">
                          <a:ln>
                            <a:noFill/>
                          </a:ln>
                          <a:solidFill>
                            <a:prstClr val="black"/>
                          </a:solidFill>
                          <a:effectLst/>
                          <a:uLnTx/>
                          <a:uFillTx/>
                          <a:latin typeface="+mn-lt"/>
                          <a:ea typeface="+mn-ea"/>
                          <a:cs typeface="+mn-cs"/>
                        </a:rPr>
                        <a:t>
 In our first post live from the TrendSet Winter 2020 we want to show you an example of how DAZZLING MOODS meets Eastern 2020. 😊 We found this kind of a scenery at the both of @badencollection (B1/B10). 💙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https://scontent.xx.fbcdn.net/v/t1.0-0/p180x540/80668479_2930925596938024_6603009045001404416_o.jpg?_nc_cat=107&amp;_nc_ohc=FBmYr2K7iO0AX8MrHJ2&amp;_nc_ht=scontent.xx&amp;_nc_tp=1002&amp;oh=3f373cc9358d4a12507840f5a289b16f&amp;oe=5ED3C4D7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86859870"/>
                  </a:ext>
                </a:extLst>
              </a:tr>
            </a:tbl>
          </a:graphicData>
        </a:graphic>
      </p:graphicFrame>
      <p:sp>
        <p:nvSpPr>
          <p:cNvPr id="4" name="Text Placeholder 3">
            <a:extLst>
              <a:ext uri="{FF2B5EF4-FFF2-40B4-BE49-F238E27FC236}">
                <a16:creationId xmlns:a16="http://schemas.microsoft.com/office/drawing/2014/main" id="{529F5A1A-A882-46FD-B3CB-64F9EE0833D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139042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8711F-1575-4CEF-930B-CB42172DE8F6}"/>
              </a:ext>
            </a:extLst>
          </p:cNvPr>
          <p:cNvSpPr>
            <a:spLocks noGrp="1"/>
          </p:cNvSpPr>
          <p:nvPr>
            <p:ph type="title"/>
          </p:nvPr>
        </p:nvSpPr>
        <p:spPr/>
        <p:txBody>
          <a:bodyPr/>
          <a:lstStyle/>
          <a:p>
            <a:r>
              <a:rPr lang="en-US"/>
              <a:t>Facebook Own Posts Table | TrendSet - 13 of 26</a:t>
            </a:r>
          </a:p>
        </p:txBody>
      </p:sp>
      <p:graphicFrame>
        <p:nvGraphicFramePr>
          <p:cNvPr id="5" name="Table Placeholder 4">
            <a:extLst>
              <a:ext uri="{FF2B5EF4-FFF2-40B4-BE49-F238E27FC236}">
                <a16:creationId xmlns:a16="http://schemas.microsoft.com/office/drawing/2014/main" id="{469547AD-E149-4B75-865B-BC4BE615BBE9}"/>
              </a:ext>
            </a:extLst>
          </p:cNvPr>
          <p:cNvGraphicFramePr>
            <a:graphicFrameLocks noGrp="1"/>
          </p:cNvGraphicFramePr>
          <p:nvPr>
            <p:ph type="tbl" sz="quarter" idx="13"/>
            <p:extLst>
              <p:ext uri="{D42A27DB-BD31-4B8C-83A1-F6EECF244321}">
                <p14:modId xmlns:p14="http://schemas.microsoft.com/office/powerpoint/2010/main" val="1928807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37800317"/>
                    </a:ext>
                  </a:extLst>
                </a:gridCol>
                <a:gridCol w="822960">
                  <a:extLst>
                    <a:ext uri="{9D8B030D-6E8A-4147-A177-3AD203B41FA5}">
                      <a16:colId xmlns:a16="http://schemas.microsoft.com/office/drawing/2014/main" val="228766969"/>
                    </a:ext>
                  </a:extLst>
                </a:gridCol>
                <a:gridCol w="329184">
                  <a:extLst>
                    <a:ext uri="{9D8B030D-6E8A-4147-A177-3AD203B41FA5}">
                      <a16:colId xmlns:a16="http://schemas.microsoft.com/office/drawing/2014/main" val="3402407228"/>
                    </a:ext>
                  </a:extLst>
                </a:gridCol>
                <a:gridCol w="208280">
                  <a:extLst>
                    <a:ext uri="{9D8B030D-6E8A-4147-A177-3AD203B41FA5}">
                      <a16:colId xmlns:a16="http://schemas.microsoft.com/office/drawing/2014/main" val="2614200822"/>
                    </a:ext>
                  </a:extLst>
                </a:gridCol>
                <a:gridCol w="208280">
                  <a:extLst>
                    <a:ext uri="{9D8B030D-6E8A-4147-A177-3AD203B41FA5}">
                      <a16:colId xmlns:a16="http://schemas.microsoft.com/office/drawing/2014/main" val="3729217424"/>
                    </a:ext>
                  </a:extLst>
                </a:gridCol>
                <a:gridCol w="208280">
                  <a:extLst>
                    <a:ext uri="{9D8B030D-6E8A-4147-A177-3AD203B41FA5}">
                      <a16:colId xmlns:a16="http://schemas.microsoft.com/office/drawing/2014/main" val="3165092650"/>
                    </a:ext>
                  </a:extLst>
                </a:gridCol>
                <a:gridCol w="208280">
                  <a:extLst>
                    <a:ext uri="{9D8B030D-6E8A-4147-A177-3AD203B41FA5}">
                      <a16:colId xmlns:a16="http://schemas.microsoft.com/office/drawing/2014/main" val="2259342871"/>
                    </a:ext>
                  </a:extLst>
                </a:gridCol>
                <a:gridCol w="208280">
                  <a:extLst>
                    <a:ext uri="{9D8B030D-6E8A-4147-A177-3AD203B41FA5}">
                      <a16:colId xmlns:a16="http://schemas.microsoft.com/office/drawing/2014/main" val="2287295791"/>
                    </a:ext>
                  </a:extLst>
                </a:gridCol>
                <a:gridCol w="208280">
                  <a:extLst>
                    <a:ext uri="{9D8B030D-6E8A-4147-A177-3AD203B41FA5}">
                      <a16:colId xmlns:a16="http://schemas.microsoft.com/office/drawing/2014/main" val="1371302819"/>
                    </a:ext>
                  </a:extLst>
                </a:gridCol>
                <a:gridCol w="208280">
                  <a:extLst>
                    <a:ext uri="{9D8B030D-6E8A-4147-A177-3AD203B41FA5}">
                      <a16:colId xmlns:a16="http://schemas.microsoft.com/office/drawing/2014/main" val="2366900034"/>
                    </a:ext>
                  </a:extLst>
                </a:gridCol>
                <a:gridCol w="208280">
                  <a:extLst>
                    <a:ext uri="{9D8B030D-6E8A-4147-A177-3AD203B41FA5}">
                      <a16:colId xmlns:a16="http://schemas.microsoft.com/office/drawing/2014/main" val="3796516684"/>
                    </a:ext>
                  </a:extLst>
                </a:gridCol>
                <a:gridCol w="208280">
                  <a:extLst>
                    <a:ext uri="{9D8B030D-6E8A-4147-A177-3AD203B41FA5}">
                      <a16:colId xmlns:a16="http://schemas.microsoft.com/office/drawing/2014/main" val="1560553498"/>
                    </a:ext>
                  </a:extLst>
                </a:gridCol>
                <a:gridCol w="208280">
                  <a:extLst>
                    <a:ext uri="{9D8B030D-6E8A-4147-A177-3AD203B41FA5}">
                      <a16:colId xmlns:a16="http://schemas.microsoft.com/office/drawing/2014/main" val="620758160"/>
                    </a:ext>
                  </a:extLst>
                </a:gridCol>
                <a:gridCol w="208280">
                  <a:extLst>
                    <a:ext uri="{9D8B030D-6E8A-4147-A177-3AD203B41FA5}">
                      <a16:colId xmlns:a16="http://schemas.microsoft.com/office/drawing/2014/main" val="4261565851"/>
                    </a:ext>
                  </a:extLst>
                </a:gridCol>
                <a:gridCol w="208280">
                  <a:extLst>
                    <a:ext uri="{9D8B030D-6E8A-4147-A177-3AD203B41FA5}">
                      <a16:colId xmlns:a16="http://schemas.microsoft.com/office/drawing/2014/main" val="1580794400"/>
                    </a:ext>
                  </a:extLst>
                </a:gridCol>
                <a:gridCol w="208280">
                  <a:extLst>
                    <a:ext uri="{9D8B030D-6E8A-4147-A177-3AD203B41FA5}">
                      <a16:colId xmlns:a16="http://schemas.microsoft.com/office/drawing/2014/main" val="3875321869"/>
                    </a:ext>
                  </a:extLst>
                </a:gridCol>
                <a:gridCol w="208280">
                  <a:extLst>
                    <a:ext uri="{9D8B030D-6E8A-4147-A177-3AD203B41FA5}">
                      <a16:colId xmlns:a16="http://schemas.microsoft.com/office/drawing/2014/main" val="3455227352"/>
                    </a:ext>
                  </a:extLst>
                </a:gridCol>
                <a:gridCol w="208280">
                  <a:extLst>
                    <a:ext uri="{9D8B030D-6E8A-4147-A177-3AD203B41FA5}">
                      <a16:colId xmlns:a16="http://schemas.microsoft.com/office/drawing/2014/main" val="1567725900"/>
                    </a:ext>
                  </a:extLst>
                </a:gridCol>
                <a:gridCol w="208280">
                  <a:extLst>
                    <a:ext uri="{9D8B030D-6E8A-4147-A177-3AD203B41FA5}">
                      <a16:colId xmlns:a16="http://schemas.microsoft.com/office/drawing/2014/main" val="3819047799"/>
                    </a:ext>
                  </a:extLst>
                </a:gridCol>
                <a:gridCol w="208280">
                  <a:extLst>
                    <a:ext uri="{9D8B030D-6E8A-4147-A177-3AD203B41FA5}">
                      <a16:colId xmlns:a16="http://schemas.microsoft.com/office/drawing/2014/main" val="3469897550"/>
                    </a:ext>
                  </a:extLst>
                </a:gridCol>
                <a:gridCol w="208280">
                  <a:extLst>
                    <a:ext uri="{9D8B030D-6E8A-4147-A177-3AD203B41FA5}">
                      <a16:colId xmlns:a16="http://schemas.microsoft.com/office/drawing/2014/main" val="607433331"/>
                    </a:ext>
                  </a:extLst>
                </a:gridCol>
                <a:gridCol w="208280">
                  <a:extLst>
                    <a:ext uri="{9D8B030D-6E8A-4147-A177-3AD203B41FA5}">
                      <a16:colId xmlns:a16="http://schemas.microsoft.com/office/drawing/2014/main" val="549269318"/>
                    </a:ext>
                  </a:extLst>
                </a:gridCol>
                <a:gridCol w="208280">
                  <a:extLst>
                    <a:ext uri="{9D8B030D-6E8A-4147-A177-3AD203B41FA5}">
                      <a16:colId xmlns:a16="http://schemas.microsoft.com/office/drawing/2014/main" val="3680530968"/>
                    </a:ext>
                  </a:extLst>
                </a:gridCol>
                <a:gridCol w="208280">
                  <a:extLst>
                    <a:ext uri="{9D8B030D-6E8A-4147-A177-3AD203B41FA5}">
                      <a16:colId xmlns:a16="http://schemas.microsoft.com/office/drawing/2014/main" val="1110134930"/>
                    </a:ext>
                  </a:extLst>
                </a:gridCol>
                <a:gridCol w="208280">
                  <a:extLst>
                    <a:ext uri="{9D8B030D-6E8A-4147-A177-3AD203B41FA5}">
                      <a16:colId xmlns:a16="http://schemas.microsoft.com/office/drawing/2014/main" val="2987766039"/>
                    </a:ext>
                  </a:extLst>
                </a:gridCol>
                <a:gridCol w="208280">
                  <a:extLst>
                    <a:ext uri="{9D8B030D-6E8A-4147-A177-3AD203B41FA5}">
                      <a16:colId xmlns:a16="http://schemas.microsoft.com/office/drawing/2014/main" val="3850111850"/>
                    </a:ext>
                  </a:extLst>
                </a:gridCol>
                <a:gridCol w="208280">
                  <a:extLst>
                    <a:ext uri="{9D8B030D-6E8A-4147-A177-3AD203B41FA5}">
                      <a16:colId xmlns:a16="http://schemas.microsoft.com/office/drawing/2014/main" val="298052474"/>
                    </a:ext>
                  </a:extLst>
                </a:gridCol>
                <a:gridCol w="208280">
                  <a:extLst>
                    <a:ext uri="{9D8B030D-6E8A-4147-A177-3AD203B41FA5}">
                      <a16:colId xmlns:a16="http://schemas.microsoft.com/office/drawing/2014/main" val="3912572996"/>
                    </a:ext>
                  </a:extLst>
                </a:gridCol>
                <a:gridCol w="208280">
                  <a:extLst>
                    <a:ext uri="{9D8B030D-6E8A-4147-A177-3AD203B41FA5}">
                      <a16:colId xmlns:a16="http://schemas.microsoft.com/office/drawing/2014/main" val="654573237"/>
                    </a:ext>
                  </a:extLst>
                </a:gridCol>
                <a:gridCol w="208280">
                  <a:extLst>
                    <a:ext uri="{9D8B030D-6E8A-4147-A177-3AD203B41FA5}">
                      <a16:colId xmlns:a16="http://schemas.microsoft.com/office/drawing/2014/main" val="3346547209"/>
                    </a:ext>
                  </a:extLst>
                </a:gridCol>
                <a:gridCol w="208280">
                  <a:extLst>
                    <a:ext uri="{9D8B030D-6E8A-4147-A177-3AD203B41FA5}">
                      <a16:colId xmlns:a16="http://schemas.microsoft.com/office/drawing/2014/main" val="3908313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9289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11:43:24</a:t>
                      </a:r>
                      <a:r>
                        <a:rPr kumimoji="0" lang="en-US" sz="1000" b="0" i="0" u="none" strike="noStrike" kern="1200" cap="none" spc="0" normalizeH="0" baseline="0" noProof="0">
                          <a:ln>
                            <a:noFill/>
                          </a:ln>
                          <a:solidFill>
                            <a:prstClr val="black"/>
                          </a:solidFill>
                          <a:effectLst/>
                          <a:uLnTx/>
                          <a:uFillTx/>
                          <a:latin typeface="+mn-lt"/>
                          <a:ea typeface="+mn-ea"/>
                          <a:cs typeface="+mn-cs"/>
                        </a:rPr>
                        <a:t>
 And we continue with Easter trends... @boltze_homecollections presents this golden Easter bunny. It also has a few smaller “brothers” and “sisters”. 🐰🐰 Totally INFINTE POWER vibes...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https://scontent.xx.fbcdn.net/v/t1.0-9/p720x720/82047437_2930925196938064_9210006485176680448_o.jpg?_nc_cat=105&amp;_nc_ohc=1ksVxWsIsy4AX_D3jzz&amp;_nc_ht=scontent.xx&amp;_nc_tp=1002&amp;oh=839e5191fb9170de35b0e7d04e056835&amp;oe=5E916FD1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58040597"/>
                  </a:ext>
                </a:extLst>
              </a:tr>
            </a:tbl>
          </a:graphicData>
        </a:graphic>
      </p:graphicFrame>
      <p:sp>
        <p:nvSpPr>
          <p:cNvPr id="4" name="Text Placeholder 3">
            <a:extLst>
              <a:ext uri="{FF2B5EF4-FFF2-40B4-BE49-F238E27FC236}">
                <a16:creationId xmlns:a16="http://schemas.microsoft.com/office/drawing/2014/main" id="{905C9E4C-D379-4E8B-9569-4E81A34A10B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465050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2AFDE-7D1D-41B3-8D2F-A270AC1381D8}"/>
              </a:ext>
            </a:extLst>
          </p:cNvPr>
          <p:cNvSpPr>
            <a:spLocks noGrp="1"/>
          </p:cNvSpPr>
          <p:nvPr>
            <p:ph type="title"/>
          </p:nvPr>
        </p:nvSpPr>
        <p:spPr/>
        <p:txBody>
          <a:bodyPr/>
          <a:lstStyle/>
          <a:p>
            <a:r>
              <a:rPr lang="en-US"/>
              <a:t>Facebook Own Posts Table | TrendSet - 14 of 26</a:t>
            </a:r>
          </a:p>
        </p:txBody>
      </p:sp>
      <p:graphicFrame>
        <p:nvGraphicFramePr>
          <p:cNvPr id="5" name="Table Placeholder 4">
            <a:extLst>
              <a:ext uri="{FF2B5EF4-FFF2-40B4-BE49-F238E27FC236}">
                <a16:creationId xmlns:a16="http://schemas.microsoft.com/office/drawing/2014/main" id="{0DFB31B6-65F2-4F3A-86EE-B9B2622865B9}"/>
              </a:ext>
            </a:extLst>
          </p:cNvPr>
          <p:cNvGraphicFramePr>
            <a:graphicFrameLocks noGrp="1"/>
          </p:cNvGraphicFramePr>
          <p:nvPr>
            <p:ph type="tbl" sz="quarter" idx="13"/>
            <p:extLst>
              <p:ext uri="{D42A27DB-BD31-4B8C-83A1-F6EECF244321}">
                <p14:modId xmlns:p14="http://schemas.microsoft.com/office/powerpoint/2010/main" val="3741563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00965672"/>
                    </a:ext>
                  </a:extLst>
                </a:gridCol>
                <a:gridCol w="822960">
                  <a:extLst>
                    <a:ext uri="{9D8B030D-6E8A-4147-A177-3AD203B41FA5}">
                      <a16:colId xmlns:a16="http://schemas.microsoft.com/office/drawing/2014/main" val="2488471224"/>
                    </a:ext>
                  </a:extLst>
                </a:gridCol>
                <a:gridCol w="329184">
                  <a:extLst>
                    <a:ext uri="{9D8B030D-6E8A-4147-A177-3AD203B41FA5}">
                      <a16:colId xmlns:a16="http://schemas.microsoft.com/office/drawing/2014/main" val="538406266"/>
                    </a:ext>
                  </a:extLst>
                </a:gridCol>
                <a:gridCol w="208280">
                  <a:extLst>
                    <a:ext uri="{9D8B030D-6E8A-4147-A177-3AD203B41FA5}">
                      <a16:colId xmlns:a16="http://schemas.microsoft.com/office/drawing/2014/main" val="1335223251"/>
                    </a:ext>
                  </a:extLst>
                </a:gridCol>
                <a:gridCol w="208280">
                  <a:extLst>
                    <a:ext uri="{9D8B030D-6E8A-4147-A177-3AD203B41FA5}">
                      <a16:colId xmlns:a16="http://schemas.microsoft.com/office/drawing/2014/main" val="1363922102"/>
                    </a:ext>
                  </a:extLst>
                </a:gridCol>
                <a:gridCol w="208280">
                  <a:extLst>
                    <a:ext uri="{9D8B030D-6E8A-4147-A177-3AD203B41FA5}">
                      <a16:colId xmlns:a16="http://schemas.microsoft.com/office/drawing/2014/main" val="525190173"/>
                    </a:ext>
                  </a:extLst>
                </a:gridCol>
                <a:gridCol w="208280">
                  <a:extLst>
                    <a:ext uri="{9D8B030D-6E8A-4147-A177-3AD203B41FA5}">
                      <a16:colId xmlns:a16="http://schemas.microsoft.com/office/drawing/2014/main" val="3448102363"/>
                    </a:ext>
                  </a:extLst>
                </a:gridCol>
                <a:gridCol w="208280">
                  <a:extLst>
                    <a:ext uri="{9D8B030D-6E8A-4147-A177-3AD203B41FA5}">
                      <a16:colId xmlns:a16="http://schemas.microsoft.com/office/drawing/2014/main" val="1671646510"/>
                    </a:ext>
                  </a:extLst>
                </a:gridCol>
                <a:gridCol w="208280">
                  <a:extLst>
                    <a:ext uri="{9D8B030D-6E8A-4147-A177-3AD203B41FA5}">
                      <a16:colId xmlns:a16="http://schemas.microsoft.com/office/drawing/2014/main" val="2290699010"/>
                    </a:ext>
                  </a:extLst>
                </a:gridCol>
                <a:gridCol w="208280">
                  <a:extLst>
                    <a:ext uri="{9D8B030D-6E8A-4147-A177-3AD203B41FA5}">
                      <a16:colId xmlns:a16="http://schemas.microsoft.com/office/drawing/2014/main" val="640725877"/>
                    </a:ext>
                  </a:extLst>
                </a:gridCol>
                <a:gridCol w="208280">
                  <a:extLst>
                    <a:ext uri="{9D8B030D-6E8A-4147-A177-3AD203B41FA5}">
                      <a16:colId xmlns:a16="http://schemas.microsoft.com/office/drawing/2014/main" val="1555670563"/>
                    </a:ext>
                  </a:extLst>
                </a:gridCol>
                <a:gridCol w="208280">
                  <a:extLst>
                    <a:ext uri="{9D8B030D-6E8A-4147-A177-3AD203B41FA5}">
                      <a16:colId xmlns:a16="http://schemas.microsoft.com/office/drawing/2014/main" val="3445448901"/>
                    </a:ext>
                  </a:extLst>
                </a:gridCol>
                <a:gridCol w="208280">
                  <a:extLst>
                    <a:ext uri="{9D8B030D-6E8A-4147-A177-3AD203B41FA5}">
                      <a16:colId xmlns:a16="http://schemas.microsoft.com/office/drawing/2014/main" val="617262515"/>
                    </a:ext>
                  </a:extLst>
                </a:gridCol>
                <a:gridCol w="208280">
                  <a:extLst>
                    <a:ext uri="{9D8B030D-6E8A-4147-A177-3AD203B41FA5}">
                      <a16:colId xmlns:a16="http://schemas.microsoft.com/office/drawing/2014/main" val="4001164172"/>
                    </a:ext>
                  </a:extLst>
                </a:gridCol>
                <a:gridCol w="208280">
                  <a:extLst>
                    <a:ext uri="{9D8B030D-6E8A-4147-A177-3AD203B41FA5}">
                      <a16:colId xmlns:a16="http://schemas.microsoft.com/office/drawing/2014/main" val="1062754140"/>
                    </a:ext>
                  </a:extLst>
                </a:gridCol>
                <a:gridCol w="208280">
                  <a:extLst>
                    <a:ext uri="{9D8B030D-6E8A-4147-A177-3AD203B41FA5}">
                      <a16:colId xmlns:a16="http://schemas.microsoft.com/office/drawing/2014/main" val="2166613165"/>
                    </a:ext>
                  </a:extLst>
                </a:gridCol>
                <a:gridCol w="208280">
                  <a:extLst>
                    <a:ext uri="{9D8B030D-6E8A-4147-A177-3AD203B41FA5}">
                      <a16:colId xmlns:a16="http://schemas.microsoft.com/office/drawing/2014/main" val="1580599122"/>
                    </a:ext>
                  </a:extLst>
                </a:gridCol>
                <a:gridCol w="208280">
                  <a:extLst>
                    <a:ext uri="{9D8B030D-6E8A-4147-A177-3AD203B41FA5}">
                      <a16:colId xmlns:a16="http://schemas.microsoft.com/office/drawing/2014/main" val="2106894733"/>
                    </a:ext>
                  </a:extLst>
                </a:gridCol>
                <a:gridCol w="208280">
                  <a:extLst>
                    <a:ext uri="{9D8B030D-6E8A-4147-A177-3AD203B41FA5}">
                      <a16:colId xmlns:a16="http://schemas.microsoft.com/office/drawing/2014/main" val="2295303805"/>
                    </a:ext>
                  </a:extLst>
                </a:gridCol>
                <a:gridCol w="208280">
                  <a:extLst>
                    <a:ext uri="{9D8B030D-6E8A-4147-A177-3AD203B41FA5}">
                      <a16:colId xmlns:a16="http://schemas.microsoft.com/office/drawing/2014/main" val="575057811"/>
                    </a:ext>
                  </a:extLst>
                </a:gridCol>
                <a:gridCol w="208280">
                  <a:extLst>
                    <a:ext uri="{9D8B030D-6E8A-4147-A177-3AD203B41FA5}">
                      <a16:colId xmlns:a16="http://schemas.microsoft.com/office/drawing/2014/main" val="345260978"/>
                    </a:ext>
                  </a:extLst>
                </a:gridCol>
                <a:gridCol w="208280">
                  <a:extLst>
                    <a:ext uri="{9D8B030D-6E8A-4147-A177-3AD203B41FA5}">
                      <a16:colId xmlns:a16="http://schemas.microsoft.com/office/drawing/2014/main" val="653332374"/>
                    </a:ext>
                  </a:extLst>
                </a:gridCol>
                <a:gridCol w="208280">
                  <a:extLst>
                    <a:ext uri="{9D8B030D-6E8A-4147-A177-3AD203B41FA5}">
                      <a16:colId xmlns:a16="http://schemas.microsoft.com/office/drawing/2014/main" val="1994595845"/>
                    </a:ext>
                  </a:extLst>
                </a:gridCol>
                <a:gridCol w="208280">
                  <a:extLst>
                    <a:ext uri="{9D8B030D-6E8A-4147-A177-3AD203B41FA5}">
                      <a16:colId xmlns:a16="http://schemas.microsoft.com/office/drawing/2014/main" val="3938775246"/>
                    </a:ext>
                  </a:extLst>
                </a:gridCol>
                <a:gridCol w="208280">
                  <a:extLst>
                    <a:ext uri="{9D8B030D-6E8A-4147-A177-3AD203B41FA5}">
                      <a16:colId xmlns:a16="http://schemas.microsoft.com/office/drawing/2014/main" val="838796399"/>
                    </a:ext>
                  </a:extLst>
                </a:gridCol>
                <a:gridCol w="208280">
                  <a:extLst>
                    <a:ext uri="{9D8B030D-6E8A-4147-A177-3AD203B41FA5}">
                      <a16:colId xmlns:a16="http://schemas.microsoft.com/office/drawing/2014/main" val="2644052757"/>
                    </a:ext>
                  </a:extLst>
                </a:gridCol>
                <a:gridCol w="208280">
                  <a:extLst>
                    <a:ext uri="{9D8B030D-6E8A-4147-A177-3AD203B41FA5}">
                      <a16:colId xmlns:a16="http://schemas.microsoft.com/office/drawing/2014/main" val="4126201781"/>
                    </a:ext>
                  </a:extLst>
                </a:gridCol>
                <a:gridCol w="208280">
                  <a:extLst>
                    <a:ext uri="{9D8B030D-6E8A-4147-A177-3AD203B41FA5}">
                      <a16:colId xmlns:a16="http://schemas.microsoft.com/office/drawing/2014/main" val="2571562187"/>
                    </a:ext>
                  </a:extLst>
                </a:gridCol>
                <a:gridCol w="208280">
                  <a:extLst>
                    <a:ext uri="{9D8B030D-6E8A-4147-A177-3AD203B41FA5}">
                      <a16:colId xmlns:a16="http://schemas.microsoft.com/office/drawing/2014/main" val="3242142950"/>
                    </a:ext>
                  </a:extLst>
                </a:gridCol>
                <a:gridCol w="208280">
                  <a:extLst>
                    <a:ext uri="{9D8B030D-6E8A-4147-A177-3AD203B41FA5}">
                      <a16:colId xmlns:a16="http://schemas.microsoft.com/office/drawing/2014/main" val="1436281297"/>
                    </a:ext>
                  </a:extLst>
                </a:gridCol>
                <a:gridCol w="208280">
                  <a:extLst>
                    <a:ext uri="{9D8B030D-6E8A-4147-A177-3AD203B41FA5}">
                      <a16:colId xmlns:a16="http://schemas.microsoft.com/office/drawing/2014/main" val="2389868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91978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- 2020-01-05 09:11:20</a:t>
                      </a:r>
                      <a:r>
                        <a:rPr kumimoji="0" lang="de-DE" sz="1000" b="0" i="0" u="none" strike="noStrike" kern="1200" cap="none" spc="0" normalizeH="0" baseline="0" noProof="0">
                          <a:ln>
                            <a:noFill/>
                          </a:ln>
                          <a:solidFill>
                            <a:prstClr val="black"/>
                          </a:solidFill>
                          <a:effectLst/>
                          <a:uLnTx/>
                          <a:uFillTx/>
                          <a:latin typeface="+mn-lt"/>
                          <a:ea typeface="+mn-ea"/>
                          <a:cs typeface="+mn-cs"/>
                        </a:rPr>
                        <a:t>
 Es ist soweit: Die 115. TrendSet ist eröffnet! 🤩 Vom 5. bis 7. Januar 2020 könnt ihr hier die neuesten Trends und Produkte für Frühjahr/Sommer 2020 entdecken. Wir wünschen euch viel Inspiration, Erfolg und Spaß auf der TrendSet Winter 2020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https://scontent.xx.fbcdn.net/v/t1.0-9/p720x720/81184013_2930699046960679_7096327090244419584_n.jpg?_nc_cat=101&amp;_nc_ohc=31D0kHuwPIQAX-AV3G9&amp;_nc_ht=scontent.xx&amp;_nc_tp=1002&amp;oh=498448ad8cff18c757f50f1ddc5b4137&amp;oe=5ED8E1CB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88509687"/>
                  </a:ext>
                </a:extLst>
              </a:tr>
            </a:tbl>
          </a:graphicData>
        </a:graphic>
      </p:graphicFrame>
      <p:sp>
        <p:nvSpPr>
          <p:cNvPr id="4" name="Text Placeholder 3">
            <a:extLst>
              <a:ext uri="{FF2B5EF4-FFF2-40B4-BE49-F238E27FC236}">
                <a16:creationId xmlns:a16="http://schemas.microsoft.com/office/drawing/2014/main" id="{FF248FE8-9BAF-43A2-9831-65B2670DC22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300278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14A17-53AB-458A-8DF3-C8EB0A1CEBAD}"/>
              </a:ext>
            </a:extLst>
          </p:cNvPr>
          <p:cNvSpPr>
            <a:spLocks noGrp="1"/>
          </p:cNvSpPr>
          <p:nvPr>
            <p:ph type="title"/>
          </p:nvPr>
        </p:nvSpPr>
        <p:spPr/>
        <p:txBody>
          <a:bodyPr/>
          <a:lstStyle/>
          <a:p>
            <a:r>
              <a:rPr lang="en-US"/>
              <a:t>Facebook Own Posts Table | TrendSet - 15 of 26</a:t>
            </a:r>
          </a:p>
        </p:txBody>
      </p:sp>
      <p:graphicFrame>
        <p:nvGraphicFramePr>
          <p:cNvPr id="5" name="Table Placeholder 4">
            <a:extLst>
              <a:ext uri="{FF2B5EF4-FFF2-40B4-BE49-F238E27FC236}">
                <a16:creationId xmlns:a16="http://schemas.microsoft.com/office/drawing/2014/main" id="{C5104578-0404-4364-8F51-0EC4E5AFB0B4}"/>
              </a:ext>
            </a:extLst>
          </p:cNvPr>
          <p:cNvGraphicFramePr>
            <a:graphicFrameLocks noGrp="1"/>
          </p:cNvGraphicFramePr>
          <p:nvPr>
            <p:ph type="tbl" sz="quarter" idx="13"/>
            <p:extLst>
              <p:ext uri="{D42A27DB-BD31-4B8C-83A1-F6EECF244321}">
                <p14:modId xmlns:p14="http://schemas.microsoft.com/office/powerpoint/2010/main" val="396153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81048458"/>
                    </a:ext>
                  </a:extLst>
                </a:gridCol>
                <a:gridCol w="822960">
                  <a:extLst>
                    <a:ext uri="{9D8B030D-6E8A-4147-A177-3AD203B41FA5}">
                      <a16:colId xmlns:a16="http://schemas.microsoft.com/office/drawing/2014/main" val="764668233"/>
                    </a:ext>
                  </a:extLst>
                </a:gridCol>
                <a:gridCol w="329184">
                  <a:extLst>
                    <a:ext uri="{9D8B030D-6E8A-4147-A177-3AD203B41FA5}">
                      <a16:colId xmlns:a16="http://schemas.microsoft.com/office/drawing/2014/main" val="1207074250"/>
                    </a:ext>
                  </a:extLst>
                </a:gridCol>
                <a:gridCol w="208280">
                  <a:extLst>
                    <a:ext uri="{9D8B030D-6E8A-4147-A177-3AD203B41FA5}">
                      <a16:colId xmlns:a16="http://schemas.microsoft.com/office/drawing/2014/main" val="2003396158"/>
                    </a:ext>
                  </a:extLst>
                </a:gridCol>
                <a:gridCol w="208280">
                  <a:extLst>
                    <a:ext uri="{9D8B030D-6E8A-4147-A177-3AD203B41FA5}">
                      <a16:colId xmlns:a16="http://schemas.microsoft.com/office/drawing/2014/main" val="2281245301"/>
                    </a:ext>
                  </a:extLst>
                </a:gridCol>
                <a:gridCol w="208280">
                  <a:extLst>
                    <a:ext uri="{9D8B030D-6E8A-4147-A177-3AD203B41FA5}">
                      <a16:colId xmlns:a16="http://schemas.microsoft.com/office/drawing/2014/main" val="3791475632"/>
                    </a:ext>
                  </a:extLst>
                </a:gridCol>
                <a:gridCol w="208280">
                  <a:extLst>
                    <a:ext uri="{9D8B030D-6E8A-4147-A177-3AD203B41FA5}">
                      <a16:colId xmlns:a16="http://schemas.microsoft.com/office/drawing/2014/main" val="3897412967"/>
                    </a:ext>
                  </a:extLst>
                </a:gridCol>
                <a:gridCol w="208280">
                  <a:extLst>
                    <a:ext uri="{9D8B030D-6E8A-4147-A177-3AD203B41FA5}">
                      <a16:colId xmlns:a16="http://schemas.microsoft.com/office/drawing/2014/main" val="2026717441"/>
                    </a:ext>
                  </a:extLst>
                </a:gridCol>
                <a:gridCol w="208280">
                  <a:extLst>
                    <a:ext uri="{9D8B030D-6E8A-4147-A177-3AD203B41FA5}">
                      <a16:colId xmlns:a16="http://schemas.microsoft.com/office/drawing/2014/main" val="3951429649"/>
                    </a:ext>
                  </a:extLst>
                </a:gridCol>
                <a:gridCol w="208280">
                  <a:extLst>
                    <a:ext uri="{9D8B030D-6E8A-4147-A177-3AD203B41FA5}">
                      <a16:colId xmlns:a16="http://schemas.microsoft.com/office/drawing/2014/main" val="4131698640"/>
                    </a:ext>
                  </a:extLst>
                </a:gridCol>
                <a:gridCol w="208280">
                  <a:extLst>
                    <a:ext uri="{9D8B030D-6E8A-4147-A177-3AD203B41FA5}">
                      <a16:colId xmlns:a16="http://schemas.microsoft.com/office/drawing/2014/main" val="4192173184"/>
                    </a:ext>
                  </a:extLst>
                </a:gridCol>
                <a:gridCol w="208280">
                  <a:extLst>
                    <a:ext uri="{9D8B030D-6E8A-4147-A177-3AD203B41FA5}">
                      <a16:colId xmlns:a16="http://schemas.microsoft.com/office/drawing/2014/main" val="1141230569"/>
                    </a:ext>
                  </a:extLst>
                </a:gridCol>
                <a:gridCol w="208280">
                  <a:extLst>
                    <a:ext uri="{9D8B030D-6E8A-4147-A177-3AD203B41FA5}">
                      <a16:colId xmlns:a16="http://schemas.microsoft.com/office/drawing/2014/main" val="636384407"/>
                    </a:ext>
                  </a:extLst>
                </a:gridCol>
                <a:gridCol w="208280">
                  <a:extLst>
                    <a:ext uri="{9D8B030D-6E8A-4147-A177-3AD203B41FA5}">
                      <a16:colId xmlns:a16="http://schemas.microsoft.com/office/drawing/2014/main" val="2323663172"/>
                    </a:ext>
                  </a:extLst>
                </a:gridCol>
                <a:gridCol w="208280">
                  <a:extLst>
                    <a:ext uri="{9D8B030D-6E8A-4147-A177-3AD203B41FA5}">
                      <a16:colId xmlns:a16="http://schemas.microsoft.com/office/drawing/2014/main" val="1397754591"/>
                    </a:ext>
                  </a:extLst>
                </a:gridCol>
                <a:gridCol w="208280">
                  <a:extLst>
                    <a:ext uri="{9D8B030D-6E8A-4147-A177-3AD203B41FA5}">
                      <a16:colId xmlns:a16="http://schemas.microsoft.com/office/drawing/2014/main" val="1760254056"/>
                    </a:ext>
                  </a:extLst>
                </a:gridCol>
                <a:gridCol w="208280">
                  <a:extLst>
                    <a:ext uri="{9D8B030D-6E8A-4147-A177-3AD203B41FA5}">
                      <a16:colId xmlns:a16="http://schemas.microsoft.com/office/drawing/2014/main" val="1313811524"/>
                    </a:ext>
                  </a:extLst>
                </a:gridCol>
                <a:gridCol w="208280">
                  <a:extLst>
                    <a:ext uri="{9D8B030D-6E8A-4147-A177-3AD203B41FA5}">
                      <a16:colId xmlns:a16="http://schemas.microsoft.com/office/drawing/2014/main" val="274150245"/>
                    </a:ext>
                  </a:extLst>
                </a:gridCol>
                <a:gridCol w="208280">
                  <a:extLst>
                    <a:ext uri="{9D8B030D-6E8A-4147-A177-3AD203B41FA5}">
                      <a16:colId xmlns:a16="http://schemas.microsoft.com/office/drawing/2014/main" val="2428039123"/>
                    </a:ext>
                  </a:extLst>
                </a:gridCol>
                <a:gridCol w="208280">
                  <a:extLst>
                    <a:ext uri="{9D8B030D-6E8A-4147-A177-3AD203B41FA5}">
                      <a16:colId xmlns:a16="http://schemas.microsoft.com/office/drawing/2014/main" val="701462062"/>
                    </a:ext>
                  </a:extLst>
                </a:gridCol>
                <a:gridCol w="208280">
                  <a:extLst>
                    <a:ext uri="{9D8B030D-6E8A-4147-A177-3AD203B41FA5}">
                      <a16:colId xmlns:a16="http://schemas.microsoft.com/office/drawing/2014/main" val="49589441"/>
                    </a:ext>
                  </a:extLst>
                </a:gridCol>
                <a:gridCol w="208280">
                  <a:extLst>
                    <a:ext uri="{9D8B030D-6E8A-4147-A177-3AD203B41FA5}">
                      <a16:colId xmlns:a16="http://schemas.microsoft.com/office/drawing/2014/main" val="2591608370"/>
                    </a:ext>
                  </a:extLst>
                </a:gridCol>
                <a:gridCol w="208280">
                  <a:extLst>
                    <a:ext uri="{9D8B030D-6E8A-4147-A177-3AD203B41FA5}">
                      <a16:colId xmlns:a16="http://schemas.microsoft.com/office/drawing/2014/main" val="2520266484"/>
                    </a:ext>
                  </a:extLst>
                </a:gridCol>
                <a:gridCol w="208280">
                  <a:extLst>
                    <a:ext uri="{9D8B030D-6E8A-4147-A177-3AD203B41FA5}">
                      <a16:colId xmlns:a16="http://schemas.microsoft.com/office/drawing/2014/main" val="2941276959"/>
                    </a:ext>
                  </a:extLst>
                </a:gridCol>
                <a:gridCol w="208280">
                  <a:extLst>
                    <a:ext uri="{9D8B030D-6E8A-4147-A177-3AD203B41FA5}">
                      <a16:colId xmlns:a16="http://schemas.microsoft.com/office/drawing/2014/main" val="787166068"/>
                    </a:ext>
                  </a:extLst>
                </a:gridCol>
                <a:gridCol w="208280">
                  <a:extLst>
                    <a:ext uri="{9D8B030D-6E8A-4147-A177-3AD203B41FA5}">
                      <a16:colId xmlns:a16="http://schemas.microsoft.com/office/drawing/2014/main" val="2130321620"/>
                    </a:ext>
                  </a:extLst>
                </a:gridCol>
                <a:gridCol w="208280">
                  <a:extLst>
                    <a:ext uri="{9D8B030D-6E8A-4147-A177-3AD203B41FA5}">
                      <a16:colId xmlns:a16="http://schemas.microsoft.com/office/drawing/2014/main" val="1275182747"/>
                    </a:ext>
                  </a:extLst>
                </a:gridCol>
                <a:gridCol w="208280">
                  <a:extLst>
                    <a:ext uri="{9D8B030D-6E8A-4147-A177-3AD203B41FA5}">
                      <a16:colId xmlns:a16="http://schemas.microsoft.com/office/drawing/2014/main" val="1234959392"/>
                    </a:ext>
                  </a:extLst>
                </a:gridCol>
                <a:gridCol w="208280">
                  <a:extLst>
                    <a:ext uri="{9D8B030D-6E8A-4147-A177-3AD203B41FA5}">
                      <a16:colId xmlns:a16="http://schemas.microsoft.com/office/drawing/2014/main" val="1918593207"/>
                    </a:ext>
                  </a:extLst>
                </a:gridCol>
                <a:gridCol w="208280">
                  <a:extLst>
                    <a:ext uri="{9D8B030D-6E8A-4147-A177-3AD203B41FA5}">
                      <a16:colId xmlns:a16="http://schemas.microsoft.com/office/drawing/2014/main" val="3427225118"/>
                    </a:ext>
                  </a:extLst>
                </a:gridCol>
                <a:gridCol w="208280">
                  <a:extLst>
                    <a:ext uri="{9D8B030D-6E8A-4147-A177-3AD203B41FA5}">
                      <a16:colId xmlns:a16="http://schemas.microsoft.com/office/drawing/2014/main" val="259540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34191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- 2020-01-04 10:00:38</a:t>
                      </a:r>
                      <a:r>
                        <a:rPr kumimoji="0" lang="de-DE" sz="1000" b="0" i="0" u="none" strike="noStrike" kern="1200" cap="none" spc="0" normalizeH="0" baseline="0" noProof="0">
                          <a:ln>
                            <a:noFill/>
                          </a:ln>
                          <a:solidFill>
                            <a:prstClr val="black"/>
                          </a:solidFill>
                          <a:effectLst/>
                          <a:uLnTx/>
                          <a:uFillTx/>
                          <a:latin typeface="+mn-lt"/>
                          <a:ea typeface="+mn-ea"/>
                          <a:cs typeface="+mn-cs"/>
                        </a:rPr>
                        <a:t>
 Morgen geht‘s los: Die 115. TrendSet öffnet ihre Messetore und präsentiert die neuesten Trends in Sachen Wohnen, Essen, Freizeit und Schenken für Frühjahr/Sommer 2020! Wir freuen uns auf euch in München! Wer noch Eintrittskarten braucht, kann sie im TrendSet Eintrittskarten-Shop online unter https://shop.trendset.de/ oder direkt auf der Messe am Ticketschalter kaufen. Wir wünschen euch eine gute und sichere Anreise. Bis morgen!
#trendsetmuenchen #trendset #trendsetwinter2020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https://scontent.xx.fbcdn.net/v/t1.0-9/p720x720/79218681_2872845076079410_6740858090540761088_o.jpg?_nc_cat=108&amp;_nc_ohc=_QztOHyniJgAX_qFzVc&amp;_nc_ht=scontent.xx&amp;_nc_tp=1002&amp;oh=e34bdec7b7a6cbd8c8fe3ddfd330aeee&amp;oe=5EDA6722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57524324"/>
                  </a:ext>
                </a:extLst>
              </a:tr>
            </a:tbl>
          </a:graphicData>
        </a:graphic>
      </p:graphicFrame>
      <p:sp>
        <p:nvSpPr>
          <p:cNvPr id="4" name="Text Placeholder 3">
            <a:extLst>
              <a:ext uri="{FF2B5EF4-FFF2-40B4-BE49-F238E27FC236}">
                <a16:creationId xmlns:a16="http://schemas.microsoft.com/office/drawing/2014/main" id="{2EC04B0A-8A72-4ADD-8C12-69AB8B90F80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212189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3BD91-9821-4393-8F12-B46A5E94809F}"/>
              </a:ext>
            </a:extLst>
          </p:cNvPr>
          <p:cNvSpPr>
            <a:spLocks noGrp="1"/>
          </p:cNvSpPr>
          <p:nvPr>
            <p:ph type="title"/>
          </p:nvPr>
        </p:nvSpPr>
        <p:spPr/>
        <p:txBody>
          <a:bodyPr/>
          <a:lstStyle/>
          <a:p>
            <a:r>
              <a:rPr lang="en-US"/>
              <a:t>Facebook Own Posts Table | TrendSet - 16 of 26</a:t>
            </a:r>
          </a:p>
        </p:txBody>
      </p:sp>
      <p:graphicFrame>
        <p:nvGraphicFramePr>
          <p:cNvPr id="5" name="Table Placeholder 4">
            <a:extLst>
              <a:ext uri="{FF2B5EF4-FFF2-40B4-BE49-F238E27FC236}">
                <a16:creationId xmlns:a16="http://schemas.microsoft.com/office/drawing/2014/main" id="{B588A543-9BE1-4BFB-AA45-B8E494F540CE}"/>
              </a:ext>
            </a:extLst>
          </p:cNvPr>
          <p:cNvGraphicFramePr>
            <a:graphicFrameLocks noGrp="1"/>
          </p:cNvGraphicFramePr>
          <p:nvPr>
            <p:ph type="tbl" sz="quarter" idx="13"/>
            <p:extLst>
              <p:ext uri="{D42A27DB-BD31-4B8C-83A1-F6EECF244321}">
                <p14:modId xmlns:p14="http://schemas.microsoft.com/office/powerpoint/2010/main" val="2682894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45682399"/>
                    </a:ext>
                  </a:extLst>
                </a:gridCol>
                <a:gridCol w="822960">
                  <a:extLst>
                    <a:ext uri="{9D8B030D-6E8A-4147-A177-3AD203B41FA5}">
                      <a16:colId xmlns:a16="http://schemas.microsoft.com/office/drawing/2014/main" val="1889120782"/>
                    </a:ext>
                  </a:extLst>
                </a:gridCol>
                <a:gridCol w="329184">
                  <a:extLst>
                    <a:ext uri="{9D8B030D-6E8A-4147-A177-3AD203B41FA5}">
                      <a16:colId xmlns:a16="http://schemas.microsoft.com/office/drawing/2014/main" val="4272536256"/>
                    </a:ext>
                  </a:extLst>
                </a:gridCol>
                <a:gridCol w="208280">
                  <a:extLst>
                    <a:ext uri="{9D8B030D-6E8A-4147-A177-3AD203B41FA5}">
                      <a16:colId xmlns:a16="http://schemas.microsoft.com/office/drawing/2014/main" val="2413074269"/>
                    </a:ext>
                  </a:extLst>
                </a:gridCol>
                <a:gridCol w="208280">
                  <a:extLst>
                    <a:ext uri="{9D8B030D-6E8A-4147-A177-3AD203B41FA5}">
                      <a16:colId xmlns:a16="http://schemas.microsoft.com/office/drawing/2014/main" val="4267774405"/>
                    </a:ext>
                  </a:extLst>
                </a:gridCol>
                <a:gridCol w="208280">
                  <a:extLst>
                    <a:ext uri="{9D8B030D-6E8A-4147-A177-3AD203B41FA5}">
                      <a16:colId xmlns:a16="http://schemas.microsoft.com/office/drawing/2014/main" val="1757531502"/>
                    </a:ext>
                  </a:extLst>
                </a:gridCol>
                <a:gridCol w="208280">
                  <a:extLst>
                    <a:ext uri="{9D8B030D-6E8A-4147-A177-3AD203B41FA5}">
                      <a16:colId xmlns:a16="http://schemas.microsoft.com/office/drawing/2014/main" val="345985295"/>
                    </a:ext>
                  </a:extLst>
                </a:gridCol>
                <a:gridCol w="208280">
                  <a:extLst>
                    <a:ext uri="{9D8B030D-6E8A-4147-A177-3AD203B41FA5}">
                      <a16:colId xmlns:a16="http://schemas.microsoft.com/office/drawing/2014/main" val="1494734761"/>
                    </a:ext>
                  </a:extLst>
                </a:gridCol>
                <a:gridCol w="208280">
                  <a:extLst>
                    <a:ext uri="{9D8B030D-6E8A-4147-A177-3AD203B41FA5}">
                      <a16:colId xmlns:a16="http://schemas.microsoft.com/office/drawing/2014/main" val="64559512"/>
                    </a:ext>
                  </a:extLst>
                </a:gridCol>
                <a:gridCol w="208280">
                  <a:extLst>
                    <a:ext uri="{9D8B030D-6E8A-4147-A177-3AD203B41FA5}">
                      <a16:colId xmlns:a16="http://schemas.microsoft.com/office/drawing/2014/main" val="906078332"/>
                    </a:ext>
                  </a:extLst>
                </a:gridCol>
                <a:gridCol w="208280">
                  <a:extLst>
                    <a:ext uri="{9D8B030D-6E8A-4147-A177-3AD203B41FA5}">
                      <a16:colId xmlns:a16="http://schemas.microsoft.com/office/drawing/2014/main" val="2038149807"/>
                    </a:ext>
                  </a:extLst>
                </a:gridCol>
                <a:gridCol w="208280">
                  <a:extLst>
                    <a:ext uri="{9D8B030D-6E8A-4147-A177-3AD203B41FA5}">
                      <a16:colId xmlns:a16="http://schemas.microsoft.com/office/drawing/2014/main" val="3220093152"/>
                    </a:ext>
                  </a:extLst>
                </a:gridCol>
                <a:gridCol w="208280">
                  <a:extLst>
                    <a:ext uri="{9D8B030D-6E8A-4147-A177-3AD203B41FA5}">
                      <a16:colId xmlns:a16="http://schemas.microsoft.com/office/drawing/2014/main" val="836119704"/>
                    </a:ext>
                  </a:extLst>
                </a:gridCol>
                <a:gridCol w="208280">
                  <a:extLst>
                    <a:ext uri="{9D8B030D-6E8A-4147-A177-3AD203B41FA5}">
                      <a16:colId xmlns:a16="http://schemas.microsoft.com/office/drawing/2014/main" val="721136659"/>
                    </a:ext>
                  </a:extLst>
                </a:gridCol>
                <a:gridCol w="208280">
                  <a:extLst>
                    <a:ext uri="{9D8B030D-6E8A-4147-A177-3AD203B41FA5}">
                      <a16:colId xmlns:a16="http://schemas.microsoft.com/office/drawing/2014/main" val="2020144198"/>
                    </a:ext>
                  </a:extLst>
                </a:gridCol>
                <a:gridCol w="208280">
                  <a:extLst>
                    <a:ext uri="{9D8B030D-6E8A-4147-A177-3AD203B41FA5}">
                      <a16:colId xmlns:a16="http://schemas.microsoft.com/office/drawing/2014/main" val="2177097122"/>
                    </a:ext>
                  </a:extLst>
                </a:gridCol>
                <a:gridCol w="208280">
                  <a:extLst>
                    <a:ext uri="{9D8B030D-6E8A-4147-A177-3AD203B41FA5}">
                      <a16:colId xmlns:a16="http://schemas.microsoft.com/office/drawing/2014/main" val="2296036896"/>
                    </a:ext>
                  </a:extLst>
                </a:gridCol>
                <a:gridCol w="208280">
                  <a:extLst>
                    <a:ext uri="{9D8B030D-6E8A-4147-A177-3AD203B41FA5}">
                      <a16:colId xmlns:a16="http://schemas.microsoft.com/office/drawing/2014/main" val="640410091"/>
                    </a:ext>
                  </a:extLst>
                </a:gridCol>
                <a:gridCol w="208280">
                  <a:extLst>
                    <a:ext uri="{9D8B030D-6E8A-4147-A177-3AD203B41FA5}">
                      <a16:colId xmlns:a16="http://schemas.microsoft.com/office/drawing/2014/main" val="1434764788"/>
                    </a:ext>
                  </a:extLst>
                </a:gridCol>
                <a:gridCol w="208280">
                  <a:extLst>
                    <a:ext uri="{9D8B030D-6E8A-4147-A177-3AD203B41FA5}">
                      <a16:colId xmlns:a16="http://schemas.microsoft.com/office/drawing/2014/main" val="3169569528"/>
                    </a:ext>
                  </a:extLst>
                </a:gridCol>
                <a:gridCol w="208280">
                  <a:extLst>
                    <a:ext uri="{9D8B030D-6E8A-4147-A177-3AD203B41FA5}">
                      <a16:colId xmlns:a16="http://schemas.microsoft.com/office/drawing/2014/main" val="2164116260"/>
                    </a:ext>
                  </a:extLst>
                </a:gridCol>
                <a:gridCol w="208280">
                  <a:extLst>
                    <a:ext uri="{9D8B030D-6E8A-4147-A177-3AD203B41FA5}">
                      <a16:colId xmlns:a16="http://schemas.microsoft.com/office/drawing/2014/main" val="4040308555"/>
                    </a:ext>
                  </a:extLst>
                </a:gridCol>
                <a:gridCol w="208280">
                  <a:extLst>
                    <a:ext uri="{9D8B030D-6E8A-4147-A177-3AD203B41FA5}">
                      <a16:colId xmlns:a16="http://schemas.microsoft.com/office/drawing/2014/main" val="2377496045"/>
                    </a:ext>
                  </a:extLst>
                </a:gridCol>
                <a:gridCol w="208280">
                  <a:extLst>
                    <a:ext uri="{9D8B030D-6E8A-4147-A177-3AD203B41FA5}">
                      <a16:colId xmlns:a16="http://schemas.microsoft.com/office/drawing/2014/main" val="825854499"/>
                    </a:ext>
                  </a:extLst>
                </a:gridCol>
                <a:gridCol w="208280">
                  <a:extLst>
                    <a:ext uri="{9D8B030D-6E8A-4147-A177-3AD203B41FA5}">
                      <a16:colId xmlns:a16="http://schemas.microsoft.com/office/drawing/2014/main" val="1719768673"/>
                    </a:ext>
                  </a:extLst>
                </a:gridCol>
                <a:gridCol w="208280">
                  <a:extLst>
                    <a:ext uri="{9D8B030D-6E8A-4147-A177-3AD203B41FA5}">
                      <a16:colId xmlns:a16="http://schemas.microsoft.com/office/drawing/2014/main" val="814636711"/>
                    </a:ext>
                  </a:extLst>
                </a:gridCol>
                <a:gridCol w="208280">
                  <a:extLst>
                    <a:ext uri="{9D8B030D-6E8A-4147-A177-3AD203B41FA5}">
                      <a16:colId xmlns:a16="http://schemas.microsoft.com/office/drawing/2014/main" val="4034839603"/>
                    </a:ext>
                  </a:extLst>
                </a:gridCol>
                <a:gridCol w="208280">
                  <a:extLst>
                    <a:ext uri="{9D8B030D-6E8A-4147-A177-3AD203B41FA5}">
                      <a16:colId xmlns:a16="http://schemas.microsoft.com/office/drawing/2014/main" val="812805869"/>
                    </a:ext>
                  </a:extLst>
                </a:gridCol>
                <a:gridCol w="208280">
                  <a:extLst>
                    <a:ext uri="{9D8B030D-6E8A-4147-A177-3AD203B41FA5}">
                      <a16:colId xmlns:a16="http://schemas.microsoft.com/office/drawing/2014/main" val="1366542791"/>
                    </a:ext>
                  </a:extLst>
                </a:gridCol>
                <a:gridCol w="208280">
                  <a:extLst>
                    <a:ext uri="{9D8B030D-6E8A-4147-A177-3AD203B41FA5}">
                      <a16:colId xmlns:a16="http://schemas.microsoft.com/office/drawing/2014/main" val="868778659"/>
                    </a:ext>
                  </a:extLst>
                </a:gridCol>
                <a:gridCol w="208280">
                  <a:extLst>
                    <a:ext uri="{9D8B030D-6E8A-4147-A177-3AD203B41FA5}">
                      <a16:colId xmlns:a16="http://schemas.microsoft.com/office/drawing/2014/main" val="2534398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49138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- 2020-01-03 10:00:43</a:t>
                      </a:r>
                      <a:r>
                        <a:rPr kumimoji="0" lang="de-DE" sz="1000" b="0" i="0" u="none" strike="noStrike" kern="1200" cap="none" spc="0" normalizeH="0" baseline="0" noProof="0">
                          <a:ln>
                            <a:noFill/>
                          </a:ln>
                          <a:solidFill>
                            <a:prstClr val="black"/>
                          </a:solidFill>
                          <a:effectLst/>
                          <a:uLnTx/>
                          <a:uFillTx/>
                          <a:latin typeface="+mn-lt"/>
                          <a:ea typeface="+mn-ea"/>
                          <a:cs typeface="+mn-cs"/>
                        </a:rPr>
                        <a:t>
 In zwei Tagen startet die TrendSet Winter 2020! Damit ihr gut in München ankommt, haben wir euch auf https://bit.ly/2UL9kJs Infos zu Anreise und Aufenthalt zusammengestellt. Unser Tipp: Wer mit der Bahn anreist, kann das „TrendSet Winter 2020 Veranstaltungsticket“ der Deutschen Bahn zum Festpreis nutzen! Und wer noch Eintrittskarten braucht, kann sie jetzt noch vorab auf unserer Website im TrendSet Eintrittskarten-Shop online kaufen. Wir freuen uns auf euch!
#trendsetmuenchen #trendset #trendsetwinter2020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https://scontent.xx.fbcdn.net/v/t1.0-9/p720x720/79773793_2872839572746627_194906449116135424_o.jpg?_nc_cat=111&amp;_nc_ohc=zwDQlcPyJBcAX8yHt5-&amp;_nc_ht=scontent.xx&amp;_nc_tp=1002&amp;oh=1a3dbb930002b6d61a7be4324297fa19&amp;oe=5E8F503D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47805214"/>
                  </a:ext>
                </a:extLst>
              </a:tr>
            </a:tbl>
          </a:graphicData>
        </a:graphic>
      </p:graphicFrame>
      <p:sp>
        <p:nvSpPr>
          <p:cNvPr id="4" name="Text Placeholder 3">
            <a:extLst>
              <a:ext uri="{FF2B5EF4-FFF2-40B4-BE49-F238E27FC236}">
                <a16:creationId xmlns:a16="http://schemas.microsoft.com/office/drawing/2014/main" id="{5448B54F-601E-44C2-AA32-4876FBE656D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649363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B4295-B256-4D7A-8317-55A5779A99CA}"/>
              </a:ext>
            </a:extLst>
          </p:cNvPr>
          <p:cNvSpPr>
            <a:spLocks noGrp="1"/>
          </p:cNvSpPr>
          <p:nvPr>
            <p:ph type="title"/>
          </p:nvPr>
        </p:nvSpPr>
        <p:spPr/>
        <p:txBody>
          <a:bodyPr/>
          <a:lstStyle/>
          <a:p>
            <a:r>
              <a:rPr lang="en-US"/>
              <a:t>Facebook Own Posts Table | TrendSet - 17 of 26</a:t>
            </a:r>
          </a:p>
        </p:txBody>
      </p:sp>
      <p:graphicFrame>
        <p:nvGraphicFramePr>
          <p:cNvPr id="5" name="Table Placeholder 4">
            <a:extLst>
              <a:ext uri="{FF2B5EF4-FFF2-40B4-BE49-F238E27FC236}">
                <a16:creationId xmlns:a16="http://schemas.microsoft.com/office/drawing/2014/main" id="{5AE0FB01-39D4-475E-9AB7-40F6065F211F}"/>
              </a:ext>
            </a:extLst>
          </p:cNvPr>
          <p:cNvGraphicFramePr>
            <a:graphicFrameLocks noGrp="1"/>
          </p:cNvGraphicFramePr>
          <p:nvPr>
            <p:ph type="tbl" sz="quarter" idx="13"/>
            <p:extLst>
              <p:ext uri="{D42A27DB-BD31-4B8C-83A1-F6EECF244321}">
                <p14:modId xmlns:p14="http://schemas.microsoft.com/office/powerpoint/2010/main" val="109442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72267472"/>
                    </a:ext>
                  </a:extLst>
                </a:gridCol>
                <a:gridCol w="822960">
                  <a:extLst>
                    <a:ext uri="{9D8B030D-6E8A-4147-A177-3AD203B41FA5}">
                      <a16:colId xmlns:a16="http://schemas.microsoft.com/office/drawing/2014/main" val="1088339568"/>
                    </a:ext>
                  </a:extLst>
                </a:gridCol>
                <a:gridCol w="329184">
                  <a:extLst>
                    <a:ext uri="{9D8B030D-6E8A-4147-A177-3AD203B41FA5}">
                      <a16:colId xmlns:a16="http://schemas.microsoft.com/office/drawing/2014/main" val="1151371098"/>
                    </a:ext>
                  </a:extLst>
                </a:gridCol>
                <a:gridCol w="208280">
                  <a:extLst>
                    <a:ext uri="{9D8B030D-6E8A-4147-A177-3AD203B41FA5}">
                      <a16:colId xmlns:a16="http://schemas.microsoft.com/office/drawing/2014/main" val="979169250"/>
                    </a:ext>
                  </a:extLst>
                </a:gridCol>
                <a:gridCol w="208280">
                  <a:extLst>
                    <a:ext uri="{9D8B030D-6E8A-4147-A177-3AD203B41FA5}">
                      <a16:colId xmlns:a16="http://schemas.microsoft.com/office/drawing/2014/main" val="3200806295"/>
                    </a:ext>
                  </a:extLst>
                </a:gridCol>
                <a:gridCol w="208280">
                  <a:extLst>
                    <a:ext uri="{9D8B030D-6E8A-4147-A177-3AD203B41FA5}">
                      <a16:colId xmlns:a16="http://schemas.microsoft.com/office/drawing/2014/main" val="3437981541"/>
                    </a:ext>
                  </a:extLst>
                </a:gridCol>
                <a:gridCol w="208280">
                  <a:extLst>
                    <a:ext uri="{9D8B030D-6E8A-4147-A177-3AD203B41FA5}">
                      <a16:colId xmlns:a16="http://schemas.microsoft.com/office/drawing/2014/main" val="3310451542"/>
                    </a:ext>
                  </a:extLst>
                </a:gridCol>
                <a:gridCol w="208280">
                  <a:extLst>
                    <a:ext uri="{9D8B030D-6E8A-4147-A177-3AD203B41FA5}">
                      <a16:colId xmlns:a16="http://schemas.microsoft.com/office/drawing/2014/main" val="3146898676"/>
                    </a:ext>
                  </a:extLst>
                </a:gridCol>
                <a:gridCol w="208280">
                  <a:extLst>
                    <a:ext uri="{9D8B030D-6E8A-4147-A177-3AD203B41FA5}">
                      <a16:colId xmlns:a16="http://schemas.microsoft.com/office/drawing/2014/main" val="4270523175"/>
                    </a:ext>
                  </a:extLst>
                </a:gridCol>
                <a:gridCol w="208280">
                  <a:extLst>
                    <a:ext uri="{9D8B030D-6E8A-4147-A177-3AD203B41FA5}">
                      <a16:colId xmlns:a16="http://schemas.microsoft.com/office/drawing/2014/main" val="2029005457"/>
                    </a:ext>
                  </a:extLst>
                </a:gridCol>
                <a:gridCol w="208280">
                  <a:extLst>
                    <a:ext uri="{9D8B030D-6E8A-4147-A177-3AD203B41FA5}">
                      <a16:colId xmlns:a16="http://schemas.microsoft.com/office/drawing/2014/main" val="320817286"/>
                    </a:ext>
                  </a:extLst>
                </a:gridCol>
                <a:gridCol w="208280">
                  <a:extLst>
                    <a:ext uri="{9D8B030D-6E8A-4147-A177-3AD203B41FA5}">
                      <a16:colId xmlns:a16="http://schemas.microsoft.com/office/drawing/2014/main" val="47023993"/>
                    </a:ext>
                  </a:extLst>
                </a:gridCol>
                <a:gridCol w="208280">
                  <a:extLst>
                    <a:ext uri="{9D8B030D-6E8A-4147-A177-3AD203B41FA5}">
                      <a16:colId xmlns:a16="http://schemas.microsoft.com/office/drawing/2014/main" val="1158809338"/>
                    </a:ext>
                  </a:extLst>
                </a:gridCol>
                <a:gridCol w="208280">
                  <a:extLst>
                    <a:ext uri="{9D8B030D-6E8A-4147-A177-3AD203B41FA5}">
                      <a16:colId xmlns:a16="http://schemas.microsoft.com/office/drawing/2014/main" val="349039337"/>
                    </a:ext>
                  </a:extLst>
                </a:gridCol>
                <a:gridCol w="208280">
                  <a:extLst>
                    <a:ext uri="{9D8B030D-6E8A-4147-A177-3AD203B41FA5}">
                      <a16:colId xmlns:a16="http://schemas.microsoft.com/office/drawing/2014/main" val="1226278776"/>
                    </a:ext>
                  </a:extLst>
                </a:gridCol>
                <a:gridCol w="208280">
                  <a:extLst>
                    <a:ext uri="{9D8B030D-6E8A-4147-A177-3AD203B41FA5}">
                      <a16:colId xmlns:a16="http://schemas.microsoft.com/office/drawing/2014/main" val="2063918557"/>
                    </a:ext>
                  </a:extLst>
                </a:gridCol>
                <a:gridCol w="208280">
                  <a:extLst>
                    <a:ext uri="{9D8B030D-6E8A-4147-A177-3AD203B41FA5}">
                      <a16:colId xmlns:a16="http://schemas.microsoft.com/office/drawing/2014/main" val="3859407213"/>
                    </a:ext>
                  </a:extLst>
                </a:gridCol>
                <a:gridCol w="208280">
                  <a:extLst>
                    <a:ext uri="{9D8B030D-6E8A-4147-A177-3AD203B41FA5}">
                      <a16:colId xmlns:a16="http://schemas.microsoft.com/office/drawing/2014/main" val="2046884064"/>
                    </a:ext>
                  </a:extLst>
                </a:gridCol>
                <a:gridCol w="208280">
                  <a:extLst>
                    <a:ext uri="{9D8B030D-6E8A-4147-A177-3AD203B41FA5}">
                      <a16:colId xmlns:a16="http://schemas.microsoft.com/office/drawing/2014/main" val="3556407688"/>
                    </a:ext>
                  </a:extLst>
                </a:gridCol>
                <a:gridCol w="208280">
                  <a:extLst>
                    <a:ext uri="{9D8B030D-6E8A-4147-A177-3AD203B41FA5}">
                      <a16:colId xmlns:a16="http://schemas.microsoft.com/office/drawing/2014/main" val="4122920886"/>
                    </a:ext>
                  </a:extLst>
                </a:gridCol>
                <a:gridCol w="208280">
                  <a:extLst>
                    <a:ext uri="{9D8B030D-6E8A-4147-A177-3AD203B41FA5}">
                      <a16:colId xmlns:a16="http://schemas.microsoft.com/office/drawing/2014/main" val="382114839"/>
                    </a:ext>
                  </a:extLst>
                </a:gridCol>
                <a:gridCol w="208280">
                  <a:extLst>
                    <a:ext uri="{9D8B030D-6E8A-4147-A177-3AD203B41FA5}">
                      <a16:colId xmlns:a16="http://schemas.microsoft.com/office/drawing/2014/main" val="4127457559"/>
                    </a:ext>
                  </a:extLst>
                </a:gridCol>
                <a:gridCol w="208280">
                  <a:extLst>
                    <a:ext uri="{9D8B030D-6E8A-4147-A177-3AD203B41FA5}">
                      <a16:colId xmlns:a16="http://schemas.microsoft.com/office/drawing/2014/main" val="2493503957"/>
                    </a:ext>
                  </a:extLst>
                </a:gridCol>
                <a:gridCol w="208280">
                  <a:extLst>
                    <a:ext uri="{9D8B030D-6E8A-4147-A177-3AD203B41FA5}">
                      <a16:colId xmlns:a16="http://schemas.microsoft.com/office/drawing/2014/main" val="2213676483"/>
                    </a:ext>
                  </a:extLst>
                </a:gridCol>
                <a:gridCol w="208280">
                  <a:extLst>
                    <a:ext uri="{9D8B030D-6E8A-4147-A177-3AD203B41FA5}">
                      <a16:colId xmlns:a16="http://schemas.microsoft.com/office/drawing/2014/main" val="3680425981"/>
                    </a:ext>
                  </a:extLst>
                </a:gridCol>
                <a:gridCol w="208280">
                  <a:extLst>
                    <a:ext uri="{9D8B030D-6E8A-4147-A177-3AD203B41FA5}">
                      <a16:colId xmlns:a16="http://schemas.microsoft.com/office/drawing/2014/main" val="2459663295"/>
                    </a:ext>
                  </a:extLst>
                </a:gridCol>
                <a:gridCol w="208280">
                  <a:extLst>
                    <a:ext uri="{9D8B030D-6E8A-4147-A177-3AD203B41FA5}">
                      <a16:colId xmlns:a16="http://schemas.microsoft.com/office/drawing/2014/main" val="4222177169"/>
                    </a:ext>
                  </a:extLst>
                </a:gridCol>
                <a:gridCol w="208280">
                  <a:extLst>
                    <a:ext uri="{9D8B030D-6E8A-4147-A177-3AD203B41FA5}">
                      <a16:colId xmlns:a16="http://schemas.microsoft.com/office/drawing/2014/main" val="3528068978"/>
                    </a:ext>
                  </a:extLst>
                </a:gridCol>
                <a:gridCol w="208280">
                  <a:extLst>
                    <a:ext uri="{9D8B030D-6E8A-4147-A177-3AD203B41FA5}">
                      <a16:colId xmlns:a16="http://schemas.microsoft.com/office/drawing/2014/main" val="2531077492"/>
                    </a:ext>
                  </a:extLst>
                </a:gridCol>
                <a:gridCol w="208280">
                  <a:extLst>
                    <a:ext uri="{9D8B030D-6E8A-4147-A177-3AD203B41FA5}">
                      <a16:colId xmlns:a16="http://schemas.microsoft.com/office/drawing/2014/main" val="1736989805"/>
                    </a:ext>
                  </a:extLst>
                </a:gridCol>
                <a:gridCol w="208280">
                  <a:extLst>
                    <a:ext uri="{9D8B030D-6E8A-4147-A177-3AD203B41FA5}">
                      <a16:colId xmlns:a16="http://schemas.microsoft.com/office/drawing/2014/main" val="1545046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85935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- 2020-01-02 10:00:04</a:t>
                      </a:r>
                      <a:r>
                        <a:rPr kumimoji="0" lang="de-DE" sz="1000" b="0" i="0" u="none" strike="noStrike" kern="1200" cap="none" spc="0" normalizeH="0" baseline="0" noProof="0">
                          <a:ln>
                            <a:noFill/>
                          </a:ln>
                          <a:solidFill>
                            <a:prstClr val="black"/>
                          </a:solidFill>
                          <a:effectLst/>
                          <a:uLnTx/>
                          <a:uFillTx/>
                          <a:latin typeface="+mn-lt"/>
                          <a:ea typeface="+mn-ea"/>
                          <a:cs typeface="+mn-cs"/>
                        </a:rPr>
                        <a:t>
 In drei Tagen ist es soweit: dann beginnt die TrendSet Winter 2020! Wer noch Eintrittskarten braucht, kann sie hier im TrendSet Eintrittskarten-Shop online kaufen: https://shop.trendset.de/ Wir freuen uns auf euch in München. Bis bald!
#trendsetmuenchen #trendset #trendsetwinter2020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https://scontent.xx.fbcdn.net/v/t1.0-9/p720x720/79268830_2872832416080676_5173195169234681856_o.jpg?_nc_cat=109&amp;_nc_ohc=Je7MlK2w11gAX8nLy1s&amp;_nc_ht=scontent.xx&amp;_nc_tp=1002&amp;oh=0fcab4199abbaf9d602899610c104df2&amp;oe=5ECAFE99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51896626"/>
                  </a:ext>
                </a:extLst>
              </a:tr>
            </a:tbl>
          </a:graphicData>
        </a:graphic>
      </p:graphicFrame>
      <p:sp>
        <p:nvSpPr>
          <p:cNvPr id="4" name="Text Placeholder 3">
            <a:extLst>
              <a:ext uri="{FF2B5EF4-FFF2-40B4-BE49-F238E27FC236}">
                <a16:creationId xmlns:a16="http://schemas.microsoft.com/office/drawing/2014/main" id="{BE51E406-491D-46ED-9AEA-467A76C6BB0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240144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FE9C3-AC70-4232-8242-4875FA06207E}"/>
              </a:ext>
            </a:extLst>
          </p:cNvPr>
          <p:cNvSpPr>
            <a:spLocks noGrp="1"/>
          </p:cNvSpPr>
          <p:nvPr>
            <p:ph type="title"/>
          </p:nvPr>
        </p:nvSpPr>
        <p:spPr/>
        <p:txBody>
          <a:bodyPr/>
          <a:lstStyle/>
          <a:p>
            <a:r>
              <a:rPr lang="en-US"/>
              <a:t>Facebook Own Posts Table | TrendSet - 18 of 26</a:t>
            </a:r>
          </a:p>
        </p:txBody>
      </p:sp>
      <p:graphicFrame>
        <p:nvGraphicFramePr>
          <p:cNvPr id="5" name="Table Placeholder 4">
            <a:extLst>
              <a:ext uri="{FF2B5EF4-FFF2-40B4-BE49-F238E27FC236}">
                <a16:creationId xmlns:a16="http://schemas.microsoft.com/office/drawing/2014/main" id="{C0210842-23F0-4F6E-9F59-B81BF6FEBE02}"/>
              </a:ext>
            </a:extLst>
          </p:cNvPr>
          <p:cNvGraphicFramePr>
            <a:graphicFrameLocks noGrp="1"/>
          </p:cNvGraphicFramePr>
          <p:nvPr>
            <p:ph type="tbl" sz="quarter" idx="13"/>
            <p:extLst>
              <p:ext uri="{D42A27DB-BD31-4B8C-83A1-F6EECF244321}">
                <p14:modId xmlns:p14="http://schemas.microsoft.com/office/powerpoint/2010/main" val="1877223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80208427"/>
                    </a:ext>
                  </a:extLst>
                </a:gridCol>
                <a:gridCol w="822960">
                  <a:extLst>
                    <a:ext uri="{9D8B030D-6E8A-4147-A177-3AD203B41FA5}">
                      <a16:colId xmlns:a16="http://schemas.microsoft.com/office/drawing/2014/main" val="3703499983"/>
                    </a:ext>
                  </a:extLst>
                </a:gridCol>
                <a:gridCol w="329184">
                  <a:extLst>
                    <a:ext uri="{9D8B030D-6E8A-4147-A177-3AD203B41FA5}">
                      <a16:colId xmlns:a16="http://schemas.microsoft.com/office/drawing/2014/main" val="2208689827"/>
                    </a:ext>
                  </a:extLst>
                </a:gridCol>
                <a:gridCol w="208280">
                  <a:extLst>
                    <a:ext uri="{9D8B030D-6E8A-4147-A177-3AD203B41FA5}">
                      <a16:colId xmlns:a16="http://schemas.microsoft.com/office/drawing/2014/main" val="3425661717"/>
                    </a:ext>
                  </a:extLst>
                </a:gridCol>
                <a:gridCol w="208280">
                  <a:extLst>
                    <a:ext uri="{9D8B030D-6E8A-4147-A177-3AD203B41FA5}">
                      <a16:colId xmlns:a16="http://schemas.microsoft.com/office/drawing/2014/main" val="3588663951"/>
                    </a:ext>
                  </a:extLst>
                </a:gridCol>
                <a:gridCol w="208280">
                  <a:extLst>
                    <a:ext uri="{9D8B030D-6E8A-4147-A177-3AD203B41FA5}">
                      <a16:colId xmlns:a16="http://schemas.microsoft.com/office/drawing/2014/main" val="3391218995"/>
                    </a:ext>
                  </a:extLst>
                </a:gridCol>
                <a:gridCol w="208280">
                  <a:extLst>
                    <a:ext uri="{9D8B030D-6E8A-4147-A177-3AD203B41FA5}">
                      <a16:colId xmlns:a16="http://schemas.microsoft.com/office/drawing/2014/main" val="4073048017"/>
                    </a:ext>
                  </a:extLst>
                </a:gridCol>
                <a:gridCol w="208280">
                  <a:extLst>
                    <a:ext uri="{9D8B030D-6E8A-4147-A177-3AD203B41FA5}">
                      <a16:colId xmlns:a16="http://schemas.microsoft.com/office/drawing/2014/main" val="3778921016"/>
                    </a:ext>
                  </a:extLst>
                </a:gridCol>
                <a:gridCol w="208280">
                  <a:extLst>
                    <a:ext uri="{9D8B030D-6E8A-4147-A177-3AD203B41FA5}">
                      <a16:colId xmlns:a16="http://schemas.microsoft.com/office/drawing/2014/main" val="3616905825"/>
                    </a:ext>
                  </a:extLst>
                </a:gridCol>
                <a:gridCol w="208280">
                  <a:extLst>
                    <a:ext uri="{9D8B030D-6E8A-4147-A177-3AD203B41FA5}">
                      <a16:colId xmlns:a16="http://schemas.microsoft.com/office/drawing/2014/main" val="533877425"/>
                    </a:ext>
                  </a:extLst>
                </a:gridCol>
                <a:gridCol w="208280">
                  <a:extLst>
                    <a:ext uri="{9D8B030D-6E8A-4147-A177-3AD203B41FA5}">
                      <a16:colId xmlns:a16="http://schemas.microsoft.com/office/drawing/2014/main" val="99019054"/>
                    </a:ext>
                  </a:extLst>
                </a:gridCol>
                <a:gridCol w="208280">
                  <a:extLst>
                    <a:ext uri="{9D8B030D-6E8A-4147-A177-3AD203B41FA5}">
                      <a16:colId xmlns:a16="http://schemas.microsoft.com/office/drawing/2014/main" val="2075999485"/>
                    </a:ext>
                  </a:extLst>
                </a:gridCol>
                <a:gridCol w="208280">
                  <a:extLst>
                    <a:ext uri="{9D8B030D-6E8A-4147-A177-3AD203B41FA5}">
                      <a16:colId xmlns:a16="http://schemas.microsoft.com/office/drawing/2014/main" val="591830154"/>
                    </a:ext>
                  </a:extLst>
                </a:gridCol>
                <a:gridCol w="208280">
                  <a:extLst>
                    <a:ext uri="{9D8B030D-6E8A-4147-A177-3AD203B41FA5}">
                      <a16:colId xmlns:a16="http://schemas.microsoft.com/office/drawing/2014/main" val="4025132723"/>
                    </a:ext>
                  </a:extLst>
                </a:gridCol>
                <a:gridCol w="208280">
                  <a:extLst>
                    <a:ext uri="{9D8B030D-6E8A-4147-A177-3AD203B41FA5}">
                      <a16:colId xmlns:a16="http://schemas.microsoft.com/office/drawing/2014/main" val="1031496730"/>
                    </a:ext>
                  </a:extLst>
                </a:gridCol>
                <a:gridCol w="208280">
                  <a:extLst>
                    <a:ext uri="{9D8B030D-6E8A-4147-A177-3AD203B41FA5}">
                      <a16:colId xmlns:a16="http://schemas.microsoft.com/office/drawing/2014/main" val="3304007631"/>
                    </a:ext>
                  </a:extLst>
                </a:gridCol>
                <a:gridCol w="208280">
                  <a:extLst>
                    <a:ext uri="{9D8B030D-6E8A-4147-A177-3AD203B41FA5}">
                      <a16:colId xmlns:a16="http://schemas.microsoft.com/office/drawing/2014/main" val="3470779888"/>
                    </a:ext>
                  </a:extLst>
                </a:gridCol>
                <a:gridCol w="208280">
                  <a:extLst>
                    <a:ext uri="{9D8B030D-6E8A-4147-A177-3AD203B41FA5}">
                      <a16:colId xmlns:a16="http://schemas.microsoft.com/office/drawing/2014/main" val="2018870191"/>
                    </a:ext>
                  </a:extLst>
                </a:gridCol>
                <a:gridCol w="208280">
                  <a:extLst>
                    <a:ext uri="{9D8B030D-6E8A-4147-A177-3AD203B41FA5}">
                      <a16:colId xmlns:a16="http://schemas.microsoft.com/office/drawing/2014/main" val="933151921"/>
                    </a:ext>
                  </a:extLst>
                </a:gridCol>
                <a:gridCol w="208280">
                  <a:extLst>
                    <a:ext uri="{9D8B030D-6E8A-4147-A177-3AD203B41FA5}">
                      <a16:colId xmlns:a16="http://schemas.microsoft.com/office/drawing/2014/main" val="2632563263"/>
                    </a:ext>
                  </a:extLst>
                </a:gridCol>
                <a:gridCol w="208280">
                  <a:extLst>
                    <a:ext uri="{9D8B030D-6E8A-4147-A177-3AD203B41FA5}">
                      <a16:colId xmlns:a16="http://schemas.microsoft.com/office/drawing/2014/main" val="4208840599"/>
                    </a:ext>
                  </a:extLst>
                </a:gridCol>
                <a:gridCol w="208280">
                  <a:extLst>
                    <a:ext uri="{9D8B030D-6E8A-4147-A177-3AD203B41FA5}">
                      <a16:colId xmlns:a16="http://schemas.microsoft.com/office/drawing/2014/main" val="2302301076"/>
                    </a:ext>
                  </a:extLst>
                </a:gridCol>
                <a:gridCol w="208280">
                  <a:extLst>
                    <a:ext uri="{9D8B030D-6E8A-4147-A177-3AD203B41FA5}">
                      <a16:colId xmlns:a16="http://schemas.microsoft.com/office/drawing/2014/main" val="4035025320"/>
                    </a:ext>
                  </a:extLst>
                </a:gridCol>
                <a:gridCol w="208280">
                  <a:extLst>
                    <a:ext uri="{9D8B030D-6E8A-4147-A177-3AD203B41FA5}">
                      <a16:colId xmlns:a16="http://schemas.microsoft.com/office/drawing/2014/main" val="2178813044"/>
                    </a:ext>
                  </a:extLst>
                </a:gridCol>
                <a:gridCol w="208280">
                  <a:extLst>
                    <a:ext uri="{9D8B030D-6E8A-4147-A177-3AD203B41FA5}">
                      <a16:colId xmlns:a16="http://schemas.microsoft.com/office/drawing/2014/main" val="3352655697"/>
                    </a:ext>
                  </a:extLst>
                </a:gridCol>
                <a:gridCol w="208280">
                  <a:extLst>
                    <a:ext uri="{9D8B030D-6E8A-4147-A177-3AD203B41FA5}">
                      <a16:colId xmlns:a16="http://schemas.microsoft.com/office/drawing/2014/main" val="3099155088"/>
                    </a:ext>
                  </a:extLst>
                </a:gridCol>
                <a:gridCol w="208280">
                  <a:extLst>
                    <a:ext uri="{9D8B030D-6E8A-4147-A177-3AD203B41FA5}">
                      <a16:colId xmlns:a16="http://schemas.microsoft.com/office/drawing/2014/main" val="1137630512"/>
                    </a:ext>
                  </a:extLst>
                </a:gridCol>
                <a:gridCol w="208280">
                  <a:extLst>
                    <a:ext uri="{9D8B030D-6E8A-4147-A177-3AD203B41FA5}">
                      <a16:colId xmlns:a16="http://schemas.microsoft.com/office/drawing/2014/main" val="1267545791"/>
                    </a:ext>
                  </a:extLst>
                </a:gridCol>
                <a:gridCol w="208280">
                  <a:extLst>
                    <a:ext uri="{9D8B030D-6E8A-4147-A177-3AD203B41FA5}">
                      <a16:colId xmlns:a16="http://schemas.microsoft.com/office/drawing/2014/main" val="2450674503"/>
                    </a:ext>
                  </a:extLst>
                </a:gridCol>
                <a:gridCol w="208280">
                  <a:extLst>
                    <a:ext uri="{9D8B030D-6E8A-4147-A177-3AD203B41FA5}">
                      <a16:colId xmlns:a16="http://schemas.microsoft.com/office/drawing/2014/main" val="1665448312"/>
                    </a:ext>
                  </a:extLst>
                </a:gridCol>
                <a:gridCol w="208280">
                  <a:extLst>
                    <a:ext uri="{9D8B030D-6E8A-4147-A177-3AD203B41FA5}">
                      <a16:colId xmlns:a16="http://schemas.microsoft.com/office/drawing/2014/main" val="2480289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32975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- 2019-12-31 23:59:08</a:t>
                      </a:r>
                      <a:r>
                        <a:rPr kumimoji="0" lang="de-DE" sz="1000" b="0" i="0" u="none" strike="noStrike" kern="1200" cap="none" spc="0" normalizeH="0" baseline="0" noProof="0">
                          <a:ln>
                            <a:noFill/>
                          </a:ln>
                          <a:solidFill>
                            <a:prstClr val="black"/>
                          </a:solidFill>
                          <a:effectLst/>
                          <a:uLnTx/>
                          <a:uFillTx/>
                          <a:latin typeface="+mn-lt"/>
                          <a:ea typeface="+mn-ea"/>
                          <a:cs typeface="+mn-cs"/>
                        </a:rPr>
                        <a:t>
 Das gesamte TrendSet Team wünscht euch ein frohes, gesundes und glückliches neues Jahr 2020! Und wir starten es mit den neuesten Interiors- und Lifestyle-Trends für Frühjahr/Sommer 2020! In vier Tagen, am 5. Januar, geht es los: dann beginnt die TrendSet Winter 2020 in München. Wer noch Eintrittskarten braucht, kann sie hier online kaufen: https://shop.trendset.de/ oder direkt auf der Messe am Ticketschalter besorgen. Bis bald! Wir freuen uns auf euch.
#trendsetmuenchen #trendset #trendsetwinter2020 #happynewyear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https://scontent.xx.fbcdn.net/v/t1.0-9/p720x720/78466404_2872818806082037_7264429597653991424_o.jpg?_nc_cat=107&amp;_nc_ohc=CV0l80fz0DEAX_ecxM1&amp;_nc_ht=scontent.xx&amp;_nc_tp=1002&amp;oh=409f197cf9124ce5cd49431ccbbd5fc6&amp;oe=5E939993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18279024"/>
                  </a:ext>
                </a:extLst>
              </a:tr>
            </a:tbl>
          </a:graphicData>
        </a:graphic>
      </p:graphicFrame>
      <p:sp>
        <p:nvSpPr>
          <p:cNvPr id="4" name="Text Placeholder 3">
            <a:extLst>
              <a:ext uri="{FF2B5EF4-FFF2-40B4-BE49-F238E27FC236}">
                <a16:creationId xmlns:a16="http://schemas.microsoft.com/office/drawing/2014/main" id="{3F46914D-70CD-41ED-92B3-B66B899FE953}"/>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093227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E306A-7B87-440B-A78E-CA83D42DDF03}"/>
              </a:ext>
            </a:extLst>
          </p:cNvPr>
          <p:cNvSpPr>
            <a:spLocks noGrp="1"/>
          </p:cNvSpPr>
          <p:nvPr>
            <p:ph type="title"/>
          </p:nvPr>
        </p:nvSpPr>
        <p:spPr/>
        <p:txBody>
          <a:bodyPr/>
          <a:lstStyle/>
          <a:p>
            <a:r>
              <a:rPr lang="en-US"/>
              <a:t>Facebook Own Posts Table | TrendSet - 19 of 26</a:t>
            </a:r>
          </a:p>
        </p:txBody>
      </p:sp>
      <p:graphicFrame>
        <p:nvGraphicFramePr>
          <p:cNvPr id="5" name="Table Placeholder 4">
            <a:extLst>
              <a:ext uri="{FF2B5EF4-FFF2-40B4-BE49-F238E27FC236}">
                <a16:creationId xmlns:a16="http://schemas.microsoft.com/office/drawing/2014/main" id="{C67C173A-943A-4A56-8BA4-837EEA2BF096}"/>
              </a:ext>
            </a:extLst>
          </p:cNvPr>
          <p:cNvGraphicFramePr>
            <a:graphicFrameLocks noGrp="1"/>
          </p:cNvGraphicFramePr>
          <p:nvPr>
            <p:ph type="tbl" sz="quarter" idx="13"/>
            <p:extLst>
              <p:ext uri="{D42A27DB-BD31-4B8C-83A1-F6EECF244321}">
                <p14:modId xmlns:p14="http://schemas.microsoft.com/office/powerpoint/2010/main" val="2634409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60118840"/>
                    </a:ext>
                  </a:extLst>
                </a:gridCol>
                <a:gridCol w="822960">
                  <a:extLst>
                    <a:ext uri="{9D8B030D-6E8A-4147-A177-3AD203B41FA5}">
                      <a16:colId xmlns:a16="http://schemas.microsoft.com/office/drawing/2014/main" val="3051370511"/>
                    </a:ext>
                  </a:extLst>
                </a:gridCol>
                <a:gridCol w="329184">
                  <a:extLst>
                    <a:ext uri="{9D8B030D-6E8A-4147-A177-3AD203B41FA5}">
                      <a16:colId xmlns:a16="http://schemas.microsoft.com/office/drawing/2014/main" val="4244724908"/>
                    </a:ext>
                  </a:extLst>
                </a:gridCol>
                <a:gridCol w="208280">
                  <a:extLst>
                    <a:ext uri="{9D8B030D-6E8A-4147-A177-3AD203B41FA5}">
                      <a16:colId xmlns:a16="http://schemas.microsoft.com/office/drawing/2014/main" val="1249017015"/>
                    </a:ext>
                  </a:extLst>
                </a:gridCol>
                <a:gridCol w="208280">
                  <a:extLst>
                    <a:ext uri="{9D8B030D-6E8A-4147-A177-3AD203B41FA5}">
                      <a16:colId xmlns:a16="http://schemas.microsoft.com/office/drawing/2014/main" val="3210710739"/>
                    </a:ext>
                  </a:extLst>
                </a:gridCol>
                <a:gridCol w="208280">
                  <a:extLst>
                    <a:ext uri="{9D8B030D-6E8A-4147-A177-3AD203B41FA5}">
                      <a16:colId xmlns:a16="http://schemas.microsoft.com/office/drawing/2014/main" val="2275515971"/>
                    </a:ext>
                  </a:extLst>
                </a:gridCol>
                <a:gridCol w="208280">
                  <a:extLst>
                    <a:ext uri="{9D8B030D-6E8A-4147-A177-3AD203B41FA5}">
                      <a16:colId xmlns:a16="http://schemas.microsoft.com/office/drawing/2014/main" val="4269663724"/>
                    </a:ext>
                  </a:extLst>
                </a:gridCol>
                <a:gridCol w="208280">
                  <a:extLst>
                    <a:ext uri="{9D8B030D-6E8A-4147-A177-3AD203B41FA5}">
                      <a16:colId xmlns:a16="http://schemas.microsoft.com/office/drawing/2014/main" val="3199669095"/>
                    </a:ext>
                  </a:extLst>
                </a:gridCol>
                <a:gridCol w="208280">
                  <a:extLst>
                    <a:ext uri="{9D8B030D-6E8A-4147-A177-3AD203B41FA5}">
                      <a16:colId xmlns:a16="http://schemas.microsoft.com/office/drawing/2014/main" val="632224045"/>
                    </a:ext>
                  </a:extLst>
                </a:gridCol>
                <a:gridCol w="208280">
                  <a:extLst>
                    <a:ext uri="{9D8B030D-6E8A-4147-A177-3AD203B41FA5}">
                      <a16:colId xmlns:a16="http://schemas.microsoft.com/office/drawing/2014/main" val="1028040632"/>
                    </a:ext>
                  </a:extLst>
                </a:gridCol>
                <a:gridCol w="208280">
                  <a:extLst>
                    <a:ext uri="{9D8B030D-6E8A-4147-A177-3AD203B41FA5}">
                      <a16:colId xmlns:a16="http://schemas.microsoft.com/office/drawing/2014/main" val="2971356631"/>
                    </a:ext>
                  </a:extLst>
                </a:gridCol>
                <a:gridCol w="208280">
                  <a:extLst>
                    <a:ext uri="{9D8B030D-6E8A-4147-A177-3AD203B41FA5}">
                      <a16:colId xmlns:a16="http://schemas.microsoft.com/office/drawing/2014/main" val="3530362471"/>
                    </a:ext>
                  </a:extLst>
                </a:gridCol>
                <a:gridCol w="208280">
                  <a:extLst>
                    <a:ext uri="{9D8B030D-6E8A-4147-A177-3AD203B41FA5}">
                      <a16:colId xmlns:a16="http://schemas.microsoft.com/office/drawing/2014/main" val="955536154"/>
                    </a:ext>
                  </a:extLst>
                </a:gridCol>
                <a:gridCol w="208280">
                  <a:extLst>
                    <a:ext uri="{9D8B030D-6E8A-4147-A177-3AD203B41FA5}">
                      <a16:colId xmlns:a16="http://schemas.microsoft.com/office/drawing/2014/main" val="899778425"/>
                    </a:ext>
                  </a:extLst>
                </a:gridCol>
                <a:gridCol w="208280">
                  <a:extLst>
                    <a:ext uri="{9D8B030D-6E8A-4147-A177-3AD203B41FA5}">
                      <a16:colId xmlns:a16="http://schemas.microsoft.com/office/drawing/2014/main" val="4240407076"/>
                    </a:ext>
                  </a:extLst>
                </a:gridCol>
                <a:gridCol w="208280">
                  <a:extLst>
                    <a:ext uri="{9D8B030D-6E8A-4147-A177-3AD203B41FA5}">
                      <a16:colId xmlns:a16="http://schemas.microsoft.com/office/drawing/2014/main" val="13590262"/>
                    </a:ext>
                  </a:extLst>
                </a:gridCol>
                <a:gridCol w="208280">
                  <a:extLst>
                    <a:ext uri="{9D8B030D-6E8A-4147-A177-3AD203B41FA5}">
                      <a16:colId xmlns:a16="http://schemas.microsoft.com/office/drawing/2014/main" val="3549292891"/>
                    </a:ext>
                  </a:extLst>
                </a:gridCol>
                <a:gridCol w="208280">
                  <a:extLst>
                    <a:ext uri="{9D8B030D-6E8A-4147-A177-3AD203B41FA5}">
                      <a16:colId xmlns:a16="http://schemas.microsoft.com/office/drawing/2014/main" val="293155861"/>
                    </a:ext>
                  </a:extLst>
                </a:gridCol>
                <a:gridCol w="208280">
                  <a:extLst>
                    <a:ext uri="{9D8B030D-6E8A-4147-A177-3AD203B41FA5}">
                      <a16:colId xmlns:a16="http://schemas.microsoft.com/office/drawing/2014/main" val="3511755633"/>
                    </a:ext>
                  </a:extLst>
                </a:gridCol>
                <a:gridCol w="208280">
                  <a:extLst>
                    <a:ext uri="{9D8B030D-6E8A-4147-A177-3AD203B41FA5}">
                      <a16:colId xmlns:a16="http://schemas.microsoft.com/office/drawing/2014/main" val="899995518"/>
                    </a:ext>
                  </a:extLst>
                </a:gridCol>
                <a:gridCol w="208280">
                  <a:extLst>
                    <a:ext uri="{9D8B030D-6E8A-4147-A177-3AD203B41FA5}">
                      <a16:colId xmlns:a16="http://schemas.microsoft.com/office/drawing/2014/main" val="820573446"/>
                    </a:ext>
                  </a:extLst>
                </a:gridCol>
                <a:gridCol w="208280">
                  <a:extLst>
                    <a:ext uri="{9D8B030D-6E8A-4147-A177-3AD203B41FA5}">
                      <a16:colId xmlns:a16="http://schemas.microsoft.com/office/drawing/2014/main" val="4001106545"/>
                    </a:ext>
                  </a:extLst>
                </a:gridCol>
                <a:gridCol w="208280">
                  <a:extLst>
                    <a:ext uri="{9D8B030D-6E8A-4147-A177-3AD203B41FA5}">
                      <a16:colId xmlns:a16="http://schemas.microsoft.com/office/drawing/2014/main" val="4179844332"/>
                    </a:ext>
                  </a:extLst>
                </a:gridCol>
                <a:gridCol w="208280">
                  <a:extLst>
                    <a:ext uri="{9D8B030D-6E8A-4147-A177-3AD203B41FA5}">
                      <a16:colId xmlns:a16="http://schemas.microsoft.com/office/drawing/2014/main" val="2915769329"/>
                    </a:ext>
                  </a:extLst>
                </a:gridCol>
                <a:gridCol w="208280">
                  <a:extLst>
                    <a:ext uri="{9D8B030D-6E8A-4147-A177-3AD203B41FA5}">
                      <a16:colId xmlns:a16="http://schemas.microsoft.com/office/drawing/2014/main" val="1887800498"/>
                    </a:ext>
                  </a:extLst>
                </a:gridCol>
                <a:gridCol w="208280">
                  <a:extLst>
                    <a:ext uri="{9D8B030D-6E8A-4147-A177-3AD203B41FA5}">
                      <a16:colId xmlns:a16="http://schemas.microsoft.com/office/drawing/2014/main" val="1362344124"/>
                    </a:ext>
                  </a:extLst>
                </a:gridCol>
                <a:gridCol w="208280">
                  <a:extLst>
                    <a:ext uri="{9D8B030D-6E8A-4147-A177-3AD203B41FA5}">
                      <a16:colId xmlns:a16="http://schemas.microsoft.com/office/drawing/2014/main" val="2968747357"/>
                    </a:ext>
                  </a:extLst>
                </a:gridCol>
                <a:gridCol w="208280">
                  <a:extLst>
                    <a:ext uri="{9D8B030D-6E8A-4147-A177-3AD203B41FA5}">
                      <a16:colId xmlns:a16="http://schemas.microsoft.com/office/drawing/2014/main" val="3054148332"/>
                    </a:ext>
                  </a:extLst>
                </a:gridCol>
                <a:gridCol w="208280">
                  <a:extLst>
                    <a:ext uri="{9D8B030D-6E8A-4147-A177-3AD203B41FA5}">
                      <a16:colId xmlns:a16="http://schemas.microsoft.com/office/drawing/2014/main" val="3761063603"/>
                    </a:ext>
                  </a:extLst>
                </a:gridCol>
                <a:gridCol w="208280">
                  <a:extLst>
                    <a:ext uri="{9D8B030D-6E8A-4147-A177-3AD203B41FA5}">
                      <a16:colId xmlns:a16="http://schemas.microsoft.com/office/drawing/2014/main" val="1327802247"/>
                    </a:ext>
                  </a:extLst>
                </a:gridCol>
                <a:gridCol w="208280">
                  <a:extLst>
                    <a:ext uri="{9D8B030D-6E8A-4147-A177-3AD203B41FA5}">
                      <a16:colId xmlns:a16="http://schemas.microsoft.com/office/drawing/2014/main" val="2745340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62517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- 2019-12-19 10:00:20</a:t>
                      </a:r>
                      <a:r>
                        <a:rPr kumimoji="0" lang="de-DE" sz="1000" b="0" i="0" u="none" strike="noStrike" kern="1200" cap="none" spc="0" normalizeH="0" baseline="0" noProof="0">
                          <a:ln>
                            <a:noFill/>
                          </a:ln>
                          <a:solidFill>
                            <a:prstClr val="black"/>
                          </a:solidFill>
                          <a:effectLst/>
                          <a:uLnTx/>
                          <a:uFillTx/>
                          <a:latin typeface="+mn-lt"/>
                          <a:ea typeface="+mn-ea"/>
                          <a:cs typeface="+mn-cs"/>
                        </a:rPr>
                        <a:t>
 Liebe Besucher, liebe Aussteller, liebe Freunde der TrendSet, wir wünschen euch allen ein frohes Weihnachtsfest, schöne Feiertage und eine erholsame Zeit zum Jahresausklang. Und wir freuen uns schon sehr, euch in gut zwei Wochen vom 5. bis 7. Januar 2020 auf der TrendSet Winter 2020 wiederzusehen. Bis dahin eine schöne Zeit und bis bald in München, euer TrendSet Team.
#trendsetmuenchen #trendset #trendsetwinter2020 #christmas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https://scontent.xx.fbcdn.net/v/t1.0-9/p720x720/78687103_2872806122749972_4200527523576020992_o.jpg?_nc_cat=105&amp;_nc_ohc=sRrqqeAuKd0AX-OVREq&amp;_nc_ht=scontent.xx&amp;_nc_tp=1002&amp;oh=5ddf837070f1cc3f499732e40770b795&amp;oe=5E924AF5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01/16/2020 01:20:40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38790879"/>
                  </a:ext>
                </a:extLst>
              </a:tr>
            </a:tbl>
          </a:graphicData>
        </a:graphic>
      </p:graphicFrame>
      <p:sp>
        <p:nvSpPr>
          <p:cNvPr id="4" name="Text Placeholder 3">
            <a:extLst>
              <a:ext uri="{FF2B5EF4-FFF2-40B4-BE49-F238E27FC236}">
                <a16:creationId xmlns:a16="http://schemas.microsoft.com/office/drawing/2014/main" id="{D7335D4A-FCF1-4DC6-B78B-787E8775A0F4}"/>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6350930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E993F-36BA-4FD4-A793-A183986EF459}"/>
              </a:ext>
            </a:extLst>
          </p:cNvPr>
          <p:cNvSpPr>
            <a:spLocks noGrp="1"/>
          </p:cNvSpPr>
          <p:nvPr>
            <p:ph type="title"/>
          </p:nvPr>
        </p:nvSpPr>
        <p:spPr/>
        <p:txBody>
          <a:bodyPr/>
          <a:lstStyle/>
          <a:p>
            <a:r>
              <a:rPr lang="en-US"/>
              <a:t>Facebook Own Posts Table | TrendSet - 20 of 26</a:t>
            </a:r>
          </a:p>
        </p:txBody>
      </p:sp>
      <p:graphicFrame>
        <p:nvGraphicFramePr>
          <p:cNvPr id="5" name="Table Placeholder 4">
            <a:extLst>
              <a:ext uri="{FF2B5EF4-FFF2-40B4-BE49-F238E27FC236}">
                <a16:creationId xmlns:a16="http://schemas.microsoft.com/office/drawing/2014/main" id="{D22CC37F-A8E4-421D-8F81-88E9D24A9A05}"/>
              </a:ext>
            </a:extLst>
          </p:cNvPr>
          <p:cNvGraphicFramePr>
            <a:graphicFrameLocks noGrp="1"/>
          </p:cNvGraphicFramePr>
          <p:nvPr>
            <p:ph type="tbl" sz="quarter" idx="13"/>
            <p:extLst>
              <p:ext uri="{D42A27DB-BD31-4B8C-83A1-F6EECF244321}">
                <p14:modId xmlns:p14="http://schemas.microsoft.com/office/powerpoint/2010/main" val="3756633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77124280"/>
                    </a:ext>
                  </a:extLst>
                </a:gridCol>
                <a:gridCol w="822960">
                  <a:extLst>
                    <a:ext uri="{9D8B030D-6E8A-4147-A177-3AD203B41FA5}">
                      <a16:colId xmlns:a16="http://schemas.microsoft.com/office/drawing/2014/main" val="3574718615"/>
                    </a:ext>
                  </a:extLst>
                </a:gridCol>
                <a:gridCol w="329184">
                  <a:extLst>
                    <a:ext uri="{9D8B030D-6E8A-4147-A177-3AD203B41FA5}">
                      <a16:colId xmlns:a16="http://schemas.microsoft.com/office/drawing/2014/main" val="2728083129"/>
                    </a:ext>
                  </a:extLst>
                </a:gridCol>
                <a:gridCol w="208280">
                  <a:extLst>
                    <a:ext uri="{9D8B030D-6E8A-4147-A177-3AD203B41FA5}">
                      <a16:colId xmlns:a16="http://schemas.microsoft.com/office/drawing/2014/main" val="764519364"/>
                    </a:ext>
                  </a:extLst>
                </a:gridCol>
                <a:gridCol w="208280">
                  <a:extLst>
                    <a:ext uri="{9D8B030D-6E8A-4147-A177-3AD203B41FA5}">
                      <a16:colId xmlns:a16="http://schemas.microsoft.com/office/drawing/2014/main" val="106376568"/>
                    </a:ext>
                  </a:extLst>
                </a:gridCol>
                <a:gridCol w="208280">
                  <a:extLst>
                    <a:ext uri="{9D8B030D-6E8A-4147-A177-3AD203B41FA5}">
                      <a16:colId xmlns:a16="http://schemas.microsoft.com/office/drawing/2014/main" val="3051241132"/>
                    </a:ext>
                  </a:extLst>
                </a:gridCol>
                <a:gridCol w="208280">
                  <a:extLst>
                    <a:ext uri="{9D8B030D-6E8A-4147-A177-3AD203B41FA5}">
                      <a16:colId xmlns:a16="http://schemas.microsoft.com/office/drawing/2014/main" val="1071712609"/>
                    </a:ext>
                  </a:extLst>
                </a:gridCol>
                <a:gridCol w="208280">
                  <a:extLst>
                    <a:ext uri="{9D8B030D-6E8A-4147-A177-3AD203B41FA5}">
                      <a16:colId xmlns:a16="http://schemas.microsoft.com/office/drawing/2014/main" val="3860745746"/>
                    </a:ext>
                  </a:extLst>
                </a:gridCol>
                <a:gridCol w="208280">
                  <a:extLst>
                    <a:ext uri="{9D8B030D-6E8A-4147-A177-3AD203B41FA5}">
                      <a16:colId xmlns:a16="http://schemas.microsoft.com/office/drawing/2014/main" val="1545211234"/>
                    </a:ext>
                  </a:extLst>
                </a:gridCol>
                <a:gridCol w="208280">
                  <a:extLst>
                    <a:ext uri="{9D8B030D-6E8A-4147-A177-3AD203B41FA5}">
                      <a16:colId xmlns:a16="http://schemas.microsoft.com/office/drawing/2014/main" val="610326338"/>
                    </a:ext>
                  </a:extLst>
                </a:gridCol>
                <a:gridCol w="208280">
                  <a:extLst>
                    <a:ext uri="{9D8B030D-6E8A-4147-A177-3AD203B41FA5}">
                      <a16:colId xmlns:a16="http://schemas.microsoft.com/office/drawing/2014/main" val="3743185504"/>
                    </a:ext>
                  </a:extLst>
                </a:gridCol>
                <a:gridCol w="208280">
                  <a:extLst>
                    <a:ext uri="{9D8B030D-6E8A-4147-A177-3AD203B41FA5}">
                      <a16:colId xmlns:a16="http://schemas.microsoft.com/office/drawing/2014/main" val="1124820730"/>
                    </a:ext>
                  </a:extLst>
                </a:gridCol>
                <a:gridCol w="208280">
                  <a:extLst>
                    <a:ext uri="{9D8B030D-6E8A-4147-A177-3AD203B41FA5}">
                      <a16:colId xmlns:a16="http://schemas.microsoft.com/office/drawing/2014/main" val="3540393248"/>
                    </a:ext>
                  </a:extLst>
                </a:gridCol>
                <a:gridCol w="208280">
                  <a:extLst>
                    <a:ext uri="{9D8B030D-6E8A-4147-A177-3AD203B41FA5}">
                      <a16:colId xmlns:a16="http://schemas.microsoft.com/office/drawing/2014/main" val="4199962112"/>
                    </a:ext>
                  </a:extLst>
                </a:gridCol>
                <a:gridCol w="208280">
                  <a:extLst>
                    <a:ext uri="{9D8B030D-6E8A-4147-A177-3AD203B41FA5}">
                      <a16:colId xmlns:a16="http://schemas.microsoft.com/office/drawing/2014/main" val="2001676398"/>
                    </a:ext>
                  </a:extLst>
                </a:gridCol>
                <a:gridCol w="208280">
                  <a:extLst>
                    <a:ext uri="{9D8B030D-6E8A-4147-A177-3AD203B41FA5}">
                      <a16:colId xmlns:a16="http://schemas.microsoft.com/office/drawing/2014/main" val="1041948055"/>
                    </a:ext>
                  </a:extLst>
                </a:gridCol>
                <a:gridCol w="208280">
                  <a:extLst>
                    <a:ext uri="{9D8B030D-6E8A-4147-A177-3AD203B41FA5}">
                      <a16:colId xmlns:a16="http://schemas.microsoft.com/office/drawing/2014/main" val="1392488605"/>
                    </a:ext>
                  </a:extLst>
                </a:gridCol>
                <a:gridCol w="208280">
                  <a:extLst>
                    <a:ext uri="{9D8B030D-6E8A-4147-A177-3AD203B41FA5}">
                      <a16:colId xmlns:a16="http://schemas.microsoft.com/office/drawing/2014/main" val="3294849085"/>
                    </a:ext>
                  </a:extLst>
                </a:gridCol>
                <a:gridCol w="208280">
                  <a:extLst>
                    <a:ext uri="{9D8B030D-6E8A-4147-A177-3AD203B41FA5}">
                      <a16:colId xmlns:a16="http://schemas.microsoft.com/office/drawing/2014/main" val="1380166449"/>
                    </a:ext>
                  </a:extLst>
                </a:gridCol>
                <a:gridCol w="208280">
                  <a:extLst>
                    <a:ext uri="{9D8B030D-6E8A-4147-A177-3AD203B41FA5}">
                      <a16:colId xmlns:a16="http://schemas.microsoft.com/office/drawing/2014/main" val="3735668014"/>
                    </a:ext>
                  </a:extLst>
                </a:gridCol>
                <a:gridCol w="208280">
                  <a:extLst>
                    <a:ext uri="{9D8B030D-6E8A-4147-A177-3AD203B41FA5}">
                      <a16:colId xmlns:a16="http://schemas.microsoft.com/office/drawing/2014/main" val="836265620"/>
                    </a:ext>
                  </a:extLst>
                </a:gridCol>
                <a:gridCol w="208280">
                  <a:extLst>
                    <a:ext uri="{9D8B030D-6E8A-4147-A177-3AD203B41FA5}">
                      <a16:colId xmlns:a16="http://schemas.microsoft.com/office/drawing/2014/main" val="1799749854"/>
                    </a:ext>
                  </a:extLst>
                </a:gridCol>
                <a:gridCol w="208280">
                  <a:extLst>
                    <a:ext uri="{9D8B030D-6E8A-4147-A177-3AD203B41FA5}">
                      <a16:colId xmlns:a16="http://schemas.microsoft.com/office/drawing/2014/main" val="3851438660"/>
                    </a:ext>
                  </a:extLst>
                </a:gridCol>
                <a:gridCol w="208280">
                  <a:extLst>
                    <a:ext uri="{9D8B030D-6E8A-4147-A177-3AD203B41FA5}">
                      <a16:colId xmlns:a16="http://schemas.microsoft.com/office/drawing/2014/main" val="4094273895"/>
                    </a:ext>
                  </a:extLst>
                </a:gridCol>
                <a:gridCol w="208280">
                  <a:extLst>
                    <a:ext uri="{9D8B030D-6E8A-4147-A177-3AD203B41FA5}">
                      <a16:colId xmlns:a16="http://schemas.microsoft.com/office/drawing/2014/main" val="3425082187"/>
                    </a:ext>
                  </a:extLst>
                </a:gridCol>
                <a:gridCol w="208280">
                  <a:extLst>
                    <a:ext uri="{9D8B030D-6E8A-4147-A177-3AD203B41FA5}">
                      <a16:colId xmlns:a16="http://schemas.microsoft.com/office/drawing/2014/main" val="2927491734"/>
                    </a:ext>
                  </a:extLst>
                </a:gridCol>
                <a:gridCol w="208280">
                  <a:extLst>
                    <a:ext uri="{9D8B030D-6E8A-4147-A177-3AD203B41FA5}">
                      <a16:colId xmlns:a16="http://schemas.microsoft.com/office/drawing/2014/main" val="3559074941"/>
                    </a:ext>
                  </a:extLst>
                </a:gridCol>
                <a:gridCol w="208280">
                  <a:extLst>
                    <a:ext uri="{9D8B030D-6E8A-4147-A177-3AD203B41FA5}">
                      <a16:colId xmlns:a16="http://schemas.microsoft.com/office/drawing/2014/main" val="2891073008"/>
                    </a:ext>
                  </a:extLst>
                </a:gridCol>
                <a:gridCol w="208280">
                  <a:extLst>
                    <a:ext uri="{9D8B030D-6E8A-4147-A177-3AD203B41FA5}">
                      <a16:colId xmlns:a16="http://schemas.microsoft.com/office/drawing/2014/main" val="1345638818"/>
                    </a:ext>
                  </a:extLst>
                </a:gridCol>
                <a:gridCol w="208280">
                  <a:extLst>
                    <a:ext uri="{9D8B030D-6E8A-4147-A177-3AD203B41FA5}">
                      <a16:colId xmlns:a16="http://schemas.microsoft.com/office/drawing/2014/main" val="2391593568"/>
                    </a:ext>
                  </a:extLst>
                </a:gridCol>
                <a:gridCol w="208280">
                  <a:extLst>
                    <a:ext uri="{9D8B030D-6E8A-4147-A177-3AD203B41FA5}">
                      <a16:colId xmlns:a16="http://schemas.microsoft.com/office/drawing/2014/main" val="4274927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62590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- 2019-12-17 15:07:22</a:t>
                      </a:r>
                      <a:r>
                        <a:rPr kumimoji="0" lang="en-US" sz="1000" b="0" i="0" u="none" strike="noStrike" kern="1200" cap="none" spc="0" normalizeH="0" baseline="0" noProof="0">
                          <a:ln>
                            <a:noFill/>
                          </a:ln>
                          <a:solidFill>
                            <a:prstClr val="black"/>
                          </a:solidFill>
                          <a:effectLst/>
                          <a:uLnTx/>
                          <a:uFillTx/>
                          <a:latin typeface="+mn-lt"/>
                          <a:ea typeface="+mn-ea"/>
                          <a:cs typeface="+mn-cs"/>
                        </a:rPr>
                        <a:t>
 Out now: Das TrendSet Journal zur TrendSet Winter 2020 steht für euch ab jetzt zum Durchblättern unter https://trendset.de/trends/trendset-journal/ online bereit! Hier findet ihr die Trends für Frühjahr/Sommer 2020 und viele neue Produkte aus 15 Interiors &amp; Lifestyle Fair Areas sowie vier Topic Areas! Viel Spaß beim Entdecken!
#trendsetmuenchen #trendset #trendsetwinter2020 #trends2020 #ss2020 #inspiration #lifestyle #lifestylefair #internationaltradefair #trendsetter #messe #exhibition #munich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https://scontent.xx.fbcdn.net/v/t1.0-9/p720x720/81015586_2886773528019898_7216989179903737856_o.jpg?_nc_cat=109&amp;_nc_ohc=CHOxISrZXjcAX8LFQRo&amp;_nc_ht=scontent.xx&amp;_nc_tp=1002&amp;oh=e42cff45506395b6924fa1c21a414207&amp;oe=5EAA2515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01/16/2020 01:20:40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32147634"/>
                  </a:ext>
                </a:extLst>
              </a:tr>
            </a:tbl>
          </a:graphicData>
        </a:graphic>
      </p:graphicFrame>
      <p:sp>
        <p:nvSpPr>
          <p:cNvPr id="4" name="Text Placeholder 3">
            <a:extLst>
              <a:ext uri="{FF2B5EF4-FFF2-40B4-BE49-F238E27FC236}">
                <a16:creationId xmlns:a16="http://schemas.microsoft.com/office/drawing/2014/main" id="{0C9CD275-30EE-4AF2-8372-989B63BD65D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0045728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07F25-9DAE-468A-A5C4-128634075C3F}"/>
              </a:ext>
            </a:extLst>
          </p:cNvPr>
          <p:cNvSpPr>
            <a:spLocks noGrp="1"/>
          </p:cNvSpPr>
          <p:nvPr>
            <p:ph type="title"/>
          </p:nvPr>
        </p:nvSpPr>
        <p:spPr/>
        <p:txBody>
          <a:bodyPr/>
          <a:lstStyle/>
          <a:p>
            <a:r>
              <a:rPr lang="en-US"/>
              <a:t>Facebook Own Posts Table | TrendSet - 21 of 26</a:t>
            </a:r>
          </a:p>
        </p:txBody>
      </p:sp>
      <p:graphicFrame>
        <p:nvGraphicFramePr>
          <p:cNvPr id="5" name="Table Placeholder 4">
            <a:extLst>
              <a:ext uri="{FF2B5EF4-FFF2-40B4-BE49-F238E27FC236}">
                <a16:creationId xmlns:a16="http://schemas.microsoft.com/office/drawing/2014/main" id="{8FD8CC5F-E0D0-464F-BA4F-58904E19BD3C}"/>
              </a:ext>
            </a:extLst>
          </p:cNvPr>
          <p:cNvGraphicFramePr>
            <a:graphicFrameLocks noGrp="1"/>
          </p:cNvGraphicFramePr>
          <p:nvPr>
            <p:ph type="tbl" sz="quarter" idx="13"/>
            <p:extLst>
              <p:ext uri="{D42A27DB-BD31-4B8C-83A1-F6EECF244321}">
                <p14:modId xmlns:p14="http://schemas.microsoft.com/office/powerpoint/2010/main" val="1067777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57180409"/>
                    </a:ext>
                  </a:extLst>
                </a:gridCol>
                <a:gridCol w="822960">
                  <a:extLst>
                    <a:ext uri="{9D8B030D-6E8A-4147-A177-3AD203B41FA5}">
                      <a16:colId xmlns:a16="http://schemas.microsoft.com/office/drawing/2014/main" val="3008840735"/>
                    </a:ext>
                  </a:extLst>
                </a:gridCol>
                <a:gridCol w="329184">
                  <a:extLst>
                    <a:ext uri="{9D8B030D-6E8A-4147-A177-3AD203B41FA5}">
                      <a16:colId xmlns:a16="http://schemas.microsoft.com/office/drawing/2014/main" val="3660913285"/>
                    </a:ext>
                  </a:extLst>
                </a:gridCol>
                <a:gridCol w="208280">
                  <a:extLst>
                    <a:ext uri="{9D8B030D-6E8A-4147-A177-3AD203B41FA5}">
                      <a16:colId xmlns:a16="http://schemas.microsoft.com/office/drawing/2014/main" val="2259387595"/>
                    </a:ext>
                  </a:extLst>
                </a:gridCol>
                <a:gridCol w="208280">
                  <a:extLst>
                    <a:ext uri="{9D8B030D-6E8A-4147-A177-3AD203B41FA5}">
                      <a16:colId xmlns:a16="http://schemas.microsoft.com/office/drawing/2014/main" val="3878369434"/>
                    </a:ext>
                  </a:extLst>
                </a:gridCol>
                <a:gridCol w="208280">
                  <a:extLst>
                    <a:ext uri="{9D8B030D-6E8A-4147-A177-3AD203B41FA5}">
                      <a16:colId xmlns:a16="http://schemas.microsoft.com/office/drawing/2014/main" val="3232892377"/>
                    </a:ext>
                  </a:extLst>
                </a:gridCol>
                <a:gridCol w="208280">
                  <a:extLst>
                    <a:ext uri="{9D8B030D-6E8A-4147-A177-3AD203B41FA5}">
                      <a16:colId xmlns:a16="http://schemas.microsoft.com/office/drawing/2014/main" val="2344030707"/>
                    </a:ext>
                  </a:extLst>
                </a:gridCol>
                <a:gridCol w="208280">
                  <a:extLst>
                    <a:ext uri="{9D8B030D-6E8A-4147-A177-3AD203B41FA5}">
                      <a16:colId xmlns:a16="http://schemas.microsoft.com/office/drawing/2014/main" val="3928505820"/>
                    </a:ext>
                  </a:extLst>
                </a:gridCol>
                <a:gridCol w="208280">
                  <a:extLst>
                    <a:ext uri="{9D8B030D-6E8A-4147-A177-3AD203B41FA5}">
                      <a16:colId xmlns:a16="http://schemas.microsoft.com/office/drawing/2014/main" val="2952250818"/>
                    </a:ext>
                  </a:extLst>
                </a:gridCol>
                <a:gridCol w="208280">
                  <a:extLst>
                    <a:ext uri="{9D8B030D-6E8A-4147-A177-3AD203B41FA5}">
                      <a16:colId xmlns:a16="http://schemas.microsoft.com/office/drawing/2014/main" val="2950639508"/>
                    </a:ext>
                  </a:extLst>
                </a:gridCol>
                <a:gridCol w="208280">
                  <a:extLst>
                    <a:ext uri="{9D8B030D-6E8A-4147-A177-3AD203B41FA5}">
                      <a16:colId xmlns:a16="http://schemas.microsoft.com/office/drawing/2014/main" val="1396583354"/>
                    </a:ext>
                  </a:extLst>
                </a:gridCol>
                <a:gridCol w="208280">
                  <a:extLst>
                    <a:ext uri="{9D8B030D-6E8A-4147-A177-3AD203B41FA5}">
                      <a16:colId xmlns:a16="http://schemas.microsoft.com/office/drawing/2014/main" val="337855525"/>
                    </a:ext>
                  </a:extLst>
                </a:gridCol>
                <a:gridCol w="208280">
                  <a:extLst>
                    <a:ext uri="{9D8B030D-6E8A-4147-A177-3AD203B41FA5}">
                      <a16:colId xmlns:a16="http://schemas.microsoft.com/office/drawing/2014/main" val="1481527390"/>
                    </a:ext>
                  </a:extLst>
                </a:gridCol>
                <a:gridCol w="208280">
                  <a:extLst>
                    <a:ext uri="{9D8B030D-6E8A-4147-A177-3AD203B41FA5}">
                      <a16:colId xmlns:a16="http://schemas.microsoft.com/office/drawing/2014/main" val="483110457"/>
                    </a:ext>
                  </a:extLst>
                </a:gridCol>
                <a:gridCol w="208280">
                  <a:extLst>
                    <a:ext uri="{9D8B030D-6E8A-4147-A177-3AD203B41FA5}">
                      <a16:colId xmlns:a16="http://schemas.microsoft.com/office/drawing/2014/main" val="3949836349"/>
                    </a:ext>
                  </a:extLst>
                </a:gridCol>
                <a:gridCol w="208280">
                  <a:extLst>
                    <a:ext uri="{9D8B030D-6E8A-4147-A177-3AD203B41FA5}">
                      <a16:colId xmlns:a16="http://schemas.microsoft.com/office/drawing/2014/main" val="1644503068"/>
                    </a:ext>
                  </a:extLst>
                </a:gridCol>
                <a:gridCol w="208280">
                  <a:extLst>
                    <a:ext uri="{9D8B030D-6E8A-4147-A177-3AD203B41FA5}">
                      <a16:colId xmlns:a16="http://schemas.microsoft.com/office/drawing/2014/main" val="3748906335"/>
                    </a:ext>
                  </a:extLst>
                </a:gridCol>
                <a:gridCol w="208280">
                  <a:extLst>
                    <a:ext uri="{9D8B030D-6E8A-4147-A177-3AD203B41FA5}">
                      <a16:colId xmlns:a16="http://schemas.microsoft.com/office/drawing/2014/main" val="2454770912"/>
                    </a:ext>
                  </a:extLst>
                </a:gridCol>
                <a:gridCol w="208280">
                  <a:extLst>
                    <a:ext uri="{9D8B030D-6E8A-4147-A177-3AD203B41FA5}">
                      <a16:colId xmlns:a16="http://schemas.microsoft.com/office/drawing/2014/main" val="2732911639"/>
                    </a:ext>
                  </a:extLst>
                </a:gridCol>
                <a:gridCol w="208280">
                  <a:extLst>
                    <a:ext uri="{9D8B030D-6E8A-4147-A177-3AD203B41FA5}">
                      <a16:colId xmlns:a16="http://schemas.microsoft.com/office/drawing/2014/main" val="3887702358"/>
                    </a:ext>
                  </a:extLst>
                </a:gridCol>
                <a:gridCol w="208280">
                  <a:extLst>
                    <a:ext uri="{9D8B030D-6E8A-4147-A177-3AD203B41FA5}">
                      <a16:colId xmlns:a16="http://schemas.microsoft.com/office/drawing/2014/main" val="962316934"/>
                    </a:ext>
                  </a:extLst>
                </a:gridCol>
                <a:gridCol w="208280">
                  <a:extLst>
                    <a:ext uri="{9D8B030D-6E8A-4147-A177-3AD203B41FA5}">
                      <a16:colId xmlns:a16="http://schemas.microsoft.com/office/drawing/2014/main" val="1952190509"/>
                    </a:ext>
                  </a:extLst>
                </a:gridCol>
                <a:gridCol w="208280">
                  <a:extLst>
                    <a:ext uri="{9D8B030D-6E8A-4147-A177-3AD203B41FA5}">
                      <a16:colId xmlns:a16="http://schemas.microsoft.com/office/drawing/2014/main" val="1948752770"/>
                    </a:ext>
                  </a:extLst>
                </a:gridCol>
                <a:gridCol w="208280">
                  <a:extLst>
                    <a:ext uri="{9D8B030D-6E8A-4147-A177-3AD203B41FA5}">
                      <a16:colId xmlns:a16="http://schemas.microsoft.com/office/drawing/2014/main" val="1547089334"/>
                    </a:ext>
                  </a:extLst>
                </a:gridCol>
                <a:gridCol w="208280">
                  <a:extLst>
                    <a:ext uri="{9D8B030D-6E8A-4147-A177-3AD203B41FA5}">
                      <a16:colId xmlns:a16="http://schemas.microsoft.com/office/drawing/2014/main" val="2956867222"/>
                    </a:ext>
                  </a:extLst>
                </a:gridCol>
                <a:gridCol w="208280">
                  <a:extLst>
                    <a:ext uri="{9D8B030D-6E8A-4147-A177-3AD203B41FA5}">
                      <a16:colId xmlns:a16="http://schemas.microsoft.com/office/drawing/2014/main" val="152173911"/>
                    </a:ext>
                  </a:extLst>
                </a:gridCol>
                <a:gridCol w="208280">
                  <a:extLst>
                    <a:ext uri="{9D8B030D-6E8A-4147-A177-3AD203B41FA5}">
                      <a16:colId xmlns:a16="http://schemas.microsoft.com/office/drawing/2014/main" val="3609800250"/>
                    </a:ext>
                  </a:extLst>
                </a:gridCol>
                <a:gridCol w="208280">
                  <a:extLst>
                    <a:ext uri="{9D8B030D-6E8A-4147-A177-3AD203B41FA5}">
                      <a16:colId xmlns:a16="http://schemas.microsoft.com/office/drawing/2014/main" val="238076209"/>
                    </a:ext>
                  </a:extLst>
                </a:gridCol>
                <a:gridCol w="208280">
                  <a:extLst>
                    <a:ext uri="{9D8B030D-6E8A-4147-A177-3AD203B41FA5}">
                      <a16:colId xmlns:a16="http://schemas.microsoft.com/office/drawing/2014/main" val="3984874041"/>
                    </a:ext>
                  </a:extLst>
                </a:gridCol>
                <a:gridCol w="208280">
                  <a:extLst>
                    <a:ext uri="{9D8B030D-6E8A-4147-A177-3AD203B41FA5}">
                      <a16:colId xmlns:a16="http://schemas.microsoft.com/office/drawing/2014/main" val="2981682306"/>
                    </a:ext>
                  </a:extLst>
                </a:gridCol>
                <a:gridCol w="208280">
                  <a:extLst>
                    <a:ext uri="{9D8B030D-6E8A-4147-A177-3AD203B41FA5}">
                      <a16:colId xmlns:a16="http://schemas.microsoft.com/office/drawing/2014/main" val="3785216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864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- 2019-12-12 12:56:59</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https://bit.ly/2r4bNoc
Mitten im Advent packt uns das Osterfieber! Denn wir wollen euch jetzt schon zeigen, was Ostern 2020 im Trend ist. Lustige, moderne und traditionelle Dekorationen verbreiten mit rural inspirierten Motiven eine gemütliche österliche Stimmung und vermitteln ein authentisches, familiäres Gefühl von Geborgenheit. Mehr zu den Oster-Trends 2020 erfahrt ihr im TrendSet Blog. Lest mal rein! (Geschirr &amp; Servietten gesehen bei IHR Ideal Home Range)
#trendsetmuenchen #trendset #trendsetwinter2020 #trends2020 #ss2020 #easter #ostern # ostertrends #ostern2020 #easter2020 #floristik #inspiration #lifestyle #lifestylefair #internationaltradefair #trendsetter #messe #exhibition #munich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https://scontent.xx.fbcdn.net/v/t1.0-9/p720x720/78919680_2875038679193383_6064748560757293056_n.jpg?_nc_cat=103&amp;_nc_ohc=QEJcvMndz1UAQkfn-QU3AymifTp3DHM6UvzYaAxLJBShnxl0gxbtU9GfA&amp;_nc_ht=scontent.xx&amp;_nc_tp=1&amp;oh=04b3848077136cb337251ad2e43590a8&amp;oe=5EA7FC44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01/11/2020 01:21:12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12059293"/>
                  </a:ext>
                </a:extLst>
              </a:tr>
            </a:tbl>
          </a:graphicData>
        </a:graphic>
      </p:graphicFrame>
      <p:sp>
        <p:nvSpPr>
          <p:cNvPr id="4" name="Text Placeholder 3">
            <a:extLst>
              <a:ext uri="{FF2B5EF4-FFF2-40B4-BE49-F238E27FC236}">
                <a16:creationId xmlns:a16="http://schemas.microsoft.com/office/drawing/2014/main" id="{47B29ABC-AF29-476C-BA7E-0F61131F4381}"/>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459543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703C9-940E-40D2-9500-989508C2A2AC}"/>
              </a:ext>
            </a:extLst>
          </p:cNvPr>
          <p:cNvSpPr>
            <a:spLocks noGrp="1"/>
          </p:cNvSpPr>
          <p:nvPr>
            <p:ph type="title"/>
          </p:nvPr>
        </p:nvSpPr>
        <p:spPr/>
        <p:txBody>
          <a:bodyPr/>
          <a:lstStyle/>
          <a:p>
            <a:r>
              <a:rPr lang="en-US"/>
              <a:t>Facebook Own Posts Table | TrendSet - 22 of 26</a:t>
            </a:r>
          </a:p>
        </p:txBody>
      </p:sp>
      <p:graphicFrame>
        <p:nvGraphicFramePr>
          <p:cNvPr id="5" name="Table Placeholder 4">
            <a:extLst>
              <a:ext uri="{FF2B5EF4-FFF2-40B4-BE49-F238E27FC236}">
                <a16:creationId xmlns:a16="http://schemas.microsoft.com/office/drawing/2014/main" id="{E4EB1CCC-426B-49CD-A47A-D83309AE86B4}"/>
              </a:ext>
            </a:extLst>
          </p:cNvPr>
          <p:cNvGraphicFramePr>
            <a:graphicFrameLocks noGrp="1"/>
          </p:cNvGraphicFramePr>
          <p:nvPr>
            <p:ph type="tbl" sz="quarter" idx="13"/>
            <p:extLst>
              <p:ext uri="{D42A27DB-BD31-4B8C-83A1-F6EECF244321}">
                <p14:modId xmlns:p14="http://schemas.microsoft.com/office/powerpoint/2010/main" val="4043043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67601353"/>
                    </a:ext>
                  </a:extLst>
                </a:gridCol>
                <a:gridCol w="822960">
                  <a:extLst>
                    <a:ext uri="{9D8B030D-6E8A-4147-A177-3AD203B41FA5}">
                      <a16:colId xmlns:a16="http://schemas.microsoft.com/office/drawing/2014/main" val="146718077"/>
                    </a:ext>
                  </a:extLst>
                </a:gridCol>
                <a:gridCol w="329184">
                  <a:extLst>
                    <a:ext uri="{9D8B030D-6E8A-4147-A177-3AD203B41FA5}">
                      <a16:colId xmlns:a16="http://schemas.microsoft.com/office/drawing/2014/main" val="1343494045"/>
                    </a:ext>
                  </a:extLst>
                </a:gridCol>
                <a:gridCol w="208280">
                  <a:extLst>
                    <a:ext uri="{9D8B030D-6E8A-4147-A177-3AD203B41FA5}">
                      <a16:colId xmlns:a16="http://schemas.microsoft.com/office/drawing/2014/main" val="3550910583"/>
                    </a:ext>
                  </a:extLst>
                </a:gridCol>
                <a:gridCol w="208280">
                  <a:extLst>
                    <a:ext uri="{9D8B030D-6E8A-4147-A177-3AD203B41FA5}">
                      <a16:colId xmlns:a16="http://schemas.microsoft.com/office/drawing/2014/main" val="2018227333"/>
                    </a:ext>
                  </a:extLst>
                </a:gridCol>
                <a:gridCol w="208280">
                  <a:extLst>
                    <a:ext uri="{9D8B030D-6E8A-4147-A177-3AD203B41FA5}">
                      <a16:colId xmlns:a16="http://schemas.microsoft.com/office/drawing/2014/main" val="2863239969"/>
                    </a:ext>
                  </a:extLst>
                </a:gridCol>
                <a:gridCol w="208280">
                  <a:extLst>
                    <a:ext uri="{9D8B030D-6E8A-4147-A177-3AD203B41FA5}">
                      <a16:colId xmlns:a16="http://schemas.microsoft.com/office/drawing/2014/main" val="3588747345"/>
                    </a:ext>
                  </a:extLst>
                </a:gridCol>
                <a:gridCol w="208280">
                  <a:extLst>
                    <a:ext uri="{9D8B030D-6E8A-4147-A177-3AD203B41FA5}">
                      <a16:colId xmlns:a16="http://schemas.microsoft.com/office/drawing/2014/main" val="2793482494"/>
                    </a:ext>
                  </a:extLst>
                </a:gridCol>
                <a:gridCol w="208280">
                  <a:extLst>
                    <a:ext uri="{9D8B030D-6E8A-4147-A177-3AD203B41FA5}">
                      <a16:colId xmlns:a16="http://schemas.microsoft.com/office/drawing/2014/main" val="4123470230"/>
                    </a:ext>
                  </a:extLst>
                </a:gridCol>
                <a:gridCol w="208280">
                  <a:extLst>
                    <a:ext uri="{9D8B030D-6E8A-4147-A177-3AD203B41FA5}">
                      <a16:colId xmlns:a16="http://schemas.microsoft.com/office/drawing/2014/main" val="2792429787"/>
                    </a:ext>
                  </a:extLst>
                </a:gridCol>
                <a:gridCol w="208280">
                  <a:extLst>
                    <a:ext uri="{9D8B030D-6E8A-4147-A177-3AD203B41FA5}">
                      <a16:colId xmlns:a16="http://schemas.microsoft.com/office/drawing/2014/main" val="28408706"/>
                    </a:ext>
                  </a:extLst>
                </a:gridCol>
                <a:gridCol w="208280">
                  <a:extLst>
                    <a:ext uri="{9D8B030D-6E8A-4147-A177-3AD203B41FA5}">
                      <a16:colId xmlns:a16="http://schemas.microsoft.com/office/drawing/2014/main" val="4071706506"/>
                    </a:ext>
                  </a:extLst>
                </a:gridCol>
                <a:gridCol w="208280">
                  <a:extLst>
                    <a:ext uri="{9D8B030D-6E8A-4147-A177-3AD203B41FA5}">
                      <a16:colId xmlns:a16="http://schemas.microsoft.com/office/drawing/2014/main" val="4074421053"/>
                    </a:ext>
                  </a:extLst>
                </a:gridCol>
                <a:gridCol w="208280">
                  <a:extLst>
                    <a:ext uri="{9D8B030D-6E8A-4147-A177-3AD203B41FA5}">
                      <a16:colId xmlns:a16="http://schemas.microsoft.com/office/drawing/2014/main" val="3070853036"/>
                    </a:ext>
                  </a:extLst>
                </a:gridCol>
                <a:gridCol w="208280">
                  <a:extLst>
                    <a:ext uri="{9D8B030D-6E8A-4147-A177-3AD203B41FA5}">
                      <a16:colId xmlns:a16="http://schemas.microsoft.com/office/drawing/2014/main" val="2921743049"/>
                    </a:ext>
                  </a:extLst>
                </a:gridCol>
                <a:gridCol w="208280">
                  <a:extLst>
                    <a:ext uri="{9D8B030D-6E8A-4147-A177-3AD203B41FA5}">
                      <a16:colId xmlns:a16="http://schemas.microsoft.com/office/drawing/2014/main" val="2526302926"/>
                    </a:ext>
                  </a:extLst>
                </a:gridCol>
                <a:gridCol w="208280">
                  <a:extLst>
                    <a:ext uri="{9D8B030D-6E8A-4147-A177-3AD203B41FA5}">
                      <a16:colId xmlns:a16="http://schemas.microsoft.com/office/drawing/2014/main" val="2331519161"/>
                    </a:ext>
                  </a:extLst>
                </a:gridCol>
                <a:gridCol w="208280">
                  <a:extLst>
                    <a:ext uri="{9D8B030D-6E8A-4147-A177-3AD203B41FA5}">
                      <a16:colId xmlns:a16="http://schemas.microsoft.com/office/drawing/2014/main" val="90521362"/>
                    </a:ext>
                  </a:extLst>
                </a:gridCol>
                <a:gridCol w="208280">
                  <a:extLst>
                    <a:ext uri="{9D8B030D-6E8A-4147-A177-3AD203B41FA5}">
                      <a16:colId xmlns:a16="http://schemas.microsoft.com/office/drawing/2014/main" val="3967531411"/>
                    </a:ext>
                  </a:extLst>
                </a:gridCol>
                <a:gridCol w="208280">
                  <a:extLst>
                    <a:ext uri="{9D8B030D-6E8A-4147-A177-3AD203B41FA5}">
                      <a16:colId xmlns:a16="http://schemas.microsoft.com/office/drawing/2014/main" val="2156712215"/>
                    </a:ext>
                  </a:extLst>
                </a:gridCol>
                <a:gridCol w="208280">
                  <a:extLst>
                    <a:ext uri="{9D8B030D-6E8A-4147-A177-3AD203B41FA5}">
                      <a16:colId xmlns:a16="http://schemas.microsoft.com/office/drawing/2014/main" val="547196820"/>
                    </a:ext>
                  </a:extLst>
                </a:gridCol>
                <a:gridCol w="208280">
                  <a:extLst>
                    <a:ext uri="{9D8B030D-6E8A-4147-A177-3AD203B41FA5}">
                      <a16:colId xmlns:a16="http://schemas.microsoft.com/office/drawing/2014/main" val="2181788558"/>
                    </a:ext>
                  </a:extLst>
                </a:gridCol>
                <a:gridCol w="208280">
                  <a:extLst>
                    <a:ext uri="{9D8B030D-6E8A-4147-A177-3AD203B41FA5}">
                      <a16:colId xmlns:a16="http://schemas.microsoft.com/office/drawing/2014/main" val="3268216972"/>
                    </a:ext>
                  </a:extLst>
                </a:gridCol>
                <a:gridCol w="208280">
                  <a:extLst>
                    <a:ext uri="{9D8B030D-6E8A-4147-A177-3AD203B41FA5}">
                      <a16:colId xmlns:a16="http://schemas.microsoft.com/office/drawing/2014/main" val="1510464386"/>
                    </a:ext>
                  </a:extLst>
                </a:gridCol>
                <a:gridCol w="208280">
                  <a:extLst>
                    <a:ext uri="{9D8B030D-6E8A-4147-A177-3AD203B41FA5}">
                      <a16:colId xmlns:a16="http://schemas.microsoft.com/office/drawing/2014/main" val="1351112616"/>
                    </a:ext>
                  </a:extLst>
                </a:gridCol>
                <a:gridCol w="208280">
                  <a:extLst>
                    <a:ext uri="{9D8B030D-6E8A-4147-A177-3AD203B41FA5}">
                      <a16:colId xmlns:a16="http://schemas.microsoft.com/office/drawing/2014/main" val="1081789777"/>
                    </a:ext>
                  </a:extLst>
                </a:gridCol>
                <a:gridCol w="208280">
                  <a:extLst>
                    <a:ext uri="{9D8B030D-6E8A-4147-A177-3AD203B41FA5}">
                      <a16:colId xmlns:a16="http://schemas.microsoft.com/office/drawing/2014/main" val="642414015"/>
                    </a:ext>
                  </a:extLst>
                </a:gridCol>
                <a:gridCol w="208280">
                  <a:extLst>
                    <a:ext uri="{9D8B030D-6E8A-4147-A177-3AD203B41FA5}">
                      <a16:colId xmlns:a16="http://schemas.microsoft.com/office/drawing/2014/main" val="861466846"/>
                    </a:ext>
                  </a:extLst>
                </a:gridCol>
                <a:gridCol w="208280">
                  <a:extLst>
                    <a:ext uri="{9D8B030D-6E8A-4147-A177-3AD203B41FA5}">
                      <a16:colId xmlns:a16="http://schemas.microsoft.com/office/drawing/2014/main" val="640214795"/>
                    </a:ext>
                  </a:extLst>
                </a:gridCol>
                <a:gridCol w="208280">
                  <a:extLst>
                    <a:ext uri="{9D8B030D-6E8A-4147-A177-3AD203B41FA5}">
                      <a16:colId xmlns:a16="http://schemas.microsoft.com/office/drawing/2014/main" val="2691221824"/>
                    </a:ext>
                  </a:extLst>
                </a:gridCol>
                <a:gridCol w="208280">
                  <a:extLst>
                    <a:ext uri="{9D8B030D-6E8A-4147-A177-3AD203B41FA5}">
                      <a16:colId xmlns:a16="http://schemas.microsoft.com/office/drawing/2014/main" val="2863309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9934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- 2019-12-05 10:43:09</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https://bit.ly/2rY787P
Möbel und Deko für Garten, Balkon und Terrasse sind im Frühjahr/Sommer 2020 von biophilen Designs mit kunstvollen Effekten und retrofuturistischen Akzenten geprägt. Leichte Pastells und klare Silhouetten kreieren lichte, minimalistische Designs. Mehr zu den neuen Floristik-Trends in S/S 2020 gibt es im TrendSet Blog. Lest mal rein! (Deko gesehen bei J-line)
#trendsetmuenchen #trendset #trendsetwinter2020 #trends2020 #ss2020 #floristik #floristiktrends #inspiration #lifestyle #lifestylefair #internationaltradefair #trendsetter #messe #exhibition #munich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https://scontent.xx.fbcdn.net/v/t1.0-9/p720x720/78898972_2858342740862977_8119571338772873216_n.jpg?_nc_cat=103&amp;_nc_ohc=V-kXzqglZ0cAQmwAtzf3GTW-VPyS5sOe3MmRs4mBk0vkyspUXk0ywxRsw&amp;_nc_ht=scontent.xx&amp;oh=f631013298814bc9c260dba4bd5726cf&amp;oe=5EAC10F5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01/04/2020 07:20:49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30051939"/>
                  </a:ext>
                </a:extLst>
              </a:tr>
            </a:tbl>
          </a:graphicData>
        </a:graphic>
      </p:graphicFrame>
      <p:sp>
        <p:nvSpPr>
          <p:cNvPr id="4" name="Text Placeholder 3">
            <a:extLst>
              <a:ext uri="{FF2B5EF4-FFF2-40B4-BE49-F238E27FC236}">
                <a16:creationId xmlns:a16="http://schemas.microsoft.com/office/drawing/2014/main" id="{29FCE6DA-9F53-41F7-B80C-0906606DCA1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1553654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9964B-697D-424E-A24D-B9865F1BB8F8}"/>
              </a:ext>
            </a:extLst>
          </p:cNvPr>
          <p:cNvSpPr>
            <a:spLocks noGrp="1"/>
          </p:cNvSpPr>
          <p:nvPr>
            <p:ph type="title"/>
          </p:nvPr>
        </p:nvSpPr>
        <p:spPr/>
        <p:txBody>
          <a:bodyPr/>
          <a:lstStyle/>
          <a:p>
            <a:r>
              <a:rPr lang="en-US"/>
              <a:t>Facebook Own Posts Table | TrendSet - 23 of 26</a:t>
            </a:r>
          </a:p>
        </p:txBody>
      </p:sp>
      <p:graphicFrame>
        <p:nvGraphicFramePr>
          <p:cNvPr id="5" name="Table Placeholder 4">
            <a:extLst>
              <a:ext uri="{FF2B5EF4-FFF2-40B4-BE49-F238E27FC236}">
                <a16:creationId xmlns:a16="http://schemas.microsoft.com/office/drawing/2014/main" id="{5E8B84AC-E4E3-43F9-BFCA-41CF32C9ADE1}"/>
              </a:ext>
            </a:extLst>
          </p:cNvPr>
          <p:cNvGraphicFramePr>
            <a:graphicFrameLocks noGrp="1"/>
          </p:cNvGraphicFramePr>
          <p:nvPr>
            <p:ph type="tbl" sz="quarter" idx="13"/>
            <p:extLst>
              <p:ext uri="{D42A27DB-BD31-4B8C-83A1-F6EECF244321}">
                <p14:modId xmlns:p14="http://schemas.microsoft.com/office/powerpoint/2010/main" val="2364322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749173643"/>
                    </a:ext>
                  </a:extLst>
                </a:gridCol>
                <a:gridCol w="822960">
                  <a:extLst>
                    <a:ext uri="{9D8B030D-6E8A-4147-A177-3AD203B41FA5}">
                      <a16:colId xmlns:a16="http://schemas.microsoft.com/office/drawing/2014/main" val="3997546154"/>
                    </a:ext>
                  </a:extLst>
                </a:gridCol>
                <a:gridCol w="329184">
                  <a:extLst>
                    <a:ext uri="{9D8B030D-6E8A-4147-A177-3AD203B41FA5}">
                      <a16:colId xmlns:a16="http://schemas.microsoft.com/office/drawing/2014/main" val="2568545412"/>
                    </a:ext>
                  </a:extLst>
                </a:gridCol>
                <a:gridCol w="208280">
                  <a:extLst>
                    <a:ext uri="{9D8B030D-6E8A-4147-A177-3AD203B41FA5}">
                      <a16:colId xmlns:a16="http://schemas.microsoft.com/office/drawing/2014/main" val="2609088002"/>
                    </a:ext>
                  </a:extLst>
                </a:gridCol>
                <a:gridCol w="208280">
                  <a:extLst>
                    <a:ext uri="{9D8B030D-6E8A-4147-A177-3AD203B41FA5}">
                      <a16:colId xmlns:a16="http://schemas.microsoft.com/office/drawing/2014/main" val="2197903259"/>
                    </a:ext>
                  </a:extLst>
                </a:gridCol>
                <a:gridCol w="208280">
                  <a:extLst>
                    <a:ext uri="{9D8B030D-6E8A-4147-A177-3AD203B41FA5}">
                      <a16:colId xmlns:a16="http://schemas.microsoft.com/office/drawing/2014/main" val="1065852147"/>
                    </a:ext>
                  </a:extLst>
                </a:gridCol>
                <a:gridCol w="208280">
                  <a:extLst>
                    <a:ext uri="{9D8B030D-6E8A-4147-A177-3AD203B41FA5}">
                      <a16:colId xmlns:a16="http://schemas.microsoft.com/office/drawing/2014/main" val="745249524"/>
                    </a:ext>
                  </a:extLst>
                </a:gridCol>
                <a:gridCol w="208280">
                  <a:extLst>
                    <a:ext uri="{9D8B030D-6E8A-4147-A177-3AD203B41FA5}">
                      <a16:colId xmlns:a16="http://schemas.microsoft.com/office/drawing/2014/main" val="339977464"/>
                    </a:ext>
                  </a:extLst>
                </a:gridCol>
                <a:gridCol w="208280">
                  <a:extLst>
                    <a:ext uri="{9D8B030D-6E8A-4147-A177-3AD203B41FA5}">
                      <a16:colId xmlns:a16="http://schemas.microsoft.com/office/drawing/2014/main" val="2489698819"/>
                    </a:ext>
                  </a:extLst>
                </a:gridCol>
                <a:gridCol w="208280">
                  <a:extLst>
                    <a:ext uri="{9D8B030D-6E8A-4147-A177-3AD203B41FA5}">
                      <a16:colId xmlns:a16="http://schemas.microsoft.com/office/drawing/2014/main" val="933222694"/>
                    </a:ext>
                  </a:extLst>
                </a:gridCol>
                <a:gridCol w="208280">
                  <a:extLst>
                    <a:ext uri="{9D8B030D-6E8A-4147-A177-3AD203B41FA5}">
                      <a16:colId xmlns:a16="http://schemas.microsoft.com/office/drawing/2014/main" val="3443213949"/>
                    </a:ext>
                  </a:extLst>
                </a:gridCol>
                <a:gridCol w="208280">
                  <a:extLst>
                    <a:ext uri="{9D8B030D-6E8A-4147-A177-3AD203B41FA5}">
                      <a16:colId xmlns:a16="http://schemas.microsoft.com/office/drawing/2014/main" val="106975783"/>
                    </a:ext>
                  </a:extLst>
                </a:gridCol>
                <a:gridCol w="208280">
                  <a:extLst>
                    <a:ext uri="{9D8B030D-6E8A-4147-A177-3AD203B41FA5}">
                      <a16:colId xmlns:a16="http://schemas.microsoft.com/office/drawing/2014/main" val="3892961473"/>
                    </a:ext>
                  </a:extLst>
                </a:gridCol>
                <a:gridCol w="208280">
                  <a:extLst>
                    <a:ext uri="{9D8B030D-6E8A-4147-A177-3AD203B41FA5}">
                      <a16:colId xmlns:a16="http://schemas.microsoft.com/office/drawing/2014/main" val="1004732303"/>
                    </a:ext>
                  </a:extLst>
                </a:gridCol>
                <a:gridCol w="208280">
                  <a:extLst>
                    <a:ext uri="{9D8B030D-6E8A-4147-A177-3AD203B41FA5}">
                      <a16:colId xmlns:a16="http://schemas.microsoft.com/office/drawing/2014/main" val="3696913617"/>
                    </a:ext>
                  </a:extLst>
                </a:gridCol>
                <a:gridCol w="208280">
                  <a:extLst>
                    <a:ext uri="{9D8B030D-6E8A-4147-A177-3AD203B41FA5}">
                      <a16:colId xmlns:a16="http://schemas.microsoft.com/office/drawing/2014/main" val="3793650776"/>
                    </a:ext>
                  </a:extLst>
                </a:gridCol>
                <a:gridCol w="208280">
                  <a:extLst>
                    <a:ext uri="{9D8B030D-6E8A-4147-A177-3AD203B41FA5}">
                      <a16:colId xmlns:a16="http://schemas.microsoft.com/office/drawing/2014/main" val="2027915239"/>
                    </a:ext>
                  </a:extLst>
                </a:gridCol>
                <a:gridCol w="208280">
                  <a:extLst>
                    <a:ext uri="{9D8B030D-6E8A-4147-A177-3AD203B41FA5}">
                      <a16:colId xmlns:a16="http://schemas.microsoft.com/office/drawing/2014/main" val="655924379"/>
                    </a:ext>
                  </a:extLst>
                </a:gridCol>
                <a:gridCol w="208280">
                  <a:extLst>
                    <a:ext uri="{9D8B030D-6E8A-4147-A177-3AD203B41FA5}">
                      <a16:colId xmlns:a16="http://schemas.microsoft.com/office/drawing/2014/main" val="462102417"/>
                    </a:ext>
                  </a:extLst>
                </a:gridCol>
                <a:gridCol w="208280">
                  <a:extLst>
                    <a:ext uri="{9D8B030D-6E8A-4147-A177-3AD203B41FA5}">
                      <a16:colId xmlns:a16="http://schemas.microsoft.com/office/drawing/2014/main" val="3705524123"/>
                    </a:ext>
                  </a:extLst>
                </a:gridCol>
                <a:gridCol w="208280">
                  <a:extLst>
                    <a:ext uri="{9D8B030D-6E8A-4147-A177-3AD203B41FA5}">
                      <a16:colId xmlns:a16="http://schemas.microsoft.com/office/drawing/2014/main" val="1371796985"/>
                    </a:ext>
                  </a:extLst>
                </a:gridCol>
                <a:gridCol w="208280">
                  <a:extLst>
                    <a:ext uri="{9D8B030D-6E8A-4147-A177-3AD203B41FA5}">
                      <a16:colId xmlns:a16="http://schemas.microsoft.com/office/drawing/2014/main" val="3033144552"/>
                    </a:ext>
                  </a:extLst>
                </a:gridCol>
                <a:gridCol w="208280">
                  <a:extLst>
                    <a:ext uri="{9D8B030D-6E8A-4147-A177-3AD203B41FA5}">
                      <a16:colId xmlns:a16="http://schemas.microsoft.com/office/drawing/2014/main" val="405378417"/>
                    </a:ext>
                  </a:extLst>
                </a:gridCol>
                <a:gridCol w="208280">
                  <a:extLst>
                    <a:ext uri="{9D8B030D-6E8A-4147-A177-3AD203B41FA5}">
                      <a16:colId xmlns:a16="http://schemas.microsoft.com/office/drawing/2014/main" val="579298066"/>
                    </a:ext>
                  </a:extLst>
                </a:gridCol>
                <a:gridCol w="208280">
                  <a:extLst>
                    <a:ext uri="{9D8B030D-6E8A-4147-A177-3AD203B41FA5}">
                      <a16:colId xmlns:a16="http://schemas.microsoft.com/office/drawing/2014/main" val="1240351151"/>
                    </a:ext>
                  </a:extLst>
                </a:gridCol>
                <a:gridCol w="208280">
                  <a:extLst>
                    <a:ext uri="{9D8B030D-6E8A-4147-A177-3AD203B41FA5}">
                      <a16:colId xmlns:a16="http://schemas.microsoft.com/office/drawing/2014/main" val="2657180227"/>
                    </a:ext>
                  </a:extLst>
                </a:gridCol>
                <a:gridCol w="208280">
                  <a:extLst>
                    <a:ext uri="{9D8B030D-6E8A-4147-A177-3AD203B41FA5}">
                      <a16:colId xmlns:a16="http://schemas.microsoft.com/office/drawing/2014/main" val="1193089090"/>
                    </a:ext>
                  </a:extLst>
                </a:gridCol>
                <a:gridCol w="208280">
                  <a:extLst>
                    <a:ext uri="{9D8B030D-6E8A-4147-A177-3AD203B41FA5}">
                      <a16:colId xmlns:a16="http://schemas.microsoft.com/office/drawing/2014/main" val="1974450737"/>
                    </a:ext>
                  </a:extLst>
                </a:gridCol>
                <a:gridCol w="208280">
                  <a:extLst>
                    <a:ext uri="{9D8B030D-6E8A-4147-A177-3AD203B41FA5}">
                      <a16:colId xmlns:a16="http://schemas.microsoft.com/office/drawing/2014/main" val="2268544361"/>
                    </a:ext>
                  </a:extLst>
                </a:gridCol>
                <a:gridCol w="208280">
                  <a:extLst>
                    <a:ext uri="{9D8B030D-6E8A-4147-A177-3AD203B41FA5}">
                      <a16:colId xmlns:a16="http://schemas.microsoft.com/office/drawing/2014/main" val="415148132"/>
                    </a:ext>
                  </a:extLst>
                </a:gridCol>
                <a:gridCol w="208280">
                  <a:extLst>
                    <a:ext uri="{9D8B030D-6E8A-4147-A177-3AD203B41FA5}">
                      <a16:colId xmlns:a16="http://schemas.microsoft.com/office/drawing/2014/main" val="2021078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06487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- 2019-12-04 14:15:18</a:t>
                      </a:r>
                      <a:r>
                        <a:rPr kumimoji="0" lang="de-DE" sz="1000" b="0" i="0" u="none" strike="noStrike" kern="1200" cap="none" spc="0" normalizeH="0" baseline="0" noProof="0">
                          <a:ln>
                            <a:noFill/>
                          </a:ln>
                          <a:solidFill>
                            <a:prstClr val="black"/>
                          </a:solidFill>
                          <a:effectLst/>
                          <a:uLnTx/>
                          <a:uFillTx/>
                          <a:latin typeface="+mn-lt"/>
                          <a:ea typeface="+mn-ea"/>
                          <a:cs typeface="+mn-cs"/>
                        </a:rPr>
                        <a:t>
 Achtung: Wir verlängern den Dauerkarten-Spezialpreis noch bis zum 20.12.2019! Unter https://shop.trendset.de/mein-konto/ könnt ihr eure Dauerkarten oder Eintageskarten für die TrendSet Winter 2020 rund um die Uhr bestellen. Wer seine Dauerkarte bis zum 20.12.2019 ordert, zahlt statt 24 Euro nur 20 Euro. Bis bald auf der TrendSet Winter 2020. Wir freuen uns auf euch!
#trendsetmuenchen #trendset #trendsetwinter2020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https://scontent.xx.fbcdn.net/v/t1.0-9/p720x720/78214244_2856255124405072_8743717541005754368_o.jpg?_nc_cat=110&amp;_nc_ohc=GFrTbYz7PVsAQms_6Q2evS56whYTmLDWX0xdKmHkOv5qwZU5RJfgdaYKg&amp;_nc_ht=scontent.xx&amp;oh=f4582f1cccc743af151fd9e8f8546278&amp;oe=5EA89F65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13:17:57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70815785"/>
                  </a:ext>
                </a:extLst>
              </a:tr>
            </a:tbl>
          </a:graphicData>
        </a:graphic>
      </p:graphicFrame>
      <p:sp>
        <p:nvSpPr>
          <p:cNvPr id="4" name="Text Placeholder 3">
            <a:extLst>
              <a:ext uri="{FF2B5EF4-FFF2-40B4-BE49-F238E27FC236}">
                <a16:creationId xmlns:a16="http://schemas.microsoft.com/office/drawing/2014/main" id="{2AE3C165-C07A-4D06-A9F9-8874CF8A9D6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6688673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3D8F8-4505-4CC0-A091-C6F115294065}"/>
              </a:ext>
            </a:extLst>
          </p:cNvPr>
          <p:cNvSpPr>
            <a:spLocks noGrp="1"/>
          </p:cNvSpPr>
          <p:nvPr>
            <p:ph type="title"/>
          </p:nvPr>
        </p:nvSpPr>
        <p:spPr/>
        <p:txBody>
          <a:bodyPr/>
          <a:lstStyle/>
          <a:p>
            <a:r>
              <a:rPr lang="en-US"/>
              <a:t>Facebook Own Posts Table | TrendSet - 24 of 26</a:t>
            </a:r>
          </a:p>
        </p:txBody>
      </p:sp>
      <p:graphicFrame>
        <p:nvGraphicFramePr>
          <p:cNvPr id="5" name="Table Placeholder 4">
            <a:extLst>
              <a:ext uri="{FF2B5EF4-FFF2-40B4-BE49-F238E27FC236}">
                <a16:creationId xmlns:a16="http://schemas.microsoft.com/office/drawing/2014/main" id="{A6C1BC05-7B33-4F7F-B425-1408AED374CD}"/>
              </a:ext>
            </a:extLst>
          </p:cNvPr>
          <p:cNvGraphicFramePr>
            <a:graphicFrameLocks noGrp="1"/>
          </p:cNvGraphicFramePr>
          <p:nvPr>
            <p:ph type="tbl" sz="quarter" idx="13"/>
            <p:extLst>
              <p:ext uri="{D42A27DB-BD31-4B8C-83A1-F6EECF244321}">
                <p14:modId xmlns:p14="http://schemas.microsoft.com/office/powerpoint/2010/main" val="1814591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99233290"/>
                    </a:ext>
                  </a:extLst>
                </a:gridCol>
                <a:gridCol w="822960">
                  <a:extLst>
                    <a:ext uri="{9D8B030D-6E8A-4147-A177-3AD203B41FA5}">
                      <a16:colId xmlns:a16="http://schemas.microsoft.com/office/drawing/2014/main" val="3435304355"/>
                    </a:ext>
                  </a:extLst>
                </a:gridCol>
                <a:gridCol w="329184">
                  <a:extLst>
                    <a:ext uri="{9D8B030D-6E8A-4147-A177-3AD203B41FA5}">
                      <a16:colId xmlns:a16="http://schemas.microsoft.com/office/drawing/2014/main" val="3726268033"/>
                    </a:ext>
                  </a:extLst>
                </a:gridCol>
                <a:gridCol w="208280">
                  <a:extLst>
                    <a:ext uri="{9D8B030D-6E8A-4147-A177-3AD203B41FA5}">
                      <a16:colId xmlns:a16="http://schemas.microsoft.com/office/drawing/2014/main" val="3552169499"/>
                    </a:ext>
                  </a:extLst>
                </a:gridCol>
                <a:gridCol w="208280">
                  <a:extLst>
                    <a:ext uri="{9D8B030D-6E8A-4147-A177-3AD203B41FA5}">
                      <a16:colId xmlns:a16="http://schemas.microsoft.com/office/drawing/2014/main" val="2902687551"/>
                    </a:ext>
                  </a:extLst>
                </a:gridCol>
                <a:gridCol w="208280">
                  <a:extLst>
                    <a:ext uri="{9D8B030D-6E8A-4147-A177-3AD203B41FA5}">
                      <a16:colId xmlns:a16="http://schemas.microsoft.com/office/drawing/2014/main" val="1821984527"/>
                    </a:ext>
                  </a:extLst>
                </a:gridCol>
                <a:gridCol w="208280">
                  <a:extLst>
                    <a:ext uri="{9D8B030D-6E8A-4147-A177-3AD203B41FA5}">
                      <a16:colId xmlns:a16="http://schemas.microsoft.com/office/drawing/2014/main" val="3609421574"/>
                    </a:ext>
                  </a:extLst>
                </a:gridCol>
                <a:gridCol w="208280">
                  <a:extLst>
                    <a:ext uri="{9D8B030D-6E8A-4147-A177-3AD203B41FA5}">
                      <a16:colId xmlns:a16="http://schemas.microsoft.com/office/drawing/2014/main" val="1654797696"/>
                    </a:ext>
                  </a:extLst>
                </a:gridCol>
                <a:gridCol w="208280">
                  <a:extLst>
                    <a:ext uri="{9D8B030D-6E8A-4147-A177-3AD203B41FA5}">
                      <a16:colId xmlns:a16="http://schemas.microsoft.com/office/drawing/2014/main" val="4154987734"/>
                    </a:ext>
                  </a:extLst>
                </a:gridCol>
                <a:gridCol w="208280">
                  <a:extLst>
                    <a:ext uri="{9D8B030D-6E8A-4147-A177-3AD203B41FA5}">
                      <a16:colId xmlns:a16="http://schemas.microsoft.com/office/drawing/2014/main" val="1538062293"/>
                    </a:ext>
                  </a:extLst>
                </a:gridCol>
                <a:gridCol w="208280">
                  <a:extLst>
                    <a:ext uri="{9D8B030D-6E8A-4147-A177-3AD203B41FA5}">
                      <a16:colId xmlns:a16="http://schemas.microsoft.com/office/drawing/2014/main" val="2261658942"/>
                    </a:ext>
                  </a:extLst>
                </a:gridCol>
                <a:gridCol w="208280">
                  <a:extLst>
                    <a:ext uri="{9D8B030D-6E8A-4147-A177-3AD203B41FA5}">
                      <a16:colId xmlns:a16="http://schemas.microsoft.com/office/drawing/2014/main" val="234546056"/>
                    </a:ext>
                  </a:extLst>
                </a:gridCol>
                <a:gridCol w="208280">
                  <a:extLst>
                    <a:ext uri="{9D8B030D-6E8A-4147-A177-3AD203B41FA5}">
                      <a16:colId xmlns:a16="http://schemas.microsoft.com/office/drawing/2014/main" val="237339312"/>
                    </a:ext>
                  </a:extLst>
                </a:gridCol>
                <a:gridCol w="208280">
                  <a:extLst>
                    <a:ext uri="{9D8B030D-6E8A-4147-A177-3AD203B41FA5}">
                      <a16:colId xmlns:a16="http://schemas.microsoft.com/office/drawing/2014/main" val="1187067579"/>
                    </a:ext>
                  </a:extLst>
                </a:gridCol>
                <a:gridCol w="208280">
                  <a:extLst>
                    <a:ext uri="{9D8B030D-6E8A-4147-A177-3AD203B41FA5}">
                      <a16:colId xmlns:a16="http://schemas.microsoft.com/office/drawing/2014/main" val="2509548432"/>
                    </a:ext>
                  </a:extLst>
                </a:gridCol>
                <a:gridCol w="208280">
                  <a:extLst>
                    <a:ext uri="{9D8B030D-6E8A-4147-A177-3AD203B41FA5}">
                      <a16:colId xmlns:a16="http://schemas.microsoft.com/office/drawing/2014/main" val="3911866613"/>
                    </a:ext>
                  </a:extLst>
                </a:gridCol>
                <a:gridCol w="208280">
                  <a:extLst>
                    <a:ext uri="{9D8B030D-6E8A-4147-A177-3AD203B41FA5}">
                      <a16:colId xmlns:a16="http://schemas.microsoft.com/office/drawing/2014/main" val="4242242360"/>
                    </a:ext>
                  </a:extLst>
                </a:gridCol>
                <a:gridCol w="208280">
                  <a:extLst>
                    <a:ext uri="{9D8B030D-6E8A-4147-A177-3AD203B41FA5}">
                      <a16:colId xmlns:a16="http://schemas.microsoft.com/office/drawing/2014/main" val="1823228803"/>
                    </a:ext>
                  </a:extLst>
                </a:gridCol>
                <a:gridCol w="208280">
                  <a:extLst>
                    <a:ext uri="{9D8B030D-6E8A-4147-A177-3AD203B41FA5}">
                      <a16:colId xmlns:a16="http://schemas.microsoft.com/office/drawing/2014/main" val="1250443381"/>
                    </a:ext>
                  </a:extLst>
                </a:gridCol>
                <a:gridCol w="208280">
                  <a:extLst>
                    <a:ext uri="{9D8B030D-6E8A-4147-A177-3AD203B41FA5}">
                      <a16:colId xmlns:a16="http://schemas.microsoft.com/office/drawing/2014/main" val="3000484515"/>
                    </a:ext>
                  </a:extLst>
                </a:gridCol>
                <a:gridCol w="208280">
                  <a:extLst>
                    <a:ext uri="{9D8B030D-6E8A-4147-A177-3AD203B41FA5}">
                      <a16:colId xmlns:a16="http://schemas.microsoft.com/office/drawing/2014/main" val="2457795605"/>
                    </a:ext>
                  </a:extLst>
                </a:gridCol>
                <a:gridCol w="208280">
                  <a:extLst>
                    <a:ext uri="{9D8B030D-6E8A-4147-A177-3AD203B41FA5}">
                      <a16:colId xmlns:a16="http://schemas.microsoft.com/office/drawing/2014/main" val="2178333439"/>
                    </a:ext>
                  </a:extLst>
                </a:gridCol>
                <a:gridCol w="208280">
                  <a:extLst>
                    <a:ext uri="{9D8B030D-6E8A-4147-A177-3AD203B41FA5}">
                      <a16:colId xmlns:a16="http://schemas.microsoft.com/office/drawing/2014/main" val="1713232290"/>
                    </a:ext>
                  </a:extLst>
                </a:gridCol>
                <a:gridCol w="208280">
                  <a:extLst>
                    <a:ext uri="{9D8B030D-6E8A-4147-A177-3AD203B41FA5}">
                      <a16:colId xmlns:a16="http://schemas.microsoft.com/office/drawing/2014/main" val="2449528635"/>
                    </a:ext>
                  </a:extLst>
                </a:gridCol>
                <a:gridCol w="208280">
                  <a:extLst>
                    <a:ext uri="{9D8B030D-6E8A-4147-A177-3AD203B41FA5}">
                      <a16:colId xmlns:a16="http://schemas.microsoft.com/office/drawing/2014/main" val="850608525"/>
                    </a:ext>
                  </a:extLst>
                </a:gridCol>
                <a:gridCol w="208280">
                  <a:extLst>
                    <a:ext uri="{9D8B030D-6E8A-4147-A177-3AD203B41FA5}">
                      <a16:colId xmlns:a16="http://schemas.microsoft.com/office/drawing/2014/main" val="1002521073"/>
                    </a:ext>
                  </a:extLst>
                </a:gridCol>
                <a:gridCol w="208280">
                  <a:extLst>
                    <a:ext uri="{9D8B030D-6E8A-4147-A177-3AD203B41FA5}">
                      <a16:colId xmlns:a16="http://schemas.microsoft.com/office/drawing/2014/main" val="989137521"/>
                    </a:ext>
                  </a:extLst>
                </a:gridCol>
                <a:gridCol w="208280">
                  <a:extLst>
                    <a:ext uri="{9D8B030D-6E8A-4147-A177-3AD203B41FA5}">
                      <a16:colId xmlns:a16="http://schemas.microsoft.com/office/drawing/2014/main" val="3689814498"/>
                    </a:ext>
                  </a:extLst>
                </a:gridCol>
                <a:gridCol w="208280">
                  <a:extLst>
                    <a:ext uri="{9D8B030D-6E8A-4147-A177-3AD203B41FA5}">
                      <a16:colId xmlns:a16="http://schemas.microsoft.com/office/drawing/2014/main" val="1675452042"/>
                    </a:ext>
                  </a:extLst>
                </a:gridCol>
                <a:gridCol w="208280">
                  <a:extLst>
                    <a:ext uri="{9D8B030D-6E8A-4147-A177-3AD203B41FA5}">
                      <a16:colId xmlns:a16="http://schemas.microsoft.com/office/drawing/2014/main" val="1876684623"/>
                    </a:ext>
                  </a:extLst>
                </a:gridCol>
                <a:gridCol w="208280">
                  <a:extLst>
                    <a:ext uri="{9D8B030D-6E8A-4147-A177-3AD203B41FA5}">
                      <a16:colId xmlns:a16="http://schemas.microsoft.com/office/drawing/2014/main" val="3291863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7656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- 2019-12-03 13:42:35</a:t>
                      </a:r>
                      <a:r>
                        <a:rPr kumimoji="0" lang="en-US" sz="1000" b="0" i="0" u="none" strike="noStrike" kern="1200" cap="none" spc="0" normalizeH="0" baseline="0" noProof="0">
                          <a:ln>
                            <a:noFill/>
                          </a:ln>
                          <a:solidFill>
                            <a:prstClr val="black"/>
                          </a:solidFill>
                          <a:effectLst/>
                          <a:uLnTx/>
                          <a:uFillTx/>
                          <a:latin typeface="+mn-lt"/>
                          <a:ea typeface="+mn-ea"/>
                          <a:cs typeface="+mn-cs"/>
                        </a:rPr>
                        <a:t>
 Wollt ihr die Trendmotive für Frühjahr/Sommer 2020 mit den neuen Produkten unserer Aussteller in Action sehen? Dann schaut mal auf TrendSet TV vorbei. Auf unserem YouTube-Kanal findet Ihr unseren aktuellen Trendausblick S/S 2020 als Film. Viel Spaß und Inspirationen beim Anschauen: https://youtu.be/Pvs56fVAHU4
#trendsetmuenchen #trendset #trendsetwinter2020 #trends2020 #ss2020 #inspiration #lifestyle #lifestylefair #internationaltradefair #trendsetter #messe #exhibition #munich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https://external.xx.fbcdn.net/safe_image.php?d=AQCH85v68GXZ9aa7&amp;w=720&amp;h=720&amp;url=https%3A%2F%2Fi.ytimg.com%2Fvi%2FPvs56fVAHU4%2Fmaxresdefault.jpg&amp;cfs=1&amp;_nc_hash=AQCKCvCyZnIo3uYZ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01/02/2020 13:18:44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39025267"/>
                  </a:ext>
                </a:extLst>
              </a:tr>
            </a:tbl>
          </a:graphicData>
        </a:graphic>
      </p:graphicFrame>
      <p:sp>
        <p:nvSpPr>
          <p:cNvPr id="4" name="Text Placeholder 3">
            <a:extLst>
              <a:ext uri="{FF2B5EF4-FFF2-40B4-BE49-F238E27FC236}">
                <a16:creationId xmlns:a16="http://schemas.microsoft.com/office/drawing/2014/main" id="{40A93A84-8586-4564-99AB-5BD71B237C3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9121015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7A1AC-1120-4203-A4F4-79057A704852}"/>
              </a:ext>
            </a:extLst>
          </p:cNvPr>
          <p:cNvSpPr>
            <a:spLocks noGrp="1"/>
          </p:cNvSpPr>
          <p:nvPr>
            <p:ph type="title"/>
          </p:nvPr>
        </p:nvSpPr>
        <p:spPr/>
        <p:txBody>
          <a:bodyPr/>
          <a:lstStyle/>
          <a:p>
            <a:r>
              <a:rPr lang="en-US"/>
              <a:t>Facebook Own Posts Table | TrendSet - 25 of 26</a:t>
            </a:r>
          </a:p>
        </p:txBody>
      </p:sp>
      <p:graphicFrame>
        <p:nvGraphicFramePr>
          <p:cNvPr id="5" name="Table Placeholder 4">
            <a:extLst>
              <a:ext uri="{FF2B5EF4-FFF2-40B4-BE49-F238E27FC236}">
                <a16:creationId xmlns:a16="http://schemas.microsoft.com/office/drawing/2014/main" id="{7F731913-08D0-4270-B76B-D5477DDF1606}"/>
              </a:ext>
            </a:extLst>
          </p:cNvPr>
          <p:cNvGraphicFramePr>
            <a:graphicFrameLocks noGrp="1"/>
          </p:cNvGraphicFramePr>
          <p:nvPr>
            <p:ph type="tbl" sz="quarter" idx="13"/>
            <p:extLst>
              <p:ext uri="{D42A27DB-BD31-4B8C-83A1-F6EECF244321}">
                <p14:modId xmlns:p14="http://schemas.microsoft.com/office/powerpoint/2010/main" val="2585218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31732013"/>
                    </a:ext>
                  </a:extLst>
                </a:gridCol>
                <a:gridCol w="822960">
                  <a:extLst>
                    <a:ext uri="{9D8B030D-6E8A-4147-A177-3AD203B41FA5}">
                      <a16:colId xmlns:a16="http://schemas.microsoft.com/office/drawing/2014/main" val="2871613056"/>
                    </a:ext>
                  </a:extLst>
                </a:gridCol>
                <a:gridCol w="329184">
                  <a:extLst>
                    <a:ext uri="{9D8B030D-6E8A-4147-A177-3AD203B41FA5}">
                      <a16:colId xmlns:a16="http://schemas.microsoft.com/office/drawing/2014/main" val="1942189868"/>
                    </a:ext>
                  </a:extLst>
                </a:gridCol>
                <a:gridCol w="208280">
                  <a:extLst>
                    <a:ext uri="{9D8B030D-6E8A-4147-A177-3AD203B41FA5}">
                      <a16:colId xmlns:a16="http://schemas.microsoft.com/office/drawing/2014/main" val="896372828"/>
                    </a:ext>
                  </a:extLst>
                </a:gridCol>
                <a:gridCol w="208280">
                  <a:extLst>
                    <a:ext uri="{9D8B030D-6E8A-4147-A177-3AD203B41FA5}">
                      <a16:colId xmlns:a16="http://schemas.microsoft.com/office/drawing/2014/main" val="2887816265"/>
                    </a:ext>
                  </a:extLst>
                </a:gridCol>
                <a:gridCol w="208280">
                  <a:extLst>
                    <a:ext uri="{9D8B030D-6E8A-4147-A177-3AD203B41FA5}">
                      <a16:colId xmlns:a16="http://schemas.microsoft.com/office/drawing/2014/main" val="1940399005"/>
                    </a:ext>
                  </a:extLst>
                </a:gridCol>
                <a:gridCol w="208280">
                  <a:extLst>
                    <a:ext uri="{9D8B030D-6E8A-4147-A177-3AD203B41FA5}">
                      <a16:colId xmlns:a16="http://schemas.microsoft.com/office/drawing/2014/main" val="4082639943"/>
                    </a:ext>
                  </a:extLst>
                </a:gridCol>
                <a:gridCol w="208280">
                  <a:extLst>
                    <a:ext uri="{9D8B030D-6E8A-4147-A177-3AD203B41FA5}">
                      <a16:colId xmlns:a16="http://schemas.microsoft.com/office/drawing/2014/main" val="1990701886"/>
                    </a:ext>
                  </a:extLst>
                </a:gridCol>
                <a:gridCol w="208280">
                  <a:extLst>
                    <a:ext uri="{9D8B030D-6E8A-4147-A177-3AD203B41FA5}">
                      <a16:colId xmlns:a16="http://schemas.microsoft.com/office/drawing/2014/main" val="204959990"/>
                    </a:ext>
                  </a:extLst>
                </a:gridCol>
                <a:gridCol w="208280">
                  <a:extLst>
                    <a:ext uri="{9D8B030D-6E8A-4147-A177-3AD203B41FA5}">
                      <a16:colId xmlns:a16="http://schemas.microsoft.com/office/drawing/2014/main" val="2818292693"/>
                    </a:ext>
                  </a:extLst>
                </a:gridCol>
                <a:gridCol w="208280">
                  <a:extLst>
                    <a:ext uri="{9D8B030D-6E8A-4147-A177-3AD203B41FA5}">
                      <a16:colId xmlns:a16="http://schemas.microsoft.com/office/drawing/2014/main" val="2953182825"/>
                    </a:ext>
                  </a:extLst>
                </a:gridCol>
                <a:gridCol w="208280">
                  <a:extLst>
                    <a:ext uri="{9D8B030D-6E8A-4147-A177-3AD203B41FA5}">
                      <a16:colId xmlns:a16="http://schemas.microsoft.com/office/drawing/2014/main" val="1145004551"/>
                    </a:ext>
                  </a:extLst>
                </a:gridCol>
                <a:gridCol w="208280">
                  <a:extLst>
                    <a:ext uri="{9D8B030D-6E8A-4147-A177-3AD203B41FA5}">
                      <a16:colId xmlns:a16="http://schemas.microsoft.com/office/drawing/2014/main" val="3570509525"/>
                    </a:ext>
                  </a:extLst>
                </a:gridCol>
                <a:gridCol w="208280">
                  <a:extLst>
                    <a:ext uri="{9D8B030D-6E8A-4147-A177-3AD203B41FA5}">
                      <a16:colId xmlns:a16="http://schemas.microsoft.com/office/drawing/2014/main" val="2560725648"/>
                    </a:ext>
                  </a:extLst>
                </a:gridCol>
                <a:gridCol w="208280">
                  <a:extLst>
                    <a:ext uri="{9D8B030D-6E8A-4147-A177-3AD203B41FA5}">
                      <a16:colId xmlns:a16="http://schemas.microsoft.com/office/drawing/2014/main" val="703795497"/>
                    </a:ext>
                  </a:extLst>
                </a:gridCol>
                <a:gridCol w="208280">
                  <a:extLst>
                    <a:ext uri="{9D8B030D-6E8A-4147-A177-3AD203B41FA5}">
                      <a16:colId xmlns:a16="http://schemas.microsoft.com/office/drawing/2014/main" val="130700239"/>
                    </a:ext>
                  </a:extLst>
                </a:gridCol>
                <a:gridCol w="208280">
                  <a:extLst>
                    <a:ext uri="{9D8B030D-6E8A-4147-A177-3AD203B41FA5}">
                      <a16:colId xmlns:a16="http://schemas.microsoft.com/office/drawing/2014/main" val="905274693"/>
                    </a:ext>
                  </a:extLst>
                </a:gridCol>
                <a:gridCol w="208280">
                  <a:extLst>
                    <a:ext uri="{9D8B030D-6E8A-4147-A177-3AD203B41FA5}">
                      <a16:colId xmlns:a16="http://schemas.microsoft.com/office/drawing/2014/main" val="741324682"/>
                    </a:ext>
                  </a:extLst>
                </a:gridCol>
                <a:gridCol w="208280">
                  <a:extLst>
                    <a:ext uri="{9D8B030D-6E8A-4147-A177-3AD203B41FA5}">
                      <a16:colId xmlns:a16="http://schemas.microsoft.com/office/drawing/2014/main" val="1492707523"/>
                    </a:ext>
                  </a:extLst>
                </a:gridCol>
                <a:gridCol w="208280">
                  <a:extLst>
                    <a:ext uri="{9D8B030D-6E8A-4147-A177-3AD203B41FA5}">
                      <a16:colId xmlns:a16="http://schemas.microsoft.com/office/drawing/2014/main" val="180327660"/>
                    </a:ext>
                  </a:extLst>
                </a:gridCol>
                <a:gridCol w="208280">
                  <a:extLst>
                    <a:ext uri="{9D8B030D-6E8A-4147-A177-3AD203B41FA5}">
                      <a16:colId xmlns:a16="http://schemas.microsoft.com/office/drawing/2014/main" val="1379987844"/>
                    </a:ext>
                  </a:extLst>
                </a:gridCol>
                <a:gridCol w="208280">
                  <a:extLst>
                    <a:ext uri="{9D8B030D-6E8A-4147-A177-3AD203B41FA5}">
                      <a16:colId xmlns:a16="http://schemas.microsoft.com/office/drawing/2014/main" val="1768794430"/>
                    </a:ext>
                  </a:extLst>
                </a:gridCol>
                <a:gridCol w="208280">
                  <a:extLst>
                    <a:ext uri="{9D8B030D-6E8A-4147-A177-3AD203B41FA5}">
                      <a16:colId xmlns:a16="http://schemas.microsoft.com/office/drawing/2014/main" val="1092366212"/>
                    </a:ext>
                  </a:extLst>
                </a:gridCol>
                <a:gridCol w="208280">
                  <a:extLst>
                    <a:ext uri="{9D8B030D-6E8A-4147-A177-3AD203B41FA5}">
                      <a16:colId xmlns:a16="http://schemas.microsoft.com/office/drawing/2014/main" val="1329129023"/>
                    </a:ext>
                  </a:extLst>
                </a:gridCol>
                <a:gridCol w="208280">
                  <a:extLst>
                    <a:ext uri="{9D8B030D-6E8A-4147-A177-3AD203B41FA5}">
                      <a16:colId xmlns:a16="http://schemas.microsoft.com/office/drawing/2014/main" val="4133583982"/>
                    </a:ext>
                  </a:extLst>
                </a:gridCol>
                <a:gridCol w="208280">
                  <a:extLst>
                    <a:ext uri="{9D8B030D-6E8A-4147-A177-3AD203B41FA5}">
                      <a16:colId xmlns:a16="http://schemas.microsoft.com/office/drawing/2014/main" val="693296140"/>
                    </a:ext>
                  </a:extLst>
                </a:gridCol>
                <a:gridCol w="208280">
                  <a:extLst>
                    <a:ext uri="{9D8B030D-6E8A-4147-A177-3AD203B41FA5}">
                      <a16:colId xmlns:a16="http://schemas.microsoft.com/office/drawing/2014/main" val="2944526933"/>
                    </a:ext>
                  </a:extLst>
                </a:gridCol>
                <a:gridCol w="208280">
                  <a:extLst>
                    <a:ext uri="{9D8B030D-6E8A-4147-A177-3AD203B41FA5}">
                      <a16:colId xmlns:a16="http://schemas.microsoft.com/office/drawing/2014/main" val="181623326"/>
                    </a:ext>
                  </a:extLst>
                </a:gridCol>
                <a:gridCol w="208280">
                  <a:extLst>
                    <a:ext uri="{9D8B030D-6E8A-4147-A177-3AD203B41FA5}">
                      <a16:colId xmlns:a16="http://schemas.microsoft.com/office/drawing/2014/main" val="704595714"/>
                    </a:ext>
                  </a:extLst>
                </a:gridCol>
                <a:gridCol w="208280">
                  <a:extLst>
                    <a:ext uri="{9D8B030D-6E8A-4147-A177-3AD203B41FA5}">
                      <a16:colId xmlns:a16="http://schemas.microsoft.com/office/drawing/2014/main" val="3661512938"/>
                    </a:ext>
                  </a:extLst>
                </a:gridCol>
                <a:gridCol w="208280">
                  <a:extLst>
                    <a:ext uri="{9D8B030D-6E8A-4147-A177-3AD203B41FA5}">
                      <a16:colId xmlns:a16="http://schemas.microsoft.com/office/drawing/2014/main" val="2853211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26988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- 2019-11-28 09:35:20</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https://bit.ly/2OlqZW0
Die Moderne der Natur: Organische Formen, lineare wie rhythmische Muster, schlanke Silhouetten und eine retrofuturistische Ästhetik prägen die Interiors im Frühjahr/Sommer 2020. Erdige und energetische Farbtöne, der Natur nachempfundene Oberflächen und Texturen sowie natürliche Reliefs inszenieren sensorisch wie optisch außergewöhnliche Designs. Mehr zu den neuen Interiors-Trends in S/S 2020 gibt es im TrendSet Blog. Lest mal rein! (Interiors gesehen bei Bachem Art Craft)
#trendsetmuenchen #trendset #trendsetwinter2020 #trends2020 #ss2020 #interiors #interiortrends #inspiration #lifestyle #lifestylefair #internationaltradefair #trendsetter #messe #exhibition #munich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https://scontent.xx.fbcdn.net/v/t1.0-9/p720x720/78930698_2841769389186979_6216993937240883200_n.jpg?_nc_cat=104&amp;_nc_ohc=rbAFiAck-yIAQn5p6N0ArrziwbEKw6vkrbJL2REyqmiXnzUIM9ZYfHknA&amp;_nc_ht=scontent.xx&amp;oh=b2957509308088a0428cf9a800d5e984&amp;oe=5E65D1DC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12/27/2019 13:19:39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1778431"/>
                  </a:ext>
                </a:extLst>
              </a:tr>
            </a:tbl>
          </a:graphicData>
        </a:graphic>
      </p:graphicFrame>
      <p:sp>
        <p:nvSpPr>
          <p:cNvPr id="4" name="Text Placeholder 3">
            <a:extLst>
              <a:ext uri="{FF2B5EF4-FFF2-40B4-BE49-F238E27FC236}">
                <a16:creationId xmlns:a16="http://schemas.microsoft.com/office/drawing/2014/main" id="{0F4464C1-00D7-42EE-AD03-E41B03F307D4}"/>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6657306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C710-2A4A-41B5-AE79-38AC6FECF2CB}"/>
              </a:ext>
            </a:extLst>
          </p:cNvPr>
          <p:cNvSpPr>
            <a:spLocks noGrp="1"/>
          </p:cNvSpPr>
          <p:nvPr>
            <p:ph type="title"/>
          </p:nvPr>
        </p:nvSpPr>
        <p:spPr/>
        <p:txBody>
          <a:bodyPr/>
          <a:lstStyle/>
          <a:p>
            <a:r>
              <a:rPr lang="en-US"/>
              <a:t>Facebook Own Posts Table | TrendSet - 26 of 26</a:t>
            </a:r>
          </a:p>
        </p:txBody>
      </p:sp>
      <p:graphicFrame>
        <p:nvGraphicFramePr>
          <p:cNvPr id="5" name="Table Placeholder 4">
            <a:extLst>
              <a:ext uri="{FF2B5EF4-FFF2-40B4-BE49-F238E27FC236}">
                <a16:creationId xmlns:a16="http://schemas.microsoft.com/office/drawing/2014/main" id="{56A392EF-3EC9-4FF4-85D4-67055CCCC2E4}"/>
              </a:ext>
            </a:extLst>
          </p:cNvPr>
          <p:cNvGraphicFramePr>
            <a:graphicFrameLocks noGrp="1"/>
          </p:cNvGraphicFramePr>
          <p:nvPr>
            <p:ph type="tbl" sz="quarter" idx="13"/>
            <p:extLst>
              <p:ext uri="{D42A27DB-BD31-4B8C-83A1-F6EECF244321}">
                <p14:modId xmlns:p14="http://schemas.microsoft.com/office/powerpoint/2010/main" val="2735466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45800460"/>
                    </a:ext>
                  </a:extLst>
                </a:gridCol>
                <a:gridCol w="822960">
                  <a:extLst>
                    <a:ext uri="{9D8B030D-6E8A-4147-A177-3AD203B41FA5}">
                      <a16:colId xmlns:a16="http://schemas.microsoft.com/office/drawing/2014/main" val="845484431"/>
                    </a:ext>
                  </a:extLst>
                </a:gridCol>
                <a:gridCol w="329184">
                  <a:extLst>
                    <a:ext uri="{9D8B030D-6E8A-4147-A177-3AD203B41FA5}">
                      <a16:colId xmlns:a16="http://schemas.microsoft.com/office/drawing/2014/main" val="2486793040"/>
                    </a:ext>
                  </a:extLst>
                </a:gridCol>
                <a:gridCol w="208280">
                  <a:extLst>
                    <a:ext uri="{9D8B030D-6E8A-4147-A177-3AD203B41FA5}">
                      <a16:colId xmlns:a16="http://schemas.microsoft.com/office/drawing/2014/main" val="1997236190"/>
                    </a:ext>
                  </a:extLst>
                </a:gridCol>
                <a:gridCol w="208280">
                  <a:extLst>
                    <a:ext uri="{9D8B030D-6E8A-4147-A177-3AD203B41FA5}">
                      <a16:colId xmlns:a16="http://schemas.microsoft.com/office/drawing/2014/main" val="3736747102"/>
                    </a:ext>
                  </a:extLst>
                </a:gridCol>
                <a:gridCol w="208280">
                  <a:extLst>
                    <a:ext uri="{9D8B030D-6E8A-4147-A177-3AD203B41FA5}">
                      <a16:colId xmlns:a16="http://schemas.microsoft.com/office/drawing/2014/main" val="1255437547"/>
                    </a:ext>
                  </a:extLst>
                </a:gridCol>
                <a:gridCol w="208280">
                  <a:extLst>
                    <a:ext uri="{9D8B030D-6E8A-4147-A177-3AD203B41FA5}">
                      <a16:colId xmlns:a16="http://schemas.microsoft.com/office/drawing/2014/main" val="3637679919"/>
                    </a:ext>
                  </a:extLst>
                </a:gridCol>
                <a:gridCol w="208280">
                  <a:extLst>
                    <a:ext uri="{9D8B030D-6E8A-4147-A177-3AD203B41FA5}">
                      <a16:colId xmlns:a16="http://schemas.microsoft.com/office/drawing/2014/main" val="51928217"/>
                    </a:ext>
                  </a:extLst>
                </a:gridCol>
                <a:gridCol w="208280">
                  <a:extLst>
                    <a:ext uri="{9D8B030D-6E8A-4147-A177-3AD203B41FA5}">
                      <a16:colId xmlns:a16="http://schemas.microsoft.com/office/drawing/2014/main" val="634483088"/>
                    </a:ext>
                  </a:extLst>
                </a:gridCol>
                <a:gridCol w="208280">
                  <a:extLst>
                    <a:ext uri="{9D8B030D-6E8A-4147-A177-3AD203B41FA5}">
                      <a16:colId xmlns:a16="http://schemas.microsoft.com/office/drawing/2014/main" val="4189998600"/>
                    </a:ext>
                  </a:extLst>
                </a:gridCol>
                <a:gridCol w="208280">
                  <a:extLst>
                    <a:ext uri="{9D8B030D-6E8A-4147-A177-3AD203B41FA5}">
                      <a16:colId xmlns:a16="http://schemas.microsoft.com/office/drawing/2014/main" val="1823512211"/>
                    </a:ext>
                  </a:extLst>
                </a:gridCol>
                <a:gridCol w="208280">
                  <a:extLst>
                    <a:ext uri="{9D8B030D-6E8A-4147-A177-3AD203B41FA5}">
                      <a16:colId xmlns:a16="http://schemas.microsoft.com/office/drawing/2014/main" val="345470620"/>
                    </a:ext>
                  </a:extLst>
                </a:gridCol>
                <a:gridCol w="208280">
                  <a:extLst>
                    <a:ext uri="{9D8B030D-6E8A-4147-A177-3AD203B41FA5}">
                      <a16:colId xmlns:a16="http://schemas.microsoft.com/office/drawing/2014/main" val="892750922"/>
                    </a:ext>
                  </a:extLst>
                </a:gridCol>
                <a:gridCol w="208280">
                  <a:extLst>
                    <a:ext uri="{9D8B030D-6E8A-4147-A177-3AD203B41FA5}">
                      <a16:colId xmlns:a16="http://schemas.microsoft.com/office/drawing/2014/main" val="1614947266"/>
                    </a:ext>
                  </a:extLst>
                </a:gridCol>
                <a:gridCol w="208280">
                  <a:extLst>
                    <a:ext uri="{9D8B030D-6E8A-4147-A177-3AD203B41FA5}">
                      <a16:colId xmlns:a16="http://schemas.microsoft.com/office/drawing/2014/main" val="2827379720"/>
                    </a:ext>
                  </a:extLst>
                </a:gridCol>
                <a:gridCol w="208280">
                  <a:extLst>
                    <a:ext uri="{9D8B030D-6E8A-4147-A177-3AD203B41FA5}">
                      <a16:colId xmlns:a16="http://schemas.microsoft.com/office/drawing/2014/main" val="1244974374"/>
                    </a:ext>
                  </a:extLst>
                </a:gridCol>
                <a:gridCol w="208280">
                  <a:extLst>
                    <a:ext uri="{9D8B030D-6E8A-4147-A177-3AD203B41FA5}">
                      <a16:colId xmlns:a16="http://schemas.microsoft.com/office/drawing/2014/main" val="4213138893"/>
                    </a:ext>
                  </a:extLst>
                </a:gridCol>
                <a:gridCol w="208280">
                  <a:extLst>
                    <a:ext uri="{9D8B030D-6E8A-4147-A177-3AD203B41FA5}">
                      <a16:colId xmlns:a16="http://schemas.microsoft.com/office/drawing/2014/main" val="1556333734"/>
                    </a:ext>
                  </a:extLst>
                </a:gridCol>
                <a:gridCol w="208280">
                  <a:extLst>
                    <a:ext uri="{9D8B030D-6E8A-4147-A177-3AD203B41FA5}">
                      <a16:colId xmlns:a16="http://schemas.microsoft.com/office/drawing/2014/main" val="2861343050"/>
                    </a:ext>
                  </a:extLst>
                </a:gridCol>
                <a:gridCol w="208280">
                  <a:extLst>
                    <a:ext uri="{9D8B030D-6E8A-4147-A177-3AD203B41FA5}">
                      <a16:colId xmlns:a16="http://schemas.microsoft.com/office/drawing/2014/main" val="2437485386"/>
                    </a:ext>
                  </a:extLst>
                </a:gridCol>
                <a:gridCol w="208280">
                  <a:extLst>
                    <a:ext uri="{9D8B030D-6E8A-4147-A177-3AD203B41FA5}">
                      <a16:colId xmlns:a16="http://schemas.microsoft.com/office/drawing/2014/main" val="1609676968"/>
                    </a:ext>
                  </a:extLst>
                </a:gridCol>
                <a:gridCol w="208280">
                  <a:extLst>
                    <a:ext uri="{9D8B030D-6E8A-4147-A177-3AD203B41FA5}">
                      <a16:colId xmlns:a16="http://schemas.microsoft.com/office/drawing/2014/main" val="3700588795"/>
                    </a:ext>
                  </a:extLst>
                </a:gridCol>
                <a:gridCol w="208280">
                  <a:extLst>
                    <a:ext uri="{9D8B030D-6E8A-4147-A177-3AD203B41FA5}">
                      <a16:colId xmlns:a16="http://schemas.microsoft.com/office/drawing/2014/main" val="2849110633"/>
                    </a:ext>
                  </a:extLst>
                </a:gridCol>
                <a:gridCol w="208280">
                  <a:extLst>
                    <a:ext uri="{9D8B030D-6E8A-4147-A177-3AD203B41FA5}">
                      <a16:colId xmlns:a16="http://schemas.microsoft.com/office/drawing/2014/main" val="3448503774"/>
                    </a:ext>
                  </a:extLst>
                </a:gridCol>
                <a:gridCol w="208280">
                  <a:extLst>
                    <a:ext uri="{9D8B030D-6E8A-4147-A177-3AD203B41FA5}">
                      <a16:colId xmlns:a16="http://schemas.microsoft.com/office/drawing/2014/main" val="4189434317"/>
                    </a:ext>
                  </a:extLst>
                </a:gridCol>
                <a:gridCol w="208280">
                  <a:extLst>
                    <a:ext uri="{9D8B030D-6E8A-4147-A177-3AD203B41FA5}">
                      <a16:colId xmlns:a16="http://schemas.microsoft.com/office/drawing/2014/main" val="3045440764"/>
                    </a:ext>
                  </a:extLst>
                </a:gridCol>
                <a:gridCol w="208280">
                  <a:extLst>
                    <a:ext uri="{9D8B030D-6E8A-4147-A177-3AD203B41FA5}">
                      <a16:colId xmlns:a16="http://schemas.microsoft.com/office/drawing/2014/main" val="3561391985"/>
                    </a:ext>
                  </a:extLst>
                </a:gridCol>
                <a:gridCol w="208280">
                  <a:extLst>
                    <a:ext uri="{9D8B030D-6E8A-4147-A177-3AD203B41FA5}">
                      <a16:colId xmlns:a16="http://schemas.microsoft.com/office/drawing/2014/main" val="4101942036"/>
                    </a:ext>
                  </a:extLst>
                </a:gridCol>
                <a:gridCol w="208280">
                  <a:extLst>
                    <a:ext uri="{9D8B030D-6E8A-4147-A177-3AD203B41FA5}">
                      <a16:colId xmlns:a16="http://schemas.microsoft.com/office/drawing/2014/main" val="292733544"/>
                    </a:ext>
                  </a:extLst>
                </a:gridCol>
                <a:gridCol w="208280">
                  <a:extLst>
                    <a:ext uri="{9D8B030D-6E8A-4147-A177-3AD203B41FA5}">
                      <a16:colId xmlns:a16="http://schemas.microsoft.com/office/drawing/2014/main" val="3937142104"/>
                    </a:ext>
                  </a:extLst>
                </a:gridCol>
                <a:gridCol w="208280">
                  <a:extLst>
                    <a:ext uri="{9D8B030D-6E8A-4147-A177-3AD203B41FA5}">
                      <a16:colId xmlns:a16="http://schemas.microsoft.com/office/drawing/2014/main" val="1741239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762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- 2019-11-26 15:27:16</a:t>
                      </a:r>
                      <a:r>
                        <a:rPr kumimoji="0" lang="de-DE" sz="1000" b="0" i="0" u="none" strike="noStrike" kern="1200" cap="none" spc="0" normalizeH="0" baseline="0" noProof="0">
                          <a:ln>
                            <a:noFill/>
                          </a:ln>
                          <a:solidFill>
                            <a:prstClr val="black"/>
                          </a:solidFill>
                          <a:effectLst/>
                          <a:uLnTx/>
                          <a:uFillTx/>
                          <a:latin typeface="+mn-lt"/>
                          <a:ea typeface="+mn-ea"/>
                          <a:cs typeface="+mn-cs"/>
                        </a:rPr>
                        <a:t>
 Achtung Aussteller der TrendSet Winter 2020: Im Verkehrsleitfaden der TrendSet stehen Ihnen ab sofort unter https://trendset.de/aussteller/wichtige-informationen/ alle Informationen zu Auf- und Abbau, Verkehrsregelung und -lenkung bezüglich Ein- und Ausfahrten mit LKW oder PKW sowie den Serviceeinrichtungen der TrendSet Winter 2020 und der Messe München online zur Verfügung. 
#trendsetmuenchen #trendset #trendsetwinter2020 #lifestylefair #internationaltradefair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https://scontent.xx.fbcdn.net/v/t1.0-9/p720x720/78471730_2837666079597310_6217674586478084096_o.jpg?_nc_cat=101&amp;_nc_ohc=55uXzdwcxDAAQn5Kh2GX3dt_2exVqV-jbJGqSrIXih_SDU49e7fEMt2VQ&amp;_nc_ht=scontent.xx&amp;oh=7848074b53dda489f33c7b3c77aa2c24&amp;oe=5EB143E3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12/26/2019 01:20:48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41939676"/>
                  </a:ext>
                </a:extLst>
              </a:tr>
            </a:tbl>
          </a:graphicData>
        </a:graphic>
      </p:graphicFrame>
      <p:sp>
        <p:nvSpPr>
          <p:cNvPr id="4" name="Text Placeholder 3">
            <a:extLst>
              <a:ext uri="{FF2B5EF4-FFF2-40B4-BE49-F238E27FC236}">
                <a16:creationId xmlns:a16="http://schemas.microsoft.com/office/drawing/2014/main" id="{A47F3376-315E-45E6-8032-BB920A9F4670}"/>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210221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C9755-7B22-4401-844B-409BF9B37367}"/>
              </a:ext>
            </a:extLst>
          </p:cNvPr>
          <p:cNvSpPr>
            <a:spLocks noGrp="1"/>
          </p:cNvSpPr>
          <p:nvPr>
            <p:ph type="title"/>
          </p:nvPr>
        </p:nvSpPr>
        <p:spPr/>
        <p:txBody>
          <a:bodyPr/>
          <a:lstStyle/>
          <a:p>
            <a:r>
              <a:rPr lang="en-US"/>
              <a:t>Facebook Reach By Country Table | TrendSet - 1 of 3</a:t>
            </a:r>
          </a:p>
        </p:txBody>
      </p:sp>
      <p:graphicFrame>
        <p:nvGraphicFramePr>
          <p:cNvPr id="5" name="Table Placeholder 4">
            <a:extLst>
              <a:ext uri="{FF2B5EF4-FFF2-40B4-BE49-F238E27FC236}">
                <a16:creationId xmlns:a16="http://schemas.microsoft.com/office/drawing/2014/main" id="{79308FB4-3AE7-4A57-87F3-2E9EE6334993}"/>
              </a:ext>
            </a:extLst>
          </p:cNvPr>
          <p:cNvGraphicFramePr>
            <a:graphicFrameLocks noGrp="1"/>
          </p:cNvGraphicFramePr>
          <p:nvPr>
            <p:ph type="tbl" sz="quarter" idx="13"/>
            <p:extLst>
              <p:ext uri="{D42A27DB-BD31-4B8C-83A1-F6EECF244321}">
                <p14:modId xmlns:p14="http://schemas.microsoft.com/office/powerpoint/2010/main" val="263094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9751342"/>
                    </a:ext>
                  </a:extLst>
                </a:gridCol>
                <a:gridCol w="3291840">
                  <a:extLst>
                    <a:ext uri="{9D8B030D-6E8A-4147-A177-3AD203B41FA5}">
                      <a16:colId xmlns:a16="http://schemas.microsoft.com/office/drawing/2014/main" val="226776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274910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extLst>
                  <a:ext uri="{0D108BD9-81ED-4DB2-BD59-A6C34878D82A}">
                    <a16:rowId xmlns:a16="http://schemas.microsoft.com/office/drawing/2014/main" val="2680321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extLst>
                  <a:ext uri="{0D108BD9-81ED-4DB2-BD59-A6C34878D82A}">
                    <a16:rowId xmlns:a16="http://schemas.microsoft.com/office/drawing/2014/main" val="2620874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220198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1398129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355925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2226370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Faroe Islands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894639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Netherlands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2782747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Sweden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1950408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Seychelles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509049174"/>
                  </a:ext>
                </a:extLst>
              </a:tr>
            </a:tbl>
          </a:graphicData>
        </a:graphic>
      </p:graphicFrame>
      <p:sp>
        <p:nvSpPr>
          <p:cNvPr id="4" name="Text Placeholder 3">
            <a:extLst>
              <a:ext uri="{FF2B5EF4-FFF2-40B4-BE49-F238E27FC236}">
                <a16:creationId xmlns:a16="http://schemas.microsoft.com/office/drawing/2014/main" id="{BBE15913-7D33-4779-BA5A-BCFDD8744DE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1612634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0966E-D574-4DDE-9369-2B3CED0BB569}"/>
              </a:ext>
            </a:extLst>
          </p:cNvPr>
          <p:cNvSpPr>
            <a:spLocks noGrp="1"/>
          </p:cNvSpPr>
          <p:nvPr>
            <p:ph type="title"/>
          </p:nvPr>
        </p:nvSpPr>
        <p:spPr/>
        <p:txBody>
          <a:bodyPr/>
          <a:lstStyle/>
          <a:p>
            <a:r>
              <a:rPr lang="en-US"/>
              <a:t>Facebook Reach By Country Table | TrendSet - 2 of 3</a:t>
            </a:r>
          </a:p>
        </p:txBody>
      </p:sp>
      <p:graphicFrame>
        <p:nvGraphicFramePr>
          <p:cNvPr id="5" name="Table Placeholder 4">
            <a:extLst>
              <a:ext uri="{FF2B5EF4-FFF2-40B4-BE49-F238E27FC236}">
                <a16:creationId xmlns:a16="http://schemas.microsoft.com/office/drawing/2014/main" id="{A4646442-422C-45F9-A11C-28FBE4618776}"/>
              </a:ext>
            </a:extLst>
          </p:cNvPr>
          <p:cNvGraphicFramePr>
            <a:graphicFrameLocks noGrp="1"/>
          </p:cNvGraphicFramePr>
          <p:nvPr>
            <p:ph type="tbl" sz="quarter" idx="13"/>
            <p:extLst>
              <p:ext uri="{D42A27DB-BD31-4B8C-83A1-F6EECF244321}">
                <p14:modId xmlns:p14="http://schemas.microsoft.com/office/powerpoint/2010/main" val="3636942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69492139"/>
                    </a:ext>
                  </a:extLst>
                </a:gridCol>
                <a:gridCol w="3291840">
                  <a:extLst>
                    <a:ext uri="{9D8B030D-6E8A-4147-A177-3AD203B41FA5}">
                      <a16:colId xmlns:a16="http://schemas.microsoft.com/office/drawing/2014/main" val="1162148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955754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605736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474654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781523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9689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442235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Kosovo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486813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908425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259075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Czech Republic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752455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585208048"/>
                  </a:ext>
                </a:extLst>
              </a:tr>
            </a:tbl>
          </a:graphicData>
        </a:graphic>
      </p:graphicFrame>
      <p:sp>
        <p:nvSpPr>
          <p:cNvPr id="4" name="Text Placeholder 3">
            <a:extLst>
              <a:ext uri="{FF2B5EF4-FFF2-40B4-BE49-F238E27FC236}">
                <a16:creationId xmlns:a16="http://schemas.microsoft.com/office/drawing/2014/main" id="{3ECAE74E-2333-41E0-B573-931CD34AF19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6862548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24751-EC4B-430A-98EB-4D92CD04199F}"/>
              </a:ext>
            </a:extLst>
          </p:cNvPr>
          <p:cNvSpPr>
            <a:spLocks noGrp="1"/>
          </p:cNvSpPr>
          <p:nvPr>
            <p:ph type="title"/>
          </p:nvPr>
        </p:nvSpPr>
        <p:spPr/>
        <p:txBody>
          <a:bodyPr/>
          <a:lstStyle/>
          <a:p>
            <a:r>
              <a:rPr lang="en-US"/>
              <a:t>Facebook Reach By Country Table | TrendSet - 3 of 3</a:t>
            </a:r>
          </a:p>
        </p:txBody>
      </p:sp>
      <p:graphicFrame>
        <p:nvGraphicFramePr>
          <p:cNvPr id="5" name="Table Placeholder 4">
            <a:extLst>
              <a:ext uri="{FF2B5EF4-FFF2-40B4-BE49-F238E27FC236}">
                <a16:creationId xmlns:a16="http://schemas.microsoft.com/office/drawing/2014/main" id="{36178476-4A50-48AB-BEF2-C2AEF285C8F7}"/>
              </a:ext>
            </a:extLst>
          </p:cNvPr>
          <p:cNvGraphicFramePr>
            <a:graphicFrameLocks noGrp="1"/>
          </p:cNvGraphicFramePr>
          <p:nvPr>
            <p:ph type="tbl" sz="quarter" idx="13"/>
            <p:extLst>
              <p:ext uri="{D42A27DB-BD31-4B8C-83A1-F6EECF244321}">
                <p14:modId xmlns:p14="http://schemas.microsoft.com/office/powerpoint/2010/main" val="1716410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25161275"/>
                    </a:ext>
                  </a:extLst>
                </a:gridCol>
                <a:gridCol w="3291840">
                  <a:extLst>
                    <a:ext uri="{9D8B030D-6E8A-4147-A177-3AD203B41FA5}">
                      <a16:colId xmlns:a16="http://schemas.microsoft.com/office/drawing/2014/main" val="208269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993540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South Africa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616260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Taiwan, Province of 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95875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Hong Kong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631441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Hungary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913121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763676488"/>
                  </a:ext>
                </a:extLst>
              </a:tr>
            </a:tbl>
          </a:graphicData>
        </a:graphic>
      </p:graphicFrame>
      <p:sp>
        <p:nvSpPr>
          <p:cNvPr id="4" name="Text Placeholder 3">
            <a:extLst>
              <a:ext uri="{FF2B5EF4-FFF2-40B4-BE49-F238E27FC236}">
                <a16:creationId xmlns:a16="http://schemas.microsoft.com/office/drawing/2014/main" id="{F446399F-1F8E-4892-8C71-C00C6A9F77D0}"/>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9899025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BC27F-E9D6-44B7-A4F4-3DA780286F9B}"/>
              </a:ext>
            </a:extLst>
          </p:cNvPr>
          <p:cNvSpPr>
            <a:spLocks noGrp="1"/>
          </p:cNvSpPr>
          <p:nvPr>
            <p:ph type="title"/>
          </p:nvPr>
        </p:nvSpPr>
        <p:spPr/>
        <p:txBody>
          <a:bodyPr/>
          <a:lstStyle/>
          <a:p>
            <a:r>
              <a:rPr lang="en-US"/>
              <a:t>Facebook Organic, Viral &amp; Paid Reach over Time | TrendSet</a:t>
            </a:r>
          </a:p>
        </p:txBody>
      </p:sp>
      <p:graphicFrame>
        <p:nvGraphicFramePr>
          <p:cNvPr id="6" name="Chart Placeholder 5">
            <a:extLst>
              <a:ext uri="{FF2B5EF4-FFF2-40B4-BE49-F238E27FC236}">
                <a16:creationId xmlns:a16="http://schemas.microsoft.com/office/drawing/2014/main" id="{13E66F7C-FE2E-4D0D-A0FD-484246A01810}"/>
              </a:ext>
            </a:extLst>
          </p:cNvPr>
          <p:cNvGraphicFramePr>
            <a:graphicFrameLocks noGrp="1"/>
          </p:cNvGraphicFramePr>
          <p:nvPr>
            <p:ph type="chart" sz="quarter" idx="13"/>
            <p:extLst>
              <p:ext uri="{D42A27DB-BD31-4B8C-83A1-F6EECF244321}">
                <p14:modId xmlns:p14="http://schemas.microsoft.com/office/powerpoint/2010/main" val="206094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A06E48-0C6C-4B61-9D46-9E8CC49C853F}"/>
              </a:ext>
            </a:extLst>
          </p:cNvPr>
          <p:cNvSpPr>
            <a:spLocks noGrp="1"/>
          </p:cNvSpPr>
          <p:nvPr>
            <p:ph type="body" sz="quarter" idx="14"/>
          </p:nvPr>
        </p:nvSpPr>
        <p:spPr/>
        <p:txBody>
          <a:bodyPr/>
          <a:lstStyle/>
          <a:p>
            <a:r>
              <a:rPr lang="en-US"/>
              <a:t>10/01/2019 - 01/15/2020</a:t>
            </a:r>
          </a:p>
        </p:txBody>
      </p:sp>
      <p:sp>
        <p:nvSpPr>
          <p:cNvPr id="5" name="Footer Placeholder 4">
            <a:extLst>
              <a:ext uri="{FF2B5EF4-FFF2-40B4-BE49-F238E27FC236}">
                <a16:creationId xmlns:a16="http://schemas.microsoft.com/office/drawing/2014/main" id="{F1B2C5F2-7364-435E-8E4D-2396E837C6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96230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B5696-C9D1-4357-8BBC-8D1510C92162}"/>
              </a:ext>
            </a:extLst>
          </p:cNvPr>
          <p:cNvSpPr>
            <a:spLocks noGrp="1"/>
          </p:cNvSpPr>
          <p:nvPr>
            <p:ph type="title"/>
          </p:nvPr>
        </p:nvSpPr>
        <p:spPr/>
        <p:txBody>
          <a:bodyPr/>
          <a:lstStyle/>
          <a:p>
            <a:r>
              <a:rPr lang="en-US"/>
              <a:t>Facebook Interaction Rate | TrendSet</a:t>
            </a:r>
          </a:p>
        </p:txBody>
      </p:sp>
      <p:graphicFrame>
        <p:nvGraphicFramePr>
          <p:cNvPr id="6" name="Chart Placeholder 5">
            <a:extLst>
              <a:ext uri="{FF2B5EF4-FFF2-40B4-BE49-F238E27FC236}">
                <a16:creationId xmlns:a16="http://schemas.microsoft.com/office/drawing/2014/main" id="{3D838FAB-CE59-4E1F-8686-56C25B80870B}"/>
              </a:ext>
            </a:extLst>
          </p:cNvPr>
          <p:cNvGraphicFramePr>
            <a:graphicFrameLocks noGrp="1"/>
          </p:cNvGraphicFramePr>
          <p:nvPr>
            <p:ph type="chart" sz="quarter" idx="13"/>
            <p:extLst>
              <p:ext uri="{D42A27DB-BD31-4B8C-83A1-F6EECF244321}">
                <p14:modId xmlns:p14="http://schemas.microsoft.com/office/powerpoint/2010/main" val="1974769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3DC692-D2B0-4E85-9023-1FFA53FF61C0}"/>
              </a:ext>
            </a:extLst>
          </p:cNvPr>
          <p:cNvSpPr>
            <a:spLocks noGrp="1"/>
          </p:cNvSpPr>
          <p:nvPr>
            <p:ph type="body" sz="quarter" idx="14"/>
          </p:nvPr>
        </p:nvSpPr>
        <p:spPr/>
        <p:txBody>
          <a:bodyPr/>
          <a:lstStyle/>
          <a:p>
            <a:r>
              <a:rPr lang="en-US"/>
              <a:t>10/01/2019 - 01/15/2020</a:t>
            </a:r>
          </a:p>
        </p:txBody>
      </p:sp>
      <p:sp>
        <p:nvSpPr>
          <p:cNvPr id="5" name="Footer Placeholder 4">
            <a:extLst>
              <a:ext uri="{FF2B5EF4-FFF2-40B4-BE49-F238E27FC236}">
                <a16:creationId xmlns:a16="http://schemas.microsoft.com/office/drawing/2014/main" id="{7916EA36-28A8-4669-998F-54CE688269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06225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9F133-E73D-4825-99D5-309E01787460}"/>
              </a:ext>
            </a:extLst>
          </p:cNvPr>
          <p:cNvSpPr>
            <a:spLocks noGrp="1"/>
          </p:cNvSpPr>
          <p:nvPr>
            <p:ph type="title"/>
          </p:nvPr>
        </p:nvSpPr>
        <p:spPr/>
        <p:txBody>
          <a:bodyPr/>
          <a:lstStyle/>
          <a:p>
            <a:r>
              <a:rPr lang="en-US"/>
              <a:t>Facebook Engaged Users | TrendSet</a:t>
            </a:r>
          </a:p>
        </p:txBody>
      </p:sp>
      <p:graphicFrame>
        <p:nvGraphicFramePr>
          <p:cNvPr id="6" name="Chart Placeholder 5">
            <a:extLst>
              <a:ext uri="{FF2B5EF4-FFF2-40B4-BE49-F238E27FC236}">
                <a16:creationId xmlns:a16="http://schemas.microsoft.com/office/drawing/2014/main" id="{F00377C1-968F-4666-B05E-AE1F4E90780D}"/>
              </a:ext>
            </a:extLst>
          </p:cNvPr>
          <p:cNvGraphicFramePr>
            <a:graphicFrameLocks noGrp="1"/>
          </p:cNvGraphicFramePr>
          <p:nvPr>
            <p:ph type="chart" sz="quarter" idx="13"/>
            <p:extLst>
              <p:ext uri="{D42A27DB-BD31-4B8C-83A1-F6EECF244321}">
                <p14:modId xmlns:p14="http://schemas.microsoft.com/office/powerpoint/2010/main" val="2725396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2FC8F5-C268-404B-9DEB-3E6E9EA6D3B7}"/>
              </a:ext>
            </a:extLst>
          </p:cNvPr>
          <p:cNvSpPr>
            <a:spLocks noGrp="1"/>
          </p:cNvSpPr>
          <p:nvPr>
            <p:ph type="body" sz="quarter" idx="14"/>
          </p:nvPr>
        </p:nvSpPr>
        <p:spPr/>
        <p:txBody>
          <a:bodyPr/>
          <a:lstStyle/>
          <a:p>
            <a:r>
              <a:rPr lang="en-US"/>
              <a:t>10/01/2019 - 01/15/2020</a:t>
            </a:r>
          </a:p>
        </p:txBody>
      </p:sp>
      <p:sp>
        <p:nvSpPr>
          <p:cNvPr id="5" name="Footer Placeholder 4">
            <a:extLst>
              <a:ext uri="{FF2B5EF4-FFF2-40B4-BE49-F238E27FC236}">
                <a16:creationId xmlns:a16="http://schemas.microsoft.com/office/drawing/2014/main" id="{73F94879-8A5E-4E71-BFFA-09514D4DBF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42372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D7FCA-45C0-4049-9A4D-178EB748C4AC}"/>
              </a:ext>
            </a:extLst>
          </p:cNvPr>
          <p:cNvSpPr>
            <a:spLocks noGrp="1"/>
          </p:cNvSpPr>
          <p:nvPr>
            <p:ph type="title"/>
          </p:nvPr>
        </p:nvSpPr>
        <p:spPr/>
        <p:txBody>
          <a:bodyPr/>
          <a:lstStyle/>
          <a:p>
            <a:r>
              <a:rPr lang="en-US"/>
              <a:t>Facebook Page Views | TrendSet</a:t>
            </a:r>
          </a:p>
        </p:txBody>
      </p:sp>
      <p:graphicFrame>
        <p:nvGraphicFramePr>
          <p:cNvPr id="6" name="Chart Placeholder 5">
            <a:extLst>
              <a:ext uri="{FF2B5EF4-FFF2-40B4-BE49-F238E27FC236}">
                <a16:creationId xmlns:a16="http://schemas.microsoft.com/office/drawing/2014/main" id="{3E7DF5D7-D75E-4721-96D3-F0DF58B508FC}"/>
              </a:ext>
            </a:extLst>
          </p:cNvPr>
          <p:cNvGraphicFramePr>
            <a:graphicFrameLocks noGrp="1"/>
          </p:cNvGraphicFramePr>
          <p:nvPr>
            <p:ph type="chart" sz="quarter" idx="13"/>
            <p:extLst>
              <p:ext uri="{D42A27DB-BD31-4B8C-83A1-F6EECF244321}">
                <p14:modId xmlns:p14="http://schemas.microsoft.com/office/powerpoint/2010/main" val="2704439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127351-5DDB-4E9B-9A92-89D81D71AAB1}"/>
              </a:ext>
            </a:extLst>
          </p:cNvPr>
          <p:cNvSpPr>
            <a:spLocks noGrp="1"/>
          </p:cNvSpPr>
          <p:nvPr>
            <p:ph type="body" sz="quarter" idx="14"/>
          </p:nvPr>
        </p:nvSpPr>
        <p:spPr/>
        <p:txBody>
          <a:bodyPr/>
          <a:lstStyle/>
          <a:p>
            <a:r>
              <a:rPr lang="en-US"/>
              <a:t>10/01/2019 - 01/15/2020</a:t>
            </a:r>
          </a:p>
        </p:txBody>
      </p:sp>
      <p:sp>
        <p:nvSpPr>
          <p:cNvPr id="5" name="Footer Placeholder 4">
            <a:extLst>
              <a:ext uri="{FF2B5EF4-FFF2-40B4-BE49-F238E27FC236}">
                <a16:creationId xmlns:a16="http://schemas.microsoft.com/office/drawing/2014/main" id="{9D755F89-1E3B-4C05-86EE-3EACA2AE4D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9332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29203-E64A-45EF-80BC-673D4EA8974F}"/>
              </a:ext>
            </a:extLst>
          </p:cNvPr>
          <p:cNvSpPr>
            <a:spLocks noGrp="1"/>
          </p:cNvSpPr>
          <p:nvPr>
            <p:ph type="title"/>
          </p:nvPr>
        </p:nvSpPr>
        <p:spPr/>
        <p:txBody>
          <a:bodyPr/>
          <a:lstStyle/>
          <a:p>
            <a:r>
              <a:rPr lang="en-US"/>
              <a:t>Facebook Hashtag Detection | TrendSet - 1 of 3</a:t>
            </a:r>
          </a:p>
        </p:txBody>
      </p:sp>
      <p:graphicFrame>
        <p:nvGraphicFramePr>
          <p:cNvPr id="5" name="Table Placeholder 4">
            <a:extLst>
              <a:ext uri="{FF2B5EF4-FFF2-40B4-BE49-F238E27FC236}">
                <a16:creationId xmlns:a16="http://schemas.microsoft.com/office/drawing/2014/main" id="{54D26C7B-9F42-49D3-9C63-CAC4AB7956B6}"/>
              </a:ext>
            </a:extLst>
          </p:cNvPr>
          <p:cNvGraphicFramePr>
            <a:graphicFrameLocks noGrp="1"/>
          </p:cNvGraphicFramePr>
          <p:nvPr>
            <p:ph type="tbl" sz="quarter" idx="13"/>
            <p:extLst>
              <p:ext uri="{D42A27DB-BD31-4B8C-83A1-F6EECF244321}">
                <p14:modId xmlns:p14="http://schemas.microsoft.com/office/powerpoint/2010/main" val="2637698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19344317"/>
                    </a:ext>
                  </a:extLst>
                </a:gridCol>
                <a:gridCol w="1152144">
                  <a:extLst>
                    <a:ext uri="{9D8B030D-6E8A-4147-A177-3AD203B41FA5}">
                      <a16:colId xmlns:a16="http://schemas.microsoft.com/office/drawing/2014/main" val="1617416896"/>
                    </a:ext>
                  </a:extLst>
                </a:gridCol>
                <a:gridCol w="1152144">
                  <a:extLst>
                    <a:ext uri="{9D8B030D-6E8A-4147-A177-3AD203B41FA5}">
                      <a16:colId xmlns:a16="http://schemas.microsoft.com/office/drawing/2014/main" val="2495232810"/>
                    </a:ext>
                  </a:extLst>
                </a:gridCol>
                <a:gridCol w="1152144">
                  <a:extLst>
                    <a:ext uri="{9D8B030D-6E8A-4147-A177-3AD203B41FA5}">
                      <a16:colId xmlns:a16="http://schemas.microsoft.com/office/drawing/2014/main" val="2922033245"/>
                    </a:ext>
                  </a:extLst>
                </a:gridCol>
                <a:gridCol w="1152144">
                  <a:extLst>
                    <a:ext uri="{9D8B030D-6E8A-4147-A177-3AD203B41FA5}">
                      <a16:colId xmlns:a16="http://schemas.microsoft.com/office/drawing/2014/main" val="589910510"/>
                    </a:ext>
                  </a:extLst>
                </a:gridCol>
                <a:gridCol w="1152144">
                  <a:extLst>
                    <a:ext uri="{9D8B030D-6E8A-4147-A177-3AD203B41FA5}">
                      <a16:colId xmlns:a16="http://schemas.microsoft.com/office/drawing/2014/main" val="3818706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939957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12.758620689655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0.58620689655172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1.448275862069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14.793103448276</a:t>
                      </a:r>
                    </a:p>
                  </a:txBody>
                  <a:tcPr/>
                </a:tc>
                <a:extLst>
                  <a:ext uri="{0D108BD9-81ED-4DB2-BD59-A6C34878D82A}">
                    <a16:rowId xmlns:a16="http://schemas.microsoft.com/office/drawing/2014/main" val="2830646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0.62962962962963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14.851851851852</a:t>
                      </a:r>
                    </a:p>
                  </a:txBody>
                  <a:tcPr/>
                </a:tc>
                <a:extLst>
                  <a:ext uri="{0D108BD9-81ED-4DB2-BD59-A6C34878D82A}">
                    <a16:rowId xmlns:a16="http://schemas.microsoft.com/office/drawing/2014/main" val="2046024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extLst>
                  <a:ext uri="{0D108BD9-81ED-4DB2-BD59-A6C34878D82A}">
                    <a16:rowId xmlns:a16="http://schemas.microsoft.com/office/drawing/2014/main" val="3829125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#trendsetmuenchen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0.56521739130435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4216741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0.56521739130435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533384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#internationaltradefair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0.56521739130435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790210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0.56521739130435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131173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#exhibition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0.56521739130435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051792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#munich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0.56521739130435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358365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0.56521739130435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133560784"/>
                  </a:ext>
                </a:extLst>
              </a:tr>
            </a:tbl>
          </a:graphicData>
        </a:graphic>
      </p:graphicFrame>
      <p:sp>
        <p:nvSpPr>
          <p:cNvPr id="4" name="Text Placeholder 3">
            <a:extLst>
              <a:ext uri="{FF2B5EF4-FFF2-40B4-BE49-F238E27FC236}">
                <a16:creationId xmlns:a16="http://schemas.microsoft.com/office/drawing/2014/main" id="{6888DD67-6DF0-4BDC-98A0-12EF212BF8D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935607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C9974-CC30-4E80-8A92-370CF88B1494}"/>
              </a:ext>
            </a:extLst>
          </p:cNvPr>
          <p:cNvSpPr>
            <a:spLocks noGrp="1"/>
          </p:cNvSpPr>
          <p:nvPr>
            <p:ph type="title"/>
          </p:nvPr>
        </p:nvSpPr>
        <p:spPr/>
        <p:txBody>
          <a:bodyPr/>
          <a:lstStyle/>
          <a:p>
            <a:r>
              <a:rPr lang="en-US"/>
              <a:t>Facebook Hashtag Detection | TrendSet - 2 of 3</a:t>
            </a:r>
          </a:p>
        </p:txBody>
      </p:sp>
      <p:graphicFrame>
        <p:nvGraphicFramePr>
          <p:cNvPr id="5" name="Table Placeholder 4">
            <a:extLst>
              <a:ext uri="{FF2B5EF4-FFF2-40B4-BE49-F238E27FC236}">
                <a16:creationId xmlns:a16="http://schemas.microsoft.com/office/drawing/2014/main" id="{F87B5E22-93EB-4CD4-B359-B21BB39F6480}"/>
              </a:ext>
            </a:extLst>
          </p:cNvPr>
          <p:cNvGraphicFramePr>
            <a:graphicFrameLocks noGrp="1"/>
          </p:cNvGraphicFramePr>
          <p:nvPr>
            <p:ph type="tbl" sz="quarter" idx="13"/>
            <p:extLst>
              <p:ext uri="{D42A27DB-BD31-4B8C-83A1-F6EECF244321}">
                <p14:modId xmlns:p14="http://schemas.microsoft.com/office/powerpoint/2010/main" val="3777887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9196046"/>
                    </a:ext>
                  </a:extLst>
                </a:gridCol>
                <a:gridCol w="1152144">
                  <a:extLst>
                    <a:ext uri="{9D8B030D-6E8A-4147-A177-3AD203B41FA5}">
                      <a16:colId xmlns:a16="http://schemas.microsoft.com/office/drawing/2014/main" val="975351013"/>
                    </a:ext>
                  </a:extLst>
                </a:gridCol>
                <a:gridCol w="1152144">
                  <a:extLst>
                    <a:ext uri="{9D8B030D-6E8A-4147-A177-3AD203B41FA5}">
                      <a16:colId xmlns:a16="http://schemas.microsoft.com/office/drawing/2014/main" val="1501014409"/>
                    </a:ext>
                  </a:extLst>
                </a:gridCol>
                <a:gridCol w="1152144">
                  <a:extLst>
                    <a:ext uri="{9D8B030D-6E8A-4147-A177-3AD203B41FA5}">
                      <a16:colId xmlns:a16="http://schemas.microsoft.com/office/drawing/2014/main" val="1381150446"/>
                    </a:ext>
                  </a:extLst>
                </a:gridCol>
                <a:gridCol w="1152144">
                  <a:extLst>
                    <a:ext uri="{9D8B030D-6E8A-4147-A177-3AD203B41FA5}">
                      <a16:colId xmlns:a16="http://schemas.microsoft.com/office/drawing/2014/main" val="3467009720"/>
                    </a:ext>
                  </a:extLst>
                </a:gridCol>
                <a:gridCol w="1152144">
                  <a:extLst>
                    <a:ext uri="{9D8B030D-6E8A-4147-A177-3AD203B41FA5}">
                      <a16:colId xmlns:a16="http://schemas.microsoft.com/office/drawing/2014/main" val="2935358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399900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extLst>
                  <a:ext uri="{0D108BD9-81ED-4DB2-BD59-A6C34878D82A}">
                    <a16:rowId xmlns:a16="http://schemas.microsoft.com/office/drawing/2014/main" val="377745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15.222222222222</a:t>
                      </a:r>
                    </a:p>
                  </a:txBody>
                  <a:tcPr/>
                </a:tc>
                <a:extLst>
                  <a:ext uri="{0D108BD9-81ED-4DB2-BD59-A6C34878D82A}">
                    <a16:rowId xmlns:a16="http://schemas.microsoft.com/office/drawing/2014/main" val="4211149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#ss2020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15.222222222222</a:t>
                      </a:r>
                    </a:p>
                  </a:txBody>
                  <a:tcPr/>
                </a:tc>
                <a:extLst>
                  <a:ext uri="{0D108BD9-81ED-4DB2-BD59-A6C34878D82A}">
                    <a16:rowId xmlns:a16="http://schemas.microsoft.com/office/drawing/2014/main" val="345778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extLst>
                  <a:ext uri="{0D108BD9-81ED-4DB2-BD59-A6C34878D82A}">
                    <a16:rowId xmlns:a16="http://schemas.microsoft.com/office/drawing/2014/main" val="264514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extLst>
                  <a:ext uri="{0D108BD9-81ED-4DB2-BD59-A6C34878D82A}">
                    <a16:rowId xmlns:a16="http://schemas.microsoft.com/office/drawing/2014/main" val="3153136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10.428571428571</a:t>
                      </a:r>
                    </a:p>
                  </a:txBody>
                  <a:tcPr/>
                </a:tc>
                <a:extLst>
                  <a:ext uri="{0D108BD9-81ED-4DB2-BD59-A6C34878D82A}">
                    <a16:rowId xmlns:a16="http://schemas.microsoft.com/office/drawing/2014/main" val="3096858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10.166666666667</a:t>
                      </a:r>
                    </a:p>
                  </a:txBody>
                  <a:tcPr/>
                </a:tc>
                <a:extLst>
                  <a:ext uri="{0D108BD9-81ED-4DB2-BD59-A6C34878D82A}">
                    <a16:rowId xmlns:a16="http://schemas.microsoft.com/office/drawing/2014/main" val="3499694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10.166666666667</a:t>
                      </a:r>
                    </a:p>
                  </a:txBody>
                  <a:tcPr/>
                </a:tc>
                <a:extLst>
                  <a:ext uri="{0D108BD9-81ED-4DB2-BD59-A6C34878D82A}">
                    <a16:rowId xmlns:a16="http://schemas.microsoft.com/office/drawing/2014/main" val="893652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#naturalevolution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1903615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#dazzlingmoods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extLst>
                  <a:ext uri="{0D108BD9-81ED-4DB2-BD59-A6C34878D82A}">
                    <a16:rowId xmlns:a16="http://schemas.microsoft.com/office/drawing/2014/main" val="305463364"/>
                  </a:ext>
                </a:extLst>
              </a:tr>
            </a:tbl>
          </a:graphicData>
        </a:graphic>
      </p:graphicFrame>
      <p:sp>
        <p:nvSpPr>
          <p:cNvPr id="4" name="Text Placeholder 3">
            <a:extLst>
              <a:ext uri="{FF2B5EF4-FFF2-40B4-BE49-F238E27FC236}">
                <a16:creationId xmlns:a16="http://schemas.microsoft.com/office/drawing/2014/main" id="{2C98DBE0-CDEC-44F9-AB6C-D1BE8105A054}"/>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0370747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4884E-4EF4-4269-825A-9AB4F85FD39D}"/>
              </a:ext>
            </a:extLst>
          </p:cNvPr>
          <p:cNvSpPr>
            <a:spLocks noGrp="1"/>
          </p:cNvSpPr>
          <p:nvPr>
            <p:ph type="title"/>
          </p:nvPr>
        </p:nvSpPr>
        <p:spPr/>
        <p:txBody>
          <a:bodyPr/>
          <a:lstStyle/>
          <a:p>
            <a:r>
              <a:rPr lang="en-US"/>
              <a:t>Facebook Hashtag Detection | TrendSet - 3 of 3</a:t>
            </a:r>
          </a:p>
        </p:txBody>
      </p:sp>
      <p:graphicFrame>
        <p:nvGraphicFramePr>
          <p:cNvPr id="5" name="Table Placeholder 4">
            <a:extLst>
              <a:ext uri="{FF2B5EF4-FFF2-40B4-BE49-F238E27FC236}">
                <a16:creationId xmlns:a16="http://schemas.microsoft.com/office/drawing/2014/main" id="{46C652CE-28C6-49FA-B155-DAC1DA0686FE}"/>
              </a:ext>
            </a:extLst>
          </p:cNvPr>
          <p:cNvGraphicFramePr>
            <a:graphicFrameLocks noGrp="1"/>
          </p:cNvGraphicFramePr>
          <p:nvPr>
            <p:ph type="tbl" sz="quarter" idx="13"/>
            <p:extLst>
              <p:ext uri="{D42A27DB-BD31-4B8C-83A1-F6EECF244321}">
                <p14:modId xmlns:p14="http://schemas.microsoft.com/office/powerpoint/2010/main" val="1453442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7483581"/>
                    </a:ext>
                  </a:extLst>
                </a:gridCol>
                <a:gridCol w="1152144">
                  <a:extLst>
                    <a:ext uri="{9D8B030D-6E8A-4147-A177-3AD203B41FA5}">
                      <a16:colId xmlns:a16="http://schemas.microsoft.com/office/drawing/2014/main" val="1822966913"/>
                    </a:ext>
                  </a:extLst>
                </a:gridCol>
                <a:gridCol w="1152144">
                  <a:extLst>
                    <a:ext uri="{9D8B030D-6E8A-4147-A177-3AD203B41FA5}">
                      <a16:colId xmlns:a16="http://schemas.microsoft.com/office/drawing/2014/main" val="1574616309"/>
                    </a:ext>
                  </a:extLst>
                </a:gridCol>
                <a:gridCol w="1152144">
                  <a:extLst>
                    <a:ext uri="{9D8B030D-6E8A-4147-A177-3AD203B41FA5}">
                      <a16:colId xmlns:a16="http://schemas.microsoft.com/office/drawing/2014/main" val="910426961"/>
                    </a:ext>
                  </a:extLst>
                </a:gridCol>
                <a:gridCol w="1152144">
                  <a:extLst>
                    <a:ext uri="{9D8B030D-6E8A-4147-A177-3AD203B41FA5}">
                      <a16:colId xmlns:a16="http://schemas.microsoft.com/office/drawing/2014/main" val="376943954"/>
                    </a:ext>
                  </a:extLst>
                </a:gridCol>
                <a:gridCol w="1152144">
                  <a:extLst>
                    <a:ext uri="{9D8B030D-6E8A-4147-A177-3AD203B41FA5}">
                      <a16:colId xmlns:a16="http://schemas.microsoft.com/office/drawing/2014/main" val="1718486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605219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#infinitepower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15.666666666667</a:t>
                      </a:r>
                    </a:p>
                  </a:txBody>
                  <a:tcPr/>
                </a:tc>
                <a:extLst>
                  <a:ext uri="{0D108BD9-81ED-4DB2-BD59-A6C34878D82A}">
                    <a16:rowId xmlns:a16="http://schemas.microsoft.com/office/drawing/2014/main" val="1230020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#floristik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22604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#floristiktrends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896225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238911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#ostern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286554177"/>
                  </a:ext>
                </a:extLst>
              </a:tr>
            </a:tbl>
          </a:graphicData>
        </a:graphic>
      </p:graphicFrame>
      <p:sp>
        <p:nvSpPr>
          <p:cNvPr id="4" name="Text Placeholder 3">
            <a:extLst>
              <a:ext uri="{FF2B5EF4-FFF2-40B4-BE49-F238E27FC236}">
                <a16:creationId xmlns:a16="http://schemas.microsoft.com/office/drawing/2014/main" id="{6934B514-7565-41F1-A575-D71B7373FF5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0047889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4651</Words>
  <Application>Microsoft Office PowerPoint</Application>
  <PresentationFormat>On-screen Show (4:3)</PresentationFormat>
  <Paragraphs>2004</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Calibri</vt:lpstr>
      <vt:lpstr>Arial</vt:lpstr>
      <vt:lpstr>quintly_template</vt:lpstr>
      <vt:lpstr>Facebook Quartal</vt:lpstr>
      <vt:lpstr>Facebook Key Metrics Table | TrendSet</vt:lpstr>
      <vt:lpstr>Facebook Key Metrics Table | TrendSet</vt:lpstr>
      <vt:lpstr>Facebook Fans Total | TrendSet</vt:lpstr>
      <vt:lpstr>Facebook Own Posts Table | TrendSet - 1 of 26</vt:lpstr>
      <vt:lpstr>Facebook Own Posts Table | TrendSet - 2 of 26</vt:lpstr>
      <vt:lpstr>Facebook Own Posts Table | TrendSet - 3 of 26</vt:lpstr>
      <vt:lpstr>Facebook Own Posts Table | TrendSet - 4 of 26</vt:lpstr>
      <vt:lpstr>Facebook Own Posts Table | TrendSet - 5 of 26</vt:lpstr>
      <vt:lpstr>Facebook Own Posts Table | TrendSet - 6 of 26</vt:lpstr>
      <vt:lpstr>Facebook Own Posts Table | TrendSet - 7 of 26</vt:lpstr>
      <vt:lpstr>Facebook Own Posts Table | TrendSet - 8 of 26</vt:lpstr>
      <vt:lpstr>Facebook Own Posts Table | TrendSet - 9 of 26</vt:lpstr>
      <vt:lpstr>Facebook Own Posts Table | TrendSet - 10 of 26</vt:lpstr>
      <vt:lpstr>Facebook Own Posts Table | TrendSet - 11 of 26</vt:lpstr>
      <vt:lpstr>Facebook Own Posts Table | TrendSet - 12 of 26</vt:lpstr>
      <vt:lpstr>Facebook Own Posts Table | TrendSet - 13 of 26</vt:lpstr>
      <vt:lpstr>Facebook Own Posts Table | TrendSet - 14 of 26</vt:lpstr>
      <vt:lpstr>Facebook Own Posts Table | TrendSet - 15 of 26</vt:lpstr>
      <vt:lpstr>Facebook Own Posts Table | TrendSet - 16 of 26</vt:lpstr>
      <vt:lpstr>Facebook Own Posts Table | TrendSet - 17 of 26</vt:lpstr>
      <vt:lpstr>Facebook Own Posts Table | TrendSet - 18 of 26</vt:lpstr>
      <vt:lpstr>Facebook Own Posts Table | TrendSet - 19 of 26</vt:lpstr>
      <vt:lpstr>Facebook Own Posts Table | TrendSet - 20 of 26</vt:lpstr>
      <vt:lpstr>Facebook Own Posts Table | TrendSet - 21 of 26</vt:lpstr>
      <vt:lpstr>Facebook Own Posts Table | TrendSet - 22 of 26</vt:lpstr>
      <vt:lpstr>Facebook Own Posts Table | TrendSet - 23 of 26</vt:lpstr>
      <vt:lpstr>Facebook Own Posts Table | TrendSet - 24 of 26</vt:lpstr>
      <vt:lpstr>Facebook Own Posts Table | TrendSet - 25 of 26</vt:lpstr>
      <vt:lpstr>Facebook Own Posts Table | TrendSet - 26 of 26</vt:lpstr>
      <vt:lpstr>Facebook Reach By Country Table | TrendSet - 1 of 3</vt:lpstr>
      <vt:lpstr>Facebook Reach By Country Table | TrendSet - 2 of 3</vt:lpstr>
      <vt:lpstr>Facebook Reach By Country Table | TrendSet - 3 of 3</vt:lpstr>
      <vt:lpstr>Facebook Organic, Viral &amp; Paid Reach over Time | TrendSet</vt:lpstr>
      <vt:lpstr>Facebook Interaction Rate | TrendSet</vt:lpstr>
      <vt:lpstr>Facebook Engaged Users | TrendSet</vt:lpstr>
      <vt:lpstr>Facebook Page Views | TrendSet</vt:lpstr>
      <vt:lpstr>Facebook Hashtag Detection | TrendSet - 1 of 3</vt:lpstr>
      <vt:lpstr>Facebook Hashtag Detection | TrendSet - 2 of 3</vt:lpstr>
      <vt:lpstr>Facebook Hashtag Detection | TrendSet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dc:title>
  <dc:creator>Frederik Peiniger</dc:creator>
  <cp:lastModifiedBy>Frederik Peiniger</cp:lastModifiedBy>
  <cp:revision>1</cp:revision>
  <dcterms:created xsi:type="dcterms:W3CDTF">2020-01-24T09:51:35Z</dcterms:created>
  <dcterms:modified xsi:type="dcterms:W3CDTF">2020-01-24T09:54:29Z</dcterms:modified>
</cp:coreProperties>
</file>