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3203</c:v>
                </c:pt>
                <c:pt idx="1">
                  <c:v>3203</c:v>
                </c:pt>
                <c:pt idx="2">
                  <c:v>3203</c:v>
                </c:pt>
                <c:pt idx="3">
                  <c:v>3202</c:v>
                </c:pt>
                <c:pt idx="4">
                  <c:v>3203</c:v>
                </c:pt>
                <c:pt idx="5">
                  <c:v>3203</c:v>
                </c:pt>
                <c:pt idx="6">
                  <c:v>3202</c:v>
                </c:pt>
                <c:pt idx="7">
                  <c:v>3202</c:v>
                </c:pt>
                <c:pt idx="8">
                  <c:v>3205</c:v>
                </c:pt>
                <c:pt idx="9">
                  <c:v>3204</c:v>
                </c:pt>
                <c:pt idx="10">
                  <c:v>3203</c:v>
                </c:pt>
                <c:pt idx="11">
                  <c:v>3205</c:v>
                </c:pt>
                <c:pt idx="12">
                  <c:v>3205</c:v>
                </c:pt>
                <c:pt idx="13">
                  <c:v>3205</c:v>
                </c:pt>
                <c:pt idx="14">
                  <c:v>3205</c:v>
                </c:pt>
                <c:pt idx="15">
                  <c:v>3205</c:v>
                </c:pt>
                <c:pt idx="16">
                  <c:v>3204</c:v>
                </c:pt>
                <c:pt idx="17">
                  <c:v>3204</c:v>
                </c:pt>
                <c:pt idx="18">
                  <c:v>3204</c:v>
                </c:pt>
                <c:pt idx="19">
                  <c:v>3204</c:v>
                </c:pt>
                <c:pt idx="20">
                  <c:v>3203</c:v>
                </c:pt>
                <c:pt idx="21">
                  <c:v>3204</c:v>
                </c:pt>
                <c:pt idx="22">
                  <c:v>3205</c:v>
                </c:pt>
                <c:pt idx="23">
                  <c:v>3203</c:v>
                </c:pt>
                <c:pt idx="24">
                  <c:v>3205</c:v>
                </c:pt>
                <c:pt idx="25">
                  <c:v>3205</c:v>
                </c:pt>
                <c:pt idx="26">
                  <c:v>3205</c:v>
                </c:pt>
                <c:pt idx="27">
                  <c:v>3205</c:v>
                </c:pt>
                <c:pt idx="28">
                  <c:v>3205</c:v>
                </c:pt>
                <c:pt idx="29">
                  <c:v>3204</c:v>
                </c:pt>
                <c:pt idx="30">
                  <c:v>3205</c:v>
                </c:pt>
                <c:pt idx="31">
                  <c:v>3206</c:v>
                </c:pt>
                <c:pt idx="32">
                  <c:v>3206</c:v>
                </c:pt>
                <c:pt idx="33">
                  <c:v>3206</c:v>
                </c:pt>
                <c:pt idx="34">
                  <c:v>3206</c:v>
                </c:pt>
                <c:pt idx="35">
                  <c:v>3206</c:v>
                </c:pt>
                <c:pt idx="36">
                  <c:v>3207</c:v>
                </c:pt>
                <c:pt idx="37">
                  <c:v>3206</c:v>
                </c:pt>
                <c:pt idx="38">
                  <c:v>3207</c:v>
                </c:pt>
                <c:pt idx="39">
                  <c:v>3206</c:v>
                </c:pt>
                <c:pt idx="40">
                  <c:v>3205</c:v>
                </c:pt>
                <c:pt idx="41">
                  <c:v>3206</c:v>
                </c:pt>
                <c:pt idx="42">
                  <c:v>3206</c:v>
                </c:pt>
                <c:pt idx="43">
                  <c:v>3206</c:v>
                </c:pt>
                <c:pt idx="44">
                  <c:v>3208</c:v>
                </c:pt>
                <c:pt idx="45">
                  <c:v>3208</c:v>
                </c:pt>
                <c:pt idx="46">
                  <c:v>3208</c:v>
                </c:pt>
                <c:pt idx="47">
                  <c:v>3208</c:v>
                </c:pt>
                <c:pt idx="48">
                  <c:v>3212</c:v>
                </c:pt>
                <c:pt idx="49">
                  <c:v>3211</c:v>
                </c:pt>
                <c:pt idx="50">
                  <c:v>3212</c:v>
                </c:pt>
                <c:pt idx="51">
                  <c:v>3223</c:v>
                </c:pt>
                <c:pt idx="52">
                  <c:v>3224</c:v>
                </c:pt>
                <c:pt idx="53">
                  <c:v>3226</c:v>
                </c:pt>
                <c:pt idx="54">
                  <c:v>3227</c:v>
                </c:pt>
                <c:pt idx="55">
                  <c:v>3227</c:v>
                </c:pt>
                <c:pt idx="56">
                  <c:v>3227</c:v>
                </c:pt>
                <c:pt idx="57">
                  <c:v>3228</c:v>
                </c:pt>
                <c:pt idx="58">
                  <c:v>3228</c:v>
                </c:pt>
                <c:pt idx="59">
                  <c:v>3240</c:v>
                </c:pt>
                <c:pt idx="60">
                  <c:v>3254</c:v>
                </c:pt>
                <c:pt idx="61">
                  <c:v>3264</c:v>
                </c:pt>
                <c:pt idx="62">
                  <c:v>3277</c:v>
                </c:pt>
                <c:pt idx="63">
                  <c:v>3288</c:v>
                </c:pt>
                <c:pt idx="64">
                  <c:v>3292</c:v>
                </c:pt>
                <c:pt idx="65">
                  <c:v>3301</c:v>
                </c:pt>
                <c:pt idx="66">
                  <c:v>3314</c:v>
                </c:pt>
                <c:pt idx="67">
                  <c:v>3322</c:v>
                </c:pt>
                <c:pt idx="68">
                  <c:v>3332</c:v>
                </c:pt>
                <c:pt idx="69">
                  <c:v>3337</c:v>
                </c:pt>
                <c:pt idx="70">
                  <c:v>3338</c:v>
                </c:pt>
                <c:pt idx="71">
                  <c:v>3339</c:v>
                </c:pt>
                <c:pt idx="72">
                  <c:v>3341</c:v>
                </c:pt>
                <c:pt idx="73">
                  <c:v>3342</c:v>
                </c:pt>
                <c:pt idx="74">
                  <c:v>3343</c:v>
                </c:pt>
                <c:pt idx="75">
                  <c:v>3344</c:v>
                </c:pt>
                <c:pt idx="76">
                  <c:v>3347</c:v>
                </c:pt>
                <c:pt idx="77">
                  <c:v>3349</c:v>
                </c:pt>
                <c:pt idx="78">
                  <c:v>3352</c:v>
                </c:pt>
                <c:pt idx="79">
                  <c:v>3355</c:v>
                </c:pt>
                <c:pt idx="80">
                  <c:v>3356</c:v>
                </c:pt>
                <c:pt idx="81">
                  <c:v>3358</c:v>
                </c:pt>
                <c:pt idx="82">
                  <c:v>3360</c:v>
                </c:pt>
                <c:pt idx="83">
                  <c:v>3360</c:v>
                </c:pt>
                <c:pt idx="84">
                  <c:v>3361</c:v>
                </c:pt>
                <c:pt idx="85">
                  <c:v>3363</c:v>
                </c:pt>
                <c:pt idx="86">
                  <c:v>3363</c:v>
                </c:pt>
                <c:pt idx="87">
                  <c:v>3366</c:v>
                </c:pt>
                <c:pt idx="88">
                  <c:v>3368</c:v>
                </c:pt>
                <c:pt idx="89">
                  <c:v>3372</c:v>
                </c:pt>
                <c:pt idx="90">
                  <c:v>3374</c:v>
                </c:pt>
                <c:pt idx="91">
                  <c:v>3376</c:v>
                </c:pt>
                <c:pt idx="92">
                  <c:v>3385</c:v>
                </c:pt>
                <c:pt idx="93">
                  <c:v>3394</c:v>
                </c:pt>
                <c:pt idx="94">
                  <c:v>3401</c:v>
                </c:pt>
                <c:pt idx="95">
                  <c:v>3426</c:v>
                </c:pt>
                <c:pt idx="96">
                  <c:v>3468</c:v>
                </c:pt>
                <c:pt idx="97">
                  <c:v>3514</c:v>
                </c:pt>
                <c:pt idx="98">
                  <c:v>3527</c:v>
                </c:pt>
                <c:pt idx="99">
                  <c:v>3535</c:v>
                </c:pt>
                <c:pt idx="100">
                  <c:v>3538</c:v>
                </c:pt>
                <c:pt idx="101">
                  <c:v>3539</c:v>
                </c:pt>
                <c:pt idx="102">
                  <c:v>3540</c:v>
                </c:pt>
                <c:pt idx="103">
                  <c:v>3542</c:v>
                </c:pt>
                <c:pt idx="104">
                  <c:v>3545</c:v>
                </c:pt>
                <c:pt idx="105">
                  <c:v>3545</c:v>
                </c:pt>
                <c:pt idx="106">
                  <c:v>3547</c:v>
                </c:pt>
              </c:numCache>
            </c:numRef>
          </c:val>
          <c:smooth val="0"/>
          <c:extLst>
            <c:ext xmlns:c16="http://schemas.microsoft.com/office/drawing/2014/chart" uri="{C3380CC4-5D6E-409C-BE32-E72D297353CC}">
              <c16:uniqueId val="{00000000-10FA-42D7-9B9E-2C5C730CAFBE}"/>
            </c:ext>
          </c:extLst>
        </c:ser>
        <c:dLbls>
          <c:showLegendKey val="0"/>
          <c:showVal val="0"/>
          <c:showCatName val="0"/>
          <c:showSerName val="0"/>
          <c:showPercent val="0"/>
          <c:showBubbleSize val="0"/>
        </c:dLbls>
        <c:smooth val="0"/>
        <c:axId val="658920928"/>
        <c:axId val="658922896"/>
      </c:lineChart>
      <c:dateAx>
        <c:axId val="65892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8922896"/>
        <c:crosses val="autoZero"/>
        <c:auto val="1"/>
        <c:lblOffset val="100"/>
        <c:baseTimeUnit val="days"/>
      </c:dateAx>
      <c:valAx>
        <c:axId val="65892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892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 Organic Reach</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131</c:v>
                </c:pt>
                <c:pt idx="1">
                  <c:v>136</c:v>
                </c:pt>
                <c:pt idx="2">
                  <c:v>153</c:v>
                </c:pt>
                <c:pt idx="3">
                  <c:v>115</c:v>
                </c:pt>
                <c:pt idx="4">
                  <c:v>112</c:v>
                </c:pt>
                <c:pt idx="5">
                  <c:v>134</c:v>
                </c:pt>
                <c:pt idx="6">
                  <c:v>177</c:v>
                </c:pt>
                <c:pt idx="7">
                  <c:v>193</c:v>
                </c:pt>
                <c:pt idx="8">
                  <c:v>151</c:v>
                </c:pt>
                <c:pt idx="9">
                  <c:v>127</c:v>
                </c:pt>
                <c:pt idx="10">
                  <c:v>97</c:v>
                </c:pt>
                <c:pt idx="11">
                  <c:v>111</c:v>
                </c:pt>
                <c:pt idx="12">
                  <c:v>122</c:v>
                </c:pt>
                <c:pt idx="13">
                  <c:v>1023</c:v>
                </c:pt>
                <c:pt idx="14">
                  <c:v>898</c:v>
                </c:pt>
                <c:pt idx="15">
                  <c:v>191</c:v>
                </c:pt>
                <c:pt idx="16">
                  <c:v>309</c:v>
                </c:pt>
                <c:pt idx="17">
                  <c:v>163</c:v>
                </c:pt>
                <c:pt idx="18">
                  <c:v>147</c:v>
                </c:pt>
                <c:pt idx="19">
                  <c:v>150</c:v>
                </c:pt>
                <c:pt idx="20">
                  <c:v>96</c:v>
                </c:pt>
                <c:pt idx="21">
                  <c:v>120</c:v>
                </c:pt>
                <c:pt idx="22">
                  <c:v>499</c:v>
                </c:pt>
                <c:pt idx="23">
                  <c:v>925</c:v>
                </c:pt>
                <c:pt idx="24">
                  <c:v>278</c:v>
                </c:pt>
                <c:pt idx="25">
                  <c:v>174</c:v>
                </c:pt>
                <c:pt idx="26">
                  <c:v>181</c:v>
                </c:pt>
                <c:pt idx="27">
                  <c:v>139</c:v>
                </c:pt>
                <c:pt idx="28">
                  <c:v>118</c:v>
                </c:pt>
                <c:pt idx="29">
                  <c:v>599</c:v>
                </c:pt>
                <c:pt idx="30">
                  <c:v>182</c:v>
                </c:pt>
                <c:pt idx="31">
                  <c:v>167</c:v>
                </c:pt>
                <c:pt idx="32">
                  <c:v>139</c:v>
                </c:pt>
                <c:pt idx="33">
                  <c:v>132</c:v>
                </c:pt>
                <c:pt idx="34">
                  <c:v>105</c:v>
                </c:pt>
                <c:pt idx="35">
                  <c:v>101</c:v>
                </c:pt>
                <c:pt idx="36">
                  <c:v>136</c:v>
                </c:pt>
                <c:pt idx="37">
                  <c:v>540</c:v>
                </c:pt>
                <c:pt idx="38">
                  <c:v>179</c:v>
                </c:pt>
                <c:pt idx="39">
                  <c:v>131</c:v>
                </c:pt>
                <c:pt idx="40">
                  <c:v>171</c:v>
                </c:pt>
                <c:pt idx="41">
                  <c:v>113</c:v>
                </c:pt>
                <c:pt idx="42">
                  <c:v>687</c:v>
                </c:pt>
                <c:pt idx="43">
                  <c:v>403</c:v>
                </c:pt>
                <c:pt idx="44">
                  <c:v>750</c:v>
                </c:pt>
                <c:pt idx="45">
                  <c:v>283</c:v>
                </c:pt>
                <c:pt idx="46">
                  <c:v>185</c:v>
                </c:pt>
                <c:pt idx="47">
                  <c:v>202</c:v>
                </c:pt>
                <c:pt idx="48">
                  <c:v>115</c:v>
                </c:pt>
                <c:pt idx="49">
                  <c:v>543</c:v>
                </c:pt>
                <c:pt idx="50">
                  <c:v>164</c:v>
                </c:pt>
                <c:pt idx="51">
                  <c:v>1591</c:v>
                </c:pt>
                <c:pt idx="52">
                  <c:v>444</c:v>
                </c:pt>
                <c:pt idx="53">
                  <c:v>230</c:v>
                </c:pt>
                <c:pt idx="54">
                  <c:v>179</c:v>
                </c:pt>
                <c:pt idx="55">
                  <c:v>151</c:v>
                </c:pt>
                <c:pt idx="56">
                  <c:v>630</c:v>
                </c:pt>
                <c:pt idx="57">
                  <c:v>170</c:v>
                </c:pt>
                <c:pt idx="58">
                  <c:v>506</c:v>
                </c:pt>
                <c:pt idx="59">
                  <c:v>142</c:v>
                </c:pt>
                <c:pt idx="60">
                  <c:v>140</c:v>
                </c:pt>
                <c:pt idx="61">
                  <c:v>133</c:v>
                </c:pt>
                <c:pt idx="62">
                  <c:v>127</c:v>
                </c:pt>
                <c:pt idx="63">
                  <c:v>506</c:v>
                </c:pt>
                <c:pt idx="64">
                  <c:v>759</c:v>
                </c:pt>
                <c:pt idx="65">
                  <c:v>517</c:v>
                </c:pt>
                <c:pt idx="66">
                  <c:v>171</c:v>
                </c:pt>
                <c:pt idx="67">
                  <c:v>141</c:v>
                </c:pt>
                <c:pt idx="68">
                  <c:v>132</c:v>
                </c:pt>
                <c:pt idx="69">
                  <c:v>119</c:v>
                </c:pt>
                <c:pt idx="70">
                  <c:v>93</c:v>
                </c:pt>
                <c:pt idx="71">
                  <c:v>199</c:v>
                </c:pt>
                <c:pt idx="72">
                  <c:v>1008</c:v>
                </c:pt>
                <c:pt idx="73">
                  <c:v>333</c:v>
                </c:pt>
                <c:pt idx="74">
                  <c:v>169</c:v>
                </c:pt>
                <c:pt idx="75">
                  <c:v>188</c:v>
                </c:pt>
                <c:pt idx="76">
                  <c:v>201</c:v>
                </c:pt>
                <c:pt idx="77">
                  <c:v>717</c:v>
                </c:pt>
                <c:pt idx="78">
                  <c:v>538</c:v>
                </c:pt>
                <c:pt idx="79">
                  <c:v>707</c:v>
                </c:pt>
                <c:pt idx="80">
                  <c:v>193</c:v>
                </c:pt>
                <c:pt idx="81">
                  <c:v>166</c:v>
                </c:pt>
                <c:pt idx="82">
                  <c:v>175</c:v>
                </c:pt>
                <c:pt idx="83">
                  <c:v>111</c:v>
                </c:pt>
                <c:pt idx="84">
                  <c:v>80</c:v>
                </c:pt>
                <c:pt idx="85">
                  <c:v>98</c:v>
                </c:pt>
                <c:pt idx="86">
                  <c:v>115</c:v>
                </c:pt>
                <c:pt idx="87">
                  <c:v>195</c:v>
                </c:pt>
                <c:pt idx="88">
                  <c:v>426</c:v>
                </c:pt>
                <c:pt idx="89">
                  <c:v>222</c:v>
                </c:pt>
                <c:pt idx="90">
                  <c:v>126</c:v>
                </c:pt>
                <c:pt idx="91">
                  <c:v>438</c:v>
                </c:pt>
                <c:pt idx="92">
                  <c:v>1744</c:v>
                </c:pt>
                <c:pt idx="93">
                  <c:v>2467</c:v>
                </c:pt>
                <c:pt idx="94">
                  <c:v>6551</c:v>
                </c:pt>
                <c:pt idx="95">
                  <c:v>15211</c:v>
                </c:pt>
                <c:pt idx="96">
                  <c:v>50643</c:v>
                </c:pt>
                <c:pt idx="97">
                  <c:v>36073</c:v>
                </c:pt>
                <c:pt idx="98">
                  <c:v>18559</c:v>
                </c:pt>
                <c:pt idx="99">
                  <c:v>8180</c:v>
                </c:pt>
                <c:pt idx="100">
                  <c:v>5863</c:v>
                </c:pt>
                <c:pt idx="101">
                  <c:v>2925</c:v>
                </c:pt>
                <c:pt idx="102">
                  <c:v>2049</c:v>
                </c:pt>
                <c:pt idx="103">
                  <c:v>1173</c:v>
                </c:pt>
                <c:pt idx="104">
                  <c:v>806</c:v>
                </c:pt>
                <c:pt idx="105">
                  <c:v>757</c:v>
                </c:pt>
                <c:pt idx="106">
                  <c:v>667</c:v>
                </c:pt>
              </c:numCache>
            </c:numRef>
          </c:val>
          <c:smooth val="0"/>
          <c:extLst>
            <c:ext xmlns:c16="http://schemas.microsoft.com/office/drawing/2014/chart" uri="{C3380CC4-5D6E-409C-BE32-E72D297353CC}">
              <c16:uniqueId val="{00000000-26BA-4C30-9922-DA5C59F8A13D}"/>
            </c:ext>
          </c:extLst>
        </c:ser>
        <c:ser>
          <c:idx val="1"/>
          <c:order val="1"/>
          <c:tx>
            <c:strRef>
              <c:f>Sheet1!$C$1</c:f>
              <c:strCache>
                <c:ptCount val="1"/>
                <c:pt idx="0">
                  <c:v>TrendSet Paid Reach</c:v>
                </c:pt>
              </c:strCache>
            </c:strRef>
          </c:tx>
          <c:spPr>
            <a:ln w="28575" cap="rnd">
              <a:solidFill>
                <a:schemeClr val="accent2"/>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Sheet1!$C$2:$C$108</c:f>
              <c:numCache>
                <c:formatCode>General</c:formatCode>
                <c:ptCount val="10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numCache>
            </c:numRef>
          </c:val>
          <c:smooth val="0"/>
          <c:extLst>
            <c:ext xmlns:c16="http://schemas.microsoft.com/office/drawing/2014/chart" uri="{C3380CC4-5D6E-409C-BE32-E72D297353CC}">
              <c16:uniqueId val="{00000001-26BA-4C30-9922-DA5C59F8A13D}"/>
            </c:ext>
          </c:extLst>
        </c:ser>
        <c:ser>
          <c:idx val="2"/>
          <c:order val="2"/>
          <c:tx>
            <c:strRef>
              <c:f>Sheet1!$D$1</c:f>
              <c:strCache>
                <c:ptCount val="1"/>
                <c:pt idx="0">
                  <c:v>TrendSet Viral Reach</c:v>
                </c:pt>
              </c:strCache>
            </c:strRef>
          </c:tx>
          <c:spPr>
            <a:ln w="28575" cap="rnd">
              <a:solidFill>
                <a:schemeClr val="accent3"/>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Sheet1!$D$2:$D$108</c:f>
              <c:numCache>
                <c:formatCode>General</c:formatCode>
                <c:ptCount val="107"/>
                <c:pt idx="0">
                  <c:v>127</c:v>
                </c:pt>
                <c:pt idx="1">
                  <c:v>133</c:v>
                </c:pt>
                <c:pt idx="2">
                  <c:v>153</c:v>
                </c:pt>
                <c:pt idx="3">
                  <c:v>115</c:v>
                </c:pt>
                <c:pt idx="4">
                  <c:v>109</c:v>
                </c:pt>
                <c:pt idx="5">
                  <c:v>134</c:v>
                </c:pt>
                <c:pt idx="6">
                  <c:v>177</c:v>
                </c:pt>
                <c:pt idx="7">
                  <c:v>191</c:v>
                </c:pt>
                <c:pt idx="8">
                  <c:v>147</c:v>
                </c:pt>
                <c:pt idx="9">
                  <c:v>126</c:v>
                </c:pt>
                <c:pt idx="10">
                  <c:v>96</c:v>
                </c:pt>
                <c:pt idx="11">
                  <c:v>109</c:v>
                </c:pt>
                <c:pt idx="12">
                  <c:v>120</c:v>
                </c:pt>
                <c:pt idx="13">
                  <c:v>183</c:v>
                </c:pt>
                <c:pt idx="14">
                  <c:v>136</c:v>
                </c:pt>
                <c:pt idx="15">
                  <c:v>100</c:v>
                </c:pt>
                <c:pt idx="16">
                  <c:v>128</c:v>
                </c:pt>
                <c:pt idx="17">
                  <c:v>111</c:v>
                </c:pt>
                <c:pt idx="18">
                  <c:v>124</c:v>
                </c:pt>
                <c:pt idx="19">
                  <c:v>129</c:v>
                </c:pt>
                <c:pt idx="20">
                  <c:v>90</c:v>
                </c:pt>
                <c:pt idx="21">
                  <c:v>117</c:v>
                </c:pt>
                <c:pt idx="22">
                  <c:v>495</c:v>
                </c:pt>
                <c:pt idx="23">
                  <c:v>303</c:v>
                </c:pt>
                <c:pt idx="24">
                  <c:v>207</c:v>
                </c:pt>
                <c:pt idx="25">
                  <c:v>146</c:v>
                </c:pt>
                <c:pt idx="26">
                  <c:v>154</c:v>
                </c:pt>
                <c:pt idx="27">
                  <c:v>136</c:v>
                </c:pt>
                <c:pt idx="28">
                  <c:v>117</c:v>
                </c:pt>
                <c:pt idx="29">
                  <c:v>117</c:v>
                </c:pt>
                <c:pt idx="30">
                  <c:v>114</c:v>
                </c:pt>
                <c:pt idx="31">
                  <c:v>145</c:v>
                </c:pt>
                <c:pt idx="32">
                  <c:v>118</c:v>
                </c:pt>
                <c:pt idx="33">
                  <c:v>126</c:v>
                </c:pt>
                <c:pt idx="34">
                  <c:v>97</c:v>
                </c:pt>
                <c:pt idx="35">
                  <c:v>98</c:v>
                </c:pt>
                <c:pt idx="36">
                  <c:v>133</c:v>
                </c:pt>
                <c:pt idx="37">
                  <c:v>97</c:v>
                </c:pt>
                <c:pt idx="38">
                  <c:v>139</c:v>
                </c:pt>
                <c:pt idx="39">
                  <c:v>115</c:v>
                </c:pt>
                <c:pt idx="40">
                  <c:v>148</c:v>
                </c:pt>
                <c:pt idx="41">
                  <c:v>105</c:v>
                </c:pt>
                <c:pt idx="42">
                  <c:v>232</c:v>
                </c:pt>
                <c:pt idx="43">
                  <c:v>334</c:v>
                </c:pt>
                <c:pt idx="44">
                  <c:v>142</c:v>
                </c:pt>
                <c:pt idx="45">
                  <c:v>173</c:v>
                </c:pt>
                <c:pt idx="46">
                  <c:v>147</c:v>
                </c:pt>
                <c:pt idx="47">
                  <c:v>155</c:v>
                </c:pt>
                <c:pt idx="48">
                  <c:v>101</c:v>
                </c:pt>
                <c:pt idx="49">
                  <c:v>117</c:v>
                </c:pt>
                <c:pt idx="50">
                  <c:v>96</c:v>
                </c:pt>
                <c:pt idx="51">
                  <c:v>1537</c:v>
                </c:pt>
                <c:pt idx="52">
                  <c:v>412</c:v>
                </c:pt>
                <c:pt idx="53">
                  <c:v>222</c:v>
                </c:pt>
                <c:pt idx="54">
                  <c:v>174</c:v>
                </c:pt>
                <c:pt idx="55">
                  <c:v>148</c:v>
                </c:pt>
                <c:pt idx="56">
                  <c:v>140</c:v>
                </c:pt>
                <c:pt idx="57">
                  <c:v>112</c:v>
                </c:pt>
                <c:pt idx="58">
                  <c:v>96</c:v>
                </c:pt>
                <c:pt idx="59">
                  <c:v>92</c:v>
                </c:pt>
                <c:pt idx="60">
                  <c:v>112</c:v>
                </c:pt>
                <c:pt idx="61">
                  <c:v>109</c:v>
                </c:pt>
                <c:pt idx="62">
                  <c:v>115</c:v>
                </c:pt>
                <c:pt idx="63">
                  <c:v>101</c:v>
                </c:pt>
                <c:pt idx="64">
                  <c:v>114</c:v>
                </c:pt>
                <c:pt idx="65">
                  <c:v>100</c:v>
                </c:pt>
                <c:pt idx="66">
                  <c:v>99</c:v>
                </c:pt>
                <c:pt idx="67">
                  <c:v>93</c:v>
                </c:pt>
                <c:pt idx="68">
                  <c:v>100</c:v>
                </c:pt>
                <c:pt idx="69">
                  <c:v>109</c:v>
                </c:pt>
                <c:pt idx="70">
                  <c:v>91</c:v>
                </c:pt>
                <c:pt idx="71">
                  <c:v>197</c:v>
                </c:pt>
                <c:pt idx="72">
                  <c:v>627</c:v>
                </c:pt>
                <c:pt idx="73">
                  <c:v>294</c:v>
                </c:pt>
                <c:pt idx="74">
                  <c:v>144</c:v>
                </c:pt>
                <c:pt idx="75">
                  <c:v>156</c:v>
                </c:pt>
                <c:pt idx="76">
                  <c:v>190</c:v>
                </c:pt>
                <c:pt idx="77">
                  <c:v>276</c:v>
                </c:pt>
                <c:pt idx="78">
                  <c:v>439</c:v>
                </c:pt>
                <c:pt idx="79">
                  <c:v>194</c:v>
                </c:pt>
                <c:pt idx="80">
                  <c:v>113</c:v>
                </c:pt>
                <c:pt idx="81">
                  <c:v>142</c:v>
                </c:pt>
                <c:pt idx="82">
                  <c:v>156</c:v>
                </c:pt>
                <c:pt idx="83">
                  <c:v>109</c:v>
                </c:pt>
                <c:pt idx="84">
                  <c:v>77</c:v>
                </c:pt>
                <c:pt idx="85">
                  <c:v>91</c:v>
                </c:pt>
                <c:pt idx="86">
                  <c:v>110</c:v>
                </c:pt>
                <c:pt idx="87">
                  <c:v>191</c:v>
                </c:pt>
                <c:pt idx="88">
                  <c:v>419</c:v>
                </c:pt>
                <c:pt idx="89">
                  <c:v>207</c:v>
                </c:pt>
                <c:pt idx="90">
                  <c:v>117</c:v>
                </c:pt>
                <c:pt idx="91">
                  <c:v>107</c:v>
                </c:pt>
                <c:pt idx="92">
                  <c:v>1339</c:v>
                </c:pt>
                <c:pt idx="93">
                  <c:v>1652</c:v>
                </c:pt>
                <c:pt idx="94">
                  <c:v>5870</c:v>
                </c:pt>
                <c:pt idx="95">
                  <c:v>14593</c:v>
                </c:pt>
                <c:pt idx="96">
                  <c:v>49406</c:v>
                </c:pt>
                <c:pt idx="97">
                  <c:v>35425</c:v>
                </c:pt>
                <c:pt idx="98">
                  <c:v>17392</c:v>
                </c:pt>
                <c:pt idx="99">
                  <c:v>7903</c:v>
                </c:pt>
                <c:pt idx="100">
                  <c:v>3854</c:v>
                </c:pt>
                <c:pt idx="101">
                  <c:v>2210</c:v>
                </c:pt>
                <c:pt idx="102">
                  <c:v>1698</c:v>
                </c:pt>
                <c:pt idx="103">
                  <c:v>914</c:v>
                </c:pt>
                <c:pt idx="104">
                  <c:v>581</c:v>
                </c:pt>
                <c:pt idx="105">
                  <c:v>651</c:v>
                </c:pt>
                <c:pt idx="106">
                  <c:v>525</c:v>
                </c:pt>
              </c:numCache>
            </c:numRef>
          </c:val>
          <c:smooth val="0"/>
          <c:extLst>
            <c:ext xmlns:c16="http://schemas.microsoft.com/office/drawing/2014/chart" uri="{C3380CC4-5D6E-409C-BE32-E72D297353CC}">
              <c16:uniqueId val="{00000002-26BA-4C30-9922-DA5C59F8A13D}"/>
            </c:ext>
          </c:extLst>
        </c:ser>
        <c:dLbls>
          <c:showLegendKey val="0"/>
          <c:showVal val="0"/>
          <c:showCatName val="0"/>
          <c:showSerName val="0"/>
          <c:showPercent val="0"/>
          <c:showBubbleSize val="0"/>
        </c:dLbls>
        <c:smooth val="0"/>
        <c:axId val="537639344"/>
        <c:axId val="537639016"/>
      </c:lineChart>
      <c:dateAx>
        <c:axId val="537639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39016"/>
        <c:crosses val="autoZero"/>
        <c:auto val="1"/>
        <c:lblOffset val="100"/>
        <c:baseTimeUnit val="days"/>
      </c:dateAx>
      <c:valAx>
        <c:axId val="53763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3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0</c:v>
                </c:pt>
                <c:pt idx="1">
                  <c:v>0</c:v>
                </c:pt>
                <c:pt idx="2">
                  <c:v>0</c:v>
                </c:pt>
                <c:pt idx="3">
                  <c:v>0</c:v>
                </c:pt>
                <c:pt idx="4">
                  <c:v>0</c:v>
                </c:pt>
                <c:pt idx="5">
                  <c:v>0</c:v>
                </c:pt>
                <c:pt idx="6">
                  <c:v>0</c:v>
                </c:pt>
                <c:pt idx="7">
                  <c:v>0</c:v>
                </c:pt>
                <c:pt idx="8">
                  <c:v>0</c:v>
                </c:pt>
                <c:pt idx="9">
                  <c:v>0</c:v>
                </c:pt>
                <c:pt idx="10">
                  <c:v>0</c:v>
                </c:pt>
                <c:pt idx="11">
                  <c:v>0</c:v>
                </c:pt>
                <c:pt idx="12">
                  <c:v>0</c:v>
                </c:pt>
                <c:pt idx="13">
                  <c:v>0.31201248049921998</c:v>
                </c:pt>
                <c:pt idx="14">
                  <c:v>0.28081123244929801</c:v>
                </c:pt>
                <c:pt idx="15">
                  <c:v>0</c:v>
                </c:pt>
                <c:pt idx="16">
                  <c:v>0.15600624024960999</c:v>
                </c:pt>
                <c:pt idx="17">
                  <c:v>0</c:v>
                </c:pt>
                <c:pt idx="18">
                  <c:v>0</c:v>
                </c:pt>
                <c:pt idx="19">
                  <c:v>0</c:v>
                </c:pt>
                <c:pt idx="20">
                  <c:v>0</c:v>
                </c:pt>
                <c:pt idx="21">
                  <c:v>0</c:v>
                </c:pt>
                <c:pt idx="22">
                  <c:v>0</c:v>
                </c:pt>
                <c:pt idx="23">
                  <c:v>0.78027465667915097</c:v>
                </c:pt>
                <c:pt idx="24">
                  <c:v>0</c:v>
                </c:pt>
                <c:pt idx="25">
                  <c:v>0</c:v>
                </c:pt>
                <c:pt idx="26">
                  <c:v>0</c:v>
                </c:pt>
                <c:pt idx="27">
                  <c:v>0</c:v>
                </c:pt>
                <c:pt idx="28">
                  <c:v>0</c:v>
                </c:pt>
                <c:pt idx="29">
                  <c:v>0.43681747269890803</c:v>
                </c:pt>
                <c:pt idx="30">
                  <c:v>0</c:v>
                </c:pt>
                <c:pt idx="31">
                  <c:v>0</c:v>
                </c:pt>
                <c:pt idx="32">
                  <c:v>0</c:v>
                </c:pt>
                <c:pt idx="33">
                  <c:v>0</c:v>
                </c:pt>
                <c:pt idx="34">
                  <c:v>0</c:v>
                </c:pt>
                <c:pt idx="35">
                  <c:v>0</c:v>
                </c:pt>
                <c:pt idx="36">
                  <c:v>0</c:v>
                </c:pt>
                <c:pt idx="37">
                  <c:v>0.24953212726138499</c:v>
                </c:pt>
                <c:pt idx="38">
                  <c:v>0</c:v>
                </c:pt>
                <c:pt idx="39">
                  <c:v>0</c:v>
                </c:pt>
                <c:pt idx="40">
                  <c:v>0</c:v>
                </c:pt>
                <c:pt idx="41">
                  <c:v>0</c:v>
                </c:pt>
                <c:pt idx="42">
                  <c:v>0.31191515907673101</c:v>
                </c:pt>
                <c:pt idx="43">
                  <c:v>0</c:v>
                </c:pt>
                <c:pt idx="44">
                  <c:v>0.59263880224578902</c:v>
                </c:pt>
                <c:pt idx="45">
                  <c:v>0</c:v>
                </c:pt>
                <c:pt idx="46">
                  <c:v>0</c:v>
                </c:pt>
                <c:pt idx="47">
                  <c:v>0</c:v>
                </c:pt>
                <c:pt idx="48">
                  <c:v>0</c:v>
                </c:pt>
                <c:pt idx="49">
                  <c:v>0.74743070694487701</c:v>
                </c:pt>
                <c:pt idx="50">
                  <c:v>0</c:v>
                </c:pt>
                <c:pt idx="51">
                  <c:v>0</c:v>
                </c:pt>
                <c:pt idx="52">
                  <c:v>0</c:v>
                </c:pt>
                <c:pt idx="53">
                  <c:v>0</c:v>
                </c:pt>
                <c:pt idx="54">
                  <c:v>0</c:v>
                </c:pt>
                <c:pt idx="55">
                  <c:v>0</c:v>
                </c:pt>
                <c:pt idx="56">
                  <c:v>0.30988534242330301</c:v>
                </c:pt>
                <c:pt idx="57">
                  <c:v>0</c:v>
                </c:pt>
                <c:pt idx="58">
                  <c:v>0.37186241090796401</c:v>
                </c:pt>
                <c:pt idx="59">
                  <c:v>0</c:v>
                </c:pt>
                <c:pt idx="60">
                  <c:v>0</c:v>
                </c:pt>
                <c:pt idx="61">
                  <c:v>0</c:v>
                </c:pt>
                <c:pt idx="62">
                  <c:v>0</c:v>
                </c:pt>
                <c:pt idx="63">
                  <c:v>0.335161486898233</c:v>
                </c:pt>
                <c:pt idx="64">
                  <c:v>0.24316109422492399</c:v>
                </c:pt>
                <c:pt idx="65">
                  <c:v>0.242718446601942</c:v>
                </c:pt>
                <c:pt idx="66">
                  <c:v>0</c:v>
                </c:pt>
                <c:pt idx="67">
                  <c:v>0</c:v>
                </c:pt>
                <c:pt idx="68">
                  <c:v>0</c:v>
                </c:pt>
                <c:pt idx="69">
                  <c:v>0</c:v>
                </c:pt>
                <c:pt idx="70">
                  <c:v>0</c:v>
                </c:pt>
                <c:pt idx="71">
                  <c:v>0</c:v>
                </c:pt>
                <c:pt idx="72">
                  <c:v>0.389221556886228</c:v>
                </c:pt>
                <c:pt idx="73">
                  <c:v>0</c:v>
                </c:pt>
                <c:pt idx="74">
                  <c:v>0</c:v>
                </c:pt>
                <c:pt idx="75">
                  <c:v>0</c:v>
                </c:pt>
                <c:pt idx="76">
                  <c:v>0</c:v>
                </c:pt>
                <c:pt idx="77">
                  <c:v>0.53795576808129097</c:v>
                </c:pt>
                <c:pt idx="78">
                  <c:v>0</c:v>
                </c:pt>
                <c:pt idx="79">
                  <c:v>0.53715308863026001</c:v>
                </c:pt>
                <c:pt idx="80">
                  <c:v>0</c:v>
                </c:pt>
                <c:pt idx="81">
                  <c:v>0</c:v>
                </c:pt>
                <c:pt idx="82">
                  <c:v>0</c:v>
                </c:pt>
                <c:pt idx="83">
                  <c:v>0</c:v>
                </c:pt>
                <c:pt idx="84">
                  <c:v>0</c:v>
                </c:pt>
                <c:pt idx="85">
                  <c:v>0</c:v>
                </c:pt>
                <c:pt idx="86">
                  <c:v>0</c:v>
                </c:pt>
                <c:pt idx="87">
                  <c:v>0</c:v>
                </c:pt>
                <c:pt idx="88">
                  <c:v>0</c:v>
                </c:pt>
                <c:pt idx="89">
                  <c:v>0</c:v>
                </c:pt>
                <c:pt idx="90">
                  <c:v>0</c:v>
                </c:pt>
                <c:pt idx="91">
                  <c:v>0.65204505038529903</c:v>
                </c:pt>
                <c:pt idx="92">
                  <c:v>0</c:v>
                </c:pt>
                <c:pt idx="93">
                  <c:v>0.70921985815602795</c:v>
                </c:pt>
                <c:pt idx="94">
                  <c:v>0.55981143193871497</c:v>
                </c:pt>
                <c:pt idx="95">
                  <c:v>0.64610866372980902</c:v>
                </c:pt>
                <c:pt idx="96">
                  <c:v>0.49843026831083898</c:v>
                </c:pt>
                <c:pt idx="97">
                  <c:v>0.201380897583429</c:v>
                </c:pt>
                <c:pt idx="98">
                  <c:v>0.71204784961549406</c:v>
                </c:pt>
                <c:pt idx="99">
                  <c:v>0</c:v>
                </c:pt>
                <c:pt idx="100">
                  <c:v>0</c:v>
                </c:pt>
                <c:pt idx="101">
                  <c:v>0.33936651583710398</c:v>
                </c:pt>
                <c:pt idx="102">
                  <c:v>0</c:v>
                </c:pt>
                <c:pt idx="103">
                  <c:v>0</c:v>
                </c:pt>
                <c:pt idx="104">
                  <c:v>0</c:v>
                </c:pt>
                <c:pt idx="105">
                  <c:v>0</c:v>
                </c:pt>
                <c:pt idx="106">
                  <c:v>0</c:v>
                </c:pt>
              </c:numCache>
            </c:numRef>
          </c:val>
          <c:smooth val="0"/>
          <c:extLst>
            <c:ext xmlns:c16="http://schemas.microsoft.com/office/drawing/2014/chart" uri="{C3380CC4-5D6E-409C-BE32-E72D297353CC}">
              <c16:uniqueId val="{00000000-6A7A-417C-B90F-051F7D60BEFF}"/>
            </c:ext>
          </c:extLst>
        </c:ser>
        <c:dLbls>
          <c:showLegendKey val="0"/>
          <c:showVal val="0"/>
          <c:showCatName val="0"/>
          <c:showSerName val="0"/>
          <c:showPercent val="0"/>
          <c:showBubbleSize val="0"/>
        </c:dLbls>
        <c:smooth val="0"/>
        <c:axId val="537684608"/>
        <c:axId val="537685920"/>
      </c:lineChart>
      <c:dateAx>
        <c:axId val="53768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85920"/>
        <c:crosses val="autoZero"/>
        <c:auto val="1"/>
        <c:lblOffset val="100"/>
        <c:baseTimeUnit val="days"/>
      </c:dateAx>
      <c:valAx>
        <c:axId val="53768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8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2</c:v>
                </c:pt>
                <c:pt idx="1">
                  <c:v>1</c:v>
                </c:pt>
                <c:pt idx="2">
                  <c:v>1</c:v>
                </c:pt>
                <c:pt idx="3">
                  <c:v>1</c:v>
                </c:pt>
                <c:pt idx="4">
                  <c:v>2</c:v>
                </c:pt>
                <c:pt idx="5">
                  <c:v>1</c:v>
                </c:pt>
                <c:pt idx="6">
                  <c:v>0</c:v>
                </c:pt>
                <c:pt idx="7">
                  <c:v>1</c:v>
                </c:pt>
                <c:pt idx="8">
                  <c:v>3</c:v>
                </c:pt>
                <c:pt idx="9">
                  <c:v>1</c:v>
                </c:pt>
                <c:pt idx="10">
                  <c:v>1</c:v>
                </c:pt>
                <c:pt idx="11">
                  <c:v>4</c:v>
                </c:pt>
                <c:pt idx="12">
                  <c:v>0</c:v>
                </c:pt>
                <c:pt idx="13">
                  <c:v>27</c:v>
                </c:pt>
                <c:pt idx="14">
                  <c:v>28</c:v>
                </c:pt>
                <c:pt idx="15">
                  <c:v>2</c:v>
                </c:pt>
                <c:pt idx="16">
                  <c:v>8</c:v>
                </c:pt>
                <c:pt idx="17">
                  <c:v>1</c:v>
                </c:pt>
                <c:pt idx="18">
                  <c:v>3</c:v>
                </c:pt>
                <c:pt idx="19">
                  <c:v>2</c:v>
                </c:pt>
                <c:pt idx="20">
                  <c:v>2</c:v>
                </c:pt>
                <c:pt idx="21">
                  <c:v>1</c:v>
                </c:pt>
                <c:pt idx="22">
                  <c:v>13</c:v>
                </c:pt>
                <c:pt idx="23">
                  <c:v>32</c:v>
                </c:pt>
                <c:pt idx="24">
                  <c:v>9</c:v>
                </c:pt>
                <c:pt idx="25">
                  <c:v>0</c:v>
                </c:pt>
                <c:pt idx="26">
                  <c:v>3</c:v>
                </c:pt>
                <c:pt idx="27">
                  <c:v>3</c:v>
                </c:pt>
                <c:pt idx="28">
                  <c:v>0</c:v>
                </c:pt>
                <c:pt idx="29">
                  <c:v>18</c:v>
                </c:pt>
                <c:pt idx="30">
                  <c:v>4</c:v>
                </c:pt>
                <c:pt idx="31">
                  <c:v>3</c:v>
                </c:pt>
                <c:pt idx="32">
                  <c:v>2</c:v>
                </c:pt>
                <c:pt idx="33">
                  <c:v>1</c:v>
                </c:pt>
                <c:pt idx="34">
                  <c:v>0</c:v>
                </c:pt>
                <c:pt idx="35">
                  <c:v>2</c:v>
                </c:pt>
                <c:pt idx="36">
                  <c:v>1</c:v>
                </c:pt>
                <c:pt idx="37">
                  <c:v>12</c:v>
                </c:pt>
                <c:pt idx="38">
                  <c:v>4</c:v>
                </c:pt>
                <c:pt idx="39">
                  <c:v>0</c:v>
                </c:pt>
                <c:pt idx="40">
                  <c:v>2</c:v>
                </c:pt>
                <c:pt idx="41">
                  <c:v>2</c:v>
                </c:pt>
                <c:pt idx="42">
                  <c:v>18</c:v>
                </c:pt>
                <c:pt idx="43">
                  <c:v>16</c:v>
                </c:pt>
                <c:pt idx="44">
                  <c:v>25</c:v>
                </c:pt>
                <c:pt idx="45">
                  <c:v>7</c:v>
                </c:pt>
                <c:pt idx="46">
                  <c:v>5</c:v>
                </c:pt>
                <c:pt idx="47">
                  <c:v>3</c:v>
                </c:pt>
                <c:pt idx="48">
                  <c:v>7</c:v>
                </c:pt>
                <c:pt idx="49">
                  <c:v>10</c:v>
                </c:pt>
                <c:pt idx="50">
                  <c:v>4</c:v>
                </c:pt>
                <c:pt idx="51">
                  <c:v>141</c:v>
                </c:pt>
                <c:pt idx="52">
                  <c:v>20</c:v>
                </c:pt>
                <c:pt idx="53">
                  <c:v>5</c:v>
                </c:pt>
                <c:pt idx="54">
                  <c:v>4</c:v>
                </c:pt>
                <c:pt idx="55">
                  <c:v>1</c:v>
                </c:pt>
                <c:pt idx="56">
                  <c:v>16</c:v>
                </c:pt>
                <c:pt idx="57">
                  <c:v>2</c:v>
                </c:pt>
                <c:pt idx="58">
                  <c:v>13</c:v>
                </c:pt>
                <c:pt idx="59">
                  <c:v>13</c:v>
                </c:pt>
                <c:pt idx="60">
                  <c:v>14</c:v>
                </c:pt>
                <c:pt idx="61">
                  <c:v>10</c:v>
                </c:pt>
                <c:pt idx="62">
                  <c:v>12</c:v>
                </c:pt>
                <c:pt idx="63">
                  <c:v>30</c:v>
                </c:pt>
                <c:pt idx="64">
                  <c:v>30</c:v>
                </c:pt>
                <c:pt idx="65">
                  <c:v>25</c:v>
                </c:pt>
                <c:pt idx="66">
                  <c:v>14</c:v>
                </c:pt>
                <c:pt idx="67">
                  <c:v>15</c:v>
                </c:pt>
                <c:pt idx="68">
                  <c:v>10</c:v>
                </c:pt>
                <c:pt idx="69">
                  <c:v>8</c:v>
                </c:pt>
                <c:pt idx="70">
                  <c:v>2</c:v>
                </c:pt>
                <c:pt idx="71">
                  <c:v>5</c:v>
                </c:pt>
                <c:pt idx="72">
                  <c:v>48</c:v>
                </c:pt>
                <c:pt idx="73">
                  <c:v>9</c:v>
                </c:pt>
                <c:pt idx="74">
                  <c:v>6</c:v>
                </c:pt>
                <c:pt idx="75">
                  <c:v>4</c:v>
                </c:pt>
                <c:pt idx="76">
                  <c:v>12</c:v>
                </c:pt>
                <c:pt idx="77">
                  <c:v>26</c:v>
                </c:pt>
                <c:pt idx="78">
                  <c:v>26</c:v>
                </c:pt>
                <c:pt idx="79">
                  <c:v>28</c:v>
                </c:pt>
                <c:pt idx="80">
                  <c:v>3</c:v>
                </c:pt>
                <c:pt idx="81">
                  <c:v>6</c:v>
                </c:pt>
                <c:pt idx="82">
                  <c:v>3</c:v>
                </c:pt>
                <c:pt idx="83">
                  <c:v>0</c:v>
                </c:pt>
                <c:pt idx="84">
                  <c:v>2</c:v>
                </c:pt>
                <c:pt idx="85">
                  <c:v>2</c:v>
                </c:pt>
                <c:pt idx="86">
                  <c:v>1</c:v>
                </c:pt>
                <c:pt idx="87">
                  <c:v>11</c:v>
                </c:pt>
                <c:pt idx="88">
                  <c:v>13</c:v>
                </c:pt>
                <c:pt idx="89">
                  <c:v>6</c:v>
                </c:pt>
                <c:pt idx="90">
                  <c:v>3</c:v>
                </c:pt>
                <c:pt idx="91">
                  <c:v>9</c:v>
                </c:pt>
                <c:pt idx="92">
                  <c:v>94</c:v>
                </c:pt>
                <c:pt idx="93">
                  <c:v>101</c:v>
                </c:pt>
                <c:pt idx="94">
                  <c:v>180</c:v>
                </c:pt>
                <c:pt idx="95">
                  <c:v>542</c:v>
                </c:pt>
                <c:pt idx="96">
                  <c:v>3532</c:v>
                </c:pt>
                <c:pt idx="97">
                  <c:v>2060</c:v>
                </c:pt>
                <c:pt idx="98">
                  <c:v>822</c:v>
                </c:pt>
                <c:pt idx="99">
                  <c:v>355</c:v>
                </c:pt>
                <c:pt idx="100">
                  <c:v>291</c:v>
                </c:pt>
                <c:pt idx="101">
                  <c:v>107</c:v>
                </c:pt>
                <c:pt idx="102">
                  <c:v>55</c:v>
                </c:pt>
                <c:pt idx="103">
                  <c:v>27</c:v>
                </c:pt>
                <c:pt idx="104">
                  <c:v>12</c:v>
                </c:pt>
                <c:pt idx="105">
                  <c:v>10</c:v>
                </c:pt>
                <c:pt idx="106">
                  <c:v>10</c:v>
                </c:pt>
              </c:numCache>
            </c:numRef>
          </c:val>
          <c:smooth val="0"/>
          <c:extLst>
            <c:ext xmlns:c16="http://schemas.microsoft.com/office/drawing/2014/chart" uri="{C3380CC4-5D6E-409C-BE32-E72D297353CC}">
              <c16:uniqueId val="{00000000-7487-40A4-A0B8-A26ED81881EF}"/>
            </c:ext>
          </c:extLst>
        </c:ser>
        <c:dLbls>
          <c:showLegendKey val="0"/>
          <c:showVal val="0"/>
          <c:showCatName val="0"/>
          <c:showSerName val="0"/>
          <c:showPercent val="0"/>
          <c:showBubbleSize val="0"/>
        </c:dLbls>
        <c:smooth val="0"/>
        <c:axId val="537698712"/>
        <c:axId val="537697400"/>
      </c:lineChart>
      <c:dateAx>
        <c:axId val="537698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97400"/>
        <c:crosses val="autoZero"/>
        <c:auto val="1"/>
        <c:lblOffset val="100"/>
        <c:baseTimeUnit val="days"/>
      </c:dateAx>
      <c:valAx>
        <c:axId val="53769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69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8</c:v>
                </c:pt>
                <c:pt idx="1">
                  <c:v>7</c:v>
                </c:pt>
                <c:pt idx="2">
                  <c:v>8</c:v>
                </c:pt>
                <c:pt idx="3">
                  <c:v>2</c:v>
                </c:pt>
                <c:pt idx="4">
                  <c:v>8</c:v>
                </c:pt>
                <c:pt idx="5">
                  <c:v>3</c:v>
                </c:pt>
                <c:pt idx="6">
                  <c:v>2</c:v>
                </c:pt>
                <c:pt idx="7">
                  <c:v>12</c:v>
                </c:pt>
                <c:pt idx="8">
                  <c:v>15</c:v>
                </c:pt>
                <c:pt idx="9">
                  <c:v>15</c:v>
                </c:pt>
                <c:pt idx="10">
                  <c:v>8</c:v>
                </c:pt>
                <c:pt idx="11">
                  <c:v>9</c:v>
                </c:pt>
                <c:pt idx="12">
                  <c:v>3</c:v>
                </c:pt>
                <c:pt idx="13">
                  <c:v>12</c:v>
                </c:pt>
                <c:pt idx="14">
                  <c:v>14</c:v>
                </c:pt>
                <c:pt idx="15">
                  <c:v>3</c:v>
                </c:pt>
                <c:pt idx="16">
                  <c:v>12</c:v>
                </c:pt>
                <c:pt idx="17">
                  <c:v>7</c:v>
                </c:pt>
                <c:pt idx="18">
                  <c:v>8</c:v>
                </c:pt>
                <c:pt idx="19">
                  <c:v>3</c:v>
                </c:pt>
                <c:pt idx="20">
                  <c:v>11</c:v>
                </c:pt>
                <c:pt idx="21">
                  <c:v>12</c:v>
                </c:pt>
                <c:pt idx="22">
                  <c:v>11</c:v>
                </c:pt>
                <c:pt idx="23">
                  <c:v>8</c:v>
                </c:pt>
                <c:pt idx="24">
                  <c:v>4</c:v>
                </c:pt>
                <c:pt idx="25">
                  <c:v>3</c:v>
                </c:pt>
                <c:pt idx="26">
                  <c:v>9</c:v>
                </c:pt>
                <c:pt idx="27">
                  <c:v>10</c:v>
                </c:pt>
                <c:pt idx="28">
                  <c:v>12</c:v>
                </c:pt>
                <c:pt idx="29">
                  <c:v>9</c:v>
                </c:pt>
                <c:pt idx="30">
                  <c:v>7</c:v>
                </c:pt>
                <c:pt idx="31">
                  <c:v>10</c:v>
                </c:pt>
                <c:pt idx="32">
                  <c:v>7</c:v>
                </c:pt>
                <c:pt idx="33">
                  <c:v>4</c:v>
                </c:pt>
                <c:pt idx="34">
                  <c:v>6</c:v>
                </c:pt>
                <c:pt idx="35">
                  <c:v>4</c:v>
                </c:pt>
                <c:pt idx="36">
                  <c:v>4</c:v>
                </c:pt>
                <c:pt idx="37">
                  <c:v>3</c:v>
                </c:pt>
                <c:pt idx="38">
                  <c:v>5</c:v>
                </c:pt>
                <c:pt idx="39">
                  <c:v>3</c:v>
                </c:pt>
                <c:pt idx="40">
                  <c:v>3</c:v>
                </c:pt>
                <c:pt idx="41">
                  <c:v>10</c:v>
                </c:pt>
                <c:pt idx="42">
                  <c:v>9</c:v>
                </c:pt>
                <c:pt idx="43">
                  <c:v>4</c:v>
                </c:pt>
                <c:pt idx="44">
                  <c:v>27</c:v>
                </c:pt>
                <c:pt idx="45">
                  <c:v>6</c:v>
                </c:pt>
                <c:pt idx="46">
                  <c:v>4</c:v>
                </c:pt>
                <c:pt idx="47">
                  <c:v>12</c:v>
                </c:pt>
                <c:pt idx="48">
                  <c:v>7</c:v>
                </c:pt>
                <c:pt idx="49">
                  <c:v>10</c:v>
                </c:pt>
                <c:pt idx="50">
                  <c:v>7</c:v>
                </c:pt>
                <c:pt idx="51">
                  <c:v>32</c:v>
                </c:pt>
                <c:pt idx="52">
                  <c:v>15</c:v>
                </c:pt>
                <c:pt idx="53">
                  <c:v>14</c:v>
                </c:pt>
                <c:pt idx="54">
                  <c:v>4</c:v>
                </c:pt>
                <c:pt idx="55">
                  <c:v>7</c:v>
                </c:pt>
                <c:pt idx="56">
                  <c:v>9</c:v>
                </c:pt>
                <c:pt idx="57">
                  <c:v>4</c:v>
                </c:pt>
                <c:pt idx="58">
                  <c:v>14</c:v>
                </c:pt>
                <c:pt idx="59">
                  <c:v>26</c:v>
                </c:pt>
                <c:pt idx="60">
                  <c:v>18</c:v>
                </c:pt>
                <c:pt idx="61">
                  <c:v>20</c:v>
                </c:pt>
                <c:pt idx="62">
                  <c:v>22</c:v>
                </c:pt>
                <c:pt idx="63">
                  <c:v>31</c:v>
                </c:pt>
                <c:pt idx="64">
                  <c:v>17</c:v>
                </c:pt>
                <c:pt idx="65">
                  <c:v>17</c:v>
                </c:pt>
                <c:pt idx="66">
                  <c:v>17</c:v>
                </c:pt>
                <c:pt idx="67">
                  <c:v>15</c:v>
                </c:pt>
                <c:pt idx="68">
                  <c:v>15</c:v>
                </c:pt>
                <c:pt idx="69">
                  <c:v>20</c:v>
                </c:pt>
                <c:pt idx="70">
                  <c:v>5</c:v>
                </c:pt>
                <c:pt idx="71">
                  <c:v>16</c:v>
                </c:pt>
                <c:pt idx="72">
                  <c:v>17</c:v>
                </c:pt>
                <c:pt idx="73">
                  <c:v>14</c:v>
                </c:pt>
                <c:pt idx="74">
                  <c:v>11</c:v>
                </c:pt>
                <c:pt idx="75">
                  <c:v>10</c:v>
                </c:pt>
                <c:pt idx="76">
                  <c:v>24</c:v>
                </c:pt>
                <c:pt idx="77">
                  <c:v>22</c:v>
                </c:pt>
                <c:pt idx="78">
                  <c:v>21</c:v>
                </c:pt>
                <c:pt idx="79">
                  <c:v>34</c:v>
                </c:pt>
                <c:pt idx="80">
                  <c:v>16</c:v>
                </c:pt>
                <c:pt idx="81">
                  <c:v>10</c:v>
                </c:pt>
                <c:pt idx="82">
                  <c:v>14</c:v>
                </c:pt>
                <c:pt idx="83">
                  <c:v>10</c:v>
                </c:pt>
                <c:pt idx="84">
                  <c:v>11</c:v>
                </c:pt>
                <c:pt idx="85">
                  <c:v>14</c:v>
                </c:pt>
                <c:pt idx="86">
                  <c:v>14</c:v>
                </c:pt>
                <c:pt idx="87">
                  <c:v>17</c:v>
                </c:pt>
                <c:pt idx="88">
                  <c:v>25</c:v>
                </c:pt>
                <c:pt idx="89">
                  <c:v>42</c:v>
                </c:pt>
                <c:pt idx="90">
                  <c:v>21</c:v>
                </c:pt>
                <c:pt idx="91">
                  <c:v>17</c:v>
                </c:pt>
                <c:pt idx="92">
                  <c:v>80</c:v>
                </c:pt>
                <c:pt idx="93">
                  <c:v>101</c:v>
                </c:pt>
                <c:pt idx="94">
                  <c:v>117</c:v>
                </c:pt>
                <c:pt idx="95">
                  <c:v>286</c:v>
                </c:pt>
                <c:pt idx="96">
                  <c:v>973</c:v>
                </c:pt>
                <c:pt idx="97">
                  <c:v>598</c:v>
                </c:pt>
                <c:pt idx="98">
                  <c:v>206</c:v>
                </c:pt>
                <c:pt idx="99">
                  <c:v>106</c:v>
                </c:pt>
                <c:pt idx="100">
                  <c:v>79</c:v>
                </c:pt>
                <c:pt idx="101">
                  <c:v>39</c:v>
                </c:pt>
                <c:pt idx="102">
                  <c:v>31</c:v>
                </c:pt>
                <c:pt idx="103">
                  <c:v>32</c:v>
                </c:pt>
                <c:pt idx="104">
                  <c:v>28</c:v>
                </c:pt>
                <c:pt idx="105">
                  <c:v>11</c:v>
                </c:pt>
                <c:pt idx="106">
                  <c:v>24</c:v>
                </c:pt>
              </c:numCache>
            </c:numRef>
          </c:val>
          <c:smooth val="0"/>
          <c:extLst>
            <c:ext xmlns:c16="http://schemas.microsoft.com/office/drawing/2014/chart" uri="{C3380CC4-5D6E-409C-BE32-E72D297353CC}">
              <c16:uniqueId val="{00000000-8DC7-484B-A696-D68120E6D348}"/>
            </c:ext>
          </c:extLst>
        </c:ser>
        <c:dLbls>
          <c:showLegendKey val="0"/>
          <c:showVal val="0"/>
          <c:showCatName val="0"/>
          <c:showSerName val="0"/>
          <c:showPercent val="0"/>
          <c:showBubbleSize val="0"/>
        </c:dLbls>
        <c:smooth val="0"/>
        <c:axId val="537580960"/>
        <c:axId val="537581616"/>
      </c:lineChart>
      <c:dateAx>
        <c:axId val="53758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581616"/>
        <c:crosses val="autoZero"/>
        <c:auto val="1"/>
        <c:lblOffset val="100"/>
        <c:baseTimeUnit val="days"/>
      </c:dateAx>
      <c:valAx>
        <c:axId val="537581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58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F0098-28DD-43F7-8727-C5DD3F1625F6}"/>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5FAF2430-DF1C-4292-9A72-50F3919D6EE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3088682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719CE-449F-4F00-AF1A-BA6DEB628FC7}"/>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A90AE130-835A-4578-9CDC-AD5348EF16AE}"/>
              </a:ext>
            </a:extLst>
          </p:cNvPr>
          <p:cNvGraphicFramePr>
            <a:graphicFrameLocks noGrp="1"/>
          </p:cNvGraphicFramePr>
          <p:nvPr>
            <p:ph type="tbl" sz="quarter" idx="13"/>
            <p:extLst>
              <p:ext uri="{D42A27DB-BD31-4B8C-83A1-F6EECF244321}">
                <p14:modId xmlns:p14="http://schemas.microsoft.com/office/powerpoint/2010/main" val="3593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473728067"/>
                    </a:ext>
                  </a:extLst>
                </a:gridCol>
                <a:gridCol w="493776">
                  <a:extLst>
                    <a:ext uri="{9D8B030D-6E8A-4147-A177-3AD203B41FA5}">
                      <a16:colId xmlns:a16="http://schemas.microsoft.com/office/drawing/2014/main" val="2025208371"/>
                    </a:ext>
                  </a:extLst>
                </a:gridCol>
                <a:gridCol w="246888">
                  <a:extLst>
                    <a:ext uri="{9D8B030D-6E8A-4147-A177-3AD203B41FA5}">
                      <a16:colId xmlns:a16="http://schemas.microsoft.com/office/drawing/2014/main" val="116151428"/>
                    </a:ext>
                  </a:extLst>
                </a:gridCol>
                <a:gridCol w="246888">
                  <a:extLst>
                    <a:ext uri="{9D8B030D-6E8A-4147-A177-3AD203B41FA5}">
                      <a16:colId xmlns:a16="http://schemas.microsoft.com/office/drawing/2014/main" val="1482821426"/>
                    </a:ext>
                  </a:extLst>
                </a:gridCol>
                <a:gridCol w="246888">
                  <a:extLst>
                    <a:ext uri="{9D8B030D-6E8A-4147-A177-3AD203B41FA5}">
                      <a16:colId xmlns:a16="http://schemas.microsoft.com/office/drawing/2014/main" val="2205296131"/>
                    </a:ext>
                  </a:extLst>
                </a:gridCol>
                <a:gridCol w="246888">
                  <a:extLst>
                    <a:ext uri="{9D8B030D-6E8A-4147-A177-3AD203B41FA5}">
                      <a16:colId xmlns:a16="http://schemas.microsoft.com/office/drawing/2014/main" val="947364252"/>
                    </a:ext>
                  </a:extLst>
                </a:gridCol>
                <a:gridCol w="246888">
                  <a:extLst>
                    <a:ext uri="{9D8B030D-6E8A-4147-A177-3AD203B41FA5}">
                      <a16:colId xmlns:a16="http://schemas.microsoft.com/office/drawing/2014/main" val="3485531842"/>
                    </a:ext>
                  </a:extLst>
                </a:gridCol>
                <a:gridCol w="246888">
                  <a:extLst>
                    <a:ext uri="{9D8B030D-6E8A-4147-A177-3AD203B41FA5}">
                      <a16:colId xmlns:a16="http://schemas.microsoft.com/office/drawing/2014/main" val="1293599603"/>
                    </a:ext>
                  </a:extLst>
                </a:gridCol>
                <a:gridCol w="246888">
                  <a:extLst>
                    <a:ext uri="{9D8B030D-6E8A-4147-A177-3AD203B41FA5}">
                      <a16:colId xmlns:a16="http://schemas.microsoft.com/office/drawing/2014/main" val="3159467223"/>
                    </a:ext>
                  </a:extLst>
                </a:gridCol>
                <a:gridCol w="246888">
                  <a:extLst>
                    <a:ext uri="{9D8B030D-6E8A-4147-A177-3AD203B41FA5}">
                      <a16:colId xmlns:a16="http://schemas.microsoft.com/office/drawing/2014/main" val="2338606712"/>
                    </a:ext>
                  </a:extLst>
                </a:gridCol>
                <a:gridCol w="246888">
                  <a:extLst>
                    <a:ext uri="{9D8B030D-6E8A-4147-A177-3AD203B41FA5}">
                      <a16:colId xmlns:a16="http://schemas.microsoft.com/office/drawing/2014/main" val="1885697829"/>
                    </a:ext>
                  </a:extLst>
                </a:gridCol>
                <a:gridCol w="246888">
                  <a:extLst>
                    <a:ext uri="{9D8B030D-6E8A-4147-A177-3AD203B41FA5}">
                      <a16:colId xmlns:a16="http://schemas.microsoft.com/office/drawing/2014/main" val="124202691"/>
                    </a:ext>
                  </a:extLst>
                </a:gridCol>
                <a:gridCol w="246888">
                  <a:extLst>
                    <a:ext uri="{9D8B030D-6E8A-4147-A177-3AD203B41FA5}">
                      <a16:colId xmlns:a16="http://schemas.microsoft.com/office/drawing/2014/main" val="4227809492"/>
                    </a:ext>
                  </a:extLst>
                </a:gridCol>
                <a:gridCol w="246888">
                  <a:extLst>
                    <a:ext uri="{9D8B030D-6E8A-4147-A177-3AD203B41FA5}">
                      <a16:colId xmlns:a16="http://schemas.microsoft.com/office/drawing/2014/main" val="1971761748"/>
                    </a:ext>
                  </a:extLst>
                </a:gridCol>
                <a:gridCol w="246888">
                  <a:extLst>
                    <a:ext uri="{9D8B030D-6E8A-4147-A177-3AD203B41FA5}">
                      <a16:colId xmlns:a16="http://schemas.microsoft.com/office/drawing/2014/main" val="1928750973"/>
                    </a:ext>
                  </a:extLst>
                </a:gridCol>
                <a:gridCol w="246888">
                  <a:extLst>
                    <a:ext uri="{9D8B030D-6E8A-4147-A177-3AD203B41FA5}">
                      <a16:colId xmlns:a16="http://schemas.microsoft.com/office/drawing/2014/main" val="2040558453"/>
                    </a:ext>
                  </a:extLst>
                </a:gridCol>
                <a:gridCol w="246888">
                  <a:extLst>
                    <a:ext uri="{9D8B030D-6E8A-4147-A177-3AD203B41FA5}">
                      <a16:colId xmlns:a16="http://schemas.microsoft.com/office/drawing/2014/main" val="2603711939"/>
                    </a:ext>
                  </a:extLst>
                </a:gridCol>
                <a:gridCol w="246888">
                  <a:extLst>
                    <a:ext uri="{9D8B030D-6E8A-4147-A177-3AD203B41FA5}">
                      <a16:colId xmlns:a16="http://schemas.microsoft.com/office/drawing/2014/main" val="2404065599"/>
                    </a:ext>
                  </a:extLst>
                </a:gridCol>
                <a:gridCol w="246888">
                  <a:extLst>
                    <a:ext uri="{9D8B030D-6E8A-4147-A177-3AD203B41FA5}">
                      <a16:colId xmlns:a16="http://schemas.microsoft.com/office/drawing/2014/main" val="688809957"/>
                    </a:ext>
                  </a:extLst>
                </a:gridCol>
                <a:gridCol w="246888">
                  <a:extLst>
                    <a:ext uri="{9D8B030D-6E8A-4147-A177-3AD203B41FA5}">
                      <a16:colId xmlns:a16="http://schemas.microsoft.com/office/drawing/2014/main" val="1303514132"/>
                    </a:ext>
                  </a:extLst>
                </a:gridCol>
                <a:gridCol w="246888">
                  <a:extLst>
                    <a:ext uri="{9D8B030D-6E8A-4147-A177-3AD203B41FA5}">
                      <a16:colId xmlns:a16="http://schemas.microsoft.com/office/drawing/2014/main" val="2616890278"/>
                    </a:ext>
                  </a:extLst>
                </a:gridCol>
                <a:gridCol w="246888">
                  <a:extLst>
                    <a:ext uri="{9D8B030D-6E8A-4147-A177-3AD203B41FA5}">
                      <a16:colId xmlns:a16="http://schemas.microsoft.com/office/drawing/2014/main" val="3643481986"/>
                    </a:ext>
                  </a:extLst>
                </a:gridCol>
                <a:gridCol w="246888">
                  <a:extLst>
                    <a:ext uri="{9D8B030D-6E8A-4147-A177-3AD203B41FA5}">
                      <a16:colId xmlns:a16="http://schemas.microsoft.com/office/drawing/2014/main" val="34346566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88107453"/>
                  </a:ext>
                </a:extLst>
              </a:tr>
              <a:tr h="370840">
                <a:tc>
                  <a:txBody>
                    <a:bodyPr/>
                    <a:lstStyle/>
                    <a:p>
                      <a:r>
                        <a:rPr lang="en-US" sz="1000"/>
                        <a:t>TrendSet</a:t>
                      </a:r>
                    </a:p>
                  </a:txBody>
                  <a:tcPr/>
                </a:tc>
                <a:tc>
                  <a:txBody>
                    <a:bodyPr/>
                    <a:lstStyle/>
                    <a:p>
                      <a:r>
                        <a:rPr lang="en-US" sz="1000"/>
                        <a:t>3546</a:t>
                      </a:r>
                    </a:p>
                  </a:txBody>
                  <a:tcPr/>
                </a:tc>
                <a:tc>
                  <a:txBody>
                    <a:bodyPr/>
                    <a:lstStyle/>
                    <a:p>
                      <a:r>
                        <a:rPr lang="en-US" sz="1000"/>
                        <a:t>344</a:t>
                      </a:r>
                    </a:p>
                  </a:txBody>
                  <a:tcPr/>
                </a:tc>
                <a:tc>
                  <a:txBody>
                    <a:bodyPr/>
                    <a:lstStyle/>
                    <a:p>
                      <a:r>
                        <a:rPr lang="en-US" sz="1000"/>
                        <a:t>34</a:t>
                      </a:r>
                    </a:p>
                  </a:txBody>
                  <a:tcPr/>
                </a:tc>
                <a:tc>
                  <a:txBody>
                    <a:bodyPr/>
                    <a:lstStyle/>
                    <a:p>
                      <a:r>
                        <a:rPr lang="en-US" sz="1000"/>
                        <a:t>0</a:t>
                      </a:r>
                    </a:p>
                  </a:txBody>
                  <a:tcPr/>
                </a:tc>
                <a:tc>
                  <a:txBody>
                    <a:bodyPr/>
                    <a:lstStyle/>
                    <a:p>
                      <a:r>
                        <a:rPr lang="en-US" sz="1000"/>
                        <a:t>32</a:t>
                      </a:r>
                    </a:p>
                  </a:txBody>
                  <a:tcPr/>
                </a:tc>
                <a:tc>
                  <a:txBody>
                    <a:bodyPr/>
                    <a:lstStyle/>
                    <a:p>
                      <a:r>
                        <a:rPr lang="en-US" sz="1000"/>
                        <a:t>0</a:t>
                      </a:r>
                    </a:p>
                  </a:txBody>
                  <a:tcPr/>
                </a:tc>
                <a:tc>
                  <a:txBody>
                    <a:bodyPr/>
                    <a:lstStyle/>
                    <a:p>
                      <a:r>
                        <a:rPr lang="en-US" sz="1000"/>
                        <a:t>2</a:t>
                      </a:r>
                    </a:p>
                  </a:txBody>
                  <a:tcPr/>
                </a:tc>
                <a:tc>
                  <a:txBody>
                    <a:bodyPr/>
                    <a:lstStyle/>
                    <a:p>
                      <a:r>
                        <a:rPr lang="en-US" sz="1000"/>
                        <a:t>467</a:t>
                      </a:r>
                    </a:p>
                  </a:txBody>
                  <a:tcPr/>
                </a:tc>
                <a:tc>
                  <a:txBody>
                    <a:bodyPr/>
                    <a:lstStyle/>
                    <a:p>
                      <a:r>
                        <a:rPr lang="en-US" sz="1000"/>
                        <a:t>0</a:t>
                      </a:r>
                    </a:p>
                  </a:txBody>
                  <a:tcPr/>
                </a:tc>
                <a:tc>
                  <a:txBody>
                    <a:bodyPr/>
                    <a:lstStyle/>
                    <a:p>
                      <a:r>
                        <a:rPr lang="en-US" sz="1000"/>
                        <a:t>449</a:t>
                      </a:r>
                    </a:p>
                  </a:txBody>
                  <a:tcPr/>
                </a:tc>
                <a:tc>
                  <a:txBody>
                    <a:bodyPr/>
                    <a:lstStyle/>
                    <a:p>
                      <a:r>
                        <a:rPr lang="en-US" sz="1000"/>
                        <a:t>17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18</a:t>
                      </a:r>
                    </a:p>
                  </a:txBody>
                  <a:tcPr/>
                </a:tc>
                <a:tc>
                  <a:txBody>
                    <a:bodyPr/>
                    <a:lstStyle/>
                    <a:p>
                      <a:r>
                        <a:rPr lang="en-US" sz="1000"/>
                        <a:t>47</a:t>
                      </a:r>
                    </a:p>
                  </a:txBody>
                  <a:tcPr/>
                </a:tc>
                <a:tc>
                  <a:txBody>
                    <a:bodyPr/>
                    <a:lstStyle/>
                    <a:p>
                      <a:r>
                        <a:rPr lang="en-US" sz="1000"/>
                        <a:t>532</a:t>
                      </a:r>
                    </a:p>
                  </a:txBody>
                  <a:tcPr/>
                </a:tc>
                <a:tc>
                  <a:txBody>
                    <a:bodyPr/>
                    <a:lstStyle/>
                    <a:p>
                      <a:r>
                        <a:rPr lang="en-US" sz="1000"/>
                        <a:t>2</a:t>
                      </a:r>
                    </a:p>
                  </a:txBody>
                  <a:tcPr/>
                </a:tc>
                <a:tc>
                  <a:txBody>
                    <a:bodyPr/>
                    <a:lstStyle/>
                    <a:p>
                      <a:r>
                        <a:rPr lang="en-US" sz="1000"/>
                        <a:t>0</a:t>
                      </a:r>
                    </a:p>
                  </a:txBody>
                  <a:tcPr/>
                </a:tc>
                <a:tc>
                  <a:txBody>
                    <a:bodyPr/>
                    <a:lstStyle/>
                    <a:p>
                      <a:r>
                        <a:rPr lang="en-US" sz="1000"/>
                        <a:t>0.4638 %</a:t>
                      </a:r>
                    </a:p>
                  </a:txBody>
                  <a:tcPr/>
                </a:tc>
                <a:tc>
                  <a:txBody>
                    <a:bodyPr/>
                    <a:lstStyle/>
                    <a:p>
                      <a:r>
                        <a:rPr lang="en-US" sz="1000"/>
                        <a:t>0.0 %</a:t>
                      </a:r>
                    </a:p>
                  </a:txBody>
                  <a:tcPr/>
                </a:tc>
                <a:extLst>
                  <a:ext uri="{0D108BD9-81ED-4DB2-BD59-A6C34878D82A}">
                    <a16:rowId xmlns:a16="http://schemas.microsoft.com/office/drawing/2014/main" val="3054257832"/>
                  </a:ext>
                </a:extLst>
              </a:tr>
            </a:tbl>
          </a:graphicData>
        </a:graphic>
      </p:graphicFrame>
      <p:sp>
        <p:nvSpPr>
          <p:cNvPr id="4" name="Text Placeholder 3">
            <a:extLst>
              <a:ext uri="{FF2B5EF4-FFF2-40B4-BE49-F238E27FC236}">
                <a16:creationId xmlns:a16="http://schemas.microsoft.com/office/drawing/2014/main" id="{4C54C7EB-DBF2-4656-B475-999041A4749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705407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A909C-6DDB-4BF0-B1A3-607103ECAFFF}"/>
              </a:ext>
            </a:extLst>
          </p:cNvPr>
          <p:cNvSpPr>
            <a:spLocks noGrp="1"/>
          </p:cNvSpPr>
          <p:nvPr>
            <p:ph type="title"/>
          </p:nvPr>
        </p:nvSpPr>
        <p:spPr/>
        <p:txBody>
          <a:bodyPr/>
          <a:lstStyle/>
          <a:p>
            <a:r>
              <a:rPr lang="en-US"/>
              <a:t>Facebook Key Metrics Table | TrendSet</a:t>
            </a:r>
          </a:p>
        </p:txBody>
      </p:sp>
      <p:graphicFrame>
        <p:nvGraphicFramePr>
          <p:cNvPr id="5" name="Table Placeholder 4">
            <a:extLst>
              <a:ext uri="{FF2B5EF4-FFF2-40B4-BE49-F238E27FC236}">
                <a16:creationId xmlns:a16="http://schemas.microsoft.com/office/drawing/2014/main" id="{4BDA6724-37F3-45FA-8FF4-5F736734DF30}"/>
              </a:ext>
            </a:extLst>
          </p:cNvPr>
          <p:cNvGraphicFramePr>
            <a:graphicFrameLocks noGrp="1"/>
          </p:cNvGraphicFramePr>
          <p:nvPr>
            <p:ph type="tbl" sz="quarter" idx="13"/>
            <p:extLst>
              <p:ext uri="{D42A27DB-BD31-4B8C-83A1-F6EECF244321}">
                <p14:modId xmlns:p14="http://schemas.microsoft.com/office/powerpoint/2010/main" val="2352498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514249308"/>
                    </a:ext>
                  </a:extLst>
                </a:gridCol>
                <a:gridCol w="208280">
                  <a:extLst>
                    <a:ext uri="{9D8B030D-6E8A-4147-A177-3AD203B41FA5}">
                      <a16:colId xmlns:a16="http://schemas.microsoft.com/office/drawing/2014/main" val="2254316216"/>
                    </a:ext>
                  </a:extLst>
                </a:gridCol>
                <a:gridCol w="208280">
                  <a:extLst>
                    <a:ext uri="{9D8B030D-6E8A-4147-A177-3AD203B41FA5}">
                      <a16:colId xmlns:a16="http://schemas.microsoft.com/office/drawing/2014/main" val="2081259195"/>
                    </a:ext>
                  </a:extLst>
                </a:gridCol>
                <a:gridCol w="208280">
                  <a:extLst>
                    <a:ext uri="{9D8B030D-6E8A-4147-A177-3AD203B41FA5}">
                      <a16:colId xmlns:a16="http://schemas.microsoft.com/office/drawing/2014/main" val="3110524273"/>
                    </a:ext>
                  </a:extLst>
                </a:gridCol>
                <a:gridCol w="208280">
                  <a:extLst>
                    <a:ext uri="{9D8B030D-6E8A-4147-A177-3AD203B41FA5}">
                      <a16:colId xmlns:a16="http://schemas.microsoft.com/office/drawing/2014/main" val="3654003610"/>
                    </a:ext>
                  </a:extLst>
                </a:gridCol>
                <a:gridCol w="208280">
                  <a:extLst>
                    <a:ext uri="{9D8B030D-6E8A-4147-A177-3AD203B41FA5}">
                      <a16:colId xmlns:a16="http://schemas.microsoft.com/office/drawing/2014/main" val="208663558"/>
                    </a:ext>
                  </a:extLst>
                </a:gridCol>
                <a:gridCol w="208280">
                  <a:extLst>
                    <a:ext uri="{9D8B030D-6E8A-4147-A177-3AD203B41FA5}">
                      <a16:colId xmlns:a16="http://schemas.microsoft.com/office/drawing/2014/main" val="3747505546"/>
                    </a:ext>
                  </a:extLst>
                </a:gridCol>
                <a:gridCol w="208280">
                  <a:extLst>
                    <a:ext uri="{9D8B030D-6E8A-4147-A177-3AD203B41FA5}">
                      <a16:colId xmlns:a16="http://schemas.microsoft.com/office/drawing/2014/main" val="663728285"/>
                    </a:ext>
                  </a:extLst>
                </a:gridCol>
                <a:gridCol w="208280">
                  <a:extLst>
                    <a:ext uri="{9D8B030D-6E8A-4147-A177-3AD203B41FA5}">
                      <a16:colId xmlns:a16="http://schemas.microsoft.com/office/drawing/2014/main" val="1947829053"/>
                    </a:ext>
                  </a:extLst>
                </a:gridCol>
                <a:gridCol w="208280">
                  <a:extLst>
                    <a:ext uri="{9D8B030D-6E8A-4147-A177-3AD203B41FA5}">
                      <a16:colId xmlns:a16="http://schemas.microsoft.com/office/drawing/2014/main" val="4055478738"/>
                    </a:ext>
                  </a:extLst>
                </a:gridCol>
                <a:gridCol w="208280">
                  <a:extLst>
                    <a:ext uri="{9D8B030D-6E8A-4147-A177-3AD203B41FA5}">
                      <a16:colId xmlns:a16="http://schemas.microsoft.com/office/drawing/2014/main" val="3454503185"/>
                    </a:ext>
                  </a:extLst>
                </a:gridCol>
                <a:gridCol w="208280">
                  <a:extLst>
                    <a:ext uri="{9D8B030D-6E8A-4147-A177-3AD203B41FA5}">
                      <a16:colId xmlns:a16="http://schemas.microsoft.com/office/drawing/2014/main" val="3231133041"/>
                    </a:ext>
                  </a:extLst>
                </a:gridCol>
                <a:gridCol w="208280">
                  <a:extLst>
                    <a:ext uri="{9D8B030D-6E8A-4147-A177-3AD203B41FA5}">
                      <a16:colId xmlns:a16="http://schemas.microsoft.com/office/drawing/2014/main" val="3329933096"/>
                    </a:ext>
                  </a:extLst>
                </a:gridCol>
                <a:gridCol w="208280">
                  <a:extLst>
                    <a:ext uri="{9D8B030D-6E8A-4147-A177-3AD203B41FA5}">
                      <a16:colId xmlns:a16="http://schemas.microsoft.com/office/drawing/2014/main" val="3377958405"/>
                    </a:ext>
                  </a:extLst>
                </a:gridCol>
                <a:gridCol w="208280">
                  <a:extLst>
                    <a:ext uri="{9D8B030D-6E8A-4147-A177-3AD203B41FA5}">
                      <a16:colId xmlns:a16="http://schemas.microsoft.com/office/drawing/2014/main" val="3448324345"/>
                    </a:ext>
                  </a:extLst>
                </a:gridCol>
                <a:gridCol w="208280">
                  <a:extLst>
                    <a:ext uri="{9D8B030D-6E8A-4147-A177-3AD203B41FA5}">
                      <a16:colId xmlns:a16="http://schemas.microsoft.com/office/drawing/2014/main" val="2755450563"/>
                    </a:ext>
                  </a:extLst>
                </a:gridCol>
                <a:gridCol w="208280">
                  <a:extLst>
                    <a:ext uri="{9D8B030D-6E8A-4147-A177-3AD203B41FA5}">
                      <a16:colId xmlns:a16="http://schemas.microsoft.com/office/drawing/2014/main" val="2524952448"/>
                    </a:ext>
                  </a:extLst>
                </a:gridCol>
                <a:gridCol w="208280">
                  <a:extLst>
                    <a:ext uri="{9D8B030D-6E8A-4147-A177-3AD203B41FA5}">
                      <a16:colId xmlns:a16="http://schemas.microsoft.com/office/drawing/2014/main" val="2174045601"/>
                    </a:ext>
                  </a:extLst>
                </a:gridCol>
                <a:gridCol w="329184">
                  <a:extLst>
                    <a:ext uri="{9D8B030D-6E8A-4147-A177-3AD203B41FA5}">
                      <a16:colId xmlns:a16="http://schemas.microsoft.com/office/drawing/2014/main" val="1313310745"/>
                    </a:ext>
                  </a:extLst>
                </a:gridCol>
                <a:gridCol w="208280">
                  <a:extLst>
                    <a:ext uri="{9D8B030D-6E8A-4147-A177-3AD203B41FA5}">
                      <a16:colId xmlns:a16="http://schemas.microsoft.com/office/drawing/2014/main" val="267019872"/>
                    </a:ext>
                  </a:extLst>
                </a:gridCol>
                <a:gridCol w="208280">
                  <a:extLst>
                    <a:ext uri="{9D8B030D-6E8A-4147-A177-3AD203B41FA5}">
                      <a16:colId xmlns:a16="http://schemas.microsoft.com/office/drawing/2014/main" val="67778962"/>
                    </a:ext>
                  </a:extLst>
                </a:gridCol>
                <a:gridCol w="208280">
                  <a:extLst>
                    <a:ext uri="{9D8B030D-6E8A-4147-A177-3AD203B41FA5}">
                      <a16:colId xmlns:a16="http://schemas.microsoft.com/office/drawing/2014/main" val="641978479"/>
                    </a:ext>
                  </a:extLst>
                </a:gridCol>
                <a:gridCol w="208280">
                  <a:extLst>
                    <a:ext uri="{9D8B030D-6E8A-4147-A177-3AD203B41FA5}">
                      <a16:colId xmlns:a16="http://schemas.microsoft.com/office/drawing/2014/main" val="3051572903"/>
                    </a:ext>
                  </a:extLst>
                </a:gridCol>
                <a:gridCol w="208280">
                  <a:extLst>
                    <a:ext uri="{9D8B030D-6E8A-4147-A177-3AD203B41FA5}">
                      <a16:colId xmlns:a16="http://schemas.microsoft.com/office/drawing/2014/main" val="2717454821"/>
                    </a:ext>
                  </a:extLst>
                </a:gridCol>
                <a:gridCol w="208280">
                  <a:extLst>
                    <a:ext uri="{9D8B030D-6E8A-4147-A177-3AD203B41FA5}">
                      <a16:colId xmlns:a16="http://schemas.microsoft.com/office/drawing/2014/main" val="1355388815"/>
                    </a:ext>
                  </a:extLst>
                </a:gridCol>
                <a:gridCol w="208280">
                  <a:extLst>
                    <a:ext uri="{9D8B030D-6E8A-4147-A177-3AD203B41FA5}">
                      <a16:colId xmlns:a16="http://schemas.microsoft.com/office/drawing/2014/main" val="2825869545"/>
                    </a:ext>
                  </a:extLst>
                </a:gridCol>
                <a:gridCol w="208280">
                  <a:extLst>
                    <a:ext uri="{9D8B030D-6E8A-4147-A177-3AD203B41FA5}">
                      <a16:colId xmlns:a16="http://schemas.microsoft.com/office/drawing/2014/main" val="848160821"/>
                    </a:ext>
                  </a:extLst>
                </a:gridCol>
                <a:gridCol w="208280">
                  <a:extLst>
                    <a:ext uri="{9D8B030D-6E8A-4147-A177-3AD203B41FA5}">
                      <a16:colId xmlns:a16="http://schemas.microsoft.com/office/drawing/2014/main" val="171541814"/>
                    </a:ext>
                  </a:extLst>
                </a:gridCol>
                <a:gridCol w="208280">
                  <a:extLst>
                    <a:ext uri="{9D8B030D-6E8A-4147-A177-3AD203B41FA5}">
                      <a16:colId xmlns:a16="http://schemas.microsoft.com/office/drawing/2014/main" val="1580455611"/>
                    </a:ext>
                  </a:extLst>
                </a:gridCol>
                <a:gridCol w="208280">
                  <a:extLst>
                    <a:ext uri="{9D8B030D-6E8A-4147-A177-3AD203B41FA5}">
                      <a16:colId xmlns:a16="http://schemas.microsoft.com/office/drawing/2014/main" val="3029370241"/>
                    </a:ext>
                  </a:extLst>
                </a:gridCol>
                <a:gridCol w="208280">
                  <a:extLst>
                    <a:ext uri="{9D8B030D-6E8A-4147-A177-3AD203B41FA5}">
                      <a16:colId xmlns:a16="http://schemas.microsoft.com/office/drawing/2014/main" val="253958017"/>
                    </a:ext>
                  </a:extLst>
                </a:gridCol>
                <a:gridCol w="208280">
                  <a:extLst>
                    <a:ext uri="{9D8B030D-6E8A-4147-A177-3AD203B41FA5}">
                      <a16:colId xmlns:a16="http://schemas.microsoft.com/office/drawing/2014/main" val="3083014641"/>
                    </a:ext>
                  </a:extLst>
                </a:gridCol>
                <a:gridCol w="208280">
                  <a:extLst>
                    <a:ext uri="{9D8B030D-6E8A-4147-A177-3AD203B41FA5}">
                      <a16:colId xmlns:a16="http://schemas.microsoft.com/office/drawing/2014/main" val="3688108530"/>
                    </a:ext>
                  </a:extLst>
                </a:gridCol>
                <a:gridCol w="208280">
                  <a:extLst>
                    <a:ext uri="{9D8B030D-6E8A-4147-A177-3AD203B41FA5}">
                      <a16:colId xmlns:a16="http://schemas.microsoft.com/office/drawing/2014/main" val="97127840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739688974"/>
                  </a:ext>
                </a:extLst>
              </a:tr>
              <a:tr h="370840">
                <a:tc>
                  <a:txBody>
                    <a:bodyPr/>
                    <a:lstStyle/>
                    <a:p>
                      <a:r>
                        <a:rPr lang="en-US" sz="1000"/>
                        <a:t>TrendSet</a:t>
                      </a:r>
                    </a:p>
                  </a:txBody>
                  <a:tcPr/>
                </a:tc>
                <a:tc>
                  <a:txBody>
                    <a:bodyPr/>
                    <a:lstStyle/>
                    <a:p>
                      <a:r>
                        <a:rPr lang="en-US" sz="1000"/>
                        <a:t>3547</a:t>
                      </a:r>
                    </a:p>
                  </a:txBody>
                  <a:tcPr/>
                </a:tc>
                <a:tc>
                  <a:txBody>
                    <a:bodyPr/>
                    <a:lstStyle/>
                    <a:p>
                      <a:r>
                        <a:rPr lang="en-US" sz="1000"/>
                        <a:t>419</a:t>
                      </a:r>
                    </a:p>
                  </a:txBody>
                  <a:tcPr/>
                </a:tc>
                <a:tc>
                  <a:txBody>
                    <a:bodyPr/>
                    <a:lstStyle/>
                    <a:p>
                      <a:r>
                        <a:rPr lang="en-US" sz="1000"/>
                        <a:t>395</a:t>
                      </a:r>
                    </a:p>
                  </a:txBody>
                  <a:tcPr/>
                </a:tc>
                <a:tc>
                  <a:txBody>
                    <a:bodyPr/>
                    <a:lstStyle/>
                    <a:p>
                      <a:r>
                        <a:rPr lang="en-US" sz="1000"/>
                        <a:t>44</a:t>
                      </a:r>
                    </a:p>
                  </a:txBody>
                  <a:tcPr/>
                </a:tc>
                <a:tc>
                  <a:txBody>
                    <a:bodyPr/>
                    <a:lstStyle/>
                    <a:p>
                      <a:r>
                        <a:rPr lang="en-US" sz="1000"/>
                        <a:t>3035.4579439252</a:t>
                      </a:r>
                    </a:p>
                  </a:txBody>
                  <a:tcPr/>
                </a:tc>
                <a:tc>
                  <a:txBody>
                    <a:bodyPr/>
                    <a:lstStyle/>
                    <a:p>
                      <a:r>
                        <a:rPr lang="en-US" sz="1000"/>
                        <a:t>34</a:t>
                      </a:r>
                    </a:p>
                  </a:txBody>
                  <a:tcPr/>
                </a:tc>
                <a:tc>
                  <a:txBody>
                    <a:bodyPr/>
                    <a:lstStyle/>
                    <a:p>
                      <a:r>
                        <a:rPr lang="en-US" sz="1000"/>
                        <a:t>365105</a:t>
                      </a:r>
                    </a:p>
                  </a:txBody>
                  <a:tcPr/>
                </a:tc>
                <a:tc>
                  <a:txBody>
                    <a:bodyPr/>
                    <a:lstStyle/>
                    <a:p>
                      <a:r>
                        <a:rPr lang="en-US" sz="1000"/>
                        <a:t>1688.261682243</a:t>
                      </a:r>
                    </a:p>
                  </a:txBody>
                  <a:tcPr/>
                </a:tc>
                <a:tc>
                  <a:txBody>
                    <a:bodyPr/>
                    <a:lstStyle/>
                    <a:p>
                      <a:r>
                        <a:rPr lang="en-US" sz="1000"/>
                        <a:t>0</a:t>
                      </a:r>
                    </a:p>
                  </a:txBody>
                  <a:tcPr/>
                </a:tc>
                <a:tc>
                  <a:txBody>
                    <a:bodyPr/>
                    <a:lstStyle/>
                    <a:p>
                      <a:r>
                        <a:rPr lang="en-US" sz="1000"/>
                        <a:t>11566</a:t>
                      </a:r>
                    </a:p>
                  </a:txBody>
                  <a:tcPr/>
                </a:tc>
                <a:tc>
                  <a:txBody>
                    <a:bodyPr/>
                    <a:lstStyle/>
                    <a:p>
                      <a:r>
                        <a:rPr lang="en-US" sz="1000"/>
                        <a:t>365105</a:t>
                      </a:r>
                    </a:p>
                  </a:txBody>
                  <a:tcPr/>
                </a:tc>
                <a:tc>
                  <a:txBody>
                    <a:bodyPr/>
                    <a:lstStyle/>
                    <a:p>
                      <a:r>
                        <a:rPr lang="en-US" sz="1000"/>
                        <a:t>20.93 %</a:t>
                      </a:r>
                    </a:p>
                  </a:txBody>
                  <a:tcPr/>
                </a:tc>
                <a:tc>
                  <a:txBody>
                    <a:bodyPr/>
                    <a:lstStyle/>
                    <a:p>
                      <a:r>
                        <a:rPr lang="en-US" sz="1000"/>
                        <a:t>383</a:t>
                      </a:r>
                    </a:p>
                  </a:txBody>
                  <a:tcPr/>
                </a:tc>
                <a:tc>
                  <a:txBody>
                    <a:bodyPr/>
                    <a:lstStyle/>
                    <a:p>
                      <a:r>
                        <a:rPr lang="en-US" sz="1000"/>
                        <a:t>92</a:t>
                      </a:r>
                    </a:p>
                  </a:txBody>
                  <a:tcPr/>
                </a:tc>
                <a:tc>
                  <a:txBody>
                    <a:bodyPr/>
                    <a:lstStyle/>
                    <a:p>
                      <a:r>
                        <a:rPr lang="en-US" sz="1000"/>
                        <a:t>16</a:t>
                      </a:r>
                    </a:p>
                  </a:txBody>
                  <a:tcPr/>
                </a:tc>
                <a:tc>
                  <a:txBody>
                    <a:bodyPr/>
                    <a:lstStyle/>
                    <a:p>
                      <a:r>
                        <a:rPr lang="en-US" sz="1000"/>
                        <a:t>0</a:t>
                      </a:r>
                    </a:p>
                  </a:txBody>
                  <a:tcPr/>
                </a:tc>
                <a:tc>
                  <a:txBody>
                    <a:bodyPr/>
                    <a:lstStyle/>
                    <a:p>
                      <a:r>
                        <a:rPr lang="en-US" sz="1000"/>
                        <a:t>10654</a:t>
                      </a:r>
                    </a:p>
                  </a:txBody>
                  <a:tcPr/>
                </a:tc>
                <a:tc>
                  <a:txBody>
                    <a:bodyPr/>
                    <a:lstStyle/>
                    <a:p>
                      <a:r>
                        <a:rPr lang="en-US" sz="1000"/>
                        <a:t>252</a:t>
                      </a:r>
                    </a:p>
                  </a:txBody>
                  <a:tcPr/>
                </a:tc>
                <a:tc>
                  <a:txBody>
                    <a:bodyPr/>
                    <a:lstStyle/>
                    <a:p>
                      <a:r>
                        <a:rPr lang="en-US" sz="1000"/>
                        <a:t>350</a:t>
                      </a:r>
                    </a:p>
                  </a:txBody>
                  <a:tcPr/>
                </a:tc>
                <a:tc>
                  <a:txBody>
                    <a:bodyPr/>
                    <a:lstStyle/>
                    <a:p>
                      <a:r>
                        <a:rPr lang="en-US" sz="1000"/>
                        <a:t>83</a:t>
                      </a:r>
                    </a:p>
                  </a:txBody>
                  <a:tcPr/>
                </a:tc>
                <a:tc>
                  <a:txBody>
                    <a:bodyPr/>
                    <a:lstStyle/>
                    <a:p>
                      <a:r>
                        <a:rPr lang="en-US" sz="1000"/>
                        <a:t>9969</a:t>
                      </a:r>
                    </a:p>
                  </a:txBody>
                  <a:tcPr/>
                </a:tc>
                <a:tc>
                  <a:txBody>
                    <a:bodyPr/>
                    <a:lstStyle/>
                    <a:p>
                      <a:r>
                        <a:rPr lang="en-US" sz="1000"/>
                        <a:t>369</a:t>
                      </a:r>
                    </a:p>
                  </a:txBody>
                  <a:tcPr/>
                </a:tc>
                <a:tc>
                  <a:txBody>
                    <a:bodyPr/>
                    <a:lstStyle/>
                    <a:p>
                      <a:r>
                        <a:rPr lang="en-US" sz="1000"/>
                        <a:t>912</a:t>
                      </a:r>
                    </a:p>
                  </a:txBody>
                  <a:tcPr/>
                </a:tc>
                <a:tc>
                  <a:txBody>
                    <a:bodyPr/>
                    <a:lstStyle/>
                    <a:p>
                      <a:r>
                        <a:rPr lang="en-US" sz="1000"/>
                        <a:t>812</a:t>
                      </a:r>
                    </a:p>
                  </a:txBody>
                  <a:tcPr/>
                </a:tc>
                <a:tc>
                  <a:txBody>
                    <a:bodyPr/>
                    <a:lstStyle/>
                    <a:p>
                      <a:r>
                        <a:rPr lang="en-US" sz="1000"/>
                        <a:t>39</a:t>
                      </a:r>
                    </a:p>
                  </a:txBody>
                  <a:tcPr/>
                </a:tc>
                <a:tc>
                  <a:txBody>
                    <a:bodyPr/>
                    <a:lstStyle/>
                    <a:p>
                      <a:r>
                        <a:rPr lang="en-US" sz="1000"/>
                        <a:t>61</a:t>
                      </a:r>
                    </a:p>
                  </a:txBody>
                  <a:tcPr/>
                </a:tc>
                <a:tc>
                  <a:txBody>
                    <a:bodyPr/>
                    <a:lstStyle/>
                    <a:p>
                      <a:r>
                        <a:rPr lang="en-US" sz="1000"/>
                        <a:t>0</a:t>
                      </a:r>
                    </a:p>
                  </a:txBody>
                  <a:tcPr/>
                </a:tc>
                <a:tc>
                  <a:txBody>
                    <a:bodyPr/>
                    <a:lstStyle/>
                    <a:p>
                      <a:r>
                        <a:rPr lang="en-US" sz="1000"/>
                        <a:t>0</a:t>
                      </a:r>
                    </a:p>
                  </a:txBody>
                  <a:tcPr/>
                </a:tc>
                <a:tc>
                  <a:txBody>
                    <a:bodyPr/>
                    <a:lstStyle/>
                    <a:p>
                      <a:r>
                        <a:rPr lang="en-US" sz="1000"/>
                        <a:t>26</a:t>
                      </a:r>
                    </a:p>
                  </a:txBody>
                  <a:tcPr/>
                </a:tc>
                <a:tc>
                  <a:txBody>
                    <a:bodyPr/>
                    <a:lstStyle/>
                    <a:p>
                      <a:r>
                        <a:rPr lang="en-US" sz="1000"/>
                        <a:t>20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927164794"/>
                  </a:ext>
                </a:extLst>
              </a:tr>
            </a:tbl>
          </a:graphicData>
        </a:graphic>
      </p:graphicFrame>
      <p:sp>
        <p:nvSpPr>
          <p:cNvPr id="4" name="Text Placeholder 3">
            <a:extLst>
              <a:ext uri="{FF2B5EF4-FFF2-40B4-BE49-F238E27FC236}">
                <a16:creationId xmlns:a16="http://schemas.microsoft.com/office/drawing/2014/main" id="{7FEAAB1C-C4DB-4777-8F05-96BF0E6A249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06963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F735-7163-433A-A425-EA2FC0E27DD8}"/>
              </a:ext>
            </a:extLst>
          </p:cNvPr>
          <p:cNvSpPr>
            <a:spLocks noGrp="1"/>
          </p:cNvSpPr>
          <p:nvPr>
            <p:ph type="title"/>
          </p:nvPr>
        </p:nvSpPr>
        <p:spPr/>
        <p:txBody>
          <a:bodyPr/>
          <a:lstStyle/>
          <a:p>
            <a:r>
              <a:rPr lang="en-US"/>
              <a:t>Facebook Fans Total | TrendSet</a:t>
            </a:r>
          </a:p>
        </p:txBody>
      </p:sp>
      <p:graphicFrame>
        <p:nvGraphicFramePr>
          <p:cNvPr id="6" name="Chart Placeholder 5">
            <a:extLst>
              <a:ext uri="{FF2B5EF4-FFF2-40B4-BE49-F238E27FC236}">
                <a16:creationId xmlns:a16="http://schemas.microsoft.com/office/drawing/2014/main" id="{A20B6CFB-0368-43FE-9A0A-BEB8EC8D60A8}"/>
              </a:ext>
            </a:extLst>
          </p:cNvPr>
          <p:cNvGraphicFramePr>
            <a:graphicFrameLocks noGrp="1"/>
          </p:cNvGraphicFramePr>
          <p:nvPr>
            <p:ph type="chart" sz="quarter" idx="13"/>
            <p:extLst>
              <p:ext uri="{D42A27DB-BD31-4B8C-83A1-F6EECF244321}">
                <p14:modId xmlns:p14="http://schemas.microsoft.com/office/powerpoint/2010/main" val="3488851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0888E9-25E4-4A76-8A00-C60FA3A3A538}"/>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26A2D3F1-35B2-48C0-A93E-FE63DEA1AC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101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6E5E1-3B1F-4F11-842A-157F9F4796A6}"/>
              </a:ext>
            </a:extLst>
          </p:cNvPr>
          <p:cNvSpPr>
            <a:spLocks noGrp="1"/>
          </p:cNvSpPr>
          <p:nvPr>
            <p:ph type="title"/>
          </p:nvPr>
        </p:nvSpPr>
        <p:spPr/>
        <p:txBody>
          <a:bodyPr/>
          <a:lstStyle/>
          <a:p>
            <a:r>
              <a:rPr lang="en-US"/>
              <a:t>Facebook Own Posts Table | TrendSet - 1 of 26</a:t>
            </a:r>
          </a:p>
        </p:txBody>
      </p:sp>
      <p:graphicFrame>
        <p:nvGraphicFramePr>
          <p:cNvPr id="5" name="Table Placeholder 4">
            <a:extLst>
              <a:ext uri="{FF2B5EF4-FFF2-40B4-BE49-F238E27FC236}">
                <a16:creationId xmlns:a16="http://schemas.microsoft.com/office/drawing/2014/main" id="{10669AF3-4153-4FE7-9341-7EBA175EDC4B}"/>
              </a:ext>
            </a:extLst>
          </p:cNvPr>
          <p:cNvGraphicFramePr>
            <a:graphicFrameLocks noGrp="1"/>
          </p:cNvGraphicFramePr>
          <p:nvPr>
            <p:ph type="tbl" sz="quarter" idx="13"/>
            <p:extLst>
              <p:ext uri="{D42A27DB-BD31-4B8C-83A1-F6EECF244321}">
                <p14:modId xmlns:p14="http://schemas.microsoft.com/office/powerpoint/2010/main" val="3050355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12138954"/>
                    </a:ext>
                  </a:extLst>
                </a:gridCol>
                <a:gridCol w="822960">
                  <a:extLst>
                    <a:ext uri="{9D8B030D-6E8A-4147-A177-3AD203B41FA5}">
                      <a16:colId xmlns:a16="http://schemas.microsoft.com/office/drawing/2014/main" val="1574869774"/>
                    </a:ext>
                  </a:extLst>
                </a:gridCol>
                <a:gridCol w="329184">
                  <a:extLst>
                    <a:ext uri="{9D8B030D-6E8A-4147-A177-3AD203B41FA5}">
                      <a16:colId xmlns:a16="http://schemas.microsoft.com/office/drawing/2014/main" val="2994244459"/>
                    </a:ext>
                  </a:extLst>
                </a:gridCol>
                <a:gridCol w="208280">
                  <a:extLst>
                    <a:ext uri="{9D8B030D-6E8A-4147-A177-3AD203B41FA5}">
                      <a16:colId xmlns:a16="http://schemas.microsoft.com/office/drawing/2014/main" val="3683504144"/>
                    </a:ext>
                  </a:extLst>
                </a:gridCol>
                <a:gridCol w="208280">
                  <a:extLst>
                    <a:ext uri="{9D8B030D-6E8A-4147-A177-3AD203B41FA5}">
                      <a16:colId xmlns:a16="http://schemas.microsoft.com/office/drawing/2014/main" val="3528648122"/>
                    </a:ext>
                  </a:extLst>
                </a:gridCol>
                <a:gridCol w="208280">
                  <a:extLst>
                    <a:ext uri="{9D8B030D-6E8A-4147-A177-3AD203B41FA5}">
                      <a16:colId xmlns:a16="http://schemas.microsoft.com/office/drawing/2014/main" val="820570327"/>
                    </a:ext>
                  </a:extLst>
                </a:gridCol>
                <a:gridCol w="208280">
                  <a:extLst>
                    <a:ext uri="{9D8B030D-6E8A-4147-A177-3AD203B41FA5}">
                      <a16:colId xmlns:a16="http://schemas.microsoft.com/office/drawing/2014/main" val="3171725421"/>
                    </a:ext>
                  </a:extLst>
                </a:gridCol>
                <a:gridCol w="208280">
                  <a:extLst>
                    <a:ext uri="{9D8B030D-6E8A-4147-A177-3AD203B41FA5}">
                      <a16:colId xmlns:a16="http://schemas.microsoft.com/office/drawing/2014/main" val="655052520"/>
                    </a:ext>
                  </a:extLst>
                </a:gridCol>
                <a:gridCol w="208280">
                  <a:extLst>
                    <a:ext uri="{9D8B030D-6E8A-4147-A177-3AD203B41FA5}">
                      <a16:colId xmlns:a16="http://schemas.microsoft.com/office/drawing/2014/main" val="2497484756"/>
                    </a:ext>
                  </a:extLst>
                </a:gridCol>
                <a:gridCol w="208280">
                  <a:extLst>
                    <a:ext uri="{9D8B030D-6E8A-4147-A177-3AD203B41FA5}">
                      <a16:colId xmlns:a16="http://schemas.microsoft.com/office/drawing/2014/main" val="3987916385"/>
                    </a:ext>
                  </a:extLst>
                </a:gridCol>
                <a:gridCol w="208280">
                  <a:extLst>
                    <a:ext uri="{9D8B030D-6E8A-4147-A177-3AD203B41FA5}">
                      <a16:colId xmlns:a16="http://schemas.microsoft.com/office/drawing/2014/main" val="3847747413"/>
                    </a:ext>
                  </a:extLst>
                </a:gridCol>
                <a:gridCol w="208280">
                  <a:extLst>
                    <a:ext uri="{9D8B030D-6E8A-4147-A177-3AD203B41FA5}">
                      <a16:colId xmlns:a16="http://schemas.microsoft.com/office/drawing/2014/main" val="3365035621"/>
                    </a:ext>
                  </a:extLst>
                </a:gridCol>
                <a:gridCol w="208280">
                  <a:extLst>
                    <a:ext uri="{9D8B030D-6E8A-4147-A177-3AD203B41FA5}">
                      <a16:colId xmlns:a16="http://schemas.microsoft.com/office/drawing/2014/main" val="3860415438"/>
                    </a:ext>
                  </a:extLst>
                </a:gridCol>
                <a:gridCol w="208280">
                  <a:extLst>
                    <a:ext uri="{9D8B030D-6E8A-4147-A177-3AD203B41FA5}">
                      <a16:colId xmlns:a16="http://schemas.microsoft.com/office/drawing/2014/main" val="2769377634"/>
                    </a:ext>
                  </a:extLst>
                </a:gridCol>
                <a:gridCol w="208280">
                  <a:extLst>
                    <a:ext uri="{9D8B030D-6E8A-4147-A177-3AD203B41FA5}">
                      <a16:colId xmlns:a16="http://schemas.microsoft.com/office/drawing/2014/main" val="2582339124"/>
                    </a:ext>
                  </a:extLst>
                </a:gridCol>
                <a:gridCol w="208280">
                  <a:extLst>
                    <a:ext uri="{9D8B030D-6E8A-4147-A177-3AD203B41FA5}">
                      <a16:colId xmlns:a16="http://schemas.microsoft.com/office/drawing/2014/main" val="1340099834"/>
                    </a:ext>
                  </a:extLst>
                </a:gridCol>
                <a:gridCol w="208280">
                  <a:extLst>
                    <a:ext uri="{9D8B030D-6E8A-4147-A177-3AD203B41FA5}">
                      <a16:colId xmlns:a16="http://schemas.microsoft.com/office/drawing/2014/main" val="414484515"/>
                    </a:ext>
                  </a:extLst>
                </a:gridCol>
                <a:gridCol w="208280">
                  <a:extLst>
                    <a:ext uri="{9D8B030D-6E8A-4147-A177-3AD203B41FA5}">
                      <a16:colId xmlns:a16="http://schemas.microsoft.com/office/drawing/2014/main" val="3483714839"/>
                    </a:ext>
                  </a:extLst>
                </a:gridCol>
                <a:gridCol w="208280">
                  <a:extLst>
                    <a:ext uri="{9D8B030D-6E8A-4147-A177-3AD203B41FA5}">
                      <a16:colId xmlns:a16="http://schemas.microsoft.com/office/drawing/2014/main" val="344255979"/>
                    </a:ext>
                  </a:extLst>
                </a:gridCol>
                <a:gridCol w="208280">
                  <a:extLst>
                    <a:ext uri="{9D8B030D-6E8A-4147-A177-3AD203B41FA5}">
                      <a16:colId xmlns:a16="http://schemas.microsoft.com/office/drawing/2014/main" val="1901616745"/>
                    </a:ext>
                  </a:extLst>
                </a:gridCol>
                <a:gridCol w="208280">
                  <a:extLst>
                    <a:ext uri="{9D8B030D-6E8A-4147-A177-3AD203B41FA5}">
                      <a16:colId xmlns:a16="http://schemas.microsoft.com/office/drawing/2014/main" val="3999174102"/>
                    </a:ext>
                  </a:extLst>
                </a:gridCol>
                <a:gridCol w="208280">
                  <a:extLst>
                    <a:ext uri="{9D8B030D-6E8A-4147-A177-3AD203B41FA5}">
                      <a16:colId xmlns:a16="http://schemas.microsoft.com/office/drawing/2014/main" val="426953457"/>
                    </a:ext>
                  </a:extLst>
                </a:gridCol>
                <a:gridCol w="208280">
                  <a:extLst>
                    <a:ext uri="{9D8B030D-6E8A-4147-A177-3AD203B41FA5}">
                      <a16:colId xmlns:a16="http://schemas.microsoft.com/office/drawing/2014/main" val="1753664064"/>
                    </a:ext>
                  </a:extLst>
                </a:gridCol>
                <a:gridCol w="208280">
                  <a:extLst>
                    <a:ext uri="{9D8B030D-6E8A-4147-A177-3AD203B41FA5}">
                      <a16:colId xmlns:a16="http://schemas.microsoft.com/office/drawing/2014/main" val="239078553"/>
                    </a:ext>
                  </a:extLst>
                </a:gridCol>
                <a:gridCol w="208280">
                  <a:extLst>
                    <a:ext uri="{9D8B030D-6E8A-4147-A177-3AD203B41FA5}">
                      <a16:colId xmlns:a16="http://schemas.microsoft.com/office/drawing/2014/main" val="88213913"/>
                    </a:ext>
                  </a:extLst>
                </a:gridCol>
                <a:gridCol w="208280">
                  <a:extLst>
                    <a:ext uri="{9D8B030D-6E8A-4147-A177-3AD203B41FA5}">
                      <a16:colId xmlns:a16="http://schemas.microsoft.com/office/drawing/2014/main" val="489030783"/>
                    </a:ext>
                  </a:extLst>
                </a:gridCol>
                <a:gridCol w="208280">
                  <a:extLst>
                    <a:ext uri="{9D8B030D-6E8A-4147-A177-3AD203B41FA5}">
                      <a16:colId xmlns:a16="http://schemas.microsoft.com/office/drawing/2014/main" val="1215844953"/>
                    </a:ext>
                  </a:extLst>
                </a:gridCol>
                <a:gridCol w="208280">
                  <a:extLst>
                    <a:ext uri="{9D8B030D-6E8A-4147-A177-3AD203B41FA5}">
                      <a16:colId xmlns:a16="http://schemas.microsoft.com/office/drawing/2014/main" val="2619389158"/>
                    </a:ext>
                  </a:extLst>
                </a:gridCol>
                <a:gridCol w="208280">
                  <a:extLst>
                    <a:ext uri="{9D8B030D-6E8A-4147-A177-3AD203B41FA5}">
                      <a16:colId xmlns:a16="http://schemas.microsoft.com/office/drawing/2014/main" val="3444050000"/>
                    </a:ext>
                  </a:extLst>
                </a:gridCol>
                <a:gridCol w="208280">
                  <a:extLst>
                    <a:ext uri="{9D8B030D-6E8A-4147-A177-3AD203B41FA5}">
                      <a16:colId xmlns:a16="http://schemas.microsoft.com/office/drawing/2014/main" val="2979168483"/>
                    </a:ext>
                  </a:extLst>
                </a:gridCol>
                <a:gridCol w="208280">
                  <a:extLst>
                    <a:ext uri="{9D8B030D-6E8A-4147-A177-3AD203B41FA5}">
                      <a16:colId xmlns:a16="http://schemas.microsoft.com/office/drawing/2014/main" val="671566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04570320"/>
                  </a:ext>
                </a:extLst>
              </a:tr>
            </a:tbl>
          </a:graphicData>
        </a:graphic>
      </p:graphicFrame>
      <p:sp>
        <p:nvSpPr>
          <p:cNvPr id="4" name="Text Placeholder 3">
            <a:extLst>
              <a:ext uri="{FF2B5EF4-FFF2-40B4-BE49-F238E27FC236}">
                <a16:creationId xmlns:a16="http://schemas.microsoft.com/office/drawing/2014/main" id="{2A01AD17-61D7-4C8F-B90B-134ED485073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51641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2FE42-6F0A-496A-9ED0-40620897A931}"/>
              </a:ext>
            </a:extLst>
          </p:cNvPr>
          <p:cNvSpPr>
            <a:spLocks noGrp="1"/>
          </p:cNvSpPr>
          <p:nvPr>
            <p:ph type="title"/>
          </p:nvPr>
        </p:nvSpPr>
        <p:spPr/>
        <p:txBody>
          <a:bodyPr/>
          <a:lstStyle/>
          <a:p>
            <a:r>
              <a:rPr lang="en-US"/>
              <a:t>Facebook Own Posts Table | TrendSet - 2 of 26</a:t>
            </a:r>
          </a:p>
        </p:txBody>
      </p:sp>
      <p:graphicFrame>
        <p:nvGraphicFramePr>
          <p:cNvPr id="5" name="Table Placeholder 4">
            <a:extLst>
              <a:ext uri="{FF2B5EF4-FFF2-40B4-BE49-F238E27FC236}">
                <a16:creationId xmlns:a16="http://schemas.microsoft.com/office/drawing/2014/main" id="{5D5AA6D6-5A19-4E69-A758-784FFBD51AE7}"/>
              </a:ext>
            </a:extLst>
          </p:cNvPr>
          <p:cNvGraphicFramePr>
            <a:graphicFrameLocks noGrp="1"/>
          </p:cNvGraphicFramePr>
          <p:nvPr>
            <p:ph type="tbl" sz="quarter" idx="13"/>
            <p:extLst>
              <p:ext uri="{D42A27DB-BD31-4B8C-83A1-F6EECF244321}">
                <p14:modId xmlns:p14="http://schemas.microsoft.com/office/powerpoint/2010/main" val="1252141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73461871"/>
                    </a:ext>
                  </a:extLst>
                </a:gridCol>
                <a:gridCol w="822960">
                  <a:extLst>
                    <a:ext uri="{9D8B030D-6E8A-4147-A177-3AD203B41FA5}">
                      <a16:colId xmlns:a16="http://schemas.microsoft.com/office/drawing/2014/main" val="115476855"/>
                    </a:ext>
                  </a:extLst>
                </a:gridCol>
                <a:gridCol w="329184">
                  <a:extLst>
                    <a:ext uri="{9D8B030D-6E8A-4147-A177-3AD203B41FA5}">
                      <a16:colId xmlns:a16="http://schemas.microsoft.com/office/drawing/2014/main" val="1042636932"/>
                    </a:ext>
                  </a:extLst>
                </a:gridCol>
                <a:gridCol w="208280">
                  <a:extLst>
                    <a:ext uri="{9D8B030D-6E8A-4147-A177-3AD203B41FA5}">
                      <a16:colId xmlns:a16="http://schemas.microsoft.com/office/drawing/2014/main" val="1618691869"/>
                    </a:ext>
                  </a:extLst>
                </a:gridCol>
                <a:gridCol w="208280">
                  <a:extLst>
                    <a:ext uri="{9D8B030D-6E8A-4147-A177-3AD203B41FA5}">
                      <a16:colId xmlns:a16="http://schemas.microsoft.com/office/drawing/2014/main" val="3299086421"/>
                    </a:ext>
                  </a:extLst>
                </a:gridCol>
                <a:gridCol w="208280">
                  <a:extLst>
                    <a:ext uri="{9D8B030D-6E8A-4147-A177-3AD203B41FA5}">
                      <a16:colId xmlns:a16="http://schemas.microsoft.com/office/drawing/2014/main" val="2884850166"/>
                    </a:ext>
                  </a:extLst>
                </a:gridCol>
                <a:gridCol w="208280">
                  <a:extLst>
                    <a:ext uri="{9D8B030D-6E8A-4147-A177-3AD203B41FA5}">
                      <a16:colId xmlns:a16="http://schemas.microsoft.com/office/drawing/2014/main" val="2641687806"/>
                    </a:ext>
                  </a:extLst>
                </a:gridCol>
                <a:gridCol w="208280">
                  <a:extLst>
                    <a:ext uri="{9D8B030D-6E8A-4147-A177-3AD203B41FA5}">
                      <a16:colId xmlns:a16="http://schemas.microsoft.com/office/drawing/2014/main" val="1269368921"/>
                    </a:ext>
                  </a:extLst>
                </a:gridCol>
                <a:gridCol w="208280">
                  <a:extLst>
                    <a:ext uri="{9D8B030D-6E8A-4147-A177-3AD203B41FA5}">
                      <a16:colId xmlns:a16="http://schemas.microsoft.com/office/drawing/2014/main" val="3211288878"/>
                    </a:ext>
                  </a:extLst>
                </a:gridCol>
                <a:gridCol w="208280">
                  <a:extLst>
                    <a:ext uri="{9D8B030D-6E8A-4147-A177-3AD203B41FA5}">
                      <a16:colId xmlns:a16="http://schemas.microsoft.com/office/drawing/2014/main" val="1395029210"/>
                    </a:ext>
                  </a:extLst>
                </a:gridCol>
                <a:gridCol w="208280">
                  <a:extLst>
                    <a:ext uri="{9D8B030D-6E8A-4147-A177-3AD203B41FA5}">
                      <a16:colId xmlns:a16="http://schemas.microsoft.com/office/drawing/2014/main" val="3696916205"/>
                    </a:ext>
                  </a:extLst>
                </a:gridCol>
                <a:gridCol w="208280">
                  <a:extLst>
                    <a:ext uri="{9D8B030D-6E8A-4147-A177-3AD203B41FA5}">
                      <a16:colId xmlns:a16="http://schemas.microsoft.com/office/drawing/2014/main" val="3225264926"/>
                    </a:ext>
                  </a:extLst>
                </a:gridCol>
                <a:gridCol w="208280">
                  <a:extLst>
                    <a:ext uri="{9D8B030D-6E8A-4147-A177-3AD203B41FA5}">
                      <a16:colId xmlns:a16="http://schemas.microsoft.com/office/drawing/2014/main" val="803359372"/>
                    </a:ext>
                  </a:extLst>
                </a:gridCol>
                <a:gridCol w="208280">
                  <a:extLst>
                    <a:ext uri="{9D8B030D-6E8A-4147-A177-3AD203B41FA5}">
                      <a16:colId xmlns:a16="http://schemas.microsoft.com/office/drawing/2014/main" val="1017398587"/>
                    </a:ext>
                  </a:extLst>
                </a:gridCol>
                <a:gridCol w="208280">
                  <a:extLst>
                    <a:ext uri="{9D8B030D-6E8A-4147-A177-3AD203B41FA5}">
                      <a16:colId xmlns:a16="http://schemas.microsoft.com/office/drawing/2014/main" val="2677078370"/>
                    </a:ext>
                  </a:extLst>
                </a:gridCol>
                <a:gridCol w="208280">
                  <a:extLst>
                    <a:ext uri="{9D8B030D-6E8A-4147-A177-3AD203B41FA5}">
                      <a16:colId xmlns:a16="http://schemas.microsoft.com/office/drawing/2014/main" val="2357177533"/>
                    </a:ext>
                  </a:extLst>
                </a:gridCol>
                <a:gridCol w="208280">
                  <a:extLst>
                    <a:ext uri="{9D8B030D-6E8A-4147-A177-3AD203B41FA5}">
                      <a16:colId xmlns:a16="http://schemas.microsoft.com/office/drawing/2014/main" val="2618359871"/>
                    </a:ext>
                  </a:extLst>
                </a:gridCol>
                <a:gridCol w="208280">
                  <a:extLst>
                    <a:ext uri="{9D8B030D-6E8A-4147-A177-3AD203B41FA5}">
                      <a16:colId xmlns:a16="http://schemas.microsoft.com/office/drawing/2014/main" val="149224012"/>
                    </a:ext>
                  </a:extLst>
                </a:gridCol>
                <a:gridCol w="208280">
                  <a:extLst>
                    <a:ext uri="{9D8B030D-6E8A-4147-A177-3AD203B41FA5}">
                      <a16:colId xmlns:a16="http://schemas.microsoft.com/office/drawing/2014/main" val="2779061069"/>
                    </a:ext>
                  </a:extLst>
                </a:gridCol>
                <a:gridCol w="208280">
                  <a:extLst>
                    <a:ext uri="{9D8B030D-6E8A-4147-A177-3AD203B41FA5}">
                      <a16:colId xmlns:a16="http://schemas.microsoft.com/office/drawing/2014/main" val="2245801173"/>
                    </a:ext>
                  </a:extLst>
                </a:gridCol>
                <a:gridCol w="208280">
                  <a:extLst>
                    <a:ext uri="{9D8B030D-6E8A-4147-A177-3AD203B41FA5}">
                      <a16:colId xmlns:a16="http://schemas.microsoft.com/office/drawing/2014/main" val="244827607"/>
                    </a:ext>
                  </a:extLst>
                </a:gridCol>
                <a:gridCol w="208280">
                  <a:extLst>
                    <a:ext uri="{9D8B030D-6E8A-4147-A177-3AD203B41FA5}">
                      <a16:colId xmlns:a16="http://schemas.microsoft.com/office/drawing/2014/main" val="952881304"/>
                    </a:ext>
                  </a:extLst>
                </a:gridCol>
                <a:gridCol w="208280">
                  <a:extLst>
                    <a:ext uri="{9D8B030D-6E8A-4147-A177-3AD203B41FA5}">
                      <a16:colId xmlns:a16="http://schemas.microsoft.com/office/drawing/2014/main" val="4106556993"/>
                    </a:ext>
                  </a:extLst>
                </a:gridCol>
                <a:gridCol w="208280">
                  <a:extLst>
                    <a:ext uri="{9D8B030D-6E8A-4147-A177-3AD203B41FA5}">
                      <a16:colId xmlns:a16="http://schemas.microsoft.com/office/drawing/2014/main" val="30466157"/>
                    </a:ext>
                  </a:extLst>
                </a:gridCol>
                <a:gridCol w="208280">
                  <a:extLst>
                    <a:ext uri="{9D8B030D-6E8A-4147-A177-3AD203B41FA5}">
                      <a16:colId xmlns:a16="http://schemas.microsoft.com/office/drawing/2014/main" val="2806493968"/>
                    </a:ext>
                  </a:extLst>
                </a:gridCol>
                <a:gridCol w="208280">
                  <a:extLst>
                    <a:ext uri="{9D8B030D-6E8A-4147-A177-3AD203B41FA5}">
                      <a16:colId xmlns:a16="http://schemas.microsoft.com/office/drawing/2014/main" val="1104865433"/>
                    </a:ext>
                  </a:extLst>
                </a:gridCol>
                <a:gridCol w="208280">
                  <a:extLst>
                    <a:ext uri="{9D8B030D-6E8A-4147-A177-3AD203B41FA5}">
                      <a16:colId xmlns:a16="http://schemas.microsoft.com/office/drawing/2014/main" val="1707491952"/>
                    </a:ext>
                  </a:extLst>
                </a:gridCol>
                <a:gridCol w="208280">
                  <a:extLst>
                    <a:ext uri="{9D8B030D-6E8A-4147-A177-3AD203B41FA5}">
                      <a16:colId xmlns:a16="http://schemas.microsoft.com/office/drawing/2014/main" val="1847751916"/>
                    </a:ext>
                  </a:extLst>
                </a:gridCol>
                <a:gridCol w="208280">
                  <a:extLst>
                    <a:ext uri="{9D8B030D-6E8A-4147-A177-3AD203B41FA5}">
                      <a16:colId xmlns:a16="http://schemas.microsoft.com/office/drawing/2014/main" val="2397850395"/>
                    </a:ext>
                  </a:extLst>
                </a:gridCol>
                <a:gridCol w="208280">
                  <a:extLst>
                    <a:ext uri="{9D8B030D-6E8A-4147-A177-3AD203B41FA5}">
                      <a16:colId xmlns:a16="http://schemas.microsoft.com/office/drawing/2014/main" val="2891396428"/>
                    </a:ext>
                  </a:extLst>
                </a:gridCol>
                <a:gridCol w="208280">
                  <a:extLst>
                    <a:ext uri="{9D8B030D-6E8A-4147-A177-3AD203B41FA5}">
                      <a16:colId xmlns:a16="http://schemas.microsoft.com/office/drawing/2014/main" val="892681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0524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- 2020-01-10 09:37:23</a:t>
                      </a:r>
                      <a:r>
                        <a:rPr kumimoji="0" lang="de-DE" sz="1000" b="0" i="0" u="none" strike="noStrike" kern="1200" cap="none" spc="0" normalizeH="0" baseline="0" noProof="0">
                          <a:ln>
                            <a:noFill/>
                          </a:ln>
                          <a:solidFill>
                            <a:prstClr val="black"/>
                          </a:solidFill>
                          <a:effectLst/>
                          <a:uLnTx/>
                          <a:uFillTx/>
                          <a:latin typeface="+mn-lt"/>
                          <a:ea typeface="+mn-ea"/>
                          <a:cs typeface="+mn-cs"/>
                        </a:rPr>
                        <a:t>
 Wir blicken auf eine sehr erfolgreiche TrendSet Winter 2020 zurück und sagen Danke an alle, die zu diesem Erfolg beigetragen haben. Danke an die knapp 33.000 Fachbesucher, die zur TrendSet Winter 2020 gekommen sind. Danke an alle Aussteller, die die TrendSet als Plattform nutzen, ihre neuen Trends und Produkte zu zeigen. Und danke an unser Team für ihren phantastischen Einsatz vor, während und nach der Messe. DANKE! 💙 Wenn ihr nachlesen wollt, was alles auf der TrendSet Winter 2020 los war und mehr zu den Fakten der Messe erfahren möchtet, findet ihr hier unseren Nachbericht: https://trendset.de/pr/nachbericht-trendset-winter-2020/ Viel Spaß beim Lesen!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https://scontent.xx.fbcdn.net/v/t1.0-9/p720x720/81547223_2942117479152169_7421968293696634880_o.jpg?_nc_cat=107&amp;_nc_ohc=Zz49pfhrnPAAX9_-qLj&amp;_nc_ht=scontent.xx&amp;_nc_tp=1002&amp;oh=6e3626706c337ef0a0eb7fe9ef4beb9a&amp;oe=5ED446E3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38068549"/>
                  </a:ext>
                </a:extLst>
              </a:tr>
            </a:tbl>
          </a:graphicData>
        </a:graphic>
      </p:graphicFrame>
      <p:sp>
        <p:nvSpPr>
          <p:cNvPr id="4" name="Text Placeholder 3">
            <a:extLst>
              <a:ext uri="{FF2B5EF4-FFF2-40B4-BE49-F238E27FC236}">
                <a16:creationId xmlns:a16="http://schemas.microsoft.com/office/drawing/2014/main" id="{98CE9B5B-0268-4257-8CF7-B0D69E270A5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710077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F3845-DED3-40E9-9BB8-4557F5D38DEB}"/>
              </a:ext>
            </a:extLst>
          </p:cNvPr>
          <p:cNvSpPr>
            <a:spLocks noGrp="1"/>
          </p:cNvSpPr>
          <p:nvPr>
            <p:ph type="title"/>
          </p:nvPr>
        </p:nvSpPr>
        <p:spPr/>
        <p:txBody>
          <a:bodyPr/>
          <a:lstStyle/>
          <a:p>
            <a:r>
              <a:rPr lang="en-US"/>
              <a:t>Facebook Own Posts Table | TrendSet - 3 of 26</a:t>
            </a:r>
          </a:p>
        </p:txBody>
      </p:sp>
      <p:graphicFrame>
        <p:nvGraphicFramePr>
          <p:cNvPr id="5" name="Table Placeholder 4">
            <a:extLst>
              <a:ext uri="{FF2B5EF4-FFF2-40B4-BE49-F238E27FC236}">
                <a16:creationId xmlns:a16="http://schemas.microsoft.com/office/drawing/2014/main" id="{051AF5C3-2158-495C-8B51-E22813F2D850}"/>
              </a:ext>
            </a:extLst>
          </p:cNvPr>
          <p:cNvGraphicFramePr>
            <a:graphicFrameLocks noGrp="1"/>
          </p:cNvGraphicFramePr>
          <p:nvPr>
            <p:ph type="tbl" sz="quarter" idx="13"/>
            <p:extLst>
              <p:ext uri="{D42A27DB-BD31-4B8C-83A1-F6EECF244321}">
                <p14:modId xmlns:p14="http://schemas.microsoft.com/office/powerpoint/2010/main" val="262876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59147405"/>
                    </a:ext>
                  </a:extLst>
                </a:gridCol>
                <a:gridCol w="822960">
                  <a:extLst>
                    <a:ext uri="{9D8B030D-6E8A-4147-A177-3AD203B41FA5}">
                      <a16:colId xmlns:a16="http://schemas.microsoft.com/office/drawing/2014/main" val="3378553483"/>
                    </a:ext>
                  </a:extLst>
                </a:gridCol>
                <a:gridCol w="329184">
                  <a:extLst>
                    <a:ext uri="{9D8B030D-6E8A-4147-A177-3AD203B41FA5}">
                      <a16:colId xmlns:a16="http://schemas.microsoft.com/office/drawing/2014/main" val="1075164372"/>
                    </a:ext>
                  </a:extLst>
                </a:gridCol>
                <a:gridCol w="208280">
                  <a:extLst>
                    <a:ext uri="{9D8B030D-6E8A-4147-A177-3AD203B41FA5}">
                      <a16:colId xmlns:a16="http://schemas.microsoft.com/office/drawing/2014/main" val="4223410821"/>
                    </a:ext>
                  </a:extLst>
                </a:gridCol>
                <a:gridCol w="208280">
                  <a:extLst>
                    <a:ext uri="{9D8B030D-6E8A-4147-A177-3AD203B41FA5}">
                      <a16:colId xmlns:a16="http://schemas.microsoft.com/office/drawing/2014/main" val="4083581466"/>
                    </a:ext>
                  </a:extLst>
                </a:gridCol>
                <a:gridCol w="208280">
                  <a:extLst>
                    <a:ext uri="{9D8B030D-6E8A-4147-A177-3AD203B41FA5}">
                      <a16:colId xmlns:a16="http://schemas.microsoft.com/office/drawing/2014/main" val="2943534317"/>
                    </a:ext>
                  </a:extLst>
                </a:gridCol>
                <a:gridCol w="208280">
                  <a:extLst>
                    <a:ext uri="{9D8B030D-6E8A-4147-A177-3AD203B41FA5}">
                      <a16:colId xmlns:a16="http://schemas.microsoft.com/office/drawing/2014/main" val="2069639445"/>
                    </a:ext>
                  </a:extLst>
                </a:gridCol>
                <a:gridCol w="208280">
                  <a:extLst>
                    <a:ext uri="{9D8B030D-6E8A-4147-A177-3AD203B41FA5}">
                      <a16:colId xmlns:a16="http://schemas.microsoft.com/office/drawing/2014/main" val="1373590241"/>
                    </a:ext>
                  </a:extLst>
                </a:gridCol>
                <a:gridCol w="208280">
                  <a:extLst>
                    <a:ext uri="{9D8B030D-6E8A-4147-A177-3AD203B41FA5}">
                      <a16:colId xmlns:a16="http://schemas.microsoft.com/office/drawing/2014/main" val="2824895923"/>
                    </a:ext>
                  </a:extLst>
                </a:gridCol>
                <a:gridCol w="208280">
                  <a:extLst>
                    <a:ext uri="{9D8B030D-6E8A-4147-A177-3AD203B41FA5}">
                      <a16:colId xmlns:a16="http://schemas.microsoft.com/office/drawing/2014/main" val="3143933065"/>
                    </a:ext>
                  </a:extLst>
                </a:gridCol>
                <a:gridCol w="208280">
                  <a:extLst>
                    <a:ext uri="{9D8B030D-6E8A-4147-A177-3AD203B41FA5}">
                      <a16:colId xmlns:a16="http://schemas.microsoft.com/office/drawing/2014/main" val="213844894"/>
                    </a:ext>
                  </a:extLst>
                </a:gridCol>
                <a:gridCol w="208280">
                  <a:extLst>
                    <a:ext uri="{9D8B030D-6E8A-4147-A177-3AD203B41FA5}">
                      <a16:colId xmlns:a16="http://schemas.microsoft.com/office/drawing/2014/main" val="1436729662"/>
                    </a:ext>
                  </a:extLst>
                </a:gridCol>
                <a:gridCol w="208280">
                  <a:extLst>
                    <a:ext uri="{9D8B030D-6E8A-4147-A177-3AD203B41FA5}">
                      <a16:colId xmlns:a16="http://schemas.microsoft.com/office/drawing/2014/main" val="3571991376"/>
                    </a:ext>
                  </a:extLst>
                </a:gridCol>
                <a:gridCol w="208280">
                  <a:extLst>
                    <a:ext uri="{9D8B030D-6E8A-4147-A177-3AD203B41FA5}">
                      <a16:colId xmlns:a16="http://schemas.microsoft.com/office/drawing/2014/main" val="1786536622"/>
                    </a:ext>
                  </a:extLst>
                </a:gridCol>
                <a:gridCol w="208280">
                  <a:extLst>
                    <a:ext uri="{9D8B030D-6E8A-4147-A177-3AD203B41FA5}">
                      <a16:colId xmlns:a16="http://schemas.microsoft.com/office/drawing/2014/main" val="1119967799"/>
                    </a:ext>
                  </a:extLst>
                </a:gridCol>
                <a:gridCol w="208280">
                  <a:extLst>
                    <a:ext uri="{9D8B030D-6E8A-4147-A177-3AD203B41FA5}">
                      <a16:colId xmlns:a16="http://schemas.microsoft.com/office/drawing/2014/main" val="3057088557"/>
                    </a:ext>
                  </a:extLst>
                </a:gridCol>
                <a:gridCol w="208280">
                  <a:extLst>
                    <a:ext uri="{9D8B030D-6E8A-4147-A177-3AD203B41FA5}">
                      <a16:colId xmlns:a16="http://schemas.microsoft.com/office/drawing/2014/main" val="3084027345"/>
                    </a:ext>
                  </a:extLst>
                </a:gridCol>
                <a:gridCol w="208280">
                  <a:extLst>
                    <a:ext uri="{9D8B030D-6E8A-4147-A177-3AD203B41FA5}">
                      <a16:colId xmlns:a16="http://schemas.microsoft.com/office/drawing/2014/main" val="3748764849"/>
                    </a:ext>
                  </a:extLst>
                </a:gridCol>
                <a:gridCol w="208280">
                  <a:extLst>
                    <a:ext uri="{9D8B030D-6E8A-4147-A177-3AD203B41FA5}">
                      <a16:colId xmlns:a16="http://schemas.microsoft.com/office/drawing/2014/main" val="1408378064"/>
                    </a:ext>
                  </a:extLst>
                </a:gridCol>
                <a:gridCol w="208280">
                  <a:extLst>
                    <a:ext uri="{9D8B030D-6E8A-4147-A177-3AD203B41FA5}">
                      <a16:colId xmlns:a16="http://schemas.microsoft.com/office/drawing/2014/main" val="1666104866"/>
                    </a:ext>
                  </a:extLst>
                </a:gridCol>
                <a:gridCol w="208280">
                  <a:extLst>
                    <a:ext uri="{9D8B030D-6E8A-4147-A177-3AD203B41FA5}">
                      <a16:colId xmlns:a16="http://schemas.microsoft.com/office/drawing/2014/main" val="976474009"/>
                    </a:ext>
                  </a:extLst>
                </a:gridCol>
                <a:gridCol w="208280">
                  <a:extLst>
                    <a:ext uri="{9D8B030D-6E8A-4147-A177-3AD203B41FA5}">
                      <a16:colId xmlns:a16="http://schemas.microsoft.com/office/drawing/2014/main" val="1957446008"/>
                    </a:ext>
                  </a:extLst>
                </a:gridCol>
                <a:gridCol w="208280">
                  <a:extLst>
                    <a:ext uri="{9D8B030D-6E8A-4147-A177-3AD203B41FA5}">
                      <a16:colId xmlns:a16="http://schemas.microsoft.com/office/drawing/2014/main" val="1051713462"/>
                    </a:ext>
                  </a:extLst>
                </a:gridCol>
                <a:gridCol w="208280">
                  <a:extLst>
                    <a:ext uri="{9D8B030D-6E8A-4147-A177-3AD203B41FA5}">
                      <a16:colId xmlns:a16="http://schemas.microsoft.com/office/drawing/2014/main" val="740236256"/>
                    </a:ext>
                  </a:extLst>
                </a:gridCol>
                <a:gridCol w="208280">
                  <a:extLst>
                    <a:ext uri="{9D8B030D-6E8A-4147-A177-3AD203B41FA5}">
                      <a16:colId xmlns:a16="http://schemas.microsoft.com/office/drawing/2014/main" val="1803769001"/>
                    </a:ext>
                  </a:extLst>
                </a:gridCol>
                <a:gridCol w="208280">
                  <a:extLst>
                    <a:ext uri="{9D8B030D-6E8A-4147-A177-3AD203B41FA5}">
                      <a16:colId xmlns:a16="http://schemas.microsoft.com/office/drawing/2014/main" val="4152316439"/>
                    </a:ext>
                  </a:extLst>
                </a:gridCol>
                <a:gridCol w="208280">
                  <a:extLst>
                    <a:ext uri="{9D8B030D-6E8A-4147-A177-3AD203B41FA5}">
                      <a16:colId xmlns:a16="http://schemas.microsoft.com/office/drawing/2014/main" val="3387803126"/>
                    </a:ext>
                  </a:extLst>
                </a:gridCol>
                <a:gridCol w="208280">
                  <a:extLst>
                    <a:ext uri="{9D8B030D-6E8A-4147-A177-3AD203B41FA5}">
                      <a16:colId xmlns:a16="http://schemas.microsoft.com/office/drawing/2014/main" val="2471929671"/>
                    </a:ext>
                  </a:extLst>
                </a:gridCol>
                <a:gridCol w="208280">
                  <a:extLst>
                    <a:ext uri="{9D8B030D-6E8A-4147-A177-3AD203B41FA5}">
                      <a16:colId xmlns:a16="http://schemas.microsoft.com/office/drawing/2014/main" val="358082679"/>
                    </a:ext>
                  </a:extLst>
                </a:gridCol>
                <a:gridCol w="208280">
                  <a:extLst>
                    <a:ext uri="{9D8B030D-6E8A-4147-A177-3AD203B41FA5}">
                      <a16:colId xmlns:a16="http://schemas.microsoft.com/office/drawing/2014/main" val="2225294274"/>
                    </a:ext>
                  </a:extLst>
                </a:gridCol>
                <a:gridCol w="208280">
                  <a:extLst>
                    <a:ext uri="{9D8B030D-6E8A-4147-A177-3AD203B41FA5}">
                      <a16:colId xmlns:a16="http://schemas.microsoft.com/office/drawing/2014/main" val="3257542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6877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 - 2020-01-07 17:34:06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https://scontent.xx.fbcdn.net/v/t1.0-9/s720x720/81383954_2936152493082001_1057032215080206336_o.jpg?_nc_cat=108&amp;_nc_ohc=lQVKed3Az2AAQlmT2BqZbcL930CmWf5E_BqyHaCiaXm1kjTVTxWoJ5zZw&amp;_nc_ht=scontent.xx&amp;oh=b2b45f57dd4ff4eadd6bbb07766fda2b&amp;oe=5E9B869F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19:20:00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8074272"/>
                  </a:ext>
                </a:extLst>
              </a:tr>
            </a:tbl>
          </a:graphicData>
        </a:graphic>
      </p:graphicFrame>
      <p:sp>
        <p:nvSpPr>
          <p:cNvPr id="4" name="Text Placeholder 3">
            <a:extLst>
              <a:ext uri="{FF2B5EF4-FFF2-40B4-BE49-F238E27FC236}">
                <a16:creationId xmlns:a16="http://schemas.microsoft.com/office/drawing/2014/main" id="{FF07D7F4-CE28-4E28-A272-EAD5C805E60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246196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B96BB-5304-4695-9F21-D44031D6D87D}"/>
              </a:ext>
            </a:extLst>
          </p:cNvPr>
          <p:cNvSpPr>
            <a:spLocks noGrp="1"/>
          </p:cNvSpPr>
          <p:nvPr>
            <p:ph type="title"/>
          </p:nvPr>
        </p:nvSpPr>
        <p:spPr/>
        <p:txBody>
          <a:bodyPr/>
          <a:lstStyle/>
          <a:p>
            <a:r>
              <a:rPr lang="en-US"/>
              <a:t>Facebook Own Posts Table | TrendSet - 4 of 26</a:t>
            </a:r>
          </a:p>
        </p:txBody>
      </p:sp>
      <p:graphicFrame>
        <p:nvGraphicFramePr>
          <p:cNvPr id="5" name="Table Placeholder 4">
            <a:extLst>
              <a:ext uri="{FF2B5EF4-FFF2-40B4-BE49-F238E27FC236}">
                <a16:creationId xmlns:a16="http://schemas.microsoft.com/office/drawing/2014/main" id="{DB117921-0F0F-440E-BA89-D36BCC71C017}"/>
              </a:ext>
            </a:extLst>
          </p:cNvPr>
          <p:cNvGraphicFramePr>
            <a:graphicFrameLocks noGrp="1"/>
          </p:cNvGraphicFramePr>
          <p:nvPr>
            <p:ph type="tbl" sz="quarter" idx="13"/>
            <p:extLst>
              <p:ext uri="{D42A27DB-BD31-4B8C-83A1-F6EECF244321}">
                <p14:modId xmlns:p14="http://schemas.microsoft.com/office/powerpoint/2010/main" val="291427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0385072"/>
                    </a:ext>
                  </a:extLst>
                </a:gridCol>
                <a:gridCol w="822960">
                  <a:extLst>
                    <a:ext uri="{9D8B030D-6E8A-4147-A177-3AD203B41FA5}">
                      <a16:colId xmlns:a16="http://schemas.microsoft.com/office/drawing/2014/main" val="2049285765"/>
                    </a:ext>
                  </a:extLst>
                </a:gridCol>
                <a:gridCol w="329184">
                  <a:extLst>
                    <a:ext uri="{9D8B030D-6E8A-4147-A177-3AD203B41FA5}">
                      <a16:colId xmlns:a16="http://schemas.microsoft.com/office/drawing/2014/main" val="4290981537"/>
                    </a:ext>
                  </a:extLst>
                </a:gridCol>
                <a:gridCol w="208280">
                  <a:extLst>
                    <a:ext uri="{9D8B030D-6E8A-4147-A177-3AD203B41FA5}">
                      <a16:colId xmlns:a16="http://schemas.microsoft.com/office/drawing/2014/main" val="263559991"/>
                    </a:ext>
                  </a:extLst>
                </a:gridCol>
                <a:gridCol w="208280">
                  <a:extLst>
                    <a:ext uri="{9D8B030D-6E8A-4147-A177-3AD203B41FA5}">
                      <a16:colId xmlns:a16="http://schemas.microsoft.com/office/drawing/2014/main" val="4013781986"/>
                    </a:ext>
                  </a:extLst>
                </a:gridCol>
                <a:gridCol w="208280">
                  <a:extLst>
                    <a:ext uri="{9D8B030D-6E8A-4147-A177-3AD203B41FA5}">
                      <a16:colId xmlns:a16="http://schemas.microsoft.com/office/drawing/2014/main" val="1171356524"/>
                    </a:ext>
                  </a:extLst>
                </a:gridCol>
                <a:gridCol w="208280">
                  <a:extLst>
                    <a:ext uri="{9D8B030D-6E8A-4147-A177-3AD203B41FA5}">
                      <a16:colId xmlns:a16="http://schemas.microsoft.com/office/drawing/2014/main" val="214864728"/>
                    </a:ext>
                  </a:extLst>
                </a:gridCol>
                <a:gridCol w="208280">
                  <a:extLst>
                    <a:ext uri="{9D8B030D-6E8A-4147-A177-3AD203B41FA5}">
                      <a16:colId xmlns:a16="http://schemas.microsoft.com/office/drawing/2014/main" val="2122704612"/>
                    </a:ext>
                  </a:extLst>
                </a:gridCol>
                <a:gridCol w="208280">
                  <a:extLst>
                    <a:ext uri="{9D8B030D-6E8A-4147-A177-3AD203B41FA5}">
                      <a16:colId xmlns:a16="http://schemas.microsoft.com/office/drawing/2014/main" val="888000860"/>
                    </a:ext>
                  </a:extLst>
                </a:gridCol>
                <a:gridCol w="208280">
                  <a:extLst>
                    <a:ext uri="{9D8B030D-6E8A-4147-A177-3AD203B41FA5}">
                      <a16:colId xmlns:a16="http://schemas.microsoft.com/office/drawing/2014/main" val="2217276848"/>
                    </a:ext>
                  </a:extLst>
                </a:gridCol>
                <a:gridCol w="208280">
                  <a:extLst>
                    <a:ext uri="{9D8B030D-6E8A-4147-A177-3AD203B41FA5}">
                      <a16:colId xmlns:a16="http://schemas.microsoft.com/office/drawing/2014/main" val="2185759170"/>
                    </a:ext>
                  </a:extLst>
                </a:gridCol>
                <a:gridCol w="208280">
                  <a:extLst>
                    <a:ext uri="{9D8B030D-6E8A-4147-A177-3AD203B41FA5}">
                      <a16:colId xmlns:a16="http://schemas.microsoft.com/office/drawing/2014/main" val="748143462"/>
                    </a:ext>
                  </a:extLst>
                </a:gridCol>
                <a:gridCol w="208280">
                  <a:extLst>
                    <a:ext uri="{9D8B030D-6E8A-4147-A177-3AD203B41FA5}">
                      <a16:colId xmlns:a16="http://schemas.microsoft.com/office/drawing/2014/main" val="3559313051"/>
                    </a:ext>
                  </a:extLst>
                </a:gridCol>
                <a:gridCol w="208280">
                  <a:extLst>
                    <a:ext uri="{9D8B030D-6E8A-4147-A177-3AD203B41FA5}">
                      <a16:colId xmlns:a16="http://schemas.microsoft.com/office/drawing/2014/main" val="4208531613"/>
                    </a:ext>
                  </a:extLst>
                </a:gridCol>
                <a:gridCol w="208280">
                  <a:extLst>
                    <a:ext uri="{9D8B030D-6E8A-4147-A177-3AD203B41FA5}">
                      <a16:colId xmlns:a16="http://schemas.microsoft.com/office/drawing/2014/main" val="2983201573"/>
                    </a:ext>
                  </a:extLst>
                </a:gridCol>
                <a:gridCol w="208280">
                  <a:extLst>
                    <a:ext uri="{9D8B030D-6E8A-4147-A177-3AD203B41FA5}">
                      <a16:colId xmlns:a16="http://schemas.microsoft.com/office/drawing/2014/main" val="3967400740"/>
                    </a:ext>
                  </a:extLst>
                </a:gridCol>
                <a:gridCol w="208280">
                  <a:extLst>
                    <a:ext uri="{9D8B030D-6E8A-4147-A177-3AD203B41FA5}">
                      <a16:colId xmlns:a16="http://schemas.microsoft.com/office/drawing/2014/main" val="4107754818"/>
                    </a:ext>
                  </a:extLst>
                </a:gridCol>
                <a:gridCol w="208280">
                  <a:extLst>
                    <a:ext uri="{9D8B030D-6E8A-4147-A177-3AD203B41FA5}">
                      <a16:colId xmlns:a16="http://schemas.microsoft.com/office/drawing/2014/main" val="706924431"/>
                    </a:ext>
                  </a:extLst>
                </a:gridCol>
                <a:gridCol w="208280">
                  <a:extLst>
                    <a:ext uri="{9D8B030D-6E8A-4147-A177-3AD203B41FA5}">
                      <a16:colId xmlns:a16="http://schemas.microsoft.com/office/drawing/2014/main" val="1737291470"/>
                    </a:ext>
                  </a:extLst>
                </a:gridCol>
                <a:gridCol w="208280">
                  <a:extLst>
                    <a:ext uri="{9D8B030D-6E8A-4147-A177-3AD203B41FA5}">
                      <a16:colId xmlns:a16="http://schemas.microsoft.com/office/drawing/2014/main" val="4010565052"/>
                    </a:ext>
                  </a:extLst>
                </a:gridCol>
                <a:gridCol w="208280">
                  <a:extLst>
                    <a:ext uri="{9D8B030D-6E8A-4147-A177-3AD203B41FA5}">
                      <a16:colId xmlns:a16="http://schemas.microsoft.com/office/drawing/2014/main" val="3579190144"/>
                    </a:ext>
                  </a:extLst>
                </a:gridCol>
                <a:gridCol w="208280">
                  <a:extLst>
                    <a:ext uri="{9D8B030D-6E8A-4147-A177-3AD203B41FA5}">
                      <a16:colId xmlns:a16="http://schemas.microsoft.com/office/drawing/2014/main" val="3268236953"/>
                    </a:ext>
                  </a:extLst>
                </a:gridCol>
                <a:gridCol w="208280">
                  <a:extLst>
                    <a:ext uri="{9D8B030D-6E8A-4147-A177-3AD203B41FA5}">
                      <a16:colId xmlns:a16="http://schemas.microsoft.com/office/drawing/2014/main" val="3098939198"/>
                    </a:ext>
                  </a:extLst>
                </a:gridCol>
                <a:gridCol w="208280">
                  <a:extLst>
                    <a:ext uri="{9D8B030D-6E8A-4147-A177-3AD203B41FA5}">
                      <a16:colId xmlns:a16="http://schemas.microsoft.com/office/drawing/2014/main" val="2252032947"/>
                    </a:ext>
                  </a:extLst>
                </a:gridCol>
                <a:gridCol w="208280">
                  <a:extLst>
                    <a:ext uri="{9D8B030D-6E8A-4147-A177-3AD203B41FA5}">
                      <a16:colId xmlns:a16="http://schemas.microsoft.com/office/drawing/2014/main" val="864521941"/>
                    </a:ext>
                  </a:extLst>
                </a:gridCol>
                <a:gridCol w="208280">
                  <a:extLst>
                    <a:ext uri="{9D8B030D-6E8A-4147-A177-3AD203B41FA5}">
                      <a16:colId xmlns:a16="http://schemas.microsoft.com/office/drawing/2014/main" val="2031398690"/>
                    </a:ext>
                  </a:extLst>
                </a:gridCol>
                <a:gridCol w="208280">
                  <a:extLst>
                    <a:ext uri="{9D8B030D-6E8A-4147-A177-3AD203B41FA5}">
                      <a16:colId xmlns:a16="http://schemas.microsoft.com/office/drawing/2014/main" val="4267802838"/>
                    </a:ext>
                  </a:extLst>
                </a:gridCol>
                <a:gridCol w="208280">
                  <a:extLst>
                    <a:ext uri="{9D8B030D-6E8A-4147-A177-3AD203B41FA5}">
                      <a16:colId xmlns:a16="http://schemas.microsoft.com/office/drawing/2014/main" val="2706698090"/>
                    </a:ext>
                  </a:extLst>
                </a:gridCol>
                <a:gridCol w="208280">
                  <a:extLst>
                    <a:ext uri="{9D8B030D-6E8A-4147-A177-3AD203B41FA5}">
                      <a16:colId xmlns:a16="http://schemas.microsoft.com/office/drawing/2014/main" val="3444204382"/>
                    </a:ext>
                  </a:extLst>
                </a:gridCol>
                <a:gridCol w="208280">
                  <a:extLst>
                    <a:ext uri="{9D8B030D-6E8A-4147-A177-3AD203B41FA5}">
                      <a16:colId xmlns:a16="http://schemas.microsoft.com/office/drawing/2014/main" val="1737172031"/>
                    </a:ext>
                  </a:extLst>
                </a:gridCol>
                <a:gridCol w="208280">
                  <a:extLst>
                    <a:ext uri="{9D8B030D-6E8A-4147-A177-3AD203B41FA5}">
                      <a16:colId xmlns:a16="http://schemas.microsoft.com/office/drawing/2014/main" val="385212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7632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- 2020-01-07 17:05:27</a:t>
                      </a:r>
                      <a:r>
                        <a:rPr kumimoji="0" lang="de-DE" sz="1000" b="0" i="0" u="none" strike="noStrike" kern="1200" cap="none" spc="0" normalizeH="0" baseline="0" noProof="0">
                          <a:ln>
                            <a:noFill/>
                          </a:ln>
                          <a:solidFill>
                            <a:prstClr val="black"/>
                          </a:solidFill>
                          <a:effectLst/>
                          <a:uLnTx/>
                          <a:uFillTx/>
                          <a:latin typeface="+mn-lt"/>
                          <a:ea typeface="+mn-ea"/>
                          <a:cs typeface="+mn-cs"/>
                        </a:rPr>
                        <a:t>
 Danke für euren Besuch auf der TrendSet Winter 2020! Schön, dass ihr da wart. Dann bis zum nächsten Mal auf der TrendSet Sommer 2020 vom 11. bis 13. Juli 2020 in München, wenn es wieder heißt: Vorhang auf für die neuesten Trends in Interiors &amp; Lifestyle. Bis dahin findet ihr die neuen Strömungen und Produkte auf unserem Trendblog unter https://trendset.de/trendblog/. Wir wünschen euch eine gute Zeit und eine sichere Heimreise.
#trendsetmuenchen #trendset #trendsetwinter2020 #danke #scheewars #trendsetsommer2020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https://scontent.xx.fbcdn.net/v/t1.0-9/p720x720/78846698_2873014686062449_467817080649940992_o.jpg?_nc_cat=109&amp;_nc_ohc=n0OE84zRBVsAX-uP8_Z&amp;_nc_ht=scontent.xx&amp;_nc_tp=1002&amp;oh=4006bd04bf956800bc84086f500c4d41&amp;oe=5E951DE7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3002103"/>
                  </a:ext>
                </a:extLst>
              </a:tr>
            </a:tbl>
          </a:graphicData>
        </a:graphic>
      </p:graphicFrame>
      <p:sp>
        <p:nvSpPr>
          <p:cNvPr id="4" name="Text Placeholder 3">
            <a:extLst>
              <a:ext uri="{FF2B5EF4-FFF2-40B4-BE49-F238E27FC236}">
                <a16:creationId xmlns:a16="http://schemas.microsoft.com/office/drawing/2014/main" id="{3C05FA3F-8F0E-4B5F-9209-8A3520FEB09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263223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56251-9571-4285-9758-8E910B828455}"/>
              </a:ext>
            </a:extLst>
          </p:cNvPr>
          <p:cNvSpPr>
            <a:spLocks noGrp="1"/>
          </p:cNvSpPr>
          <p:nvPr>
            <p:ph type="title"/>
          </p:nvPr>
        </p:nvSpPr>
        <p:spPr/>
        <p:txBody>
          <a:bodyPr/>
          <a:lstStyle/>
          <a:p>
            <a:r>
              <a:rPr lang="en-US"/>
              <a:t>Facebook Own Posts Table | TrendSet - 5 of 26</a:t>
            </a:r>
          </a:p>
        </p:txBody>
      </p:sp>
      <p:graphicFrame>
        <p:nvGraphicFramePr>
          <p:cNvPr id="5" name="Table Placeholder 4">
            <a:extLst>
              <a:ext uri="{FF2B5EF4-FFF2-40B4-BE49-F238E27FC236}">
                <a16:creationId xmlns:a16="http://schemas.microsoft.com/office/drawing/2014/main" id="{7C327784-6234-4F2D-99F1-726C7802CA18}"/>
              </a:ext>
            </a:extLst>
          </p:cNvPr>
          <p:cNvGraphicFramePr>
            <a:graphicFrameLocks noGrp="1"/>
          </p:cNvGraphicFramePr>
          <p:nvPr>
            <p:ph type="tbl" sz="quarter" idx="13"/>
            <p:extLst>
              <p:ext uri="{D42A27DB-BD31-4B8C-83A1-F6EECF244321}">
                <p14:modId xmlns:p14="http://schemas.microsoft.com/office/powerpoint/2010/main" val="224315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30734317"/>
                    </a:ext>
                  </a:extLst>
                </a:gridCol>
                <a:gridCol w="822960">
                  <a:extLst>
                    <a:ext uri="{9D8B030D-6E8A-4147-A177-3AD203B41FA5}">
                      <a16:colId xmlns:a16="http://schemas.microsoft.com/office/drawing/2014/main" val="4009496580"/>
                    </a:ext>
                  </a:extLst>
                </a:gridCol>
                <a:gridCol w="329184">
                  <a:extLst>
                    <a:ext uri="{9D8B030D-6E8A-4147-A177-3AD203B41FA5}">
                      <a16:colId xmlns:a16="http://schemas.microsoft.com/office/drawing/2014/main" val="3293359802"/>
                    </a:ext>
                  </a:extLst>
                </a:gridCol>
                <a:gridCol w="208280">
                  <a:extLst>
                    <a:ext uri="{9D8B030D-6E8A-4147-A177-3AD203B41FA5}">
                      <a16:colId xmlns:a16="http://schemas.microsoft.com/office/drawing/2014/main" val="972637169"/>
                    </a:ext>
                  </a:extLst>
                </a:gridCol>
                <a:gridCol w="208280">
                  <a:extLst>
                    <a:ext uri="{9D8B030D-6E8A-4147-A177-3AD203B41FA5}">
                      <a16:colId xmlns:a16="http://schemas.microsoft.com/office/drawing/2014/main" val="1219602812"/>
                    </a:ext>
                  </a:extLst>
                </a:gridCol>
                <a:gridCol w="208280">
                  <a:extLst>
                    <a:ext uri="{9D8B030D-6E8A-4147-A177-3AD203B41FA5}">
                      <a16:colId xmlns:a16="http://schemas.microsoft.com/office/drawing/2014/main" val="1279986186"/>
                    </a:ext>
                  </a:extLst>
                </a:gridCol>
                <a:gridCol w="208280">
                  <a:extLst>
                    <a:ext uri="{9D8B030D-6E8A-4147-A177-3AD203B41FA5}">
                      <a16:colId xmlns:a16="http://schemas.microsoft.com/office/drawing/2014/main" val="697358405"/>
                    </a:ext>
                  </a:extLst>
                </a:gridCol>
                <a:gridCol w="208280">
                  <a:extLst>
                    <a:ext uri="{9D8B030D-6E8A-4147-A177-3AD203B41FA5}">
                      <a16:colId xmlns:a16="http://schemas.microsoft.com/office/drawing/2014/main" val="3883260869"/>
                    </a:ext>
                  </a:extLst>
                </a:gridCol>
                <a:gridCol w="208280">
                  <a:extLst>
                    <a:ext uri="{9D8B030D-6E8A-4147-A177-3AD203B41FA5}">
                      <a16:colId xmlns:a16="http://schemas.microsoft.com/office/drawing/2014/main" val="3965805485"/>
                    </a:ext>
                  </a:extLst>
                </a:gridCol>
                <a:gridCol w="208280">
                  <a:extLst>
                    <a:ext uri="{9D8B030D-6E8A-4147-A177-3AD203B41FA5}">
                      <a16:colId xmlns:a16="http://schemas.microsoft.com/office/drawing/2014/main" val="3498206002"/>
                    </a:ext>
                  </a:extLst>
                </a:gridCol>
                <a:gridCol w="208280">
                  <a:extLst>
                    <a:ext uri="{9D8B030D-6E8A-4147-A177-3AD203B41FA5}">
                      <a16:colId xmlns:a16="http://schemas.microsoft.com/office/drawing/2014/main" val="1609010886"/>
                    </a:ext>
                  </a:extLst>
                </a:gridCol>
                <a:gridCol w="208280">
                  <a:extLst>
                    <a:ext uri="{9D8B030D-6E8A-4147-A177-3AD203B41FA5}">
                      <a16:colId xmlns:a16="http://schemas.microsoft.com/office/drawing/2014/main" val="3898215375"/>
                    </a:ext>
                  </a:extLst>
                </a:gridCol>
                <a:gridCol w="208280">
                  <a:extLst>
                    <a:ext uri="{9D8B030D-6E8A-4147-A177-3AD203B41FA5}">
                      <a16:colId xmlns:a16="http://schemas.microsoft.com/office/drawing/2014/main" val="1576675749"/>
                    </a:ext>
                  </a:extLst>
                </a:gridCol>
                <a:gridCol w="208280">
                  <a:extLst>
                    <a:ext uri="{9D8B030D-6E8A-4147-A177-3AD203B41FA5}">
                      <a16:colId xmlns:a16="http://schemas.microsoft.com/office/drawing/2014/main" val="4263176662"/>
                    </a:ext>
                  </a:extLst>
                </a:gridCol>
                <a:gridCol w="208280">
                  <a:extLst>
                    <a:ext uri="{9D8B030D-6E8A-4147-A177-3AD203B41FA5}">
                      <a16:colId xmlns:a16="http://schemas.microsoft.com/office/drawing/2014/main" val="1039926230"/>
                    </a:ext>
                  </a:extLst>
                </a:gridCol>
                <a:gridCol w="208280">
                  <a:extLst>
                    <a:ext uri="{9D8B030D-6E8A-4147-A177-3AD203B41FA5}">
                      <a16:colId xmlns:a16="http://schemas.microsoft.com/office/drawing/2014/main" val="836313215"/>
                    </a:ext>
                  </a:extLst>
                </a:gridCol>
                <a:gridCol w="208280">
                  <a:extLst>
                    <a:ext uri="{9D8B030D-6E8A-4147-A177-3AD203B41FA5}">
                      <a16:colId xmlns:a16="http://schemas.microsoft.com/office/drawing/2014/main" val="232171690"/>
                    </a:ext>
                  </a:extLst>
                </a:gridCol>
                <a:gridCol w="208280">
                  <a:extLst>
                    <a:ext uri="{9D8B030D-6E8A-4147-A177-3AD203B41FA5}">
                      <a16:colId xmlns:a16="http://schemas.microsoft.com/office/drawing/2014/main" val="2451081570"/>
                    </a:ext>
                  </a:extLst>
                </a:gridCol>
                <a:gridCol w="208280">
                  <a:extLst>
                    <a:ext uri="{9D8B030D-6E8A-4147-A177-3AD203B41FA5}">
                      <a16:colId xmlns:a16="http://schemas.microsoft.com/office/drawing/2014/main" val="4118740615"/>
                    </a:ext>
                  </a:extLst>
                </a:gridCol>
                <a:gridCol w="208280">
                  <a:extLst>
                    <a:ext uri="{9D8B030D-6E8A-4147-A177-3AD203B41FA5}">
                      <a16:colId xmlns:a16="http://schemas.microsoft.com/office/drawing/2014/main" val="2217882373"/>
                    </a:ext>
                  </a:extLst>
                </a:gridCol>
                <a:gridCol w="208280">
                  <a:extLst>
                    <a:ext uri="{9D8B030D-6E8A-4147-A177-3AD203B41FA5}">
                      <a16:colId xmlns:a16="http://schemas.microsoft.com/office/drawing/2014/main" val="1158525386"/>
                    </a:ext>
                  </a:extLst>
                </a:gridCol>
                <a:gridCol w="208280">
                  <a:extLst>
                    <a:ext uri="{9D8B030D-6E8A-4147-A177-3AD203B41FA5}">
                      <a16:colId xmlns:a16="http://schemas.microsoft.com/office/drawing/2014/main" val="1300378665"/>
                    </a:ext>
                  </a:extLst>
                </a:gridCol>
                <a:gridCol w="208280">
                  <a:extLst>
                    <a:ext uri="{9D8B030D-6E8A-4147-A177-3AD203B41FA5}">
                      <a16:colId xmlns:a16="http://schemas.microsoft.com/office/drawing/2014/main" val="889608295"/>
                    </a:ext>
                  </a:extLst>
                </a:gridCol>
                <a:gridCol w="208280">
                  <a:extLst>
                    <a:ext uri="{9D8B030D-6E8A-4147-A177-3AD203B41FA5}">
                      <a16:colId xmlns:a16="http://schemas.microsoft.com/office/drawing/2014/main" val="1418716292"/>
                    </a:ext>
                  </a:extLst>
                </a:gridCol>
                <a:gridCol w="208280">
                  <a:extLst>
                    <a:ext uri="{9D8B030D-6E8A-4147-A177-3AD203B41FA5}">
                      <a16:colId xmlns:a16="http://schemas.microsoft.com/office/drawing/2014/main" val="2003920938"/>
                    </a:ext>
                  </a:extLst>
                </a:gridCol>
                <a:gridCol w="208280">
                  <a:extLst>
                    <a:ext uri="{9D8B030D-6E8A-4147-A177-3AD203B41FA5}">
                      <a16:colId xmlns:a16="http://schemas.microsoft.com/office/drawing/2014/main" val="3200464169"/>
                    </a:ext>
                  </a:extLst>
                </a:gridCol>
                <a:gridCol w="208280">
                  <a:extLst>
                    <a:ext uri="{9D8B030D-6E8A-4147-A177-3AD203B41FA5}">
                      <a16:colId xmlns:a16="http://schemas.microsoft.com/office/drawing/2014/main" val="4018353921"/>
                    </a:ext>
                  </a:extLst>
                </a:gridCol>
                <a:gridCol w="208280">
                  <a:extLst>
                    <a:ext uri="{9D8B030D-6E8A-4147-A177-3AD203B41FA5}">
                      <a16:colId xmlns:a16="http://schemas.microsoft.com/office/drawing/2014/main" val="383949790"/>
                    </a:ext>
                  </a:extLst>
                </a:gridCol>
                <a:gridCol w="208280">
                  <a:extLst>
                    <a:ext uri="{9D8B030D-6E8A-4147-A177-3AD203B41FA5}">
                      <a16:colId xmlns:a16="http://schemas.microsoft.com/office/drawing/2014/main" val="1883391120"/>
                    </a:ext>
                  </a:extLst>
                </a:gridCol>
                <a:gridCol w="208280">
                  <a:extLst>
                    <a:ext uri="{9D8B030D-6E8A-4147-A177-3AD203B41FA5}">
                      <a16:colId xmlns:a16="http://schemas.microsoft.com/office/drawing/2014/main" val="2916042504"/>
                    </a:ext>
                  </a:extLst>
                </a:gridCol>
                <a:gridCol w="208280">
                  <a:extLst>
                    <a:ext uri="{9D8B030D-6E8A-4147-A177-3AD203B41FA5}">
                      <a16:colId xmlns:a16="http://schemas.microsoft.com/office/drawing/2014/main" val="1394393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9249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- 2020-01-06 12:58:03</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https://scontent.xx.fbcdn.net/v/t1.0-9/s720x720/81660744_2933402870023630_5429542727542898688_o.jpg?_nc_cat=104&amp;_nc_ohc=slPE_yODdMQAX9Ikslf&amp;_nc_ht=scontent.xx&amp;_nc_tp=1002&amp;oh=6c3f8fa9c5445ae1a794d6e1ae0ddd02&amp;oe=5ECF3A15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8721230"/>
                  </a:ext>
                </a:extLst>
              </a:tr>
            </a:tbl>
          </a:graphicData>
        </a:graphic>
      </p:graphicFrame>
      <p:sp>
        <p:nvSpPr>
          <p:cNvPr id="4" name="Text Placeholder 3">
            <a:extLst>
              <a:ext uri="{FF2B5EF4-FFF2-40B4-BE49-F238E27FC236}">
                <a16:creationId xmlns:a16="http://schemas.microsoft.com/office/drawing/2014/main" id="{AAD8A0BD-10BA-409B-B4C4-24D73C547AD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421229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4564E-5A88-4AE9-9D51-21E579887CAB}"/>
              </a:ext>
            </a:extLst>
          </p:cNvPr>
          <p:cNvSpPr>
            <a:spLocks noGrp="1"/>
          </p:cNvSpPr>
          <p:nvPr>
            <p:ph type="title"/>
          </p:nvPr>
        </p:nvSpPr>
        <p:spPr/>
        <p:txBody>
          <a:bodyPr/>
          <a:lstStyle/>
          <a:p>
            <a:r>
              <a:rPr lang="en-US"/>
              <a:t>Facebook Own Posts Table | TrendSet - 6 of 26</a:t>
            </a:r>
          </a:p>
        </p:txBody>
      </p:sp>
      <p:graphicFrame>
        <p:nvGraphicFramePr>
          <p:cNvPr id="5" name="Table Placeholder 4">
            <a:extLst>
              <a:ext uri="{FF2B5EF4-FFF2-40B4-BE49-F238E27FC236}">
                <a16:creationId xmlns:a16="http://schemas.microsoft.com/office/drawing/2014/main" id="{B6891985-3016-47EC-B31B-82F2C3095488}"/>
              </a:ext>
            </a:extLst>
          </p:cNvPr>
          <p:cNvGraphicFramePr>
            <a:graphicFrameLocks noGrp="1"/>
          </p:cNvGraphicFramePr>
          <p:nvPr>
            <p:ph type="tbl" sz="quarter" idx="13"/>
            <p:extLst>
              <p:ext uri="{D42A27DB-BD31-4B8C-83A1-F6EECF244321}">
                <p14:modId xmlns:p14="http://schemas.microsoft.com/office/powerpoint/2010/main" val="183427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25673719"/>
                    </a:ext>
                  </a:extLst>
                </a:gridCol>
                <a:gridCol w="822960">
                  <a:extLst>
                    <a:ext uri="{9D8B030D-6E8A-4147-A177-3AD203B41FA5}">
                      <a16:colId xmlns:a16="http://schemas.microsoft.com/office/drawing/2014/main" val="4244277152"/>
                    </a:ext>
                  </a:extLst>
                </a:gridCol>
                <a:gridCol w="329184">
                  <a:extLst>
                    <a:ext uri="{9D8B030D-6E8A-4147-A177-3AD203B41FA5}">
                      <a16:colId xmlns:a16="http://schemas.microsoft.com/office/drawing/2014/main" val="711184572"/>
                    </a:ext>
                  </a:extLst>
                </a:gridCol>
                <a:gridCol w="208280">
                  <a:extLst>
                    <a:ext uri="{9D8B030D-6E8A-4147-A177-3AD203B41FA5}">
                      <a16:colId xmlns:a16="http://schemas.microsoft.com/office/drawing/2014/main" val="1452719734"/>
                    </a:ext>
                  </a:extLst>
                </a:gridCol>
                <a:gridCol w="208280">
                  <a:extLst>
                    <a:ext uri="{9D8B030D-6E8A-4147-A177-3AD203B41FA5}">
                      <a16:colId xmlns:a16="http://schemas.microsoft.com/office/drawing/2014/main" val="1279438732"/>
                    </a:ext>
                  </a:extLst>
                </a:gridCol>
                <a:gridCol w="208280">
                  <a:extLst>
                    <a:ext uri="{9D8B030D-6E8A-4147-A177-3AD203B41FA5}">
                      <a16:colId xmlns:a16="http://schemas.microsoft.com/office/drawing/2014/main" val="3094968018"/>
                    </a:ext>
                  </a:extLst>
                </a:gridCol>
                <a:gridCol w="208280">
                  <a:extLst>
                    <a:ext uri="{9D8B030D-6E8A-4147-A177-3AD203B41FA5}">
                      <a16:colId xmlns:a16="http://schemas.microsoft.com/office/drawing/2014/main" val="492830506"/>
                    </a:ext>
                  </a:extLst>
                </a:gridCol>
                <a:gridCol w="208280">
                  <a:extLst>
                    <a:ext uri="{9D8B030D-6E8A-4147-A177-3AD203B41FA5}">
                      <a16:colId xmlns:a16="http://schemas.microsoft.com/office/drawing/2014/main" val="652397285"/>
                    </a:ext>
                  </a:extLst>
                </a:gridCol>
                <a:gridCol w="208280">
                  <a:extLst>
                    <a:ext uri="{9D8B030D-6E8A-4147-A177-3AD203B41FA5}">
                      <a16:colId xmlns:a16="http://schemas.microsoft.com/office/drawing/2014/main" val="519930882"/>
                    </a:ext>
                  </a:extLst>
                </a:gridCol>
                <a:gridCol w="208280">
                  <a:extLst>
                    <a:ext uri="{9D8B030D-6E8A-4147-A177-3AD203B41FA5}">
                      <a16:colId xmlns:a16="http://schemas.microsoft.com/office/drawing/2014/main" val="1345510392"/>
                    </a:ext>
                  </a:extLst>
                </a:gridCol>
                <a:gridCol w="208280">
                  <a:extLst>
                    <a:ext uri="{9D8B030D-6E8A-4147-A177-3AD203B41FA5}">
                      <a16:colId xmlns:a16="http://schemas.microsoft.com/office/drawing/2014/main" val="2492584786"/>
                    </a:ext>
                  </a:extLst>
                </a:gridCol>
                <a:gridCol w="208280">
                  <a:extLst>
                    <a:ext uri="{9D8B030D-6E8A-4147-A177-3AD203B41FA5}">
                      <a16:colId xmlns:a16="http://schemas.microsoft.com/office/drawing/2014/main" val="1017529494"/>
                    </a:ext>
                  </a:extLst>
                </a:gridCol>
                <a:gridCol w="208280">
                  <a:extLst>
                    <a:ext uri="{9D8B030D-6E8A-4147-A177-3AD203B41FA5}">
                      <a16:colId xmlns:a16="http://schemas.microsoft.com/office/drawing/2014/main" val="4096011959"/>
                    </a:ext>
                  </a:extLst>
                </a:gridCol>
                <a:gridCol w="208280">
                  <a:extLst>
                    <a:ext uri="{9D8B030D-6E8A-4147-A177-3AD203B41FA5}">
                      <a16:colId xmlns:a16="http://schemas.microsoft.com/office/drawing/2014/main" val="1592577992"/>
                    </a:ext>
                  </a:extLst>
                </a:gridCol>
                <a:gridCol w="208280">
                  <a:extLst>
                    <a:ext uri="{9D8B030D-6E8A-4147-A177-3AD203B41FA5}">
                      <a16:colId xmlns:a16="http://schemas.microsoft.com/office/drawing/2014/main" val="1075555673"/>
                    </a:ext>
                  </a:extLst>
                </a:gridCol>
                <a:gridCol w="208280">
                  <a:extLst>
                    <a:ext uri="{9D8B030D-6E8A-4147-A177-3AD203B41FA5}">
                      <a16:colId xmlns:a16="http://schemas.microsoft.com/office/drawing/2014/main" val="1755476059"/>
                    </a:ext>
                  </a:extLst>
                </a:gridCol>
                <a:gridCol w="208280">
                  <a:extLst>
                    <a:ext uri="{9D8B030D-6E8A-4147-A177-3AD203B41FA5}">
                      <a16:colId xmlns:a16="http://schemas.microsoft.com/office/drawing/2014/main" val="184628790"/>
                    </a:ext>
                  </a:extLst>
                </a:gridCol>
                <a:gridCol w="208280">
                  <a:extLst>
                    <a:ext uri="{9D8B030D-6E8A-4147-A177-3AD203B41FA5}">
                      <a16:colId xmlns:a16="http://schemas.microsoft.com/office/drawing/2014/main" val="178201908"/>
                    </a:ext>
                  </a:extLst>
                </a:gridCol>
                <a:gridCol w="208280">
                  <a:extLst>
                    <a:ext uri="{9D8B030D-6E8A-4147-A177-3AD203B41FA5}">
                      <a16:colId xmlns:a16="http://schemas.microsoft.com/office/drawing/2014/main" val="2083041789"/>
                    </a:ext>
                  </a:extLst>
                </a:gridCol>
                <a:gridCol w="208280">
                  <a:extLst>
                    <a:ext uri="{9D8B030D-6E8A-4147-A177-3AD203B41FA5}">
                      <a16:colId xmlns:a16="http://schemas.microsoft.com/office/drawing/2014/main" val="1314869636"/>
                    </a:ext>
                  </a:extLst>
                </a:gridCol>
                <a:gridCol w="208280">
                  <a:extLst>
                    <a:ext uri="{9D8B030D-6E8A-4147-A177-3AD203B41FA5}">
                      <a16:colId xmlns:a16="http://schemas.microsoft.com/office/drawing/2014/main" val="220824863"/>
                    </a:ext>
                  </a:extLst>
                </a:gridCol>
                <a:gridCol w="208280">
                  <a:extLst>
                    <a:ext uri="{9D8B030D-6E8A-4147-A177-3AD203B41FA5}">
                      <a16:colId xmlns:a16="http://schemas.microsoft.com/office/drawing/2014/main" val="2124567981"/>
                    </a:ext>
                  </a:extLst>
                </a:gridCol>
                <a:gridCol w="208280">
                  <a:extLst>
                    <a:ext uri="{9D8B030D-6E8A-4147-A177-3AD203B41FA5}">
                      <a16:colId xmlns:a16="http://schemas.microsoft.com/office/drawing/2014/main" val="2742492218"/>
                    </a:ext>
                  </a:extLst>
                </a:gridCol>
                <a:gridCol w="208280">
                  <a:extLst>
                    <a:ext uri="{9D8B030D-6E8A-4147-A177-3AD203B41FA5}">
                      <a16:colId xmlns:a16="http://schemas.microsoft.com/office/drawing/2014/main" val="2685622769"/>
                    </a:ext>
                  </a:extLst>
                </a:gridCol>
                <a:gridCol w="208280">
                  <a:extLst>
                    <a:ext uri="{9D8B030D-6E8A-4147-A177-3AD203B41FA5}">
                      <a16:colId xmlns:a16="http://schemas.microsoft.com/office/drawing/2014/main" val="872872040"/>
                    </a:ext>
                  </a:extLst>
                </a:gridCol>
                <a:gridCol w="208280">
                  <a:extLst>
                    <a:ext uri="{9D8B030D-6E8A-4147-A177-3AD203B41FA5}">
                      <a16:colId xmlns:a16="http://schemas.microsoft.com/office/drawing/2014/main" val="3134149154"/>
                    </a:ext>
                  </a:extLst>
                </a:gridCol>
                <a:gridCol w="208280">
                  <a:extLst>
                    <a:ext uri="{9D8B030D-6E8A-4147-A177-3AD203B41FA5}">
                      <a16:colId xmlns:a16="http://schemas.microsoft.com/office/drawing/2014/main" val="3569387556"/>
                    </a:ext>
                  </a:extLst>
                </a:gridCol>
                <a:gridCol w="208280">
                  <a:extLst>
                    <a:ext uri="{9D8B030D-6E8A-4147-A177-3AD203B41FA5}">
                      <a16:colId xmlns:a16="http://schemas.microsoft.com/office/drawing/2014/main" val="1647825668"/>
                    </a:ext>
                  </a:extLst>
                </a:gridCol>
                <a:gridCol w="208280">
                  <a:extLst>
                    <a:ext uri="{9D8B030D-6E8A-4147-A177-3AD203B41FA5}">
                      <a16:colId xmlns:a16="http://schemas.microsoft.com/office/drawing/2014/main" val="214030436"/>
                    </a:ext>
                  </a:extLst>
                </a:gridCol>
                <a:gridCol w="208280">
                  <a:extLst>
                    <a:ext uri="{9D8B030D-6E8A-4147-A177-3AD203B41FA5}">
                      <a16:colId xmlns:a16="http://schemas.microsoft.com/office/drawing/2014/main" val="2262193457"/>
                    </a:ext>
                  </a:extLst>
                </a:gridCol>
                <a:gridCol w="208280">
                  <a:extLst>
                    <a:ext uri="{9D8B030D-6E8A-4147-A177-3AD203B41FA5}">
                      <a16:colId xmlns:a16="http://schemas.microsoft.com/office/drawing/2014/main" val="1463606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82083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15:56:28</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https://scontent.xx.fbcdn.net/v/t1.0-9/p720x720/81520124_2931388806891703_6994222733932363776_o.jpg?_nc_cat=103&amp;_nc_ohc=GmrheBaWzlkAX8aQVRQ&amp;_nc_ht=scontent.xx&amp;_nc_tp=1002&amp;oh=733abc5ae4c4980ee29826e8cbf4fa0b&amp;oe=5E95C4FC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62143"/>
                  </a:ext>
                </a:extLst>
              </a:tr>
            </a:tbl>
          </a:graphicData>
        </a:graphic>
      </p:graphicFrame>
      <p:sp>
        <p:nvSpPr>
          <p:cNvPr id="4" name="Text Placeholder 3">
            <a:extLst>
              <a:ext uri="{FF2B5EF4-FFF2-40B4-BE49-F238E27FC236}">
                <a16:creationId xmlns:a16="http://schemas.microsoft.com/office/drawing/2014/main" id="{0E10282A-86FA-462B-A0B3-0B6DD774CCF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975985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B769C-C5DC-4AB0-A2F0-7AC09550F579}"/>
              </a:ext>
            </a:extLst>
          </p:cNvPr>
          <p:cNvSpPr>
            <a:spLocks noGrp="1"/>
          </p:cNvSpPr>
          <p:nvPr>
            <p:ph type="title"/>
          </p:nvPr>
        </p:nvSpPr>
        <p:spPr/>
        <p:txBody>
          <a:bodyPr/>
          <a:lstStyle/>
          <a:p>
            <a:r>
              <a:rPr lang="en-US"/>
              <a:t>Facebook Own Posts Table | TrendSet - 7 of 26</a:t>
            </a:r>
          </a:p>
        </p:txBody>
      </p:sp>
      <p:graphicFrame>
        <p:nvGraphicFramePr>
          <p:cNvPr id="5" name="Table Placeholder 4">
            <a:extLst>
              <a:ext uri="{FF2B5EF4-FFF2-40B4-BE49-F238E27FC236}">
                <a16:creationId xmlns:a16="http://schemas.microsoft.com/office/drawing/2014/main" id="{0540A22E-B31D-4850-B5F2-5D75A1FA9E0C}"/>
              </a:ext>
            </a:extLst>
          </p:cNvPr>
          <p:cNvGraphicFramePr>
            <a:graphicFrameLocks noGrp="1"/>
          </p:cNvGraphicFramePr>
          <p:nvPr>
            <p:ph type="tbl" sz="quarter" idx="13"/>
            <p:extLst>
              <p:ext uri="{D42A27DB-BD31-4B8C-83A1-F6EECF244321}">
                <p14:modId xmlns:p14="http://schemas.microsoft.com/office/powerpoint/2010/main" val="3479936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55782409"/>
                    </a:ext>
                  </a:extLst>
                </a:gridCol>
                <a:gridCol w="822960">
                  <a:extLst>
                    <a:ext uri="{9D8B030D-6E8A-4147-A177-3AD203B41FA5}">
                      <a16:colId xmlns:a16="http://schemas.microsoft.com/office/drawing/2014/main" val="3055168386"/>
                    </a:ext>
                  </a:extLst>
                </a:gridCol>
                <a:gridCol w="329184">
                  <a:extLst>
                    <a:ext uri="{9D8B030D-6E8A-4147-A177-3AD203B41FA5}">
                      <a16:colId xmlns:a16="http://schemas.microsoft.com/office/drawing/2014/main" val="3198502328"/>
                    </a:ext>
                  </a:extLst>
                </a:gridCol>
                <a:gridCol w="208280">
                  <a:extLst>
                    <a:ext uri="{9D8B030D-6E8A-4147-A177-3AD203B41FA5}">
                      <a16:colId xmlns:a16="http://schemas.microsoft.com/office/drawing/2014/main" val="3451557938"/>
                    </a:ext>
                  </a:extLst>
                </a:gridCol>
                <a:gridCol w="208280">
                  <a:extLst>
                    <a:ext uri="{9D8B030D-6E8A-4147-A177-3AD203B41FA5}">
                      <a16:colId xmlns:a16="http://schemas.microsoft.com/office/drawing/2014/main" val="3715329035"/>
                    </a:ext>
                  </a:extLst>
                </a:gridCol>
                <a:gridCol w="208280">
                  <a:extLst>
                    <a:ext uri="{9D8B030D-6E8A-4147-A177-3AD203B41FA5}">
                      <a16:colId xmlns:a16="http://schemas.microsoft.com/office/drawing/2014/main" val="1316046317"/>
                    </a:ext>
                  </a:extLst>
                </a:gridCol>
                <a:gridCol w="208280">
                  <a:extLst>
                    <a:ext uri="{9D8B030D-6E8A-4147-A177-3AD203B41FA5}">
                      <a16:colId xmlns:a16="http://schemas.microsoft.com/office/drawing/2014/main" val="860960203"/>
                    </a:ext>
                  </a:extLst>
                </a:gridCol>
                <a:gridCol w="208280">
                  <a:extLst>
                    <a:ext uri="{9D8B030D-6E8A-4147-A177-3AD203B41FA5}">
                      <a16:colId xmlns:a16="http://schemas.microsoft.com/office/drawing/2014/main" val="2080659124"/>
                    </a:ext>
                  </a:extLst>
                </a:gridCol>
                <a:gridCol w="208280">
                  <a:extLst>
                    <a:ext uri="{9D8B030D-6E8A-4147-A177-3AD203B41FA5}">
                      <a16:colId xmlns:a16="http://schemas.microsoft.com/office/drawing/2014/main" val="3352656137"/>
                    </a:ext>
                  </a:extLst>
                </a:gridCol>
                <a:gridCol w="208280">
                  <a:extLst>
                    <a:ext uri="{9D8B030D-6E8A-4147-A177-3AD203B41FA5}">
                      <a16:colId xmlns:a16="http://schemas.microsoft.com/office/drawing/2014/main" val="1936378617"/>
                    </a:ext>
                  </a:extLst>
                </a:gridCol>
                <a:gridCol w="208280">
                  <a:extLst>
                    <a:ext uri="{9D8B030D-6E8A-4147-A177-3AD203B41FA5}">
                      <a16:colId xmlns:a16="http://schemas.microsoft.com/office/drawing/2014/main" val="4032174784"/>
                    </a:ext>
                  </a:extLst>
                </a:gridCol>
                <a:gridCol w="208280">
                  <a:extLst>
                    <a:ext uri="{9D8B030D-6E8A-4147-A177-3AD203B41FA5}">
                      <a16:colId xmlns:a16="http://schemas.microsoft.com/office/drawing/2014/main" val="2105457423"/>
                    </a:ext>
                  </a:extLst>
                </a:gridCol>
                <a:gridCol w="208280">
                  <a:extLst>
                    <a:ext uri="{9D8B030D-6E8A-4147-A177-3AD203B41FA5}">
                      <a16:colId xmlns:a16="http://schemas.microsoft.com/office/drawing/2014/main" val="982020854"/>
                    </a:ext>
                  </a:extLst>
                </a:gridCol>
                <a:gridCol w="208280">
                  <a:extLst>
                    <a:ext uri="{9D8B030D-6E8A-4147-A177-3AD203B41FA5}">
                      <a16:colId xmlns:a16="http://schemas.microsoft.com/office/drawing/2014/main" val="875061153"/>
                    </a:ext>
                  </a:extLst>
                </a:gridCol>
                <a:gridCol w="208280">
                  <a:extLst>
                    <a:ext uri="{9D8B030D-6E8A-4147-A177-3AD203B41FA5}">
                      <a16:colId xmlns:a16="http://schemas.microsoft.com/office/drawing/2014/main" val="1755252926"/>
                    </a:ext>
                  </a:extLst>
                </a:gridCol>
                <a:gridCol w="208280">
                  <a:extLst>
                    <a:ext uri="{9D8B030D-6E8A-4147-A177-3AD203B41FA5}">
                      <a16:colId xmlns:a16="http://schemas.microsoft.com/office/drawing/2014/main" val="2280563648"/>
                    </a:ext>
                  </a:extLst>
                </a:gridCol>
                <a:gridCol w="208280">
                  <a:extLst>
                    <a:ext uri="{9D8B030D-6E8A-4147-A177-3AD203B41FA5}">
                      <a16:colId xmlns:a16="http://schemas.microsoft.com/office/drawing/2014/main" val="439225511"/>
                    </a:ext>
                  </a:extLst>
                </a:gridCol>
                <a:gridCol w="208280">
                  <a:extLst>
                    <a:ext uri="{9D8B030D-6E8A-4147-A177-3AD203B41FA5}">
                      <a16:colId xmlns:a16="http://schemas.microsoft.com/office/drawing/2014/main" val="732181726"/>
                    </a:ext>
                  </a:extLst>
                </a:gridCol>
                <a:gridCol w="208280">
                  <a:extLst>
                    <a:ext uri="{9D8B030D-6E8A-4147-A177-3AD203B41FA5}">
                      <a16:colId xmlns:a16="http://schemas.microsoft.com/office/drawing/2014/main" val="1933311115"/>
                    </a:ext>
                  </a:extLst>
                </a:gridCol>
                <a:gridCol w="208280">
                  <a:extLst>
                    <a:ext uri="{9D8B030D-6E8A-4147-A177-3AD203B41FA5}">
                      <a16:colId xmlns:a16="http://schemas.microsoft.com/office/drawing/2014/main" val="43216757"/>
                    </a:ext>
                  </a:extLst>
                </a:gridCol>
                <a:gridCol w="208280">
                  <a:extLst>
                    <a:ext uri="{9D8B030D-6E8A-4147-A177-3AD203B41FA5}">
                      <a16:colId xmlns:a16="http://schemas.microsoft.com/office/drawing/2014/main" val="1624931496"/>
                    </a:ext>
                  </a:extLst>
                </a:gridCol>
                <a:gridCol w="208280">
                  <a:extLst>
                    <a:ext uri="{9D8B030D-6E8A-4147-A177-3AD203B41FA5}">
                      <a16:colId xmlns:a16="http://schemas.microsoft.com/office/drawing/2014/main" val="1682189638"/>
                    </a:ext>
                  </a:extLst>
                </a:gridCol>
                <a:gridCol w="208280">
                  <a:extLst>
                    <a:ext uri="{9D8B030D-6E8A-4147-A177-3AD203B41FA5}">
                      <a16:colId xmlns:a16="http://schemas.microsoft.com/office/drawing/2014/main" val="2470326372"/>
                    </a:ext>
                  </a:extLst>
                </a:gridCol>
                <a:gridCol w="208280">
                  <a:extLst>
                    <a:ext uri="{9D8B030D-6E8A-4147-A177-3AD203B41FA5}">
                      <a16:colId xmlns:a16="http://schemas.microsoft.com/office/drawing/2014/main" val="1207506589"/>
                    </a:ext>
                  </a:extLst>
                </a:gridCol>
                <a:gridCol w="208280">
                  <a:extLst>
                    <a:ext uri="{9D8B030D-6E8A-4147-A177-3AD203B41FA5}">
                      <a16:colId xmlns:a16="http://schemas.microsoft.com/office/drawing/2014/main" val="2363340447"/>
                    </a:ext>
                  </a:extLst>
                </a:gridCol>
                <a:gridCol w="208280">
                  <a:extLst>
                    <a:ext uri="{9D8B030D-6E8A-4147-A177-3AD203B41FA5}">
                      <a16:colId xmlns:a16="http://schemas.microsoft.com/office/drawing/2014/main" val="2410465925"/>
                    </a:ext>
                  </a:extLst>
                </a:gridCol>
                <a:gridCol w="208280">
                  <a:extLst>
                    <a:ext uri="{9D8B030D-6E8A-4147-A177-3AD203B41FA5}">
                      <a16:colId xmlns:a16="http://schemas.microsoft.com/office/drawing/2014/main" val="3140563650"/>
                    </a:ext>
                  </a:extLst>
                </a:gridCol>
                <a:gridCol w="208280">
                  <a:extLst>
                    <a:ext uri="{9D8B030D-6E8A-4147-A177-3AD203B41FA5}">
                      <a16:colId xmlns:a16="http://schemas.microsoft.com/office/drawing/2014/main" val="1294817394"/>
                    </a:ext>
                  </a:extLst>
                </a:gridCol>
                <a:gridCol w="208280">
                  <a:extLst>
                    <a:ext uri="{9D8B030D-6E8A-4147-A177-3AD203B41FA5}">
                      <a16:colId xmlns:a16="http://schemas.microsoft.com/office/drawing/2014/main" val="98086848"/>
                    </a:ext>
                  </a:extLst>
                </a:gridCol>
                <a:gridCol w="208280">
                  <a:extLst>
                    <a:ext uri="{9D8B030D-6E8A-4147-A177-3AD203B41FA5}">
                      <a16:colId xmlns:a16="http://schemas.microsoft.com/office/drawing/2014/main" val="3495979226"/>
                    </a:ext>
                  </a:extLst>
                </a:gridCol>
                <a:gridCol w="208280">
                  <a:extLst>
                    <a:ext uri="{9D8B030D-6E8A-4147-A177-3AD203B41FA5}">
                      <a16:colId xmlns:a16="http://schemas.microsoft.com/office/drawing/2014/main" val="2885248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3699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15:56:17</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https://scontent.xx.fbcdn.net/v/t1.0-0/p180x540/81930675_2931388350225082_8953065173409595392_o.jpg?_nc_cat=107&amp;_nc_ohc=TisZcKuO24gAX84XQnC&amp;_nc_ht=scontent.xx&amp;_nc_tp=1002&amp;oh=0e83873774177a4f52efb960c21edf93&amp;oe=5ED681C2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6769567"/>
                  </a:ext>
                </a:extLst>
              </a:tr>
            </a:tbl>
          </a:graphicData>
        </a:graphic>
      </p:graphicFrame>
      <p:sp>
        <p:nvSpPr>
          <p:cNvPr id="4" name="Text Placeholder 3">
            <a:extLst>
              <a:ext uri="{FF2B5EF4-FFF2-40B4-BE49-F238E27FC236}">
                <a16:creationId xmlns:a16="http://schemas.microsoft.com/office/drawing/2014/main" id="{D6316054-68D9-455B-8D0E-7EADAF7E9A7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34011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C0CAA-E340-4B4A-8543-CE57DABFFE47}"/>
              </a:ext>
            </a:extLst>
          </p:cNvPr>
          <p:cNvSpPr>
            <a:spLocks noGrp="1"/>
          </p:cNvSpPr>
          <p:nvPr>
            <p:ph type="title"/>
          </p:nvPr>
        </p:nvSpPr>
        <p:spPr/>
        <p:txBody>
          <a:bodyPr/>
          <a:lstStyle/>
          <a:p>
            <a:r>
              <a:rPr lang="en-US"/>
              <a:t>Facebook Own Posts Table | TrendSet - 8 of 26</a:t>
            </a:r>
          </a:p>
        </p:txBody>
      </p:sp>
      <p:graphicFrame>
        <p:nvGraphicFramePr>
          <p:cNvPr id="5" name="Table Placeholder 4">
            <a:extLst>
              <a:ext uri="{FF2B5EF4-FFF2-40B4-BE49-F238E27FC236}">
                <a16:creationId xmlns:a16="http://schemas.microsoft.com/office/drawing/2014/main" id="{53CF2025-BDB9-4F11-BEF5-B651D7D2BB16}"/>
              </a:ext>
            </a:extLst>
          </p:cNvPr>
          <p:cNvGraphicFramePr>
            <a:graphicFrameLocks noGrp="1"/>
          </p:cNvGraphicFramePr>
          <p:nvPr>
            <p:ph type="tbl" sz="quarter" idx="13"/>
            <p:extLst>
              <p:ext uri="{D42A27DB-BD31-4B8C-83A1-F6EECF244321}">
                <p14:modId xmlns:p14="http://schemas.microsoft.com/office/powerpoint/2010/main" val="1172318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66794407"/>
                    </a:ext>
                  </a:extLst>
                </a:gridCol>
                <a:gridCol w="822960">
                  <a:extLst>
                    <a:ext uri="{9D8B030D-6E8A-4147-A177-3AD203B41FA5}">
                      <a16:colId xmlns:a16="http://schemas.microsoft.com/office/drawing/2014/main" val="738623507"/>
                    </a:ext>
                  </a:extLst>
                </a:gridCol>
                <a:gridCol w="329184">
                  <a:extLst>
                    <a:ext uri="{9D8B030D-6E8A-4147-A177-3AD203B41FA5}">
                      <a16:colId xmlns:a16="http://schemas.microsoft.com/office/drawing/2014/main" val="3498200119"/>
                    </a:ext>
                  </a:extLst>
                </a:gridCol>
                <a:gridCol w="208280">
                  <a:extLst>
                    <a:ext uri="{9D8B030D-6E8A-4147-A177-3AD203B41FA5}">
                      <a16:colId xmlns:a16="http://schemas.microsoft.com/office/drawing/2014/main" val="494682486"/>
                    </a:ext>
                  </a:extLst>
                </a:gridCol>
                <a:gridCol w="208280">
                  <a:extLst>
                    <a:ext uri="{9D8B030D-6E8A-4147-A177-3AD203B41FA5}">
                      <a16:colId xmlns:a16="http://schemas.microsoft.com/office/drawing/2014/main" val="724534615"/>
                    </a:ext>
                  </a:extLst>
                </a:gridCol>
                <a:gridCol w="208280">
                  <a:extLst>
                    <a:ext uri="{9D8B030D-6E8A-4147-A177-3AD203B41FA5}">
                      <a16:colId xmlns:a16="http://schemas.microsoft.com/office/drawing/2014/main" val="3315760953"/>
                    </a:ext>
                  </a:extLst>
                </a:gridCol>
                <a:gridCol w="208280">
                  <a:extLst>
                    <a:ext uri="{9D8B030D-6E8A-4147-A177-3AD203B41FA5}">
                      <a16:colId xmlns:a16="http://schemas.microsoft.com/office/drawing/2014/main" val="2067601757"/>
                    </a:ext>
                  </a:extLst>
                </a:gridCol>
                <a:gridCol w="208280">
                  <a:extLst>
                    <a:ext uri="{9D8B030D-6E8A-4147-A177-3AD203B41FA5}">
                      <a16:colId xmlns:a16="http://schemas.microsoft.com/office/drawing/2014/main" val="1403488275"/>
                    </a:ext>
                  </a:extLst>
                </a:gridCol>
                <a:gridCol w="208280">
                  <a:extLst>
                    <a:ext uri="{9D8B030D-6E8A-4147-A177-3AD203B41FA5}">
                      <a16:colId xmlns:a16="http://schemas.microsoft.com/office/drawing/2014/main" val="3714641804"/>
                    </a:ext>
                  </a:extLst>
                </a:gridCol>
                <a:gridCol w="208280">
                  <a:extLst>
                    <a:ext uri="{9D8B030D-6E8A-4147-A177-3AD203B41FA5}">
                      <a16:colId xmlns:a16="http://schemas.microsoft.com/office/drawing/2014/main" val="1106362934"/>
                    </a:ext>
                  </a:extLst>
                </a:gridCol>
                <a:gridCol w="208280">
                  <a:extLst>
                    <a:ext uri="{9D8B030D-6E8A-4147-A177-3AD203B41FA5}">
                      <a16:colId xmlns:a16="http://schemas.microsoft.com/office/drawing/2014/main" val="234768402"/>
                    </a:ext>
                  </a:extLst>
                </a:gridCol>
                <a:gridCol w="208280">
                  <a:extLst>
                    <a:ext uri="{9D8B030D-6E8A-4147-A177-3AD203B41FA5}">
                      <a16:colId xmlns:a16="http://schemas.microsoft.com/office/drawing/2014/main" val="3283192505"/>
                    </a:ext>
                  </a:extLst>
                </a:gridCol>
                <a:gridCol w="208280">
                  <a:extLst>
                    <a:ext uri="{9D8B030D-6E8A-4147-A177-3AD203B41FA5}">
                      <a16:colId xmlns:a16="http://schemas.microsoft.com/office/drawing/2014/main" val="1452649384"/>
                    </a:ext>
                  </a:extLst>
                </a:gridCol>
                <a:gridCol w="208280">
                  <a:extLst>
                    <a:ext uri="{9D8B030D-6E8A-4147-A177-3AD203B41FA5}">
                      <a16:colId xmlns:a16="http://schemas.microsoft.com/office/drawing/2014/main" val="1464414070"/>
                    </a:ext>
                  </a:extLst>
                </a:gridCol>
                <a:gridCol w="208280">
                  <a:extLst>
                    <a:ext uri="{9D8B030D-6E8A-4147-A177-3AD203B41FA5}">
                      <a16:colId xmlns:a16="http://schemas.microsoft.com/office/drawing/2014/main" val="4141436602"/>
                    </a:ext>
                  </a:extLst>
                </a:gridCol>
                <a:gridCol w="208280">
                  <a:extLst>
                    <a:ext uri="{9D8B030D-6E8A-4147-A177-3AD203B41FA5}">
                      <a16:colId xmlns:a16="http://schemas.microsoft.com/office/drawing/2014/main" val="12461357"/>
                    </a:ext>
                  </a:extLst>
                </a:gridCol>
                <a:gridCol w="208280">
                  <a:extLst>
                    <a:ext uri="{9D8B030D-6E8A-4147-A177-3AD203B41FA5}">
                      <a16:colId xmlns:a16="http://schemas.microsoft.com/office/drawing/2014/main" val="673133208"/>
                    </a:ext>
                  </a:extLst>
                </a:gridCol>
                <a:gridCol w="208280">
                  <a:extLst>
                    <a:ext uri="{9D8B030D-6E8A-4147-A177-3AD203B41FA5}">
                      <a16:colId xmlns:a16="http://schemas.microsoft.com/office/drawing/2014/main" val="2434793858"/>
                    </a:ext>
                  </a:extLst>
                </a:gridCol>
                <a:gridCol w="208280">
                  <a:extLst>
                    <a:ext uri="{9D8B030D-6E8A-4147-A177-3AD203B41FA5}">
                      <a16:colId xmlns:a16="http://schemas.microsoft.com/office/drawing/2014/main" val="2651380876"/>
                    </a:ext>
                  </a:extLst>
                </a:gridCol>
                <a:gridCol w="208280">
                  <a:extLst>
                    <a:ext uri="{9D8B030D-6E8A-4147-A177-3AD203B41FA5}">
                      <a16:colId xmlns:a16="http://schemas.microsoft.com/office/drawing/2014/main" val="3346910229"/>
                    </a:ext>
                  </a:extLst>
                </a:gridCol>
                <a:gridCol w="208280">
                  <a:extLst>
                    <a:ext uri="{9D8B030D-6E8A-4147-A177-3AD203B41FA5}">
                      <a16:colId xmlns:a16="http://schemas.microsoft.com/office/drawing/2014/main" val="684370464"/>
                    </a:ext>
                  </a:extLst>
                </a:gridCol>
                <a:gridCol w="208280">
                  <a:extLst>
                    <a:ext uri="{9D8B030D-6E8A-4147-A177-3AD203B41FA5}">
                      <a16:colId xmlns:a16="http://schemas.microsoft.com/office/drawing/2014/main" val="1225063633"/>
                    </a:ext>
                  </a:extLst>
                </a:gridCol>
                <a:gridCol w="208280">
                  <a:extLst>
                    <a:ext uri="{9D8B030D-6E8A-4147-A177-3AD203B41FA5}">
                      <a16:colId xmlns:a16="http://schemas.microsoft.com/office/drawing/2014/main" val="3364380573"/>
                    </a:ext>
                  </a:extLst>
                </a:gridCol>
                <a:gridCol w="208280">
                  <a:extLst>
                    <a:ext uri="{9D8B030D-6E8A-4147-A177-3AD203B41FA5}">
                      <a16:colId xmlns:a16="http://schemas.microsoft.com/office/drawing/2014/main" val="3962939425"/>
                    </a:ext>
                  </a:extLst>
                </a:gridCol>
                <a:gridCol w="208280">
                  <a:extLst>
                    <a:ext uri="{9D8B030D-6E8A-4147-A177-3AD203B41FA5}">
                      <a16:colId xmlns:a16="http://schemas.microsoft.com/office/drawing/2014/main" val="3006195092"/>
                    </a:ext>
                  </a:extLst>
                </a:gridCol>
                <a:gridCol w="208280">
                  <a:extLst>
                    <a:ext uri="{9D8B030D-6E8A-4147-A177-3AD203B41FA5}">
                      <a16:colId xmlns:a16="http://schemas.microsoft.com/office/drawing/2014/main" val="2397601242"/>
                    </a:ext>
                  </a:extLst>
                </a:gridCol>
                <a:gridCol w="208280">
                  <a:extLst>
                    <a:ext uri="{9D8B030D-6E8A-4147-A177-3AD203B41FA5}">
                      <a16:colId xmlns:a16="http://schemas.microsoft.com/office/drawing/2014/main" val="1786616301"/>
                    </a:ext>
                  </a:extLst>
                </a:gridCol>
                <a:gridCol w="208280">
                  <a:extLst>
                    <a:ext uri="{9D8B030D-6E8A-4147-A177-3AD203B41FA5}">
                      <a16:colId xmlns:a16="http://schemas.microsoft.com/office/drawing/2014/main" val="2197146827"/>
                    </a:ext>
                  </a:extLst>
                </a:gridCol>
                <a:gridCol w="208280">
                  <a:extLst>
                    <a:ext uri="{9D8B030D-6E8A-4147-A177-3AD203B41FA5}">
                      <a16:colId xmlns:a16="http://schemas.microsoft.com/office/drawing/2014/main" val="3331051815"/>
                    </a:ext>
                  </a:extLst>
                </a:gridCol>
                <a:gridCol w="208280">
                  <a:extLst>
                    <a:ext uri="{9D8B030D-6E8A-4147-A177-3AD203B41FA5}">
                      <a16:colId xmlns:a16="http://schemas.microsoft.com/office/drawing/2014/main" val="611315738"/>
                    </a:ext>
                  </a:extLst>
                </a:gridCol>
                <a:gridCol w="208280">
                  <a:extLst>
                    <a:ext uri="{9D8B030D-6E8A-4147-A177-3AD203B41FA5}">
                      <a16:colId xmlns:a16="http://schemas.microsoft.com/office/drawing/2014/main" val="136053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2035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12:52:17</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https://scontent.xx.fbcdn.net/v/t1.0-0/p180x540/82025364_2931039470259970_1490108855755997184_o.jpg?_nc_cat=110&amp;_nc_ohc=iaP9-Ak-t8AAX8ssuml&amp;_nc_ht=scontent.xx&amp;_nc_tp=1002&amp;oh=9ce9aef03728df15853925bd9b02dc1c&amp;oe=5E8EC692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9987468"/>
                  </a:ext>
                </a:extLst>
              </a:tr>
            </a:tbl>
          </a:graphicData>
        </a:graphic>
      </p:graphicFrame>
      <p:sp>
        <p:nvSpPr>
          <p:cNvPr id="4" name="Text Placeholder 3">
            <a:extLst>
              <a:ext uri="{FF2B5EF4-FFF2-40B4-BE49-F238E27FC236}">
                <a16:creationId xmlns:a16="http://schemas.microsoft.com/office/drawing/2014/main" id="{DCCAED18-9D16-417F-AE65-BD0AD09D0D1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90996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C3279-F66F-475A-8BF9-87540FA3B8F7}"/>
              </a:ext>
            </a:extLst>
          </p:cNvPr>
          <p:cNvSpPr>
            <a:spLocks noGrp="1"/>
          </p:cNvSpPr>
          <p:nvPr>
            <p:ph type="title"/>
          </p:nvPr>
        </p:nvSpPr>
        <p:spPr/>
        <p:txBody>
          <a:bodyPr/>
          <a:lstStyle/>
          <a:p>
            <a:r>
              <a:rPr lang="en-US"/>
              <a:t>Facebook Own Posts Table | TrendSet - 9 of 26</a:t>
            </a:r>
          </a:p>
        </p:txBody>
      </p:sp>
      <p:graphicFrame>
        <p:nvGraphicFramePr>
          <p:cNvPr id="5" name="Table Placeholder 4">
            <a:extLst>
              <a:ext uri="{FF2B5EF4-FFF2-40B4-BE49-F238E27FC236}">
                <a16:creationId xmlns:a16="http://schemas.microsoft.com/office/drawing/2014/main" id="{DA0B1549-D2A9-48A5-8CD2-BB0FFDE4DF83}"/>
              </a:ext>
            </a:extLst>
          </p:cNvPr>
          <p:cNvGraphicFramePr>
            <a:graphicFrameLocks noGrp="1"/>
          </p:cNvGraphicFramePr>
          <p:nvPr>
            <p:ph type="tbl" sz="quarter" idx="13"/>
            <p:extLst>
              <p:ext uri="{D42A27DB-BD31-4B8C-83A1-F6EECF244321}">
                <p14:modId xmlns:p14="http://schemas.microsoft.com/office/powerpoint/2010/main" val="2270433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13319112"/>
                    </a:ext>
                  </a:extLst>
                </a:gridCol>
                <a:gridCol w="822960">
                  <a:extLst>
                    <a:ext uri="{9D8B030D-6E8A-4147-A177-3AD203B41FA5}">
                      <a16:colId xmlns:a16="http://schemas.microsoft.com/office/drawing/2014/main" val="495589211"/>
                    </a:ext>
                  </a:extLst>
                </a:gridCol>
                <a:gridCol w="329184">
                  <a:extLst>
                    <a:ext uri="{9D8B030D-6E8A-4147-A177-3AD203B41FA5}">
                      <a16:colId xmlns:a16="http://schemas.microsoft.com/office/drawing/2014/main" val="2380494622"/>
                    </a:ext>
                  </a:extLst>
                </a:gridCol>
                <a:gridCol w="208280">
                  <a:extLst>
                    <a:ext uri="{9D8B030D-6E8A-4147-A177-3AD203B41FA5}">
                      <a16:colId xmlns:a16="http://schemas.microsoft.com/office/drawing/2014/main" val="1795639257"/>
                    </a:ext>
                  </a:extLst>
                </a:gridCol>
                <a:gridCol w="208280">
                  <a:extLst>
                    <a:ext uri="{9D8B030D-6E8A-4147-A177-3AD203B41FA5}">
                      <a16:colId xmlns:a16="http://schemas.microsoft.com/office/drawing/2014/main" val="2849948609"/>
                    </a:ext>
                  </a:extLst>
                </a:gridCol>
                <a:gridCol w="208280">
                  <a:extLst>
                    <a:ext uri="{9D8B030D-6E8A-4147-A177-3AD203B41FA5}">
                      <a16:colId xmlns:a16="http://schemas.microsoft.com/office/drawing/2014/main" val="1991360933"/>
                    </a:ext>
                  </a:extLst>
                </a:gridCol>
                <a:gridCol w="208280">
                  <a:extLst>
                    <a:ext uri="{9D8B030D-6E8A-4147-A177-3AD203B41FA5}">
                      <a16:colId xmlns:a16="http://schemas.microsoft.com/office/drawing/2014/main" val="1874783090"/>
                    </a:ext>
                  </a:extLst>
                </a:gridCol>
                <a:gridCol w="208280">
                  <a:extLst>
                    <a:ext uri="{9D8B030D-6E8A-4147-A177-3AD203B41FA5}">
                      <a16:colId xmlns:a16="http://schemas.microsoft.com/office/drawing/2014/main" val="2050055410"/>
                    </a:ext>
                  </a:extLst>
                </a:gridCol>
                <a:gridCol w="208280">
                  <a:extLst>
                    <a:ext uri="{9D8B030D-6E8A-4147-A177-3AD203B41FA5}">
                      <a16:colId xmlns:a16="http://schemas.microsoft.com/office/drawing/2014/main" val="1543204182"/>
                    </a:ext>
                  </a:extLst>
                </a:gridCol>
                <a:gridCol w="208280">
                  <a:extLst>
                    <a:ext uri="{9D8B030D-6E8A-4147-A177-3AD203B41FA5}">
                      <a16:colId xmlns:a16="http://schemas.microsoft.com/office/drawing/2014/main" val="2442997290"/>
                    </a:ext>
                  </a:extLst>
                </a:gridCol>
                <a:gridCol w="208280">
                  <a:extLst>
                    <a:ext uri="{9D8B030D-6E8A-4147-A177-3AD203B41FA5}">
                      <a16:colId xmlns:a16="http://schemas.microsoft.com/office/drawing/2014/main" val="2611198666"/>
                    </a:ext>
                  </a:extLst>
                </a:gridCol>
                <a:gridCol w="208280">
                  <a:extLst>
                    <a:ext uri="{9D8B030D-6E8A-4147-A177-3AD203B41FA5}">
                      <a16:colId xmlns:a16="http://schemas.microsoft.com/office/drawing/2014/main" val="851688869"/>
                    </a:ext>
                  </a:extLst>
                </a:gridCol>
                <a:gridCol w="208280">
                  <a:extLst>
                    <a:ext uri="{9D8B030D-6E8A-4147-A177-3AD203B41FA5}">
                      <a16:colId xmlns:a16="http://schemas.microsoft.com/office/drawing/2014/main" val="3118955751"/>
                    </a:ext>
                  </a:extLst>
                </a:gridCol>
                <a:gridCol w="208280">
                  <a:extLst>
                    <a:ext uri="{9D8B030D-6E8A-4147-A177-3AD203B41FA5}">
                      <a16:colId xmlns:a16="http://schemas.microsoft.com/office/drawing/2014/main" val="1051602508"/>
                    </a:ext>
                  </a:extLst>
                </a:gridCol>
                <a:gridCol w="208280">
                  <a:extLst>
                    <a:ext uri="{9D8B030D-6E8A-4147-A177-3AD203B41FA5}">
                      <a16:colId xmlns:a16="http://schemas.microsoft.com/office/drawing/2014/main" val="1606899401"/>
                    </a:ext>
                  </a:extLst>
                </a:gridCol>
                <a:gridCol w="208280">
                  <a:extLst>
                    <a:ext uri="{9D8B030D-6E8A-4147-A177-3AD203B41FA5}">
                      <a16:colId xmlns:a16="http://schemas.microsoft.com/office/drawing/2014/main" val="1581303325"/>
                    </a:ext>
                  </a:extLst>
                </a:gridCol>
                <a:gridCol w="208280">
                  <a:extLst>
                    <a:ext uri="{9D8B030D-6E8A-4147-A177-3AD203B41FA5}">
                      <a16:colId xmlns:a16="http://schemas.microsoft.com/office/drawing/2014/main" val="3870141413"/>
                    </a:ext>
                  </a:extLst>
                </a:gridCol>
                <a:gridCol w="208280">
                  <a:extLst>
                    <a:ext uri="{9D8B030D-6E8A-4147-A177-3AD203B41FA5}">
                      <a16:colId xmlns:a16="http://schemas.microsoft.com/office/drawing/2014/main" val="3236284846"/>
                    </a:ext>
                  </a:extLst>
                </a:gridCol>
                <a:gridCol w="208280">
                  <a:extLst>
                    <a:ext uri="{9D8B030D-6E8A-4147-A177-3AD203B41FA5}">
                      <a16:colId xmlns:a16="http://schemas.microsoft.com/office/drawing/2014/main" val="1942868164"/>
                    </a:ext>
                  </a:extLst>
                </a:gridCol>
                <a:gridCol w="208280">
                  <a:extLst>
                    <a:ext uri="{9D8B030D-6E8A-4147-A177-3AD203B41FA5}">
                      <a16:colId xmlns:a16="http://schemas.microsoft.com/office/drawing/2014/main" val="1388186501"/>
                    </a:ext>
                  </a:extLst>
                </a:gridCol>
                <a:gridCol w="208280">
                  <a:extLst>
                    <a:ext uri="{9D8B030D-6E8A-4147-A177-3AD203B41FA5}">
                      <a16:colId xmlns:a16="http://schemas.microsoft.com/office/drawing/2014/main" val="2251241823"/>
                    </a:ext>
                  </a:extLst>
                </a:gridCol>
                <a:gridCol w="208280">
                  <a:extLst>
                    <a:ext uri="{9D8B030D-6E8A-4147-A177-3AD203B41FA5}">
                      <a16:colId xmlns:a16="http://schemas.microsoft.com/office/drawing/2014/main" val="2685432624"/>
                    </a:ext>
                  </a:extLst>
                </a:gridCol>
                <a:gridCol w="208280">
                  <a:extLst>
                    <a:ext uri="{9D8B030D-6E8A-4147-A177-3AD203B41FA5}">
                      <a16:colId xmlns:a16="http://schemas.microsoft.com/office/drawing/2014/main" val="3405014998"/>
                    </a:ext>
                  </a:extLst>
                </a:gridCol>
                <a:gridCol w="208280">
                  <a:extLst>
                    <a:ext uri="{9D8B030D-6E8A-4147-A177-3AD203B41FA5}">
                      <a16:colId xmlns:a16="http://schemas.microsoft.com/office/drawing/2014/main" val="897568321"/>
                    </a:ext>
                  </a:extLst>
                </a:gridCol>
                <a:gridCol w="208280">
                  <a:extLst>
                    <a:ext uri="{9D8B030D-6E8A-4147-A177-3AD203B41FA5}">
                      <a16:colId xmlns:a16="http://schemas.microsoft.com/office/drawing/2014/main" val="216966214"/>
                    </a:ext>
                  </a:extLst>
                </a:gridCol>
                <a:gridCol w="208280">
                  <a:extLst>
                    <a:ext uri="{9D8B030D-6E8A-4147-A177-3AD203B41FA5}">
                      <a16:colId xmlns:a16="http://schemas.microsoft.com/office/drawing/2014/main" val="3336482560"/>
                    </a:ext>
                  </a:extLst>
                </a:gridCol>
                <a:gridCol w="208280">
                  <a:extLst>
                    <a:ext uri="{9D8B030D-6E8A-4147-A177-3AD203B41FA5}">
                      <a16:colId xmlns:a16="http://schemas.microsoft.com/office/drawing/2014/main" val="4008026769"/>
                    </a:ext>
                  </a:extLst>
                </a:gridCol>
                <a:gridCol w="208280">
                  <a:extLst>
                    <a:ext uri="{9D8B030D-6E8A-4147-A177-3AD203B41FA5}">
                      <a16:colId xmlns:a16="http://schemas.microsoft.com/office/drawing/2014/main" val="3751733952"/>
                    </a:ext>
                  </a:extLst>
                </a:gridCol>
                <a:gridCol w="208280">
                  <a:extLst>
                    <a:ext uri="{9D8B030D-6E8A-4147-A177-3AD203B41FA5}">
                      <a16:colId xmlns:a16="http://schemas.microsoft.com/office/drawing/2014/main" val="398042670"/>
                    </a:ext>
                  </a:extLst>
                </a:gridCol>
                <a:gridCol w="208280">
                  <a:extLst>
                    <a:ext uri="{9D8B030D-6E8A-4147-A177-3AD203B41FA5}">
                      <a16:colId xmlns:a16="http://schemas.microsoft.com/office/drawing/2014/main" val="2438359884"/>
                    </a:ext>
                  </a:extLst>
                </a:gridCol>
                <a:gridCol w="208280">
                  <a:extLst>
                    <a:ext uri="{9D8B030D-6E8A-4147-A177-3AD203B41FA5}">
                      <a16:colId xmlns:a16="http://schemas.microsoft.com/office/drawing/2014/main" val="346271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04012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12:48:36</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seeks the expression of sustainability and attentive consumption in dazzling, unique and future-oriented designs. Biomorphic shapes, radiant colours, 3D patterns and brilliant liquid looks inspire futuristic styles. Iridescent surfaces, sparkling plays of light and intertwining colours create mystical moments. The topic nature is surrealistically integrated into new designs. Materials such as glass, steel, anodised metals or mother-of-pearl interpret the dazzling basic message in a modern and pure way. Grid and net-like patterns provide visual and tactile highlights. The line between natural and artificial is blurred in the designs. Botanical motifs are artificially alienated. Surfaces with organic haptics are produced industrially or in 3D printing. Linear and geometric patterns appear clear and factual, while translucent surfaces, polished finishes and sequins add pure glamour to the designs. #dazzlingmoods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https://scontent.xx.fbcdn.net/v/t1.0-9/p720x720/80881205_2931032923593958_6253775019256578048_o.jpg?_nc_cat=106&amp;_nc_ohc=E-b6PzmkPPoAX-jGzID&amp;_nc_ht=scontent.xx&amp;_nc_tp=1002&amp;oh=c47e5d000d4e0a5fbab72050a0a52f91&amp;oe=5ED94966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05611780"/>
                  </a:ext>
                </a:extLst>
              </a:tr>
            </a:tbl>
          </a:graphicData>
        </a:graphic>
      </p:graphicFrame>
      <p:sp>
        <p:nvSpPr>
          <p:cNvPr id="4" name="Text Placeholder 3">
            <a:extLst>
              <a:ext uri="{FF2B5EF4-FFF2-40B4-BE49-F238E27FC236}">
                <a16:creationId xmlns:a16="http://schemas.microsoft.com/office/drawing/2014/main" id="{127E4E03-B150-46CC-8712-9D5DFBAE3F1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86461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E1D1B-0033-4FFB-8A00-D24F5153580D}"/>
              </a:ext>
            </a:extLst>
          </p:cNvPr>
          <p:cNvSpPr>
            <a:spLocks noGrp="1"/>
          </p:cNvSpPr>
          <p:nvPr>
            <p:ph type="title"/>
          </p:nvPr>
        </p:nvSpPr>
        <p:spPr/>
        <p:txBody>
          <a:bodyPr/>
          <a:lstStyle/>
          <a:p>
            <a:r>
              <a:rPr lang="en-US"/>
              <a:t>Facebook Own Posts Table | TrendSet - 10 of 26</a:t>
            </a:r>
          </a:p>
        </p:txBody>
      </p:sp>
      <p:graphicFrame>
        <p:nvGraphicFramePr>
          <p:cNvPr id="5" name="Table Placeholder 4">
            <a:extLst>
              <a:ext uri="{FF2B5EF4-FFF2-40B4-BE49-F238E27FC236}">
                <a16:creationId xmlns:a16="http://schemas.microsoft.com/office/drawing/2014/main" id="{7CE8EF9B-BA02-4B11-A72D-805CCEA62C44}"/>
              </a:ext>
            </a:extLst>
          </p:cNvPr>
          <p:cNvGraphicFramePr>
            <a:graphicFrameLocks noGrp="1"/>
          </p:cNvGraphicFramePr>
          <p:nvPr>
            <p:ph type="tbl" sz="quarter" idx="13"/>
            <p:extLst>
              <p:ext uri="{D42A27DB-BD31-4B8C-83A1-F6EECF244321}">
                <p14:modId xmlns:p14="http://schemas.microsoft.com/office/powerpoint/2010/main" val="1543378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27885591"/>
                    </a:ext>
                  </a:extLst>
                </a:gridCol>
                <a:gridCol w="822960">
                  <a:extLst>
                    <a:ext uri="{9D8B030D-6E8A-4147-A177-3AD203B41FA5}">
                      <a16:colId xmlns:a16="http://schemas.microsoft.com/office/drawing/2014/main" val="3058826410"/>
                    </a:ext>
                  </a:extLst>
                </a:gridCol>
                <a:gridCol w="329184">
                  <a:extLst>
                    <a:ext uri="{9D8B030D-6E8A-4147-A177-3AD203B41FA5}">
                      <a16:colId xmlns:a16="http://schemas.microsoft.com/office/drawing/2014/main" val="3544489822"/>
                    </a:ext>
                  </a:extLst>
                </a:gridCol>
                <a:gridCol w="208280">
                  <a:extLst>
                    <a:ext uri="{9D8B030D-6E8A-4147-A177-3AD203B41FA5}">
                      <a16:colId xmlns:a16="http://schemas.microsoft.com/office/drawing/2014/main" val="2108356900"/>
                    </a:ext>
                  </a:extLst>
                </a:gridCol>
                <a:gridCol w="208280">
                  <a:extLst>
                    <a:ext uri="{9D8B030D-6E8A-4147-A177-3AD203B41FA5}">
                      <a16:colId xmlns:a16="http://schemas.microsoft.com/office/drawing/2014/main" val="3145223463"/>
                    </a:ext>
                  </a:extLst>
                </a:gridCol>
                <a:gridCol w="208280">
                  <a:extLst>
                    <a:ext uri="{9D8B030D-6E8A-4147-A177-3AD203B41FA5}">
                      <a16:colId xmlns:a16="http://schemas.microsoft.com/office/drawing/2014/main" val="1094357041"/>
                    </a:ext>
                  </a:extLst>
                </a:gridCol>
                <a:gridCol w="208280">
                  <a:extLst>
                    <a:ext uri="{9D8B030D-6E8A-4147-A177-3AD203B41FA5}">
                      <a16:colId xmlns:a16="http://schemas.microsoft.com/office/drawing/2014/main" val="3288087484"/>
                    </a:ext>
                  </a:extLst>
                </a:gridCol>
                <a:gridCol w="208280">
                  <a:extLst>
                    <a:ext uri="{9D8B030D-6E8A-4147-A177-3AD203B41FA5}">
                      <a16:colId xmlns:a16="http://schemas.microsoft.com/office/drawing/2014/main" val="3155584769"/>
                    </a:ext>
                  </a:extLst>
                </a:gridCol>
                <a:gridCol w="208280">
                  <a:extLst>
                    <a:ext uri="{9D8B030D-6E8A-4147-A177-3AD203B41FA5}">
                      <a16:colId xmlns:a16="http://schemas.microsoft.com/office/drawing/2014/main" val="3660964568"/>
                    </a:ext>
                  </a:extLst>
                </a:gridCol>
                <a:gridCol w="208280">
                  <a:extLst>
                    <a:ext uri="{9D8B030D-6E8A-4147-A177-3AD203B41FA5}">
                      <a16:colId xmlns:a16="http://schemas.microsoft.com/office/drawing/2014/main" val="2527013919"/>
                    </a:ext>
                  </a:extLst>
                </a:gridCol>
                <a:gridCol w="208280">
                  <a:extLst>
                    <a:ext uri="{9D8B030D-6E8A-4147-A177-3AD203B41FA5}">
                      <a16:colId xmlns:a16="http://schemas.microsoft.com/office/drawing/2014/main" val="3374491744"/>
                    </a:ext>
                  </a:extLst>
                </a:gridCol>
                <a:gridCol w="208280">
                  <a:extLst>
                    <a:ext uri="{9D8B030D-6E8A-4147-A177-3AD203B41FA5}">
                      <a16:colId xmlns:a16="http://schemas.microsoft.com/office/drawing/2014/main" val="266070869"/>
                    </a:ext>
                  </a:extLst>
                </a:gridCol>
                <a:gridCol w="208280">
                  <a:extLst>
                    <a:ext uri="{9D8B030D-6E8A-4147-A177-3AD203B41FA5}">
                      <a16:colId xmlns:a16="http://schemas.microsoft.com/office/drawing/2014/main" val="680485818"/>
                    </a:ext>
                  </a:extLst>
                </a:gridCol>
                <a:gridCol w="208280">
                  <a:extLst>
                    <a:ext uri="{9D8B030D-6E8A-4147-A177-3AD203B41FA5}">
                      <a16:colId xmlns:a16="http://schemas.microsoft.com/office/drawing/2014/main" val="3749179754"/>
                    </a:ext>
                  </a:extLst>
                </a:gridCol>
                <a:gridCol w="208280">
                  <a:extLst>
                    <a:ext uri="{9D8B030D-6E8A-4147-A177-3AD203B41FA5}">
                      <a16:colId xmlns:a16="http://schemas.microsoft.com/office/drawing/2014/main" val="174692798"/>
                    </a:ext>
                  </a:extLst>
                </a:gridCol>
                <a:gridCol w="208280">
                  <a:extLst>
                    <a:ext uri="{9D8B030D-6E8A-4147-A177-3AD203B41FA5}">
                      <a16:colId xmlns:a16="http://schemas.microsoft.com/office/drawing/2014/main" val="1938922533"/>
                    </a:ext>
                  </a:extLst>
                </a:gridCol>
                <a:gridCol w="208280">
                  <a:extLst>
                    <a:ext uri="{9D8B030D-6E8A-4147-A177-3AD203B41FA5}">
                      <a16:colId xmlns:a16="http://schemas.microsoft.com/office/drawing/2014/main" val="1780084056"/>
                    </a:ext>
                  </a:extLst>
                </a:gridCol>
                <a:gridCol w="208280">
                  <a:extLst>
                    <a:ext uri="{9D8B030D-6E8A-4147-A177-3AD203B41FA5}">
                      <a16:colId xmlns:a16="http://schemas.microsoft.com/office/drawing/2014/main" val="3123416131"/>
                    </a:ext>
                  </a:extLst>
                </a:gridCol>
                <a:gridCol w="208280">
                  <a:extLst>
                    <a:ext uri="{9D8B030D-6E8A-4147-A177-3AD203B41FA5}">
                      <a16:colId xmlns:a16="http://schemas.microsoft.com/office/drawing/2014/main" val="2673607943"/>
                    </a:ext>
                  </a:extLst>
                </a:gridCol>
                <a:gridCol w="208280">
                  <a:extLst>
                    <a:ext uri="{9D8B030D-6E8A-4147-A177-3AD203B41FA5}">
                      <a16:colId xmlns:a16="http://schemas.microsoft.com/office/drawing/2014/main" val="689320715"/>
                    </a:ext>
                  </a:extLst>
                </a:gridCol>
                <a:gridCol w="208280">
                  <a:extLst>
                    <a:ext uri="{9D8B030D-6E8A-4147-A177-3AD203B41FA5}">
                      <a16:colId xmlns:a16="http://schemas.microsoft.com/office/drawing/2014/main" val="395233877"/>
                    </a:ext>
                  </a:extLst>
                </a:gridCol>
                <a:gridCol w="208280">
                  <a:extLst>
                    <a:ext uri="{9D8B030D-6E8A-4147-A177-3AD203B41FA5}">
                      <a16:colId xmlns:a16="http://schemas.microsoft.com/office/drawing/2014/main" val="1705162005"/>
                    </a:ext>
                  </a:extLst>
                </a:gridCol>
                <a:gridCol w="208280">
                  <a:extLst>
                    <a:ext uri="{9D8B030D-6E8A-4147-A177-3AD203B41FA5}">
                      <a16:colId xmlns:a16="http://schemas.microsoft.com/office/drawing/2014/main" val="3184526807"/>
                    </a:ext>
                  </a:extLst>
                </a:gridCol>
                <a:gridCol w="208280">
                  <a:extLst>
                    <a:ext uri="{9D8B030D-6E8A-4147-A177-3AD203B41FA5}">
                      <a16:colId xmlns:a16="http://schemas.microsoft.com/office/drawing/2014/main" val="3802577700"/>
                    </a:ext>
                  </a:extLst>
                </a:gridCol>
                <a:gridCol w="208280">
                  <a:extLst>
                    <a:ext uri="{9D8B030D-6E8A-4147-A177-3AD203B41FA5}">
                      <a16:colId xmlns:a16="http://schemas.microsoft.com/office/drawing/2014/main" val="3430591120"/>
                    </a:ext>
                  </a:extLst>
                </a:gridCol>
                <a:gridCol w="208280">
                  <a:extLst>
                    <a:ext uri="{9D8B030D-6E8A-4147-A177-3AD203B41FA5}">
                      <a16:colId xmlns:a16="http://schemas.microsoft.com/office/drawing/2014/main" val="408139397"/>
                    </a:ext>
                  </a:extLst>
                </a:gridCol>
                <a:gridCol w="208280">
                  <a:extLst>
                    <a:ext uri="{9D8B030D-6E8A-4147-A177-3AD203B41FA5}">
                      <a16:colId xmlns:a16="http://schemas.microsoft.com/office/drawing/2014/main" val="1861444166"/>
                    </a:ext>
                  </a:extLst>
                </a:gridCol>
                <a:gridCol w="208280">
                  <a:extLst>
                    <a:ext uri="{9D8B030D-6E8A-4147-A177-3AD203B41FA5}">
                      <a16:colId xmlns:a16="http://schemas.microsoft.com/office/drawing/2014/main" val="88811554"/>
                    </a:ext>
                  </a:extLst>
                </a:gridCol>
                <a:gridCol w="208280">
                  <a:extLst>
                    <a:ext uri="{9D8B030D-6E8A-4147-A177-3AD203B41FA5}">
                      <a16:colId xmlns:a16="http://schemas.microsoft.com/office/drawing/2014/main" val="1912113753"/>
                    </a:ext>
                  </a:extLst>
                </a:gridCol>
                <a:gridCol w="208280">
                  <a:extLst>
                    <a:ext uri="{9D8B030D-6E8A-4147-A177-3AD203B41FA5}">
                      <a16:colId xmlns:a16="http://schemas.microsoft.com/office/drawing/2014/main" val="1147715343"/>
                    </a:ext>
                  </a:extLst>
                </a:gridCol>
                <a:gridCol w="208280">
                  <a:extLst>
                    <a:ext uri="{9D8B030D-6E8A-4147-A177-3AD203B41FA5}">
                      <a16:colId xmlns:a16="http://schemas.microsoft.com/office/drawing/2014/main" val="230779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3449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12:48:20</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Casual DIY looks fit just as well into the cool appearance as asymmetrical patterns, targeted mismatching and playful material combinations. Indigenous influences create vital, colourful designs. Textural features such as inlays give surfaces a new dynamic. This gives even traditional pieces a modern look. Experimental materials made of paper or recycled materials have a unique and lasting effect. From aluminium and plywood to yarn and raffia to resin and vinyl, everything is permitted to create unique, energetic and experience-oriented designs. With creativity and craftsmanship, everyday materials are transformed into high-design products. Fascinating surfaces, sustainable materials, vibrant colours and shimmering effects combine to create a lively design concept. BLUE HEART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https://scontent.xx.fbcdn.net/v/t1.0-9/p720x720/81639713_2931032423594008_5868097736443691008_o.jpg?_nc_cat=111&amp;_nc_ohc=_ceDSlxbToMAX-WlpjL&amp;_nc_ht=scontent.xx&amp;_nc_tp=1002&amp;oh=1c520fc98d194be57b65e57a8bde5773&amp;oe=5ED8EBB1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7629855"/>
                  </a:ext>
                </a:extLst>
              </a:tr>
            </a:tbl>
          </a:graphicData>
        </a:graphic>
      </p:graphicFrame>
      <p:sp>
        <p:nvSpPr>
          <p:cNvPr id="4" name="Text Placeholder 3">
            <a:extLst>
              <a:ext uri="{FF2B5EF4-FFF2-40B4-BE49-F238E27FC236}">
                <a16:creationId xmlns:a16="http://schemas.microsoft.com/office/drawing/2014/main" id="{E814D360-D8E4-41DC-964F-110538C59EA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208471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D41F-DAF4-4974-8D51-90ED5B3FD3B0}"/>
              </a:ext>
            </a:extLst>
          </p:cNvPr>
          <p:cNvSpPr>
            <a:spLocks noGrp="1"/>
          </p:cNvSpPr>
          <p:nvPr>
            <p:ph type="title"/>
          </p:nvPr>
        </p:nvSpPr>
        <p:spPr/>
        <p:txBody>
          <a:bodyPr/>
          <a:lstStyle/>
          <a:p>
            <a:r>
              <a:rPr lang="en-US"/>
              <a:t>Facebook Own Posts Table | TrendSet - 11 of 26</a:t>
            </a:r>
          </a:p>
        </p:txBody>
      </p:sp>
      <p:graphicFrame>
        <p:nvGraphicFramePr>
          <p:cNvPr id="5" name="Table Placeholder 4">
            <a:extLst>
              <a:ext uri="{FF2B5EF4-FFF2-40B4-BE49-F238E27FC236}">
                <a16:creationId xmlns:a16="http://schemas.microsoft.com/office/drawing/2014/main" id="{CD17297D-7B64-4BF0-A725-5B581CE7F173}"/>
              </a:ext>
            </a:extLst>
          </p:cNvPr>
          <p:cNvGraphicFramePr>
            <a:graphicFrameLocks noGrp="1"/>
          </p:cNvGraphicFramePr>
          <p:nvPr>
            <p:ph type="tbl" sz="quarter" idx="13"/>
            <p:extLst>
              <p:ext uri="{D42A27DB-BD31-4B8C-83A1-F6EECF244321}">
                <p14:modId xmlns:p14="http://schemas.microsoft.com/office/powerpoint/2010/main" val="504308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28933186"/>
                    </a:ext>
                  </a:extLst>
                </a:gridCol>
                <a:gridCol w="822960">
                  <a:extLst>
                    <a:ext uri="{9D8B030D-6E8A-4147-A177-3AD203B41FA5}">
                      <a16:colId xmlns:a16="http://schemas.microsoft.com/office/drawing/2014/main" val="3318954126"/>
                    </a:ext>
                  </a:extLst>
                </a:gridCol>
                <a:gridCol w="329184">
                  <a:extLst>
                    <a:ext uri="{9D8B030D-6E8A-4147-A177-3AD203B41FA5}">
                      <a16:colId xmlns:a16="http://schemas.microsoft.com/office/drawing/2014/main" val="220452308"/>
                    </a:ext>
                  </a:extLst>
                </a:gridCol>
                <a:gridCol w="208280">
                  <a:extLst>
                    <a:ext uri="{9D8B030D-6E8A-4147-A177-3AD203B41FA5}">
                      <a16:colId xmlns:a16="http://schemas.microsoft.com/office/drawing/2014/main" val="2524313634"/>
                    </a:ext>
                  </a:extLst>
                </a:gridCol>
                <a:gridCol w="208280">
                  <a:extLst>
                    <a:ext uri="{9D8B030D-6E8A-4147-A177-3AD203B41FA5}">
                      <a16:colId xmlns:a16="http://schemas.microsoft.com/office/drawing/2014/main" val="3165891711"/>
                    </a:ext>
                  </a:extLst>
                </a:gridCol>
                <a:gridCol w="208280">
                  <a:extLst>
                    <a:ext uri="{9D8B030D-6E8A-4147-A177-3AD203B41FA5}">
                      <a16:colId xmlns:a16="http://schemas.microsoft.com/office/drawing/2014/main" val="476316846"/>
                    </a:ext>
                  </a:extLst>
                </a:gridCol>
                <a:gridCol w="208280">
                  <a:extLst>
                    <a:ext uri="{9D8B030D-6E8A-4147-A177-3AD203B41FA5}">
                      <a16:colId xmlns:a16="http://schemas.microsoft.com/office/drawing/2014/main" val="2638694578"/>
                    </a:ext>
                  </a:extLst>
                </a:gridCol>
                <a:gridCol w="208280">
                  <a:extLst>
                    <a:ext uri="{9D8B030D-6E8A-4147-A177-3AD203B41FA5}">
                      <a16:colId xmlns:a16="http://schemas.microsoft.com/office/drawing/2014/main" val="4271208125"/>
                    </a:ext>
                  </a:extLst>
                </a:gridCol>
                <a:gridCol w="208280">
                  <a:extLst>
                    <a:ext uri="{9D8B030D-6E8A-4147-A177-3AD203B41FA5}">
                      <a16:colId xmlns:a16="http://schemas.microsoft.com/office/drawing/2014/main" val="3911635968"/>
                    </a:ext>
                  </a:extLst>
                </a:gridCol>
                <a:gridCol w="208280">
                  <a:extLst>
                    <a:ext uri="{9D8B030D-6E8A-4147-A177-3AD203B41FA5}">
                      <a16:colId xmlns:a16="http://schemas.microsoft.com/office/drawing/2014/main" val="2287129134"/>
                    </a:ext>
                  </a:extLst>
                </a:gridCol>
                <a:gridCol w="208280">
                  <a:extLst>
                    <a:ext uri="{9D8B030D-6E8A-4147-A177-3AD203B41FA5}">
                      <a16:colId xmlns:a16="http://schemas.microsoft.com/office/drawing/2014/main" val="3755690814"/>
                    </a:ext>
                  </a:extLst>
                </a:gridCol>
                <a:gridCol w="208280">
                  <a:extLst>
                    <a:ext uri="{9D8B030D-6E8A-4147-A177-3AD203B41FA5}">
                      <a16:colId xmlns:a16="http://schemas.microsoft.com/office/drawing/2014/main" val="18990360"/>
                    </a:ext>
                  </a:extLst>
                </a:gridCol>
                <a:gridCol w="208280">
                  <a:extLst>
                    <a:ext uri="{9D8B030D-6E8A-4147-A177-3AD203B41FA5}">
                      <a16:colId xmlns:a16="http://schemas.microsoft.com/office/drawing/2014/main" val="4166414870"/>
                    </a:ext>
                  </a:extLst>
                </a:gridCol>
                <a:gridCol w="208280">
                  <a:extLst>
                    <a:ext uri="{9D8B030D-6E8A-4147-A177-3AD203B41FA5}">
                      <a16:colId xmlns:a16="http://schemas.microsoft.com/office/drawing/2014/main" val="3761324498"/>
                    </a:ext>
                  </a:extLst>
                </a:gridCol>
                <a:gridCol w="208280">
                  <a:extLst>
                    <a:ext uri="{9D8B030D-6E8A-4147-A177-3AD203B41FA5}">
                      <a16:colId xmlns:a16="http://schemas.microsoft.com/office/drawing/2014/main" val="1510269844"/>
                    </a:ext>
                  </a:extLst>
                </a:gridCol>
                <a:gridCol w="208280">
                  <a:extLst>
                    <a:ext uri="{9D8B030D-6E8A-4147-A177-3AD203B41FA5}">
                      <a16:colId xmlns:a16="http://schemas.microsoft.com/office/drawing/2014/main" val="431930742"/>
                    </a:ext>
                  </a:extLst>
                </a:gridCol>
                <a:gridCol w="208280">
                  <a:extLst>
                    <a:ext uri="{9D8B030D-6E8A-4147-A177-3AD203B41FA5}">
                      <a16:colId xmlns:a16="http://schemas.microsoft.com/office/drawing/2014/main" val="3404018195"/>
                    </a:ext>
                  </a:extLst>
                </a:gridCol>
                <a:gridCol w="208280">
                  <a:extLst>
                    <a:ext uri="{9D8B030D-6E8A-4147-A177-3AD203B41FA5}">
                      <a16:colId xmlns:a16="http://schemas.microsoft.com/office/drawing/2014/main" val="2500923674"/>
                    </a:ext>
                  </a:extLst>
                </a:gridCol>
                <a:gridCol w="208280">
                  <a:extLst>
                    <a:ext uri="{9D8B030D-6E8A-4147-A177-3AD203B41FA5}">
                      <a16:colId xmlns:a16="http://schemas.microsoft.com/office/drawing/2014/main" val="2019467625"/>
                    </a:ext>
                  </a:extLst>
                </a:gridCol>
                <a:gridCol w="208280">
                  <a:extLst>
                    <a:ext uri="{9D8B030D-6E8A-4147-A177-3AD203B41FA5}">
                      <a16:colId xmlns:a16="http://schemas.microsoft.com/office/drawing/2014/main" val="269801447"/>
                    </a:ext>
                  </a:extLst>
                </a:gridCol>
                <a:gridCol w="208280">
                  <a:extLst>
                    <a:ext uri="{9D8B030D-6E8A-4147-A177-3AD203B41FA5}">
                      <a16:colId xmlns:a16="http://schemas.microsoft.com/office/drawing/2014/main" val="1305876228"/>
                    </a:ext>
                  </a:extLst>
                </a:gridCol>
                <a:gridCol w="208280">
                  <a:extLst>
                    <a:ext uri="{9D8B030D-6E8A-4147-A177-3AD203B41FA5}">
                      <a16:colId xmlns:a16="http://schemas.microsoft.com/office/drawing/2014/main" val="2389974766"/>
                    </a:ext>
                  </a:extLst>
                </a:gridCol>
                <a:gridCol w="208280">
                  <a:extLst>
                    <a:ext uri="{9D8B030D-6E8A-4147-A177-3AD203B41FA5}">
                      <a16:colId xmlns:a16="http://schemas.microsoft.com/office/drawing/2014/main" val="495323741"/>
                    </a:ext>
                  </a:extLst>
                </a:gridCol>
                <a:gridCol w="208280">
                  <a:extLst>
                    <a:ext uri="{9D8B030D-6E8A-4147-A177-3AD203B41FA5}">
                      <a16:colId xmlns:a16="http://schemas.microsoft.com/office/drawing/2014/main" val="3947229534"/>
                    </a:ext>
                  </a:extLst>
                </a:gridCol>
                <a:gridCol w="208280">
                  <a:extLst>
                    <a:ext uri="{9D8B030D-6E8A-4147-A177-3AD203B41FA5}">
                      <a16:colId xmlns:a16="http://schemas.microsoft.com/office/drawing/2014/main" val="3348211547"/>
                    </a:ext>
                  </a:extLst>
                </a:gridCol>
                <a:gridCol w="208280">
                  <a:extLst>
                    <a:ext uri="{9D8B030D-6E8A-4147-A177-3AD203B41FA5}">
                      <a16:colId xmlns:a16="http://schemas.microsoft.com/office/drawing/2014/main" val="1646541820"/>
                    </a:ext>
                  </a:extLst>
                </a:gridCol>
                <a:gridCol w="208280">
                  <a:extLst>
                    <a:ext uri="{9D8B030D-6E8A-4147-A177-3AD203B41FA5}">
                      <a16:colId xmlns:a16="http://schemas.microsoft.com/office/drawing/2014/main" val="4163387101"/>
                    </a:ext>
                  </a:extLst>
                </a:gridCol>
                <a:gridCol w="208280">
                  <a:extLst>
                    <a:ext uri="{9D8B030D-6E8A-4147-A177-3AD203B41FA5}">
                      <a16:colId xmlns:a16="http://schemas.microsoft.com/office/drawing/2014/main" val="3159083894"/>
                    </a:ext>
                  </a:extLst>
                </a:gridCol>
                <a:gridCol w="208280">
                  <a:extLst>
                    <a:ext uri="{9D8B030D-6E8A-4147-A177-3AD203B41FA5}">
                      <a16:colId xmlns:a16="http://schemas.microsoft.com/office/drawing/2014/main" val="4045094664"/>
                    </a:ext>
                  </a:extLst>
                </a:gridCol>
                <a:gridCol w="208280">
                  <a:extLst>
                    <a:ext uri="{9D8B030D-6E8A-4147-A177-3AD203B41FA5}">
                      <a16:colId xmlns:a16="http://schemas.microsoft.com/office/drawing/2014/main" val="2355978740"/>
                    </a:ext>
                  </a:extLst>
                </a:gridCol>
                <a:gridCol w="208280">
                  <a:extLst>
                    <a:ext uri="{9D8B030D-6E8A-4147-A177-3AD203B41FA5}">
                      <a16:colId xmlns:a16="http://schemas.microsoft.com/office/drawing/2014/main" val="467930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0640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12:48:02</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https://scontent.xx.fbcdn.net/v/t1.0-9/p720x720/81772873_2931031916927392_3923903622231883776_o.jpg?_nc_cat=100&amp;_nc_ohc=ffCdhAeX9osAX8BFlzP&amp;_nc_ht=scontent.xx&amp;_nc_tp=1002&amp;oh=e656b0678e424d83fec5cf2fdf78cecd&amp;oe=5E9E2739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9246085"/>
                  </a:ext>
                </a:extLst>
              </a:tr>
            </a:tbl>
          </a:graphicData>
        </a:graphic>
      </p:graphicFrame>
      <p:sp>
        <p:nvSpPr>
          <p:cNvPr id="4" name="Text Placeholder 3">
            <a:extLst>
              <a:ext uri="{FF2B5EF4-FFF2-40B4-BE49-F238E27FC236}">
                <a16:creationId xmlns:a16="http://schemas.microsoft.com/office/drawing/2014/main" id="{9D67F028-2B0A-4220-B1F3-3BDA9002224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77511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BC836-BB16-49AA-B063-2A7B6A926933}"/>
              </a:ext>
            </a:extLst>
          </p:cNvPr>
          <p:cNvSpPr>
            <a:spLocks noGrp="1"/>
          </p:cNvSpPr>
          <p:nvPr>
            <p:ph type="title"/>
          </p:nvPr>
        </p:nvSpPr>
        <p:spPr/>
        <p:txBody>
          <a:bodyPr/>
          <a:lstStyle/>
          <a:p>
            <a:r>
              <a:rPr lang="en-US"/>
              <a:t>Facebook Own Posts Table | TrendSet - 12 of 26</a:t>
            </a:r>
          </a:p>
        </p:txBody>
      </p:sp>
      <p:graphicFrame>
        <p:nvGraphicFramePr>
          <p:cNvPr id="5" name="Table Placeholder 4">
            <a:extLst>
              <a:ext uri="{FF2B5EF4-FFF2-40B4-BE49-F238E27FC236}">
                <a16:creationId xmlns:a16="http://schemas.microsoft.com/office/drawing/2014/main" id="{0076637D-0EA8-4B1F-9B44-2216D31B9AA8}"/>
              </a:ext>
            </a:extLst>
          </p:cNvPr>
          <p:cNvGraphicFramePr>
            <a:graphicFrameLocks noGrp="1"/>
          </p:cNvGraphicFramePr>
          <p:nvPr>
            <p:ph type="tbl" sz="quarter" idx="13"/>
            <p:extLst>
              <p:ext uri="{D42A27DB-BD31-4B8C-83A1-F6EECF244321}">
                <p14:modId xmlns:p14="http://schemas.microsoft.com/office/powerpoint/2010/main" val="2416368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08202624"/>
                    </a:ext>
                  </a:extLst>
                </a:gridCol>
                <a:gridCol w="822960">
                  <a:extLst>
                    <a:ext uri="{9D8B030D-6E8A-4147-A177-3AD203B41FA5}">
                      <a16:colId xmlns:a16="http://schemas.microsoft.com/office/drawing/2014/main" val="323286148"/>
                    </a:ext>
                  </a:extLst>
                </a:gridCol>
                <a:gridCol w="329184">
                  <a:extLst>
                    <a:ext uri="{9D8B030D-6E8A-4147-A177-3AD203B41FA5}">
                      <a16:colId xmlns:a16="http://schemas.microsoft.com/office/drawing/2014/main" val="3110200141"/>
                    </a:ext>
                  </a:extLst>
                </a:gridCol>
                <a:gridCol w="208280">
                  <a:extLst>
                    <a:ext uri="{9D8B030D-6E8A-4147-A177-3AD203B41FA5}">
                      <a16:colId xmlns:a16="http://schemas.microsoft.com/office/drawing/2014/main" val="3445989007"/>
                    </a:ext>
                  </a:extLst>
                </a:gridCol>
                <a:gridCol w="208280">
                  <a:extLst>
                    <a:ext uri="{9D8B030D-6E8A-4147-A177-3AD203B41FA5}">
                      <a16:colId xmlns:a16="http://schemas.microsoft.com/office/drawing/2014/main" val="882093747"/>
                    </a:ext>
                  </a:extLst>
                </a:gridCol>
                <a:gridCol w="208280">
                  <a:extLst>
                    <a:ext uri="{9D8B030D-6E8A-4147-A177-3AD203B41FA5}">
                      <a16:colId xmlns:a16="http://schemas.microsoft.com/office/drawing/2014/main" val="44256591"/>
                    </a:ext>
                  </a:extLst>
                </a:gridCol>
                <a:gridCol w="208280">
                  <a:extLst>
                    <a:ext uri="{9D8B030D-6E8A-4147-A177-3AD203B41FA5}">
                      <a16:colId xmlns:a16="http://schemas.microsoft.com/office/drawing/2014/main" val="2687620619"/>
                    </a:ext>
                  </a:extLst>
                </a:gridCol>
                <a:gridCol w="208280">
                  <a:extLst>
                    <a:ext uri="{9D8B030D-6E8A-4147-A177-3AD203B41FA5}">
                      <a16:colId xmlns:a16="http://schemas.microsoft.com/office/drawing/2014/main" val="1105274500"/>
                    </a:ext>
                  </a:extLst>
                </a:gridCol>
                <a:gridCol w="208280">
                  <a:extLst>
                    <a:ext uri="{9D8B030D-6E8A-4147-A177-3AD203B41FA5}">
                      <a16:colId xmlns:a16="http://schemas.microsoft.com/office/drawing/2014/main" val="3102430755"/>
                    </a:ext>
                  </a:extLst>
                </a:gridCol>
                <a:gridCol w="208280">
                  <a:extLst>
                    <a:ext uri="{9D8B030D-6E8A-4147-A177-3AD203B41FA5}">
                      <a16:colId xmlns:a16="http://schemas.microsoft.com/office/drawing/2014/main" val="4233336138"/>
                    </a:ext>
                  </a:extLst>
                </a:gridCol>
                <a:gridCol w="208280">
                  <a:extLst>
                    <a:ext uri="{9D8B030D-6E8A-4147-A177-3AD203B41FA5}">
                      <a16:colId xmlns:a16="http://schemas.microsoft.com/office/drawing/2014/main" val="3506089530"/>
                    </a:ext>
                  </a:extLst>
                </a:gridCol>
                <a:gridCol w="208280">
                  <a:extLst>
                    <a:ext uri="{9D8B030D-6E8A-4147-A177-3AD203B41FA5}">
                      <a16:colId xmlns:a16="http://schemas.microsoft.com/office/drawing/2014/main" val="1745774594"/>
                    </a:ext>
                  </a:extLst>
                </a:gridCol>
                <a:gridCol w="208280">
                  <a:extLst>
                    <a:ext uri="{9D8B030D-6E8A-4147-A177-3AD203B41FA5}">
                      <a16:colId xmlns:a16="http://schemas.microsoft.com/office/drawing/2014/main" val="3741370084"/>
                    </a:ext>
                  </a:extLst>
                </a:gridCol>
                <a:gridCol w="208280">
                  <a:extLst>
                    <a:ext uri="{9D8B030D-6E8A-4147-A177-3AD203B41FA5}">
                      <a16:colId xmlns:a16="http://schemas.microsoft.com/office/drawing/2014/main" val="4289929517"/>
                    </a:ext>
                  </a:extLst>
                </a:gridCol>
                <a:gridCol w="208280">
                  <a:extLst>
                    <a:ext uri="{9D8B030D-6E8A-4147-A177-3AD203B41FA5}">
                      <a16:colId xmlns:a16="http://schemas.microsoft.com/office/drawing/2014/main" val="3057165328"/>
                    </a:ext>
                  </a:extLst>
                </a:gridCol>
                <a:gridCol w="208280">
                  <a:extLst>
                    <a:ext uri="{9D8B030D-6E8A-4147-A177-3AD203B41FA5}">
                      <a16:colId xmlns:a16="http://schemas.microsoft.com/office/drawing/2014/main" val="178238074"/>
                    </a:ext>
                  </a:extLst>
                </a:gridCol>
                <a:gridCol w="208280">
                  <a:extLst>
                    <a:ext uri="{9D8B030D-6E8A-4147-A177-3AD203B41FA5}">
                      <a16:colId xmlns:a16="http://schemas.microsoft.com/office/drawing/2014/main" val="597925310"/>
                    </a:ext>
                  </a:extLst>
                </a:gridCol>
                <a:gridCol w="208280">
                  <a:extLst>
                    <a:ext uri="{9D8B030D-6E8A-4147-A177-3AD203B41FA5}">
                      <a16:colId xmlns:a16="http://schemas.microsoft.com/office/drawing/2014/main" val="4223075652"/>
                    </a:ext>
                  </a:extLst>
                </a:gridCol>
                <a:gridCol w="208280">
                  <a:extLst>
                    <a:ext uri="{9D8B030D-6E8A-4147-A177-3AD203B41FA5}">
                      <a16:colId xmlns:a16="http://schemas.microsoft.com/office/drawing/2014/main" val="4054342336"/>
                    </a:ext>
                  </a:extLst>
                </a:gridCol>
                <a:gridCol w="208280">
                  <a:extLst>
                    <a:ext uri="{9D8B030D-6E8A-4147-A177-3AD203B41FA5}">
                      <a16:colId xmlns:a16="http://schemas.microsoft.com/office/drawing/2014/main" val="651823849"/>
                    </a:ext>
                  </a:extLst>
                </a:gridCol>
                <a:gridCol w="208280">
                  <a:extLst>
                    <a:ext uri="{9D8B030D-6E8A-4147-A177-3AD203B41FA5}">
                      <a16:colId xmlns:a16="http://schemas.microsoft.com/office/drawing/2014/main" val="3887511312"/>
                    </a:ext>
                  </a:extLst>
                </a:gridCol>
                <a:gridCol w="208280">
                  <a:extLst>
                    <a:ext uri="{9D8B030D-6E8A-4147-A177-3AD203B41FA5}">
                      <a16:colId xmlns:a16="http://schemas.microsoft.com/office/drawing/2014/main" val="3378923614"/>
                    </a:ext>
                  </a:extLst>
                </a:gridCol>
                <a:gridCol w="208280">
                  <a:extLst>
                    <a:ext uri="{9D8B030D-6E8A-4147-A177-3AD203B41FA5}">
                      <a16:colId xmlns:a16="http://schemas.microsoft.com/office/drawing/2014/main" val="3556881031"/>
                    </a:ext>
                  </a:extLst>
                </a:gridCol>
                <a:gridCol w="208280">
                  <a:extLst>
                    <a:ext uri="{9D8B030D-6E8A-4147-A177-3AD203B41FA5}">
                      <a16:colId xmlns:a16="http://schemas.microsoft.com/office/drawing/2014/main" val="53073002"/>
                    </a:ext>
                  </a:extLst>
                </a:gridCol>
                <a:gridCol w="208280">
                  <a:extLst>
                    <a:ext uri="{9D8B030D-6E8A-4147-A177-3AD203B41FA5}">
                      <a16:colId xmlns:a16="http://schemas.microsoft.com/office/drawing/2014/main" val="1163718797"/>
                    </a:ext>
                  </a:extLst>
                </a:gridCol>
                <a:gridCol w="208280">
                  <a:extLst>
                    <a:ext uri="{9D8B030D-6E8A-4147-A177-3AD203B41FA5}">
                      <a16:colId xmlns:a16="http://schemas.microsoft.com/office/drawing/2014/main" val="4035618483"/>
                    </a:ext>
                  </a:extLst>
                </a:gridCol>
                <a:gridCol w="208280">
                  <a:extLst>
                    <a:ext uri="{9D8B030D-6E8A-4147-A177-3AD203B41FA5}">
                      <a16:colId xmlns:a16="http://schemas.microsoft.com/office/drawing/2014/main" val="3130196784"/>
                    </a:ext>
                  </a:extLst>
                </a:gridCol>
                <a:gridCol w="208280">
                  <a:extLst>
                    <a:ext uri="{9D8B030D-6E8A-4147-A177-3AD203B41FA5}">
                      <a16:colId xmlns:a16="http://schemas.microsoft.com/office/drawing/2014/main" val="969107630"/>
                    </a:ext>
                  </a:extLst>
                </a:gridCol>
                <a:gridCol w="208280">
                  <a:extLst>
                    <a:ext uri="{9D8B030D-6E8A-4147-A177-3AD203B41FA5}">
                      <a16:colId xmlns:a16="http://schemas.microsoft.com/office/drawing/2014/main" val="1059370303"/>
                    </a:ext>
                  </a:extLst>
                </a:gridCol>
                <a:gridCol w="208280">
                  <a:extLst>
                    <a:ext uri="{9D8B030D-6E8A-4147-A177-3AD203B41FA5}">
                      <a16:colId xmlns:a16="http://schemas.microsoft.com/office/drawing/2014/main" val="2798251165"/>
                    </a:ext>
                  </a:extLst>
                </a:gridCol>
                <a:gridCol w="208280">
                  <a:extLst>
                    <a:ext uri="{9D8B030D-6E8A-4147-A177-3AD203B41FA5}">
                      <a16:colId xmlns:a16="http://schemas.microsoft.com/office/drawing/2014/main" val="2745664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6622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11:43:39</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https://scontent.xx.fbcdn.net/v/t1.0-0/p180x540/80668479_2930925596938024_6603009045001404416_o.jpg?_nc_cat=107&amp;_nc_ohc=FBmYr2K7iO0AX8MrHJ2&amp;_nc_ht=scontent.xx&amp;_nc_tp=1002&amp;oh=3f373cc9358d4a12507840f5a289b16f&amp;oe=5ED3C4D7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8920892"/>
                  </a:ext>
                </a:extLst>
              </a:tr>
            </a:tbl>
          </a:graphicData>
        </a:graphic>
      </p:graphicFrame>
      <p:sp>
        <p:nvSpPr>
          <p:cNvPr id="4" name="Text Placeholder 3">
            <a:extLst>
              <a:ext uri="{FF2B5EF4-FFF2-40B4-BE49-F238E27FC236}">
                <a16:creationId xmlns:a16="http://schemas.microsoft.com/office/drawing/2014/main" id="{4BB9094B-B84D-4C76-AB21-27753249189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414519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7D57E-EAC5-4155-B822-DA4539142850}"/>
              </a:ext>
            </a:extLst>
          </p:cNvPr>
          <p:cNvSpPr>
            <a:spLocks noGrp="1"/>
          </p:cNvSpPr>
          <p:nvPr>
            <p:ph type="title"/>
          </p:nvPr>
        </p:nvSpPr>
        <p:spPr/>
        <p:txBody>
          <a:bodyPr/>
          <a:lstStyle/>
          <a:p>
            <a:r>
              <a:rPr lang="en-US"/>
              <a:t>Facebook Own Posts Table | TrendSet - 13 of 26</a:t>
            </a:r>
          </a:p>
        </p:txBody>
      </p:sp>
      <p:graphicFrame>
        <p:nvGraphicFramePr>
          <p:cNvPr id="5" name="Table Placeholder 4">
            <a:extLst>
              <a:ext uri="{FF2B5EF4-FFF2-40B4-BE49-F238E27FC236}">
                <a16:creationId xmlns:a16="http://schemas.microsoft.com/office/drawing/2014/main" id="{54EC64EA-7CCA-44D3-9F4C-34BA1452D9CA}"/>
              </a:ext>
            </a:extLst>
          </p:cNvPr>
          <p:cNvGraphicFramePr>
            <a:graphicFrameLocks noGrp="1"/>
          </p:cNvGraphicFramePr>
          <p:nvPr>
            <p:ph type="tbl" sz="quarter" idx="13"/>
            <p:extLst>
              <p:ext uri="{D42A27DB-BD31-4B8C-83A1-F6EECF244321}">
                <p14:modId xmlns:p14="http://schemas.microsoft.com/office/powerpoint/2010/main" val="115717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9292728"/>
                    </a:ext>
                  </a:extLst>
                </a:gridCol>
                <a:gridCol w="822960">
                  <a:extLst>
                    <a:ext uri="{9D8B030D-6E8A-4147-A177-3AD203B41FA5}">
                      <a16:colId xmlns:a16="http://schemas.microsoft.com/office/drawing/2014/main" val="3538913733"/>
                    </a:ext>
                  </a:extLst>
                </a:gridCol>
                <a:gridCol w="329184">
                  <a:extLst>
                    <a:ext uri="{9D8B030D-6E8A-4147-A177-3AD203B41FA5}">
                      <a16:colId xmlns:a16="http://schemas.microsoft.com/office/drawing/2014/main" val="2439831602"/>
                    </a:ext>
                  </a:extLst>
                </a:gridCol>
                <a:gridCol w="208280">
                  <a:extLst>
                    <a:ext uri="{9D8B030D-6E8A-4147-A177-3AD203B41FA5}">
                      <a16:colId xmlns:a16="http://schemas.microsoft.com/office/drawing/2014/main" val="1453624147"/>
                    </a:ext>
                  </a:extLst>
                </a:gridCol>
                <a:gridCol w="208280">
                  <a:extLst>
                    <a:ext uri="{9D8B030D-6E8A-4147-A177-3AD203B41FA5}">
                      <a16:colId xmlns:a16="http://schemas.microsoft.com/office/drawing/2014/main" val="3837480605"/>
                    </a:ext>
                  </a:extLst>
                </a:gridCol>
                <a:gridCol w="208280">
                  <a:extLst>
                    <a:ext uri="{9D8B030D-6E8A-4147-A177-3AD203B41FA5}">
                      <a16:colId xmlns:a16="http://schemas.microsoft.com/office/drawing/2014/main" val="1953682828"/>
                    </a:ext>
                  </a:extLst>
                </a:gridCol>
                <a:gridCol w="208280">
                  <a:extLst>
                    <a:ext uri="{9D8B030D-6E8A-4147-A177-3AD203B41FA5}">
                      <a16:colId xmlns:a16="http://schemas.microsoft.com/office/drawing/2014/main" val="1049855579"/>
                    </a:ext>
                  </a:extLst>
                </a:gridCol>
                <a:gridCol w="208280">
                  <a:extLst>
                    <a:ext uri="{9D8B030D-6E8A-4147-A177-3AD203B41FA5}">
                      <a16:colId xmlns:a16="http://schemas.microsoft.com/office/drawing/2014/main" val="4250368532"/>
                    </a:ext>
                  </a:extLst>
                </a:gridCol>
                <a:gridCol w="208280">
                  <a:extLst>
                    <a:ext uri="{9D8B030D-6E8A-4147-A177-3AD203B41FA5}">
                      <a16:colId xmlns:a16="http://schemas.microsoft.com/office/drawing/2014/main" val="1246487222"/>
                    </a:ext>
                  </a:extLst>
                </a:gridCol>
                <a:gridCol w="208280">
                  <a:extLst>
                    <a:ext uri="{9D8B030D-6E8A-4147-A177-3AD203B41FA5}">
                      <a16:colId xmlns:a16="http://schemas.microsoft.com/office/drawing/2014/main" val="2199096747"/>
                    </a:ext>
                  </a:extLst>
                </a:gridCol>
                <a:gridCol w="208280">
                  <a:extLst>
                    <a:ext uri="{9D8B030D-6E8A-4147-A177-3AD203B41FA5}">
                      <a16:colId xmlns:a16="http://schemas.microsoft.com/office/drawing/2014/main" val="1356311308"/>
                    </a:ext>
                  </a:extLst>
                </a:gridCol>
                <a:gridCol w="208280">
                  <a:extLst>
                    <a:ext uri="{9D8B030D-6E8A-4147-A177-3AD203B41FA5}">
                      <a16:colId xmlns:a16="http://schemas.microsoft.com/office/drawing/2014/main" val="936341048"/>
                    </a:ext>
                  </a:extLst>
                </a:gridCol>
                <a:gridCol w="208280">
                  <a:extLst>
                    <a:ext uri="{9D8B030D-6E8A-4147-A177-3AD203B41FA5}">
                      <a16:colId xmlns:a16="http://schemas.microsoft.com/office/drawing/2014/main" val="2605065521"/>
                    </a:ext>
                  </a:extLst>
                </a:gridCol>
                <a:gridCol w="208280">
                  <a:extLst>
                    <a:ext uri="{9D8B030D-6E8A-4147-A177-3AD203B41FA5}">
                      <a16:colId xmlns:a16="http://schemas.microsoft.com/office/drawing/2014/main" val="2110346604"/>
                    </a:ext>
                  </a:extLst>
                </a:gridCol>
                <a:gridCol w="208280">
                  <a:extLst>
                    <a:ext uri="{9D8B030D-6E8A-4147-A177-3AD203B41FA5}">
                      <a16:colId xmlns:a16="http://schemas.microsoft.com/office/drawing/2014/main" val="3234383480"/>
                    </a:ext>
                  </a:extLst>
                </a:gridCol>
                <a:gridCol w="208280">
                  <a:extLst>
                    <a:ext uri="{9D8B030D-6E8A-4147-A177-3AD203B41FA5}">
                      <a16:colId xmlns:a16="http://schemas.microsoft.com/office/drawing/2014/main" val="1911033376"/>
                    </a:ext>
                  </a:extLst>
                </a:gridCol>
                <a:gridCol w="208280">
                  <a:extLst>
                    <a:ext uri="{9D8B030D-6E8A-4147-A177-3AD203B41FA5}">
                      <a16:colId xmlns:a16="http://schemas.microsoft.com/office/drawing/2014/main" val="2447740989"/>
                    </a:ext>
                  </a:extLst>
                </a:gridCol>
                <a:gridCol w="208280">
                  <a:extLst>
                    <a:ext uri="{9D8B030D-6E8A-4147-A177-3AD203B41FA5}">
                      <a16:colId xmlns:a16="http://schemas.microsoft.com/office/drawing/2014/main" val="1753048065"/>
                    </a:ext>
                  </a:extLst>
                </a:gridCol>
                <a:gridCol w="208280">
                  <a:extLst>
                    <a:ext uri="{9D8B030D-6E8A-4147-A177-3AD203B41FA5}">
                      <a16:colId xmlns:a16="http://schemas.microsoft.com/office/drawing/2014/main" val="559429342"/>
                    </a:ext>
                  </a:extLst>
                </a:gridCol>
                <a:gridCol w="208280">
                  <a:extLst>
                    <a:ext uri="{9D8B030D-6E8A-4147-A177-3AD203B41FA5}">
                      <a16:colId xmlns:a16="http://schemas.microsoft.com/office/drawing/2014/main" val="194606875"/>
                    </a:ext>
                  </a:extLst>
                </a:gridCol>
                <a:gridCol w="208280">
                  <a:extLst>
                    <a:ext uri="{9D8B030D-6E8A-4147-A177-3AD203B41FA5}">
                      <a16:colId xmlns:a16="http://schemas.microsoft.com/office/drawing/2014/main" val="2569836522"/>
                    </a:ext>
                  </a:extLst>
                </a:gridCol>
                <a:gridCol w="208280">
                  <a:extLst>
                    <a:ext uri="{9D8B030D-6E8A-4147-A177-3AD203B41FA5}">
                      <a16:colId xmlns:a16="http://schemas.microsoft.com/office/drawing/2014/main" val="66086050"/>
                    </a:ext>
                  </a:extLst>
                </a:gridCol>
                <a:gridCol w="208280">
                  <a:extLst>
                    <a:ext uri="{9D8B030D-6E8A-4147-A177-3AD203B41FA5}">
                      <a16:colId xmlns:a16="http://schemas.microsoft.com/office/drawing/2014/main" val="1395005404"/>
                    </a:ext>
                  </a:extLst>
                </a:gridCol>
                <a:gridCol w="208280">
                  <a:extLst>
                    <a:ext uri="{9D8B030D-6E8A-4147-A177-3AD203B41FA5}">
                      <a16:colId xmlns:a16="http://schemas.microsoft.com/office/drawing/2014/main" val="1106572303"/>
                    </a:ext>
                  </a:extLst>
                </a:gridCol>
                <a:gridCol w="208280">
                  <a:extLst>
                    <a:ext uri="{9D8B030D-6E8A-4147-A177-3AD203B41FA5}">
                      <a16:colId xmlns:a16="http://schemas.microsoft.com/office/drawing/2014/main" val="1824338764"/>
                    </a:ext>
                  </a:extLst>
                </a:gridCol>
                <a:gridCol w="208280">
                  <a:extLst>
                    <a:ext uri="{9D8B030D-6E8A-4147-A177-3AD203B41FA5}">
                      <a16:colId xmlns:a16="http://schemas.microsoft.com/office/drawing/2014/main" val="2594935242"/>
                    </a:ext>
                  </a:extLst>
                </a:gridCol>
                <a:gridCol w="208280">
                  <a:extLst>
                    <a:ext uri="{9D8B030D-6E8A-4147-A177-3AD203B41FA5}">
                      <a16:colId xmlns:a16="http://schemas.microsoft.com/office/drawing/2014/main" val="2068478513"/>
                    </a:ext>
                  </a:extLst>
                </a:gridCol>
                <a:gridCol w="208280">
                  <a:extLst>
                    <a:ext uri="{9D8B030D-6E8A-4147-A177-3AD203B41FA5}">
                      <a16:colId xmlns:a16="http://schemas.microsoft.com/office/drawing/2014/main" val="4017459312"/>
                    </a:ext>
                  </a:extLst>
                </a:gridCol>
                <a:gridCol w="208280">
                  <a:extLst>
                    <a:ext uri="{9D8B030D-6E8A-4147-A177-3AD203B41FA5}">
                      <a16:colId xmlns:a16="http://schemas.microsoft.com/office/drawing/2014/main" val="1104698079"/>
                    </a:ext>
                  </a:extLst>
                </a:gridCol>
                <a:gridCol w="208280">
                  <a:extLst>
                    <a:ext uri="{9D8B030D-6E8A-4147-A177-3AD203B41FA5}">
                      <a16:colId xmlns:a16="http://schemas.microsoft.com/office/drawing/2014/main" val="780491186"/>
                    </a:ext>
                  </a:extLst>
                </a:gridCol>
                <a:gridCol w="208280">
                  <a:extLst>
                    <a:ext uri="{9D8B030D-6E8A-4147-A177-3AD203B41FA5}">
                      <a16:colId xmlns:a16="http://schemas.microsoft.com/office/drawing/2014/main" val="282444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5788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- 2020-01-05 11:43:24</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https://scontent.xx.fbcdn.net/v/t1.0-9/p720x720/82047437_2930925196938064_9210006485176680448_o.jpg?_nc_cat=105&amp;_nc_ohc=1ksVxWsIsy4AX_D3jzz&amp;_nc_ht=scontent.xx&amp;_nc_tp=1002&amp;oh=839e5191fb9170de35b0e7d04e056835&amp;oe=5E916FD1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2794832"/>
                  </a:ext>
                </a:extLst>
              </a:tr>
            </a:tbl>
          </a:graphicData>
        </a:graphic>
      </p:graphicFrame>
      <p:sp>
        <p:nvSpPr>
          <p:cNvPr id="4" name="Text Placeholder 3">
            <a:extLst>
              <a:ext uri="{FF2B5EF4-FFF2-40B4-BE49-F238E27FC236}">
                <a16:creationId xmlns:a16="http://schemas.microsoft.com/office/drawing/2014/main" id="{320575A4-5F7A-486F-8836-2BBBE953E85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75506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C1680-2C58-4761-910A-2D809114394F}"/>
              </a:ext>
            </a:extLst>
          </p:cNvPr>
          <p:cNvSpPr>
            <a:spLocks noGrp="1"/>
          </p:cNvSpPr>
          <p:nvPr>
            <p:ph type="title"/>
          </p:nvPr>
        </p:nvSpPr>
        <p:spPr/>
        <p:txBody>
          <a:bodyPr/>
          <a:lstStyle/>
          <a:p>
            <a:r>
              <a:rPr lang="en-US"/>
              <a:t>Facebook Own Posts Table | TrendSet - 14 of 26</a:t>
            </a:r>
          </a:p>
        </p:txBody>
      </p:sp>
      <p:graphicFrame>
        <p:nvGraphicFramePr>
          <p:cNvPr id="5" name="Table Placeholder 4">
            <a:extLst>
              <a:ext uri="{FF2B5EF4-FFF2-40B4-BE49-F238E27FC236}">
                <a16:creationId xmlns:a16="http://schemas.microsoft.com/office/drawing/2014/main" id="{39BE5187-A7CA-4018-993D-81BCCD62756B}"/>
              </a:ext>
            </a:extLst>
          </p:cNvPr>
          <p:cNvGraphicFramePr>
            <a:graphicFrameLocks noGrp="1"/>
          </p:cNvGraphicFramePr>
          <p:nvPr>
            <p:ph type="tbl" sz="quarter" idx="13"/>
            <p:extLst>
              <p:ext uri="{D42A27DB-BD31-4B8C-83A1-F6EECF244321}">
                <p14:modId xmlns:p14="http://schemas.microsoft.com/office/powerpoint/2010/main" val="240030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56779139"/>
                    </a:ext>
                  </a:extLst>
                </a:gridCol>
                <a:gridCol w="822960">
                  <a:extLst>
                    <a:ext uri="{9D8B030D-6E8A-4147-A177-3AD203B41FA5}">
                      <a16:colId xmlns:a16="http://schemas.microsoft.com/office/drawing/2014/main" val="1182214259"/>
                    </a:ext>
                  </a:extLst>
                </a:gridCol>
                <a:gridCol w="329184">
                  <a:extLst>
                    <a:ext uri="{9D8B030D-6E8A-4147-A177-3AD203B41FA5}">
                      <a16:colId xmlns:a16="http://schemas.microsoft.com/office/drawing/2014/main" val="1215779523"/>
                    </a:ext>
                  </a:extLst>
                </a:gridCol>
                <a:gridCol w="208280">
                  <a:extLst>
                    <a:ext uri="{9D8B030D-6E8A-4147-A177-3AD203B41FA5}">
                      <a16:colId xmlns:a16="http://schemas.microsoft.com/office/drawing/2014/main" val="242231754"/>
                    </a:ext>
                  </a:extLst>
                </a:gridCol>
                <a:gridCol w="208280">
                  <a:extLst>
                    <a:ext uri="{9D8B030D-6E8A-4147-A177-3AD203B41FA5}">
                      <a16:colId xmlns:a16="http://schemas.microsoft.com/office/drawing/2014/main" val="4218319601"/>
                    </a:ext>
                  </a:extLst>
                </a:gridCol>
                <a:gridCol w="208280">
                  <a:extLst>
                    <a:ext uri="{9D8B030D-6E8A-4147-A177-3AD203B41FA5}">
                      <a16:colId xmlns:a16="http://schemas.microsoft.com/office/drawing/2014/main" val="2781010658"/>
                    </a:ext>
                  </a:extLst>
                </a:gridCol>
                <a:gridCol w="208280">
                  <a:extLst>
                    <a:ext uri="{9D8B030D-6E8A-4147-A177-3AD203B41FA5}">
                      <a16:colId xmlns:a16="http://schemas.microsoft.com/office/drawing/2014/main" val="4042810300"/>
                    </a:ext>
                  </a:extLst>
                </a:gridCol>
                <a:gridCol w="208280">
                  <a:extLst>
                    <a:ext uri="{9D8B030D-6E8A-4147-A177-3AD203B41FA5}">
                      <a16:colId xmlns:a16="http://schemas.microsoft.com/office/drawing/2014/main" val="3400451051"/>
                    </a:ext>
                  </a:extLst>
                </a:gridCol>
                <a:gridCol w="208280">
                  <a:extLst>
                    <a:ext uri="{9D8B030D-6E8A-4147-A177-3AD203B41FA5}">
                      <a16:colId xmlns:a16="http://schemas.microsoft.com/office/drawing/2014/main" val="2797382184"/>
                    </a:ext>
                  </a:extLst>
                </a:gridCol>
                <a:gridCol w="208280">
                  <a:extLst>
                    <a:ext uri="{9D8B030D-6E8A-4147-A177-3AD203B41FA5}">
                      <a16:colId xmlns:a16="http://schemas.microsoft.com/office/drawing/2014/main" val="3317159355"/>
                    </a:ext>
                  </a:extLst>
                </a:gridCol>
                <a:gridCol w="208280">
                  <a:extLst>
                    <a:ext uri="{9D8B030D-6E8A-4147-A177-3AD203B41FA5}">
                      <a16:colId xmlns:a16="http://schemas.microsoft.com/office/drawing/2014/main" val="4124966209"/>
                    </a:ext>
                  </a:extLst>
                </a:gridCol>
                <a:gridCol w="208280">
                  <a:extLst>
                    <a:ext uri="{9D8B030D-6E8A-4147-A177-3AD203B41FA5}">
                      <a16:colId xmlns:a16="http://schemas.microsoft.com/office/drawing/2014/main" val="2696009453"/>
                    </a:ext>
                  </a:extLst>
                </a:gridCol>
                <a:gridCol w="208280">
                  <a:extLst>
                    <a:ext uri="{9D8B030D-6E8A-4147-A177-3AD203B41FA5}">
                      <a16:colId xmlns:a16="http://schemas.microsoft.com/office/drawing/2014/main" val="668855914"/>
                    </a:ext>
                  </a:extLst>
                </a:gridCol>
                <a:gridCol w="208280">
                  <a:extLst>
                    <a:ext uri="{9D8B030D-6E8A-4147-A177-3AD203B41FA5}">
                      <a16:colId xmlns:a16="http://schemas.microsoft.com/office/drawing/2014/main" val="3925347277"/>
                    </a:ext>
                  </a:extLst>
                </a:gridCol>
                <a:gridCol w="208280">
                  <a:extLst>
                    <a:ext uri="{9D8B030D-6E8A-4147-A177-3AD203B41FA5}">
                      <a16:colId xmlns:a16="http://schemas.microsoft.com/office/drawing/2014/main" val="1448326208"/>
                    </a:ext>
                  </a:extLst>
                </a:gridCol>
                <a:gridCol w="208280">
                  <a:extLst>
                    <a:ext uri="{9D8B030D-6E8A-4147-A177-3AD203B41FA5}">
                      <a16:colId xmlns:a16="http://schemas.microsoft.com/office/drawing/2014/main" val="3621985553"/>
                    </a:ext>
                  </a:extLst>
                </a:gridCol>
                <a:gridCol w="208280">
                  <a:extLst>
                    <a:ext uri="{9D8B030D-6E8A-4147-A177-3AD203B41FA5}">
                      <a16:colId xmlns:a16="http://schemas.microsoft.com/office/drawing/2014/main" val="1751398312"/>
                    </a:ext>
                  </a:extLst>
                </a:gridCol>
                <a:gridCol w="208280">
                  <a:extLst>
                    <a:ext uri="{9D8B030D-6E8A-4147-A177-3AD203B41FA5}">
                      <a16:colId xmlns:a16="http://schemas.microsoft.com/office/drawing/2014/main" val="2454205746"/>
                    </a:ext>
                  </a:extLst>
                </a:gridCol>
                <a:gridCol w="208280">
                  <a:extLst>
                    <a:ext uri="{9D8B030D-6E8A-4147-A177-3AD203B41FA5}">
                      <a16:colId xmlns:a16="http://schemas.microsoft.com/office/drawing/2014/main" val="1870366283"/>
                    </a:ext>
                  </a:extLst>
                </a:gridCol>
                <a:gridCol w="208280">
                  <a:extLst>
                    <a:ext uri="{9D8B030D-6E8A-4147-A177-3AD203B41FA5}">
                      <a16:colId xmlns:a16="http://schemas.microsoft.com/office/drawing/2014/main" val="4111349146"/>
                    </a:ext>
                  </a:extLst>
                </a:gridCol>
                <a:gridCol w="208280">
                  <a:extLst>
                    <a:ext uri="{9D8B030D-6E8A-4147-A177-3AD203B41FA5}">
                      <a16:colId xmlns:a16="http://schemas.microsoft.com/office/drawing/2014/main" val="2705514931"/>
                    </a:ext>
                  </a:extLst>
                </a:gridCol>
                <a:gridCol w="208280">
                  <a:extLst>
                    <a:ext uri="{9D8B030D-6E8A-4147-A177-3AD203B41FA5}">
                      <a16:colId xmlns:a16="http://schemas.microsoft.com/office/drawing/2014/main" val="2529780582"/>
                    </a:ext>
                  </a:extLst>
                </a:gridCol>
                <a:gridCol w="208280">
                  <a:extLst>
                    <a:ext uri="{9D8B030D-6E8A-4147-A177-3AD203B41FA5}">
                      <a16:colId xmlns:a16="http://schemas.microsoft.com/office/drawing/2014/main" val="1362852524"/>
                    </a:ext>
                  </a:extLst>
                </a:gridCol>
                <a:gridCol w="208280">
                  <a:extLst>
                    <a:ext uri="{9D8B030D-6E8A-4147-A177-3AD203B41FA5}">
                      <a16:colId xmlns:a16="http://schemas.microsoft.com/office/drawing/2014/main" val="1094671869"/>
                    </a:ext>
                  </a:extLst>
                </a:gridCol>
                <a:gridCol w="208280">
                  <a:extLst>
                    <a:ext uri="{9D8B030D-6E8A-4147-A177-3AD203B41FA5}">
                      <a16:colId xmlns:a16="http://schemas.microsoft.com/office/drawing/2014/main" val="388424515"/>
                    </a:ext>
                  </a:extLst>
                </a:gridCol>
                <a:gridCol w="208280">
                  <a:extLst>
                    <a:ext uri="{9D8B030D-6E8A-4147-A177-3AD203B41FA5}">
                      <a16:colId xmlns:a16="http://schemas.microsoft.com/office/drawing/2014/main" val="3024524204"/>
                    </a:ext>
                  </a:extLst>
                </a:gridCol>
                <a:gridCol w="208280">
                  <a:extLst>
                    <a:ext uri="{9D8B030D-6E8A-4147-A177-3AD203B41FA5}">
                      <a16:colId xmlns:a16="http://schemas.microsoft.com/office/drawing/2014/main" val="270828521"/>
                    </a:ext>
                  </a:extLst>
                </a:gridCol>
                <a:gridCol w="208280">
                  <a:extLst>
                    <a:ext uri="{9D8B030D-6E8A-4147-A177-3AD203B41FA5}">
                      <a16:colId xmlns:a16="http://schemas.microsoft.com/office/drawing/2014/main" val="2917659739"/>
                    </a:ext>
                  </a:extLst>
                </a:gridCol>
                <a:gridCol w="208280">
                  <a:extLst>
                    <a:ext uri="{9D8B030D-6E8A-4147-A177-3AD203B41FA5}">
                      <a16:colId xmlns:a16="http://schemas.microsoft.com/office/drawing/2014/main" val="2563198189"/>
                    </a:ext>
                  </a:extLst>
                </a:gridCol>
                <a:gridCol w="208280">
                  <a:extLst>
                    <a:ext uri="{9D8B030D-6E8A-4147-A177-3AD203B41FA5}">
                      <a16:colId xmlns:a16="http://schemas.microsoft.com/office/drawing/2014/main" val="444848982"/>
                    </a:ext>
                  </a:extLst>
                </a:gridCol>
                <a:gridCol w="208280">
                  <a:extLst>
                    <a:ext uri="{9D8B030D-6E8A-4147-A177-3AD203B41FA5}">
                      <a16:colId xmlns:a16="http://schemas.microsoft.com/office/drawing/2014/main" val="3838486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2618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- 2020-01-05 09:11:20</a:t>
                      </a:r>
                      <a:r>
                        <a:rPr kumimoji="0" lang="de-DE" sz="1000" b="0" i="0" u="none" strike="noStrike" kern="1200" cap="none" spc="0" normalizeH="0" baseline="0" noProof="0">
                          <a:ln>
                            <a:noFill/>
                          </a:ln>
                          <a:solidFill>
                            <a:prstClr val="black"/>
                          </a:solidFill>
                          <a:effectLst/>
                          <a:uLnTx/>
                          <a:uFillTx/>
                          <a:latin typeface="+mn-lt"/>
                          <a:ea typeface="+mn-ea"/>
                          <a:cs typeface="+mn-cs"/>
                        </a:rPr>
                        <a:t>
 Es ist soweit: Die 115. TrendSet ist eröffnet! 🤩 Vom 5. bis 7. Januar 2020 könnt ihr hier die neuesten Trends und Produkte für Frühjahr/Sommer 2020 entdecken. Wir wünschen euch viel Inspiration, Erfolg und Spaß auf der TrendSet Winter 2020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https://scontent.xx.fbcdn.net/v/t1.0-9/p720x720/81184013_2930699046960679_7096327090244419584_n.jpg?_nc_cat=101&amp;_nc_ohc=31D0kHuwPIQAX-AV3G9&amp;_nc_ht=scontent.xx&amp;_nc_tp=1002&amp;oh=498448ad8cff18c757f50f1ddc5b4137&amp;oe=5ED8E1CB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81234894"/>
                  </a:ext>
                </a:extLst>
              </a:tr>
            </a:tbl>
          </a:graphicData>
        </a:graphic>
      </p:graphicFrame>
      <p:sp>
        <p:nvSpPr>
          <p:cNvPr id="4" name="Text Placeholder 3">
            <a:extLst>
              <a:ext uri="{FF2B5EF4-FFF2-40B4-BE49-F238E27FC236}">
                <a16:creationId xmlns:a16="http://schemas.microsoft.com/office/drawing/2014/main" id="{F2E1C9A6-9BFF-4C13-AE71-295367CF85E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89547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DCB3-DA81-4CA3-9CA4-21F33461ADC7}"/>
              </a:ext>
            </a:extLst>
          </p:cNvPr>
          <p:cNvSpPr>
            <a:spLocks noGrp="1"/>
          </p:cNvSpPr>
          <p:nvPr>
            <p:ph type="title"/>
          </p:nvPr>
        </p:nvSpPr>
        <p:spPr/>
        <p:txBody>
          <a:bodyPr/>
          <a:lstStyle/>
          <a:p>
            <a:r>
              <a:rPr lang="en-US"/>
              <a:t>Facebook Own Posts Table | TrendSet - 15 of 26</a:t>
            </a:r>
          </a:p>
        </p:txBody>
      </p:sp>
      <p:graphicFrame>
        <p:nvGraphicFramePr>
          <p:cNvPr id="5" name="Table Placeholder 4">
            <a:extLst>
              <a:ext uri="{FF2B5EF4-FFF2-40B4-BE49-F238E27FC236}">
                <a16:creationId xmlns:a16="http://schemas.microsoft.com/office/drawing/2014/main" id="{36B7954E-011D-40EE-815C-CB4FC2A2DB05}"/>
              </a:ext>
            </a:extLst>
          </p:cNvPr>
          <p:cNvGraphicFramePr>
            <a:graphicFrameLocks noGrp="1"/>
          </p:cNvGraphicFramePr>
          <p:nvPr>
            <p:ph type="tbl" sz="quarter" idx="13"/>
            <p:extLst>
              <p:ext uri="{D42A27DB-BD31-4B8C-83A1-F6EECF244321}">
                <p14:modId xmlns:p14="http://schemas.microsoft.com/office/powerpoint/2010/main" val="401113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32112416"/>
                    </a:ext>
                  </a:extLst>
                </a:gridCol>
                <a:gridCol w="822960">
                  <a:extLst>
                    <a:ext uri="{9D8B030D-6E8A-4147-A177-3AD203B41FA5}">
                      <a16:colId xmlns:a16="http://schemas.microsoft.com/office/drawing/2014/main" val="645133169"/>
                    </a:ext>
                  </a:extLst>
                </a:gridCol>
                <a:gridCol w="329184">
                  <a:extLst>
                    <a:ext uri="{9D8B030D-6E8A-4147-A177-3AD203B41FA5}">
                      <a16:colId xmlns:a16="http://schemas.microsoft.com/office/drawing/2014/main" val="958309092"/>
                    </a:ext>
                  </a:extLst>
                </a:gridCol>
                <a:gridCol w="208280">
                  <a:extLst>
                    <a:ext uri="{9D8B030D-6E8A-4147-A177-3AD203B41FA5}">
                      <a16:colId xmlns:a16="http://schemas.microsoft.com/office/drawing/2014/main" val="3848350035"/>
                    </a:ext>
                  </a:extLst>
                </a:gridCol>
                <a:gridCol w="208280">
                  <a:extLst>
                    <a:ext uri="{9D8B030D-6E8A-4147-A177-3AD203B41FA5}">
                      <a16:colId xmlns:a16="http://schemas.microsoft.com/office/drawing/2014/main" val="1420030016"/>
                    </a:ext>
                  </a:extLst>
                </a:gridCol>
                <a:gridCol w="208280">
                  <a:extLst>
                    <a:ext uri="{9D8B030D-6E8A-4147-A177-3AD203B41FA5}">
                      <a16:colId xmlns:a16="http://schemas.microsoft.com/office/drawing/2014/main" val="810185960"/>
                    </a:ext>
                  </a:extLst>
                </a:gridCol>
                <a:gridCol w="208280">
                  <a:extLst>
                    <a:ext uri="{9D8B030D-6E8A-4147-A177-3AD203B41FA5}">
                      <a16:colId xmlns:a16="http://schemas.microsoft.com/office/drawing/2014/main" val="4089916906"/>
                    </a:ext>
                  </a:extLst>
                </a:gridCol>
                <a:gridCol w="208280">
                  <a:extLst>
                    <a:ext uri="{9D8B030D-6E8A-4147-A177-3AD203B41FA5}">
                      <a16:colId xmlns:a16="http://schemas.microsoft.com/office/drawing/2014/main" val="1126402967"/>
                    </a:ext>
                  </a:extLst>
                </a:gridCol>
                <a:gridCol w="208280">
                  <a:extLst>
                    <a:ext uri="{9D8B030D-6E8A-4147-A177-3AD203B41FA5}">
                      <a16:colId xmlns:a16="http://schemas.microsoft.com/office/drawing/2014/main" val="3795076075"/>
                    </a:ext>
                  </a:extLst>
                </a:gridCol>
                <a:gridCol w="208280">
                  <a:extLst>
                    <a:ext uri="{9D8B030D-6E8A-4147-A177-3AD203B41FA5}">
                      <a16:colId xmlns:a16="http://schemas.microsoft.com/office/drawing/2014/main" val="942598958"/>
                    </a:ext>
                  </a:extLst>
                </a:gridCol>
                <a:gridCol w="208280">
                  <a:extLst>
                    <a:ext uri="{9D8B030D-6E8A-4147-A177-3AD203B41FA5}">
                      <a16:colId xmlns:a16="http://schemas.microsoft.com/office/drawing/2014/main" val="13888606"/>
                    </a:ext>
                  </a:extLst>
                </a:gridCol>
                <a:gridCol w="208280">
                  <a:extLst>
                    <a:ext uri="{9D8B030D-6E8A-4147-A177-3AD203B41FA5}">
                      <a16:colId xmlns:a16="http://schemas.microsoft.com/office/drawing/2014/main" val="854943081"/>
                    </a:ext>
                  </a:extLst>
                </a:gridCol>
                <a:gridCol w="208280">
                  <a:extLst>
                    <a:ext uri="{9D8B030D-6E8A-4147-A177-3AD203B41FA5}">
                      <a16:colId xmlns:a16="http://schemas.microsoft.com/office/drawing/2014/main" val="610569270"/>
                    </a:ext>
                  </a:extLst>
                </a:gridCol>
                <a:gridCol w="208280">
                  <a:extLst>
                    <a:ext uri="{9D8B030D-6E8A-4147-A177-3AD203B41FA5}">
                      <a16:colId xmlns:a16="http://schemas.microsoft.com/office/drawing/2014/main" val="1898549475"/>
                    </a:ext>
                  </a:extLst>
                </a:gridCol>
                <a:gridCol w="208280">
                  <a:extLst>
                    <a:ext uri="{9D8B030D-6E8A-4147-A177-3AD203B41FA5}">
                      <a16:colId xmlns:a16="http://schemas.microsoft.com/office/drawing/2014/main" val="301825678"/>
                    </a:ext>
                  </a:extLst>
                </a:gridCol>
                <a:gridCol w="208280">
                  <a:extLst>
                    <a:ext uri="{9D8B030D-6E8A-4147-A177-3AD203B41FA5}">
                      <a16:colId xmlns:a16="http://schemas.microsoft.com/office/drawing/2014/main" val="1158049704"/>
                    </a:ext>
                  </a:extLst>
                </a:gridCol>
                <a:gridCol w="208280">
                  <a:extLst>
                    <a:ext uri="{9D8B030D-6E8A-4147-A177-3AD203B41FA5}">
                      <a16:colId xmlns:a16="http://schemas.microsoft.com/office/drawing/2014/main" val="915049723"/>
                    </a:ext>
                  </a:extLst>
                </a:gridCol>
                <a:gridCol w="208280">
                  <a:extLst>
                    <a:ext uri="{9D8B030D-6E8A-4147-A177-3AD203B41FA5}">
                      <a16:colId xmlns:a16="http://schemas.microsoft.com/office/drawing/2014/main" val="3058858181"/>
                    </a:ext>
                  </a:extLst>
                </a:gridCol>
                <a:gridCol w="208280">
                  <a:extLst>
                    <a:ext uri="{9D8B030D-6E8A-4147-A177-3AD203B41FA5}">
                      <a16:colId xmlns:a16="http://schemas.microsoft.com/office/drawing/2014/main" val="1616115883"/>
                    </a:ext>
                  </a:extLst>
                </a:gridCol>
                <a:gridCol w="208280">
                  <a:extLst>
                    <a:ext uri="{9D8B030D-6E8A-4147-A177-3AD203B41FA5}">
                      <a16:colId xmlns:a16="http://schemas.microsoft.com/office/drawing/2014/main" val="2729950777"/>
                    </a:ext>
                  </a:extLst>
                </a:gridCol>
                <a:gridCol w="208280">
                  <a:extLst>
                    <a:ext uri="{9D8B030D-6E8A-4147-A177-3AD203B41FA5}">
                      <a16:colId xmlns:a16="http://schemas.microsoft.com/office/drawing/2014/main" val="3545557364"/>
                    </a:ext>
                  </a:extLst>
                </a:gridCol>
                <a:gridCol w="208280">
                  <a:extLst>
                    <a:ext uri="{9D8B030D-6E8A-4147-A177-3AD203B41FA5}">
                      <a16:colId xmlns:a16="http://schemas.microsoft.com/office/drawing/2014/main" val="1483908572"/>
                    </a:ext>
                  </a:extLst>
                </a:gridCol>
                <a:gridCol w="208280">
                  <a:extLst>
                    <a:ext uri="{9D8B030D-6E8A-4147-A177-3AD203B41FA5}">
                      <a16:colId xmlns:a16="http://schemas.microsoft.com/office/drawing/2014/main" val="3101486222"/>
                    </a:ext>
                  </a:extLst>
                </a:gridCol>
                <a:gridCol w="208280">
                  <a:extLst>
                    <a:ext uri="{9D8B030D-6E8A-4147-A177-3AD203B41FA5}">
                      <a16:colId xmlns:a16="http://schemas.microsoft.com/office/drawing/2014/main" val="3548857558"/>
                    </a:ext>
                  </a:extLst>
                </a:gridCol>
                <a:gridCol w="208280">
                  <a:extLst>
                    <a:ext uri="{9D8B030D-6E8A-4147-A177-3AD203B41FA5}">
                      <a16:colId xmlns:a16="http://schemas.microsoft.com/office/drawing/2014/main" val="3908104852"/>
                    </a:ext>
                  </a:extLst>
                </a:gridCol>
                <a:gridCol w="208280">
                  <a:extLst>
                    <a:ext uri="{9D8B030D-6E8A-4147-A177-3AD203B41FA5}">
                      <a16:colId xmlns:a16="http://schemas.microsoft.com/office/drawing/2014/main" val="1967982734"/>
                    </a:ext>
                  </a:extLst>
                </a:gridCol>
                <a:gridCol w="208280">
                  <a:extLst>
                    <a:ext uri="{9D8B030D-6E8A-4147-A177-3AD203B41FA5}">
                      <a16:colId xmlns:a16="http://schemas.microsoft.com/office/drawing/2014/main" val="2975770001"/>
                    </a:ext>
                  </a:extLst>
                </a:gridCol>
                <a:gridCol w="208280">
                  <a:extLst>
                    <a:ext uri="{9D8B030D-6E8A-4147-A177-3AD203B41FA5}">
                      <a16:colId xmlns:a16="http://schemas.microsoft.com/office/drawing/2014/main" val="3584116065"/>
                    </a:ext>
                  </a:extLst>
                </a:gridCol>
                <a:gridCol w="208280">
                  <a:extLst>
                    <a:ext uri="{9D8B030D-6E8A-4147-A177-3AD203B41FA5}">
                      <a16:colId xmlns:a16="http://schemas.microsoft.com/office/drawing/2014/main" val="4239116489"/>
                    </a:ext>
                  </a:extLst>
                </a:gridCol>
                <a:gridCol w="208280">
                  <a:extLst>
                    <a:ext uri="{9D8B030D-6E8A-4147-A177-3AD203B41FA5}">
                      <a16:colId xmlns:a16="http://schemas.microsoft.com/office/drawing/2014/main" val="366604997"/>
                    </a:ext>
                  </a:extLst>
                </a:gridCol>
                <a:gridCol w="208280">
                  <a:extLst>
                    <a:ext uri="{9D8B030D-6E8A-4147-A177-3AD203B41FA5}">
                      <a16:colId xmlns:a16="http://schemas.microsoft.com/office/drawing/2014/main" val="1325556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50011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- 2020-01-04 10:00:38</a:t>
                      </a:r>
                      <a:r>
                        <a:rPr kumimoji="0" lang="de-DE" sz="1000" b="0" i="0" u="none" strike="noStrike" kern="1200" cap="none" spc="0" normalizeH="0" baseline="0" noProof="0">
                          <a:ln>
                            <a:noFill/>
                          </a:ln>
                          <a:solidFill>
                            <a:prstClr val="black"/>
                          </a:solidFill>
                          <a:effectLst/>
                          <a:uLnTx/>
                          <a:uFillTx/>
                          <a:latin typeface="+mn-lt"/>
                          <a:ea typeface="+mn-ea"/>
                          <a:cs typeface="+mn-cs"/>
                        </a:rPr>
                        <a:t>
 Morgen geht‘s los: Die 115. TrendSet öffnet ihre Messetore und präsentiert die neuesten Trends in Sachen Wohnen, Essen, Freizeit und Schenken für Frühjahr/Sommer 2020! Wir freuen uns auf euch in München! Wer noch Eintrittskarten braucht, kann sie im TrendSet Eintrittskarten-Shop online unter https://shop.trendset.de/ oder direkt auf der Messe am Ticketschalter kaufen. Wir wünschen euch eine gute und sichere Anreise. Bis morgen!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https://scontent.xx.fbcdn.net/v/t1.0-9/p720x720/79218681_2872845076079410_6740858090540761088_o.jpg?_nc_cat=108&amp;_nc_ohc=_QztOHyniJgAX_qFzVc&amp;_nc_ht=scontent.xx&amp;_nc_tp=1002&amp;oh=e34bdec7b7a6cbd8c8fe3ddfd330aeee&amp;oe=5EDA6722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73851922"/>
                  </a:ext>
                </a:extLst>
              </a:tr>
            </a:tbl>
          </a:graphicData>
        </a:graphic>
      </p:graphicFrame>
      <p:sp>
        <p:nvSpPr>
          <p:cNvPr id="4" name="Text Placeholder 3">
            <a:extLst>
              <a:ext uri="{FF2B5EF4-FFF2-40B4-BE49-F238E27FC236}">
                <a16:creationId xmlns:a16="http://schemas.microsoft.com/office/drawing/2014/main" id="{7182F60A-C455-462C-BF9A-3FFE845C3A9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91011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4D53-3B80-414A-8B42-93175E95CF98}"/>
              </a:ext>
            </a:extLst>
          </p:cNvPr>
          <p:cNvSpPr>
            <a:spLocks noGrp="1"/>
          </p:cNvSpPr>
          <p:nvPr>
            <p:ph type="title"/>
          </p:nvPr>
        </p:nvSpPr>
        <p:spPr/>
        <p:txBody>
          <a:bodyPr/>
          <a:lstStyle/>
          <a:p>
            <a:r>
              <a:rPr lang="en-US"/>
              <a:t>Facebook Own Posts Table | TrendSet - 16 of 26</a:t>
            </a:r>
          </a:p>
        </p:txBody>
      </p:sp>
      <p:graphicFrame>
        <p:nvGraphicFramePr>
          <p:cNvPr id="5" name="Table Placeholder 4">
            <a:extLst>
              <a:ext uri="{FF2B5EF4-FFF2-40B4-BE49-F238E27FC236}">
                <a16:creationId xmlns:a16="http://schemas.microsoft.com/office/drawing/2014/main" id="{CF4E1B0D-4A5B-4573-ADA8-605F036557EF}"/>
              </a:ext>
            </a:extLst>
          </p:cNvPr>
          <p:cNvGraphicFramePr>
            <a:graphicFrameLocks noGrp="1"/>
          </p:cNvGraphicFramePr>
          <p:nvPr>
            <p:ph type="tbl" sz="quarter" idx="13"/>
            <p:extLst>
              <p:ext uri="{D42A27DB-BD31-4B8C-83A1-F6EECF244321}">
                <p14:modId xmlns:p14="http://schemas.microsoft.com/office/powerpoint/2010/main" val="98114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54002073"/>
                    </a:ext>
                  </a:extLst>
                </a:gridCol>
                <a:gridCol w="822960">
                  <a:extLst>
                    <a:ext uri="{9D8B030D-6E8A-4147-A177-3AD203B41FA5}">
                      <a16:colId xmlns:a16="http://schemas.microsoft.com/office/drawing/2014/main" val="1939197819"/>
                    </a:ext>
                  </a:extLst>
                </a:gridCol>
                <a:gridCol w="329184">
                  <a:extLst>
                    <a:ext uri="{9D8B030D-6E8A-4147-A177-3AD203B41FA5}">
                      <a16:colId xmlns:a16="http://schemas.microsoft.com/office/drawing/2014/main" val="1130491960"/>
                    </a:ext>
                  </a:extLst>
                </a:gridCol>
                <a:gridCol w="208280">
                  <a:extLst>
                    <a:ext uri="{9D8B030D-6E8A-4147-A177-3AD203B41FA5}">
                      <a16:colId xmlns:a16="http://schemas.microsoft.com/office/drawing/2014/main" val="1079119484"/>
                    </a:ext>
                  </a:extLst>
                </a:gridCol>
                <a:gridCol w="208280">
                  <a:extLst>
                    <a:ext uri="{9D8B030D-6E8A-4147-A177-3AD203B41FA5}">
                      <a16:colId xmlns:a16="http://schemas.microsoft.com/office/drawing/2014/main" val="3223030430"/>
                    </a:ext>
                  </a:extLst>
                </a:gridCol>
                <a:gridCol w="208280">
                  <a:extLst>
                    <a:ext uri="{9D8B030D-6E8A-4147-A177-3AD203B41FA5}">
                      <a16:colId xmlns:a16="http://schemas.microsoft.com/office/drawing/2014/main" val="130091190"/>
                    </a:ext>
                  </a:extLst>
                </a:gridCol>
                <a:gridCol w="208280">
                  <a:extLst>
                    <a:ext uri="{9D8B030D-6E8A-4147-A177-3AD203B41FA5}">
                      <a16:colId xmlns:a16="http://schemas.microsoft.com/office/drawing/2014/main" val="578321567"/>
                    </a:ext>
                  </a:extLst>
                </a:gridCol>
                <a:gridCol w="208280">
                  <a:extLst>
                    <a:ext uri="{9D8B030D-6E8A-4147-A177-3AD203B41FA5}">
                      <a16:colId xmlns:a16="http://schemas.microsoft.com/office/drawing/2014/main" val="4006952571"/>
                    </a:ext>
                  </a:extLst>
                </a:gridCol>
                <a:gridCol w="208280">
                  <a:extLst>
                    <a:ext uri="{9D8B030D-6E8A-4147-A177-3AD203B41FA5}">
                      <a16:colId xmlns:a16="http://schemas.microsoft.com/office/drawing/2014/main" val="1733742646"/>
                    </a:ext>
                  </a:extLst>
                </a:gridCol>
                <a:gridCol w="208280">
                  <a:extLst>
                    <a:ext uri="{9D8B030D-6E8A-4147-A177-3AD203B41FA5}">
                      <a16:colId xmlns:a16="http://schemas.microsoft.com/office/drawing/2014/main" val="1789255058"/>
                    </a:ext>
                  </a:extLst>
                </a:gridCol>
                <a:gridCol w="208280">
                  <a:extLst>
                    <a:ext uri="{9D8B030D-6E8A-4147-A177-3AD203B41FA5}">
                      <a16:colId xmlns:a16="http://schemas.microsoft.com/office/drawing/2014/main" val="136957217"/>
                    </a:ext>
                  </a:extLst>
                </a:gridCol>
                <a:gridCol w="208280">
                  <a:extLst>
                    <a:ext uri="{9D8B030D-6E8A-4147-A177-3AD203B41FA5}">
                      <a16:colId xmlns:a16="http://schemas.microsoft.com/office/drawing/2014/main" val="698353019"/>
                    </a:ext>
                  </a:extLst>
                </a:gridCol>
                <a:gridCol w="208280">
                  <a:extLst>
                    <a:ext uri="{9D8B030D-6E8A-4147-A177-3AD203B41FA5}">
                      <a16:colId xmlns:a16="http://schemas.microsoft.com/office/drawing/2014/main" val="1186900796"/>
                    </a:ext>
                  </a:extLst>
                </a:gridCol>
                <a:gridCol w="208280">
                  <a:extLst>
                    <a:ext uri="{9D8B030D-6E8A-4147-A177-3AD203B41FA5}">
                      <a16:colId xmlns:a16="http://schemas.microsoft.com/office/drawing/2014/main" val="851472216"/>
                    </a:ext>
                  </a:extLst>
                </a:gridCol>
                <a:gridCol w="208280">
                  <a:extLst>
                    <a:ext uri="{9D8B030D-6E8A-4147-A177-3AD203B41FA5}">
                      <a16:colId xmlns:a16="http://schemas.microsoft.com/office/drawing/2014/main" val="2592574135"/>
                    </a:ext>
                  </a:extLst>
                </a:gridCol>
                <a:gridCol w="208280">
                  <a:extLst>
                    <a:ext uri="{9D8B030D-6E8A-4147-A177-3AD203B41FA5}">
                      <a16:colId xmlns:a16="http://schemas.microsoft.com/office/drawing/2014/main" val="3764553515"/>
                    </a:ext>
                  </a:extLst>
                </a:gridCol>
                <a:gridCol w="208280">
                  <a:extLst>
                    <a:ext uri="{9D8B030D-6E8A-4147-A177-3AD203B41FA5}">
                      <a16:colId xmlns:a16="http://schemas.microsoft.com/office/drawing/2014/main" val="553648605"/>
                    </a:ext>
                  </a:extLst>
                </a:gridCol>
                <a:gridCol w="208280">
                  <a:extLst>
                    <a:ext uri="{9D8B030D-6E8A-4147-A177-3AD203B41FA5}">
                      <a16:colId xmlns:a16="http://schemas.microsoft.com/office/drawing/2014/main" val="4217030487"/>
                    </a:ext>
                  </a:extLst>
                </a:gridCol>
                <a:gridCol w="208280">
                  <a:extLst>
                    <a:ext uri="{9D8B030D-6E8A-4147-A177-3AD203B41FA5}">
                      <a16:colId xmlns:a16="http://schemas.microsoft.com/office/drawing/2014/main" val="2347171116"/>
                    </a:ext>
                  </a:extLst>
                </a:gridCol>
                <a:gridCol w="208280">
                  <a:extLst>
                    <a:ext uri="{9D8B030D-6E8A-4147-A177-3AD203B41FA5}">
                      <a16:colId xmlns:a16="http://schemas.microsoft.com/office/drawing/2014/main" val="2457219631"/>
                    </a:ext>
                  </a:extLst>
                </a:gridCol>
                <a:gridCol w="208280">
                  <a:extLst>
                    <a:ext uri="{9D8B030D-6E8A-4147-A177-3AD203B41FA5}">
                      <a16:colId xmlns:a16="http://schemas.microsoft.com/office/drawing/2014/main" val="1261784526"/>
                    </a:ext>
                  </a:extLst>
                </a:gridCol>
                <a:gridCol w="208280">
                  <a:extLst>
                    <a:ext uri="{9D8B030D-6E8A-4147-A177-3AD203B41FA5}">
                      <a16:colId xmlns:a16="http://schemas.microsoft.com/office/drawing/2014/main" val="84822099"/>
                    </a:ext>
                  </a:extLst>
                </a:gridCol>
                <a:gridCol w="208280">
                  <a:extLst>
                    <a:ext uri="{9D8B030D-6E8A-4147-A177-3AD203B41FA5}">
                      <a16:colId xmlns:a16="http://schemas.microsoft.com/office/drawing/2014/main" val="3122188268"/>
                    </a:ext>
                  </a:extLst>
                </a:gridCol>
                <a:gridCol w="208280">
                  <a:extLst>
                    <a:ext uri="{9D8B030D-6E8A-4147-A177-3AD203B41FA5}">
                      <a16:colId xmlns:a16="http://schemas.microsoft.com/office/drawing/2014/main" val="3091009908"/>
                    </a:ext>
                  </a:extLst>
                </a:gridCol>
                <a:gridCol w="208280">
                  <a:extLst>
                    <a:ext uri="{9D8B030D-6E8A-4147-A177-3AD203B41FA5}">
                      <a16:colId xmlns:a16="http://schemas.microsoft.com/office/drawing/2014/main" val="986769238"/>
                    </a:ext>
                  </a:extLst>
                </a:gridCol>
                <a:gridCol w="208280">
                  <a:extLst>
                    <a:ext uri="{9D8B030D-6E8A-4147-A177-3AD203B41FA5}">
                      <a16:colId xmlns:a16="http://schemas.microsoft.com/office/drawing/2014/main" val="1201525841"/>
                    </a:ext>
                  </a:extLst>
                </a:gridCol>
                <a:gridCol w="208280">
                  <a:extLst>
                    <a:ext uri="{9D8B030D-6E8A-4147-A177-3AD203B41FA5}">
                      <a16:colId xmlns:a16="http://schemas.microsoft.com/office/drawing/2014/main" val="1534769632"/>
                    </a:ext>
                  </a:extLst>
                </a:gridCol>
                <a:gridCol w="208280">
                  <a:extLst>
                    <a:ext uri="{9D8B030D-6E8A-4147-A177-3AD203B41FA5}">
                      <a16:colId xmlns:a16="http://schemas.microsoft.com/office/drawing/2014/main" val="950766538"/>
                    </a:ext>
                  </a:extLst>
                </a:gridCol>
                <a:gridCol w="208280">
                  <a:extLst>
                    <a:ext uri="{9D8B030D-6E8A-4147-A177-3AD203B41FA5}">
                      <a16:colId xmlns:a16="http://schemas.microsoft.com/office/drawing/2014/main" val="2462694625"/>
                    </a:ext>
                  </a:extLst>
                </a:gridCol>
                <a:gridCol w="208280">
                  <a:extLst>
                    <a:ext uri="{9D8B030D-6E8A-4147-A177-3AD203B41FA5}">
                      <a16:colId xmlns:a16="http://schemas.microsoft.com/office/drawing/2014/main" val="3888046601"/>
                    </a:ext>
                  </a:extLst>
                </a:gridCol>
                <a:gridCol w="208280">
                  <a:extLst>
                    <a:ext uri="{9D8B030D-6E8A-4147-A177-3AD203B41FA5}">
                      <a16:colId xmlns:a16="http://schemas.microsoft.com/office/drawing/2014/main" val="3941917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88966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- 2020-01-03 10:00:43</a:t>
                      </a:r>
                      <a:r>
                        <a:rPr kumimoji="0" lang="de-DE" sz="1000" b="0" i="0" u="none" strike="noStrike" kern="1200" cap="none" spc="0" normalizeH="0" baseline="0" noProof="0">
                          <a:ln>
                            <a:noFill/>
                          </a:ln>
                          <a:solidFill>
                            <a:prstClr val="black"/>
                          </a:solidFill>
                          <a:effectLst/>
                          <a:uLnTx/>
                          <a:uFillTx/>
                          <a:latin typeface="+mn-lt"/>
                          <a:ea typeface="+mn-ea"/>
                          <a:cs typeface="+mn-cs"/>
                        </a:rPr>
                        <a:t>
 In zwei Tagen startet die TrendSet Winter 2020! Damit ihr gut in München ankommt, haben wir euch auf https://bit.ly/2UL9kJs Infos zu Anreise und Aufenthalt zusammengestellt. Unser Tipp: Wer mit der Bahn anreist, kann das „TrendSet Winter 2020 Veranstaltungsticket“ der Deutschen Bahn zum Festpreis nutzen! Und wer noch Eintrittskarten braucht, kann sie jetzt noch vorab auf unserer Website im TrendSet Eintrittskarten-Shop online kaufen. Wir freuen uns auf euch!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https://scontent.xx.fbcdn.net/v/t1.0-9/p720x720/79773793_2872839572746627_194906449116135424_o.jpg?_nc_cat=111&amp;_nc_ohc=zwDQlcPyJBcAX8yHt5-&amp;_nc_ht=scontent.xx&amp;_nc_tp=1002&amp;oh=1a3dbb930002b6d61a7be4324297fa19&amp;oe=5E8F503D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68900786"/>
                  </a:ext>
                </a:extLst>
              </a:tr>
            </a:tbl>
          </a:graphicData>
        </a:graphic>
      </p:graphicFrame>
      <p:sp>
        <p:nvSpPr>
          <p:cNvPr id="4" name="Text Placeholder 3">
            <a:extLst>
              <a:ext uri="{FF2B5EF4-FFF2-40B4-BE49-F238E27FC236}">
                <a16:creationId xmlns:a16="http://schemas.microsoft.com/office/drawing/2014/main" id="{BDE4A13F-F4E2-4E46-B1F3-956F9C95B36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96760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C349D-5162-4E04-9353-30C91A290749}"/>
              </a:ext>
            </a:extLst>
          </p:cNvPr>
          <p:cNvSpPr>
            <a:spLocks noGrp="1"/>
          </p:cNvSpPr>
          <p:nvPr>
            <p:ph type="title"/>
          </p:nvPr>
        </p:nvSpPr>
        <p:spPr/>
        <p:txBody>
          <a:bodyPr/>
          <a:lstStyle/>
          <a:p>
            <a:r>
              <a:rPr lang="en-US"/>
              <a:t>Facebook Own Posts Table | TrendSet - 17 of 26</a:t>
            </a:r>
          </a:p>
        </p:txBody>
      </p:sp>
      <p:graphicFrame>
        <p:nvGraphicFramePr>
          <p:cNvPr id="5" name="Table Placeholder 4">
            <a:extLst>
              <a:ext uri="{FF2B5EF4-FFF2-40B4-BE49-F238E27FC236}">
                <a16:creationId xmlns:a16="http://schemas.microsoft.com/office/drawing/2014/main" id="{D138654D-B918-4C80-9300-91C2E9B2C3BC}"/>
              </a:ext>
            </a:extLst>
          </p:cNvPr>
          <p:cNvGraphicFramePr>
            <a:graphicFrameLocks noGrp="1"/>
          </p:cNvGraphicFramePr>
          <p:nvPr>
            <p:ph type="tbl" sz="quarter" idx="13"/>
            <p:extLst>
              <p:ext uri="{D42A27DB-BD31-4B8C-83A1-F6EECF244321}">
                <p14:modId xmlns:p14="http://schemas.microsoft.com/office/powerpoint/2010/main" val="57616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93958378"/>
                    </a:ext>
                  </a:extLst>
                </a:gridCol>
                <a:gridCol w="822960">
                  <a:extLst>
                    <a:ext uri="{9D8B030D-6E8A-4147-A177-3AD203B41FA5}">
                      <a16:colId xmlns:a16="http://schemas.microsoft.com/office/drawing/2014/main" val="3543591309"/>
                    </a:ext>
                  </a:extLst>
                </a:gridCol>
                <a:gridCol w="329184">
                  <a:extLst>
                    <a:ext uri="{9D8B030D-6E8A-4147-A177-3AD203B41FA5}">
                      <a16:colId xmlns:a16="http://schemas.microsoft.com/office/drawing/2014/main" val="993147366"/>
                    </a:ext>
                  </a:extLst>
                </a:gridCol>
                <a:gridCol w="208280">
                  <a:extLst>
                    <a:ext uri="{9D8B030D-6E8A-4147-A177-3AD203B41FA5}">
                      <a16:colId xmlns:a16="http://schemas.microsoft.com/office/drawing/2014/main" val="3986281805"/>
                    </a:ext>
                  </a:extLst>
                </a:gridCol>
                <a:gridCol w="208280">
                  <a:extLst>
                    <a:ext uri="{9D8B030D-6E8A-4147-A177-3AD203B41FA5}">
                      <a16:colId xmlns:a16="http://schemas.microsoft.com/office/drawing/2014/main" val="636632985"/>
                    </a:ext>
                  </a:extLst>
                </a:gridCol>
                <a:gridCol w="208280">
                  <a:extLst>
                    <a:ext uri="{9D8B030D-6E8A-4147-A177-3AD203B41FA5}">
                      <a16:colId xmlns:a16="http://schemas.microsoft.com/office/drawing/2014/main" val="2726765860"/>
                    </a:ext>
                  </a:extLst>
                </a:gridCol>
                <a:gridCol w="208280">
                  <a:extLst>
                    <a:ext uri="{9D8B030D-6E8A-4147-A177-3AD203B41FA5}">
                      <a16:colId xmlns:a16="http://schemas.microsoft.com/office/drawing/2014/main" val="4194228970"/>
                    </a:ext>
                  </a:extLst>
                </a:gridCol>
                <a:gridCol w="208280">
                  <a:extLst>
                    <a:ext uri="{9D8B030D-6E8A-4147-A177-3AD203B41FA5}">
                      <a16:colId xmlns:a16="http://schemas.microsoft.com/office/drawing/2014/main" val="3528426342"/>
                    </a:ext>
                  </a:extLst>
                </a:gridCol>
                <a:gridCol w="208280">
                  <a:extLst>
                    <a:ext uri="{9D8B030D-6E8A-4147-A177-3AD203B41FA5}">
                      <a16:colId xmlns:a16="http://schemas.microsoft.com/office/drawing/2014/main" val="1306456374"/>
                    </a:ext>
                  </a:extLst>
                </a:gridCol>
                <a:gridCol w="208280">
                  <a:extLst>
                    <a:ext uri="{9D8B030D-6E8A-4147-A177-3AD203B41FA5}">
                      <a16:colId xmlns:a16="http://schemas.microsoft.com/office/drawing/2014/main" val="3322924891"/>
                    </a:ext>
                  </a:extLst>
                </a:gridCol>
                <a:gridCol w="208280">
                  <a:extLst>
                    <a:ext uri="{9D8B030D-6E8A-4147-A177-3AD203B41FA5}">
                      <a16:colId xmlns:a16="http://schemas.microsoft.com/office/drawing/2014/main" val="2798023271"/>
                    </a:ext>
                  </a:extLst>
                </a:gridCol>
                <a:gridCol w="208280">
                  <a:extLst>
                    <a:ext uri="{9D8B030D-6E8A-4147-A177-3AD203B41FA5}">
                      <a16:colId xmlns:a16="http://schemas.microsoft.com/office/drawing/2014/main" val="2037208935"/>
                    </a:ext>
                  </a:extLst>
                </a:gridCol>
                <a:gridCol w="208280">
                  <a:extLst>
                    <a:ext uri="{9D8B030D-6E8A-4147-A177-3AD203B41FA5}">
                      <a16:colId xmlns:a16="http://schemas.microsoft.com/office/drawing/2014/main" val="2380974173"/>
                    </a:ext>
                  </a:extLst>
                </a:gridCol>
                <a:gridCol w="208280">
                  <a:extLst>
                    <a:ext uri="{9D8B030D-6E8A-4147-A177-3AD203B41FA5}">
                      <a16:colId xmlns:a16="http://schemas.microsoft.com/office/drawing/2014/main" val="1546029780"/>
                    </a:ext>
                  </a:extLst>
                </a:gridCol>
                <a:gridCol w="208280">
                  <a:extLst>
                    <a:ext uri="{9D8B030D-6E8A-4147-A177-3AD203B41FA5}">
                      <a16:colId xmlns:a16="http://schemas.microsoft.com/office/drawing/2014/main" val="889212548"/>
                    </a:ext>
                  </a:extLst>
                </a:gridCol>
                <a:gridCol w="208280">
                  <a:extLst>
                    <a:ext uri="{9D8B030D-6E8A-4147-A177-3AD203B41FA5}">
                      <a16:colId xmlns:a16="http://schemas.microsoft.com/office/drawing/2014/main" val="2118519784"/>
                    </a:ext>
                  </a:extLst>
                </a:gridCol>
                <a:gridCol w="208280">
                  <a:extLst>
                    <a:ext uri="{9D8B030D-6E8A-4147-A177-3AD203B41FA5}">
                      <a16:colId xmlns:a16="http://schemas.microsoft.com/office/drawing/2014/main" val="4226495963"/>
                    </a:ext>
                  </a:extLst>
                </a:gridCol>
                <a:gridCol w="208280">
                  <a:extLst>
                    <a:ext uri="{9D8B030D-6E8A-4147-A177-3AD203B41FA5}">
                      <a16:colId xmlns:a16="http://schemas.microsoft.com/office/drawing/2014/main" val="2304364859"/>
                    </a:ext>
                  </a:extLst>
                </a:gridCol>
                <a:gridCol w="208280">
                  <a:extLst>
                    <a:ext uri="{9D8B030D-6E8A-4147-A177-3AD203B41FA5}">
                      <a16:colId xmlns:a16="http://schemas.microsoft.com/office/drawing/2014/main" val="2522576913"/>
                    </a:ext>
                  </a:extLst>
                </a:gridCol>
                <a:gridCol w="208280">
                  <a:extLst>
                    <a:ext uri="{9D8B030D-6E8A-4147-A177-3AD203B41FA5}">
                      <a16:colId xmlns:a16="http://schemas.microsoft.com/office/drawing/2014/main" val="704145371"/>
                    </a:ext>
                  </a:extLst>
                </a:gridCol>
                <a:gridCol w="208280">
                  <a:extLst>
                    <a:ext uri="{9D8B030D-6E8A-4147-A177-3AD203B41FA5}">
                      <a16:colId xmlns:a16="http://schemas.microsoft.com/office/drawing/2014/main" val="2941773000"/>
                    </a:ext>
                  </a:extLst>
                </a:gridCol>
                <a:gridCol w="208280">
                  <a:extLst>
                    <a:ext uri="{9D8B030D-6E8A-4147-A177-3AD203B41FA5}">
                      <a16:colId xmlns:a16="http://schemas.microsoft.com/office/drawing/2014/main" val="497403209"/>
                    </a:ext>
                  </a:extLst>
                </a:gridCol>
                <a:gridCol w="208280">
                  <a:extLst>
                    <a:ext uri="{9D8B030D-6E8A-4147-A177-3AD203B41FA5}">
                      <a16:colId xmlns:a16="http://schemas.microsoft.com/office/drawing/2014/main" val="1224140779"/>
                    </a:ext>
                  </a:extLst>
                </a:gridCol>
                <a:gridCol w="208280">
                  <a:extLst>
                    <a:ext uri="{9D8B030D-6E8A-4147-A177-3AD203B41FA5}">
                      <a16:colId xmlns:a16="http://schemas.microsoft.com/office/drawing/2014/main" val="1450453660"/>
                    </a:ext>
                  </a:extLst>
                </a:gridCol>
                <a:gridCol w="208280">
                  <a:extLst>
                    <a:ext uri="{9D8B030D-6E8A-4147-A177-3AD203B41FA5}">
                      <a16:colId xmlns:a16="http://schemas.microsoft.com/office/drawing/2014/main" val="601361953"/>
                    </a:ext>
                  </a:extLst>
                </a:gridCol>
                <a:gridCol w="208280">
                  <a:extLst>
                    <a:ext uri="{9D8B030D-6E8A-4147-A177-3AD203B41FA5}">
                      <a16:colId xmlns:a16="http://schemas.microsoft.com/office/drawing/2014/main" val="3589129047"/>
                    </a:ext>
                  </a:extLst>
                </a:gridCol>
                <a:gridCol w="208280">
                  <a:extLst>
                    <a:ext uri="{9D8B030D-6E8A-4147-A177-3AD203B41FA5}">
                      <a16:colId xmlns:a16="http://schemas.microsoft.com/office/drawing/2014/main" val="1079544160"/>
                    </a:ext>
                  </a:extLst>
                </a:gridCol>
                <a:gridCol w="208280">
                  <a:extLst>
                    <a:ext uri="{9D8B030D-6E8A-4147-A177-3AD203B41FA5}">
                      <a16:colId xmlns:a16="http://schemas.microsoft.com/office/drawing/2014/main" val="4057057443"/>
                    </a:ext>
                  </a:extLst>
                </a:gridCol>
                <a:gridCol w="208280">
                  <a:extLst>
                    <a:ext uri="{9D8B030D-6E8A-4147-A177-3AD203B41FA5}">
                      <a16:colId xmlns:a16="http://schemas.microsoft.com/office/drawing/2014/main" val="2611670647"/>
                    </a:ext>
                  </a:extLst>
                </a:gridCol>
                <a:gridCol w="208280">
                  <a:extLst>
                    <a:ext uri="{9D8B030D-6E8A-4147-A177-3AD203B41FA5}">
                      <a16:colId xmlns:a16="http://schemas.microsoft.com/office/drawing/2014/main" val="3187963963"/>
                    </a:ext>
                  </a:extLst>
                </a:gridCol>
                <a:gridCol w="208280">
                  <a:extLst>
                    <a:ext uri="{9D8B030D-6E8A-4147-A177-3AD203B41FA5}">
                      <a16:colId xmlns:a16="http://schemas.microsoft.com/office/drawing/2014/main" val="3061492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38473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- 2020-01-02 10:00:04</a:t>
                      </a:r>
                      <a:r>
                        <a:rPr kumimoji="0" lang="de-DE" sz="1000" b="0" i="0" u="none" strike="noStrike" kern="1200" cap="none" spc="0" normalizeH="0" baseline="0" noProof="0">
                          <a:ln>
                            <a:noFill/>
                          </a:ln>
                          <a:solidFill>
                            <a:prstClr val="black"/>
                          </a:solidFill>
                          <a:effectLst/>
                          <a:uLnTx/>
                          <a:uFillTx/>
                          <a:latin typeface="+mn-lt"/>
                          <a:ea typeface="+mn-ea"/>
                          <a:cs typeface="+mn-cs"/>
                        </a:rPr>
                        <a:t>
 In drei Tagen ist es soweit: dann beginnt die TrendSet Winter 2020! Wer noch Eintrittskarten braucht, kann sie hier im TrendSet Eintrittskarten-Shop online kaufen: https://shop.trendset.de/ Wir freuen uns auf euch in München. Bis bald!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https://scontent.xx.fbcdn.net/v/t1.0-9/p720x720/79268830_2872832416080676_5173195169234681856_o.jpg?_nc_cat=109&amp;_nc_ohc=Je7MlK2w11gAX8nLy1s&amp;_nc_ht=scontent.xx&amp;_nc_tp=1002&amp;oh=0fcab4199abbaf9d602899610c104df2&amp;oe=5ECAFE99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73460882"/>
                  </a:ext>
                </a:extLst>
              </a:tr>
            </a:tbl>
          </a:graphicData>
        </a:graphic>
      </p:graphicFrame>
      <p:sp>
        <p:nvSpPr>
          <p:cNvPr id="4" name="Text Placeholder 3">
            <a:extLst>
              <a:ext uri="{FF2B5EF4-FFF2-40B4-BE49-F238E27FC236}">
                <a16:creationId xmlns:a16="http://schemas.microsoft.com/office/drawing/2014/main" id="{3E93726D-B61D-44D2-A550-F60A107D5F9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39157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E6E50-C6CF-49A3-A44C-09942F4F85EC}"/>
              </a:ext>
            </a:extLst>
          </p:cNvPr>
          <p:cNvSpPr>
            <a:spLocks noGrp="1"/>
          </p:cNvSpPr>
          <p:nvPr>
            <p:ph type="title"/>
          </p:nvPr>
        </p:nvSpPr>
        <p:spPr/>
        <p:txBody>
          <a:bodyPr/>
          <a:lstStyle/>
          <a:p>
            <a:r>
              <a:rPr lang="en-US"/>
              <a:t>Facebook Own Posts Table | TrendSet - 18 of 26</a:t>
            </a:r>
          </a:p>
        </p:txBody>
      </p:sp>
      <p:graphicFrame>
        <p:nvGraphicFramePr>
          <p:cNvPr id="5" name="Table Placeholder 4">
            <a:extLst>
              <a:ext uri="{FF2B5EF4-FFF2-40B4-BE49-F238E27FC236}">
                <a16:creationId xmlns:a16="http://schemas.microsoft.com/office/drawing/2014/main" id="{EDAA78FA-F65D-4B73-9B27-D9CDF1F04157}"/>
              </a:ext>
            </a:extLst>
          </p:cNvPr>
          <p:cNvGraphicFramePr>
            <a:graphicFrameLocks noGrp="1"/>
          </p:cNvGraphicFramePr>
          <p:nvPr>
            <p:ph type="tbl" sz="quarter" idx="13"/>
            <p:extLst>
              <p:ext uri="{D42A27DB-BD31-4B8C-83A1-F6EECF244321}">
                <p14:modId xmlns:p14="http://schemas.microsoft.com/office/powerpoint/2010/main" val="38574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13631597"/>
                    </a:ext>
                  </a:extLst>
                </a:gridCol>
                <a:gridCol w="822960">
                  <a:extLst>
                    <a:ext uri="{9D8B030D-6E8A-4147-A177-3AD203B41FA5}">
                      <a16:colId xmlns:a16="http://schemas.microsoft.com/office/drawing/2014/main" val="1682610934"/>
                    </a:ext>
                  </a:extLst>
                </a:gridCol>
                <a:gridCol w="329184">
                  <a:extLst>
                    <a:ext uri="{9D8B030D-6E8A-4147-A177-3AD203B41FA5}">
                      <a16:colId xmlns:a16="http://schemas.microsoft.com/office/drawing/2014/main" val="2418076223"/>
                    </a:ext>
                  </a:extLst>
                </a:gridCol>
                <a:gridCol w="208280">
                  <a:extLst>
                    <a:ext uri="{9D8B030D-6E8A-4147-A177-3AD203B41FA5}">
                      <a16:colId xmlns:a16="http://schemas.microsoft.com/office/drawing/2014/main" val="3737013256"/>
                    </a:ext>
                  </a:extLst>
                </a:gridCol>
                <a:gridCol w="208280">
                  <a:extLst>
                    <a:ext uri="{9D8B030D-6E8A-4147-A177-3AD203B41FA5}">
                      <a16:colId xmlns:a16="http://schemas.microsoft.com/office/drawing/2014/main" val="1332347204"/>
                    </a:ext>
                  </a:extLst>
                </a:gridCol>
                <a:gridCol w="208280">
                  <a:extLst>
                    <a:ext uri="{9D8B030D-6E8A-4147-A177-3AD203B41FA5}">
                      <a16:colId xmlns:a16="http://schemas.microsoft.com/office/drawing/2014/main" val="1212908993"/>
                    </a:ext>
                  </a:extLst>
                </a:gridCol>
                <a:gridCol w="208280">
                  <a:extLst>
                    <a:ext uri="{9D8B030D-6E8A-4147-A177-3AD203B41FA5}">
                      <a16:colId xmlns:a16="http://schemas.microsoft.com/office/drawing/2014/main" val="2230943366"/>
                    </a:ext>
                  </a:extLst>
                </a:gridCol>
                <a:gridCol w="208280">
                  <a:extLst>
                    <a:ext uri="{9D8B030D-6E8A-4147-A177-3AD203B41FA5}">
                      <a16:colId xmlns:a16="http://schemas.microsoft.com/office/drawing/2014/main" val="452807067"/>
                    </a:ext>
                  </a:extLst>
                </a:gridCol>
                <a:gridCol w="208280">
                  <a:extLst>
                    <a:ext uri="{9D8B030D-6E8A-4147-A177-3AD203B41FA5}">
                      <a16:colId xmlns:a16="http://schemas.microsoft.com/office/drawing/2014/main" val="3242504207"/>
                    </a:ext>
                  </a:extLst>
                </a:gridCol>
                <a:gridCol w="208280">
                  <a:extLst>
                    <a:ext uri="{9D8B030D-6E8A-4147-A177-3AD203B41FA5}">
                      <a16:colId xmlns:a16="http://schemas.microsoft.com/office/drawing/2014/main" val="1833179387"/>
                    </a:ext>
                  </a:extLst>
                </a:gridCol>
                <a:gridCol w="208280">
                  <a:extLst>
                    <a:ext uri="{9D8B030D-6E8A-4147-A177-3AD203B41FA5}">
                      <a16:colId xmlns:a16="http://schemas.microsoft.com/office/drawing/2014/main" val="1162724692"/>
                    </a:ext>
                  </a:extLst>
                </a:gridCol>
                <a:gridCol w="208280">
                  <a:extLst>
                    <a:ext uri="{9D8B030D-6E8A-4147-A177-3AD203B41FA5}">
                      <a16:colId xmlns:a16="http://schemas.microsoft.com/office/drawing/2014/main" val="832688265"/>
                    </a:ext>
                  </a:extLst>
                </a:gridCol>
                <a:gridCol w="208280">
                  <a:extLst>
                    <a:ext uri="{9D8B030D-6E8A-4147-A177-3AD203B41FA5}">
                      <a16:colId xmlns:a16="http://schemas.microsoft.com/office/drawing/2014/main" val="3740616673"/>
                    </a:ext>
                  </a:extLst>
                </a:gridCol>
                <a:gridCol w="208280">
                  <a:extLst>
                    <a:ext uri="{9D8B030D-6E8A-4147-A177-3AD203B41FA5}">
                      <a16:colId xmlns:a16="http://schemas.microsoft.com/office/drawing/2014/main" val="3563354515"/>
                    </a:ext>
                  </a:extLst>
                </a:gridCol>
                <a:gridCol w="208280">
                  <a:extLst>
                    <a:ext uri="{9D8B030D-6E8A-4147-A177-3AD203B41FA5}">
                      <a16:colId xmlns:a16="http://schemas.microsoft.com/office/drawing/2014/main" val="1286081692"/>
                    </a:ext>
                  </a:extLst>
                </a:gridCol>
                <a:gridCol w="208280">
                  <a:extLst>
                    <a:ext uri="{9D8B030D-6E8A-4147-A177-3AD203B41FA5}">
                      <a16:colId xmlns:a16="http://schemas.microsoft.com/office/drawing/2014/main" val="3114271459"/>
                    </a:ext>
                  </a:extLst>
                </a:gridCol>
                <a:gridCol w="208280">
                  <a:extLst>
                    <a:ext uri="{9D8B030D-6E8A-4147-A177-3AD203B41FA5}">
                      <a16:colId xmlns:a16="http://schemas.microsoft.com/office/drawing/2014/main" val="1818621969"/>
                    </a:ext>
                  </a:extLst>
                </a:gridCol>
                <a:gridCol w="208280">
                  <a:extLst>
                    <a:ext uri="{9D8B030D-6E8A-4147-A177-3AD203B41FA5}">
                      <a16:colId xmlns:a16="http://schemas.microsoft.com/office/drawing/2014/main" val="140496558"/>
                    </a:ext>
                  </a:extLst>
                </a:gridCol>
                <a:gridCol w="208280">
                  <a:extLst>
                    <a:ext uri="{9D8B030D-6E8A-4147-A177-3AD203B41FA5}">
                      <a16:colId xmlns:a16="http://schemas.microsoft.com/office/drawing/2014/main" val="2733767196"/>
                    </a:ext>
                  </a:extLst>
                </a:gridCol>
                <a:gridCol w="208280">
                  <a:extLst>
                    <a:ext uri="{9D8B030D-6E8A-4147-A177-3AD203B41FA5}">
                      <a16:colId xmlns:a16="http://schemas.microsoft.com/office/drawing/2014/main" val="2713968280"/>
                    </a:ext>
                  </a:extLst>
                </a:gridCol>
                <a:gridCol w="208280">
                  <a:extLst>
                    <a:ext uri="{9D8B030D-6E8A-4147-A177-3AD203B41FA5}">
                      <a16:colId xmlns:a16="http://schemas.microsoft.com/office/drawing/2014/main" val="424080901"/>
                    </a:ext>
                  </a:extLst>
                </a:gridCol>
                <a:gridCol w="208280">
                  <a:extLst>
                    <a:ext uri="{9D8B030D-6E8A-4147-A177-3AD203B41FA5}">
                      <a16:colId xmlns:a16="http://schemas.microsoft.com/office/drawing/2014/main" val="3137528314"/>
                    </a:ext>
                  </a:extLst>
                </a:gridCol>
                <a:gridCol w="208280">
                  <a:extLst>
                    <a:ext uri="{9D8B030D-6E8A-4147-A177-3AD203B41FA5}">
                      <a16:colId xmlns:a16="http://schemas.microsoft.com/office/drawing/2014/main" val="1093225867"/>
                    </a:ext>
                  </a:extLst>
                </a:gridCol>
                <a:gridCol w="208280">
                  <a:extLst>
                    <a:ext uri="{9D8B030D-6E8A-4147-A177-3AD203B41FA5}">
                      <a16:colId xmlns:a16="http://schemas.microsoft.com/office/drawing/2014/main" val="1782415777"/>
                    </a:ext>
                  </a:extLst>
                </a:gridCol>
                <a:gridCol w="208280">
                  <a:extLst>
                    <a:ext uri="{9D8B030D-6E8A-4147-A177-3AD203B41FA5}">
                      <a16:colId xmlns:a16="http://schemas.microsoft.com/office/drawing/2014/main" val="2441707450"/>
                    </a:ext>
                  </a:extLst>
                </a:gridCol>
                <a:gridCol w="208280">
                  <a:extLst>
                    <a:ext uri="{9D8B030D-6E8A-4147-A177-3AD203B41FA5}">
                      <a16:colId xmlns:a16="http://schemas.microsoft.com/office/drawing/2014/main" val="1711583012"/>
                    </a:ext>
                  </a:extLst>
                </a:gridCol>
                <a:gridCol w="208280">
                  <a:extLst>
                    <a:ext uri="{9D8B030D-6E8A-4147-A177-3AD203B41FA5}">
                      <a16:colId xmlns:a16="http://schemas.microsoft.com/office/drawing/2014/main" val="195688364"/>
                    </a:ext>
                  </a:extLst>
                </a:gridCol>
                <a:gridCol w="208280">
                  <a:extLst>
                    <a:ext uri="{9D8B030D-6E8A-4147-A177-3AD203B41FA5}">
                      <a16:colId xmlns:a16="http://schemas.microsoft.com/office/drawing/2014/main" val="1743471270"/>
                    </a:ext>
                  </a:extLst>
                </a:gridCol>
                <a:gridCol w="208280">
                  <a:extLst>
                    <a:ext uri="{9D8B030D-6E8A-4147-A177-3AD203B41FA5}">
                      <a16:colId xmlns:a16="http://schemas.microsoft.com/office/drawing/2014/main" val="1052912488"/>
                    </a:ext>
                  </a:extLst>
                </a:gridCol>
                <a:gridCol w="208280">
                  <a:extLst>
                    <a:ext uri="{9D8B030D-6E8A-4147-A177-3AD203B41FA5}">
                      <a16:colId xmlns:a16="http://schemas.microsoft.com/office/drawing/2014/main" val="2431050177"/>
                    </a:ext>
                  </a:extLst>
                </a:gridCol>
                <a:gridCol w="208280">
                  <a:extLst>
                    <a:ext uri="{9D8B030D-6E8A-4147-A177-3AD203B41FA5}">
                      <a16:colId xmlns:a16="http://schemas.microsoft.com/office/drawing/2014/main" val="801305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3543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- 2019-12-31 23:59:08</a:t>
                      </a:r>
                      <a:r>
                        <a:rPr kumimoji="0" lang="de-DE" sz="1000" b="0" i="0" u="none" strike="noStrike" kern="1200" cap="none" spc="0" normalizeH="0" baseline="0" noProof="0">
                          <a:ln>
                            <a:noFill/>
                          </a:ln>
                          <a:solidFill>
                            <a:prstClr val="black"/>
                          </a:solidFill>
                          <a:effectLst/>
                          <a:uLnTx/>
                          <a:uFillTx/>
                          <a:latin typeface="+mn-lt"/>
                          <a:ea typeface="+mn-ea"/>
                          <a:cs typeface="+mn-cs"/>
                        </a:rPr>
                        <a:t>
 Das gesamte TrendSet Team wünscht euch ein frohes, gesundes und glückliches neues Jahr 2020! Und wir starten es mit den neuesten Interiors- und Lifestyle-Trends für Frühjahr/Sommer 2020! In vier Tagen, am 5. Januar, geht es los: dann beginnt die TrendSet Winter 2020 in München. Wer noch Eintrittskarten braucht, kann sie hier online kaufen: https://shop.trendset.de/ oder direkt auf der Messe am Ticketschalter besorgen. Bis bald! Wir freuen uns auf euch.
#trendsetmuenchen #trendset #trendsetwinter2020 #happynewyear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https://scontent.xx.fbcdn.net/v/t1.0-9/p720x720/78466404_2872818806082037_7264429597653991424_o.jpg?_nc_cat=107&amp;_nc_ohc=CV0l80fz0DEAX_ecxM1&amp;_nc_ht=scontent.xx&amp;_nc_tp=1002&amp;oh=409f197cf9124ce5cd49431ccbbd5fc6&amp;oe=5E939993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07:20:08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08781205"/>
                  </a:ext>
                </a:extLst>
              </a:tr>
            </a:tbl>
          </a:graphicData>
        </a:graphic>
      </p:graphicFrame>
      <p:sp>
        <p:nvSpPr>
          <p:cNvPr id="4" name="Text Placeholder 3">
            <a:extLst>
              <a:ext uri="{FF2B5EF4-FFF2-40B4-BE49-F238E27FC236}">
                <a16:creationId xmlns:a16="http://schemas.microsoft.com/office/drawing/2014/main" id="{9C8C88C4-D83B-4592-AC66-23C7ED9E83D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868516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425FA-87D3-4C1E-B3DC-169D12D38120}"/>
              </a:ext>
            </a:extLst>
          </p:cNvPr>
          <p:cNvSpPr>
            <a:spLocks noGrp="1"/>
          </p:cNvSpPr>
          <p:nvPr>
            <p:ph type="title"/>
          </p:nvPr>
        </p:nvSpPr>
        <p:spPr/>
        <p:txBody>
          <a:bodyPr/>
          <a:lstStyle/>
          <a:p>
            <a:r>
              <a:rPr lang="en-US"/>
              <a:t>Facebook Own Posts Table | TrendSet - 19 of 26</a:t>
            </a:r>
          </a:p>
        </p:txBody>
      </p:sp>
      <p:graphicFrame>
        <p:nvGraphicFramePr>
          <p:cNvPr id="5" name="Table Placeholder 4">
            <a:extLst>
              <a:ext uri="{FF2B5EF4-FFF2-40B4-BE49-F238E27FC236}">
                <a16:creationId xmlns:a16="http://schemas.microsoft.com/office/drawing/2014/main" id="{E47332AA-9BD1-4EB4-B934-FEE327BF64B7}"/>
              </a:ext>
            </a:extLst>
          </p:cNvPr>
          <p:cNvGraphicFramePr>
            <a:graphicFrameLocks noGrp="1"/>
          </p:cNvGraphicFramePr>
          <p:nvPr>
            <p:ph type="tbl" sz="quarter" idx="13"/>
            <p:extLst>
              <p:ext uri="{D42A27DB-BD31-4B8C-83A1-F6EECF244321}">
                <p14:modId xmlns:p14="http://schemas.microsoft.com/office/powerpoint/2010/main" val="791245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87144338"/>
                    </a:ext>
                  </a:extLst>
                </a:gridCol>
                <a:gridCol w="822960">
                  <a:extLst>
                    <a:ext uri="{9D8B030D-6E8A-4147-A177-3AD203B41FA5}">
                      <a16:colId xmlns:a16="http://schemas.microsoft.com/office/drawing/2014/main" val="2871906385"/>
                    </a:ext>
                  </a:extLst>
                </a:gridCol>
                <a:gridCol w="329184">
                  <a:extLst>
                    <a:ext uri="{9D8B030D-6E8A-4147-A177-3AD203B41FA5}">
                      <a16:colId xmlns:a16="http://schemas.microsoft.com/office/drawing/2014/main" val="4120527262"/>
                    </a:ext>
                  </a:extLst>
                </a:gridCol>
                <a:gridCol w="208280">
                  <a:extLst>
                    <a:ext uri="{9D8B030D-6E8A-4147-A177-3AD203B41FA5}">
                      <a16:colId xmlns:a16="http://schemas.microsoft.com/office/drawing/2014/main" val="1819610843"/>
                    </a:ext>
                  </a:extLst>
                </a:gridCol>
                <a:gridCol w="208280">
                  <a:extLst>
                    <a:ext uri="{9D8B030D-6E8A-4147-A177-3AD203B41FA5}">
                      <a16:colId xmlns:a16="http://schemas.microsoft.com/office/drawing/2014/main" val="1253976567"/>
                    </a:ext>
                  </a:extLst>
                </a:gridCol>
                <a:gridCol w="208280">
                  <a:extLst>
                    <a:ext uri="{9D8B030D-6E8A-4147-A177-3AD203B41FA5}">
                      <a16:colId xmlns:a16="http://schemas.microsoft.com/office/drawing/2014/main" val="1056787002"/>
                    </a:ext>
                  </a:extLst>
                </a:gridCol>
                <a:gridCol w="208280">
                  <a:extLst>
                    <a:ext uri="{9D8B030D-6E8A-4147-A177-3AD203B41FA5}">
                      <a16:colId xmlns:a16="http://schemas.microsoft.com/office/drawing/2014/main" val="2175782259"/>
                    </a:ext>
                  </a:extLst>
                </a:gridCol>
                <a:gridCol w="208280">
                  <a:extLst>
                    <a:ext uri="{9D8B030D-6E8A-4147-A177-3AD203B41FA5}">
                      <a16:colId xmlns:a16="http://schemas.microsoft.com/office/drawing/2014/main" val="3538504292"/>
                    </a:ext>
                  </a:extLst>
                </a:gridCol>
                <a:gridCol w="208280">
                  <a:extLst>
                    <a:ext uri="{9D8B030D-6E8A-4147-A177-3AD203B41FA5}">
                      <a16:colId xmlns:a16="http://schemas.microsoft.com/office/drawing/2014/main" val="2223342498"/>
                    </a:ext>
                  </a:extLst>
                </a:gridCol>
                <a:gridCol w="208280">
                  <a:extLst>
                    <a:ext uri="{9D8B030D-6E8A-4147-A177-3AD203B41FA5}">
                      <a16:colId xmlns:a16="http://schemas.microsoft.com/office/drawing/2014/main" val="2556171192"/>
                    </a:ext>
                  </a:extLst>
                </a:gridCol>
                <a:gridCol w="208280">
                  <a:extLst>
                    <a:ext uri="{9D8B030D-6E8A-4147-A177-3AD203B41FA5}">
                      <a16:colId xmlns:a16="http://schemas.microsoft.com/office/drawing/2014/main" val="406615613"/>
                    </a:ext>
                  </a:extLst>
                </a:gridCol>
                <a:gridCol w="208280">
                  <a:extLst>
                    <a:ext uri="{9D8B030D-6E8A-4147-A177-3AD203B41FA5}">
                      <a16:colId xmlns:a16="http://schemas.microsoft.com/office/drawing/2014/main" val="1219588066"/>
                    </a:ext>
                  </a:extLst>
                </a:gridCol>
                <a:gridCol w="208280">
                  <a:extLst>
                    <a:ext uri="{9D8B030D-6E8A-4147-A177-3AD203B41FA5}">
                      <a16:colId xmlns:a16="http://schemas.microsoft.com/office/drawing/2014/main" val="850127449"/>
                    </a:ext>
                  </a:extLst>
                </a:gridCol>
                <a:gridCol w="208280">
                  <a:extLst>
                    <a:ext uri="{9D8B030D-6E8A-4147-A177-3AD203B41FA5}">
                      <a16:colId xmlns:a16="http://schemas.microsoft.com/office/drawing/2014/main" val="3900784867"/>
                    </a:ext>
                  </a:extLst>
                </a:gridCol>
                <a:gridCol w="208280">
                  <a:extLst>
                    <a:ext uri="{9D8B030D-6E8A-4147-A177-3AD203B41FA5}">
                      <a16:colId xmlns:a16="http://schemas.microsoft.com/office/drawing/2014/main" val="979266713"/>
                    </a:ext>
                  </a:extLst>
                </a:gridCol>
                <a:gridCol w="208280">
                  <a:extLst>
                    <a:ext uri="{9D8B030D-6E8A-4147-A177-3AD203B41FA5}">
                      <a16:colId xmlns:a16="http://schemas.microsoft.com/office/drawing/2014/main" val="704089148"/>
                    </a:ext>
                  </a:extLst>
                </a:gridCol>
                <a:gridCol w="208280">
                  <a:extLst>
                    <a:ext uri="{9D8B030D-6E8A-4147-A177-3AD203B41FA5}">
                      <a16:colId xmlns:a16="http://schemas.microsoft.com/office/drawing/2014/main" val="1927043014"/>
                    </a:ext>
                  </a:extLst>
                </a:gridCol>
                <a:gridCol w="208280">
                  <a:extLst>
                    <a:ext uri="{9D8B030D-6E8A-4147-A177-3AD203B41FA5}">
                      <a16:colId xmlns:a16="http://schemas.microsoft.com/office/drawing/2014/main" val="3399650159"/>
                    </a:ext>
                  </a:extLst>
                </a:gridCol>
                <a:gridCol w="208280">
                  <a:extLst>
                    <a:ext uri="{9D8B030D-6E8A-4147-A177-3AD203B41FA5}">
                      <a16:colId xmlns:a16="http://schemas.microsoft.com/office/drawing/2014/main" val="1499254305"/>
                    </a:ext>
                  </a:extLst>
                </a:gridCol>
                <a:gridCol w="208280">
                  <a:extLst>
                    <a:ext uri="{9D8B030D-6E8A-4147-A177-3AD203B41FA5}">
                      <a16:colId xmlns:a16="http://schemas.microsoft.com/office/drawing/2014/main" val="3372934250"/>
                    </a:ext>
                  </a:extLst>
                </a:gridCol>
                <a:gridCol w="208280">
                  <a:extLst>
                    <a:ext uri="{9D8B030D-6E8A-4147-A177-3AD203B41FA5}">
                      <a16:colId xmlns:a16="http://schemas.microsoft.com/office/drawing/2014/main" val="3335755580"/>
                    </a:ext>
                  </a:extLst>
                </a:gridCol>
                <a:gridCol w="208280">
                  <a:extLst>
                    <a:ext uri="{9D8B030D-6E8A-4147-A177-3AD203B41FA5}">
                      <a16:colId xmlns:a16="http://schemas.microsoft.com/office/drawing/2014/main" val="3674117875"/>
                    </a:ext>
                  </a:extLst>
                </a:gridCol>
                <a:gridCol w="208280">
                  <a:extLst>
                    <a:ext uri="{9D8B030D-6E8A-4147-A177-3AD203B41FA5}">
                      <a16:colId xmlns:a16="http://schemas.microsoft.com/office/drawing/2014/main" val="2388340172"/>
                    </a:ext>
                  </a:extLst>
                </a:gridCol>
                <a:gridCol w="208280">
                  <a:extLst>
                    <a:ext uri="{9D8B030D-6E8A-4147-A177-3AD203B41FA5}">
                      <a16:colId xmlns:a16="http://schemas.microsoft.com/office/drawing/2014/main" val="1414987980"/>
                    </a:ext>
                  </a:extLst>
                </a:gridCol>
                <a:gridCol w="208280">
                  <a:extLst>
                    <a:ext uri="{9D8B030D-6E8A-4147-A177-3AD203B41FA5}">
                      <a16:colId xmlns:a16="http://schemas.microsoft.com/office/drawing/2014/main" val="2876571929"/>
                    </a:ext>
                  </a:extLst>
                </a:gridCol>
                <a:gridCol w="208280">
                  <a:extLst>
                    <a:ext uri="{9D8B030D-6E8A-4147-A177-3AD203B41FA5}">
                      <a16:colId xmlns:a16="http://schemas.microsoft.com/office/drawing/2014/main" val="3738717850"/>
                    </a:ext>
                  </a:extLst>
                </a:gridCol>
                <a:gridCol w="208280">
                  <a:extLst>
                    <a:ext uri="{9D8B030D-6E8A-4147-A177-3AD203B41FA5}">
                      <a16:colId xmlns:a16="http://schemas.microsoft.com/office/drawing/2014/main" val="2701212698"/>
                    </a:ext>
                  </a:extLst>
                </a:gridCol>
                <a:gridCol w="208280">
                  <a:extLst>
                    <a:ext uri="{9D8B030D-6E8A-4147-A177-3AD203B41FA5}">
                      <a16:colId xmlns:a16="http://schemas.microsoft.com/office/drawing/2014/main" val="1430901365"/>
                    </a:ext>
                  </a:extLst>
                </a:gridCol>
                <a:gridCol w="208280">
                  <a:extLst>
                    <a:ext uri="{9D8B030D-6E8A-4147-A177-3AD203B41FA5}">
                      <a16:colId xmlns:a16="http://schemas.microsoft.com/office/drawing/2014/main" val="605932330"/>
                    </a:ext>
                  </a:extLst>
                </a:gridCol>
                <a:gridCol w="208280">
                  <a:extLst>
                    <a:ext uri="{9D8B030D-6E8A-4147-A177-3AD203B41FA5}">
                      <a16:colId xmlns:a16="http://schemas.microsoft.com/office/drawing/2014/main" val="4184354956"/>
                    </a:ext>
                  </a:extLst>
                </a:gridCol>
                <a:gridCol w="208280">
                  <a:extLst>
                    <a:ext uri="{9D8B030D-6E8A-4147-A177-3AD203B41FA5}">
                      <a16:colId xmlns:a16="http://schemas.microsoft.com/office/drawing/2014/main" val="313504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0914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- 2019-12-19 10:00:20</a:t>
                      </a:r>
                      <a:r>
                        <a:rPr kumimoji="0" lang="de-DE" sz="1000" b="0" i="0" u="none" strike="noStrike" kern="1200" cap="none" spc="0" normalizeH="0" baseline="0" noProof="0">
                          <a:ln>
                            <a:noFill/>
                          </a:ln>
                          <a:solidFill>
                            <a:prstClr val="black"/>
                          </a:solidFill>
                          <a:effectLst/>
                          <a:uLnTx/>
                          <a:uFillTx/>
                          <a:latin typeface="+mn-lt"/>
                          <a:ea typeface="+mn-ea"/>
                          <a:cs typeface="+mn-cs"/>
                        </a:rPr>
                        <a:t>
 Liebe Besucher, liebe Aussteller, liebe Freunde der TrendSet, wir wünschen euch allen ein frohes Weihnachtsfest, schöne Feiertage und eine erholsame Zeit zum Jahresausklang. Und wir freuen uns schon sehr, euch in gut zwei Wochen vom 5. bis 7. Januar 2020 auf der TrendSet Winter 2020 wiederzusehen. Bis dahin eine schöne Zeit und bis bald in München, euer TrendSet Team.
#trendsetmuenchen #trendset #trendsetwinter2020 #christmas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https://scontent.xx.fbcdn.net/v/t1.0-9/p720x720/78687103_2872806122749972_4200527523576020992_o.jpg?_nc_cat=105&amp;_nc_ohc=sRrqqeAuKd0AX-OVREq&amp;_nc_ht=scontent.xx&amp;_nc_tp=1002&amp;oh=5ddf837070f1cc3f499732e40770b795&amp;oe=5E924AF5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01/16/2020 01:20:40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1773800"/>
                  </a:ext>
                </a:extLst>
              </a:tr>
            </a:tbl>
          </a:graphicData>
        </a:graphic>
      </p:graphicFrame>
      <p:sp>
        <p:nvSpPr>
          <p:cNvPr id="4" name="Text Placeholder 3">
            <a:extLst>
              <a:ext uri="{FF2B5EF4-FFF2-40B4-BE49-F238E27FC236}">
                <a16:creationId xmlns:a16="http://schemas.microsoft.com/office/drawing/2014/main" id="{9A030A00-37F0-4404-8E3E-62D4538558B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34497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E981D-B3E4-4D12-A0F0-0182A24C6985}"/>
              </a:ext>
            </a:extLst>
          </p:cNvPr>
          <p:cNvSpPr>
            <a:spLocks noGrp="1"/>
          </p:cNvSpPr>
          <p:nvPr>
            <p:ph type="title"/>
          </p:nvPr>
        </p:nvSpPr>
        <p:spPr/>
        <p:txBody>
          <a:bodyPr/>
          <a:lstStyle/>
          <a:p>
            <a:r>
              <a:rPr lang="en-US"/>
              <a:t>Facebook Own Posts Table | TrendSet - 20 of 26</a:t>
            </a:r>
          </a:p>
        </p:txBody>
      </p:sp>
      <p:graphicFrame>
        <p:nvGraphicFramePr>
          <p:cNvPr id="5" name="Table Placeholder 4">
            <a:extLst>
              <a:ext uri="{FF2B5EF4-FFF2-40B4-BE49-F238E27FC236}">
                <a16:creationId xmlns:a16="http://schemas.microsoft.com/office/drawing/2014/main" id="{08B2619B-E113-4985-B496-6F3BF79A1468}"/>
              </a:ext>
            </a:extLst>
          </p:cNvPr>
          <p:cNvGraphicFramePr>
            <a:graphicFrameLocks noGrp="1"/>
          </p:cNvGraphicFramePr>
          <p:nvPr>
            <p:ph type="tbl" sz="quarter" idx="13"/>
            <p:extLst>
              <p:ext uri="{D42A27DB-BD31-4B8C-83A1-F6EECF244321}">
                <p14:modId xmlns:p14="http://schemas.microsoft.com/office/powerpoint/2010/main" val="68847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3946569"/>
                    </a:ext>
                  </a:extLst>
                </a:gridCol>
                <a:gridCol w="822960">
                  <a:extLst>
                    <a:ext uri="{9D8B030D-6E8A-4147-A177-3AD203B41FA5}">
                      <a16:colId xmlns:a16="http://schemas.microsoft.com/office/drawing/2014/main" val="11424156"/>
                    </a:ext>
                  </a:extLst>
                </a:gridCol>
                <a:gridCol w="329184">
                  <a:extLst>
                    <a:ext uri="{9D8B030D-6E8A-4147-A177-3AD203B41FA5}">
                      <a16:colId xmlns:a16="http://schemas.microsoft.com/office/drawing/2014/main" val="3082169802"/>
                    </a:ext>
                  </a:extLst>
                </a:gridCol>
                <a:gridCol w="208280">
                  <a:extLst>
                    <a:ext uri="{9D8B030D-6E8A-4147-A177-3AD203B41FA5}">
                      <a16:colId xmlns:a16="http://schemas.microsoft.com/office/drawing/2014/main" val="1224140791"/>
                    </a:ext>
                  </a:extLst>
                </a:gridCol>
                <a:gridCol w="208280">
                  <a:extLst>
                    <a:ext uri="{9D8B030D-6E8A-4147-A177-3AD203B41FA5}">
                      <a16:colId xmlns:a16="http://schemas.microsoft.com/office/drawing/2014/main" val="2552003581"/>
                    </a:ext>
                  </a:extLst>
                </a:gridCol>
                <a:gridCol w="208280">
                  <a:extLst>
                    <a:ext uri="{9D8B030D-6E8A-4147-A177-3AD203B41FA5}">
                      <a16:colId xmlns:a16="http://schemas.microsoft.com/office/drawing/2014/main" val="3633278667"/>
                    </a:ext>
                  </a:extLst>
                </a:gridCol>
                <a:gridCol w="208280">
                  <a:extLst>
                    <a:ext uri="{9D8B030D-6E8A-4147-A177-3AD203B41FA5}">
                      <a16:colId xmlns:a16="http://schemas.microsoft.com/office/drawing/2014/main" val="2195216765"/>
                    </a:ext>
                  </a:extLst>
                </a:gridCol>
                <a:gridCol w="208280">
                  <a:extLst>
                    <a:ext uri="{9D8B030D-6E8A-4147-A177-3AD203B41FA5}">
                      <a16:colId xmlns:a16="http://schemas.microsoft.com/office/drawing/2014/main" val="3665200521"/>
                    </a:ext>
                  </a:extLst>
                </a:gridCol>
                <a:gridCol w="208280">
                  <a:extLst>
                    <a:ext uri="{9D8B030D-6E8A-4147-A177-3AD203B41FA5}">
                      <a16:colId xmlns:a16="http://schemas.microsoft.com/office/drawing/2014/main" val="451938424"/>
                    </a:ext>
                  </a:extLst>
                </a:gridCol>
                <a:gridCol w="208280">
                  <a:extLst>
                    <a:ext uri="{9D8B030D-6E8A-4147-A177-3AD203B41FA5}">
                      <a16:colId xmlns:a16="http://schemas.microsoft.com/office/drawing/2014/main" val="107422429"/>
                    </a:ext>
                  </a:extLst>
                </a:gridCol>
                <a:gridCol w="208280">
                  <a:extLst>
                    <a:ext uri="{9D8B030D-6E8A-4147-A177-3AD203B41FA5}">
                      <a16:colId xmlns:a16="http://schemas.microsoft.com/office/drawing/2014/main" val="3199901837"/>
                    </a:ext>
                  </a:extLst>
                </a:gridCol>
                <a:gridCol w="208280">
                  <a:extLst>
                    <a:ext uri="{9D8B030D-6E8A-4147-A177-3AD203B41FA5}">
                      <a16:colId xmlns:a16="http://schemas.microsoft.com/office/drawing/2014/main" val="2241914050"/>
                    </a:ext>
                  </a:extLst>
                </a:gridCol>
                <a:gridCol w="208280">
                  <a:extLst>
                    <a:ext uri="{9D8B030D-6E8A-4147-A177-3AD203B41FA5}">
                      <a16:colId xmlns:a16="http://schemas.microsoft.com/office/drawing/2014/main" val="4076766375"/>
                    </a:ext>
                  </a:extLst>
                </a:gridCol>
                <a:gridCol w="208280">
                  <a:extLst>
                    <a:ext uri="{9D8B030D-6E8A-4147-A177-3AD203B41FA5}">
                      <a16:colId xmlns:a16="http://schemas.microsoft.com/office/drawing/2014/main" val="2462173702"/>
                    </a:ext>
                  </a:extLst>
                </a:gridCol>
                <a:gridCol w="208280">
                  <a:extLst>
                    <a:ext uri="{9D8B030D-6E8A-4147-A177-3AD203B41FA5}">
                      <a16:colId xmlns:a16="http://schemas.microsoft.com/office/drawing/2014/main" val="3225453150"/>
                    </a:ext>
                  </a:extLst>
                </a:gridCol>
                <a:gridCol w="208280">
                  <a:extLst>
                    <a:ext uri="{9D8B030D-6E8A-4147-A177-3AD203B41FA5}">
                      <a16:colId xmlns:a16="http://schemas.microsoft.com/office/drawing/2014/main" val="3019841635"/>
                    </a:ext>
                  </a:extLst>
                </a:gridCol>
                <a:gridCol w="208280">
                  <a:extLst>
                    <a:ext uri="{9D8B030D-6E8A-4147-A177-3AD203B41FA5}">
                      <a16:colId xmlns:a16="http://schemas.microsoft.com/office/drawing/2014/main" val="3530054455"/>
                    </a:ext>
                  </a:extLst>
                </a:gridCol>
                <a:gridCol w="208280">
                  <a:extLst>
                    <a:ext uri="{9D8B030D-6E8A-4147-A177-3AD203B41FA5}">
                      <a16:colId xmlns:a16="http://schemas.microsoft.com/office/drawing/2014/main" val="952503161"/>
                    </a:ext>
                  </a:extLst>
                </a:gridCol>
                <a:gridCol w="208280">
                  <a:extLst>
                    <a:ext uri="{9D8B030D-6E8A-4147-A177-3AD203B41FA5}">
                      <a16:colId xmlns:a16="http://schemas.microsoft.com/office/drawing/2014/main" val="2760207053"/>
                    </a:ext>
                  </a:extLst>
                </a:gridCol>
                <a:gridCol w="208280">
                  <a:extLst>
                    <a:ext uri="{9D8B030D-6E8A-4147-A177-3AD203B41FA5}">
                      <a16:colId xmlns:a16="http://schemas.microsoft.com/office/drawing/2014/main" val="4097100246"/>
                    </a:ext>
                  </a:extLst>
                </a:gridCol>
                <a:gridCol w="208280">
                  <a:extLst>
                    <a:ext uri="{9D8B030D-6E8A-4147-A177-3AD203B41FA5}">
                      <a16:colId xmlns:a16="http://schemas.microsoft.com/office/drawing/2014/main" val="3703489256"/>
                    </a:ext>
                  </a:extLst>
                </a:gridCol>
                <a:gridCol w="208280">
                  <a:extLst>
                    <a:ext uri="{9D8B030D-6E8A-4147-A177-3AD203B41FA5}">
                      <a16:colId xmlns:a16="http://schemas.microsoft.com/office/drawing/2014/main" val="743868985"/>
                    </a:ext>
                  </a:extLst>
                </a:gridCol>
                <a:gridCol w="208280">
                  <a:extLst>
                    <a:ext uri="{9D8B030D-6E8A-4147-A177-3AD203B41FA5}">
                      <a16:colId xmlns:a16="http://schemas.microsoft.com/office/drawing/2014/main" val="2958168880"/>
                    </a:ext>
                  </a:extLst>
                </a:gridCol>
                <a:gridCol w="208280">
                  <a:extLst>
                    <a:ext uri="{9D8B030D-6E8A-4147-A177-3AD203B41FA5}">
                      <a16:colId xmlns:a16="http://schemas.microsoft.com/office/drawing/2014/main" val="2456331962"/>
                    </a:ext>
                  </a:extLst>
                </a:gridCol>
                <a:gridCol w="208280">
                  <a:extLst>
                    <a:ext uri="{9D8B030D-6E8A-4147-A177-3AD203B41FA5}">
                      <a16:colId xmlns:a16="http://schemas.microsoft.com/office/drawing/2014/main" val="1056414466"/>
                    </a:ext>
                  </a:extLst>
                </a:gridCol>
                <a:gridCol w="208280">
                  <a:extLst>
                    <a:ext uri="{9D8B030D-6E8A-4147-A177-3AD203B41FA5}">
                      <a16:colId xmlns:a16="http://schemas.microsoft.com/office/drawing/2014/main" val="3265536252"/>
                    </a:ext>
                  </a:extLst>
                </a:gridCol>
                <a:gridCol w="208280">
                  <a:extLst>
                    <a:ext uri="{9D8B030D-6E8A-4147-A177-3AD203B41FA5}">
                      <a16:colId xmlns:a16="http://schemas.microsoft.com/office/drawing/2014/main" val="1303843074"/>
                    </a:ext>
                  </a:extLst>
                </a:gridCol>
                <a:gridCol w="208280">
                  <a:extLst>
                    <a:ext uri="{9D8B030D-6E8A-4147-A177-3AD203B41FA5}">
                      <a16:colId xmlns:a16="http://schemas.microsoft.com/office/drawing/2014/main" val="451868316"/>
                    </a:ext>
                  </a:extLst>
                </a:gridCol>
                <a:gridCol w="208280">
                  <a:extLst>
                    <a:ext uri="{9D8B030D-6E8A-4147-A177-3AD203B41FA5}">
                      <a16:colId xmlns:a16="http://schemas.microsoft.com/office/drawing/2014/main" val="3204376820"/>
                    </a:ext>
                  </a:extLst>
                </a:gridCol>
                <a:gridCol w="208280">
                  <a:extLst>
                    <a:ext uri="{9D8B030D-6E8A-4147-A177-3AD203B41FA5}">
                      <a16:colId xmlns:a16="http://schemas.microsoft.com/office/drawing/2014/main" val="3068984633"/>
                    </a:ext>
                  </a:extLst>
                </a:gridCol>
                <a:gridCol w="208280">
                  <a:extLst>
                    <a:ext uri="{9D8B030D-6E8A-4147-A177-3AD203B41FA5}">
                      <a16:colId xmlns:a16="http://schemas.microsoft.com/office/drawing/2014/main" val="648772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6482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- 2019-12-17 15:07:22</a:t>
                      </a:r>
                      <a:r>
                        <a:rPr kumimoji="0" lang="en-US" sz="1000" b="0" i="0" u="none" strike="noStrike" kern="1200" cap="none" spc="0" normalizeH="0" baseline="0" noProof="0">
                          <a:ln>
                            <a:noFill/>
                          </a:ln>
                          <a:solidFill>
                            <a:prstClr val="black"/>
                          </a:solidFill>
                          <a:effectLst/>
                          <a:uLnTx/>
                          <a:uFillTx/>
                          <a:latin typeface="+mn-lt"/>
                          <a:ea typeface="+mn-ea"/>
                          <a:cs typeface="+mn-cs"/>
                        </a:rPr>
                        <a:t>
 Out now: Das TrendSet Journal zur TrendSet Winter 2020 steht für euch ab jetzt zum Durchblättern unter https://trendset.de/trends/trendset-journal/ online bereit! Hier findet ihr die Trends für Frühjahr/Sommer 2020 und viele neue Produkte aus 15 Interiors &amp; Lifestyle Fair Areas sowie vier Topic Areas! Viel Spaß beim Entdecken!
#trendsetmuenchen #trendset #trendsetwinter2020 #trends2020 #ss2020 #inspiration #lifestyle #lifestylefair #internationaltradefair #trendsetter #messe #exhibition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https://scontent.xx.fbcdn.net/v/t1.0-9/p720x720/81015586_2886773528019898_7216989179903737856_o.jpg?_nc_cat=109&amp;_nc_ohc=CHOxISrZXjcAX8LFQRo&amp;_nc_ht=scontent.xx&amp;_nc_tp=1002&amp;oh=e42cff45506395b6924fa1c21a414207&amp;oe=5EAA2515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01/16/2020 01:20:40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3806127"/>
                  </a:ext>
                </a:extLst>
              </a:tr>
            </a:tbl>
          </a:graphicData>
        </a:graphic>
      </p:graphicFrame>
      <p:sp>
        <p:nvSpPr>
          <p:cNvPr id="4" name="Text Placeholder 3">
            <a:extLst>
              <a:ext uri="{FF2B5EF4-FFF2-40B4-BE49-F238E27FC236}">
                <a16:creationId xmlns:a16="http://schemas.microsoft.com/office/drawing/2014/main" id="{8AB6495F-8185-4F2C-BF54-4B16639F4AF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813154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A63F1-0EFF-4FEB-82A6-C92BB7893096}"/>
              </a:ext>
            </a:extLst>
          </p:cNvPr>
          <p:cNvSpPr>
            <a:spLocks noGrp="1"/>
          </p:cNvSpPr>
          <p:nvPr>
            <p:ph type="title"/>
          </p:nvPr>
        </p:nvSpPr>
        <p:spPr/>
        <p:txBody>
          <a:bodyPr/>
          <a:lstStyle/>
          <a:p>
            <a:r>
              <a:rPr lang="en-US"/>
              <a:t>Facebook Own Posts Table | TrendSet - 21 of 26</a:t>
            </a:r>
          </a:p>
        </p:txBody>
      </p:sp>
      <p:graphicFrame>
        <p:nvGraphicFramePr>
          <p:cNvPr id="5" name="Table Placeholder 4">
            <a:extLst>
              <a:ext uri="{FF2B5EF4-FFF2-40B4-BE49-F238E27FC236}">
                <a16:creationId xmlns:a16="http://schemas.microsoft.com/office/drawing/2014/main" id="{357F52B8-F219-4A35-8C01-4E9D095FC4A1}"/>
              </a:ext>
            </a:extLst>
          </p:cNvPr>
          <p:cNvGraphicFramePr>
            <a:graphicFrameLocks noGrp="1"/>
          </p:cNvGraphicFramePr>
          <p:nvPr>
            <p:ph type="tbl" sz="quarter" idx="13"/>
            <p:extLst>
              <p:ext uri="{D42A27DB-BD31-4B8C-83A1-F6EECF244321}">
                <p14:modId xmlns:p14="http://schemas.microsoft.com/office/powerpoint/2010/main" val="76387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72534611"/>
                    </a:ext>
                  </a:extLst>
                </a:gridCol>
                <a:gridCol w="822960">
                  <a:extLst>
                    <a:ext uri="{9D8B030D-6E8A-4147-A177-3AD203B41FA5}">
                      <a16:colId xmlns:a16="http://schemas.microsoft.com/office/drawing/2014/main" val="2450900399"/>
                    </a:ext>
                  </a:extLst>
                </a:gridCol>
                <a:gridCol w="329184">
                  <a:extLst>
                    <a:ext uri="{9D8B030D-6E8A-4147-A177-3AD203B41FA5}">
                      <a16:colId xmlns:a16="http://schemas.microsoft.com/office/drawing/2014/main" val="2344683654"/>
                    </a:ext>
                  </a:extLst>
                </a:gridCol>
                <a:gridCol w="208280">
                  <a:extLst>
                    <a:ext uri="{9D8B030D-6E8A-4147-A177-3AD203B41FA5}">
                      <a16:colId xmlns:a16="http://schemas.microsoft.com/office/drawing/2014/main" val="2158163045"/>
                    </a:ext>
                  </a:extLst>
                </a:gridCol>
                <a:gridCol w="208280">
                  <a:extLst>
                    <a:ext uri="{9D8B030D-6E8A-4147-A177-3AD203B41FA5}">
                      <a16:colId xmlns:a16="http://schemas.microsoft.com/office/drawing/2014/main" val="1978846656"/>
                    </a:ext>
                  </a:extLst>
                </a:gridCol>
                <a:gridCol w="208280">
                  <a:extLst>
                    <a:ext uri="{9D8B030D-6E8A-4147-A177-3AD203B41FA5}">
                      <a16:colId xmlns:a16="http://schemas.microsoft.com/office/drawing/2014/main" val="2487505283"/>
                    </a:ext>
                  </a:extLst>
                </a:gridCol>
                <a:gridCol w="208280">
                  <a:extLst>
                    <a:ext uri="{9D8B030D-6E8A-4147-A177-3AD203B41FA5}">
                      <a16:colId xmlns:a16="http://schemas.microsoft.com/office/drawing/2014/main" val="2350589029"/>
                    </a:ext>
                  </a:extLst>
                </a:gridCol>
                <a:gridCol w="208280">
                  <a:extLst>
                    <a:ext uri="{9D8B030D-6E8A-4147-A177-3AD203B41FA5}">
                      <a16:colId xmlns:a16="http://schemas.microsoft.com/office/drawing/2014/main" val="448894478"/>
                    </a:ext>
                  </a:extLst>
                </a:gridCol>
                <a:gridCol w="208280">
                  <a:extLst>
                    <a:ext uri="{9D8B030D-6E8A-4147-A177-3AD203B41FA5}">
                      <a16:colId xmlns:a16="http://schemas.microsoft.com/office/drawing/2014/main" val="753168398"/>
                    </a:ext>
                  </a:extLst>
                </a:gridCol>
                <a:gridCol w="208280">
                  <a:extLst>
                    <a:ext uri="{9D8B030D-6E8A-4147-A177-3AD203B41FA5}">
                      <a16:colId xmlns:a16="http://schemas.microsoft.com/office/drawing/2014/main" val="2575714051"/>
                    </a:ext>
                  </a:extLst>
                </a:gridCol>
                <a:gridCol w="208280">
                  <a:extLst>
                    <a:ext uri="{9D8B030D-6E8A-4147-A177-3AD203B41FA5}">
                      <a16:colId xmlns:a16="http://schemas.microsoft.com/office/drawing/2014/main" val="1048091520"/>
                    </a:ext>
                  </a:extLst>
                </a:gridCol>
                <a:gridCol w="208280">
                  <a:extLst>
                    <a:ext uri="{9D8B030D-6E8A-4147-A177-3AD203B41FA5}">
                      <a16:colId xmlns:a16="http://schemas.microsoft.com/office/drawing/2014/main" val="2732276909"/>
                    </a:ext>
                  </a:extLst>
                </a:gridCol>
                <a:gridCol w="208280">
                  <a:extLst>
                    <a:ext uri="{9D8B030D-6E8A-4147-A177-3AD203B41FA5}">
                      <a16:colId xmlns:a16="http://schemas.microsoft.com/office/drawing/2014/main" val="1755005741"/>
                    </a:ext>
                  </a:extLst>
                </a:gridCol>
                <a:gridCol w="208280">
                  <a:extLst>
                    <a:ext uri="{9D8B030D-6E8A-4147-A177-3AD203B41FA5}">
                      <a16:colId xmlns:a16="http://schemas.microsoft.com/office/drawing/2014/main" val="2468943229"/>
                    </a:ext>
                  </a:extLst>
                </a:gridCol>
                <a:gridCol w="208280">
                  <a:extLst>
                    <a:ext uri="{9D8B030D-6E8A-4147-A177-3AD203B41FA5}">
                      <a16:colId xmlns:a16="http://schemas.microsoft.com/office/drawing/2014/main" val="1292656255"/>
                    </a:ext>
                  </a:extLst>
                </a:gridCol>
                <a:gridCol w="208280">
                  <a:extLst>
                    <a:ext uri="{9D8B030D-6E8A-4147-A177-3AD203B41FA5}">
                      <a16:colId xmlns:a16="http://schemas.microsoft.com/office/drawing/2014/main" val="2787657221"/>
                    </a:ext>
                  </a:extLst>
                </a:gridCol>
                <a:gridCol w="208280">
                  <a:extLst>
                    <a:ext uri="{9D8B030D-6E8A-4147-A177-3AD203B41FA5}">
                      <a16:colId xmlns:a16="http://schemas.microsoft.com/office/drawing/2014/main" val="1123934146"/>
                    </a:ext>
                  </a:extLst>
                </a:gridCol>
                <a:gridCol w="208280">
                  <a:extLst>
                    <a:ext uri="{9D8B030D-6E8A-4147-A177-3AD203B41FA5}">
                      <a16:colId xmlns:a16="http://schemas.microsoft.com/office/drawing/2014/main" val="2461100357"/>
                    </a:ext>
                  </a:extLst>
                </a:gridCol>
                <a:gridCol w="208280">
                  <a:extLst>
                    <a:ext uri="{9D8B030D-6E8A-4147-A177-3AD203B41FA5}">
                      <a16:colId xmlns:a16="http://schemas.microsoft.com/office/drawing/2014/main" val="4280353771"/>
                    </a:ext>
                  </a:extLst>
                </a:gridCol>
                <a:gridCol w="208280">
                  <a:extLst>
                    <a:ext uri="{9D8B030D-6E8A-4147-A177-3AD203B41FA5}">
                      <a16:colId xmlns:a16="http://schemas.microsoft.com/office/drawing/2014/main" val="1141537476"/>
                    </a:ext>
                  </a:extLst>
                </a:gridCol>
                <a:gridCol w="208280">
                  <a:extLst>
                    <a:ext uri="{9D8B030D-6E8A-4147-A177-3AD203B41FA5}">
                      <a16:colId xmlns:a16="http://schemas.microsoft.com/office/drawing/2014/main" val="2946543065"/>
                    </a:ext>
                  </a:extLst>
                </a:gridCol>
                <a:gridCol w="208280">
                  <a:extLst>
                    <a:ext uri="{9D8B030D-6E8A-4147-A177-3AD203B41FA5}">
                      <a16:colId xmlns:a16="http://schemas.microsoft.com/office/drawing/2014/main" val="235522880"/>
                    </a:ext>
                  </a:extLst>
                </a:gridCol>
                <a:gridCol w="208280">
                  <a:extLst>
                    <a:ext uri="{9D8B030D-6E8A-4147-A177-3AD203B41FA5}">
                      <a16:colId xmlns:a16="http://schemas.microsoft.com/office/drawing/2014/main" val="3687326732"/>
                    </a:ext>
                  </a:extLst>
                </a:gridCol>
                <a:gridCol w="208280">
                  <a:extLst>
                    <a:ext uri="{9D8B030D-6E8A-4147-A177-3AD203B41FA5}">
                      <a16:colId xmlns:a16="http://schemas.microsoft.com/office/drawing/2014/main" val="4209232077"/>
                    </a:ext>
                  </a:extLst>
                </a:gridCol>
                <a:gridCol w="208280">
                  <a:extLst>
                    <a:ext uri="{9D8B030D-6E8A-4147-A177-3AD203B41FA5}">
                      <a16:colId xmlns:a16="http://schemas.microsoft.com/office/drawing/2014/main" val="1681556885"/>
                    </a:ext>
                  </a:extLst>
                </a:gridCol>
                <a:gridCol w="208280">
                  <a:extLst>
                    <a:ext uri="{9D8B030D-6E8A-4147-A177-3AD203B41FA5}">
                      <a16:colId xmlns:a16="http://schemas.microsoft.com/office/drawing/2014/main" val="1935413703"/>
                    </a:ext>
                  </a:extLst>
                </a:gridCol>
                <a:gridCol w="208280">
                  <a:extLst>
                    <a:ext uri="{9D8B030D-6E8A-4147-A177-3AD203B41FA5}">
                      <a16:colId xmlns:a16="http://schemas.microsoft.com/office/drawing/2014/main" val="3625240151"/>
                    </a:ext>
                  </a:extLst>
                </a:gridCol>
                <a:gridCol w="208280">
                  <a:extLst>
                    <a:ext uri="{9D8B030D-6E8A-4147-A177-3AD203B41FA5}">
                      <a16:colId xmlns:a16="http://schemas.microsoft.com/office/drawing/2014/main" val="3758117"/>
                    </a:ext>
                  </a:extLst>
                </a:gridCol>
                <a:gridCol w="208280">
                  <a:extLst>
                    <a:ext uri="{9D8B030D-6E8A-4147-A177-3AD203B41FA5}">
                      <a16:colId xmlns:a16="http://schemas.microsoft.com/office/drawing/2014/main" val="2662892040"/>
                    </a:ext>
                  </a:extLst>
                </a:gridCol>
                <a:gridCol w="208280">
                  <a:extLst>
                    <a:ext uri="{9D8B030D-6E8A-4147-A177-3AD203B41FA5}">
                      <a16:colId xmlns:a16="http://schemas.microsoft.com/office/drawing/2014/main" val="1112602657"/>
                    </a:ext>
                  </a:extLst>
                </a:gridCol>
                <a:gridCol w="208280">
                  <a:extLst>
                    <a:ext uri="{9D8B030D-6E8A-4147-A177-3AD203B41FA5}">
                      <a16:colId xmlns:a16="http://schemas.microsoft.com/office/drawing/2014/main" val="3569231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901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- 2019-12-12 12:56:59</a:t>
                      </a:r>
                      <a:r>
                        <a:rPr kumimoji="0" lang="de-DE" sz="1000" b="0" i="0" u="none" strike="noStrike" kern="1200" cap="none" spc="0" normalizeH="0" baseline="0" noProof="0">
                          <a:ln>
                            <a:noFill/>
                          </a:ln>
                          <a:solidFill>
                            <a:prstClr val="black"/>
                          </a:solidFill>
                          <a:effectLst/>
                          <a:uLnTx/>
                          <a:uFillTx/>
                          <a:latin typeface="+mn-lt"/>
                          <a:ea typeface="+mn-ea"/>
                          <a:cs typeface="+mn-cs"/>
                        </a:rPr>
                        <a:t>
 Neuer Beitrag im TrendSet Blog: https://bit.ly/2r4bNoc
Mitten im Advent packt uns das Osterfieber! Denn wir wollen euch jetzt schon zeigen, was Ostern 2020 im Trend ist. Lustige, moderne und traditionelle Dekorationen verbreiten mit rural inspirierten Motiven eine gemütliche österliche Stimmung und vermitteln ein authentisches, familiäres Gefühl von Geborgenheit. Mehr zu den Oster-Trends 2020 erfahrt ihr im TrendSet Blog. Lest mal rein! (Geschirr &amp; Servietten gesehen bei IHR Ideal Home Range)
#trendsetmuenchen #trendset #trendsetwinter2020 #trends2020 #ss2020 #easter #ostern # ostertrends #ostern2020 #easter2020 #floristik #inspiration #lifestyle #lifestylefair #internationaltradefair #trendsetter #messe #exhibition #munich #trendblog #trendsetblog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https://scontent.xx.fbcdn.net/v/t1.0-9/p720x720/78919680_2875038679193383_6064748560757293056_n.jpg?_nc_cat=103&amp;_nc_ohc=QEJcvMndz1UAQkfn-QU3AymifTp3DHM6UvzYaAxLJBShnxl0gxbtU9GfA&amp;_nc_ht=scontent.xx&amp;_nc_tp=1&amp;oh=04b3848077136cb337251ad2e43590a8&amp;oe=5EA7FC44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01:21:12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11767397"/>
                  </a:ext>
                </a:extLst>
              </a:tr>
            </a:tbl>
          </a:graphicData>
        </a:graphic>
      </p:graphicFrame>
      <p:sp>
        <p:nvSpPr>
          <p:cNvPr id="4" name="Text Placeholder 3">
            <a:extLst>
              <a:ext uri="{FF2B5EF4-FFF2-40B4-BE49-F238E27FC236}">
                <a16:creationId xmlns:a16="http://schemas.microsoft.com/office/drawing/2014/main" id="{00875609-C5D5-4128-92AE-5E03866D3F8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950919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7C7FE-CA2E-4E85-B3BA-9292834976F1}"/>
              </a:ext>
            </a:extLst>
          </p:cNvPr>
          <p:cNvSpPr>
            <a:spLocks noGrp="1"/>
          </p:cNvSpPr>
          <p:nvPr>
            <p:ph type="title"/>
          </p:nvPr>
        </p:nvSpPr>
        <p:spPr/>
        <p:txBody>
          <a:bodyPr/>
          <a:lstStyle/>
          <a:p>
            <a:r>
              <a:rPr lang="en-US"/>
              <a:t>Facebook Own Posts Table | TrendSet - 22 of 26</a:t>
            </a:r>
          </a:p>
        </p:txBody>
      </p:sp>
      <p:graphicFrame>
        <p:nvGraphicFramePr>
          <p:cNvPr id="5" name="Table Placeholder 4">
            <a:extLst>
              <a:ext uri="{FF2B5EF4-FFF2-40B4-BE49-F238E27FC236}">
                <a16:creationId xmlns:a16="http://schemas.microsoft.com/office/drawing/2014/main" id="{5A998444-B454-4DAC-B2C1-A80D820DA008}"/>
              </a:ext>
            </a:extLst>
          </p:cNvPr>
          <p:cNvGraphicFramePr>
            <a:graphicFrameLocks noGrp="1"/>
          </p:cNvGraphicFramePr>
          <p:nvPr>
            <p:ph type="tbl" sz="quarter" idx="13"/>
            <p:extLst>
              <p:ext uri="{D42A27DB-BD31-4B8C-83A1-F6EECF244321}">
                <p14:modId xmlns:p14="http://schemas.microsoft.com/office/powerpoint/2010/main" val="1581684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00950798"/>
                    </a:ext>
                  </a:extLst>
                </a:gridCol>
                <a:gridCol w="822960">
                  <a:extLst>
                    <a:ext uri="{9D8B030D-6E8A-4147-A177-3AD203B41FA5}">
                      <a16:colId xmlns:a16="http://schemas.microsoft.com/office/drawing/2014/main" val="3648536821"/>
                    </a:ext>
                  </a:extLst>
                </a:gridCol>
                <a:gridCol w="329184">
                  <a:extLst>
                    <a:ext uri="{9D8B030D-6E8A-4147-A177-3AD203B41FA5}">
                      <a16:colId xmlns:a16="http://schemas.microsoft.com/office/drawing/2014/main" val="1679440050"/>
                    </a:ext>
                  </a:extLst>
                </a:gridCol>
                <a:gridCol w="208280">
                  <a:extLst>
                    <a:ext uri="{9D8B030D-6E8A-4147-A177-3AD203B41FA5}">
                      <a16:colId xmlns:a16="http://schemas.microsoft.com/office/drawing/2014/main" val="1610146034"/>
                    </a:ext>
                  </a:extLst>
                </a:gridCol>
                <a:gridCol w="208280">
                  <a:extLst>
                    <a:ext uri="{9D8B030D-6E8A-4147-A177-3AD203B41FA5}">
                      <a16:colId xmlns:a16="http://schemas.microsoft.com/office/drawing/2014/main" val="4174327600"/>
                    </a:ext>
                  </a:extLst>
                </a:gridCol>
                <a:gridCol w="208280">
                  <a:extLst>
                    <a:ext uri="{9D8B030D-6E8A-4147-A177-3AD203B41FA5}">
                      <a16:colId xmlns:a16="http://schemas.microsoft.com/office/drawing/2014/main" val="1010129342"/>
                    </a:ext>
                  </a:extLst>
                </a:gridCol>
                <a:gridCol w="208280">
                  <a:extLst>
                    <a:ext uri="{9D8B030D-6E8A-4147-A177-3AD203B41FA5}">
                      <a16:colId xmlns:a16="http://schemas.microsoft.com/office/drawing/2014/main" val="4037394794"/>
                    </a:ext>
                  </a:extLst>
                </a:gridCol>
                <a:gridCol w="208280">
                  <a:extLst>
                    <a:ext uri="{9D8B030D-6E8A-4147-A177-3AD203B41FA5}">
                      <a16:colId xmlns:a16="http://schemas.microsoft.com/office/drawing/2014/main" val="3312936023"/>
                    </a:ext>
                  </a:extLst>
                </a:gridCol>
                <a:gridCol w="208280">
                  <a:extLst>
                    <a:ext uri="{9D8B030D-6E8A-4147-A177-3AD203B41FA5}">
                      <a16:colId xmlns:a16="http://schemas.microsoft.com/office/drawing/2014/main" val="771297851"/>
                    </a:ext>
                  </a:extLst>
                </a:gridCol>
                <a:gridCol w="208280">
                  <a:extLst>
                    <a:ext uri="{9D8B030D-6E8A-4147-A177-3AD203B41FA5}">
                      <a16:colId xmlns:a16="http://schemas.microsoft.com/office/drawing/2014/main" val="3503940198"/>
                    </a:ext>
                  </a:extLst>
                </a:gridCol>
                <a:gridCol w="208280">
                  <a:extLst>
                    <a:ext uri="{9D8B030D-6E8A-4147-A177-3AD203B41FA5}">
                      <a16:colId xmlns:a16="http://schemas.microsoft.com/office/drawing/2014/main" val="749096471"/>
                    </a:ext>
                  </a:extLst>
                </a:gridCol>
                <a:gridCol w="208280">
                  <a:extLst>
                    <a:ext uri="{9D8B030D-6E8A-4147-A177-3AD203B41FA5}">
                      <a16:colId xmlns:a16="http://schemas.microsoft.com/office/drawing/2014/main" val="839784024"/>
                    </a:ext>
                  </a:extLst>
                </a:gridCol>
                <a:gridCol w="208280">
                  <a:extLst>
                    <a:ext uri="{9D8B030D-6E8A-4147-A177-3AD203B41FA5}">
                      <a16:colId xmlns:a16="http://schemas.microsoft.com/office/drawing/2014/main" val="2532802135"/>
                    </a:ext>
                  </a:extLst>
                </a:gridCol>
                <a:gridCol w="208280">
                  <a:extLst>
                    <a:ext uri="{9D8B030D-6E8A-4147-A177-3AD203B41FA5}">
                      <a16:colId xmlns:a16="http://schemas.microsoft.com/office/drawing/2014/main" val="2561409043"/>
                    </a:ext>
                  </a:extLst>
                </a:gridCol>
                <a:gridCol w="208280">
                  <a:extLst>
                    <a:ext uri="{9D8B030D-6E8A-4147-A177-3AD203B41FA5}">
                      <a16:colId xmlns:a16="http://schemas.microsoft.com/office/drawing/2014/main" val="2869413291"/>
                    </a:ext>
                  </a:extLst>
                </a:gridCol>
                <a:gridCol w="208280">
                  <a:extLst>
                    <a:ext uri="{9D8B030D-6E8A-4147-A177-3AD203B41FA5}">
                      <a16:colId xmlns:a16="http://schemas.microsoft.com/office/drawing/2014/main" val="2937952184"/>
                    </a:ext>
                  </a:extLst>
                </a:gridCol>
                <a:gridCol w="208280">
                  <a:extLst>
                    <a:ext uri="{9D8B030D-6E8A-4147-A177-3AD203B41FA5}">
                      <a16:colId xmlns:a16="http://schemas.microsoft.com/office/drawing/2014/main" val="64923062"/>
                    </a:ext>
                  </a:extLst>
                </a:gridCol>
                <a:gridCol w="208280">
                  <a:extLst>
                    <a:ext uri="{9D8B030D-6E8A-4147-A177-3AD203B41FA5}">
                      <a16:colId xmlns:a16="http://schemas.microsoft.com/office/drawing/2014/main" val="2567675109"/>
                    </a:ext>
                  </a:extLst>
                </a:gridCol>
                <a:gridCol w="208280">
                  <a:extLst>
                    <a:ext uri="{9D8B030D-6E8A-4147-A177-3AD203B41FA5}">
                      <a16:colId xmlns:a16="http://schemas.microsoft.com/office/drawing/2014/main" val="4196751008"/>
                    </a:ext>
                  </a:extLst>
                </a:gridCol>
                <a:gridCol w="208280">
                  <a:extLst>
                    <a:ext uri="{9D8B030D-6E8A-4147-A177-3AD203B41FA5}">
                      <a16:colId xmlns:a16="http://schemas.microsoft.com/office/drawing/2014/main" val="3721970863"/>
                    </a:ext>
                  </a:extLst>
                </a:gridCol>
                <a:gridCol w="208280">
                  <a:extLst>
                    <a:ext uri="{9D8B030D-6E8A-4147-A177-3AD203B41FA5}">
                      <a16:colId xmlns:a16="http://schemas.microsoft.com/office/drawing/2014/main" val="2233160356"/>
                    </a:ext>
                  </a:extLst>
                </a:gridCol>
                <a:gridCol w="208280">
                  <a:extLst>
                    <a:ext uri="{9D8B030D-6E8A-4147-A177-3AD203B41FA5}">
                      <a16:colId xmlns:a16="http://schemas.microsoft.com/office/drawing/2014/main" val="1302350743"/>
                    </a:ext>
                  </a:extLst>
                </a:gridCol>
                <a:gridCol w="208280">
                  <a:extLst>
                    <a:ext uri="{9D8B030D-6E8A-4147-A177-3AD203B41FA5}">
                      <a16:colId xmlns:a16="http://schemas.microsoft.com/office/drawing/2014/main" val="2732330388"/>
                    </a:ext>
                  </a:extLst>
                </a:gridCol>
                <a:gridCol w="208280">
                  <a:extLst>
                    <a:ext uri="{9D8B030D-6E8A-4147-A177-3AD203B41FA5}">
                      <a16:colId xmlns:a16="http://schemas.microsoft.com/office/drawing/2014/main" val="1267889979"/>
                    </a:ext>
                  </a:extLst>
                </a:gridCol>
                <a:gridCol w="208280">
                  <a:extLst>
                    <a:ext uri="{9D8B030D-6E8A-4147-A177-3AD203B41FA5}">
                      <a16:colId xmlns:a16="http://schemas.microsoft.com/office/drawing/2014/main" val="3353699659"/>
                    </a:ext>
                  </a:extLst>
                </a:gridCol>
                <a:gridCol w="208280">
                  <a:extLst>
                    <a:ext uri="{9D8B030D-6E8A-4147-A177-3AD203B41FA5}">
                      <a16:colId xmlns:a16="http://schemas.microsoft.com/office/drawing/2014/main" val="2539426321"/>
                    </a:ext>
                  </a:extLst>
                </a:gridCol>
                <a:gridCol w="208280">
                  <a:extLst>
                    <a:ext uri="{9D8B030D-6E8A-4147-A177-3AD203B41FA5}">
                      <a16:colId xmlns:a16="http://schemas.microsoft.com/office/drawing/2014/main" val="669149586"/>
                    </a:ext>
                  </a:extLst>
                </a:gridCol>
                <a:gridCol w="208280">
                  <a:extLst>
                    <a:ext uri="{9D8B030D-6E8A-4147-A177-3AD203B41FA5}">
                      <a16:colId xmlns:a16="http://schemas.microsoft.com/office/drawing/2014/main" val="1943788170"/>
                    </a:ext>
                  </a:extLst>
                </a:gridCol>
                <a:gridCol w="208280">
                  <a:extLst>
                    <a:ext uri="{9D8B030D-6E8A-4147-A177-3AD203B41FA5}">
                      <a16:colId xmlns:a16="http://schemas.microsoft.com/office/drawing/2014/main" val="3324953237"/>
                    </a:ext>
                  </a:extLst>
                </a:gridCol>
                <a:gridCol w="208280">
                  <a:extLst>
                    <a:ext uri="{9D8B030D-6E8A-4147-A177-3AD203B41FA5}">
                      <a16:colId xmlns:a16="http://schemas.microsoft.com/office/drawing/2014/main" val="3111125944"/>
                    </a:ext>
                  </a:extLst>
                </a:gridCol>
                <a:gridCol w="208280">
                  <a:extLst>
                    <a:ext uri="{9D8B030D-6E8A-4147-A177-3AD203B41FA5}">
                      <a16:colId xmlns:a16="http://schemas.microsoft.com/office/drawing/2014/main" val="476649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8272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- 2019-12-05 10:43:09</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https://bit.ly/2rY787P
Möbel und Deko für Garten, Balkon und Terrasse sind im Frühjahr/Sommer 2020 von biophilen Designs mit kunstvollen Effekten und retrofuturistischen Akzenten geprägt. Leichte Pastells und klare Silhouetten kreieren lichte, minimalistische Designs. Mehr zu den neuen Floristik-Trends in S/S 2020 gibt es im TrendSet Blog. Lest mal rein! (Deko gesehen bei J-line)
#trendsetmuenchen #trendset #trendsetwinter2020 #trends2020 #ss2020 #floristik #floristiktrends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https://scontent.xx.fbcdn.net/v/t1.0-9/p720x720/78898972_2858342740862977_8119571338772873216_n.jpg?_nc_cat=103&amp;_nc_ohc=V-kXzqglZ0cAQmwAtzf3GTW-VPyS5sOe3MmRs4mBk0vkyspUXk0ywxRsw&amp;_nc_ht=scontent.xx&amp;oh=f631013298814bc9c260dba4bd5726cf&amp;oe=5EAC10F5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01/04/2020 07:20:49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30006091"/>
                  </a:ext>
                </a:extLst>
              </a:tr>
            </a:tbl>
          </a:graphicData>
        </a:graphic>
      </p:graphicFrame>
      <p:sp>
        <p:nvSpPr>
          <p:cNvPr id="4" name="Text Placeholder 3">
            <a:extLst>
              <a:ext uri="{FF2B5EF4-FFF2-40B4-BE49-F238E27FC236}">
                <a16:creationId xmlns:a16="http://schemas.microsoft.com/office/drawing/2014/main" id="{96E4B8B3-7BD0-44FD-900D-5948D6ABDB4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9971227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F0E1F-FBD7-48E3-B2D3-E85827662A84}"/>
              </a:ext>
            </a:extLst>
          </p:cNvPr>
          <p:cNvSpPr>
            <a:spLocks noGrp="1"/>
          </p:cNvSpPr>
          <p:nvPr>
            <p:ph type="title"/>
          </p:nvPr>
        </p:nvSpPr>
        <p:spPr/>
        <p:txBody>
          <a:bodyPr/>
          <a:lstStyle/>
          <a:p>
            <a:r>
              <a:rPr lang="en-US"/>
              <a:t>Facebook Own Posts Table | TrendSet - 23 of 26</a:t>
            </a:r>
          </a:p>
        </p:txBody>
      </p:sp>
      <p:graphicFrame>
        <p:nvGraphicFramePr>
          <p:cNvPr id="5" name="Table Placeholder 4">
            <a:extLst>
              <a:ext uri="{FF2B5EF4-FFF2-40B4-BE49-F238E27FC236}">
                <a16:creationId xmlns:a16="http://schemas.microsoft.com/office/drawing/2014/main" id="{551D8282-CFF9-4BB7-A6DA-F41290D3C3BA}"/>
              </a:ext>
            </a:extLst>
          </p:cNvPr>
          <p:cNvGraphicFramePr>
            <a:graphicFrameLocks noGrp="1"/>
          </p:cNvGraphicFramePr>
          <p:nvPr>
            <p:ph type="tbl" sz="quarter" idx="13"/>
            <p:extLst>
              <p:ext uri="{D42A27DB-BD31-4B8C-83A1-F6EECF244321}">
                <p14:modId xmlns:p14="http://schemas.microsoft.com/office/powerpoint/2010/main" val="621689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35499440"/>
                    </a:ext>
                  </a:extLst>
                </a:gridCol>
                <a:gridCol w="822960">
                  <a:extLst>
                    <a:ext uri="{9D8B030D-6E8A-4147-A177-3AD203B41FA5}">
                      <a16:colId xmlns:a16="http://schemas.microsoft.com/office/drawing/2014/main" val="2319296896"/>
                    </a:ext>
                  </a:extLst>
                </a:gridCol>
                <a:gridCol w="329184">
                  <a:extLst>
                    <a:ext uri="{9D8B030D-6E8A-4147-A177-3AD203B41FA5}">
                      <a16:colId xmlns:a16="http://schemas.microsoft.com/office/drawing/2014/main" val="505975240"/>
                    </a:ext>
                  </a:extLst>
                </a:gridCol>
                <a:gridCol w="208280">
                  <a:extLst>
                    <a:ext uri="{9D8B030D-6E8A-4147-A177-3AD203B41FA5}">
                      <a16:colId xmlns:a16="http://schemas.microsoft.com/office/drawing/2014/main" val="867627122"/>
                    </a:ext>
                  </a:extLst>
                </a:gridCol>
                <a:gridCol w="208280">
                  <a:extLst>
                    <a:ext uri="{9D8B030D-6E8A-4147-A177-3AD203B41FA5}">
                      <a16:colId xmlns:a16="http://schemas.microsoft.com/office/drawing/2014/main" val="3286556174"/>
                    </a:ext>
                  </a:extLst>
                </a:gridCol>
                <a:gridCol w="208280">
                  <a:extLst>
                    <a:ext uri="{9D8B030D-6E8A-4147-A177-3AD203B41FA5}">
                      <a16:colId xmlns:a16="http://schemas.microsoft.com/office/drawing/2014/main" val="484269009"/>
                    </a:ext>
                  </a:extLst>
                </a:gridCol>
                <a:gridCol w="208280">
                  <a:extLst>
                    <a:ext uri="{9D8B030D-6E8A-4147-A177-3AD203B41FA5}">
                      <a16:colId xmlns:a16="http://schemas.microsoft.com/office/drawing/2014/main" val="2305974934"/>
                    </a:ext>
                  </a:extLst>
                </a:gridCol>
                <a:gridCol w="208280">
                  <a:extLst>
                    <a:ext uri="{9D8B030D-6E8A-4147-A177-3AD203B41FA5}">
                      <a16:colId xmlns:a16="http://schemas.microsoft.com/office/drawing/2014/main" val="2157717712"/>
                    </a:ext>
                  </a:extLst>
                </a:gridCol>
                <a:gridCol w="208280">
                  <a:extLst>
                    <a:ext uri="{9D8B030D-6E8A-4147-A177-3AD203B41FA5}">
                      <a16:colId xmlns:a16="http://schemas.microsoft.com/office/drawing/2014/main" val="2320594973"/>
                    </a:ext>
                  </a:extLst>
                </a:gridCol>
                <a:gridCol w="208280">
                  <a:extLst>
                    <a:ext uri="{9D8B030D-6E8A-4147-A177-3AD203B41FA5}">
                      <a16:colId xmlns:a16="http://schemas.microsoft.com/office/drawing/2014/main" val="2389396531"/>
                    </a:ext>
                  </a:extLst>
                </a:gridCol>
                <a:gridCol w="208280">
                  <a:extLst>
                    <a:ext uri="{9D8B030D-6E8A-4147-A177-3AD203B41FA5}">
                      <a16:colId xmlns:a16="http://schemas.microsoft.com/office/drawing/2014/main" val="2741529967"/>
                    </a:ext>
                  </a:extLst>
                </a:gridCol>
                <a:gridCol w="208280">
                  <a:extLst>
                    <a:ext uri="{9D8B030D-6E8A-4147-A177-3AD203B41FA5}">
                      <a16:colId xmlns:a16="http://schemas.microsoft.com/office/drawing/2014/main" val="682611843"/>
                    </a:ext>
                  </a:extLst>
                </a:gridCol>
                <a:gridCol w="208280">
                  <a:extLst>
                    <a:ext uri="{9D8B030D-6E8A-4147-A177-3AD203B41FA5}">
                      <a16:colId xmlns:a16="http://schemas.microsoft.com/office/drawing/2014/main" val="1817828663"/>
                    </a:ext>
                  </a:extLst>
                </a:gridCol>
                <a:gridCol w="208280">
                  <a:extLst>
                    <a:ext uri="{9D8B030D-6E8A-4147-A177-3AD203B41FA5}">
                      <a16:colId xmlns:a16="http://schemas.microsoft.com/office/drawing/2014/main" val="369210436"/>
                    </a:ext>
                  </a:extLst>
                </a:gridCol>
                <a:gridCol w="208280">
                  <a:extLst>
                    <a:ext uri="{9D8B030D-6E8A-4147-A177-3AD203B41FA5}">
                      <a16:colId xmlns:a16="http://schemas.microsoft.com/office/drawing/2014/main" val="2649114582"/>
                    </a:ext>
                  </a:extLst>
                </a:gridCol>
                <a:gridCol w="208280">
                  <a:extLst>
                    <a:ext uri="{9D8B030D-6E8A-4147-A177-3AD203B41FA5}">
                      <a16:colId xmlns:a16="http://schemas.microsoft.com/office/drawing/2014/main" val="782947188"/>
                    </a:ext>
                  </a:extLst>
                </a:gridCol>
                <a:gridCol w="208280">
                  <a:extLst>
                    <a:ext uri="{9D8B030D-6E8A-4147-A177-3AD203B41FA5}">
                      <a16:colId xmlns:a16="http://schemas.microsoft.com/office/drawing/2014/main" val="537643296"/>
                    </a:ext>
                  </a:extLst>
                </a:gridCol>
                <a:gridCol w="208280">
                  <a:extLst>
                    <a:ext uri="{9D8B030D-6E8A-4147-A177-3AD203B41FA5}">
                      <a16:colId xmlns:a16="http://schemas.microsoft.com/office/drawing/2014/main" val="56603954"/>
                    </a:ext>
                  </a:extLst>
                </a:gridCol>
                <a:gridCol w="208280">
                  <a:extLst>
                    <a:ext uri="{9D8B030D-6E8A-4147-A177-3AD203B41FA5}">
                      <a16:colId xmlns:a16="http://schemas.microsoft.com/office/drawing/2014/main" val="3558382262"/>
                    </a:ext>
                  </a:extLst>
                </a:gridCol>
                <a:gridCol w="208280">
                  <a:extLst>
                    <a:ext uri="{9D8B030D-6E8A-4147-A177-3AD203B41FA5}">
                      <a16:colId xmlns:a16="http://schemas.microsoft.com/office/drawing/2014/main" val="3410171671"/>
                    </a:ext>
                  </a:extLst>
                </a:gridCol>
                <a:gridCol w="208280">
                  <a:extLst>
                    <a:ext uri="{9D8B030D-6E8A-4147-A177-3AD203B41FA5}">
                      <a16:colId xmlns:a16="http://schemas.microsoft.com/office/drawing/2014/main" val="1832636290"/>
                    </a:ext>
                  </a:extLst>
                </a:gridCol>
                <a:gridCol w="208280">
                  <a:extLst>
                    <a:ext uri="{9D8B030D-6E8A-4147-A177-3AD203B41FA5}">
                      <a16:colId xmlns:a16="http://schemas.microsoft.com/office/drawing/2014/main" val="2807347508"/>
                    </a:ext>
                  </a:extLst>
                </a:gridCol>
                <a:gridCol w="208280">
                  <a:extLst>
                    <a:ext uri="{9D8B030D-6E8A-4147-A177-3AD203B41FA5}">
                      <a16:colId xmlns:a16="http://schemas.microsoft.com/office/drawing/2014/main" val="3472053255"/>
                    </a:ext>
                  </a:extLst>
                </a:gridCol>
                <a:gridCol w="208280">
                  <a:extLst>
                    <a:ext uri="{9D8B030D-6E8A-4147-A177-3AD203B41FA5}">
                      <a16:colId xmlns:a16="http://schemas.microsoft.com/office/drawing/2014/main" val="1328261562"/>
                    </a:ext>
                  </a:extLst>
                </a:gridCol>
                <a:gridCol w="208280">
                  <a:extLst>
                    <a:ext uri="{9D8B030D-6E8A-4147-A177-3AD203B41FA5}">
                      <a16:colId xmlns:a16="http://schemas.microsoft.com/office/drawing/2014/main" val="3488354856"/>
                    </a:ext>
                  </a:extLst>
                </a:gridCol>
                <a:gridCol w="208280">
                  <a:extLst>
                    <a:ext uri="{9D8B030D-6E8A-4147-A177-3AD203B41FA5}">
                      <a16:colId xmlns:a16="http://schemas.microsoft.com/office/drawing/2014/main" val="22876880"/>
                    </a:ext>
                  </a:extLst>
                </a:gridCol>
                <a:gridCol w="208280">
                  <a:extLst>
                    <a:ext uri="{9D8B030D-6E8A-4147-A177-3AD203B41FA5}">
                      <a16:colId xmlns:a16="http://schemas.microsoft.com/office/drawing/2014/main" val="1974914736"/>
                    </a:ext>
                  </a:extLst>
                </a:gridCol>
                <a:gridCol w="208280">
                  <a:extLst>
                    <a:ext uri="{9D8B030D-6E8A-4147-A177-3AD203B41FA5}">
                      <a16:colId xmlns:a16="http://schemas.microsoft.com/office/drawing/2014/main" val="3231051194"/>
                    </a:ext>
                  </a:extLst>
                </a:gridCol>
                <a:gridCol w="208280">
                  <a:extLst>
                    <a:ext uri="{9D8B030D-6E8A-4147-A177-3AD203B41FA5}">
                      <a16:colId xmlns:a16="http://schemas.microsoft.com/office/drawing/2014/main" val="3718236563"/>
                    </a:ext>
                  </a:extLst>
                </a:gridCol>
                <a:gridCol w="208280">
                  <a:extLst>
                    <a:ext uri="{9D8B030D-6E8A-4147-A177-3AD203B41FA5}">
                      <a16:colId xmlns:a16="http://schemas.microsoft.com/office/drawing/2014/main" val="960988464"/>
                    </a:ext>
                  </a:extLst>
                </a:gridCol>
                <a:gridCol w="208280">
                  <a:extLst>
                    <a:ext uri="{9D8B030D-6E8A-4147-A177-3AD203B41FA5}">
                      <a16:colId xmlns:a16="http://schemas.microsoft.com/office/drawing/2014/main" val="1820866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1281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- 2019-12-04 14:15:18</a:t>
                      </a:r>
                      <a:r>
                        <a:rPr kumimoji="0" lang="de-DE" sz="1000" b="0" i="0" u="none" strike="noStrike" kern="1200" cap="none" spc="0" normalizeH="0" baseline="0" noProof="0">
                          <a:ln>
                            <a:noFill/>
                          </a:ln>
                          <a:solidFill>
                            <a:prstClr val="black"/>
                          </a:solidFill>
                          <a:effectLst/>
                          <a:uLnTx/>
                          <a:uFillTx/>
                          <a:latin typeface="+mn-lt"/>
                          <a:ea typeface="+mn-ea"/>
                          <a:cs typeface="+mn-cs"/>
                        </a:rPr>
                        <a:t>
 Achtung: Wir verlängern den Dauerkarten-Spezialpreis noch bis zum 20.12.2019! Unter https://shop.trendset.de/mein-konto/ könnt ihr eure Dauerkarten oder Eintageskarten für die TrendSet Winter 2020 rund um die Uhr bestellen. Wer seine Dauerkarte bis zum 20.12.2019 ordert, zahlt statt 24 Euro nur 20 Euro. Bis bald auf der TrendSet Winter 2020. Wir freuen uns auf euch!
#trendsetmuenchen #trendset #trendsetwinter2020 #trends2020 #ss2020 #inspiration #lifestyle #lifestylefair #internationaltradefair #trendsetter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https://scontent.xx.fbcdn.net/v/t1.0-9/p720x720/78214244_2856255124405072_8743717541005754368_o.jpg?_nc_cat=110&amp;_nc_ohc=GFrTbYz7PVsAQms_6Q2evS56whYTmLDWX0xdKmHkOv5qwZU5RJfgdaYKg&amp;_nc_ht=scontent.xx&amp;oh=f4582f1cccc743af151fd9e8f8546278&amp;oe=5EA89F65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01/03/2020 13:17:57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9059317"/>
                  </a:ext>
                </a:extLst>
              </a:tr>
            </a:tbl>
          </a:graphicData>
        </a:graphic>
      </p:graphicFrame>
      <p:sp>
        <p:nvSpPr>
          <p:cNvPr id="4" name="Text Placeholder 3">
            <a:extLst>
              <a:ext uri="{FF2B5EF4-FFF2-40B4-BE49-F238E27FC236}">
                <a16:creationId xmlns:a16="http://schemas.microsoft.com/office/drawing/2014/main" id="{8374DA8D-4167-40B6-8F74-9FC31E7410B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59152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8378D-1DFD-4C84-B186-B23433922618}"/>
              </a:ext>
            </a:extLst>
          </p:cNvPr>
          <p:cNvSpPr>
            <a:spLocks noGrp="1"/>
          </p:cNvSpPr>
          <p:nvPr>
            <p:ph type="title"/>
          </p:nvPr>
        </p:nvSpPr>
        <p:spPr/>
        <p:txBody>
          <a:bodyPr/>
          <a:lstStyle/>
          <a:p>
            <a:r>
              <a:rPr lang="en-US"/>
              <a:t>Facebook Own Posts Table | TrendSet - 24 of 26</a:t>
            </a:r>
          </a:p>
        </p:txBody>
      </p:sp>
      <p:graphicFrame>
        <p:nvGraphicFramePr>
          <p:cNvPr id="5" name="Table Placeholder 4">
            <a:extLst>
              <a:ext uri="{FF2B5EF4-FFF2-40B4-BE49-F238E27FC236}">
                <a16:creationId xmlns:a16="http://schemas.microsoft.com/office/drawing/2014/main" id="{87AEFEE6-4992-4FCA-A2FC-BF1143911E5F}"/>
              </a:ext>
            </a:extLst>
          </p:cNvPr>
          <p:cNvGraphicFramePr>
            <a:graphicFrameLocks noGrp="1"/>
          </p:cNvGraphicFramePr>
          <p:nvPr>
            <p:ph type="tbl" sz="quarter" idx="13"/>
            <p:extLst>
              <p:ext uri="{D42A27DB-BD31-4B8C-83A1-F6EECF244321}">
                <p14:modId xmlns:p14="http://schemas.microsoft.com/office/powerpoint/2010/main" val="437556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04647042"/>
                    </a:ext>
                  </a:extLst>
                </a:gridCol>
                <a:gridCol w="822960">
                  <a:extLst>
                    <a:ext uri="{9D8B030D-6E8A-4147-A177-3AD203B41FA5}">
                      <a16:colId xmlns:a16="http://schemas.microsoft.com/office/drawing/2014/main" val="1229478189"/>
                    </a:ext>
                  </a:extLst>
                </a:gridCol>
                <a:gridCol w="329184">
                  <a:extLst>
                    <a:ext uri="{9D8B030D-6E8A-4147-A177-3AD203B41FA5}">
                      <a16:colId xmlns:a16="http://schemas.microsoft.com/office/drawing/2014/main" val="2121149149"/>
                    </a:ext>
                  </a:extLst>
                </a:gridCol>
                <a:gridCol w="208280">
                  <a:extLst>
                    <a:ext uri="{9D8B030D-6E8A-4147-A177-3AD203B41FA5}">
                      <a16:colId xmlns:a16="http://schemas.microsoft.com/office/drawing/2014/main" val="1629485417"/>
                    </a:ext>
                  </a:extLst>
                </a:gridCol>
                <a:gridCol w="208280">
                  <a:extLst>
                    <a:ext uri="{9D8B030D-6E8A-4147-A177-3AD203B41FA5}">
                      <a16:colId xmlns:a16="http://schemas.microsoft.com/office/drawing/2014/main" val="396513828"/>
                    </a:ext>
                  </a:extLst>
                </a:gridCol>
                <a:gridCol w="208280">
                  <a:extLst>
                    <a:ext uri="{9D8B030D-6E8A-4147-A177-3AD203B41FA5}">
                      <a16:colId xmlns:a16="http://schemas.microsoft.com/office/drawing/2014/main" val="1142769592"/>
                    </a:ext>
                  </a:extLst>
                </a:gridCol>
                <a:gridCol w="208280">
                  <a:extLst>
                    <a:ext uri="{9D8B030D-6E8A-4147-A177-3AD203B41FA5}">
                      <a16:colId xmlns:a16="http://schemas.microsoft.com/office/drawing/2014/main" val="2274440484"/>
                    </a:ext>
                  </a:extLst>
                </a:gridCol>
                <a:gridCol w="208280">
                  <a:extLst>
                    <a:ext uri="{9D8B030D-6E8A-4147-A177-3AD203B41FA5}">
                      <a16:colId xmlns:a16="http://schemas.microsoft.com/office/drawing/2014/main" val="257625769"/>
                    </a:ext>
                  </a:extLst>
                </a:gridCol>
                <a:gridCol w="208280">
                  <a:extLst>
                    <a:ext uri="{9D8B030D-6E8A-4147-A177-3AD203B41FA5}">
                      <a16:colId xmlns:a16="http://schemas.microsoft.com/office/drawing/2014/main" val="1529304042"/>
                    </a:ext>
                  </a:extLst>
                </a:gridCol>
                <a:gridCol w="208280">
                  <a:extLst>
                    <a:ext uri="{9D8B030D-6E8A-4147-A177-3AD203B41FA5}">
                      <a16:colId xmlns:a16="http://schemas.microsoft.com/office/drawing/2014/main" val="1032723824"/>
                    </a:ext>
                  </a:extLst>
                </a:gridCol>
                <a:gridCol w="208280">
                  <a:extLst>
                    <a:ext uri="{9D8B030D-6E8A-4147-A177-3AD203B41FA5}">
                      <a16:colId xmlns:a16="http://schemas.microsoft.com/office/drawing/2014/main" val="3821946912"/>
                    </a:ext>
                  </a:extLst>
                </a:gridCol>
                <a:gridCol w="208280">
                  <a:extLst>
                    <a:ext uri="{9D8B030D-6E8A-4147-A177-3AD203B41FA5}">
                      <a16:colId xmlns:a16="http://schemas.microsoft.com/office/drawing/2014/main" val="3106516886"/>
                    </a:ext>
                  </a:extLst>
                </a:gridCol>
                <a:gridCol w="208280">
                  <a:extLst>
                    <a:ext uri="{9D8B030D-6E8A-4147-A177-3AD203B41FA5}">
                      <a16:colId xmlns:a16="http://schemas.microsoft.com/office/drawing/2014/main" val="254050422"/>
                    </a:ext>
                  </a:extLst>
                </a:gridCol>
                <a:gridCol w="208280">
                  <a:extLst>
                    <a:ext uri="{9D8B030D-6E8A-4147-A177-3AD203B41FA5}">
                      <a16:colId xmlns:a16="http://schemas.microsoft.com/office/drawing/2014/main" val="3305518246"/>
                    </a:ext>
                  </a:extLst>
                </a:gridCol>
                <a:gridCol w="208280">
                  <a:extLst>
                    <a:ext uri="{9D8B030D-6E8A-4147-A177-3AD203B41FA5}">
                      <a16:colId xmlns:a16="http://schemas.microsoft.com/office/drawing/2014/main" val="289206256"/>
                    </a:ext>
                  </a:extLst>
                </a:gridCol>
                <a:gridCol w="208280">
                  <a:extLst>
                    <a:ext uri="{9D8B030D-6E8A-4147-A177-3AD203B41FA5}">
                      <a16:colId xmlns:a16="http://schemas.microsoft.com/office/drawing/2014/main" val="3302307990"/>
                    </a:ext>
                  </a:extLst>
                </a:gridCol>
                <a:gridCol w="208280">
                  <a:extLst>
                    <a:ext uri="{9D8B030D-6E8A-4147-A177-3AD203B41FA5}">
                      <a16:colId xmlns:a16="http://schemas.microsoft.com/office/drawing/2014/main" val="997289139"/>
                    </a:ext>
                  </a:extLst>
                </a:gridCol>
                <a:gridCol w="208280">
                  <a:extLst>
                    <a:ext uri="{9D8B030D-6E8A-4147-A177-3AD203B41FA5}">
                      <a16:colId xmlns:a16="http://schemas.microsoft.com/office/drawing/2014/main" val="3576329062"/>
                    </a:ext>
                  </a:extLst>
                </a:gridCol>
                <a:gridCol w="208280">
                  <a:extLst>
                    <a:ext uri="{9D8B030D-6E8A-4147-A177-3AD203B41FA5}">
                      <a16:colId xmlns:a16="http://schemas.microsoft.com/office/drawing/2014/main" val="832123529"/>
                    </a:ext>
                  </a:extLst>
                </a:gridCol>
                <a:gridCol w="208280">
                  <a:extLst>
                    <a:ext uri="{9D8B030D-6E8A-4147-A177-3AD203B41FA5}">
                      <a16:colId xmlns:a16="http://schemas.microsoft.com/office/drawing/2014/main" val="436606428"/>
                    </a:ext>
                  </a:extLst>
                </a:gridCol>
                <a:gridCol w="208280">
                  <a:extLst>
                    <a:ext uri="{9D8B030D-6E8A-4147-A177-3AD203B41FA5}">
                      <a16:colId xmlns:a16="http://schemas.microsoft.com/office/drawing/2014/main" val="1720221861"/>
                    </a:ext>
                  </a:extLst>
                </a:gridCol>
                <a:gridCol w="208280">
                  <a:extLst>
                    <a:ext uri="{9D8B030D-6E8A-4147-A177-3AD203B41FA5}">
                      <a16:colId xmlns:a16="http://schemas.microsoft.com/office/drawing/2014/main" val="3776913332"/>
                    </a:ext>
                  </a:extLst>
                </a:gridCol>
                <a:gridCol w="208280">
                  <a:extLst>
                    <a:ext uri="{9D8B030D-6E8A-4147-A177-3AD203B41FA5}">
                      <a16:colId xmlns:a16="http://schemas.microsoft.com/office/drawing/2014/main" val="2140623516"/>
                    </a:ext>
                  </a:extLst>
                </a:gridCol>
                <a:gridCol w="208280">
                  <a:extLst>
                    <a:ext uri="{9D8B030D-6E8A-4147-A177-3AD203B41FA5}">
                      <a16:colId xmlns:a16="http://schemas.microsoft.com/office/drawing/2014/main" val="4018830849"/>
                    </a:ext>
                  </a:extLst>
                </a:gridCol>
                <a:gridCol w="208280">
                  <a:extLst>
                    <a:ext uri="{9D8B030D-6E8A-4147-A177-3AD203B41FA5}">
                      <a16:colId xmlns:a16="http://schemas.microsoft.com/office/drawing/2014/main" val="1115907237"/>
                    </a:ext>
                  </a:extLst>
                </a:gridCol>
                <a:gridCol w="208280">
                  <a:extLst>
                    <a:ext uri="{9D8B030D-6E8A-4147-A177-3AD203B41FA5}">
                      <a16:colId xmlns:a16="http://schemas.microsoft.com/office/drawing/2014/main" val="214601989"/>
                    </a:ext>
                  </a:extLst>
                </a:gridCol>
                <a:gridCol w="208280">
                  <a:extLst>
                    <a:ext uri="{9D8B030D-6E8A-4147-A177-3AD203B41FA5}">
                      <a16:colId xmlns:a16="http://schemas.microsoft.com/office/drawing/2014/main" val="2439030416"/>
                    </a:ext>
                  </a:extLst>
                </a:gridCol>
                <a:gridCol w="208280">
                  <a:extLst>
                    <a:ext uri="{9D8B030D-6E8A-4147-A177-3AD203B41FA5}">
                      <a16:colId xmlns:a16="http://schemas.microsoft.com/office/drawing/2014/main" val="3978075864"/>
                    </a:ext>
                  </a:extLst>
                </a:gridCol>
                <a:gridCol w="208280">
                  <a:extLst>
                    <a:ext uri="{9D8B030D-6E8A-4147-A177-3AD203B41FA5}">
                      <a16:colId xmlns:a16="http://schemas.microsoft.com/office/drawing/2014/main" val="3069902952"/>
                    </a:ext>
                  </a:extLst>
                </a:gridCol>
                <a:gridCol w="208280">
                  <a:extLst>
                    <a:ext uri="{9D8B030D-6E8A-4147-A177-3AD203B41FA5}">
                      <a16:colId xmlns:a16="http://schemas.microsoft.com/office/drawing/2014/main" val="1064994355"/>
                    </a:ext>
                  </a:extLst>
                </a:gridCol>
                <a:gridCol w="208280">
                  <a:extLst>
                    <a:ext uri="{9D8B030D-6E8A-4147-A177-3AD203B41FA5}">
                      <a16:colId xmlns:a16="http://schemas.microsoft.com/office/drawing/2014/main" val="489681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62193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- 2019-12-03 13:42:35</a:t>
                      </a:r>
                      <a:r>
                        <a:rPr kumimoji="0" lang="en-US" sz="1000" b="0" i="0" u="none" strike="noStrike" kern="1200" cap="none" spc="0" normalizeH="0" baseline="0" noProof="0">
                          <a:ln>
                            <a:noFill/>
                          </a:ln>
                          <a:solidFill>
                            <a:prstClr val="black"/>
                          </a:solidFill>
                          <a:effectLst/>
                          <a:uLnTx/>
                          <a:uFillTx/>
                          <a:latin typeface="+mn-lt"/>
                          <a:ea typeface="+mn-ea"/>
                          <a:cs typeface="+mn-cs"/>
                        </a:rPr>
                        <a:t>
 Wollt ihr die Trendmotive für Frühjahr/Sommer 2020 mit den neuen Produkten unserer Aussteller in Action sehen? Dann schaut mal auf TrendSet TV vorbei. Auf unserem YouTube-Kanal findet Ihr unseren aktuellen Trendausblick S/S 2020 als Film. Viel Spaß und Inspirationen beim Anschauen: https://youtu.be/Pvs56fVAHU4
#trendsetmuenchen #trendset #trendsetwinter2020 #trends2020 #ss2020 #inspiration #lifestyle #lifestylefair #internationaltradefair #trendsetter #messe #exhibition #munich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https://external.xx.fbcdn.net/safe_image.php?d=AQCH85v68GXZ9aa7&amp;w=720&amp;h=720&amp;url=https%3A%2F%2Fi.ytimg.com%2Fvi%2FPvs56fVAHU4%2Fmaxresdefault.jpg&amp;cfs=1&amp;_nc_hash=AQCKCvCyZnIo3uYZ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01/02/2020 13:18:44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0574199"/>
                  </a:ext>
                </a:extLst>
              </a:tr>
            </a:tbl>
          </a:graphicData>
        </a:graphic>
      </p:graphicFrame>
      <p:sp>
        <p:nvSpPr>
          <p:cNvPr id="4" name="Text Placeholder 3">
            <a:extLst>
              <a:ext uri="{FF2B5EF4-FFF2-40B4-BE49-F238E27FC236}">
                <a16:creationId xmlns:a16="http://schemas.microsoft.com/office/drawing/2014/main" id="{7295AA18-D250-4A62-AB5B-87CF543E37E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571392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352E-CD58-4D51-A4C5-7E25B10F1A03}"/>
              </a:ext>
            </a:extLst>
          </p:cNvPr>
          <p:cNvSpPr>
            <a:spLocks noGrp="1"/>
          </p:cNvSpPr>
          <p:nvPr>
            <p:ph type="title"/>
          </p:nvPr>
        </p:nvSpPr>
        <p:spPr/>
        <p:txBody>
          <a:bodyPr/>
          <a:lstStyle/>
          <a:p>
            <a:r>
              <a:rPr lang="en-US"/>
              <a:t>Facebook Own Posts Table | TrendSet - 25 of 26</a:t>
            </a:r>
          </a:p>
        </p:txBody>
      </p:sp>
      <p:graphicFrame>
        <p:nvGraphicFramePr>
          <p:cNvPr id="5" name="Table Placeholder 4">
            <a:extLst>
              <a:ext uri="{FF2B5EF4-FFF2-40B4-BE49-F238E27FC236}">
                <a16:creationId xmlns:a16="http://schemas.microsoft.com/office/drawing/2014/main" id="{C48FC801-0038-450C-86F4-84758AA10BEB}"/>
              </a:ext>
            </a:extLst>
          </p:cNvPr>
          <p:cNvGraphicFramePr>
            <a:graphicFrameLocks noGrp="1"/>
          </p:cNvGraphicFramePr>
          <p:nvPr>
            <p:ph type="tbl" sz="quarter" idx="13"/>
            <p:extLst>
              <p:ext uri="{D42A27DB-BD31-4B8C-83A1-F6EECF244321}">
                <p14:modId xmlns:p14="http://schemas.microsoft.com/office/powerpoint/2010/main" val="40195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93124164"/>
                    </a:ext>
                  </a:extLst>
                </a:gridCol>
                <a:gridCol w="822960">
                  <a:extLst>
                    <a:ext uri="{9D8B030D-6E8A-4147-A177-3AD203B41FA5}">
                      <a16:colId xmlns:a16="http://schemas.microsoft.com/office/drawing/2014/main" val="1690097330"/>
                    </a:ext>
                  </a:extLst>
                </a:gridCol>
                <a:gridCol w="329184">
                  <a:extLst>
                    <a:ext uri="{9D8B030D-6E8A-4147-A177-3AD203B41FA5}">
                      <a16:colId xmlns:a16="http://schemas.microsoft.com/office/drawing/2014/main" val="768410872"/>
                    </a:ext>
                  </a:extLst>
                </a:gridCol>
                <a:gridCol w="208280">
                  <a:extLst>
                    <a:ext uri="{9D8B030D-6E8A-4147-A177-3AD203B41FA5}">
                      <a16:colId xmlns:a16="http://schemas.microsoft.com/office/drawing/2014/main" val="2913639918"/>
                    </a:ext>
                  </a:extLst>
                </a:gridCol>
                <a:gridCol w="208280">
                  <a:extLst>
                    <a:ext uri="{9D8B030D-6E8A-4147-A177-3AD203B41FA5}">
                      <a16:colId xmlns:a16="http://schemas.microsoft.com/office/drawing/2014/main" val="639833511"/>
                    </a:ext>
                  </a:extLst>
                </a:gridCol>
                <a:gridCol w="208280">
                  <a:extLst>
                    <a:ext uri="{9D8B030D-6E8A-4147-A177-3AD203B41FA5}">
                      <a16:colId xmlns:a16="http://schemas.microsoft.com/office/drawing/2014/main" val="1312539390"/>
                    </a:ext>
                  </a:extLst>
                </a:gridCol>
                <a:gridCol w="208280">
                  <a:extLst>
                    <a:ext uri="{9D8B030D-6E8A-4147-A177-3AD203B41FA5}">
                      <a16:colId xmlns:a16="http://schemas.microsoft.com/office/drawing/2014/main" val="1992635448"/>
                    </a:ext>
                  </a:extLst>
                </a:gridCol>
                <a:gridCol w="208280">
                  <a:extLst>
                    <a:ext uri="{9D8B030D-6E8A-4147-A177-3AD203B41FA5}">
                      <a16:colId xmlns:a16="http://schemas.microsoft.com/office/drawing/2014/main" val="3686367478"/>
                    </a:ext>
                  </a:extLst>
                </a:gridCol>
                <a:gridCol w="208280">
                  <a:extLst>
                    <a:ext uri="{9D8B030D-6E8A-4147-A177-3AD203B41FA5}">
                      <a16:colId xmlns:a16="http://schemas.microsoft.com/office/drawing/2014/main" val="1262328939"/>
                    </a:ext>
                  </a:extLst>
                </a:gridCol>
                <a:gridCol w="208280">
                  <a:extLst>
                    <a:ext uri="{9D8B030D-6E8A-4147-A177-3AD203B41FA5}">
                      <a16:colId xmlns:a16="http://schemas.microsoft.com/office/drawing/2014/main" val="3043702989"/>
                    </a:ext>
                  </a:extLst>
                </a:gridCol>
                <a:gridCol w="208280">
                  <a:extLst>
                    <a:ext uri="{9D8B030D-6E8A-4147-A177-3AD203B41FA5}">
                      <a16:colId xmlns:a16="http://schemas.microsoft.com/office/drawing/2014/main" val="362493318"/>
                    </a:ext>
                  </a:extLst>
                </a:gridCol>
                <a:gridCol w="208280">
                  <a:extLst>
                    <a:ext uri="{9D8B030D-6E8A-4147-A177-3AD203B41FA5}">
                      <a16:colId xmlns:a16="http://schemas.microsoft.com/office/drawing/2014/main" val="4118765989"/>
                    </a:ext>
                  </a:extLst>
                </a:gridCol>
                <a:gridCol w="208280">
                  <a:extLst>
                    <a:ext uri="{9D8B030D-6E8A-4147-A177-3AD203B41FA5}">
                      <a16:colId xmlns:a16="http://schemas.microsoft.com/office/drawing/2014/main" val="1247030499"/>
                    </a:ext>
                  </a:extLst>
                </a:gridCol>
                <a:gridCol w="208280">
                  <a:extLst>
                    <a:ext uri="{9D8B030D-6E8A-4147-A177-3AD203B41FA5}">
                      <a16:colId xmlns:a16="http://schemas.microsoft.com/office/drawing/2014/main" val="407847905"/>
                    </a:ext>
                  </a:extLst>
                </a:gridCol>
                <a:gridCol w="208280">
                  <a:extLst>
                    <a:ext uri="{9D8B030D-6E8A-4147-A177-3AD203B41FA5}">
                      <a16:colId xmlns:a16="http://schemas.microsoft.com/office/drawing/2014/main" val="2966178124"/>
                    </a:ext>
                  </a:extLst>
                </a:gridCol>
                <a:gridCol w="208280">
                  <a:extLst>
                    <a:ext uri="{9D8B030D-6E8A-4147-A177-3AD203B41FA5}">
                      <a16:colId xmlns:a16="http://schemas.microsoft.com/office/drawing/2014/main" val="1763820965"/>
                    </a:ext>
                  </a:extLst>
                </a:gridCol>
                <a:gridCol w="208280">
                  <a:extLst>
                    <a:ext uri="{9D8B030D-6E8A-4147-A177-3AD203B41FA5}">
                      <a16:colId xmlns:a16="http://schemas.microsoft.com/office/drawing/2014/main" val="3750876318"/>
                    </a:ext>
                  </a:extLst>
                </a:gridCol>
                <a:gridCol w="208280">
                  <a:extLst>
                    <a:ext uri="{9D8B030D-6E8A-4147-A177-3AD203B41FA5}">
                      <a16:colId xmlns:a16="http://schemas.microsoft.com/office/drawing/2014/main" val="2808949932"/>
                    </a:ext>
                  </a:extLst>
                </a:gridCol>
                <a:gridCol w="208280">
                  <a:extLst>
                    <a:ext uri="{9D8B030D-6E8A-4147-A177-3AD203B41FA5}">
                      <a16:colId xmlns:a16="http://schemas.microsoft.com/office/drawing/2014/main" val="3871186946"/>
                    </a:ext>
                  </a:extLst>
                </a:gridCol>
                <a:gridCol w="208280">
                  <a:extLst>
                    <a:ext uri="{9D8B030D-6E8A-4147-A177-3AD203B41FA5}">
                      <a16:colId xmlns:a16="http://schemas.microsoft.com/office/drawing/2014/main" val="4055763884"/>
                    </a:ext>
                  </a:extLst>
                </a:gridCol>
                <a:gridCol w="208280">
                  <a:extLst>
                    <a:ext uri="{9D8B030D-6E8A-4147-A177-3AD203B41FA5}">
                      <a16:colId xmlns:a16="http://schemas.microsoft.com/office/drawing/2014/main" val="4224581201"/>
                    </a:ext>
                  </a:extLst>
                </a:gridCol>
                <a:gridCol w="208280">
                  <a:extLst>
                    <a:ext uri="{9D8B030D-6E8A-4147-A177-3AD203B41FA5}">
                      <a16:colId xmlns:a16="http://schemas.microsoft.com/office/drawing/2014/main" val="2337122020"/>
                    </a:ext>
                  </a:extLst>
                </a:gridCol>
                <a:gridCol w="208280">
                  <a:extLst>
                    <a:ext uri="{9D8B030D-6E8A-4147-A177-3AD203B41FA5}">
                      <a16:colId xmlns:a16="http://schemas.microsoft.com/office/drawing/2014/main" val="3089396127"/>
                    </a:ext>
                  </a:extLst>
                </a:gridCol>
                <a:gridCol w="208280">
                  <a:extLst>
                    <a:ext uri="{9D8B030D-6E8A-4147-A177-3AD203B41FA5}">
                      <a16:colId xmlns:a16="http://schemas.microsoft.com/office/drawing/2014/main" val="1055864138"/>
                    </a:ext>
                  </a:extLst>
                </a:gridCol>
                <a:gridCol w="208280">
                  <a:extLst>
                    <a:ext uri="{9D8B030D-6E8A-4147-A177-3AD203B41FA5}">
                      <a16:colId xmlns:a16="http://schemas.microsoft.com/office/drawing/2014/main" val="1321488992"/>
                    </a:ext>
                  </a:extLst>
                </a:gridCol>
                <a:gridCol w="208280">
                  <a:extLst>
                    <a:ext uri="{9D8B030D-6E8A-4147-A177-3AD203B41FA5}">
                      <a16:colId xmlns:a16="http://schemas.microsoft.com/office/drawing/2014/main" val="4131893528"/>
                    </a:ext>
                  </a:extLst>
                </a:gridCol>
                <a:gridCol w="208280">
                  <a:extLst>
                    <a:ext uri="{9D8B030D-6E8A-4147-A177-3AD203B41FA5}">
                      <a16:colId xmlns:a16="http://schemas.microsoft.com/office/drawing/2014/main" val="1792269891"/>
                    </a:ext>
                  </a:extLst>
                </a:gridCol>
                <a:gridCol w="208280">
                  <a:extLst>
                    <a:ext uri="{9D8B030D-6E8A-4147-A177-3AD203B41FA5}">
                      <a16:colId xmlns:a16="http://schemas.microsoft.com/office/drawing/2014/main" val="2775389058"/>
                    </a:ext>
                  </a:extLst>
                </a:gridCol>
                <a:gridCol w="208280">
                  <a:extLst>
                    <a:ext uri="{9D8B030D-6E8A-4147-A177-3AD203B41FA5}">
                      <a16:colId xmlns:a16="http://schemas.microsoft.com/office/drawing/2014/main" val="3790395136"/>
                    </a:ext>
                  </a:extLst>
                </a:gridCol>
                <a:gridCol w="208280">
                  <a:extLst>
                    <a:ext uri="{9D8B030D-6E8A-4147-A177-3AD203B41FA5}">
                      <a16:colId xmlns:a16="http://schemas.microsoft.com/office/drawing/2014/main" val="2540169913"/>
                    </a:ext>
                  </a:extLst>
                </a:gridCol>
                <a:gridCol w="208280">
                  <a:extLst>
                    <a:ext uri="{9D8B030D-6E8A-4147-A177-3AD203B41FA5}">
                      <a16:colId xmlns:a16="http://schemas.microsoft.com/office/drawing/2014/main" val="725846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1710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 - 2019-11-28 09:35:20</a:t>
                      </a:r>
                      <a:r>
                        <a:rPr kumimoji="0" lang="en-US" sz="1000" b="0" i="0" u="none" strike="noStrike" kern="1200" cap="none" spc="0" normalizeH="0" baseline="0" noProof="0">
                          <a:ln>
                            <a:noFill/>
                          </a:ln>
                          <a:solidFill>
                            <a:prstClr val="black"/>
                          </a:solidFill>
                          <a:effectLst/>
                          <a:uLnTx/>
                          <a:uFillTx/>
                          <a:latin typeface="+mn-lt"/>
                          <a:ea typeface="+mn-ea"/>
                          <a:cs typeface="+mn-cs"/>
                        </a:rPr>
                        <a:t>
 Neuer Beitrag im TrendSet Blog: https://bit.ly/2OlqZW0
Die Moderne der Natur: Organische Formen, lineare wie rhythmische Muster, schlanke Silhouetten und eine retrofuturistische Ästhetik prägen die Interiors im Frühjahr/Sommer 2020. Erdige und energetische Farbtöne, der Natur nachempfundene Oberflächen und Texturen sowie natürliche Reliefs inszenieren sensorisch wie optisch außergewöhnliche Designs. Mehr zu den neuen Interiors-Trends in S/S 2020 gibt es im TrendSet Blog. Lest mal rein! (Interiors gesehen bei Bachem Art Craft)
#trendsetmuenchen #trendset #trendsetwinter2020 #trends2020 #ss2020 #interiors #interiortrends #inspiration #lifestyle #lifestylefair #internationaltradefair #trendsetter #messe #exhibition #munich #trendblog #trendsetblog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https://scontent.xx.fbcdn.net/v/t1.0-9/p720x720/78930698_2841769389186979_6216993937240883200_n.jpg?_nc_cat=104&amp;_nc_ohc=rbAFiAck-yIAQn5p6N0ArrziwbEKw6vkrbJL2REyqmiXnzUIM9ZYfHknA&amp;_nc_ht=scontent.xx&amp;oh=b2957509308088a0428cf9a800d5e984&amp;oe=5E65D1DC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12/27/2019 13:19:39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3818430"/>
                  </a:ext>
                </a:extLst>
              </a:tr>
            </a:tbl>
          </a:graphicData>
        </a:graphic>
      </p:graphicFrame>
      <p:sp>
        <p:nvSpPr>
          <p:cNvPr id="4" name="Text Placeholder 3">
            <a:extLst>
              <a:ext uri="{FF2B5EF4-FFF2-40B4-BE49-F238E27FC236}">
                <a16:creationId xmlns:a16="http://schemas.microsoft.com/office/drawing/2014/main" id="{D0FACD47-DA6E-4CD1-98AA-353056F9F85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450583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13F70-E77A-409B-9559-891EF56334C2}"/>
              </a:ext>
            </a:extLst>
          </p:cNvPr>
          <p:cNvSpPr>
            <a:spLocks noGrp="1"/>
          </p:cNvSpPr>
          <p:nvPr>
            <p:ph type="title"/>
          </p:nvPr>
        </p:nvSpPr>
        <p:spPr/>
        <p:txBody>
          <a:bodyPr/>
          <a:lstStyle/>
          <a:p>
            <a:r>
              <a:rPr lang="en-US"/>
              <a:t>Facebook Own Posts Table | TrendSet - 26 of 26</a:t>
            </a:r>
          </a:p>
        </p:txBody>
      </p:sp>
      <p:graphicFrame>
        <p:nvGraphicFramePr>
          <p:cNvPr id="5" name="Table Placeholder 4">
            <a:extLst>
              <a:ext uri="{FF2B5EF4-FFF2-40B4-BE49-F238E27FC236}">
                <a16:creationId xmlns:a16="http://schemas.microsoft.com/office/drawing/2014/main" id="{43021298-8994-4A97-9189-17192C2520DE}"/>
              </a:ext>
            </a:extLst>
          </p:cNvPr>
          <p:cNvGraphicFramePr>
            <a:graphicFrameLocks noGrp="1"/>
          </p:cNvGraphicFramePr>
          <p:nvPr>
            <p:ph type="tbl" sz="quarter" idx="13"/>
            <p:extLst>
              <p:ext uri="{D42A27DB-BD31-4B8C-83A1-F6EECF244321}">
                <p14:modId xmlns:p14="http://schemas.microsoft.com/office/powerpoint/2010/main" val="2171849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48636302"/>
                    </a:ext>
                  </a:extLst>
                </a:gridCol>
                <a:gridCol w="822960">
                  <a:extLst>
                    <a:ext uri="{9D8B030D-6E8A-4147-A177-3AD203B41FA5}">
                      <a16:colId xmlns:a16="http://schemas.microsoft.com/office/drawing/2014/main" val="4108962419"/>
                    </a:ext>
                  </a:extLst>
                </a:gridCol>
                <a:gridCol w="329184">
                  <a:extLst>
                    <a:ext uri="{9D8B030D-6E8A-4147-A177-3AD203B41FA5}">
                      <a16:colId xmlns:a16="http://schemas.microsoft.com/office/drawing/2014/main" val="1717091302"/>
                    </a:ext>
                  </a:extLst>
                </a:gridCol>
                <a:gridCol w="208280">
                  <a:extLst>
                    <a:ext uri="{9D8B030D-6E8A-4147-A177-3AD203B41FA5}">
                      <a16:colId xmlns:a16="http://schemas.microsoft.com/office/drawing/2014/main" val="1597661268"/>
                    </a:ext>
                  </a:extLst>
                </a:gridCol>
                <a:gridCol w="208280">
                  <a:extLst>
                    <a:ext uri="{9D8B030D-6E8A-4147-A177-3AD203B41FA5}">
                      <a16:colId xmlns:a16="http://schemas.microsoft.com/office/drawing/2014/main" val="3550263809"/>
                    </a:ext>
                  </a:extLst>
                </a:gridCol>
                <a:gridCol w="208280">
                  <a:extLst>
                    <a:ext uri="{9D8B030D-6E8A-4147-A177-3AD203B41FA5}">
                      <a16:colId xmlns:a16="http://schemas.microsoft.com/office/drawing/2014/main" val="4001841534"/>
                    </a:ext>
                  </a:extLst>
                </a:gridCol>
                <a:gridCol w="208280">
                  <a:extLst>
                    <a:ext uri="{9D8B030D-6E8A-4147-A177-3AD203B41FA5}">
                      <a16:colId xmlns:a16="http://schemas.microsoft.com/office/drawing/2014/main" val="556402546"/>
                    </a:ext>
                  </a:extLst>
                </a:gridCol>
                <a:gridCol w="208280">
                  <a:extLst>
                    <a:ext uri="{9D8B030D-6E8A-4147-A177-3AD203B41FA5}">
                      <a16:colId xmlns:a16="http://schemas.microsoft.com/office/drawing/2014/main" val="576126528"/>
                    </a:ext>
                  </a:extLst>
                </a:gridCol>
                <a:gridCol w="208280">
                  <a:extLst>
                    <a:ext uri="{9D8B030D-6E8A-4147-A177-3AD203B41FA5}">
                      <a16:colId xmlns:a16="http://schemas.microsoft.com/office/drawing/2014/main" val="2236337703"/>
                    </a:ext>
                  </a:extLst>
                </a:gridCol>
                <a:gridCol w="208280">
                  <a:extLst>
                    <a:ext uri="{9D8B030D-6E8A-4147-A177-3AD203B41FA5}">
                      <a16:colId xmlns:a16="http://schemas.microsoft.com/office/drawing/2014/main" val="3747199607"/>
                    </a:ext>
                  </a:extLst>
                </a:gridCol>
                <a:gridCol w="208280">
                  <a:extLst>
                    <a:ext uri="{9D8B030D-6E8A-4147-A177-3AD203B41FA5}">
                      <a16:colId xmlns:a16="http://schemas.microsoft.com/office/drawing/2014/main" val="2437105216"/>
                    </a:ext>
                  </a:extLst>
                </a:gridCol>
                <a:gridCol w="208280">
                  <a:extLst>
                    <a:ext uri="{9D8B030D-6E8A-4147-A177-3AD203B41FA5}">
                      <a16:colId xmlns:a16="http://schemas.microsoft.com/office/drawing/2014/main" val="1177027383"/>
                    </a:ext>
                  </a:extLst>
                </a:gridCol>
                <a:gridCol w="208280">
                  <a:extLst>
                    <a:ext uri="{9D8B030D-6E8A-4147-A177-3AD203B41FA5}">
                      <a16:colId xmlns:a16="http://schemas.microsoft.com/office/drawing/2014/main" val="3925163328"/>
                    </a:ext>
                  </a:extLst>
                </a:gridCol>
                <a:gridCol w="208280">
                  <a:extLst>
                    <a:ext uri="{9D8B030D-6E8A-4147-A177-3AD203B41FA5}">
                      <a16:colId xmlns:a16="http://schemas.microsoft.com/office/drawing/2014/main" val="2041441752"/>
                    </a:ext>
                  </a:extLst>
                </a:gridCol>
                <a:gridCol w="208280">
                  <a:extLst>
                    <a:ext uri="{9D8B030D-6E8A-4147-A177-3AD203B41FA5}">
                      <a16:colId xmlns:a16="http://schemas.microsoft.com/office/drawing/2014/main" val="2320584108"/>
                    </a:ext>
                  </a:extLst>
                </a:gridCol>
                <a:gridCol w="208280">
                  <a:extLst>
                    <a:ext uri="{9D8B030D-6E8A-4147-A177-3AD203B41FA5}">
                      <a16:colId xmlns:a16="http://schemas.microsoft.com/office/drawing/2014/main" val="976922925"/>
                    </a:ext>
                  </a:extLst>
                </a:gridCol>
                <a:gridCol w="208280">
                  <a:extLst>
                    <a:ext uri="{9D8B030D-6E8A-4147-A177-3AD203B41FA5}">
                      <a16:colId xmlns:a16="http://schemas.microsoft.com/office/drawing/2014/main" val="3454802900"/>
                    </a:ext>
                  </a:extLst>
                </a:gridCol>
                <a:gridCol w="208280">
                  <a:extLst>
                    <a:ext uri="{9D8B030D-6E8A-4147-A177-3AD203B41FA5}">
                      <a16:colId xmlns:a16="http://schemas.microsoft.com/office/drawing/2014/main" val="2591245249"/>
                    </a:ext>
                  </a:extLst>
                </a:gridCol>
                <a:gridCol w="208280">
                  <a:extLst>
                    <a:ext uri="{9D8B030D-6E8A-4147-A177-3AD203B41FA5}">
                      <a16:colId xmlns:a16="http://schemas.microsoft.com/office/drawing/2014/main" val="3044618340"/>
                    </a:ext>
                  </a:extLst>
                </a:gridCol>
                <a:gridCol w="208280">
                  <a:extLst>
                    <a:ext uri="{9D8B030D-6E8A-4147-A177-3AD203B41FA5}">
                      <a16:colId xmlns:a16="http://schemas.microsoft.com/office/drawing/2014/main" val="1074952837"/>
                    </a:ext>
                  </a:extLst>
                </a:gridCol>
                <a:gridCol w="208280">
                  <a:extLst>
                    <a:ext uri="{9D8B030D-6E8A-4147-A177-3AD203B41FA5}">
                      <a16:colId xmlns:a16="http://schemas.microsoft.com/office/drawing/2014/main" val="3445355846"/>
                    </a:ext>
                  </a:extLst>
                </a:gridCol>
                <a:gridCol w="208280">
                  <a:extLst>
                    <a:ext uri="{9D8B030D-6E8A-4147-A177-3AD203B41FA5}">
                      <a16:colId xmlns:a16="http://schemas.microsoft.com/office/drawing/2014/main" val="712901843"/>
                    </a:ext>
                  </a:extLst>
                </a:gridCol>
                <a:gridCol w="208280">
                  <a:extLst>
                    <a:ext uri="{9D8B030D-6E8A-4147-A177-3AD203B41FA5}">
                      <a16:colId xmlns:a16="http://schemas.microsoft.com/office/drawing/2014/main" val="1138414631"/>
                    </a:ext>
                  </a:extLst>
                </a:gridCol>
                <a:gridCol w="208280">
                  <a:extLst>
                    <a:ext uri="{9D8B030D-6E8A-4147-A177-3AD203B41FA5}">
                      <a16:colId xmlns:a16="http://schemas.microsoft.com/office/drawing/2014/main" val="1010393527"/>
                    </a:ext>
                  </a:extLst>
                </a:gridCol>
                <a:gridCol w="208280">
                  <a:extLst>
                    <a:ext uri="{9D8B030D-6E8A-4147-A177-3AD203B41FA5}">
                      <a16:colId xmlns:a16="http://schemas.microsoft.com/office/drawing/2014/main" val="2033217890"/>
                    </a:ext>
                  </a:extLst>
                </a:gridCol>
                <a:gridCol w="208280">
                  <a:extLst>
                    <a:ext uri="{9D8B030D-6E8A-4147-A177-3AD203B41FA5}">
                      <a16:colId xmlns:a16="http://schemas.microsoft.com/office/drawing/2014/main" val="3062691436"/>
                    </a:ext>
                  </a:extLst>
                </a:gridCol>
                <a:gridCol w="208280">
                  <a:extLst>
                    <a:ext uri="{9D8B030D-6E8A-4147-A177-3AD203B41FA5}">
                      <a16:colId xmlns:a16="http://schemas.microsoft.com/office/drawing/2014/main" val="815867311"/>
                    </a:ext>
                  </a:extLst>
                </a:gridCol>
                <a:gridCol w="208280">
                  <a:extLst>
                    <a:ext uri="{9D8B030D-6E8A-4147-A177-3AD203B41FA5}">
                      <a16:colId xmlns:a16="http://schemas.microsoft.com/office/drawing/2014/main" val="1411787775"/>
                    </a:ext>
                  </a:extLst>
                </a:gridCol>
                <a:gridCol w="208280">
                  <a:extLst>
                    <a:ext uri="{9D8B030D-6E8A-4147-A177-3AD203B41FA5}">
                      <a16:colId xmlns:a16="http://schemas.microsoft.com/office/drawing/2014/main" val="3666130509"/>
                    </a:ext>
                  </a:extLst>
                </a:gridCol>
                <a:gridCol w="208280">
                  <a:extLst>
                    <a:ext uri="{9D8B030D-6E8A-4147-A177-3AD203B41FA5}">
                      <a16:colId xmlns:a16="http://schemas.microsoft.com/office/drawing/2014/main" val="3216595346"/>
                    </a:ext>
                  </a:extLst>
                </a:gridCol>
                <a:gridCol w="208280">
                  <a:extLst>
                    <a:ext uri="{9D8B030D-6E8A-4147-A177-3AD203B41FA5}">
                      <a16:colId xmlns:a16="http://schemas.microsoft.com/office/drawing/2014/main" val="2110190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2126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TrendSet - 2019-11-26 15:27:16</a:t>
                      </a:r>
                      <a:r>
                        <a:rPr kumimoji="0" lang="de-DE" sz="1000" b="0" i="0" u="none" strike="noStrike" kern="1200" cap="none" spc="0" normalizeH="0" baseline="0" noProof="0">
                          <a:ln>
                            <a:noFill/>
                          </a:ln>
                          <a:solidFill>
                            <a:prstClr val="black"/>
                          </a:solidFill>
                          <a:effectLst/>
                          <a:uLnTx/>
                          <a:uFillTx/>
                          <a:latin typeface="+mn-lt"/>
                          <a:ea typeface="+mn-ea"/>
                          <a:cs typeface="+mn-cs"/>
                        </a:rPr>
                        <a:t>
 Achtung Aussteller der TrendSet Winter 2020: Im Verkehrsleitfaden der TrendSet stehen Ihnen ab sofort unter https://trendset.de/aussteller/wichtige-informationen/ alle Informationen zu Auf- und Abbau, Verkehrsregelung und -lenkung bezüglich Ein- und Ausfahrten mit LKW oder PKW sowie den Serviceeinrichtungen der TrendSet Winter 2020 und der Messe München online zur Verfügung. 
#trendsetmuenchen #trendset #trendsetwinter2020 #lifestylefair #internationaltradefair #messe #exhibition #munich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https://scontent.xx.fbcdn.net/v/t1.0-9/p720x720/78471730_2837666079597310_6217674586478084096_o.jpg?_nc_cat=101&amp;_nc_ohc=55uXzdwcxDAAQn5Kh2GX3dt_2exVqV-jbJGqSrIXih_SDU49e7fEMt2VQ&amp;_nc_ht=scontent.xx&amp;oh=7848074b53dda489f33c7b3c77aa2c24&amp;oe=5EB143E3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12/26/2019 01:20:48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8081715"/>
                  </a:ext>
                </a:extLst>
              </a:tr>
            </a:tbl>
          </a:graphicData>
        </a:graphic>
      </p:graphicFrame>
      <p:sp>
        <p:nvSpPr>
          <p:cNvPr id="4" name="Text Placeholder 3">
            <a:extLst>
              <a:ext uri="{FF2B5EF4-FFF2-40B4-BE49-F238E27FC236}">
                <a16:creationId xmlns:a16="http://schemas.microsoft.com/office/drawing/2014/main" id="{44983A70-4019-4E45-B412-0137D225AEF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80864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E4164-250A-484B-9ADF-965D959A365D}"/>
              </a:ext>
            </a:extLst>
          </p:cNvPr>
          <p:cNvSpPr>
            <a:spLocks noGrp="1"/>
          </p:cNvSpPr>
          <p:nvPr>
            <p:ph type="title"/>
          </p:nvPr>
        </p:nvSpPr>
        <p:spPr/>
        <p:txBody>
          <a:bodyPr/>
          <a:lstStyle/>
          <a:p>
            <a:r>
              <a:rPr lang="en-US"/>
              <a:t>Facebook Reach By Country Table | TrendSet - 1 of 3</a:t>
            </a:r>
          </a:p>
        </p:txBody>
      </p:sp>
      <p:graphicFrame>
        <p:nvGraphicFramePr>
          <p:cNvPr id="5" name="Table Placeholder 4">
            <a:extLst>
              <a:ext uri="{FF2B5EF4-FFF2-40B4-BE49-F238E27FC236}">
                <a16:creationId xmlns:a16="http://schemas.microsoft.com/office/drawing/2014/main" id="{85581C8D-D443-41AA-B8E7-F65FFD2A6591}"/>
              </a:ext>
            </a:extLst>
          </p:cNvPr>
          <p:cNvGraphicFramePr>
            <a:graphicFrameLocks noGrp="1"/>
          </p:cNvGraphicFramePr>
          <p:nvPr>
            <p:ph type="tbl" sz="quarter" idx="13"/>
            <p:extLst>
              <p:ext uri="{D42A27DB-BD31-4B8C-83A1-F6EECF244321}">
                <p14:modId xmlns:p14="http://schemas.microsoft.com/office/powerpoint/2010/main" val="2853730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14251558"/>
                    </a:ext>
                  </a:extLst>
                </a:gridCol>
                <a:gridCol w="3291840">
                  <a:extLst>
                    <a:ext uri="{9D8B030D-6E8A-4147-A177-3AD203B41FA5}">
                      <a16:colId xmlns:a16="http://schemas.microsoft.com/office/drawing/2014/main" val="251354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20431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extLst>
                  <a:ext uri="{0D108BD9-81ED-4DB2-BD59-A6C34878D82A}">
                    <a16:rowId xmlns:a16="http://schemas.microsoft.com/office/drawing/2014/main" val="279237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191582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169301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4083234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196981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61870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Faroe Islands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180459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00071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Sweden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355812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Seychelles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802126892"/>
                  </a:ext>
                </a:extLst>
              </a:tr>
            </a:tbl>
          </a:graphicData>
        </a:graphic>
      </p:graphicFrame>
      <p:sp>
        <p:nvSpPr>
          <p:cNvPr id="4" name="Text Placeholder 3">
            <a:extLst>
              <a:ext uri="{FF2B5EF4-FFF2-40B4-BE49-F238E27FC236}">
                <a16:creationId xmlns:a16="http://schemas.microsoft.com/office/drawing/2014/main" id="{D3EE5E12-5D81-427E-A0C4-333B8522B27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66887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1EA5-80D3-42C8-9648-41123706C9A8}"/>
              </a:ext>
            </a:extLst>
          </p:cNvPr>
          <p:cNvSpPr>
            <a:spLocks noGrp="1"/>
          </p:cNvSpPr>
          <p:nvPr>
            <p:ph type="title"/>
          </p:nvPr>
        </p:nvSpPr>
        <p:spPr/>
        <p:txBody>
          <a:bodyPr/>
          <a:lstStyle/>
          <a:p>
            <a:r>
              <a:rPr lang="en-US"/>
              <a:t>Facebook Reach By Country Table | TrendSet - 2 of 3</a:t>
            </a:r>
          </a:p>
        </p:txBody>
      </p:sp>
      <p:graphicFrame>
        <p:nvGraphicFramePr>
          <p:cNvPr id="5" name="Table Placeholder 4">
            <a:extLst>
              <a:ext uri="{FF2B5EF4-FFF2-40B4-BE49-F238E27FC236}">
                <a16:creationId xmlns:a16="http://schemas.microsoft.com/office/drawing/2014/main" id="{B8C0C1C5-90C4-468E-B350-28661C06803B}"/>
              </a:ext>
            </a:extLst>
          </p:cNvPr>
          <p:cNvGraphicFramePr>
            <a:graphicFrameLocks noGrp="1"/>
          </p:cNvGraphicFramePr>
          <p:nvPr>
            <p:ph type="tbl" sz="quarter" idx="13"/>
            <p:extLst>
              <p:ext uri="{D42A27DB-BD31-4B8C-83A1-F6EECF244321}">
                <p14:modId xmlns:p14="http://schemas.microsoft.com/office/powerpoint/2010/main" val="375350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92948702"/>
                    </a:ext>
                  </a:extLst>
                </a:gridCol>
                <a:gridCol w="3291840">
                  <a:extLst>
                    <a:ext uri="{9D8B030D-6E8A-4147-A177-3AD203B41FA5}">
                      <a16:colId xmlns:a16="http://schemas.microsoft.com/office/drawing/2014/main" val="4014719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0156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66171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96554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68157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42005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52476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Kosovo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095305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53529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42037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35995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202526158"/>
                  </a:ext>
                </a:extLst>
              </a:tr>
            </a:tbl>
          </a:graphicData>
        </a:graphic>
      </p:graphicFrame>
      <p:sp>
        <p:nvSpPr>
          <p:cNvPr id="4" name="Text Placeholder 3">
            <a:extLst>
              <a:ext uri="{FF2B5EF4-FFF2-40B4-BE49-F238E27FC236}">
                <a16:creationId xmlns:a16="http://schemas.microsoft.com/office/drawing/2014/main" id="{06F8E571-CF21-4750-9909-D5CF1B6658B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329841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B20C5-8246-44F7-ADC2-2D34576560DD}"/>
              </a:ext>
            </a:extLst>
          </p:cNvPr>
          <p:cNvSpPr>
            <a:spLocks noGrp="1"/>
          </p:cNvSpPr>
          <p:nvPr>
            <p:ph type="title"/>
          </p:nvPr>
        </p:nvSpPr>
        <p:spPr/>
        <p:txBody>
          <a:bodyPr/>
          <a:lstStyle/>
          <a:p>
            <a:r>
              <a:rPr lang="en-US"/>
              <a:t>Facebook Reach By Country Table | TrendSet - 3 of 3</a:t>
            </a:r>
          </a:p>
        </p:txBody>
      </p:sp>
      <p:graphicFrame>
        <p:nvGraphicFramePr>
          <p:cNvPr id="5" name="Table Placeholder 4">
            <a:extLst>
              <a:ext uri="{FF2B5EF4-FFF2-40B4-BE49-F238E27FC236}">
                <a16:creationId xmlns:a16="http://schemas.microsoft.com/office/drawing/2014/main" id="{3C40F1CB-EF77-4616-8398-1F71288E15C9}"/>
              </a:ext>
            </a:extLst>
          </p:cNvPr>
          <p:cNvGraphicFramePr>
            <a:graphicFrameLocks noGrp="1"/>
          </p:cNvGraphicFramePr>
          <p:nvPr>
            <p:ph type="tbl" sz="quarter" idx="13"/>
            <p:extLst>
              <p:ext uri="{D42A27DB-BD31-4B8C-83A1-F6EECF244321}">
                <p14:modId xmlns:p14="http://schemas.microsoft.com/office/powerpoint/2010/main" val="47866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19778507"/>
                    </a:ext>
                  </a:extLst>
                </a:gridCol>
                <a:gridCol w="3291840">
                  <a:extLst>
                    <a:ext uri="{9D8B030D-6E8A-4147-A177-3AD203B41FA5}">
                      <a16:colId xmlns:a16="http://schemas.microsoft.com/office/drawing/2014/main" val="1817858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95459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South Africa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78363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Taiwan, Province of 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57527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63041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Hungary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480797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755918605"/>
                  </a:ext>
                </a:extLst>
              </a:tr>
            </a:tbl>
          </a:graphicData>
        </a:graphic>
      </p:graphicFrame>
      <p:sp>
        <p:nvSpPr>
          <p:cNvPr id="4" name="Text Placeholder 3">
            <a:extLst>
              <a:ext uri="{FF2B5EF4-FFF2-40B4-BE49-F238E27FC236}">
                <a16:creationId xmlns:a16="http://schemas.microsoft.com/office/drawing/2014/main" id="{8782553F-62A7-4446-AAC7-F40A2076773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42239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1DB34-7D1C-4DA2-9BA9-AC3A3FB410E8}"/>
              </a:ext>
            </a:extLst>
          </p:cNvPr>
          <p:cNvSpPr>
            <a:spLocks noGrp="1"/>
          </p:cNvSpPr>
          <p:nvPr>
            <p:ph type="title"/>
          </p:nvPr>
        </p:nvSpPr>
        <p:spPr/>
        <p:txBody>
          <a:bodyPr/>
          <a:lstStyle/>
          <a:p>
            <a:r>
              <a:rPr lang="en-US"/>
              <a:t>Facebook Organic, Viral &amp; Paid Reach over Time | TrendSet</a:t>
            </a:r>
          </a:p>
        </p:txBody>
      </p:sp>
      <p:graphicFrame>
        <p:nvGraphicFramePr>
          <p:cNvPr id="6" name="Chart Placeholder 5">
            <a:extLst>
              <a:ext uri="{FF2B5EF4-FFF2-40B4-BE49-F238E27FC236}">
                <a16:creationId xmlns:a16="http://schemas.microsoft.com/office/drawing/2014/main" id="{4639D647-5A05-4247-8099-FC9412F98E55}"/>
              </a:ext>
            </a:extLst>
          </p:cNvPr>
          <p:cNvGraphicFramePr>
            <a:graphicFrameLocks noGrp="1"/>
          </p:cNvGraphicFramePr>
          <p:nvPr>
            <p:ph type="chart" sz="quarter" idx="13"/>
            <p:extLst>
              <p:ext uri="{D42A27DB-BD31-4B8C-83A1-F6EECF244321}">
                <p14:modId xmlns:p14="http://schemas.microsoft.com/office/powerpoint/2010/main" val="2367836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1FDDC-39D7-47E4-97DA-13CEFC247DDE}"/>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8BEC0559-95E4-4767-B039-A5D21A921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0389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9609-3A19-4302-9080-62DA14B18FC7}"/>
              </a:ext>
            </a:extLst>
          </p:cNvPr>
          <p:cNvSpPr>
            <a:spLocks noGrp="1"/>
          </p:cNvSpPr>
          <p:nvPr>
            <p:ph type="title"/>
          </p:nvPr>
        </p:nvSpPr>
        <p:spPr/>
        <p:txBody>
          <a:bodyPr/>
          <a:lstStyle/>
          <a:p>
            <a:r>
              <a:rPr lang="en-US"/>
              <a:t>Facebook Interaction Rate | TrendSet</a:t>
            </a:r>
          </a:p>
        </p:txBody>
      </p:sp>
      <p:graphicFrame>
        <p:nvGraphicFramePr>
          <p:cNvPr id="6" name="Chart Placeholder 5">
            <a:extLst>
              <a:ext uri="{FF2B5EF4-FFF2-40B4-BE49-F238E27FC236}">
                <a16:creationId xmlns:a16="http://schemas.microsoft.com/office/drawing/2014/main" id="{A17B2B5E-65B2-48BF-9A8D-F03B2B9D3F52}"/>
              </a:ext>
            </a:extLst>
          </p:cNvPr>
          <p:cNvGraphicFramePr>
            <a:graphicFrameLocks noGrp="1"/>
          </p:cNvGraphicFramePr>
          <p:nvPr>
            <p:ph type="chart" sz="quarter" idx="13"/>
            <p:extLst>
              <p:ext uri="{D42A27DB-BD31-4B8C-83A1-F6EECF244321}">
                <p14:modId xmlns:p14="http://schemas.microsoft.com/office/powerpoint/2010/main" val="3993319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51E065-0DC4-43C3-BFFF-B987D062AACC}"/>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2EAB8B73-5512-4D34-8393-B55F9C1623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47570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8FC4D-4ED4-4B78-BBFE-16E2E26CD7A4}"/>
              </a:ext>
            </a:extLst>
          </p:cNvPr>
          <p:cNvSpPr>
            <a:spLocks noGrp="1"/>
          </p:cNvSpPr>
          <p:nvPr>
            <p:ph type="title"/>
          </p:nvPr>
        </p:nvSpPr>
        <p:spPr/>
        <p:txBody>
          <a:bodyPr/>
          <a:lstStyle/>
          <a:p>
            <a:r>
              <a:rPr lang="en-US"/>
              <a:t>Facebook Engaged Users | TrendSet</a:t>
            </a:r>
          </a:p>
        </p:txBody>
      </p:sp>
      <p:graphicFrame>
        <p:nvGraphicFramePr>
          <p:cNvPr id="6" name="Chart Placeholder 5">
            <a:extLst>
              <a:ext uri="{FF2B5EF4-FFF2-40B4-BE49-F238E27FC236}">
                <a16:creationId xmlns:a16="http://schemas.microsoft.com/office/drawing/2014/main" id="{DD68C2BC-07FE-4DF3-9D6B-A68B28878FFF}"/>
              </a:ext>
            </a:extLst>
          </p:cNvPr>
          <p:cNvGraphicFramePr>
            <a:graphicFrameLocks noGrp="1"/>
          </p:cNvGraphicFramePr>
          <p:nvPr>
            <p:ph type="chart" sz="quarter" idx="13"/>
            <p:extLst>
              <p:ext uri="{D42A27DB-BD31-4B8C-83A1-F6EECF244321}">
                <p14:modId xmlns:p14="http://schemas.microsoft.com/office/powerpoint/2010/main" val="1309289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B6794B-D254-4F79-B631-9BFC10657FEC}"/>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814537EF-A4F6-4985-B1A7-BC92447979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87329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B0BFE-64DF-463C-893B-BC77379DAEA0}"/>
              </a:ext>
            </a:extLst>
          </p:cNvPr>
          <p:cNvSpPr>
            <a:spLocks noGrp="1"/>
          </p:cNvSpPr>
          <p:nvPr>
            <p:ph type="title"/>
          </p:nvPr>
        </p:nvSpPr>
        <p:spPr/>
        <p:txBody>
          <a:bodyPr/>
          <a:lstStyle/>
          <a:p>
            <a:r>
              <a:rPr lang="en-US"/>
              <a:t>Facebook Page Views | TrendSet</a:t>
            </a:r>
          </a:p>
        </p:txBody>
      </p:sp>
      <p:graphicFrame>
        <p:nvGraphicFramePr>
          <p:cNvPr id="6" name="Chart Placeholder 5">
            <a:extLst>
              <a:ext uri="{FF2B5EF4-FFF2-40B4-BE49-F238E27FC236}">
                <a16:creationId xmlns:a16="http://schemas.microsoft.com/office/drawing/2014/main" id="{DBE7881F-9512-46C2-BE86-6B1DC0FF23FD}"/>
              </a:ext>
            </a:extLst>
          </p:cNvPr>
          <p:cNvGraphicFramePr>
            <a:graphicFrameLocks noGrp="1"/>
          </p:cNvGraphicFramePr>
          <p:nvPr>
            <p:ph type="chart" sz="quarter" idx="13"/>
            <p:extLst>
              <p:ext uri="{D42A27DB-BD31-4B8C-83A1-F6EECF244321}">
                <p14:modId xmlns:p14="http://schemas.microsoft.com/office/powerpoint/2010/main" val="2876614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41E9D8-05DA-4578-8F82-904DEBC6D9BD}"/>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BC82F903-A576-4AA8-AF0C-11D11FF6A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8381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B7C77-252E-4355-9F07-3E5BFECEAF39}"/>
              </a:ext>
            </a:extLst>
          </p:cNvPr>
          <p:cNvSpPr>
            <a:spLocks noGrp="1"/>
          </p:cNvSpPr>
          <p:nvPr>
            <p:ph type="title"/>
          </p:nvPr>
        </p:nvSpPr>
        <p:spPr/>
        <p:txBody>
          <a:bodyPr/>
          <a:lstStyle/>
          <a:p>
            <a:r>
              <a:rPr lang="en-US"/>
              <a:t>Facebook Hashtag Detection | TrendSet - 1 of 3</a:t>
            </a:r>
          </a:p>
        </p:txBody>
      </p:sp>
      <p:graphicFrame>
        <p:nvGraphicFramePr>
          <p:cNvPr id="5" name="Table Placeholder 4">
            <a:extLst>
              <a:ext uri="{FF2B5EF4-FFF2-40B4-BE49-F238E27FC236}">
                <a16:creationId xmlns:a16="http://schemas.microsoft.com/office/drawing/2014/main" id="{F9D92EB9-1E0A-4E7A-AFDB-83599499E153}"/>
              </a:ext>
            </a:extLst>
          </p:cNvPr>
          <p:cNvGraphicFramePr>
            <a:graphicFrameLocks noGrp="1"/>
          </p:cNvGraphicFramePr>
          <p:nvPr>
            <p:ph type="tbl" sz="quarter" idx="13"/>
            <p:extLst>
              <p:ext uri="{D42A27DB-BD31-4B8C-83A1-F6EECF244321}">
                <p14:modId xmlns:p14="http://schemas.microsoft.com/office/powerpoint/2010/main" val="188200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7639865"/>
                    </a:ext>
                  </a:extLst>
                </a:gridCol>
                <a:gridCol w="1152144">
                  <a:extLst>
                    <a:ext uri="{9D8B030D-6E8A-4147-A177-3AD203B41FA5}">
                      <a16:colId xmlns:a16="http://schemas.microsoft.com/office/drawing/2014/main" val="3558836738"/>
                    </a:ext>
                  </a:extLst>
                </a:gridCol>
                <a:gridCol w="1152144">
                  <a:extLst>
                    <a:ext uri="{9D8B030D-6E8A-4147-A177-3AD203B41FA5}">
                      <a16:colId xmlns:a16="http://schemas.microsoft.com/office/drawing/2014/main" val="16656035"/>
                    </a:ext>
                  </a:extLst>
                </a:gridCol>
                <a:gridCol w="1152144">
                  <a:extLst>
                    <a:ext uri="{9D8B030D-6E8A-4147-A177-3AD203B41FA5}">
                      <a16:colId xmlns:a16="http://schemas.microsoft.com/office/drawing/2014/main" val="2852764808"/>
                    </a:ext>
                  </a:extLst>
                </a:gridCol>
                <a:gridCol w="1152144">
                  <a:extLst>
                    <a:ext uri="{9D8B030D-6E8A-4147-A177-3AD203B41FA5}">
                      <a16:colId xmlns:a16="http://schemas.microsoft.com/office/drawing/2014/main" val="2910317816"/>
                    </a:ext>
                  </a:extLst>
                </a:gridCol>
                <a:gridCol w="1152144">
                  <a:extLst>
                    <a:ext uri="{9D8B030D-6E8A-4147-A177-3AD203B41FA5}">
                      <a16:colId xmlns:a16="http://schemas.microsoft.com/office/drawing/2014/main" val="341705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39462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12.758620689655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0.58620689655172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1.448275862069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14.793103448276</a:t>
                      </a:r>
                    </a:p>
                  </a:txBody>
                  <a:tcPr/>
                </a:tc>
                <a:extLst>
                  <a:ext uri="{0D108BD9-81ED-4DB2-BD59-A6C34878D82A}">
                    <a16:rowId xmlns:a16="http://schemas.microsoft.com/office/drawing/2014/main" val="180203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0.62962962962963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14.851851851852</a:t>
                      </a:r>
                    </a:p>
                  </a:txBody>
                  <a:tcPr/>
                </a:tc>
                <a:extLst>
                  <a:ext uri="{0D108BD9-81ED-4DB2-BD59-A6C34878D82A}">
                    <a16:rowId xmlns:a16="http://schemas.microsoft.com/office/drawing/2014/main" val="239982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extLst>
                  <a:ext uri="{0D108BD9-81ED-4DB2-BD59-A6C34878D82A}">
                    <a16:rowId xmlns:a16="http://schemas.microsoft.com/office/drawing/2014/main" val="111980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#trendsetmuenchen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50143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19755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#internationaltradefair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3010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565834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#exhibition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5158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343879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0.56521739130435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834117735"/>
                  </a:ext>
                </a:extLst>
              </a:tr>
            </a:tbl>
          </a:graphicData>
        </a:graphic>
      </p:graphicFrame>
      <p:sp>
        <p:nvSpPr>
          <p:cNvPr id="4" name="Text Placeholder 3">
            <a:extLst>
              <a:ext uri="{FF2B5EF4-FFF2-40B4-BE49-F238E27FC236}">
                <a16:creationId xmlns:a16="http://schemas.microsoft.com/office/drawing/2014/main" id="{F98B6FD2-1882-4D7B-AF09-606B34CE803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299548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3894F-9CB3-4A20-AD1F-D489DB843339}"/>
              </a:ext>
            </a:extLst>
          </p:cNvPr>
          <p:cNvSpPr>
            <a:spLocks noGrp="1"/>
          </p:cNvSpPr>
          <p:nvPr>
            <p:ph type="title"/>
          </p:nvPr>
        </p:nvSpPr>
        <p:spPr/>
        <p:txBody>
          <a:bodyPr/>
          <a:lstStyle/>
          <a:p>
            <a:r>
              <a:rPr lang="en-US"/>
              <a:t>Facebook Hashtag Detection | TrendSet - 2 of 3</a:t>
            </a:r>
          </a:p>
        </p:txBody>
      </p:sp>
      <p:graphicFrame>
        <p:nvGraphicFramePr>
          <p:cNvPr id="5" name="Table Placeholder 4">
            <a:extLst>
              <a:ext uri="{FF2B5EF4-FFF2-40B4-BE49-F238E27FC236}">
                <a16:creationId xmlns:a16="http://schemas.microsoft.com/office/drawing/2014/main" id="{D41884B2-22FB-4BD9-BC35-E1569C723B86}"/>
              </a:ext>
            </a:extLst>
          </p:cNvPr>
          <p:cNvGraphicFramePr>
            <a:graphicFrameLocks noGrp="1"/>
          </p:cNvGraphicFramePr>
          <p:nvPr>
            <p:ph type="tbl" sz="quarter" idx="13"/>
            <p:extLst>
              <p:ext uri="{D42A27DB-BD31-4B8C-83A1-F6EECF244321}">
                <p14:modId xmlns:p14="http://schemas.microsoft.com/office/powerpoint/2010/main" val="3363268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5183161"/>
                    </a:ext>
                  </a:extLst>
                </a:gridCol>
                <a:gridCol w="1152144">
                  <a:extLst>
                    <a:ext uri="{9D8B030D-6E8A-4147-A177-3AD203B41FA5}">
                      <a16:colId xmlns:a16="http://schemas.microsoft.com/office/drawing/2014/main" val="2087326307"/>
                    </a:ext>
                  </a:extLst>
                </a:gridCol>
                <a:gridCol w="1152144">
                  <a:extLst>
                    <a:ext uri="{9D8B030D-6E8A-4147-A177-3AD203B41FA5}">
                      <a16:colId xmlns:a16="http://schemas.microsoft.com/office/drawing/2014/main" val="2469622404"/>
                    </a:ext>
                  </a:extLst>
                </a:gridCol>
                <a:gridCol w="1152144">
                  <a:extLst>
                    <a:ext uri="{9D8B030D-6E8A-4147-A177-3AD203B41FA5}">
                      <a16:colId xmlns:a16="http://schemas.microsoft.com/office/drawing/2014/main" val="3673902043"/>
                    </a:ext>
                  </a:extLst>
                </a:gridCol>
                <a:gridCol w="1152144">
                  <a:extLst>
                    <a:ext uri="{9D8B030D-6E8A-4147-A177-3AD203B41FA5}">
                      <a16:colId xmlns:a16="http://schemas.microsoft.com/office/drawing/2014/main" val="1718364356"/>
                    </a:ext>
                  </a:extLst>
                </a:gridCol>
                <a:gridCol w="1152144">
                  <a:extLst>
                    <a:ext uri="{9D8B030D-6E8A-4147-A177-3AD203B41FA5}">
                      <a16:colId xmlns:a16="http://schemas.microsoft.com/office/drawing/2014/main" val="3136532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11551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extLst>
                  <a:ext uri="{0D108BD9-81ED-4DB2-BD59-A6C34878D82A}">
                    <a16:rowId xmlns:a16="http://schemas.microsoft.com/office/drawing/2014/main" val="324308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15.222222222222</a:t>
                      </a:r>
                    </a:p>
                  </a:txBody>
                  <a:tcPr/>
                </a:tc>
                <a:extLst>
                  <a:ext uri="{0D108BD9-81ED-4DB2-BD59-A6C34878D82A}">
                    <a16:rowId xmlns:a16="http://schemas.microsoft.com/office/drawing/2014/main" val="293529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15.222222222222</a:t>
                      </a:r>
                    </a:p>
                  </a:txBody>
                  <a:tcPr/>
                </a:tc>
                <a:extLst>
                  <a:ext uri="{0D108BD9-81ED-4DB2-BD59-A6C34878D82A}">
                    <a16:rowId xmlns:a16="http://schemas.microsoft.com/office/drawing/2014/main" val="101168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279113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3608997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10.428571428571</a:t>
                      </a:r>
                    </a:p>
                  </a:txBody>
                  <a:tcPr/>
                </a:tc>
                <a:extLst>
                  <a:ext uri="{0D108BD9-81ED-4DB2-BD59-A6C34878D82A}">
                    <a16:rowId xmlns:a16="http://schemas.microsoft.com/office/drawing/2014/main" val="357406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10.166666666667</a:t>
                      </a:r>
                    </a:p>
                  </a:txBody>
                  <a:tcPr/>
                </a:tc>
                <a:extLst>
                  <a:ext uri="{0D108BD9-81ED-4DB2-BD59-A6C34878D82A}">
                    <a16:rowId xmlns:a16="http://schemas.microsoft.com/office/drawing/2014/main" val="271907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10.166666666667</a:t>
                      </a:r>
                    </a:p>
                  </a:txBody>
                  <a:tcPr/>
                </a:tc>
                <a:extLst>
                  <a:ext uri="{0D108BD9-81ED-4DB2-BD59-A6C34878D82A}">
                    <a16:rowId xmlns:a16="http://schemas.microsoft.com/office/drawing/2014/main" val="361245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79730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#dazzlingmoods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extLst>
                  <a:ext uri="{0D108BD9-81ED-4DB2-BD59-A6C34878D82A}">
                    <a16:rowId xmlns:a16="http://schemas.microsoft.com/office/drawing/2014/main" val="2370871150"/>
                  </a:ext>
                </a:extLst>
              </a:tr>
            </a:tbl>
          </a:graphicData>
        </a:graphic>
      </p:graphicFrame>
      <p:sp>
        <p:nvSpPr>
          <p:cNvPr id="4" name="Text Placeholder 3">
            <a:extLst>
              <a:ext uri="{FF2B5EF4-FFF2-40B4-BE49-F238E27FC236}">
                <a16:creationId xmlns:a16="http://schemas.microsoft.com/office/drawing/2014/main" id="{69D2653D-1384-4365-933F-8F51C946E5F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593151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2EDFE-5B81-481E-BFCB-CC80260368DB}"/>
              </a:ext>
            </a:extLst>
          </p:cNvPr>
          <p:cNvSpPr>
            <a:spLocks noGrp="1"/>
          </p:cNvSpPr>
          <p:nvPr>
            <p:ph type="title"/>
          </p:nvPr>
        </p:nvSpPr>
        <p:spPr/>
        <p:txBody>
          <a:bodyPr/>
          <a:lstStyle/>
          <a:p>
            <a:r>
              <a:rPr lang="en-US"/>
              <a:t>Facebook Hashtag Detection | TrendSet - 3 of 3</a:t>
            </a:r>
          </a:p>
        </p:txBody>
      </p:sp>
      <p:graphicFrame>
        <p:nvGraphicFramePr>
          <p:cNvPr id="5" name="Table Placeholder 4">
            <a:extLst>
              <a:ext uri="{FF2B5EF4-FFF2-40B4-BE49-F238E27FC236}">
                <a16:creationId xmlns:a16="http://schemas.microsoft.com/office/drawing/2014/main" id="{4C48EC29-05FB-4087-A009-1CB8F5745662}"/>
              </a:ext>
            </a:extLst>
          </p:cNvPr>
          <p:cNvGraphicFramePr>
            <a:graphicFrameLocks noGrp="1"/>
          </p:cNvGraphicFramePr>
          <p:nvPr>
            <p:ph type="tbl" sz="quarter" idx="13"/>
            <p:extLst>
              <p:ext uri="{D42A27DB-BD31-4B8C-83A1-F6EECF244321}">
                <p14:modId xmlns:p14="http://schemas.microsoft.com/office/powerpoint/2010/main" val="2926479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7991741"/>
                    </a:ext>
                  </a:extLst>
                </a:gridCol>
                <a:gridCol w="1152144">
                  <a:extLst>
                    <a:ext uri="{9D8B030D-6E8A-4147-A177-3AD203B41FA5}">
                      <a16:colId xmlns:a16="http://schemas.microsoft.com/office/drawing/2014/main" val="840225567"/>
                    </a:ext>
                  </a:extLst>
                </a:gridCol>
                <a:gridCol w="1152144">
                  <a:extLst>
                    <a:ext uri="{9D8B030D-6E8A-4147-A177-3AD203B41FA5}">
                      <a16:colId xmlns:a16="http://schemas.microsoft.com/office/drawing/2014/main" val="330036676"/>
                    </a:ext>
                  </a:extLst>
                </a:gridCol>
                <a:gridCol w="1152144">
                  <a:extLst>
                    <a:ext uri="{9D8B030D-6E8A-4147-A177-3AD203B41FA5}">
                      <a16:colId xmlns:a16="http://schemas.microsoft.com/office/drawing/2014/main" val="1708810665"/>
                    </a:ext>
                  </a:extLst>
                </a:gridCol>
                <a:gridCol w="1152144">
                  <a:extLst>
                    <a:ext uri="{9D8B030D-6E8A-4147-A177-3AD203B41FA5}">
                      <a16:colId xmlns:a16="http://schemas.microsoft.com/office/drawing/2014/main" val="2984357455"/>
                    </a:ext>
                  </a:extLst>
                </a:gridCol>
                <a:gridCol w="1152144">
                  <a:extLst>
                    <a:ext uri="{9D8B030D-6E8A-4147-A177-3AD203B41FA5}">
                      <a16:colId xmlns:a16="http://schemas.microsoft.com/office/drawing/2014/main" val="3150262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2015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101308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865435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#floristiktrends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32507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03813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#ostern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642261343"/>
                  </a:ext>
                </a:extLst>
              </a:tr>
            </a:tbl>
          </a:graphicData>
        </a:graphic>
      </p:graphicFrame>
      <p:sp>
        <p:nvSpPr>
          <p:cNvPr id="4" name="Text Placeholder 3">
            <a:extLst>
              <a:ext uri="{FF2B5EF4-FFF2-40B4-BE49-F238E27FC236}">
                <a16:creationId xmlns:a16="http://schemas.microsoft.com/office/drawing/2014/main" id="{4BD4FD7D-05FD-4630-B037-CC4205B4FF8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9957613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4647</Words>
  <Application>Microsoft Office PowerPoint</Application>
  <PresentationFormat>On-screen Show (4:3)</PresentationFormat>
  <Paragraphs>2002</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Facebook Quartal</vt:lpstr>
      <vt:lpstr>Facebook Key Metrics Table | TrendSet</vt:lpstr>
      <vt:lpstr>Facebook Key Metrics Table | TrendSet</vt:lpstr>
      <vt:lpstr>Facebook Fans Total | TrendSet</vt:lpstr>
      <vt:lpstr>Facebook Own Posts Table | TrendSet - 1 of 26</vt:lpstr>
      <vt:lpstr>Facebook Own Posts Table | TrendSet - 2 of 26</vt:lpstr>
      <vt:lpstr>Facebook Own Posts Table | TrendSet - 3 of 26</vt:lpstr>
      <vt:lpstr>Facebook Own Posts Table | TrendSet - 4 of 26</vt:lpstr>
      <vt:lpstr>Facebook Own Posts Table | TrendSet - 5 of 26</vt:lpstr>
      <vt:lpstr>Facebook Own Posts Table | TrendSet - 6 of 26</vt:lpstr>
      <vt:lpstr>Facebook Own Posts Table | TrendSet - 7 of 26</vt:lpstr>
      <vt:lpstr>Facebook Own Posts Table | TrendSet - 8 of 26</vt:lpstr>
      <vt:lpstr>Facebook Own Posts Table | TrendSet - 9 of 26</vt:lpstr>
      <vt:lpstr>Facebook Own Posts Table | TrendSet - 10 of 26</vt:lpstr>
      <vt:lpstr>Facebook Own Posts Table | TrendSet - 11 of 26</vt:lpstr>
      <vt:lpstr>Facebook Own Posts Table | TrendSet - 12 of 26</vt:lpstr>
      <vt:lpstr>Facebook Own Posts Table | TrendSet - 13 of 26</vt:lpstr>
      <vt:lpstr>Facebook Own Posts Table | TrendSet - 14 of 26</vt:lpstr>
      <vt:lpstr>Facebook Own Posts Table | TrendSet - 15 of 26</vt:lpstr>
      <vt:lpstr>Facebook Own Posts Table | TrendSet - 16 of 26</vt:lpstr>
      <vt:lpstr>Facebook Own Posts Table | TrendSet - 17 of 26</vt:lpstr>
      <vt:lpstr>Facebook Own Posts Table | TrendSet - 18 of 26</vt:lpstr>
      <vt:lpstr>Facebook Own Posts Table | TrendSet - 19 of 26</vt:lpstr>
      <vt:lpstr>Facebook Own Posts Table | TrendSet - 20 of 26</vt:lpstr>
      <vt:lpstr>Facebook Own Posts Table | TrendSet - 21 of 26</vt:lpstr>
      <vt:lpstr>Facebook Own Posts Table | TrendSet - 22 of 26</vt:lpstr>
      <vt:lpstr>Facebook Own Posts Table | TrendSet - 23 of 26</vt:lpstr>
      <vt:lpstr>Facebook Own Posts Table | TrendSet - 24 of 26</vt:lpstr>
      <vt:lpstr>Facebook Own Posts Table | TrendSet - 25 of 26</vt:lpstr>
      <vt:lpstr>Facebook Own Posts Table | TrendSet - 26 of 26</vt:lpstr>
      <vt:lpstr>Facebook Reach By Country Table | TrendSet - 1 of 3</vt:lpstr>
      <vt:lpstr>Facebook Reach By Country Table | TrendSet - 2 of 3</vt:lpstr>
      <vt:lpstr>Facebook Reach By Country Table | TrendSet - 3 of 3</vt:lpstr>
      <vt:lpstr>Facebook Organic, Viral &amp; Paid Reach over Time | TrendSet</vt:lpstr>
      <vt:lpstr>Facebook Interaction Rate | TrendSet</vt:lpstr>
      <vt:lpstr>Facebook Engaged Users | TrendSet</vt:lpstr>
      <vt:lpstr>Facebook Page Views | TrendSet</vt:lpstr>
      <vt:lpstr>Facebook Hashtag Detection | TrendSet - 1 of 3</vt:lpstr>
      <vt:lpstr>Facebook Hashtag Detection | TrendSet - 2 of 3</vt:lpstr>
      <vt:lpstr>Facebook Hashtag Detection | TrendSet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2020-01-24T09:44:56Z</dcterms:created>
  <dcterms:modified xsi:type="dcterms:W3CDTF">2020-01-24T09:47:53Z</dcterms:modified>
</cp:coreProperties>
</file>