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4" r:id="rId57"/>
    <p:sldId id="315" r:id="rId58"/>
    <p:sldId id="316" r:id="rId59"/>
  </p:sldIdLst>
  <p:sldSz cx="9144000" cy="6858000" type="screen4x3"/>
  <p:notesSz cx="6858000" cy="9144000"/>
  <p:embeddedFontLst>
    <p:embeddedFont>
      <p:font typeface="Calibri" panose="020F0502020204030204" pitchFamily="34" charset="0"/>
      <p:regular r:id="rId60"/>
      <p:bold r:id="rId61"/>
      <p:italic r:id="rId62"/>
      <p:boldItalic r:id="rId6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1.fntdata"/><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trendset.muenchen</c:v>
                </c:pt>
              </c:strCache>
            </c:strRef>
          </c:tx>
          <c:spPr>
            <a:ln w="28575" cap="rnd">
              <a:solidFill>
                <a:schemeClr val="accent1"/>
              </a:solidFill>
              <a:round/>
            </a:ln>
            <a:effectLst/>
          </c:spPr>
          <c:marker>
            <c:symbol val="none"/>
          </c:marker>
          <c:cat>
            <c:numRef>
              <c:f>Sheet1!$A$2:$A$93</c:f>
              <c:numCache>
                <c:formatCode>m/d/yyyy</c:formatCode>
                <c:ptCount val="92"/>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pt idx="31">
                  <c:v>43678</c:v>
                </c:pt>
                <c:pt idx="32">
                  <c:v>43679</c:v>
                </c:pt>
                <c:pt idx="33">
                  <c:v>43680</c:v>
                </c:pt>
                <c:pt idx="34">
                  <c:v>43681</c:v>
                </c:pt>
                <c:pt idx="35">
                  <c:v>43682</c:v>
                </c:pt>
                <c:pt idx="36">
                  <c:v>43683</c:v>
                </c:pt>
                <c:pt idx="37">
                  <c:v>43684</c:v>
                </c:pt>
                <c:pt idx="38">
                  <c:v>43685</c:v>
                </c:pt>
                <c:pt idx="39">
                  <c:v>43686</c:v>
                </c:pt>
                <c:pt idx="40">
                  <c:v>43687</c:v>
                </c:pt>
                <c:pt idx="41">
                  <c:v>43688</c:v>
                </c:pt>
                <c:pt idx="42">
                  <c:v>43689</c:v>
                </c:pt>
                <c:pt idx="43">
                  <c:v>43690</c:v>
                </c:pt>
                <c:pt idx="44">
                  <c:v>43691</c:v>
                </c:pt>
                <c:pt idx="45">
                  <c:v>43692</c:v>
                </c:pt>
                <c:pt idx="46">
                  <c:v>43693</c:v>
                </c:pt>
                <c:pt idx="47">
                  <c:v>43694</c:v>
                </c:pt>
                <c:pt idx="48">
                  <c:v>43695</c:v>
                </c:pt>
                <c:pt idx="49">
                  <c:v>43696</c:v>
                </c:pt>
                <c:pt idx="50">
                  <c:v>43697</c:v>
                </c:pt>
                <c:pt idx="51">
                  <c:v>43698</c:v>
                </c:pt>
                <c:pt idx="52">
                  <c:v>43699</c:v>
                </c:pt>
                <c:pt idx="53">
                  <c:v>43700</c:v>
                </c:pt>
                <c:pt idx="54">
                  <c:v>43701</c:v>
                </c:pt>
                <c:pt idx="55">
                  <c:v>43702</c:v>
                </c:pt>
                <c:pt idx="56">
                  <c:v>43703</c:v>
                </c:pt>
                <c:pt idx="57">
                  <c:v>43704</c:v>
                </c:pt>
                <c:pt idx="58">
                  <c:v>43705</c:v>
                </c:pt>
                <c:pt idx="59">
                  <c:v>43706</c:v>
                </c:pt>
                <c:pt idx="60">
                  <c:v>43707</c:v>
                </c:pt>
                <c:pt idx="61">
                  <c:v>43708</c:v>
                </c:pt>
                <c:pt idx="62">
                  <c:v>43709</c:v>
                </c:pt>
                <c:pt idx="63">
                  <c:v>43710</c:v>
                </c:pt>
                <c:pt idx="64">
                  <c:v>43711</c:v>
                </c:pt>
                <c:pt idx="65">
                  <c:v>43712</c:v>
                </c:pt>
                <c:pt idx="66">
                  <c:v>43713</c:v>
                </c:pt>
                <c:pt idx="67">
                  <c:v>43714</c:v>
                </c:pt>
                <c:pt idx="68">
                  <c:v>43715</c:v>
                </c:pt>
                <c:pt idx="69">
                  <c:v>43716</c:v>
                </c:pt>
                <c:pt idx="70">
                  <c:v>43717</c:v>
                </c:pt>
                <c:pt idx="71">
                  <c:v>43718</c:v>
                </c:pt>
                <c:pt idx="72">
                  <c:v>43719</c:v>
                </c:pt>
                <c:pt idx="73">
                  <c:v>43720</c:v>
                </c:pt>
                <c:pt idx="74">
                  <c:v>43721</c:v>
                </c:pt>
                <c:pt idx="75">
                  <c:v>43722</c:v>
                </c:pt>
                <c:pt idx="76">
                  <c:v>43723</c:v>
                </c:pt>
                <c:pt idx="77">
                  <c:v>43724</c:v>
                </c:pt>
                <c:pt idx="78">
                  <c:v>43725</c:v>
                </c:pt>
                <c:pt idx="79">
                  <c:v>43726</c:v>
                </c:pt>
                <c:pt idx="80">
                  <c:v>43727</c:v>
                </c:pt>
                <c:pt idx="81">
                  <c:v>43728</c:v>
                </c:pt>
                <c:pt idx="82">
                  <c:v>43729</c:v>
                </c:pt>
                <c:pt idx="83">
                  <c:v>43730</c:v>
                </c:pt>
                <c:pt idx="84">
                  <c:v>43731</c:v>
                </c:pt>
                <c:pt idx="85">
                  <c:v>43732</c:v>
                </c:pt>
                <c:pt idx="86">
                  <c:v>43733</c:v>
                </c:pt>
                <c:pt idx="87">
                  <c:v>43734</c:v>
                </c:pt>
                <c:pt idx="88">
                  <c:v>43735</c:v>
                </c:pt>
                <c:pt idx="89">
                  <c:v>43736</c:v>
                </c:pt>
                <c:pt idx="90">
                  <c:v>43737</c:v>
                </c:pt>
                <c:pt idx="91">
                  <c:v>43738</c:v>
                </c:pt>
              </c:numCache>
            </c:numRef>
          </c:cat>
          <c:val>
            <c:numRef>
              <c:f>Sheet1!$B$2:$B$93</c:f>
              <c:numCache>
                <c:formatCode>General</c:formatCode>
                <c:ptCount val="92"/>
                <c:pt idx="0">
                  <c:v>2984</c:v>
                </c:pt>
                <c:pt idx="1">
                  <c:v>2999</c:v>
                </c:pt>
                <c:pt idx="2">
                  <c:v>3189</c:v>
                </c:pt>
                <c:pt idx="3">
                  <c:v>3199</c:v>
                </c:pt>
                <c:pt idx="4">
                  <c:v>3381</c:v>
                </c:pt>
                <c:pt idx="5">
                  <c:v>3434</c:v>
                </c:pt>
                <c:pt idx="6">
                  <c:v>3520</c:v>
                </c:pt>
                <c:pt idx="7">
                  <c:v>3574</c:v>
                </c:pt>
                <c:pt idx="8">
                  <c:v>3607</c:v>
                </c:pt>
                <c:pt idx="9">
                  <c:v>3805</c:v>
                </c:pt>
                <c:pt idx="10">
                  <c:v>3970</c:v>
                </c:pt>
                <c:pt idx="11">
                  <c:v>3975</c:v>
                </c:pt>
                <c:pt idx="12">
                  <c:v>3970</c:v>
                </c:pt>
                <c:pt idx="13">
                  <c:v>3979</c:v>
                </c:pt>
                <c:pt idx="14">
                  <c:v>3974</c:v>
                </c:pt>
                <c:pt idx="15">
                  <c:v>3973</c:v>
                </c:pt>
                <c:pt idx="16">
                  <c:v>3974</c:v>
                </c:pt>
                <c:pt idx="17">
                  <c:v>3976</c:v>
                </c:pt>
                <c:pt idx="18">
                  <c:v>3976</c:v>
                </c:pt>
                <c:pt idx="19">
                  <c:v>3976</c:v>
                </c:pt>
                <c:pt idx="20">
                  <c:v>3975</c:v>
                </c:pt>
                <c:pt idx="21">
                  <c:v>3978</c:v>
                </c:pt>
                <c:pt idx="22">
                  <c:v>3971</c:v>
                </c:pt>
                <c:pt idx="23">
                  <c:v>3975</c:v>
                </c:pt>
                <c:pt idx="24">
                  <c:v>3971</c:v>
                </c:pt>
                <c:pt idx="25">
                  <c:v>3975</c:v>
                </c:pt>
                <c:pt idx="26">
                  <c:v>3967</c:v>
                </c:pt>
                <c:pt idx="27">
                  <c:v>3972</c:v>
                </c:pt>
                <c:pt idx="28">
                  <c:v>3975</c:v>
                </c:pt>
                <c:pt idx="29">
                  <c:v>3976</c:v>
                </c:pt>
                <c:pt idx="30">
                  <c:v>3971</c:v>
                </c:pt>
                <c:pt idx="31">
                  <c:v>3968</c:v>
                </c:pt>
                <c:pt idx="32">
                  <c:v>3967</c:v>
                </c:pt>
                <c:pt idx="33">
                  <c:v>3970</c:v>
                </c:pt>
                <c:pt idx="34">
                  <c:v>3966</c:v>
                </c:pt>
                <c:pt idx="35">
                  <c:v>3960</c:v>
                </c:pt>
                <c:pt idx="36">
                  <c:v>3955</c:v>
                </c:pt>
                <c:pt idx="37">
                  <c:v>3949</c:v>
                </c:pt>
                <c:pt idx="38">
                  <c:v>3952</c:v>
                </c:pt>
                <c:pt idx="39">
                  <c:v>3950</c:v>
                </c:pt>
                <c:pt idx="40">
                  <c:v>3949</c:v>
                </c:pt>
                <c:pt idx="41">
                  <c:v>3949</c:v>
                </c:pt>
                <c:pt idx="42">
                  <c:v>3944</c:v>
                </c:pt>
                <c:pt idx="43">
                  <c:v>3942</c:v>
                </c:pt>
                <c:pt idx="44">
                  <c:v>3941</c:v>
                </c:pt>
                <c:pt idx="45">
                  <c:v>3941</c:v>
                </c:pt>
                <c:pt idx="46">
                  <c:v>3942</c:v>
                </c:pt>
                <c:pt idx="47">
                  <c:v>3940</c:v>
                </c:pt>
                <c:pt idx="48">
                  <c:v>3936</c:v>
                </c:pt>
                <c:pt idx="49">
                  <c:v>3935</c:v>
                </c:pt>
                <c:pt idx="50">
                  <c:v>3935</c:v>
                </c:pt>
                <c:pt idx="51">
                  <c:v>3913</c:v>
                </c:pt>
                <c:pt idx="52">
                  <c:v>3917</c:v>
                </c:pt>
                <c:pt idx="53">
                  <c:v>3917</c:v>
                </c:pt>
                <c:pt idx="54">
                  <c:v>3916</c:v>
                </c:pt>
                <c:pt idx="55">
                  <c:v>3916</c:v>
                </c:pt>
                <c:pt idx="56">
                  <c:v>3916</c:v>
                </c:pt>
                <c:pt idx="57">
                  <c:v>3914</c:v>
                </c:pt>
                <c:pt idx="58">
                  <c:v>3916</c:v>
                </c:pt>
                <c:pt idx="59">
                  <c:v>3912</c:v>
                </c:pt>
                <c:pt idx="60">
                  <c:v>3910</c:v>
                </c:pt>
                <c:pt idx="61">
                  <c:v>3911</c:v>
                </c:pt>
                <c:pt idx="62">
                  <c:v>3915</c:v>
                </c:pt>
                <c:pt idx="63">
                  <c:v>3915</c:v>
                </c:pt>
                <c:pt idx="64">
                  <c:v>3913</c:v>
                </c:pt>
                <c:pt idx="65">
                  <c:v>3916</c:v>
                </c:pt>
                <c:pt idx="66">
                  <c:v>3916</c:v>
                </c:pt>
                <c:pt idx="67">
                  <c:v>3915</c:v>
                </c:pt>
                <c:pt idx="68">
                  <c:v>3917</c:v>
                </c:pt>
                <c:pt idx="69">
                  <c:v>3918</c:v>
                </c:pt>
                <c:pt idx="70">
                  <c:v>3917</c:v>
                </c:pt>
                <c:pt idx="71">
                  <c:v>3917</c:v>
                </c:pt>
                <c:pt idx="72">
                  <c:v>3912</c:v>
                </c:pt>
                <c:pt idx="73">
                  <c:v>3914</c:v>
                </c:pt>
                <c:pt idx="74">
                  <c:v>3917</c:v>
                </c:pt>
                <c:pt idx="75">
                  <c:v>3923</c:v>
                </c:pt>
                <c:pt idx="76">
                  <c:v>3933</c:v>
                </c:pt>
                <c:pt idx="77">
                  <c:v>3950</c:v>
                </c:pt>
                <c:pt idx="78">
                  <c:v>3955</c:v>
                </c:pt>
                <c:pt idx="79">
                  <c:v>3958</c:v>
                </c:pt>
                <c:pt idx="80">
                  <c:v>3963</c:v>
                </c:pt>
                <c:pt idx="81">
                  <c:v>3964</c:v>
                </c:pt>
                <c:pt idx="82">
                  <c:v>3965</c:v>
                </c:pt>
                <c:pt idx="83">
                  <c:v>3968</c:v>
                </c:pt>
                <c:pt idx="84">
                  <c:v>3969</c:v>
                </c:pt>
                <c:pt idx="85">
                  <c:v>3968</c:v>
                </c:pt>
                <c:pt idx="86">
                  <c:v>3968</c:v>
                </c:pt>
                <c:pt idx="87">
                  <c:v>3967</c:v>
                </c:pt>
                <c:pt idx="88">
                  <c:v>3967</c:v>
                </c:pt>
                <c:pt idx="89">
                  <c:v>3968</c:v>
                </c:pt>
                <c:pt idx="90">
                  <c:v>3963</c:v>
                </c:pt>
                <c:pt idx="91">
                  <c:v>3963</c:v>
                </c:pt>
              </c:numCache>
            </c:numRef>
          </c:val>
          <c:smooth val="0"/>
          <c:extLst>
            <c:ext xmlns:c16="http://schemas.microsoft.com/office/drawing/2014/chart" uri="{C3380CC4-5D6E-409C-BE32-E72D297353CC}">
              <c16:uniqueId val="{00000000-AB35-4BFA-83F4-71E828AA1453}"/>
            </c:ext>
          </c:extLst>
        </c:ser>
        <c:dLbls>
          <c:showLegendKey val="0"/>
          <c:showVal val="0"/>
          <c:showCatName val="0"/>
          <c:showSerName val="0"/>
          <c:showPercent val="0"/>
          <c:showBubbleSize val="0"/>
        </c:dLbls>
        <c:smooth val="0"/>
        <c:axId val="304887272"/>
        <c:axId val="304892848"/>
      </c:lineChart>
      <c:dateAx>
        <c:axId val="304887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892848"/>
        <c:crosses val="autoZero"/>
        <c:auto val="1"/>
        <c:lblOffset val="100"/>
        <c:baseTimeUnit val="days"/>
      </c:dateAx>
      <c:valAx>
        <c:axId val="304892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887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trendset.muenchen</c:v>
                </c:pt>
              </c:strCache>
            </c:strRef>
          </c:cat>
          <c:val>
            <c:numRef>
              <c:f>Sheet1!$B$2</c:f>
              <c:numCache>
                <c:formatCode>General</c:formatCode>
                <c:ptCount val="1"/>
                <c:pt idx="0">
                  <c:v>1031</c:v>
                </c:pt>
              </c:numCache>
            </c:numRef>
          </c:val>
          <c:extLst>
            <c:ext xmlns:c16="http://schemas.microsoft.com/office/drawing/2014/chart" uri="{C3380CC4-5D6E-409C-BE32-E72D297353CC}">
              <c16:uniqueId val="{00000000-57C0-4142-A2AC-FE89E8EB55D5}"/>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trendset.muenchen</c:v>
                </c:pt>
              </c:strCache>
            </c:strRef>
          </c:cat>
          <c:val>
            <c:numRef>
              <c:f>Sheet1!$C$2</c:f>
              <c:numCache>
                <c:formatCode>General</c:formatCode>
                <c:ptCount val="1"/>
                <c:pt idx="0">
                  <c:v>917.29411764705901</c:v>
                </c:pt>
              </c:numCache>
            </c:numRef>
          </c:val>
          <c:extLst>
            <c:ext xmlns:c16="http://schemas.microsoft.com/office/drawing/2014/chart" uri="{C3380CC4-5D6E-409C-BE32-E72D297353CC}">
              <c16:uniqueId val="{00000001-57C0-4142-A2AC-FE89E8EB55D5}"/>
            </c:ext>
          </c:extLst>
        </c:ser>
        <c:dLbls>
          <c:showLegendKey val="0"/>
          <c:showVal val="0"/>
          <c:showCatName val="0"/>
          <c:showSerName val="0"/>
          <c:showPercent val="0"/>
          <c:showBubbleSize val="0"/>
        </c:dLbls>
        <c:gapWidth val="150"/>
        <c:overlap val="100"/>
        <c:axId val="465323440"/>
        <c:axId val="465325080"/>
      </c:barChart>
      <c:catAx>
        <c:axId val="465323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325080"/>
        <c:crosses val="autoZero"/>
        <c:auto val="1"/>
        <c:lblAlgn val="ctr"/>
        <c:lblOffset val="100"/>
        <c:noMultiLvlLbl val="0"/>
      </c:catAx>
      <c:valAx>
        <c:axId val="465325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323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trendset.muenchen</c:v>
                </c:pt>
              </c:strCache>
            </c:strRef>
          </c:tx>
          <c:spPr>
            <a:solidFill>
              <a:schemeClr val="accent1"/>
            </a:solidFill>
            <a:ln>
              <a:noFill/>
            </a:ln>
            <a:effectLst/>
          </c:spPr>
          <c:invertIfNegative val="0"/>
          <c:cat>
            <c:strRef>
              <c:f>Sheet1!$A$2:$A$3</c:f>
              <c:strCache>
                <c:ptCount val="2"/>
                <c:pt idx="0">
                  <c:v>Carousel</c:v>
                </c:pt>
                <c:pt idx="1">
                  <c:v>Image</c:v>
                </c:pt>
              </c:strCache>
            </c:strRef>
          </c:cat>
          <c:val>
            <c:numRef>
              <c:f>Sheet1!$B$2:$B$3</c:f>
              <c:numCache>
                <c:formatCode>General</c:formatCode>
                <c:ptCount val="2"/>
                <c:pt idx="0">
                  <c:v>2.0160094132870299</c:v>
                </c:pt>
                <c:pt idx="1">
                  <c:v>1.5042730379939999</c:v>
                </c:pt>
              </c:numCache>
            </c:numRef>
          </c:val>
          <c:extLst>
            <c:ext xmlns:c16="http://schemas.microsoft.com/office/drawing/2014/chart" uri="{C3380CC4-5D6E-409C-BE32-E72D297353CC}">
              <c16:uniqueId val="{00000000-1159-4EC0-BA8D-459BBFAD4698}"/>
            </c:ext>
          </c:extLst>
        </c:ser>
        <c:dLbls>
          <c:showLegendKey val="0"/>
          <c:showVal val="0"/>
          <c:showCatName val="0"/>
          <c:showSerName val="0"/>
          <c:showPercent val="0"/>
          <c:showBubbleSize val="0"/>
        </c:dLbls>
        <c:gapWidth val="219"/>
        <c:overlap val="-27"/>
        <c:axId val="465317208"/>
        <c:axId val="465318520"/>
      </c:barChart>
      <c:catAx>
        <c:axId val="465317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318520"/>
        <c:crosses val="autoZero"/>
        <c:auto val="1"/>
        <c:lblAlgn val="ctr"/>
        <c:lblOffset val="100"/>
        <c:noMultiLvlLbl val="0"/>
      </c:catAx>
      <c:valAx>
        <c:axId val="465318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317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trendset.muenchen</c:v>
                </c:pt>
              </c:strCache>
            </c:strRef>
          </c:cat>
          <c:val>
            <c:numRef>
              <c:f>Sheet1!$B$2</c:f>
              <c:numCache>
                <c:formatCode>General</c:formatCode>
                <c:ptCount val="1"/>
                <c:pt idx="0">
                  <c:v>73.6666666666667</c:v>
                </c:pt>
              </c:numCache>
            </c:numRef>
          </c:val>
          <c:extLst>
            <c:ext xmlns:c16="http://schemas.microsoft.com/office/drawing/2014/chart" uri="{C3380CC4-5D6E-409C-BE32-E72D297353CC}">
              <c16:uniqueId val="{00000000-448E-4915-B685-F77A321DA772}"/>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trendset.muenchen</c:v>
                </c:pt>
              </c:strCache>
            </c:strRef>
          </c:cat>
          <c:val>
            <c:numRef>
              <c:f>Sheet1!$C$2</c:f>
              <c:numCache>
                <c:formatCode>General</c:formatCode>
                <c:ptCount val="1"/>
                <c:pt idx="0">
                  <c:v>53.941176470588204</c:v>
                </c:pt>
              </c:numCache>
            </c:numRef>
          </c:val>
          <c:extLst>
            <c:ext xmlns:c16="http://schemas.microsoft.com/office/drawing/2014/chart" uri="{C3380CC4-5D6E-409C-BE32-E72D297353CC}">
              <c16:uniqueId val="{00000001-448E-4915-B685-F77A321DA772}"/>
            </c:ext>
          </c:extLst>
        </c:ser>
        <c:dLbls>
          <c:showLegendKey val="0"/>
          <c:showVal val="0"/>
          <c:showCatName val="0"/>
          <c:showSerName val="0"/>
          <c:showPercent val="0"/>
          <c:showBubbleSize val="0"/>
        </c:dLbls>
        <c:gapWidth val="150"/>
        <c:overlap val="100"/>
        <c:axId val="465320488"/>
        <c:axId val="465324752"/>
      </c:barChart>
      <c:catAx>
        <c:axId val="465320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324752"/>
        <c:crosses val="autoZero"/>
        <c:auto val="1"/>
        <c:lblAlgn val="ctr"/>
        <c:lblOffset val="100"/>
        <c:noMultiLvlLbl val="0"/>
      </c:catAx>
      <c:valAx>
        <c:axId val="4653247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320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703FC-48DB-4829-9B8D-F7E8BB08386E}"/>
              </a:ext>
            </a:extLst>
          </p:cNvPr>
          <p:cNvSpPr>
            <a:spLocks noGrp="1"/>
          </p:cNvSpPr>
          <p:nvPr>
            <p:ph type="ctrTitle"/>
          </p:nvPr>
        </p:nvSpPr>
        <p:spPr/>
        <p:txBody>
          <a:bodyPr/>
          <a:lstStyle/>
          <a:p>
            <a:r>
              <a:rPr lang="en-US"/>
              <a:t>Instagram Quartal</a:t>
            </a:r>
          </a:p>
        </p:txBody>
      </p:sp>
      <p:sp>
        <p:nvSpPr>
          <p:cNvPr id="3" name="Subtitle 2">
            <a:extLst>
              <a:ext uri="{FF2B5EF4-FFF2-40B4-BE49-F238E27FC236}">
                <a16:creationId xmlns:a16="http://schemas.microsoft.com/office/drawing/2014/main" id="{EA71E101-2342-4904-B6BF-255A9A092D16}"/>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118384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67C54-9323-496D-8DC1-A8990D95896E}"/>
              </a:ext>
            </a:extLst>
          </p:cNvPr>
          <p:cNvSpPr>
            <a:spLocks noGrp="1"/>
          </p:cNvSpPr>
          <p:nvPr>
            <p:ph type="title"/>
          </p:nvPr>
        </p:nvSpPr>
        <p:spPr/>
        <p:txBody>
          <a:bodyPr/>
          <a:lstStyle/>
          <a:p>
            <a:r>
              <a:rPr lang="en-US"/>
              <a:t>Instagram Key Metrics Table | TrendSet</a:t>
            </a:r>
          </a:p>
        </p:txBody>
      </p:sp>
      <p:graphicFrame>
        <p:nvGraphicFramePr>
          <p:cNvPr id="5" name="Table Placeholder 4">
            <a:extLst>
              <a:ext uri="{FF2B5EF4-FFF2-40B4-BE49-F238E27FC236}">
                <a16:creationId xmlns:a16="http://schemas.microsoft.com/office/drawing/2014/main" id="{D8F5BDB5-3D37-4A55-BCF8-169EB2B59067}"/>
              </a:ext>
            </a:extLst>
          </p:cNvPr>
          <p:cNvGraphicFramePr>
            <a:graphicFrameLocks noGrp="1"/>
          </p:cNvGraphicFramePr>
          <p:nvPr>
            <p:ph type="tbl" sz="quarter" idx="13"/>
            <p:extLst>
              <p:ext uri="{D42A27DB-BD31-4B8C-83A1-F6EECF244321}">
                <p14:modId xmlns:p14="http://schemas.microsoft.com/office/powerpoint/2010/main" val="2487108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72200057"/>
                    </a:ext>
                  </a:extLst>
                </a:gridCol>
                <a:gridCol w="699516">
                  <a:extLst>
                    <a:ext uri="{9D8B030D-6E8A-4147-A177-3AD203B41FA5}">
                      <a16:colId xmlns:a16="http://schemas.microsoft.com/office/drawing/2014/main" val="3053563809"/>
                    </a:ext>
                  </a:extLst>
                </a:gridCol>
                <a:gridCol w="699516">
                  <a:extLst>
                    <a:ext uri="{9D8B030D-6E8A-4147-A177-3AD203B41FA5}">
                      <a16:colId xmlns:a16="http://schemas.microsoft.com/office/drawing/2014/main" val="1686674939"/>
                    </a:ext>
                  </a:extLst>
                </a:gridCol>
                <a:gridCol w="658368">
                  <a:extLst>
                    <a:ext uri="{9D8B030D-6E8A-4147-A177-3AD203B41FA5}">
                      <a16:colId xmlns:a16="http://schemas.microsoft.com/office/drawing/2014/main" val="1364798196"/>
                    </a:ext>
                  </a:extLst>
                </a:gridCol>
                <a:gridCol w="658368">
                  <a:extLst>
                    <a:ext uri="{9D8B030D-6E8A-4147-A177-3AD203B41FA5}">
                      <a16:colId xmlns:a16="http://schemas.microsoft.com/office/drawing/2014/main" val="1060748732"/>
                    </a:ext>
                  </a:extLst>
                </a:gridCol>
                <a:gridCol w="658368">
                  <a:extLst>
                    <a:ext uri="{9D8B030D-6E8A-4147-A177-3AD203B41FA5}">
                      <a16:colId xmlns:a16="http://schemas.microsoft.com/office/drawing/2014/main" val="331844690"/>
                    </a:ext>
                  </a:extLst>
                </a:gridCol>
                <a:gridCol w="699516">
                  <a:extLst>
                    <a:ext uri="{9D8B030D-6E8A-4147-A177-3AD203B41FA5}">
                      <a16:colId xmlns:a16="http://schemas.microsoft.com/office/drawing/2014/main" val="1937383851"/>
                    </a:ext>
                  </a:extLst>
                </a:gridCol>
                <a:gridCol w="699516">
                  <a:extLst>
                    <a:ext uri="{9D8B030D-6E8A-4147-A177-3AD203B41FA5}">
                      <a16:colId xmlns:a16="http://schemas.microsoft.com/office/drawing/2014/main" val="691237660"/>
                    </a:ext>
                  </a:extLst>
                </a:gridCol>
                <a:gridCol w="699516">
                  <a:extLst>
                    <a:ext uri="{9D8B030D-6E8A-4147-A177-3AD203B41FA5}">
                      <a16:colId xmlns:a16="http://schemas.microsoft.com/office/drawing/2014/main" val="2841344462"/>
                    </a:ext>
                  </a:extLst>
                </a:gridCol>
                <a:gridCol w="658368">
                  <a:extLst>
                    <a:ext uri="{9D8B030D-6E8A-4147-A177-3AD203B41FA5}">
                      <a16:colId xmlns:a16="http://schemas.microsoft.com/office/drawing/2014/main" val="218836566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504135747"/>
                  </a:ext>
                </a:extLst>
              </a:tr>
              <a:tr h="370840">
                <a:tc>
                  <a:txBody>
                    <a:bodyPr/>
                    <a:lstStyle/>
                    <a:p>
                      <a:r>
                        <a:rPr lang="en-US" sz="1000"/>
                        <a:t>trendset.muenchen</a:t>
                      </a:r>
                    </a:p>
                  </a:txBody>
                  <a:tcPr/>
                </a:tc>
                <a:tc>
                  <a:txBody>
                    <a:bodyPr/>
                    <a:lstStyle/>
                    <a:p>
                      <a:r>
                        <a:rPr lang="en-US" sz="1000"/>
                        <a:t>3963</a:t>
                      </a:r>
                    </a:p>
                  </a:txBody>
                  <a:tcPr/>
                </a:tc>
                <a:tc>
                  <a:txBody>
                    <a:bodyPr/>
                    <a:lstStyle/>
                    <a:p>
                      <a:r>
                        <a:rPr lang="en-US" sz="1000"/>
                        <a:t>1174</a:t>
                      </a:r>
                    </a:p>
                  </a:txBody>
                  <a:tcPr/>
                </a:tc>
                <a:tc>
                  <a:txBody>
                    <a:bodyPr/>
                    <a:lstStyle/>
                    <a:p>
                      <a:r>
                        <a:rPr lang="en-US" sz="1000"/>
                        <a:t>17</a:t>
                      </a:r>
                    </a:p>
                  </a:txBody>
                  <a:tcPr/>
                </a:tc>
                <a:tc>
                  <a:txBody>
                    <a:bodyPr/>
                    <a:lstStyle/>
                    <a:p>
                      <a:r>
                        <a:rPr lang="en-US" sz="1000"/>
                        <a:t>3</a:t>
                      </a:r>
                    </a:p>
                  </a:txBody>
                  <a:tcPr/>
                </a:tc>
                <a:tc>
                  <a:txBody>
                    <a:bodyPr/>
                    <a:lstStyle/>
                    <a:p>
                      <a:r>
                        <a:rPr lang="en-US" sz="1000"/>
                        <a:t>0</a:t>
                      </a:r>
                    </a:p>
                  </a:txBody>
                  <a:tcPr/>
                </a:tc>
                <a:tc>
                  <a:txBody>
                    <a:bodyPr/>
                    <a:lstStyle/>
                    <a:p>
                      <a:r>
                        <a:rPr lang="en-US" sz="1000"/>
                        <a:t>20</a:t>
                      </a:r>
                    </a:p>
                  </a:txBody>
                  <a:tcPr/>
                </a:tc>
                <a:tc>
                  <a:txBody>
                    <a:bodyPr/>
                    <a:lstStyle/>
                    <a:p>
                      <a:r>
                        <a:rPr lang="en-US" sz="1000"/>
                        <a:t>1067</a:t>
                      </a:r>
                    </a:p>
                  </a:txBody>
                  <a:tcPr/>
                </a:tc>
                <a:tc>
                  <a:txBody>
                    <a:bodyPr/>
                    <a:lstStyle/>
                    <a:p>
                      <a:r>
                        <a:rPr lang="en-US" sz="1000"/>
                        <a:t>43</a:t>
                      </a:r>
                    </a:p>
                  </a:txBody>
                  <a:tcPr/>
                </a:tc>
                <a:tc>
                  <a:txBody>
                    <a:bodyPr/>
                    <a:lstStyle/>
                    <a:p>
                      <a:r>
                        <a:rPr lang="en-US" sz="1000"/>
                        <a:t>1.6440 %</a:t>
                      </a:r>
                    </a:p>
                  </a:txBody>
                  <a:tcPr/>
                </a:tc>
                <a:extLst>
                  <a:ext uri="{0D108BD9-81ED-4DB2-BD59-A6C34878D82A}">
                    <a16:rowId xmlns:a16="http://schemas.microsoft.com/office/drawing/2014/main" val="3427208374"/>
                  </a:ext>
                </a:extLst>
              </a:tr>
            </a:tbl>
          </a:graphicData>
        </a:graphic>
      </p:graphicFrame>
      <p:sp>
        <p:nvSpPr>
          <p:cNvPr id="4" name="Text Placeholder 3">
            <a:extLst>
              <a:ext uri="{FF2B5EF4-FFF2-40B4-BE49-F238E27FC236}">
                <a16:creationId xmlns:a16="http://schemas.microsoft.com/office/drawing/2014/main" id="{F41B6D91-302F-4BE6-BDB5-3D53703A6D6E}"/>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41085596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EF283-D1E1-4508-BE45-9C56E2AA4C69}"/>
              </a:ext>
            </a:extLst>
          </p:cNvPr>
          <p:cNvSpPr>
            <a:spLocks noGrp="1"/>
          </p:cNvSpPr>
          <p:nvPr>
            <p:ph type="title"/>
          </p:nvPr>
        </p:nvSpPr>
        <p:spPr/>
        <p:txBody>
          <a:bodyPr/>
          <a:lstStyle/>
          <a:p>
            <a:r>
              <a:rPr lang="en-US"/>
              <a:t>Instagram Key Metrics Table | TrendSet</a:t>
            </a:r>
          </a:p>
        </p:txBody>
      </p:sp>
      <p:graphicFrame>
        <p:nvGraphicFramePr>
          <p:cNvPr id="5" name="Table Placeholder 4">
            <a:extLst>
              <a:ext uri="{FF2B5EF4-FFF2-40B4-BE49-F238E27FC236}">
                <a16:creationId xmlns:a16="http://schemas.microsoft.com/office/drawing/2014/main" id="{9034C81D-B2E1-4287-84E9-20D696770448}"/>
              </a:ext>
            </a:extLst>
          </p:cNvPr>
          <p:cNvGraphicFramePr>
            <a:graphicFrameLocks noGrp="1"/>
          </p:cNvGraphicFramePr>
          <p:nvPr>
            <p:ph type="tbl" sz="quarter" idx="13"/>
            <p:extLst>
              <p:ext uri="{D42A27DB-BD31-4B8C-83A1-F6EECF244321}">
                <p14:modId xmlns:p14="http://schemas.microsoft.com/office/powerpoint/2010/main" val="441935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1231326077"/>
                    </a:ext>
                  </a:extLst>
                </a:gridCol>
                <a:gridCol w="576072">
                  <a:extLst>
                    <a:ext uri="{9D8B030D-6E8A-4147-A177-3AD203B41FA5}">
                      <a16:colId xmlns:a16="http://schemas.microsoft.com/office/drawing/2014/main" val="4059378146"/>
                    </a:ext>
                  </a:extLst>
                </a:gridCol>
                <a:gridCol w="576072">
                  <a:extLst>
                    <a:ext uri="{9D8B030D-6E8A-4147-A177-3AD203B41FA5}">
                      <a16:colId xmlns:a16="http://schemas.microsoft.com/office/drawing/2014/main" val="2238051473"/>
                    </a:ext>
                  </a:extLst>
                </a:gridCol>
                <a:gridCol w="576072">
                  <a:extLst>
                    <a:ext uri="{9D8B030D-6E8A-4147-A177-3AD203B41FA5}">
                      <a16:colId xmlns:a16="http://schemas.microsoft.com/office/drawing/2014/main" val="3052556862"/>
                    </a:ext>
                  </a:extLst>
                </a:gridCol>
                <a:gridCol w="576072">
                  <a:extLst>
                    <a:ext uri="{9D8B030D-6E8A-4147-A177-3AD203B41FA5}">
                      <a16:colId xmlns:a16="http://schemas.microsoft.com/office/drawing/2014/main" val="2799951580"/>
                    </a:ext>
                  </a:extLst>
                </a:gridCol>
                <a:gridCol w="576072">
                  <a:extLst>
                    <a:ext uri="{9D8B030D-6E8A-4147-A177-3AD203B41FA5}">
                      <a16:colId xmlns:a16="http://schemas.microsoft.com/office/drawing/2014/main" val="499749338"/>
                    </a:ext>
                  </a:extLst>
                </a:gridCol>
                <a:gridCol w="576072">
                  <a:extLst>
                    <a:ext uri="{9D8B030D-6E8A-4147-A177-3AD203B41FA5}">
                      <a16:colId xmlns:a16="http://schemas.microsoft.com/office/drawing/2014/main" val="662659872"/>
                    </a:ext>
                  </a:extLst>
                </a:gridCol>
                <a:gridCol w="576072">
                  <a:extLst>
                    <a:ext uri="{9D8B030D-6E8A-4147-A177-3AD203B41FA5}">
                      <a16:colId xmlns:a16="http://schemas.microsoft.com/office/drawing/2014/main" val="2143562579"/>
                    </a:ext>
                  </a:extLst>
                </a:gridCol>
                <a:gridCol w="576072">
                  <a:extLst>
                    <a:ext uri="{9D8B030D-6E8A-4147-A177-3AD203B41FA5}">
                      <a16:colId xmlns:a16="http://schemas.microsoft.com/office/drawing/2014/main" val="1650739848"/>
                    </a:ext>
                  </a:extLst>
                </a:gridCol>
                <a:gridCol w="576072">
                  <a:extLst>
                    <a:ext uri="{9D8B030D-6E8A-4147-A177-3AD203B41FA5}">
                      <a16:colId xmlns:a16="http://schemas.microsoft.com/office/drawing/2014/main" val="2136895855"/>
                    </a:ext>
                  </a:extLst>
                </a:gridCol>
                <a:gridCol w="576072">
                  <a:extLst>
                    <a:ext uri="{9D8B030D-6E8A-4147-A177-3AD203B41FA5}">
                      <a16:colId xmlns:a16="http://schemas.microsoft.com/office/drawing/2014/main" val="896814904"/>
                    </a:ext>
                  </a:extLst>
                </a:gridCol>
                <a:gridCol w="576072">
                  <a:extLst>
                    <a:ext uri="{9D8B030D-6E8A-4147-A177-3AD203B41FA5}">
                      <a16:colId xmlns:a16="http://schemas.microsoft.com/office/drawing/2014/main" val="1794464284"/>
                    </a:ext>
                  </a:extLst>
                </a:gridCol>
                <a:gridCol w="576072">
                  <a:extLst>
                    <a:ext uri="{9D8B030D-6E8A-4147-A177-3AD203B41FA5}">
                      <a16:colId xmlns:a16="http://schemas.microsoft.com/office/drawing/2014/main" val="2988196348"/>
                    </a:ext>
                  </a:extLst>
                </a:gridCol>
                <a:gridCol w="576072">
                  <a:extLst>
                    <a:ext uri="{9D8B030D-6E8A-4147-A177-3AD203B41FA5}">
                      <a16:colId xmlns:a16="http://schemas.microsoft.com/office/drawing/2014/main" val="2691759961"/>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Avg. Story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1573428307"/>
                  </a:ext>
                </a:extLst>
              </a:tr>
              <a:tr h="370840">
                <a:tc>
                  <a:txBody>
                    <a:bodyPr/>
                    <a:lstStyle/>
                    <a:p>
                      <a:r>
                        <a:rPr lang="en-US" sz="1000"/>
                        <a:t>trendset.muenchen</a:t>
                      </a:r>
                    </a:p>
                  </a:txBody>
                  <a:tcPr/>
                </a:tc>
                <a:tc>
                  <a:txBody>
                    <a:bodyPr/>
                    <a:lstStyle/>
                    <a:p>
                      <a:r>
                        <a:rPr lang="en-US" sz="1000"/>
                        <a:t>20</a:t>
                      </a:r>
                    </a:p>
                  </a:txBody>
                  <a:tcPr/>
                </a:tc>
                <a:tc>
                  <a:txBody>
                    <a:bodyPr/>
                    <a:lstStyle/>
                    <a:p>
                      <a:r>
                        <a:rPr lang="en-US" sz="1000"/>
                        <a:t>78</a:t>
                      </a:r>
                    </a:p>
                  </a:txBody>
                  <a:tcPr/>
                </a:tc>
                <a:tc>
                  <a:txBody>
                    <a:bodyPr/>
                    <a:lstStyle/>
                    <a:p>
                      <a:r>
                        <a:rPr lang="en-US" sz="1000"/>
                        <a:t>1067</a:t>
                      </a:r>
                    </a:p>
                  </a:txBody>
                  <a:tcPr/>
                </a:tc>
                <a:tc>
                  <a:txBody>
                    <a:bodyPr/>
                    <a:lstStyle/>
                    <a:p>
                      <a:r>
                        <a:rPr lang="en-US" sz="1000"/>
                        <a:t>43</a:t>
                      </a:r>
                    </a:p>
                  </a:txBody>
                  <a:tcPr/>
                </a:tc>
                <a:tc>
                  <a:txBody>
                    <a:bodyPr/>
                    <a:lstStyle/>
                    <a:p>
                      <a:r>
                        <a:rPr lang="en-US" sz="1000"/>
                        <a:t>26619</a:t>
                      </a:r>
                    </a:p>
                  </a:txBody>
                  <a:tcPr/>
                </a:tc>
                <a:tc>
                  <a:txBody>
                    <a:bodyPr/>
                    <a:lstStyle/>
                    <a:p>
                      <a:r>
                        <a:rPr lang="en-US" sz="1000"/>
                        <a:t>54750</a:t>
                      </a:r>
                    </a:p>
                  </a:txBody>
                  <a:tcPr/>
                </a:tc>
                <a:tc>
                  <a:txBody>
                    <a:bodyPr/>
                    <a:lstStyle/>
                    <a:p>
                      <a:r>
                        <a:rPr lang="en-US" sz="1000"/>
                        <a:t>1138</a:t>
                      </a:r>
                    </a:p>
                  </a:txBody>
                  <a:tcPr/>
                </a:tc>
                <a:tc>
                  <a:txBody>
                    <a:bodyPr/>
                    <a:lstStyle/>
                    <a:p>
                      <a:r>
                        <a:rPr lang="en-US" sz="1000"/>
                        <a:t>934.35</a:t>
                      </a:r>
                    </a:p>
                  </a:txBody>
                  <a:tcPr/>
                </a:tc>
                <a:tc>
                  <a:txBody>
                    <a:bodyPr/>
                    <a:lstStyle/>
                    <a:p>
                      <a:r>
                        <a:rPr lang="en-US" sz="1000"/>
                        <a:t>599.34615384615</a:t>
                      </a:r>
                    </a:p>
                  </a:txBody>
                  <a:tcPr/>
                </a:tc>
                <a:tc>
                  <a:txBody>
                    <a:bodyPr/>
                    <a:lstStyle/>
                    <a:p>
                      <a:r>
                        <a:rPr lang="en-US" sz="1000"/>
                        <a:t>28</a:t>
                      </a:r>
                    </a:p>
                  </a:txBody>
                  <a:tcPr/>
                </a:tc>
                <a:tc>
                  <a:txBody>
                    <a:bodyPr/>
                    <a:lstStyle/>
                    <a:p>
                      <a:r>
                        <a:rPr lang="en-US" sz="1000"/>
                        <a:t>17</a:t>
                      </a:r>
                    </a:p>
                  </a:txBody>
                  <a:tcPr/>
                </a:tc>
                <a:tc>
                  <a:txBody>
                    <a:bodyPr/>
                    <a:lstStyle/>
                    <a:p>
                      <a:r>
                        <a:rPr lang="en-US" sz="1000"/>
                        <a:t>3</a:t>
                      </a:r>
                    </a:p>
                  </a:txBody>
                  <a:tcPr/>
                </a:tc>
                <a:tc>
                  <a:txBody>
                    <a:bodyPr/>
                    <a:lstStyle/>
                    <a:p>
                      <a:r>
                        <a:rPr lang="en-US" sz="1000"/>
                        <a:t>0</a:t>
                      </a:r>
                    </a:p>
                  </a:txBody>
                  <a:tcPr/>
                </a:tc>
                <a:extLst>
                  <a:ext uri="{0D108BD9-81ED-4DB2-BD59-A6C34878D82A}">
                    <a16:rowId xmlns:a16="http://schemas.microsoft.com/office/drawing/2014/main" val="1137080130"/>
                  </a:ext>
                </a:extLst>
              </a:tr>
            </a:tbl>
          </a:graphicData>
        </a:graphic>
      </p:graphicFrame>
      <p:sp>
        <p:nvSpPr>
          <p:cNvPr id="4" name="Text Placeholder 3">
            <a:extLst>
              <a:ext uri="{FF2B5EF4-FFF2-40B4-BE49-F238E27FC236}">
                <a16:creationId xmlns:a16="http://schemas.microsoft.com/office/drawing/2014/main" id="{58D60908-4002-4176-BB08-848989696878}"/>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1945243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68F10-000C-4C20-9723-41533C2511D8}"/>
              </a:ext>
            </a:extLst>
          </p:cNvPr>
          <p:cNvSpPr>
            <a:spLocks noGrp="1"/>
          </p:cNvSpPr>
          <p:nvPr>
            <p:ph type="title"/>
          </p:nvPr>
        </p:nvSpPr>
        <p:spPr/>
        <p:txBody>
          <a:bodyPr/>
          <a:lstStyle/>
          <a:p>
            <a:r>
              <a:rPr lang="en-US"/>
              <a:t>Instagram Followers Total | TrendSet</a:t>
            </a:r>
          </a:p>
        </p:txBody>
      </p:sp>
      <p:graphicFrame>
        <p:nvGraphicFramePr>
          <p:cNvPr id="6" name="Chart Placeholder 5">
            <a:extLst>
              <a:ext uri="{FF2B5EF4-FFF2-40B4-BE49-F238E27FC236}">
                <a16:creationId xmlns:a16="http://schemas.microsoft.com/office/drawing/2014/main" id="{4891F23F-B3F4-42E6-AB74-0DAE0318DDAF}"/>
              </a:ext>
            </a:extLst>
          </p:cNvPr>
          <p:cNvGraphicFramePr>
            <a:graphicFrameLocks noGrp="1"/>
          </p:cNvGraphicFramePr>
          <p:nvPr>
            <p:ph type="chart" sz="quarter" idx="13"/>
            <p:extLst>
              <p:ext uri="{D42A27DB-BD31-4B8C-83A1-F6EECF244321}">
                <p14:modId xmlns:p14="http://schemas.microsoft.com/office/powerpoint/2010/main" val="2017533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A68F0C-5C8F-4E8F-A684-768228B946F4}"/>
              </a:ext>
            </a:extLst>
          </p:cNvPr>
          <p:cNvSpPr>
            <a:spLocks noGrp="1"/>
          </p:cNvSpPr>
          <p:nvPr>
            <p:ph type="body" sz="quarter" idx="14"/>
          </p:nvPr>
        </p:nvSpPr>
        <p:spPr/>
        <p:txBody>
          <a:bodyPr/>
          <a:lstStyle/>
          <a:p>
            <a:r>
              <a:rPr lang="en-US"/>
              <a:t>07/01/2019 - 09/30/2019</a:t>
            </a:r>
          </a:p>
        </p:txBody>
      </p:sp>
      <p:sp>
        <p:nvSpPr>
          <p:cNvPr id="5" name="Footer Placeholder 4">
            <a:extLst>
              <a:ext uri="{FF2B5EF4-FFF2-40B4-BE49-F238E27FC236}">
                <a16:creationId xmlns:a16="http://schemas.microsoft.com/office/drawing/2014/main" id="{40572636-297A-418B-85FD-8AE246E664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3577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46617-3B5A-4B33-86EB-F79E6F8EB249}"/>
              </a:ext>
            </a:extLst>
          </p:cNvPr>
          <p:cNvSpPr>
            <a:spLocks noGrp="1"/>
          </p:cNvSpPr>
          <p:nvPr>
            <p:ph type="title"/>
          </p:nvPr>
        </p:nvSpPr>
        <p:spPr/>
        <p:txBody>
          <a:bodyPr/>
          <a:lstStyle/>
          <a:p>
            <a:r>
              <a:rPr lang="en-US"/>
              <a:t>Instagram Followers Table | TrendSet</a:t>
            </a:r>
          </a:p>
        </p:txBody>
      </p:sp>
      <p:graphicFrame>
        <p:nvGraphicFramePr>
          <p:cNvPr id="5" name="Table Placeholder 4">
            <a:extLst>
              <a:ext uri="{FF2B5EF4-FFF2-40B4-BE49-F238E27FC236}">
                <a16:creationId xmlns:a16="http://schemas.microsoft.com/office/drawing/2014/main" id="{29837352-1CA6-48DE-90F6-0A37CB1748AC}"/>
              </a:ext>
            </a:extLst>
          </p:cNvPr>
          <p:cNvGraphicFramePr>
            <a:graphicFrameLocks noGrp="1"/>
          </p:cNvGraphicFramePr>
          <p:nvPr>
            <p:ph type="tbl" sz="quarter" idx="13"/>
            <p:extLst>
              <p:ext uri="{D42A27DB-BD31-4B8C-83A1-F6EECF244321}">
                <p14:modId xmlns:p14="http://schemas.microsoft.com/office/powerpoint/2010/main" val="2743468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64108622"/>
                    </a:ext>
                  </a:extLst>
                </a:gridCol>
                <a:gridCol w="1234440">
                  <a:extLst>
                    <a:ext uri="{9D8B030D-6E8A-4147-A177-3AD203B41FA5}">
                      <a16:colId xmlns:a16="http://schemas.microsoft.com/office/drawing/2014/main" val="2320825603"/>
                    </a:ext>
                  </a:extLst>
                </a:gridCol>
                <a:gridCol w="822960">
                  <a:extLst>
                    <a:ext uri="{9D8B030D-6E8A-4147-A177-3AD203B41FA5}">
                      <a16:colId xmlns:a16="http://schemas.microsoft.com/office/drawing/2014/main" val="2615516458"/>
                    </a:ext>
                  </a:extLst>
                </a:gridCol>
                <a:gridCol w="822960">
                  <a:extLst>
                    <a:ext uri="{9D8B030D-6E8A-4147-A177-3AD203B41FA5}">
                      <a16:colId xmlns:a16="http://schemas.microsoft.com/office/drawing/2014/main" val="69339898"/>
                    </a:ext>
                  </a:extLst>
                </a:gridCol>
                <a:gridCol w="822960">
                  <a:extLst>
                    <a:ext uri="{9D8B030D-6E8A-4147-A177-3AD203B41FA5}">
                      <a16:colId xmlns:a16="http://schemas.microsoft.com/office/drawing/2014/main" val="3468845091"/>
                    </a:ext>
                  </a:extLst>
                </a:gridCol>
                <a:gridCol w="822960">
                  <a:extLst>
                    <a:ext uri="{9D8B030D-6E8A-4147-A177-3AD203B41FA5}">
                      <a16:colId xmlns:a16="http://schemas.microsoft.com/office/drawing/2014/main" val="3617252204"/>
                    </a:ext>
                  </a:extLst>
                </a:gridCol>
                <a:gridCol w="822960">
                  <a:extLst>
                    <a:ext uri="{9D8B030D-6E8A-4147-A177-3AD203B41FA5}">
                      <a16:colId xmlns:a16="http://schemas.microsoft.com/office/drawing/2014/main" val="113817352"/>
                    </a:ext>
                  </a:extLst>
                </a:gridCol>
                <a:gridCol w="822960">
                  <a:extLst>
                    <a:ext uri="{9D8B030D-6E8A-4147-A177-3AD203B41FA5}">
                      <a16:colId xmlns:a16="http://schemas.microsoft.com/office/drawing/2014/main" val="55877591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480123277"/>
                  </a:ext>
                </a:extLst>
              </a:tr>
              <a:tr h="370840">
                <a:tc>
                  <a:txBody>
                    <a:bodyPr/>
                    <a:lstStyle/>
                    <a:p>
                      <a:r>
                        <a:rPr lang="en-US" sz="1000"/>
                        <a:t>trendset.muenchen</a:t>
                      </a:r>
                    </a:p>
                  </a:txBody>
                  <a:tcPr/>
                </a:tc>
                <a:tc>
                  <a:txBody>
                    <a:bodyPr/>
                    <a:lstStyle/>
                    <a:p>
                      <a:r>
                        <a:rPr lang="en-US" sz="1000"/>
                        <a:t>3963</a:t>
                      </a:r>
                    </a:p>
                  </a:txBody>
                  <a:tcPr/>
                </a:tc>
                <a:tc>
                  <a:txBody>
                    <a:bodyPr/>
                    <a:lstStyle/>
                    <a:p>
                      <a:r>
                        <a:rPr lang="en-US" sz="1000"/>
                        <a:t>-4</a:t>
                      </a:r>
                    </a:p>
                  </a:txBody>
                  <a:tcPr/>
                </a:tc>
                <a:tc>
                  <a:txBody>
                    <a:bodyPr/>
                    <a:lstStyle/>
                    <a:p>
                      <a:r>
                        <a:rPr lang="en-US" sz="1000"/>
                        <a:t>-0.1 %</a:t>
                      </a:r>
                    </a:p>
                  </a:txBody>
                  <a:tcPr/>
                </a:tc>
                <a:tc>
                  <a:txBody>
                    <a:bodyPr/>
                    <a:lstStyle/>
                    <a:p>
                      <a:r>
                        <a:rPr lang="en-US" sz="1000"/>
                        <a:t>-6</a:t>
                      </a:r>
                    </a:p>
                  </a:txBody>
                  <a:tcPr/>
                </a:tc>
                <a:tc>
                  <a:txBody>
                    <a:bodyPr/>
                    <a:lstStyle/>
                    <a:p>
                      <a:r>
                        <a:rPr lang="en-US" sz="1000"/>
                        <a:t>-0.2 %</a:t>
                      </a:r>
                    </a:p>
                  </a:txBody>
                  <a:tcPr/>
                </a:tc>
                <a:tc>
                  <a:txBody>
                    <a:bodyPr/>
                    <a:lstStyle/>
                    <a:p>
                      <a:r>
                        <a:rPr lang="en-US" sz="1000"/>
                        <a:t>52</a:t>
                      </a:r>
                    </a:p>
                  </a:txBody>
                  <a:tcPr/>
                </a:tc>
                <a:tc>
                  <a:txBody>
                    <a:bodyPr/>
                    <a:lstStyle/>
                    <a:p>
                      <a:r>
                        <a:rPr lang="en-US" sz="1000"/>
                        <a:t>1.3 %</a:t>
                      </a:r>
                    </a:p>
                  </a:txBody>
                  <a:tcPr/>
                </a:tc>
                <a:extLst>
                  <a:ext uri="{0D108BD9-81ED-4DB2-BD59-A6C34878D82A}">
                    <a16:rowId xmlns:a16="http://schemas.microsoft.com/office/drawing/2014/main" val="95944095"/>
                  </a:ext>
                </a:extLst>
              </a:tr>
            </a:tbl>
          </a:graphicData>
        </a:graphic>
      </p:graphicFrame>
      <p:sp>
        <p:nvSpPr>
          <p:cNvPr id="4" name="Text Placeholder 3">
            <a:extLst>
              <a:ext uri="{FF2B5EF4-FFF2-40B4-BE49-F238E27FC236}">
                <a16:creationId xmlns:a16="http://schemas.microsoft.com/office/drawing/2014/main" id="{DC37C62C-A3E6-4584-A901-AF1DA4D6B9AD}"/>
              </a:ext>
            </a:extLst>
          </p:cNvPr>
          <p:cNvSpPr>
            <a:spLocks noGrp="1"/>
          </p:cNvSpPr>
          <p:nvPr>
            <p:ph type="body" sz="quarter" idx="14"/>
          </p:nvPr>
        </p:nvSpPr>
        <p:spPr/>
        <p:txBody>
          <a:bodyPr/>
          <a:lstStyle/>
          <a:p>
            <a:r>
              <a:rPr lang="en-US"/>
              <a:t>08/31/2019 - 09/30/2019</a:t>
            </a:r>
          </a:p>
        </p:txBody>
      </p:sp>
    </p:spTree>
    <p:extLst>
      <p:ext uri="{BB962C8B-B14F-4D97-AF65-F5344CB8AC3E}">
        <p14:creationId xmlns:p14="http://schemas.microsoft.com/office/powerpoint/2010/main" val="1100818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C5CE9-E959-4C15-8816-CCAB1234B1B2}"/>
              </a:ext>
            </a:extLst>
          </p:cNvPr>
          <p:cNvSpPr>
            <a:spLocks noGrp="1"/>
          </p:cNvSpPr>
          <p:nvPr>
            <p:ph type="title"/>
          </p:nvPr>
        </p:nvSpPr>
        <p:spPr/>
        <p:txBody>
          <a:bodyPr/>
          <a:lstStyle/>
          <a:p>
            <a:r>
              <a:rPr lang="en-US"/>
              <a:t>Instagram Posts Table | TrendSet - 1 of 21</a:t>
            </a:r>
          </a:p>
        </p:txBody>
      </p:sp>
      <p:graphicFrame>
        <p:nvGraphicFramePr>
          <p:cNvPr id="5" name="Table Placeholder 4">
            <a:extLst>
              <a:ext uri="{FF2B5EF4-FFF2-40B4-BE49-F238E27FC236}">
                <a16:creationId xmlns:a16="http://schemas.microsoft.com/office/drawing/2014/main" id="{B865EECF-CFF1-41F0-8545-976D75AAE727}"/>
              </a:ext>
            </a:extLst>
          </p:cNvPr>
          <p:cNvGraphicFramePr>
            <a:graphicFrameLocks noGrp="1"/>
          </p:cNvGraphicFramePr>
          <p:nvPr>
            <p:ph type="tbl" sz="quarter" idx="13"/>
            <p:extLst>
              <p:ext uri="{D42A27DB-BD31-4B8C-83A1-F6EECF244321}">
                <p14:modId xmlns:p14="http://schemas.microsoft.com/office/powerpoint/2010/main" val="3560619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235123063"/>
                    </a:ext>
                  </a:extLst>
                </a:gridCol>
                <a:gridCol w="1234439">
                  <a:extLst>
                    <a:ext uri="{9D8B030D-6E8A-4147-A177-3AD203B41FA5}">
                      <a16:colId xmlns:a16="http://schemas.microsoft.com/office/drawing/2014/main" val="2629161235"/>
                    </a:ext>
                  </a:extLst>
                </a:gridCol>
                <a:gridCol w="576072">
                  <a:extLst>
                    <a:ext uri="{9D8B030D-6E8A-4147-A177-3AD203B41FA5}">
                      <a16:colId xmlns:a16="http://schemas.microsoft.com/office/drawing/2014/main" val="717535938"/>
                    </a:ext>
                  </a:extLst>
                </a:gridCol>
                <a:gridCol w="576072">
                  <a:extLst>
                    <a:ext uri="{9D8B030D-6E8A-4147-A177-3AD203B41FA5}">
                      <a16:colId xmlns:a16="http://schemas.microsoft.com/office/drawing/2014/main" val="1303776889"/>
                    </a:ext>
                  </a:extLst>
                </a:gridCol>
                <a:gridCol w="576072">
                  <a:extLst>
                    <a:ext uri="{9D8B030D-6E8A-4147-A177-3AD203B41FA5}">
                      <a16:colId xmlns:a16="http://schemas.microsoft.com/office/drawing/2014/main" val="3397120493"/>
                    </a:ext>
                  </a:extLst>
                </a:gridCol>
                <a:gridCol w="576072">
                  <a:extLst>
                    <a:ext uri="{9D8B030D-6E8A-4147-A177-3AD203B41FA5}">
                      <a16:colId xmlns:a16="http://schemas.microsoft.com/office/drawing/2014/main" val="907914715"/>
                    </a:ext>
                  </a:extLst>
                </a:gridCol>
                <a:gridCol w="576072">
                  <a:extLst>
                    <a:ext uri="{9D8B030D-6E8A-4147-A177-3AD203B41FA5}">
                      <a16:colId xmlns:a16="http://schemas.microsoft.com/office/drawing/2014/main" val="1157176309"/>
                    </a:ext>
                  </a:extLst>
                </a:gridCol>
                <a:gridCol w="576072">
                  <a:extLst>
                    <a:ext uri="{9D8B030D-6E8A-4147-A177-3AD203B41FA5}">
                      <a16:colId xmlns:a16="http://schemas.microsoft.com/office/drawing/2014/main" val="3588252083"/>
                    </a:ext>
                  </a:extLst>
                </a:gridCol>
                <a:gridCol w="576072">
                  <a:extLst>
                    <a:ext uri="{9D8B030D-6E8A-4147-A177-3AD203B41FA5}">
                      <a16:colId xmlns:a16="http://schemas.microsoft.com/office/drawing/2014/main" val="4003263583"/>
                    </a:ext>
                  </a:extLst>
                </a:gridCol>
                <a:gridCol w="576072">
                  <a:extLst>
                    <a:ext uri="{9D8B030D-6E8A-4147-A177-3AD203B41FA5}">
                      <a16:colId xmlns:a16="http://schemas.microsoft.com/office/drawing/2014/main" val="3684008503"/>
                    </a:ext>
                  </a:extLst>
                </a:gridCol>
                <a:gridCol w="576072">
                  <a:extLst>
                    <a:ext uri="{9D8B030D-6E8A-4147-A177-3AD203B41FA5}">
                      <a16:colId xmlns:a16="http://schemas.microsoft.com/office/drawing/2014/main" val="1613034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82226790"/>
                  </a:ext>
                </a:extLst>
              </a:tr>
            </a:tbl>
          </a:graphicData>
        </a:graphic>
      </p:graphicFrame>
      <p:sp>
        <p:nvSpPr>
          <p:cNvPr id="4" name="Text Placeholder 3">
            <a:extLst>
              <a:ext uri="{FF2B5EF4-FFF2-40B4-BE49-F238E27FC236}">
                <a16:creationId xmlns:a16="http://schemas.microsoft.com/office/drawing/2014/main" id="{42323D15-E497-4240-8803-15D99FEFD23B}"/>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4136056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0487A-61F8-4926-8ADF-CA28F1CC7511}"/>
              </a:ext>
            </a:extLst>
          </p:cNvPr>
          <p:cNvSpPr>
            <a:spLocks noGrp="1"/>
          </p:cNvSpPr>
          <p:nvPr>
            <p:ph type="title"/>
          </p:nvPr>
        </p:nvSpPr>
        <p:spPr/>
        <p:txBody>
          <a:bodyPr/>
          <a:lstStyle/>
          <a:p>
            <a:r>
              <a:rPr lang="en-US"/>
              <a:t>Instagram Posts Table | TrendSet - 2 of 21</a:t>
            </a:r>
          </a:p>
        </p:txBody>
      </p:sp>
      <p:graphicFrame>
        <p:nvGraphicFramePr>
          <p:cNvPr id="5" name="Table Placeholder 4">
            <a:extLst>
              <a:ext uri="{FF2B5EF4-FFF2-40B4-BE49-F238E27FC236}">
                <a16:creationId xmlns:a16="http://schemas.microsoft.com/office/drawing/2014/main" id="{B6CD4769-A6D6-4CEB-9457-20D0388A036D}"/>
              </a:ext>
            </a:extLst>
          </p:cNvPr>
          <p:cNvGraphicFramePr>
            <a:graphicFrameLocks noGrp="1"/>
          </p:cNvGraphicFramePr>
          <p:nvPr>
            <p:ph type="tbl" sz="quarter" idx="13"/>
            <p:extLst>
              <p:ext uri="{D42A27DB-BD31-4B8C-83A1-F6EECF244321}">
                <p14:modId xmlns:p14="http://schemas.microsoft.com/office/powerpoint/2010/main" val="712630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798852009"/>
                    </a:ext>
                  </a:extLst>
                </a:gridCol>
                <a:gridCol w="1234439">
                  <a:extLst>
                    <a:ext uri="{9D8B030D-6E8A-4147-A177-3AD203B41FA5}">
                      <a16:colId xmlns:a16="http://schemas.microsoft.com/office/drawing/2014/main" val="3463097223"/>
                    </a:ext>
                  </a:extLst>
                </a:gridCol>
                <a:gridCol w="576072">
                  <a:extLst>
                    <a:ext uri="{9D8B030D-6E8A-4147-A177-3AD203B41FA5}">
                      <a16:colId xmlns:a16="http://schemas.microsoft.com/office/drawing/2014/main" val="2641174269"/>
                    </a:ext>
                  </a:extLst>
                </a:gridCol>
                <a:gridCol w="576072">
                  <a:extLst>
                    <a:ext uri="{9D8B030D-6E8A-4147-A177-3AD203B41FA5}">
                      <a16:colId xmlns:a16="http://schemas.microsoft.com/office/drawing/2014/main" val="3179666207"/>
                    </a:ext>
                  </a:extLst>
                </a:gridCol>
                <a:gridCol w="576072">
                  <a:extLst>
                    <a:ext uri="{9D8B030D-6E8A-4147-A177-3AD203B41FA5}">
                      <a16:colId xmlns:a16="http://schemas.microsoft.com/office/drawing/2014/main" val="3102417134"/>
                    </a:ext>
                  </a:extLst>
                </a:gridCol>
                <a:gridCol w="576072">
                  <a:extLst>
                    <a:ext uri="{9D8B030D-6E8A-4147-A177-3AD203B41FA5}">
                      <a16:colId xmlns:a16="http://schemas.microsoft.com/office/drawing/2014/main" val="98611324"/>
                    </a:ext>
                  </a:extLst>
                </a:gridCol>
                <a:gridCol w="576072">
                  <a:extLst>
                    <a:ext uri="{9D8B030D-6E8A-4147-A177-3AD203B41FA5}">
                      <a16:colId xmlns:a16="http://schemas.microsoft.com/office/drawing/2014/main" val="2760929020"/>
                    </a:ext>
                  </a:extLst>
                </a:gridCol>
                <a:gridCol w="576072">
                  <a:extLst>
                    <a:ext uri="{9D8B030D-6E8A-4147-A177-3AD203B41FA5}">
                      <a16:colId xmlns:a16="http://schemas.microsoft.com/office/drawing/2014/main" val="2616059918"/>
                    </a:ext>
                  </a:extLst>
                </a:gridCol>
                <a:gridCol w="576072">
                  <a:extLst>
                    <a:ext uri="{9D8B030D-6E8A-4147-A177-3AD203B41FA5}">
                      <a16:colId xmlns:a16="http://schemas.microsoft.com/office/drawing/2014/main" val="2593442566"/>
                    </a:ext>
                  </a:extLst>
                </a:gridCol>
                <a:gridCol w="576072">
                  <a:extLst>
                    <a:ext uri="{9D8B030D-6E8A-4147-A177-3AD203B41FA5}">
                      <a16:colId xmlns:a16="http://schemas.microsoft.com/office/drawing/2014/main" val="30277018"/>
                    </a:ext>
                  </a:extLst>
                </a:gridCol>
                <a:gridCol w="576072">
                  <a:extLst>
                    <a:ext uri="{9D8B030D-6E8A-4147-A177-3AD203B41FA5}">
                      <a16:colId xmlns:a16="http://schemas.microsoft.com/office/drawing/2014/main" val="2783266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802916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- 2019-09-26 12:50:30</a:t>
                      </a:r>
                      <a:r>
                        <a:rPr kumimoji="0" lang="en-US" sz="1000" b="0" i="0" u="none" strike="noStrike" kern="1200" cap="none" spc="0" normalizeH="0" baseline="0" noProof="0">
                          <a:ln>
                            <a:noFill/>
                          </a:ln>
                          <a:solidFill>
                            <a:prstClr val="black"/>
                          </a:solidFill>
                          <a:effectLst/>
                          <a:uLnTx/>
                          <a:uFillTx/>
                          <a:latin typeface="+mn-lt"/>
                          <a:ea typeface="+mn-ea"/>
                          <a:cs typeface="+mn-cs"/>
                        </a:rPr>
                        <a:t>
 Central Motif of the TrendSet Winter 2020! 💙
————————————————————
It’s time to wake up this account after its summer vacation! 😌 The TrendSet Winter 2020 will start sooner than it feels to us right now. 🙈 The new central motif of the TrendSet Winter 2020 combines the upcoming colours, patterns, materials and aesthetics of Spring/Summer 2020, which are characterised by a great deal of naturalness, authenticity and sustainability. Traditional structures, obsolescence and mass consumption are being replaced by new, fresh, sustainable, spiritual and individual lifestyles. Creativity gets a new self-image through the natural imperfection of regenerative materials. 😊 You want to know more about the TrendSet as #trendscout? Then you should visit the TrendSet Blog (link in bio). Read on! 🤓
————————————————————
#trendsetmünchen #ss2020 #naturalness #authenticity #sustainability #individual #naturalimperfection #trendsetblog #trendblog #trendinteriors #trendinspo #interiordesign #designsponge #interiorinspo #interiorblog #igerforinspo #interiortrends #interiors #inspiration #lifestyle #internationaltradefair #lifestylefair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https://www.instagram.com/p/B23ycF0HAxB/media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08:22:46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extLst>
                  <a:ext uri="{0D108BD9-81ED-4DB2-BD59-A6C34878D82A}">
                    <a16:rowId xmlns:a16="http://schemas.microsoft.com/office/drawing/2014/main" val="1045539997"/>
                  </a:ext>
                </a:extLst>
              </a:tr>
            </a:tbl>
          </a:graphicData>
        </a:graphic>
      </p:graphicFrame>
      <p:sp>
        <p:nvSpPr>
          <p:cNvPr id="4" name="Text Placeholder 3">
            <a:extLst>
              <a:ext uri="{FF2B5EF4-FFF2-40B4-BE49-F238E27FC236}">
                <a16:creationId xmlns:a16="http://schemas.microsoft.com/office/drawing/2014/main" id="{46301126-FBDC-43FD-8C0F-5737E95FE44C}"/>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3571478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D12E9-7BC7-4265-A305-F33AF074A38A}"/>
              </a:ext>
            </a:extLst>
          </p:cNvPr>
          <p:cNvSpPr>
            <a:spLocks noGrp="1"/>
          </p:cNvSpPr>
          <p:nvPr>
            <p:ph type="title"/>
          </p:nvPr>
        </p:nvSpPr>
        <p:spPr/>
        <p:txBody>
          <a:bodyPr/>
          <a:lstStyle/>
          <a:p>
            <a:r>
              <a:rPr lang="en-US"/>
              <a:t>Instagram Posts Table | TrendSet - 3 of 21</a:t>
            </a:r>
          </a:p>
        </p:txBody>
      </p:sp>
      <p:graphicFrame>
        <p:nvGraphicFramePr>
          <p:cNvPr id="5" name="Table Placeholder 4">
            <a:extLst>
              <a:ext uri="{FF2B5EF4-FFF2-40B4-BE49-F238E27FC236}">
                <a16:creationId xmlns:a16="http://schemas.microsoft.com/office/drawing/2014/main" id="{8B31C62E-AD6D-4D0E-864D-3278BE03A95A}"/>
              </a:ext>
            </a:extLst>
          </p:cNvPr>
          <p:cNvGraphicFramePr>
            <a:graphicFrameLocks noGrp="1"/>
          </p:cNvGraphicFramePr>
          <p:nvPr>
            <p:ph type="tbl" sz="quarter" idx="13"/>
            <p:extLst>
              <p:ext uri="{D42A27DB-BD31-4B8C-83A1-F6EECF244321}">
                <p14:modId xmlns:p14="http://schemas.microsoft.com/office/powerpoint/2010/main" val="3180499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046679209"/>
                    </a:ext>
                  </a:extLst>
                </a:gridCol>
                <a:gridCol w="1234439">
                  <a:extLst>
                    <a:ext uri="{9D8B030D-6E8A-4147-A177-3AD203B41FA5}">
                      <a16:colId xmlns:a16="http://schemas.microsoft.com/office/drawing/2014/main" val="1262487903"/>
                    </a:ext>
                  </a:extLst>
                </a:gridCol>
                <a:gridCol w="576072">
                  <a:extLst>
                    <a:ext uri="{9D8B030D-6E8A-4147-A177-3AD203B41FA5}">
                      <a16:colId xmlns:a16="http://schemas.microsoft.com/office/drawing/2014/main" val="156601342"/>
                    </a:ext>
                  </a:extLst>
                </a:gridCol>
                <a:gridCol w="576072">
                  <a:extLst>
                    <a:ext uri="{9D8B030D-6E8A-4147-A177-3AD203B41FA5}">
                      <a16:colId xmlns:a16="http://schemas.microsoft.com/office/drawing/2014/main" val="3680400978"/>
                    </a:ext>
                  </a:extLst>
                </a:gridCol>
                <a:gridCol w="576072">
                  <a:extLst>
                    <a:ext uri="{9D8B030D-6E8A-4147-A177-3AD203B41FA5}">
                      <a16:colId xmlns:a16="http://schemas.microsoft.com/office/drawing/2014/main" val="2952534778"/>
                    </a:ext>
                  </a:extLst>
                </a:gridCol>
                <a:gridCol w="576072">
                  <a:extLst>
                    <a:ext uri="{9D8B030D-6E8A-4147-A177-3AD203B41FA5}">
                      <a16:colId xmlns:a16="http://schemas.microsoft.com/office/drawing/2014/main" val="1972823563"/>
                    </a:ext>
                  </a:extLst>
                </a:gridCol>
                <a:gridCol w="576072">
                  <a:extLst>
                    <a:ext uri="{9D8B030D-6E8A-4147-A177-3AD203B41FA5}">
                      <a16:colId xmlns:a16="http://schemas.microsoft.com/office/drawing/2014/main" val="3105888223"/>
                    </a:ext>
                  </a:extLst>
                </a:gridCol>
                <a:gridCol w="576072">
                  <a:extLst>
                    <a:ext uri="{9D8B030D-6E8A-4147-A177-3AD203B41FA5}">
                      <a16:colId xmlns:a16="http://schemas.microsoft.com/office/drawing/2014/main" val="3235859098"/>
                    </a:ext>
                  </a:extLst>
                </a:gridCol>
                <a:gridCol w="576072">
                  <a:extLst>
                    <a:ext uri="{9D8B030D-6E8A-4147-A177-3AD203B41FA5}">
                      <a16:colId xmlns:a16="http://schemas.microsoft.com/office/drawing/2014/main" val="4265576064"/>
                    </a:ext>
                  </a:extLst>
                </a:gridCol>
                <a:gridCol w="576072">
                  <a:extLst>
                    <a:ext uri="{9D8B030D-6E8A-4147-A177-3AD203B41FA5}">
                      <a16:colId xmlns:a16="http://schemas.microsoft.com/office/drawing/2014/main" val="198839710"/>
                    </a:ext>
                  </a:extLst>
                </a:gridCol>
                <a:gridCol w="576072">
                  <a:extLst>
                    <a:ext uri="{9D8B030D-6E8A-4147-A177-3AD203B41FA5}">
                      <a16:colId xmlns:a16="http://schemas.microsoft.com/office/drawing/2014/main" val="1257057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623026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- 2019-09-02 08:47:41</a:t>
                      </a:r>
                      <a:r>
                        <a:rPr kumimoji="0" lang="en-US" sz="1000" b="0" i="0" u="none" strike="noStrike" kern="1200" cap="none" spc="0" normalizeH="0" baseline="0" noProof="0">
                          <a:ln>
                            <a:noFill/>
                          </a:ln>
                          <a:solidFill>
                            <a:prstClr val="black"/>
                          </a:solidFill>
                          <a:effectLst/>
                          <a:uLnTx/>
                          <a:uFillTx/>
                          <a:latin typeface="+mn-lt"/>
                          <a:ea typeface="+mn-ea"/>
                          <a:cs typeface="+mn-cs"/>
                        </a:rPr>
                        <a:t>
 TrendSet Summer 2019‘s Trend Motives FREE MOTION and SMOOTH INTENTION beautifully met at @zenzahome‘s booth during the last TrendSet Fair. 💙
————————————————————
#trendsetmünchen #smoothintention #freemotion #flowers #flowerpower #candles #candlelight #orientaldesign #lightnings #roses #golden #trendinteriors #trendinspo #interiordesign #trendscout #designsponge #interiorinspo #interiorblog #trendblog #igerforinspo #interiors #inspiration #lifestyle #trendsetsummer2019 #zenza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https://www.instagram.com/p/B15jks6H-sl/media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08:22:46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extLst>
                  <a:ext uri="{0D108BD9-81ED-4DB2-BD59-A6C34878D82A}">
                    <a16:rowId xmlns:a16="http://schemas.microsoft.com/office/drawing/2014/main" val="609781474"/>
                  </a:ext>
                </a:extLst>
              </a:tr>
            </a:tbl>
          </a:graphicData>
        </a:graphic>
      </p:graphicFrame>
      <p:sp>
        <p:nvSpPr>
          <p:cNvPr id="4" name="Text Placeholder 3">
            <a:extLst>
              <a:ext uri="{FF2B5EF4-FFF2-40B4-BE49-F238E27FC236}">
                <a16:creationId xmlns:a16="http://schemas.microsoft.com/office/drawing/2014/main" id="{9A011C8E-48C4-4D08-893E-CA8C65B56214}"/>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106049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E12C8-1E7C-4931-8C6A-04F9BFCB500D}"/>
              </a:ext>
            </a:extLst>
          </p:cNvPr>
          <p:cNvSpPr>
            <a:spLocks noGrp="1"/>
          </p:cNvSpPr>
          <p:nvPr>
            <p:ph type="title"/>
          </p:nvPr>
        </p:nvSpPr>
        <p:spPr/>
        <p:txBody>
          <a:bodyPr/>
          <a:lstStyle/>
          <a:p>
            <a:r>
              <a:rPr lang="en-US"/>
              <a:t>Instagram Posts Table | TrendSet - 4 of 21</a:t>
            </a:r>
          </a:p>
        </p:txBody>
      </p:sp>
      <p:graphicFrame>
        <p:nvGraphicFramePr>
          <p:cNvPr id="5" name="Table Placeholder 4">
            <a:extLst>
              <a:ext uri="{FF2B5EF4-FFF2-40B4-BE49-F238E27FC236}">
                <a16:creationId xmlns:a16="http://schemas.microsoft.com/office/drawing/2014/main" id="{43107116-D298-49C1-A856-29DDB4549FE8}"/>
              </a:ext>
            </a:extLst>
          </p:cNvPr>
          <p:cNvGraphicFramePr>
            <a:graphicFrameLocks noGrp="1"/>
          </p:cNvGraphicFramePr>
          <p:nvPr>
            <p:ph type="tbl" sz="quarter" idx="13"/>
            <p:extLst>
              <p:ext uri="{D42A27DB-BD31-4B8C-83A1-F6EECF244321}">
                <p14:modId xmlns:p14="http://schemas.microsoft.com/office/powerpoint/2010/main" val="1608026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98174576"/>
                    </a:ext>
                  </a:extLst>
                </a:gridCol>
                <a:gridCol w="1234439">
                  <a:extLst>
                    <a:ext uri="{9D8B030D-6E8A-4147-A177-3AD203B41FA5}">
                      <a16:colId xmlns:a16="http://schemas.microsoft.com/office/drawing/2014/main" val="3168812950"/>
                    </a:ext>
                  </a:extLst>
                </a:gridCol>
                <a:gridCol w="576072">
                  <a:extLst>
                    <a:ext uri="{9D8B030D-6E8A-4147-A177-3AD203B41FA5}">
                      <a16:colId xmlns:a16="http://schemas.microsoft.com/office/drawing/2014/main" val="2678936976"/>
                    </a:ext>
                  </a:extLst>
                </a:gridCol>
                <a:gridCol w="576072">
                  <a:extLst>
                    <a:ext uri="{9D8B030D-6E8A-4147-A177-3AD203B41FA5}">
                      <a16:colId xmlns:a16="http://schemas.microsoft.com/office/drawing/2014/main" val="3003604082"/>
                    </a:ext>
                  </a:extLst>
                </a:gridCol>
                <a:gridCol w="576072">
                  <a:extLst>
                    <a:ext uri="{9D8B030D-6E8A-4147-A177-3AD203B41FA5}">
                      <a16:colId xmlns:a16="http://schemas.microsoft.com/office/drawing/2014/main" val="1057424893"/>
                    </a:ext>
                  </a:extLst>
                </a:gridCol>
                <a:gridCol w="576072">
                  <a:extLst>
                    <a:ext uri="{9D8B030D-6E8A-4147-A177-3AD203B41FA5}">
                      <a16:colId xmlns:a16="http://schemas.microsoft.com/office/drawing/2014/main" val="2646814524"/>
                    </a:ext>
                  </a:extLst>
                </a:gridCol>
                <a:gridCol w="576072">
                  <a:extLst>
                    <a:ext uri="{9D8B030D-6E8A-4147-A177-3AD203B41FA5}">
                      <a16:colId xmlns:a16="http://schemas.microsoft.com/office/drawing/2014/main" val="3623417005"/>
                    </a:ext>
                  </a:extLst>
                </a:gridCol>
                <a:gridCol w="576072">
                  <a:extLst>
                    <a:ext uri="{9D8B030D-6E8A-4147-A177-3AD203B41FA5}">
                      <a16:colId xmlns:a16="http://schemas.microsoft.com/office/drawing/2014/main" val="669844882"/>
                    </a:ext>
                  </a:extLst>
                </a:gridCol>
                <a:gridCol w="576072">
                  <a:extLst>
                    <a:ext uri="{9D8B030D-6E8A-4147-A177-3AD203B41FA5}">
                      <a16:colId xmlns:a16="http://schemas.microsoft.com/office/drawing/2014/main" val="4255123243"/>
                    </a:ext>
                  </a:extLst>
                </a:gridCol>
                <a:gridCol w="576072">
                  <a:extLst>
                    <a:ext uri="{9D8B030D-6E8A-4147-A177-3AD203B41FA5}">
                      <a16:colId xmlns:a16="http://schemas.microsoft.com/office/drawing/2014/main" val="639118653"/>
                    </a:ext>
                  </a:extLst>
                </a:gridCol>
                <a:gridCol w="576072">
                  <a:extLst>
                    <a:ext uri="{9D8B030D-6E8A-4147-A177-3AD203B41FA5}">
                      <a16:colId xmlns:a16="http://schemas.microsoft.com/office/drawing/2014/main" val="787776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10694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- 2019-08-20 11:23:11</a:t>
                      </a:r>
                      <a:r>
                        <a:rPr kumimoji="0" lang="en-US" sz="1000" b="0" i="0" u="none" strike="noStrike" kern="1200" cap="none" spc="0" normalizeH="0" baseline="0" noProof="0">
                          <a:ln>
                            <a:noFill/>
                          </a:ln>
                          <a:solidFill>
                            <a:prstClr val="black"/>
                          </a:solidFill>
                          <a:effectLst/>
                          <a:uLnTx/>
                          <a:uFillTx/>
                          <a:latin typeface="+mn-lt"/>
                          <a:ea typeface="+mn-ea"/>
                          <a:cs typeface="+mn-cs"/>
                        </a:rPr>
                        <a:t>
 The past few days the temperatures weren’t extremely hot anymore in Munich. Best conditions for a little bicycle ride... Probably not with this one by @trademarkliving, but for all bicycle fans this bike is a must have! 🚲💙 ————————————————————
#trendsetmünchen #smoothintention #bicycle #bicycledesign #bicyclelove #bicycleride #trendinteriors #trendinspo #interiordesign #trendscout #designsponge #interiorinspo #interiorblog #trendblog #igerforinspo #interiors #inspiration #lifestyle #trendsetsummer2019 #trademarkliving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https://www.instagram.com/p/B1YXCOXHuZ7/media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08:22:46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extLst>
                  <a:ext uri="{0D108BD9-81ED-4DB2-BD59-A6C34878D82A}">
                    <a16:rowId xmlns:a16="http://schemas.microsoft.com/office/drawing/2014/main" val="3127359995"/>
                  </a:ext>
                </a:extLst>
              </a:tr>
            </a:tbl>
          </a:graphicData>
        </a:graphic>
      </p:graphicFrame>
      <p:sp>
        <p:nvSpPr>
          <p:cNvPr id="4" name="Text Placeholder 3">
            <a:extLst>
              <a:ext uri="{FF2B5EF4-FFF2-40B4-BE49-F238E27FC236}">
                <a16:creationId xmlns:a16="http://schemas.microsoft.com/office/drawing/2014/main" id="{DEDDB520-037C-4BEF-97AF-5909A5B989CB}"/>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1816895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DB02E-A82D-4B48-8B1A-57A0424F0E93}"/>
              </a:ext>
            </a:extLst>
          </p:cNvPr>
          <p:cNvSpPr>
            <a:spLocks noGrp="1"/>
          </p:cNvSpPr>
          <p:nvPr>
            <p:ph type="title"/>
          </p:nvPr>
        </p:nvSpPr>
        <p:spPr/>
        <p:txBody>
          <a:bodyPr/>
          <a:lstStyle/>
          <a:p>
            <a:r>
              <a:rPr lang="en-US"/>
              <a:t>Instagram Posts Table | TrendSet - 5 of 21</a:t>
            </a:r>
          </a:p>
        </p:txBody>
      </p:sp>
      <p:graphicFrame>
        <p:nvGraphicFramePr>
          <p:cNvPr id="5" name="Table Placeholder 4">
            <a:extLst>
              <a:ext uri="{FF2B5EF4-FFF2-40B4-BE49-F238E27FC236}">
                <a16:creationId xmlns:a16="http://schemas.microsoft.com/office/drawing/2014/main" id="{E7A6F3F1-6B2A-4D32-AEFF-981C36CDE230}"/>
              </a:ext>
            </a:extLst>
          </p:cNvPr>
          <p:cNvGraphicFramePr>
            <a:graphicFrameLocks noGrp="1"/>
          </p:cNvGraphicFramePr>
          <p:nvPr>
            <p:ph type="tbl" sz="quarter" idx="13"/>
            <p:extLst>
              <p:ext uri="{D42A27DB-BD31-4B8C-83A1-F6EECF244321}">
                <p14:modId xmlns:p14="http://schemas.microsoft.com/office/powerpoint/2010/main" val="3546138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649800692"/>
                    </a:ext>
                  </a:extLst>
                </a:gridCol>
                <a:gridCol w="1234439">
                  <a:extLst>
                    <a:ext uri="{9D8B030D-6E8A-4147-A177-3AD203B41FA5}">
                      <a16:colId xmlns:a16="http://schemas.microsoft.com/office/drawing/2014/main" val="1972036628"/>
                    </a:ext>
                  </a:extLst>
                </a:gridCol>
                <a:gridCol w="576072">
                  <a:extLst>
                    <a:ext uri="{9D8B030D-6E8A-4147-A177-3AD203B41FA5}">
                      <a16:colId xmlns:a16="http://schemas.microsoft.com/office/drawing/2014/main" val="3047255041"/>
                    </a:ext>
                  </a:extLst>
                </a:gridCol>
                <a:gridCol w="576072">
                  <a:extLst>
                    <a:ext uri="{9D8B030D-6E8A-4147-A177-3AD203B41FA5}">
                      <a16:colId xmlns:a16="http://schemas.microsoft.com/office/drawing/2014/main" val="3541249945"/>
                    </a:ext>
                  </a:extLst>
                </a:gridCol>
                <a:gridCol w="576072">
                  <a:extLst>
                    <a:ext uri="{9D8B030D-6E8A-4147-A177-3AD203B41FA5}">
                      <a16:colId xmlns:a16="http://schemas.microsoft.com/office/drawing/2014/main" val="1960928840"/>
                    </a:ext>
                  </a:extLst>
                </a:gridCol>
                <a:gridCol w="576072">
                  <a:extLst>
                    <a:ext uri="{9D8B030D-6E8A-4147-A177-3AD203B41FA5}">
                      <a16:colId xmlns:a16="http://schemas.microsoft.com/office/drawing/2014/main" val="3881416024"/>
                    </a:ext>
                  </a:extLst>
                </a:gridCol>
                <a:gridCol w="576072">
                  <a:extLst>
                    <a:ext uri="{9D8B030D-6E8A-4147-A177-3AD203B41FA5}">
                      <a16:colId xmlns:a16="http://schemas.microsoft.com/office/drawing/2014/main" val="816949043"/>
                    </a:ext>
                  </a:extLst>
                </a:gridCol>
                <a:gridCol w="576072">
                  <a:extLst>
                    <a:ext uri="{9D8B030D-6E8A-4147-A177-3AD203B41FA5}">
                      <a16:colId xmlns:a16="http://schemas.microsoft.com/office/drawing/2014/main" val="1190628788"/>
                    </a:ext>
                  </a:extLst>
                </a:gridCol>
                <a:gridCol w="576072">
                  <a:extLst>
                    <a:ext uri="{9D8B030D-6E8A-4147-A177-3AD203B41FA5}">
                      <a16:colId xmlns:a16="http://schemas.microsoft.com/office/drawing/2014/main" val="1565533064"/>
                    </a:ext>
                  </a:extLst>
                </a:gridCol>
                <a:gridCol w="576072">
                  <a:extLst>
                    <a:ext uri="{9D8B030D-6E8A-4147-A177-3AD203B41FA5}">
                      <a16:colId xmlns:a16="http://schemas.microsoft.com/office/drawing/2014/main" val="3721003412"/>
                    </a:ext>
                  </a:extLst>
                </a:gridCol>
                <a:gridCol w="576072">
                  <a:extLst>
                    <a:ext uri="{9D8B030D-6E8A-4147-A177-3AD203B41FA5}">
                      <a16:colId xmlns:a16="http://schemas.microsoft.com/office/drawing/2014/main" val="2094969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03572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- 2019-08-09 14:23:05</a:t>
                      </a:r>
                      <a:r>
                        <a:rPr kumimoji="0" lang="en-US" sz="1000" b="0" i="0" u="none" strike="noStrike" kern="1200" cap="none" spc="0" normalizeH="0" baseline="0" noProof="0">
                          <a:ln>
                            <a:noFill/>
                          </a:ln>
                          <a:solidFill>
                            <a:prstClr val="black"/>
                          </a:solidFill>
                          <a:effectLst/>
                          <a:uLnTx/>
                          <a:uFillTx/>
                          <a:latin typeface="+mn-lt"/>
                          <a:ea typeface="+mn-ea"/>
                          <a:cs typeface="+mn-cs"/>
                        </a:rPr>
                        <a:t>
 Attention❗️To all our exhibitors: If you want to be part of the TrendSet Winter 2020 from 5 - 7 January 2020, register now until 15 August 2019. Don't waste any time and register right now on our homepage! 💙 Simply download the registration form from our website, fill it in and fax or email it to TrendSet. 📝✉️😊 ————————————————————
#trendsetmünchen #designtime #trendinteriors #trendinspo #interiordesign #trendscout #designsponge #interiorinspo #interiorblog #trendblog #igerforinspo #interiors #inspiration #lifestyle #trendsetsummer2020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https://www.instagram.com/p/B08W4NOHZ_P/media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08:22:46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a:t>
                      </a:r>
                    </a:p>
                  </a:txBody>
                  <a:tcPr/>
                </a:tc>
                <a:extLst>
                  <a:ext uri="{0D108BD9-81ED-4DB2-BD59-A6C34878D82A}">
                    <a16:rowId xmlns:a16="http://schemas.microsoft.com/office/drawing/2014/main" val="1745720293"/>
                  </a:ext>
                </a:extLst>
              </a:tr>
            </a:tbl>
          </a:graphicData>
        </a:graphic>
      </p:graphicFrame>
      <p:sp>
        <p:nvSpPr>
          <p:cNvPr id="4" name="Text Placeholder 3">
            <a:extLst>
              <a:ext uri="{FF2B5EF4-FFF2-40B4-BE49-F238E27FC236}">
                <a16:creationId xmlns:a16="http://schemas.microsoft.com/office/drawing/2014/main" id="{1F28D43D-9AAE-45DB-9A1F-A07A7DD5EDB5}"/>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26522347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6478B-8CF8-423A-91E1-AEFE3AE932A0}"/>
              </a:ext>
            </a:extLst>
          </p:cNvPr>
          <p:cNvSpPr>
            <a:spLocks noGrp="1"/>
          </p:cNvSpPr>
          <p:nvPr>
            <p:ph type="title"/>
          </p:nvPr>
        </p:nvSpPr>
        <p:spPr/>
        <p:txBody>
          <a:bodyPr/>
          <a:lstStyle/>
          <a:p>
            <a:r>
              <a:rPr lang="en-US"/>
              <a:t>Instagram Posts Table | TrendSet - 6 of 21</a:t>
            </a:r>
          </a:p>
        </p:txBody>
      </p:sp>
      <p:graphicFrame>
        <p:nvGraphicFramePr>
          <p:cNvPr id="5" name="Table Placeholder 4">
            <a:extLst>
              <a:ext uri="{FF2B5EF4-FFF2-40B4-BE49-F238E27FC236}">
                <a16:creationId xmlns:a16="http://schemas.microsoft.com/office/drawing/2014/main" id="{0CD5F69E-E184-4E1B-A80D-01A5DBAAC671}"/>
              </a:ext>
            </a:extLst>
          </p:cNvPr>
          <p:cNvGraphicFramePr>
            <a:graphicFrameLocks noGrp="1"/>
          </p:cNvGraphicFramePr>
          <p:nvPr>
            <p:ph type="tbl" sz="quarter" idx="13"/>
            <p:extLst>
              <p:ext uri="{D42A27DB-BD31-4B8C-83A1-F6EECF244321}">
                <p14:modId xmlns:p14="http://schemas.microsoft.com/office/powerpoint/2010/main" val="2018732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838691402"/>
                    </a:ext>
                  </a:extLst>
                </a:gridCol>
                <a:gridCol w="1234439">
                  <a:extLst>
                    <a:ext uri="{9D8B030D-6E8A-4147-A177-3AD203B41FA5}">
                      <a16:colId xmlns:a16="http://schemas.microsoft.com/office/drawing/2014/main" val="1398316992"/>
                    </a:ext>
                  </a:extLst>
                </a:gridCol>
                <a:gridCol w="576072">
                  <a:extLst>
                    <a:ext uri="{9D8B030D-6E8A-4147-A177-3AD203B41FA5}">
                      <a16:colId xmlns:a16="http://schemas.microsoft.com/office/drawing/2014/main" val="1372261738"/>
                    </a:ext>
                  </a:extLst>
                </a:gridCol>
                <a:gridCol w="576072">
                  <a:extLst>
                    <a:ext uri="{9D8B030D-6E8A-4147-A177-3AD203B41FA5}">
                      <a16:colId xmlns:a16="http://schemas.microsoft.com/office/drawing/2014/main" val="460978008"/>
                    </a:ext>
                  </a:extLst>
                </a:gridCol>
                <a:gridCol w="576072">
                  <a:extLst>
                    <a:ext uri="{9D8B030D-6E8A-4147-A177-3AD203B41FA5}">
                      <a16:colId xmlns:a16="http://schemas.microsoft.com/office/drawing/2014/main" val="1365955450"/>
                    </a:ext>
                  </a:extLst>
                </a:gridCol>
                <a:gridCol w="576072">
                  <a:extLst>
                    <a:ext uri="{9D8B030D-6E8A-4147-A177-3AD203B41FA5}">
                      <a16:colId xmlns:a16="http://schemas.microsoft.com/office/drawing/2014/main" val="1792908146"/>
                    </a:ext>
                  </a:extLst>
                </a:gridCol>
                <a:gridCol w="576072">
                  <a:extLst>
                    <a:ext uri="{9D8B030D-6E8A-4147-A177-3AD203B41FA5}">
                      <a16:colId xmlns:a16="http://schemas.microsoft.com/office/drawing/2014/main" val="1992309691"/>
                    </a:ext>
                  </a:extLst>
                </a:gridCol>
                <a:gridCol w="576072">
                  <a:extLst>
                    <a:ext uri="{9D8B030D-6E8A-4147-A177-3AD203B41FA5}">
                      <a16:colId xmlns:a16="http://schemas.microsoft.com/office/drawing/2014/main" val="1582157382"/>
                    </a:ext>
                  </a:extLst>
                </a:gridCol>
                <a:gridCol w="576072">
                  <a:extLst>
                    <a:ext uri="{9D8B030D-6E8A-4147-A177-3AD203B41FA5}">
                      <a16:colId xmlns:a16="http://schemas.microsoft.com/office/drawing/2014/main" val="3750136871"/>
                    </a:ext>
                  </a:extLst>
                </a:gridCol>
                <a:gridCol w="576072">
                  <a:extLst>
                    <a:ext uri="{9D8B030D-6E8A-4147-A177-3AD203B41FA5}">
                      <a16:colId xmlns:a16="http://schemas.microsoft.com/office/drawing/2014/main" val="1666359800"/>
                    </a:ext>
                  </a:extLst>
                </a:gridCol>
                <a:gridCol w="576072">
                  <a:extLst>
                    <a:ext uri="{9D8B030D-6E8A-4147-A177-3AD203B41FA5}">
                      <a16:colId xmlns:a16="http://schemas.microsoft.com/office/drawing/2014/main" val="231314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797065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- 2019-08-08 23:18:15</a:t>
                      </a:r>
                      <a:r>
                        <a:rPr kumimoji="0" lang="en-US" sz="1000" b="0" i="0" u="none" strike="noStrike" kern="1200" cap="none" spc="0" normalizeH="0" baseline="0" noProof="0">
                          <a:ln>
                            <a:noFill/>
                          </a:ln>
                          <a:solidFill>
                            <a:prstClr val="black"/>
                          </a:solidFill>
                          <a:effectLst/>
                          <a:uLnTx/>
                          <a:uFillTx/>
                          <a:latin typeface="+mn-lt"/>
                          <a:ea typeface="+mn-ea"/>
                          <a:cs typeface="+mn-cs"/>
                        </a:rPr>
                        <a:t>
 #christmasinsummer 🎄 For everyone who’s already thinking about what to present e.g. dear colleagues at christmas this year... Just take the snow balls filled with truffles in cocoa by @nicolas_vahe. 💙 We found them at their booth at the TrendSet Summer 2019. And you even stay trendy with them because the greatly fit to our Trend Motif SMOOTH INTENTION. 😊 ————————————————————
#trendsetmünchen #smoothintention #snowballs #pralines #truffle #cocoapowder #christmaspresent #christmasinspiration #christmasinaugust #designtime #trendinteriors #trendinspo #interiordesign #trendscout #designsponge #interiorinspo #interiorblog #trendblog #igerforinspo #interiors #inspiration #lifestyle #trendsetsummer2019 #nicolasvahe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https://www.instagram.com/p/B06vVAaHtq3/media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08:22:46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extLst>
                  <a:ext uri="{0D108BD9-81ED-4DB2-BD59-A6C34878D82A}">
                    <a16:rowId xmlns:a16="http://schemas.microsoft.com/office/drawing/2014/main" val="1287701344"/>
                  </a:ext>
                </a:extLst>
              </a:tr>
            </a:tbl>
          </a:graphicData>
        </a:graphic>
      </p:graphicFrame>
      <p:sp>
        <p:nvSpPr>
          <p:cNvPr id="4" name="Text Placeholder 3">
            <a:extLst>
              <a:ext uri="{FF2B5EF4-FFF2-40B4-BE49-F238E27FC236}">
                <a16:creationId xmlns:a16="http://schemas.microsoft.com/office/drawing/2014/main" id="{6C138AB3-37E1-4D7B-A2AD-448FFF9A572B}"/>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1202933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CE5B1-7BAF-4439-A1E7-52DD50762939}"/>
              </a:ext>
            </a:extLst>
          </p:cNvPr>
          <p:cNvSpPr>
            <a:spLocks noGrp="1"/>
          </p:cNvSpPr>
          <p:nvPr>
            <p:ph type="title"/>
          </p:nvPr>
        </p:nvSpPr>
        <p:spPr/>
        <p:txBody>
          <a:bodyPr/>
          <a:lstStyle/>
          <a:p>
            <a:r>
              <a:rPr lang="en-US"/>
              <a:t>Instagram Posts Table | TrendSet - 7 of 21</a:t>
            </a:r>
          </a:p>
        </p:txBody>
      </p:sp>
      <p:graphicFrame>
        <p:nvGraphicFramePr>
          <p:cNvPr id="5" name="Table Placeholder 4">
            <a:extLst>
              <a:ext uri="{FF2B5EF4-FFF2-40B4-BE49-F238E27FC236}">
                <a16:creationId xmlns:a16="http://schemas.microsoft.com/office/drawing/2014/main" id="{5FBEE10B-5033-4657-8D8C-053BA992BEEC}"/>
              </a:ext>
            </a:extLst>
          </p:cNvPr>
          <p:cNvGraphicFramePr>
            <a:graphicFrameLocks noGrp="1"/>
          </p:cNvGraphicFramePr>
          <p:nvPr>
            <p:ph type="tbl" sz="quarter" idx="13"/>
            <p:extLst>
              <p:ext uri="{D42A27DB-BD31-4B8C-83A1-F6EECF244321}">
                <p14:modId xmlns:p14="http://schemas.microsoft.com/office/powerpoint/2010/main" val="1672623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62943066"/>
                    </a:ext>
                  </a:extLst>
                </a:gridCol>
                <a:gridCol w="1234439">
                  <a:extLst>
                    <a:ext uri="{9D8B030D-6E8A-4147-A177-3AD203B41FA5}">
                      <a16:colId xmlns:a16="http://schemas.microsoft.com/office/drawing/2014/main" val="1370168869"/>
                    </a:ext>
                  </a:extLst>
                </a:gridCol>
                <a:gridCol w="576072">
                  <a:extLst>
                    <a:ext uri="{9D8B030D-6E8A-4147-A177-3AD203B41FA5}">
                      <a16:colId xmlns:a16="http://schemas.microsoft.com/office/drawing/2014/main" val="1365091552"/>
                    </a:ext>
                  </a:extLst>
                </a:gridCol>
                <a:gridCol w="576072">
                  <a:extLst>
                    <a:ext uri="{9D8B030D-6E8A-4147-A177-3AD203B41FA5}">
                      <a16:colId xmlns:a16="http://schemas.microsoft.com/office/drawing/2014/main" val="2141386729"/>
                    </a:ext>
                  </a:extLst>
                </a:gridCol>
                <a:gridCol w="576072">
                  <a:extLst>
                    <a:ext uri="{9D8B030D-6E8A-4147-A177-3AD203B41FA5}">
                      <a16:colId xmlns:a16="http://schemas.microsoft.com/office/drawing/2014/main" val="844973264"/>
                    </a:ext>
                  </a:extLst>
                </a:gridCol>
                <a:gridCol w="576072">
                  <a:extLst>
                    <a:ext uri="{9D8B030D-6E8A-4147-A177-3AD203B41FA5}">
                      <a16:colId xmlns:a16="http://schemas.microsoft.com/office/drawing/2014/main" val="1996352870"/>
                    </a:ext>
                  </a:extLst>
                </a:gridCol>
                <a:gridCol w="576072">
                  <a:extLst>
                    <a:ext uri="{9D8B030D-6E8A-4147-A177-3AD203B41FA5}">
                      <a16:colId xmlns:a16="http://schemas.microsoft.com/office/drawing/2014/main" val="2549389543"/>
                    </a:ext>
                  </a:extLst>
                </a:gridCol>
                <a:gridCol w="576072">
                  <a:extLst>
                    <a:ext uri="{9D8B030D-6E8A-4147-A177-3AD203B41FA5}">
                      <a16:colId xmlns:a16="http://schemas.microsoft.com/office/drawing/2014/main" val="645817419"/>
                    </a:ext>
                  </a:extLst>
                </a:gridCol>
                <a:gridCol w="576072">
                  <a:extLst>
                    <a:ext uri="{9D8B030D-6E8A-4147-A177-3AD203B41FA5}">
                      <a16:colId xmlns:a16="http://schemas.microsoft.com/office/drawing/2014/main" val="606596233"/>
                    </a:ext>
                  </a:extLst>
                </a:gridCol>
                <a:gridCol w="576072">
                  <a:extLst>
                    <a:ext uri="{9D8B030D-6E8A-4147-A177-3AD203B41FA5}">
                      <a16:colId xmlns:a16="http://schemas.microsoft.com/office/drawing/2014/main" val="840330914"/>
                    </a:ext>
                  </a:extLst>
                </a:gridCol>
                <a:gridCol w="576072">
                  <a:extLst>
                    <a:ext uri="{9D8B030D-6E8A-4147-A177-3AD203B41FA5}">
                      <a16:colId xmlns:a16="http://schemas.microsoft.com/office/drawing/2014/main" val="3085446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891093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- 2019-08-08 12:38:55</a:t>
                      </a:r>
                      <a:r>
                        <a:rPr kumimoji="0" lang="en-US" sz="1000" b="0" i="0" u="none" strike="noStrike" kern="1200" cap="none" spc="0" normalizeH="0" baseline="0" noProof="0">
                          <a:ln>
                            <a:noFill/>
                          </a:ln>
                          <a:solidFill>
                            <a:prstClr val="black"/>
                          </a:solidFill>
                          <a:effectLst/>
                          <a:uLnTx/>
                          <a:uFillTx/>
                          <a:latin typeface="+mn-lt"/>
                          <a:ea typeface="+mn-ea"/>
                          <a:cs typeface="+mn-cs"/>
                        </a:rPr>
                        <a:t>
 You surely still remember the Trend Motif FREE MOTION of TrendSet Summer 2019, don‘t you? 😌🙈 Here we have a collection of watches for you with all colours of it. But with the timeless design of these watches by @oozoo_timepieces they could also represent Trend Motif SMOOTH INTENTION. To which Trend Motif would you add the watches? 💙 ————————————————————
#trendsetmünchen #freemotion #smoothintention #watches #timelessdesign #timepieces #timepiecescollection #watchesofinstagram #designtime #trendinteriors #trendinspo #interiordesign #trendscout #designsponge #interiorinspo #interiorblog #trendblog #igerforinspo #interiors #inspiration #lifestyle #trendsetsummer2019 #oozoo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https://www.instagram.com/p/B05mKZZnrUW/media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08:22:46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extLst>
                  <a:ext uri="{0D108BD9-81ED-4DB2-BD59-A6C34878D82A}">
                    <a16:rowId xmlns:a16="http://schemas.microsoft.com/office/drawing/2014/main" val="3300796189"/>
                  </a:ext>
                </a:extLst>
              </a:tr>
            </a:tbl>
          </a:graphicData>
        </a:graphic>
      </p:graphicFrame>
      <p:sp>
        <p:nvSpPr>
          <p:cNvPr id="4" name="Text Placeholder 3">
            <a:extLst>
              <a:ext uri="{FF2B5EF4-FFF2-40B4-BE49-F238E27FC236}">
                <a16:creationId xmlns:a16="http://schemas.microsoft.com/office/drawing/2014/main" id="{774DADB9-6A94-4CF6-B8B7-1F6BDF74BFDC}"/>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1201161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758AA-8E0C-4072-B737-71FA95F1D681}"/>
              </a:ext>
            </a:extLst>
          </p:cNvPr>
          <p:cNvSpPr>
            <a:spLocks noGrp="1"/>
          </p:cNvSpPr>
          <p:nvPr>
            <p:ph type="title"/>
          </p:nvPr>
        </p:nvSpPr>
        <p:spPr/>
        <p:txBody>
          <a:bodyPr/>
          <a:lstStyle/>
          <a:p>
            <a:r>
              <a:rPr lang="en-US"/>
              <a:t>Instagram Posts Table | TrendSet - 8 of 21</a:t>
            </a:r>
          </a:p>
        </p:txBody>
      </p:sp>
      <p:graphicFrame>
        <p:nvGraphicFramePr>
          <p:cNvPr id="5" name="Table Placeholder 4">
            <a:extLst>
              <a:ext uri="{FF2B5EF4-FFF2-40B4-BE49-F238E27FC236}">
                <a16:creationId xmlns:a16="http://schemas.microsoft.com/office/drawing/2014/main" id="{359F953A-0EB1-4AF9-928D-EE11E42A676B}"/>
              </a:ext>
            </a:extLst>
          </p:cNvPr>
          <p:cNvGraphicFramePr>
            <a:graphicFrameLocks noGrp="1"/>
          </p:cNvGraphicFramePr>
          <p:nvPr>
            <p:ph type="tbl" sz="quarter" idx="13"/>
            <p:extLst>
              <p:ext uri="{D42A27DB-BD31-4B8C-83A1-F6EECF244321}">
                <p14:modId xmlns:p14="http://schemas.microsoft.com/office/powerpoint/2010/main" val="3964787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580436543"/>
                    </a:ext>
                  </a:extLst>
                </a:gridCol>
                <a:gridCol w="1234439">
                  <a:extLst>
                    <a:ext uri="{9D8B030D-6E8A-4147-A177-3AD203B41FA5}">
                      <a16:colId xmlns:a16="http://schemas.microsoft.com/office/drawing/2014/main" val="2557506924"/>
                    </a:ext>
                  </a:extLst>
                </a:gridCol>
                <a:gridCol w="576072">
                  <a:extLst>
                    <a:ext uri="{9D8B030D-6E8A-4147-A177-3AD203B41FA5}">
                      <a16:colId xmlns:a16="http://schemas.microsoft.com/office/drawing/2014/main" val="2299532821"/>
                    </a:ext>
                  </a:extLst>
                </a:gridCol>
                <a:gridCol w="576072">
                  <a:extLst>
                    <a:ext uri="{9D8B030D-6E8A-4147-A177-3AD203B41FA5}">
                      <a16:colId xmlns:a16="http://schemas.microsoft.com/office/drawing/2014/main" val="1521102582"/>
                    </a:ext>
                  </a:extLst>
                </a:gridCol>
                <a:gridCol w="576072">
                  <a:extLst>
                    <a:ext uri="{9D8B030D-6E8A-4147-A177-3AD203B41FA5}">
                      <a16:colId xmlns:a16="http://schemas.microsoft.com/office/drawing/2014/main" val="2176194900"/>
                    </a:ext>
                  </a:extLst>
                </a:gridCol>
                <a:gridCol w="576072">
                  <a:extLst>
                    <a:ext uri="{9D8B030D-6E8A-4147-A177-3AD203B41FA5}">
                      <a16:colId xmlns:a16="http://schemas.microsoft.com/office/drawing/2014/main" val="2112816898"/>
                    </a:ext>
                  </a:extLst>
                </a:gridCol>
                <a:gridCol w="576072">
                  <a:extLst>
                    <a:ext uri="{9D8B030D-6E8A-4147-A177-3AD203B41FA5}">
                      <a16:colId xmlns:a16="http://schemas.microsoft.com/office/drawing/2014/main" val="2088791093"/>
                    </a:ext>
                  </a:extLst>
                </a:gridCol>
                <a:gridCol w="576072">
                  <a:extLst>
                    <a:ext uri="{9D8B030D-6E8A-4147-A177-3AD203B41FA5}">
                      <a16:colId xmlns:a16="http://schemas.microsoft.com/office/drawing/2014/main" val="1198741529"/>
                    </a:ext>
                  </a:extLst>
                </a:gridCol>
                <a:gridCol w="576072">
                  <a:extLst>
                    <a:ext uri="{9D8B030D-6E8A-4147-A177-3AD203B41FA5}">
                      <a16:colId xmlns:a16="http://schemas.microsoft.com/office/drawing/2014/main" val="2263471290"/>
                    </a:ext>
                  </a:extLst>
                </a:gridCol>
                <a:gridCol w="576072">
                  <a:extLst>
                    <a:ext uri="{9D8B030D-6E8A-4147-A177-3AD203B41FA5}">
                      <a16:colId xmlns:a16="http://schemas.microsoft.com/office/drawing/2014/main" val="1400286457"/>
                    </a:ext>
                  </a:extLst>
                </a:gridCol>
                <a:gridCol w="576072">
                  <a:extLst>
                    <a:ext uri="{9D8B030D-6E8A-4147-A177-3AD203B41FA5}">
                      <a16:colId xmlns:a16="http://schemas.microsoft.com/office/drawing/2014/main" val="1787125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76533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- 2019-08-06 14:33:17</a:t>
                      </a:r>
                      <a:r>
                        <a:rPr kumimoji="0" lang="en-US" sz="1000" b="0" i="0" u="none" strike="noStrike" kern="1200" cap="none" spc="0" normalizeH="0" baseline="0" noProof="0">
                          <a:ln>
                            <a:noFill/>
                          </a:ln>
                          <a:solidFill>
                            <a:prstClr val="black"/>
                          </a:solidFill>
                          <a:effectLst/>
                          <a:uLnTx/>
                          <a:uFillTx/>
                          <a:latin typeface="+mn-lt"/>
                          <a:ea typeface="+mn-ea"/>
                          <a:cs typeface="+mn-cs"/>
                        </a:rPr>
                        <a:t>
 Have you already seen our latest Youtube video about the TrendSet Summer 2019? Visit TrendSetTV on Youtube! 💙 ————————————————————
#trendinspo #interiordesign #trendscout #interiorinspo #trendblog #igerforinspo #interiors #inspiration #lifestyle #trendsetsummer2019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https://www.instagram.com/p/B00pqUfnd1L/media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08:22:46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extLst>
                  <a:ext uri="{0D108BD9-81ED-4DB2-BD59-A6C34878D82A}">
                    <a16:rowId xmlns:a16="http://schemas.microsoft.com/office/drawing/2014/main" val="2778684920"/>
                  </a:ext>
                </a:extLst>
              </a:tr>
            </a:tbl>
          </a:graphicData>
        </a:graphic>
      </p:graphicFrame>
      <p:sp>
        <p:nvSpPr>
          <p:cNvPr id="4" name="Text Placeholder 3">
            <a:extLst>
              <a:ext uri="{FF2B5EF4-FFF2-40B4-BE49-F238E27FC236}">
                <a16:creationId xmlns:a16="http://schemas.microsoft.com/office/drawing/2014/main" id="{89E319DD-8D60-4F14-94F0-B3864203A412}"/>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27898462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20028-4685-4793-8B17-178D5AC3C581}"/>
              </a:ext>
            </a:extLst>
          </p:cNvPr>
          <p:cNvSpPr>
            <a:spLocks noGrp="1"/>
          </p:cNvSpPr>
          <p:nvPr>
            <p:ph type="title"/>
          </p:nvPr>
        </p:nvSpPr>
        <p:spPr/>
        <p:txBody>
          <a:bodyPr/>
          <a:lstStyle/>
          <a:p>
            <a:r>
              <a:rPr lang="en-US"/>
              <a:t>Instagram Posts Table | TrendSet - 9 of 21</a:t>
            </a:r>
          </a:p>
        </p:txBody>
      </p:sp>
      <p:graphicFrame>
        <p:nvGraphicFramePr>
          <p:cNvPr id="5" name="Table Placeholder 4">
            <a:extLst>
              <a:ext uri="{FF2B5EF4-FFF2-40B4-BE49-F238E27FC236}">
                <a16:creationId xmlns:a16="http://schemas.microsoft.com/office/drawing/2014/main" id="{83215F81-BAAC-4081-9FED-68C716CBB409}"/>
              </a:ext>
            </a:extLst>
          </p:cNvPr>
          <p:cNvGraphicFramePr>
            <a:graphicFrameLocks noGrp="1"/>
          </p:cNvGraphicFramePr>
          <p:nvPr>
            <p:ph type="tbl" sz="quarter" idx="13"/>
            <p:extLst>
              <p:ext uri="{D42A27DB-BD31-4B8C-83A1-F6EECF244321}">
                <p14:modId xmlns:p14="http://schemas.microsoft.com/office/powerpoint/2010/main" val="1862925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084940027"/>
                    </a:ext>
                  </a:extLst>
                </a:gridCol>
                <a:gridCol w="1234439">
                  <a:extLst>
                    <a:ext uri="{9D8B030D-6E8A-4147-A177-3AD203B41FA5}">
                      <a16:colId xmlns:a16="http://schemas.microsoft.com/office/drawing/2014/main" val="1961468284"/>
                    </a:ext>
                  </a:extLst>
                </a:gridCol>
                <a:gridCol w="576072">
                  <a:extLst>
                    <a:ext uri="{9D8B030D-6E8A-4147-A177-3AD203B41FA5}">
                      <a16:colId xmlns:a16="http://schemas.microsoft.com/office/drawing/2014/main" val="2757119906"/>
                    </a:ext>
                  </a:extLst>
                </a:gridCol>
                <a:gridCol w="576072">
                  <a:extLst>
                    <a:ext uri="{9D8B030D-6E8A-4147-A177-3AD203B41FA5}">
                      <a16:colId xmlns:a16="http://schemas.microsoft.com/office/drawing/2014/main" val="3746913056"/>
                    </a:ext>
                  </a:extLst>
                </a:gridCol>
                <a:gridCol w="576072">
                  <a:extLst>
                    <a:ext uri="{9D8B030D-6E8A-4147-A177-3AD203B41FA5}">
                      <a16:colId xmlns:a16="http://schemas.microsoft.com/office/drawing/2014/main" val="2933541020"/>
                    </a:ext>
                  </a:extLst>
                </a:gridCol>
                <a:gridCol w="576072">
                  <a:extLst>
                    <a:ext uri="{9D8B030D-6E8A-4147-A177-3AD203B41FA5}">
                      <a16:colId xmlns:a16="http://schemas.microsoft.com/office/drawing/2014/main" val="933924946"/>
                    </a:ext>
                  </a:extLst>
                </a:gridCol>
                <a:gridCol w="576072">
                  <a:extLst>
                    <a:ext uri="{9D8B030D-6E8A-4147-A177-3AD203B41FA5}">
                      <a16:colId xmlns:a16="http://schemas.microsoft.com/office/drawing/2014/main" val="1363760104"/>
                    </a:ext>
                  </a:extLst>
                </a:gridCol>
                <a:gridCol w="576072">
                  <a:extLst>
                    <a:ext uri="{9D8B030D-6E8A-4147-A177-3AD203B41FA5}">
                      <a16:colId xmlns:a16="http://schemas.microsoft.com/office/drawing/2014/main" val="1468744643"/>
                    </a:ext>
                  </a:extLst>
                </a:gridCol>
                <a:gridCol w="576072">
                  <a:extLst>
                    <a:ext uri="{9D8B030D-6E8A-4147-A177-3AD203B41FA5}">
                      <a16:colId xmlns:a16="http://schemas.microsoft.com/office/drawing/2014/main" val="108815162"/>
                    </a:ext>
                  </a:extLst>
                </a:gridCol>
                <a:gridCol w="576072">
                  <a:extLst>
                    <a:ext uri="{9D8B030D-6E8A-4147-A177-3AD203B41FA5}">
                      <a16:colId xmlns:a16="http://schemas.microsoft.com/office/drawing/2014/main" val="4039929815"/>
                    </a:ext>
                  </a:extLst>
                </a:gridCol>
                <a:gridCol w="576072">
                  <a:extLst>
                    <a:ext uri="{9D8B030D-6E8A-4147-A177-3AD203B41FA5}">
                      <a16:colId xmlns:a16="http://schemas.microsoft.com/office/drawing/2014/main" val="3474125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664230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- 2019-07-29 09:16:14</a:t>
                      </a:r>
                      <a:r>
                        <a:rPr kumimoji="0" lang="en-US" sz="1000" b="0" i="0" u="none" strike="noStrike" kern="1200" cap="none" spc="0" normalizeH="0" baseline="0" noProof="0">
                          <a:ln>
                            <a:noFill/>
                          </a:ln>
                          <a:solidFill>
                            <a:prstClr val="black"/>
                          </a:solidFill>
                          <a:effectLst/>
                          <a:uLnTx/>
                          <a:uFillTx/>
                          <a:latin typeface="+mn-lt"/>
                          <a:ea typeface="+mn-ea"/>
                          <a:cs typeface="+mn-cs"/>
                        </a:rPr>
                        <a:t>
 Usually cars, busses and trucks are forbidden in our fair halls. For @roadtyping we made an exception because this bus is pretty cool, isn’t it? It stood in our Topic Area Country &amp; Style in Hall B3. 💙🚌 ————————————————————
#trendsetmünchen #naturalspirit #freemotion #vwbus #roadtyping #camping #ontheroadagain #travelling #travellerlife #countrystyle #heimatcollection #trendinspo #interiordesign #trendscout #interiorinspo #trendblog #igerforinspo #interiors #inspiration #lifestyle #trendsetsummer2019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https://www.instagram.com/p/B0ffBFLHT3m/media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08:22:46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a:t>
                      </a:r>
                    </a:p>
                  </a:txBody>
                  <a:tcPr/>
                </a:tc>
                <a:extLst>
                  <a:ext uri="{0D108BD9-81ED-4DB2-BD59-A6C34878D82A}">
                    <a16:rowId xmlns:a16="http://schemas.microsoft.com/office/drawing/2014/main" val="4118607398"/>
                  </a:ext>
                </a:extLst>
              </a:tr>
            </a:tbl>
          </a:graphicData>
        </a:graphic>
      </p:graphicFrame>
      <p:sp>
        <p:nvSpPr>
          <p:cNvPr id="4" name="Text Placeholder 3">
            <a:extLst>
              <a:ext uri="{FF2B5EF4-FFF2-40B4-BE49-F238E27FC236}">
                <a16:creationId xmlns:a16="http://schemas.microsoft.com/office/drawing/2014/main" id="{90921A8D-52DB-43F4-B3F6-9E6563C2423F}"/>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25418751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F72E5-9324-48DA-95E6-4DC0E1E3A013}"/>
              </a:ext>
            </a:extLst>
          </p:cNvPr>
          <p:cNvSpPr>
            <a:spLocks noGrp="1"/>
          </p:cNvSpPr>
          <p:nvPr>
            <p:ph type="title"/>
          </p:nvPr>
        </p:nvSpPr>
        <p:spPr/>
        <p:txBody>
          <a:bodyPr/>
          <a:lstStyle/>
          <a:p>
            <a:r>
              <a:rPr lang="en-US"/>
              <a:t>Instagram Posts Table | TrendSet - 10 of 21</a:t>
            </a:r>
          </a:p>
        </p:txBody>
      </p:sp>
      <p:graphicFrame>
        <p:nvGraphicFramePr>
          <p:cNvPr id="5" name="Table Placeholder 4">
            <a:extLst>
              <a:ext uri="{FF2B5EF4-FFF2-40B4-BE49-F238E27FC236}">
                <a16:creationId xmlns:a16="http://schemas.microsoft.com/office/drawing/2014/main" id="{B9D4499A-733A-4E64-BA5A-E82FD8D76982}"/>
              </a:ext>
            </a:extLst>
          </p:cNvPr>
          <p:cNvGraphicFramePr>
            <a:graphicFrameLocks noGrp="1"/>
          </p:cNvGraphicFramePr>
          <p:nvPr>
            <p:ph type="tbl" sz="quarter" idx="13"/>
            <p:extLst>
              <p:ext uri="{D42A27DB-BD31-4B8C-83A1-F6EECF244321}">
                <p14:modId xmlns:p14="http://schemas.microsoft.com/office/powerpoint/2010/main" val="1891977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530938767"/>
                    </a:ext>
                  </a:extLst>
                </a:gridCol>
                <a:gridCol w="1234439">
                  <a:extLst>
                    <a:ext uri="{9D8B030D-6E8A-4147-A177-3AD203B41FA5}">
                      <a16:colId xmlns:a16="http://schemas.microsoft.com/office/drawing/2014/main" val="25493096"/>
                    </a:ext>
                  </a:extLst>
                </a:gridCol>
                <a:gridCol w="576072">
                  <a:extLst>
                    <a:ext uri="{9D8B030D-6E8A-4147-A177-3AD203B41FA5}">
                      <a16:colId xmlns:a16="http://schemas.microsoft.com/office/drawing/2014/main" val="483435155"/>
                    </a:ext>
                  </a:extLst>
                </a:gridCol>
                <a:gridCol w="576072">
                  <a:extLst>
                    <a:ext uri="{9D8B030D-6E8A-4147-A177-3AD203B41FA5}">
                      <a16:colId xmlns:a16="http://schemas.microsoft.com/office/drawing/2014/main" val="151946750"/>
                    </a:ext>
                  </a:extLst>
                </a:gridCol>
                <a:gridCol w="576072">
                  <a:extLst>
                    <a:ext uri="{9D8B030D-6E8A-4147-A177-3AD203B41FA5}">
                      <a16:colId xmlns:a16="http://schemas.microsoft.com/office/drawing/2014/main" val="2332482459"/>
                    </a:ext>
                  </a:extLst>
                </a:gridCol>
                <a:gridCol w="576072">
                  <a:extLst>
                    <a:ext uri="{9D8B030D-6E8A-4147-A177-3AD203B41FA5}">
                      <a16:colId xmlns:a16="http://schemas.microsoft.com/office/drawing/2014/main" val="1686077234"/>
                    </a:ext>
                  </a:extLst>
                </a:gridCol>
                <a:gridCol w="576072">
                  <a:extLst>
                    <a:ext uri="{9D8B030D-6E8A-4147-A177-3AD203B41FA5}">
                      <a16:colId xmlns:a16="http://schemas.microsoft.com/office/drawing/2014/main" val="1314333846"/>
                    </a:ext>
                  </a:extLst>
                </a:gridCol>
                <a:gridCol w="576072">
                  <a:extLst>
                    <a:ext uri="{9D8B030D-6E8A-4147-A177-3AD203B41FA5}">
                      <a16:colId xmlns:a16="http://schemas.microsoft.com/office/drawing/2014/main" val="3490765145"/>
                    </a:ext>
                  </a:extLst>
                </a:gridCol>
                <a:gridCol w="576072">
                  <a:extLst>
                    <a:ext uri="{9D8B030D-6E8A-4147-A177-3AD203B41FA5}">
                      <a16:colId xmlns:a16="http://schemas.microsoft.com/office/drawing/2014/main" val="1245614834"/>
                    </a:ext>
                  </a:extLst>
                </a:gridCol>
                <a:gridCol w="576072">
                  <a:extLst>
                    <a:ext uri="{9D8B030D-6E8A-4147-A177-3AD203B41FA5}">
                      <a16:colId xmlns:a16="http://schemas.microsoft.com/office/drawing/2014/main" val="345037737"/>
                    </a:ext>
                  </a:extLst>
                </a:gridCol>
                <a:gridCol w="576072">
                  <a:extLst>
                    <a:ext uri="{9D8B030D-6E8A-4147-A177-3AD203B41FA5}">
                      <a16:colId xmlns:a16="http://schemas.microsoft.com/office/drawing/2014/main" val="208903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59248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- 2019-07-26 14:14:18</a:t>
                      </a:r>
                      <a:r>
                        <a:rPr kumimoji="0" lang="en-US" sz="1000" b="0" i="0" u="none" strike="noStrike" kern="1200" cap="none" spc="0" normalizeH="0" baseline="0" noProof="0">
                          <a:ln>
                            <a:noFill/>
                          </a:ln>
                          <a:solidFill>
                            <a:prstClr val="black"/>
                          </a:solidFill>
                          <a:effectLst/>
                          <a:uLnTx/>
                          <a:uFillTx/>
                          <a:latin typeface="+mn-lt"/>
                          <a:ea typeface="+mn-ea"/>
                          <a:cs typeface="+mn-cs"/>
                        </a:rPr>
                        <a:t>
 We found SMOOTH INTENTION’s new fav lightings at the booth of @valluna_design at the TrendSet Summer 2019. Would this kind of design fit to your home? 💡 ————————————————————
#trendsetmünchen #smoothintention #lightnings #innovativedesign #newcomer #minimalism #minimaldesign #valluna #trendinspo #interiordesign #trendscout #designsponge #interiorinspo #homeinterior #interiorblog #trendblog #igerforinspo #interiors #inspiration #lifestyle #trendsetsummer2019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https://www.instagram.com/p/B0YSvlNo-LC/media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08:22:46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a:t>
                      </a:r>
                    </a:p>
                  </a:txBody>
                  <a:tcPr/>
                </a:tc>
                <a:extLst>
                  <a:ext uri="{0D108BD9-81ED-4DB2-BD59-A6C34878D82A}">
                    <a16:rowId xmlns:a16="http://schemas.microsoft.com/office/drawing/2014/main" val="3153999207"/>
                  </a:ext>
                </a:extLst>
              </a:tr>
            </a:tbl>
          </a:graphicData>
        </a:graphic>
      </p:graphicFrame>
      <p:sp>
        <p:nvSpPr>
          <p:cNvPr id="4" name="Text Placeholder 3">
            <a:extLst>
              <a:ext uri="{FF2B5EF4-FFF2-40B4-BE49-F238E27FC236}">
                <a16:creationId xmlns:a16="http://schemas.microsoft.com/office/drawing/2014/main" id="{CD97F3CB-D96A-4370-A789-5599AB1FC2D6}"/>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7075917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E829B-FFC5-44F4-A97D-115970E2CB17}"/>
              </a:ext>
            </a:extLst>
          </p:cNvPr>
          <p:cNvSpPr>
            <a:spLocks noGrp="1"/>
          </p:cNvSpPr>
          <p:nvPr>
            <p:ph type="title"/>
          </p:nvPr>
        </p:nvSpPr>
        <p:spPr/>
        <p:txBody>
          <a:bodyPr/>
          <a:lstStyle/>
          <a:p>
            <a:r>
              <a:rPr lang="en-US"/>
              <a:t>Instagram Posts Table | TrendSet - 11 of 21</a:t>
            </a:r>
          </a:p>
        </p:txBody>
      </p:sp>
      <p:graphicFrame>
        <p:nvGraphicFramePr>
          <p:cNvPr id="5" name="Table Placeholder 4">
            <a:extLst>
              <a:ext uri="{FF2B5EF4-FFF2-40B4-BE49-F238E27FC236}">
                <a16:creationId xmlns:a16="http://schemas.microsoft.com/office/drawing/2014/main" id="{FEF0ADA1-0566-4F84-9A12-7FA12251A59D}"/>
              </a:ext>
            </a:extLst>
          </p:cNvPr>
          <p:cNvGraphicFramePr>
            <a:graphicFrameLocks noGrp="1"/>
          </p:cNvGraphicFramePr>
          <p:nvPr>
            <p:ph type="tbl" sz="quarter" idx="13"/>
            <p:extLst>
              <p:ext uri="{D42A27DB-BD31-4B8C-83A1-F6EECF244321}">
                <p14:modId xmlns:p14="http://schemas.microsoft.com/office/powerpoint/2010/main" val="2025022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017788412"/>
                    </a:ext>
                  </a:extLst>
                </a:gridCol>
                <a:gridCol w="1234439">
                  <a:extLst>
                    <a:ext uri="{9D8B030D-6E8A-4147-A177-3AD203B41FA5}">
                      <a16:colId xmlns:a16="http://schemas.microsoft.com/office/drawing/2014/main" val="3986827733"/>
                    </a:ext>
                  </a:extLst>
                </a:gridCol>
                <a:gridCol w="576072">
                  <a:extLst>
                    <a:ext uri="{9D8B030D-6E8A-4147-A177-3AD203B41FA5}">
                      <a16:colId xmlns:a16="http://schemas.microsoft.com/office/drawing/2014/main" val="460201241"/>
                    </a:ext>
                  </a:extLst>
                </a:gridCol>
                <a:gridCol w="576072">
                  <a:extLst>
                    <a:ext uri="{9D8B030D-6E8A-4147-A177-3AD203B41FA5}">
                      <a16:colId xmlns:a16="http://schemas.microsoft.com/office/drawing/2014/main" val="4092650792"/>
                    </a:ext>
                  </a:extLst>
                </a:gridCol>
                <a:gridCol w="576072">
                  <a:extLst>
                    <a:ext uri="{9D8B030D-6E8A-4147-A177-3AD203B41FA5}">
                      <a16:colId xmlns:a16="http://schemas.microsoft.com/office/drawing/2014/main" val="1541141104"/>
                    </a:ext>
                  </a:extLst>
                </a:gridCol>
                <a:gridCol w="576072">
                  <a:extLst>
                    <a:ext uri="{9D8B030D-6E8A-4147-A177-3AD203B41FA5}">
                      <a16:colId xmlns:a16="http://schemas.microsoft.com/office/drawing/2014/main" val="3942752474"/>
                    </a:ext>
                  </a:extLst>
                </a:gridCol>
                <a:gridCol w="576072">
                  <a:extLst>
                    <a:ext uri="{9D8B030D-6E8A-4147-A177-3AD203B41FA5}">
                      <a16:colId xmlns:a16="http://schemas.microsoft.com/office/drawing/2014/main" val="983913131"/>
                    </a:ext>
                  </a:extLst>
                </a:gridCol>
                <a:gridCol w="576072">
                  <a:extLst>
                    <a:ext uri="{9D8B030D-6E8A-4147-A177-3AD203B41FA5}">
                      <a16:colId xmlns:a16="http://schemas.microsoft.com/office/drawing/2014/main" val="1603509692"/>
                    </a:ext>
                  </a:extLst>
                </a:gridCol>
                <a:gridCol w="576072">
                  <a:extLst>
                    <a:ext uri="{9D8B030D-6E8A-4147-A177-3AD203B41FA5}">
                      <a16:colId xmlns:a16="http://schemas.microsoft.com/office/drawing/2014/main" val="2901134632"/>
                    </a:ext>
                  </a:extLst>
                </a:gridCol>
                <a:gridCol w="576072">
                  <a:extLst>
                    <a:ext uri="{9D8B030D-6E8A-4147-A177-3AD203B41FA5}">
                      <a16:colId xmlns:a16="http://schemas.microsoft.com/office/drawing/2014/main" val="536230544"/>
                    </a:ext>
                  </a:extLst>
                </a:gridCol>
                <a:gridCol w="576072">
                  <a:extLst>
                    <a:ext uri="{9D8B030D-6E8A-4147-A177-3AD203B41FA5}">
                      <a16:colId xmlns:a16="http://schemas.microsoft.com/office/drawing/2014/main" val="2953636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99598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- 2019-07-19 13:48:39</a:t>
                      </a:r>
                      <a:r>
                        <a:rPr kumimoji="0" lang="en-US" sz="1000" b="0" i="0" u="none" strike="noStrike" kern="1200" cap="none" spc="0" normalizeH="0" baseline="0" noProof="0">
                          <a:ln>
                            <a:noFill/>
                          </a:ln>
                          <a:solidFill>
                            <a:prstClr val="black"/>
                          </a:solidFill>
                          <a:effectLst/>
                          <a:uLnTx/>
                          <a:uFillTx/>
                          <a:latin typeface="+mn-lt"/>
                          <a:ea typeface="+mn-ea"/>
                          <a:cs typeface="+mn-cs"/>
                        </a:rPr>
                        <a:t>
 You want a summary of the Christmas trend colours of A/W 19.20? Just have a look at the christmas collection pf @wallyandwhiz_official. 🎄😊 Darker tones of red, dark green and gold... Quite traditional, but exactly this is, what makes these colours so festive. 💫
———
Advent calendars by @wallyandwhiz_official (B3|E38)
————————————————————
#trendsetmünchen #christmas #adventcalendars #christmasdecor #bordeaux #racinggreen #golden #christmasiscoming  #trendinspo #interiordesign #trendscout #designsponge #interiorinspo #startingsoon #excited #homeinterior #interiorblog #trendblog #igerforinspo #interiors #inspiration #lifestyle #trendsetsummer2019 #wallyandwhiz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https://www.instagram.com/p/B0GOProIbAo/media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08:22:46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a:t>
                      </a:r>
                    </a:p>
                  </a:txBody>
                  <a:tcPr/>
                </a:tc>
                <a:extLst>
                  <a:ext uri="{0D108BD9-81ED-4DB2-BD59-A6C34878D82A}">
                    <a16:rowId xmlns:a16="http://schemas.microsoft.com/office/drawing/2014/main" val="3406056508"/>
                  </a:ext>
                </a:extLst>
              </a:tr>
            </a:tbl>
          </a:graphicData>
        </a:graphic>
      </p:graphicFrame>
      <p:sp>
        <p:nvSpPr>
          <p:cNvPr id="4" name="Text Placeholder 3">
            <a:extLst>
              <a:ext uri="{FF2B5EF4-FFF2-40B4-BE49-F238E27FC236}">
                <a16:creationId xmlns:a16="http://schemas.microsoft.com/office/drawing/2014/main" id="{C7282392-F688-478D-A206-609925D29AC5}"/>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37112732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FAAC6-1199-4132-AC06-C615BEB8440E}"/>
              </a:ext>
            </a:extLst>
          </p:cNvPr>
          <p:cNvSpPr>
            <a:spLocks noGrp="1"/>
          </p:cNvSpPr>
          <p:nvPr>
            <p:ph type="title"/>
          </p:nvPr>
        </p:nvSpPr>
        <p:spPr/>
        <p:txBody>
          <a:bodyPr/>
          <a:lstStyle/>
          <a:p>
            <a:r>
              <a:rPr lang="en-US"/>
              <a:t>Instagram Posts Table | TrendSet - 12 of 21</a:t>
            </a:r>
          </a:p>
        </p:txBody>
      </p:sp>
      <p:graphicFrame>
        <p:nvGraphicFramePr>
          <p:cNvPr id="5" name="Table Placeholder 4">
            <a:extLst>
              <a:ext uri="{FF2B5EF4-FFF2-40B4-BE49-F238E27FC236}">
                <a16:creationId xmlns:a16="http://schemas.microsoft.com/office/drawing/2014/main" id="{C9356A30-7B8E-479B-9A99-006A424D1551}"/>
              </a:ext>
            </a:extLst>
          </p:cNvPr>
          <p:cNvGraphicFramePr>
            <a:graphicFrameLocks noGrp="1"/>
          </p:cNvGraphicFramePr>
          <p:nvPr>
            <p:ph type="tbl" sz="quarter" idx="13"/>
            <p:extLst>
              <p:ext uri="{D42A27DB-BD31-4B8C-83A1-F6EECF244321}">
                <p14:modId xmlns:p14="http://schemas.microsoft.com/office/powerpoint/2010/main" val="1260152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782178706"/>
                    </a:ext>
                  </a:extLst>
                </a:gridCol>
                <a:gridCol w="1234439">
                  <a:extLst>
                    <a:ext uri="{9D8B030D-6E8A-4147-A177-3AD203B41FA5}">
                      <a16:colId xmlns:a16="http://schemas.microsoft.com/office/drawing/2014/main" val="996434291"/>
                    </a:ext>
                  </a:extLst>
                </a:gridCol>
                <a:gridCol w="576072">
                  <a:extLst>
                    <a:ext uri="{9D8B030D-6E8A-4147-A177-3AD203B41FA5}">
                      <a16:colId xmlns:a16="http://schemas.microsoft.com/office/drawing/2014/main" val="449946026"/>
                    </a:ext>
                  </a:extLst>
                </a:gridCol>
                <a:gridCol w="576072">
                  <a:extLst>
                    <a:ext uri="{9D8B030D-6E8A-4147-A177-3AD203B41FA5}">
                      <a16:colId xmlns:a16="http://schemas.microsoft.com/office/drawing/2014/main" val="3813204555"/>
                    </a:ext>
                  </a:extLst>
                </a:gridCol>
                <a:gridCol w="576072">
                  <a:extLst>
                    <a:ext uri="{9D8B030D-6E8A-4147-A177-3AD203B41FA5}">
                      <a16:colId xmlns:a16="http://schemas.microsoft.com/office/drawing/2014/main" val="2774384376"/>
                    </a:ext>
                  </a:extLst>
                </a:gridCol>
                <a:gridCol w="576072">
                  <a:extLst>
                    <a:ext uri="{9D8B030D-6E8A-4147-A177-3AD203B41FA5}">
                      <a16:colId xmlns:a16="http://schemas.microsoft.com/office/drawing/2014/main" val="3578499236"/>
                    </a:ext>
                  </a:extLst>
                </a:gridCol>
                <a:gridCol w="576072">
                  <a:extLst>
                    <a:ext uri="{9D8B030D-6E8A-4147-A177-3AD203B41FA5}">
                      <a16:colId xmlns:a16="http://schemas.microsoft.com/office/drawing/2014/main" val="1898372461"/>
                    </a:ext>
                  </a:extLst>
                </a:gridCol>
                <a:gridCol w="576072">
                  <a:extLst>
                    <a:ext uri="{9D8B030D-6E8A-4147-A177-3AD203B41FA5}">
                      <a16:colId xmlns:a16="http://schemas.microsoft.com/office/drawing/2014/main" val="3295519278"/>
                    </a:ext>
                  </a:extLst>
                </a:gridCol>
                <a:gridCol w="576072">
                  <a:extLst>
                    <a:ext uri="{9D8B030D-6E8A-4147-A177-3AD203B41FA5}">
                      <a16:colId xmlns:a16="http://schemas.microsoft.com/office/drawing/2014/main" val="625464106"/>
                    </a:ext>
                  </a:extLst>
                </a:gridCol>
                <a:gridCol w="576072">
                  <a:extLst>
                    <a:ext uri="{9D8B030D-6E8A-4147-A177-3AD203B41FA5}">
                      <a16:colId xmlns:a16="http://schemas.microsoft.com/office/drawing/2014/main" val="1827502499"/>
                    </a:ext>
                  </a:extLst>
                </a:gridCol>
                <a:gridCol w="576072">
                  <a:extLst>
                    <a:ext uri="{9D8B030D-6E8A-4147-A177-3AD203B41FA5}">
                      <a16:colId xmlns:a16="http://schemas.microsoft.com/office/drawing/2014/main" val="3898982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37905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- 2019-07-11 08:15:10</a:t>
                      </a:r>
                      <a:r>
                        <a:rPr kumimoji="0" lang="en-US" sz="1000" b="0" i="0" u="none" strike="noStrike" kern="1200" cap="none" spc="0" normalizeH="0" baseline="0" noProof="0">
                          <a:ln>
                            <a:noFill/>
                          </a:ln>
                          <a:solidFill>
                            <a:prstClr val="black"/>
                          </a:solidFill>
                          <a:effectLst/>
                          <a:uLnTx/>
                          <a:uFillTx/>
                          <a:latin typeface="+mn-lt"/>
                          <a:ea typeface="+mn-ea"/>
                          <a:cs typeface="+mn-cs"/>
                        </a:rPr>
                        <a:t>
 Next Christmas Santa Claus will bring the presents with a tricycle painted by FREE MOTION. 🎅🚲😆 ———
#christmasdecoration found at Thomas Gröner (A1|B50). ————————————————————
#trendsetmünchen #freemotion #tricycle #xmas #chrsitmasdecor #christmastree🎄 #santaclaus #happiness #presents🎁 #cycle #trendinspo #interiordesign #trendscout #designsponge #interiorinspo #startingsoon #excited #newsnewsnews #homeinterior #interiorblog #trendblog #igerforinspo #interiors #inspiration #lifestyle #trendsetsummer2019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https://www.instagram.com/p/BzxBuKsohPS/media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08:22:46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extLst>
                  <a:ext uri="{0D108BD9-81ED-4DB2-BD59-A6C34878D82A}">
                    <a16:rowId xmlns:a16="http://schemas.microsoft.com/office/drawing/2014/main" val="2170114674"/>
                  </a:ext>
                </a:extLst>
              </a:tr>
            </a:tbl>
          </a:graphicData>
        </a:graphic>
      </p:graphicFrame>
      <p:sp>
        <p:nvSpPr>
          <p:cNvPr id="4" name="Text Placeholder 3">
            <a:extLst>
              <a:ext uri="{FF2B5EF4-FFF2-40B4-BE49-F238E27FC236}">
                <a16:creationId xmlns:a16="http://schemas.microsoft.com/office/drawing/2014/main" id="{9FCB2D7F-5977-4751-949E-E7363A529F3E}"/>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37998333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682CF-B390-4B08-ACAB-53FAAE989BA9}"/>
              </a:ext>
            </a:extLst>
          </p:cNvPr>
          <p:cNvSpPr>
            <a:spLocks noGrp="1"/>
          </p:cNvSpPr>
          <p:nvPr>
            <p:ph type="title"/>
          </p:nvPr>
        </p:nvSpPr>
        <p:spPr/>
        <p:txBody>
          <a:bodyPr/>
          <a:lstStyle/>
          <a:p>
            <a:r>
              <a:rPr lang="en-US"/>
              <a:t>Instagram Posts Table | TrendSet - 13 of 21</a:t>
            </a:r>
          </a:p>
        </p:txBody>
      </p:sp>
      <p:graphicFrame>
        <p:nvGraphicFramePr>
          <p:cNvPr id="5" name="Table Placeholder 4">
            <a:extLst>
              <a:ext uri="{FF2B5EF4-FFF2-40B4-BE49-F238E27FC236}">
                <a16:creationId xmlns:a16="http://schemas.microsoft.com/office/drawing/2014/main" id="{1EA46EB5-72B4-418A-9534-5FB7DDC2FAF5}"/>
              </a:ext>
            </a:extLst>
          </p:cNvPr>
          <p:cNvGraphicFramePr>
            <a:graphicFrameLocks noGrp="1"/>
          </p:cNvGraphicFramePr>
          <p:nvPr>
            <p:ph type="tbl" sz="quarter" idx="13"/>
            <p:extLst>
              <p:ext uri="{D42A27DB-BD31-4B8C-83A1-F6EECF244321}">
                <p14:modId xmlns:p14="http://schemas.microsoft.com/office/powerpoint/2010/main" val="1634355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964151253"/>
                    </a:ext>
                  </a:extLst>
                </a:gridCol>
                <a:gridCol w="1234439">
                  <a:extLst>
                    <a:ext uri="{9D8B030D-6E8A-4147-A177-3AD203B41FA5}">
                      <a16:colId xmlns:a16="http://schemas.microsoft.com/office/drawing/2014/main" val="1533081342"/>
                    </a:ext>
                  </a:extLst>
                </a:gridCol>
                <a:gridCol w="576072">
                  <a:extLst>
                    <a:ext uri="{9D8B030D-6E8A-4147-A177-3AD203B41FA5}">
                      <a16:colId xmlns:a16="http://schemas.microsoft.com/office/drawing/2014/main" val="2057810769"/>
                    </a:ext>
                  </a:extLst>
                </a:gridCol>
                <a:gridCol w="576072">
                  <a:extLst>
                    <a:ext uri="{9D8B030D-6E8A-4147-A177-3AD203B41FA5}">
                      <a16:colId xmlns:a16="http://schemas.microsoft.com/office/drawing/2014/main" val="2604337621"/>
                    </a:ext>
                  </a:extLst>
                </a:gridCol>
                <a:gridCol w="576072">
                  <a:extLst>
                    <a:ext uri="{9D8B030D-6E8A-4147-A177-3AD203B41FA5}">
                      <a16:colId xmlns:a16="http://schemas.microsoft.com/office/drawing/2014/main" val="1163471666"/>
                    </a:ext>
                  </a:extLst>
                </a:gridCol>
                <a:gridCol w="576072">
                  <a:extLst>
                    <a:ext uri="{9D8B030D-6E8A-4147-A177-3AD203B41FA5}">
                      <a16:colId xmlns:a16="http://schemas.microsoft.com/office/drawing/2014/main" val="2153311074"/>
                    </a:ext>
                  </a:extLst>
                </a:gridCol>
                <a:gridCol w="576072">
                  <a:extLst>
                    <a:ext uri="{9D8B030D-6E8A-4147-A177-3AD203B41FA5}">
                      <a16:colId xmlns:a16="http://schemas.microsoft.com/office/drawing/2014/main" val="970797046"/>
                    </a:ext>
                  </a:extLst>
                </a:gridCol>
                <a:gridCol w="576072">
                  <a:extLst>
                    <a:ext uri="{9D8B030D-6E8A-4147-A177-3AD203B41FA5}">
                      <a16:colId xmlns:a16="http://schemas.microsoft.com/office/drawing/2014/main" val="431336002"/>
                    </a:ext>
                  </a:extLst>
                </a:gridCol>
                <a:gridCol w="576072">
                  <a:extLst>
                    <a:ext uri="{9D8B030D-6E8A-4147-A177-3AD203B41FA5}">
                      <a16:colId xmlns:a16="http://schemas.microsoft.com/office/drawing/2014/main" val="1629042943"/>
                    </a:ext>
                  </a:extLst>
                </a:gridCol>
                <a:gridCol w="576072">
                  <a:extLst>
                    <a:ext uri="{9D8B030D-6E8A-4147-A177-3AD203B41FA5}">
                      <a16:colId xmlns:a16="http://schemas.microsoft.com/office/drawing/2014/main" val="3878960636"/>
                    </a:ext>
                  </a:extLst>
                </a:gridCol>
                <a:gridCol w="576072">
                  <a:extLst>
                    <a:ext uri="{9D8B030D-6E8A-4147-A177-3AD203B41FA5}">
                      <a16:colId xmlns:a16="http://schemas.microsoft.com/office/drawing/2014/main" val="2003089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75832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- 2019-07-08 18:21:48</a:t>
                      </a:r>
                      <a:r>
                        <a:rPr kumimoji="0" lang="en-US" sz="1000" b="0" i="0" u="none" strike="noStrike" kern="1200" cap="none" spc="0" normalizeH="0" baseline="0" noProof="0">
                          <a:ln>
                            <a:noFill/>
                          </a:ln>
                          <a:solidFill>
                            <a:prstClr val="black"/>
                          </a:solidFill>
                          <a:effectLst/>
                          <a:uLnTx/>
                          <a:uFillTx/>
                          <a:latin typeface="+mn-lt"/>
                          <a:ea typeface="+mn-ea"/>
                          <a:cs typeface="+mn-cs"/>
                        </a:rPr>
                        <a:t>
 The last day of the TrendSet Summer 2019 already found an end. At the last day somehow trend motif NATURAL SPIRIT was very obvious to us. 🌲🍂🌾🌼 We’ve put you a little selection into this post: from furniture to jewellery to christmas decoration... 💙 ———
1st pic: Coono (A1|E41). 2nd pic: @miljogarden_ (A2|C41). 3rd pic: @die_muthasen (B3|A40-17). 4th pic: @dolfi_wood_carving (B1|C40)
————————————————————
#trendsetmünchen #naturalspirit #nature #naturaldesign #natureinspiration #driftwood #lightning #necklace #jewellery #wooden #pillows #angels #christmasangels #horsedecor #flowerdesign #decoracioninteriores #interiordesign #trendscout #interiorinspo #homeinterior #trendblog #interiors #inspiration #lifestyle #trendsetsummer2019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https://www.instagram.com/p/BzqYwm-oVfM/media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08:22:46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extLst>
                  <a:ext uri="{0D108BD9-81ED-4DB2-BD59-A6C34878D82A}">
                    <a16:rowId xmlns:a16="http://schemas.microsoft.com/office/drawing/2014/main" val="4228847562"/>
                  </a:ext>
                </a:extLst>
              </a:tr>
            </a:tbl>
          </a:graphicData>
        </a:graphic>
      </p:graphicFrame>
      <p:sp>
        <p:nvSpPr>
          <p:cNvPr id="4" name="Text Placeholder 3">
            <a:extLst>
              <a:ext uri="{FF2B5EF4-FFF2-40B4-BE49-F238E27FC236}">
                <a16:creationId xmlns:a16="http://schemas.microsoft.com/office/drawing/2014/main" id="{C7FC52EF-B3BD-42F8-9095-682D912B0292}"/>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10425153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C4181-C332-4A1A-8958-4E08E5B1BEC4}"/>
              </a:ext>
            </a:extLst>
          </p:cNvPr>
          <p:cNvSpPr>
            <a:spLocks noGrp="1"/>
          </p:cNvSpPr>
          <p:nvPr>
            <p:ph type="title"/>
          </p:nvPr>
        </p:nvSpPr>
        <p:spPr/>
        <p:txBody>
          <a:bodyPr/>
          <a:lstStyle/>
          <a:p>
            <a:r>
              <a:rPr lang="en-US"/>
              <a:t>Instagram Posts Table | TrendSet - 14 of 21</a:t>
            </a:r>
          </a:p>
        </p:txBody>
      </p:sp>
      <p:graphicFrame>
        <p:nvGraphicFramePr>
          <p:cNvPr id="5" name="Table Placeholder 4">
            <a:extLst>
              <a:ext uri="{FF2B5EF4-FFF2-40B4-BE49-F238E27FC236}">
                <a16:creationId xmlns:a16="http://schemas.microsoft.com/office/drawing/2014/main" id="{9DBB385B-1BB5-4A2C-91F9-0C4BC8326E24}"/>
              </a:ext>
            </a:extLst>
          </p:cNvPr>
          <p:cNvGraphicFramePr>
            <a:graphicFrameLocks noGrp="1"/>
          </p:cNvGraphicFramePr>
          <p:nvPr>
            <p:ph type="tbl" sz="quarter" idx="13"/>
            <p:extLst>
              <p:ext uri="{D42A27DB-BD31-4B8C-83A1-F6EECF244321}">
                <p14:modId xmlns:p14="http://schemas.microsoft.com/office/powerpoint/2010/main" val="4132632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33432197"/>
                    </a:ext>
                  </a:extLst>
                </a:gridCol>
                <a:gridCol w="1234439">
                  <a:extLst>
                    <a:ext uri="{9D8B030D-6E8A-4147-A177-3AD203B41FA5}">
                      <a16:colId xmlns:a16="http://schemas.microsoft.com/office/drawing/2014/main" val="832515016"/>
                    </a:ext>
                  </a:extLst>
                </a:gridCol>
                <a:gridCol w="576072">
                  <a:extLst>
                    <a:ext uri="{9D8B030D-6E8A-4147-A177-3AD203B41FA5}">
                      <a16:colId xmlns:a16="http://schemas.microsoft.com/office/drawing/2014/main" val="2693164233"/>
                    </a:ext>
                  </a:extLst>
                </a:gridCol>
                <a:gridCol w="576072">
                  <a:extLst>
                    <a:ext uri="{9D8B030D-6E8A-4147-A177-3AD203B41FA5}">
                      <a16:colId xmlns:a16="http://schemas.microsoft.com/office/drawing/2014/main" val="1797165786"/>
                    </a:ext>
                  </a:extLst>
                </a:gridCol>
                <a:gridCol w="576072">
                  <a:extLst>
                    <a:ext uri="{9D8B030D-6E8A-4147-A177-3AD203B41FA5}">
                      <a16:colId xmlns:a16="http://schemas.microsoft.com/office/drawing/2014/main" val="3358719970"/>
                    </a:ext>
                  </a:extLst>
                </a:gridCol>
                <a:gridCol w="576072">
                  <a:extLst>
                    <a:ext uri="{9D8B030D-6E8A-4147-A177-3AD203B41FA5}">
                      <a16:colId xmlns:a16="http://schemas.microsoft.com/office/drawing/2014/main" val="200419840"/>
                    </a:ext>
                  </a:extLst>
                </a:gridCol>
                <a:gridCol w="576072">
                  <a:extLst>
                    <a:ext uri="{9D8B030D-6E8A-4147-A177-3AD203B41FA5}">
                      <a16:colId xmlns:a16="http://schemas.microsoft.com/office/drawing/2014/main" val="1655087056"/>
                    </a:ext>
                  </a:extLst>
                </a:gridCol>
                <a:gridCol w="576072">
                  <a:extLst>
                    <a:ext uri="{9D8B030D-6E8A-4147-A177-3AD203B41FA5}">
                      <a16:colId xmlns:a16="http://schemas.microsoft.com/office/drawing/2014/main" val="4068991531"/>
                    </a:ext>
                  </a:extLst>
                </a:gridCol>
                <a:gridCol w="576072">
                  <a:extLst>
                    <a:ext uri="{9D8B030D-6E8A-4147-A177-3AD203B41FA5}">
                      <a16:colId xmlns:a16="http://schemas.microsoft.com/office/drawing/2014/main" val="1356731850"/>
                    </a:ext>
                  </a:extLst>
                </a:gridCol>
                <a:gridCol w="576072">
                  <a:extLst>
                    <a:ext uri="{9D8B030D-6E8A-4147-A177-3AD203B41FA5}">
                      <a16:colId xmlns:a16="http://schemas.microsoft.com/office/drawing/2014/main" val="1679045967"/>
                    </a:ext>
                  </a:extLst>
                </a:gridCol>
                <a:gridCol w="576072">
                  <a:extLst>
                    <a:ext uri="{9D8B030D-6E8A-4147-A177-3AD203B41FA5}">
                      <a16:colId xmlns:a16="http://schemas.microsoft.com/office/drawing/2014/main" val="2417664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85256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- 2019-07-07 21:57:07</a:t>
                      </a:r>
                      <a:r>
                        <a:rPr kumimoji="0" lang="en-US" sz="1000" b="0" i="0" u="none" strike="noStrike" kern="1200" cap="none" spc="0" normalizeH="0" baseline="0" noProof="0">
                          <a:ln>
                            <a:noFill/>
                          </a:ln>
                          <a:solidFill>
                            <a:prstClr val="black"/>
                          </a:solidFill>
                          <a:effectLst/>
                          <a:uLnTx/>
                          <a:uFillTx/>
                          <a:latin typeface="+mn-lt"/>
                          <a:ea typeface="+mn-ea"/>
                          <a:cs typeface="+mn-cs"/>
                        </a:rPr>
                        <a:t>
 Trend Motif SMOOTH INTENTION seems to be a lot around the two topics Food&amp;Drink and especially Kitchen&amp;Tabletop. 💙 We have four examples here for you. 😊 The first picture shows cast-iron tea kettles by ja-unendlich GbR (B3|D26). On the second one you see tableware by @cosyandtrendy (B3|D27). The third example we found at the TrendSet Newcomer Area at @uhmmbox‘s booth (B3|B40-20). And the last one was taken at @pstash_official‘s (B3|C27). They produce several tasty kinds of roasted pistachios. 😌
————————————————————
#trendsetmünchen #smoothintention #castiron #teakettle #cha #cosyandtrendy #kitchen #tableware #food #kitchenware #plates #box #pistachios #trendinspo #interiordesign #trendscout #designsponge #interiorinspo #startingsoon #excited #newsnewsnews #homeinterior #interiorblog #trendblog #igerforinspo #interiors #inspiration #lifestyle #trendsetsummer2019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https://www.instagram.com/p/BzoMmuYI6n2/media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08:22:46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a:t>
                      </a:r>
                    </a:p>
                  </a:txBody>
                  <a:tcPr/>
                </a:tc>
                <a:extLst>
                  <a:ext uri="{0D108BD9-81ED-4DB2-BD59-A6C34878D82A}">
                    <a16:rowId xmlns:a16="http://schemas.microsoft.com/office/drawing/2014/main" val="826455223"/>
                  </a:ext>
                </a:extLst>
              </a:tr>
            </a:tbl>
          </a:graphicData>
        </a:graphic>
      </p:graphicFrame>
      <p:sp>
        <p:nvSpPr>
          <p:cNvPr id="4" name="Text Placeholder 3">
            <a:extLst>
              <a:ext uri="{FF2B5EF4-FFF2-40B4-BE49-F238E27FC236}">
                <a16:creationId xmlns:a16="http://schemas.microsoft.com/office/drawing/2014/main" id="{B592C10D-C67B-40C0-BE0F-8B63B992843A}"/>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28835917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83B5F-1055-4BD3-89DA-E7E48E0F0E4E}"/>
              </a:ext>
            </a:extLst>
          </p:cNvPr>
          <p:cNvSpPr>
            <a:spLocks noGrp="1"/>
          </p:cNvSpPr>
          <p:nvPr>
            <p:ph type="title"/>
          </p:nvPr>
        </p:nvSpPr>
        <p:spPr/>
        <p:txBody>
          <a:bodyPr/>
          <a:lstStyle/>
          <a:p>
            <a:r>
              <a:rPr lang="en-US"/>
              <a:t>Instagram Posts Table | TrendSet - 15 of 21</a:t>
            </a:r>
          </a:p>
        </p:txBody>
      </p:sp>
      <p:graphicFrame>
        <p:nvGraphicFramePr>
          <p:cNvPr id="5" name="Table Placeholder 4">
            <a:extLst>
              <a:ext uri="{FF2B5EF4-FFF2-40B4-BE49-F238E27FC236}">
                <a16:creationId xmlns:a16="http://schemas.microsoft.com/office/drawing/2014/main" id="{32A3CDFC-C9F0-493D-A1F8-487FDA5CA4C9}"/>
              </a:ext>
            </a:extLst>
          </p:cNvPr>
          <p:cNvGraphicFramePr>
            <a:graphicFrameLocks noGrp="1"/>
          </p:cNvGraphicFramePr>
          <p:nvPr>
            <p:ph type="tbl" sz="quarter" idx="13"/>
            <p:extLst>
              <p:ext uri="{D42A27DB-BD31-4B8C-83A1-F6EECF244321}">
                <p14:modId xmlns:p14="http://schemas.microsoft.com/office/powerpoint/2010/main" val="185604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18083219"/>
                    </a:ext>
                  </a:extLst>
                </a:gridCol>
                <a:gridCol w="1234439">
                  <a:extLst>
                    <a:ext uri="{9D8B030D-6E8A-4147-A177-3AD203B41FA5}">
                      <a16:colId xmlns:a16="http://schemas.microsoft.com/office/drawing/2014/main" val="1841265643"/>
                    </a:ext>
                  </a:extLst>
                </a:gridCol>
                <a:gridCol w="576072">
                  <a:extLst>
                    <a:ext uri="{9D8B030D-6E8A-4147-A177-3AD203B41FA5}">
                      <a16:colId xmlns:a16="http://schemas.microsoft.com/office/drawing/2014/main" val="3829626524"/>
                    </a:ext>
                  </a:extLst>
                </a:gridCol>
                <a:gridCol w="576072">
                  <a:extLst>
                    <a:ext uri="{9D8B030D-6E8A-4147-A177-3AD203B41FA5}">
                      <a16:colId xmlns:a16="http://schemas.microsoft.com/office/drawing/2014/main" val="1223117004"/>
                    </a:ext>
                  </a:extLst>
                </a:gridCol>
                <a:gridCol w="576072">
                  <a:extLst>
                    <a:ext uri="{9D8B030D-6E8A-4147-A177-3AD203B41FA5}">
                      <a16:colId xmlns:a16="http://schemas.microsoft.com/office/drawing/2014/main" val="1210092643"/>
                    </a:ext>
                  </a:extLst>
                </a:gridCol>
                <a:gridCol w="576072">
                  <a:extLst>
                    <a:ext uri="{9D8B030D-6E8A-4147-A177-3AD203B41FA5}">
                      <a16:colId xmlns:a16="http://schemas.microsoft.com/office/drawing/2014/main" val="2262218368"/>
                    </a:ext>
                  </a:extLst>
                </a:gridCol>
                <a:gridCol w="576072">
                  <a:extLst>
                    <a:ext uri="{9D8B030D-6E8A-4147-A177-3AD203B41FA5}">
                      <a16:colId xmlns:a16="http://schemas.microsoft.com/office/drawing/2014/main" val="177734631"/>
                    </a:ext>
                  </a:extLst>
                </a:gridCol>
                <a:gridCol w="576072">
                  <a:extLst>
                    <a:ext uri="{9D8B030D-6E8A-4147-A177-3AD203B41FA5}">
                      <a16:colId xmlns:a16="http://schemas.microsoft.com/office/drawing/2014/main" val="925297478"/>
                    </a:ext>
                  </a:extLst>
                </a:gridCol>
                <a:gridCol w="576072">
                  <a:extLst>
                    <a:ext uri="{9D8B030D-6E8A-4147-A177-3AD203B41FA5}">
                      <a16:colId xmlns:a16="http://schemas.microsoft.com/office/drawing/2014/main" val="206784606"/>
                    </a:ext>
                  </a:extLst>
                </a:gridCol>
                <a:gridCol w="576072">
                  <a:extLst>
                    <a:ext uri="{9D8B030D-6E8A-4147-A177-3AD203B41FA5}">
                      <a16:colId xmlns:a16="http://schemas.microsoft.com/office/drawing/2014/main" val="774064972"/>
                    </a:ext>
                  </a:extLst>
                </a:gridCol>
                <a:gridCol w="576072">
                  <a:extLst>
                    <a:ext uri="{9D8B030D-6E8A-4147-A177-3AD203B41FA5}">
                      <a16:colId xmlns:a16="http://schemas.microsoft.com/office/drawing/2014/main" val="3552063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65550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- 2019-07-06 21:56:26</a:t>
                      </a:r>
                      <a:r>
                        <a:rPr kumimoji="0" lang="en-US" sz="1000" b="0" i="0" u="none" strike="noStrike" kern="1200" cap="none" spc="0" normalizeH="0" baseline="0" noProof="0">
                          <a:ln>
                            <a:noFill/>
                          </a:ln>
                          <a:solidFill>
                            <a:prstClr val="black"/>
                          </a:solidFill>
                          <a:effectLst/>
                          <a:uLnTx/>
                          <a:uFillTx/>
                          <a:latin typeface="+mn-lt"/>
                          <a:ea typeface="+mn-ea"/>
                          <a:cs typeface="+mn-cs"/>
                        </a:rPr>
                        <a:t>
 We only have this one single planet as our home. 🌍 That‘s why acting sustainable is so important. Under our hashtag #sustainabilityattrendset we collect sustainable products of our exhibitors. 💙 At the first day of the TrendSet Summer 2019 we found these two: the first picture shows biological soaps by “artificial Jürgen J. Burk” (A3|F42), the second picture shows portable wooden cutting boards with covers out of washable paper by @sidebyside_social.design, a sheltered workshop. 😊
————————————————————
#trendsetmünchen #sustainability #sustainabilitymatters #soap #biological #biosoap #cuttingboards #wooden #renewableresource #easylikesundaymorning #flowerpower #blossoms #trendinspo #interiordesign #trendscout #designsponge #interiorinspo #startingsoon #excited #newsnewsnews #homeinterior #interiorblog #trendblog #igerforinspo #interiors #inspiration #lifestyle #trendsetsummer2019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https://www.instagram.com/p/Bzlnu79Ivxp/media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08:22:46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extLst>
                  <a:ext uri="{0D108BD9-81ED-4DB2-BD59-A6C34878D82A}">
                    <a16:rowId xmlns:a16="http://schemas.microsoft.com/office/drawing/2014/main" val="1380118230"/>
                  </a:ext>
                </a:extLst>
              </a:tr>
            </a:tbl>
          </a:graphicData>
        </a:graphic>
      </p:graphicFrame>
      <p:sp>
        <p:nvSpPr>
          <p:cNvPr id="4" name="Text Placeholder 3">
            <a:extLst>
              <a:ext uri="{FF2B5EF4-FFF2-40B4-BE49-F238E27FC236}">
                <a16:creationId xmlns:a16="http://schemas.microsoft.com/office/drawing/2014/main" id="{1E7E219D-F128-4782-A71E-F24C78C9E363}"/>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640305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F89E1-FAEF-4848-96AA-74E435B3E0A5}"/>
              </a:ext>
            </a:extLst>
          </p:cNvPr>
          <p:cNvSpPr>
            <a:spLocks noGrp="1"/>
          </p:cNvSpPr>
          <p:nvPr>
            <p:ph type="title"/>
          </p:nvPr>
        </p:nvSpPr>
        <p:spPr/>
        <p:txBody>
          <a:bodyPr/>
          <a:lstStyle/>
          <a:p>
            <a:r>
              <a:rPr lang="en-US"/>
              <a:t>Instagram Posts Table | TrendSet - 16 of 21</a:t>
            </a:r>
          </a:p>
        </p:txBody>
      </p:sp>
      <p:graphicFrame>
        <p:nvGraphicFramePr>
          <p:cNvPr id="5" name="Table Placeholder 4">
            <a:extLst>
              <a:ext uri="{FF2B5EF4-FFF2-40B4-BE49-F238E27FC236}">
                <a16:creationId xmlns:a16="http://schemas.microsoft.com/office/drawing/2014/main" id="{088C6278-AE53-4B46-BE2D-071C6E9A1F64}"/>
              </a:ext>
            </a:extLst>
          </p:cNvPr>
          <p:cNvGraphicFramePr>
            <a:graphicFrameLocks noGrp="1"/>
          </p:cNvGraphicFramePr>
          <p:nvPr>
            <p:ph type="tbl" sz="quarter" idx="13"/>
            <p:extLst>
              <p:ext uri="{D42A27DB-BD31-4B8C-83A1-F6EECF244321}">
                <p14:modId xmlns:p14="http://schemas.microsoft.com/office/powerpoint/2010/main" val="1635099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078479993"/>
                    </a:ext>
                  </a:extLst>
                </a:gridCol>
                <a:gridCol w="1234439">
                  <a:extLst>
                    <a:ext uri="{9D8B030D-6E8A-4147-A177-3AD203B41FA5}">
                      <a16:colId xmlns:a16="http://schemas.microsoft.com/office/drawing/2014/main" val="1437649310"/>
                    </a:ext>
                  </a:extLst>
                </a:gridCol>
                <a:gridCol w="576072">
                  <a:extLst>
                    <a:ext uri="{9D8B030D-6E8A-4147-A177-3AD203B41FA5}">
                      <a16:colId xmlns:a16="http://schemas.microsoft.com/office/drawing/2014/main" val="1208757063"/>
                    </a:ext>
                  </a:extLst>
                </a:gridCol>
                <a:gridCol w="576072">
                  <a:extLst>
                    <a:ext uri="{9D8B030D-6E8A-4147-A177-3AD203B41FA5}">
                      <a16:colId xmlns:a16="http://schemas.microsoft.com/office/drawing/2014/main" val="3000023149"/>
                    </a:ext>
                  </a:extLst>
                </a:gridCol>
                <a:gridCol w="576072">
                  <a:extLst>
                    <a:ext uri="{9D8B030D-6E8A-4147-A177-3AD203B41FA5}">
                      <a16:colId xmlns:a16="http://schemas.microsoft.com/office/drawing/2014/main" val="423137827"/>
                    </a:ext>
                  </a:extLst>
                </a:gridCol>
                <a:gridCol w="576072">
                  <a:extLst>
                    <a:ext uri="{9D8B030D-6E8A-4147-A177-3AD203B41FA5}">
                      <a16:colId xmlns:a16="http://schemas.microsoft.com/office/drawing/2014/main" val="3390226759"/>
                    </a:ext>
                  </a:extLst>
                </a:gridCol>
                <a:gridCol w="576072">
                  <a:extLst>
                    <a:ext uri="{9D8B030D-6E8A-4147-A177-3AD203B41FA5}">
                      <a16:colId xmlns:a16="http://schemas.microsoft.com/office/drawing/2014/main" val="3970472233"/>
                    </a:ext>
                  </a:extLst>
                </a:gridCol>
                <a:gridCol w="576072">
                  <a:extLst>
                    <a:ext uri="{9D8B030D-6E8A-4147-A177-3AD203B41FA5}">
                      <a16:colId xmlns:a16="http://schemas.microsoft.com/office/drawing/2014/main" val="2545333636"/>
                    </a:ext>
                  </a:extLst>
                </a:gridCol>
                <a:gridCol w="576072">
                  <a:extLst>
                    <a:ext uri="{9D8B030D-6E8A-4147-A177-3AD203B41FA5}">
                      <a16:colId xmlns:a16="http://schemas.microsoft.com/office/drawing/2014/main" val="629106113"/>
                    </a:ext>
                  </a:extLst>
                </a:gridCol>
                <a:gridCol w="576072">
                  <a:extLst>
                    <a:ext uri="{9D8B030D-6E8A-4147-A177-3AD203B41FA5}">
                      <a16:colId xmlns:a16="http://schemas.microsoft.com/office/drawing/2014/main" val="1669946494"/>
                    </a:ext>
                  </a:extLst>
                </a:gridCol>
                <a:gridCol w="576072">
                  <a:extLst>
                    <a:ext uri="{9D8B030D-6E8A-4147-A177-3AD203B41FA5}">
                      <a16:colId xmlns:a16="http://schemas.microsoft.com/office/drawing/2014/main" val="1147849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42293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- 2019-07-05 09:03:39</a:t>
                      </a:r>
                      <a:r>
                        <a:rPr kumimoji="0" lang="en-US" sz="1000" b="0" i="0" u="none" strike="noStrike" kern="1200" cap="none" spc="0" normalizeH="0" baseline="0" noProof="0">
                          <a:ln>
                            <a:noFill/>
                          </a:ln>
                          <a:solidFill>
                            <a:prstClr val="black"/>
                          </a:solidFill>
                          <a:effectLst/>
                          <a:uLnTx/>
                          <a:uFillTx/>
                          <a:latin typeface="+mn-lt"/>
                          <a:ea typeface="+mn-ea"/>
                          <a:cs typeface="+mn-cs"/>
                        </a:rPr>
                        <a:t>
 Good Morning in the morning... 🌞 In our exhibition halls the construction and decoration of the booths is running. And in exactly 24 hours the TrendSet Summer 2019 starts! 🎉💙 ———
Do you already know our favourite hashtag #trendinteriors? 🙈 If you share your posts and stories using this hashtag, it’s easier for us to see all your lovely posts. 😊 Further: The posts, which we like most, we are going to repost in our story or in our feed. 🙃 So don’t forget using  #trendinteriors! 💙
————————————————————
#trendinspo #interiordesign #trendscout #designsponge #interiorinspo #startingsoon #excited #newsnewsnews #homeinterior #interiorblog #trendblog #igerforinspo #interiors #inspiration #lifestyle #trendsetsummer2019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https://www.instagram.com/p/BzhqgAwn-6R/media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08:22:46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a:t>
                      </a:r>
                    </a:p>
                  </a:txBody>
                  <a:tcPr/>
                </a:tc>
                <a:extLst>
                  <a:ext uri="{0D108BD9-81ED-4DB2-BD59-A6C34878D82A}">
                    <a16:rowId xmlns:a16="http://schemas.microsoft.com/office/drawing/2014/main" val="126540878"/>
                  </a:ext>
                </a:extLst>
              </a:tr>
            </a:tbl>
          </a:graphicData>
        </a:graphic>
      </p:graphicFrame>
      <p:sp>
        <p:nvSpPr>
          <p:cNvPr id="4" name="Text Placeholder 3">
            <a:extLst>
              <a:ext uri="{FF2B5EF4-FFF2-40B4-BE49-F238E27FC236}">
                <a16:creationId xmlns:a16="http://schemas.microsoft.com/office/drawing/2014/main" id="{3586BA66-3BF3-4209-BF3D-17D6319121AF}"/>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9297505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26BC6-436F-49DE-80FD-830A7C771FCB}"/>
              </a:ext>
            </a:extLst>
          </p:cNvPr>
          <p:cNvSpPr>
            <a:spLocks noGrp="1"/>
          </p:cNvSpPr>
          <p:nvPr>
            <p:ph type="title"/>
          </p:nvPr>
        </p:nvSpPr>
        <p:spPr/>
        <p:txBody>
          <a:bodyPr/>
          <a:lstStyle/>
          <a:p>
            <a:r>
              <a:rPr lang="en-US"/>
              <a:t>Instagram Posts Table | TrendSet - 17 of 21</a:t>
            </a:r>
          </a:p>
        </p:txBody>
      </p:sp>
      <p:graphicFrame>
        <p:nvGraphicFramePr>
          <p:cNvPr id="5" name="Table Placeholder 4">
            <a:extLst>
              <a:ext uri="{FF2B5EF4-FFF2-40B4-BE49-F238E27FC236}">
                <a16:creationId xmlns:a16="http://schemas.microsoft.com/office/drawing/2014/main" id="{2E5619C4-8CF0-4324-93BF-E391374CE40C}"/>
              </a:ext>
            </a:extLst>
          </p:cNvPr>
          <p:cNvGraphicFramePr>
            <a:graphicFrameLocks noGrp="1"/>
          </p:cNvGraphicFramePr>
          <p:nvPr>
            <p:ph type="tbl" sz="quarter" idx="13"/>
            <p:extLst>
              <p:ext uri="{D42A27DB-BD31-4B8C-83A1-F6EECF244321}">
                <p14:modId xmlns:p14="http://schemas.microsoft.com/office/powerpoint/2010/main" val="2393239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512867048"/>
                    </a:ext>
                  </a:extLst>
                </a:gridCol>
                <a:gridCol w="1234439">
                  <a:extLst>
                    <a:ext uri="{9D8B030D-6E8A-4147-A177-3AD203B41FA5}">
                      <a16:colId xmlns:a16="http://schemas.microsoft.com/office/drawing/2014/main" val="4114681667"/>
                    </a:ext>
                  </a:extLst>
                </a:gridCol>
                <a:gridCol w="576072">
                  <a:extLst>
                    <a:ext uri="{9D8B030D-6E8A-4147-A177-3AD203B41FA5}">
                      <a16:colId xmlns:a16="http://schemas.microsoft.com/office/drawing/2014/main" val="3330210347"/>
                    </a:ext>
                  </a:extLst>
                </a:gridCol>
                <a:gridCol w="576072">
                  <a:extLst>
                    <a:ext uri="{9D8B030D-6E8A-4147-A177-3AD203B41FA5}">
                      <a16:colId xmlns:a16="http://schemas.microsoft.com/office/drawing/2014/main" val="2113971531"/>
                    </a:ext>
                  </a:extLst>
                </a:gridCol>
                <a:gridCol w="576072">
                  <a:extLst>
                    <a:ext uri="{9D8B030D-6E8A-4147-A177-3AD203B41FA5}">
                      <a16:colId xmlns:a16="http://schemas.microsoft.com/office/drawing/2014/main" val="2139300833"/>
                    </a:ext>
                  </a:extLst>
                </a:gridCol>
                <a:gridCol w="576072">
                  <a:extLst>
                    <a:ext uri="{9D8B030D-6E8A-4147-A177-3AD203B41FA5}">
                      <a16:colId xmlns:a16="http://schemas.microsoft.com/office/drawing/2014/main" val="3141988528"/>
                    </a:ext>
                  </a:extLst>
                </a:gridCol>
                <a:gridCol w="576072">
                  <a:extLst>
                    <a:ext uri="{9D8B030D-6E8A-4147-A177-3AD203B41FA5}">
                      <a16:colId xmlns:a16="http://schemas.microsoft.com/office/drawing/2014/main" val="2478467776"/>
                    </a:ext>
                  </a:extLst>
                </a:gridCol>
                <a:gridCol w="576072">
                  <a:extLst>
                    <a:ext uri="{9D8B030D-6E8A-4147-A177-3AD203B41FA5}">
                      <a16:colId xmlns:a16="http://schemas.microsoft.com/office/drawing/2014/main" val="2761641065"/>
                    </a:ext>
                  </a:extLst>
                </a:gridCol>
                <a:gridCol w="576072">
                  <a:extLst>
                    <a:ext uri="{9D8B030D-6E8A-4147-A177-3AD203B41FA5}">
                      <a16:colId xmlns:a16="http://schemas.microsoft.com/office/drawing/2014/main" val="3465508249"/>
                    </a:ext>
                  </a:extLst>
                </a:gridCol>
                <a:gridCol w="576072">
                  <a:extLst>
                    <a:ext uri="{9D8B030D-6E8A-4147-A177-3AD203B41FA5}">
                      <a16:colId xmlns:a16="http://schemas.microsoft.com/office/drawing/2014/main" val="1229764754"/>
                    </a:ext>
                  </a:extLst>
                </a:gridCol>
                <a:gridCol w="576072">
                  <a:extLst>
                    <a:ext uri="{9D8B030D-6E8A-4147-A177-3AD203B41FA5}">
                      <a16:colId xmlns:a16="http://schemas.microsoft.com/office/drawing/2014/main" val="4013525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88840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- 2019-07-03 10:23:26</a:t>
                      </a:r>
                      <a:r>
                        <a:rPr kumimoji="0" lang="en-US" sz="1000" b="0" i="0" u="none" strike="noStrike" kern="1200" cap="none" spc="0" normalizeH="0" baseline="0" noProof="0">
                          <a:ln>
                            <a:noFill/>
                          </a:ln>
                          <a:solidFill>
                            <a:prstClr val="black"/>
                          </a:solidFill>
                          <a:effectLst/>
                          <a:uLnTx/>
                          <a:uFillTx/>
                          <a:latin typeface="+mn-lt"/>
                          <a:ea typeface="+mn-ea"/>
                          <a:cs typeface="+mn-cs"/>
                        </a:rPr>
                        <a:t>
 No words needed... 💙 The TrendSet Summer 2019 is within reach! 🥳 We hope, everyone will have a great, productive and inspiring time at our fair from 06 - 08 July 2019. 😊 ————————————————————
#trendsetmünchen #threedaysleft #soon #interiorfair #tradefair #trendinspo #interiordesign #trendscout #designsponge #interiorinspo #homeinterior #interiorblog #trendblog #igerforinspo #trendinteriors #interiors #inspiration #lifestyle #trendsetsummer2019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https://www.instagram.com/p/BzcqCkEn77o/media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08:22:46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extLst>
                  <a:ext uri="{0D108BD9-81ED-4DB2-BD59-A6C34878D82A}">
                    <a16:rowId xmlns:a16="http://schemas.microsoft.com/office/drawing/2014/main" val="3013099071"/>
                  </a:ext>
                </a:extLst>
              </a:tr>
            </a:tbl>
          </a:graphicData>
        </a:graphic>
      </p:graphicFrame>
      <p:sp>
        <p:nvSpPr>
          <p:cNvPr id="4" name="Text Placeholder 3">
            <a:extLst>
              <a:ext uri="{FF2B5EF4-FFF2-40B4-BE49-F238E27FC236}">
                <a16:creationId xmlns:a16="http://schemas.microsoft.com/office/drawing/2014/main" id="{4CFACFCA-FA01-4C92-99D9-B7B4FBED3047}"/>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24324202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CA677-846D-4450-8D56-C5C7C2D2D28E}"/>
              </a:ext>
            </a:extLst>
          </p:cNvPr>
          <p:cNvSpPr>
            <a:spLocks noGrp="1"/>
          </p:cNvSpPr>
          <p:nvPr>
            <p:ph type="title"/>
          </p:nvPr>
        </p:nvSpPr>
        <p:spPr/>
        <p:txBody>
          <a:bodyPr/>
          <a:lstStyle/>
          <a:p>
            <a:r>
              <a:rPr lang="en-US"/>
              <a:t>Instagram Posts Table | TrendSet - 18 of 21</a:t>
            </a:r>
          </a:p>
        </p:txBody>
      </p:sp>
      <p:graphicFrame>
        <p:nvGraphicFramePr>
          <p:cNvPr id="5" name="Table Placeholder 4">
            <a:extLst>
              <a:ext uri="{FF2B5EF4-FFF2-40B4-BE49-F238E27FC236}">
                <a16:creationId xmlns:a16="http://schemas.microsoft.com/office/drawing/2014/main" id="{8543CA5B-49F4-4331-ABF9-A5F2DFBE4297}"/>
              </a:ext>
            </a:extLst>
          </p:cNvPr>
          <p:cNvGraphicFramePr>
            <a:graphicFrameLocks noGrp="1"/>
          </p:cNvGraphicFramePr>
          <p:nvPr>
            <p:ph type="tbl" sz="quarter" idx="13"/>
            <p:extLst>
              <p:ext uri="{D42A27DB-BD31-4B8C-83A1-F6EECF244321}">
                <p14:modId xmlns:p14="http://schemas.microsoft.com/office/powerpoint/2010/main" val="164085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666125691"/>
                    </a:ext>
                  </a:extLst>
                </a:gridCol>
                <a:gridCol w="1234439">
                  <a:extLst>
                    <a:ext uri="{9D8B030D-6E8A-4147-A177-3AD203B41FA5}">
                      <a16:colId xmlns:a16="http://schemas.microsoft.com/office/drawing/2014/main" val="1707404600"/>
                    </a:ext>
                  </a:extLst>
                </a:gridCol>
                <a:gridCol w="576072">
                  <a:extLst>
                    <a:ext uri="{9D8B030D-6E8A-4147-A177-3AD203B41FA5}">
                      <a16:colId xmlns:a16="http://schemas.microsoft.com/office/drawing/2014/main" val="350161971"/>
                    </a:ext>
                  </a:extLst>
                </a:gridCol>
                <a:gridCol w="576072">
                  <a:extLst>
                    <a:ext uri="{9D8B030D-6E8A-4147-A177-3AD203B41FA5}">
                      <a16:colId xmlns:a16="http://schemas.microsoft.com/office/drawing/2014/main" val="3173147980"/>
                    </a:ext>
                  </a:extLst>
                </a:gridCol>
                <a:gridCol w="576072">
                  <a:extLst>
                    <a:ext uri="{9D8B030D-6E8A-4147-A177-3AD203B41FA5}">
                      <a16:colId xmlns:a16="http://schemas.microsoft.com/office/drawing/2014/main" val="3053254157"/>
                    </a:ext>
                  </a:extLst>
                </a:gridCol>
                <a:gridCol w="576072">
                  <a:extLst>
                    <a:ext uri="{9D8B030D-6E8A-4147-A177-3AD203B41FA5}">
                      <a16:colId xmlns:a16="http://schemas.microsoft.com/office/drawing/2014/main" val="1980958978"/>
                    </a:ext>
                  </a:extLst>
                </a:gridCol>
                <a:gridCol w="576072">
                  <a:extLst>
                    <a:ext uri="{9D8B030D-6E8A-4147-A177-3AD203B41FA5}">
                      <a16:colId xmlns:a16="http://schemas.microsoft.com/office/drawing/2014/main" val="1870160868"/>
                    </a:ext>
                  </a:extLst>
                </a:gridCol>
                <a:gridCol w="576072">
                  <a:extLst>
                    <a:ext uri="{9D8B030D-6E8A-4147-A177-3AD203B41FA5}">
                      <a16:colId xmlns:a16="http://schemas.microsoft.com/office/drawing/2014/main" val="262848689"/>
                    </a:ext>
                  </a:extLst>
                </a:gridCol>
                <a:gridCol w="576072">
                  <a:extLst>
                    <a:ext uri="{9D8B030D-6E8A-4147-A177-3AD203B41FA5}">
                      <a16:colId xmlns:a16="http://schemas.microsoft.com/office/drawing/2014/main" val="3182650639"/>
                    </a:ext>
                  </a:extLst>
                </a:gridCol>
                <a:gridCol w="576072">
                  <a:extLst>
                    <a:ext uri="{9D8B030D-6E8A-4147-A177-3AD203B41FA5}">
                      <a16:colId xmlns:a16="http://schemas.microsoft.com/office/drawing/2014/main" val="278130455"/>
                    </a:ext>
                  </a:extLst>
                </a:gridCol>
                <a:gridCol w="576072">
                  <a:extLst>
                    <a:ext uri="{9D8B030D-6E8A-4147-A177-3AD203B41FA5}">
                      <a16:colId xmlns:a16="http://schemas.microsoft.com/office/drawing/2014/main" val="2519235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03216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- 2019-07-02 18:35:41</a:t>
                      </a:r>
                      <a:r>
                        <a:rPr kumimoji="0" lang="en-US" sz="1000" b="0" i="0" u="none" strike="noStrike" kern="1200" cap="none" spc="0" normalizeH="0" baseline="0" noProof="0">
                          <a:ln>
                            <a:noFill/>
                          </a:ln>
                          <a:solidFill>
                            <a:prstClr val="black"/>
                          </a:solidFill>
                          <a:effectLst/>
                          <a:uLnTx/>
                          <a:uFillTx/>
                          <a:latin typeface="+mn-lt"/>
                          <a:ea typeface="+mn-ea"/>
                          <a:cs typeface="+mn-cs"/>
                        </a:rPr>
                        <a:t>
 Trend Motif FREE MOTION seems quite abstract on the first sight, but it is inspired by styles from various cultures! 💙 That's why it loves these plates by @imagesdorient. The oriental inspired pattern on the plates seeks for traditional Persian dishes... 😋 ———
pic by @imagesdorient
————————————————————
#trendsetmünchen #freemotion #filigranepattern #persianpattern #applelove #tableware #tabletop #tabledesign #fooddesign #plates #kitchen #trendinspo #interiordesign #trendscout #designsponge #interiorinspo #homeinterior #interiorblog #trendblog #igerforinspo #trendinteriors #interiors #inspiration #lifestyle #trendsetsummer2019 #eusamex #imagesdorient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https://www.instagram.com/p/Bza9k_BIRZL/media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08:22:46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extLst>
                  <a:ext uri="{0D108BD9-81ED-4DB2-BD59-A6C34878D82A}">
                    <a16:rowId xmlns:a16="http://schemas.microsoft.com/office/drawing/2014/main" val="2756943661"/>
                  </a:ext>
                </a:extLst>
              </a:tr>
            </a:tbl>
          </a:graphicData>
        </a:graphic>
      </p:graphicFrame>
      <p:sp>
        <p:nvSpPr>
          <p:cNvPr id="4" name="Text Placeholder 3">
            <a:extLst>
              <a:ext uri="{FF2B5EF4-FFF2-40B4-BE49-F238E27FC236}">
                <a16:creationId xmlns:a16="http://schemas.microsoft.com/office/drawing/2014/main" id="{DBBC6A82-3D70-44B3-899A-75B9C7A6FE03}"/>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31305260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6D777-048C-4C5E-965C-C8A59026D5FD}"/>
              </a:ext>
            </a:extLst>
          </p:cNvPr>
          <p:cNvSpPr>
            <a:spLocks noGrp="1"/>
          </p:cNvSpPr>
          <p:nvPr>
            <p:ph type="title"/>
          </p:nvPr>
        </p:nvSpPr>
        <p:spPr/>
        <p:txBody>
          <a:bodyPr/>
          <a:lstStyle/>
          <a:p>
            <a:r>
              <a:rPr lang="en-US"/>
              <a:t>Instagram Posts Table | TrendSet - 19 of 21</a:t>
            </a:r>
          </a:p>
        </p:txBody>
      </p:sp>
      <p:graphicFrame>
        <p:nvGraphicFramePr>
          <p:cNvPr id="5" name="Table Placeholder 4">
            <a:extLst>
              <a:ext uri="{FF2B5EF4-FFF2-40B4-BE49-F238E27FC236}">
                <a16:creationId xmlns:a16="http://schemas.microsoft.com/office/drawing/2014/main" id="{3BA3B0EF-96E0-4863-927E-3CCE8EF01021}"/>
              </a:ext>
            </a:extLst>
          </p:cNvPr>
          <p:cNvGraphicFramePr>
            <a:graphicFrameLocks noGrp="1"/>
          </p:cNvGraphicFramePr>
          <p:nvPr>
            <p:ph type="tbl" sz="quarter" idx="13"/>
            <p:extLst>
              <p:ext uri="{D42A27DB-BD31-4B8C-83A1-F6EECF244321}">
                <p14:modId xmlns:p14="http://schemas.microsoft.com/office/powerpoint/2010/main" val="2982591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541115470"/>
                    </a:ext>
                  </a:extLst>
                </a:gridCol>
                <a:gridCol w="1234439">
                  <a:extLst>
                    <a:ext uri="{9D8B030D-6E8A-4147-A177-3AD203B41FA5}">
                      <a16:colId xmlns:a16="http://schemas.microsoft.com/office/drawing/2014/main" val="379195625"/>
                    </a:ext>
                  </a:extLst>
                </a:gridCol>
                <a:gridCol w="576072">
                  <a:extLst>
                    <a:ext uri="{9D8B030D-6E8A-4147-A177-3AD203B41FA5}">
                      <a16:colId xmlns:a16="http://schemas.microsoft.com/office/drawing/2014/main" val="24938135"/>
                    </a:ext>
                  </a:extLst>
                </a:gridCol>
                <a:gridCol w="576072">
                  <a:extLst>
                    <a:ext uri="{9D8B030D-6E8A-4147-A177-3AD203B41FA5}">
                      <a16:colId xmlns:a16="http://schemas.microsoft.com/office/drawing/2014/main" val="3887859121"/>
                    </a:ext>
                  </a:extLst>
                </a:gridCol>
                <a:gridCol w="576072">
                  <a:extLst>
                    <a:ext uri="{9D8B030D-6E8A-4147-A177-3AD203B41FA5}">
                      <a16:colId xmlns:a16="http://schemas.microsoft.com/office/drawing/2014/main" val="105537407"/>
                    </a:ext>
                  </a:extLst>
                </a:gridCol>
                <a:gridCol w="576072">
                  <a:extLst>
                    <a:ext uri="{9D8B030D-6E8A-4147-A177-3AD203B41FA5}">
                      <a16:colId xmlns:a16="http://schemas.microsoft.com/office/drawing/2014/main" val="2339033203"/>
                    </a:ext>
                  </a:extLst>
                </a:gridCol>
                <a:gridCol w="576072">
                  <a:extLst>
                    <a:ext uri="{9D8B030D-6E8A-4147-A177-3AD203B41FA5}">
                      <a16:colId xmlns:a16="http://schemas.microsoft.com/office/drawing/2014/main" val="2524004211"/>
                    </a:ext>
                  </a:extLst>
                </a:gridCol>
                <a:gridCol w="576072">
                  <a:extLst>
                    <a:ext uri="{9D8B030D-6E8A-4147-A177-3AD203B41FA5}">
                      <a16:colId xmlns:a16="http://schemas.microsoft.com/office/drawing/2014/main" val="2706527900"/>
                    </a:ext>
                  </a:extLst>
                </a:gridCol>
                <a:gridCol w="576072">
                  <a:extLst>
                    <a:ext uri="{9D8B030D-6E8A-4147-A177-3AD203B41FA5}">
                      <a16:colId xmlns:a16="http://schemas.microsoft.com/office/drawing/2014/main" val="2384947913"/>
                    </a:ext>
                  </a:extLst>
                </a:gridCol>
                <a:gridCol w="576072">
                  <a:extLst>
                    <a:ext uri="{9D8B030D-6E8A-4147-A177-3AD203B41FA5}">
                      <a16:colId xmlns:a16="http://schemas.microsoft.com/office/drawing/2014/main" val="1662522406"/>
                    </a:ext>
                  </a:extLst>
                </a:gridCol>
                <a:gridCol w="576072">
                  <a:extLst>
                    <a:ext uri="{9D8B030D-6E8A-4147-A177-3AD203B41FA5}">
                      <a16:colId xmlns:a16="http://schemas.microsoft.com/office/drawing/2014/main" val="4023538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74979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- 2019-07-02 18:34:20</a:t>
                      </a:r>
                      <a:r>
                        <a:rPr kumimoji="0" lang="en-US" sz="1000" b="0" i="0" u="none" strike="noStrike" kern="1200" cap="none" spc="0" normalizeH="0" baseline="0" noProof="0">
                          <a:ln>
                            <a:noFill/>
                          </a:ln>
                          <a:solidFill>
                            <a:prstClr val="black"/>
                          </a:solidFill>
                          <a:effectLst/>
                          <a:uLnTx/>
                          <a:uFillTx/>
                          <a:latin typeface="+mn-lt"/>
                          <a:ea typeface="+mn-ea"/>
                          <a:cs typeface="+mn-cs"/>
                        </a:rPr>
                        <a:t>
 FREE MOTION 💙 Last but not least, this is the third trend motif, which our trend scouts excerpted out of all the small hints we found to the upcoming trends.
————
FREE MOTION celebrates a new freedom in design with maximum use of colours and patterns. 🆓 Styles from all cultures and epochs are presented in a cheerful, colourful and trendy way. Individuality and creativity are the parameters for finding one's own identity. Enjoyment of the finer things in life are written in capital letters. Many pieces come with a wink and a good sense of humour. Glamorous accents with metallics, glitter, high-gloss lacquers and liquid optics create artistic-luxurious surfaces. Gold effects and glitter glam combine with cool graffiti style. Composite materials are experiencing a revival in colourful industrial design. Experimenting and mixing, there are no borders set to the imagination. Vivid colours set the tone, especially primaries and contrasting materials, from wood to plastic.
————
FREE MOTION creates new freedom and joy in design. Colourful and imaginative, the designs create one thing above all else: a good mood. The colour palette underlines this with rich, lively tones. Bright orange, deep green, bright blue and blood red vitalise. Purple, dark blue, cappuccino brown and beige add depth. Neutrals such as sand and grey match everything and give lightness to the designs. Pastel lilac and rich seventies yellow set retrospective accents.
————————————————————
#trendsetmünchen #trendmotif #freemotion #free #freedesign #goodmood #happiness #cheerfuldesign #individuality #creativity #enjoyment #finerthingsinlife #industrialdesign #nobordersforcreativity #trendscout #interiordesign #designsponge #interiorinspo #homeinterior #interiorblog #interiorfair #igerforinspo #myinteriorstyletoday #trendinteriors #interiors #inspiration #lifestyle #trendsetsummer2019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https://www.instagram.com/p/Bza9bI_IupX/media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08:22:46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a:t>
                      </a:r>
                    </a:p>
                  </a:txBody>
                  <a:tcPr/>
                </a:tc>
                <a:extLst>
                  <a:ext uri="{0D108BD9-81ED-4DB2-BD59-A6C34878D82A}">
                    <a16:rowId xmlns:a16="http://schemas.microsoft.com/office/drawing/2014/main" val="743045199"/>
                  </a:ext>
                </a:extLst>
              </a:tr>
            </a:tbl>
          </a:graphicData>
        </a:graphic>
      </p:graphicFrame>
      <p:sp>
        <p:nvSpPr>
          <p:cNvPr id="4" name="Text Placeholder 3">
            <a:extLst>
              <a:ext uri="{FF2B5EF4-FFF2-40B4-BE49-F238E27FC236}">
                <a16:creationId xmlns:a16="http://schemas.microsoft.com/office/drawing/2014/main" id="{6687DB54-47A9-465A-BFA8-2FBED5DE2CEC}"/>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622512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7058D-DC93-4B30-B5F5-86FB9F7D1068}"/>
              </a:ext>
            </a:extLst>
          </p:cNvPr>
          <p:cNvSpPr>
            <a:spLocks noGrp="1"/>
          </p:cNvSpPr>
          <p:nvPr>
            <p:ph type="title"/>
          </p:nvPr>
        </p:nvSpPr>
        <p:spPr/>
        <p:txBody>
          <a:bodyPr/>
          <a:lstStyle/>
          <a:p>
            <a:r>
              <a:rPr lang="en-US"/>
              <a:t>Instagram Posts Table | TrendSet - 20 of 21</a:t>
            </a:r>
          </a:p>
        </p:txBody>
      </p:sp>
      <p:graphicFrame>
        <p:nvGraphicFramePr>
          <p:cNvPr id="5" name="Table Placeholder 4">
            <a:extLst>
              <a:ext uri="{FF2B5EF4-FFF2-40B4-BE49-F238E27FC236}">
                <a16:creationId xmlns:a16="http://schemas.microsoft.com/office/drawing/2014/main" id="{308F00EF-3B46-479A-B126-D5FE15AA0AA3}"/>
              </a:ext>
            </a:extLst>
          </p:cNvPr>
          <p:cNvGraphicFramePr>
            <a:graphicFrameLocks noGrp="1"/>
          </p:cNvGraphicFramePr>
          <p:nvPr>
            <p:ph type="tbl" sz="quarter" idx="13"/>
            <p:extLst>
              <p:ext uri="{D42A27DB-BD31-4B8C-83A1-F6EECF244321}">
                <p14:modId xmlns:p14="http://schemas.microsoft.com/office/powerpoint/2010/main" val="897245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13052400"/>
                    </a:ext>
                  </a:extLst>
                </a:gridCol>
                <a:gridCol w="1234439">
                  <a:extLst>
                    <a:ext uri="{9D8B030D-6E8A-4147-A177-3AD203B41FA5}">
                      <a16:colId xmlns:a16="http://schemas.microsoft.com/office/drawing/2014/main" val="670991510"/>
                    </a:ext>
                  </a:extLst>
                </a:gridCol>
                <a:gridCol w="576072">
                  <a:extLst>
                    <a:ext uri="{9D8B030D-6E8A-4147-A177-3AD203B41FA5}">
                      <a16:colId xmlns:a16="http://schemas.microsoft.com/office/drawing/2014/main" val="354456218"/>
                    </a:ext>
                  </a:extLst>
                </a:gridCol>
                <a:gridCol w="576072">
                  <a:extLst>
                    <a:ext uri="{9D8B030D-6E8A-4147-A177-3AD203B41FA5}">
                      <a16:colId xmlns:a16="http://schemas.microsoft.com/office/drawing/2014/main" val="669065429"/>
                    </a:ext>
                  </a:extLst>
                </a:gridCol>
                <a:gridCol w="576072">
                  <a:extLst>
                    <a:ext uri="{9D8B030D-6E8A-4147-A177-3AD203B41FA5}">
                      <a16:colId xmlns:a16="http://schemas.microsoft.com/office/drawing/2014/main" val="1243487023"/>
                    </a:ext>
                  </a:extLst>
                </a:gridCol>
                <a:gridCol w="576072">
                  <a:extLst>
                    <a:ext uri="{9D8B030D-6E8A-4147-A177-3AD203B41FA5}">
                      <a16:colId xmlns:a16="http://schemas.microsoft.com/office/drawing/2014/main" val="3964832664"/>
                    </a:ext>
                  </a:extLst>
                </a:gridCol>
                <a:gridCol w="576072">
                  <a:extLst>
                    <a:ext uri="{9D8B030D-6E8A-4147-A177-3AD203B41FA5}">
                      <a16:colId xmlns:a16="http://schemas.microsoft.com/office/drawing/2014/main" val="1388768250"/>
                    </a:ext>
                  </a:extLst>
                </a:gridCol>
                <a:gridCol w="576072">
                  <a:extLst>
                    <a:ext uri="{9D8B030D-6E8A-4147-A177-3AD203B41FA5}">
                      <a16:colId xmlns:a16="http://schemas.microsoft.com/office/drawing/2014/main" val="1000473183"/>
                    </a:ext>
                  </a:extLst>
                </a:gridCol>
                <a:gridCol w="576072">
                  <a:extLst>
                    <a:ext uri="{9D8B030D-6E8A-4147-A177-3AD203B41FA5}">
                      <a16:colId xmlns:a16="http://schemas.microsoft.com/office/drawing/2014/main" val="1981766043"/>
                    </a:ext>
                  </a:extLst>
                </a:gridCol>
                <a:gridCol w="576072">
                  <a:extLst>
                    <a:ext uri="{9D8B030D-6E8A-4147-A177-3AD203B41FA5}">
                      <a16:colId xmlns:a16="http://schemas.microsoft.com/office/drawing/2014/main" val="2173152306"/>
                    </a:ext>
                  </a:extLst>
                </a:gridCol>
                <a:gridCol w="576072">
                  <a:extLst>
                    <a:ext uri="{9D8B030D-6E8A-4147-A177-3AD203B41FA5}">
                      <a16:colId xmlns:a16="http://schemas.microsoft.com/office/drawing/2014/main" val="128918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10751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- 2019-07-01 17:47:35</a:t>
                      </a:r>
                      <a:r>
                        <a:rPr kumimoji="0" lang="en-US" sz="1000" b="0" i="0" u="none" strike="noStrike" kern="1200" cap="none" spc="0" normalizeH="0" baseline="0" noProof="0">
                          <a:ln>
                            <a:noFill/>
                          </a:ln>
                          <a:solidFill>
                            <a:prstClr val="black"/>
                          </a:solidFill>
                          <a:effectLst/>
                          <a:uLnTx/>
                          <a:uFillTx/>
                          <a:latin typeface="+mn-lt"/>
                          <a:ea typeface="+mn-ea"/>
                          <a:cs typeface="+mn-cs"/>
                        </a:rPr>
                        <a:t>
 In the colder and darker part of the year, in autumn and winter, everybody needs a few little accessoires, which are full of colours and energy of the sun, to brighten up ones mind. 🌟 With jewellery, inspired by Trend Motif FREE MOTION, like this necklace from @ajolaschmuck, you always have a sprinkle of colour and joy with you! 💙 ———
pic by @ajolaschmuck
————————————————————
#trendsemünchen #freemotion #fashion #fashiondesign #fashionjoy #jewellery #jewellerydesign #colourfuljewellery #necklace #pearls #aloe #aloevera #cactus #jy #happiness #trendinspo #interiordesign #trendscout #interiordesign #designsponge #interiorinspo #homeinterior #interiorblog #trendblog #igerforinspo #trendinteriors #interiors #inspiration #lifestyle #trendsetsummer2019 #ajola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https://www.instagram.com/p/BzYTR2AnPSH/media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08:22:46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extLst>
                  <a:ext uri="{0D108BD9-81ED-4DB2-BD59-A6C34878D82A}">
                    <a16:rowId xmlns:a16="http://schemas.microsoft.com/office/drawing/2014/main" val="3458143089"/>
                  </a:ext>
                </a:extLst>
              </a:tr>
            </a:tbl>
          </a:graphicData>
        </a:graphic>
      </p:graphicFrame>
      <p:sp>
        <p:nvSpPr>
          <p:cNvPr id="4" name="Text Placeholder 3">
            <a:extLst>
              <a:ext uri="{FF2B5EF4-FFF2-40B4-BE49-F238E27FC236}">
                <a16:creationId xmlns:a16="http://schemas.microsoft.com/office/drawing/2014/main" id="{211EFB90-6F76-4945-8E4F-5DF24911247F}"/>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1905501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CF611-05B1-43A7-8E73-C363A9E03AA7}"/>
              </a:ext>
            </a:extLst>
          </p:cNvPr>
          <p:cNvSpPr>
            <a:spLocks noGrp="1"/>
          </p:cNvSpPr>
          <p:nvPr>
            <p:ph type="title"/>
          </p:nvPr>
        </p:nvSpPr>
        <p:spPr/>
        <p:txBody>
          <a:bodyPr/>
          <a:lstStyle/>
          <a:p>
            <a:r>
              <a:rPr lang="en-US"/>
              <a:t>Instagram Posts Table | TrendSet - 21 of 21</a:t>
            </a:r>
          </a:p>
        </p:txBody>
      </p:sp>
      <p:graphicFrame>
        <p:nvGraphicFramePr>
          <p:cNvPr id="5" name="Table Placeholder 4">
            <a:extLst>
              <a:ext uri="{FF2B5EF4-FFF2-40B4-BE49-F238E27FC236}">
                <a16:creationId xmlns:a16="http://schemas.microsoft.com/office/drawing/2014/main" id="{8FF82E67-5CCF-4F0F-8274-E0BC53DD528B}"/>
              </a:ext>
            </a:extLst>
          </p:cNvPr>
          <p:cNvGraphicFramePr>
            <a:graphicFrameLocks noGrp="1"/>
          </p:cNvGraphicFramePr>
          <p:nvPr>
            <p:ph type="tbl" sz="quarter" idx="13"/>
            <p:extLst>
              <p:ext uri="{D42A27DB-BD31-4B8C-83A1-F6EECF244321}">
                <p14:modId xmlns:p14="http://schemas.microsoft.com/office/powerpoint/2010/main" val="2343660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017343782"/>
                    </a:ext>
                  </a:extLst>
                </a:gridCol>
                <a:gridCol w="1234439">
                  <a:extLst>
                    <a:ext uri="{9D8B030D-6E8A-4147-A177-3AD203B41FA5}">
                      <a16:colId xmlns:a16="http://schemas.microsoft.com/office/drawing/2014/main" val="2297325833"/>
                    </a:ext>
                  </a:extLst>
                </a:gridCol>
                <a:gridCol w="576072">
                  <a:extLst>
                    <a:ext uri="{9D8B030D-6E8A-4147-A177-3AD203B41FA5}">
                      <a16:colId xmlns:a16="http://schemas.microsoft.com/office/drawing/2014/main" val="2202496635"/>
                    </a:ext>
                  </a:extLst>
                </a:gridCol>
                <a:gridCol w="576072">
                  <a:extLst>
                    <a:ext uri="{9D8B030D-6E8A-4147-A177-3AD203B41FA5}">
                      <a16:colId xmlns:a16="http://schemas.microsoft.com/office/drawing/2014/main" val="1973682309"/>
                    </a:ext>
                  </a:extLst>
                </a:gridCol>
                <a:gridCol w="576072">
                  <a:extLst>
                    <a:ext uri="{9D8B030D-6E8A-4147-A177-3AD203B41FA5}">
                      <a16:colId xmlns:a16="http://schemas.microsoft.com/office/drawing/2014/main" val="3413760937"/>
                    </a:ext>
                  </a:extLst>
                </a:gridCol>
                <a:gridCol w="576072">
                  <a:extLst>
                    <a:ext uri="{9D8B030D-6E8A-4147-A177-3AD203B41FA5}">
                      <a16:colId xmlns:a16="http://schemas.microsoft.com/office/drawing/2014/main" val="4283531133"/>
                    </a:ext>
                  </a:extLst>
                </a:gridCol>
                <a:gridCol w="576072">
                  <a:extLst>
                    <a:ext uri="{9D8B030D-6E8A-4147-A177-3AD203B41FA5}">
                      <a16:colId xmlns:a16="http://schemas.microsoft.com/office/drawing/2014/main" val="3190367483"/>
                    </a:ext>
                  </a:extLst>
                </a:gridCol>
                <a:gridCol w="576072">
                  <a:extLst>
                    <a:ext uri="{9D8B030D-6E8A-4147-A177-3AD203B41FA5}">
                      <a16:colId xmlns:a16="http://schemas.microsoft.com/office/drawing/2014/main" val="3306885257"/>
                    </a:ext>
                  </a:extLst>
                </a:gridCol>
                <a:gridCol w="576072">
                  <a:extLst>
                    <a:ext uri="{9D8B030D-6E8A-4147-A177-3AD203B41FA5}">
                      <a16:colId xmlns:a16="http://schemas.microsoft.com/office/drawing/2014/main" val="2649803840"/>
                    </a:ext>
                  </a:extLst>
                </a:gridCol>
                <a:gridCol w="576072">
                  <a:extLst>
                    <a:ext uri="{9D8B030D-6E8A-4147-A177-3AD203B41FA5}">
                      <a16:colId xmlns:a16="http://schemas.microsoft.com/office/drawing/2014/main" val="2084672839"/>
                    </a:ext>
                  </a:extLst>
                </a:gridCol>
                <a:gridCol w="576072">
                  <a:extLst>
                    <a:ext uri="{9D8B030D-6E8A-4147-A177-3AD203B41FA5}">
                      <a16:colId xmlns:a16="http://schemas.microsoft.com/office/drawing/2014/main" val="1816258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76840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- 2019-07-01 09:41:04</a:t>
                      </a:r>
                      <a:r>
                        <a:rPr kumimoji="0" lang="en-US" sz="1000" b="0" i="0" u="none" strike="noStrike" kern="1200" cap="none" spc="0" normalizeH="0" baseline="0" noProof="0">
                          <a:ln>
                            <a:noFill/>
                          </a:ln>
                          <a:solidFill>
                            <a:prstClr val="black"/>
                          </a:solidFill>
                          <a:effectLst/>
                          <a:uLnTx/>
                          <a:uFillTx/>
                          <a:latin typeface="+mn-lt"/>
                          <a:ea typeface="+mn-ea"/>
                          <a:cs typeface="+mn-cs"/>
                        </a:rPr>
                        <a:t>
 Trend Motif FREE MOTION loves bright colours... And so it also loves colourful fruits, colourful cocktails, colourful and crazy cocktail glasses... 🌈💙 The colour composition on this photo by @kuechentrends is a summary of the colour palette of FREE MOTION. 🎨 What cocktail would you like to have now? 😉🍹
———
pic by @kuechentrends
————————————————————
#trendsetmünchen #freemotion #colourpalette #colourful #rainbowcolours #cocktails #cocktailtime #cocktailinspiration #summerparty #cocktailparty #ananas #dragonfruit #exotic #exoticdesign #uniquedesign #trendinspo #interiordesign #trendscout #designsponge #interiorinspo #homeinterior #interiorblog #trendblog #igerforinspo #trendinteriors #interiors #inspiration #lifestyle #trendsetsummer2019 #kuechentrends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https://www.instagram.com/p/BzXbmhunrXw/media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08:22:46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a:t>
                      </a:r>
                    </a:p>
                  </a:txBody>
                  <a:tcPr/>
                </a:tc>
                <a:extLst>
                  <a:ext uri="{0D108BD9-81ED-4DB2-BD59-A6C34878D82A}">
                    <a16:rowId xmlns:a16="http://schemas.microsoft.com/office/drawing/2014/main" val="1323612047"/>
                  </a:ext>
                </a:extLst>
              </a:tr>
            </a:tbl>
          </a:graphicData>
        </a:graphic>
      </p:graphicFrame>
      <p:sp>
        <p:nvSpPr>
          <p:cNvPr id="4" name="Text Placeholder 3">
            <a:extLst>
              <a:ext uri="{FF2B5EF4-FFF2-40B4-BE49-F238E27FC236}">
                <a16:creationId xmlns:a16="http://schemas.microsoft.com/office/drawing/2014/main" id="{56A482E0-30D9-46F9-93E3-FCB92F3FEAD7}"/>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3869853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88A1A-1F88-4BB2-985C-9EE629D8AD41}"/>
              </a:ext>
            </a:extLst>
          </p:cNvPr>
          <p:cNvSpPr>
            <a:spLocks noGrp="1"/>
          </p:cNvSpPr>
          <p:nvPr>
            <p:ph type="title"/>
          </p:nvPr>
        </p:nvSpPr>
        <p:spPr/>
        <p:txBody>
          <a:bodyPr/>
          <a:lstStyle/>
          <a:p>
            <a:r>
              <a:rPr lang="en-US"/>
              <a:t>Instagram Stories Table  | TrendSet - 1 of 25</a:t>
            </a:r>
          </a:p>
        </p:txBody>
      </p:sp>
      <p:graphicFrame>
        <p:nvGraphicFramePr>
          <p:cNvPr id="5" name="Table Placeholder 4">
            <a:extLst>
              <a:ext uri="{FF2B5EF4-FFF2-40B4-BE49-F238E27FC236}">
                <a16:creationId xmlns:a16="http://schemas.microsoft.com/office/drawing/2014/main" id="{9C8F095F-30C3-493D-BFBF-FF2C5D012263}"/>
              </a:ext>
            </a:extLst>
          </p:cNvPr>
          <p:cNvGraphicFramePr>
            <a:graphicFrameLocks noGrp="1"/>
          </p:cNvGraphicFramePr>
          <p:nvPr>
            <p:ph type="tbl" sz="quarter" idx="13"/>
            <p:extLst>
              <p:ext uri="{D42A27DB-BD31-4B8C-83A1-F6EECF244321}">
                <p14:modId xmlns:p14="http://schemas.microsoft.com/office/powerpoint/2010/main" val="2913394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43273381"/>
                    </a:ext>
                  </a:extLst>
                </a:gridCol>
                <a:gridCol w="1316736">
                  <a:extLst>
                    <a:ext uri="{9D8B030D-6E8A-4147-A177-3AD203B41FA5}">
                      <a16:colId xmlns:a16="http://schemas.microsoft.com/office/drawing/2014/main" val="2604272031"/>
                    </a:ext>
                  </a:extLst>
                </a:gridCol>
                <a:gridCol w="658368">
                  <a:extLst>
                    <a:ext uri="{9D8B030D-6E8A-4147-A177-3AD203B41FA5}">
                      <a16:colId xmlns:a16="http://schemas.microsoft.com/office/drawing/2014/main" val="952684757"/>
                    </a:ext>
                  </a:extLst>
                </a:gridCol>
                <a:gridCol w="658368">
                  <a:extLst>
                    <a:ext uri="{9D8B030D-6E8A-4147-A177-3AD203B41FA5}">
                      <a16:colId xmlns:a16="http://schemas.microsoft.com/office/drawing/2014/main" val="1534413038"/>
                    </a:ext>
                  </a:extLst>
                </a:gridCol>
                <a:gridCol w="658368">
                  <a:extLst>
                    <a:ext uri="{9D8B030D-6E8A-4147-A177-3AD203B41FA5}">
                      <a16:colId xmlns:a16="http://schemas.microsoft.com/office/drawing/2014/main" val="3389771999"/>
                    </a:ext>
                  </a:extLst>
                </a:gridCol>
                <a:gridCol w="658368">
                  <a:extLst>
                    <a:ext uri="{9D8B030D-6E8A-4147-A177-3AD203B41FA5}">
                      <a16:colId xmlns:a16="http://schemas.microsoft.com/office/drawing/2014/main" val="3771878103"/>
                    </a:ext>
                  </a:extLst>
                </a:gridCol>
                <a:gridCol w="658368">
                  <a:extLst>
                    <a:ext uri="{9D8B030D-6E8A-4147-A177-3AD203B41FA5}">
                      <a16:colId xmlns:a16="http://schemas.microsoft.com/office/drawing/2014/main" val="2856636540"/>
                    </a:ext>
                  </a:extLst>
                </a:gridCol>
                <a:gridCol w="658368">
                  <a:extLst>
                    <a:ext uri="{9D8B030D-6E8A-4147-A177-3AD203B41FA5}">
                      <a16:colId xmlns:a16="http://schemas.microsoft.com/office/drawing/2014/main" val="1110467464"/>
                    </a:ext>
                  </a:extLst>
                </a:gridCol>
                <a:gridCol w="658368">
                  <a:extLst>
                    <a:ext uri="{9D8B030D-6E8A-4147-A177-3AD203B41FA5}">
                      <a16:colId xmlns:a16="http://schemas.microsoft.com/office/drawing/2014/main" val="1199642236"/>
                    </a:ext>
                  </a:extLst>
                </a:gridCol>
                <a:gridCol w="658368">
                  <a:extLst>
                    <a:ext uri="{9D8B030D-6E8A-4147-A177-3AD203B41FA5}">
                      <a16:colId xmlns:a16="http://schemas.microsoft.com/office/drawing/2014/main" val="3640571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533991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- 2019-09-26 12:55:29</a:t>
                      </a:r>
                      <a:r>
                        <a:rPr kumimoji="0" lang="en-US" sz="1000" b="0" i="0" u="none" strike="noStrike" kern="1200" cap="none" spc="0" normalizeH="0" baseline="0" noProof="0">
                          <a:ln>
                            <a:noFill/>
                          </a:ln>
                          <a:solidFill>
                            <a:prstClr val="black"/>
                          </a:solidFill>
                          <a:effectLst/>
                          <a:uLnTx/>
                          <a:uFillTx/>
                          <a:latin typeface="+mn-lt"/>
                          <a:ea typeface="+mn-ea"/>
                          <a:cs typeface="+mn-cs"/>
                        </a:rPr>
                        <a:t>
 WE ARE BACK WITH NEW INSPIRATION! 🥳  LET’S START FOCUSING ON THE TRENDS OF SS2020!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https://scontent.xx.fbcdn.net/v/t51.12442-15/69412346_556173035123603_4715957823407717820_n.jpg?_nc_cat=105&amp;_nc_oc=AQmQWgTt8FiiSH_ALAllTJEGOInzmr213UvRCkGgZGWUmTEMSIE703yXE-2bRYTRGQs&amp;_nc_ht=scontent.xx&amp;oh=83ad9548957c7af4795d013594fd9ae7&amp;oe=5DFD5414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09/27/2019 12:31:42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931575832"/>
                  </a:ext>
                </a:extLst>
              </a:tr>
            </a:tbl>
          </a:graphicData>
        </a:graphic>
      </p:graphicFrame>
      <p:sp>
        <p:nvSpPr>
          <p:cNvPr id="4" name="Text Placeholder 3">
            <a:extLst>
              <a:ext uri="{FF2B5EF4-FFF2-40B4-BE49-F238E27FC236}">
                <a16:creationId xmlns:a16="http://schemas.microsoft.com/office/drawing/2014/main" id="{265F8FF3-FAFB-4F5C-B674-C293C0A4E885}"/>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42485318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FCF2D-40E6-495C-BBE8-A9F956DDA8FF}"/>
              </a:ext>
            </a:extLst>
          </p:cNvPr>
          <p:cNvSpPr>
            <a:spLocks noGrp="1"/>
          </p:cNvSpPr>
          <p:nvPr>
            <p:ph type="title"/>
          </p:nvPr>
        </p:nvSpPr>
        <p:spPr/>
        <p:txBody>
          <a:bodyPr/>
          <a:lstStyle/>
          <a:p>
            <a:r>
              <a:rPr lang="en-US"/>
              <a:t>Instagram Stories Table  | TrendSet - 2 of 25</a:t>
            </a:r>
          </a:p>
        </p:txBody>
      </p:sp>
      <p:graphicFrame>
        <p:nvGraphicFramePr>
          <p:cNvPr id="5" name="Table Placeholder 4">
            <a:extLst>
              <a:ext uri="{FF2B5EF4-FFF2-40B4-BE49-F238E27FC236}">
                <a16:creationId xmlns:a16="http://schemas.microsoft.com/office/drawing/2014/main" id="{F8297A47-A552-47E7-A431-AF25171EBD6A}"/>
              </a:ext>
            </a:extLst>
          </p:cNvPr>
          <p:cNvGraphicFramePr>
            <a:graphicFrameLocks noGrp="1"/>
          </p:cNvGraphicFramePr>
          <p:nvPr>
            <p:ph type="tbl" sz="quarter" idx="13"/>
            <p:extLst>
              <p:ext uri="{D42A27DB-BD31-4B8C-83A1-F6EECF244321}">
                <p14:modId xmlns:p14="http://schemas.microsoft.com/office/powerpoint/2010/main" val="3945283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14169785"/>
                    </a:ext>
                  </a:extLst>
                </a:gridCol>
                <a:gridCol w="1316736">
                  <a:extLst>
                    <a:ext uri="{9D8B030D-6E8A-4147-A177-3AD203B41FA5}">
                      <a16:colId xmlns:a16="http://schemas.microsoft.com/office/drawing/2014/main" val="1717068396"/>
                    </a:ext>
                  </a:extLst>
                </a:gridCol>
                <a:gridCol w="658368">
                  <a:extLst>
                    <a:ext uri="{9D8B030D-6E8A-4147-A177-3AD203B41FA5}">
                      <a16:colId xmlns:a16="http://schemas.microsoft.com/office/drawing/2014/main" val="946106556"/>
                    </a:ext>
                  </a:extLst>
                </a:gridCol>
                <a:gridCol w="658368">
                  <a:extLst>
                    <a:ext uri="{9D8B030D-6E8A-4147-A177-3AD203B41FA5}">
                      <a16:colId xmlns:a16="http://schemas.microsoft.com/office/drawing/2014/main" val="3020886112"/>
                    </a:ext>
                  </a:extLst>
                </a:gridCol>
                <a:gridCol w="658368">
                  <a:extLst>
                    <a:ext uri="{9D8B030D-6E8A-4147-A177-3AD203B41FA5}">
                      <a16:colId xmlns:a16="http://schemas.microsoft.com/office/drawing/2014/main" val="1866358839"/>
                    </a:ext>
                  </a:extLst>
                </a:gridCol>
                <a:gridCol w="658368">
                  <a:extLst>
                    <a:ext uri="{9D8B030D-6E8A-4147-A177-3AD203B41FA5}">
                      <a16:colId xmlns:a16="http://schemas.microsoft.com/office/drawing/2014/main" val="3751479465"/>
                    </a:ext>
                  </a:extLst>
                </a:gridCol>
                <a:gridCol w="658368">
                  <a:extLst>
                    <a:ext uri="{9D8B030D-6E8A-4147-A177-3AD203B41FA5}">
                      <a16:colId xmlns:a16="http://schemas.microsoft.com/office/drawing/2014/main" val="752598108"/>
                    </a:ext>
                  </a:extLst>
                </a:gridCol>
                <a:gridCol w="658368">
                  <a:extLst>
                    <a:ext uri="{9D8B030D-6E8A-4147-A177-3AD203B41FA5}">
                      <a16:colId xmlns:a16="http://schemas.microsoft.com/office/drawing/2014/main" val="2576572777"/>
                    </a:ext>
                  </a:extLst>
                </a:gridCol>
                <a:gridCol w="658368">
                  <a:extLst>
                    <a:ext uri="{9D8B030D-6E8A-4147-A177-3AD203B41FA5}">
                      <a16:colId xmlns:a16="http://schemas.microsoft.com/office/drawing/2014/main" val="2614714319"/>
                    </a:ext>
                  </a:extLst>
                </a:gridCol>
                <a:gridCol w="658368">
                  <a:extLst>
                    <a:ext uri="{9D8B030D-6E8A-4147-A177-3AD203B41FA5}">
                      <a16:colId xmlns:a16="http://schemas.microsoft.com/office/drawing/2014/main" val="1425107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838524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- 2019-09-02 08:52:13</a:t>
                      </a:r>
                      <a:r>
                        <a:rPr kumimoji="0" lang="en-US" sz="1000" b="0" i="0" u="none" strike="noStrike" kern="1200" cap="none" spc="0" normalizeH="0" baseline="0" noProof="0">
                          <a:ln>
                            <a:noFill/>
                          </a:ln>
                          <a:solidFill>
                            <a:prstClr val="black"/>
                          </a:solidFill>
                          <a:effectLst/>
                          <a:uLnTx/>
                          <a:uFillTx/>
                          <a:latin typeface="+mn-lt"/>
                          <a:ea typeface="+mn-ea"/>
                          <a:cs typeface="+mn-cs"/>
                        </a:rPr>
                        <a:t>
 #FLOWERPOWER🌸 
AND CANDLES 🕯 AT THE 
TRENDSET SUMMER 2019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https://scontent.xx.fbcdn.net/v/t51.12442-15/69174092_121916362502394_35993842002301732_n.jpg?_nc_cat=108&amp;_nc_oc=AQlPI6Ud4EN6IeSeL1CIxNPMyBIsGzATEf6kyGsodnG1siUPLc1a49MFWkzeaLQPoyc&amp;_nc_ht=scontent.xx&amp;oh=dbeaa3596ed9d67e5d2e1611373c09e4&amp;oe=5DFB7DCC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08:32:04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4061240601"/>
                  </a:ext>
                </a:extLst>
              </a:tr>
            </a:tbl>
          </a:graphicData>
        </a:graphic>
      </p:graphicFrame>
      <p:sp>
        <p:nvSpPr>
          <p:cNvPr id="4" name="Text Placeholder 3">
            <a:extLst>
              <a:ext uri="{FF2B5EF4-FFF2-40B4-BE49-F238E27FC236}">
                <a16:creationId xmlns:a16="http://schemas.microsoft.com/office/drawing/2014/main" id="{81605D2F-EC61-40F7-9C22-FF1AB761AFE4}"/>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32635776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844E8-7AF4-4F98-ACF0-E6C9260F716A}"/>
              </a:ext>
            </a:extLst>
          </p:cNvPr>
          <p:cNvSpPr>
            <a:spLocks noGrp="1"/>
          </p:cNvSpPr>
          <p:nvPr>
            <p:ph type="title"/>
          </p:nvPr>
        </p:nvSpPr>
        <p:spPr/>
        <p:txBody>
          <a:bodyPr/>
          <a:lstStyle/>
          <a:p>
            <a:r>
              <a:rPr lang="en-US"/>
              <a:t>Instagram Stories Table  | TrendSet - 3 of 25</a:t>
            </a:r>
          </a:p>
        </p:txBody>
      </p:sp>
      <p:graphicFrame>
        <p:nvGraphicFramePr>
          <p:cNvPr id="5" name="Table Placeholder 4">
            <a:extLst>
              <a:ext uri="{FF2B5EF4-FFF2-40B4-BE49-F238E27FC236}">
                <a16:creationId xmlns:a16="http://schemas.microsoft.com/office/drawing/2014/main" id="{D2429A41-08FA-45D1-82EF-1C95D56DD43C}"/>
              </a:ext>
            </a:extLst>
          </p:cNvPr>
          <p:cNvGraphicFramePr>
            <a:graphicFrameLocks noGrp="1"/>
          </p:cNvGraphicFramePr>
          <p:nvPr>
            <p:ph type="tbl" sz="quarter" idx="13"/>
            <p:extLst>
              <p:ext uri="{D42A27DB-BD31-4B8C-83A1-F6EECF244321}">
                <p14:modId xmlns:p14="http://schemas.microsoft.com/office/powerpoint/2010/main" val="769706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43544839"/>
                    </a:ext>
                  </a:extLst>
                </a:gridCol>
                <a:gridCol w="1316736">
                  <a:extLst>
                    <a:ext uri="{9D8B030D-6E8A-4147-A177-3AD203B41FA5}">
                      <a16:colId xmlns:a16="http://schemas.microsoft.com/office/drawing/2014/main" val="1868494057"/>
                    </a:ext>
                  </a:extLst>
                </a:gridCol>
                <a:gridCol w="658368">
                  <a:extLst>
                    <a:ext uri="{9D8B030D-6E8A-4147-A177-3AD203B41FA5}">
                      <a16:colId xmlns:a16="http://schemas.microsoft.com/office/drawing/2014/main" val="3179491399"/>
                    </a:ext>
                  </a:extLst>
                </a:gridCol>
                <a:gridCol w="658368">
                  <a:extLst>
                    <a:ext uri="{9D8B030D-6E8A-4147-A177-3AD203B41FA5}">
                      <a16:colId xmlns:a16="http://schemas.microsoft.com/office/drawing/2014/main" val="734175459"/>
                    </a:ext>
                  </a:extLst>
                </a:gridCol>
                <a:gridCol w="658368">
                  <a:extLst>
                    <a:ext uri="{9D8B030D-6E8A-4147-A177-3AD203B41FA5}">
                      <a16:colId xmlns:a16="http://schemas.microsoft.com/office/drawing/2014/main" val="3739871070"/>
                    </a:ext>
                  </a:extLst>
                </a:gridCol>
                <a:gridCol w="658368">
                  <a:extLst>
                    <a:ext uri="{9D8B030D-6E8A-4147-A177-3AD203B41FA5}">
                      <a16:colId xmlns:a16="http://schemas.microsoft.com/office/drawing/2014/main" val="1855877700"/>
                    </a:ext>
                  </a:extLst>
                </a:gridCol>
                <a:gridCol w="658368">
                  <a:extLst>
                    <a:ext uri="{9D8B030D-6E8A-4147-A177-3AD203B41FA5}">
                      <a16:colId xmlns:a16="http://schemas.microsoft.com/office/drawing/2014/main" val="3375648587"/>
                    </a:ext>
                  </a:extLst>
                </a:gridCol>
                <a:gridCol w="658368">
                  <a:extLst>
                    <a:ext uri="{9D8B030D-6E8A-4147-A177-3AD203B41FA5}">
                      <a16:colId xmlns:a16="http://schemas.microsoft.com/office/drawing/2014/main" val="2860344532"/>
                    </a:ext>
                  </a:extLst>
                </a:gridCol>
                <a:gridCol w="658368">
                  <a:extLst>
                    <a:ext uri="{9D8B030D-6E8A-4147-A177-3AD203B41FA5}">
                      <a16:colId xmlns:a16="http://schemas.microsoft.com/office/drawing/2014/main" val="2482587033"/>
                    </a:ext>
                  </a:extLst>
                </a:gridCol>
                <a:gridCol w="658368">
                  <a:extLst>
                    <a:ext uri="{9D8B030D-6E8A-4147-A177-3AD203B41FA5}">
                      <a16:colId xmlns:a16="http://schemas.microsoft.com/office/drawing/2014/main" val="1607978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581963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- 2019-08-20 11:26:16</a:t>
                      </a:r>
                      <a:r>
                        <a:rPr kumimoji="0" lang="en-US" sz="1000" b="0" i="0" u="none" strike="noStrike" kern="1200" cap="none" spc="0" normalizeH="0" baseline="0" noProof="0">
                          <a:ln>
                            <a:noFill/>
                          </a:ln>
                          <a:solidFill>
                            <a:prstClr val="black"/>
                          </a:solidFill>
                          <a:effectLst/>
                          <a:uLnTx/>
                          <a:uFillTx/>
                          <a:latin typeface="+mn-lt"/>
                          <a:ea typeface="+mn-ea"/>
                          <a:cs typeface="+mn-cs"/>
                        </a:rPr>
                        <a:t>
 AN INTERIOR MUST-HAVE VOR ALL #BICYCLE FANS!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https://scontent.xx.fbcdn.net/v/t51.12442-15/69368757_130435711554205_7704768134112067446_n.jpg?_nc_cat=102&amp;_nc_oc=AQmhxstbS9fb7BjtIWeZc5wKbl574OlG7x50TmFNEDlEW9Kni0s_6Yx0hiDFEwEgIqI&amp;_nc_ht=scontent.xx&amp;oh=8fe087b1b25f7d21dbcf8cac1ddd3ed6&amp;oe=5DD94B2C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08/21/2019 11:00:28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86369847"/>
                  </a:ext>
                </a:extLst>
              </a:tr>
            </a:tbl>
          </a:graphicData>
        </a:graphic>
      </p:graphicFrame>
      <p:sp>
        <p:nvSpPr>
          <p:cNvPr id="4" name="Text Placeholder 3">
            <a:extLst>
              <a:ext uri="{FF2B5EF4-FFF2-40B4-BE49-F238E27FC236}">
                <a16:creationId xmlns:a16="http://schemas.microsoft.com/office/drawing/2014/main" id="{61E182B7-B51D-4D9F-8AB4-04E5A6C94008}"/>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27209773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F935B-EAB8-410F-B490-96126E6FEECF}"/>
              </a:ext>
            </a:extLst>
          </p:cNvPr>
          <p:cNvSpPr>
            <a:spLocks noGrp="1"/>
          </p:cNvSpPr>
          <p:nvPr>
            <p:ph type="title"/>
          </p:nvPr>
        </p:nvSpPr>
        <p:spPr/>
        <p:txBody>
          <a:bodyPr/>
          <a:lstStyle/>
          <a:p>
            <a:r>
              <a:rPr lang="en-US"/>
              <a:t>Instagram Stories Table  | TrendSet - 4 of 25</a:t>
            </a:r>
          </a:p>
        </p:txBody>
      </p:sp>
      <p:graphicFrame>
        <p:nvGraphicFramePr>
          <p:cNvPr id="5" name="Table Placeholder 4">
            <a:extLst>
              <a:ext uri="{FF2B5EF4-FFF2-40B4-BE49-F238E27FC236}">
                <a16:creationId xmlns:a16="http://schemas.microsoft.com/office/drawing/2014/main" id="{48DFA6D6-297B-4E80-9A64-ABB173483F73}"/>
              </a:ext>
            </a:extLst>
          </p:cNvPr>
          <p:cNvGraphicFramePr>
            <a:graphicFrameLocks noGrp="1"/>
          </p:cNvGraphicFramePr>
          <p:nvPr>
            <p:ph type="tbl" sz="quarter" idx="13"/>
            <p:extLst>
              <p:ext uri="{D42A27DB-BD31-4B8C-83A1-F6EECF244321}">
                <p14:modId xmlns:p14="http://schemas.microsoft.com/office/powerpoint/2010/main" val="3555234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36180900"/>
                    </a:ext>
                  </a:extLst>
                </a:gridCol>
                <a:gridCol w="1316736">
                  <a:extLst>
                    <a:ext uri="{9D8B030D-6E8A-4147-A177-3AD203B41FA5}">
                      <a16:colId xmlns:a16="http://schemas.microsoft.com/office/drawing/2014/main" val="546559691"/>
                    </a:ext>
                  </a:extLst>
                </a:gridCol>
                <a:gridCol w="658368">
                  <a:extLst>
                    <a:ext uri="{9D8B030D-6E8A-4147-A177-3AD203B41FA5}">
                      <a16:colId xmlns:a16="http://schemas.microsoft.com/office/drawing/2014/main" val="3216329800"/>
                    </a:ext>
                  </a:extLst>
                </a:gridCol>
                <a:gridCol w="658368">
                  <a:extLst>
                    <a:ext uri="{9D8B030D-6E8A-4147-A177-3AD203B41FA5}">
                      <a16:colId xmlns:a16="http://schemas.microsoft.com/office/drawing/2014/main" val="4147962205"/>
                    </a:ext>
                  </a:extLst>
                </a:gridCol>
                <a:gridCol w="658368">
                  <a:extLst>
                    <a:ext uri="{9D8B030D-6E8A-4147-A177-3AD203B41FA5}">
                      <a16:colId xmlns:a16="http://schemas.microsoft.com/office/drawing/2014/main" val="1948835141"/>
                    </a:ext>
                  </a:extLst>
                </a:gridCol>
                <a:gridCol w="658368">
                  <a:extLst>
                    <a:ext uri="{9D8B030D-6E8A-4147-A177-3AD203B41FA5}">
                      <a16:colId xmlns:a16="http://schemas.microsoft.com/office/drawing/2014/main" val="4291202166"/>
                    </a:ext>
                  </a:extLst>
                </a:gridCol>
                <a:gridCol w="658368">
                  <a:extLst>
                    <a:ext uri="{9D8B030D-6E8A-4147-A177-3AD203B41FA5}">
                      <a16:colId xmlns:a16="http://schemas.microsoft.com/office/drawing/2014/main" val="721101486"/>
                    </a:ext>
                  </a:extLst>
                </a:gridCol>
                <a:gridCol w="658368">
                  <a:extLst>
                    <a:ext uri="{9D8B030D-6E8A-4147-A177-3AD203B41FA5}">
                      <a16:colId xmlns:a16="http://schemas.microsoft.com/office/drawing/2014/main" val="9542661"/>
                    </a:ext>
                  </a:extLst>
                </a:gridCol>
                <a:gridCol w="658368">
                  <a:extLst>
                    <a:ext uri="{9D8B030D-6E8A-4147-A177-3AD203B41FA5}">
                      <a16:colId xmlns:a16="http://schemas.microsoft.com/office/drawing/2014/main" val="2054222553"/>
                    </a:ext>
                  </a:extLst>
                </a:gridCol>
                <a:gridCol w="658368">
                  <a:extLst>
                    <a:ext uri="{9D8B030D-6E8A-4147-A177-3AD203B41FA5}">
                      <a16:colId xmlns:a16="http://schemas.microsoft.com/office/drawing/2014/main" val="4048736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122746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- 2019-08-09 14:24:50</a:t>
                      </a:r>
                      <a:r>
                        <a:rPr kumimoji="0" lang="en-US" sz="1000" b="0" i="0" u="none" strike="noStrike" kern="1200" cap="none" spc="0" normalizeH="0" baseline="0" noProof="0">
                          <a:ln>
                            <a:noFill/>
                          </a:ln>
                          <a:solidFill>
                            <a:prstClr val="black"/>
                          </a:solidFill>
                          <a:effectLst/>
                          <a:uLnTx/>
                          <a:uFillTx/>
                          <a:latin typeface="+mn-lt"/>
                          <a:ea typeface="+mn-ea"/>
                          <a:cs typeface="+mn-cs"/>
                        </a:rPr>
                        <a:t>
 REGISTRATION POSSIBLE UNTIL 15 AUGUST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https://scontent.xx.fbcdn.net/v/t51.12442-15/66448308_2407681589478886_1350337727597396577_n.jpg?_nc_cat=102&amp;_nc_oc=AQn2Vj4aXFYTcFSYUHSnvZxH2cx8wCp5KGKgJWlhJixR3miO02X266uonUIuuPs68l4&amp;_nc_ht=scontent.xx&amp;oh=306e5f4a060b21d995b7f4b0d166031d&amp;oe=5DDD02AD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08/10/2019 14:10:31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815589978"/>
                  </a:ext>
                </a:extLst>
              </a:tr>
            </a:tbl>
          </a:graphicData>
        </a:graphic>
      </p:graphicFrame>
      <p:sp>
        <p:nvSpPr>
          <p:cNvPr id="4" name="Text Placeholder 3">
            <a:extLst>
              <a:ext uri="{FF2B5EF4-FFF2-40B4-BE49-F238E27FC236}">
                <a16:creationId xmlns:a16="http://schemas.microsoft.com/office/drawing/2014/main" id="{407AD7E4-C62A-4EC8-8A1E-7AC7E2BC9783}"/>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19039964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BEB41-348C-4296-95A4-529B67D8C472}"/>
              </a:ext>
            </a:extLst>
          </p:cNvPr>
          <p:cNvSpPr>
            <a:spLocks noGrp="1"/>
          </p:cNvSpPr>
          <p:nvPr>
            <p:ph type="title"/>
          </p:nvPr>
        </p:nvSpPr>
        <p:spPr/>
        <p:txBody>
          <a:bodyPr/>
          <a:lstStyle/>
          <a:p>
            <a:r>
              <a:rPr lang="en-US"/>
              <a:t>Instagram Stories Table  | TrendSet - 5 of 25</a:t>
            </a:r>
          </a:p>
        </p:txBody>
      </p:sp>
      <p:graphicFrame>
        <p:nvGraphicFramePr>
          <p:cNvPr id="5" name="Table Placeholder 4">
            <a:extLst>
              <a:ext uri="{FF2B5EF4-FFF2-40B4-BE49-F238E27FC236}">
                <a16:creationId xmlns:a16="http://schemas.microsoft.com/office/drawing/2014/main" id="{A3DA11C1-C033-46BA-A07E-D59ABA381F2D}"/>
              </a:ext>
            </a:extLst>
          </p:cNvPr>
          <p:cNvGraphicFramePr>
            <a:graphicFrameLocks noGrp="1"/>
          </p:cNvGraphicFramePr>
          <p:nvPr>
            <p:ph type="tbl" sz="quarter" idx="13"/>
            <p:extLst>
              <p:ext uri="{D42A27DB-BD31-4B8C-83A1-F6EECF244321}">
                <p14:modId xmlns:p14="http://schemas.microsoft.com/office/powerpoint/2010/main" val="3544278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46408283"/>
                    </a:ext>
                  </a:extLst>
                </a:gridCol>
                <a:gridCol w="1316736">
                  <a:extLst>
                    <a:ext uri="{9D8B030D-6E8A-4147-A177-3AD203B41FA5}">
                      <a16:colId xmlns:a16="http://schemas.microsoft.com/office/drawing/2014/main" val="1662141070"/>
                    </a:ext>
                  </a:extLst>
                </a:gridCol>
                <a:gridCol w="658368">
                  <a:extLst>
                    <a:ext uri="{9D8B030D-6E8A-4147-A177-3AD203B41FA5}">
                      <a16:colId xmlns:a16="http://schemas.microsoft.com/office/drawing/2014/main" val="1479977856"/>
                    </a:ext>
                  </a:extLst>
                </a:gridCol>
                <a:gridCol w="658368">
                  <a:extLst>
                    <a:ext uri="{9D8B030D-6E8A-4147-A177-3AD203B41FA5}">
                      <a16:colId xmlns:a16="http://schemas.microsoft.com/office/drawing/2014/main" val="1537733895"/>
                    </a:ext>
                  </a:extLst>
                </a:gridCol>
                <a:gridCol w="658368">
                  <a:extLst>
                    <a:ext uri="{9D8B030D-6E8A-4147-A177-3AD203B41FA5}">
                      <a16:colId xmlns:a16="http://schemas.microsoft.com/office/drawing/2014/main" val="179324126"/>
                    </a:ext>
                  </a:extLst>
                </a:gridCol>
                <a:gridCol w="658368">
                  <a:extLst>
                    <a:ext uri="{9D8B030D-6E8A-4147-A177-3AD203B41FA5}">
                      <a16:colId xmlns:a16="http://schemas.microsoft.com/office/drawing/2014/main" val="87050550"/>
                    </a:ext>
                  </a:extLst>
                </a:gridCol>
                <a:gridCol w="658368">
                  <a:extLst>
                    <a:ext uri="{9D8B030D-6E8A-4147-A177-3AD203B41FA5}">
                      <a16:colId xmlns:a16="http://schemas.microsoft.com/office/drawing/2014/main" val="1382861164"/>
                    </a:ext>
                  </a:extLst>
                </a:gridCol>
                <a:gridCol w="658368">
                  <a:extLst>
                    <a:ext uri="{9D8B030D-6E8A-4147-A177-3AD203B41FA5}">
                      <a16:colId xmlns:a16="http://schemas.microsoft.com/office/drawing/2014/main" val="3156149213"/>
                    </a:ext>
                  </a:extLst>
                </a:gridCol>
                <a:gridCol w="658368">
                  <a:extLst>
                    <a:ext uri="{9D8B030D-6E8A-4147-A177-3AD203B41FA5}">
                      <a16:colId xmlns:a16="http://schemas.microsoft.com/office/drawing/2014/main" val="3199769467"/>
                    </a:ext>
                  </a:extLst>
                </a:gridCol>
                <a:gridCol w="658368">
                  <a:extLst>
                    <a:ext uri="{9D8B030D-6E8A-4147-A177-3AD203B41FA5}">
                      <a16:colId xmlns:a16="http://schemas.microsoft.com/office/drawing/2014/main" val="3563920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255525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- 2019-08-08 23:19:49</a:t>
                      </a:r>
                      <a:r>
                        <a:rPr kumimoji="0" lang="en-US" sz="1000" b="0" i="0" u="none" strike="noStrike" kern="1200" cap="none" spc="0" normalizeH="0" baseline="0" noProof="0">
                          <a:ln>
                            <a:noFill/>
                          </a:ln>
                          <a:solidFill>
                            <a:prstClr val="black"/>
                          </a:solidFill>
                          <a:effectLst/>
                          <a:uLnTx/>
                          <a:uFillTx/>
                          <a:latin typeface="+mn-lt"/>
                          <a:ea typeface="+mn-ea"/>
                          <a:cs typeface="+mn-cs"/>
                        </a:rPr>
                        <a:t>
 SOME INSPIRATION FOR THE ONES WHO ALWAYS DON‘T KNOW WHAT TO PRESENT AT CHRISTMAS...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https://scontent.xx.fbcdn.net/v/t51.12442-15/67671557_538515223556866_4192726418873073549_n.jpg?_nc_cat=111&amp;_nc_oc=AQn3krfiU3j5Wwy-TW-s6nwnzZxfjjZ0umrrHwrch9KiQ5Mowx6zQRqB1KEKanxEMYE&amp;_nc_ht=scontent.xx&amp;oh=4e049f1d77497b2ce75cc467b32e6022&amp;oe=5DDFE9E8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08/09/2019 23:00:44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223624602"/>
                  </a:ext>
                </a:extLst>
              </a:tr>
            </a:tbl>
          </a:graphicData>
        </a:graphic>
      </p:graphicFrame>
      <p:sp>
        <p:nvSpPr>
          <p:cNvPr id="4" name="Text Placeholder 3">
            <a:extLst>
              <a:ext uri="{FF2B5EF4-FFF2-40B4-BE49-F238E27FC236}">
                <a16:creationId xmlns:a16="http://schemas.microsoft.com/office/drawing/2014/main" id="{4AE43792-BB8A-4E66-8C84-ED5A73A63FEB}"/>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13488993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E6E19-0376-4C7F-92E5-B02420FBE110}"/>
              </a:ext>
            </a:extLst>
          </p:cNvPr>
          <p:cNvSpPr>
            <a:spLocks noGrp="1"/>
          </p:cNvSpPr>
          <p:nvPr>
            <p:ph type="title"/>
          </p:nvPr>
        </p:nvSpPr>
        <p:spPr/>
        <p:txBody>
          <a:bodyPr/>
          <a:lstStyle/>
          <a:p>
            <a:r>
              <a:rPr lang="en-US"/>
              <a:t>Instagram Stories Table  | TrendSet - 6 of 25</a:t>
            </a:r>
          </a:p>
        </p:txBody>
      </p:sp>
      <p:graphicFrame>
        <p:nvGraphicFramePr>
          <p:cNvPr id="5" name="Table Placeholder 4">
            <a:extLst>
              <a:ext uri="{FF2B5EF4-FFF2-40B4-BE49-F238E27FC236}">
                <a16:creationId xmlns:a16="http://schemas.microsoft.com/office/drawing/2014/main" id="{92181B6F-0A9E-46DF-93F8-14C0BCD573DF}"/>
              </a:ext>
            </a:extLst>
          </p:cNvPr>
          <p:cNvGraphicFramePr>
            <a:graphicFrameLocks noGrp="1"/>
          </p:cNvGraphicFramePr>
          <p:nvPr>
            <p:ph type="tbl" sz="quarter" idx="13"/>
            <p:extLst>
              <p:ext uri="{D42A27DB-BD31-4B8C-83A1-F6EECF244321}">
                <p14:modId xmlns:p14="http://schemas.microsoft.com/office/powerpoint/2010/main" val="1697933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42926572"/>
                    </a:ext>
                  </a:extLst>
                </a:gridCol>
                <a:gridCol w="1316736">
                  <a:extLst>
                    <a:ext uri="{9D8B030D-6E8A-4147-A177-3AD203B41FA5}">
                      <a16:colId xmlns:a16="http://schemas.microsoft.com/office/drawing/2014/main" val="1844404830"/>
                    </a:ext>
                  </a:extLst>
                </a:gridCol>
                <a:gridCol w="658368">
                  <a:extLst>
                    <a:ext uri="{9D8B030D-6E8A-4147-A177-3AD203B41FA5}">
                      <a16:colId xmlns:a16="http://schemas.microsoft.com/office/drawing/2014/main" val="1575786699"/>
                    </a:ext>
                  </a:extLst>
                </a:gridCol>
                <a:gridCol w="658368">
                  <a:extLst>
                    <a:ext uri="{9D8B030D-6E8A-4147-A177-3AD203B41FA5}">
                      <a16:colId xmlns:a16="http://schemas.microsoft.com/office/drawing/2014/main" val="1304678077"/>
                    </a:ext>
                  </a:extLst>
                </a:gridCol>
                <a:gridCol w="658368">
                  <a:extLst>
                    <a:ext uri="{9D8B030D-6E8A-4147-A177-3AD203B41FA5}">
                      <a16:colId xmlns:a16="http://schemas.microsoft.com/office/drawing/2014/main" val="1256086677"/>
                    </a:ext>
                  </a:extLst>
                </a:gridCol>
                <a:gridCol w="658368">
                  <a:extLst>
                    <a:ext uri="{9D8B030D-6E8A-4147-A177-3AD203B41FA5}">
                      <a16:colId xmlns:a16="http://schemas.microsoft.com/office/drawing/2014/main" val="2446006695"/>
                    </a:ext>
                  </a:extLst>
                </a:gridCol>
                <a:gridCol w="658368">
                  <a:extLst>
                    <a:ext uri="{9D8B030D-6E8A-4147-A177-3AD203B41FA5}">
                      <a16:colId xmlns:a16="http://schemas.microsoft.com/office/drawing/2014/main" val="3505775385"/>
                    </a:ext>
                  </a:extLst>
                </a:gridCol>
                <a:gridCol w="658368">
                  <a:extLst>
                    <a:ext uri="{9D8B030D-6E8A-4147-A177-3AD203B41FA5}">
                      <a16:colId xmlns:a16="http://schemas.microsoft.com/office/drawing/2014/main" val="1027348740"/>
                    </a:ext>
                  </a:extLst>
                </a:gridCol>
                <a:gridCol w="658368">
                  <a:extLst>
                    <a:ext uri="{9D8B030D-6E8A-4147-A177-3AD203B41FA5}">
                      <a16:colId xmlns:a16="http://schemas.microsoft.com/office/drawing/2014/main" val="3807970406"/>
                    </a:ext>
                  </a:extLst>
                </a:gridCol>
                <a:gridCol w="658368">
                  <a:extLst>
                    <a:ext uri="{9D8B030D-6E8A-4147-A177-3AD203B41FA5}">
                      <a16:colId xmlns:a16="http://schemas.microsoft.com/office/drawing/2014/main" val="3449673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686309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- 2019-08-08 12:42:37</a:t>
                      </a:r>
                      <a:r>
                        <a:rPr kumimoji="0" lang="en-US" sz="1000" b="0" i="0" u="none" strike="noStrike" kern="1200" cap="none" spc="0" normalizeH="0" baseline="0" noProof="0">
                          <a:ln>
                            <a:noFill/>
                          </a:ln>
                          <a:solidFill>
                            <a:prstClr val="black"/>
                          </a:solidFill>
                          <a:effectLst/>
                          <a:uLnTx/>
                          <a:uFillTx/>
                          <a:latin typeface="+mn-lt"/>
                          <a:ea typeface="+mn-ea"/>
                          <a:cs typeface="+mn-cs"/>
                        </a:rPr>
                        <a:t>
 WHICH COLOUR WOULD 
YOU TAKE?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https://scontent.xx.fbcdn.net/v/t51.12442-15/67300808_170593117402731_6406022695392999051_n.jpg?_nc_cat=104&amp;_nc_oc=AQk5ynk-E6pQ1k2UtSjX7C9mz7HP_EhBnvuWjXZ1eAld2FZ5k5h5JU94INNRv0FiCXQ&amp;_nc_ht=scontent.xx&amp;oh=131ef939e9aa85623aeef41c4f278d67&amp;oe=5DE8D06E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08/09/2019 12:32:37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64924326"/>
                  </a:ext>
                </a:extLst>
              </a:tr>
            </a:tbl>
          </a:graphicData>
        </a:graphic>
      </p:graphicFrame>
      <p:sp>
        <p:nvSpPr>
          <p:cNvPr id="4" name="Text Placeholder 3">
            <a:extLst>
              <a:ext uri="{FF2B5EF4-FFF2-40B4-BE49-F238E27FC236}">
                <a16:creationId xmlns:a16="http://schemas.microsoft.com/office/drawing/2014/main" id="{773E8A59-F09E-42D7-8F05-9413357AD838}"/>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8786186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81C43-9700-442F-A182-9E23E4CAD540}"/>
              </a:ext>
            </a:extLst>
          </p:cNvPr>
          <p:cNvSpPr>
            <a:spLocks noGrp="1"/>
          </p:cNvSpPr>
          <p:nvPr>
            <p:ph type="title"/>
          </p:nvPr>
        </p:nvSpPr>
        <p:spPr/>
        <p:txBody>
          <a:bodyPr/>
          <a:lstStyle/>
          <a:p>
            <a:r>
              <a:rPr lang="en-US"/>
              <a:t>Instagram Stories Table  | TrendSet - 7 of 25</a:t>
            </a:r>
          </a:p>
        </p:txBody>
      </p:sp>
      <p:graphicFrame>
        <p:nvGraphicFramePr>
          <p:cNvPr id="5" name="Table Placeholder 4">
            <a:extLst>
              <a:ext uri="{FF2B5EF4-FFF2-40B4-BE49-F238E27FC236}">
                <a16:creationId xmlns:a16="http://schemas.microsoft.com/office/drawing/2014/main" id="{99822A75-F749-4D21-943E-3829E804C2D6}"/>
              </a:ext>
            </a:extLst>
          </p:cNvPr>
          <p:cNvGraphicFramePr>
            <a:graphicFrameLocks noGrp="1"/>
          </p:cNvGraphicFramePr>
          <p:nvPr>
            <p:ph type="tbl" sz="quarter" idx="13"/>
            <p:extLst>
              <p:ext uri="{D42A27DB-BD31-4B8C-83A1-F6EECF244321}">
                <p14:modId xmlns:p14="http://schemas.microsoft.com/office/powerpoint/2010/main" val="2563670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13254129"/>
                    </a:ext>
                  </a:extLst>
                </a:gridCol>
                <a:gridCol w="1316736">
                  <a:extLst>
                    <a:ext uri="{9D8B030D-6E8A-4147-A177-3AD203B41FA5}">
                      <a16:colId xmlns:a16="http://schemas.microsoft.com/office/drawing/2014/main" val="290086542"/>
                    </a:ext>
                  </a:extLst>
                </a:gridCol>
                <a:gridCol w="658368">
                  <a:extLst>
                    <a:ext uri="{9D8B030D-6E8A-4147-A177-3AD203B41FA5}">
                      <a16:colId xmlns:a16="http://schemas.microsoft.com/office/drawing/2014/main" val="2394129754"/>
                    </a:ext>
                  </a:extLst>
                </a:gridCol>
                <a:gridCol w="658368">
                  <a:extLst>
                    <a:ext uri="{9D8B030D-6E8A-4147-A177-3AD203B41FA5}">
                      <a16:colId xmlns:a16="http://schemas.microsoft.com/office/drawing/2014/main" val="186226866"/>
                    </a:ext>
                  </a:extLst>
                </a:gridCol>
                <a:gridCol w="658368">
                  <a:extLst>
                    <a:ext uri="{9D8B030D-6E8A-4147-A177-3AD203B41FA5}">
                      <a16:colId xmlns:a16="http://schemas.microsoft.com/office/drawing/2014/main" val="1713478460"/>
                    </a:ext>
                  </a:extLst>
                </a:gridCol>
                <a:gridCol w="658368">
                  <a:extLst>
                    <a:ext uri="{9D8B030D-6E8A-4147-A177-3AD203B41FA5}">
                      <a16:colId xmlns:a16="http://schemas.microsoft.com/office/drawing/2014/main" val="2292465944"/>
                    </a:ext>
                  </a:extLst>
                </a:gridCol>
                <a:gridCol w="658368">
                  <a:extLst>
                    <a:ext uri="{9D8B030D-6E8A-4147-A177-3AD203B41FA5}">
                      <a16:colId xmlns:a16="http://schemas.microsoft.com/office/drawing/2014/main" val="386313453"/>
                    </a:ext>
                  </a:extLst>
                </a:gridCol>
                <a:gridCol w="658368">
                  <a:extLst>
                    <a:ext uri="{9D8B030D-6E8A-4147-A177-3AD203B41FA5}">
                      <a16:colId xmlns:a16="http://schemas.microsoft.com/office/drawing/2014/main" val="78946110"/>
                    </a:ext>
                  </a:extLst>
                </a:gridCol>
                <a:gridCol w="658368">
                  <a:extLst>
                    <a:ext uri="{9D8B030D-6E8A-4147-A177-3AD203B41FA5}">
                      <a16:colId xmlns:a16="http://schemas.microsoft.com/office/drawing/2014/main" val="2697028733"/>
                    </a:ext>
                  </a:extLst>
                </a:gridCol>
                <a:gridCol w="658368">
                  <a:extLst>
                    <a:ext uri="{9D8B030D-6E8A-4147-A177-3AD203B41FA5}">
                      <a16:colId xmlns:a16="http://schemas.microsoft.com/office/drawing/2014/main" val="4143391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22065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- 2019-08-06 14:35:16</a:t>
                      </a:r>
                      <a:r>
                        <a:rPr kumimoji="0" lang="en-US" sz="1000" b="0" i="0" u="none" strike="noStrike" kern="1200" cap="none" spc="0" normalizeH="0" baseline="0" noProof="0">
                          <a:ln>
                            <a:noFill/>
                          </a:ln>
                          <a:solidFill>
                            <a:prstClr val="black"/>
                          </a:solidFill>
                          <a:effectLst/>
                          <a:uLnTx/>
                          <a:uFillTx/>
                          <a:latin typeface="+mn-lt"/>
                          <a:ea typeface="+mn-ea"/>
                          <a:cs typeface="+mn-cs"/>
                        </a:rPr>
                        <a:t>
 OUR YOUTUBE VIDEO ABOUT THE LAST TRENDSET FAIR IS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https://scontent.xx.fbcdn.net/v/t51.12442-15/67232561_470512703681961_2001804524803368891_n.jpg?_nc_cat=105&amp;_nc_oc=AQkisHFqdC6dIOG3bi6QXA-veYVBmY6-EWUuC36C4-sXOba2mbXPia83SBtpjgKFXG8&amp;_nc_ht=scontent.xx&amp;oh=5ac292e3451f0319bcccdbafe7f3a0a9&amp;oe=5DE53D8C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08/07/2019 14:33:12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553236051"/>
                  </a:ext>
                </a:extLst>
              </a:tr>
            </a:tbl>
          </a:graphicData>
        </a:graphic>
      </p:graphicFrame>
      <p:sp>
        <p:nvSpPr>
          <p:cNvPr id="4" name="Text Placeholder 3">
            <a:extLst>
              <a:ext uri="{FF2B5EF4-FFF2-40B4-BE49-F238E27FC236}">
                <a16:creationId xmlns:a16="http://schemas.microsoft.com/office/drawing/2014/main" id="{A0A5C39A-BC37-43B3-BA49-9F8CC178D142}"/>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4533810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EF364-5161-4897-B003-6F2D87547BE4}"/>
              </a:ext>
            </a:extLst>
          </p:cNvPr>
          <p:cNvSpPr>
            <a:spLocks noGrp="1"/>
          </p:cNvSpPr>
          <p:nvPr>
            <p:ph type="title"/>
          </p:nvPr>
        </p:nvSpPr>
        <p:spPr/>
        <p:txBody>
          <a:bodyPr/>
          <a:lstStyle/>
          <a:p>
            <a:r>
              <a:rPr lang="en-US"/>
              <a:t>Instagram Stories Table  | TrendSet - 8 of 25</a:t>
            </a:r>
          </a:p>
        </p:txBody>
      </p:sp>
      <p:graphicFrame>
        <p:nvGraphicFramePr>
          <p:cNvPr id="5" name="Table Placeholder 4">
            <a:extLst>
              <a:ext uri="{FF2B5EF4-FFF2-40B4-BE49-F238E27FC236}">
                <a16:creationId xmlns:a16="http://schemas.microsoft.com/office/drawing/2014/main" id="{F1024684-7DBC-4B24-8B79-1FE163CDD8E9}"/>
              </a:ext>
            </a:extLst>
          </p:cNvPr>
          <p:cNvGraphicFramePr>
            <a:graphicFrameLocks noGrp="1"/>
          </p:cNvGraphicFramePr>
          <p:nvPr>
            <p:ph type="tbl" sz="quarter" idx="13"/>
            <p:extLst>
              <p:ext uri="{D42A27DB-BD31-4B8C-83A1-F6EECF244321}">
                <p14:modId xmlns:p14="http://schemas.microsoft.com/office/powerpoint/2010/main" val="1773680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84785570"/>
                    </a:ext>
                  </a:extLst>
                </a:gridCol>
                <a:gridCol w="1316736">
                  <a:extLst>
                    <a:ext uri="{9D8B030D-6E8A-4147-A177-3AD203B41FA5}">
                      <a16:colId xmlns:a16="http://schemas.microsoft.com/office/drawing/2014/main" val="3006412546"/>
                    </a:ext>
                  </a:extLst>
                </a:gridCol>
                <a:gridCol w="658368">
                  <a:extLst>
                    <a:ext uri="{9D8B030D-6E8A-4147-A177-3AD203B41FA5}">
                      <a16:colId xmlns:a16="http://schemas.microsoft.com/office/drawing/2014/main" val="1452760874"/>
                    </a:ext>
                  </a:extLst>
                </a:gridCol>
                <a:gridCol w="658368">
                  <a:extLst>
                    <a:ext uri="{9D8B030D-6E8A-4147-A177-3AD203B41FA5}">
                      <a16:colId xmlns:a16="http://schemas.microsoft.com/office/drawing/2014/main" val="3556991174"/>
                    </a:ext>
                  </a:extLst>
                </a:gridCol>
                <a:gridCol w="658368">
                  <a:extLst>
                    <a:ext uri="{9D8B030D-6E8A-4147-A177-3AD203B41FA5}">
                      <a16:colId xmlns:a16="http://schemas.microsoft.com/office/drawing/2014/main" val="1761685331"/>
                    </a:ext>
                  </a:extLst>
                </a:gridCol>
                <a:gridCol w="658368">
                  <a:extLst>
                    <a:ext uri="{9D8B030D-6E8A-4147-A177-3AD203B41FA5}">
                      <a16:colId xmlns:a16="http://schemas.microsoft.com/office/drawing/2014/main" val="793961963"/>
                    </a:ext>
                  </a:extLst>
                </a:gridCol>
                <a:gridCol w="658368">
                  <a:extLst>
                    <a:ext uri="{9D8B030D-6E8A-4147-A177-3AD203B41FA5}">
                      <a16:colId xmlns:a16="http://schemas.microsoft.com/office/drawing/2014/main" val="3223259750"/>
                    </a:ext>
                  </a:extLst>
                </a:gridCol>
                <a:gridCol w="658368">
                  <a:extLst>
                    <a:ext uri="{9D8B030D-6E8A-4147-A177-3AD203B41FA5}">
                      <a16:colId xmlns:a16="http://schemas.microsoft.com/office/drawing/2014/main" val="1506511585"/>
                    </a:ext>
                  </a:extLst>
                </a:gridCol>
                <a:gridCol w="658368">
                  <a:extLst>
                    <a:ext uri="{9D8B030D-6E8A-4147-A177-3AD203B41FA5}">
                      <a16:colId xmlns:a16="http://schemas.microsoft.com/office/drawing/2014/main" val="1206692339"/>
                    </a:ext>
                  </a:extLst>
                </a:gridCol>
                <a:gridCol w="658368">
                  <a:extLst>
                    <a:ext uri="{9D8B030D-6E8A-4147-A177-3AD203B41FA5}">
                      <a16:colId xmlns:a16="http://schemas.microsoft.com/office/drawing/2014/main" val="2830112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987306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- 2019-07-29 09:18:53</a:t>
                      </a:r>
                      <a:r>
                        <a:rPr kumimoji="0" lang="en-US" sz="1000" b="0" i="0" u="none" strike="noStrike" kern="1200" cap="none" spc="0" normalizeH="0" baseline="0" noProof="0">
                          <a:ln>
                            <a:noFill/>
                          </a:ln>
                          <a:solidFill>
                            <a:prstClr val="black"/>
                          </a:solidFill>
                          <a:effectLst/>
                          <a:uLnTx/>
                          <a:uFillTx/>
                          <a:latin typeface="+mn-lt"/>
                          <a:ea typeface="+mn-ea"/>
                          <a:cs typeface="+mn-cs"/>
                        </a:rPr>
                        <a:t>
 A BUS IN THE FAIR HALLS OF THE TRENDSET SUMMER 2019? WE THOUGHT: “WHY NOT?” AND LET THEM 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https://scontent.xx.fbcdn.net/v/t51.12442-15/66619539_524899291670284_3561595955954499310_n.jpg?_nc_cat=107&amp;_nc_oc=AQkXvjehj9XGdcUbnV53eha0a0IH4mPoKZ2uO8Nqgt4OusHhw7tMyimEtK5vzF0zBTI&amp;_nc_ht=scontent.xx&amp;oh=0f9f110aec94d73caa927366e502adf5&amp;oe=5DA38FF3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07/30/2019 09:00:39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161047929"/>
                  </a:ext>
                </a:extLst>
              </a:tr>
            </a:tbl>
          </a:graphicData>
        </a:graphic>
      </p:graphicFrame>
      <p:sp>
        <p:nvSpPr>
          <p:cNvPr id="4" name="Text Placeholder 3">
            <a:extLst>
              <a:ext uri="{FF2B5EF4-FFF2-40B4-BE49-F238E27FC236}">
                <a16:creationId xmlns:a16="http://schemas.microsoft.com/office/drawing/2014/main" id="{63587676-B4E7-47AB-9A15-11A058ECE1D5}"/>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455508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B168F-9ED5-4799-8D2E-4391588013DC}"/>
              </a:ext>
            </a:extLst>
          </p:cNvPr>
          <p:cNvSpPr>
            <a:spLocks noGrp="1"/>
          </p:cNvSpPr>
          <p:nvPr>
            <p:ph type="title"/>
          </p:nvPr>
        </p:nvSpPr>
        <p:spPr/>
        <p:txBody>
          <a:bodyPr/>
          <a:lstStyle/>
          <a:p>
            <a:r>
              <a:rPr lang="en-US"/>
              <a:t>Instagram Stories Table  | TrendSet - 9 of 25</a:t>
            </a:r>
          </a:p>
        </p:txBody>
      </p:sp>
      <p:graphicFrame>
        <p:nvGraphicFramePr>
          <p:cNvPr id="5" name="Table Placeholder 4">
            <a:extLst>
              <a:ext uri="{FF2B5EF4-FFF2-40B4-BE49-F238E27FC236}">
                <a16:creationId xmlns:a16="http://schemas.microsoft.com/office/drawing/2014/main" id="{704776EA-C863-41F9-8586-6A9075BF6299}"/>
              </a:ext>
            </a:extLst>
          </p:cNvPr>
          <p:cNvGraphicFramePr>
            <a:graphicFrameLocks noGrp="1"/>
          </p:cNvGraphicFramePr>
          <p:nvPr>
            <p:ph type="tbl" sz="quarter" idx="13"/>
            <p:extLst>
              <p:ext uri="{D42A27DB-BD31-4B8C-83A1-F6EECF244321}">
                <p14:modId xmlns:p14="http://schemas.microsoft.com/office/powerpoint/2010/main" val="518144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31498560"/>
                    </a:ext>
                  </a:extLst>
                </a:gridCol>
                <a:gridCol w="1316736">
                  <a:extLst>
                    <a:ext uri="{9D8B030D-6E8A-4147-A177-3AD203B41FA5}">
                      <a16:colId xmlns:a16="http://schemas.microsoft.com/office/drawing/2014/main" val="3288832059"/>
                    </a:ext>
                  </a:extLst>
                </a:gridCol>
                <a:gridCol w="658368">
                  <a:extLst>
                    <a:ext uri="{9D8B030D-6E8A-4147-A177-3AD203B41FA5}">
                      <a16:colId xmlns:a16="http://schemas.microsoft.com/office/drawing/2014/main" val="2504630788"/>
                    </a:ext>
                  </a:extLst>
                </a:gridCol>
                <a:gridCol w="658368">
                  <a:extLst>
                    <a:ext uri="{9D8B030D-6E8A-4147-A177-3AD203B41FA5}">
                      <a16:colId xmlns:a16="http://schemas.microsoft.com/office/drawing/2014/main" val="2002988729"/>
                    </a:ext>
                  </a:extLst>
                </a:gridCol>
                <a:gridCol w="658368">
                  <a:extLst>
                    <a:ext uri="{9D8B030D-6E8A-4147-A177-3AD203B41FA5}">
                      <a16:colId xmlns:a16="http://schemas.microsoft.com/office/drawing/2014/main" val="3735732851"/>
                    </a:ext>
                  </a:extLst>
                </a:gridCol>
                <a:gridCol w="658368">
                  <a:extLst>
                    <a:ext uri="{9D8B030D-6E8A-4147-A177-3AD203B41FA5}">
                      <a16:colId xmlns:a16="http://schemas.microsoft.com/office/drawing/2014/main" val="1692651122"/>
                    </a:ext>
                  </a:extLst>
                </a:gridCol>
                <a:gridCol w="658368">
                  <a:extLst>
                    <a:ext uri="{9D8B030D-6E8A-4147-A177-3AD203B41FA5}">
                      <a16:colId xmlns:a16="http://schemas.microsoft.com/office/drawing/2014/main" val="3175343264"/>
                    </a:ext>
                  </a:extLst>
                </a:gridCol>
                <a:gridCol w="658368">
                  <a:extLst>
                    <a:ext uri="{9D8B030D-6E8A-4147-A177-3AD203B41FA5}">
                      <a16:colId xmlns:a16="http://schemas.microsoft.com/office/drawing/2014/main" val="2532424392"/>
                    </a:ext>
                  </a:extLst>
                </a:gridCol>
                <a:gridCol w="658368">
                  <a:extLst>
                    <a:ext uri="{9D8B030D-6E8A-4147-A177-3AD203B41FA5}">
                      <a16:colId xmlns:a16="http://schemas.microsoft.com/office/drawing/2014/main" val="168365614"/>
                    </a:ext>
                  </a:extLst>
                </a:gridCol>
                <a:gridCol w="658368">
                  <a:extLst>
                    <a:ext uri="{9D8B030D-6E8A-4147-A177-3AD203B41FA5}">
                      <a16:colId xmlns:a16="http://schemas.microsoft.com/office/drawing/2014/main" val="1507975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654558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- 2019-07-26 14:16:02</a:t>
                      </a:r>
                      <a:r>
                        <a:rPr kumimoji="0" lang="en-US" sz="1000" b="0" i="0" u="none" strike="noStrike" kern="1200" cap="none" spc="0" normalizeH="0" baseline="0" noProof="0">
                          <a:ln>
                            <a:noFill/>
                          </a:ln>
                          <a:solidFill>
                            <a:prstClr val="black"/>
                          </a:solidFill>
                          <a:effectLst/>
                          <a:uLnTx/>
                          <a:uFillTx/>
                          <a:latin typeface="+mn-lt"/>
                          <a:ea typeface="+mn-ea"/>
                          <a:cs typeface="+mn-cs"/>
                        </a:rPr>
                        <a:t>
 NEW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https://scontent.xx.fbcdn.net/v/t51.12442-15/66322056_432494277479915_1863792009494934931_n.jpg?_nc_cat=103&amp;_nc_oc=AQmyAmUjZYkrvTzb5DjnJBk_CzJho4v8yhSZRzYhP0ZR0cU1csSodakFW0Gq4sRWJws&amp;_nc_ht=scontent.xx&amp;oh=4026dc5f6548d2e8a680984af46a4748&amp;oe=5DA5B596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07/27/2019 14:12:18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137117547"/>
                  </a:ext>
                </a:extLst>
              </a:tr>
            </a:tbl>
          </a:graphicData>
        </a:graphic>
      </p:graphicFrame>
      <p:sp>
        <p:nvSpPr>
          <p:cNvPr id="4" name="Text Placeholder 3">
            <a:extLst>
              <a:ext uri="{FF2B5EF4-FFF2-40B4-BE49-F238E27FC236}">
                <a16:creationId xmlns:a16="http://schemas.microsoft.com/office/drawing/2014/main" id="{E789A395-F3A5-48F3-A867-D1C8A39F811F}"/>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38077286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05C6D-392C-43D3-A417-9C600FD0CC3B}"/>
              </a:ext>
            </a:extLst>
          </p:cNvPr>
          <p:cNvSpPr>
            <a:spLocks noGrp="1"/>
          </p:cNvSpPr>
          <p:nvPr>
            <p:ph type="title"/>
          </p:nvPr>
        </p:nvSpPr>
        <p:spPr/>
        <p:txBody>
          <a:bodyPr/>
          <a:lstStyle/>
          <a:p>
            <a:r>
              <a:rPr lang="en-US"/>
              <a:t>Instagram Stories Table  | TrendSet - 10 of 25</a:t>
            </a:r>
          </a:p>
        </p:txBody>
      </p:sp>
      <p:graphicFrame>
        <p:nvGraphicFramePr>
          <p:cNvPr id="5" name="Table Placeholder 4">
            <a:extLst>
              <a:ext uri="{FF2B5EF4-FFF2-40B4-BE49-F238E27FC236}">
                <a16:creationId xmlns:a16="http://schemas.microsoft.com/office/drawing/2014/main" id="{D09BAF71-5F69-4588-9D50-ADB31CE82994}"/>
              </a:ext>
            </a:extLst>
          </p:cNvPr>
          <p:cNvGraphicFramePr>
            <a:graphicFrameLocks noGrp="1"/>
          </p:cNvGraphicFramePr>
          <p:nvPr>
            <p:ph type="tbl" sz="quarter" idx="13"/>
            <p:extLst>
              <p:ext uri="{D42A27DB-BD31-4B8C-83A1-F6EECF244321}">
                <p14:modId xmlns:p14="http://schemas.microsoft.com/office/powerpoint/2010/main" val="3656196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90026511"/>
                    </a:ext>
                  </a:extLst>
                </a:gridCol>
                <a:gridCol w="1316736">
                  <a:extLst>
                    <a:ext uri="{9D8B030D-6E8A-4147-A177-3AD203B41FA5}">
                      <a16:colId xmlns:a16="http://schemas.microsoft.com/office/drawing/2014/main" val="2674872721"/>
                    </a:ext>
                  </a:extLst>
                </a:gridCol>
                <a:gridCol w="658368">
                  <a:extLst>
                    <a:ext uri="{9D8B030D-6E8A-4147-A177-3AD203B41FA5}">
                      <a16:colId xmlns:a16="http://schemas.microsoft.com/office/drawing/2014/main" val="1968399326"/>
                    </a:ext>
                  </a:extLst>
                </a:gridCol>
                <a:gridCol w="658368">
                  <a:extLst>
                    <a:ext uri="{9D8B030D-6E8A-4147-A177-3AD203B41FA5}">
                      <a16:colId xmlns:a16="http://schemas.microsoft.com/office/drawing/2014/main" val="3160515983"/>
                    </a:ext>
                  </a:extLst>
                </a:gridCol>
                <a:gridCol w="658368">
                  <a:extLst>
                    <a:ext uri="{9D8B030D-6E8A-4147-A177-3AD203B41FA5}">
                      <a16:colId xmlns:a16="http://schemas.microsoft.com/office/drawing/2014/main" val="1530480782"/>
                    </a:ext>
                  </a:extLst>
                </a:gridCol>
                <a:gridCol w="658368">
                  <a:extLst>
                    <a:ext uri="{9D8B030D-6E8A-4147-A177-3AD203B41FA5}">
                      <a16:colId xmlns:a16="http://schemas.microsoft.com/office/drawing/2014/main" val="576636365"/>
                    </a:ext>
                  </a:extLst>
                </a:gridCol>
                <a:gridCol w="658368">
                  <a:extLst>
                    <a:ext uri="{9D8B030D-6E8A-4147-A177-3AD203B41FA5}">
                      <a16:colId xmlns:a16="http://schemas.microsoft.com/office/drawing/2014/main" val="1328757063"/>
                    </a:ext>
                  </a:extLst>
                </a:gridCol>
                <a:gridCol w="658368">
                  <a:extLst>
                    <a:ext uri="{9D8B030D-6E8A-4147-A177-3AD203B41FA5}">
                      <a16:colId xmlns:a16="http://schemas.microsoft.com/office/drawing/2014/main" val="578819590"/>
                    </a:ext>
                  </a:extLst>
                </a:gridCol>
                <a:gridCol w="658368">
                  <a:extLst>
                    <a:ext uri="{9D8B030D-6E8A-4147-A177-3AD203B41FA5}">
                      <a16:colId xmlns:a16="http://schemas.microsoft.com/office/drawing/2014/main" val="2080223116"/>
                    </a:ext>
                  </a:extLst>
                </a:gridCol>
                <a:gridCol w="658368">
                  <a:extLst>
                    <a:ext uri="{9D8B030D-6E8A-4147-A177-3AD203B41FA5}">
                      <a16:colId xmlns:a16="http://schemas.microsoft.com/office/drawing/2014/main" val="3171650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43824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- 2019-07-19 13:50:21</a:t>
                      </a:r>
                      <a:r>
                        <a:rPr kumimoji="0" lang="en-US" sz="1000" b="0" i="0" u="none" strike="noStrike" kern="1200" cap="none" spc="0" normalizeH="0" baseline="0" noProof="0">
                          <a:ln>
                            <a:noFill/>
                          </a:ln>
                          <a:solidFill>
                            <a:prstClr val="black"/>
                          </a:solidFill>
                          <a:effectLst/>
                          <a:uLnTx/>
                          <a:uFillTx/>
                          <a:latin typeface="+mn-lt"/>
                          <a:ea typeface="+mn-ea"/>
                          <a:cs typeface="+mn-cs"/>
                        </a:rPr>
                        <a:t>
 A summary of the xmas trend colours of a/w 19.20.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https://scontent.xx.fbcdn.net/v/t51.12442-15/66426820_2831740470175564_3193667245075578573_n.jpg?_nc_cat=108&amp;_nc_oc=AQnZEkf2R1dZhsoqH6xPF8rgZOIS9i33nxP6ewja1atkPef_rgBRFHZzKCOwqbC9mIs&amp;_nc_ht=scontent.xx&amp;oh=612cebc1414494cb67a67b1c653e78ed&amp;oe=5DAE4028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07/20/2019 13:30:45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671826819"/>
                  </a:ext>
                </a:extLst>
              </a:tr>
            </a:tbl>
          </a:graphicData>
        </a:graphic>
      </p:graphicFrame>
      <p:sp>
        <p:nvSpPr>
          <p:cNvPr id="4" name="Text Placeholder 3">
            <a:extLst>
              <a:ext uri="{FF2B5EF4-FFF2-40B4-BE49-F238E27FC236}">
                <a16:creationId xmlns:a16="http://schemas.microsoft.com/office/drawing/2014/main" id="{5F47A69C-4273-4C63-8D5A-67670BF4F5BE}"/>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27648920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D83A3-9A68-44D4-BC4B-784B8B61A4B1}"/>
              </a:ext>
            </a:extLst>
          </p:cNvPr>
          <p:cNvSpPr>
            <a:spLocks noGrp="1"/>
          </p:cNvSpPr>
          <p:nvPr>
            <p:ph type="title"/>
          </p:nvPr>
        </p:nvSpPr>
        <p:spPr/>
        <p:txBody>
          <a:bodyPr/>
          <a:lstStyle/>
          <a:p>
            <a:r>
              <a:rPr lang="en-US"/>
              <a:t>Instagram Stories Table  | TrendSet - 11 of 25</a:t>
            </a:r>
          </a:p>
        </p:txBody>
      </p:sp>
      <p:graphicFrame>
        <p:nvGraphicFramePr>
          <p:cNvPr id="5" name="Table Placeholder 4">
            <a:extLst>
              <a:ext uri="{FF2B5EF4-FFF2-40B4-BE49-F238E27FC236}">
                <a16:creationId xmlns:a16="http://schemas.microsoft.com/office/drawing/2014/main" id="{9B5FFC7C-0431-4C4C-9343-A46FCE62EB9B}"/>
              </a:ext>
            </a:extLst>
          </p:cNvPr>
          <p:cNvGraphicFramePr>
            <a:graphicFrameLocks noGrp="1"/>
          </p:cNvGraphicFramePr>
          <p:nvPr>
            <p:ph type="tbl" sz="quarter" idx="13"/>
            <p:extLst>
              <p:ext uri="{D42A27DB-BD31-4B8C-83A1-F6EECF244321}">
                <p14:modId xmlns:p14="http://schemas.microsoft.com/office/powerpoint/2010/main" val="238405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35278975"/>
                    </a:ext>
                  </a:extLst>
                </a:gridCol>
                <a:gridCol w="1316736">
                  <a:extLst>
                    <a:ext uri="{9D8B030D-6E8A-4147-A177-3AD203B41FA5}">
                      <a16:colId xmlns:a16="http://schemas.microsoft.com/office/drawing/2014/main" val="36509396"/>
                    </a:ext>
                  </a:extLst>
                </a:gridCol>
                <a:gridCol w="658368">
                  <a:extLst>
                    <a:ext uri="{9D8B030D-6E8A-4147-A177-3AD203B41FA5}">
                      <a16:colId xmlns:a16="http://schemas.microsoft.com/office/drawing/2014/main" val="596153313"/>
                    </a:ext>
                  </a:extLst>
                </a:gridCol>
                <a:gridCol w="658368">
                  <a:extLst>
                    <a:ext uri="{9D8B030D-6E8A-4147-A177-3AD203B41FA5}">
                      <a16:colId xmlns:a16="http://schemas.microsoft.com/office/drawing/2014/main" val="227983790"/>
                    </a:ext>
                  </a:extLst>
                </a:gridCol>
                <a:gridCol w="658368">
                  <a:extLst>
                    <a:ext uri="{9D8B030D-6E8A-4147-A177-3AD203B41FA5}">
                      <a16:colId xmlns:a16="http://schemas.microsoft.com/office/drawing/2014/main" val="3280272961"/>
                    </a:ext>
                  </a:extLst>
                </a:gridCol>
                <a:gridCol w="658368">
                  <a:extLst>
                    <a:ext uri="{9D8B030D-6E8A-4147-A177-3AD203B41FA5}">
                      <a16:colId xmlns:a16="http://schemas.microsoft.com/office/drawing/2014/main" val="3044761358"/>
                    </a:ext>
                  </a:extLst>
                </a:gridCol>
                <a:gridCol w="658368">
                  <a:extLst>
                    <a:ext uri="{9D8B030D-6E8A-4147-A177-3AD203B41FA5}">
                      <a16:colId xmlns:a16="http://schemas.microsoft.com/office/drawing/2014/main" val="2644307359"/>
                    </a:ext>
                  </a:extLst>
                </a:gridCol>
                <a:gridCol w="658368">
                  <a:extLst>
                    <a:ext uri="{9D8B030D-6E8A-4147-A177-3AD203B41FA5}">
                      <a16:colId xmlns:a16="http://schemas.microsoft.com/office/drawing/2014/main" val="2562487613"/>
                    </a:ext>
                  </a:extLst>
                </a:gridCol>
                <a:gridCol w="658368">
                  <a:extLst>
                    <a:ext uri="{9D8B030D-6E8A-4147-A177-3AD203B41FA5}">
                      <a16:colId xmlns:a16="http://schemas.microsoft.com/office/drawing/2014/main" val="4049497871"/>
                    </a:ext>
                  </a:extLst>
                </a:gridCol>
                <a:gridCol w="658368">
                  <a:extLst>
                    <a:ext uri="{9D8B030D-6E8A-4147-A177-3AD203B41FA5}">
                      <a16:colId xmlns:a16="http://schemas.microsoft.com/office/drawing/2014/main" val="2432529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073435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- 2019-07-08 17:00:41</a:t>
                      </a:r>
                      <a:r>
                        <a:rPr kumimoji="0" lang="en-US" sz="1000" b="0" i="0" u="none" strike="noStrike" kern="1200" cap="none" spc="0" normalizeH="0" baseline="0" noProof="0">
                          <a:ln>
                            <a:noFill/>
                          </a:ln>
                          <a:solidFill>
                            <a:prstClr val="black"/>
                          </a:solidFill>
                          <a:effectLst/>
                          <a:uLnTx/>
                          <a:uFillTx/>
                          <a:latin typeface="+mn-lt"/>
                          <a:ea typeface="+mn-ea"/>
                          <a:cs typeface="+mn-cs"/>
                        </a:rPr>
                        <a:t>
 THANK YOU FOR A GREAT TRENDSET SUMMER 2019! 💙 AND SAVE THE DATE OF TRENDSET WINTER 2020: 05 - 07 JANUARY!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https://scontent.xx.fbcdn.net/v/t51.12442-15/65321894_2373814726240090_802359957540076208_n.jpg?_nc_cat=106&amp;_nc_oc=AQm7EZ52gHyvCo7TZ_WhbhzTDIldXJmTHHW2pLcT4NmfCt5tgELunyU8vCYCE8vEXbk&amp;_nc_ht=scontent.xx&amp;oh=0ef6e7683aac57c6e8cf2ce080f0f65f&amp;oe=5DB950C0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07/09/2019 16:39:29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619578957"/>
                  </a:ext>
                </a:extLst>
              </a:tr>
            </a:tbl>
          </a:graphicData>
        </a:graphic>
      </p:graphicFrame>
      <p:sp>
        <p:nvSpPr>
          <p:cNvPr id="4" name="Text Placeholder 3">
            <a:extLst>
              <a:ext uri="{FF2B5EF4-FFF2-40B4-BE49-F238E27FC236}">
                <a16:creationId xmlns:a16="http://schemas.microsoft.com/office/drawing/2014/main" id="{92D32B0F-C3B9-4AB0-ABA3-688AE85E2710}"/>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29290680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9F413-B73E-4917-A7AE-9BA35C8CCEB1}"/>
              </a:ext>
            </a:extLst>
          </p:cNvPr>
          <p:cNvSpPr>
            <a:spLocks noGrp="1"/>
          </p:cNvSpPr>
          <p:nvPr>
            <p:ph type="title"/>
          </p:nvPr>
        </p:nvSpPr>
        <p:spPr/>
        <p:txBody>
          <a:bodyPr/>
          <a:lstStyle/>
          <a:p>
            <a:r>
              <a:rPr lang="en-US"/>
              <a:t>Instagram Stories Table  | TrendSet - 12 of 25</a:t>
            </a:r>
          </a:p>
        </p:txBody>
      </p:sp>
      <p:graphicFrame>
        <p:nvGraphicFramePr>
          <p:cNvPr id="5" name="Table Placeholder 4">
            <a:extLst>
              <a:ext uri="{FF2B5EF4-FFF2-40B4-BE49-F238E27FC236}">
                <a16:creationId xmlns:a16="http://schemas.microsoft.com/office/drawing/2014/main" id="{A4331DA2-35FC-4B9B-AB79-1C984F36CAA2}"/>
              </a:ext>
            </a:extLst>
          </p:cNvPr>
          <p:cNvGraphicFramePr>
            <a:graphicFrameLocks noGrp="1"/>
          </p:cNvGraphicFramePr>
          <p:nvPr>
            <p:ph type="tbl" sz="quarter" idx="13"/>
            <p:extLst>
              <p:ext uri="{D42A27DB-BD31-4B8C-83A1-F6EECF244321}">
                <p14:modId xmlns:p14="http://schemas.microsoft.com/office/powerpoint/2010/main" val="4116788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33021047"/>
                    </a:ext>
                  </a:extLst>
                </a:gridCol>
                <a:gridCol w="1316736">
                  <a:extLst>
                    <a:ext uri="{9D8B030D-6E8A-4147-A177-3AD203B41FA5}">
                      <a16:colId xmlns:a16="http://schemas.microsoft.com/office/drawing/2014/main" val="202547626"/>
                    </a:ext>
                  </a:extLst>
                </a:gridCol>
                <a:gridCol w="658368">
                  <a:extLst>
                    <a:ext uri="{9D8B030D-6E8A-4147-A177-3AD203B41FA5}">
                      <a16:colId xmlns:a16="http://schemas.microsoft.com/office/drawing/2014/main" val="911559293"/>
                    </a:ext>
                  </a:extLst>
                </a:gridCol>
                <a:gridCol w="658368">
                  <a:extLst>
                    <a:ext uri="{9D8B030D-6E8A-4147-A177-3AD203B41FA5}">
                      <a16:colId xmlns:a16="http://schemas.microsoft.com/office/drawing/2014/main" val="3427462831"/>
                    </a:ext>
                  </a:extLst>
                </a:gridCol>
                <a:gridCol w="658368">
                  <a:extLst>
                    <a:ext uri="{9D8B030D-6E8A-4147-A177-3AD203B41FA5}">
                      <a16:colId xmlns:a16="http://schemas.microsoft.com/office/drawing/2014/main" val="888058231"/>
                    </a:ext>
                  </a:extLst>
                </a:gridCol>
                <a:gridCol w="658368">
                  <a:extLst>
                    <a:ext uri="{9D8B030D-6E8A-4147-A177-3AD203B41FA5}">
                      <a16:colId xmlns:a16="http://schemas.microsoft.com/office/drawing/2014/main" val="513835424"/>
                    </a:ext>
                  </a:extLst>
                </a:gridCol>
                <a:gridCol w="658368">
                  <a:extLst>
                    <a:ext uri="{9D8B030D-6E8A-4147-A177-3AD203B41FA5}">
                      <a16:colId xmlns:a16="http://schemas.microsoft.com/office/drawing/2014/main" val="3010973224"/>
                    </a:ext>
                  </a:extLst>
                </a:gridCol>
                <a:gridCol w="658368">
                  <a:extLst>
                    <a:ext uri="{9D8B030D-6E8A-4147-A177-3AD203B41FA5}">
                      <a16:colId xmlns:a16="http://schemas.microsoft.com/office/drawing/2014/main" val="89023392"/>
                    </a:ext>
                  </a:extLst>
                </a:gridCol>
                <a:gridCol w="658368">
                  <a:extLst>
                    <a:ext uri="{9D8B030D-6E8A-4147-A177-3AD203B41FA5}">
                      <a16:colId xmlns:a16="http://schemas.microsoft.com/office/drawing/2014/main" val="1108162828"/>
                    </a:ext>
                  </a:extLst>
                </a:gridCol>
                <a:gridCol w="658368">
                  <a:extLst>
                    <a:ext uri="{9D8B030D-6E8A-4147-A177-3AD203B41FA5}">
                      <a16:colId xmlns:a16="http://schemas.microsoft.com/office/drawing/2014/main" val="3724874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687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trendset.muenchen - 2019-07-08 12:29:17</a:t>
                      </a:r>
                      <a:r>
                        <a:rPr kumimoji="0" lang="de-DE" sz="1000" b="0" i="0" u="none" strike="noStrike" kern="1200" cap="none" spc="0" normalizeH="0" baseline="0" noProof="0">
                          <a:ln>
                            <a:noFill/>
                          </a:ln>
                          <a:solidFill>
                            <a:prstClr val="black"/>
                          </a:solidFill>
                          <a:effectLst/>
                          <a:uLnTx/>
                          <a:uFillTx/>
                          <a:latin typeface="+mn-lt"/>
                          <a:ea typeface="+mn-ea"/>
                          <a:cs typeface="+mn-cs"/>
                        </a:rPr>
                        <a:t>
 C1|F19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https://scontent.xx.fbcdn.net/v/t51.12442-15/66201289_457969265027725_3350531125943942658_n.jpg?_nc_cat=109&amp;_nc_oc=AQkRCrs_0iVRtTSMOl0dmnqjB-caxE7Q8DPgjIFsIX_4V_6jOACAhrdGFRMFiWZmw38&amp;_nc_ht=scontent.xx&amp;oh=24053338332567a82b2ed8a0c3c8bd93&amp;oe=5DB3E6BC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07/09/2019 12:00:38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425116518"/>
                  </a:ext>
                </a:extLst>
              </a:tr>
            </a:tbl>
          </a:graphicData>
        </a:graphic>
      </p:graphicFrame>
      <p:sp>
        <p:nvSpPr>
          <p:cNvPr id="4" name="Text Placeholder 3">
            <a:extLst>
              <a:ext uri="{FF2B5EF4-FFF2-40B4-BE49-F238E27FC236}">
                <a16:creationId xmlns:a16="http://schemas.microsoft.com/office/drawing/2014/main" id="{4E859104-830C-499B-A371-5A54083DBE40}"/>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14017576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CA357-2480-48F8-8947-26E27B89736F}"/>
              </a:ext>
            </a:extLst>
          </p:cNvPr>
          <p:cNvSpPr>
            <a:spLocks noGrp="1"/>
          </p:cNvSpPr>
          <p:nvPr>
            <p:ph type="title"/>
          </p:nvPr>
        </p:nvSpPr>
        <p:spPr/>
        <p:txBody>
          <a:bodyPr/>
          <a:lstStyle/>
          <a:p>
            <a:r>
              <a:rPr lang="en-US"/>
              <a:t>Instagram Stories Table  | TrendSet - 13 of 25</a:t>
            </a:r>
          </a:p>
        </p:txBody>
      </p:sp>
      <p:graphicFrame>
        <p:nvGraphicFramePr>
          <p:cNvPr id="5" name="Table Placeholder 4">
            <a:extLst>
              <a:ext uri="{FF2B5EF4-FFF2-40B4-BE49-F238E27FC236}">
                <a16:creationId xmlns:a16="http://schemas.microsoft.com/office/drawing/2014/main" id="{E3732176-B436-4F1F-8308-C29EF6E928A9}"/>
              </a:ext>
            </a:extLst>
          </p:cNvPr>
          <p:cNvGraphicFramePr>
            <a:graphicFrameLocks noGrp="1"/>
          </p:cNvGraphicFramePr>
          <p:nvPr>
            <p:ph type="tbl" sz="quarter" idx="13"/>
            <p:extLst>
              <p:ext uri="{D42A27DB-BD31-4B8C-83A1-F6EECF244321}">
                <p14:modId xmlns:p14="http://schemas.microsoft.com/office/powerpoint/2010/main" val="1007368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48297300"/>
                    </a:ext>
                  </a:extLst>
                </a:gridCol>
                <a:gridCol w="1316736">
                  <a:extLst>
                    <a:ext uri="{9D8B030D-6E8A-4147-A177-3AD203B41FA5}">
                      <a16:colId xmlns:a16="http://schemas.microsoft.com/office/drawing/2014/main" val="2670832681"/>
                    </a:ext>
                  </a:extLst>
                </a:gridCol>
                <a:gridCol w="658368">
                  <a:extLst>
                    <a:ext uri="{9D8B030D-6E8A-4147-A177-3AD203B41FA5}">
                      <a16:colId xmlns:a16="http://schemas.microsoft.com/office/drawing/2014/main" val="814898665"/>
                    </a:ext>
                  </a:extLst>
                </a:gridCol>
                <a:gridCol w="658368">
                  <a:extLst>
                    <a:ext uri="{9D8B030D-6E8A-4147-A177-3AD203B41FA5}">
                      <a16:colId xmlns:a16="http://schemas.microsoft.com/office/drawing/2014/main" val="1480013614"/>
                    </a:ext>
                  </a:extLst>
                </a:gridCol>
                <a:gridCol w="658368">
                  <a:extLst>
                    <a:ext uri="{9D8B030D-6E8A-4147-A177-3AD203B41FA5}">
                      <a16:colId xmlns:a16="http://schemas.microsoft.com/office/drawing/2014/main" val="2399355550"/>
                    </a:ext>
                  </a:extLst>
                </a:gridCol>
                <a:gridCol w="658368">
                  <a:extLst>
                    <a:ext uri="{9D8B030D-6E8A-4147-A177-3AD203B41FA5}">
                      <a16:colId xmlns:a16="http://schemas.microsoft.com/office/drawing/2014/main" val="3756729520"/>
                    </a:ext>
                  </a:extLst>
                </a:gridCol>
                <a:gridCol w="658368">
                  <a:extLst>
                    <a:ext uri="{9D8B030D-6E8A-4147-A177-3AD203B41FA5}">
                      <a16:colId xmlns:a16="http://schemas.microsoft.com/office/drawing/2014/main" val="1026783709"/>
                    </a:ext>
                  </a:extLst>
                </a:gridCol>
                <a:gridCol w="658368">
                  <a:extLst>
                    <a:ext uri="{9D8B030D-6E8A-4147-A177-3AD203B41FA5}">
                      <a16:colId xmlns:a16="http://schemas.microsoft.com/office/drawing/2014/main" val="3408942067"/>
                    </a:ext>
                  </a:extLst>
                </a:gridCol>
                <a:gridCol w="658368">
                  <a:extLst>
                    <a:ext uri="{9D8B030D-6E8A-4147-A177-3AD203B41FA5}">
                      <a16:colId xmlns:a16="http://schemas.microsoft.com/office/drawing/2014/main" val="5799156"/>
                    </a:ext>
                  </a:extLst>
                </a:gridCol>
                <a:gridCol w="658368">
                  <a:extLst>
                    <a:ext uri="{9D8B030D-6E8A-4147-A177-3AD203B41FA5}">
                      <a16:colId xmlns:a16="http://schemas.microsoft.com/office/drawing/2014/main" val="2543307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092798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- 2019-07-08 12:12:12</a:t>
                      </a:r>
                      <a:r>
                        <a:rPr kumimoji="0" lang="en-US" sz="1000" b="0" i="0" u="none" strike="noStrike" kern="1200" cap="none" spc="0" normalizeH="0" baseline="0" noProof="0">
                          <a:ln>
                            <a:noFill/>
                          </a:ln>
                          <a:solidFill>
                            <a:prstClr val="black"/>
                          </a:solidFill>
                          <a:effectLst/>
                          <a:uLnTx/>
                          <a:uFillTx/>
                          <a:latin typeface="+mn-lt"/>
                          <a:ea typeface="+mn-ea"/>
                          <a:cs typeface="+mn-cs"/>
                        </a:rPr>
                        <a:t>
 SHOPPING, SHOPPING, SHOPPING AT THE TRENDSET BIJOUTEX.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https://scontent.xx.fbcdn.net/v/t51.12442-15/65297934_2263334703979915_1692008057501094999_n.jpg?_nc_cat=110&amp;_nc_oc=AQlbmiSOJAVVwmTPfwTtSaFhTR9m85TjdhbZotpx12P9Og-n9pY2jBSlpbbUyG4pcVI&amp;_nc_ht=scontent.xx&amp;oh=5a944546aaee48eb0560bc1bb8b5370f&amp;oe=5DC3F780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07/09/2019 12:00:38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4255734074"/>
                  </a:ext>
                </a:extLst>
              </a:tr>
            </a:tbl>
          </a:graphicData>
        </a:graphic>
      </p:graphicFrame>
      <p:sp>
        <p:nvSpPr>
          <p:cNvPr id="4" name="Text Placeholder 3">
            <a:extLst>
              <a:ext uri="{FF2B5EF4-FFF2-40B4-BE49-F238E27FC236}">
                <a16:creationId xmlns:a16="http://schemas.microsoft.com/office/drawing/2014/main" id="{F77EBDD7-17B1-4A3B-8F59-2EFE6ED1CC81}"/>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18113164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9818B-3B55-43AE-A933-E44194197F50}"/>
              </a:ext>
            </a:extLst>
          </p:cNvPr>
          <p:cNvSpPr>
            <a:spLocks noGrp="1"/>
          </p:cNvSpPr>
          <p:nvPr>
            <p:ph type="title"/>
          </p:nvPr>
        </p:nvSpPr>
        <p:spPr/>
        <p:txBody>
          <a:bodyPr/>
          <a:lstStyle/>
          <a:p>
            <a:r>
              <a:rPr lang="en-US"/>
              <a:t>Instagram Stories Table  | TrendSet - 14 of 25</a:t>
            </a:r>
          </a:p>
        </p:txBody>
      </p:sp>
      <p:graphicFrame>
        <p:nvGraphicFramePr>
          <p:cNvPr id="5" name="Table Placeholder 4">
            <a:extLst>
              <a:ext uri="{FF2B5EF4-FFF2-40B4-BE49-F238E27FC236}">
                <a16:creationId xmlns:a16="http://schemas.microsoft.com/office/drawing/2014/main" id="{E29356D1-046A-4A31-844F-7DFD11A6466F}"/>
              </a:ext>
            </a:extLst>
          </p:cNvPr>
          <p:cNvGraphicFramePr>
            <a:graphicFrameLocks noGrp="1"/>
          </p:cNvGraphicFramePr>
          <p:nvPr>
            <p:ph type="tbl" sz="quarter" idx="13"/>
            <p:extLst>
              <p:ext uri="{D42A27DB-BD31-4B8C-83A1-F6EECF244321}">
                <p14:modId xmlns:p14="http://schemas.microsoft.com/office/powerpoint/2010/main" val="234770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37622071"/>
                    </a:ext>
                  </a:extLst>
                </a:gridCol>
                <a:gridCol w="1316736">
                  <a:extLst>
                    <a:ext uri="{9D8B030D-6E8A-4147-A177-3AD203B41FA5}">
                      <a16:colId xmlns:a16="http://schemas.microsoft.com/office/drawing/2014/main" val="505725179"/>
                    </a:ext>
                  </a:extLst>
                </a:gridCol>
                <a:gridCol w="658368">
                  <a:extLst>
                    <a:ext uri="{9D8B030D-6E8A-4147-A177-3AD203B41FA5}">
                      <a16:colId xmlns:a16="http://schemas.microsoft.com/office/drawing/2014/main" val="857424524"/>
                    </a:ext>
                  </a:extLst>
                </a:gridCol>
                <a:gridCol w="658368">
                  <a:extLst>
                    <a:ext uri="{9D8B030D-6E8A-4147-A177-3AD203B41FA5}">
                      <a16:colId xmlns:a16="http://schemas.microsoft.com/office/drawing/2014/main" val="593463711"/>
                    </a:ext>
                  </a:extLst>
                </a:gridCol>
                <a:gridCol w="658368">
                  <a:extLst>
                    <a:ext uri="{9D8B030D-6E8A-4147-A177-3AD203B41FA5}">
                      <a16:colId xmlns:a16="http://schemas.microsoft.com/office/drawing/2014/main" val="2231641407"/>
                    </a:ext>
                  </a:extLst>
                </a:gridCol>
                <a:gridCol w="658368">
                  <a:extLst>
                    <a:ext uri="{9D8B030D-6E8A-4147-A177-3AD203B41FA5}">
                      <a16:colId xmlns:a16="http://schemas.microsoft.com/office/drawing/2014/main" val="33607896"/>
                    </a:ext>
                  </a:extLst>
                </a:gridCol>
                <a:gridCol w="658368">
                  <a:extLst>
                    <a:ext uri="{9D8B030D-6E8A-4147-A177-3AD203B41FA5}">
                      <a16:colId xmlns:a16="http://schemas.microsoft.com/office/drawing/2014/main" val="3244054216"/>
                    </a:ext>
                  </a:extLst>
                </a:gridCol>
                <a:gridCol w="658368">
                  <a:extLst>
                    <a:ext uri="{9D8B030D-6E8A-4147-A177-3AD203B41FA5}">
                      <a16:colId xmlns:a16="http://schemas.microsoft.com/office/drawing/2014/main" val="2075437817"/>
                    </a:ext>
                  </a:extLst>
                </a:gridCol>
                <a:gridCol w="658368">
                  <a:extLst>
                    <a:ext uri="{9D8B030D-6E8A-4147-A177-3AD203B41FA5}">
                      <a16:colId xmlns:a16="http://schemas.microsoft.com/office/drawing/2014/main" val="3731887363"/>
                    </a:ext>
                  </a:extLst>
                </a:gridCol>
                <a:gridCol w="658368">
                  <a:extLst>
                    <a:ext uri="{9D8B030D-6E8A-4147-A177-3AD203B41FA5}">
                      <a16:colId xmlns:a16="http://schemas.microsoft.com/office/drawing/2014/main" val="2530092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941981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- 2019-07-08 12:09:02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https://scontent.xx.fbcdn.net/v/t51.12442-15/66606580_391555151482431_7936322362061147555_n.jpg?_nc_cat=100&amp;_nc_oc=AQkAUjaGkdxiAll72IfOUOc1MJzhZCa6pW7R-hULuJ31_K2y_-UnOOuGs8pSaAtn0LI&amp;_nc_ht=scontent.xx&amp;oh=0cab04e5aee59b6b26e10476e5ec3a93&amp;oe=5D7AA2C0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07/09/2019 12:00:38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2979897780"/>
                  </a:ext>
                </a:extLst>
              </a:tr>
            </a:tbl>
          </a:graphicData>
        </a:graphic>
      </p:graphicFrame>
      <p:sp>
        <p:nvSpPr>
          <p:cNvPr id="4" name="Text Placeholder 3">
            <a:extLst>
              <a:ext uri="{FF2B5EF4-FFF2-40B4-BE49-F238E27FC236}">
                <a16:creationId xmlns:a16="http://schemas.microsoft.com/office/drawing/2014/main" id="{767B3AE8-89A6-4215-9576-BFF2422563A1}"/>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42026179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9B904-9883-4DA5-B2E1-C4F1E91E17DB}"/>
              </a:ext>
            </a:extLst>
          </p:cNvPr>
          <p:cNvSpPr>
            <a:spLocks noGrp="1"/>
          </p:cNvSpPr>
          <p:nvPr>
            <p:ph type="title"/>
          </p:nvPr>
        </p:nvSpPr>
        <p:spPr/>
        <p:txBody>
          <a:bodyPr/>
          <a:lstStyle/>
          <a:p>
            <a:r>
              <a:rPr lang="en-US"/>
              <a:t>Instagram Stories Table  | TrendSet - 15 of 25</a:t>
            </a:r>
          </a:p>
        </p:txBody>
      </p:sp>
      <p:graphicFrame>
        <p:nvGraphicFramePr>
          <p:cNvPr id="5" name="Table Placeholder 4">
            <a:extLst>
              <a:ext uri="{FF2B5EF4-FFF2-40B4-BE49-F238E27FC236}">
                <a16:creationId xmlns:a16="http://schemas.microsoft.com/office/drawing/2014/main" id="{3F805B49-5ECB-432A-AF5B-477898983975}"/>
              </a:ext>
            </a:extLst>
          </p:cNvPr>
          <p:cNvGraphicFramePr>
            <a:graphicFrameLocks noGrp="1"/>
          </p:cNvGraphicFramePr>
          <p:nvPr>
            <p:ph type="tbl" sz="quarter" idx="13"/>
            <p:extLst>
              <p:ext uri="{D42A27DB-BD31-4B8C-83A1-F6EECF244321}">
                <p14:modId xmlns:p14="http://schemas.microsoft.com/office/powerpoint/2010/main" val="2181429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29584052"/>
                    </a:ext>
                  </a:extLst>
                </a:gridCol>
                <a:gridCol w="1316736">
                  <a:extLst>
                    <a:ext uri="{9D8B030D-6E8A-4147-A177-3AD203B41FA5}">
                      <a16:colId xmlns:a16="http://schemas.microsoft.com/office/drawing/2014/main" val="1641264782"/>
                    </a:ext>
                  </a:extLst>
                </a:gridCol>
                <a:gridCol w="658368">
                  <a:extLst>
                    <a:ext uri="{9D8B030D-6E8A-4147-A177-3AD203B41FA5}">
                      <a16:colId xmlns:a16="http://schemas.microsoft.com/office/drawing/2014/main" val="811004277"/>
                    </a:ext>
                  </a:extLst>
                </a:gridCol>
                <a:gridCol w="658368">
                  <a:extLst>
                    <a:ext uri="{9D8B030D-6E8A-4147-A177-3AD203B41FA5}">
                      <a16:colId xmlns:a16="http://schemas.microsoft.com/office/drawing/2014/main" val="3789881143"/>
                    </a:ext>
                  </a:extLst>
                </a:gridCol>
                <a:gridCol w="658368">
                  <a:extLst>
                    <a:ext uri="{9D8B030D-6E8A-4147-A177-3AD203B41FA5}">
                      <a16:colId xmlns:a16="http://schemas.microsoft.com/office/drawing/2014/main" val="169862540"/>
                    </a:ext>
                  </a:extLst>
                </a:gridCol>
                <a:gridCol w="658368">
                  <a:extLst>
                    <a:ext uri="{9D8B030D-6E8A-4147-A177-3AD203B41FA5}">
                      <a16:colId xmlns:a16="http://schemas.microsoft.com/office/drawing/2014/main" val="376407338"/>
                    </a:ext>
                  </a:extLst>
                </a:gridCol>
                <a:gridCol w="658368">
                  <a:extLst>
                    <a:ext uri="{9D8B030D-6E8A-4147-A177-3AD203B41FA5}">
                      <a16:colId xmlns:a16="http://schemas.microsoft.com/office/drawing/2014/main" val="1474313515"/>
                    </a:ext>
                  </a:extLst>
                </a:gridCol>
                <a:gridCol w="658368">
                  <a:extLst>
                    <a:ext uri="{9D8B030D-6E8A-4147-A177-3AD203B41FA5}">
                      <a16:colId xmlns:a16="http://schemas.microsoft.com/office/drawing/2014/main" val="3366714992"/>
                    </a:ext>
                  </a:extLst>
                </a:gridCol>
                <a:gridCol w="658368">
                  <a:extLst>
                    <a:ext uri="{9D8B030D-6E8A-4147-A177-3AD203B41FA5}">
                      <a16:colId xmlns:a16="http://schemas.microsoft.com/office/drawing/2014/main" val="3369108174"/>
                    </a:ext>
                  </a:extLst>
                </a:gridCol>
                <a:gridCol w="658368">
                  <a:extLst>
                    <a:ext uri="{9D8B030D-6E8A-4147-A177-3AD203B41FA5}">
                      <a16:colId xmlns:a16="http://schemas.microsoft.com/office/drawing/2014/main" val="4192204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959287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- 2019-07-08 11:22:01</a:t>
                      </a:r>
                      <a:r>
                        <a:rPr kumimoji="0" lang="en-US" sz="1000" b="0" i="0" u="none" strike="noStrike" kern="1200" cap="none" spc="0" normalizeH="0" baseline="0" noProof="0">
                          <a:ln>
                            <a:noFill/>
                          </a:ln>
                          <a:solidFill>
                            <a:prstClr val="black"/>
                          </a:solidFill>
                          <a:effectLst/>
                          <a:uLnTx/>
                          <a:uFillTx/>
                          <a:latin typeface="+mn-lt"/>
                          <a:ea typeface="+mn-ea"/>
                          <a:cs typeface="+mn-cs"/>
                        </a:rPr>
                        <a:t>
 A1|B31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https://scontent.xx.fbcdn.net/v/t51.12442-15/62592421_423073601622271_4310459374342089872_n.jpg?_nc_cat=110&amp;_nc_oc=AQkjkJ9DtArYf18mEIwLsyvKJq5x6ns1EfviNgaOZBjCoTlmEcJrkj68Ffqy4GELZP8&amp;_nc_ht=scontent.xx&amp;oh=e3f5299eb6669c0954c419c0fb9192c8&amp;oe=5DA57F89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07/09/2019 11:00:38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613886142"/>
                  </a:ext>
                </a:extLst>
              </a:tr>
            </a:tbl>
          </a:graphicData>
        </a:graphic>
      </p:graphicFrame>
      <p:sp>
        <p:nvSpPr>
          <p:cNvPr id="4" name="Text Placeholder 3">
            <a:extLst>
              <a:ext uri="{FF2B5EF4-FFF2-40B4-BE49-F238E27FC236}">
                <a16:creationId xmlns:a16="http://schemas.microsoft.com/office/drawing/2014/main" id="{57C4D4D5-BD3E-47F6-9CAF-D6B316F2397B}"/>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33408614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F16DB-0866-49D0-A090-D57488E960CE}"/>
              </a:ext>
            </a:extLst>
          </p:cNvPr>
          <p:cNvSpPr>
            <a:spLocks noGrp="1"/>
          </p:cNvSpPr>
          <p:nvPr>
            <p:ph type="title"/>
          </p:nvPr>
        </p:nvSpPr>
        <p:spPr/>
        <p:txBody>
          <a:bodyPr/>
          <a:lstStyle/>
          <a:p>
            <a:r>
              <a:rPr lang="en-US"/>
              <a:t>Instagram Stories Table  | TrendSet - 16 of 25</a:t>
            </a:r>
          </a:p>
        </p:txBody>
      </p:sp>
      <p:graphicFrame>
        <p:nvGraphicFramePr>
          <p:cNvPr id="5" name="Table Placeholder 4">
            <a:extLst>
              <a:ext uri="{FF2B5EF4-FFF2-40B4-BE49-F238E27FC236}">
                <a16:creationId xmlns:a16="http://schemas.microsoft.com/office/drawing/2014/main" id="{65080BCA-F213-4836-863E-EB31BA3B1D6E}"/>
              </a:ext>
            </a:extLst>
          </p:cNvPr>
          <p:cNvGraphicFramePr>
            <a:graphicFrameLocks noGrp="1"/>
          </p:cNvGraphicFramePr>
          <p:nvPr>
            <p:ph type="tbl" sz="quarter" idx="13"/>
            <p:extLst>
              <p:ext uri="{D42A27DB-BD31-4B8C-83A1-F6EECF244321}">
                <p14:modId xmlns:p14="http://schemas.microsoft.com/office/powerpoint/2010/main" val="3390890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70180945"/>
                    </a:ext>
                  </a:extLst>
                </a:gridCol>
                <a:gridCol w="1316736">
                  <a:extLst>
                    <a:ext uri="{9D8B030D-6E8A-4147-A177-3AD203B41FA5}">
                      <a16:colId xmlns:a16="http://schemas.microsoft.com/office/drawing/2014/main" val="96045951"/>
                    </a:ext>
                  </a:extLst>
                </a:gridCol>
                <a:gridCol w="658368">
                  <a:extLst>
                    <a:ext uri="{9D8B030D-6E8A-4147-A177-3AD203B41FA5}">
                      <a16:colId xmlns:a16="http://schemas.microsoft.com/office/drawing/2014/main" val="2248936553"/>
                    </a:ext>
                  </a:extLst>
                </a:gridCol>
                <a:gridCol w="658368">
                  <a:extLst>
                    <a:ext uri="{9D8B030D-6E8A-4147-A177-3AD203B41FA5}">
                      <a16:colId xmlns:a16="http://schemas.microsoft.com/office/drawing/2014/main" val="3766274558"/>
                    </a:ext>
                  </a:extLst>
                </a:gridCol>
                <a:gridCol w="658368">
                  <a:extLst>
                    <a:ext uri="{9D8B030D-6E8A-4147-A177-3AD203B41FA5}">
                      <a16:colId xmlns:a16="http://schemas.microsoft.com/office/drawing/2014/main" val="1422964274"/>
                    </a:ext>
                  </a:extLst>
                </a:gridCol>
                <a:gridCol w="658368">
                  <a:extLst>
                    <a:ext uri="{9D8B030D-6E8A-4147-A177-3AD203B41FA5}">
                      <a16:colId xmlns:a16="http://schemas.microsoft.com/office/drawing/2014/main" val="752372126"/>
                    </a:ext>
                  </a:extLst>
                </a:gridCol>
                <a:gridCol w="658368">
                  <a:extLst>
                    <a:ext uri="{9D8B030D-6E8A-4147-A177-3AD203B41FA5}">
                      <a16:colId xmlns:a16="http://schemas.microsoft.com/office/drawing/2014/main" val="3377788108"/>
                    </a:ext>
                  </a:extLst>
                </a:gridCol>
                <a:gridCol w="658368">
                  <a:extLst>
                    <a:ext uri="{9D8B030D-6E8A-4147-A177-3AD203B41FA5}">
                      <a16:colId xmlns:a16="http://schemas.microsoft.com/office/drawing/2014/main" val="3303726900"/>
                    </a:ext>
                  </a:extLst>
                </a:gridCol>
                <a:gridCol w="658368">
                  <a:extLst>
                    <a:ext uri="{9D8B030D-6E8A-4147-A177-3AD203B41FA5}">
                      <a16:colId xmlns:a16="http://schemas.microsoft.com/office/drawing/2014/main" val="3928688590"/>
                    </a:ext>
                  </a:extLst>
                </a:gridCol>
                <a:gridCol w="658368">
                  <a:extLst>
                    <a:ext uri="{9D8B030D-6E8A-4147-A177-3AD203B41FA5}">
                      <a16:colId xmlns:a16="http://schemas.microsoft.com/office/drawing/2014/main" val="3321832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760144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- 2019-07-08 10:29:20</a:t>
                      </a:r>
                      <a:r>
                        <a:rPr kumimoji="0" lang="en-US" sz="1000" b="0" i="0" u="none" strike="noStrike" kern="1200" cap="none" spc="0" normalizeH="0" baseline="0" noProof="0">
                          <a:ln>
                            <a:noFill/>
                          </a:ln>
                          <a:solidFill>
                            <a:prstClr val="black"/>
                          </a:solidFill>
                          <a:effectLst/>
                          <a:uLnTx/>
                          <a:uFillTx/>
                          <a:latin typeface="+mn-lt"/>
                          <a:ea typeface="+mn-ea"/>
                          <a:cs typeface="+mn-cs"/>
                        </a:rPr>
                        <a:t>
 THIS LITTLE IBEX OF  @HABIBI.PLUSH (B1|C37) IS SEARCHING A NEW HOME... #FORSALE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https://scontent.xx.fbcdn.net/v/t51.12442-15/64481602_323807428526041_8130537847983799174_n.jpg?_nc_cat=109&amp;_nc_oc=AQk6lH8vAST8GFE-koDXvRJfxO46bnsEBL3MzxBSuYcWIy7L0L50uu-aEk3MBgCiS7c&amp;_nc_ht=scontent.xx&amp;oh=d4dee39c56ee8e1513105397d8ebeb91&amp;oe=5DB4679F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07/09/2019 10:00:38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4284305652"/>
                  </a:ext>
                </a:extLst>
              </a:tr>
            </a:tbl>
          </a:graphicData>
        </a:graphic>
      </p:graphicFrame>
      <p:sp>
        <p:nvSpPr>
          <p:cNvPr id="4" name="Text Placeholder 3">
            <a:extLst>
              <a:ext uri="{FF2B5EF4-FFF2-40B4-BE49-F238E27FC236}">
                <a16:creationId xmlns:a16="http://schemas.microsoft.com/office/drawing/2014/main" id="{2CD1A134-44AB-437F-884E-610C63FCEF88}"/>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4013578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8B237-DB5D-491A-B25E-7680223E4804}"/>
              </a:ext>
            </a:extLst>
          </p:cNvPr>
          <p:cNvSpPr>
            <a:spLocks noGrp="1"/>
          </p:cNvSpPr>
          <p:nvPr>
            <p:ph type="title"/>
          </p:nvPr>
        </p:nvSpPr>
        <p:spPr/>
        <p:txBody>
          <a:bodyPr/>
          <a:lstStyle/>
          <a:p>
            <a:r>
              <a:rPr lang="en-US"/>
              <a:t>Instagram Stories Table  | TrendSet - 17 of 25</a:t>
            </a:r>
          </a:p>
        </p:txBody>
      </p:sp>
      <p:graphicFrame>
        <p:nvGraphicFramePr>
          <p:cNvPr id="5" name="Table Placeholder 4">
            <a:extLst>
              <a:ext uri="{FF2B5EF4-FFF2-40B4-BE49-F238E27FC236}">
                <a16:creationId xmlns:a16="http://schemas.microsoft.com/office/drawing/2014/main" id="{E00AE28D-9C98-4253-9648-070D0ADB3FA2}"/>
              </a:ext>
            </a:extLst>
          </p:cNvPr>
          <p:cNvGraphicFramePr>
            <a:graphicFrameLocks noGrp="1"/>
          </p:cNvGraphicFramePr>
          <p:nvPr>
            <p:ph type="tbl" sz="quarter" idx="13"/>
            <p:extLst>
              <p:ext uri="{D42A27DB-BD31-4B8C-83A1-F6EECF244321}">
                <p14:modId xmlns:p14="http://schemas.microsoft.com/office/powerpoint/2010/main" val="4088308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51775721"/>
                    </a:ext>
                  </a:extLst>
                </a:gridCol>
                <a:gridCol w="1316736">
                  <a:extLst>
                    <a:ext uri="{9D8B030D-6E8A-4147-A177-3AD203B41FA5}">
                      <a16:colId xmlns:a16="http://schemas.microsoft.com/office/drawing/2014/main" val="1202808149"/>
                    </a:ext>
                  </a:extLst>
                </a:gridCol>
                <a:gridCol w="658368">
                  <a:extLst>
                    <a:ext uri="{9D8B030D-6E8A-4147-A177-3AD203B41FA5}">
                      <a16:colId xmlns:a16="http://schemas.microsoft.com/office/drawing/2014/main" val="10246873"/>
                    </a:ext>
                  </a:extLst>
                </a:gridCol>
                <a:gridCol w="658368">
                  <a:extLst>
                    <a:ext uri="{9D8B030D-6E8A-4147-A177-3AD203B41FA5}">
                      <a16:colId xmlns:a16="http://schemas.microsoft.com/office/drawing/2014/main" val="2008311544"/>
                    </a:ext>
                  </a:extLst>
                </a:gridCol>
                <a:gridCol w="658368">
                  <a:extLst>
                    <a:ext uri="{9D8B030D-6E8A-4147-A177-3AD203B41FA5}">
                      <a16:colId xmlns:a16="http://schemas.microsoft.com/office/drawing/2014/main" val="193899676"/>
                    </a:ext>
                  </a:extLst>
                </a:gridCol>
                <a:gridCol w="658368">
                  <a:extLst>
                    <a:ext uri="{9D8B030D-6E8A-4147-A177-3AD203B41FA5}">
                      <a16:colId xmlns:a16="http://schemas.microsoft.com/office/drawing/2014/main" val="2759157751"/>
                    </a:ext>
                  </a:extLst>
                </a:gridCol>
                <a:gridCol w="658368">
                  <a:extLst>
                    <a:ext uri="{9D8B030D-6E8A-4147-A177-3AD203B41FA5}">
                      <a16:colId xmlns:a16="http://schemas.microsoft.com/office/drawing/2014/main" val="539595416"/>
                    </a:ext>
                  </a:extLst>
                </a:gridCol>
                <a:gridCol w="658368">
                  <a:extLst>
                    <a:ext uri="{9D8B030D-6E8A-4147-A177-3AD203B41FA5}">
                      <a16:colId xmlns:a16="http://schemas.microsoft.com/office/drawing/2014/main" val="995951139"/>
                    </a:ext>
                  </a:extLst>
                </a:gridCol>
                <a:gridCol w="658368">
                  <a:extLst>
                    <a:ext uri="{9D8B030D-6E8A-4147-A177-3AD203B41FA5}">
                      <a16:colId xmlns:a16="http://schemas.microsoft.com/office/drawing/2014/main" val="3400860694"/>
                    </a:ext>
                  </a:extLst>
                </a:gridCol>
                <a:gridCol w="658368">
                  <a:extLst>
                    <a:ext uri="{9D8B030D-6E8A-4147-A177-3AD203B41FA5}">
                      <a16:colId xmlns:a16="http://schemas.microsoft.com/office/drawing/2014/main" val="1531146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803809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- 2019-07-08 10:22:46</a:t>
                      </a:r>
                      <a:r>
                        <a:rPr kumimoji="0" lang="en-US" sz="1000" b="0" i="0" u="none" strike="noStrike" kern="1200" cap="none" spc="0" normalizeH="0" baseline="0" noProof="0">
                          <a:ln>
                            <a:noFill/>
                          </a:ln>
                          <a:solidFill>
                            <a:prstClr val="black"/>
                          </a:solidFill>
                          <a:effectLst/>
                          <a:uLnTx/>
                          <a:uFillTx/>
                          <a:latin typeface="+mn-lt"/>
                          <a:ea typeface="+mn-ea"/>
                          <a:cs typeface="+mn-cs"/>
                        </a:rPr>
                        <a:t>
 GEHLMANN (B1|B20) MOTIVATED THE NICOLAUS AND ONE OF SANTA’S REINDEER TO VISIT THE TRENDSET SUMMER 2019.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https://scontent.xx.fbcdn.net/v/t51.12442-15/65104231_721494741601382_4080033719376494863_n.jpg?_nc_cat=102&amp;_nc_oc=AQlMHDBI6chKimwPPq8p0A04-P04jeJs0YYCwroYGV-QY53u-R4FQ7RoK22WfDZTihI&amp;_nc_ht=scontent.xx&amp;oh=79c8fd7ed8377b8b3e855fd3f62f4c66&amp;oe=5DC1BCCB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07/09/2019 10:00:38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4146090844"/>
                  </a:ext>
                </a:extLst>
              </a:tr>
            </a:tbl>
          </a:graphicData>
        </a:graphic>
      </p:graphicFrame>
      <p:sp>
        <p:nvSpPr>
          <p:cNvPr id="4" name="Text Placeholder 3">
            <a:extLst>
              <a:ext uri="{FF2B5EF4-FFF2-40B4-BE49-F238E27FC236}">
                <a16:creationId xmlns:a16="http://schemas.microsoft.com/office/drawing/2014/main" id="{1D5D86C7-01A7-4FC4-87F9-6D4706B0765D}"/>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32093601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EEC2E-9D83-48FC-B0BC-B2833904E247}"/>
              </a:ext>
            </a:extLst>
          </p:cNvPr>
          <p:cNvSpPr>
            <a:spLocks noGrp="1"/>
          </p:cNvSpPr>
          <p:nvPr>
            <p:ph type="title"/>
          </p:nvPr>
        </p:nvSpPr>
        <p:spPr/>
        <p:txBody>
          <a:bodyPr/>
          <a:lstStyle/>
          <a:p>
            <a:r>
              <a:rPr lang="en-US"/>
              <a:t>Instagram Stories Table  | TrendSet - 18 of 25</a:t>
            </a:r>
          </a:p>
        </p:txBody>
      </p:sp>
      <p:graphicFrame>
        <p:nvGraphicFramePr>
          <p:cNvPr id="5" name="Table Placeholder 4">
            <a:extLst>
              <a:ext uri="{FF2B5EF4-FFF2-40B4-BE49-F238E27FC236}">
                <a16:creationId xmlns:a16="http://schemas.microsoft.com/office/drawing/2014/main" id="{C8B09ED1-BC24-4099-ABFF-DFD42C0BA21C}"/>
              </a:ext>
            </a:extLst>
          </p:cNvPr>
          <p:cNvGraphicFramePr>
            <a:graphicFrameLocks noGrp="1"/>
          </p:cNvGraphicFramePr>
          <p:nvPr>
            <p:ph type="tbl" sz="quarter" idx="13"/>
            <p:extLst>
              <p:ext uri="{D42A27DB-BD31-4B8C-83A1-F6EECF244321}">
                <p14:modId xmlns:p14="http://schemas.microsoft.com/office/powerpoint/2010/main" val="2557529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59975667"/>
                    </a:ext>
                  </a:extLst>
                </a:gridCol>
                <a:gridCol w="1316736">
                  <a:extLst>
                    <a:ext uri="{9D8B030D-6E8A-4147-A177-3AD203B41FA5}">
                      <a16:colId xmlns:a16="http://schemas.microsoft.com/office/drawing/2014/main" val="1738853226"/>
                    </a:ext>
                  </a:extLst>
                </a:gridCol>
                <a:gridCol w="658368">
                  <a:extLst>
                    <a:ext uri="{9D8B030D-6E8A-4147-A177-3AD203B41FA5}">
                      <a16:colId xmlns:a16="http://schemas.microsoft.com/office/drawing/2014/main" val="1842372001"/>
                    </a:ext>
                  </a:extLst>
                </a:gridCol>
                <a:gridCol w="658368">
                  <a:extLst>
                    <a:ext uri="{9D8B030D-6E8A-4147-A177-3AD203B41FA5}">
                      <a16:colId xmlns:a16="http://schemas.microsoft.com/office/drawing/2014/main" val="2424640485"/>
                    </a:ext>
                  </a:extLst>
                </a:gridCol>
                <a:gridCol w="658368">
                  <a:extLst>
                    <a:ext uri="{9D8B030D-6E8A-4147-A177-3AD203B41FA5}">
                      <a16:colId xmlns:a16="http://schemas.microsoft.com/office/drawing/2014/main" val="1497087110"/>
                    </a:ext>
                  </a:extLst>
                </a:gridCol>
                <a:gridCol w="658368">
                  <a:extLst>
                    <a:ext uri="{9D8B030D-6E8A-4147-A177-3AD203B41FA5}">
                      <a16:colId xmlns:a16="http://schemas.microsoft.com/office/drawing/2014/main" val="1211272224"/>
                    </a:ext>
                  </a:extLst>
                </a:gridCol>
                <a:gridCol w="658368">
                  <a:extLst>
                    <a:ext uri="{9D8B030D-6E8A-4147-A177-3AD203B41FA5}">
                      <a16:colId xmlns:a16="http://schemas.microsoft.com/office/drawing/2014/main" val="3446910038"/>
                    </a:ext>
                  </a:extLst>
                </a:gridCol>
                <a:gridCol w="658368">
                  <a:extLst>
                    <a:ext uri="{9D8B030D-6E8A-4147-A177-3AD203B41FA5}">
                      <a16:colId xmlns:a16="http://schemas.microsoft.com/office/drawing/2014/main" val="277480181"/>
                    </a:ext>
                  </a:extLst>
                </a:gridCol>
                <a:gridCol w="658368">
                  <a:extLst>
                    <a:ext uri="{9D8B030D-6E8A-4147-A177-3AD203B41FA5}">
                      <a16:colId xmlns:a16="http://schemas.microsoft.com/office/drawing/2014/main" val="703767609"/>
                    </a:ext>
                  </a:extLst>
                </a:gridCol>
                <a:gridCol w="658368">
                  <a:extLst>
                    <a:ext uri="{9D8B030D-6E8A-4147-A177-3AD203B41FA5}">
                      <a16:colId xmlns:a16="http://schemas.microsoft.com/office/drawing/2014/main" val="3494388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879606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- 2019-07-08 10:03:57</a:t>
                      </a:r>
                      <a:r>
                        <a:rPr kumimoji="0" lang="en-US" sz="1000" b="0" i="0" u="none" strike="noStrike" kern="1200" cap="none" spc="0" normalizeH="0" baseline="0" noProof="0">
                          <a:ln>
                            <a:noFill/>
                          </a:ln>
                          <a:solidFill>
                            <a:prstClr val="black"/>
                          </a:solidFill>
                          <a:effectLst/>
                          <a:uLnTx/>
                          <a:uFillTx/>
                          <a:latin typeface="+mn-lt"/>
                          <a:ea typeface="+mn-ea"/>
                          <a:cs typeface="+mn-cs"/>
                        </a:rPr>
                        <a:t>
 THE SANTAS EXPRESS IS ALREADY DRIVING... CHRISTMAS WILL COME FASTER AS WE CAN IMAGINE. 🙈🎄🚞 PRUES WILHELM, B1|D30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https://scontent.xx.fbcdn.net/v/t51.12442-15/65614503_169062827468185_4111170782149231108_n.jpg?_nc_cat=105&amp;_nc_oc=AQmal2DB_Y6el1lqPLwtcyzFC7nQ0dXnXi-bAXTuyCEo_XwnVOA7qMD2qp7VcAXq9D8&amp;_nc_ht=scontent.xx&amp;oh=60999851c8325cdb78e383ddbb981207&amp;oe=5DB08BBD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07/09/2019 10:00:38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1003120549"/>
                  </a:ext>
                </a:extLst>
              </a:tr>
            </a:tbl>
          </a:graphicData>
        </a:graphic>
      </p:graphicFrame>
      <p:sp>
        <p:nvSpPr>
          <p:cNvPr id="4" name="Text Placeholder 3">
            <a:extLst>
              <a:ext uri="{FF2B5EF4-FFF2-40B4-BE49-F238E27FC236}">
                <a16:creationId xmlns:a16="http://schemas.microsoft.com/office/drawing/2014/main" id="{E4474BE4-BD47-42FA-84AC-4BA104FFBDD2}"/>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19652787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C37F1-4114-4432-8B7E-5DE30D58F4C0}"/>
              </a:ext>
            </a:extLst>
          </p:cNvPr>
          <p:cNvSpPr>
            <a:spLocks noGrp="1"/>
          </p:cNvSpPr>
          <p:nvPr>
            <p:ph type="title"/>
          </p:nvPr>
        </p:nvSpPr>
        <p:spPr/>
        <p:txBody>
          <a:bodyPr/>
          <a:lstStyle/>
          <a:p>
            <a:r>
              <a:rPr lang="en-US"/>
              <a:t>Instagram Stories Table  | TrendSet - 19 of 25</a:t>
            </a:r>
          </a:p>
        </p:txBody>
      </p:sp>
      <p:graphicFrame>
        <p:nvGraphicFramePr>
          <p:cNvPr id="5" name="Table Placeholder 4">
            <a:extLst>
              <a:ext uri="{FF2B5EF4-FFF2-40B4-BE49-F238E27FC236}">
                <a16:creationId xmlns:a16="http://schemas.microsoft.com/office/drawing/2014/main" id="{55EDFB33-CE07-4081-9411-BDEEA5ECF06E}"/>
              </a:ext>
            </a:extLst>
          </p:cNvPr>
          <p:cNvGraphicFramePr>
            <a:graphicFrameLocks noGrp="1"/>
          </p:cNvGraphicFramePr>
          <p:nvPr>
            <p:ph type="tbl" sz="quarter" idx="13"/>
            <p:extLst>
              <p:ext uri="{D42A27DB-BD31-4B8C-83A1-F6EECF244321}">
                <p14:modId xmlns:p14="http://schemas.microsoft.com/office/powerpoint/2010/main" val="2088326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11251050"/>
                    </a:ext>
                  </a:extLst>
                </a:gridCol>
                <a:gridCol w="1316736">
                  <a:extLst>
                    <a:ext uri="{9D8B030D-6E8A-4147-A177-3AD203B41FA5}">
                      <a16:colId xmlns:a16="http://schemas.microsoft.com/office/drawing/2014/main" val="1558728827"/>
                    </a:ext>
                  </a:extLst>
                </a:gridCol>
                <a:gridCol w="658368">
                  <a:extLst>
                    <a:ext uri="{9D8B030D-6E8A-4147-A177-3AD203B41FA5}">
                      <a16:colId xmlns:a16="http://schemas.microsoft.com/office/drawing/2014/main" val="3642243081"/>
                    </a:ext>
                  </a:extLst>
                </a:gridCol>
                <a:gridCol w="658368">
                  <a:extLst>
                    <a:ext uri="{9D8B030D-6E8A-4147-A177-3AD203B41FA5}">
                      <a16:colId xmlns:a16="http://schemas.microsoft.com/office/drawing/2014/main" val="3920620504"/>
                    </a:ext>
                  </a:extLst>
                </a:gridCol>
                <a:gridCol w="658368">
                  <a:extLst>
                    <a:ext uri="{9D8B030D-6E8A-4147-A177-3AD203B41FA5}">
                      <a16:colId xmlns:a16="http://schemas.microsoft.com/office/drawing/2014/main" val="2794010707"/>
                    </a:ext>
                  </a:extLst>
                </a:gridCol>
                <a:gridCol w="658368">
                  <a:extLst>
                    <a:ext uri="{9D8B030D-6E8A-4147-A177-3AD203B41FA5}">
                      <a16:colId xmlns:a16="http://schemas.microsoft.com/office/drawing/2014/main" val="2696144895"/>
                    </a:ext>
                  </a:extLst>
                </a:gridCol>
                <a:gridCol w="658368">
                  <a:extLst>
                    <a:ext uri="{9D8B030D-6E8A-4147-A177-3AD203B41FA5}">
                      <a16:colId xmlns:a16="http://schemas.microsoft.com/office/drawing/2014/main" val="1697478469"/>
                    </a:ext>
                  </a:extLst>
                </a:gridCol>
                <a:gridCol w="658368">
                  <a:extLst>
                    <a:ext uri="{9D8B030D-6E8A-4147-A177-3AD203B41FA5}">
                      <a16:colId xmlns:a16="http://schemas.microsoft.com/office/drawing/2014/main" val="2593403415"/>
                    </a:ext>
                  </a:extLst>
                </a:gridCol>
                <a:gridCol w="658368">
                  <a:extLst>
                    <a:ext uri="{9D8B030D-6E8A-4147-A177-3AD203B41FA5}">
                      <a16:colId xmlns:a16="http://schemas.microsoft.com/office/drawing/2014/main" val="1505338120"/>
                    </a:ext>
                  </a:extLst>
                </a:gridCol>
                <a:gridCol w="658368">
                  <a:extLst>
                    <a:ext uri="{9D8B030D-6E8A-4147-A177-3AD203B41FA5}">
                      <a16:colId xmlns:a16="http://schemas.microsoft.com/office/drawing/2014/main" val="3816191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728573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- 2019-07-08 09:46:30</a:t>
                      </a:r>
                      <a:r>
                        <a:rPr kumimoji="0" lang="en-US" sz="1000" b="0" i="0" u="none" strike="noStrike" kern="1200" cap="none" spc="0" normalizeH="0" baseline="0" noProof="0">
                          <a:ln>
                            <a:noFill/>
                          </a:ln>
                          <a:solidFill>
                            <a:prstClr val="black"/>
                          </a:solidFill>
                          <a:effectLst/>
                          <a:uLnTx/>
                          <a:uFillTx/>
                          <a:latin typeface="+mn-lt"/>
                          <a:ea typeface="+mn-ea"/>
                          <a:cs typeface="+mn-cs"/>
                        </a:rPr>
                        <a:t>
 FREE MOTION: OUR A BIT CRAZY TREND MOTIF. 🙈 IT SURELY WOULD LOVE THESE BOWLS. 🥣 #TRENDINTERIORS  B1|F20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https://scontent.xx.fbcdn.net/v/t51.12442-15/65125667_2444399368950163_7389732567084477938_n.jpg?_nc_cat=106&amp;_nc_oc=AQmVJcyYwvb5DzJXIliwr7b61MUFFJIHtyyy8xe6ElppQVWpuTGX1t8ScWrcYjx1vkw&amp;_nc_ht=scontent.xx&amp;oh=c17cf7f14e90bc7b4847ec869f625a07&amp;oe=5DAC7F99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07/09/2019 09:30:34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31151906"/>
                  </a:ext>
                </a:extLst>
              </a:tr>
            </a:tbl>
          </a:graphicData>
        </a:graphic>
      </p:graphicFrame>
      <p:sp>
        <p:nvSpPr>
          <p:cNvPr id="4" name="Text Placeholder 3">
            <a:extLst>
              <a:ext uri="{FF2B5EF4-FFF2-40B4-BE49-F238E27FC236}">
                <a16:creationId xmlns:a16="http://schemas.microsoft.com/office/drawing/2014/main" id="{F7586848-2334-4A5D-8DAC-C61A1C854D79}"/>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30012100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3DC4B-97E4-4F6D-AA8A-C50C07C7AFB2}"/>
              </a:ext>
            </a:extLst>
          </p:cNvPr>
          <p:cNvSpPr>
            <a:spLocks noGrp="1"/>
          </p:cNvSpPr>
          <p:nvPr>
            <p:ph type="title"/>
          </p:nvPr>
        </p:nvSpPr>
        <p:spPr/>
        <p:txBody>
          <a:bodyPr/>
          <a:lstStyle/>
          <a:p>
            <a:r>
              <a:rPr lang="en-US"/>
              <a:t>Instagram Stories Table  | TrendSet - 20 of 25</a:t>
            </a:r>
          </a:p>
        </p:txBody>
      </p:sp>
      <p:graphicFrame>
        <p:nvGraphicFramePr>
          <p:cNvPr id="5" name="Table Placeholder 4">
            <a:extLst>
              <a:ext uri="{FF2B5EF4-FFF2-40B4-BE49-F238E27FC236}">
                <a16:creationId xmlns:a16="http://schemas.microsoft.com/office/drawing/2014/main" id="{FFF174F6-78F7-457C-A5B6-295C63162197}"/>
              </a:ext>
            </a:extLst>
          </p:cNvPr>
          <p:cNvGraphicFramePr>
            <a:graphicFrameLocks noGrp="1"/>
          </p:cNvGraphicFramePr>
          <p:nvPr>
            <p:ph type="tbl" sz="quarter" idx="13"/>
            <p:extLst>
              <p:ext uri="{D42A27DB-BD31-4B8C-83A1-F6EECF244321}">
                <p14:modId xmlns:p14="http://schemas.microsoft.com/office/powerpoint/2010/main" val="388706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08457496"/>
                    </a:ext>
                  </a:extLst>
                </a:gridCol>
                <a:gridCol w="1316736">
                  <a:extLst>
                    <a:ext uri="{9D8B030D-6E8A-4147-A177-3AD203B41FA5}">
                      <a16:colId xmlns:a16="http://schemas.microsoft.com/office/drawing/2014/main" val="4109830548"/>
                    </a:ext>
                  </a:extLst>
                </a:gridCol>
                <a:gridCol w="658368">
                  <a:extLst>
                    <a:ext uri="{9D8B030D-6E8A-4147-A177-3AD203B41FA5}">
                      <a16:colId xmlns:a16="http://schemas.microsoft.com/office/drawing/2014/main" val="977159957"/>
                    </a:ext>
                  </a:extLst>
                </a:gridCol>
                <a:gridCol w="658368">
                  <a:extLst>
                    <a:ext uri="{9D8B030D-6E8A-4147-A177-3AD203B41FA5}">
                      <a16:colId xmlns:a16="http://schemas.microsoft.com/office/drawing/2014/main" val="4096461427"/>
                    </a:ext>
                  </a:extLst>
                </a:gridCol>
                <a:gridCol w="658368">
                  <a:extLst>
                    <a:ext uri="{9D8B030D-6E8A-4147-A177-3AD203B41FA5}">
                      <a16:colId xmlns:a16="http://schemas.microsoft.com/office/drawing/2014/main" val="2491681883"/>
                    </a:ext>
                  </a:extLst>
                </a:gridCol>
                <a:gridCol w="658368">
                  <a:extLst>
                    <a:ext uri="{9D8B030D-6E8A-4147-A177-3AD203B41FA5}">
                      <a16:colId xmlns:a16="http://schemas.microsoft.com/office/drawing/2014/main" val="620093662"/>
                    </a:ext>
                  </a:extLst>
                </a:gridCol>
                <a:gridCol w="658368">
                  <a:extLst>
                    <a:ext uri="{9D8B030D-6E8A-4147-A177-3AD203B41FA5}">
                      <a16:colId xmlns:a16="http://schemas.microsoft.com/office/drawing/2014/main" val="341052280"/>
                    </a:ext>
                  </a:extLst>
                </a:gridCol>
                <a:gridCol w="658368">
                  <a:extLst>
                    <a:ext uri="{9D8B030D-6E8A-4147-A177-3AD203B41FA5}">
                      <a16:colId xmlns:a16="http://schemas.microsoft.com/office/drawing/2014/main" val="2446214010"/>
                    </a:ext>
                  </a:extLst>
                </a:gridCol>
                <a:gridCol w="658368">
                  <a:extLst>
                    <a:ext uri="{9D8B030D-6E8A-4147-A177-3AD203B41FA5}">
                      <a16:colId xmlns:a16="http://schemas.microsoft.com/office/drawing/2014/main" val="4057736082"/>
                    </a:ext>
                  </a:extLst>
                </a:gridCol>
                <a:gridCol w="658368">
                  <a:extLst>
                    <a:ext uri="{9D8B030D-6E8A-4147-A177-3AD203B41FA5}">
                      <a16:colId xmlns:a16="http://schemas.microsoft.com/office/drawing/2014/main" val="3002549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208642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- 2019-07-08 09:31:50</a:t>
                      </a:r>
                      <a:r>
                        <a:rPr kumimoji="0" lang="en-US" sz="1000" b="0" i="0" u="none" strike="noStrike" kern="1200" cap="none" spc="0" normalizeH="0" baseline="0" noProof="0">
                          <a:ln>
                            <a:noFill/>
                          </a:ln>
                          <a:solidFill>
                            <a:prstClr val="black"/>
                          </a:solidFill>
                          <a:effectLst/>
                          <a:uLnTx/>
                          <a:uFillTx/>
                          <a:latin typeface="+mn-lt"/>
                          <a:ea typeface="+mn-ea"/>
                          <a:cs typeface="+mn-cs"/>
                        </a:rPr>
                        <a:t>
 WANDERA GMBH, B1|F45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https://scontent.xx.fbcdn.net/v/t51.12442-15/64209981_390768784877720_2208991385475312065_n.jpg?_nc_cat=109&amp;_nc_oc=AQkli4fabepdJkJmnYmsalDq_UG1oy7j7QgFt1ko-5a3ZuLOXgQMIiGkxPBkG728wSk&amp;_nc_ht=scontent.xx&amp;oh=9f323983514bed4b93c0e31895751588&amp;oe=5DBF2C61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07/09/2019 09:30:34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950562450"/>
                  </a:ext>
                </a:extLst>
              </a:tr>
            </a:tbl>
          </a:graphicData>
        </a:graphic>
      </p:graphicFrame>
      <p:sp>
        <p:nvSpPr>
          <p:cNvPr id="4" name="Text Placeholder 3">
            <a:extLst>
              <a:ext uri="{FF2B5EF4-FFF2-40B4-BE49-F238E27FC236}">
                <a16:creationId xmlns:a16="http://schemas.microsoft.com/office/drawing/2014/main" id="{CC9C2D97-02E1-46E9-B393-9D751E545C21}"/>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2921737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83CA6-21D5-4EFF-AA6E-AF812547703D}"/>
              </a:ext>
            </a:extLst>
          </p:cNvPr>
          <p:cNvSpPr>
            <a:spLocks noGrp="1"/>
          </p:cNvSpPr>
          <p:nvPr>
            <p:ph type="title"/>
          </p:nvPr>
        </p:nvSpPr>
        <p:spPr/>
        <p:txBody>
          <a:bodyPr/>
          <a:lstStyle/>
          <a:p>
            <a:r>
              <a:rPr lang="en-US"/>
              <a:t>Instagram Stories Table  | TrendSet - 21 of 25</a:t>
            </a:r>
          </a:p>
        </p:txBody>
      </p:sp>
      <p:graphicFrame>
        <p:nvGraphicFramePr>
          <p:cNvPr id="5" name="Table Placeholder 4">
            <a:extLst>
              <a:ext uri="{FF2B5EF4-FFF2-40B4-BE49-F238E27FC236}">
                <a16:creationId xmlns:a16="http://schemas.microsoft.com/office/drawing/2014/main" id="{E65FD806-8B00-4CF9-8F54-A63C5ECD392C}"/>
              </a:ext>
            </a:extLst>
          </p:cNvPr>
          <p:cNvGraphicFramePr>
            <a:graphicFrameLocks noGrp="1"/>
          </p:cNvGraphicFramePr>
          <p:nvPr>
            <p:ph type="tbl" sz="quarter" idx="13"/>
            <p:extLst>
              <p:ext uri="{D42A27DB-BD31-4B8C-83A1-F6EECF244321}">
                <p14:modId xmlns:p14="http://schemas.microsoft.com/office/powerpoint/2010/main" val="3394056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47293623"/>
                    </a:ext>
                  </a:extLst>
                </a:gridCol>
                <a:gridCol w="1316736">
                  <a:extLst>
                    <a:ext uri="{9D8B030D-6E8A-4147-A177-3AD203B41FA5}">
                      <a16:colId xmlns:a16="http://schemas.microsoft.com/office/drawing/2014/main" val="1912238881"/>
                    </a:ext>
                  </a:extLst>
                </a:gridCol>
                <a:gridCol w="658368">
                  <a:extLst>
                    <a:ext uri="{9D8B030D-6E8A-4147-A177-3AD203B41FA5}">
                      <a16:colId xmlns:a16="http://schemas.microsoft.com/office/drawing/2014/main" val="3237055346"/>
                    </a:ext>
                  </a:extLst>
                </a:gridCol>
                <a:gridCol w="658368">
                  <a:extLst>
                    <a:ext uri="{9D8B030D-6E8A-4147-A177-3AD203B41FA5}">
                      <a16:colId xmlns:a16="http://schemas.microsoft.com/office/drawing/2014/main" val="3397295751"/>
                    </a:ext>
                  </a:extLst>
                </a:gridCol>
                <a:gridCol w="658368">
                  <a:extLst>
                    <a:ext uri="{9D8B030D-6E8A-4147-A177-3AD203B41FA5}">
                      <a16:colId xmlns:a16="http://schemas.microsoft.com/office/drawing/2014/main" val="1544875554"/>
                    </a:ext>
                  </a:extLst>
                </a:gridCol>
                <a:gridCol w="658368">
                  <a:extLst>
                    <a:ext uri="{9D8B030D-6E8A-4147-A177-3AD203B41FA5}">
                      <a16:colId xmlns:a16="http://schemas.microsoft.com/office/drawing/2014/main" val="3114149103"/>
                    </a:ext>
                  </a:extLst>
                </a:gridCol>
                <a:gridCol w="658368">
                  <a:extLst>
                    <a:ext uri="{9D8B030D-6E8A-4147-A177-3AD203B41FA5}">
                      <a16:colId xmlns:a16="http://schemas.microsoft.com/office/drawing/2014/main" val="3746783789"/>
                    </a:ext>
                  </a:extLst>
                </a:gridCol>
                <a:gridCol w="658368">
                  <a:extLst>
                    <a:ext uri="{9D8B030D-6E8A-4147-A177-3AD203B41FA5}">
                      <a16:colId xmlns:a16="http://schemas.microsoft.com/office/drawing/2014/main" val="3653511564"/>
                    </a:ext>
                  </a:extLst>
                </a:gridCol>
                <a:gridCol w="658368">
                  <a:extLst>
                    <a:ext uri="{9D8B030D-6E8A-4147-A177-3AD203B41FA5}">
                      <a16:colId xmlns:a16="http://schemas.microsoft.com/office/drawing/2014/main" val="1878036678"/>
                    </a:ext>
                  </a:extLst>
                </a:gridCol>
                <a:gridCol w="658368">
                  <a:extLst>
                    <a:ext uri="{9D8B030D-6E8A-4147-A177-3AD203B41FA5}">
                      <a16:colId xmlns:a16="http://schemas.microsoft.com/office/drawing/2014/main" val="460354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371675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- 2019-07-08 09:05:21</a:t>
                      </a:r>
                      <a:r>
                        <a:rPr kumimoji="0" lang="en-US" sz="1000" b="0" i="0" u="none" strike="noStrike" kern="1200" cap="none" spc="0" normalizeH="0" baseline="0" noProof="0">
                          <a:ln>
                            <a:noFill/>
                          </a:ln>
                          <a:solidFill>
                            <a:prstClr val="black"/>
                          </a:solidFill>
                          <a:effectLst/>
                          <a:uLnTx/>
                          <a:uFillTx/>
                          <a:latin typeface="+mn-lt"/>
                          <a:ea typeface="+mn-ea"/>
                          <a:cs typeface="+mn-cs"/>
                        </a:rPr>
                        <a:t>
 THEY ALL SEARCH FOR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https://scontent.xx.fbcdn.net/v/t51.12442-15/62063957_2376632602403139_1071459282197747814_n.jpg?_nc_cat=101&amp;_nc_oc=AQnayy73M66VaS-0OwsgHS4YdFZtZc9izOOxFLy_dwrSiVG32ienyygbsK4stfBhHiw&amp;_nc_ht=scontent.xx&amp;oh=b8bb64ba5cb235e812624b79c8fa03f1&amp;oe=5DBDAC4B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07/09/2019 09:00:34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2372758392"/>
                  </a:ext>
                </a:extLst>
              </a:tr>
            </a:tbl>
          </a:graphicData>
        </a:graphic>
      </p:graphicFrame>
      <p:sp>
        <p:nvSpPr>
          <p:cNvPr id="4" name="Text Placeholder 3">
            <a:extLst>
              <a:ext uri="{FF2B5EF4-FFF2-40B4-BE49-F238E27FC236}">
                <a16:creationId xmlns:a16="http://schemas.microsoft.com/office/drawing/2014/main" id="{46060D2A-E5CC-4C2D-8900-BAE4682A3832}"/>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21092858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C198F-7DDB-48BA-B146-6C164745DF71}"/>
              </a:ext>
            </a:extLst>
          </p:cNvPr>
          <p:cNvSpPr>
            <a:spLocks noGrp="1"/>
          </p:cNvSpPr>
          <p:nvPr>
            <p:ph type="title"/>
          </p:nvPr>
        </p:nvSpPr>
        <p:spPr/>
        <p:txBody>
          <a:bodyPr/>
          <a:lstStyle/>
          <a:p>
            <a:r>
              <a:rPr lang="en-US"/>
              <a:t>Instagram Stories Table  | TrendSet - 22 of 25</a:t>
            </a:r>
          </a:p>
        </p:txBody>
      </p:sp>
      <p:graphicFrame>
        <p:nvGraphicFramePr>
          <p:cNvPr id="5" name="Table Placeholder 4">
            <a:extLst>
              <a:ext uri="{FF2B5EF4-FFF2-40B4-BE49-F238E27FC236}">
                <a16:creationId xmlns:a16="http://schemas.microsoft.com/office/drawing/2014/main" id="{89FFBADA-E734-43A0-9740-7C21BD16F54B}"/>
              </a:ext>
            </a:extLst>
          </p:cNvPr>
          <p:cNvGraphicFramePr>
            <a:graphicFrameLocks noGrp="1"/>
          </p:cNvGraphicFramePr>
          <p:nvPr>
            <p:ph type="tbl" sz="quarter" idx="13"/>
            <p:extLst>
              <p:ext uri="{D42A27DB-BD31-4B8C-83A1-F6EECF244321}">
                <p14:modId xmlns:p14="http://schemas.microsoft.com/office/powerpoint/2010/main" val="3007845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52750018"/>
                    </a:ext>
                  </a:extLst>
                </a:gridCol>
                <a:gridCol w="1316736">
                  <a:extLst>
                    <a:ext uri="{9D8B030D-6E8A-4147-A177-3AD203B41FA5}">
                      <a16:colId xmlns:a16="http://schemas.microsoft.com/office/drawing/2014/main" val="833910673"/>
                    </a:ext>
                  </a:extLst>
                </a:gridCol>
                <a:gridCol w="658368">
                  <a:extLst>
                    <a:ext uri="{9D8B030D-6E8A-4147-A177-3AD203B41FA5}">
                      <a16:colId xmlns:a16="http://schemas.microsoft.com/office/drawing/2014/main" val="3851026691"/>
                    </a:ext>
                  </a:extLst>
                </a:gridCol>
                <a:gridCol w="658368">
                  <a:extLst>
                    <a:ext uri="{9D8B030D-6E8A-4147-A177-3AD203B41FA5}">
                      <a16:colId xmlns:a16="http://schemas.microsoft.com/office/drawing/2014/main" val="538621454"/>
                    </a:ext>
                  </a:extLst>
                </a:gridCol>
                <a:gridCol w="658368">
                  <a:extLst>
                    <a:ext uri="{9D8B030D-6E8A-4147-A177-3AD203B41FA5}">
                      <a16:colId xmlns:a16="http://schemas.microsoft.com/office/drawing/2014/main" val="3122277808"/>
                    </a:ext>
                  </a:extLst>
                </a:gridCol>
                <a:gridCol w="658368">
                  <a:extLst>
                    <a:ext uri="{9D8B030D-6E8A-4147-A177-3AD203B41FA5}">
                      <a16:colId xmlns:a16="http://schemas.microsoft.com/office/drawing/2014/main" val="1024702329"/>
                    </a:ext>
                  </a:extLst>
                </a:gridCol>
                <a:gridCol w="658368">
                  <a:extLst>
                    <a:ext uri="{9D8B030D-6E8A-4147-A177-3AD203B41FA5}">
                      <a16:colId xmlns:a16="http://schemas.microsoft.com/office/drawing/2014/main" val="3429737547"/>
                    </a:ext>
                  </a:extLst>
                </a:gridCol>
                <a:gridCol w="658368">
                  <a:extLst>
                    <a:ext uri="{9D8B030D-6E8A-4147-A177-3AD203B41FA5}">
                      <a16:colId xmlns:a16="http://schemas.microsoft.com/office/drawing/2014/main" val="278371701"/>
                    </a:ext>
                  </a:extLst>
                </a:gridCol>
                <a:gridCol w="658368">
                  <a:extLst>
                    <a:ext uri="{9D8B030D-6E8A-4147-A177-3AD203B41FA5}">
                      <a16:colId xmlns:a16="http://schemas.microsoft.com/office/drawing/2014/main" val="2798698330"/>
                    </a:ext>
                  </a:extLst>
                </a:gridCol>
                <a:gridCol w="658368">
                  <a:extLst>
                    <a:ext uri="{9D8B030D-6E8A-4147-A177-3AD203B41FA5}">
                      <a16:colId xmlns:a16="http://schemas.microsoft.com/office/drawing/2014/main" val="71319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76424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- 2019-07-08 09:03:58</a:t>
                      </a:r>
                      <a:r>
                        <a:rPr kumimoji="0" lang="en-US" sz="1000" b="0" i="0" u="none" strike="noStrike" kern="1200" cap="none" spc="0" normalizeH="0" baseline="0" noProof="0">
                          <a:ln>
                            <a:noFill/>
                          </a:ln>
                          <a:solidFill>
                            <a:prstClr val="black"/>
                          </a:solidFill>
                          <a:effectLst/>
                          <a:uLnTx/>
                          <a:uFillTx/>
                          <a:latin typeface="+mn-lt"/>
                          <a:ea typeface="+mn-ea"/>
                          <a:cs typeface="+mn-cs"/>
                        </a:rPr>
                        <a:t>
 DAY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https://scontent.xx.fbcdn.net/v/t51.12442-15/66436306_390647218226199_2123626457130293346_n.jpg?_nc_cat=100&amp;_nc_oc=AQmuHPHPN78dTrg4_reKzc6EbbIbawakT4SFoq2e4gMu0VOMEb7LZ-S_JiXQGXI-pwA&amp;_nc_ht=scontent.xx&amp;oh=4cd0c537bbd56e9862e494cd8c5a2187&amp;oe=5DAD3654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07/09/2019 09:00:34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722612582"/>
                  </a:ext>
                </a:extLst>
              </a:tr>
            </a:tbl>
          </a:graphicData>
        </a:graphic>
      </p:graphicFrame>
      <p:sp>
        <p:nvSpPr>
          <p:cNvPr id="4" name="Text Placeholder 3">
            <a:extLst>
              <a:ext uri="{FF2B5EF4-FFF2-40B4-BE49-F238E27FC236}">
                <a16:creationId xmlns:a16="http://schemas.microsoft.com/office/drawing/2014/main" id="{B8C37336-99F4-4221-A1C7-C7BA96C9C7CA}"/>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25288305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8B77B-41E6-4A31-961E-56871EF1E333}"/>
              </a:ext>
            </a:extLst>
          </p:cNvPr>
          <p:cNvSpPr>
            <a:spLocks noGrp="1"/>
          </p:cNvSpPr>
          <p:nvPr>
            <p:ph type="title"/>
          </p:nvPr>
        </p:nvSpPr>
        <p:spPr/>
        <p:txBody>
          <a:bodyPr/>
          <a:lstStyle/>
          <a:p>
            <a:r>
              <a:rPr lang="en-US"/>
              <a:t>Instagram Stories Table  | TrendSet - 23 of 25</a:t>
            </a:r>
          </a:p>
        </p:txBody>
      </p:sp>
      <p:graphicFrame>
        <p:nvGraphicFramePr>
          <p:cNvPr id="5" name="Table Placeholder 4">
            <a:extLst>
              <a:ext uri="{FF2B5EF4-FFF2-40B4-BE49-F238E27FC236}">
                <a16:creationId xmlns:a16="http://schemas.microsoft.com/office/drawing/2014/main" id="{5C3DADC4-F829-4DF9-B16A-860B42EAD8FB}"/>
              </a:ext>
            </a:extLst>
          </p:cNvPr>
          <p:cNvGraphicFramePr>
            <a:graphicFrameLocks noGrp="1"/>
          </p:cNvGraphicFramePr>
          <p:nvPr>
            <p:ph type="tbl" sz="quarter" idx="13"/>
            <p:extLst>
              <p:ext uri="{D42A27DB-BD31-4B8C-83A1-F6EECF244321}">
                <p14:modId xmlns:p14="http://schemas.microsoft.com/office/powerpoint/2010/main" val="1667982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05004717"/>
                    </a:ext>
                  </a:extLst>
                </a:gridCol>
                <a:gridCol w="1316736">
                  <a:extLst>
                    <a:ext uri="{9D8B030D-6E8A-4147-A177-3AD203B41FA5}">
                      <a16:colId xmlns:a16="http://schemas.microsoft.com/office/drawing/2014/main" val="220231793"/>
                    </a:ext>
                  </a:extLst>
                </a:gridCol>
                <a:gridCol w="658368">
                  <a:extLst>
                    <a:ext uri="{9D8B030D-6E8A-4147-A177-3AD203B41FA5}">
                      <a16:colId xmlns:a16="http://schemas.microsoft.com/office/drawing/2014/main" val="4067035895"/>
                    </a:ext>
                  </a:extLst>
                </a:gridCol>
                <a:gridCol w="658368">
                  <a:extLst>
                    <a:ext uri="{9D8B030D-6E8A-4147-A177-3AD203B41FA5}">
                      <a16:colId xmlns:a16="http://schemas.microsoft.com/office/drawing/2014/main" val="2830811183"/>
                    </a:ext>
                  </a:extLst>
                </a:gridCol>
                <a:gridCol w="658368">
                  <a:extLst>
                    <a:ext uri="{9D8B030D-6E8A-4147-A177-3AD203B41FA5}">
                      <a16:colId xmlns:a16="http://schemas.microsoft.com/office/drawing/2014/main" val="3416474261"/>
                    </a:ext>
                  </a:extLst>
                </a:gridCol>
                <a:gridCol w="658368">
                  <a:extLst>
                    <a:ext uri="{9D8B030D-6E8A-4147-A177-3AD203B41FA5}">
                      <a16:colId xmlns:a16="http://schemas.microsoft.com/office/drawing/2014/main" val="2446358605"/>
                    </a:ext>
                  </a:extLst>
                </a:gridCol>
                <a:gridCol w="658368">
                  <a:extLst>
                    <a:ext uri="{9D8B030D-6E8A-4147-A177-3AD203B41FA5}">
                      <a16:colId xmlns:a16="http://schemas.microsoft.com/office/drawing/2014/main" val="1855425667"/>
                    </a:ext>
                  </a:extLst>
                </a:gridCol>
                <a:gridCol w="658368">
                  <a:extLst>
                    <a:ext uri="{9D8B030D-6E8A-4147-A177-3AD203B41FA5}">
                      <a16:colId xmlns:a16="http://schemas.microsoft.com/office/drawing/2014/main" val="63788209"/>
                    </a:ext>
                  </a:extLst>
                </a:gridCol>
                <a:gridCol w="658368">
                  <a:extLst>
                    <a:ext uri="{9D8B030D-6E8A-4147-A177-3AD203B41FA5}">
                      <a16:colId xmlns:a16="http://schemas.microsoft.com/office/drawing/2014/main" val="1153481285"/>
                    </a:ext>
                  </a:extLst>
                </a:gridCol>
                <a:gridCol w="658368">
                  <a:extLst>
                    <a:ext uri="{9D8B030D-6E8A-4147-A177-3AD203B41FA5}">
                      <a16:colId xmlns:a16="http://schemas.microsoft.com/office/drawing/2014/main" val="497678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96765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- 2019-07-07 15:43:01</a:t>
                      </a:r>
                      <a:r>
                        <a:rPr kumimoji="0" lang="en-US" sz="1000" b="0" i="0" u="none" strike="noStrike" kern="1200" cap="none" spc="0" normalizeH="0" baseline="0" noProof="0">
                          <a:ln>
                            <a:noFill/>
                          </a:ln>
                          <a:solidFill>
                            <a:prstClr val="black"/>
                          </a:solidFill>
                          <a:effectLst/>
                          <a:uLnTx/>
                          <a:uFillTx/>
                          <a:latin typeface="+mn-lt"/>
                          <a:ea typeface="+mn-ea"/>
                          <a:cs typeface="+mn-cs"/>
                        </a:rPr>
                        <a:t>
 &lt;- Gin or Liqueur? -&gt;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https://scontent.xx.fbcdn.net/v/t51.12442-15/66000937_146879196492495_270385580403134816_n.jpg?_nc_cat=105&amp;_nc_oc=AQn_Of0y1jgGATH_CN8vx1UWxNKZdF_UlI7UGyrOqpHSB3dfM5lbGO8JWgE8PM8Ss_4&amp;_nc_ht=scontent.xx&amp;oh=210e5e149873ece1c16ae9d3c56bc742&amp;oe=5DC33758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07/08/2019 15:30:30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3452194456"/>
                  </a:ext>
                </a:extLst>
              </a:tr>
            </a:tbl>
          </a:graphicData>
        </a:graphic>
      </p:graphicFrame>
      <p:sp>
        <p:nvSpPr>
          <p:cNvPr id="4" name="Text Placeholder 3">
            <a:extLst>
              <a:ext uri="{FF2B5EF4-FFF2-40B4-BE49-F238E27FC236}">
                <a16:creationId xmlns:a16="http://schemas.microsoft.com/office/drawing/2014/main" id="{65BB5C7E-1B3E-4225-BF08-210AA92007E0}"/>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2414653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9C051-4D00-40AD-94E8-5E77730CE8DC}"/>
              </a:ext>
            </a:extLst>
          </p:cNvPr>
          <p:cNvSpPr>
            <a:spLocks noGrp="1"/>
          </p:cNvSpPr>
          <p:nvPr>
            <p:ph type="title"/>
          </p:nvPr>
        </p:nvSpPr>
        <p:spPr/>
        <p:txBody>
          <a:bodyPr/>
          <a:lstStyle/>
          <a:p>
            <a:r>
              <a:rPr lang="en-US"/>
              <a:t>Instagram Stories Table  | TrendSet - 24 of 25</a:t>
            </a:r>
          </a:p>
        </p:txBody>
      </p:sp>
      <p:graphicFrame>
        <p:nvGraphicFramePr>
          <p:cNvPr id="5" name="Table Placeholder 4">
            <a:extLst>
              <a:ext uri="{FF2B5EF4-FFF2-40B4-BE49-F238E27FC236}">
                <a16:creationId xmlns:a16="http://schemas.microsoft.com/office/drawing/2014/main" id="{BFD77121-F576-4138-9D40-660FA2F858A4}"/>
              </a:ext>
            </a:extLst>
          </p:cNvPr>
          <p:cNvGraphicFramePr>
            <a:graphicFrameLocks noGrp="1"/>
          </p:cNvGraphicFramePr>
          <p:nvPr>
            <p:ph type="tbl" sz="quarter" idx="13"/>
            <p:extLst>
              <p:ext uri="{D42A27DB-BD31-4B8C-83A1-F6EECF244321}">
                <p14:modId xmlns:p14="http://schemas.microsoft.com/office/powerpoint/2010/main" val="187875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40363006"/>
                    </a:ext>
                  </a:extLst>
                </a:gridCol>
                <a:gridCol w="1316736">
                  <a:extLst>
                    <a:ext uri="{9D8B030D-6E8A-4147-A177-3AD203B41FA5}">
                      <a16:colId xmlns:a16="http://schemas.microsoft.com/office/drawing/2014/main" val="3214821719"/>
                    </a:ext>
                  </a:extLst>
                </a:gridCol>
                <a:gridCol w="658368">
                  <a:extLst>
                    <a:ext uri="{9D8B030D-6E8A-4147-A177-3AD203B41FA5}">
                      <a16:colId xmlns:a16="http://schemas.microsoft.com/office/drawing/2014/main" val="1044943852"/>
                    </a:ext>
                  </a:extLst>
                </a:gridCol>
                <a:gridCol w="658368">
                  <a:extLst>
                    <a:ext uri="{9D8B030D-6E8A-4147-A177-3AD203B41FA5}">
                      <a16:colId xmlns:a16="http://schemas.microsoft.com/office/drawing/2014/main" val="3403999133"/>
                    </a:ext>
                  </a:extLst>
                </a:gridCol>
                <a:gridCol w="658368">
                  <a:extLst>
                    <a:ext uri="{9D8B030D-6E8A-4147-A177-3AD203B41FA5}">
                      <a16:colId xmlns:a16="http://schemas.microsoft.com/office/drawing/2014/main" val="648418523"/>
                    </a:ext>
                  </a:extLst>
                </a:gridCol>
                <a:gridCol w="658368">
                  <a:extLst>
                    <a:ext uri="{9D8B030D-6E8A-4147-A177-3AD203B41FA5}">
                      <a16:colId xmlns:a16="http://schemas.microsoft.com/office/drawing/2014/main" val="1204914630"/>
                    </a:ext>
                  </a:extLst>
                </a:gridCol>
                <a:gridCol w="658368">
                  <a:extLst>
                    <a:ext uri="{9D8B030D-6E8A-4147-A177-3AD203B41FA5}">
                      <a16:colId xmlns:a16="http://schemas.microsoft.com/office/drawing/2014/main" val="4280028305"/>
                    </a:ext>
                  </a:extLst>
                </a:gridCol>
                <a:gridCol w="658368">
                  <a:extLst>
                    <a:ext uri="{9D8B030D-6E8A-4147-A177-3AD203B41FA5}">
                      <a16:colId xmlns:a16="http://schemas.microsoft.com/office/drawing/2014/main" val="2553505845"/>
                    </a:ext>
                  </a:extLst>
                </a:gridCol>
                <a:gridCol w="658368">
                  <a:extLst>
                    <a:ext uri="{9D8B030D-6E8A-4147-A177-3AD203B41FA5}">
                      <a16:colId xmlns:a16="http://schemas.microsoft.com/office/drawing/2014/main" val="602039676"/>
                    </a:ext>
                  </a:extLst>
                </a:gridCol>
                <a:gridCol w="658368">
                  <a:extLst>
                    <a:ext uri="{9D8B030D-6E8A-4147-A177-3AD203B41FA5}">
                      <a16:colId xmlns:a16="http://schemas.microsoft.com/office/drawing/2014/main" val="3384321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08686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- 2019-07-07 15:22:19</a:t>
                      </a:r>
                      <a:r>
                        <a:rPr kumimoji="0" lang="en-US" sz="1000" b="0" i="0" u="none" strike="noStrike" kern="1200" cap="none" spc="0" normalizeH="0" baseline="0" noProof="0">
                          <a:ln>
                            <a:noFill/>
                          </a:ln>
                          <a:solidFill>
                            <a:prstClr val="black"/>
                          </a:solidFill>
                          <a:effectLst/>
                          <a:uLnTx/>
                          <a:uFillTx/>
                          <a:latin typeface="+mn-lt"/>
                          <a:ea typeface="+mn-ea"/>
                          <a:cs typeface="+mn-cs"/>
                        </a:rPr>
                        <a:t>
 #sustainabilityattrendset  Wooden products by @holzdesigngoebel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https://scontent.xx.fbcdn.net/v/t51.12442-15/66634096_386161788672776_152182046634758073_n.jpg?_nc_cat=109&amp;_nc_oc=AQkjwCOIStEQ1JFVxSrVcFRsxO6Rk5TaM0OZxidauYVY957FVosW-mlmssZmNZkiR5g&amp;_nc_ht=scontent.xx&amp;oh=92e43f3c4baeb352acc7b52916c6e694&amp;oe=5DC71C6E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07/08/2019 15:00:38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extLst>
                  <a:ext uri="{0D108BD9-81ED-4DB2-BD59-A6C34878D82A}">
                    <a16:rowId xmlns:a16="http://schemas.microsoft.com/office/drawing/2014/main" val="2915944241"/>
                  </a:ext>
                </a:extLst>
              </a:tr>
            </a:tbl>
          </a:graphicData>
        </a:graphic>
      </p:graphicFrame>
      <p:sp>
        <p:nvSpPr>
          <p:cNvPr id="4" name="Text Placeholder 3">
            <a:extLst>
              <a:ext uri="{FF2B5EF4-FFF2-40B4-BE49-F238E27FC236}">
                <a16:creationId xmlns:a16="http://schemas.microsoft.com/office/drawing/2014/main" id="{5263EEF2-074E-47BA-9E99-723CF9774FC6}"/>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12211973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E9EDA-D95D-4083-A72E-3B95E4E75E62}"/>
              </a:ext>
            </a:extLst>
          </p:cNvPr>
          <p:cNvSpPr>
            <a:spLocks noGrp="1"/>
          </p:cNvSpPr>
          <p:nvPr>
            <p:ph type="title"/>
          </p:nvPr>
        </p:nvSpPr>
        <p:spPr/>
        <p:txBody>
          <a:bodyPr/>
          <a:lstStyle/>
          <a:p>
            <a:r>
              <a:rPr lang="en-US"/>
              <a:t>Instagram Stories Table  | TrendSet - 25 of 25</a:t>
            </a:r>
          </a:p>
        </p:txBody>
      </p:sp>
      <p:graphicFrame>
        <p:nvGraphicFramePr>
          <p:cNvPr id="5" name="Table Placeholder 4">
            <a:extLst>
              <a:ext uri="{FF2B5EF4-FFF2-40B4-BE49-F238E27FC236}">
                <a16:creationId xmlns:a16="http://schemas.microsoft.com/office/drawing/2014/main" id="{D57A6D51-F98F-4DED-8381-4F2F01C5681B}"/>
              </a:ext>
            </a:extLst>
          </p:cNvPr>
          <p:cNvGraphicFramePr>
            <a:graphicFrameLocks noGrp="1"/>
          </p:cNvGraphicFramePr>
          <p:nvPr>
            <p:ph type="tbl" sz="quarter" idx="13"/>
            <p:extLst>
              <p:ext uri="{D42A27DB-BD31-4B8C-83A1-F6EECF244321}">
                <p14:modId xmlns:p14="http://schemas.microsoft.com/office/powerpoint/2010/main" val="3430989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83275136"/>
                    </a:ext>
                  </a:extLst>
                </a:gridCol>
                <a:gridCol w="1316736">
                  <a:extLst>
                    <a:ext uri="{9D8B030D-6E8A-4147-A177-3AD203B41FA5}">
                      <a16:colId xmlns:a16="http://schemas.microsoft.com/office/drawing/2014/main" val="1336763558"/>
                    </a:ext>
                  </a:extLst>
                </a:gridCol>
                <a:gridCol w="658368">
                  <a:extLst>
                    <a:ext uri="{9D8B030D-6E8A-4147-A177-3AD203B41FA5}">
                      <a16:colId xmlns:a16="http://schemas.microsoft.com/office/drawing/2014/main" val="1561658236"/>
                    </a:ext>
                  </a:extLst>
                </a:gridCol>
                <a:gridCol w="658368">
                  <a:extLst>
                    <a:ext uri="{9D8B030D-6E8A-4147-A177-3AD203B41FA5}">
                      <a16:colId xmlns:a16="http://schemas.microsoft.com/office/drawing/2014/main" val="422321098"/>
                    </a:ext>
                  </a:extLst>
                </a:gridCol>
                <a:gridCol w="658368">
                  <a:extLst>
                    <a:ext uri="{9D8B030D-6E8A-4147-A177-3AD203B41FA5}">
                      <a16:colId xmlns:a16="http://schemas.microsoft.com/office/drawing/2014/main" val="2505503920"/>
                    </a:ext>
                  </a:extLst>
                </a:gridCol>
                <a:gridCol w="658368">
                  <a:extLst>
                    <a:ext uri="{9D8B030D-6E8A-4147-A177-3AD203B41FA5}">
                      <a16:colId xmlns:a16="http://schemas.microsoft.com/office/drawing/2014/main" val="3039682572"/>
                    </a:ext>
                  </a:extLst>
                </a:gridCol>
                <a:gridCol w="658368">
                  <a:extLst>
                    <a:ext uri="{9D8B030D-6E8A-4147-A177-3AD203B41FA5}">
                      <a16:colId xmlns:a16="http://schemas.microsoft.com/office/drawing/2014/main" val="892849788"/>
                    </a:ext>
                  </a:extLst>
                </a:gridCol>
                <a:gridCol w="658368">
                  <a:extLst>
                    <a:ext uri="{9D8B030D-6E8A-4147-A177-3AD203B41FA5}">
                      <a16:colId xmlns:a16="http://schemas.microsoft.com/office/drawing/2014/main" val="2515912590"/>
                    </a:ext>
                  </a:extLst>
                </a:gridCol>
                <a:gridCol w="658368">
                  <a:extLst>
                    <a:ext uri="{9D8B030D-6E8A-4147-A177-3AD203B41FA5}">
                      <a16:colId xmlns:a16="http://schemas.microsoft.com/office/drawing/2014/main" val="2688630952"/>
                    </a:ext>
                  </a:extLst>
                </a:gridCol>
                <a:gridCol w="658368">
                  <a:extLst>
                    <a:ext uri="{9D8B030D-6E8A-4147-A177-3AD203B41FA5}">
                      <a16:colId xmlns:a16="http://schemas.microsoft.com/office/drawing/2014/main" val="1431868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536758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- 2019-07-07 15:12:34</a:t>
                      </a:r>
                      <a:r>
                        <a:rPr kumimoji="0" lang="en-US" sz="1000" b="0" i="0" u="none" strike="noStrike" kern="1200" cap="none" spc="0" normalizeH="0" baseline="0" noProof="0">
                          <a:ln>
                            <a:noFill/>
                          </a:ln>
                          <a:solidFill>
                            <a:prstClr val="black"/>
                          </a:solidFill>
                          <a:effectLst/>
                          <a:uLnTx/>
                          <a:uFillTx/>
                          <a:latin typeface="+mn-lt"/>
                          <a:ea typeface="+mn-ea"/>
                          <a:cs typeface="+mn-cs"/>
                        </a:rPr>
                        <a:t>
 @the.yo.company brought their own car with them to present their bag-holders for the woman’s car.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https://scontent.xx.fbcdn.net/v/t51.12442-15/66293491_462023321022214_4631951236912468027_n.jpg?_nc_cat=110&amp;_nc_oc=AQl0WgskUIC6yCQc3678NdrxjP0p8sunVwe9PPrz59n2YmPVNLkgoql66dFHuHY5NL0&amp;_nc_ht=scontent.xx&amp;oh=23e490c17248e6c36c44cbce64f006db&amp;oe=5DC3CFFE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07/08/2019 15:00:38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137432690"/>
                  </a:ext>
                </a:extLst>
              </a:tr>
            </a:tbl>
          </a:graphicData>
        </a:graphic>
      </p:graphicFrame>
      <p:sp>
        <p:nvSpPr>
          <p:cNvPr id="4" name="Text Placeholder 3">
            <a:extLst>
              <a:ext uri="{FF2B5EF4-FFF2-40B4-BE49-F238E27FC236}">
                <a16:creationId xmlns:a16="http://schemas.microsoft.com/office/drawing/2014/main" id="{D6CED976-C988-4611-815F-6645EA734E3B}"/>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23334602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5DF2-AB20-45ED-9348-A4F0104B9CD7}"/>
              </a:ext>
            </a:extLst>
          </p:cNvPr>
          <p:cNvSpPr>
            <a:spLocks noGrp="1"/>
          </p:cNvSpPr>
          <p:nvPr>
            <p:ph type="title"/>
          </p:nvPr>
        </p:nvSpPr>
        <p:spPr/>
        <p:txBody>
          <a:bodyPr/>
          <a:lstStyle/>
          <a:p>
            <a:r>
              <a:rPr lang="en-US"/>
              <a:t>Instagram Stories Key Metrics Table | TrendSet</a:t>
            </a:r>
          </a:p>
        </p:txBody>
      </p:sp>
      <p:graphicFrame>
        <p:nvGraphicFramePr>
          <p:cNvPr id="5" name="Table Placeholder 4">
            <a:extLst>
              <a:ext uri="{FF2B5EF4-FFF2-40B4-BE49-F238E27FC236}">
                <a16:creationId xmlns:a16="http://schemas.microsoft.com/office/drawing/2014/main" id="{48DDD73B-356A-471C-BEB5-17E371006E8B}"/>
              </a:ext>
            </a:extLst>
          </p:cNvPr>
          <p:cNvGraphicFramePr>
            <a:graphicFrameLocks noGrp="1"/>
          </p:cNvGraphicFramePr>
          <p:nvPr>
            <p:ph type="tbl" sz="quarter" idx="13"/>
            <p:extLst>
              <p:ext uri="{D42A27DB-BD31-4B8C-83A1-F6EECF244321}">
                <p14:modId xmlns:p14="http://schemas.microsoft.com/office/powerpoint/2010/main" val="889545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754960891"/>
                    </a:ext>
                  </a:extLst>
                </a:gridCol>
                <a:gridCol w="707746">
                  <a:extLst>
                    <a:ext uri="{9D8B030D-6E8A-4147-A177-3AD203B41FA5}">
                      <a16:colId xmlns:a16="http://schemas.microsoft.com/office/drawing/2014/main" val="1965354999"/>
                    </a:ext>
                  </a:extLst>
                </a:gridCol>
                <a:gridCol w="707746">
                  <a:extLst>
                    <a:ext uri="{9D8B030D-6E8A-4147-A177-3AD203B41FA5}">
                      <a16:colId xmlns:a16="http://schemas.microsoft.com/office/drawing/2014/main" val="2932460002"/>
                    </a:ext>
                  </a:extLst>
                </a:gridCol>
                <a:gridCol w="353873">
                  <a:extLst>
                    <a:ext uri="{9D8B030D-6E8A-4147-A177-3AD203B41FA5}">
                      <a16:colId xmlns:a16="http://schemas.microsoft.com/office/drawing/2014/main" val="963487516"/>
                    </a:ext>
                  </a:extLst>
                </a:gridCol>
                <a:gridCol w="353873">
                  <a:extLst>
                    <a:ext uri="{9D8B030D-6E8A-4147-A177-3AD203B41FA5}">
                      <a16:colId xmlns:a16="http://schemas.microsoft.com/office/drawing/2014/main" val="4134933911"/>
                    </a:ext>
                  </a:extLst>
                </a:gridCol>
                <a:gridCol w="707746">
                  <a:extLst>
                    <a:ext uri="{9D8B030D-6E8A-4147-A177-3AD203B41FA5}">
                      <a16:colId xmlns:a16="http://schemas.microsoft.com/office/drawing/2014/main" val="1924740781"/>
                    </a:ext>
                  </a:extLst>
                </a:gridCol>
                <a:gridCol w="707746">
                  <a:extLst>
                    <a:ext uri="{9D8B030D-6E8A-4147-A177-3AD203B41FA5}">
                      <a16:colId xmlns:a16="http://schemas.microsoft.com/office/drawing/2014/main" val="62537854"/>
                    </a:ext>
                  </a:extLst>
                </a:gridCol>
                <a:gridCol w="707746">
                  <a:extLst>
                    <a:ext uri="{9D8B030D-6E8A-4147-A177-3AD203B41FA5}">
                      <a16:colId xmlns:a16="http://schemas.microsoft.com/office/drawing/2014/main" val="1268479446"/>
                    </a:ext>
                  </a:extLst>
                </a:gridCol>
                <a:gridCol w="707746">
                  <a:extLst>
                    <a:ext uri="{9D8B030D-6E8A-4147-A177-3AD203B41FA5}">
                      <a16:colId xmlns:a16="http://schemas.microsoft.com/office/drawing/2014/main" val="1542084862"/>
                    </a:ext>
                  </a:extLst>
                </a:gridCol>
                <a:gridCol w="707746">
                  <a:extLst>
                    <a:ext uri="{9D8B030D-6E8A-4147-A177-3AD203B41FA5}">
                      <a16:colId xmlns:a16="http://schemas.microsoft.com/office/drawing/2014/main" val="3658356686"/>
                    </a:ext>
                  </a:extLst>
                </a:gridCol>
                <a:gridCol w="707746">
                  <a:extLst>
                    <a:ext uri="{9D8B030D-6E8A-4147-A177-3AD203B41FA5}">
                      <a16:colId xmlns:a16="http://schemas.microsoft.com/office/drawing/2014/main" val="3088020754"/>
                    </a:ext>
                  </a:extLst>
                </a:gridCol>
                <a:gridCol w="707746">
                  <a:extLst>
                    <a:ext uri="{9D8B030D-6E8A-4147-A177-3AD203B41FA5}">
                      <a16:colId xmlns:a16="http://schemas.microsoft.com/office/drawing/2014/main" val="3263880274"/>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561520665"/>
                  </a:ext>
                </a:extLst>
              </a:tr>
              <a:tr h="370840">
                <a:tc>
                  <a:txBody>
                    <a:bodyPr/>
                    <a:lstStyle/>
                    <a:p>
                      <a:r>
                        <a:rPr lang="en-US" sz="1000"/>
                        <a:t>trendset.muenchen</a:t>
                      </a:r>
                    </a:p>
                  </a:txBody>
                  <a:tcPr/>
                </a:tc>
                <a:tc>
                  <a:txBody>
                    <a:bodyPr/>
                    <a:lstStyle/>
                    <a:p>
                      <a:r>
                        <a:rPr lang="en-US" sz="1000"/>
                        <a:t>78</a:t>
                      </a:r>
                    </a:p>
                  </a:txBody>
                  <a:tcPr/>
                </a:tc>
                <a:tc>
                  <a:txBody>
                    <a:bodyPr/>
                    <a:lstStyle/>
                    <a:p>
                      <a:r>
                        <a:rPr lang="en-US" sz="1000"/>
                        <a:t>0.8455</a:t>
                      </a:r>
                    </a:p>
                  </a:txBody>
                  <a:tcPr/>
                </a:tc>
                <a:tc>
                  <a:txBody>
                    <a:bodyPr/>
                    <a:lstStyle/>
                    <a:p>
                      <a:r>
                        <a:rPr lang="en-US" sz="1000"/>
                        <a:t>29.78</a:t>
                      </a:r>
                    </a:p>
                  </a:txBody>
                  <a:tcPr/>
                </a:tc>
                <a:tc>
                  <a:txBody>
                    <a:bodyPr/>
                    <a:lstStyle/>
                    <a:p>
                      <a:r>
                        <a:rPr lang="en-US" sz="1000"/>
                        <a:t>0.67</a:t>
                      </a:r>
                    </a:p>
                  </a:txBody>
                  <a:tcPr/>
                </a:tc>
                <a:tc>
                  <a:txBody>
                    <a:bodyPr/>
                    <a:lstStyle/>
                    <a:p>
                      <a:r>
                        <a:rPr lang="en-US" sz="1000"/>
                        <a:t>701.92</a:t>
                      </a:r>
                    </a:p>
                  </a:txBody>
                  <a:tcPr/>
                </a:tc>
                <a:tc>
                  <a:txBody>
                    <a:bodyPr/>
                    <a:lstStyle/>
                    <a:p>
                      <a:r>
                        <a:rPr lang="en-US" sz="1000"/>
                        <a:t>599.35</a:t>
                      </a:r>
                    </a:p>
                  </a:txBody>
                  <a:tcPr/>
                </a:tc>
                <a:tc>
                  <a:txBody>
                    <a:bodyPr/>
                    <a:lstStyle/>
                    <a:p>
                      <a:r>
                        <a:rPr lang="en-US" sz="1000"/>
                        <a:t>530.35</a:t>
                      </a:r>
                    </a:p>
                  </a:txBody>
                  <a:tcPr/>
                </a:tc>
                <a:tc>
                  <a:txBody>
                    <a:bodyPr/>
                    <a:lstStyle/>
                    <a:p>
                      <a:r>
                        <a:rPr lang="en-US" sz="1000"/>
                        <a:t>529.68</a:t>
                      </a:r>
                    </a:p>
                  </a:txBody>
                  <a:tcPr/>
                </a:tc>
                <a:tc>
                  <a:txBody>
                    <a:bodyPr/>
                    <a:lstStyle/>
                    <a:p>
                      <a:r>
                        <a:rPr lang="en-US" sz="1000"/>
                        <a:t>54750</a:t>
                      </a:r>
                    </a:p>
                  </a:txBody>
                  <a:tcPr/>
                </a:tc>
                <a:tc>
                  <a:txBody>
                    <a:bodyPr/>
                    <a:lstStyle/>
                    <a:p>
                      <a:r>
                        <a:rPr lang="en-US" sz="1000"/>
                        <a:t>2323</a:t>
                      </a:r>
                    </a:p>
                  </a:txBody>
                  <a:tcPr/>
                </a:tc>
                <a:tc>
                  <a:txBody>
                    <a:bodyPr/>
                    <a:lstStyle/>
                    <a:p>
                      <a:r>
                        <a:rPr lang="en-US" sz="1000"/>
                        <a:t>41367</a:t>
                      </a:r>
                    </a:p>
                  </a:txBody>
                  <a:tcPr/>
                </a:tc>
                <a:extLst>
                  <a:ext uri="{0D108BD9-81ED-4DB2-BD59-A6C34878D82A}">
                    <a16:rowId xmlns:a16="http://schemas.microsoft.com/office/drawing/2014/main" val="1172977622"/>
                  </a:ext>
                </a:extLst>
              </a:tr>
            </a:tbl>
          </a:graphicData>
        </a:graphic>
      </p:graphicFrame>
      <p:sp>
        <p:nvSpPr>
          <p:cNvPr id="4" name="Text Placeholder 3">
            <a:extLst>
              <a:ext uri="{FF2B5EF4-FFF2-40B4-BE49-F238E27FC236}">
                <a16:creationId xmlns:a16="http://schemas.microsoft.com/office/drawing/2014/main" id="{1BB80442-9CFB-4082-A0E9-5D0B243FEA8A}"/>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36970525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529CD-B065-4AFD-BF5A-9047EB1560B2}"/>
              </a:ext>
            </a:extLst>
          </p:cNvPr>
          <p:cNvSpPr>
            <a:spLocks noGrp="1"/>
          </p:cNvSpPr>
          <p:nvPr>
            <p:ph type="title"/>
          </p:nvPr>
        </p:nvSpPr>
        <p:spPr/>
        <p:txBody>
          <a:bodyPr/>
          <a:lstStyle/>
          <a:p>
            <a:r>
              <a:rPr lang="en-US"/>
              <a:t>Instagram Organic Reach by Post Type  | TrendSet</a:t>
            </a:r>
          </a:p>
        </p:txBody>
      </p:sp>
      <p:graphicFrame>
        <p:nvGraphicFramePr>
          <p:cNvPr id="6" name="Chart Placeholder 5">
            <a:extLst>
              <a:ext uri="{FF2B5EF4-FFF2-40B4-BE49-F238E27FC236}">
                <a16:creationId xmlns:a16="http://schemas.microsoft.com/office/drawing/2014/main" id="{3D17796C-36E5-4446-B629-CD9398599605}"/>
              </a:ext>
            </a:extLst>
          </p:cNvPr>
          <p:cNvGraphicFramePr>
            <a:graphicFrameLocks noGrp="1"/>
          </p:cNvGraphicFramePr>
          <p:nvPr>
            <p:ph type="chart" sz="quarter" idx="13"/>
            <p:extLst>
              <p:ext uri="{D42A27DB-BD31-4B8C-83A1-F6EECF244321}">
                <p14:modId xmlns:p14="http://schemas.microsoft.com/office/powerpoint/2010/main" val="33132661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C9F919-6E60-4275-97B3-040EDF5E933A}"/>
              </a:ext>
            </a:extLst>
          </p:cNvPr>
          <p:cNvSpPr>
            <a:spLocks noGrp="1"/>
          </p:cNvSpPr>
          <p:nvPr>
            <p:ph type="body" sz="quarter" idx="14"/>
          </p:nvPr>
        </p:nvSpPr>
        <p:spPr/>
        <p:txBody>
          <a:bodyPr/>
          <a:lstStyle/>
          <a:p>
            <a:r>
              <a:rPr lang="en-US"/>
              <a:t>07/01/2019 - 09/30/2019</a:t>
            </a:r>
          </a:p>
        </p:txBody>
      </p:sp>
      <p:sp>
        <p:nvSpPr>
          <p:cNvPr id="5" name="Footer Placeholder 4">
            <a:extLst>
              <a:ext uri="{FF2B5EF4-FFF2-40B4-BE49-F238E27FC236}">
                <a16:creationId xmlns:a16="http://schemas.microsoft.com/office/drawing/2014/main" id="{471CEA7C-2D16-449E-A16D-510E70829E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86588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66C56-7012-4083-9CD5-78813967234D}"/>
              </a:ext>
            </a:extLst>
          </p:cNvPr>
          <p:cNvSpPr>
            <a:spLocks noGrp="1"/>
          </p:cNvSpPr>
          <p:nvPr>
            <p:ph type="title"/>
          </p:nvPr>
        </p:nvSpPr>
        <p:spPr/>
        <p:txBody>
          <a:bodyPr/>
          <a:lstStyle/>
          <a:p>
            <a:r>
              <a:rPr lang="en-US"/>
              <a:t>Instagram Interaction Rate By Post Type | TrendSet</a:t>
            </a:r>
          </a:p>
        </p:txBody>
      </p:sp>
      <p:graphicFrame>
        <p:nvGraphicFramePr>
          <p:cNvPr id="6" name="Chart Placeholder 5">
            <a:extLst>
              <a:ext uri="{FF2B5EF4-FFF2-40B4-BE49-F238E27FC236}">
                <a16:creationId xmlns:a16="http://schemas.microsoft.com/office/drawing/2014/main" id="{CB527D4D-D4B7-49AB-B446-1904344163D5}"/>
              </a:ext>
            </a:extLst>
          </p:cNvPr>
          <p:cNvGraphicFramePr>
            <a:graphicFrameLocks noGrp="1"/>
          </p:cNvGraphicFramePr>
          <p:nvPr>
            <p:ph type="chart" sz="quarter" idx="13"/>
            <p:extLst>
              <p:ext uri="{D42A27DB-BD31-4B8C-83A1-F6EECF244321}">
                <p14:modId xmlns:p14="http://schemas.microsoft.com/office/powerpoint/2010/main" val="26760455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809A4F-1F67-4A6A-9848-A7D7219C0645}"/>
              </a:ext>
            </a:extLst>
          </p:cNvPr>
          <p:cNvSpPr>
            <a:spLocks noGrp="1"/>
          </p:cNvSpPr>
          <p:nvPr>
            <p:ph type="body" sz="quarter" idx="14"/>
          </p:nvPr>
        </p:nvSpPr>
        <p:spPr/>
        <p:txBody>
          <a:bodyPr/>
          <a:lstStyle/>
          <a:p>
            <a:r>
              <a:rPr lang="en-US"/>
              <a:t>07/01/2019 - 09/30/2019</a:t>
            </a:r>
          </a:p>
        </p:txBody>
      </p:sp>
      <p:sp>
        <p:nvSpPr>
          <p:cNvPr id="5" name="Footer Placeholder 4">
            <a:extLst>
              <a:ext uri="{FF2B5EF4-FFF2-40B4-BE49-F238E27FC236}">
                <a16:creationId xmlns:a16="http://schemas.microsoft.com/office/drawing/2014/main" id="{5550F36A-68CF-492A-BB5A-481CADA569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98205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ABB85-E64C-4CCD-ADF4-E1DA7FC8DD4E}"/>
              </a:ext>
            </a:extLst>
          </p:cNvPr>
          <p:cNvSpPr>
            <a:spLocks noGrp="1"/>
          </p:cNvSpPr>
          <p:nvPr>
            <p:ph type="title"/>
          </p:nvPr>
        </p:nvSpPr>
        <p:spPr/>
        <p:txBody>
          <a:bodyPr/>
          <a:lstStyle/>
          <a:p>
            <a:r>
              <a:rPr lang="en-US"/>
              <a:t>Instagram Avg. Organic Engagement Distribution per post (by Post Type) | TrendSet</a:t>
            </a:r>
          </a:p>
        </p:txBody>
      </p:sp>
      <p:graphicFrame>
        <p:nvGraphicFramePr>
          <p:cNvPr id="6" name="Chart Placeholder 5">
            <a:extLst>
              <a:ext uri="{FF2B5EF4-FFF2-40B4-BE49-F238E27FC236}">
                <a16:creationId xmlns:a16="http://schemas.microsoft.com/office/drawing/2014/main" id="{7BCE0AF0-DDEC-4A1B-BC43-CE48239C7028}"/>
              </a:ext>
            </a:extLst>
          </p:cNvPr>
          <p:cNvGraphicFramePr>
            <a:graphicFrameLocks noGrp="1"/>
          </p:cNvGraphicFramePr>
          <p:nvPr>
            <p:ph type="chart" sz="quarter" idx="13"/>
            <p:extLst>
              <p:ext uri="{D42A27DB-BD31-4B8C-83A1-F6EECF244321}">
                <p14:modId xmlns:p14="http://schemas.microsoft.com/office/powerpoint/2010/main" val="38360854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E44208-1EFA-4895-A3A9-4AC34988A43F}"/>
              </a:ext>
            </a:extLst>
          </p:cNvPr>
          <p:cNvSpPr>
            <a:spLocks noGrp="1"/>
          </p:cNvSpPr>
          <p:nvPr>
            <p:ph type="body" sz="quarter" idx="14"/>
          </p:nvPr>
        </p:nvSpPr>
        <p:spPr/>
        <p:txBody>
          <a:bodyPr/>
          <a:lstStyle/>
          <a:p>
            <a:r>
              <a:rPr lang="en-US"/>
              <a:t>07/01/2019 - 09/30/2019</a:t>
            </a:r>
          </a:p>
        </p:txBody>
      </p:sp>
      <p:sp>
        <p:nvSpPr>
          <p:cNvPr id="5" name="Footer Placeholder 4">
            <a:extLst>
              <a:ext uri="{FF2B5EF4-FFF2-40B4-BE49-F238E27FC236}">
                <a16:creationId xmlns:a16="http://schemas.microsoft.com/office/drawing/2014/main" id="{7068F555-70B7-4185-A498-4A835A8B3F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63415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F5B37-5EE4-4D22-92E0-1027DB2675AB}"/>
              </a:ext>
            </a:extLst>
          </p:cNvPr>
          <p:cNvSpPr>
            <a:spLocks noGrp="1"/>
          </p:cNvSpPr>
          <p:nvPr>
            <p:ph type="title"/>
          </p:nvPr>
        </p:nvSpPr>
        <p:spPr/>
        <p:txBody>
          <a:bodyPr/>
          <a:lstStyle/>
          <a:p>
            <a:r>
              <a:rPr lang="en-US"/>
              <a:t>Instagram Hashtag Detection | TrendSet - 1 of 3</a:t>
            </a:r>
          </a:p>
        </p:txBody>
      </p:sp>
      <p:graphicFrame>
        <p:nvGraphicFramePr>
          <p:cNvPr id="5" name="Table Placeholder 4">
            <a:extLst>
              <a:ext uri="{FF2B5EF4-FFF2-40B4-BE49-F238E27FC236}">
                <a16:creationId xmlns:a16="http://schemas.microsoft.com/office/drawing/2014/main" id="{44893DE0-5C5C-4B56-8716-0A743037039F}"/>
              </a:ext>
            </a:extLst>
          </p:cNvPr>
          <p:cNvGraphicFramePr>
            <a:graphicFrameLocks noGrp="1"/>
          </p:cNvGraphicFramePr>
          <p:nvPr>
            <p:ph type="tbl" sz="quarter" idx="13"/>
            <p:extLst>
              <p:ext uri="{D42A27DB-BD31-4B8C-83A1-F6EECF244321}">
                <p14:modId xmlns:p14="http://schemas.microsoft.com/office/powerpoint/2010/main" val="1543232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13022408"/>
                    </a:ext>
                  </a:extLst>
                </a:gridCol>
                <a:gridCol w="822960">
                  <a:extLst>
                    <a:ext uri="{9D8B030D-6E8A-4147-A177-3AD203B41FA5}">
                      <a16:colId xmlns:a16="http://schemas.microsoft.com/office/drawing/2014/main" val="2153133230"/>
                    </a:ext>
                  </a:extLst>
                </a:gridCol>
                <a:gridCol w="822960">
                  <a:extLst>
                    <a:ext uri="{9D8B030D-6E8A-4147-A177-3AD203B41FA5}">
                      <a16:colId xmlns:a16="http://schemas.microsoft.com/office/drawing/2014/main" val="786413946"/>
                    </a:ext>
                  </a:extLst>
                </a:gridCol>
                <a:gridCol w="822960">
                  <a:extLst>
                    <a:ext uri="{9D8B030D-6E8A-4147-A177-3AD203B41FA5}">
                      <a16:colId xmlns:a16="http://schemas.microsoft.com/office/drawing/2014/main" val="243485312"/>
                    </a:ext>
                  </a:extLst>
                </a:gridCol>
                <a:gridCol w="822960">
                  <a:extLst>
                    <a:ext uri="{9D8B030D-6E8A-4147-A177-3AD203B41FA5}">
                      <a16:colId xmlns:a16="http://schemas.microsoft.com/office/drawing/2014/main" val="2898492666"/>
                    </a:ext>
                  </a:extLst>
                </a:gridCol>
                <a:gridCol w="822960">
                  <a:extLst>
                    <a:ext uri="{9D8B030D-6E8A-4147-A177-3AD203B41FA5}">
                      <a16:colId xmlns:a16="http://schemas.microsoft.com/office/drawing/2014/main" val="623385432"/>
                    </a:ext>
                  </a:extLst>
                </a:gridCol>
                <a:gridCol w="822960">
                  <a:extLst>
                    <a:ext uri="{9D8B030D-6E8A-4147-A177-3AD203B41FA5}">
                      <a16:colId xmlns:a16="http://schemas.microsoft.com/office/drawing/2014/main" val="4169456706"/>
                    </a:ext>
                  </a:extLst>
                </a:gridCol>
                <a:gridCol w="822960">
                  <a:extLst>
                    <a:ext uri="{9D8B030D-6E8A-4147-A177-3AD203B41FA5}">
                      <a16:colId xmlns:a16="http://schemas.microsoft.com/office/drawing/2014/main" val="3170147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extLst>
                  <a:ext uri="{0D108BD9-81ED-4DB2-BD59-A6C34878D82A}">
                    <a16:rowId xmlns:a16="http://schemas.microsoft.com/office/drawing/2014/main" val="3565191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extLst>
                  <a:ext uri="{0D108BD9-81ED-4DB2-BD59-A6C34878D82A}">
                    <a16:rowId xmlns:a16="http://schemas.microsoft.com/office/drawing/2014/main" val="2220601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#threedaysleft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extLst>
                  <a:ext uri="{0D108BD9-81ED-4DB2-BD59-A6C34878D82A}">
                    <a16:rowId xmlns:a16="http://schemas.microsoft.com/office/drawing/2014/main" val="2242500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#tradefair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extLst>
                  <a:ext uri="{0D108BD9-81ED-4DB2-BD59-A6C34878D82A}">
                    <a16:rowId xmlns:a16="http://schemas.microsoft.com/office/drawing/2014/main" val="3209480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#eusamex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extLst>
                  <a:ext uri="{0D108BD9-81ED-4DB2-BD59-A6C34878D82A}">
                    <a16:rowId xmlns:a16="http://schemas.microsoft.com/office/drawing/2014/main" val="3652550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#tabledesign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extLst>
                  <a:ext uri="{0D108BD9-81ED-4DB2-BD59-A6C34878D82A}">
                    <a16:rowId xmlns:a16="http://schemas.microsoft.com/office/drawing/2014/main" val="3895913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#applelove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extLst>
                  <a:ext uri="{0D108BD9-81ED-4DB2-BD59-A6C34878D82A}">
                    <a16:rowId xmlns:a16="http://schemas.microsoft.com/office/drawing/2014/main" val="2512189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#persianpattern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extLst>
                  <a:ext uri="{0D108BD9-81ED-4DB2-BD59-A6C34878D82A}">
                    <a16:rowId xmlns:a16="http://schemas.microsoft.com/office/drawing/2014/main" val="909398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#filigranepattern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extLst>
                  <a:ext uri="{0D108BD9-81ED-4DB2-BD59-A6C34878D82A}">
                    <a16:rowId xmlns:a16="http://schemas.microsoft.com/office/drawing/2014/main" val="2401271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#fooddesign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extLst>
                  <a:ext uri="{0D108BD9-81ED-4DB2-BD59-A6C34878D82A}">
                    <a16:rowId xmlns:a16="http://schemas.microsoft.com/office/drawing/2014/main" val="254333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#imagesdorient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extLst>
                  <a:ext uri="{0D108BD9-81ED-4DB2-BD59-A6C34878D82A}">
                    <a16:rowId xmlns:a16="http://schemas.microsoft.com/office/drawing/2014/main" val="4165882171"/>
                  </a:ext>
                </a:extLst>
              </a:tr>
            </a:tbl>
          </a:graphicData>
        </a:graphic>
      </p:graphicFrame>
      <p:sp>
        <p:nvSpPr>
          <p:cNvPr id="4" name="Text Placeholder 3">
            <a:extLst>
              <a:ext uri="{FF2B5EF4-FFF2-40B4-BE49-F238E27FC236}">
                <a16:creationId xmlns:a16="http://schemas.microsoft.com/office/drawing/2014/main" id="{C416D7FE-BBFD-4FC7-8D6A-9B751AD60F85}"/>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22291499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BF21D-168C-4F9A-BF5E-B251F47C141E}"/>
              </a:ext>
            </a:extLst>
          </p:cNvPr>
          <p:cNvSpPr>
            <a:spLocks noGrp="1"/>
          </p:cNvSpPr>
          <p:nvPr>
            <p:ph type="title"/>
          </p:nvPr>
        </p:nvSpPr>
        <p:spPr/>
        <p:txBody>
          <a:bodyPr/>
          <a:lstStyle/>
          <a:p>
            <a:r>
              <a:rPr lang="en-US"/>
              <a:t>Instagram Hashtag Detection | TrendSet - 2 of 3</a:t>
            </a:r>
          </a:p>
        </p:txBody>
      </p:sp>
      <p:graphicFrame>
        <p:nvGraphicFramePr>
          <p:cNvPr id="5" name="Table Placeholder 4">
            <a:extLst>
              <a:ext uri="{FF2B5EF4-FFF2-40B4-BE49-F238E27FC236}">
                <a16:creationId xmlns:a16="http://schemas.microsoft.com/office/drawing/2014/main" id="{B172AD14-2E46-4687-A605-BB6066A1E0C5}"/>
              </a:ext>
            </a:extLst>
          </p:cNvPr>
          <p:cNvGraphicFramePr>
            <a:graphicFrameLocks noGrp="1"/>
          </p:cNvGraphicFramePr>
          <p:nvPr>
            <p:ph type="tbl" sz="quarter" idx="13"/>
            <p:extLst>
              <p:ext uri="{D42A27DB-BD31-4B8C-83A1-F6EECF244321}">
                <p14:modId xmlns:p14="http://schemas.microsoft.com/office/powerpoint/2010/main" val="3649341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49236371"/>
                    </a:ext>
                  </a:extLst>
                </a:gridCol>
                <a:gridCol w="822960">
                  <a:extLst>
                    <a:ext uri="{9D8B030D-6E8A-4147-A177-3AD203B41FA5}">
                      <a16:colId xmlns:a16="http://schemas.microsoft.com/office/drawing/2014/main" val="2684153882"/>
                    </a:ext>
                  </a:extLst>
                </a:gridCol>
                <a:gridCol w="822960">
                  <a:extLst>
                    <a:ext uri="{9D8B030D-6E8A-4147-A177-3AD203B41FA5}">
                      <a16:colId xmlns:a16="http://schemas.microsoft.com/office/drawing/2014/main" val="1339491699"/>
                    </a:ext>
                  </a:extLst>
                </a:gridCol>
                <a:gridCol w="822960">
                  <a:extLst>
                    <a:ext uri="{9D8B030D-6E8A-4147-A177-3AD203B41FA5}">
                      <a16:colId xmlns:a16="http://schemas.microsoft.com/office/drawing/2014/main" val="2699570759"/>
                    </a:ext>
                  </a:extLst>
                </a:gridCol>
                <a:gridCol w="822960">
                  <a:extLst>
                    <a:ext uri="{9D8B030D-6E8A-4147-A177-3AD203B41FA5}">
                      <a16:colId xmlns:a16="http://schemas.microsoft.com/office/drawing/2014/main" val="1836874474"/>
                    </a:ext>
                  </a:extLst>
                </a:gridCol>
                <a:gridCol w="822960">
                  <a:extLst>
                    <a:ext uri="{9D8B030D-6E8A-4147-A177-3AD203B41FA5}">
                      <a16:colId xmlns:a16="http://schemas.microsoft.com/office/drawing/2014/main" val="1431344225"/>
                    </a:ext>
                  </a:extLst>
                </a:gridCol>
                <a:gridCol w="822960">
                  <a:extLst>
                    <a:ext uri="{9D8B030D-6E8A-4147-A177-3AD203B41FA5}">
                      <a16:colId xmlns:a16="http://schemas.microsoft.com/office/drawing/2014/main" val="4087446820"/>
                    </a:ext>
                  </a:extLst>
                </a:gridCol>
                <a:gridCol w="822960">
                  <a:extLst>
                    <a:ext uri="{9D8B030D-6E8A-4147-A177-3AD203B41FA5}">
                      <a16:colId xmlns:a16="http://schemas.microsoft.com/office/drawing/2014/main" val="2961450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extLst>
                  <a:ext uri="{0D108BD9-81ED-4DB2-BD59-A6C34878D82A}">
                    <a16:rowId xmlns:a16="http://schemas.microsoft.com/office/drawing/2014/main" val="1868549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#tabletop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extLst>
                  <a:ext uri="{0D108BD9-81ED-4DB2-BD59-A6C34878D82A}">
                    <a16:rowId xmlns:a16="http://schemas.microsoft.com/office/drawing/2014/main" val="2518613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#bicycle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extLst>
                  <a:ext uri="{0D108BD9-81ED-4DB2-BD59-A6C34878D82A}">
                    <a16:rowId xmlns:a16="http://schemas.microsoft.com/office/drawing/2014/main" val="1434567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#bicycledesign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extLst>
                  <a:ext uri="{0D108BD9-81ED-4DB2-BD59-A6C34878D82A}">
                    <a16:rowId xmlns:a16="http://schemas.microsoft.com/office/drawing/2014/main" val="2184939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#bicyclelove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extLst>
                  <a:ext uri="{0D108BD9-81ED-4DB2-BD59-A6C34878D82A}">
                    <a16:rowId xmlns:a16="http://schemas.microsoft.com/office/drawing/2014/main" val="2916834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#bicycleride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extLst>
                  <a:ext uri="{0D108BD9-81ED-4DB2-BD59-A6C34878D82A}">
                    <a16:rowId xmlns:a16="http://schemas.microsoft.com/office/drawing/2014/main" val="2025612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#trademarkliving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extLst>
                  <a:ext uri="{0D108BD9-81ED-4DB2-BD59-A6C34878D82A}">
                    <a16:rowId xmlns:a16="http://schemas.microsoft.com/office/drawing/2014/main" val="999199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#blossoms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extLst>
                  <a:ext uri="{0D108BD9-81ED-4DB2-BD59-A6C34878D82A}">
                    <a16:rowId xmlns:a16="http://schemas.microsoft.com/office/drawing/2014/main" val="2876755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#sustainabilityattrendset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extLst>
                  <a:ext uri="{0D108BD9-81ED-4DB2-BD59-A6C34878D82A}">
                    <a16:rowId xmlns:a16="http://schemas.microsoft.com/office/drawing/2014/main" val="3771833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#sustainabilitymatters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extLst>
                  <a:ext uri="{0D108BD9-81ED-4DB2-BD59-A6C34878D82A}">
                    <a16:rowId xmlns:a16="http://schemas.microsoft.com/office/drawing/2014/main" val="1687829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extLst>
                  <a:ext uri="{0D108BD9-81ED-4DB2-BD59-A6C34878D82A}">
                    <a16:rowId xmlns:a16="http://schemas.microsoft.com/office/drawing/2014/main" val="2053030627"/>
                  </a:ext>
                </a:extLst>
              </a:tr>
            </a:tbl>
          </a:graphicData>
        </a:graphic>
      </p:graphicFrame>
      <p:sp>
        <p:nvSpPr>
          <p:cNvPr id="4" name="Text Placeholder 3">
            <a:extLst>
              <a:ext uri="{FF2B5EF4-FFF2-40B4-BE49-F238E27FC236}">
                <a16:creationId xmlns:a16="http://schemas.microsoft.com/office/drawing/2014/main" id="{11504DC0-B7A5-499F-9F24-F0D38078C215}"/>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3866352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BC1C0-1EB3-4A58-B7D8-9E33A3173317}"/>
              </a:ext>
            </a:extLst>
          </p:cNvPr>
          <p:cNvSpPr>
            <a:spLocks noGrp="1"/>
          </p:cNvSpPr>
          <p:nvPr>
            <p:ph type="title"/>
          </p:nvPr>
        </p:nvSpPr>
        <p:spPr/>
        <p:txBody>
          <a:bodyPr/>
          <a:lstStyle/>
          <a:p>
            <a:r>
              <a:rPr lang="en-US"/>
              <a:t>Instagram Hashtag Detection | TrendSet - 3 of 3</a:t>
            </a:r>
          </a:p>
        </p:txBody>
      </p:sp>
      <p:graphicFrame>
        <p:nvGraphicFramePr>
          <p:cNvPr id="5" name="Table Placeholder 4">
            <a:extLst>
              <a:ext uri="{FF2B5EF4-FFF2-40B4-BE49-F238E27FC236}">
                <a16:creationId xmlns:a16="http://schemas.microsoft.com/office/drawing/2014/main" id="{2EB7D9BA-83D7-4DDF-AFBA-9795508CD538}"/>
              </a:ext>
            </a:extLst>
          </p:cNvPr>
          <p:cNvGraphicFramePr>
            <a:graphicFrameLocks noGrp="1"/>
          </p:cNvGraphicFramePr>
          <p:nvPr>
            <p:ph type="tbl" sz="quarter" idx="13"/>
            <p:extLst>
              <p:ext uri="{D42A27DB-BD31-4B8C-83A1-F6EECF244321}">
                <p14:modId xmlns:p14="http://schemas.microsoft.com/office/powerpoint/2010/main" val="1004223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20249795"/>
                    </a:ext>
                  </a:extLst>
                </a:gridCol>
                <a:gridCol w="822960">
                  <a:extLst>
                    <a:ext uri="{9D8B030D-6E8A-4147-A177-3AD203B41FA5}">
                      <a16:colId xmlns:a16="http://schemas.microsoft.com/office/drawing/2014/main" val="3545888263"/>
                    </a:ext>
                  </a:extLst>
                </a:gridCol>
                <a:gridCol w="822960">
                  <a:extLst>
                    <a:ext uri="{9D8B030D-6E8A-4147-A177-3AD203B41FA5}">
                      <a16:colId xmlns:a16="http://schemas.microsoft.com/office/drawing/2014/main" val="1193958121"/>
                    </a:ext>
                  </a:extLst>
                </a:gridCol>
                <a:gridCol w="822960">
                  <a:extLst>
                    <a:ext uri="{9D8B030D-6E8A-4147-A177-3AD203B41FA5}">
                      <a16:colId xmlns:a16="http://schemas.microsoft.com/office/drawing/2014/main" val="347248113"/>
                    </a:ext>
                  </a:extLst>
                </a:gridCol>
                <a:gridCol w="822960">
                  <a:extLst>
                    <a:ext uri="{9D8B030D-6E8A-4147-A177-3AD203B41FA5}">
                      <a16:colId xmlns:a16="http://schemas.microsoft.com/office/drawing/2014/main" val="3051743294"/>
                    </a:ext>
                  </a:extLst>
                </a:gridCol>
                <a:gridCol w="822960">
                  <a:extLst>
                    <a:ext uri="{9D8B030D-6E8A-4147-A177-3AD203B41FA5}">
                      <a16:colId xmlns:a16="http://schemas.microsoft.com/office/drawing/2014/main" val="236016077"/>
                    </a:ext>
                  </a:extLst>
                </a:gridCol>
                <a:gridCol w="822960">
                  <a:extLst>
                    <a:ext uri="{9D8B030D-6E8A-4147-A177-3AD203B41FA5}">
                      <a16:colId xmlns:a16="http://schemas.microsoft.com/office/drawing/2014/main" val="1570932630"/>
                    </a:ext>
                  </a:extLst>
                </a:gridCol>
                <a:gridCol w="822960">
                  <a:extLst>
                    <a:ext uri="{9D8B030D-6E8A-4147-A177-3AD203B41FA5}">
                      <a16:colId xmlns:a16="http://schemas.microsoft.com/office/drawing/2014/main" val="1546673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extLst>
                  <a:ext uri="{0D108BD9-81ED-4DB2-BD59-A6C34878D82A}">
                    <a16:rowId xmlns:a16="http://schemas.microsoft.com/office/drawing/2014/main" val="2642163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#biosoap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extLst>
                  <a:ext uri="{0D108BD9-81ED-4DB2-BD59-A6C34878D82A}">
                    <a16:rowId xmlns:a16="http://schemas.microsoft.com/office/drawing/2014/main" val="1167210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#cuttingboards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extLst>
                  <a:ext uri="{0D108BD9-81ED-4DB2-BD59-A6C34878D82A}">
                    <a16:rowId xmlns:a16="http://schemas.microsoft.com/office/drawing/2014/main" val="3848571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#easylikesundaymorning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extLst>
                  <a:ext uri="{0D108BD9-81ED-4DB2-BD59-A6C34878D82A}">
                    <a16:rowId xmlns:a16="http://schemas.microsoft.com/office/drawing/2014/main" val="2397076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#biological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extLst>
                  <a:ext uri="{0D108BD9-81ED-4DB2-BD59-A6C34878D82A}">
                    <a16:rowId xmlns:a16="http://schemas.microsoft.com/office/drawing/2014/main" val="1538038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#renewableresource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extLst>
                  <a:ext uri="{0D108BD9-81ED-4DB2-BD59-A6C34878D82A}">
                    <a16:rowId xmlns:a16="http://schemas.microsoft.com/office/drawing/2014/main" val="2176482053"/>
                  </a:ext>
                </a:extLst>
              </a:tr>
            </a:tbl>
          </a:graphicData>
        </a:graphic>
      </p:graphicFrame>
      <p:sp>
        <p:nvSpPr>
          <p:cNvPr id="4" name="Text Placeholder 3">
            <a:extLst>
              <a:ext uri="{FF2B5EF4-FFF2-40B4-BE49-F238E27FC236}">
                <a16:creationId xmlns:a16="http://schemas.microsoft.com/office/drawing/2014/main" id="{C005FDAD-66E8-4F4D-AB13-5EA5D0A3045E}"/>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31868633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3908</Words>
  <Application>Microsoft Office PowerPoint</Application>
  <PresentationFormat>On-screen Show (4:3)</PresentationFormat>
  <Paragraphs>1383</Paragraphs>
  <Slides>58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58</vt:i4>
      </vt:variant>
    </vt:vector>
  </HeadingPairs>
  <TitlesOfParts>
    <vt:vector size="61" baseType="lpstr">
      <vt:lpstr>Arial</vt:lpstr>
      <vt:lpstr>Calibri</vt:lpstr>
      <vt:lpstr>quintly_template</vt:lpstr>
      <vt:lpstr>Instagram Quartal</vt:lpstr>
      <vt:lpstr>Instagram Key Metrics Table | TrendSet</vt:lpstr>
      <vt:lpstr>Instagram Key Metrics Table | TrendSet</vt:lpstr>
      <vt:lpstr>Instagram Followers Total | TrendSet</vt:lpstr>
      <vt:lpstr>Instagram Followers Table | TrendSet</vt:lpstr>
      <vt:lpstr>Instagram Posts Table | TrendSet - 1 of 21</vt:lpstr>
      <vt:lpstr>Instagram Posts Table | TrendSet - 2 of 21</vt:lpstr>
      <vt:lpstr>Instagram Posts Table | TrendSet - 3 of 21</vt:lpstr>
      <vt:lpstr>Instagram Posts Table | TrendSet - 4 of 21</vt:lpstr>
      <vt:lpstr>Instagram Posts Table | TrendSet - 5 of 21</vt:lpstr>
      <vt:lpstr>Instagram Posts Table | TrendSet - 6 of 21</vt:lpstr>
      <vt:lpstr>Instagram Posts Table | TrendSet - 7 of 21</vt:lpstr>
      <vt:lpstr>Instagram Posts Table | TrendSet - 8 of 21</vt:lpstr>
      <vt:lpstr>Instagram Posts Table | TrendSet - 9 of 21</vt:lpstr>
      <vt:lpstr>Instagram Posts Table | TrendSet - 10 of 21</vt:lpstr>
      <vt:lpstr>Instagram Posts Table | TrendSet - 11 of 21</vt:lpstr>
      <vt:lpstr>Instagram Posts Table | TrendSet - 12 of 21</vt:lpstr>
      <vt:lpstr>Instagram Posts Table | TrendSet - 13 of 21</vt:lpstr>
      <vt:lpstr>Instagram Posts Table | TrendSet - 14 of 21</vt:lpstr>
      <vt:lpstr>Instagram Posts Table | TrendSet - 15 of 21</vt:lpstr>
      <vt:lpstr>Instagram Posts Table | TrendSet - 16 of 21</vt:lpstr>
      <vt:lpstr>Instagram Posts Table | TrendSet - 17 of 21</vt:lpstr>
      <vt:lpstr>Instagram Posts Table | TrendSet - 18 of 21</vt:lpstr>
      <vt:lpstr>Instagram Posts Table | TrendSet - 19 of 21</vt:lpstr>
      <vt:lpstr>Instagram Posts Table | TrendSet - 20 of 21</vt:lpstr>
      <vt:lpstr>Instagram Posts Table | TrendSet - 21 of 21</vt:lpstr>
      <vt:lpstr>Instagram Stories Table  | TrendSet - 1 of 25</vt:lpstr>
      <vt:lpstr>Instagram Stories Table  | TrendSet - 2 of 25</vt:lpstr>
      <vt:lpstr>Instagram Stories Table  | TrendSet - 3 of 25</vt:lpstr>
      <vt:lpstr>Instagram Stories Table  | TrendSet - 4 of 25</vt:lpstr>
      <vt:lpstr>Instagram Stories Table  | TrendSet - 5 of 25</vt:lpstr>
      <vt:lpstr>Instagram Stories Table  | TrendSet - 6 of 25</vt:lpstr>
      <vt:lpstr>Instagram Stories Table  | TrendSet - 7 of 25</vt:lpstr>
      <vt:lpstr>Instagram Stories Table  | TrendSet - 8 of 25</vt:lpstr>
      <vt:lpstr>Instagram Stories Table  | TrendSet - 9 of 25</vt:lpstr>
      <vt:lpstr>Instagram Stories Table  | TrendSet - 10 of 25</vt:lpstr>
      <vt:lpstr>Instagram Stories Table  | TrendSet - 11 of 25</vt:lpstr>
      <vt:lpstr>Instagram Stories Table  | TrendSet - 12 of 25</vt:lpstr>
      <vt:lpstr>Instagram Stories Table  | TrendSet - 13 of 25</vt:lpstr>
      <vt:lpstr>Instagram Stories Table  | TrendSet - 14 of 25</vt:lpstr>
      <vt:lpstr>Instagram Stories Table  | TrendSet - 15 of 25</vt:lpstr>
      <vt:lpstr>Instagram Stories Table  | TrendSet - 16 of 25</vt:lpstr>
      <vt:lpstr>Instagram Stories Table  | TrendSet - 17 of 25</vt:lpstr>
      <vt:lpstr>Instagram Stories Table  | TrendSet - 18 of 25</vt:lpstr>
      <vt:lpstr>Instagram Stories Table  | TrendSet - 19 of 25</vt:lpstr>
      <vt:lpstr>Instagram Stories Table  | TrendSet - 20 of 25</vt:lpstr>
      <vt:lpstr>Instagram Stories Table  | TrendSet - 21 of 25</vt:lpstr>
      <vt:lpstr>Instagram Stories Table  | TrendSet - 22 of 25</vt:lpstr>
      <vt:lpstr>Instagram Stories Table  | TrendSet - 23 of 25</vt:lpstr>
      <vt:lpstr>Instagram Stories Table  | TrendSet - 24 of 25</vt:lpstr>
      <vt:lpstr>Instagram Stories Table  | TrendSet - 25 of 25</vt:lpstr>
      <vt:lpstr>Instagram Stories Key Metrics Table | TrendSet</vt:lpstr>
      <vt:lpstr>Instagram Organic Reach by Post Type  | TrendSet</vt:lpstr>
      <vt:lpstr>Instagram Interaction Rate By Post Type | TrendSet</vt:lpstr>
      <vt:lpstr>Instagram Avg. Organic Engagement Distribution per post (by Post Type) | TrendSet</vt:lpstr>
      <vt:lpstr>Instagram Hashtag Detection | TrendSet - 1 of 3</vt:lpstr>
      <vt:lpstr>Instagram Hashtag Detection | TrendSet - 2 of 3</vt:lpstr>
      <vt:lpstr>Instagram Hashtag Detection | TrendSet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Quartal</dc:title>
  <dc:creator>Frederik Peiniger</dc:creator>
  <cp:lastModifiedBy>Frederik Peiniger</cp:lastModifiedBy>
  <cp:revision>1</cp:revision>
  <dcterms:created xsi:type="dcterms:W3CDTF">2019-10-08T11:33:20Z</dcterms:created>
  <dcterms:modified xsi:type="dcterms:W3CDTF">2019-10-08T11:36:04Z</dcterms:modified>
</cp:coreProperties>
</file>