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7" r:id="rId11"/>
    <p:sldId id="268" r:id="rId12"/>
    <p:sldId id="269"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905</c:v>
                </c:pt>
                <c:pt idx="1">
                  <c:v>905</c:v>
                </c:pt>
                <c:pt idx="2">
                  <c:v>906</c:v>
                </c:pt>
                <c:pt idx="3">
                  <c:v>906</c:v>
                </c:pt>
                <c:pt idx="4">
                  <c:v>906</c:v>
                </c:pt>
                <c:pt idx="5">
                  <c:v>906</c:v>
                </c:pt>
                <c:pt idx="6">
                  <c:v>906</c:v>
                </c:pt>
                <c:pt idx="7">
                  <c:v>907</c:v>
                </c:pt>
                <c:pt idx="8">
                  <c:v>907</c:v>
                </c:pt>
                <c:pt idx="9">
                  <c:v>908</c:v>
                </c:pt>
                <c:pt idx="10">
                  <c:v>908</c:v>
                </c:pt>
                <c:pt idx="11">
                  <c:v>908</c:v>
                </c:pt>
                <c:pt idx="12">
                  <c:v>908</c:v>
                </c:pt>
                <c:pt idx="13">
                  <c:v>909</c:v>
                </c:pt>
                <c:pt idx="14">
                  <c:v>909</c:v>
                </c:pt>
                <c:pt idx="15">
                  <c:v>907</c:v>
                </c:pt>
                <c:pt idx="16">
                  <c:v>907</c:v>
                </c:pt>
                <c:pt idx="17">
                  <c:v>907</c:v>
                </c:pt>
                <c:pt idx="18">
                  <c:v>907</c:v>
                </c:pt>
                <c:pt idx="19">
                  <c:v>907</c:v>
                </c:pt>
                <c:pt idx="20">
                  <c:v>907</c:v>
                </c:pt>
                <c:pt idx="21">
                  <c:v>908</c:v>
                </c:pt>
                <c:pt idx="22">
                  <c:v>907</c:v>
                </c:pt>
                <c:pt idx="23">
                  <c:v>908</c:v>
                </c:pt>
                <c:pt idx="24">
                  <c:v>909</c:v>
                </c:pt>
                <c:pt idx="25">
                  <c:v>909</c:v>
                </c:pt>
                <c:pt idx="26">
                  <c:v>910</c:v>
                </c:pt>
                <c:pt idx="27">
                  <c:v>910</c:v>
                </c:pt>
                <c:pt idx="28">
                  <c:v>910</c:v>
                </c:pt>
                <c:pt idx="29">
                  <c:v>910</c:v>
                </c:pt>
                <c:pt idx="30">
                  <c:v>910</c:v>
                </c:pt>
                <c:pt idx="31">
                  <c:v>910</c:v>
                </c:pt>
                <c:pt idx="32">
                  <c:v>910</c:v>
                </c:pt>
                <c:pt idx="33">
                  <c:v>911</c:v>
                </c:pt>
                <c:pt idx="34">
                  <c:v>911</c:v>
                </c:pt>
                <c:pt idx="35">
                  <c:v>912</c:v>
                </c:pt>
                <c:pt idx="36">
                  <c:v>912</c:v>
                </c:pt>
                <c:pt idx="37">
                  <c:v>913</c:v>
                </c:pt>
                <c:pt idx="38">
                  <c:v>915</c:v>
                </c:pt>
                <c:pt idx="39">
                  <c:v>917</c:v>
                </c:pt>
                <c:pt idx="40">
                  <c:v>917</c:v>
                </c:pt>
                <c:pt idx="41">
                  <c:v>918</c:v>
                </c:pt>
                <c:pt idx="42">
                  <c:v>918</c:v>
                </c:pt>
                <c:pt idx="43">
                  <c:v>921</c:v>
                </c:pt>
                <c:pt idx="44">
                  <c:v>922</c:v>
                </c:pt>
                <c:pt idx="45">
                  <c:v>924</c:v>
                </c:pt>
                <c:pt idx="46">
                  <c:v>925</c:v>
                </c:pt>
                <c:pt idx="47">
                  <c:v>925</c:v>
                </c:pt>
                <c:pt idx="48">
                  <c:v>926</c:v>
                </c:pt>
                <c:pt idx="49">
                  <c:v>928</c:v>
                </c:pt>
                <c:pt idx="50">
                  <c:v>930</c:v>
                </c:pt>
                <c:pt idx="51">
                  <c:v>931</c:v>
                </c:pt>
                <c:pt idx="52">
                  <c:v>931</c:v>
                </c:pt>
                <c:pt idx="53">
                  <c:v>932</c:v>
                </c:pt>
                <c:pt idx="54">
                  <c:v>934</c:v>
                </c:pt>
                <c:pt idx="55">
                  <c:v>934</c:v>
                </c:pt>
                <c:pt idx="56">
                  <c:v>934</c:v>
                </c:pt>
                <c:pt idx="57">
                  <c:v>935</c:v>
                </c:pt>
                <c:pt idx="58">
                  <c:v>936</c:v>
                </c:pt>
                <c:pt idx="59">
                  <c:v>937</c:v>
                </c:pt>
                <c:pt idx="60">
                  <c:v>939</c:v>
                </c:pt>
                <c:pt idx="61">
                  <c:v>939</c:v>
                </c:pt>
                <c:pt idx="62">
                  <c:v>939</c:v>
                </c:pt>
                <c:pt idx="63">
                  <c:v>940</c:v>
                </c:pt>
                <c:pt idx="64">
                  <c:v>940</c:v>
                </c:pt>
                <c:pt idx="65">
                  <c:v>939</c:v>
                </c:pt>
                <c:pt idx="66">
                  <c:v>938</c:v>
                </c:pt>
                <c:pt idx="67">
                  <c:v>939</c:v>
                </c:pt>
                <c:pt idx="68">
                  <c:v>940</c:v>
                </c:pt>
                <c:pt idx="69">
                  <c:v>941</c:v>
                </c:pt>
                <c:pt idx="70">
                  <c:v>940</c:v>
                </c:pt>
                <c:pt idx="71">
                  <c:v>941</c:v>
                </c:pt>
                <c:pt idx="72">
                  <c:v>941</c:v>
                </c:pt>
                <c:pt idx="73">
                  <c:v>940</c:v>
                </c:pt>
                <c:pt idx="74">
                  <c:v>940</c:v>
                </c:pt>
                <c:pt idx="75">
                  <c:v>940</c:v>
                </c:pt>
                <c:pt idx="76">
                  <c:v>941</c:v>
                </c:pt>
                <c:pt idx="77">
                  <c:v>942</c:v>
                </c:pt>
                <c:pt idx="78">
                  <c:v>942</c:v>
                </c:pt>
                <c:pt idx="79">
                  <c:v>942</c:v>
                </c:pt>
                <c:pt idx="80">
                  <c:v>941</c:v>
                </c:pt>
                <c:pt idx="81">
                  <c:v>944</c:v>
                </c:pt>
                <c:pt idx="82">
                  <c:v>945</c:v>
                </c:pt>
                <c:pt idx="83">
                  <c:v>943</c:v>
                </c:pt>
                <c:pt idx="84">
                  <c:v>944</c:v>
                </c:pt>
                <c:pt idx="85">
                  <c:v>947</c:v>
                </c:pt>
                <c:pt idx="86">
                  <c:v>947</c:v>
                </c:pt>
                <c:pt idx="87">
                  <c:v>949</c:v>
                </c:pt>
                <c:pt idx="88">
                  <c:v>951</c:v>
                </c:pt>
                <c:pt idx="89">
                  <c:v>952</c:v>
                </c:pt>
                <c:pt idx="90">
                  <c:v>953</c:v>
                </c:pt>
                <c:pt idx="91">
                  <c:v>953</c:v>
                </c:pt>
              </c:numCache>
            </c:numRef>
          </c:val>
          <c:smooth val="0"/>
          <c:extLst>
            <c:ext xmlns:c16="http://schemas.microsoft.com/office/drawing/2014/chart" uri="{C3380CC4-5D6E-409C-BE32-E72D297353CC}">
              <c16:uniqueId val="{00000000-4E10-46CD-92DC-12EDC21C6885}"/>
            </c:ext>
          </c:extLst>
        </c:ser>
        <c:dLbls>
          <c:showLegendKey val="0"/>
          <c:showVal val="0"/>
          <c:showCatName val="0"/>
          <c:showSerName val="0"/>
          <c:showPercent val="0"/>
          <c:showBubbleSize val="0"/>
        </c:dLbls>
        <c:smooth val="0"/>
        <c:axId val="449815656"/>
        <c:axId val="449816640"/>
      </c:lineChart>
      <c:dateAx>
        <c:axId val="44981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816640"/>
        <c:crosses val="autoZero"/>
        <c:auto val="1"/>
        <c:lblOffset val="100"/>
        <c:baseTimeUnit val="days"/>
      </c:dateAx>
      <c:valAx>
        <c:axId val="44981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81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Sheet1!$A$2:$A$93</c:f>
              <c:numCache>
                <c:formatCode>m/d/yyyy</c:formatCode>
                <c:ptCount val="92"/>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pt idx="31">
                  <c:v>43678</c:v>
                </c:pt>
                <c:pt idx="32">
                  <c:v>43679</c:v>
                </c:pt>
                <c:pt idx="33">
                  <c:v>43680</c:v>
                </c:pt>
                <c:pt idx="34">
                  <c:v>43681</c:v>
                </c:pt>
                <c:pt idx="35">
                  <c:v>43682</c:v>
                </c:pt>
                <c:pt idx="36">
                  <c:v>43683</c:v>
                </c:pt>
                <c:pt idx="37">
                  <c:v>43684</c:v>
                </c:pt>
                <c:pt idx="38">
                  <c:v>43685</c:v>
                </c:pt>
                <c:pt idx="39">
                  <c:v>43686</c:v>
                </c:pt>
                <c:pt idx="40">
                  <c:v>43687</c:v>
                </c:pt>
                <c:pt idx="41">
                  <c:v>43688</c:v>
                </c:pt>
                <c:pt idx="42">
                  <c:v>43689</c:v>
                </c:pt>
                <c:pt idx="43">
                  <c:v>43690</c:v>
                </c:pt>
                <c:pt idx="44">
                  <c:v>43691</c:v>
                </c:pt>
                <c:pt idx="45">
                  <c:v>43692</c:v>
                </c:pt>
                <c:pt idx="46">
                  <c:v>43693</c:v>
                </c:pt>
                <c:pt idx="47">
                  <c:v>43694</c:v>
                </c:pt>
                <c:pt idx="48">
                  <c:v>43695</c:v>
                </c:pt>
                <c:pt idx="49">
                  <c:v>43696</c:v>
                </c:pt>
                <c:pt idx="50">
                  <c:v>43697</c:v>
                </c:pt>
                <c:pt idx="51">
                  <c:v>43698</c:v>
                </c:pt>
                <c:pt idx="52">
                  <c:v>43699</c:v>
                </c:pt>
                <c:pt idx="53">
                  <c:v>43700</c:v>
                </c:pt>
                <c:pt idx="54">
                  <c:v>43701</c:v>
                </c:pt>
                <c:pt idx="55">
                  <c:v>43702</c:v>
                </c:pt>
                <c:pt idx="56">
                  <c:v>43703</c:v>
                </c:pt>
                <c:pt idx="57">
                  <c:v>43704</c:v>
                </c:pt>
                <c:pt idx="58">
                  <c:v>43705</c:v>
                </c:pt>
                <c:pt idx="59">
                  <c:v>43706</c:v>
                </c:pt>
                <c:pt idx="60">
                  <c:v>43707</c:v>
                </c:pt>
                <c:pt idx="61">
                  <c:v>43708</c:v>
                </c:pt>
                <c:pt idx="62">
                  <c:v>43709</c:v>
                </c:pt>
                <c:pt idx="63">
                  <c:v>43710</c:v>
                </c:pt>
                <c:pt idx="64">
                  <c:v>43711</c:v>
                </c:pt>
                <c:pt idx="65">
                  <c:v>43712</c:v>
                </c:pt>
                <c:pt idx="66">
                  <c:v>43713</c:v>
                </c:pt>
                <c:pt idx="67">
                  <c:v>43714</c:v>
                </c:pt>
                <c:pt idx="68">
                  <c:v>43715</c:v>
                </c:pt>
                <c:pt idx="69">
                  <c:v>43716</c:v>
                </c:pt>
                <c:pt idx="70">
                  <c:v>43717</c:v>
                </c:pt>
                <c:pt idx="71">
                  <c:v>43718</c:v>
                </c:pt>
                <c:pt idx="72">
                  <c:v>43719</c:v>
                </c:pt>
                <c:pt idx="73">
                  <c:v>43720</c:v>
                </c:pt>
                <c:pt idx="74">
                  <c:v>43721</c:v>
                </c:pt>
                <c:pt idx="75">
                  <c:v>43722</c:v>
                </c:pt>
                <c:pt idx="76">
                  <c:v>43723</c:v>
                </c:pt>
                <c:pt idx="77">
                  <c:v>43724</c:v>
                </c:pt>
                <c:pt idx="78">
                  <c:v>43725</c:v>
                </c:pt>
                <c:pt idx="79">
                  <c:v>43726</c:v>
                </c:pt>
                <c:pt idx="80">
                  <c:v>43727</c:v>
                </c:pt>
                <c:pt idx="81">
                  <c:v>43728</c:v>
                </c:pt>
                <c:pt idx="82">
                  <c:v>43729</c:v>
                </c:pt>
                <c:pt idx="83">
                  <c:v>43730</c:v>
                </c:pt>
                <c:pt idx="84">
                  <c:v>43731</c:v>
                </c:pt>
                <c:pt idx="85">
                  <c:v>43732</c:v>
                </c:pt>
                <c:pt idx="86">
                  <c:v>43733</c:v>
                </c:pt>
                <c:pt idx="87">
                  <c:v>43734</c:v>
                </c:pt>
                <c:pt idx="88">
                  <c:v>43735</c:v>
                </c:pt>
                <c:pt idx="89">
                  <c:v>43736</c:v>
                </c:pt>
                <c:pt idx="90">
                  <c:v>43737</c:v>
                </c:pt>
                <c:pt idx="91">
                  <c:v>43738</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2.8665931642778402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3.85887541345094</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2.8446389496717699</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1.2779552715655</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1.2671594508975701</c:v>
                </c:pt>
                <c:pt idx="87">
                  <c:v>0</c:v>
                </c:pt>
                <c:pt idx="88">
                  <c:v>0</c:v>
                </c:pt>
                <c:pt idx="89">
                  <c:v>0</c:v>
                </c:pt>
                <c:pt idx="90">
                  <c:v>0</c:v>
                </c:pt>
                <c:pt idx="91">
                  <c:v>0</c:v>
                </c:pt>
              </c:numCache>
            </c:numRef>
          </c:val>
          <c:smooth val="0"/>
          <c:extLst>
            <c:ext xmlns:c16="http://schemas.microsoft.com/office/drawing/2014/chart" uri="{C3380CC4-5D6E-409C-BE32-E72D297353CC}">
              <c16:uniqueId val="{00000000-9356-4A5F-926A-074A1EF98227}"/>
            </c:ext>
          </c:extLst>
        </c:ser>
        <c:dLbls>
          <c:showLegendKey val="0"/>
          <c:showVal val="0"/>
          <c:showCatName val="0"/>
          <c:showSerName val="0"/>
          <c:showPercent val="0"/>
          <c:showBubbleSize val="0"/>
        </c:dLbls>
        <c:smooth val="0"/>
        <c:axId val="449780888"/>
        <c:axId val="449778592"/>
      </c:lineChart>
      <c:dateAx>
        <c:axId val="44978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78592"/>
        <c:crosses val="autoZero"/>
        <c:auto val="1"/>
        <c:lblOffset val="100"/>
        <c:baseTimeUnit val="days"/>
      </c:dateAx>
      <c:valAx>
        <c:axId val="44977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8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5F227-46B9-436F-B6C2-31DC06ECBDA9}"/>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36F17D2F-3007-4531-9503-21B1A94DED7B}"/>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39887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D6A2-9909-496B-8F0A-AB9834F4A56B}"/>
              </a:ext>
            </a:extLst>
          </p:cNvPr>
          <p:cNvSpPr>
            <a:spLocks noGrp="1"/>
          </p:cNvSpPr>
          <p:nvPr>
            <p:ph type="title"/>
          </p:nvPr>
        </p:nvSpPr>
        <p:spPr/>
        <p:txBody>
          <a:bodyPr/>
          <a:lstStyle/>
          <a:p>
            <a:r>
              <a:rPr lang="en-US"/>
              <a:t>LinkedIn Key Metrics Table | BUSS</a:t>
            </a:r>
          </a:p>
        </p:txBody>
      </p:sp>
      <p:graphicFrame>
        <p:nvGraphicFramePr>
          <p:cNvPr id="5" name="Table Placeholder 4">
            <a:extLst>
              <a:ext uri="{FF2B5EF4-FFF2-40B4-BE49-F238E27FC236}">
                <a16:creationId xmlns:a16="http://schemas.microsoft.com/office/drawing/2014/main" id="{D8F58107-61E0-446B-B754-1DCE923FD1C4}"/>
              </a:ext>
            </a:extLst>
          </p:cNvPr>
          <p:cNvGraphicFramePr>
            <a:graphicFrameLocks noGrp="1"/>
          </p:cNvGraphicFramePr>
          <p:nvPr>
            <p:ph type="tbl" sz="quarter" idx="13"/>
            <p:extLst>
              <p:ext uri="{D42A27DB-BD31-4B8C-83A1-F6EECF244321}">
                <p14:modId xmlns:p14="http://schemas.microsoft.com/office/powerpoint/2010/main" val="2987007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9940306"/>
                    </a:ext>
                  </a:extLst>
                </a:gridCol>
                <a:gridCol w="1069848">
                  <a:extLst>
                    <a:ext uri="{9D8B030D-6E8A-4147-A177-3AD203B41FA5}">
                      <a16:colId xmlns:a16="http://schemas.microsoft.com/office/drawing/2014/main" val="1585165324"/>
                    </a:ext>
                  </a:extLst>
                </a:gridCol>
                <a:gridCol w="1069848">
                  <a:extLst>
                    <a:ext uri="{9D8B030D-6E8A-4147-A177-3AD203B41FA5}">
                      <a16:colId xmlns:a16="http://schemas.microsoft.com/office/drawing/2014/main" val="2120180249"/>
                    </a:ext>
                  </a:extLst>
                </a:gridCol>
                <a:gridCol w="1069848">
                  <a:extLst>
                    <a:ext uri="{9D8B030D-6E8A-4147-A177-3AD203B41FA5}">
                      <a16:colId xmlns:a16="http://schemas.microsoft.com/office/drawing/2014/main" val="83277203"/>
                    </a:ext>
                  </a:extLst>
                </a:gridCol>
                <a:gridCol w="1069848">
                  <a:extLst>
                    <a:ext uri="{9D8B030D-6E8A-4147-A177-3AD203B41FA5}">
                      <a16:colId xmlns:a16="http://schemas.microsoft.com/office/drawing/2014/main" val="1793724932"/>
                    </a:ext>
                  </a:extLst>
                </a:gridCol>
                <a:gridCol w="1069848">
                  <a:extLst>
                    <a:ext uri="{9D8B030D-6E8A-4147-A177-3AD203B41FA5}">
                      <a16:colId xmlns:a16="http://schemas.microsoft.com/office/drawing/2014/main" val="2091721262"/>
                    </a:ext>
                  </a:extLst>
                </a:gridCol>
                <a:gridCol w="1069848">
                  <a:extLst>
                    <a:ext uri="{9D8B030D-6E8A-4147-A177-3AD203B41FA5}">
                      <a16:colId xmlns:a16="http://schemas.microsoft.com/office/drawing/2014/main" val="1214093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74356683"/>
                  </a:ext>
                </a:extLst>
              </a:tr>
              <a:tr h="370840">
                <a:tc>
                  <a:txBody>
                    <a:bodyPr/>
                    <a:lstStyle/>
                    <a:p>
                      <a:r>
                        <a:rPr lang="en-US" sz="1000"/>
                        <a:t>Buss AG</a:t>
                      </a:r>
                    </a:p>
                  </a:txBody>
                  <a:tcPr/>
                </a:tc>
                <a:tc>
                  <a:txBody>
                    <a:bodyPr/>
                    <a:lstStyle/>
                    <a:p>
                      <a:r>
                        <a:rPr lang="en-US" sz="1000"/>
                        <a:t>953</a:t>
                      </a:r>
                    </a:p>
                  </a:txBody>
                  <a:tcPr/>
                </a:tc>
                <a:tc>
                  <a:txBody>
                    <a:bodyPr/>
                    <a:lstStyle/>
                    <a:p>
                      <a:r>
                        <a:rPr lang="en-US" sz="1000"/>
                        <a:t>49</a:t>
                      </a:r>
                    </a:p>
                  </a:txBody>
                  <a:tcPr/>
                </a:tc>
                <a:tc>
                  <a:txBody>
                    <a:bodyPr/>
                    <a:lstStyle/>
                    <a:p>
                      <a:r>
                        <a:rPr lang="en-US" sz="1000"/>
                        <a:t>5</a:t>
                      </a:r>
                    </a:p>
                  </a:txBody>
                  <a:tcPr/>
                </a:tc>
                <a:tc>
                  <a:txBody>
                    <a:bodyPr/>
                    <a:lstStyle/>
                    <a:p>
                      <a:r>
                        <a:rPr lang="en-US" sz="1000"/>
                        <a:t>111</a:t>
                      </a:r>
                    </a:p>
                  </a:txBody>
                  <a:tcPr/>
                </a:tc>
                <a:tc>
                  <a:txBody>
                    <a:bodyPr/>
                    <a:lstStyle/>
                    <a:p>
                      <a:r>
                        <a:rPr lang="en-US" sz="1000"/>
                        <a:t>0</a:t>
                      </a:r>
                    </a:p>
                  </a:txBody>
                  <a:tcPr/>
                </a:tc>
                <a:tc>
                  <a:txBody>
                    <a:bodyPr/>
                    <a:lstStyle/>
                    <a:p>
                      <a:r>
                        <a:rPr lang="en-US" sz="1000"/>
                        <a:t>2.3922 %</a:t>
                      </a:r>
                    </a:p>
                  </a:txBody>
                  <a:tcPr/>
                </a:tc>
                <a:extLst>
                  <a:ext uri="{0D108BD9-81ED-4DB2-BD59-A6C34878D82A}">
                    <a16:rowId xmlns:a16="http://schemas.microsoft.com/office/drawing/2014/main" val="1543295015"/>
                  </a:ext>
                </a:extLst>
              </a:tr>
            </a:tbl>
          </a:graphicData>
        </a:graphic>
      </p:graphicFrame>
      <p:sp>
        <p:nvSpPr>
          <p:cNvPr id="4" name="Text Placeholder 3">
            <a:extLst>
              <a:ext uri="{FF2B5EF4-FFF2-40B4-BE49-F238E27FC236}">
                <a16:creationId xmlns:a16="http://schemas.microsoft.com/office/drawing/2014/main" id="{C13491FB-F61E-4606-8DFA-6911A1EE8DA1}"/>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529443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E7913-7925-4DE6-9F05-1C5905065167}"/>
              </a:ext>
            </a:extLst>
          </p:cNvPr>
          <p:cNvSpPr>
            <a:spLocks noGrp="1"/>
          </p:cNvSpPr>
          <p:nvPr>
            <p:ph type="title"/>
          </p:nvPr>
        </p:nvSpPr>
        <p:spPr/>
        <p:txBody>
          <a:bodyPr/>
          <a:lstStyle/>
          <a:p>
            <a:r>
              <a:rPr lang="en-US"/>
              <a:t>LinkedIn Followers Total | BUSS</a:t>
            </a:r>
          </a:p>
        </p:txBody>
      </p:sp>
      <p:graphicFrame>
        <p:nvGraphicFramePr>
          <p:cNvPr id="6" name="Chart Placeholder 5">
            <a:extLst>
              <a:ext uri="{FF2B5EF4-FFF2-40B4-BE49-F238E27FC236}">
                <a16:creationId xmlns:a16="http://schemas.microsoft.com/office/drawing/2014/main" id="{19D4855A-3F6C-4BD3-92C9-4975729705D3}"/>
              </a:ext>
            </a:extLst>
          </p:cNvPr>
          <p:cNvGraphicFramePr>
            <a:graphicFrameLocks noGrp="1"/>
          </p:cNvGraphicFramePr>
          <p:nvPr>
            <p:ph type="chart" sz="quarter" idx="13"/>
            <p:extLst>
              <p:ext uri="{D42A27DB-BD31-4B8C-83A1-F6EECF244321}">
                <p14:modId xmlns:p14="http://schemas.microsoft.com/office/powerpoint/2010/main" val="2311439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2E856-BBCD-4C79-A549-819D4DE8D5B2}"/>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E45747F1-B072-4802-96EF-93A9B2BC91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595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E48B0-3257-41D6-AF12-0D9716449506}"/>
              </a:ext>
            </a:extLst>
          </p:cNvPr>
          <p:cNvSpPr>
            <a:spLocks noGrp="1"/>
          </p:cNvSpPr>
          <p:nvPr>
            <p:ph type="title"/>
          </p:nvPr>
        </p:nvSpPr>
        <p:spPr/>
        <p:txBody>
          <a:bodyPr/>
          <a:lstStyle/>
          <a:p>
            <a:r>
              <a:rPr lang="en-US"/>
              <a:t>LinkedIn Updates Table | BUSS - 1 of 5</a:t>
            </a:r>
          </a:p>
        </p:txBody>
      </p:sp>
      <p:graphicFrame>
        <p:nvGraphicFramePr>
          <p:cNvPr id="5" name="Table Placeholder 4">
            <a:extLst>
              <a:ext uri="{FF2B5EF4-FFF2-40B4-BE49-F238E27FC236}">
                <a16:creationId xmlns:a16="http://schemas.microsoft.com/office/drawing/2014/main" id="{ED065A0F-9F58-43CB-A713-F52C5CDD40CC}"/>
              </a:ext>
            </a:extLst>
          </p:cNvPr>
          <p:cNvGraphicFramePr>
            <a:graphicFrameLocks noGrp="1"/>
          </p:cNvGraphicFramePr>
          <p:nvPr>
            <p:ph type="tbl" sz="quarter" idx="13"/>
            <p:extLst>
              <p:ext uri="{D42A27DB-BD31-4B8C-83A1-F6EECF244321}">
                <p14:modId xmlns:p14="http://schemas.microsoft.com/office/powerpoint/2010/main" val="11316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42857534"/>
                    </a:ext>
                  </a:extLst>
                </a:gridCol>
                <a:gridCol w="905256">
                  <a:extLst>
                    <a:ext uri="{9D8B030D-6E8A-4147-A177-3AD203B41FA5}">
                      <a16:colId xmlns:a16="http://schemas.microsoft.com/office/drawing/2014/main" val="662093685"/>
                    </a:ext>
                  </a:extLst>
                </a:gridCol>
                <a:gridCol w="822960">
                  <a:extLst>
                    <a:ext uri="{9D8B030D-6E8A-4147-A177-3AD203B41FA5}">
                      <a16:colId xmlns:a16="http://schemas.microsoft.com/office/drawing/2014/main" val="2623806704"/>
                    </a:ext>
                  </a:extLst>
                </a:gridCol>
                <a:gridCol w="987552">
                  <a:extLst>
                    <a:ext uri="{9D8B030D-6E8A-4147-A177-3AD203B41FA5}">
                      <a16:colId xmlns:a16="http://schemas.microsoft.com/office/drawing/2014/main" val="808667264"/>
                    </a:ext>
                  </a:extLst>
                </a:gridCol>
                <a:gridCol w="987552">
                  <a:extLst>
                    <a:ext uri="{9D8B030D-6E8A-4147-A177-3AD203B41FA5}">
                      <a16:colId xmlns:a16="http://schemas.microsoft.com/office/drawing/2014/main" val="1777953153"/>
                    </a:ext>
                  </a:extLst>
                </a:gridCol>
                <a:gridCol w="987552">
                  <a:extLst>
                    <a:ext uri="{9D8B030D-6E8A-4147-A177-3AD203B41FA5}">
                      <a16:colId xmlns:a16="http://schemas.microsoft.com/office/drawing/2014/main" val="1008621937"/>
                    </a:ext>
                  </a:extLst>
                </a:gridCol>
                <a:gridCol w="987552">
                  <a:extLst>
                    <a:ext uri="{9D8B030D-6E8A-4147-A177-3AD203B41FA5}">
                      <a16:colId xmlns:a16="http://schemas.microsoft.com/office/drawing/2014/main" val="110728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28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- 2019-09-25 10:50:17</a:t>
                      </a:r>
                      <a:r>
                        <a:rPr kumimoji="0" lang="en-US" sz="1000" b="0" i="0" u="none" strike="noStrike" kern="1200" cap="none" spc="0" normalizeH="0" baseline="0" noProof="0">
                          <a:ln>
                            <a:noFill/>
                          </a:ln>
                          <a:solidFill>
                            <a:prstClr val="black"/>
                          </a:solidFill>
                          <a:effectLst/>
                          <a:uLnTx/>
                          <a:uFillTx/>
                          <a:latin typeface="+mn-lt"/>
                          <a:ea typeface="+mn-ea"/>
                          <a:cs typeface="+mn-cs"/>
                        </a:rPr>
                        <a:t>
  Only three weeks left until the biggest trade fair in the plastics and polymer industry! On behalf of the entire BUSS team, our CEO Philip Nising invites you to visit BUSS at the K 2019 from the 16th to the 23rd of October in Duesseldorf, Germany! Come and find us in hall 16 stand A59! 
Find out more about upcoming BUSS events here: https://bit.ly/2n86pP7
#k2019 #polymer #plastic #compounding #compounder #compound #masterbatch #rubber #pvc #compeo #buss 
https://lnkd.in/gX5m87h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https://i.ytimg.com/vi/04sd1-FOoc8/hqdefault.jpg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32702054"/>
                  </a:ext>
                </a:extLst>
              </a:tr>
            </a:tbl>
          </a:graphicData>
        </a:graphic>
      </p:graphicFrame>
      <p:sp>
        <p:nvSpPr>
          <p:cNvPr id="4" name="Text Placeholder 3">
            <a:extLst>
              <a:ext uri="{FF2B5EF4-FFF2-40B4-BE49-F238E27FC236}">
                <a16:creationId xmlns:a16="http://schemas.microsoft.com/office/drawing/2014/main" id="{47401D65-0EAC-4EF9-94F4-E2834EE54BBF}"/>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805326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6D20-E9B8-4B56-A860-405343B1F047}"/>
              </a:ext>
            </a:extLst>
          </p:cNvPr>
          <p:cNvSpPr>
            <a:spLocks noGrp="1"/>
          </p:cNvSpPr>
          <p:nvPr>
            <p:ph type="title"/>
          </p:nvPr>
        </p:nvSpPr>
        <p:spPr/>
        <p:txBody>
          <a:bodyPr/>
          <a:lstStyle/>
          <a:p>
            <a:r>
              <a:rPr lang="en-US"/>
              <a:t>LinkedIn Updates Table | BUSS - 2 of 5</a:t>
            </a:r>
          </a:p>
        </p:txBody>
      </p:sp>
      <p:graphicFrame>
        <p:nvGraphicFramePr>
          <p:cNvPr id="5" name="Table Placeholder 4">
            <a:extLst>
              <a:ext uri="{FF2B5EF4-FFF2-40B4-BE49-F238E27FC236}">
                <a16:creationId xmlns:a16="http://schemas.microsoft.com/office/drawing/2014/main" id="{4C6B55D1-9A39-468D-A016-3EF5AD36EDC1}"/>
              </a:ext>
            </a:extLst>
          </p:cNvPr>
          <p:cNvGraphicFramePr>
            <a:graphicFrameLocks noGrp="1"/>
          </p:cNvGraphicFramePr>
          <p:nvPr>
            <p:ph type="tbl" sz="quarter" idx="13"/>
            <p:extLst>
              <p:ext uri="{D42A27DB-BD31-4B8C-83A1-F6EECF244321}">
                <p14:modId xmlns:p14="http://schemas.microsoft.com/office/powerpoint/2010/main" val="54056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62563944"/>
                    </a:ext>
                  </a:extLst>
                </a:gridCol>
                <a:gridCol w="905256">
                  <a:extLst>
                    <a:ext uri="{9D8B030D-6E8A-4147-A177-3AD203B41FA5}">
                      <a16:colId xmlns:a16="http://schemas.microsoft.com/office/drawing/2014/main" val="2953065863"/>
                    </a:ext>
                  </a:extLst>
                </a:gridCol>
                <a:gridCol w="822960">
                  <a:extLst>
                    <a:ext uri="{9D8B030D-6E8A-4147-A177-3AD203B41FA5}">
                      <a16:colId xmlns:a16="http://schemas.microsoft.com/office/drawing/2014/main" val="1471269265"/>
                    </a:ext>
                  </a:extLst>
                </a:gridCol>
                <a:gridCol w="987552">
                  <a:extLst>
                    <a:ext uri="{9D8B030D-6E8A-4147-A177-3AD203B41FA5}">
                      <a16:colId xmlns:a16="http://schemas.microsoft.com/office/drawing/2014/main" val="3261540212"/>
                    </a:ext>
                  </a:extLst>
                </a:gridCol>
                <a:gridCol w="987552">
                  <a:extLst>
                    <a:ext uri="{9D8B030D-6E8A-4147-A177-3AD203B41FA5}">
                      <a16:colId xmlns:a16="http://schemas.microsoft.com/office/drawing/2014/main" val="2224544375"/>
                    </a:ext>
                  </a:extLst>
                </a:gridCol>
                <a:gridCol w="987552">
                  <a:extLst>
                    <a:ext uri="{9D8B030D-6E8A-4147-A177-3AD203B41FA5}">
                      <a16:colId xmlns:a16="http://schemas.microsoft.com/office/drawing/2014/main" val="1211593954"/>
                    </a:ext>
                  </a:extLst>
                </a:gridCol>
                <a:gridCol w="987552">
                  <a:extLst>
                    <a:ext uri="{9D8B030D-6E8A-4147-A177-3AD203B41FA5}">
                      <a16:colId xmlns:a16="http://schemas.microsoft.com/office/drawing/2014/main" val="81507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67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- 2019-09-04 14:25:05</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BUSS helps airplanes fly? Our BUSS Kneader series KX is specially designed to produce high quality anode paste, which is crucial to create aluminium. Because of its low density and high strength, aluminium is a key material for building airplanes. Read the full story here: https://bit.ly/2lDoovG 
Or simply meet us at the International Congress and Exhibition “Non-ferrous Metals and Minerals” in Krasnoyarsk, Russia to find out more about BUSS anode paste preparation technology!
#kneadertechnology #aluminium #aluminum #anode #anodepaste #mixing #metals #nonferrousmetals #minerals #ore #bauxite #kxkneader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https://media.licdn.com/dms/image/C5622AQEsG140djr6Vg/feedshare-shrink_1280/0?e=1573689600&amp;v=beta&amp;t=z7RLUvCU1Nb4v5Tz_3mRQG4WyAKIbT44gBoPTg7xCN4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3935754"/>
                  </a:ext>
                </a:extLst>
              </a:tr>
            </a:tbl>
          </a:graphicData>
        </a:graphic>
      </p:graphicFrame>
      <p:sp>
        <p:nvSpPr>
          <p:cNvPr id="4" name="Text Placeholder 3">
            <a:extLst>
              <a:ext uri="{FF2B5EF4-FFF2-40B4-BE49-F238E27FC236}">
                <a16:creationId xmlns:a16="http://schemas.microsoft.com/office/drawing/2014/main" id="{F148AAE3-FEA4-4A74-9CCB-31CA76341947}"/>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70540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98E15-3577-4349-930D-C28DD96E582F}"/>
              </a:ext>
            </a:extLst>
          </p:cNvPr>
          <p:cNvSpPr>
            <a:spLocks noGrp="1"/>
          </p:cNvSpPr>
          <p:nvPr>
            <p:ph type="title"/>
          </p:nvPr>
        </p:nvSpPr>
        <p:spPr/>
        <p:txBody>
          <a:bodyPr/>
          <a:lstStyle/>
          <a:p>
            <a:r>
              <a:rPr lang="en-US"/>
              <a:t>LinkedIn Updates Table | BUSS - 3 of 5</a:t>
            </a:r>
          </a:p>
        </p:txBody>
      </p:sp>
      <p:graphicFrame>
        <p:nvGraphicFramePr>
          <p:cNvPr id="5" name="Table Placeholder 4">
            <a:extLst>
              <a:ext uri="{FF2B5EF4-FFF2-40B4-BE49-F238E27FC236}">
                <a16:creationId xmlns:a16="http://schemas.microsoft.com/office/drawing/2014/main" id="{663633FF-CA1F-4240-BFC9-768B282D4D0E}"/>
              </a:ext>
            </a:extLst>
          </p:cNvPr>
          <p:cNvGraphicFramePr>
            <a:graphicFrameLocks noGrp="1"/>
          </p:cNvGraphicFramePr>
          <p:nvPr>
            <p:ph type="tbl" sz="quarter" idx="13"/>
            <p:extLst>
              <p:ext uri="{D42A27DB-BD31-4B8C-83A1-F6EECF244321}">
                <p14:modId xmlns:p14="http://schemas.microsoft.com/office/powerpoint/2010/main" val="367909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21047004"/>
                    </a:ext>
                  </a:extLst>
                </a:gridCol>
                <a:gridCol w="905256">
                  <a:extLst>
                    <a:ext uri="{9D8B030D-6E8A-4147-A177-3AD203B41FA5}">
                      <a16:colId xmlns:a16="http://schemas.microsoft.com/office/drawing/2014/main" val="1207163655"/>
                    </a:ext>
                  </a:extLst>
                </a:gridCol>
                <a:gridCol w="822960">
                  <a:extLst>
                    <a:ext uri="{9D8B030D-6E8A-4147-A177-3AD203B41FA5}">
                      <a16:colId xmlns:a16="http://schemas.microsoft.com/office/drawing/2014/main" val="4146098079"/>
                    </a:ext>
                  </a:extLst>
                </a:gridCol>
                <a:gridCol w="987552">
                  <a:extLst>
                    <a:ext uri="{9D8B030D-6E8A-4147-A177-3AD203B41FA5}">
                      <a16:colId xmlns:a16="http://schemas.microsoft.com/office/drawing/2014/main" val="364138362"/>
                    </a:ext>
                  </a:extLst>
                </a:gridCol>
                <a:gridCol w="987552">
                  <a:extLst>
                    <a:ext uri="{9D8B030D-6E8A-4147-A177-3AD203B41FA5}">
                      <a16:colId xmlns:a16="http://schemas.microsoft.com/office/drawing/2014/main" val="3838744992"/>
                    </a:ext>
                  </a:extLst>
                </a:gridCol>
                <a:gridCol w="987552">
                  <a:extLst>
                    <a:ext uri="{9D8B030D-6E8A-4147-A177-3AD203B41FA5}">
                      <a16:colId xmlns:a16="http://schemas.microsoft.com/office/drawing/2014/main" val="4285534385"/>
                    </a:ext>
                  </a:extLst>
                </a:gridCol>
                <a:gridCol w="987552">
                  <a:extLst>
                    <a:ext uri="{9D8B030D-6E8A-4147-A177-3AD203B41FA5}">
                      <a16:colId xmlns:a16="http://schemas.microsoft.com/office/drawing/2014/main" val="411415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857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- 2019-08-08 13:19:29</a:t>
                      </a:r>
                      <a:r>
                        <a:rPr kumimoji="0" lang="en-US" sz="1000" b="0" i="0" u="none" strike="noStrike" kern="1200" cap="none" spc="0" normalizeH="0" baseline="0" noProof="0">
                          <a:ln>
                            <a:noFill/>
                          </a:ln>
                          <a:solidFill>
                            <a:prstClr val="black"/>
                          </a:solidFill>
                          <a:effectLst/>
                          <a:uLnTx/>
                          <a:uFillTx/>
                          <a:latin typeface="+mn-lt"/>
                          <a:ea typeface="+mn-ea"/>
                          <a:cs typeface="+mn-cs"/>
                        </a:rPr>
                        <a:t>
  It’s the 8th day of the 8th month! What better day to celebrate our COMPEO 88? Are you aware of the fact that the COMPEO compounder series offers the option to add two side-feeders? These allow to feed increased amounts of fillers and distribute them homogeneously in the downstream mixing zone. Thanks to that, filler loadings of up to 90% are possible! ATH in a Polyethylene matrix for instance, for halogen-free flame retardant compounds. Incredible? No, just incredibly different.
More about COMPEO: https://bit.ly/2KCrkSt
#compeo #compounding #compounder #compound #polymer #polyethylene #incredible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https://media.licdn.com/dms/image/C5622AQFzWLaVCWon6g/feedshare-shrink_1280/0?e=1573689600&amp;v=beta&amp;t=Q5aUDmstQuJGryBlBl-m6ZO3FhAK2nByk80rjwdzMkQ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7970831"/>
                  </a:ext>
                </a:extLst>
              </a:tr>
            </a:tbl>
          </a:graphicData>
        </a:graphic>
      </p:graphicFrame>
      <p:sp>
        <p:nvSpPr>
          <p:cNvPr id="4" name="Text Placeholder 3">
            <a:extLst>
              <a:ext uri="{FF2B5EF4-FFF2-40B4-BE49-F238E27FC236}">
                <a16:creationId xmlns:a16="http://schemas.microsoft.com/office/drawing/2014/main" id="{17B236FD-E0EB-4F60-AB79-170B68052BED}"/>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099687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C222C-4965-448B-B16D-4C60D9BB8E2B}"/>
              </a:ext>
            </a:extLst>
          </p:cNvPr>
          <p:cNvSpPr>
            <a:spLocks noGrp="1"/>
          </p:cNvSpPr>
          <p:nvPr>
            <p:ph type="title"/>
          </p:nvPr>
        </p:nvSpPr>
        <p:spPr/>
        <p:txBody>
          <a:bodyPr/>
          <a:lstStyle/>
          <a:p>
            <a:r>
              <a:rPr lang="en-US"/>
              <a:t>LinkedIn Updates Table | BUSS - 4 of 5</a:t>
            </a:r>
          </a:p>
        </p:txBody>
      </p:sp>
      <p:graphicFrame>
        <p:nvGraphicFramePr>
          <p:cNvPr id="5" name="Table Placeholder 4">
            <a:extLst>
              <a:ext uri="{FF2B5EF4-FFF2-40B4-BE49-F238E27FC236}">
                <a16:creationId xmlns:a16="http://schemas.microsoft.com/office/drawing/2014/main" id="{F7F727A7-31E3-429C-B5AF-DD4506B2465F}"/>
              </a:ext>
            </a:extLst>
          </p:cNvPr>
          <p:cNvGraphicFramePr>
            <a:graphicFrameLocks noGrp="1"/>
          </p:cNvGraphicFramePr>
          <p:nvPr>
            <p:ph type="tbl" sz="quarter" idx="13"/>
            <p:extLst>
              <p:ext uri="{D42A27DB-BD31-4B8C-83A1-F6EECF244321}">
                <p14:modId xmlns:p14="http://schemas.microsoft.com/office/powerpoint/2010/main" val="270803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284348"/>
                    </a:ext>
                  </a:extLst>
                </a:gridCol>
                <a:gridCol w="905256">
                  <a:extLst>
                    <a:ext uri="{9D8B030D-6E8A-4147-A177-3AD203B41FA5}">
                      <a16:colId xmlns:a16="http://schemas.microsoft.com/office/drawing/2014/main" val="3824525412"/>
                    </a:ext>
                  </a:extLst>
                </a:gridCol>
                <a:gridCol w="822960">
                  <a:extLst>
                    <a:ext uri="{9D8B030D-6E8A-4147-A177-3AD203B41FA5}">
                      <a16:colId xmlns:a16="http://schemas.microsoft.com/office/drawing/2014/main" val="3351758798"/>
                    </a:ext>
                  </a:extLst>
                </a:gridCol>
                <a:gridCol w="987552">
                  <a:extLst>
                    <a:ext uri="{9D8B030D-6E8A-4147-A177-3AD203B41FA5}">
                      <a16:colId xmlns:a16="http://schemas.microsoft.com/office/drawing/2014/main" val="10064960"/>
                    </a:ext>
                  </a:extLst>
                </a:gridCol>
                <a:gridCol w="987552">
                  <a:extLst>
                    <a:ext uri="{9D8B030D-6E8A-4147-A177-3AD203B41FA5}">
                      <a16:colId xmlns:a16="http://schemas.microsoft.com/office/drawing/2014/main" val="2248831397"/>
                    </a:ext>
                  </a:extLst>
                </a:gridCol>
                <a:gridCol w="987552">
                  <a:extLst>
                    <a:ext uri="{9D8B030D-6E8A-4147-A177-3AD203B41FA5}">
                      <a16:colId xmlns:a16="http://schemas.microsoft.com/office/drawing/2014/main" val="423304620"/>
                    </a:ext>
                  </a:extLst>
                </a:gridCol>
                <a:gridCol w="987552">
                  <a:extLst>
                    <a:ext uri="{9D8B030D-6E8A-4147-A177-3AD203B41FA5}">
                      <a16:colId xmlns:a16="http://schemas.microsoft.com/office/drawing/2014/main" val="11259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603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- 2019-07-24 15:15:14</a:t>
                      </a:r>
                      <a:r>
                        <a:rPr kumimoji="0" lang="en-US" sz="1000" b="0" i="0" u="none" strike="noStrike" kern="1200" cap="none" spc="0" normalizeH="0" baseline="0" noProof="0">
                          <a:ln>
                            <a:noFill/>
                          </a:ln>
                          <a:solidFill>
                            <a:prstClr val="black"/>
                          </a:solidFill>
                          <a:effectLst/>
                          <a:uLnTx/>
                          <a:uFillTx/>
                          <a:latin typeface="+mn-lt"/>
                          <a:ea typeface="+mn-ea"/>
                          <a:cs typeface="+mn-cs"/>
                        </a:rPr>
                        <a:t>
  Our pilot compounder COMPEO 55 is well and truly launched! Now it’s time for the production-sized machines to be sent out. In September, BUSS will deliver the first COMPEO 88 to Benelux. With a processing length of 25 L/D the COMPEO 88 is optimally configurated for processing masterbatch, achieving a throughput rate of up to 850 kg/h. Our COMPEO fleet is ready for take off and we have the next big thing waiting for you at K'2019 in October! Stay tuned for more info!
More about COMPEO: https://bit.ly/2JPt4bG 
#compounder #compounding #compound #masterbatch #processtechnology #throughput #screwdiameter #compeo #machinedesign #machinesize #configuration #modular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https://media.licdn.com/dms/image/C5622AQEY26QHXvaz0Q/feedshare-shrink_1280/0?e=1573689600&amp;v=beta&amp;t=qflilwhHWDqP5v3XHwH_751DTrSJ6ueSHu3TcexoK3Q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6707947"/>
                  </a:ext>
                </a:extLst>
              </a:tr>
            </a:tbl>
          </a:graphicData>
        </a:graphic>
      </p:graphicFrame>
      <p:sp>
        <p:nvSpPr>
          <p:cNvPr id="4" name="Text Placeholder 3">
            <a:extLst>
              <a:ext uri="{FF2B5EF4-FFF2-40B4-BE49-F238E27FC236}">
                <a16:creationId xmlns:a16="http://schemas.microsoft.com/office/drawing/2014/main" id="{B62EEF46-3F2F-44C9-890D-B58275D5C8E6}"/>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3552849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47A3F-FBD4-43ED-814C-EEA7B08C4343}"/>
              </a:ext>
            </a:extLst>
          </p:cNvPr>
          <p:cNvSpPr>
            <a:spLocks noGrp="1"/>
          </p:cNvSpPr>
          <p:nvPr>
            <p:ph type="title"/>
          </p:nvPr>
        </p:nvSpPr>
        <p:spPr/>
        <p:txBody>
          <a:bodyPr/>
          <a:lstStyle/>
          <a:p>
            <a:r>
              <a:rPr lang="en-US"/>
              <a:t>LinkedIn Updates Table | BUSS - 5 of 5</a:t>
            </a:r>
          </a:p>
        </p:txBody>
      </p:sp>
      <p:graphicFrame>
        <p:nvGraphicFramePr>
          <p:cNvPr id="5" name="Table Placeholder 4">
            <a:extLst>
              <a:ext uri="{FF2B5EF4-FFF2-40B4-BE49-F238E27FC236}">
                <a16:creationId xmlns:a16="http://schemas.microsoft.com/office/drawing/2014/main" id="{22F5B52B-8045-40B2-9520-1A9102D5210F}"/>
              </a:ext>
            </a:extLst>
          </p:cNvPr>
          <p:cNvGraphicFramePr>
            <a:graphicFrameLocks noGrp="1"/>
          </p:cNvGraphicFramePr>
          <p:nvPr>
            <p:ph type="tbl" sz="quarter" idx="13"/>
            <p:extLst>
              <p:ext uri="{D42A27DB-BD31-4B8C-83A1-F6EECF244321}">
                <p14:modId xmlns:p14="http://schemas.microsoft.com/office/powerpoint/2010/main" val="189316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57083960"/>
                    </a:ext>
                  </a:extLst>
                </a:gridCol>
                <a:gridCol w="905256">
                  <a:extLst>
                    <a:ext uri="{9D8B030D-6E8A-4147-A177-3AD203B41FA5}">
                      <a16:colId xmlns:a16="http://schemas.microsoft.com/office/drawing/2014/main" val="4039304307"/>
                    </a:ext>
                  </a:extLst>
                </a:gridCol>
                <a:gridCol w="822960">
                  <a:extLst>
                    <a:ext uri="{9D8B030D-6E8A-4147-A177-3AD203B41FA5}">
                      <a16:colId xmlns:a16="http://schemas.microsoft.com/office/drawing/2014/main" val="1810401894"/>
                    </a:ext>
                  </a:extLst>
                </a:gridCol>
                <a:gridCol w="987552">
                  <a:extLst>
                    <a:ext uri="{9D8B030D-6E8A-4147-A177-3AD203B41FA5}">
                      <a16:colId xmlns:a16="http://schemas.microsoft.com/office/drawing/2014/main" val="1933566282"/>
                    </a:ext>
                  </a:extLst>
                </a:gridCol>
                <a:gridCol w="987552">
                  <a:extLst>
                    <a:ext uri="{9D8B030D-6E8A-4147-A177-3AD203B41FA5}">
                      <a16:colId xmlns:a16="http://schemas.microsoft.com/office/drawing/2014/main" val="519375661"/>
                    </a:ext>
                  </a:extLst>
                </a:gridCol>
                <a:gridCol w="987552">
                  <a:extLst>
                    <a:ext uri="{9D8B030D-6E8A-4147-A177-3AD203B41FA5}">
                      <a16:colId xmlns:a16="http://schemas.microsoft.com/office/drawing/2014/main" val="2213843267"/>
                    </a:ext>
                  </a:extLst>
                </a:gridCol>
                <a:gridCol w="987552">
                  <a:extLst>
                    <a:ext uri="{9D8B030D-6E8A-4147-A177-3AD203B41FA5}">
                      <a16:colId xmlns:a16="http://schemas.microsoft.com/office/drawing/2014/main" val="222267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79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- 2019-07-10 11:47:21</a:t>
                      </a:r>
                      <a:r>
                        <a:rPr kumimoji="0" lang="en-US" sz="1000" b="0" i="0" u="none" strike="noStrike" kern="1200" cap="none" spc="0" normalizeH="0" baseline="0" noProof="0">
                          <a:ln>
                            <a:noFill/>
                          </a:ln>
                          <a:solidFill>
                            <a:prstClr val="black"/>
                          </a:solidFill>
                          <a:effectLst/>
                          <a:uLnTx/>
                          <a:uFillTx/>
                          <a:latin typeface="+mn-lt"/>
                          <a:ea typeface="+mn-ea"/>
                          <a:cs typeface="+mn-cs"/>
                        </a:rPr>
                        <a:t>
  Last month was the hottest June ever recorded worldwide. That got us thinking: which compound might be the most important one during a heat wave? Our answer: HFFR cable compounds! Regular flame retardant cables based on halogen produce toxic gases when burning. But HFFR cables are true life savers. Find out how COMPEO ensures the excellent insulation and flame retardancy properties of HFFR cable compounds: https://bit.ly/2G4vtx4
#hffr #halogenfree #flameretardant #flame #retardant #hffrcables #cable #cablecompounds #compound #compounding #compunding #safety #standards #heatwave #firesafety #compeo #compounder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https://media.licdn.com/dms/image/C5622AQH5PfAMhwwBoA/feedshare-shrink_1280/0?e=1573689600&amp;v=beta&amp;t=w3KbfWjUrTY7LCip9E1K1H0ylTAXZlAEX-Rtnbbu-FI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3939704"/>
                  </a:ext>
                </a:extLst>
              </a:tr>
            </a:tbl>
          </a:graphicData>
        </a:graphic>
      </p:graphicFrame>
      <p:sp>
        <p:nvSpPr>
          <p:cNvPr id="4" name="Text Placeholder 3">
            <a:extLst>
              <a:ext uri="{FF2B5EF4-FFF2-40B4-BE49-F238E27FC236}">
                <a16:creationId xmlns:a16="http://schemas.microsoft.com/office/drawing/2014/main" id="{DC442B03-71A3-4C35-A7B9-5A6C998AA35B}"/>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342462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78220-1F56-4578-82DE-497A4C6CFBE1}"/>
              </a:ext>
            </a:extLst>
          </p:cNvPr>
          <p:cNvSpPr>
            <a:spLocks noGrp="1"/>
          </p:cNvSpPr>
          <p:nvPr>
            <p:ph type="title"/>
          </p:nvPr>
        </p:nvSpPr>
        <p:spPr/>
        <p:txBody>
          <a:bodyPr/>
          <a:lstStyle/>
          <a:p>
            <a:r>
              <a:rPr lang="en-US"/>
              <a:t>LinkedIn Interaction Rate | BUSS</a:t>
            </a:r>
          </a:p>
        </p:txBody>
      </p:sp>
      <p:graphicFrame>
        <p:nvGraphicFramePr>
          <p:cNvPr id="6" name="Chart Placeholder 5">
            <a:extLst>
              <a:ext uri="{FF2B5EF4-FFF2-40B4-BE49-F238E27FC236}">
                <a16:creationId xmlns:a16="http://schemas.microsoft.com/office/drawing/2014/main" id="{E3D4B946-E7B2-4F04-A9C8-81B91E242E26}"/>
              </a:ext>
            </a:extLst>
          </p:cNvPr>
          <p:cNvGraphicFramePr>
            <a:graphicFrameLocks noGrp="1"/>
          </p:cNvGraphicFramePr>
          <p:nvPr>
            <p:ph type="chart" sz="quarter" idx="13"/>
            <p:extLst>
              <p:ext uri="{D42A27DB-BD31-4B8C-83A1-F6EECF244321}">
                <p14:modId xmlns:p14="http://schemas.microsoft.com/office/powerpoint/2010/main" val="3968050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AC0DA-8272-481F-B9BA-AE4E7E2BECB0}"/>
              </a:ext>
            </a:extLst>
          </p:cNvPr>
          <p:cNvSpPr>
            <a:spLocks noGrp="1"/>
          </p:cNvSpPr>
          <p:nvPr>
            <p:ph type="body" sz="quarter" idx="14"/>
          </p:nvPr>
        </p:nvSpPr>
        <p:spPr/>
        <p:txBody>
          <a:bodyPr/>
          <a:lstStyle/>
          <a:p>
            <a:r>
              <a:rPr lang="en-US"/>
              <a:t>07/01/2019 - 09/30/2019</a:t>
            </a:r>
          </a:p>
        </p:txBody>
      </p:sp>
      <p:sp>
        <p:nvSpPr>
          <p:cNvPr id="5" name="Footer Placeholder 4">
            <a:extLst>
              <a:ext uri="{FF2B5EF4-FFF2-40B4-BE49-F238E27FC236}">
                <a16:creationId xmlns:a16="http://schemas.microsoft.com/office/drawing/2014/main" id="{1E499283-AB30-40EE-BAD3-449E2B9B5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337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26E65-4B7F-4BAB-8009-5502D75D00AE}"/>
              </a:ext>
            </a:extLst>
          </p:cNvPr>
          <p:cNvSpPr>
            <a:spLocks noGrp="1"/>
          </p:cNvSpPr>
          <p:nvPr>
            <p:ph type="title"/>
          </p:nvPr>
        </p:nvSpPr>
        <p:spPr/>
        <p:txBody>
          <a:bodyPr/>
          <a:lstStyle/>
          <a:p>
            <a:r>
              <a:rPr lang="en-US"/>
              <a:t>LinkedIn Hashtag Detection | BUSS - 1 of 3</a:t>
            </a:r>
          </a:p>
        </p:txBody>
      </p:sp>
      <p:graphicFrame>
        <p:nvGraphicFramePr>
          <p:cNvPr id="5" name="Table Placeholder 4">
            <a:extLst>
              <a:ext uri="{FF2B5EF4-FFF2-40B4-BE49-F238E27FC236}">
                <a16:creationId xmlns:a16="http://schemas.microsoft.com/office/drawing/2014/main" id="{31D9F380-44BE-468D-8DF6-E2356F5EDF78}"/>
              </a:ext>
            </a:extLst>
          </p:cNvPr>
          <p:cNvGraphicFramePr>
            <a:graphicFrameLocks noGrp="1"/>
          </p:cNvGraphicFramePr>
          <p:nvPr>
            <p:ph type="tbl" sz="quarter" idx="13"/>
            <p:extLst>
              <p:ext uri="{D42A27DB-BD31-4B8C-83A1-F6EECF244321}">
                <p14:modId xmlns:p14="http://schemas.microsoft.com/office/powerpoint/2010/main" val="2484064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1935460"/>
                    </a:ext>
                  </a:extLst>
                </a:gridCol>
                <a:gridCol w="1481328">
                  <a:extLst>
                    <a:ext uri="{9D8B030D-6E8A-4147-A177-3AD203B41FA5}">
                      <a16:colId xmlns:a16="http://schemas.microsoft.com/office/drawing/2014/main" val="2766741993"/>
                    </a:ext>
                  </a:extLst>
                </a:gridCol>
                <a:gridCol w="1481328">
                  <a:extLst>
                    <a:ext uri="{9D8B030D-6E8A-4147-A177-3AD203B41FA5}">
                      <a16:colId xmlns:a16="http://schemas.microsoft.com/office/drawing/2014/main" val="2657700919"/>
                    </a:ext>
                  </a:extLst>
                </a:gridCol>
                <a:gridCol w="1481328">
                  <a:extLst>
                    <a:ext uri="{9D8B030D-6E8A-4147-A177-3AD203B41FA5}">
                      <a16:colId xmlns:a16="http://schemas.microsoft.com/office/drawing/2014/main" val="3777357644"/>
                    </a:ext>
                  </a:extLst>
                </a:gridCol>
                <a:gridCol w="1481328">
                  <a:extLst>
                    <a:ext uri="{9D8B030D-6E8A-4147-A177-3AD203B41FA5}">
                      <a16:colId xmlns:a16="http://schemas.microsoft.com/office/drawing/2014/main" val="3854517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56481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extLst>
                  <a:ext uri="{0D108BD9-81ED-4DB2-BD59-A6C34878D82A}">
                    <a16:rowId xmlns:a16="http://schemas.microsoft.com/office/drawing/2014/main" val="267614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extLst>
                  <a:ext uri="{0D108BD9-81ED-4DB2-BD59-A6C34878D82A}">
                    <a16:rowId xmlns:a16="http://schemas.microsoft.com/office/drawing/2014/main" val="201003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extLst>
                  <a:ext uri="{0D108BD9-81ED-4DB2-BD59-A6C34878D82A}">
                    <a16:rowId xmlns:a16="http://schemas.microsoft.com/office/drawing/2014/main" val="117909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extLst>
                  <a:ext uri="{0D108BD9-81ED-4DB2-BD59-A6C34878D82A}">
                    <a16:rowId xmlns:a16="http://schemas.microsoft.com/office/drawing/2014/main" val="293206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extLst>
                  <a:ext uri="{0D108BD9-81ED-4DB2-BD59-A6C34878D82A}">
                    <a16:rowId xmlns:a16="http://schemas.microsoft.com/office/drawing/2014/main" val="201131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4260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extLst>
                  <a:ext uri="{0D108BD9-81ED-4DB2-BD59-A6C34878D82A}">
                    <a16:rowId xmlns:a16="http://schemas.microsoft.com/office/drawing/2014/main" val="251253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#polyethylene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6638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#incredible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82904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265341787"/>
                  </a:ext>
                </a:extLst>
              </a:tr>
            </a:tbl>
          </a:graphicData>
        </a:graphic>
      </p:graphicFrame>
      <p:sp>
        <p:nvSpPr>
          <p:cNvPr id="4" name="Text Placeholder 3">
            <a:extLst>
              <a:ext uri="{FF2B5EF4-FFF2-40B4-BE49-F238E27FC236}">
                <a16:creationId xmlns:a16="http://schemas.microsoft.com/office/drawing/2014/main" id="{9B07290F-E8AB-4DF4-ABD4-22FADD59C274}"/>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164549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099D-ECDE-4022-98BE-CD0871353981}"/>
              </a:ext>
            </a:extLst>
          </p:cNvPr>
          <p:cNvSpPr>
            <a:spLocks noGrp="1"/>
          </p:cNvSpPr>
          <p:nvPr>
            <p:ph type="title"/>
          </p:nvPr>
        </p:nvSpPr>
        <p:spPr/>
        <p:txBody>
          <a:bodyPr/>
          <a:lstStyle/>
          <a:p>
            <a:r>
              <a:rPr lang="en-US"/>
              <a:t>LinkedIn Hashtag Detection | BUSS - 2 of 3</a:t>
            </a:r>
          </a:p>
        </p:txBody>
      </p:sp>
      <p:graphicFrame>
        <p:nvGraphicFramePr>
          <p:cNvPr id="5" name="Table Placeholder 4">
            <a:extLst>
              <a:ext uri="{FF2B5EF4-FFF2-40B4-BE49-F238E27FC236}">
                <a16:creationId xmlns:a16="http://schemas.microsoft.com/office/drawing/2014/main" id="{AF0924CE-6B6F-49DD-8B6F-5A8C06C1A501}"/>
              </a:ext>
            </a:extLst>
          </p:cNvPr>
          <p:cNvGraphicFramePr>
            <a:graphicFrameLocks noGrp="1"/>
          </p:cNvGraphicFramePr>
          <p:nvPr>
            <p:ph type="tbl" sz="quarter" idx="13"/>
            <p:extLst>
              <p:ext uri="{D42A27DB-BD31-4B8C-83A1-F6EECF244321}">
                <p14:modId xmlns:p14="http://schemas.microsoft.com/office/powerpoint/2010/main" val="110437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77171760"/>
                    </a:ext>
                  </a:extLst>
                </a:gridCol>
                <a:gridCol w="1481328">
                  <a:extLst>
                    <a:ext uri="{9D8B030D-6E8A-4147-A177-3AD203B41FA5}">
                      <a16:colId xmlns:a16="http://schemas.microsoft.com/office/drawing/2014/main" val="2565344526"/>
                    </a:ext>
                  </a:extLst>
                </a:gridCol>
                <a:gridCol w="1481328">
                  <a:extLst>
                    <a:ext uri="{9D8B030D-6E8A-4147-A177-3AD203B41FA5}">
                      <a16:colId xmlns:a16="http://schemas.microsoft.com/office/drawing/2014/main" val="1854333021"/>
                    </a:ext>
                  </a:extLst>
                </a:gridCol>
                <a:gridCol w="1481328">
                  <a:extLst>
                    <a:ext uri="{9D8B030D-6E8A-4147-A177-3AD203B41FA5}">
                      <a16:colId xmlns:a16="http://schemas.microsoft.com/office/drawing/2014/main" val="4105376580"/>
                    </a:ext>
                  </a:extLst>
                </a:gridCol>
                <a:gridCol w="1481328">
                  <a:extLst>
                    <a:ext uri="{9D8B030D-6E8A-4147-A177-3AD203B41FA5}">
                      <a16:colId xmlns:a16="http://schemas.microsoft.com/office/drawing/2014/main" val="334993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300722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#aluminium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33206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#aluminum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128580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531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#hffr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687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#anodepaste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616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0553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#nonferrousmetals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64937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#minerals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980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03335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#bauxite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80346566"/>
                  </a:ext>
                </a:extLst>
              </a:tr>
            </a:tbl>
          </a:graphicData>
        </a:graphic>
      </p:graphicFrame>
      <p:sp>
        <p:nvSpPr>
          <p:cNvPr id="4" name="Text Placeholder 3">
            <a:extLst>
              <a:ext uri="{FF2B5EF4-FFF2-40B4-BE49-F238E27FC236}">
                <a16:creationId xmlns:a16="http://schemas.microsoft.com/office/drawing/2014/main" id="{11A87385-50CC-4B7C-AB07-29EC42517BA9}"/>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765023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5F03C-CFEA-41A6-AB75-ED38E95FE271}"/>
              </a:ext>
            </a:extLst>
          </p:cNvPr>
          <p:cNvSpPr>
            <a:spLocks noGrp="1"/>
          </p:cNvSpPr>
          <p:nvPr>
            <p:ph type="title"/>
          </p:nvPr>
        </p:nvSpPr>
        <p:spPr/>
        <p:txBody>
          <a:bodyPr/>
          <a:lstStyle/>
          <a:p>
            <a:r>
              <a:rPr lang="en-US"/>
              <a:t>LinkedIn Hashtag Detection | BUSS - 3 of 3</a:t>
            </a:r>
          </a:p>
        </p:txBody>
      </p:sp>
      <p:graphicFrame>
        <p:nvGraphicFramePr>
          <p:cNvPr id="5" name="Table Placeholder 4">
            <a:extLst>
              <a:ext uri="{FF2B5EF4-FFF2-40B4-BE49-F238E27FC236}">
                <a16:creationId xmlns:a16="http://schemas.microsoft.com/office/drawing/2014/main" id="{7CE8612B-46EA-45E7-961F-F2AC914FF901}"/>
              </a:ext>
            </a:extLst>
          </p:cNvPr>
          <p:cNvGraphicFramePr>
            <a:graphicFrameLocks noGrp="1"/>
          </p:cNvGraphicFramePr>
          <p:nvPr>
            <p:ph type="tbl" sz="quarter" idx="13"/>
            <p:extLst>
              <p:ext uri="{D42A27DB-BD31-4B8C-83A1-F6EECF244321}">
                <p14:modId xmlns:p14="http://schemas.microsoft.com/office/powerpoint/2010/main" val="123072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8920621"/>
                    </a:ext>
                  </a:extLst>
                </a:gridCol>
                <a:gridCol w="1481328">
                  <a:extLst>
                    <a:ext uri="{9D8B030D-6E8A-4147-A177-3AD203B41FA5}">
                      <a16:colId xmlns:a16="http://schemas.microsoft.com/office/drawing/2014/main" val="3695477845"/>
                    </a:ext>
                  </a:extLst>
                </a:gridCol>
                <a:gridCol w="1481328">
                  <a:extLst>
                    <a:ext uri="{9D8B030D-6E8A-4147-A177-3AD203B41FA5}">
                      <a16:colId xmlns:a16="http://schemas.microsoft.com/office/drawing/2014/main" val="2235808626"/>
                    </a:ext>
                  </a:extLst>
                </a:gridCol>
                <a:gridCol w="1481328">
                  <a:extLst>
                    <a:ext uri="{9D8B030D-6E8A-4147-A177-3AD203B41FA5}">
                      <a16:colId xmlns:a16="http://schemas.microsoft.com/office/drawing/2014/main" val="3803343407"/>
                    </a:ext>
                  </a:extLst>
                </a:gridCol>
                <a:gridCol w="1481328">
                  <a:extLst>
                    <a:ext uri="{9D8B030D-6E8A-4147-A177-3AD203B41FA5}">
                      <a16:colId xmlns:a16="http://schemas.microsoft.com/office/drawing/2014/main" val="192221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103963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#kxkneader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2922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7767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83610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41493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#metals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67234021"/>
                  </a:ext>
                </a:extLst>
              </a:tr>
            </a:tbl>
          </a:graphicData>
        </a:graphic>
      </p:graphicFrame>
      <p:sp>
        <p:nvSpPr>
          <p:cNvPr id="4" name="Text Placeholder 3">
            <a:extLst>
              <a:ext uri="{FF2B5EF4-FFF2-40B4-BE49-F238E27FC236}">
                <a16:creationId xmlns:a16="http://schemas.microsoft.com/office/drawing/2014/main" id="{6DCA487D-02EB-4DC9-8C84-E49A177FD5D3}"/>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8445990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589</Words>
  <Application>Microsoft Office PowerPoint</Application>
  <PresentationFormat>On-screen Show (4:3)</PresentationFormat>
  <Paragraphs>250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LinkedIn Quartal</vt:lpstr>
      <vt:lpstr>LinkedIn Key Metrics Table | BUSS</vt:lpstr>
      <vt:lpstr>LinkedIn Followers Total | BUSS</vt:lpstr>
      <vt:lpstr>LinkedIn Updates Table | BUSS - 1 of 5</vt:lpstr>
      <vt:lpstr>LinkedIn Updates Table | BUSS - 2 of 5</vt:lpstr>
      <vt:lpstr>LinkedIn Updates Table | BUSS - 3 of 5</vt:lpstr>
      <vt:lpstr>LinkedIn Updates Table | BUSS - 4 of 5</vt:lpstr>
      <vt:lpstr>LinkedIn Updates Table | BUSS - 5 of 5</vt:lpstr>
      <vt:lpstr>LinkedIn Interaction Rate | BUSS</vt:lpstr>
      <vt:lpstr>LinkedIn Hashtag Detection | BUSS - 1 of 3</vt:lpstr>
      <vt:lpstr>LinkedIn Hashtag Detection | BUSS - 2 of 3</vt:lpstr>
      <vt:lpstr>LinkedIn Hashtag Detection | BUSS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2019-10-08T06:18:49Z</dcterms:created>
  <dcterms:modified xsi:type="dcterms:W3CDTF">2019-10-08T06:19:10Z</dcterms:modified>
</cp:coreProperties>
</file>