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C01C1-7596-47A5-8C2E-0BA9828A0385}"/>
              </a:ext>
            </a:extLst>
          </p:cNvPr>
          <p:cNvSpPr>
            <a:spLocks noGrp="1"/>
          </p:cNvSpPr>
          <p:nvPr>
            <p:ph type="title"/>
          </p:nvPr>
        </p:nvSpPr>
        <p:spPr/>
        <p:txBody>
          <a:bodyPr/>
          <a:lstStyle/>
          <a:p>
            <a:r>
              <a:rPr lang="en-US"/>
              <a:t>Instagram Posts Table | Gemeinde Ismaning - 1 of 10</a:t>
            </a:r>
          </a:p>
        </p:txBody>
      </p:sp>
      <p:graphicFrame>
        <p:nvGraphicFramePr>
          <p:cNvPr id="5" name="Table Placeholder 4">
            <a:extLst>
              <a:ext uri="{FF2B5EF4-FFF2-40B4-BE49-F238E27FC236}">
                <a16:creationId xmlns:a16="http://schemas.microsoft.com/office/drawing/2014/main" id="{651C5333-7C1E-4F3E-9B39-E5B6B2606991}"/>
              </a:ext>
            </a:extLst>
          </p:cNvPr>
          <p:cNvGraphicFramePr>
            <a:graphicFrameLocks noGrp="1"/>
          </p:cNvGraphicFramePr>
          <p:nvPr>
            <p:ph type="tbl" sz="quarter" idx="13"/>
            <p:extLst>
              <p:ext uri="{D42A27DB-BD31-4B8C-83A1-F6EECF244321}">
                <p14:modId xmlns:p14="http://schemas.microsoft.com/office/powerpoint/2010/main" val="1183040621"/>
              </p:ext>
            </p:extLst>
          </p:nvPr>
        </p:nvGraphicFramePr>
        <p:xfrm>
          <a:off x="457200" y="1731963"/>
          <a:ext cx="8229598" cy="548640"/>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626267778"/>
                    </a:ext>
                  </a:extLst>
                </a:gridCol>
                <a:gridCol w="1234439">
                  <a:extLst>
                    <a:ext uri="{9D8B030D-6E8A-4147-A177-3AD203B41FA5}">
                      <a16:colId xmlns:a16="http://schemas.microsoft.com/office/drawing/2014/main" val="3200295576"/>
                    </a:ext>
                  </a:extLst>
                </a:gridCol>
                <a:gridCol w="576072">
                  <a:extLst>
                    <a:ext uri="{9D8B030D-6E8A-4147-A177-3AD203B41FA5}">
                      <a16:colId xmlns:a16="http://schemas.microsoft.com/office/drawing/2014/main" val="380233047"/>
                    </a:ext>
                  </a:extLst>
                </a:gridCol>
                <a:gridCol w="576072">
                  <a:extLst>
                    <a:ext uri="{9D8B030D-6E8A-4147-A177-3AD203B41FA5}">
                      <a16:colId xmlns:a16="http://schemas.microsoft.com/office/drawing/2014/main" val="1773533564"/>
                    </a:ext>
                  </a:extLst>
                </a:gridCol>
                <a:gridCol w="576072">
                  <a:extLst>
                    <a:ext uri="{9D8B030D-6E8A-4147-A177-3AD203B41FA5}">
                      <a16:colId xmlns:a16="http://schemas.microsoft.com/office/drawing/2014/main" val="3689119015"/>
                    </a:ext>
                  </a:extLst>
                </a:gridCol>
                <a:gridCol w="576072">
                  <a:extLst>
                    <a:ext uri="{9D8B030D-6E8A-4147-A177-3AD203B41FA5}">
                      <a16:colId xmlns:a16="http://schemas.microsoft.com/office/drawing/2014/main" val="314098167"/>
                    </a:ext>
                  </a:extLst>
                </a:gridCol>
                <a:gridCol w="576072">
                  <a:extLst>
                    <a:ext uri="{9D8B030D-6E8A-4147-A177-3AD203B41FA5}">
                      <a16:colId xmlns:a16="http://schemas.microsoft.com/office/drawing/2014/main" val="996131694"/>
                    </a:ext>
                  </a:extLst>
                </a:gridCol>
                <a:gridCol w="576072">
                  <a:extLst>
                    <a:ext uri="{9D8B030D-6E8A-4147-A177-3AD203B41FA5}">
                      <a16:colId xmlns:a16="http://schemas.microsoft.com/office/drawing/2014/main" val="3041295598"/>
                    </a:ext>
                  </a:extLst>
                </a:gridCol>
                <a:gridCol w="576072">
                  <a:extLst>
                    <a:ext uri="{9D8B030D-6E8A-4147-A177-3AD203B41FA5}">
                      <a16:colId xmlns:a16="http://schemas.microsoft.com/office/drawing/2014/main" val="777302733"/>
                    </a:ext>
                  </a:extLst>
                </a:gridCol>
                <a:gridCol w="576072">
                  <a:extLst>
                    <a:ext uri="{9D8B030D-6E8A-4147-A177-3AD203B41FA5}">
                      <a16:colId xmlns:a16="http://schemas.microsoft.com/office/drawing/2014/main" val="3545371967"/>
                    </a:ext>
                  </a:extLst>
                </a:gridCol>
                <a:gridCol w="576072">
                  <a:extLst>
                    <a:ext uri="{9D8B030D-6E8A-4147-A177-3AD203B41FA5}">
                      <a16:colId xmlns:a16="http://schemas.microsoft.com/office/drawing/2014/main" val="32629604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775347592"/>
                  </a:ext>
                </a:extLst>
              </a:tr>
            </a:tbl>
          </a:graphicData>
        </a:graphic>
      </p:graphicFrame>
      <p:sp>
        <p:nvSpPr>
          <p:cNvPr id="4" name="Text Placeholder 3">
            <a:extLst>
              <a:ext uri="{FF2B5EF4-FFF2-40B4-BE49-F238E27FC236}">
                <a16:creationId xmlns:a16="http://schemas.microsoft.com/office/drawing/2014/main" id="{0159A55D-60F8-44FD-92D4-FF6B97713570}"/>
              </a:ext>
            </a:extLst>
          </p:cNvPr>
          <p:cNvSpPr>
            <a:spLocks noGrp="1"/>
          </p:cNvSpPr>
          <p:nvPr>
            <p:ph type="body" sz="quarter" idx="14"/>
          </p:nvPr>
        </p:nvSpPr>
        <p:spPr/>
        <p:txBody>
          <a:bodyPr/>
          <a:lstStyle/>
          <a:p>
            <a:r>
              <a:rPr lang="en-US"/>
              <a:t>06/30/2019 - 07/06/2019</a:t>
            </a:r>
          </a:p>
        </p:txBody>
      </p:sp>
    </p:spTree>
    <p:extLst>
      <p:ext uri="{BB962C8B-B14F-4D97-AF65-F5344CB8AC3E}">
        <p14:creationId xmlns:p14="http://schemas.microsoft.com/office/powerpoint/2010/main" val="3242228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C06B8-95AF-43B1-BA2A-5BB4A0BF8275}"/>
              </a:ext>
            </a:extLst>
          </p:cNvPr>
          <p:cNvSpPr>
            <a:spLocks noGrp="1"/>
          </p:cNvSpPr>
          <p:nvPr>
            <p:ph type="title"/>
          </p:nvPr>
        </p:nvSpPr>
        <p:spPr/>
        <p:txBody>
          <a:bodyPr/>
          <a:lstStyle/>
          <a:p>
            <a:r>
              <a:rPr lang="en-US"/>
              <a:t>Instagram Posts Table | Gemeinde Ismaning - 2 of 10</a:t>
            </a:r>
          </a:p>
        </p:txBody>
      </p:sp>
      <p:graphicFrame>
        <p:nvGraphicFramePr>
          <p:cNvPr id="5" name="Table Placeholder 4">
            <a:extLst>
              <a:ext uri="{FF2B5EF4-FFF2-40B4-BE49-F238E27FC236}">
                <a16:creationId xmlns:a16="http://schemas.microsoft.com/office/drawing/2014/main" id="{F9D6204A-5E35-4144-A7FF-3846FBA62D7A}"/>
              </a:ext>
            </a:extLst>
          </p:cNvPr>
          <p:cNvGraphicFramePr>
            <a:graphicFrameLocks noGrp="1"/>
          </p:cNvGraphicFramePr>
          <p:nvPr>
            <p:ph type="tbl" sz="quarter" idx="13"/>
            <p:extLst>
              <p:ext uri="{D42A27DB-BD31-4B8C-83A1-F6EECF244321}">
                <p14:modId xmlns:p14="http://schemas.microsoft.com/office/powerpoint/2010/main" val="415860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20847935"/>
                    </a:ext>
                  </a:extLst>
                </a:gridCol>
                <a:gridCol w="1234439">
                  <a:extLst>
                    <a:ext uri="{9D8B030D-6E8A-4147-A177-3AD203B41FA5}">
                      <a16:colId xmlns:a16="http://schemas.microsoft.com/office/drawing/2014/main" val="368150021"/>
                    </a:ext>
                  </a:extLst>
                </a:gridCol>
                <a:gridCol w="576072">
                  <a:extLst>
                    <a:ext uri="{9D8B030D-6E8A-4147-A177-3AD203B41FA5}">
                      <a16:colId xmlns:a16="http://schemas.microsoft.com/office/drawing/2014/main" val="1047863330"/>
                    </a:ext>
                  </a:extLst>
                </a:gridCol>
                <a:gridCol w="576072">
                  <a:extLst>
                    <a:ext uri="{9D8B030D-6E8A-4147-A177-3AD203B41FA5}">
                      <a16:colId xmlns:a16="http://schemas.microsoft.com/office/drawing/2014/main" val="674262890"/>
                    </a:ext>
                  </a:extLst>
                </a:gridCol>
                <a:gridCol w="576072">
                  <a:extLst>
                    <a:ext uri="{9D8B030D-6E8A-4147-A177-3AD203B41FA5}">
                      <a16:colId xmlns:a16="http://schemas.microsoft.com/office/drawing/2014/main" val="1511034341"/>
                    </a:ext>
                  </a:extLst>
                </a:gridCol>
                <a:gridCol w="576072">
                  <a:extLst>
                    <a:ext uri="{9D8B030D-6E8A-4147-A177-3AD203B41FA5}">
                      <a16:colId xmlns:a16="http://schemas.microsoft.com/office/drawing/2014/main" val="1412756834"/>
                    </a:ext>
                  </a:extLst>
                </a:gridCol>
                <a:gridCol w="576072">
                  <a:extLst>
                    <a:ext uri="{9D8B030D-6E8A-4147-A177-3AD203B41FA5}">
                      <a16:colId xmlns:a16="http://schemas.microsoft.com/office/drawing/2014/main" val="2564367877"/>
                    </a:ext>
                  </a:extLst>
                </a:gridCol>
                <a:gridCol w="576072">
                  <a:extLst>
                    <a:ext uri="{9D8B030D-6E8A-4147-A177-3AD203B41FA5}">
                      <a16:colId xmlns:a16="http://schemas.microsoft.com/office/drawing/2014/main" val="1313278103"/>
                    </a:ext>
                  </a:extLst>
                </a:gridCol>
                <a:gridCol w="576072">
                  <a:extLst>
                    <a:ext uri="{9D8B030D-6E8A-4147-A177-3AD203B41FA5}">
                      <a16:colId xmlns:a16="http://schemas.microsoft.com/office/drawing/2014/main" val="3378670462"/>
                    </a:ext>
                  </a:extLst>
                </a:gridCol>
                <a:gridCol w="576072">
                  <a:extLst>
                    <a:ext uri="{9D8B030D-6E8A-4147-A177-3AD203B41FA5}">
                      <a16:colId xmlns:a16="http://schemas.microsoft.com/office/drawing/2014/main" val="2759929447"/>
                    </a:ext>
                  </a:extLst>
                </a:gridCol>
                <a:gridCol w="576072">
                  <a:extLst>
                    <a:ext uri="{9D8B030D-6E8A-4147-A177-3AD203B41FA5}">
                      <a16:colId xmlns:a16="http://schemas.microsoft.com/office/drawing/2014/main" val="37306308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031314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ismaning.de - 2019-07-05 21:24:16</a:t>
                      </a:r>
                      <a:r>
                        <a:rPr kumimoji="0" lang="de-DE" sz="1000" b="0" i="0" u="none" strike="noStrike" kern="1200" cap="none" spc="0" normalizeH="0" baseline="0" noProof="0">
                          <a:ln>
                            <a:noFill/>
                          </a:ln>
                          <a:solidFill>
                            <a:prstClr val="black"/>
                          </a:solidFill>
                          <a:effectLst/>
                          <a:uLnTx/>
                          <a:uFillTx/>
                          <a:latin typeface="+mn-lt"/>
                          <a:ea typeface="+mn-ea"/>
                          <a:cs typeface="+mn-cs"/>
                        </a:rPr>
                        <a:t>
 Kulturfest in Ismaning 
Von 19. bis 21. Juli feiern wir rund um die #Seidl-Mühle
Das gastronomische Angebot ist sehr abwechslungsreich, aber vor allem lecker!
@lapetta_salaretta 
@heimat_foodtruck 
@creperie_lescrepes.de 
@brauereigenossenschaftismaning 
Nehmen Sie Platz an den gedeckten Tischen und nutzen Sie die 300 Sitzplätze vor Ort.
Mehr Infos unter ismaning.de
#gemeindeismaning
#gemeindeleben
#kulturinismaning
#kulturfest
#seidl-muehle 
#openair
#anderfrischenluft
#musik
#tanz
#multimedia
#undnochvielmehr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https://www.instagram.com/p/Bzi_QXoIaS3/media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extLst>
                  <a:ext uri="{0D108BD9-81ED-4DB2-BD59-A6C34878D82A}">
                    <a16:rowId xmlns:a16="http://schemas.microsoft.com/office/drawing/2014/main" val="475879998"/>
                  </a:ext>
                </a:extLst>
              </a:tr>
            </a:tbl>
          </a:graphicData>
        </a:graphic>
      </p:graphicFrame>
      <p:sp>
        <p:nvSpPr>
          <p:cNvPr id="4" name="Text Placeholder 3">
            <a:extLst>
              <a:ext uri="{FF2B5EF4-FFF2-40B4-BE49-F238E27FC236}">
                <a16:creationId xmlns:a16="http://schemas.microsoft.com/office/drawing/2014/main" id="{EDAF6CBE-A4F0-4E52-9542-CCBC37431D80}"/>
              </a:ext>
            </a:extLst>
          </p:cNvPr>
          <p:cNvSpPr>
            <a:spLocks noGrp="1"/>
          </p:cNvSpPr>
          <p:nvPr>
            <p:ph type="body" sz="quarter" idx="14"/>
          </p:nvPr>
        </p:nvSpPr>
        <p:spPr/>
        <p:txBody>
          <a:bodyPr/>
          <a:lstStyle/>
          <a:p>
            <a:r>
              <a:rPr lang="en-US"/>
              <a:t>06/30/2019 - 07/06/2019</a:t>
            </a:r>
          </a:p>
        </p:txBody>
      </p:sp>
    </p:spTree>
    <p:extLst>
      <p:ext uri="{BB962C8B-B14F-4D97-AF65-F5344CB8AC3E}">
        <p14:creationId xmlns:p14="http://schemas.microsoft.com/office/powerpoint/2010/main" val="5905975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D4CD0-C56E-469C-B992-0444986E7288}"/>
              </a:ext>
            </a:extLst>
          </p:cNvPr>
          <p:cNvSpPr>
            <a:spLocks noGrp="1"/>
          </p:cNvSpPr>
          <p:nvPr>
            <p:ph type="title"/>
          </p:nvPr>
        </p:nvSpPr>
        <p:spPr/>
        <p:txBody>
          <a:bodyPr/>
          <a:lstStyle/>
          <a:p>
            <a:r>
              <a:rPr lang="en-US"/>
              <a:t>Instagram Posts Table | Gemeinde Ismaning - 3 of 10</a:t>
            </a:r>
          </a:p>
        </p:txBody>
      </p:sp>
      <p:graphicFrame>
        <p:nvGraphicFramePr>
          <p:cNvPr id="5" name="Table Placeholder 4">
            <a:extLst>
              <a:ext uri="{FF2B5EF4-FFF2-40B4-BE49-F238E27FC236}">
                <a16:creationId xmlns:a16="http://schemas.microsoft.com/office/drawing/2014/main" id="{25F769B2-48A0-4737-BB97-B9887D2D477C}"/>
              </a:ext>
            </a:extLst>
          </p:cNvPr>
          <p:cNvGraphicFramePr>
            <a:graphicFrameLocks noGrp="1"/>
          </p:cNvGraphicFramePr>
          <p:nvPr>
            <p:ph type="tbl" sz="quarter" idx="13"/>
            <p:extLst>
              <p:ext uri="{D42A27DB-BD31-4B8C-83A1-F6EECF244321}">
                <p14:modId xmlns:p14="http://schemas.microsoft.com/office/powerpoint/2010/main" val="2533367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551698266"/>
                    </a:ext>
                  </a:extLst>
                </a:gridCol>
                <a:gridCol w="1234439">
                  <a:extLst>
                    <a:ext uri="{9D8B030D-6E8A-4147-A177-3AD203B41FA5}">
                      <a16:colId xmlns:a16="http://schemas.microsoft.com/office/drawing/2014/main" val="4280569194"/>
                    </a:ext>
                  </a:extLst>
                </a:gridCol>
                <a:gridCol w="576072">
                  <a:extLst>
                    <a:ext uri="{9D8B030D-6E8A-4147-A177-3AD203B41FA5}">
                      <a16:colId xmlns:a16="http://schemas.microsoft.com/office/drawing/2014/main" val="1766792543"/>
                    </a:ext>
                  </a:extLst>
                </a:gridCol>
                <a:gridCol w="576072">
                  <a:extLst>
                    <a:ext uri="{9D8B030D-6E8A-4147-A177-3AD203B41FA5}">
                      <a16:colId xmlns:a16="http://schemas.microsoft.com/office/drawing/2014/main" val="3664013451"/>
                    </a:ext>
                  </a:extLst>
                </a:gridCol>
                <a:gridCol w="576072">
                  <a:extLst>
                    <a:ext uri="{9D8B030D-6E8A-4147-A177-3AD203B41FA5}">
                      <a16:colId xmlns:a16="http://schemas.microsoft.com/office/drawing/2014/main" val="1226696590"/>
                    </a:ext>
                  </a:extLst>
                </a:gridCol>
                <a:gridCol w="576072">
                  <a:extLst>
                    <a:ext uri="{9D8B030D-6E8A-4147-A177-3AD203B41FA5}">
                      <a16:colId xmlns:a16="http://schemas.microsoft.com/office/drawing/2014/main" val="1495316143"/>
                    </a:ext>
                  </a:extLst>
                </a:gridCol>
                <a:gridCol w="576072">
                  <a:extLst>
                    <a:ext uri="{9D8B030D-6E8A-4147-A177-3AD203B41FA5}">
                      <a16:colId xmlns:a16="http://schemas.microsoft.com/office/drawing/2014/main" val="2524161020"/>
                    </a:ext>
                  </a:extLst>
                </a:gridCol>
                <a:gridCol w="576072">
                  <a:extLst>
                    <a:ext uri="{9D8B030D-6E8A-4147-A177-3AD203B41FA5}">
                      <a16:colId xmlns:a16="http://schemas.microsoft.com/office/drawing/2014/main" val="3079586782"/>
                    </a:ext>
                  </a:extLst>
                </a:gridCol>
                <a:gridCol w="576072">
                  <a:extLst>
                    <a:ext uri="{9D8B030D-6E8A-4147-A177-3AD203B41FA5}">
                      <a16:colId xmlns:a16="http://schemas.microsoft.com/office/drawing/2014/main" val="3008458842"/>
                    </a:ext>
                  </a:extLst>
                </a:gridCol>
                <a:gridCol w="576072">
                  <a:extLst>
                    <a:ext uri="{9D8B030D-6E8A-4147-A177-3AD203B41FA5}">
                      <a16:colId xmlns:a16="http://schemas.microsoft.com/office/drawing/2014/main" val="3741732696"/>
                    </a:ext>
                  </a:extLst>
                </a:gridCol>
                <a:gridCol w="576072">
                  <a:extLst>
                    <a:ext uri="{9D8B030D-6E8A-4147-A177-3AD203B41FA5}">
                      <a16:colId xmlns:a16="http://schemas.microsoft.com/office/drawing/2014/main" val="2299402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036396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ismaning.de - 2019-07-05 20:58:47</a:t>
                      </a:r>
                      <a:r>
                        <a:rPr kumimoji="0" lang="de-DE" sz="1000" b="0" i="0" u="none" strike="noStrike" kern="1200" cap="none" spc="0" normalizeH="0" baseline="0" noProof="0">
                          <a:ln>
                            <a:noFill/>
                          </a:ln>
                          <a:solidFill>
                            <a:prstClr val="black"/>
                          </a:solidFill>
                          <a:effectLst/>
                          <a:uLnTx/>
                          <a:uFillTx/>
                          <a:latin typeface="+mn-lt"/>
                          <a:ea typeface="+mn-ea"/>
                          <a:cs typeface="+mn-cs"/>
                        </a:rPr>
                        <a:t>
 Im Juli feiern wir in Ismaning einen ganz besonderen Geburtstag!
Unser kultureller Treffpunkt – das Kultur- und Bildungszentrum Seidl-Mühle – wird zehn Jahre. 
Diese wunderbaren zehn Jahre im Zeichen des kulturellen Austausches möchten wir angemessen an drei aufeinander folgenden Tagen, vom 19. bis zum 21. Juli 2019, im Kultur- und Bildungszentrum Seidl-Mühle in der Mühlenstraße 15-19 in Ismaning zelebrieren! 
Feiern Sie mit uns und freuen Sie sich auf ein sehr vielfältiges Programm. Mehr Infos auf ismaning.de
Wir freuen uns auf Ihren Besuch. 💜💜💜 #gemeindeismaning
#gemeindeleben
#kulturinismaning
#kulturfest
#seidl-muehle 
#openair
#anderfrischenluft
#musik
#tanz
#multimedia
#undnochvielmehr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https://www.instagram.com/p/Bzi8VtvIYT9/media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extLst>
                  <a:ext uri="{0D108BD9-81ED-4DB2-BD59-A6C34878D82A}">
                    <a16:rowId xmlns:a16="http://schemas.microsoft.com/office/drawing/2014/main" val="476127939"/>
                  </a:ext>
                </a:extLst>
              </a:tr>
            </a:tbl>
          </a:graphicData>
        </a:graphic>
      </p:graphicFrame>
      <p:sp>
        <p:nvSpPr>
          <p:cNvPr id="4" name="Text Placeholder 3">
            <a:extLst>
              <a:ext uri="{FF2B5EF4-FFF2-40B4-BE49-F238E27FC236}">
                <a16:creationId xmlns:a16="http://schemas.microsoft.com/office/drawing/2014/main" id="{5C55D93E-005C-4021-815E-D7BC8B944515}"/>
              </a:ext>
            </a:extLst>
          </p:cNvPr>
          <p:cNvSpPr>
            <a:spLocks noGrp="1"/>
          </p:cNvSpPr>
          <p:nvPr>
            <p:ph type="body" sz="quarter" idx="14"/>
          </p:nvPr>
        </p:nvSpPr>
        <p:spPr/>
        <p:txBody>
          <a:bodyPr/>
          <a:lstStyle/>
          <a:p>
            <a:r>
              <a:rPr lang="en-US"/>
              <a:t>06/30/2019 - 07/06/2019</a:t>
            </a:r>
          </a:p>
        </p:txBody>
      </p:sp>
    </p:spTree>
    <p:extLst>
      <p:ext uri="{BB962C8B-B14F-4D97-AF65-F5344CB8AC3E}">
        <p14:creationId xmlns:p14="http://schemas.microsoft.com/office/powerpoint/2010/main" val="1949903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76F65-57F4-4CCE-B200-274C2E231401}"/>
              </a:ext>
            </a:extLst>
          </p:cNvPr>
          <p:cNvSpPr>
            <a:spLocks noGrp="1"/>
          </p:cNvSpPr>
          <p:nvPr>
            <p:ph type="title"/>
          </p:nvPr>
        </p:nvSpPr>
        <p:spPr/>
        <p:txBody>
          <a:bodyPr/>
          <a:lstStyle/>
          <a:p>
            <a:r>
              <a:rPr lang="en-US"/>
              <a:t>Instagram Posts Table | Gemeinde Ismaning - 4 of 10</a:t>
            </a:r>
          </a:p>
        </p:txBody>
      </p:sp>
      <p:graphicFrame>
        <p:nvGraphicFramePr>
          <p:cNvPr id="5" name="Table Placeholder 4">
            <a:extLst>
              <a:ext uri="{FF2B5EF4-FFF2-40B4-BE49-F238E27FC236}">
                <a16:creationId xmlns:a16="http://schemas.microsoft.com/office/drawing/2014/main" id="{970C9136-4285-47C8-BCE9-897C53FF2DFF}"/>
              </a:ext>
            </a:extLst>
          </p:cNvPr>
          <p:cNvGraphicFramePr>
            <a:graphicFrameLocks noGrp="1"/>
          </p:cNvGraphicFramePr>
          <p:nvPr>
            <p:ph type="tbl" sz="quarter" idx="13"/>
            <p:extLst>
              <p:ext uri="{D42A27DB-BD31-4B8C-83A1-F6EECF244321}">
                <p14:modId xmlns:p14="http://schemas.microsoft.com/office/powerpoint/2010/main" val="2040320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434991139"/>
                    </a:ext>
                  </a:extLst>
                </a:gridCol>
                <a:gridCol w="1234439">
                  <a:extLst>
                    <a:ext uri="{9D8B030D-6E8A-4147-A177-3AD203B41FA5}">
                      <a16:colId xmlns:a16="http://schemas.microsoft.com/office/drawing/2014/main" val="1404604920"/>
                    </a:ext>
                  </a:extLst>
                </a:gridCol>
                <a:gridCol w="576072">
                  <a:extLst>
                    <a:ext uri="{9D8B030D-6E8A-4147-A177-3AD203B41FA5}">
                      <a16:colId xmlns:a16="http://schemas.microsoft.com/office/drawing/2014/main" val="157416557"/>
                    </a:ext>
                  </a:extLst>
                </a:gridCol>
                <a:gridCol w="576072">
                  <a:extLst>
                    <a:ext uri="{9D8B030D-6E8A-4147-A177-3AD203B41FA5}">
                      <a16:colId xmlns:a16="http://schemas.microsoft.com/office/drawing/2014/main" val="303799750"/>
                    </a:ext>
                  </a:extLst>
                </a:gridCol>
                <a:gridCol w="576072">
                  <a:extLst>
                    <a:ext uri="{9D8B030D-6E8A-4147-A177-3AD203B41FA5}">
                      <a16:colId xmlns:a16="http://schemas.microsoft.com/office/drawing/2014/main" val="3142411464"/>
                    </a:ext>
                  </a:extLst>
                </a:gridCol>
                <a:gridCol w="576072">
                  <a:extLst>
                    <a:ext uri="{9D8B030D-6E8A-4147-A177-3AD203B41FA5}">
                      <a16:colId xmlns:a16="http://schemas.microsoft.com/office/drawing/2014/main" val="1011200724"/>
                    </a:ext>
                  </a:extLst>
                </a:gridCol>
                <a:gridCol w="576072">
                  <a:extLst>
                    <a:ext uri="{9D8B030D-6E8A-4147-A177-3AD203B41FA5}">
                      <a16:colId xmlns:a16="http://schemas.microsoft.com/office/drawing/2014/main" val="194425846"/>
                    </a:ext>
                  </a:extLst>
                </a:gridCol>
                <a:gridCol w="576072">
                  <a:extLst>
                    <a:ext uri="{9D8B030D-6E8A-4147-A177-3AD203B41FA5}">
                      <a16:colId xmlns:a16="http://schemas.microsoft.com/office/drawing/2014/main" val="392369066"/>
                    </a:ext>
                  </a:extLst>
                </a:gridCol>
                <a:gridCol w="576072">
                  <a:extLst>
                    <a:ext uri="{9D8B030D-6E8A-4147-A177-3AD203B41FA5}">
                      <a16:colId xmlns:a16="http://schemas.microsoft.com/office/drawing/2014/main" val="1482248775"/>
                    </a:ext>
                  </a:extLst>
                </a:gridCol>
                <a:gridCol w="576072">
                  <a:extLst>
                    <a:ext uri="{9D8B030D-6E8A-4147-A177-3AD203B41FA5}">
                      <a16:colId xmlns:a16="http://schemas.microsoft.com/office/drawing/2014/main" val="2812741027"/>
                    </a:ext>
                  </a:extLst>
                </a:gridCol>
                <a:gridCol w="576072">
                  <a:extLst>
                    <a:ext uri="{9D8B030D-6E8A-4147-A177-3AD203B41FA5}">
                      <a16:colId xmlns:a16="http://schemas.microsoft.com/office/drawing/2014/main" val="2857361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408899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ismaning.de - 2019-07-05 08:15:43</a:t>
                      </a:r>
                      <a:r>
                        <a:rPr kumimoji="0" lang="de-DE" sz="1000" b="0" i="0" u="none" strike="noStrike" kern="1200" cap="none" spc="0" normalizeH="0" baseline="0" noProof="0">
                          <a:ln>
                            <a:noFill/>
                          </a:ln>
                          <a:solidFill>
                            <a:prstClr val="black"/>
                          </a:solidFill>
                          <a:effectLst/>
                          <a:uLnTx/>
                          <a:uFillTx/>
                          <a:latin typeface="+mn-lt"/>
                          <a:ea typeface="+mn-ea"/>
                          <a:cs typeface="+mn-cs"/>
                        </a:rPr>
                        <a:t>
 Ismaqua – der gesunde Durstlöscher aus dem eigenen Wasserhahn💧
Gerade bei hitzigen Temperaturen von bis zu 35°C sollten wir viel trinken – am besten Wasser! 
Ismaqua – das erfrischend-reine Trinkwasser aus einer Tiefe von 120 Metern - bietet den Ismaningern eine deutlich bessere Qualität als manches Mineralwasser aus dem Supermarkt – zu geringerem Preis! 💧💧💧
Die Gemeindewerke Ismaning stellen ihren Einwohnern täglich beste Wasserqualität zur Verfügung. Die strengen Richt- und Grenzwerte der Trinkwasserverordnung, die im Übrigen höheren Anforderungen entsprechen als bei Mineralwasser, werden stets eingehalten.
💧💧💧
Die Güte des Ismaquas ist so hochwertig, dass es sogar für die Zubereitung von Säuglingsnahrung empfohlen wird. Wöchentlich wird die Trinkwasserqualität an wechselnden Zapfstellen im Gemeindegebiet untersucht. 💧💧💧
Wer Leitungswasser trinkt:
🚰spart jede Menge Geld und Schleppereien.
🚰nimmt wertvolle Mineralstoffe zu sich: Calcium und Magnesium (zusammen sorgen sie für gesunde Knochen, Nerven und Muskeln), Fluorid (trägt zur Härtung von Zähnen und Knochen bei).
🚰vermeidet Verpackungen und andere Ressourcen.
🚰leistet einen Beitrag zum Umwelt- und Klimaschutz.
🚰kann sich auf hervorragende Qualität verlassen. 💧💧💧
Außerdem gut zu wissen:
Das Ismaninger Wasser gilt gemäß des Waschmittelgesetzes als weiches Wasser. Demnach ist keine Wasserbehandlung im Haushalt (z.B. Enthärtung mit Ionenaustauscher, Dosierung von Phosphaten oder Silikaten etc.) notwendig. 💧💧💧
Für diejenigen, die nicht auf das Sprudeln im Glas verzichten möchten: Handelsübliche Wasseraufbereitungssysteme können dem stillen Leitungswasser mit nur einem Knopfdruck Kohlendioxid (CO2) hinzufügen. Letzteres verbindet sich mit dem Wasser zur Kohlensäure (H2CO3). Endergebnis ist ein prickelndes Wasserglas aus der Leitung. Prost!
.
.
.
#gemeindeismaning 
#gemeindeleben 
#ismaqua
#trinkwasser
#ausdemwasserhahn
#gesund
#erfrischend
#umweltfreundlich
#ismaningsprudelt🚰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https://www.instagram.com/p/BzhlA1lIosI/media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a:t>
                      </a:r>
                    </a:p>
                  </a:txBody>
                  <a:tcPr/>
                </a:tc>
                <a:extLst>
                  <a:ext uri="{0D108BD9-81ED-4DB2-BD59-A6C34878D82A}">
                    <a16:rowId xmlns:a16="http://schemas.microsoft.com/office/drawing/2014/main" val="807356696"/>
                  </a:ext>
                </a:extLst>
              </a:tr>
            </a:tbl>
          </a:graphicData>
        </a:graphic>
      </p:graphicFrame>
      <p:sp>
        <p:nvSpPr>
          <p:cNvPr id="4" name="Text Placeholder 3">
            <a:extLst>
              <a:ext uri="{FF2B5EF4-FFF2-40B4-BE49-F238E27FC236}">
                <a16:creationId xmlns:a16="http://schemas.microsoft.com/office/drawing/2014/main" id="{E254F312-36D8-41B6-B4F5-0E1E7D80B921}"/>
              </a:ext>
            </a:extLst>
          </p:cNvPr>
          <p:cNvSpPr>
            <a:spLocks noGrp="1"/>
          </p:cNvSpPr>
          <p:nvPr>
            <p:ph type="body" sz="quarter" idx="14"/>
          </p:nvPr>
        </p:nvSpPr>
        <p:spPr/>
        <p:txBody>
          <a:bodyPr/>
          <a:lstStyle/>
          <a:p>
            <a:r>
              <a:rPr lang="en-US"/>
              <a:t>06/30/2019 - 07/06/2019</a:t>
            </a:r>
          </a:p>
        </p:txBody>
      </p:sp>
    </p:spTree>
    <p:extLst>
      <p:ext uri="{BB962C8B-B14F-4D97-AF65-F5344CB8AC3E}">
        <p14:creationId xmlns:p14="http://schemas.microsoft.com/office/powerpoint/2010/main" val="3718339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CCB9E-8434-4005-976A-1454E0808843}"/>
              </a:ext>
            </a:extLst>
          </p:cNvPr>
          <p:cNvSpPr>
            <a:spLocks noGrp="1"/>
          </p:cNvSpPr>
          <p:nvPr>
            <p:ph type="title"/>
          </p:nvPr>
        </p:nvSpPr>
        <p:spPr/>
        <p:txBody>
          <a:bodyPr/>
          <a:lstStyle/>
          <a:p>
            <a:r>
              <a:rPr lang="en-US"/>
              <a:t>Instagram Posts Table | Gemeinde Ismaning - 5 of 10</a:t>
            </a:r>
          </a:p>
        </p:txBody>
      </p:sp>
      <p:graphicFrame>
        <p:nvGraphicFramePr>
          <p:cNvPr id="5" name="Table Placeholder 4">
            <a:extLst>
              <a:ext uri="{FF2B5EF4-FFF2-40B4-BE49-F238E27FC236}">
                <a16:creationId xmlns:a16="http://schemas.microsoft.com/office/drawing/2014/main" id="{51A47211-838A-416E-8BF7-DE48F42B9E53}"/>
              </a:ext>
            </a:extLst>
          </p:cNvPr>
          <p:cNvGraphicFramePr>
            <a:graphicFrameLocks noGrp="1"/>
          </p:cNvGraphicFramePr>
          <p:nvPr>
            <p:ph type="tbl" sz="quarter" idx="13"/>
            <p:extLst>
              <p:ext uri="{D42A27DB-BD31-4B8C-83A1-F6EECF244321}">
                <p14:modId xmlns:p14="http://schemas.microsoft.com/office/powerpoint/2010/main" val="1518178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557073497"/>
                    </a:ext>
                  </a:extLst>
                </a:gridCol>
                <a:gridCol w="1234439">
                  <a:extLst>
                    <a:ext uri="{9D8B030D-6E8A-4147-A177-3AD203B41FA5}">
                      <a16:colId xmlns:a16="http://schemas.microsoft.com/office/drawing/2014/main" val="1453003688"/>
                    </a:ext>
                  </a:extLst>
                </a:gridCol>
                <a:gridCol w="576072">
                  <a:extLst>
                    <a:ext uri="{9D8B030D-6E8A-4147-A177-3AD203B41FA5}">
                      <a16:colId xmlns:a16="http://schemas.microsoft.com/office/drawing/2014/main" val="1961161461"/>
                    </a:ext>
                  </a:extLst>
                </a:gridCol>
                <a:gridCol w="576072">
                  <a:extLst>
                    <a:ext uri="{9D8B030D-6E8A-4147-A177-3AD203B41FA5}">
                      <a16:colId xmlns:a16="http://schemas.microsoft.com/office/drawing/2014/main" val="646097182"/>
                    </a:ext>
                  </a:extLst>
                </a:gridCol>
                <a:gridCol w="576072">
                  <a:extLst>
                    <a:ext uri="{9D8B030D-6E8A-4147-A177-3AD203B41FA5}">
                      <a16:colId xmlns:a16="http://schemas.microsoft.com/office/drawing/2014/main" val="217886058"/>
                    </a:ext>
                  </a:extLst>
                </a:gridCol>
                <a:gridCol w="576072">
                  <a:extLst>
                    <a:ext uri="{9D8B030D-6E8A-4147-A177-3AD203B41FA5}">
                      <a16:colId xmlns:a16="http://schemas.microsoft.com/office/drawing/2014/main" val="2675174016"/>
                    </a:ext>
                  </a:extLst>
                </a:gridCol>
                <a:gridCol w="576072">
                  <a:extLst>
                    <a:ext uri="{9D8B030D-6E8A-4147-A177-3AD203B41FA5}">
                      <a16:colId xmlns:a16="http://schemas.microsoft.com/office/drawing/2014/main" val="1487275058"/>
                    </a:ext>
                  </a:extLst>
                </a:gridCol>
                <a:gridCol w="576072">
                  <a:extLst>
                    <a:ext uri="{9D8B030D-6E8A-4147-A177-3AD203B41FA5}">
                      <a16:colId xmlns:a16="http://schemas.microsoft.com/office/drawing/2014/main" val="3171459074"/>
                    </a:ext>
                  </a:extLst>
                </a:gridCol>
                <a:gridCol w="576072">
                  <a:extLst>
                    <a:ext uri="{9D8B030D-6E8A-4147-A177-3AD203B41FA5}">
                      <a16:colId xmlns:a16="http://schemas.microsoft.com/office/drawing/2014/main" val="2984813587"/>
                    </a:ext>
                  </a:extLst>
                </a:gridCol>
                <a:gridCol w="576072">
                  <a:extLst>
                    <a:ext uri="{9D8B030D-6E8A-4147-A177-3AD203B41FA5}">
                      <a16:colId xmlns:a16="http://schemas.microsoft.com/office/drawing/2014/main" val="2652503708"/>
                    </a:ext>
                  </a:extLst>
                </a:gridCol>
                <a:gridCol w="576072">
                  <a:extLst>
                    <a:ext uri="{9D8B030D-6E8A-4147-A177-3AD203B41FA5}">
                      <a16:colId xmlns:a16="http://schemas.microsoft.com/office/drawing/2014/main" val="3732245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124673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ismaning.de - 2019-07-04 11:25:19</a:t>
                      </a:r>
                      <a:r>
                        <a:rPr kumimoji="0" lang="en-US" sz="1000" b="0" i="0" u="none" strike="noStrike" kern="1200" cap="none" spc="0" normalizeH="0" baseline="0" noProof="0">
                          <a:ln>
                            <a:noFill/>
                          </a:ln>
                          <a:solidFill>
                            <a:prstClr val="black"/>
                          </a:solidFill>
                          <a:effectLst/>
                          <a:uLnTx/>
                          <a:uFillTx/>
                          <a:latin typeface="+mn-lt"/>
                          <a:ea typeface="+mn-ea"/>
                          <a:cs typeface="+mn-cs"/>
                        </a:rPr>
                        <a:t>
 Gestern waren Gerhard Polt &amp; die Well Brüder zu Gast bei uns in Ismaning. 😊 Für die damit verbundene Jubiläumsfeier anlässlich des 110. Geburtstags der Ismaninger SPD ist extra das Festzelt von der Festwoche stehen geblieben. Bei Bier und Brotzeit gab‘s gutes Kabarett für alle! 🥨🍻 Tolle Stimmung, ein schöner Abend! 👍 
#gerhardpolt #wellbrüder #kabarett #bayrischeskabarett #ismaningerbier #bier #politkabarett #ismaningerbrauereigenossenschaft #gemeindeleben #auftritt #wirinismaning #gemeindeismaning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https://www.instagram.com/p/BzfV6o7IDq_/media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extLst>
                  <a:ext uri="{0D108BD9-81ED-4DB2-BD59-A6C34878D82A}">
                    <a16:rowId xmlns:a16="http://schemas.microsoft.com/office/drawing/2014/main" val="1210040275"/>
                  </a:ext>
                </a:extLst>
              </a:tr>
            </a:tbl>
          </a:graphicData>
        </a:graphic>
      </p:graphicFrame>
      <p:sp>
        <p:nvSpPr>
          <p:cNvPr id="4" name="Text Placeholder 3">
            <a:extLst>
              <a:ext uri="{FF2B5EF4-FFF2-40B4-BE49-F238E27FC236}">
                <a16:creationId xmlns:a16="http://schemas.microsoft.com/office/drawing/2014/main" id="{5C92FAF0-2542-4F44-92C7-E8A286CB5948}"/>
              </a:ext>
            </a:extLst>
          </p:cNvPr>
          <p:cNvSpPr>
            <a:spLocks noGrp="1"/>
          </p:cNvSpPr>
          <p:nvPr>
            <p:ph type="body" sz="quarter" idx="14"/>
          </p:nvPr>
        </p:nvSpPr>
        <p:spPr/>
        <p:txBody>
          <a:bodyPr/>
          <a:lstStyle/>
          <a:p>
            <a:r>
              <a:rPr lang="en-US"/>
              <a:t>06/30/2019 - 07/06/2019</a:t>
            </a:r>
          </a:p>
        </p:txBody>
      </p:sp>
    </p:spTree>
    <p:extLst>
      <p:ext uri="{BB962C8B-B14F-4D97-AF65-F5344CB8AC3E}">
        <p14:creationId xmlns:p14="http://schemas.microsoft.com/office/powerpoint/2010/main" val="15811692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64D3B-7541-417E-A18C-30BC32AD4231}"/>
              </a:ext>
            </a:extLst>
          </p:cNvPr>
          <p:cNvSpPr>
            <a:spLocks noGrp="1"/>
          </p:cNvSpPr>
          <p:nvPr>
            <p:ph type="title"/>
          </p:nvPr>
        </p:nvSpPr>
        <p:spPr/>
        <p:txBody>
          <a:bodyPr/>
          <a:lstStyle/>
          <a:p>
            <a:r>
              <a:rPr lang="en-US"/>
              <a:t>Instagram Posts Table | Gemeinde Ismaning - 6 of 10</a:t>
            </a:r>
          </a:p>
        </p:txBody>
      </p:sp>
      <p:graphicFrame>
        <p:nvGraphicFramePr>
          <p:cNvPr id="5" name="Table Placeholder 4">
            <a:extLst>
              <a:ext uri="{FF2B5EF4-FFF2-40B4-BE49-F238E27FC236}">
                <a16:creationId xmlns:a16="http://schemas.microsoft.com/office/drawing/2014/main" id="{55B16D90-5DE9-4094-AB6E-D5BCACF224D6}"/>
              </a:ext>
            </a:extLst>
          </p:cNvPr>
          <p:cNvGraphicFramePr>
            <a:graphicFrameLocks noGrp="1"/>
          </p:cNvGraphicFramePr>
          <p:nvPr>
            <p:ph type="tbl" sz="quarter" idx="13"/>
            <p:extLst>
              <p:ext uri="{D42A27DB-BD31-4B8C-83A1-F6EECF244321}">
                <p14:modId xmlns:p14="http://schemas.microsoft.com/office/powerpoint/2010/main" val="3056676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4119284323"/>
                    </a:ext>
                  </a:extLst>
                </a:gridCol>
                <a:gridCol w="1234439">
                  <a:extLst>
                    <a:ext uri="{9D8B030D-6E8A-4147-A177-3AD203B41FA5}">
                      <a16:colId xmlns:a16="http://schemas.microsoft.com/office/drawing/2014/main" val="1598368586"/>
                    </a:ext>
                  </a:extLst>
                </a:gridCol>
                <a:gridCol w="576072">
                  <a:extLst>
                    <a:ext uri="{9D8B030D-6E8A-4147-A177-3AD203B41FA5}">
                      <a16:colId xmlns:a16="http://schemas.microsoft.com/office/drawing/2014/main" val="3643802750"/>
                    </a:ext>
                  </a:extLst>
                </a:gridCol>
                <a:gridCol w="576072">
                  <a:extLst>
                    <a:ext uri="{9D8B030D-6E8A-4147-A177-3AD203B41FA5}">
                      <a16:colId xmlns:a16="http://schemas.microsoft.com/office/drawing/2014/main" val="142349105"/>
                    </a:ext>
                  </a:extLst>
                </a:gridCol>
                <a:gridCol w="576072">
                  <a:extLst>
                    <a:ext uri="{9D8B030D-6E8A-4147-A177-3AD203B41FA5}">
                      <a16:colId xmlns:a16="http://schemas.microsoft.com/office/drawing/2014/main" val="95475611"/>
                    </a:ext>
                  </a:extLst>
                </a:gridCol>
                <a:gridCol w="576072">
                  <a:extLst>
                    <a:ext uri="{9D8B030D-6E8A-4147-A177-3AD203B41FA5}">
                      <a16:colId xmlns:a16="http://schemas.microsoft.com/office/drawing/2014/main" val="2802987180"/>
                    </a:ext>
                  </a:extLst>
                </a:gridCol>
                <a:gridCol w="576072">
                  <a:extLst>
                    <a:ext uri="{9D8B030D-6E8A-4147-A177-3AD203B41FA5}">
                      <a16:colId xmlns:a16="http://schemas.microsoft.com/office/drawing/2014/main" val="510849353"/>
                    </a:ext>
                  </a:extLst>
                </a:gridCol>
                <a:gridCol w="576072">
                  <a:extLst>
                    <a:ext uri="{9D8B030D-6E8A-4147-A177-3AD203B41FA5}">
                      <a16:colId xmlns:a16="http://schemas.microsoft.com/office/drawing/2014/main" val="2203104178"/>
                    </a:ext>
                  </a:extLst>
                </a:gridCol>
                <a:gridCol w="576072">
                  <a:extLst>
                    <a:ext uri="{9D8B030D-6E8A-4147-A177-3AD203B41FA5}">
                      <a16:colId xmlns:a16="http://schemas.microsoft.com/office/drawing/2014/main" val="1640280357"/>
                    </a:ext>
                  </a:extLst>
                </a:gridCol>
                <a:gridCol w="576072">
                  <a:extLst>
                    <a:ext uri="{9D8B030D-6E8A-4147-A177-3AD203B41FA5}">
                      <a16:colId xmlns:a16="http://schemas.microsoft.com/office/drawing/2014/main" val="1782479323"/>
                    </a:ext>
                  </a:extLst>
                </a:gridCol>
                <a:gridCol w="576072">
                  <a:extLst>
                    <a:ext uri="{9D8B030D-6E8A-4147-A177-3AD203B41FA5}">
                      <a16:colId xmlns:a16="http://schemas.microsoft.com/office/drawing/2014/main" val="1093517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522274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ismaning.de - 2019-07-04 08:07:30</a:t>
                      </a:r>
                      <a:r>
                        <a:rPr kumimoji="0" lang="en-US" sz="1000" b="0" i="0" u="none" strike="noStrike" kern="1200" cap="none" spc="0" normalizeH="0" baseline="0" noProof="0">
                          <a:ln>
                            <a:noFill/>
                          </a:ln>
                          <a:solidFill>
                            <a:prstClr val="black"/>
                          </a:solidFill>
                          <a:effectLst/>
                          <a:uLnTx/>
                          <a:uFillTx/>
                          <a:latin typeface="+mn-lt"/>
                          <a:ea typeface="+mn-ea"/>
                          <a:cs typeface="+mn-cs"/>
                        </a:rPr>
                        <a:t>
 Wussten Sie, dass die Konzerte im Kallmann bei schönem Wetter im Innenhof des Museums stattfinden? 
Das nächste Konzert ist bereits am 5. Juli!
Kallmann-Museum Ismaning
Foto: Klaus Leidorf
#gemeindeismaning 
#gemeindeleben 
#kulturimschlosspark 
#kallmannmuseum 
#konzerteimkallmann 
#openair
@kallmannmuseum 
@leidorf_aerial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https://www.instagram.com/p/Bze_RycI98-/media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a:t>
                      </a:r>
                    </a:p>
                  </a:txBody>
                  <a:tcPr/>
                </a:tc>
                <a:extLst>
                  <a:ext uri="{0D108BD9-81ED-4DB2-BD59-A6C34878D82A}">
                    <a16:rowId xmlns:a16="http://schemas.microsoft.com/office/drawing/2014/main" val="1658252557"/>
                  </a:ext>
                </a:extLst>
              </a:tr>
            </a:tbl>
          </a:graphicData>
        </a:graphic>
      </p:graphicFrame>
      <p:sp>
        <p:nvSpPr>
          <p:cNvPr id="4" name="Text Placeholder 3">
            <a:extLst>
              <a:ext uri="{FF2B5EF4-FFF2-40B4-BE49-F238E27FC236}">
                <a16:creationId xmlns:a16="http://schemas.microsoft.com/office/drawing/2014/main" id="{95A9BFB7-3510-4FD0-ABD0-E9ACE8B9EBE9}"/>
              </a:ext>
            </a:extLst>
          </p:cNvPr>
          <p:cNvSpPr>
            <a:spLocks noGrp="1"/>
          </p:cNvSpPr>
          <p:nvPr>
            <p:ph type="body" sz="quarter" idx="14"/>
          </p:nvPr>
        </p:nvSpPr>
        <p:spPr/>
        <p:txBody>
          <a:bodyPr/>
          <a:lstStyle/>
          <a:p>
            <a:r>
              <a:rPr lang="en-US"/>
              <a:t>06/30/2019 - 07/06/2019</a:t>
            </a:r>
          </a:p>
        </p:txBody>
      </p:sp>
    </p:spTree>
    <p:extLst>
      <p:ext uri="{BB962C8B-B14F-4D97-AF65-F5344CB8AC3E}">
        <p14:creationId xmlns:p14="http://schemas.microsoft.com/office/powerpoint/2010/main" val="20628906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E3292-9EAF-4F14-9E06-8C0CC1BD2088}"/>
              </a:ext>
            </a:extLst>
          </p:cNvPr>
          <p:cNvSpPr>
            <a:spLocks noGrp="1"/>
          </p:cNvSpPr>
          <p:nvPr>
            <p:ph type="title"/>
          </p:nvPr>
        </p:nvSpPr>
        <p:spPr/>
        <p:txBody>
          <a:bodyPr/>
          <a:lstStyle/>
          <a:p>
            <a:r>
              <a:rPr lang="en-US"/>
              <a:t>Instagram Posts Table | Gemeinde Ismaning - 7 of 10</a:t>
            </a:r>
          </a:p>
        </p:txBody>
      </p:sp>
      <p:graphicFrame>
        <p:nvGraphicFramePr>
          <p:cNvPr id="5" name="Table Placeholder 4">
            <a:extLst>
              <a:ext uri="{FF2B5EF4-FFF2-40B4-BE49-F238E27FC236}">
                <a16:creationId xmlns:a16="http://schemas.microsoft.com/office/drawing/2014/main" id="{C0974D51-0929-4FB3-BA68-19B528A3D235}"/>
              </a:ext>
            </a:extLst>
          </p:cNvPr>
          <p:cNvGraphicFramePr>
            <a:graphicFrameLocks noGrp="1"/>
          </p:cNvGraphicFramePr>
          <p:nvPr>
            <p:ph type="tbl" sz="quarter" idx="13"/>
            <p:extLst>
              <p:ext uri="{D42A27DB-BD31-4B8C-83A1-F6EECF244321}">
                <p14:modId xmlns:p14="http://schemas.microsoft.com/office/powerpoint/2010/main" val="1283406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589480996"/>
                    </a:ext>
                  </a:extLst>
                </a:gridCol>
                <a:gridCol w="1234439">
                  <a:extLst>
                    <a:ext uri="{9D8B030D-6E8A-4147-A177-3AD203B41FA5}">
                      <a16:colId xmlns:a16="http://schemas.microsoft.com/office/drawing/2014/main" val="3212977203"/>
                    </a:ext>
                  </a:extLst>
                </a:gridCol>
                <a:gridCol w="576072">
                  <a:extLst>
                    <a:ext uri="{9D8B030D-6E8A-4147-A177-3AD203B41FA5}">
                      <a16:colId xmlns:a16="http://schemas.microsoft.com/office/drawing/2014/main" val="663051670"/>
                    </a:ext>
                  </a:extLst>
                </a:gridCol>
                <a:gridCol w="576072">
                  <a:extLst>
                    <a:ext uri="{9D8B030D-6E8A-4147-A177-3AD203B41FA5}">
                      <a16:colId xmlns:a16="http://schemas.microsoft.com/office/drawing/2014/main" val="1862966989"/>
                    </a:ext>
                  </a:extLst>
                </a:gridCol>
                <a:gridCol w="576072">
                  <a:extLst>
                    <a:ext uri="{9D8B030D-6E8A-4147-A177-3AD203B41FA5}">
                      <a16:colId xmlns:a16="http://schemas.microsoft.com/office/drawing/2014/main" val="3653613842"/>
                    </a:ext>
                  </a:extLst>
                </a:gridCol>
                <a:gridCol w="576072">
                  <a:extLst>
                    <a:ext uri="{9D8B030D-6E8A-4147-A177-3AD203B41FA5}">
                      <a16:colId xmlns:a16="http://schemas.microsoft.com/office/drawing/2014/main" val="3005789306"/>
                    </a:ext>
                  </a:extLst>
                </a:gridCol>
                <a:gridCol w="576072">
                  <a:extLst>
                    <a:ext uri="{9D8B030D-6E8A-4147-A177-3AD203B41FA5}">
                      <a16:colId xmlns:a16="http://schemas.microsoft.com/office/drawing/2014/main" val="3995900643"/>
                    </a:ext>
                  </a:extLst>
                </a:gridCol>
                <a:gridCol w="576072">
                  <a:extLst>
                    <a:ext uri="{9D8B030D-6E8A-4147-A177-3AD203B41FA5}">
                      <a16:colId xmlns:a16="http://schemas.microsoft.com/office/drawing/2014/main" val="2168098817"/>
                    </a:ext>
                  </a:extLst>
                </a:gridCol>
                <a:gridCol w="576072">
                  <a:extLst>
                    <a:ext uri="{9D8B030D-6E8A-4147-A177-3AD203B41FA5}">
                      <a16:colId xmlns:a16="http://schemas.microsoft.com/office/drawing/2014/main" val="2471886085"/>
                    </a:ext>
                  </a:extLst>
                </a:gridCol>
                <a:gridCol w="576072">
                  <a:extLst>
                    <a:ext uri="{9D8B030D-6E8A-4147-A177-3AD203B41FA5}">
                      <a16:colId xmlns:a16="http://schemas.microsoft.com/office/drawing/2014/main" val="2512555859"/>
                    </a:ext>
                  </a:extLst>
                </a:gridCol>
                <a:gridCol w="576072">
                  <a:extLst>
                    <a:ext uri="{9D8B030D-6E8A-4147-A177-3AD203B41FA5}">
                      <a16:colId xmlns:a16="http://schemas.microsoft.com/office/drawing/2014/main" val="3401666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902160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ismaning.de - 2019-07-01 12:06:49</a:t>
                      </a:r>
                      <a:r>
                        <a:rPr kumimoji="0" lang="de-DE" sz="1000" b="0" i="0" u="none" strike="noStrike" kern="1200" cap="none" spc="0" normalizeH="0" baseline="0" noProof="0">
                          <a:ln>
                            <a:noFill/>
                          </a:ln>
                          <a:solidFill>
                            <a:prstClr val="black"/>
                          </a:solidFill>
                          <a:effectLst/>
                          <a:uLnTx/>
                          <a:uFillTx/>
                          <a:latin typeface="+mn-lt"/>
                          <a:ea typeface="+mn-ea"/>
                          <a:cs typeface="+mn-cs"/>
                        </a:rPr>
                        <a:t>
 Wir haben ein Zaunkönig-Nest gefunden.
Der Zaunkönig hat sich in einem Efeu niedergelassen.
Die kleinen Singvögel bauen in ihrem Revier mehrere Nester, zeigen sie den Weibchen und die suchen sich ihr neues Heim dann aus.
#gemeindeismaning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https://www.instagram.com/p/BzXsSC4oWAn/media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extLst>
                  <a:ext uri="{0D108BD9-81ED-4DB2-BD59-A6C34878D82A}">
                    <a16:rowId xmlns:a16="http://schemas.microsoft.com/office/drawing/2014/main" val="2131384179"/>
                  </a:ext>
                </a:extLst>
              </a:tr>
            </a:tbl>
          </a:graphicData>
        </a:graphic>
      </p:graphicFrame>
      <p:sp>
        <p:nvSpPr>
          <p:cNvPr id="4" name="Text Placeholder 3">
            <a:extLst>
              <a:ext uri="{FF2B5EF4-FFF2-40B4-BE49-F238E27FC236}">
                <a16:creationId xmlns:a16="http://schemas.microsoft.com/office/drawing/2014/main" id="{08DDDF87-AF97-4D32-8915-D18FDA3FF6DB}"/>
              </a:ext>
            </a:extLst>
          </p:cNvPr>
          <p:cNvSpPr>
            <a:spLocks noGrp="1"/>
          </p:cNvSpPr>
          <p:nvPr>
            <p:ph type="body" sz="quarter" idx="14"/>
          </p:nvPr>
        </p:nvSpPr>
        <p:spPr/>
        <p:txBody>
          <a:bodyPr/>
          <a:lstStyle/>
          <a:p>
            <a:r>
              <a:rPr lang="en-US"/>
              <a:t>06/30/2019 - 07/06/2019</a:t>
            </a:r>
          </a:p>
        </p:txBody>
      </p:sp>
    </p:spTree>
    <p:extLst>
      <p:ext uri="{BB962C8B-B14F-4D97-AF65-F5344CB8AC3E}">
        <p14:creationId xmlns:p14="http://schemas.microsoft.com/office/powerpoint/2010/main" val="16551629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44A89-0D3D-43DE-A284-2D8E54DE04CD}"/>
              </a:ext>
            </a:extLst>
          </p:cNvPr>
          <p:cNvSpPr>
            <a:spLocks noGrp="1"/>
          </p:cNvSpPr>
          <p:nvPr>
            <p:ph type="title"/>
          </p:nvPr>
        </p:nvSpPr>
        <p:spPr/>
        <p:txBody>
          <a:bodyPr/>
          <a:lstStyle/>
          <a:p>
            <a:r>
              <a:rPr lang="en-US"/>
              <a:t>Instagram Posts Table | Gemeinde Ismaning - 8 of 10</a:t>
            </a:r>
          </a:p>
        </p:txBody>
      </p:sp>
      <p:graphicFrame>
        <p:nvGraphicFramePr>
          <p:cNvPr id="5" name="Table Placeholder 4">
            <a:extLst>
              <a:ext uri="{FF2B5EF4-FFF2-40B4-BE49-F238E27FC236}">
                <a16:creationId xmlns:a16="http://schemas.microsoft.com/office/drawing/2014/main" id="{E376C4DD-BA0A-43AB-878D-BEC3C11B732E}"/>
              </a:ext>
            </a:extLst>
          </p:cNvPr>
          <p:cNvGraphicFramePr>
            <a:graphicFrameLocks noGrp="1"/>
          </p:cNvGraphicFramePr>
          <p:nvPr>
            <p:ph type="tbl" sz="quarter" idx="13"/>
            <p:extLst>
              <p:ext uri="{D42A27DB-BD31-4B8C-83A1-F6EECF244321}">
                <p14:modId xmlns:p14="http://schemas.microsoft.com/office/powerpoint/2010/main" val="2814342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726915578"/>
                    </a:ext>
                  </a:extLst>
                </a:gridCol>
                <a:gridCol w="1234439">
                  <a:extLst>
                    <a:ext uri="{9D8B030D-6E8A-4147-A177-3AD203B41FA5}">
                      <a16:colId xmlns:a16="http://schemas.microsoft.com/office/drawing/2014/main" val="1051741"/>
                    </a:ext>
                  </a:extLst>
                </a:gridCol>
                <a:gridCol w="576072">
                  <a:extLst>
                    <a:ext uri="{9D8B030D-6E8A-4147-A177-3AD203B41FA5}">
                      <a16:colId xmlns:a16="http://schemas.microsoft.com/office/drawing/2014/main" val="3902052805"/>
                    </a:ext>
                  </a:extLst>
                </a:gridCol>
                <a:gridCol w="576072">
                  <a:extLst>
                    <a:ext uri="{9D8B030D-6E8A-4147-A177-3AD203B41FA5}">
                      <a16:colId xmlns:a16="http://schemas.microsoft.com/office/drawing/2014/main" val="1600842578"/>
                    </a:ext>
                  </a:extLst>
                </a:gridCol>
                <a:gridCol w="576072">
                  <a:extLst>
                    <a:ext uri="{9D8B030D-6E8A-4147-A177-3AD203B41FA5}">
                      <a16:colId xmlns:a16="http://schemas.microsoft.com/office/drawing/2014/main" val="197217734"/>
                    </a:ext>
                  </a:extLst>
                </a:gridCol>
                <a:gridCol w="576072">
                  <a:extLst>
                    <a:ext uri="{9D8B030D-6E8A-4147-A177-3AD203B41FA5}">
                      <a16:colId xmlns:a16="http://schemas.microsoft.com/office/drawing/2014/main" val="2286891708"/>
                    </a:ext>
                  </a:extLst>
                </a:gridCol>
                <a:gridCol w="576072">
                  <a:extLst>
                    <a:ext uri="{9D8B030D-6E8A-4147-A177-3AD203B41FA5}">
                      <a16:colId xmlns:a16="http://schemas.microsoft.com/office/drawing/2014/main" val="1228410287"/>
                    </a:ext>
                  </a:extLst>
                </a:gridCol>
                <a:gridCol w="576072">
                  <a:extLst>
                    <a:ext uri="{9D8B030D-6E8A-4147-A177-3AD203B41FA5}">
                      <a16:colId xmlns:a16="http://schemas.microsoft.com/office/drawing/2014/main" val="3978090753"/>
                    </a:ext>
                  </a:extLst>
                </a:gridCol>
                <a:gridCol w="576072">
                  <a:extLst>
                    <a:ext uri="{9D8B030D-6E8A-4147-A177-3AD203B41FA5}">
                      <a16:colId xmlns:a16="http://schemas.microsoft.com/office/drawing/2014/main" val="2087936974"/>
                    </a:ext>
                  </a:extLst>
                </a:gridCol>
                <a:gridCol w="576072">
                  <a:extLst>
                    <a:ext uri="{9D8B030D-6E8A-4147-A177-3AD203B41FA5}">
                      <a16:colId xmlns:a16="http://schemas.microsoft.com/office/drawing/2014/main" val="2521393130"/>
                    </a:ext>
                  </a:extLst>
                </a:gridCol>
                <a:gridCol w="576072">
                  <a:extLst>
                    <a:ext uri="{9D8B030D-6E8A-4147-A177-3AD203B41FA5}">
                      <a16:colId xmlns:a16="http://schemas.microsoft.com/office/drawing/2014/main" val="510076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007792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ismaning.de - 2019-07-01 11:48:48</a:t>
                      </a:r>
                      <a:r>
                        <a:rPr kumimoji="0" lang="en-US" sz="1000" b="0" i="0" u="none" strike="noStrike" kern="1200" cap="none" spc="0" normalizeH="0" baseline="0" noProof="0">
                          <a:ln>
                            <a:noFill/>
                          </a:ln>
                          <a:solidFill>
                            <a:prstClr val="black"/>
                          </a:solidFill>
                          <a:effectLst/>
                          <a:uLnTx/>
                          <a:uFillTx/>
                          <a:latin typeface="+mn-lt"/>
                          <a:ea typeface="+mn-ea"/>
                          <a:cs typeface="+mn-cs"/>
                        </a:rPr>
                        <a:t>
 Oldtimertreffen in Ismaning! 🎺🎠🥨🍗🍻🥁🎯 #festwocheismaning🥨
#volksfestismaning
#ismaningerfestbier💥🍻
#gemeindeismaning🏘🌳
#wirinismaning
#ismaningfeiert
#einetollegemeinschaft
#oldtimer
@chrisgue_fotografie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https://www.instagram.com/p/BzXqOEoIkYE/media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a:t>
                      </a:r>
                    </a:p>
                  </a:txBody>
                  <a:tcPr/>
                </a:tc>
                <a:extLst>
                  <a:ext uri="{0D108BD9-81ED-4DB2-BD59-A6C34878D82A}">
                    <a16:rowId xmlns:a16="http://schemas.microsoft.com/office/drawing/2014/main" val="3390504293"/>
                  </a:ext>
                </a:extLst>
              </a:tr>
            </a:tbl>
          </a:graphicData>
        </a:graphic>
      </p:graphicFrame>
      <p:sp>
        <p:nvSpPr>
          <p:cNvPr id="4" name="Text Placeholder 3">
            <a:extLst>
              <a:ext uri="{FF2B5EF4-FFF2-40B4-BE49-F238E27FC236}">
                <a16:creationId xmlns:a16="http://schemas.microsoft.com/office/drawing/2014/main" id="{BAFB55B5-5B65-4312-80DF-569F212000CD}"/>
              </a:ext>
            </a:extLst>
          </p:cNvPr>
          <p:cNvSpPr>
            <a:spLocks noGrp="1"/>
          </p:cNvSpPr>
          <p:nvPr>
            <p:ph type="body" sz="quarter" idx="14"/>
          </p:nvPr>
        </p:nvSpPr>
        <p:spPr/>
        <p:txBody>
          <a:bodyPr/>
          <a:lstStyle/>
          <a:p>
            <a:r>
              <a:rPr lang="en-US"/>
              <a:t>06/30/2019 - 07/06/2019</a:t>
            </a:r>
          </a:p>
        </p:txBody>
      </p:sp>
    </p:spTree>
    <p:extLst>
      <p:ext uri="{BB962C8B-B14F-4D97-AF65-F5344CB8AC3E}">
        <p14:creationId xmlns:p14="http://schemas.microsoft.com/office/powerpoint/2010/main" val="36047255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FEB94-FCEB-4E42-A7C4-58351D4D8BB2}"/>
              </a:ext>
            </a:extLst>
          </p:cNvPr>
          <p:cNvSpPr>
            <a:spLocks noGrp="1"/>
          </p:cNvSpPr>
          <p:nvPr>
            <p:ph type="title"/>
          </p:nvPr>
        </p:nvSpPr>
        <p:spPr/>
        <p:txBody>
          <a:bodyPr/>
          <a:lstStyle/>
          <a:p>
            <a:r>
              <a:rPr lang="en-US"/>
              <a:t>Instagram Posts Table | Gemeinde Ismaning - 9 of 10</a:t>
            </a:r>
          </a:p>
        </p:txBody>
      </p:sp>
      <p:graphicFrame>
        <p:nvGraphicFramePr>
          <p:cNvPr id="5" name="Table Placeholder 4">
            <a:extLst>
              <a:ext uri="{FF2B5EF4-FFF2-40B4-BE49-F238E27FC236}">
                <a16:creationId xmlns:a16="http://schemas.microsoft.com/office/drawing/2014/main" id="{8CC39BEB-BE25-44EE-9258-BAA259035C09}"/>
              </a:ext>
            </a:extLst>
          </p:cNvPr>
          <p:cNvGraphicFramePr>
            <a:graphicFrameLocks noGrp="1"/>
          </p:cNvGraphicFramePr>
          <p:nvPr>
            <p:ph type="tbl" sz="quarter" idx="13"/>
            <p:extLst>
              <p:ext uri="{D42A27DB-BD31-4B8C-83A1-F6EECF244321}">
                <p14:modId xmlns:p14="http://schemas.microsoft.com/office/powerpoint/2010/main" val="1739621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727843542"/>
                    </a:ext>
                  </a:extLst>
                </a:gridCol>
                <a:gridCol w="1234439">
                  <a:extLst>
                    <a:ext uri="{9D8B030D-6E8A-4147-A177-3AD203B41FA5}">
                      <a16:colId xmlns:a16="http://schemas.microsoft.com/office/drawing/2014/main" val="954831352"/>
                    </a:ext>
                  </a:extLst>
                </a:gridCol>
                <a:gridCol w="576072">
                  <a:extLst>
                    <a:ext uri="{9D8B030D-6E8A-4147-A177-3AD203B41FA5}">
                      <a16:colId xmlns:a16="http://schemas.microsoft.com/office/drawing/2014/main" val="3279814609"/>
                    </a:ext>
                  </a:extLst>
                </a:gridCol>
                <a:gridCol w="576072">
                  <a:extLst>
                    <a:ext uri="{9D8B030D-6E8A-4147-A177-3AD203B41FA5}">
                      <a16:colId xmlns:a16="http://schemas.microsoft.com/office/drawing/2014/main" val="1652599941"/>
                    </a:ext>
                  </a:extLst>
                </a:gridCol>
                <a:gridCol w="576072">
                  <a:extLst>
                    <a:ext uri="{9D8B030D-6E8A-4147-A177-3AD203B41FA5}">
                      <a16:colId xmlns:a16="http://schemas.microsoft.com/office/drawing/2014/main" val="3791744176"/>
                    </a:ext>
                  </a:extLst>
                </a:gridCol>
                <a:gridCol w="576072">
                  <a:extLst>
                    <a:ext uri="{9D8B030D-6E8A-4147-A177-3AD203B41FA5}">
                      <a16:colId xmlns:a16="http://schemas.microsoft.com/office/drawing/2014/main" val="4079000530"/>
                    </a:ext>
                  </a:extLst>
                </a:gridCol>
                <a:gridCol w="576072">
                  <a:extLst>
                    <a:ext uri="{9D8B030D-6E8A-4147-A177-3AD203B41FA5}">
                      <a16:colId xmlns:a16="http://schemas.microsoft.com/office/drawing/2014/main" val="4113820878"/>
                    </a:ext>
                  </a:extLst>
                </a:gridCol>
                <a:gridCol w="576072">
                  <a:extLst>
                    <a:ext uri="{9D8B030D-6E8A-4147-A177-3AD203B41FA5}">
                      <a16:colId xmlns:a16="http://schemas.microsoft.com/office/drawing/2014/main" val="3181508980"/>
                    </a:ext>
                  </a:extLst>
                </a:gridCol>
                <a:gridCol w="576072">
                  <a:extLst>
                    <a:ext uri="{9D8B030D-6E8A-4147-A177-3AD203B41FA5}">
                      <a16:colId xmlns:a16="http://schemas.microsoft.com/office/drawing/2014/main" val="2569542835"/>
                    </a:ext>
                  </a:extLst>
                </a:gridCol>
                <a:gridCol w="576072">
                  <a:extLst>
                    <a:ext uri="{9D8B030D-6E8A-4147-A177-3AD203B41FA5}">
                      <a16:colId xmlns:a16="http://schemas.microsoft.com/office/drawing/2014/main" val="2329414906"/>
                    </a:ext>
                  </a:extLst>
                </a:gridCol>
                <a:gridCol w="576072">
                  <a:extLst>
                    <a:ext uri="{9D8B030D-6E8A-4147-A177-3AD203B41FA5}">
                      <a16:colId xmlns:a16="http://schemas.microsoft.com/office/drawing/2014/main" val="2195919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843525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ismaning.de - 2019-06-30 18:08:18</a:t>
                      </a:r>
                      <a:r>
                        <a:rPr kumimoji="0" lang="en-US" sz="1000" b="0" i="0" u="none" strike="noStrike" kern="1200" cap="none" spc="0" normalizeH="0" baseline="0" noProof="0">
                          <a:ln>
                            <a:noFill/>
                          </a:ln>
                          <a:solidFill>
                            <a:prstClr val="black"/>
                          </a:solidFill>
                          <a:effectLst/>
                          <a:uLnTx/>
                          <a:uFillTx/>
                          <a:latin typeface="+mn-lt"/>
                          <a:ea typeface="+mn-ea"/>
                          <a:cs typeface="+mn-cs"/>
                        </a:rPr>
                        <a:t>
 🎺🎠🥨🍗🍻🥁🎯 150 Jahre Freiwillige Feuerwehr 🚒 
#festwocheismaning🥨
#volksfestismaning
#ismaningerfestbier💥🍻
#gemeindeismaning🏘🌳
#wirinismaning
#ismaningfeiert
#einetollegemeinschaft
#superaufgspuit
@chrisgue_fotografie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https://www.instagram.com/p/BzVw2vpIaq5/media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a:t>
                      </a:r>
                    </a:p>
                  </a:txBody>
                  <a:tcPr/>
                </a:tc>
                <a:extLst>
                  <a:ext uri="{0D108BD9-81ED-4DB2-BD59-A6C34878D82A}">
                    <a16:rowId xmlns:a16="http://schemas.microsoft.com/office/drawing/2014/main" val="2762179041"/>
                  </a:ext>
                </a:extLst>
              </a:tr>
            </a:tbl>
          </a:graphicData>
        </a:graphic>
      </p:graphicFrame>
      <p:sp>
        <p:nvSpPr>
          <p:cNvPr id="4" name="Text Placeholder 3">
            <a:extLst>
              <a:ext uri="{FF2B5EF4-FFF2-40B4-BE49-F238E27FC236}">
                <a16:creationId xmlns:a16="http://schemas.microsoft.com/office/drawing/2014/main" id="{EA43868A-BB14-475F-9818-8475D65A186E}"/>
              </a:ext>
            </a:extLst>
          </p:cNvPr>
          <p:cNvSpPr>
            <a:spLocks noGrp="1"/>
          </p:cNvSpPr>
          <p:nvPr>
            <p:ph type="body" sz="quarter" idx="14"/>
          </p:nvPr>
        </p:nvSpPr>
        <p:spPr/>
        <p:txBody>
          <a:bodyPr/>
          <a:lstStyle/>
          <a:p>
            <a:r>
              <a:rPr lang="en-US"/>
              <a:t>06/30/2019 - 07/06/2019</a:t>
            </a:r>
          </a:p>
        </p:txBody>
      </p:sp>
    </p:spTree>
    <p:extLst>
      <p:ext uri="{BB962C8B-B14F-4D97-AF65-F5344CB8AC3E}">
        <p14:creationId xmlns:p14="http://schemas.microsoft.com/office/powerpoint/2010/main" val="13448820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5466C-4D65-4271-B1D2-B1FE582A71A5}"/>
              </a:ext>
            </a:extLst>
          </p:cNvPr>
          <p:cNvSpPr>
            <a:spLocks noGrp="1"/>
          </p:cNvSpPr>
          <p:nvPr>
            <p:ph type="title"/>
          </p:nvPr>
        </p:nvSpPr>
        <p:spPr/>
        <p:txBody>
          <a:bodyPr/>
          <a:lstStyle/>
          <a:p>
            <a:r>
              <a:rPr lang="en-US"/>
              <a:t>Instagram Posts Table | Gemeinde Ismaning - 10 of 10</a:t>
            </a:r>
          </a:p>
        </p:txBody>
      </p:sp>
      <p:graphicFrame>
        <p:nvGraphicFramePr>
          <p:cNvPr id="5" name="Table Placeholder 4">
            <a:extLst>
              <a:ext uri="{FF2B5EF4-FFF2-40B4-BE49-F238E27FC236}">
                <a16:creationId xmlns:a16="http://schemas.microsoft.com/office/drawing/2014/main" id="{C9196892-216F-4AE5-B7C4-26644696D360}"/>
              </a:ext>
            </a:extLst>
          </p:cNvPr>
          <p:cNvGraphicFramePr>
            <a:graphicFrameLocks noGrp="1"/>
          </p:cNvGraphicFramePr>
          <p:nvPr>
            <p:ph type="tbl" sz="quarter" idx="13"/>
            <p:extLst>
              <p:ext uri="{D42A27DB-BD31-4B8C-83A1-F6EECF244321}">
                <p14:modId xmlns:p14="http://schemas.microsoft.com/office/powerpoint/2010/main" val="3617157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9515968"/>
                    </a:ext>
                  </a:extLst>
                </a:gridCol>
                <a:gridCol w="1234439">
                  <a:extLst>
                    <a:ext uri="{9D8B030D-6E8A-4147-A177-3AD203B41FA5}">
                      <a16:colId xmlns:a16="http://schemas.microsoft.com/office/drawing/2014/main" val="838308704"/>
                    </a:ext>
                  </a:extLst>
                </a:gridCol>
                <a:gridCol w="576072">
                  <a:extLst>
                    <a:ext uri="{9D8B030D-6E8A-4147-A177-3AD203B41FA5}">
                      <a16:colId xmlns:a16="http://schemas.microsoft.com/office/drawing/2014/main" val="173041355"/>
                    </a:ext>
                  </a:extLst>
                </a:gridCol>
                <a:gridCol w="576072">
                  <a:extLst>
                    <a:ext uri="{9D8B030D-6E8A-4147-A177-3AD203B41FA5}">
                      <a16:colId xmlns:a16="http://schemas.microsoft.com/office/drawing/2014/main" val="1459098553"/>
                    </a:ext>
                  </a:extLst>
                </a:gridCol>
                <a:gridCol w="576072">
                  <a:extLst>
                    <a:ext uri="{9D8B030D-6E8A-4147-A177-3AD203B41FA5}">
                      <a16:colId xmlns:a16="http://schemas.microsoft.com/office/drawing/2014/main" val="2515090940"/>
                    </a:ext>
                  </a:extLst>
                </a:gridCol>
                <a:gridCol w="576072">
                  <a:extLst>
                    <a:ext uri="{9D8B030D-6E8A-4147-A177-3AD203B41FA5}">
                      <a16:colId xmlns:a16="http://schemas.microsoft.com/office/drawing/2014/main" val="10999782"/>
                    </a:ext>
                  </a:extLst>
                </a:gridCol>
                <a:gridCol w="576072">
                  <a:extLst>
                    <a:ext uri="{9D8B030D-6E8A-4147-A177-3AD203B41FA5}">
                      <a16:colId xmlns:a16="http://schemas.microsoft.com/office/drawing/2014/main" val="3201915951"/>
                    </a:ext>
                  </a:extLst>
                </a:gridCol>
                <a:gridCol w="576072">
                  <a:extLst>
                    <a:ext uri="{9D8B030D-6E8A-4147-A177-3AD203B41FA5}">
                      <a16:colId xmlns:a16="http://schemas.microsoft.com/office/drawing/2014/main" val="2224424998"/>
                    </a:ext>
                  </a:extLst>
                </a:gridCol>
                <a:gridCol w="576072">
                  <a:extLst>
                    <a:ext uri="{9D8B030D-6E8A-4147-A177-3AD203B41FA5}">
                      <a16:colId xmlns:a16="http://schemas.microsoft.com/office/drawing/2014/main" val="1797195851"/>
                    </a:ext>
                  </a:extLst>
                </a:gridCol>
                <a:gridCol w="576072">
                  <a:extLst>
                    <a:ext uri="{9D8B030D-6E8A-4147-A177-3AD203B41FA5}">
                      <a16:colId xmlns:a16="http://schemas.microsoft.com/office/drawing/2014/main" val="3110064877"/>
                    </a:ext>
                  </a:extLst>
                </a:gridCol>
                <a:gridCol w="576072">
                  <a:extLst>
                    <a:ext uri="{9D8B030D-6E8A-4147-A177-3AD203B41FA5}">
                      <a16:colId xmlns:a16="http://schemas.microsoft.com/office/drawing/2014/main" val="36252526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208626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ismaning.de - 2019-06-30 13:15:16</a:t>
                      </a:r>
                      <a:r>
                        <a:rPr kumimoji="0" lang="en-US" sz="1000" b="0" i="0" u="none" strike="noStrike" kern="1200" cap="none" spc="0" normalizeH="0" baseline="0" noProof="0">
                          <a:ln>
                            <a:noFill/>
                          </a:ln>
                          <a:solidFill>
                            <a:prstClr val="black"/>
                          </a:solidFill>
                          <a:effectLst/>
                          <a:uLnTx/>
                          <a:uFillTx/>
                          <a:latin typeface="+mn-lt"/>
                          <a:ea typeface="+mn-ea"/>
                          <a:cs typeface="+mn-cs"/>
                        </a:rPr>
                        <a:t>
 Eines der Highlights der 41. Ismaninger Festwoche war sicherlich der Konzertabend gestern. 😊 Und was das für ein Konzert war von der Spider Murphy Gang! 🎸🎷🎤🎹 Großartig! Das Festzelt hat gekocht. 🥳 Und definitiv nur mehr sehr nachrangig aufgrund der sehr sommerlichen Temperaturen! 🙈 
Und heute wird der 150. Geburtstag der Freiwilligen Feuerwehr Ismaning gefeiert. 🍻
#konzert #spidermurphygang #musik #rocknroll #bayrisch #volksfest #ismaningerfestwoche #bass #saxophon #gitarre #livemusik #skandalimsperrbezirk #gemeindeleben #party #partytime #konzertabend #wirinismaning #gemeindeismaning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https://www.instagram.com/p/BzVPUcFIBHX/media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a:t>
                      </a:r>
                    </a:p>
                  </a:txBody>
                  <a:tcPr/>
                </a:tc>
                <a:extLst>
                  <a:ext uri="{0D108BD9-81ED-4DB2-BD59-A6C34878D82A}">
                    <a16:rowId xmlns:a16="http://schemas.microsoft.com/office/drawing/2014/main" val="3625619688"/>
                  </a:ext>
                </a:extLst>
              </a:tr>
            </a:tbl>
          </a:graphicData>
        </a:graphic>
      </p:graphicFrame>
      <p:sp>
        <p:nvSpPr>
          <p:cNvPr id="4" name="Text Placeholder 3">
            <a:extLst>
              <a:ext uri="{FF2B5EF4-FFF2-40B4-BE49-F238E27FC236}">
                <a16:creationId xmlns:a16="http://schemas.microsoft.com/office/drawing/2014/main" id="{F97B9D73-8031-4CC2-A9E0-B279D6C02534}"/>
              </a:ext>
            </a:extLst>
          </p:cNvPr>
          <p:cNvSpPr>
            <a:spLocks noGrp="1"/>
          </p:cNvSpPr>
          <p:nvPr>
            <p:ph type="body" sz="quarter" idx="14"/>
          </p:nvPr>
        </p:nvSpPr>
        <p:spPr/>
        <p:txBody>
          <a:bodyPr/>
          <a:lstStyle/>
          <a:p>
            <a:r>
              <a:rPr lang="en-US"/>
              <a:t>06/30/2019 - 07/06/2019</a:t>
            </a:r>
          </a:p>
        </p:txBody>
      </p:sp>
    </p:spTree>
    <p:extLst>
      <p:ext uri="{BB962C8B-B14F-4D97-AF65-F5344CB8AC3E}">
        <p14:creationId xmlns:p14="http://schemas.microsoft.com/office/powerpoint/2010/main" val="326374024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534</Words>
  <Application>Microsoft Office PowerPoint</Application>
  <PresentationFormat>On-screen Show (4:3)</PresentationFormat>
  <Paragraphs>229</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quintly_template</vt:lpstr>
      <vt:lpstr>Instagram Posts Table | Gemeinde Ismaning - 1 of 10</vt:lpstr>
      <vt:lpstr>Instagram Posts Table | Gemeinde Ismaning - 2 of 10</vt:lpstr>
      <vt:lpstr>Instagram Posts Table | Gemeinde Ismaning - 3 of 10</vt:lpstr>
      <vt:lpstr>Instagram Posts Table | Gemeinde Ismaning - 4 of 10</vt:lpstr>
      <vt:lpstr>Instagram Posts Table | Gemeinde Ismaning - 5 of 10</vt:lpstr>
      <vt:lpstr>Instagram Posts Table | Gemeinde Ismaning - 6 of 10</vt:lpstr>
      <vt:lpstr>Instagram Posts Table | Gemeinde Ismaning - 7 of 10</vt:lpstr>
      <vt:lpstr>Instagram Posts Table | Gemeinde Ismaning - 8 of 10</vt:lpstr>
      <vt:lpstr>Instagram Posts Table | Gemeinde Ismaning - 9 of 10</vt:lpstr>
      <vt:lpstr>Instagram Posts Table | Gemeinde Ismaning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Gemeinde Ismaning - 1 of 10</dc:title>
  <dc:creator>Frederik Peiniger</dc:creator>
  <cp:lastModifiedBy>Frederik Peiniger</cp:lastModifiedBy>
  <cp:revision>1</cp:revision>
  <dcterms:created xsi:type="dcterms:W3CDTF">2019-08-19T14:14:13Z</dcterms:created>
  <dcterms:modified xsi:type="dcterms:W3CDTF">2019-08-19T14:15:08Z</dcterms:modified>
</cp:coreProperties>
</file>