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442EE-1107-459F-A9E8-DD82D8AC2C5F}"/>
              </a:ext>
            </a:extLst>
          </p:cNvPr>
          <p:cNvSpPr>
            <a:spLocks noGrp="1"/>
          </p:cNvSpPr>
          <p:nvPr>
            <p:ph type="title"/>
          </p:nvPr>
        </p:nvSpPr>
        <p:spPr/>
        <p:txBody>
          <a:bodyPr/>
          <a:lstStyle/>
          <a:p>
            <a:r>
              <a:rPr lang="en-US"/>
              <a:t>Instagram Posts Table | Gemeinde Ismaning - 1 of 10</a:t>
            </a:r>
          </a:p>
        </p:txBody>
      </p:sp>
      <p:graphicFrame>
        <p:nvGraphicFramePr>
          <p:cNvPr id="5" name="Table Placeholder 4">
            <a:extLst>
              <a:ext uri="{FF2B5EF4-FFF2-40B4-BE49-F238E27FC236}">
                <a16:creationId xmlns:a16="http://schemas.microsoft.com/office/drawing/2014/main" id="{97048665-2958-4AE7-8918-0DAEC6F3738A}"/>
              </a:ext>
            </a:extLst>
          </p:cNvPr>
          <p:cNvGraphicFramePr>
            <a:graphicFrameLocks noGrp="1"/>
          </p:cNvGraphicFramePr>
          <p:nvPr>
            <p:ph type="tbl" sz="quarter" idx="13"/>
            <p:extLst>
              <p:ext uri="{D42A27DB-BD31-4B8C-83A1-F6EECF244321}">
                <p14:modId xmlns:p14="http://schemas.microsoft.com/office/powerpoint/2010/main" val="1666551544"/>
              </p:ext>
            </p:extLst>
          </p:nvPr>
        </p:nvGraphicFramePr>
        <p:xfrm>
          <a:off x="457200" y="1731963"/>
          <a:ext cx="8229598" cy="3992880"/>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020699416"/>
                    </a:ext>
                  </a:extLst>
                </a:gridCol>
                <a:gridCol w="1234439">
                  <a:extLst>
                    <a:ext uri="{9D8B030D-6E8A-4147-A177-3AD203B41FA5}">
                      <a16:colId xmlns:a16="http://schemas.microsoft.com/office/drawing/2014/main" val="1201454649"/>
                    </a:ext>
                  </a:extLst>
                </a:gridCol>
                <a:gridCol w="576072">
                  <a:extLst>
                    <a:ext uri="{9D8B030D-6E8A-4147-A177-3AD203B41FA5}">
                      <a16:colId xmlns:a16="http://schemas.microsoft.com/office/drawing/2014/main" val="71800108"/>
                    </a:ext>
                  </a:extLst>
                </a:gridCol>
                <a:gridCol w="576072">
                  <a:extLst>
                    <a:ext uri="{9D8B030D-6E8A-4147-A177-3AD203B41FA5}">
                      <a16:colId xmlns:a16="http://schemas.microsoft.com/office/drawing/2014/main" val="3276777313"/>
                    </a:ext>
                  </a:extLst>
                </a:gridCol>
                <a:gridCol w="576072">
                  <a:extLst>
                    <a:ext uri="{9D8B030D-6E8A-4147-A177-3AD203B41FA5}">
                      <a16:colId xmlns:a16="http://schemas.microsoft.com/office/drawing/2014/main" val="188941231"/>
                    </a:ext>
                  </a:extLst>
                </a:gridCol>
                <a:gridCol w="576072">
                  <a:extLst>
                    <a:ext uri="{9D8B030D-6E8A-4147-A177-3AD203B41FA5}">
                      <a16:colId xmlns:a16="http://schemas.microsoft.com/office/drawing/2014/main" val="1420462789"/>
                    </a:ext>
                  </a:extLst>
                </a:gridCol>
                <a:gridCol w="576072">
                  <a:extLst>
                    <a:ext uri="{9D8B030D-6E8A-4147-A177-3AD203B41FA5}">
                      <a16:colId xmlns:a16="http://schemas.microsoft.com/office/drawing/2014/main" val="2107503998"/>
                    </a:ext>
                  </a:extLst>
                </a:gridCol>
                <a:gridCol w="576072">
                  <a:extLst>
                    <a:ext uri="{9D8B030D-6E8A-4147-A177-3AD203B41FA5}">
                      <a16:colId xmlns:a16="http://schemas.microsoft.com/office/drawing/2014/main" val="3434489368"/>
                    </a:ext>
                  </a:extLst>
                </a:gridCol>
                <a:gridCol w="576072">
                  <a:extLst>
                    <a:ext uri="{9D8B030D-6E8A-4147-A177-3AD203B41FA5}">
                      <a16:colId xmlns:a16="http://schemas.microsoft.com/office/drawing/2014/main" val="2609609242"/>
                    </a:ext>
                  </a:extLst>
                </a:gridCol>
                <a:gridCol w="576072">
                  <a:extLst>
                    <a:ext uri="{9D8B030D-6E8A-4147-A177-3AD203B41FA5}">
                      <a16:colId xmlns:a16="http://schemas.microsoft.com/office/drawing/2014/main" val="1138477528"/>
                    </a:ext>
                  </a:extLst>
                </a:gridCol>
                <a:gridCol w="576072">
                  <a:extLst>
                    <a:ext uri="{9D8B030D-6E8A-4147-A177-3AD203B41FA5}">
                      <a16:colId xmlns:a16="http://schemas.microsoft.com/office/drawing/2014/main" val="15533492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673544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ismaning.de - 2019-06-22 19:55:43</a:t>
                      </a:r>
                      <a:r>
                        <a:rPr kumimoji="0" lang="de-DE" sz="1000" b="0" i="0" u="none" strike="noStrike" kern="1200" cap="none" spc="0" normalizeH="0" baseline="0" noProof="0">
                          <a:ln>
                            <a:noFill/>
                          </a:ln>
                          <a:solidFill>
                            <a:prstClr val="black"/>
                          </a:solidFill>
                          <a:effectLst/>
                          <a:uLnTx/>
                          <a:uFillTx/>
                          <a:latin typeface="+mn-lt"/>
                          <a:ea typeface="+mn-ea"/>
                          <a:cs typeface="+mn-cs"/>
                        </a:rPr>
                        <a:t>
 Die 41. Ismaninger Festwoche von oben. 🥳 Heute, am ersten Samstag der Festwoche, haben Nachmittags alle die Fahrgeschäfte und Buden genossen. Und am Abend geht‘s weiter mit dem Jubiläumsauftakt der Trachtenvereine, deren „großer Tag“ morgen ist - mit Trachtenschau, Festzug und vielem mehr. 😊 Derweil allen im Festzelt ein PROST! 🥨🍻 #ismaningerfestwoche #volksfest #tracht #bier #prosit #heimatliebe #wirinismaning #schausteller #volksfeststimmung #gemeindeismaning #tradition #festlzeit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https://www.instagram.com/p/BzBWyc_oq4M/media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extLst>
                  <a:ext uri="{0D108BD9-81ED-4DB2-BD59-A6C34878D82A}">
                    <a16:rowId xmlns:a16="http://schemas.microsoft.com/office/drawing/2014/main" val="2421055571"/>
                  </a:ext>
                </a:extLst>
              </a:tr>
            </a:tbl>
          </a:graphicData>
        </a:graphic>
      </p:graphicFrame>
      <p:sp>
        <p:nvSpPr>
          <p:cNvPr id="4" name="Text Placeholder 3">
            <a:extLst>
              <a:ext uri="{FF2B5EF4-FFF2-40B4-BE49-F238E27FC236}">
                <a16:creationId xmlns:a16="http://schemas.microsoft.com/office/drawing/2014/main" id="{3631638C-BD9B-4F0F-88D8-CD79501DA412}"/>
              </a:ext>
            </a:extLst>
          </p:cNvPr>
          <p:cNvSpPr>
            <a:spLocks noGrp="1"/>
          </p:cNvSpPr>
          <p:nvPr>
            <p:ph type="body" sz="quarter" idx="14"/>
          </p:nvPr>
        </p:nvSpPr>
        <p:spPr/>
        <p:txBody>
          <a:bodyPr/>
          <a:lstStyle/>
          <a:p>
            <a:r>
              <a:rPr lang="en-US"/>
              <a:t>06/16/2019 - 06/22/2019</a:t>
            </a:r>
          </a:p>
        </p:txBody>
      </p:sp>
    </p:spTree>
    <p:extLst>
      <p:ext uri="{BB962C8B-B14F-4D97-AF65-F5344CB8AC3E}">
        <p14:creationId xmlns:p14="http://schemas.microsoft.com/office/powerpoint/2010/main" val="23344446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F0BB5-5A0E-4861-B90C-FD0A403EE2C6}"/>
              </a:ext>
            </a:extLst>
          </p:cNvPr>
          <p:cNvSpPr>
            <a:spLocks noGrp="1"/>
          </p:cNvSpPr>
          <p:nvPr>
            <p:ph type="title"/>
          </p:nvPr>
        </p:nvSpPr>
        <p:spPr/>
        <p:txBody>
          <a:bodyPr/>
          <a:lstStyle/>
          <a:p>
            <a:r>
              <a:rPr lang="en-US"/>
              <a:t>Instagram Posts Table | Gemeinde Ismaning - 2 of 10</a:t>
            </a:r>
          </a:p>
        </p:txBody>
      </p:sp>
      <p:graphicFrame>
        <p:nvGraphicFramePr>
          <p:cNvPr id="5" name="Table Placeholder 4">
            <a:extLst>
              <a:ext uri="{FF2B5EF4-FFF2-40B4-BE49-F238E27FC236}">
                <a16:creationId xmlns:a16="http://schemas.microsoft.com/office/drawing/2014/main" id="{60ABC0EC-7C38-4C94-AE22-1047B34B3CC0}"/>
              </a:ext>
            </a:extLst>
          </p:cNvPr>
          <p:cNvGraphicFramePr>
            <a:graphicFrameLocks noGrp="1"/>
          </p:cNvGraphicFramePr>
          <p:nvPr>
            <p:ph type="tbl" sz="quarter" idx="13"/>
            <p:extLst>
              <p:ext uri="{D42A27DB-BD31-4B8C-83A1-F6EECF244321}">
                <p14:modId xmlns:p14="http://schemas.microsoft.com/office/powerpoint/2010/main" val="1102604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4088038166"/>
                    </a:ext>
                  </a:extLst>
                </a:gridCol>
                <a:gridCol w="1234439">
                  <a:extLst>
                    <a:ext uri="{9D8B030D-6E8A-4147-A177-3AD203B41FA5}">
                      <a16:colId xmlns:a16="http://schemas.microsoft.com/office/drawing/2014/main" val="1605999007"/>
                    </a:ext>
                  </a:extLst>
                </a:gridCol>
                <a:gridCol w="576072">
                  <a:extLst>
                    <a:ext uri="{9D8B030D-6E8A-4147-A177-3AD203B41FA5}">
                      <a16:colId xmlns:a16="http://schemas.microsoft.com/office/drawing/2014/main" val="2212735729"/>
                    </a:ext>
                  </a:extLst>
                </a:gridCol>
                <a:gridCol w="576072">
                  <a:extLst>
                    <a:ext uri="{9D8B030D-6E8A-4147-A177-3AD203B41FA5}">
                      <a16:colId xmlns:a16="http://schemas.microsoft.com/office/drawing/2014/main" val="3269532789"/>
                    </a:ext>
                  </a:extLst>
                </a:gridCol>
                <a:gridCol w="576072">
                  <a:extLst>
                    <a:ext uri="{9D8B030D-6E8A-4147-A177-3AD203B41FA5}">
                      <a16:colId xmlns:a16="http://schemas.microsoft.com/office/drawing/2014/main" val="519818816"/>
                    </a:ext>
                  </a:extLst>
                </a:gridCol>
                <a:gridCol w="576072">
                  <a:extLst>
                    <a:ext uri="{9D8B030D-6E8A-4147-A177-3AD203B41FA5}">
                      <a16:colId xmlns:a16="http://schemas.microsoft.com/office/drawing/2014/main" val="2943380845"/>
                    </a:ext>
                  </a:extLst>
                </a:gridCol>
                <a:gridCol w="576072">
                  <a:extLst>
                    <a:ext uri="{9D8B030D-6E8A-4147-A177-3AD203B41FA5}">
                      <a16:colId xmlns:a16="http://schemas.microsoft.com/office/drawing/2014/main" val="2637473386"/>
                    </a:ext>
                  </a:extLst>
                </a:gridCol>
                <a:gridCol w="576072">
                  <a:extLst>
                    <a:ext uri="{9D8B030D-6E8A-4147-A177-3AD203B41FA5}">
                      <a16:colId xmlns:a16="http://schemas.microsoft.com/office/drawing/2014/main" val="2311906738"/>
                    </a:ext>
                  </a:extLst>
                </a:gridCol>
                <a:gridCol w="576072">
                  <a:extLst>
                    <a:ext uri="{9D8B030D-6E8A-4147-A177-3AD203B41FA5}">
                      <a16:colId xmlns:a16="http://schemas.microsoft.com/office/drawing/2014/main" val="2903719962"/>
                    </a:ext>
                  </a:extLst>
                </a:gridCol>
                <a:gridCol w="576072">
                  <a:extLst>
                    <a:ext uri="{9D8B030D-6E8A-4147-A177-3AD203B41FA5}">
                      <a16:colId xmlns:a16="http://schemas.microsoft.com/office/drawing/2014/main" val="4151056804"/>
                    </a:ext>
                  </a:extLst>
                </a:gridCol>
                <a:gridCol w="576072">
                  <a:extLst>
                    <a:ext uri="{9D8B030D-6E8A-4147-A177-3AD203B41FA5}">
                      <a16:colId xmlns:a16="http://schemas.microsoft.com/office/drawing/2014/main" val="32460896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28313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ismaning.de - 2019-06-22 12:18:52</a:t>
                      </a:r>
                      <a:r>
                        <a:rPr kumimoji="0" lang="en-US" sz="1000" b="0" i="0" u="none" strike="noStrike" kern="1200" cap="none" spc="0" normalizeH="0" baseline="0" noProof="0">
                          <a:ln>
                            <a:noFill/>
                          </a:ln>
                          <a:solidFill>
                            <a:prstClr val="black"/>
                          </a:solidFill>
                          <a:effectLst/>
                          <a:uLnTx/>
                          <a:uFillTx/>
                          <a:latin typeface="+mn-lt"/>
                          <a:ea typeface="+mn-ea"/>
                          <a:cs typeface="+mn-cs"/>
                        </a:rPr>
                        <a:t>
 Schon gesehen? Des Bürgermeisters neue Weste mit Standortlogo... #ismaningimtrachtengwand
#festwocheismaning🥨 
#logoimeinsatz
#ismaningintracht
#wirinismaning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https://www.instagram.com/p/BzAiga3IvP2/media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extLst>
                  <a:ext uri="{0D108BD9-81ED-4DB2-BD59-A6C34878D82A}">
                    <a16:rowId xmlns:a16="http://schemas.microsoft.com/office/drawing/2014/main" val="3997826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ismaning.de - 2019-06-21 20:11:37</a:t>
                      </a:r>
                      <a:r>
                        <a:rPr kumimoji="0" lang="en-US" sz="1000" b="0" i="0" u="none" strike="noStrike" kern="1200" cap="none" spc="0" normalizeH="0" baseline="0" noProof="0">
                          <a:ln>
                            <a:noFill/>
                          </a:ln>
                          <a:solidFill>
                            <a:prstClr val="black"/>
                          </a:solidFill>
                          <a:effectLst/>
                          <a:uLnTx/>
                          <a:uFillTx/>
                          <a:latin typeface="+mn-lt"/>
                          <a:ea typeface="+mn-ea"/>
                          <a:cs typeface="+mn-cs"/>
                        </a:rPr>
                        <a:t>
 Die 41. Ismaninger Festwoche ist eröffnet. 😊 O‘ZAPFT IS! 🍻
#ismaningerfestwoche #volksfest #tracht #bieranstich #bier #prosit #ozapftis #heimatliebe #wirinismaning #gemeindeismaning #tradition #festlzeit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https://www.instagram.com/p/By-z0EgIP3c/media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extLst>
                  <a:ext uri="{0D108BD9-81ED-4DB2-BD59-A6C34878D82A}">
                    <a16:rowId xmlns:a16="http://schemas.microsoft.com/office/drawing/2014/main" val="2113578109"/>
                  </a:ext>
                </a:extLst>
              </a:tr>
            </a:tbl>
          </a:graphicData>
        </a:graphic>
      </p:graphicFrame>
      <p:sp>
        <p:nvSpPr>
          <p:cNvPr id="4" name="Text Placeholder 3">
            <a:extLst>
              <a:ext uri="{FF2B5EF4-FFF2-40B4-BE49-F238E27FC236}">
                <a16:creationId xmlns:a16="http://schemas.microsoft.com/office/drawing/2014/main" id="{5E679272-3660-486E-BD87-A0BF72642A05}"/>
              </a:ext>
            </a:extLst>
          </p:cNvPr>
          <p:cNvSpPr>
            <a:spLocks noGrp="1"/>
          </p:cNvSpPr>
          <p:nvPr>
            <p:ph type="body" sz="quarter" idx="14"/>
          </p:nvPr>
        </p:nvSpPr>
        <p:spPr/>
        <p:txBody>
          <a:bodyPr/>
          <a:lstStyle/>
          <a:p>
            <a:r>
              <a:rPr lang="en-US"/>
              <a:t>06/16/2019 - 06/22/2019</a:t>
            </a:r>
          </a:p>
        </p:txBody>
      </p:sp>
    </p:spTree>
    <p:extLst>
      <p:ext uri="{BB962C8B-B14F-4D97-AF65-F5344CB8AC3E}">
        <p14:creationId xmlns:p14="http://schemas.microsoft.com/office/powerpoint/2010/main" val="5738926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C1DC3-0FCB-4A4F-869B-55E223E49779}"/>
              </a:ext>
            </a:extLst>
          </p:cNvPr>
          <p:cNvSpPr>
            <a:spLocks noGrp="1"/>
          </p:cNvSpPr>
          <p:nvPr>
            <p:ph type="title"/>
          </p:nvPr>
        </p:nvSpPr>
        <p:spPr/>
        <p:txBody>
          <a:bodyPr/>
          <a:lstStyle/>
          <a:p>
            <a:r>
              <a:rPr lang="en-US"/>
              <a:t>Instagram Posts Table | Gemeinde Ismaning - 3 of 10</a:t>
            </a:r>
          </a:p>
        </p:txBody>
      </p:sp>
      <p:graphicFrame>
        <p:nvGraphicFramePr>
          <p:cNvPr id="5" name="Table Placeholder 4">
            <a:extLst>
              <a:ext uri="{FF2B5EF4-FFF2-40B4-BE49-F238E27FC236}">
                <a16:creationId xmlns:a16="http://schemas.microsoft.com/office/drawing/2014/main" id="{4F32B0CD-617A-4081-B144-BC096188A0FC}"/>
              </a:ext>
            </a:extLst>
          </p:cNvPr>
          <p:cNvGraphicFramePr>
            <a:graphicFrameLocks noGrp="1"/>
          </p:cNvGraphicFramePr>
          <p:nvPr>
            <p:ph type="tbl" sz="quarter" idx="13"/>
            <p:extLst>
              <p:ext uri="{D42A27DB-BD31-4B8C-83A1-F6EECF244321}">
                <p14:modId xmlns:p14="http://schemas.microsoft.com/office/powerpoint/2010/main" val="1431491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616360689"/>
                    </a:ext>
                  </a:extLst>
                </a:gridCol>
                <a:gridCol w="1234439">
                  <a:extLst>
                    <a:ext uri="{9D8B030D-6E8A-4147-A177-3AD203B41FA5}">
                      <a16:colId xmlns:a16="http://schemas.microsoft.com/office/drawing/2014/main" val="2030970216"/>
                    </a:ext>
                  </a:extLst>
                </a:gridCol>
                <a:gridCol w="576072">
                  <a:extLst>
                    <a:ext uri="{9D8B030D-6E8A-4147-A177-3AD203B41FA5}">
                      <a16:colId xmlns:a16="http://schemas.microsoft.com/office/drawing/2014/main" val="573223380"/>
                    </a:ext>
                  </a:extLst>
                </a:gridCol>
                <a:gridCol w="576072">
                  <a:extLst>
                    <a:ext uri="{9D8B030D-6E8A-4147-A177-3AD203B41FA5}">
                      <a16:colId xmlns:a16="http://schemas.microsoft.com/office/drawing/2014/main" val="3842889885"/>
                    </a:ext>
                  </a:extLst>
                </a:gridCol>
                <a:gridCol w="576072">
                  <a:extLst>
                    <a:ext uri="{9D8B030D-6E8A-4147-A177-3AD203B41FA5}">
                      <a16:colId xmlns:a16="http://schemas.microsoft.com/office/drawing/2014/main" val="3811252274"/>
                    </a:ext>
                  </a:extLst>
                </a:gridCol>
                <a:gridCol w="576072">
                  <a:extLst>
                    <a:ext uri="{9D8B030D-6E8A-4147-A177-3AD203B41FA5}">
                      <a16:colId xmlns:a16="http://schemas.microsoft.com/office/drawing/2014/main" val="1338194911"/>
                    </a:ext>
                  </a:extLst>
                </a:gridCol>
                <a:gridCol w="576072">
                  <a:extLst>
                    <a:ext uri="{9D8B030D-6E8A-4147-A177-3AD203B41FA5}">
                      <a16:colId xmlns:a16="http://schemas.microsoft.com/office/drawing/2014/main" val="332958258"/>
                    </a:ext>
                  </a:extLst>
                </a:gridCol>
                <a:gridCol w="576072">
                  <a:extLst>
                    <a:ext uri="{9D8B030D-6E8A-4147-A177-3AD203B41FA5}">
                      <a16:colId xmlns:a16="http://schemas.microsoft.com/office/drawing/2014/main" val="1105100125"/>
                    </a:ext>
                  </a:extLst>
                </a:gridCol>
                <a:gridCol w="576072">
                  <a:extLst>
                    <a:ext uri="{9D8B030D-6E8A-4147-A177-3AD203B41FA5}">
                      <a16:colId xmlns:a16="http://schemas.microsoft.com/office/drawing/2014/main" val="1854477247"/>
                    </a:ext>
                  </a:extLst>
                </a:gridCol>
                <a:gridCol w="576072">
                  <a:extLst>
                    <a:ext uri="{9D8B030D-6E8A-4147-A177-3AD203B41FA5}">
                      <a16:colId xmlns:a16="http://schemas.microsoft.com/office/drawing/2014/main" val="671459889"/>
                    </a:ext>
                  </a:extLst>
                </a:gridCol>
                <a:gridCol w="576072">
                  <a:extLst>
                    <a:ext uri="{9D8B030D-6E8A-4147-A177-3AD203B41FA5}">
                      <a16:colId xmlns:a16="http://schemas.microsoft.com/office/drawing/2014/main" val="3172314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50070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ismaning.de - 2019-06-21 11:03:04</a:t>
                      </a:r>
                      <a:r>
                        <a:rPr kumimoji="0" lang="de-DE" sz="1000" b="0" i="0" u="none" strike="noStrike" kern="1200" cap="none" spc="0" normalizeH="0" baseline="0" noProof="0">
                          <a:ln>
                            <a:noFill/>
                          </a:ln>
                          <a:solidFill>
                            <a:prstClr val="black"/>
                          </a:solidFill>
                          <a:effectLst/>
                          <a:uLnTx/>
                          <a:uFillTx/>
                          <a:latin typeface="+mn-lt"/>
                          <a:ea typeface="+mn-ea"/>
                          <a:cs typeface="+mn-cs"/>
                        </a:rPr>
                        <a:t>
 An Fronleichnam ist gegen 16.45 Uhr während des Sturms auf der Südseite des Rathauses eine gut 80 Jahre alte Kastanie abgeknickt und auf das Dach gefallen. 
Wir danken der Freiwilligen Feuerwehr Ismaning, die die Äste aus großer Höhe entfernt und sogar das Dach dichtgemacht und wiedereingedeckt haben. Vielen Dank auch Manfred Gerold vom Bauhof.
Unsere Feuerwehr beeindruckt mit einer starken Mannschaft, Schnelligkeit und Kompetenz – und das alles ehrenamtlich! Vielen DANK!
Die Astbrüche resultieren aus zu hohen Lasten, die sich gerade bei gesunden Bäumen mit großen Blättern bei Starkregenereignissen ergeben.
#gemeindeismaning 
#gemeindeleben 
#sturmschaden
#schlossparkismaning🌳 
#feuerwehrismaning 🚒
@chrisgue_fotografie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https://www.instagram.com/p/By91CV4IgQG/media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extLst>
                  <a:ext uri="{0D108BD9-81ED-4DB2-BD59-A6C34878D82A}">
                    <a16:rowId xmlns:a16="http://schemas.microsoft.com/office/drawing/2014/main" val="1151106243"/>
                  </a:ext>
                </a:extLst>
              </a:tr>
            </a:tbl>
          </a:graphicData>
        </a:graphic>
      </p:graphicFrame>
      <p:sp>
        <p:nvSpPr>
          <p:cNvPr id="4" name="Text Placeholder 3">
            <a:extLst>
              <a:ext uri="{FF2B5EF4-FFF2-40B4-BE49-F238E27FC236}">
                <a16:creationId xmlns:a16="http://schemas.microsoft.com/office/drawing/2014/main" id="{1D52E009-DA3A-4849-872A-F7B023F96D87}"/>
              </a:ext>
            </a:extLst>
          </p:cNvPr>
          <p:cNvSpPr>
            <a:spLocks noGrp="1"/>
          </p:cNvSpPr>
          <p:nvPr>
            <p:ph type="body" sz="quarter" idx="14"/>
          </p:nvPr>
        </p:nvSpPr>
        <p:spPr/>
        <p:txBody>
          <a:bodyPr/>
          <a:lstStyle/>
          <a:p>
            <a:r>
              <a:rPr lang="en-US"/>
              <a:t>06/16/2019 - 06/22/2019</a:t>
            </a:r>
          </a:p>
        </p:txBody>
      </p:sp>
    </p:spTree>
    <p:extLst>
      <p:ext uri="{BB962C8B-B14F-4D97-AF65-F5344CB8AC3E}">
        <p14:creationId xmlns:p14="http://schemas.microsoft.com/office/powerpoint/2010/main" val="10216701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F0B28-3C16-47A8-9B7E-91F98703649F}"/>
              </a:ext>
            </a:extLst>
          </p:cNvPr>
          <p:cNvSpPr>
            <a:spLocks noGrp="1"/>
          </p:cNvSpPr>
          <p:nvPr>
            <p:ph type="title"/>
          </p:nvPr>
        </p:nvSpPr>
        <p:spPr/>
        <p:txBody>
          <a:bodyPr/>
          <a:lstStyle/>
          <a:p>
            <a:r>
              <a:rPr lang="en-US"/>
              <a:t>Instagram Posts Table | Gemeinde Ismaning - 4 of 10</a:t>
            </a:r>
          </a:p>
        </p:txBody>
      </p:sp>
      <p:graphicFrame>
        <p:nvGraphicFramePr>
          <p:cNvPr id="5" name="Table Placeholder 4">
            <a:extLst>
              <a:ext uri="{FF2B5EF4-FFF2-40B4-BE49-F238E27FC236}">
                <a16:creationId xmlns:a16="http://schemas.microsoft.com/office/drawing/2014/main" id="{5AED8623-ED65-4B94-9431-6DBB6A47403C}"/>
              </a:ext>
            </a:extLst>
          </p:cNvPr>
          <p:cNvGraphicFramePr>
            <a:graphicFrameLocks noGrp="1"/>
          </p:cNvGraphicFramePr>
          <p:nvPr>
            <p:ph type="tbl" sz="quarter" idx="13"/>
            <p:extLst>
              <p:ext uri="{D42A27DB-BD31-4B8C-83A1-F6EECF244321}">
                <p14:modId xmlns:p14="http://schemas.microsoft.com/office/powerpoint/2010/main" val="487664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705967730"/>
                    </a:ext>
                  </a:extLst>
                </a:gridCol>
                <a:gridCol w="1234439">
                  <a:extLst>
                    <a:ext uri="{9D8B030D-6E8A-4147-A177-3AD203B41FA5}">
                      <a16:colId xmlns:a16="http://schemas.microsoft.com/office/drawing/2014/main" val="3395944850"/>
                    </a:ext>
                  </a:extLst>
                </a:gridCol>
                <a:gridCol w="576072">
                  <a:extLst>
                    <a:ext uri="{9D8B030D-6E8A-4147-A177-3AD203B41FA5}">
                      <a16:colId xmlns:a16="http://schemas.microsoft.com/office/drawing/2014/main" val="2525935474"/>
                    </a:ext>
                  </a:extLst>
                </a:gridCol>
                <a:gridCol w="576072">
                  <a:extLst>
                    <a:ext uri="{9D8B030D-6E8A-4147-A177-3AD203B41FA5}">
                      <a16:colId xmlns:a16="http://schemas.microsoft.com/office/drawing/2014/main" val="3055628145"/>
                    </a:ext>
                  </a:extLst>
                </a:gridCol>
                <a:gridCol w="576072">
                  <a:extLst>
                    <a:ext uri="{9D8B030D-6E8A-4147-A177-3AD203B41FA5}">
                      <a16:colId xmlns:a16="http://schemas.microsoft.com/office/drawing/2014/main" val="792877012"/>
                    </a:ext>
                  </a:extLst>
                </a:gridCol>
                <a:gridCol w="576072">
                  <a:extLst>
                    <a:ext uri="{9D8B030D-6E8A-4147-A177-3AD203B41FA5}">
                      <a16:colId xmlns:a16="http://schemas.microsoft.com/office/drawing/2014/main" val="603172929"/>
                    </a:ext>
                  </a:extLst>
                </a:gridCol>
                <a:gridCol w="576072">
                  <a:extLst>
                    <a:ext uri="{9D8B030D-6E8A-4147-A177-3AD203B41FA5}">
                      <a16:colId xmlns:a16="http://schemas.microsoft.com/office/drawing/2014/main" val="3357360951"/>
                    </a:ext>
                  </a:extLst>
                </a:gridCol>
                <a:gridCol w="576072">
                  <a:extLst>
                    <a:ext uri="{9D8B030D-6E8A-4147-A177-3AD203B41FA5}">
                      <a16:colId xmlns:a16="http://schemas.microsoft.com/office/drawing/2014/main" val="1606937048"/>
                    </a:ext>
                  </a:extLst>
                </a:gridCol>
                <a:gridCol w="576072">
                  <a:extLst>
                    <a:ext uri="{9D8B030D-6E8A-4147-A177-3AD203B41FA5}">
                      <a16:colId xmlns:a16="http://schemas.microsoft.com/office/drawing/2014/main" val="658039834"/>
                    </a:ext>
                  </a:extLst>
                </a:gridCol>
                <a:gridCol w="576072">
                  <a:extLst>
                    <a:ext uri="{9D8B030D-6E8A-4147-A177-3AD203B41FA5}">
                      <a16:colId xmlns:a16="http://schemas.microsoft.com/office/drawing/2014/main" val="2886540392"/>
                    </a:ext>
                  </a:extLst>
                </a:gridCol>
                <a:gridCol w="576072">
                  <a:extLst>
                    <a:ext uri="{9D8B030D-6E8A-4147-A177-3AD203B41FA5}">
                      <a16:colId xmlns:a16="http://schemas.microsoft.com/office/drawing/2014/main" val="3828978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218084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ismaning.de - 2019-06-20 21:16:38</a:t>
                      </a:r>
                      <a:r>
                        <a:rPr kumimoji="0" lang="de-DE" sz="1000" b="0" i="0" u="none" strike="noStrike" kern="1200" cap="none" spc="0" normalizeH="0" baseline="0" noProof="0">
                          <a:ln>
                            <a:noFill/>
                          </a:ln>
                          <a:solidFill>
                            <a:prstClr val="black"/>
                          </a:solidFill>
                          <a:effectLst/>
                          <a:uLnTx/>
                          <a:uFillTx/>
                          <a:latin typeface="+mn-lt"/>
                          <a:ea typeface="+mn-ea"/>
                          <a:cs typeface="+mn-cs"/>
                        </a:rPr>
                        <a:t>
 Alles so gut wie fertig... 😊 Ein paar Kleinigkeiten werden noch hin und her geräumt. Und dann kann morgen, am Freitag den 21. Juni, die 41. Ismaninger Festwoche starten! 🥨🍻 #ismaningerfestwoche #volksfest #ismaning #volksfestismaning #schausteller #aufbau #festlzeit #gemeinsamzeit #festwiese #wirinismaning #gemeindeismaning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https://www.instagram.com/p/By8WdZ0BNB_/media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a:t>
                      </a:r>
                    </a:p>
                  </a:txBody>
                  <a:tcPr/>
                </a:tc>
                <a:extLst>
                  <a:ext uri="{0D108BD9-81ED-4DB2-BD59-A6C34878D82A}">
                    <a16:rowId xmlns:a16="http://schemas.microsoft.com/office/drawing/2014/main" val="1327216632"/>
                  </a:ext>
                </a:extLst>
              </a:tr>
            </a:tbl>
          </a:graphicData>
        </a:graphic>
      </p:graphicFrame>
      <p:sp>
        <p:nvSpPr>
          <p:cNvPr id="4" name="Text Placeholder 3">
            <a:extLst>
              <a:ext uri="{FF2B5EF4-FFF2-40B4-BE49-F238E27FC236}">
                <a16:creationId xmlns:a16="http://schemas.microsoft.com/office/drawing/2014/main" id="{7AD2EBEC-987B-4A1A-9617-1DA7834257DE}"/>
              </a:ext>
            </a:extLst>
          </p:cNvPr>
          <p:cNvSpPr>
            <a:spLocks noGrp="1"/>
          </p:cNvSpPr>
          <p:nvPr>
            <p:ph type="body" sz="quarter" idx="14"/>
          </p:nvPr>
        </p:nvSpPr>
        <p:spPr/>
        <p:txBody>
          <a:bodyPr/>
          <a:lstStyle/>
          <a:p>
            <a:r>
              <a:rPr lang="en-US"/>
              <a:t>06/16/2019 - 06/22/2019</a:t>
            </a:r>
          </a:p>
        </p:txBody>
      </p:sp>
    </p:spTree>
    <p:extLst>
      <p:ext uri="{BB962C8B-B14F-4D97-AF65-F5344CB8AC3E}">
        <p14:creationId xmlns:p14="http://schemas.microsoft.com/office/powerpoint/2010/main" val="10454252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6904F-F45C-4E26-B266-3833BCF8D5D7}"/>
              </a:ext>
            </a:extLst>
          </p:cNvPr>
          <p:cNvSpPr>
            <a:spLocks noGrp="1"/>
          </p:cNvSpPr>
          <p:nvPr>
            <p:ph type="title"/>
          </p:nvPr>
        </p:nvSpPr>
        <p:spPr/>
        <p:txBody>
          <a:bodyPr/>
          <a:lstStyle/>
          <a:p>
            <a:r>
              <a:rPr lang="en-US"/>
              <a:t>Instagram Posts Table | Gemeinde Ismaning - 5 of 10</a:t>
            </a:r>
          </a:p>
        </p:txBody>
      </p:sp>
      <p:graphicFrame>
        <p:nvGraphicFramePr>
          <p:cNvPr id="5" name="Table Placeholder 4">
            <a:extLst>
              <a:ext uri="{FF2B5EF4-FFF2-40B4-BE49-F238E27FC236}">
                <a16:creationId xmlns:a16="http://schemas.microsoft.com/office/drawing/2014/main" id="{6D23245C-BB31-4B59-8239-862FBD20FD26}"/>
              </a:ext>
            </a:extLst>
          </p:cNvPr>
          <p:cNvGraphicFramePr>
            <a:graphicFrameLocks noGrp="1"/>
          </p:cNvGraphicFramePr>
          <p:nvPr>
            <p:ph type="tbl" sz="quarter" idx="13"/>
            <p:extLst>
              <p:ext uri="{D42A27DB-BD31-4B8C-83A1-F6EECF244321}">
                <p14:modId xmlns:p14="http://schemas.microsoft.com/office/powerpoint/2010/main" val="2379508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047114888"/>
                    </a:ext>
                  </a:extLst>
                </a:gridCol>
                <a:gridCol w="1234439">
                  <a:extLst>
                    <a:ext uri="{9D8B030D-6E8A-4147-A177-3AD203B41FA5}">
                      <a16:colId xmlns:a16="http://schemas.microsoft.com/office/drawing/2014/main" val="53981571"/>
                    </a:ext>
                  </a:extLst>
                </a:gridCol>
                <a:gridCol w="576072">
                  <a:extLst>
                    <a:ext uri="{9D8B030D-6E8A-4147-A177-3AD203B41FA5}">
                      <a16:colId xmlns:a16="http://schemas.microsoft.com/office/drawing/2014/main" val="2767268235"/>
                    </a:ext>
                  </a:extLst>
                </a:gridCol>
                <a:gridCol w="576072">
                  <a:extLst>
                    <a:ext uri="{9D8B030D-6E8A-4147-A177-3AD203B41FA5}">
                      <a16:colId xmlns:a16="http://schemas.microsoft.com/office/drawing/2014/main" val="1611829535"/>
                    </a:ext>
                  </a:extLst>
                </a:gridCol>
                <a:gridCol w="576072">
                  <a:extLst>
                    <a:ext uri="{9D8B030D-6E8A-4147-A177-3AD203B41FA5}">
                      <a16:colId xmlns:a16="http://schemas.microsoft.com/office/drawing/2014/main" val="4072319832"/>
                    </a:ext>
                  </a:extLst>
                </a:gridCol>
                <a:gridCol w="576072">
                  <a:extLst>
                    <a:ext uri="{9D8B030D-6E8A-4147-A177-3AD203B41FA5}">
                      <a16:colId xmlns:a16="http://schemas.microsoft.com/office/drawing/2014/main" val="610472209"/>
                    </a:ext>
                  </a:extLst>
                </a:gridCol>
                <a:gridCol w="576072">
                  <a:extLst>
                    <a:ext uri="{9D8B030D-6E8A-4147-A177-3AD203B41FA5}">
                      <a16:colId xmlns:a16="http://schemas.microsoft.com/office/drawing/2014/main" val="2030722446"/>
                    </a:ext>
                  </a:extLst>
                </a:gridCol>
                <a:gridCol w="576072">
                  <a:extLst>
                    <a:ext uri="{9D8B030D-6E8A-4147-A177-3AD203B41FA5}">
                      <a16:colId xmlns:a16="http://schemas.microsoft.com/office/drawing/2014/main" val="1612158687"/>
                    </a:ext>
                  </a:extLst>
                </a:gridCol>
                <a:gridCol w="576072">
                  <a:extLst>
                    <a:ext uri="{9D8B030D-6E8A-4147-A177-3AD203B41FA5}">
                      <a16:colId xmlns:a16="http://schemas.microsoft.com/office/drawing/2014/main" val="3693319845"/>
                    </a:ext>
                  </a:extLst>
                </a:gridCol>
                <a:gridCol w="576072">
                  <a:extLst>
                    <a:ext uri="{9D8B030D-6E8A-4147-A177-3AD203B41FA5}">
                      <a16:colId xmlns:a16="http://schemas.microsoft.com/office/drawing/2014/main" val="4165739314"/>
                    </a:ext>
                  </a:extLst>
                </a:gridCol>
                <a:gridCol w="576072">
                  <a:extLst>
                    <a:ext uri="{9D8B030D-6E8A-4147-A177-3AD203B41FA5}">
                      <a16:colId xmlns:a16="http://schemas.microsoft.com/office/drawing/2014/main" val="552237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386208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ismaning.de - 2019-06-20 13:19:00</a:t>
                      </a:r>
                      <a:r>
                        <a:rPr kumimoji="0" lang="en-US" sz="1000" b="0" i="0" u="none" strike="noStrike" kern="1200" cap="none" spc="0" normalizeH="0" baseline="0" noProof="0">
                          <a:ln>
                            <a:noFill/>
                          </a:ln>
                          <a:solidFill>
                            <a:prstClr val="black"/>
                          </a:solidFill>
                          <a:effectLst/>
                          <a:uLnTx/>
                          <a:uFillTx/>
                          <a:latin typeface="+mn-lt"/>
                          <a:ea typeface="+mn-ea"/>
                          <a:cs typeface="+mn-cs"/>
                        </a:rPr>
                        <a:t>
 Fronleichnam in Ismaning!
#gemeindeismaning 
#gemeindeleben 
#fronleichnam
#prozession
#blasorchesterismaning 
@chrisgue_fotografie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https://www.instagram.com/p/By7fzB2oaZW/media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extLst>
                  <a:ext uri="{0D108BD9-81ED-4DB2-BD59-A6C34878D82A}">
                    <a16:rowId xmlns:a16="http://schemas.microsoft.com/office/drawing/2014/main" val="3713719591"/>
                  </a:ext>
                </a:extLst>
              </a:tr>
            </a:tbl>
          </a:graphicData>
        </a:graphic>
      </p:graphicFrame>
      <p:sp>
        <p:nvSpPr>
          <p:cNvPr id="4" name="Text Placeholder 3">
            <a:extLst>
              <a:ext uri="{FF2B5EF4-FFF2-40B4-BE49-F238E27FC236}">
                <a16:creationId xmlns:a16="http://schemas.microsoft.com/office/drawing/2014/main" id="{2670152F-6FE7-4160-9371-3E92214DB714}"/>
              </a:ext>
            </a:extLst>
          </p:cNvPr>
          <p:cNvSpPr>
            <a:spLocks noGrp="1"/>
          </p:cNvSpPr>
          <p:nvPr>
            <p:ph type="body" sz="quarter" idx="14"/>
          </p:nvPr>
        </p:nvSpPr>
        <p:spPr/>
        <p:txBody>
          <a:bodyPr/>
          <a:lstStyle/>
          <a:p>
            <a:r>
              <a:rPr lang="en-US"/>
              <a:t>06/16/2019 - 06/22/2019</a:t>
            </a:r>
          </a:p>
        </p:txBody>
      </p:sp>
    </p:spTree>
    <p:extLst>
      <p:ext uri="{BB962C8B-B14F-4D97-AF65-F5344CB8AC3E}">
        <p14:creationId xmlns:p14="http://schemas.microsoft.com/office/powerpoint/2010/main" val="14872725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872DF-2CE1-4CB9-B2A8-6989571ADC30}"/>
              </a:ext>
            </a:extLst>
          </p:cNvPr>
          <p:cNvSpPr>
            <a:spLocks noGrp="1"/>
          </p:cNvSpPr>
          <p:nvPr>
            <p:ph type="title"/>
          </p:nvPr>
        </p:nvSpPr>
        <p:spPr/>
        <p:txBody>
          <a:bodyPr/>
          <a:lstStyle/>
          <a:p>
            <a:r>
              <a:rPr lang="en-US"/>
              <a:t>Instagram Posts Table | Gemeinde Ismaning - 6 of 10</a:t>
            </a:r>
          </a:p>
        </p:txBody>
      </p:sp>
      <p:graphicFrame>
        <p:nvGraphicFramePr>
          <p:cNvPr id="5" name="Table Placeholder 4">
            <a:extLst>
              <a:ext uri="{FF2B5EF4-FFF2-40B4-BE49-F238E27FC236}">
                <a16:creationId xmlns:a16="http://schemas.microsoft.com/office/drawing/2014/main" id="{A1170AC9-3430-4878-9B80-A877F5A4BFFB}"/>
              </a:ext>
            </a:extLst>
          </p:cNvPr>
          <p:cNvGraphicFramePr>
            <a:graphicFrameLocks noGrp="1"/>
          </p:cNvGraphicFramePr>
          <p:nvPr>
            <p:ph type="tbl" sz="quarter" idx="13"/>
            <p:extLst>
              <p:ext uri="{D42A27DB-BD31-4B8C-83A1-F6EECF244321}">
                <p14:modId xmlns:p14="http://schemas.microsoft.com/office/powerpoint/2010/main" val="1496059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4283512307"/>
                    </a:ext>
                  </a:extLst>
                </a:gridCol>
                <a:gridCol w="1234439">
                  <a:extLst>
                    <a:ext uri="{9D8B030D-6E8A-4147-A177-3AD203B41FA5}">
                      <a16:colId xmlns:a16="http://schemas.microsoft.com/office/drawing/2014/main" val="3622212645"/>
                    </a:ext>
                  </a:extLst>
                </a:gridCol>
                <a:gridCol w="576072">
                  <a:extLst>
                    <a:ext uri="{9D8B030D-6E8A-4147-A177-3AD203B41FA5}">
                      <a16:colId xmlns:a16="http://schemas.microsoft.com/office/drawing/2014/main" val="3664791855"/>
                    </a:ext>
                  </a:extLst>
                </a:gridCol>
                <a:gridCol w="576072">
                  <a:extLst>
                    <a:ext uri="{9D8B030D-6E8A-4147-A177-3AD203B41FA5}">
                      <a16:colId xmlns:a16="http://schemas.microsoft.com/office/drawing/2014/main" val="1039307253"/>
                    </a:ext>
                  </a:extLst>
                </a:gridCol>
                <a:gridCol w="576072">
                  <a:extLst>
                    <a:ext uri="{9D8B030D-6E8A-4147-A177-3AD203B41FA5}">
                      <a16:colId xmlns:a16="http://schemas.microsoft.com/office/drawing/2014/main" val="3641228481"/>
                    </a:ext>
                  </a:extLst>
                </a:gridCol>
                <a:gridCol w="576072">
                  <a:extLst>
                    <a:ext uri="{9D8B030D-6E8A-4147-A177-3AD203B41FA5}">
                      <a16:colId xmlns:a16="http://schemas.microsoft.com/office/drawing/2014/main" val="3293099867"/>
                    </a:ext>
                  </a:extLst>
                </a:gridCol>
                <a:gridCol w="576072">
                  <a:extLst>
                    <a:ext uri="{9D8B030D-6E8A-4147-A177-3AD203B41FA5}">
                      <a16:colId xmlns:a16="http://schemas.microsoft.com/office/drawing/2014/main" val="3206564828"/>
                    </a:ext>
                  </a:extLst>
                </a:gridCol>
                <a:gridCol w="576072">
                  <a:extLst>
                    <a:ext uri="{9D8B030D-6E8A-4147-A177-3AD203B41FA5}">
                      <a16:colId xmlns:a16="http://schemas.microsoft.com/office/drawing/2014/main" val="1848983088"/>
                    </a:ext>
                  </a:extLst>
                </a:gridCol>
                <a:gridCol w="576072">
                  <a:extLst>
                    <a:ext uri="{9D8B030D-6E8A-4147-A177-3AD203B41FA5}">
                      <a16:colId xmlns:a16="http://schemas.microsoft.com/office/drawing/2014/main" val="2545031759"/>
                    </a:ext>
                  </a:extLst>
                </a:gridCol>
                <a:gridCol w="576072">
                  <a:extLst>
                    <a:ext uri="{9D8B030D-6E8A-4147-A177-3AD203B41FA5}">
                      <a16:colId xmlns:a16="http://schemas.microsoft.com/office/drawing/2014/main" val="137360903"/>
                    </a:ext>
                  </a:extLst>
                </a:gridCol>
                <a:gridCol w="576072">
                  <a:extLst>
                    <a:ext uri="{9D8B030D-6E8A-4147-A177-3AD203B41FA5}">
                      <a16:colId xmlns:a16="http://schemas.microsoft.com/office/drawing/2014/main" val="28765138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1032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ismaning.de - 2019-06-19 16:59:55</a:t>
                      </a:r>
                      <a:r>
                        <a:rPr kumimoji="0" lang="de-DE" sz="1000" b="0" i="0" u="none" strike="noStrike" kern="1200" cap="none" spc="0" normalizeH="0" baseline="0" noProof="0">
                          <a:ln>
                            <a:noFill/>
                          </a:ln>
                          <a:solidFill>
                            <a:prstClr val="black"/>
                          </a:solidFill>
                          <a:effectLst/>
                          <a:uLnTx/>
                          <a:uFillTx/>
                          <a:latin typeface="+mn-lt"/>
                          <a:ea typeface="+mn-ea"/>
                          <a:cs typeface="+mn-cs"/>
                        </a:rPr>
                        <a:t>
 Wer freut sich auch schon riesig auf eine Fahrt im Break Dance? In 2 Tagen geht es endlich los und wie man sehen kann, nimmt auch das Festzelt immer mehr und mehr innere Form an. Man kann förmlich schon die „Voixfest“ Atmosphäre spüren! 
#ismaningerfestwoche #volksfest #breakdance #ismaning #schausteller #festlzeit #festzelt #tradition #heimatliebe #gemeindeismaning #wirinismaning #volksfestismaning #festwoche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https://www.instagram.com/p/By5USM7okqC/media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extLst>
                  <a:ext uri="{0D108BD9-81ED-4DB2-BD59-A6C34878D82A}">
                    <a16:rowId xmlns:a16="http://schemas.microsoft.com/office/drawing/2014/main" val="1657836540"/>
                  </a:ext>
                </a:extLst>
              </a:tr>
            </a:tbl>
          </a:graphicData>
        </a:graphic>
      </p:graphicFrame>
      <p:sp>
        <p:nvSpPr>
          <p:cNvPr id="4" name="Text Placeholder 3">
            <a:extLst>
              <a:ext uri="{FF2B5EF4-FFF2-40B4-BE49-F238E27FC236}">
                <a16:creationId xmlns:a16="http://schemas.microsoft.com/office/drawing/2014/main" id="{B86DFBBE-0455-4022-9FDF-95EA28D27DB5}"/>
              </a:ext>
            </a:extLst>
          </p:cNvPr>
          <p:cNvSpPr>
            <a:spLocks noGrp="1"/>
          </p:cNvSpPr>
          <p:nvPr>
            <p:ph type="body" sz="quarter" idx="14"/>
          </p:nvPr>
        </p:nvSpPr>
        <p:spPr/>
        <p:txBody>
          <a:bodyPr/>
          <a:lstStyle/>
          <a:p>
            <a:r>
              <a:rPr lang="en-US"/>
              <a:t>06/16/2019 - 06/22/2019</a:t>
            </a:r>
          </a:p>
        </p:txBody>
      </p:sp>
    </p:spTree>
    <p:extLst>
      <p:ext uri="{BB962C8B-B14F-4D97-AF65-F5344CB8AC3E}">
        <p14:creationId xmlns:p14="http://schemas.microsoft.com/office/powerpoint/2010/main" val="23712960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A0EEF-1AA6-46DC-9778-0912140790F3}"/>
              </a:ext>
            </a:extLst>
          </p:cNvPr>
          <p:cNvSpPr>
            <a:spLocks noGrp="1"/>
          </p:cNvSpPr>
          <p:nvPr>
            <p:ph type="title"/>
          </p:nvPr>
        </p:nvSpPr>
        <p:spPr/>
        <p:txBody>
          <a:bodyPr/>
          <a:lstStyle/>
          <a:p>
            <a:r>
              <a:rPr lang="en-US"/>
              <a:t>Instagram Posts Table | Gemeinde Ismaning - 7 of 10</a:t>
            </a:r>
          </a:p>
        </p:txBody>
      </p:sp>
      <p:graphicFrame>
        <p:nvGraphicFramePr>
          <p:cNvPr id="5" name="Table Placeholder 4">
            <a:extLst>
              <a:ext uri="{FF2B5EF4-FFF2-40B4-BE49-F238E27FC236}">
                <a16:creationId xmlns:a16="http://schemas.microsoft.com/office/drawing/2014/main" id="{DE11BBC1-5F39-43B3-B962-AD1A8D8A5680}"/>
              </a:ext>
            </a:extLst>
          </p:cNvPr>
          <p:cNvGraphicFramePr>
            <a:graphicFrameLocks noGrp="1"/>
          </p:cNvGraphicFramePr>
          <p:nvPr>
            <p:ph type="tbl" sz="quarter" idx="13"/>
            <p:extLst>
              <p:ext uri="{D42A27DB-BD31-4B8C-83A1-F6EECF244321}">
                <p14:modId xmlns:p14="http://schemas.microsoft.com/office/powerpoint/2010/main" val="15686380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4076458855"/>
                    </a:ext>
                  </a:extLst>
                </a:gridCol>
                <a:gridCol w="1234439">
                  <a:extLst>
                    <a:ext uri="{9D8B030D-6E8A-4147-A177-3AD203B41FA5}">
                      <a16:colId xmlns:a16="http://schemas.microsoft.com/office/drawing/2014/main" val="980413384"/>
                    </a:ext>
                  </a:extLst>
                </a:gridCol>
                <a:gridCol w="576072">
                  <a:extLst>
                    <a:ext uri="{9D8B030D-6E8A-4147-A177-3AD203B41FA5}">
                      <a16:colId xmlns:a16="http://schemas.microsoft.com/office/drawing/2014/main" val="486367880"/>
                    </a:ext>
                  </a:extLst>
                </a:gridCol>
                <a:gridCol w="576072">
                  <a:extLst>
                    <a:ext uri="{9D8B030D-6E8A-4147-A177-3AD203B41FA5}">
                      <a16:colId xmlns:a16="http://schemas.microsoft.com/office/drawing/2014/main" val="337032286"/>
                    </a:ext>
                  </a:extLst>
                </a:gridCol>
                <a:gridCol w="576072">
                  <a:extLst>
                    <a:ext uri="{9D8B030D-6E8A-4147-A177-3AD203B41FA5}">
                      <a16:colId xmlns:a16="http://schemas.microsoft.com/office/drawing/2014/main" val="605495214"/>
                    </a:ext>
                  </a:extLst>
                </a:gridCol>
                <a:gridCol w="576072">
                  <a:extLst>
                    <a:ext uri="{9D8B030D-6E8A-4147-A177-3AD203B41FA5}">
                      <a16:colId xmlns:a16="http://schemas.microsoft.com/office/drawing/2014/main" val="2610804674"/>
                    </a:ext>
                  </a:extLst>
                </a:gridCol>
                <a:gridCol w="576072">
                  <a:extLst>
                    <a:ext uri="{9D8B030D-6E8A-4147-A177-3AD203B41FA5}">
                      <a16:colId xmlns:a16="http://schemas.microsoft.com/office/drawing/2014/main" val="1875067828"/>
                    </a:ext>
                  </a:extLst>
                </a:gridCol>
                <a:gridCol w="576072">
                  <a:extLst>
                    <a:ext uri="{9D8B030D-6E8A-4147-A177-3AD203B41FA5}">
                      <a16:colId xmlns:a16="http://schemas.microsoft.com/office/drawing/2014/main" val="2173156495"/>
                    </a:ext>
                  </a:extLst>
                </a:gridCol>
                <a:gridCol w="576072">
                  <a:extLst>
                    <a:ext uri="{9D8B030D-6E8A-4147-A177-3AD203B41FA5}">
                      <a16:colId xmlns:a16="http://schemas.microsoft.com/office/drawing/2014/main" val="2672541159"/>
                    </a:ext>
                  </a:extLst>
                </a:gridCol>
                <a:gridCol w="576072">
                  <a:extLst>
                    <a:ext uri="{9D8B030D-6E8A-4147-A177-3AD203B41FA5}">
                      <a16:colId xmlns:a16="http://schemas.microsoft.com/office/drawing/2014/main" val="559055123"/>
                    </a:ext>
                  </a:extLst>
                </a:gridCol>
                <a:gridCol w="576072">
                  <a:extLst>
                    <a:ext uri="{9D8B030D-6E8A-4147-A177-3AD203B41FA5}">
                      <a16:colId xmlns:a16="http://schemas.microsoft.com/office/drawing/2014/main" val="2779914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690231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ismaning.de - 2019-06-19 11:53:28</a:t>
                      </a:r>
                      <a:r>
                        <a:rPr kumimoji="0" lang="de-DE" sz="1000" b="0" i="0" u="none" strike="noStrike" kern="1200" cap="none" spc="0" normalizeH="0" baseline="0" noProof="0">
                          <a:ln>
                            <a:noFill/>
                          </a:ln>
                          <a:solidFill>
                            <a:prstClr val="black"/>
                          </a:solidFill>
                          <a:effectLst/>
                          <a:uLnTx/>
                          <a:uFillTx/>
                          <a:latin typeface="+mn-lt"/>
                          <a:ea typeface="+mn-ea"/>
                          <a:cs typeface="+mn-cs"/>
                        </a:rPr>
                        <a:t>
 ...zwischenzeitlich ist das Dach der Schulsporthalle an der Aschheimer Straße dicht.
Das Foto wurde Anfang Juni aufgenommen.
#gemeindeismaning 
#ismaningbaut 
#schulsporthalleismaning 
#schulsporthalle
#dasdachistdicht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https://www.instagram.com/p/By4xNudI7RB/media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extLst>
                  <a:ext uri="{0D108BD9-81ED-4DB2-BD59-A6C34878D82A}">
                    <a16:rowId xmlns:a16="http://schemas.microsoft.com/office/drawing/2014/main" val="2876421847"/>
                  </a:ext>
                </a:extLst>
              </a:tr>
            </a:tbl>
          </a:graphicData>
        </a:graphic>
      </p:graphicFrame>
      <p:sp>
        <p:nvSpPr>
          <p:cNvPr id="4" name="Text Placeholder 3">
            <a:extLst>
              <a:ext uri="{FF2B5EF4-FFF2-40B4-BE49-F238E27FC236}">
                <a16:creationId xmlns:a16="http://schemas.microsoft.com/office/drawing/2014/main" id="{860DCFEF-DC8C-4219-8549-500181F861ED}"/>
              </a:ext>
            </a:extLst>
          </p:cNvPr>
          <p:cNvSpPr>
            <a:spLocks noGrp="1"/>
          </p:cNvSpPr>
          <p:nvPr>
            <p:ph type="body" sz="quarter" idx="14"/>
          </p:nvPr>
        </p:nvSpPr>
        <p:spPr/>
        <p:txBody>
          <a:bodyPr/>
          <a:lstStyle/>
          <a:p>
            <a:r>
              <a:rPr lang="en-US"/>
              <a:t>06/16/2019 - 06/22/2019</a:t>
            </a:r>
          </a:p>
        </p:txBody>
      </p:sp>
    </p:spTree>
    <p:extLst>
      <p:ext uri="{BB962C8B-B14F-4D97-AF65-F5344CB8AC3E}">
        <p14:creationId xmlns:p14="http://schemas.microsoft.com/office/powerpoint/2010/main" val="42835853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A42E9-28D9-438D-96BC-8764AB91BA57}"/>
              </a:ext>
            </a:extLst>
          </p:cNvPr>
          <p:cNvSpPr>
            <a:spLocks noGrp="1"/>
          </p:cNvSpPr>
          <p:nvPr>
            <p:ph type="title"/>
          </p:nvPr>
        </p:nvSpPr>
        <p:spPr/>
        <p:txBody>
          <a:bodyPr/>
          <a:lstStyle/>
          <a:p>
            <a:r>
              <a:rPr lang="en-US"/>
              <a:t>Instagram Posts Table | Gemeinde Ismaning - 8 of 10</a:t>
            </a:r>
          </a:p>
        </p:txBody>
      </p:sp>
      <p:graphicFrame>
        <p:nvGraphicFramePr>
          <p:cNvPr id="5" name="Table Placeholder 4">
            <a:extLst>
              <a:ext uri="{FF2B5EF4-FFF2-40B4-BE49-F238E27FC236}">
                <a16:creationId xmlns:a16="http://schemas.microsoft.com/office/drawing/2014/main" id="{7D049ECA-4D8F-4005-9D1A-0C01F0E06F76}"/>
              </a:ext>
            </a:extLst>
          </p:cNvPr>
          <p:cNvGraphicFramePr>
            <a:graphicFrameLocks noGrp="1"/>
          </p:cNvGraphicFramePr>
          <p:nvPr>
            <p:ph type="tbl" sz="quarter" idx="13"/>
            <p:extLst>
              <p:ext uri="{D42A27DB-BD31-4B8C-83A1-F6EECF244321}">
                <p14:modId xmlns:p14="http://schemas.microsoft.com/office/powerpoint/2010/main" val="4143666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855867917"/>
                    </a:ext>
                  </a:extLst>
                </a:gridCol>
                <a:gridCol w="1234439">
                  <a:extLst>
                    <a:ext uri="{9D8B030D-6E8A-4147-A177-3AD203B41FA5}">
                      <a16:colId xmlns:a16="http://schemas.microsoft.com/office/drawing/2014/main" val="3441881632"/>
                    </a:ext>
                  </a:extLst>
                </a:gridCol>
                <a:gridCol w="576072">
                  <a:extLst>
                    <a:ext uri="{9D8B030D-6E8A-4147-A177-3AD203B41FA5}">
                      <a16:colId xmlns:a16="http://schemas.microsoft.com/office/drawing/2014/main" val="4056743911"/>
                    </a:ext>
                  </a:extLst>
                </a:gridCol>
                <a:gridCol w="576072">
                  <a:extLst>
                    <a:ext uri="{9D8B030D-6E8A-4147-A177-3AD203B41FA5}">
                      <a16:colId xmlns:a16="http://schemas.microsoft.com/office/drawing/2014/main" val="20608156"/>
                    </a:ext>
                  </a:extLst>
                </a:gridCol>
                <a:gridCol w="576072">
                  <a:extLst>
                    <a:ext uri="{9D8B030D-6E8A-4147-A177-3AD203B41FA5}">
                      <a16:colId xmlns:a16="http://schemas.microsoft.com/office/drawing/2014/main" val="720992940"/>
                    </a:ext>
                  </a:extLst>
                </a:gridCol>
                <a:gridCol w="576072">
                  <a:extLst>
                    <a:ext uri="{9D8B030D-6E8A-4147-A177-3AD203B41FA5}">
                      <a16:colId xmlns:a16="http://schemas.microsoft.com/office/drawing/2014/main" val="3016508763"/>
                    </a:ext>
                  </a:extLst>
                </a:gridCol>
                <a:gridCol w="576072">
                  <a:extLst>
                    <a:ext uri="{9D8B030D-6E8A-4147-A177-3AD203B41FA5}">
                      <a16:colId xmlns:a16="http://schemas.microsoft.com/office/drawing/2014/main" val="3721935701"/>
                    </a:ext>
                  </a:extLst>
                </a:gridCol>
                <a:gridCol w="576072">
                  <a:extLst>
                    <a:ext uri="{9D8B030D-6E8A-4147-A177-3AD203B41FA5}">
                      <a16:colId xmlns:a16="http://schemas.microsoft.com/office/drawing/2014/main" val="3570807966"/>
                    </a:ext>
                  </a:extLst>
                </a:gridCol>
                <a:gridCol w="576072">
                  <a:extLst>
                    <a:ext uri="{9D8B030D-6E8A-4147-A177-3AD203B41FA5}">
                      <a16:colId xmlns:a16="http://schemas.microsoft.com/office/drawing/2014/main" val="2674775416"/>
                    </a:ext>
                  </a:extLst>
                </a:gridCol>
                <a:gridCol w="576072">
                  <a:extLst>
                    <a:ext uri="{9D8B030D-6E8A-4147-A177-3AD203B41FA5}">
                      <a16:colId xmlns:a16="http://schemas.microsoft.com/office/drawing/2014/main" val="3733953131"/>
                    </a:ext>
                  </a:extLst>
                </a:gridCol>
                <a:gridCol w="576072">
                  <a:extLst>
                    <a:ext uri="{9D8B030D-6E8A-4147-A177-3AD203B41FA5}">
                      <a16:colId xmlns:a16="http://schemas.microsoft.com/office/drawing/2014/main" val="1033363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133648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ismaning.de - 2019-06-18 14:46:51</a:t>
                      </a:r>
                      <a:r>
                        <a:rPr kumimoji="0" lang="de-DE" sz="1000" b="0" i="0" u="none" strike="noStrike" kern="1200" cap="none" spc="0" normalizeH="0" baseline="0" noProof="0">
                          <a:ln>
                            <a:noFill/>
                          </a:ln>
                          <a:solidFill>
                            <a:prstClr val="black"/>
                          </a:solidFill>
                          <a:effectLst/>
                          <a:uLnTx/>
                          <a:uFillTx/>
                          <a:latin typeface="+mn-lt"/>
                          <a:ea typeface="+mn-ea"/>
                          <a:cs typeface="+mn-cs"/>
                        </a:rPr>
                        <a:t>
 In 3 Tagen ist es soweit... Dann heißt es „Grüß Gott zur 41. Ismaninger Festwoche“! 🥨🍻 So schaut es heute, also am Dienstag vor dem Beginn, auf der Festwiese am Eisweiher aus. Ganz fleißig wird hier aufgebaut. 😊 
#grüßgott #ismaningerfestwoche #volksfest #ismaning #volksfestismaning #schausteller #aufbau #festlzeit #gemeinsamzeit #festwiese #wirinismaning #gemeindeismaning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https://www.instagram.com/p/By2gQvyozWu/media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extLst>
                  <a:ext uri="{0D108BD9-81ED-4DB2-BD59-A6C34878D82A}">
                    <a16:rowId xmlns:a16="http://schemas.microsoft.com/office/drawing/2014/main" val="3812914815"/>
                  </a:ext>
                </a:extLst>
              </a:tr>
            </a:tbl>
          </a:graphicData>
        </a:graphic>
      </p:graphicFrame>
      <p:sp>
        <p:nvSpPr>
          <p:cNvPr id="4" name="Text Placeholder 3">
            <a:extLst>
              <a:ext uri="{FF2B5EF4-FFF2-40B4-BE49-F238E27FC236}">
                <a16:creationId xmlns:a16="http://schemas.microsoft.com/office/drawing/2014/main" id="{EB26A19E-FA5E-4CD3-9638-C17A90B0CD56}"/>
              </a:ext>
            </a:extLst>
          </p:cNvPr>
          <p:cNvSpPr>
            <a:spLocks noGrp="1"/>
          </p:cNvSpPr>
          <p:nvPr>
            <p:ph type="body" sz="quarter" idx="14"/>
          </p:nvPr>
        </p:nvSpPr>
        <p:spPr/>
        <p:txBody>
          <a:bodyPr/>
          <a:lstStyle/>
          <a:p>
            <a:r>
              <a:rPr lang="en-US"/>
              <a:t>06/16/2019 - 06/22/2019</a:t>
            </a:r>
          </a:p>
        </p:txBody>
      </p:sp>
    </p:spTree>
    <p:extLst>
      <p:ext uri="{BB962C8B-B14F-4D97-AF65-F5344CB8AC3E}">
        <p14:creationId xmlns:p14="http://schemas.microsoft.com/office/powerpoint/2010/main" val="39019111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05C6A-1FD3-4302-B743-1BB39CA2ED00}"/>
              </a:ext>
            </a:extLst>
          </p:cNvPr>
          <p:cNvSpPr>
            <a:spLocks noGrp="1"/>
          </p:cNvSpPr>
          <p:nvPr>
            <p:ph type="title"/>
          </p:nvPr>
        </p:nvSpPr>
        <p:spPr/>
        <p:txBody>
          <a:bodyPr/>
          <a:lstStyle/>
          <a:p>
            <a:r>
              <a:rPr lang="en-US"/>
              <a:t>Instagram Posts Table | Gemeinde Ismaning - 9 of 10</a:t>
            </a:r>
          </a:p>
        </p:txBody>
      </p:sp>
      <p:graphicFrame>
        <p:nvGraphicFramePr>
          <p:cNvPr id="5" name="Table Placeholder 4">
            <a:extLst>
              <a:ext uri="{FF2B5EF4-FFF2-40B4-BE49-F238E27FC236}">
                <a16:creationId xmlns:a16="http://schemas.microsoft.com/office/drawing/2014/main" id="{2CB7EDE6-0992-489E-97B7-11AC0B42016F}"/>
              </a:ext>
            </a:extLst>
          </p:cNvPr>
          <p:cNvGraphicFramePr>
            <a:graphicFrameLocks noGrp="1"/>
          </p:cNvGraphicFramePr>
          <p:nvPr>
            <p:ph type="tbl" sz="quarter" idx="13"/>
            <p:extLst>
              <p:ext uri="{D42A27DB-BD31-4B8C-83A1-F6EECF244321}">
                <p14:modId xmlns:p14="http://schemas.microsoft.com/office/powerpoint/2010/main" val="200594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652498918"/>
                    </a:ext>
                  </a:extLst>
                </a:gridCol>
                <a:gridCol w="1234439">
                  <a:extLst>
                    <a:ext uri="{9D8B030D-6E8A-4147-A177-3AD203B41FA5}">
                      <a16:colId xmlns:a16="http://schemas.microsoft.com/office/drawing/2014/main" val="2025483668"/>
                    </a:ext>
                  </a:extLst>
                </a:gridCol>
                <a:gridCol w="576072">
                  <a:extLst>
                    <a:ext uri="{9D8B030D-6E8A-4147-A177-3AD203B41FA5}">
                      <a16:colId xmlns:a16="http://schemas.microsoft.com/office/drawing/2014/main" val="2751769611"/>
                    </a:ext>
                  </a:extLst>
                </a:gridCol>
                <a:gridCol w="576072">
                  <a:extLst>
                    <a:ext uri="{9D8B030D-6E8A-4147-A177-3AD203B41FA5}">
                      <a16:colId xmlns:a16="http://schemas.microsoft.com/office/drawing/2014/main" val="724068621"/>
                    </a:ext>
                  </a:extLst>
                </a:gridCol>
                <a:gridCol w="576072">
                  <a:extLst>
                    <a:ext uri="{9D8B030D-6E8A-4147-A177-3AD203B41FA5}">
                      <a16:colId xmlns:a16="http://schemas.microsoft.com/office/drawing/2014/main" val="3122877167"/>
                    </a:ext>
                  </a:extLst>
                </a:gridCol>
                <a:gridCol w="576072">
                  <a:extLst>
                    <a:ext uri="{9D8B030D-6E8A-4147-A177-3AD203B41FA5}">
                      <a16:colId xmlns:a16="http://schemas.microsoft.com/office/drawing/2014/main" val="2444985461"/>
                    </a:ext>
                  </a:extLst>
                </a:gridCol>
                <a:gridCol w="576072">
                  <a:extLst>
                    <a:ext uri="{9D8B030D-6E8A-4147-A177-3AD203B41FA5}">
                      <a16:colId xmlns:a16="http://schemas.microsoft.com/office/drawing/2014/main" val="3178702393"/>
                    </a:ext>
                  </a:extLst>
                </a:gridCol>
                <a:gridCol w="576072">
                  <a:extLst>
                    <a:ext uri="{9D8B030D-6E8A-4147-A177-3AD203B41FA5}">
                      <a16:colId xmlns:a16="http://schemas.microsoft.com/office/drawing/2014/main" val="1483407691"/>
                    </a:ext>
                  </a:extLst>
                </a:gridCol>
                <a:gridCol w="576072">
                  <a:extLst>
                    <a:ext uri="{9D8B030D-6E8A-4147-A177-3AD203B41FA5}">
                      <a16:colId xmlns:a16="http://schemas.microsoft.com/office/drawing/2014/main" val="385121754"/>
                    </a:ext>
                  </a:extLst>
                </a:gridCol>
                <a:gridCol w="576072">
                  <a:extLst>
                    <a:ext uri="{9D8B030D-6E8A-4147-A177-3AD203B41FA5}">
                      <a16:colId xmlns:a16="http://schemas.microsoft.com/office/drawing/2014/main" val="604438278"/>
                    </a:ext>
                  </a:extLst>
                </a:gridCol>
                <a:gridCol w="576072">
                  <a:extLst>
                    <a:ext uri="{9D8B030D-6E8A-4147-A177-3AD203B41FA5}">
                      <a16:colId xmlns:a16="http://schemas.microsoft.com/office/drawing/2014/main" val="1954053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892923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ismaning.de - 2019-06-18 09:11:33</a:t>
                      </a:r>
                      <a:r>
                        <a:rPr kumimoji="0" lang="de-DE" sz="1000" b="0" i="0" u="none" strike="noStrike" kern="1200" cap="none" spc="0" normalizeH="0" baseline="0" noProof="0">
                          <a:ln>
                            <a:noFill/>
                          </a:ln>
                          <a:solidFill>
                            <a:prstClr val="black"/>
                          </a:solidFill>
                          <a:effectLst/>
                          <a:uLnTx/>
                          <a:uFillTx/>
                          <a:latin typeface="+mn-lt"/>
                          <a:ea typeface="+mn-ea"/>
                          <a:cs typeface="+mn-cs"/>
                        </a:rPr>
                        <a:t>
 Der Neubau der Kindertagesstätte an der Münchener Straße ist fast fertig.
Ab dem Kita-Jahr 2019/2020 werden dort vier Krippen- und zwei Kindergartengruppen untergebracht sein.
#gemeindeismaning 
#gemeindeleben 
#kinderinismaning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https://www.instagram.com/p/By1549wImXi/media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extLst>
                  <a:ext uri="{0D108BD9-81ED-4DB2-BD59-A6C34878D82A}">
                    <a16:rowId xmlns:a16="http://schemas.microsoft.com/office/drawing/2014/main" val="408325171"/>
                  </a:ext>
                </a:extLst>
              </a:tr>
            </a:tbl>
          </a:graphicData>
        </a:graphic>
      </p:graphicFrame>
      <p:sp>
        <p:nvSpPr>
          <p:cNvPr id="4" name="Text Placeholder 3">
            <a:extLst>
              <a:ext uri="{FF2B5EF4-FFF2-40B4-BE49-F238E27FC236}">
                <a16:creationId xmlns:a16="http://schemas.microsoft.com/office/drawing/2014/main" id="{1D820C8F-81D7-4A94-8B25-04B397C02E17}"/>
              </a:ext>
            </a:extLst>
          </p:cNvPr>
          <p:cNvSpPr>
            <a:spLocks noGrp="1"/>
          </p:cNvSpPr>
          <p:nvPr>
            <p:ph type="body" sz="quarter" idx="14"/>
          </p:nvPr>
        </p:nvSpPr>
        <p:spPr/>
        <p:txBody>
          <a:bodyPr/>
          <a:lstStyle/>
          <a:p>
            <a:r>
              <a:rPr lang="en-US"/>
              <a:t>06/16/2019 - 06/22/2019</a:t>
            </a:r>
          </a:p>
        </p:txBody>
      </p:sp>
    </p:spTree>
    <p:extLst>
      <p:ext uri="{BB962C8B-B14F-4D97-AF65-F5344CB8AC3E}">
        <p14:creationId xmlns:p14="http://schemas.microsoft.com/office/powerpoint/2010/main" val="11297487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44E3D-E3C6-49FA-BEF3-CC0275D023A2}"/>
              </a:ext>
            </a:extLst>
          </p:cNvPr>
          <p:cNvSpPr>
            <a:spLocks noGrp="1"/>
          </p:cNvSpPr>
          <p:nvPr>
            <p:ph type="title"/>
          </p:nvPr>
        </p:nvSpPr>
        <p:spPr/>
        <p:txBody>
          <a:bodyPr/>
          <a:lstStyle/>
          <a:p>
            <a:r>
              <a:rPr lang="en-US"/>
              <a:t>Instagram Posts Table | Gemeinde Ismaning - 10 of 10</a:t>
            </a:r>
          </a:p>
        </p:txBody>
      </p:sp>
      <p:graphicFrame>
        <p:nvGraphicFramePr>
          <p:cNvPr id="5" name="Table Placeholder 4">
            <a:extLst>
              <a:ext uri="{FF2B5EF4-FFF2-40B4-BE49-F238E27FC236}">
                <a16:creationId xmlns:a16="http://schemas.microsoft.com/office/drawing/2014/main" id="{2DE80CFE-3388-4C2D-AF73-E35BC3D27062}"/>
              </a:ext>
            </a:extLst>
          </p:cNvPr>
          <p:cNvGraphicFramePr>
            <a:graphicFrameLocks noGrp="1"/>
          </p:cNvGraphicFramePr>
          <p:nvPr>
            <p:ph type="tbl" sz="quarter" idx="13"/>
            <p:extLst>
              <p:ext uri="{D42A27DB-BD31-4B8C-83A1-F6EECF244321}">
                <p14:modId xmlns:p14="http://schemas.microsoft.com/office/powerpoint/2010/main" val="1312617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797372905"/>
                    </a:ext>
                  </a:extLst>
                </a:gridCol>
                <a:gridCol w="1234439">
                  <a:extLst>
                    <a:ext uri="{9D8B030D-6E8A-4147-A177-3AD203B41FA5}">
                      <a16:colId xmlns:a16="http://schemas.microsoft.com/office/drawing/2014/main" val="4090669328"/>
                    </a:ext>
                  </a:extLst>
                </a:gridCol>
                <a:gridCol w="576072">
                  <a:extLst>
                    <a:ext uri="{9D8B030D-6E8A-4147-A177-3AD203B41FA5}">
                      <a16:colId xmlns:a16="http://schemas.microsoft.com/office/drawing/2014/main" val="360834479"/>
                    </a:ext>
                  </a:extLst>
                </a:gridCol>
                <a:gridCol w="576072">
                  <a:extLst>
                    <a:ext uri="{9D8B030D-6E8A-4147-A177-3AD203B41FA5}">
                      <a16:colId xmlns:a16="http://schemas.microsoft.com/office/drawing/2014/main" val="1791515921"/>
                    </a:ext>
                  </a:extLst>
                </a:gridCol>
                <a:gridCol w="576072">
                  <a:extLst>
                    <a:ext uri="{9D8B030D-6E8A-4147-A177-3AD203B41FA5}">
                      <a16:colId xmlns:a16="http://schemas.microsoft.com/office/drawing/2014/main" val="1703006427"/>
                    </a:ext>
                  </a:extLst>
                </a:gridCol>
                <a:gridCol w="576072">
                  <a:extLst>
                    <a:ext uri="{9D8B030D-6E8A-4147-A177-3AD203B41FA5}">
                      <a16:colId xmlns:a16="http://schemas.microsoft.com/office/drawing/2014/main" val="2384920106"/>
                    </a:ext>
                  </a:extLst>
                </a:gridCol>
                <a:gridCol w="576072">
                  <a:extLst>
                    <a:ext uri="{9D8B030D-6E8A-4147-A177-3AD203B41FA5}">
                      <a16:colId xmlns:a16="http://schemas.microsoft.com/office/drawing/2014/main" val="444378116"/>
                    </a:ext>
                  </a:extLst>
                </a:gridCol>
                <a:gridCol w="576072">
                  <a:extLst>
                    <a:ext uri="{9D8B030D-6E8A-4147-A177-3AD203B41FA5}">
                      <a16:colId xmlns:a16="http://schemas.microsoft.com/office/drawing/2014/main" val="1249033631"/>
                    </a:ext>
                  </a:extLst>
                </a:gridCol>
                <a:gridCol w="576072">
                  <a:extLst>
                    <a:ext uri="{9D8B030D-6E8A-4147-A177-3AD203B41FA5}">
                      <a16:colId xmlns:a16="http://schemas.microsoft.com/office/drawing/2014/main" val="1258390393"/>
                    </a:ext>
                  </a:extLst>
                </a:gridCol>
                <a:gridCol w="576072">
                  <a:extLst>
                    <a:ext uri="{9D8B030D-6E8A-4147-A177-3AD203B41FA5}">
                      <a16:colId xmlns:a16="http://schemas.microsoft.com/office/drawing/2014/main" val="3989596492"/>
                    </a:ext>
                  </a:extLst>
                </a:gridCol>
                <a:gridCol w="576072">
                  <a:extLst>
                    <a:ext uri="{9D8B030D-6E8A-4147-A177-3AD203B41FA5}">
                      <a16:colId xmlns:a16="http://schemas.microsoft.com/office/drawing/2014/main" val="2610898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767105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ismaning.de - 2019-06-17 11:58:20</a:t>
                      </a:r>
                      <a:r>
                        <a:rPr kumimoji="0" lang="de-DE" sz="1000" b="0" i="0" u="none" strike="noStrike" kern="1200" cap="none" spc="0" normalizeH="0" baseline="0" noProof="0">
                          <a:ln>
                            <a:noFill/>
                          </a:ln>
                          <a:solidFill>
                            <a:prstClr val="black"/>
                          </a:solidFill>
                          <a:effectLst/>
                          <a:uLnTx/>
                          <a:uFillTx/>
                          <a:latin typeface="+mn-lt"/>
                          <a:ea typeface="+mn-ea"/>
                          <a:cs typeface="+mn-cs"/>
                        </a:rPr>
                        <a:t>
 Im großen Festzelt geht der Aufbau weiter voran. Die Decken-Dekoration ist fertig! 😊 Und auch draußen auf der Festwiese geht‘s weiter... Auf dass wir alle bald schön feiern können! 🍻 
#ismaningerfestwoche #volksfest #volksfestismaning #wirinismaning #festwoche #festzelt #bierzelt #heimatliebe #tradition #gemeindeismaning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https://www.instagram.com/p/ByzoLq4oMRX/media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extLst>
                  <a:ext uri="{0D108BD9-81ED-4DB2-BD59-A6C34878D82A}">
                    <a16:rowId xmlns:a16="http://schemas.microsoft.com/office/drawing/2014/main" val="4000043648"/>
                  </a:ext>
                </a:extLst>
              </a:tr>
            </a:tbl>
          </a:graphicData>
        </a:graphic>
      </p:graphicFrame>
      <p:sp>
        <p:nvSpPr>
          <p:cNvPr id="4" name="Text Placeholder 3">
            <a:extLst>
              <a:ext uri="{FF2B5EF4-FFF2-40B4-BE49-F238E27FC236}">
                <a16:creationId xmlns:a16="http://schemas.microsoft.com/office/drawing/2014/main" id="{796C4583-BBD9-4FF5-975E-01C65FE52342}"/>
              </a:ext>
            </a:extLst>
          </p:cNvPr>
          <p:cNvSpPr>
            <a:spLocks noGrp="1"/>
          </p:cNvSpPr>
          <p:nvPr>
            <p:ph type="body" sz="quarter" idx="14"/>
          </p:nvPr>
        </p:nvSpPr>
        <p:spPr/>
        <p:txBody>
          <a:bodyPr/>
          <a:lstStyle/>
          <a:p>
            <a:r>
              <a:rPr lang="en-US"/>
              <a:t>06/16/2019 - 06/22/2019</a:t>
            </a:r>
          </a:p>
        </p:txBody>
      </p:sp>
    </p:spTree>
    <p:extLst>
      <p:ext uri="{BB962C8B-B14F-4D97-AF65-F5344CB8AC3E}">
        <p14:creationId xmlns:p14="http://schemas.microsoft.com/office/powerpoint/2010/main" val="74704681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592</Words>
  <Application>Microsoft Office PowerPoint</Application>
  <PresentationFormat>On-screen Show (4:3)</PresentationFormat>
  <Paragraphs>251</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quintly_template</vt:lpstr>
      <vt:lpstr>Instagram Posts Table | Gemeinde Ismaning - 1 of 10</vt:lpstr>
      <vt:lpstr>Instagram Posts Table | Gemeinde Ismaning - 2 of 10</vt:lpstr>
      <vt:lpstr>Instagram Posts Table | Gemeinde Ismaning - 3 of 10</vt:lpstr>
      <vt:lpstr>Instagram Posts Table | Gemeinde Ismaning - 4 of 10</vt:lpstr>
      <vt:lpstr>Instagram Posts Table | Gemeinde Ismaning - 5 of 10</vt:lpstr>
      <vt:lpstr>Instagram Posts Table | Gemeinde Ismaning - 6 of 10</vt:lpstr>
      <vt:lpstr>Instagram Posts Table | Gemeinde Ismaning - 7 of 10</vt:lpstr>
      <vt:lpstr>Instagram Posts Table | Gemeinde Ismaning - 8 of 10</vt:lpstr>
      <vt:lpstr>Instagram Posts Table | Gemeinde Ismaning - 9 of 10</vt:lpstr>
      <vt:lpstr>Instagram Posts Table | Gemeinde Ismaning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Gemeinde Ismaning - 1 of 10</dc:title>
  <dc:creator>Frederik Peiniger</dc:creator>
  <cp:lastModifiedBy>Frederik Peiniger</cp:lastModifiedBy>
  <cp:revision>1</cp:revision>
  <dcterms:created xsi:type="dcterms:W3CDTF">2019-08-19T14:10:42Z</dcterms:created>
  <dcterms:modified xsi:type="dcterms:W3CDTF">2019-08-19T14:11:47Z</dcterms:modified>
</cp:coreProperties>
</file>