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E998-D1DB-49A4-90EA-9381EC555820}"/>
              </a:ext>
            </a:extLst>
          </p:cNvPr>
          <p:cNvSpPr>
            <a:spLocks noGrp="1"/>
          </p:cNvSpPr>
          <p:nvPr>
            <p:ph type="title"/>
          </p:nvPr>
        </p:nvSpPr>
        <p:spPr/>
        <p:txBody>
          <a:bodyPr/>
          <a:lstStyle/>
          <a:p>
            <a:r>
              <a:rPr lang="en-US"/>
              <a:t>Instagram Posts Table | Gemeinde Ismaning - 1 of 13</a:t>
            </a:r>
          </a:p>
        </p:txBody>
      </p:sp>
      <p:graphicFrame>
        <p:nvGraphicFramePr>
          <p:cNvPr id="5" name="Table Placeholder 4">
            <a:extLst>
              <a:ext uri="{FF2B5EF4-FFF2-40B4-BE49-F238E27FC236}">
                <a16:creationId xmlns:a16="http://schemas.microsoft.com/office/drawing/2014/main" id="{FA414A4D-84BA-4254-933B-894DDDADADA1}"/>
              </a:ext>
            </a:extLst>
          </p:cNvPr>
          <p:cNvGraphicFramePr>
            <a:graphicFrameLocks noGrp="1"/>
          </p:cNvGraphicFramePr>
          <p:nvPr>
            <p:ph type="tbl" sz="quarter" idx="13"/>
            <p:extLst>
              <p:ext uri="{D42A27DB-BD31-4B8C-83A1-F6EECF244321}">
                <p14:modId xmlns:p14="http://schemas.microsoft.com/office/powerpoint/2010/main" val="2549079388"/>
              </p:ext>
            </p:extLst>
          </p:nvPr>
        </p:nvGraphicFramePr>
        <p:xfrm>
          <a:off x="457200" y="1731963"/>
          <a:ext cx="8229598" cy="35356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63330058"/>
                    </a:ext>
                  </a:extLst>
                </a:gridCol>
                <a:gridCol w="1234439">
                  <a:extLst>
                    <a:ext uri="{9D8B030D-6E8A-4147-A177-3AD203B41FA5}">
                      <a16:colId xmlns:a16="http://schemas.microsoft.com/office/drawing/2014/main" val="1354689654"/>
                    </a:ext>
                  </a:extLst>
                </a:gridCol>
                <a:gridCol w="576072">
                  <a:extLst>
                    <a:ext uri="{9D8B030D-6E8A-4147-A177-3AD203B41FA5}">
                      <a16:colId xmlns:a16="http://schemas.microsoft.com/office/drawing/2014/main" val="1346741341"/>
                    </a:ext>
                  </a:extLst>
                </a:gridCol>
                <a:gridCol w="576072">
                  <a:extLst>
                    <a:ext uri="{9D8B030D-6E8A-4147-A177-3AD203B41FA5}">
                      <a16:colId xmlns:a16="http://schemas.microsoft.com/office/drawing/2014/main" val="4215058430"/>
                    </a:ext>
                  </a:extLst>
                </a:gridCol>
                <a:gridCol w="576072">
                  <a:extLst>
                    <a:ext uri="{9D8B030D-6E8A-4147-A177-3AD203B41FA5}">
                      <a16:colId xmlns:a16="http://schemas.microsoft.com/office/drawing/2014/main" val="2686066934"/>
                    </a:ext>
                  </a:extLst>
                </a:gridCol>
                <a:gridCol w="576072">
                  <a:extLst>
                    <a:ext uri="{9D8B030D-6E8A-4147-A177-3AD203B41FA5}">
                      <a16:colId xmlns:a16="http://schemas.microsoft.com/office/drawing/2014/main" val="137324618"/>
                    </a:ext>
                  </a:extLst>
                </a:gridCol>
                <a:gridCol w="576072">
                  <a:extLst>
                    <a:ext uri="{9D8B030D-6E8A-4147-A177-3AD203B41FA5}">
                      <a16:colId xmlns:a16="http://schemas.microsoft.com/office/drawing/2014/main" val="3752130378"/>
                    </a:ext>
                  </a:extLst>
                </a:gridCol>
                <a:gridCol w="576072">
                  <a:extLst>
                    <a:ext uri="{9D8B030D-6E8A-4147-A177-3AD203B41FA5}">
                      <a16:colId xmlns:a16="http://schemas.microsoft.com/office/drawing/2014/main" val="3476418648"/>
                    </a:ext>
                  </a:extLst>
                </a:gridCol>
                <a:gridCol w="576072">
                  <a:extLst>
                    <a:ext uri="{9D8B030D-6E8A-4147-A177-3AD203B41FA5}">
                      <a16:colId xmlns:a16="http://schemas.microsoft.com/office/drawing/2014/main" val="3204527347"/>
                    </a:ext>
                  </a:extLst>
                </a:gridCol>
                <a:gridCol w="576072">
                  <a:extLst>
                    <a:ext uri="{9D8B030D-6E8A-4147-A177-3AD203B41FA5}">
                      <a16:colId xmlns:a16="http://schemas.microsoft.com/office/drawing/2014/main" val="280645742"/>
                    </a:ext>
                  </a:extLst>
                </a:gridCol>
                <a:gridCol w="576072">
                  <a:extLst>
                    <a:ext uri="{9D8B030D-6E8A-4147-A177-3AD203B41FA5}">
                      <a16:colId xmlns:a16="http://schemas.microsoft.com/office/drawing/2014/main" val="717752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7341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- 2019-06-14 15:50:21</a:t>
                      </a:r>
                      <a:r>
                        <a:rPr kumimoji="0" lang="de-DE" sz="1000" b="0" i="0" u="none" strike="noStrike" kern="1200" cap="none" spc="0" normalizeH="0" baseline="0" noProof="0">
                          <a:ln>
                            <a:noFill/>
                          </a:ln>
                          <a:solidFill>
                            <a:prstClr val="black"/>
                          </a:solidFill>
                          <a:effectLst/>
                          <a:uLnTx/>
                          <a:uFillTx/>
                          <a:latin typeface="+mn-lt"/>
                          <a:ea typeface="+mn-ea"/>
                          <a:cs typeface="+mn-cs"/>
                        </a:rPr>
                        <a:t>
 Noch 7 Tage bis zum Beginn der 41. Ismaninger Festwoche. 🥨 Der erste Schausteller hat schon sein Fahrgeschäft aufgebaut, das große Bierzelt nimmt mittlerweile von innen und nicht mehr von außen Form an und ein paar kleiner Zelte stehen ebenfalls. 😊 Bald kann‘s losgehen! 🍻
#festwocheismaning #volksfest #bierzelt #schausteller #karussell #volksfestzeit #festlzeit #heimatliebe #drachen #festzelt #festplatz #aufbau #wirinismaning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https://www.instagram.com/p/BysUWY5oLAS/media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1315635635"/>
                  </a:ext>
                </a:extLst>
              </a:tr>
            </a:tbl>
          </a:graphicData>
        </a:graphic>
      </p:graphicFrame>
      <p:sp>
        <p:nvSpPr>
          <p:cNvPr id="4" name="Text Placeholder 3">
            <a:extLst>
              <a:ext uri="{FF2B5EF4-FFF2-40B4-BE49-F238E27FC236}">
                <a16:creationId xmlns:a16="http://schemas.microsoft.com/office/drawing/2014/main" id="{D4CA117E-DD88-4603-B191-5DEC919D8070}"/>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29777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B9271-F54B-4CEA-BFFC-17516BF22FE3}"/>
              </a:ext>
            </a:extLst>
          </p:cNvPr>
          <p:cNvSpPr>
            <a:spLocks noGrp="1"/>
          </p:cNvSpPr>
          <p:nvPr>
            <p:ph type="title"/>
          </p:nvPr>
        </p:nvSpPr>
        <p:spPr/>
        <p:txBody>
          <a:bodyPr/>
          <a:lstStyle/>
          <a:p>
            <a:r>
              <a:rPr lang="en-US"/>
              <a:t>Instagram Posts Table | Gemeinde Ismaning - 2 of 13</a:t>
            </a:r>
          </a:p>
        </p:txBody>
      </p:sp>
      <p:graphicFrame>
        <p:nvGraphicFramePr>
          <p:cNvPr id="5" name="Table Placeholder 4">
            <a:extLst>
              <a:ext uri="{FF2B5EF4-FFF2-40B4-BE49-F238E27FC236}">
                <a16:creationId xmlns:a16="http://schemas.microsoft.com/office/drawing/2014/main" id="{1D05BFE0-3A13-45AB-A3DB-4133886DB334}"/>
              </a:ext>
            </a:extLst>
          </p:cNvPr>
          <p:cNvGraphicFramePr>
            <a:graphicFrameLocks noGrp="1"/>
          </p:cNvGraphicFramePr>
          <p:nvPr>
            <p:ph type="tbl" sz="quarter" idx="13"/>
            <p:extLst>
              <p:ext uri="{D42A27DB-BD31-4B8C-83A1-F6EECF244321}">
                <p14:modId xmlns:p14="http://schemas.microsoft.com/office/powerpoint/2010/main" val="444175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70129273"/>
                    </a:ext>
                  </a:extLst>
                </a:gridCol>
                <a:gridCol w="1234439">
                  <a:extLst>
                    <a:ext uri="{9D8B030D-6E8A-4147-A177-3AD203B41FA5}">
                      <a16:colId xmlns:a16="http://schemas.microsoft.com/office/drawing/2014/main" val="2837393069"/>
                    </a:ext>
                  </a:extLst>
                </a:gridCol>
                <a:gridCol w="576072">
                  <a:extLst>
                    <a:ext uri="{9D8B030D-6E8A-4147-A177-3AD203B41FA5}">
                      <a16:colId xmlns:a16="http://schemas.microsoft.com/office/drawing/2014/main" val="2313169864"/>
                    </a:ext>
                  </a:extLst>
                </a:gridCol>
                <a:gridCol w="576072">
                  <a:extLst>
                    <a:ext uri="{9D8B030D-6E8A-4147-A177-3AD203B41FA5}">
                      <a16:colId xmlns:a16="http://schemas.microsoft.com/office/drawing/2014/main" val="708356214"/>
                    </a:ext>
                  </a:extLst>
                </a:gridCol>
                <a:gridCol w="576072">
                  <a:extLst>
                    <a:ext uri="{9D8B030D-6E8A-4147-A177-3AD203B41FA5}">
                      <a16:colId xmlns:a16="http://schemas.microsoft.com/office/drawing/2014/main" val="2441125118"/>
                    </a:ext>
                  </a:extLst>
                </a:gridCol>
                <a:gridCol w="576072">
                  <a:extLst>
                    <a:ext uri="{9D8B030D-6E8A-4147-A177-3AD203B41FA5}">
                      <a16:colId xmlns:a16="http://schemas.microsoft.com/office/drawing/2014/main" val="3531944909"/>
                    </a:ext>
                  </a:extLst>
                </a:gridCol>
                <a:gridCol w="576072">
                  <a:extLst>
                    <a:ext uri="{9D8B030D-6E8A-4147-A177-3AD203B41FA5}">
                      <a16:colId xmlns:a16="http://schemas.microsoft.com/office/drawing/2014/main" val="2970307094"/>
                    </a:ext>
                  </a:extLst>
                </a:gridCol>
                <a:gridCol w="576072">
                  <a:extLst>
                    <a:ext uri="{9D8B030D-6E8A-4147-A177-3AD203B41FA5}">
                      <a16:colId xmlns:a16="http://schemas.microsoft.com/office/drawing/2014/main" val="2132184920"/>
                    </a:ext>
                  </a:extLst>
                </a:gridCol>
                <a:gridCol w="576072">
                  <a:extLst>
                    <a:ext uri="{9D8B030D-6E8A-4147-A177-3AD203B41FA5}">
                      <a16:colId xmlns:a16="http://schemas.microsoft.com/office/drawing/2014/main" val="3861014700"/>
                    </a:ext>
                  </a:extLst>
                </a:gridCol>
                <a:gridCol w="576072">
                  <a:extLst>
                    <a:ext uri="{9D8B030D-6E8A-4147-A177-3AD203B41FA5}">
                      <a16:colId xmlns:a16="http://schemas.microsoft.com/office/drawing/2014/main" val="138125436"/>
                    </a:ext>
                  </a:extLst>
                </a:gridCol>
                <a:gridCol w="576072">
                  <a:extLst>
                    <a:ext uri="{9D8B030D-6E8A-4147-A177-3AD203B41FA5}">
                      <a16:colId xmlns:a16="http://schemas.microsoft.com/office/drawing/2014/main" val="228673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542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- 2019-06-14 09:55:17</a:t>
                      </a:r>
                      <a:r>
                        <a:rPr kumimoji="0" lang="en-US" sz="1000" b="0" i="0" u="none" strike="noStrike" kern="1200" cap="none" spc="0" normalizeH="0" baseline="0" noProof="0">
                          <a:ln>
                            <a:noFill/>
                          </a:ln>
                          <a:solidFill>
                            <a:prstClr val="black"/>
                          </a:solidFill>
                          <a:effectLst/>
                          <a:uLnTx/>
                          <a:uFillTx/>
                          <a:latin typeface="+mn-lt"/>
                          <a:ea typeface="+mn-ea"/>
                          <a:cs typeface="+mn-cs"/>
                        </a:rPr>
                        <a:t>
 ...ganz akkurat!
Auch das Hainbuchenlabyrinth im Schlosspark ist frisch geschnitten🌳
#gemeindeismaning 
#schlossparkismaning🌳 
#kallmannmuseum 
#hainbuchenhecke 
#sowasvoninformgeschnitten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https://www.instagram.com/p/ByrrtwDo8vO/media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1513212479"/>
                  </a:ext>
                </a:extLst>
              </a:tr>
            </a:tbl>
          </a:graphicData>
        </a:graphic>
      </p:graphicFrame>
      <p:sp>
        <p:nvSpPr>
          <p:cNvPr id="4" name="Text Placeholder 3">
            <a:extLst>
              <a:ext uri="{FF2B5EF4-FFF2-40B4-BE49-F238E27FC236}">
                <a16:creationId xmlns:a16="http://schemas.microsoft.com/office/drawing/2014/main" id="{D687CA05-5E28-49C0-9A28-235FDF2C3FD3}"/>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96643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6DBDE-88F5-4D5C-A52E-DE9E704EF993}"/>
              </a:ext>
            </a:extLst>
          </p:cNvPr>
          <p:cNvSpPr>
            <a:spLocks noGrp="1"/>
          </p:cNvSpPr>
          <p:nvPr>
            <p:ph type="title"/>
          </p:nvPr>
        </p:nvSpPr>
        <p:spPr/>
        <p:txBody>
          <a:bodyPr/>
          <a:lstStyle/>
          <a:p>
            <a:r>
              <a:rPr lang="en-US"/>
              <a:t>Instagram Posts Table | Gemeinde Ismaning - 3 of 13</a:t>
            </a:r>
          </a:p>
        </p:txBody>
      </p:sp>
      <p:graphicFrame>
        <p:nvGraphicFramePr>
          <p:cNvPr id="5" name="Table Placeholder 4">
            <a:extLst>
              <a:ext uri="{FF2B5EF4-FFF2-40B4-BE49-F238E27FC236}">
                <a16:creationId xmlns:a16="http://schemas.microsoft.com/office/drawing/2014/main" id="{86CF727E-226A-44A0-8DD2-C7249790D72D}"/>
              </a:ext>
            </a:extLst>
          </p:cNvPr>
          <p:cNvGraphicFramePr>
            <a:graphicFrameLocks noGrp="1"/>
          </p:cNvGraphicFramePr>
          <p:nvPr>
            <p:ph type="tbl" sz="quarter" idx="13"/>
            <p:extLst>
              <p:ext uri="{D42A27DB-BD31-4B8C-83A1-F6EECF244321}">
                <p14:modId xmlns:p14="http://schemas.microsoft.com/office/powerpoint/2010/main" val="29415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87919626"/>
                    </a:ext>
                  </a:extLst>
                </a:gridCol>
                <a:gridCol w="1234439">
                  <a:extLst>
                    <a:ext uri="{9D8B030D-6E8A-4147-A177-3AD203B41FA5}">
                      <a16:colId xmlns:a16="http://schemas.microsoft.com/office/drawing/2014/main" val="2207796371"/>
                    </a:ext>
                  </a:extLst>
                </a:gridCol>
                <a:gridCol w="576072">
                  <a:extLst>
                    <a:ext uri="{9D8B030D-6E8A-4147-A177-3AD203B41FA5}">
                      <a16:colId xmlns:a16="http://schemas.microsoft.com/office/drawing/2014/main" val="2705464773"/>
                    </a:ext>
                  </a:extLst>
                </a:gridCol>
                <a:gridCol w="576072">
                  <a:extLst>
                    <a:ext uri="{9D8B030D-6E8A-4147-A177-3AD203B41FA5}">
                      <a16:colId xmlns:a16="http://schemas.microsoft.com/office/drawing/2014/main" val="786078554"/>
                    </a:ext>
                  </a:extLst>
                </a:gridCol>
                <a:gridCol w="576072">
                  <a:extLst>
                    <a:ext uri="{9D8B030D-6E8A-4147-A177-3AD203B41FA5}">
                      <a16:colId xmlns:a16="http://schemas.microsoft.com/office/drawing/2014/main" val="3067746751"/>
                    </a:ext>
                  </a:extLst>
                </a:gridCol>
                <a:gridCol w="576072">
                  <a:extLst>
                    <a:ext uri="{9D8B030D-6E8A-4147-A177-3AD203B41FA5}">
                      <a16:colId xmlns:a16="http://schemas.microsoft.com/office/drawing/2014/main" val="3443644110"/>
                    </a:ext>
                  </a:extLst>
                </a:gridCol>
                <a:gridCol w="576072">
                  <a:extLst>
                    <a:ext uri="{9D8B030D-6E8A-4147-A177-3AD203B41FA5}">
                      <a16:colId xmlns:a16="http://schemas.microsoft.com/office/drawing/2014/main" val="658123858"/>
                    </a:ext>
                  </a:extLst>
                </a:gridCol>
                <a:gridCol w="576072">
                  <a:extLst>
                    <a:ext uri="{9D8B030D-6E8A-4147-A177-3AD203B41FA5}">
                      <a16:colId xmlns:a16="http://schemas.microsoft.com/office/drawing/2014/main" val="700670007"/>
                    </a:ext>
                  </a:extLst>
                </a:gridCol>
                <a:gridCol w="576072">
                  <a:extLst>
                    <a:ext uri="{9D8B030D-6E8A-4147-A177-3AD203B41FA5}">
                      <a16:colId xmlns:a16="http://schemas.microsoft.com/office/drawing/2014/main" val="2834938034"/>
                    </a:ext>
                  </a:extLst>
                </a:gridCol>
                <a:gridCol w="576072">
                  <a:extLst>
                    <a:ext uri="{9D8B030D-6E8A-4147-A177-3AD203B41FA5}">
                      <a16:colId xmlns:a16="http://schemas.microsoft.com/office/drawing/2014/main" val="1841848885"/>
                    </a:ext>
                  </a:extLst>
                </a:gridCol>
                <a:gridCol w="576072">
                  <a:extLst>
                    <a:ext uri="{9D8B030D-6E8A-4147-A177-3AD203B41FA5}">
                      <a16:colId xmlns:a16="http://schemas.microsoft.com/office/drawing/2014/main" val="289722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564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- 2019-06-13 22:30:02</a:t>
                      </a:r>
                      <a:r>
                        <a:rPr kumimoji="0" lang="en-US" sz="1000" b="0" i="0" u="none" strike="noStrike" kern="1200" cap="none" spc="0" normalizeH="0" baseline="0" noProof="0">
                          <a:ln>
                            <a:noFill/>
                          </a:ln>
                          <a:solidFill>
                            <a:prstClr val="black"/>
                          </a:solidFill>
                          <a:effectLst/>
                          <a:uLnTx/>
                          <a:uFillTx/>
                          <a:latin typeface="+mn-lt"/>
                          <a:ea typeface="+mn-ea"/>
                          <a:cs typeface="+mn-cs"/>
                        </a:rPr>
                        <a:t>
 Frisch geschnitten🌳
Der perfekte Schnitt will gelernt sein.
Unsere Gärtner schneiden gut 2.000 lfm Hecken.🌳🌳🌳
.
.
.
#gemeindeismaning 🏘🌳
#schlossparkismaning🌳 
#ismaningerhecken
#heckenschneiden
#gekonntgeschnitten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https://www.instagram.com/p/ByqdS5RIVb5/media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extLst>
                  <a:ext uri="{0D108BD9-81ED-4DB2-BD59-A6C34878D82A}">
                    <a16:rowId xmlns:a16="http://schemas.microsoft.com/office/drawing/2014/main" val="1707589925"/>
                  </a:ext>
                </a:extLst>
              </a:tr>
            </a:tbl>
          </a:graphicData>
        </a:graphic>
      </p:graphicFrame>
      <p:sp>
        <p:nvSpPr>
          <p:cNvPr id="4" name="Text Placeholder 3">
            <a:extLst>
              <a:ext uri="{FF2B5EF4-FFF2-40B4-BE49-F238E27FC236}">
                <a16:creationId xmlns:a16="http://schemas.microsoft.com/office/drawing/2014/main" id="{A1D1D79A-F330-46D7-97F9-123854F059D0}"/>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92261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556C6-E4E7-4829-B0B4-996730D8E3AB}"/>
              </a:ext>
            </a:extLst>
          </p:cNvPr>
          <p:cNvSpPr>
            <a:spLocks noGrp="1"/>
          </p:cNvSpPr>
          <p:nvPr>
            <p:ph type="title"/>
          </p:nvPr>
        </p:nvSpPr>
        <p:spPr/>
        <p:txBody>
          <a:bodyPr/>
          <a:lstStyle/>
          <a:p>
            <a:r>
              <a:rPr lang="en-US"/>
              <a:t>Instagram Posts Table | Gemeinde Ismaning - 4 of 13</a:t>
            </a:r>
          </a:p>
        </p:txBody>
      </p:sp>
      <p:graphicFrame>
        <p:nvGraphicFramePr>
          <p:cNvPr id="5" name="Table Placeholder 4">
            <a:extLst>
              <a:ext uri="{FF2B5EF4-FFF2-40B4-BE49-F238E27FC236}">
                <a16:creationId xmlns:a16="http://schemas.microsoft.com/office/drawing/2014/main" id="{473D108A-6667-46A1-8AC5-725FBB141CA2}"/>
              </a:ext>
            </a:extLst>
          </p:cNvPr>
          <p:cNvGraphicFramePr>
            <a:graphicFrameLocks noGrp="1"/>
          </p:cNvGraphicFramePr>
          <p:nvPr>
            <p:ph type="tbl" sz="quarter" idx="13"/>
            <p:extLst>
              <p:ext uri="{D42A27DB-BD31-4B8C-83A1-F6EECF244321}">
                <p14:modId xmlns:p14="http://schemas.microsoft.com/office/powerpoint/2010/main" val="119155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92390892"/>
                    </a:ext>
                  </a:extLst>
                </a:gridCol>
                <a:gridCol w="1234439">
                  <a:extLst>
                    <a:ext uri="{9D8B030D-6E8A-4147-A177-3AD203B41FA5}">
                      <a16:colId xmlns:a16="http://schemas.microsoft.com/office/drawing/2014/main" val="1748091799"/>
                    </a:ext>
                  </a:extLst>
                </a:gridCol>
                <a:gridCol w="576072">
                  <a:extLst>
                    <a:ext uri="{9D8B030D-6E8A-4147-A177-3AD203B41FA5}">
                      <a16:colId xmlns:a16="http://schemas.microsoft.com/office/drawing/2014/main" val="2640746365"/>
                    </a:ext>
                  </a:extLst>
                </a:gridCol>
                <a:gridCol w="576072">
                  <a:extLst>
                    <a:ext uri="{9D8B030D-6E8A-4147-A177-3AD203B41FA5}">
                      <a16:colId xmlns:a16="http://schemas.microsoft.com/office/drawing/2014/main" val="1264683436"/>
                    </a:ext>
                  </a:extLst>
                </a:gridCol>
                <a:gridCol w="576072">
                  <a:extLst>
                    <a:ext uri="{9D8B030D-6E8A-4147-A177-3AD203B41FA5}">
                      <a16:colId xmlns:a16="http://schemas.microsoft.com/office/drawing/2014/main" val="2335563781"/>
                    </a:ext>
                  </a:extLst>
                </a:gridCol>
                <a:gridCol w="576072">
                  <a:extLst>
                    <a:ext uri="{9D8B030D-6E8A-4147-A177-3AD203B41FA5}">
                      <a16:colId xmlns:a16="http://schemas.microsoft.com/office/drawing/2014/main" val="319524244"/>
                    </a:ext>
                  </a:extLst>
                </a:gridCol>
                <a:gridCol w="576072">
                  <a:extLst>
                    <a:ext uri="{9D8B030D-6E8A-4147-A177-3AD203B41FA5}">
                      <a16:colId xmlns:a16="http://schemas.microsoft.com/office/drawing/2014/main" val="47930211"/>
                    </a:ext>
                  </a:extLst>
                </a:gridCol>
                <a:gridCol w="576072">
                  <a:extLst>
                    <a:ext uri="{9D8B030D-6E8A-4147-A177-3AD203B41FA5}">
                      <a16:colId xmlns:a16="http://schemas.microsoft.com/office/drawing/2014/main" val="2120893025"/>
                    </a:ext>
                  </a:extLst>
                </a:gridCol>
                <a:gridCol w="576072">
                  <a:extLst>
                    <a:ext uri="{9D8B030D-6E8A-4147-A177-3AD203B41FA5}">
                      <a16:colId xmlns:a16="http://schemas.microsoft.com/office/drawing/2014/main" val="3643550288"/>
                    </a:ext>
                  </a:extLst>
                </a:gridCol>
                <a:gridCol w="576072">
                  <a:extLst>
                    <a:ext uri="{9D8B030D-6E8A-4147-A177-3AD203B41FA5}">
                      <a16:colId xmlns:a16="http://schemas.microsoft.com/office/drawing/2014/main" val="163280347"/>
                    </a:ext>
                  </a:extLst>
                </a:gridCol>
                <a:gridCol w="576072">
                  <a:extLst>
                    <a:ext uri="{9D8B030D-6E8A-4147-A177-3AD203B41FA5}">
                      <a16:colId xmlns:a16="http://schemas.microsoft.com/office/drawing/2014/main" val="2013458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4617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- 2019-06-12 16:37:37</a:t>
                      </a:r>
                      <a:r>
                        <a:rPr kumimoji="0" lang="de-DE" sz="1000" b="0" i="0" u="none" strike="noStrike" kern="1200" cap="none" spc="0" normalizeH="0" baseline="0" noProof="0">
                          <a:ln>
                            <a:noFill/>
                          </a:ln>
                          <a:solidFill>
                            <a:prstClr val="black"/>
                          </a:solidFill>
                          <a:effectLst/>
                          <a:uLnTx/>
                          <a:uFillTx/>
                          <a:latin typeface="+mn-lt"/>
                          <a:ea typeface="+mn-ea"/>
                          <a:cs typeface="+mn-cs"/>
                        </a:rPr>
                        <a:t>
 Spieglein, Spieglein an der Wand, wer hat bald ein Volksfest im Land? 🥨🍻 Am Freitag, den 21.06.19, ist es soweit: die 41. Ismaninger Festwoche beginnt! Und dieses Jahr nehmen wir alle hier ein wenig mit. Deshalb erstmal ein Status Quo... So sieht’s nämlich gerade auf der Festwiese aus - noch recht leer bis auf das große Zelt, aber das ändert sich jetzt ganz schnell! 
#festwocheismaning #volksfestismaning #volksfest #ismaningerfestbier #gemeindeismaning #bierzelt #wirinismaning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https://www.instagram.com/p/BynQK0BIB7i/media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extLst>
                  <a:ext uri="{0D108BD9-81ED-4DB2-BD59-A6C34878D82A}">
                    <a16:rowId xmlns:a16="http://schemas.microsoft.com/office/drawing/2014/main" val="2019653947"/>
                  </a:ext>
                </a:extLst>
              </a:tr>
            </a:tbl>
          </a:graphicData>
        </a:graphic>
      </p:graphicFrame>
      <p:sp>
        <p:nvSpPr>
          <p:cNvPr id="4" name="Text Placeholder 3">
            <a:extLst>
              <a:ext uri="{FF2B5EF4-FFF2-40B4-BE49-F238E27FC236}">
                <a16:creationId xmlns:a16="http://schemas.microsoft.com/office/drawing/2014/main" id="{B26A9B10-494B-4EBD-9A7F-C013D22A3D36}"/>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2744143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24B4-0393-4AC0-A537-84DC9370A4ED}"/>
              </a:ext>
            </a:extLst>
          </p:cNvPr>
          <p:cNvSpPr>
            <a:spLocks noGrp="1"/>
          </p:cNvSpPr>
          <p:nvPr>
            <p:ph type="title"/>
          </p:nvPr>
        </p:nvSpPr>
        <p:spPr/>
        <p:txBody>
          <a:bodyPr/>
          <a:lstStyle/>
          <a:p>
            <a:r>
              <a:rPr lang="en-US"/>
              <a:t>Instagram Posts Table | Gemeinde Ismaning - 5 of 13</a:t>
            </a:r>
          </a:p>
        </p:txBody>
      </p:sp>
      <p:graphicFrame>
        <p:nvGraphicFramePr>
          <p:cNvPr id="5" name="Table Placeholder 4">
            <a:extLst>
              <a:ext uri="{FF2B5EF4-FFF2-40B4-BE49-F238E27FC236}">
                <a16:creationId xmlns:a16="http://schemas.microsoft.com/office/drawing/2014/main" id="{4823366F-F845-4D46-BF45-8FCED5693A3D}"/>
              </a:ext>
            </a:extLst>
          </p:cNvPr>
          <p:cNvGraphicFramePr>
            <a:graphicFrameLocks noGrp="1"/>
          </p:cNvGraphicFramePr>
          <p:nvPr>
            <p:ph type="tbl" sz="quarter" idx="13"/>
            <p:extLst>
              <p:ext uri="{D42A27DB-BD31-4B8C-83A1-F6EECF244321}">
                <p14:modId xmlns:p14="http://schemas.microsoft.com/office/powerpoint/2010/main" val="287220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74582717"/>
                    </a:ext>
                  </a:extLst>
                </a:gridCol>
                <a:gridCol w="1234439">
                  <a:extLst>
                    <a:ext uri="{9D8B030D-6E8A-4147-A177-3AD203B41FA5}">
                      <a16:colId xmlns:a16="http://schemas.microsoft.com/office/drawing/2014/main" val="287422936"/>
                    </a:ext>
                  </a:extLst>
                </a:gridCol>
                <a:gridCol w="576072">
                  <a:extLst>
                    <a:ext uri="{9D8B030D-6E8A-4147-A177-3AD203B41FA5}">
                      <a16:colId xmlns:a16="http://schemas.microsoft.com/office/drawing/2014/main" val="787024278"/>
                    </a:ext>
                  </a:extLst>
                </a:gridCol>
                <a:gridCol w="576072">
                  <a:extLst>
                    <a:ext uri="{9D8B030D-6E8A-4147-A177-3AD203B41FA5}">
                      <a16:colId xmlns:a16="http://schemas.microsoft.com/office/drawing/2014/main" val="2257639196"/>
                    </a:ext>
                  </a:extLst>
                </a:gridCol>
                <a:gridCol w="576072">
                  <a:extLst>
                    <a:ext uri="{9D8B030D-6E8A-4147-A177-3AD203B41FA5}">
                      <a16:colId xmlns:a16="http://schemas.microsoft.com/office/drawing/2014/main" val="1353372012"/>
                    </a:ext>
                  </a:extLst>
                </a:gridCol>
                <a:gridCol w="576072">
                  <a:extLst>
                    <a:ext uri="{9D8B030D-6E8A-4147-A177-3AD203B41FA5}">
                      <a16:colId xmlns:a16="http://schemas.microsoft.com/office/drawing/2014/main" val="1353741298"/>
                    </a:ext>
                  </a:extLst>
                </a:gridCol>
                <a:gridCol w="576072">
                  <a:extLst>
                    <a:ext uri="{9D8B030D-6E8A-4147-A177-3AD203B41FA5}">
                      <a16:colId xmlns:a16="http://schemas.microsoft.com/office/drawing/2014/main" val="3857797118"/>
                    </a:ext>
                  </a:extLst>
                </a:gridCol>
                <a:gridCol w="576072">
                  <a:extLst>
                    <a:ext uri="{9D8B030D-6E8A-4147-A177-3AD203B41FA5}">
                      <a16:colId xmlns:a16="http://schemas.microsoft.com/office/drawing/2014/main" val="418126268"/>
                    </a:ext>
                  </a:extLst>
                </a:gridCol>
                <a:gridCol w="576072">
                  <a:extLst>
                    <a:ext uri="{9D8B030D-6E8A-4147-A177-3AD203B41FA5}">
                      <a16:colId xmlns:a16="http://schemas.microsoft.com/office/drawing/2014/main" val="1964299476"/>
                    </a:ext>
                  </a:extLst>
                </a:gridCol>
                <a:gridCol w="576072">
                  <a:extLst>
                    <a:ext uri="{9D8B030D-6E8A-4147-A177-3AD203B41FA5}">
                      <a16:colId xmlns:a16="http://schemas.microsoft.com/office/drawing/2014/main" val="3415317519"/>
                    </a:ext>
                  </a:extLst>
                </a:gridCol>
                <a:gridCol w="576072">
                  <a:extLst>
                    <a:ext uri="{9D8B030D-6E8A-4147-A177-3AD203B41FA5}">
                      <a16:colId xmlns:a16="http://schemas.microsoft.com/office/drawing/2014/main" val="406680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1476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- 2019-06-12 16:03:50</a:t>
                      </a:r>
                      <a:r>
                        <a:rPr kumimoji="0" lang="de-DE" sz="1000" b="0" i="0" u="none" strike="noStrike" kern="1200" cap="none" spc="0" normalizeH="0" baseline="0" noProof="0">
                          <a:ln>
                            <a:noFill/>
                          </a:ln>
                          <a:solidFill>
                            <a:prstClr val="black"/>
                          </a:solidFill>
                          <a:effectLst/>
                          <a:uLnTx/>
                          <a:uFillTx/>
                          <a:latin typeface="+mn-lt"/>
                          <a:ea typeface="+mn-ea"/>
                          <a:cs typeface="+mn-cs"/>
                        </a:rPr>
                        <a:t>
 ...wir sind in den Obergeschossen angekommen.
Am Grabenanger entstehen 30 gemeindliche Mietwohnungen.🏗
.
.
.
#gemeindeismaning 
#ismaningbaut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https://www.instagram.com/p/BynMTTMoxl-/media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8579176"/>
                  </a:ext>
                </a:extLst>
              </a:tr>
            </a:tbl>
          </a:graphicData>
        </a:graphic>
      </p:graphicFrame>
      <p:sp>
        <p:nvSpPr>
          <p:cNvPr id="4" name="Text Placeholder 3">
            <a:extLst>
              <a:ext uri="{FF2B5EF4-FFF2-40B4-BE49-F238E27FC236}">
                <a16:creationId xmlns:a16="http://schemas.microsoft.com/office/drawing/2014/main" id="{653E9A24-E86F-4BEB-BF31-A31A4BA28A95}"/>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264927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0038-E88A-4676-B5A3-01933D3467B6}"/>
              </a:ext>
            </a:extLst>
          </p:cNvPr>
          <p:cNvSpPr>
            <a:spLocks noGrp="1"/>
          </p:cNvSpPr>
          <p:nvPr>
            <p:ph type="title"/>
          </p:nvPr>
        </p:nvSpPr>
        <p:spPr/>
        <p:txBody>
          <a:bodyPr/>
          <a:lstStyle/>
          <a:p>
            <a:r>
              <a:rPr lang="en-US"/>
              <a:t>Instagram Posts Table | Gemeinde Ismaning - 6 of 13</a:t>
            </a:r>
          </a:p>
        </p:txBody>
      </p:sp>
      <p:graphicFrame>
        <p:nvGraphicFramePr>
          <p:cNvPr id="5" name="Table Placeholder 4">
            <a:extLst>
              <a:ext uri="{FF2B5EF4-FFF2-40B4-BE49-F238E27FC236}">
                <a16:creationId xmlns:a16="http://schemas.microsoft.com/office/drawing/2014/main" id="{3C183221-7DB9-4CDC-9924-196C00F56095}"/>
              </a:ext>
            </a:extLst>
          </p:cNvPr>
          <p:cNvGraphicFramePr>
            <a:graphicFrameLocks noGrp="1"/>
          </p:cNvGraphicFramePr>
          <p:nvPr>
            <p:ph type="tbl" sz="quarter" idx="13"/>
            <p:extLst>
              <p:ext uri="{D42A27DB-BD31-4B8C-83A1-F6EECF244321}">
                <p14:modId xmlns:p14="http://schemas.microsoft.com/office/powerpoint/2010/main" val="302701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11827130"/>
                    </a:ext>
                  </a:extLst>
                </a:gridCol>
                <a:gridCol w="1234439">
                  <a:extLst>
                    <a:ext uri="{9D8B030D-6E8A-4147-A177-3AD203B41FA5}">
                      <a16:colId xmlns:a16="http://schemas.microsoft.com/office/drawing/2014/main" val="285570186"/>
                    </a:ext>
                  </a:extLst>
                </a:gridCol>
                <a:gridCol w="576072">
                  <a:extLst>
                    <a:ext uri="{9D8B030D-6E8A-4147-A177-3AD203B41FA5}">
                      <a16:colId xmlns:a16="http://schemas.microsoft.com/office/drawing/2014/main" val="1385845837"/>
                    </a:ext>
                  </a:extLst>
                </a:gridCol>
                <a:gridCol w="576072">
                  <a:extLst>
                    <a:ext uri="{9D8B030D-6E8A-4147-A177-3AD203B41FA5}">
                      <a16:colId xmlns:a16="http://schemas.microsoft.com/office/drawing/2014/main" val="327146415"/>
                    </a:ext>
                  </a:extLst>
                </a:gridCol>
                <a:gridCol w="576072">
                  <a:extLst>
                    <a:ext uri="{9D8B030D-6E8A-4147-A177-3AD203B41FA5}">
                      <a16:colId xmlns:a16="http://schemas.microsoft.com/office/drawing/2014/main" val="1663553213"/>
                    </a:ext>
                  </a:extLst>
                </a:gridCol>
                <a:gridCol w="576072">
                  <a:extLst>
                    <a:ext uri="{9D8B030D-6E8A-4147-A177-3AD203B41FA5}">
                      <a16:colId xmlns:a16="http://schemas.microsoft.com/office/drawing/2014/main" val="4156296859"/>
                    </a:ext>
                  </a:extLst>
                </a:gridCol>
                <a:gridCol w="576072">
                  <a:extLst>
                    <a:ext uri="{9D8B030D-6E8A-4147-A177-3AD203B41FA5}">
                      <a16:colId xmlns:a16="http://schemas.microsoft.com/office/drawing/2014/main" val="1423387129"/>
                    </a:ext>
                  </a:extLst>
                </a:gridCol>
                <a:gridCol w="576072">
                  <a:extLst>
                    <a:ext uri="{9D8B030D-6E8A-4147-A177-3AD203B41FA5}">
                      <a16:colId xmlns:a16="http://schemas.microsoft.com/office/drawing/2014/main" val="1680027347"/>
                    </a:ext>
                  </a:extLst>
                </a:gridCol>
                <a:gridCol w="576072">
                  <a:extLst>
                    <a:ext uri="{9D8B030D-6E8A-4147-A177-3AD203B41FA5}">
                      <a16:colId xmlns:a16="http://schemas.microsoft.com/office/drawing/2014/main" val="2904253616"/>
                    </a:ext>
                  </a:extLst>
                </a:gridCol>
                <a:gridCol w="576072">
                  <a:extLst>
                    <a:ext uri="{9D8B030D-6E8A-4147-A177-3AD203B41FA5}">
                      <a16:colId xmlns:a16="http://schemas.microsoft.com/office/drawing/2014/main" val="1228413152"/>
                    </a:ext>
                  </a:extLst>
                </a:gridCol>
                <a:gridCol w="576072">
                  <a:extLst>
                    <a:ext uri="{9D8B030D-6E8A-4147-A177-3AD203B41FA5}">
                      <a16:colId xmlns:a16="http://schemas.microsoft.com/office/drawing/2014/main" val="110044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38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- 2019-06-12 10:11:11</a:t>
                      </a:r>
                      <a:r>
                        <a:rPr kumimoji="0" lang="en-US" sz="1000" b="0" i="0" u="none" strike="noStrike" kern="1200" cap="none" spc="0" normalizeH="0" baseline="0" noProof="0">
                          <a:ln>
                            <a:noFill/>
                          </a:ln>
                          <a:solidFill>
                            <a:prstClr val="black"/>
                          </a:solidFill>
                          <a:effectLst/>
                          <a:uLnTx/>
                          <a:uFillTx/>
                          <a:latin typeface="+mn-lt"/>
                          <a:ea typeface="+mn-ea"/>
                          <a:cs typeface="+mn-cs"/>
                        </a:rPr>
                        <a:t>
 Es geht los - wir bauen auf! 🥨🎺🎠🥁🍻 Nur noch acht Tage bis zur 41. Ismaninger Festwoche. Gut, dass das Festzelt schon steht.
Was es an den zehn Veranstaltungstagen vom 21. Juni bis zum 30. Juni zu erleben gibt, sehen Sie unter: https://ismaning.de/kultur-freizeit/festwoche-ismaning/
Wir freuen uns auf Ihren Besuch!
.
.
🎺🎠🥨🍗🍻🥁🎯 #festwocheismaning🥨
#volksfestismaning
#ismaningerfestbier💥🍻
#gemeindeismaning🏘🌳
#gemeindeleben
#wirinismaning
#ismaningfeiert
#einetollegemeinschaft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https://www.instagram.com/p/Bymj8ccIlp_/media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392667617"/>
                  </a:ext>
                </a:extLst>
              </a:tr>
            </a:tbl>
          </a:graphicData>
        </a:graphic>
      </p:graphicFrame>
      <p:sp>
        <p:nvSpPr>
          <p:cNvPr id="4" name="Text Placeholder 3">
            <a:extLst>
              <a:ext uri="{FF2B5EF4-FFF2-40B4-BE49-F238E27FC236}">
                <a16:creationId xmlns:a16="http://schemas.microsoft.com/office/drawing/2014/main" id="{F6C3BDBD-E251-4F0D-8EA8-1F7254858159}"/>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215850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20A6-C44E-447B-8C1B-AF04686DECF2}"/>
              </a:ext>
            </a:extLst>
          </p:cNvPr>
          <p:cNvSpPr>
            <a:spLocks noGrp="1"/>
          </p:cNvSpPr>
          <p:nvPr>
            <p:ph type="title"/>
          </p:nvPr>
        </p:nvSpPr>
        <p:spPr/>
        <p:txBody>
          <a:bodyPr/>
          <a:lstStyle/>
          <a:p>
            <a:r>
              <a:rPr lang="en-US"/>
              <a:t>Instagram Posts Table | Gemeinde Ismaning - 7 of 13</a:t>
            </a:r>
          </a:p>
        </p:txBody>
      </p:sp>
      <p:graphicFrame>
        <p:nvGraphicFramePr>
          <p:cNvPr id="5" name="Table Placeholder 4">
            <a:extLst>
              <a:ext uri="{FF2B5EF4-FFF2-40B4-BE49-F238E27FC236}">
                <a16:creationId xmlns:a16="http://schemas.microsoft.com/office/drawing/2014/main" id="{F3BCF383-2B7D-4879-82C7-08903D7B6F25}"/>
              </a:ext>
            </a:extLst>
          </p:cNvPr>
          <p:cNvGraphicFramePr>
            <a:graphicFrameLocks noGrp="1"/>
          </p:cNvGraphicFramePr>
          <p:nvPr>
            <p:ph type="tbl" sz="quarter" idx="13"/>
            <p:extLst>
              <p:ext uri="{D42A27DB-BD31-4B8C-83A1-F6EECF244321}">
                <p14:modId xmlns:p14="http://schemas.microsoft.com/office/powerpoint/2010/main" val="413165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95063697"/>
                    </a:ext>
                  </a:extLst>
                </a:gridCol>
                <a:gridCol w="1234439">
                  <a:extLst>
                    <a:ext uri="{9D8B030D-6E8A-4147-A177-3AD203B41FA5}">
                      <a16:colId xmlns:a16="http://schemas.microsoft.com/office/drawing/2014/main" val="38203027"/>
                    </a:ext>
                  </a:extLst>
                </a:gridCol>
                <a:gridCol w="576072">
                  <a:extLst>
                    <a:ext uri="{9D8B030D-6E8A-4147-A177-3AD203B41FA5}">
                      <a16:colId xmlns:a16="http://schemas.microsoft.com/office/drawing/2014/main" val="3312345452"/>
                    </a:ext>
                  </a:extLst>
                </a:gridCol>
                <a:gridCol w="576072">
                  <a:extLst>
                    <a:ext uri="{9D8B030D-6E8A-4147-A177-3AD203B41FA5}">
                      <a16:colId xmlns:a16="http://schemas.microsoft.com/office/drawing/2014/main" val="1529402500"/>
                    </a:ext>
                  </a:extLst>
                </a:gridCol>
                <a:gridCol w="576072">
                  <a:extLst>
                    <a:ext uri="{9D8B030D-6E8A-4147-A177-3AD203B41FA5}">
                      <a16:colId xmlns:a16="http://schemas.microsoft.com/office/drawing/2014/main" val="4193304980"/>
                    </a:ext>
                  </a:extLst>
                </a:gridCol>
                <a:gridCol w="576072">
                  <a:extLst>
                    <a:ext uri="{9D8B030D-6E8A-4147-A177-3AD203B41FA5}">
                      <a16:colId xmlns:a16="http://schemas.microsoft.com/office/drawing/2014/main" val="3532630788"/>
                    </a:ext>
                  </a:extLst>
                </a:gridCol>
                <a:gridCol w="576072">
                  <a:extLst>
                    <a:ext uri="{9D8B030D-6E8A-4147-A177-3AD203B41FA5}">
                      <a16:colId xmlns:a16="http://schemas.microsoft.com/office/drawing/2014/main" val="556048235"/>
                    </a:ext>
                  </a:extLst>
                </a:gridCol>
                <a:gridCol w="576072">
                  <a:extLst>
                    <a:ext uri="{9D8B030D-6E8A-4147-A177-3AD203B41FA5}">
                      <a16:colId xmlns:a16="http://schemas.microsoft.com/office/drawing/2014/main" val="3433254175"/>
                    </a:ext>
                  </a:extLst>
                </a:gridCol>
                <a:gridCol w="576072">
                  <a:extLst>
                    <a:ext uri="{9D8B030D-6E8A-4147-A177-3AD203B41FA5}">
                      <a16:colId xmlns:a16="http://schemas.microsoft.com/office/drawing/2014/main" val="2363585618"/>
                    </a:ext>
                  </a:extLst>
                </a:gridCol>
                <a:gridCol w="576072">
                  <a:extLst>
                    <a:ext uri="{9D8B030D-6E8A-4147-A177-3AD203B41FA5}">
                      <a16:colId xmlns:a16="http://schemas.microsoft.com/office/drawing/2014/main" val="540696672"/>
                    </a:ext>
                  </a:extLst>
                </a:gridCol>
                <a:gridCol w="576072">
                  <a:extLst>
                    <a:ext uri="{9D8B030D-6E8A-4147-A177-3AD203B41FA5}">
                      <a16:colId xmlns:a16="http://schemas.microsoft.com/office/drawing/2014/main" val="312563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1209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- 2019-06-11 21:59:09</a:t>
                      </a:r>
                      <a:r>
                        <a:rPr kumimoji="0" lang="de-DE" sz="1000" b="0" i="0" u="none" strike="noStrike" kern="1200" cap="none" spc="0" normalizeH="0" baseline="0" noProof="0">
                          <a:ln>
                            <a:noFill/>
                          </a:ln>
                          <a:solidFill>
                            <a:prstClr val="black"/>
                          </a:solidFill>
                          <a:effectLst/>
                          <a:uLnTx/>
                          <a:uFillTx/>
                          <a:latin typeface="+mn-lt"/>
                          <a:ea typeface="+mn-ea"/>
                          <a:cs typeface="+mn-cs"/>
                        </a:rPr>
                        <a:t>
 Im Schlossmuseum gibt es neue Servietten mit Motiven aus den Schlosssälen.
Ergänzend zu den Fotomotiven aus der Schlossanlage haben wir dieses Mal Ausschnitte aus der Wand- und Deckenmalerei der Säle gewählt.
#gemeindeismaning 
#schlossismaning
#schlossmuseumismaning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https://www.instagram.com/p/BylQK6LIoxl/media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3397390186"/>
                  </a:ext>
                </a:extLst>
              </a:tr>
            </a:tbl>
          </a:graphicData>
        </a:graphic>
      </p:graphicFrame>
      <p:sp>
        <p:nvSpPr>
          <p:cNvPr id="4" name="Text Placeholder 3">
            <a:extLst>
              <a:ext uri="{FF2B5EF4-FFF2-40B4-BE49-F238E27FC236}">
                <a16:creationId xmlns:a16="http://schemas.microsoft.com/office/drawing/2014/main" id="{72AA8B3D-DA48-46C0-8F1E-ED91C1D88A33}"/>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748908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FDFF-56CD-4EC5-AF55-3B8271BEFA93}"/>
              </a:ext>
            </a:extLst>
          </p:cNvPr>
          <p:cNvSpPr>
            <a:spLocks noGrp="1"/>
          </p:cNvSpPr>
          <p:nvPr>
            <p:ph type="title"/>
          </p:nvPr>
        </p:nvSpPr>
        <p:spPr/>
        <p:txBody>
          <a:bodyPr/>
          <a:lstStyle/>
          <a:p>
            <a:r>
              <a:rPr lang="en-US"/>
              <a:t>Instagram Posts Table | Gemeinde Ismaning - 8 of 13</a:t>
            </a:r>
          </a:p>
        </p:txBody>
      </p:sp>
      <p:graphicFrame>
        <p:nvGraphicFramePr>
          <p:cNvPr id="5" name="Table Placeholder 4">
            <a:extLst>
              <a:ext uri="{FF2B5EF4-FFF2-40B4-BE49-F238E27FC236}">
                <a16:creationId xmlns:a16="http://schemas.microsoft.com/office/drawing/2014/main" id="{B3CED8D7-E925-47C7-8EDD-8BADFB31EACC}"/>
              </a:ext>
            </a:extLst>
          </p:cNvPr>
          <p:cNvGraphicFramePr>
            <a:graphicFrameLocks noGrp="1"/>
          </p:cNvGraphicFramePr>
          <p:nvPr>
            <p:ph type="tbl" sz="quarter" idx="13"/>
            <p:extLst>
              <p:ext uri="{D42A27DB-BD31-4B8C-83A1-F6EECF244321}">
                <p14:modId xmlns:p14="http://schemas.microsoft.com/office/powerpoint/2010/main" val="111065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77330727"/>
                    </a:ext>
                  </a:extLst>
                </a:gridCol>
                <a:gridCol w="1234439">
                  <a:extLst>
                    <a:ext uri="{9D8B030D-6E8A-4147-A177-3AD203B41FA5}">
                      <a16:colId xmlns:a16="http://schemas.microsoft.com/office/drawing/2014/main" val="1079559843"/>
                    </a:ext>
                  </a:extLst>
                </a:gridCol>
                <a:gridCol w="576072">
                  <a:extLst>
                    <a:ext uri="{9D8B030D-6E8A-4147-A177-3AD203B41FA5}">
                      <a16:colId xmlns:a16="http://schemas.microsoft.com/office/drawing/2014/main" val="1897034326"/>
                    </a:ext>
                  </a:extLst>
                </a:gridCol>
                <a:gridCol w="576072">
                  <a:extLst>
                    <a:ext uri="{9D8B030D-6E8A-4147-A177-3AD203B41FA5}">
                      <a16:colId xmlns:a16="http://schemas.microsoft.com/office/drawing/2014/main" val="1232403661"/>
                    </a:ext>
                  </a:extLst>
                </a:gridCol>
                <a:gridCol w="576072">
                  <a:extLst>
                    <a:ext uri="{9D8B030D-6E8A-4147-A177-3AD203B41FA5}">
                      <a16:colId xmlns:a16="http://schemas.microsoft.com/office/drawing/2014/main" val="921651715"/>
                    </a:ext>
                  </a:extLst>
                </a:gridCol>
                <a:gridCol w="576072">
                  <a:extLst>
                    <a:ext uri="{9D8B030D-6E8A-4147-A177-3AD203B41FA5}">
                      <a16:colId xmlns:a16="http://schemas.microsoft.com/office/drawing/2014/main" val="403074905"/>
                    </a:ext>
                  </a:extLst>
                </a:gridCol>
                <a:gridCol w="576072">
                  <a:extLst>
                    <a:ext uri="{9D8B030D-6E8A-4147-A177-3AD203B41FA5}">
                      <a16:colId xmlns:a16="http://schemas.microsoft.com/office/drawing/2014/main" val="2321767081"/>
                    </a:ext>
                  </a:extLst>
                </a:gridCol>
                <a:gridCol w="576072">
                  <a:extLst>
                    <a:ext uri="{9D8B030D-6E8A-4147-A177-3AD203B41FA5}">
                      <a16:colId xmlns:a16="http://schemas.microsoft.com/office/drawing/2014/main" val="4216918441"/>
                    </a:ext>
                  </a:extLst>
                </a:gridCol>
                <a:gridCol w="576072">
                  <a:extLst>
                    <a:ext uri="{9D8B030D-6E8A-4147-A177-3AD203B41FA5}">
                      <a16:colId xmlns:a16="http://schemas.microsoft.com/office/drawing/2014/main" val="292628773"/>
                    </a:ext>
                  </a:extLst>
                </a:gridCol>
                <a:gridCol w="576072">
                  <a:extLst>
                    <a:ext uri="{9D8B030D-6E8A-4147-A177-3AD203B41FA5}">
                      <a16:colId xmlns:a16="http://schemas.microsoft.com/office/drawing/2014/main" val="2961561983"/>
                    </a:ext>
                  </a:extLst>
                </a:gridCol>
                <a:gridCol w="576072">
                  <a:extLst>
                    <a:ext uri="{9D8B030D-6E8A-4147-A177-3AD203B41FA5}">
                      <a16:colId xmlns:a16="http://schemas.microsoft.com/office/drawing/2014/main" val="177861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7246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- 2019-06-09 16:25:50</a:t>
                      </a:r>
                      <a:r>
                        <a:rPr kumimoji="0" lang="de-DE" sz="1000" b="0" i="0" u="none" strike="noStrike" kern="1200" cap="none" spc="0" normalizeH="0" baseline="0" noProof="0">
                          <a:ln>
                            <a:noFill/>
                          </a:ln>
                          <a:solidFill>
                            <a:prstClr val="black"/>
                          </a:solidFill>
                          <a:effectLst/>
                          <a:uLnTx/>
                          <a:uFillTx/>
                          <a:latin typeface="+mn-lt"/>
                          <a:ea typeface="+mn-ea"/>
                          <a:cs typeface="+mn-cs"/>
                        </a:rPr>
                        <a:t>
 Wussten Sie schon, dass die beiden Ismaninger Museen und die Galerie im Schlosspavillon ab Juni sonntags immer bereits ab 13.00 Uhr geöffnet sind?
Wir folgen damit einem oft geäußerten Wunsch unserer Besucher, die am Sonntag gern mehr Zeit zur Verfügung hätten, um alle drei Häuser anschauen zu können.
#kallmannmuseum
#schlossmuseum
#galerieimschlosspavillon
#schlossparkismaning 🌳
#kulturimschlosspark
#gemeindeismaning 
#gemeindeleben 💙💙💙
.
.
Schöne Pfingstfeiertage - wir haben auch am Pfingstmontag von 14.30 bis 17.00 Uhr geöffnet.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https://www.instagram.com/p/Byfgb2FIhp2/media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extLst>
                  <a:ext uri="{0D108BD9-81ED-4DB2-BD59-A6C34878D82A}">
                    <a16:rowId xmlns:a16="http://schemas.microsoft.com/office/drawing/2014/main" val="1590270478"/>
                  </a:ext>
                </a:extLst>
              </a:tr>
            </a:tbl>
          </a:graphicData>
        </a:graphic>
      </p:graphicFrame>
      <p:sp>
        <p:nvSpPr>
          <p:cNvPr id="4" name="Text Placeholder 3">
            <a:extLst>
              <a:ext uri="{FF2B5EF4-FFF2-40B4-BE49-F238E27FC236}">
                <a16:creationId xmlns:a16="http://schemas.microsoft.com/office/drawing/2014/main" id="{54186148-D95B-48AF-9A1A-FC2DD7EA8EC8}"/>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604707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1843-78B6-45E2-8344-DF38E6D0F004}"/>
              </a:ext>
            </a:extLst>
          </p:cNvPr>
          <p:cNvSpPr>
            <a:spLocks noGrp="1"/>
          </p:cNvSpPr>
          <p:nvPr>
            <p:ph type="title"/>
          </p:nvPr>
        </p:nvSpPr>
        <p:spPr/>
        <p:txBody>
          <a:bodyPr/>
          <a:lstStyle/>
          <a:p>
            <a:r>
              <a:rPr lang="en-US"/>
              <a:t>Instagram Posts Table | Gemeinde Ismaning - 9 of 13</a:t>
            </a:r>
          </a:p>
        </p:txBody>
      </p:sp>
      <p:graphicFrame>
        <p:nvGraphicFramePr>
          <p:cNvPr id="5" name="Table Placeholder 4">
            <a:extLst>
              <a:ext uri="{FF2B5EF4-FFF2-40B4-BE49-F238E27FC236}">
                <a16:creationId xmlns:a16="http://schemas.microsoft.com/office/drawing/2014/main" id="{1F2CDD74-0951-4A01-ABBE-A75451DBB4B7}"/>
              </a:ext>
            </a:extLst>
          </p:cNvPr>
          <p:cNvGraphicFramePr>
            <a:graphicFrameLocks noGrp="1"/>
          </p:cNvGraphicFramePr>
          <p:nvPr>
            <p:ph type="tbl" sz="quarter" idx="13"/>
            <p:extLst>
              <p:ext uri="{D42A27DB-BD31-4B8C-83A1-F6EECF244321}">
                <p14:modId xmlns:p14="http://schemas.microsoft.com/office/powerpoint/2010/main" val="73441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91961688"/>
                    </a:ext>
                  </a:extLst>
                </a:gridCol>
                <a:gridCol w="1234439">
                  <a:extLst>
                    <a:ext uri="{9D8B030D-6E8A-4147-A177-3AD203B41FA5}">
                      <a16:colId xmlns:a16="http://schemas.microsoft.com/office/drawing/2014/main" val="2184004413"/>
                    </a:ext>
                  </a:extLst>
                </a:gridCol>
                <a:gridCol w="576072">
                  <a:extLst>
                    <a:ext uri="{9D8B030D-6E8A-4147-A177-3AD203B41FA5}">
                      <a16:colId xmlns:a16="http://schemas.microsoft.com/office/drawing/2014/main" val="2895765227"/>
                    </a:ext>
                  </a:extLst>
                </a:gridCol>
                <a:gridCol w="576072">
                  <a:extLst>
                    <a:ext uri="{9D8B030D-6E8A-4147-A177-3AD203B41FA5}">
                      <a16:colId xmlns:a16="http://schemas.microsoft.com/office/drawing/2014/main" val="2780328309"/>
                    </a:ext>
                  </a:extLst>
                </a:gridCol>
                <a:gridCol w="576072">
                  <a:extLst>
                    <a:ext uri="{9D8B030D-6E8A-4147-A177-3AD203B41FA5}">
                      <a16:colId xmlns:a16="http://schemas.microsoft.com/office/drawing/2014/main" val="112883450"/>
                    </a:ext>
                  </a:extLst>
                </a:gridCol>
                <a:gridCol w="576072">
                  <a:extLst>
                    <a:ext uri="{9D8B030D-6E8A-4147-A177-3AD203B41FA5}">
                      <a16:colId xmlns:a16="http://schemas.microsoft.com/office/drawing/2014/main" val="1409887147"/>
                    </a:ext>
                  </a:extLst>
                </a:gridCol>
                <a:gridCol w="576072">
                  <a:extLst>
                    <a:ext uri="{9D8B030D-6E8A-4147-A177-3AD203B41FA5}">
                      <a16:colId xmlns:a16="http://schemas.microsoft.com/office/drawing/2014/main" val="2285053424"/>
                    </a:ext>
                  </a:extLst>
                </a:gridCol>
                <a:gridCol w="576072">
                  <a:extLst>
                    <a:ext uri="{9D8B030D-6E8A-4147-A177-3AD203B41FA5}">
                      <a16:colId xmlns:a16="http://schemas.microsoft.com/office/drawing/2014/main" val="2760565516"/>
                    </a:ext>
                  </a:extLst>
                </a:gridCol>
                <a:gridCol w="576072">
                  <a:extLst>
                    <a:ext uri="{9D8B030D-6E8A-4147-A177-3AD203B41FA5}">
                      <a16:colId xmlns:a16="http://schemas.microsoft.com/office/drawing/2014/main" val="1722145066"/>
                    </a:ext>
                  </a:extLst>
                </a:gridCol>
                <a:gridCol w="576072">
                  <a:extLst>
                    <a:ext uri="{9D8B030D-6E8A-4147-A177-3AD203B41FA5}">
                      <a16:colId xmlns:a16="http://schemas.microsoft.com/office/drawing/2014/main" val="2193930217"/>
                    </a:ext>
                  </a:extLst>
                </a:gridCol>
                <a:gridCol w="576072">
                  <a:extLst>
                    <a:ext uri="{9D8B030D-6E8A-4147-A177-3AD203B41FA5}">
                      <a16:colId xmlns:a16="http://schemas.microsoft.com/office/drawing/2014/main" val="1542304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59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- 2019-06-06 17:39:37</a:t>
                      </a:r>
                      <a:r>
                        <a:rPr kumimoji="0" lang="de-DE" sz="1000" b="0" i="0" u="none" strike="noStrike" kern="1200" cap="none" spc="0" normalizeH="0" baseline="0" noProof="0">
                          <a:ln>
                            <a:noFill/>
                          </a:ln>
                          <a:solidFill>
                            <a:prstClr val="black"/>
                          </a:solidFill>
                          <a:effectLst/>
                          <a:uLnTx/>
                          <a:uFillTx/>
                          <a:latin typeface="+mn-lt"/>
                          <a:ea typeface="+mn-ea"/>
                          <a:cs typeface="+mn-cs"/>
                        </a:rPr>
                        <a:t>
 Unser neues Logo ist da! 
In einem ersten Schritt ist jetzt ein Baukasten mit „Begleitartikel“ entstanden.
Und auch die Webseite ist neu und seit ein paar Tagen online.
ismaning.de kommt mit einem völlig neuen Gesicht daher.
.
.
.
#gemeindeismaning 
#gemeindeleben 
#wirinismaning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https://www.instagram.com/p/ByX6fnHIRgP/media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1507693304"/>
                  </a:ext>
                </a:extLst>
              </a:tr>
            </a:tbl>
          </a:graphicData>
        </a:graphic>
      </p:graphicFrame>
      <p:sp>
        <p:nvSpPr>
          <p:cNvPr id="4" name="Text Placeholder 3">
            <a:extLst>
              <a:ext uri="{FF2B5EF4-FFF2-40B4-BE49-F238E27FC236}">
                <a16:creationId xmlns:a16="http://schemas.microsoft.com/office/drawing/2014/main" id="{20C9EC3F-60D3-4312-986F-54AE6198C9F3}"/>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9843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78801-4081-4194-8B7E-D9234A42024B}"/>
              </a:ext>
            </a:extLst>
          </p:cNvPr>
          <p:cNvSpPr>
            <a:spLocks noGrp="1"/>
          </p:cNvSpPr>
          <p:nvPr>
            <p:ph type="title"/>
          </p:nvPr>
        </p:nvSpPr>
        <p:spPr/>
        <p:txBody>
          <a:bodyPr/>
          <a:lstStyle/>
          <a:p>
            <a:r>
              <a:rPr lang="en-US"/>
              <a:t>Instagram Posts Table | Gemeinde Ismaning - 10 of 13</a:t>
            </a:r>
          </a:p>
        </p:txBody>
      </p:sp>
      <p:graphicFrame>
        <p:nvGraphicFramePr>
          <p:cNvPr id="5" name="Table Placeholder 4">
            <a:extLst>
              <a:ext uri="{FF2B5EF4-FFF2-40B4-BE49-F238E27FC236}">
                <a16:creationId xmlns:a16="http://schemas.microsoft.com/office/drawing/2014/main" id="{3D7F07E7-DE72-4C14-AD94-26246D4A3D69}"/>
              </a:ext>
            </a:extLst>
          </p:cNvPr>
          <p:cNvGraphicFramePr>
            <a:graphicFrameLocks noGrp="1"/>
          </p:cNvGraphicFramePr>
          <p:nvPr>
            <p:ph type="tbl" sz="quarter" idx="13"/>
            <p:extLst>
              <p:ext uri="{D42A27DB-BD31-4B8C-83A1-F6EECF244321}">
                <p14:modId xmlns:p14="http://schemas.microsoft.com/office/powerpoint/2010/main" val="1970366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65215394"/>
                    </a:ext>
                  </a:extLst>
                </a:gridCol>
                <a:gridCol w="1234439">
                  <a:extLst>
                    <a:ext uri="{9D8B030D-6E8A-4147-A177-3AD203B41FA5}">
                      <a16:colId xmlns:a16="http://schemas.microsoft.com/office/drawing/2014/main" val="1725653033"/>
                    </a:ext>
                  </a:extLst>
                </a:gridCol>
                <a:gridCol w="576072">
                  <a:extLst>
                    <a:ext uri="{9D8B030D-6E8A-4147-A177-3AD203B41FA5}">
                      <a16:colId xmlns:a16="http://schemas.microsoft.com/office/drawing/2014/main" val="1550411871"/>
                    </a:ext>
                  </a:extLst>
                </a:gridCol>
                <a:gridCol w="576072">
                  <a:extLst>
                    <a:ext uri="{9D8B030D-6E8A-4147-A177-3AD203B41FA5}">
                      <a16:colId xmlns:a16="http://schemas.microsoft.com/office/drawing/2014/main" val="3971800653"/>
                    </a:ext>
                  </a:extLst>
                </a:gridCol>
                <a:gridCol w="576072">
                  <a:extLst>
                    <a:ext uri="{9D8B030D-6E8A-4147-A177-3AD203B41FA5}">
                      <a16:colId xmlns:a16="http://schemas.microsoft.com/office/drawing/2014/main" val="2089131452"/>
                    </a:ext>
                  </a:extLst>
                </a:gridCol>
                <a:gridCol w="576072">
                  <a:extLst>
                    <a:ext uri="{9D8B030D-6E8A-4147-A177-3AD203B41FA5}">
                      <a16:colId xmlns:a16="http://schemas.microsoft.com/office/drawing/2014/main" val="1836990565"/>
                    </a:ext>
                  </a:extLst>
                </a:gridCol>
                <a:gridCol w="576072">
                  <a:extLst>
                    <a:ext uri="{9D8B030D-6E8A-4147-A177-3AD203B41FA5}">
                      <a16:colId xmlns:a16="http://schemas.microsoft.com/office/drawing/2014/main" val="1108865718"/>
                    </a:ext>
                  </a:extLst>
                </a:gridCol>
                <a:gridCol w="576072">
                  <a:extLst>
                    <a:ext uri="{9D8B030D-6E8A-4147-A177-3AD203B41FA5}">
                      <a16:colId xmlns:a16="http://schemas.microsoft.com/office/drawing/2014/main" val="64035356"/>
                    </a:ext>
                  </a:extLst>
                </a:gridCol>
                <a:gridCol w="576072">
                  <a:extLst>
                    <a:ext uri="{9D8B030D-6E8A-4147-A177-3AD203B41FA5}">
                      <a16:colId xmlns:a16="http://schemas.microsoft.com/office/drawing/2014/main" val="763565166"/>
                    </a:ext>
                  </a:extLst>
                </a:gridCol>
                <a:gridCol w="576072">
                  <a:extLst>
                    <a:ext uri="{9D8B030D-6E8A-4147-A177-3AD203B41FA5}">
                      <a16:colId xmlns:a16="http://schemas.microsoft.com/office/drawing/2014/main" val="770036188"/>
                    </a:ext>
                  </a:extLst>
                </a:gridCol>
                <a:gridCol w="576072">
                  <a:extLst>
                    <a:ext uri="{9D8B030D-6E8A-4147-A177-3AD203B41FA5}">
                      <a16:colId xmlns:a16="http://schemas.microsoft.com/office/drawing/2014/main" val="240818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8744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- 2019-06-05 22:27:25</a:t>
                      </a:r>
                      <a:r>
                        <a:rPr kumimoji="0" lang="en-US" sz="1000" b="0" i="0" u="none" strike="noStrike" kern="1200" cap="none" spc="0" normalizeH="0" baseline="0" noProof="0">
                          <a:ln>
                            <a:noFill/>
                          </a:ln>
                          <a:solidFill>
                            <a:prstClr val="black"/>
                          </a:solidFill>
                          <a:effectLst/>
                          <a:uLnTx/>
                          <a:uFillTx/>
                          <a:latin typeface="+mn-lt"/>
                          <a:ea typeface="+mn-ea"/>
                          <a:cs typeface="+mn-cs"/>
                        </a:rPr>
                        <a:t>
 Kleine Zeitreise: Die Eiche im Kreisverkehr an der Osterfeld-/Adalperostraße gestern aufgenommen im Geranien-Meer und im Frühjahr mit Tulpen und Narzissen 🌳🌸🌷
.
.
.
#gemeindeismaning 
#kreisverkehr 🌳
#geranienmeer🌸
#wirliebentulpen🌷
#ismaningbluehtauf🐝🌸🌱 #eiche🌳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https://www.instagram.com/p/ByV2ouLiP_r/media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extLst>
                  <a:ext uri="{0D108BD9-81ED-4DB2-BD59-A6C34878D82A}">
                    <a16:rowId xmlns:a16="http://schemas.microsoft.com/office/drawing/2014/main" val="2650974157"/>
                  </a:ext>
                </a:extLst>
              </a:tr>
            </a:tbl>
          </a:graphicData>
        </a:graphic>
      </p:graphicFrame>
      <p:sp>
        <p:nvSpPr>
          <p:cNvPr id="4" name="Text Placeholder 3">
            <a:extLst>
              <a:ext uri="{FF2B5EF4-FFF2-40B4-BE49-F238E27FC236}">
                <a16:creationId xmlns:a16="http://schemas.microsoft.com/office/drawing/2014/main" id="{2C124D35-AF80-4C4D-9465-72E10970EFBC}"/>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3476447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F0FD-39D9-4FA9-99E4-2DE5B0CA38B0}"/>
              </a:ext>
            </a:extLst>
          </p:cNvPr>
          <p:cNvSpPr>
            <a:spLocks noGrp="1"/>
          </p:cNvSpPr>
          <p:nvPr>
            <p:ph type="title"/>
          </p:nvPr>
        </p:nvSpPr>
        <p:spPr/>
        <p:txBody>
          <a:bodyPr/>
          <a:lstStyle/>
          <a:p>
            <a:r>
              <a:rPr lang="en-US"/>
              <a:t>Instagram Posts Table | Gemeinde Ismaning - 11 of 13</a:t>
            </a:r>
          </a:p>
        </p:txBody>
      </p:sp>
      <p:graphicFrame>
        <p:nvGraphicFramePr>
          <p:cNvPr id="5" name="Table Placeholder 4">
            <a:extLst>
              <a:ext uri="{FF2B5EF4-FFF2-40B4-BE49-F238E27FC236}">
                <a16:creationId xmlns:a16="http://schemas.microsoft.com/office/drawing/2014/main" id="{567FA391-41CD-4E28-970E-2D8359B5A8CC}"/>
              </a:ext>
            </a:extLst>
          </p:cNvPr>
          <p:cNvGraphicFramePr>
            <a:graphicFrameLocks noGrp="1"/>
          </p:cNvGraphicFramePr>
          <p:nvPr>
            <p:ph type="tbl" sz="quarter" idx="13"/>
            <p:extLst>
              <p:ext uri="{D42A27DB-BD31-4B8C-83A1-F6EECF244321}">
                <p14:modId xmlns:p14="http://schemas.microsoft.com/office/powerpoint/2010/main" val="582313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99194974"/>
                    </a:ext>
                  </a:extLst>
                </a:gridCol>
                <a:gridCol w="1234439">
                  <a:extLst>
                    <a:ext uri="{9D8B030D-6E8A-4147-A177-3AD203B41FA5}">
                      <a16:colId xmlns:a16="http://schemas.microsoft.com/office/drawing/2014/main" val="114880697"/>
                    </a:ext>
                  </a:extLst>
                </a:gridCol>
                <a:gridCol w="576072">
                  <a:extLst>
                    <a:ext uri="{9D8B030D-6E8A-4147-A177-3AD203B41FA5}">
                      <a16:colId xmlns:a16="http://schemas.microsoft.com/office/drawing/2014/main" val="1697359481"/>
                    </a:ext>
                  </a:extLst>
                </a:gridCol>
                <a:gridCol w="576072">
                  <a:extLst>
                    <a:ext uri="{9D8B030D-6E8A-4147-A177-3AD203B41FA5}">
                      <a16:colId xmlns:a16="http://schemas.microsoft.com/office/drawing/2014/main" val="1690082787"/>
                    </a:ext>
                  </a:extLst>
                </a:gridCol>
                <a:gridCol w="576072">
                  <a:extLst>
                    <a:ext uri="{9D8B030D-6E8A-4147-A177-3AD203B41FA5}">
                      <a16:colId xmlns:a16="http://schemas.microsoft.com/office/drawing/2014/main" val="1725757158"/>
                    </a:ext>
                  </a:extLst>
                </a:gridCol>
                <a:gridCol w="576072">
                  <a:extLst>
                    <a:ext uri="{9D8B030D-6E8A-4147-A177-3AD203B41FA5}">
                      <a16:colId xmlns:a16="http://schemas.microsoft.com/office/drawing/2014/main" val="3603150853"/>
                    </a:ext>
                  </a:extLst>
                </a:gridCol>
                <a:gridCol w="576072">
                  <a:extLst>
                    <a:ext uri="{9D8B030D-6E8A-4147-A177-3AD203B41FA5}">
                      <a16:colId xmlns:a16="http://schemas.microsoft.com/office/drawing/2014/main" val="542538925"/>
                    </a:ext>
                  </a:extLst>
                </a:gridCol>
                <a:gridCol w="576072">
                  <a:extLst>
                    <a:ext uri="{9D8B030D-6E8A-4147-A177-3AD203B41FA5}">
                      <a16:colId xmlns:a16="http://schemas.microsoft.com/office/drawing/2014/main" val="1829739472"/>
                    </a:ext>
                  </a:extLst>
                </a:gridCol>
                <a:gridCol w="576072">
                  <a:extLst>
                    <a:ext uri="{9D8B030D-6E8A-4147-A177-3AD203B41FA5}">
                      <a16:colId xmlns:a16="http://schemas.microsoft.com/office/drawing/2014/main" val="1843097420"/>
                    </a:ext>
                  </a:extLst>
                </a:gridCol>
                <a:gridCol w="576072">
                  <a:extLst>
                    <a:ext uri="{9D8B030D-6E8A-4147-A177-3AD203B41FA5}">
                      <a16:colId xmlns:a16="http://schemas.microsoft.com/office/drawing/2014/main" val="2140881161"/>
                    </a:ext>
                  </a:extLst>
                </a:gridCol>
                <a:gridCol w="576072">
                  <a:extLst>
                    <a:ext uri="{9D8B030D-6E8A-4147-A177-3AD203B41FA5}">
                      <a16:colId xmlns:a16="http://schemas.microsoft.com/office/drawing/2014/main" val="2191063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13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- 2019-06-04 10:43:05</a:t>
                      </a:r>
                      <a:r>
                        <a:rPr kumimoji="0" lang="de-DE" sz="1000" b="0" i="0" u="none" strike="noStrike" kern="1200" cap="none" spc="0" normalizeH="0" baseline="0" noProof="0">
                          <a:ln>
                            <a:noFill/>
                          </a:ln>
                          <a:solidFill>
                            <a:prstClr val="black"/>
                          </a:solidFill>
                          <a:effectLst/>
                          <a:uLnTx/>
                          <a:uFillTx/>
                          <a:latin typeface="+mn-lt"/>
                          <a:ea typeface="+mn-ea"/>
                          <a:cs typeface="+mn-cs"/>
                        </a:rPr>
                        <a:t>
 Ismaning blüht auf!
🦋🌸🐝🌱🐛
.
Wir sind überwältigt! Die ersten 500 Samentüten mit der „Ismaninger Blühmischung“ waren bereits nach zwei Tagen vergriffen. Die Nachlieferung reichte ein bisschen länger – jetzt ist alles weg. Über 800 Gartenbesitzer haben sich die „Ismaninger Blühmischung“ geholt.
🌱🌸🌼🌾 Innerorts werden damit in Privat- und Kleingärten rund 15.000 m² langjährige Blühflächen angelegt. Diese privaten Blühflächen werden ergänzt durch gut 10.000 m² ortsnahe, kommunale Blühflächen. 💚
Wichtig ist, dass die kleinen Sämlinge nicht austrocknen. Vergessen Sie also das Gießen nicht. Und – schicken Sie uns gerne ein Foto von Ihrer Blühfläche. 💚
Auch unsere Landwirte sind dabei: Insgesamt werden 13 Hektar der standortgerechten einjährigen und knapp 6 Hektar der mehrjährigen Blühsaatgutmischung von 22 Landwirten eingesät. Restmengen für Landwirte gibt es noch. Melden Sie sich gerne beim gemeindlichen Umweltschutz. Auch im Juni ist die Ansaat noch erfolgversprechend. 🐛🦋🐝
Diese Blühflächen, verteilt über die gesamte Ismaninger Flur, sind regelmäßig über zehn Meter breit, so dass für unsere Bienen, Wildbienen, Schmetterlinge und weitere Insekten ein Mosaik an Blühflächen geschaffen wird. Ergänzt wird das Angebot durch weitere rund 100 Hektar landwirtschaftliche Blühflächen mit Kleegras oder Sonnenblumen. Dazu kommen vergleichbare Anbauflächen mit Raps und die bestehenden Wiesen. In der Ismaninger Flur gibt es also einen sehr hohen Anteil der landwirtschaftlichen Nutzfläche, der als Nektar- und Pollennahrung dient. 💚
Über die Entwicklung und den Erfolg der Blühflächen berichten wir natürlich weiter.
.
.
.
#gemeindeismaning 
#ismaningbluehtauf🐝🌸🌱 #ismaningerbluehsamen🌱🌸🦋🐛 #ismaningerbluehmischung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https://www.instagram.com/p/BySBPILI4NY/media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245325028"/>
                  </a:ext>
                </a:extLst>
              </a:tr>
            </a:tbl>
          </a:graphicData>
        </a:graphic>
      </p:graphicFrame>
      <p:sp>
        <p:nvSpPr>
          <p:cNvPr id="4" name="Text Placeholder 3">
            <a:extLst>
              <a:ext uri="{FF2B5EF4-FFF2-40B4-BE49-F238E27FC236}">
                <a16:creationId xmlns:a16="http://schemas.microsoft.com/office/drawing/2014/main" id="{A115509E-CB99-4CEF-9F22-6BFB34816305}"/>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58961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82BF-322A-44C2-8A28-615ADE833D4E}"/>
              </a:ext>
            </a:extLst>
          </p:cNvPr>
          <p:cNvSpPr>
            <a:spLocks noGrp="1"/>
          </p:cNvSpPr>
          <p:nvPr>
            <p:ph type="title"/>
          </p:nvPr>
        </p:nvSpPr>
        <p:spPr/>
        <p:txBody>
          <a:bodyPr/>
          <a:lstStyle/>
          <a:p>
            <a:r>
              <a:rPr lang="en-US"/>
              <a:t>Instagram Posts Table | Gemeinde Ismaning - 12 of 13</a:t>
            </a:r>
          </a:p>
        </p:txBody>
      </p:sp>
      <p:graphicFrame>
        <p:nvGraphicFramePr>
          <p:cNvPr id="5" name="Table Placeholder 4">
            <a:extLst>
              <a:ext uri="{FF2B5EF4-FFF2-40B4-BE49-F238E27FC236}">
                <a16:creationId xmlns:a16="http://schemas.microsoft.com/office/drawing/2014/main" id="{4E151C76-3FC2-4494-9F3F-A09BB7F196F9}"/>
              </a:ext>
            </a:extLst>
          </p:cNvPr>
          <p:cNvGraphicFramePr>
            <a:graphicFrameLocks noGrp="1"/>
          </p:cNvGraphicFramePr>
          <p:nvPr>
            <p:ph type="tbl" sz="quarter" idx="13"/>
            <p:extLst>
              <p:ext uri="{D42A27DB-BD31-4B8C-83A1-F6EECF244321}">
                <p14:modId xmlns:p14="http://schemas.microsoft.com/office/powerpoint/2010/main" val="385543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21262957"/>
                    </a:ext>
                  </a:extLst>
                </a:gridCol>
                <a:gridCol w="1234439">
                  <a:extLst>
                    <a:ext uri="{9D8B030D-6E8A-4147-A177-3AD203B41FA5}">
                      <a16:colId xmlns:a16="http://schemas.microsoft.com/office/drawing/2014/main" val="2214990539"/>
                    </a:ext>
                  </a:extLst>
                </a:gridCol>
                <a:gridCol w="576072">
                  <a:extLst>
                    <a:ext uri="{9D8B030D-6E8A-4147-A177-3AD203B41FA5}">
                      <a16:colId xmlns:a16="http://schemas.microsoft.com/office/drawing/2014/main" val="1310318682"/>
                    </a:ext>
                  </a:extLst>
                </a:gridCol>
                <a:gridCol w="576072">
                  <a:extLst>
                    <a:ext uri="{9D8B030D-6E8A-4147-A177-3AD203B41FA5}">
                      <a16:colId xmlns:a16="http://schemas.microsoft.com/office/drawing/2014/main" val="3496369215"/>
                    </a:ext>
                  </a:extLst>
                </a:gridCol>
                <a:gridCol w="576072">
                  <a:extLst>
                    <a:ext uri="{9D8B030D-6E8A-4147-A177-3AD203B41FA5}">
                      <a16:colId xmlns:a16="http://schemas.microsoft.com/office/drawing/2014/main" val="3435254519"/>
                    </a:ext>
                  </a:extLst>
                </a:gridCol>
                <a:gridCol w="576072">
                  <a:extLst>
                    <a:ext uri="{9D8B030D-6E8A-4147-A177-3AD203B41FA5}">
                      <a16:colId xmlns:a16="http://schemas.microsoft.com/office/drawing/2014/main" val="168444785"/>
                    </a:ext>
                  </a:extLst>
                </a:gridCol>
                <a:gridCol w="576072">
                  <a:extLst>
                    <a:ext uri="{9D8B030D-6E8A-4147-A177-3AD203B41FA5}">
                      <a16:colId xmlns:a16="http://schemas.microsoft.com/office/drawing/2014/main" val="779278576"/>
                    </a:ext>
                  </a:extLst>
                </a:gridCol>
                <a:gridCol w="576072">
                  <a:extLst>
                    <a:ext uri="{9D8B030D-6E8A-4147-A177-3AD203B41FA5}">
                      <a16:colId xmlns:a16="http://schemas.microsoft.com/office/drawing/2014/main" val="1025556816"/>
                    </a:ext>
                  </a:extLst>
                </a:gridCol>
                <a:gridCol w="576072">
                  <a:extLst>
                    <a:ext uri="{9D8B030D-6E8A-4147-A177-3AD203B41FA5}">
                      <a16:colId xmlns:a16="http://schemas.microsoft.com/office/drawing/2014/main" val="616726396"/>
                    </a:ext>
                  </a:extLst>
                </a:gridCol>
                <a:gridCol w="576072">
                  <a:extLst>
                    <a:ext uri="{9D8B030D-6E8A-4147-A177-3AD203B41FA5}">
                      <a16:colId xmlns:a16="http://schemas.microsoft.com/office/drawing/2014/main" val="591458160"/>
                    </a:ext>
                  </a:extLst>
                </a:gridCol>
                <a:gridCol w="576072">
                  <a:extLst>
                    <a:ext uri="{9D8B030D-6E8A-4147-A177-3AD203B41FA5}">
                      <a16:colId xmlns:a16="http://schemas.microsoft.com/office/drawing/2014/main" val="175814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4741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- 2019-06-03 22:16:19</a:t>
                      </a:r>
                      <a:r>
                        <a:rPr kumimoji="0" lang="en-US" sz="1000" b="0" i="0" u="none" strike="noStrike" kern="1200" cap="none" spc="0" normalizeH="0" baseline="0" noProof="0">
                          <a:ln>
                            <a:noFill/>
                          </a:ln>
                          <a:solidFill>
                            <a:prstClr val="black"/>
                          </a:solidFill>
                          <a:effectLst/>
                          <a:uLnTx/>
                          <a:uFillTx/>
                          <a:latin typeface="+mn-lt"/>
                          <a:ea typeface="+mn-ea"/>
                          <a:cs typeface="+mn-cs"/>
                        </a:rPr>
                        <a:t>
 Unsere Sporthallenbaustelle südlich der Grünfleckstraße von oben kurz vor dem Betonieren der Bodenplatte.🏗 Die ersten Abschnitte wurden heute betoniert.
.
.
.
#gemeindeismaning 
#ismaningbaut 
#sporthalle
#sportparkismaning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https://www.instagram.com/p/ByQrxlUIAfH/media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extLst>
                  <a:ext uri="{0D108BD9-81ED-4DB2-BD59-A6C34878D82A}">
                    <a16:rowId xmlns:a16="http://schemas.microsoft.com/office/drawing/2014/main" val="3338174381"/>
                  </a:ext>
                </a:extLst>
              </a:tr>
            </a:tbl>
          </a:graphicData>
        </a:graphic>
      </p:graphicFrame>
      <p:sp>
        <p:nvSpPr>
          <p:cNvPr id="4" name="Text Placeholder 3">
            <a:extLst>
              <a:ext uri="{FF2B5EF4-FFF2-40B4-BE49-F238E27FC236}">
                <a16:creationId xmlns:a16="http://schemas.microsoft.com/office/drawing/2014/main" id="{F6C874E6-CD77-4655-AE95-AD46FE28A420}"/>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4092199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1834-5DA5-4E6A-AB45-E567FE7ABDBE}"/>
              </a:ext>
            </a:extLst>
          </p:cNvPr>
          <p:cNvSpPr>
            <a:spLocks noGrp="1"/>
          </p:cNvSpPr>
          <p:nvPr>
            <p:ph type="title"/>
          </p:nvPr>
        </p:nvSpPr>
        <p:spPr/>
        <p:txBody>
          <a:bodyPr/>
          <a:lstStyle/>
          <a:p>
            <a:r>
              <a:rPr lang="en-US"/>
              <a:t>Instagram Posts Table | Gemeinde Ismaning - 13 of 13</a:t>
            </a:r>
          </a:p>
        </p:txBody>
      </p:sp>
      <p:graphicFrame>
        <p:nvGraphicFramePr>
          <p:cNvPr id="5" name="Table Placeholder 4">
            <a:extLst>
              <a:ext uri="{FF2B5EF4-FFF2-40B4-BE49-F238E27FC236}">
                <a16:creationId xmlns:a16="http://schemas.microsoft.com/office/drawing/2014/main" id="{17459308-6DC6-4545-B0C5-C426B18BF313}"/>
              </a:ext>
            </a:extLst>
          </p:cNvPr>
          <p:cNvGraphicFramePr>
            <a:graphicFrameLocks noGrp="1"/>
          </p:cNvGraphicFramePr>
          <p:nvPr>
            <p:ph type="tbl" sz="quarter" idx="13"/>
            <p:extLst>
              <p:ext uri="{D42A27DB-BD31-4B8C-83A1-F6EECF244321}">
                <p14:modId xmlns:p14="http://schemas.microsoft.com/office/powerpoint/2010/main" val="49515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21029589"/>
                    </a:ext>
                  </a:extLst>
                </a:gridCol>
                <a:gridCol w="1234439">
                  <a:extLst>
                    <a:ext uri="{9D8B030D-6E8A-4147-A177-3AD203B41FA5}">
                      <a16:colId xmlns:a16="http://schemas.microsoft.com/office/drawing/2014/main" val="659203583"/>
                    </a:ext>
                  </a:extLst>
                </a:gridCol>
                <a:gridCol w="576072">
                  <a:extLst>
                    <a:ext uri="{9D8B030D-6E8A-4147-A177-3AD203B41FA5}">
                      <a16:colId xmlns:a16="http://schemas.microsoft.com/office/drawing/2014/main" val="2495814144"/>
                    </a:ext>
                  </a:extLst>
                </a:gridCol>
                <a:gridCol w="576072">
                  <a:extLst>
                    <a:ext uri="{9D8B030D-6E8A-4147-A177-3AD203B41FA5}">
                      <a16:colId xmlns:a16="http://schemas.microsoft.com/office/drawing/2014/main" val="2818394064"/>
                    </a:ext>
                  </a:extLst>
                </a:gridCol>
                <a:gridCol w="576072">
                  <a:extLst>
                    <a:ext uri="{9D8B030D-6E8A-4147-A177-3AD203B41FA5}">
                      <a16:colId xmlns:a16="http://schemas.microsoft.com/office/drawing/2014/main" val="4004189424"/>
                    </a:ext>
                  </a:extLst>
                </a:gridCol>
                <a:gridCol w="576072">
                  <a:extLst>
                    <a:ext uri="{9D8B030D-6E8A-4147-A177-3AD203B41FA5}">
                      <a16:colId xmlns:a16="http://schemas.microsoft.com/office/drawing/2014/main" val="3970698866"/>
                    </a:ext>
                  </a:extLst>
                </a:gridCol>
                <a:gridCol w="576072">
                  <a:extLst>
                    <a:ext uri="{9D8B030D-6E8A-4147-A177-3AD203B41FA5}">
                      <a16:colId xmlns:a16="http://schemas.microsoft.com/office/drawing/2014/main" val="1649148524"/>
                    </a:ext>
                  </a:extLst>
                </a:gridCol>
                <a:gridCol w="576072">
                  <a:extLst>
                    <a:ext uri="{9D8B030D-6E8A-4147-A177-3AD203B41FA5}">
                      <a16:colId xmlns:a16="http://schemas.microsoft.com/office/drawing/2014/main" val="3856181311"/>
                    </a:ext>
                  </a:extLst>
                </a:gridCol>
                <a:gridCol w="576072">
                  <a:extLst>
                    <a:ext uri="{9D8B030D-6E8A-4147-A177-3AD203B41FA5}">
                      <a16:colId xmlns:a16="http://schemas.microsoft.com/office/drawing/2014/main" val="3641035174"/>
                    </a:ext>
                  </a:extLst>
                </a:gridCol>
                <a:gridCol w="576072">
                  <a:extLst>
                    <a:ext uri="{9D8B030D-6E8A-4147-A177-3AD203B41FA5}">
                      <a16:colId xmlns:a16="http://schemas.microsoft.com/office/drawing/2014/main" val="4257443514"/>
                    </a:ext>
                  </a:extLst>
                </a:gridCol>
                <a:gridCol w="576072">
                  <a:extLst>
                    <a:ext uri="{9D8B030D-6E8A-4147-A177-3AD203B41FA5}">
                      <a16:colId xmlns:a16="http://schemas.microsoft.com/office/drawing/2014/main" val="8508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857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- 2019-06-01 17:35:30</a:t>
                      </a:r>
                      <a:r>
                        <a:rPr kumimoji="0" lang="de-DE" sz="1000" b="0" i="0" u="none" strike="noStrike" kern="1200" cap="none" spc="0" normalizeH="0" baseline="0" noProof="0">
                          <a:ln>
                            <a:noFill/>
                          </a:ln>
                          <a:solidFill>
                            <a:prstClr val="black"/>
                          </a:solidFill>
                          <a:effectLst/>
                          <a:uLnTx/>
                          <a:uFillTx/>
                          <a:latin typeface="+mn-lt"/>
                          <a:ea typeface="+mn-ea"/>
                          <a:cs typeface="+mn-cs"/>
                        </a:rPr>
                        <a:t>
 Heute ist internationaler Kindertag!💙 Am Ehrentag der Kinder rücken Themen wie die Rechte der Kinder, ihr Schutz und die Bedürfnisse der Kleinsten in das Blickfeld der Öffentlichkeit. Es geht um die Bewusstseinsschärfung, dass unsere Kinder die Träger der zukünftigen Gesellschaft sind und damit besondere Aufmerksamkeit verdienen. Ein harmonisches Umfeld, soziale Integration, Zuneigung und gute Bildung gehören zu den wichtigsten Elementen für eine schöne Kindheit.
Der Gemeinde Ismaning sind Kinderbetreuungs- und Bildungseinrichtungen ein sehr großes Anliegen, dem hohes Engagement beigemessen wird.
.
.
#gemeindeismaning 
#gemeindeleben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https://www.instagram.com/p/ByLCDISo1ex/media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3376013765"/>
                  </a:ext>
                </a:extLst>
              </a:tr>
            </a:tbl>
          </a:graphicData>
        </a:graphic>
      </p:graphicFrame>
      <p:sp>
        <p:nvSpPr>
          <p:cNvPr id="4" name="Text Placeholder 3">
            <a:extLst>
              <a:ext uri="{FF2B5EF4-FFF2-40B4-BE49-F238E27FC236}">
                <a16:creationId xmlns:a16="http://schemas.microsoft.com/office/drawing/2014/main" id="{1F95065C-764C-4D0A-9505-5878F373541F}"/>
              </a:ext>
            </a:extLst>
          </p:cNvPr>
          <p:cNvSpPr>
            <a:spLocks noGrp="1"/>
          </p:cNvSpPr>
          <p:nvPr>
            <p:ph type="body" sz="quarter" idx="14"/>
          </p:nvPr>
        </p:nvSpPr>
        <p:spPr/>
        <p:txBody>
          <a:bodyPr/>
          <a:lstStyle/>
          <a:p>
            <a:r>
              <a:rPr lang="en-US"/>
              <a:t>06/01/2019 - 06/15/2019</a:t>
            </a:r>
          </a:p>
        </p:txBody>
      </p:sp>
    </p:spTree>
    <p:extLst>
      <p:ext uri="{BB962C8B-B14F-4D97-AF65-F5344CB8AC3E}">
        <p14:creationId xmlns:p14="http://schemas.microsoft.com/office/powerpoint/2010/main" val="1247940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730</Words>
  <Application>Microsoft Office PowerPoint</Application>
  <PresentationFormat>On-screen Show (4:3)</PresentationFormat>
  <Paragraphs>312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Instagram Posts Table | Gemeinde Ismaning - 1 of 13</vt:lpstr>
      <vt:lpstr>Instagram Posts Table | Gemeinde Ismaning - 2 of 13</vt:lpstr>
      <vt:lpstr>Instagram Posts Table | Gemeinde Ismaning - 3 of 13</vt:lpstr>
      <vt:lpstr>Instagram Posts Table | Gemeinde Ismaning - 4 of 13</vt:lpstr>
      <vt:lpstr>Instagram Posts Table | Gemeinde Ismaning - 5 of 13</vt:lpstr>
      <vt:lpstr>Instagram Posts Table | Gemeinde Ismaning - 6 of 13</vt:lpstr>
      <vt:lpstr>Instagram Posts Table | Gemeinde Ismaning - 7 of 13</vt:lpstr>
      <vt:lpstr>Instagram Posts Table | Gemeinde Ismaning - 8 of 13</vt:lpstr>
      <vt:lpstr>Instagram Posts Table | Gemeinde Ismaning - 9 of 13</vt:lpstr>
      <vt:lpstr>Instagram Posts Table | Gemeinde Ismaning - 10 of 13</vt:lpstr>
      <vt:lpstr>Instagram Posts Table | Gemeinde Ismaning - 11 of 13</vt:lpstr>
      <vt:lpstr>Instagram Posts Table | Gemeinde Ismaning - 12 of 13</vt:lpstr>
      <vt:lpstr>Instagram Posts Table | Gemeinde Ismaning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Gemeinde Ismaning - 1 of 13</dc:title>
  <dc:creator>Frederik Peiniger</dc:creator>
  <cp:lastModifiedBy>Frederik Peiniger</cp:lastModifiedBy>
  <cp:revision>1</cp:revision>
  <dcterms:created xsi:type="dcterms:W3CDTF">2019-08-19T13:57:49Z</dcterms:created>
  <dcterms:modified xsi:type="dcterms:W3CDTF">2019-08-19T13:59:22Z</dcterms:modified>
</cp:coreProperties>
</file>