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0F3E8-BB69-42C5-9D08-494798E04C8E}"/>
              </a:ext>
            </a:extLst>
          </p:cNvPr>
          <p:cNvSpPr>
            <a:spLocks noGrp="1"/>
          </p:cNvSpPr>
          <p:nvPr>
            <p:ph type="title"/>
          </p:nvPr>
        </p:nvSpPr>
        <p:spPr/>
        <p:txBody>
          <a:bodyPr/>
          <a:lstStyle/>
          <a:p>
            <a:r>
              <a:rPr lang="en-US"/>
              <a:t>Instagram Posts Table | Gemeinde Ismaning - 1 of 4</a:t>
            </a:r>
          </a:p>
        </p:txBody>
      </p:sp>
      <p:graphicFrame>
        <p:nvGraphicFramePr>
          <p:cNvPr id="5" name="Table Placeholder 4">
            <a:extLst>
              <a:ext uri="{FF2B5EF4-FFF2-40B4-BE49-F238E27FC236}">
                <a16:creationId xmlns:a16="http://schemas.microsoft.com/office/drawing/2014/main" id="{ADC98B4C-2C49-4326-894C-F8AEF517A263}"/>
              </a:ext>
            </a:extLst>
          </p:cNvPr>
          <p:cNvGraphicFramePr>
            <a:graphicFrameLocks noGrp="1"/>
          </p:cNvGraphicFramePr>
          <p:nvPr>
            <p:ph type="tbl" sz="quarter" idx="13"/>
            <p:extLst>
              <p:ext uri="{D42A27DB-BD31-4B8C-83A1-F6EECF244321}">
                <p14:modId xmlns:p14="http://schemas.microsoft.com/office/powerpoint/2010/main" val="2201602251"/>
              </p:ext>
            </p:extLst>
          </p:nvPr>
        </p:nvGraphicFramePr>
        <p:xfrm>
          <a:off x="457200" y="1731963"/>
          <a:ext cx="8229598" cy="54864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6583591"/>
                    </a:ext>
                  </a:extLst>
                </a:gridCol>
                <a:gridCol w="1234439">
                  <a:extLst>
                    <a:ext uri="{9D8B030D-6E8A-4147-A177-3AD203B41FA5}">
                      <a16:colId xmlns:a16="http://schemas.microsoft.com/office/drawing/2014/main" val="2380064759"/>
                    </a:ext>
                  </a:extLst>
                </a:gridCol>
                <a:gridCol w="576072">
                  <a:extLst>
                    <a:ext uri="{9D8B030D-6E8A-4147-A177-3AD203B41FA5}">
                      <a16:colId xmlns:a16="http://schemas.microsoft.com/office/drawing/2014/main" val="3032918557"/>
                    </a:ext>
                  </a:extLst>
                </a:gridCol>
                <a:gridCol w="576072">
                  <a:extLst>
                    <a:ext uri="{9D8B030D-6E8A-4147-A177-3AD203B41FA5}">
                      <a16:colId xmlns:a16="http://schemas.microsoft.com/office/drawing/2014/main" val="4078958789"/>
                    </a:ext>
                  </a:extLst>
                </a:gridCol>
                <a:gridCol w="576072">
                  <a:extLst>
                    <a:ext uri="{9D8B030D-6E8A-4147-A177-3AD203B41FA5}">
                      <a16:colId xmlns:a16="http://schemas.microsoft.com/office/drawing/2014/main" val="3771323286"/>
                    </a:ext>
                  </a:extLst>
                </a:gridCol>
                <a:gridCol w="576072">
                  <a:extLst>
                    <a:ext uri="{9D8B030D-6E8A-4147-A177-3AD203B41FA5}">
                      <a16:colId xmlns:a16="http://schemas.microsoft.com/office/drawing/2014/main" val="350344290"/>
                    </a:ext>
                  </a:extLst>
                </a:gridCol>
                <a:gridCol w="576072">
                  <a:extLst>
                    <a:ext uri="{9D8B030D-6E8A-4147-A177-3AD203B41FA5}">
                      <a16:colId xmlns:a16="http://schemas.microsoft.com/office/drawing/2014/main" val="1135880434"/>
                    </a:ext>
                  </a:extLst>
                </a:gridCol>
                <a:gridCol w="576072">
                  <a:extLst>
                    <a:ext uri="{9D8B030D-6E8A-4147-A177-3AD203B41FA5}">
                      <a16:colId xmlns:a16="http://schemas.microsoft.com/office/drawing/2014/main" val="2029877739"/>
                    </a:ext>
                  </a:extLst>
                </a:gridCol>
                <a:gridCol w="576072">
                  <a:extLst>
                    <a:ext uri="{9D8B030D-6E8A-4147-A177-3AD203B41FA5}">
                      <a16:colId xmlns:a16="http://schemas.microsoft.com/office/drawing/2014/main" val="1407821207"/>
                    </a:ext>
                  </a:extLst>
                </a:gridCol>
                <a:gridCol w="576072">
                  <a:extLst>
                    <a:ext uri="{9D8B030D-6E8A-4147-A177-3AD203B41FA5}">
                      <a16:colId xmlns:a16="http://schemas.microsoft.com/office/drawing/2014/main" val="1136500526"/>
                    </a:ext>
                  </a:extLst>
                </a:gridCol>
                <a:gridCol w="576072">
                  <a:extLst>
                    <a:ext uri="{9D8B030D-6E8A-4147-A177-3AD203B41FA5}">
                      <a16:colId xmlns:a16="http://schemas.microsoft.com/office/drawing/2014/main" val="435640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1085880"/>
                  </a:ext>
                </a:extLst>
              </a:tr>
            </a:tbl>
          </a:graphicData>
        </a:graphic>
      </p:graphicFrame>
      <p:sp>
        <p:nvSpPr>
          <p:cNvPr id="4" name="Text Placeholder 3">
            <a:extLst>
              <a:ext uri="{FF2B5EF4-FFF2-40B4-BE49-F238E27FC236}">
                <a16:creationId xmlns:a16="http://schemas.microsoft.com/office/drawing/2014/main" id="{91397743-E6F8-4F9F-AF9C-9ED44CC5E8E1}"/>
              </a:ext>
            </a:extLst>
          </p:cNvPr>
          <p:cNvSpPr>
            <a:spLocks noGrp="1"/>
          </p:cNvSpPr>
          <p:nvPr>
            <p:ph type="body" sz="quarter" idx="14"/>
          </p:nvPr>
        </p:nvSpPr>
        <p:spPr/>
        <p:txBody>
          <a:bodyPr/>
          <a:lstStyle/>
          <a:p>
            <a:r>
              <a:rPr lang="en-US"/>
              <a:t>05/19/2019 - 05/31/2019</a:t>
            </a:r>
          </a:p>
        </p:txBody>
      </p:sp>
    </p:spTree>
    <p:extLst>
      <p:ext uri="{BB962C8B-B14F-4D97-AF65-F5344CB8AC3E}">
        <p14:creationId xmlns:p14="http://schemas.microsoft.com/office/powerpoint/2010/main" val="1878856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B2391-821B-4127-81D3-5A0452B1ECB8}"/>
              </a:ext>
            </a:extLst>
          </p:cNvPr>
          <p:cNvSpPr>
            <a:spLocks noGrp="1"/>
          </p:cNvSpPr>
          <p:nvPr>
            <p:ph type="title"/>
          </p:nvPr>
        </p:nvSpPr>
        <p:spPr/>
        <p:txBody>
          <a:bodyPr/>
          <a:lstStyle/>
          <a:p>
            <a:r>
              <a:rPr lang="en-US"/>
              <a:t>Instagram Posts Table | Gemeinde Ismaning - 2 of 4</a:t>
            </a:r>
          </a:p>
        </p:txBody>
      </p:sp>
      <p:graphicFrame>
        <p:nvGraphicFramePr>
          <p:cNvPr id="5" name="Table Placeholder 4">
            <a:extLst>
              <a:ext uri="{FF2B5EF4-FFF2-40B4-BE49-F238E27FC236}">
                <a16:creationId xmlns:a16="http://schemas.microsoft.com/office/drawing/2014/main" id="{D249226B-2E21-4E33-9027-024A0C893FCE}"/>
              </a:ext>
            </a:extLst>
          </p:cNvPr>
          <p:cNvGraphicFramePr>
            <a:graphicFrameLocks noGrp="1"/>
          </p:cNvGraphicFramePr>
          <p:nvPr>
            <p:ph type="tbl" sz="quarter" idx="13"/>
            <p:extLst>
              <p:ext uri="{D42A27DB-BD31-4B8C-83A1-F6EECF244321}">
                <p14:modId xmlns:p14="http://schemas.microsoft.com/office/powerpoint/2010/main" val="759719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2248151"/>
                    </a:ext>
                  </a:extLst>
                </a:gridCol>
                <a:gridCol w="1234439">
                  <a:extLst>
                    <a:ext uri="{9D8B030D-6E8A-4147-A177-3AD203B41FA5}">
                      <a16:colId xmlns:a16="http://schemas.microsoft.com/office/drawing/2014/main" val="4283460590"/>
                    </a:ext>
                  </a:extLst>
                </a:gridCol>
                <a:gridCol w="576072">
                  <a:extLst>
                    <a:ext uri="{9D8B030D-6E8A-4147-A177-3AD203B41FA5}">
                      <a16:colId xmlns:a16="http://schemas.microsoft.com/office/drawing/2014/main" val="576299733"/>
                    </a:ext>
                  </a:extLst>
                </a:gridCol>
                <a:gridCol w="576072">
                  <a:extLst>
                    <a:ext uri="{9D8B030D-6E8A-4147-A177-3AD203B41FA5}">
                      <a16:colId xmlns:a16="http://schemas.microsoft.com/office/drawing/2014/main" val="31398257"/>
                    </a:ext>
                  </a:extLst>
                </a:gridCol>
                <a:gridCol w="576072">
                  <a:extLst>
                    <a:ext uri="{9D8B030D-6E8A-4147-A177-3AD203B41FA5}">
                      <a16:colId xmlns:a16="http://schemas.microsoft.com/office/drawing/2014/main" val="3852770730"/>
                    </a:ext>
                  </a:extLst>
                </a:gridCol>
                <a:gridCol w="576072">
                  <a:extLst>
                    <a:ext uri="{9D8B030D-6E8A-4147-A177-3AD203B41FA5}">
                      <a16:colId xmlns:a16="http://schemas.microsoft.com/office/drawing/2014/main" val="2820606917"/>
                    </a:ext>
                  </a:extLst>
                </a:gridCol>
                <a:gridCol w="576072">
                  <a:extLst>
                    <a:ext uri="{9D8B030D-6E8A-4147-A177-3AD203B41FA5}">
                      <a16:colId xmlns:a16="http://schemas.microsoft.com/office/drawing/2014/main" val="171588707"/>
                    </a:ext>
                  </a:extLst>
                </a:gridCol>
                <a:gridCol w="576072">
                  <a:extLst>
                    <a:ext uri="{9D8B030D-6E8A-4147-A177-3AD203B41FA5}">
                      <a16:colId xmlns:a16="http://schemas.microsoft.com/office/drawing/2014/main" val="270376472"/>
                    </a:ext>
                  </a:extLst>
                </a:gridCol>
                <a:gridCol w="576072">
                  <a:extLst>
                    <a:ext uri="{9D8B030D-6E8A-4147-A177-3AD203B41FA5}">
                      <a16:colId xmlns:a16="http://schemas.microsoft.com/office/drawing/2014/main" val="1439391611"/>
                    </a:ext>
                  </a:extLst>
                </a:gridCol>
                <a:gridCol w="576072">
                  <a:extLst>
                    <a:ext uri="{9D8B030D-6E8A-4147-A177-3AD203B41FA5}">
                      <a16:colId xmlns:a16="http://schemas.microsoft.com/office/drawing/2014/main" val="3367126373"/>
                    </a:ext>
                  </a:extLst>
                </a:gridCol>
                <a:gridCol w="576072">
                  <a:extLst>
                    <a:ext uri="{9D8B030D-6E8A-4147-A177-3AD203B41FA5}">
                      <a16:colId xmlns:a16="http://schemas.microsoft.com/office/drawing/2014/main" val="4235816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2102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- 2019-05-29 10:26:47</a:t>
                      </a:r>
                      <a:r>
                        <a:rPr kumimoji="0" lang="de-DE" sz="1000" b="0" i="0" u="none" strike="noStrike" kern="1200" cap="none" spc="0" normalizeH="0" baseline="0" noProof="0">
                          <a:ln>
                            <a:noFill/>
                          </a:ln>
                          <a:solidFill>
                            <a:prstClr val="black"/>
                          </a:solidFill>
                          <a:effectLst/>
                          <a:uLnTx/>
                          <a:uFillTx/>
                          <a:latin typeface="+mn-lt"/>
                          <a:ea typeface="+mn-ea"/>
                          <a:cs typeface="+mn-cs"/>
                        </a:rPr>
                        <a:t>
 KALLMANN-MUSEUM - heute um 18 Uhr eröffnen wir die Ausstellung Markus Heinsdorff – Arten &amp; Elemente 💙 .
.
Die Ausstellung setzt sich mit dem Reichtum der Natur sowie mit dem komplexen, oft widersprüchlichen Verhältnis von Mensch und Natur auseinander. Heinsdorff thematisiert Klimawandel und Artensterben sowie die Ausbeutung natürlicher Ressourcen und den globalen Handel. Zugleich widmet er sich der faszinierenden Vielfalt der Arten und Elemente sowie der menschlichen Neugier an den Erscheinungen der Natur.
☀️🌳🌿🌎🌧🔥🌪🌊
.
.
.
#gemeindeismaning 
#gemeindeleben 
#kulturimschlosspark 
#kallmannmuseum 
#artenundelemente
#klima
#natur
#markusheinsdorff 
@kallmannmuseum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https://www.instagram.com/p/ByCimiKokPj/media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1614953110"/>
                  </a:ext>
                </a:extLst>
              </a:tr>
            </a:tbl>
          </a:graphicData>
        </a:graphic>
      </p:graphicFrame>
      <p:sp>
        <p:nvSpPr>
          <p:cNvPr id="4" name="Text Placeholder 3">
            <a:extLst>
              <a:ext uri="{FF2B5EF4-FFF2-40B4-BE49-F238E27FC236}">
                <a16:creationId xmlns:a16="http://schemas.microsoft.com/office/drawing/2014/main" id="{C2BA8781-5389-410F-8C40-5E3315E028D2}"/>
              </a:ext>
            </a:extLst>
          </p:cNvPr>
          <p:cNvSpPr>
            <a:spLocks noGrp="1"/>
          </p:cNvSpPr>
          <p:nvPr>
            <p:ph type="body" sz="quarter" idx="14"/>
          </p:nvPr>
        </p:nvSpPr>
        <p:spPr/>
        <p:txBody>
          <a:bodyPr/>
          <a:lstStyle/>
          <a:p>
            <a:r>
              <a:rPr lang="en-US"/>
              <a:t>05/19/2019 - 05/31/2019</a:t>
            </a:r>
          </a:p>
        </p:txBody>
      </p:sp>
    </p:spTree>
    <p:extLst>
      <p:ext uri="{BB962C8B-B14F-4D97-AF65-F5344CB8AC3E}">
        <p14:creationId xmlns:p14="http://schemas.microsoft.com/office/powerpoint/2010/main" val="1455940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B59B-DCBB-4D63-A3B8-5288A4F21FB3}"/>
              </a:ext>
            </a:extLst>
          </p:cNvPr>
          <p:cNvSpPr>
            <a:spLocks noGrp="1"/>
          </p:cNvSpPr>
          <p:nvPr>
            <p:ph type="title"/>
          </p:nvPr>
        </p:nvSpPr>
        <p:spPr/>
        <p:txBody>
          <a:bodyPr/>
          <a:lstStyle/>
          <a:p>
            <a:r>
              <a:rPr lang="en-US"/>
              <a:t>Instagram Posts Table | Gemeinde Ismaning - 3 of 4</a:t>
            </a:r>
          </a:p>
        </p:txBody>
      </p:sp>
      <p:graphicFrame>
        <p:nvGraphicFramePr>
          <p:cNvPr id="5" name="Table Placeholder 4">
            <a:extLst>
              <a:ext uri="{FF2B5EF4-FFF2-40B4-BE49-F238E27FC236}">
                <a16:creationId xmlns:a16="http://schemas.microsoft.com/office/drawing/2014/main" id="{FBFFA82F-7E1A-41CC-AC8F-41197A3516A6}"/>
              </a:ext>
            </a:extLst>
          </p:cNvPr>
          <p:cNvGraphicFramePr>
            <a:graphicFrameLocks noGrp="1"/>
          </p:cNvGraphicFramePr>
          <p:nvPr>
            <p:ph type="tbl" sz="quarter" idx="13"/>
            <p:extLst>
              <p:ext uri="{D42A27DB-BD31-4B8C-83A1-F6EECF244321}">
                <p14:modId xmlns:p14="http://schemas.microsoft.com/office/powerpoint/2010/main" val="1051752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91723488"/>
                    </a:ext>
                  </a:extLst>
                </a:gridCol>
                <a:gridCol w="1234439">
                  <a:extLst>
                    <a:ext uri="{9D8B030D-6E8A-4147-A177-3AD203B41FA5}">
                      <a16:colId xmlns:a16="http://schemas.microsoft.com/office/drawing/2014/main" val="2229846457"/>
                    </a:ext>
                  </a:extLst>
                </a:gridCol>
                <a:gridCol w="576072">
                  <a:extLst>
                    <a:ext uri="{9D8B030D-6E8A-4147-A177-3AD203B41FA5}">
                      <a16:colId xmlns:a16="http://schemas.microsoft.com/office/drawing/2014/main" val="37772357"/>
                    </a:ext>
                  </a:extLst>
                </a:gridCol>
                <a:gridCol w="576072">
                  <a:extLst>
                    <a:ext uri="{9D8B030D-6E8A-4147-A177-3AD203B41FA5}">
                      <a16:colId xmlns:a16="http://schemas.microsoft.com/office/drawing/2014/main" val="3872579843"/>
                    </a:ext>
                  </a:extLst>
                </a:gridCol>
                <a:gridCol w="576072">
                  <a:extLst>
                    <a:ext uri="{9D8B030D-6E8A-4147-A177-3AD203B41FA5}">
                      <a16:colId xmlns:a16="http://schemas.microsoft.com/office/drawing/2014/main" val="607675272"/>
                    </a:ext>
                  </a:extLst>
                </a:gridCol>
                <a:gridCol w="576072">
                  <a:extLst>
                    <a:ext uri="{9D8B030D-6E8A-4147-A177-3AD203B41FA5}">
                      <a16:colId xmlns:a16="http://schemas.microsoft.com/office/drawing/2014/main" val="2024179129"/>
                    </a:ext>
                  </a:extLst>
                </a:gridCol>
                <a:gridCol w="576072">
                  <a:extLst>
                    <a:ext uri="{9D8B030D-6E8A-4147-A177-3AD203B41FA5}">
                      <a16:colId xmlns:a16="http://schemas.microsoft.com/office/drawing/2014/main" val="1286108669"/>
                    </a:ext>
                  </a:extLst>
                </a:gridCol>
                <a:gridCol w="576072">
                  <a:extLst>
                    <a:ext uri="{9D8B030D-6E8A-4147-A177-3AD203B41FA5}">
                      <a16:colId xmlns:a16="http://schemas.microsoft.com/office/drawing/2014/main" val="4121968060"/>
                    </a:ext>
                  </a:extLst>
                </a:gridCol>
                <a:gridCol w="576072">
                  <a:extLst>
                    <a:ext uri="{9D8B030D-6E8A-4147-A177-3AD203B41FA5}">
                      <a16:colId xmlns:a16="http://schemas.microsoft.com/office/drawing/2014/main" val="4136894857"/>
                    </a:ext>
                  </a:extLst>
                </a:gridCol>
                <a:gridCol w="576072">
                  <a:extLst>
                    <a:ext uri="{9D8B030D-6E8A-4147-A177-3AD203B41FA5}">
                      <a16:colId xmlns:a16="http://schemas.microsoft.com/office/drawing/2014/main" val="698583715"/>
                    </a:ext>
                  </a:extLst>
                </a:gridCol>
                <a:gridCol w="576072">
                  <a:extLst>
                    <a:ext uri="{9D8B030D-6E8A-4147-A177-3AD203B41FA5}">
                      <a16:colId xmlns:a16="http://schemas.microsoft.com/office/drawing/2014/main" val="1349036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5252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- 2019-05-27 14:24:59</a:t>
                      </a:r>
                      <a:r>
                        <a:rPr kumimoji="0" lang="de-DE" sz="1000" b="0" i="0" u="none" strike="noStrike" kern="1200" cap="none" spc="0" normalizeH="0" baseline="0" noProof="0">
                          <a:ln>
                            <a:noFill/>
                          </a:ln>
                          <a:solidFill>
                            <a:prstClr val="black"/>
                          </a:solidFill>
                          <a:effectLst/>
                          <a:uLnTx/>
                          <a:uFillTx/>
                          <a:latin typeface="+mn-lt"/>
                          <a:ea typeface="+mn-ea"/>
                          <a:cs typeface="+mn-cs"/>
                        </a:rPr>
                        <a:t>
 Mit dem ersten Spatenstich haben am 23. Mai 2019 die Bauarbeiten für die Kindertagesstätte südlich des Seidl-Kreuz-Wegs begonnen.🏗
.
.
Die Kindertagesstätte am Seidl-Kreuz-Weg wird vier Krippen- und zwei Kindergartengruppen beherbergen. Die Inbetriebnahme der Kindertagesstätte und die Übergabe an die Innere Mission als künftigen Betreiber ist für Herbst 2020 geplant.
Der bedarfsgerechte Ausbau der Kindertagesstätten-Infrastruktur mit passgenauen Betreuungsangeboten ist eine der großen kommunalen Herausforderungen der Zeit, so Bürgermeister Dr. Greulich, der den Bauarbeiten einen unfallfreien und planmäßigen wünschte.
.
.
.
#gemeindeismaning 
#ismaningbaut 
#wirbaueneinekita🏗
#gemeindeleben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https://www.instagram.com/p/Bx90Ra0o46K/media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2962947131"/>
                  </a:ext>
                </a:extLst>
              </a:tr>
            </a:tbl>
          </a:graphicData>
        </a:graphic>
      </p:graphicFrame>
      <p:sp>
        <p:nvSpPr>
          <p:cNvPr id="4" name="Text Placeholder 3">
            <a:extLst>
              <a:ext uri="{FF2B5EF4-FFF2-40B4-BE49-F238E27FC236}">
                <a16:creationId xmlns:a16="http://schemas.microsoft.com/office/drawing/2014/main" id="{027E10A2-B603-4EC8-9C9E-629B37C1EAAE}"/>
              </a:ext>
            </a:extLst>
          </p:cNvPr>
          <p:cNvSpPr>
            <a:spLocks noGrp="1"/>
          </p:cNvSpPr>
          <p:nvPr>
            <p:ph type="body" sz="quarter" idx="14"/>
          </p:nvPr>
        </p:nvSpPr>
        <p:spPr/>
        <p:txBody>
          <a:bodyPr/>
          <a:lstStyle/>
          <a:p>
            <a:r>
              <a:rPr lang="en-US"/>
              <a:t>05/19/2019 - 05/31/2019</a:t>
            </a:r>
          </a:p>
        </p:txBody>
      </p:sp>
    </p:spTree>
    <p:extLst>
      <p:ext uri="{BB962C8B-B14F-4D97-AF65-F5344CB8AC3E}">
        <p14:creationId xmlns:p14="http://schemas.microsoft.com/office/powerpoint/2010/main" val="3047667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4EA4F-4192-4FD2-B9D1-B611DEBC5656}"/>
              </a:ext>
            </a:extLst>
          </p:cNvPr>
          <p:cNvSpPr>
            <a:spLocks noGrp="1"/>
          </p:cNvSpPr>
          <p:nvPr>
            <p:ph type="title"/>
          </p:nvPr>
        </p:nvSpPr>
        <p:spPr/>
        <p:txBody>
          <a:bodyPr/>
          <a:lstStyle/>
          <a:p>
            <a:r>
              <a:rPr lang="en-US"/>
              <a:t>Instagram Posts Table | Gemeinde Ismaning - 4 of 4</a:t>
            </a:r>
          </a:p>
        </p:txBody>
      </p:sp>
      <p:graphicFrame>
        <p:nvGraphicFramePr>
          <p:cNvPr id="5" name="Table Placeholder 4">
            <a:extLst>
              <a:ext uri="{FF2B5EF4-FFF2-40B4-BE49-F238E27FC236}">
                <a16:creationId xmlns:a16="http://schemas.microsoft.com/office/drawing/2014/main" id="{79CB5577-CF9F-47E3-B098-E073B08C8152}"/>
              </a:ext>
            </a:extLst>
          </p:cNvPr>
          <p:cNvGraphicFramePr>
            <a:graphicFrameLocks noGrp="1"/>
          </p:cNvGraphicFramePr>
          <p:nvPr>
            <p:ph type="tbl" sz="quarter" idx="13"/>
            <p:extLst>
              <p:ext uri="{D42A27DB-BD31-4B8C-83A1-F6EECF244321}">
                <p14:modId xmlns:p14="http://schemas.microsoft.com/office/powerpoint/2010/main" val="2772132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4081277"/>
                    </a:ext>
                  </a:extLst>
                </a:gridCol>
                <a:gridCol w="1234439">
                  <a:extLst>
                    <a:ext uri="{9D8B030D-6E8A-4147-A177-3AD203B41FA5}">
                      <a16:colId xmlns:a16="http://schemas.microsoft.com/office/drawing/2014/main" val="2074557685"/>
                    </a:ext>
                  </a:extLst>
                </a:gridCol>
                <a:gridCol w="576072">
                  <a:extLst>
                    <a:ext uri="{9D8B030D-6E8A-4147-A177-3AD203B41FA5}">
                      <a16:colId xmlns:a16="http://schemas.microsoft.com/office/drawing/2014/main" val="3835563594"/>
                    </a:ext>
                  </a:extLst>
                </a:gridCol>
                <a:gridCol w="576072">
                  <a:extLst>
                    <a:ext uri="{9D8B030D-6E8A-4147-A177-3AD203B41FA5}">
                      <a16:colId xmlns:a16="http://schemas.microsoft.com/office/drawing/2014/main" val="2790378401"/>
                    </a:ext>
                  </a:extLst>
                </a:gridCol>
                <a:gridCol w="576072">
                  <a:extLst>
                    <a:ext uri="{9D8B030D-6E8A-4147-A177-3AD203B41FA5}">
                      <a16:colId xmlns:a16="http://schemas.microsoft.com/office/drawing/2014/main" val="373956073"/>
                    </a:ext>
                  </a:extLst>
                </a:gridCol>
                <a:gridCol w="576072">
                  <a:extLst>
                    <a:ext uri="{9D8B030D-6E8A-4147-A177-3AD203B41FA5}">
                      <a16:colId xmlns:a16="http://schemas.microsoft.com/office/drawing/2014/main" val="434551790"/>
                    </a:ext>
                  </a:extLst>
                </a:gridCol>
                <a:gridCol w="576072">
                  <a:extLst>
                    <a:ext uri="{9D8B030D-6E8A-4147-A177-3AD203B41FA5}">
                      <a16:colId xmlns:a16="http://schemas.microsoft.com/office/drawing/2014/main" val="662123078"/>
                    </a:ext>
                  </a:extLst>
                </a:gridCol>
                <a:gridCol w="576072">
                  <a:extLst>
                    <a:ext uri="{9D8B030D-6E8A-4147-A177-3AD203B41FA5}">
                      <a16:colId xmlns:a16="http://schemas.microsoft.com/office/drawing/2014/main" val="2863809809"/>
                    </a:ext>
                  </a:extLst>
                </a:gridCol>
                <a:gridCol w="576072">
                  <a:extLst>
                    <a:ext uri="{9D8B030D-6E8A-4147-A177-3AD203B41FA5}">
                      <a16:colId xmlns:a16="http://schemas.microsoft.com/office/drawing/2014/main" val="281271626"/>
                    </a:ext>
                  </a:extLst>
                </a:gridCol>
                <a:gridCol w="576072">
                  <a:extLst>
                    <a:ext uri="{9D8B030D-6E8A-4147-A177-3AD203B41FA5}">
                      <a16:colId xmlns:a16="http://schemas.microsoft.com/office/drawing/2014/main" val="1961543087"/>
                    </a:ext>
                  </a:extLst>
                </a:gridCol>
                <a:gridCol w="576072">
                  <a:extLst>
                    <a:ext uri="{9D8B030D-6E8A-4147-A177-3AD203B41FA5}">
                      <a16:colId xmlns:a16="http://schemas.microsoft.com/office/drawing/2014/main" val="3142598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6176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ismaning.de - 2019-05-22 00:11:41</a:t>
                      </a:r>
                      <a:r>
                        <a:rPr kumimoji="0" lang="de-DE" sz="1000" b="0" i="0" u="none" strike="noStrike" kern="1200" cap="none" spc="0" normalizeH="0" baseline="0" noProof="0">
                          <a:ln>
                            <a:noFill/>
                          </a:ln>
                          <a:solidFill>
                            <a:prstClr val="black"/>
                          </a:solidFill>
                          <a:effectLst/>
                          <a:uLnTx/>
                          <a:uFillTx/>
                          <a:latin typeface="+mn-lt"/>
                          <a:ea typeface="+mn-ea"/>
                          <a:cs typeface="+mn-cs"/>
                        </a:rPr>
                        <a:t>
 Neue Sonderausstellung im Schlossmuseum 💙 
200 JAHRE HERZÖGE VON LEUCHTENBERG
in Zusammenarbeit mit dem Freundeskreis Leuchtenberg e.V. 
Zur Eröffnung am Samstag 1. Juni um 15 Uhr laden wir herzlich ein!
#gemeindeismaning 
#schlossmuseumismaning 
#freundeskreisleuchtenberg
#200jahreherzoegevonleuchtenberg
#kulturimschlosspark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https://www.instagram.com/p/BxvapNFI15Y/media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2654420881"/>
                  </a:ext>
                </a:extLst>
              </a:tr>
            </a:tbl>
          </a:graphicData>
        </a:graphic>
      </p:graphicFrame>
      <p:sp>
        <p:nvSpPr>
          <p:cNvPr id="4" name="Text Placeholder 3">
            <a:extLst>
              <a:ext uri="{FF2B5EF4-FFF2-40B4-BE49-F238E27FC236}">
                <a16:creationId xmlns:a16="http://schemas.microsoft.com/office/drawing/2014/main" id="{4DDD2E99-348A-45DF-B160-264B80178E4C}"/>
              </a:ext>
            </a:extLst>
          </p:cNvPr>
          <p:cNvSpPr>
            <a:spLocks noGrp="1"/>
          </p:cNvSpPr>
          <p:nvPr>
            <p:ph type="body" sz="quarter" idx="14"/>
          </p:nvPr>
        </p:nvSpPr>
        <p:spPr/>
        <p:txBody>
          <a:bodyPr/>
          <a:lstStyle/>
          <a:p>
            <a:r>
              <a:rPr lang="en-US"/>
              <a:t>05/19/2019 - 05/31/2019</a:t>
            </a:r>
          </a:p>
        </p:txBody>
      </p:sp>
    </p:spTree>
    <p:extLst>
      <p:ext uri="{BB962C8B-B14F-4D97-AF65-F5344CB8AC3E}">
        <p14:creationId xmlns:p14="http://schemas.microsoft.com/office/powerpoint/2010/main" val="29115847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194</Words>
  <Application>Microsoft Office PowerPoint</Application>
  <PresentationFormat>On-screen Show (4:3)</PresentationFormat>
  <Paragraphs>85</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Instagram Posts Table | Gemeinde Ismaning - 1 of 4</vt:lpstr>
      <vt:lpstr>Instagram Posts Table | Gemeinde Ismaning - 2 of 4</vt:lpstr>
      <vt:lpstr>Instagram Posts Table | Gemeinde Ismaning - 3 of 4</vt:lpstr>
      <vt:lpstr>Instagram Posts Table | Gemeinde Ismaning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Gemeinde Ismaning - 1 of 4</dc:title>
  <dc:creator>Frederik Peiniger</dc:creator>
  <cp:lastModifiedBy>Frederik Peiniger</cp:lastModifiedBy>
  <cp:revision>1</cp:revision>
  <dcterms:created xsi:type="dcterms:W3CDTF">2019-08-19T13:56:45Z</dcterms:created>
  <dcterms:modified xsi:type="dcterms:W3CDTF">2019-08-19T13:57:03Z</dcterms:modified>
</cp:coreProperties>
</file>