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ismaning.de</c:v>
                </c:pt>
              </c:strCache>
            </c:strRef>
          </c:tx>
          <c:spPr>
            <a:ln w="28575" cap="rnd">
              <a:solidFill>
                <a:schemeClr val="accent1"/>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Sheet1!$B$2:$B$61</c:f>
              <c:numCache>
                <c:formatCode>General</c:formatCode>
                <c:ptCount val="60"/>
                <c:pt idx="58">
                  <c:v>618</c:v>
                </c:pt>
                <c:pt idx="59">
                  <c:v>618</c:v>
                </c:pt>
              </c:numCache>
            </c:numRef>
          </c:val>
          <c:smooth val="0"/>
          <c:extLst>
            <c:ext xmlns:c16="http://schemas.microsoft.com/office/drawing/2014/chart" uri="{C3380CC4-5D6E-409C-BE32-E72D297353CC}">
              <c16:uniqueId val="{00000000-8A10-4D3D-A315-CC2D36CB4C08}"/>
            </c:ext>
          </c:extLst>
        </c:ser>
        <c:dLbls>
          <c:showLegendKey val="0"/>
          <c:showVal val="0"/>
          <c:showCatName val="0"/>
          <c:showSerName val="0"/>
          <c:showPercent val="0"/>
          <c:showBubbleSize val="0"/>
        </c:dLbls>
        <c:smooth val="0"/>
        <c:axId val="302733776"/>
        <c:axId val="179246920"/>
      </c:lineChart>
      <c:dateAx>
        <c:axId val="30273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246920"/>
        <c:crosses val="autoZero"/>
        <c:auto val="1"/>
        <c:lblOffset val="100"/>
        <c:baseTimeUnit val="days"/>
      </c:dateAx>
      <c:valAx>
        <c:axId val="1792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3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ismaning.de</c:v>
                </c:pt>
              </c:strCache>
            </c:strRef>
          </c:cat>
          <c:val>
            <c:numRef>
              <c:f>Sheet1!$B$2</c:f>
              <c:numCache>
                <c:formatCode>General</c:formatCode>
                <c:ptCount val="1"/>
                <c:pt idx="0">
                  <c:v>510.322580645161</c:v>
                </c:pt>
              </c:numCache>
            </c:numRef>
          </c:val>
          <c:extLst>
            <c:ext xmlns:c16="http://schemas.microsoft.com/office/drawing/2014/chart" uri="{C3380CC4-5D6E-409C-BE32-E72D297353CC}">
              <c16:uniqueId val="{00000000-BF19-4FA5-8BF4-10DB21CD2357}"/>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ismaning.de</c:v>
                </c:pt>
              </c:strCache>
            </c:strRef>
          </c:cat>
          <c:val>
            <c:numRef>
              <c:f>Sheet1!$C$2</c:f>
              <c:numCache>
                <c:formatCode>General</c:formatCode>
                <c:ptCount val="1"/>
                <c:pt idx="0">
                  <c:v>488.4</c:v>
                </c:pt>
              </c:numCache>
            </c:numRef>
          </c:val>
          <c:extLst>
            <c:ext xmlns:c16="http://schemas.microsoft.com/office/drawing/2014/chart" uri="{C3380CC4-5D6E-409C-BE32-E72D297353CC}">
              <c16:uniqueId val="{00000001-BF19-4FA5-8BF4-10DB21CD2357}"/>
            </c:ext>
          </c:extLst>
        </c:ser>
        <c:dLbls>
          <c:showLegendKey val="0"/>
          <c:showVal val="0"/>
          <c:showCatName val="0"/>
          <c:showSerName val="0"/>
          <c:showPercent val="0"/>
          <c:showBubbleSize val="0"/>
        </c:dLbls>
        <c:gapWidth val="150"/>
        <c:overlap val="100"/>
        <c:axId val="409339920"/>
        <c:axId val="409341232"/>
      </c:barChart>
      <c:catAx>
        <c:axId val="40933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1232"/>
        <c:crosses val="autoZero"/>
        <c:auto val="1"/>
        <c:lblAlgn val="ctr"/>
        <c:lblOffset val="100"/>
        <c:noMultiLvlLbl val="0"/>
      </c:catAx>
      <c:valAx>
        <c:axId val="40934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3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ismaning.de</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numCache>
            </c:numRef>
          </c:val>
          <c:extLst>
            <c:ext xmlns:c16="http://schemas.microsoft.com/office/drawing/2014/chart" uri="{C3380CC4-5D6E-409C-BE32-E72D297353CC}">
              <c16:uniqueId val="{00000000-494F-48F9-A60E-8264C38B8C0A}"/>
            </c:ext>
          </c:extLst>
        </c:ser>
        <c:dLbls>
          <c:showLegendKey val="0"/>
          <c:showVal val="0"/>
          <c:showCatName val="0"/>
          <c:showSerName val="0"/>
          <c:showPercent val="0"/>
          <c:showBubbleSize val="0"/>
        </c:dLbls>
        <c:gapWidth val="219"/>
        <c:overlap val="-27"/>
        <c:axId val="409342544"/>
        <c:axId val="409337624"/>
      </c:barChart>
      <c:catAx>
        <c:axId val="40934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37624"/>
        <c:crosses val="autoZero"/>
        <c:auto val="1"/>
        <c:lblAlgn val="ctr"/>
        <c:lblOffset val="100"/>
        <c:noMultiLvlLbl val="0"/>
      </c:catAx>
      <c:valAx>
        <c:axId val="40933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ismaning.de</c:v>
                </c:pt>
              </c:strCache>
            </c:strRef>
          </c:cat>
          <c:val>
            <c:numRef>
              <c:f>Sheet1!$B$2</c:f>
              <c:numCache>
                <c:formatCode>General</c:formatCode>
                <c:ptCount val="1"/>
                <c:pt idx="0">
                  <c:v>78.9677419354839</c:v>
                </c:pt>
              </c:numCache>
            </c:numRef>
          </c:val>
          <c:extLst>
            <c:ext xmlns:c16="http://schemas.microsoft.com/office/drawing/2014/chart" uri="{C3380CC4-5D6E-409C-BE32-E72D297353CC}">
              <c16:uniqueId val="{00000000-0658-4462-A8BD-9AF121A08BA4}"/>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ismaning.de</c:v>
                </c:pt>
              </c:strCache>
            </c:strRef>
          </c:cat>
          <c:val>
            <c:numRef>
              <c:f>Sheet1!$C$2</c:f>
              <c:numCache>
                <c:formatCode>General</c:formatCode>
                <c:ptCount val="1"/>
                <c:pt idx="0">
                  <c:v>53.433333333333302</c:v>
                </c:pt>
              </c:numCache>
            </c:numRef>
          </c:val>
          <c:extLst>
            <c:ext xmlns:c16="http://schemas.microsoft.com/office/drawing/2014/chart" uri="{C3380CC4-5D6E-409C-BE32-E72D297353CC}">
              <c16:uniqueId val="{00000001-0658-4462-A8BD-9AF121A08BA4}"/>
            </c:ext>
          </c:extLst>
        </c:ser>
        <c:dLbls>
          <c:showLegendKey val="0"/>
          <c:showVal val="0"/>
          <c:showCatName val="0"/>
          <c:showSerName val="0"/>
          <c:showPercent val="0"/>
          <c:showBubbleSize val="0"/>
        </c:dLbls>
        <c:gapWidth val="150"/>
        <c:overlap val="100"/>
        <c:axId val="409339264"/>
        <c:axId val="409341560"/>
      </c:barChart>
      <c:catAx>
        <c:axId val="40933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1560"/>
        <c:crosses val="autoZero"/>
        <c:auto val="1"/>
        <c:lblAlgn val="ctr"/>
        <c:lblOffset val="100"/>
        <c:noMultiLvlLbl val="0"/>
      </c:catAx>
      <c:valAx>
        <c:axId val="409341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3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781E-E961-4C33-9D60-D4147C5C3F79}"/>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B1DC6A72-15AF-4CD1-9B17-FA9C913DB67D}"/>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6878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8B61-4ECA-469A-97AE-43A457280938}"/>
              </a:ext>
            </a:extLst>
          </p:cNvPr>
          <p:cNvSpPr>
            <a:spLocks noGrp="1"/>
          </p:cNvSpPr>
          <p:nvPr>
            <p:ph type="title"/>
          </p:nvPr>
        </p:nvSpPr>
        <p:spPr/>
        <p:txBody>
          <a:bodyPr/>
          <a:lstStyle/>
          <a:p>
            <a:r>
              <a:rPr lang="en-US"/>
              <a:t>Instagram Key Metrics Table | Gemeinde Ismaning</a:t>
            </a:r>
          </a:p>
        </p:txBody>
      </p:sp>
      <p:graphicFrame>
        <p:nvGraphicFramePr>
          <p:cNvPr id="5" name="Table Placeholder 4">
            <a:extLst>
              <a:ext uri="{FF2B5EF4-FFF2-40B4-BE49-F238E27FC236}">
                <a16:creationId xmlns:a16="http://schemas.microsoft.com/office/drawing/2014/main" id="{471AEE0D-FC24-493F-81B9-D578DA0ED92A}"/>
              </a:ext>
            </a:extLst>
          </p:cNvPr>
          <p:cNvGraphicFramePr>
            <a:graphicFrameLocks noGrp="1"/>
          </p:cNvGraphicFramePr>
          <p:nvPr>
            <p:ph type="tbl" sz="quarter" idx="13"/>
            <p:extLst>
              <p:ext uri="{D42A27DB-BD31-4B8C-83A1-F6EECF244321}">
                <p14:modId xmlns:p14="http://schemas.microsoft.com/office/powerpoint/2010/main" val="203005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1576368"/>
                    </a:ext>
                  </a:extLst>
                </a:gridCol>
                <a:gridCol w="699516">
                  <a:extLst>
                    <a:ext uri="{9D8B030D-6E8A-4147-A177-3AD203B41FA5}">
                      <a16:colId xmlns:a16="http://schemas.microsoft.com/office/drawing/2014/main" val="3818697318"/>
                    </a:ext>
                  </a:extLst>
                </a:gridCol>
                <a:gridCol w="699516">
                  <a:extLst>
                    <a:ext uri="{9D8B030D-6E8A-4147-A177-3AD203B41FA5}">
                      <a16:colId xmlns:a16="http://schemas.microsoft.com/office/drawing/2014/main" val="2630106976"/>
                    </a:ext>
                  </a:extLst>
                </a:gridCol>
                <a:gridCol w="658368">
                  <a:extLst>
                    <a:ext uri="{9D8B030D-6E8A-4147-A177-3AD203B41FA5}">
                      <a16:colId xmlns:a16="http://schemas.microsoft.com/office/drawing/2014/main" val="1587558507"/>
                    </a:ext>
                  </a:extLst>
                </a:gridCol>
                <a:gridCol w="658368">
                  <a:extLst>
                    <a:ext uri="{9D8B030D-6E8A-4147-A177-3AD203B41FA5}">
                      <a16:colId xmlns:a16="http://schemas.microsoft.com/office/drawing/2014/main" val="1608256698"/>
                    </a:ext>
                  </a:extLst>
                </a:gridCol>
                <a:gridCol w="658368">
                  <a:extLst>
                    <a:ext uri="{9D8B030D-6E8A-4147-A177-3AD203B41FA5}">
                      <a16:colId xmlns:a16="http://schemas.microsoft.com/office/drawing/2014/main" val="645902831"/>
                    </a:ext>
                  </a:extLst>
                </a:gridCol>
                <a:gridCol w="699516">
                  <a:extLst>
                    <a:ext uri="{9D8B030D-6E8A-4147-A177-3AD203B41FA5}">
                      <a16:colId xmlns:a16="http://schemas.microsoft.com/office/drawing/2014/main" val="3819336593"/>
                    </a:ext>
                  </a:extLst>
                </a:gridCol>
                <a:gridCol w="699516">
                  <a:extLst>
                    <a:ext uri="{9D8B030D-6E8A-4147-A177-3AD203B41FA5}">
                      <a16:colId xmlns:a16="http://schemas.microsoft.com/office/drawing/2014/main" val="2990444598"/>
                    </a:ext>
                  </a:extLst>
                </a:gridCol>
                <a:gridCol w="699516">
                  <a:extLst>
                    <a:ext uri="{9D8B030D-6E8A-4147-A177-3AD203B41FA5}">
                      <a16:colId xmlns:a16="http://schemas.microsoft.com/office/drawing/2014/main" val="568173680"/>
                    </a:ext>
                  </a:extLst>
                </a:gridCol>
                <a:gridCol w="658368">
                  <a:extLst>
                    <a:ext uri="{9D8B030D-6E8A-4147-A177-3AD203B41FA5}">
                      <a16:colId xmlns:a16="http://schemas.microsoft.com/office/drawing/2014/main" val="10379618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51932662"/>
                  </a:ext>
                </a:extLst>
              </a:tr>
              <a:tr h="370840">
                <a:tc>
                  <a:txBody>
                    <a:bodyPr/>
                    <a:lstStyle/>
                    <a:p>
                      <a:r>
                        <a:rPr lang="en-US" sz="1000"/>
                        <a:t>ismaning.de</a:t>
                      </a:r>
                    </a:p>
                  </a:txBody>
                  <a:tcPr/>
                </a:tc>
                <a:tc>
                  <a:txBody>
                    <a:bodyPr/>
                    <a:lstStyle/>
                    <a:p>
                      <a:r>
                        <a:rPr lang="en-US" sz="1000"/>
                        <a:t>618</a:t>
                      </a:r>
                    </a:p>
                  </a:txBody>
                  <a:tcPr/>
                </a:tc>
                <a:tc>
                  <a:txBody>
                    <a:bodyPr/>
                    <a:lstStyle/>
                    <a:p>
                      <a:r>
                        <a:rPr lang="en-US" sz="1000"/>
                        <a:t>n/a</a:t>
                      </a:r>
                    </a:p>
                  </a:txBody>
                  <a:tcPr/>
                </a:tc>
                <a:tc>
                  <a:txBody>
                    <a:bodyPr/>
                    <a:lstStyle/>
                    <a:p>
                      <a:r>
                        <a:rPr lang="en-US" sz="1000"/>
                        <a:t>30</a:t>
                      </a:r>
                    </a:p>
                  </a:txBody>
                  <a:tcPr/>
                </a:tc>
                <a:tc>
                  <a:txBody>
                    <a:bodyPr/>
                    <a:lstStyle/>
                    <a:p>
                      <a:r>
                        <a:rPr lang="en-US" sz="1000"/>
                        <a:t>31</a:t>
                      </a:r>
                    </a:p>
                  </a:txBody>
                  <a:tcPr/>
                </a:tc>
                <a:tc>
                  <a:txBody>
                    <a:bodyPr/>
                    <a:lstStyle/>
                    <a:p>
                      <a:r>
                        <a:rPr lang="en-US" sz="1000"/>
                        <a:t>0</a:t>
                      </a:r>
                    </a:p>
                  </a:txBody>
                  <a:tcPr/>
                </a:tc>
                <a:tc>
                  <a:txBody>
                    <a:bodyPr/>
                    <a:lstStyle/>
                    <a:p>
                      <a:r>
                        <a:rPr lang="en-US" sz="1000"/>
                        <a:t>61</a:t>
                      </a:r>
                    </a:p>
                  </a:txBody>
                  <a:tcPr/>
                </a:tc>
                <a:tc>
                  <a:txBody>
                    <a:bodyPr/>
                    <a:lstStyle/>
                    <a:p>
                      <a:r>
                        <a:rPr lang="en-US" sz="1000"/>
                        <a:t>3969</a:t>
                      </a:r>
                    </a:p>
                  </a:txBody>
                  <a:tcPr/>
                </a:tc>
                <a:tc>
                  <a:txBody>
                    <a:bodyPr/>
                    <a:lstStyle/>
                    <a:p>
                      <a:r>
                        <a:rPr lang="en-US" sz="1000"/>
                        <a:t>38</a:t>
                      </a:r>
                    </a:p>
                  </a:txBody>
                  <a:tcPr/>
                </a:tc>
                <a:tc>
                  <a:txBody>
                    <a:bodyPr/>
                    <a:lstStyle/>
                    <a:p>
                      <a:r>
                        <a:rPr lang="en-US" sz="1000"/>
                        <a:t>n/a</a:t>
                      </a:r>
                    </a:p>
                  </a:txBody>
                  <a:tcPr/>
                </a:tc>
                <a:extLst>
                  <a:ext uri="{0D108BD9-81ED-4DB2-BD59-A6C34878D82A}">
                    <a16:rowId xmlns:a16="http://schemas.microsoft.com/office/drawing/2014/main" val="854078773"/>
                  </a:ext>
                </a:extLst>
              </a:tr>
            </a:tbl>
          </a:graphicData>
        </a:graphic>
      </p:graphicFrame>
      <p:sp>
        <p:nvSpPr>
          <p:cNvPr id="4" name="Text Placeholder 3">
            <a:extLst>
              <a:ext uri="{FF2B5EF4-FFF2-40B4-BE49-F238E27FC236}">
                <a16:creationId xmlns:a16="http://schemas.microsoft.com/office/drawing/2014/main" id="{3C7C514B-2854-4FF0-A684-C87444DCF2C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937399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09F7-D088-4CD1-97DB-EB5E7F69DAEC}"/>
              </a:ext>
            </a:extLst>
          </p:cNvPr>
          <p:cNvSpPr>
            <a:spLocks noGrp="1"/>
          </p:cNvSpPr>
          <p:nvPr>
            <p:ph type="title"/>
          </p:nvPr>
        </p:nvSpPr>
        <p:spPr/>
        <p:txBody>
          <a:bodyPr/>
          <a:lstStyle/>
          <a:p>
            <a:r>
              <a:rPr lang="en-US"/>
              <a:t>Instagram Key Metrics Table | Gemeinde Ismaning</a:t>
            </a:r>
          </a:p>
        </p:txBody>
      </p:sp>
      <p:graphicFrame>
        <p:nvGraphicFramePr>
          <p:cNvPr id="5" name="Table Placeholder 4">
            <a:extLst>
              <a:ext uri="{FF2B5EF4-FFF2-40B4-BE49-F238E27FC236}">
                <a16:creationId xmlns:a16="http://schemas.microsoft.com/office/drawing/2014/main" id="{A94473EB-5F69-4872-BDFE-18179BA93F95}"/>
              </a:ext>
            </a:extLst>
          </p:cNvPr>
          <p:cNvGraphicFramePr>
            <a:graphicFrameLocks noGrp="1"/>
          </p:cNvGraphicFramePr>
          <p:nvPr>
            <p:ph type="tbl" sz="quarter" idx="13"/>
            <p:extLst>
              <p:ext uri="{D42A27DB-BD31-4B8C-83A1-F6EECF244321}">
                <p14:modId xmlns:p14="http://schemas.microsoft.com/office/powerpoint/2010/main" val="262133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061902468"/>
                    </a:ext>
                  </a:extLst>
                </a:gridCol>
                <a:gridCol w="576072">
                  <a:extLst>
                    <a:ext uri="{9D8B030D-6E8A-4147-A177-3AD203B41FA5}">
                      <a16:colId xmlns:a16="http://schemas.microsoft.com/office/drawing/2014/main" val="3775089539"/>
                    </a:ext>
                  </a:extLst>
                </a:gridCol>
                <a:gridCol w="576072">
                  <a:extLst>
                    <a:ext uri="{9D8B030D-6E8A-4147-A177-3AD203B41FA5}">
                      <a16:colId xmlns:a16="http://schemas.microsoft.com/office/drawing/2014/main" val="3987708497"/>
                    </a:ext>
                  </a:extLst>
                </a:gridCol>
                <a:gridCol w="576072">
                  <a:extLst>
                    <a:ext uri="{9D8B030D-6E8A-4147-A177-3AD203B41FA5}">
                      <a16:colId xmlns:a16="http://schemas.microsoft.com/office/drawing/2014/main" val="1252247737"/>
                    </a:ext>
                  </a:extLst>
                </a:gridCol>
                <a:gridCol w="576072">
                  <a:extLst>
                    <a:ext uri="{9D8B030D-6E8A-4147-A177-3AD203B41FA5}">
                      <a16:colId xmlns:a16="http://schemas.microsoft.com/office/drawing/2014/main" val="950717611"/>
                    </a:ext>
                  </a:extLst>
                </a:gridCol>
                <a:gridCol w="576072">
                  <a:extLst>
                    <a:ext uri="{9D8B030D-6E8A-4147-A177-3AD203B41FA5}">
                      <a16:colId xmlns:a16="http://schemas.microsoft.com/office/drawing/2014/main" val="2445106980"/>
                    </a:ext>
                  </a:extLst>
                </a:gridCol>
                <a:gridCol w="576072">
                  <a:extLst>
                    <a:ext uri="{9D8B030D-6E8A-4147-A177-3AD203B41FA5}">
                      <a16:colId xmlns:a16="http://schemas.microsoft.com/office/drawing/2014/main" val="1468631791"/>
                    </a:ext>
                  </a:extLst>
                </a:gridCol>
                <a:gridCol w="576072">
                  <a:extLst>
                    <a:ext uri="{9D8B030D-6E8A-4147-A177-3AD203B41FA5}">
                      <a16:colId xmlns:a16="http://schemas.microsoft.com/office/drawing/2014/main" val="1250570436"/>
                    </a:ext>
                  </a:extLst>
                </a:gridCol>
                <a:gridCol w="576072">
                  <a:extLst>
                    <a:ext uri="{9D8B030D-6E8A-4147-A177-3AD203B41FA5}">
                      <a16:colId xmlns:a16="http://schemas.microsoft.com/office/drawing/2014/main" val="2616807498"/>
                    </a:ext>
                  </a:extLst>
                </a:gridCol>
                <a:gridCol w="576072">
                  <a:extLst>
                    <a:ext uri="{9D8B030D-6E8A-4147-A177-3AD203B41FA5}">
                      <a16:colId xmlns:a16="http://schemas.microsoft.com/office/drawing/2014/main" val="1875080827"/>
                    </a:ext>
                  </a:extLst>
                </a:gridCol>
                <a:gridCol w="576072">
                  <a:extLst>
                    <a:ext uri="{9D8B030D-6E8A-4147-A177-3AD203B41FA5}">
                      <a16:colId xmlns:a16="http://schemas.microsoft.com/office/drawing/2014/main" val="2458770849"/>
                    </a:ext>
                  </a:extLst>
                </a:gridCol>
                <a:gridCol w="576072">
                  <a:extLst>
                    <a:ext uri="{9D8B030D-6E8A-4147-A177-3AD203B41FA5}">
                      <a16:colId xmlns:a16="http://schemas.microsoft.com/office/drawing/2014/main" val="2672921910"/>
                    </a:ext>
                  </a:extLst>
                </a:gridCol>
                <a:gridCol w="576072">
                  <a:extLst>
                    <a:ext uri="{9D8B030D-6E8A-4147-A177-3AD203B41FA5}">
                      <a16:colId xmlns:a16="http://schemas.microsoft.com/office/drawing/2014/main" val="3308338694"/>
                    </a:ext>
                  </a:extLst>
                </a:gridCol>
                <a:gridCol w="576072">
                  <a:extLst>
                    <a:ext uri="{9D8B030D-6E8A-4147-A177-3AD203B41FA5}">
                      <a16:colId xmlns:a16="http://schemas.microsoft.com/office/drawing/2014/main" val="205032488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104210002"/>
                  </a:ext>
                </a:extLst>
              </a:tr>
              <a:tr h="370840">
                <a:tc>
                  <a:txBody>
                    <a:bodyPr/>
                    <a:lstStyle/>
                    <a:p>
                      <a:r>
                        <a:rPr lang="en-US" sz="1000"/>
                        <a:t>ismaning.de</a:t>
                      </a:r>
                    </a:p>
                  </a:txBody>
                  <a:tcPr/>
                </a:tc>
                <a:tc>
                  <a:txBody>
                    <a:bodyPr/>
                    <a:lstStyle/>
                    <a:p>
                      <a:r>
                        <a:rPr lang="en-US" sz="1000"/>
                        <a:t>61</a:t>
                      </a:r>
                    </a:p>
                  </a:txBody>
                  <a:tcPr/>
                </a:tc>
                <a:tc>
                  <a:txBody>
                    <a:bodyPr/>
                    <a:lstStyle/>
                    <a:p>
                      <a:r>
                        <a:rPr lang="en-US" sz="1000"/>
                        <a:t>0</a:t>
                      </a:r>
                    </a:p>
                  </a:txBody>
                  <a:tcPr/>
                </a:tc>
                <a:tc>
                  <a:txBody>
                    <a:bodyPr/>
                    <a:lstStyle/>
                    <a:p>
                      <a:r>
                        <a:rPr lang="en-US" sz="1000"/>
                        <a:t>3970</a:t>
                      </a:r>
                    </a:p>
                  </a:txBody>
                  <a:tcPr/>
                </a:tc>
                <a:tc>
                  <a:txBody>
                    <a:bodyPr/>
                    <a:lstStyle/>
                    <a:p>
                      <a:r>
                        <a:rPr lang="en-US" sz="1000"/>
                        <a:t>38</a:t>
                      </a:r>
                    </a:p>
                  </a:txBody>
                  <a:tcPr/>
                </a:tc>
                <a:tc>
                  <a:txBody>
                    <a:bodyPr/>
                    <a:lstStyle/>
                    <a:p>
                      <a:r>
                        <a:rPr lang="en-US" sz="1000"/>
                        <a:t>61264</a:t>
                      </a:r>
                    </a:p>
                  </a:txBody>
                  <a:tcPr/>
                </a:tc>
                <a:tc>
                  <a:txBody>
                    <a:bodyPr/>
                    <a:lstStyle/>
                    <a:p>
                      <a:r>
                        <a:rPr lang="en-US" sz="1000"/>
                        <a:t>0</a:t>
                      </a:r>
                    </a:p>
                  </a:txBody>
                  <a:tcPr/>
                </a:tc>
                <a:tc>
                  <a:txBody>
                    <a:bodyPr/>
                    <a:lstStyle/>
                    <a:p>
                      <a:r>
                        <a:rPr lang="en-US" sz="1000"/>
                        <a:t>4051</a:t>
                      </a:r>
                    </a:p>
                  </a:txBody>
                  <a:tcPr/>
                </a:tc>
                <a:tc>
                  <a:txBody>
                    <a:bodyPr/>
                    <a:lstStyle/>
                    <a:p>
                      <a:r>
                        <a:rPr lang="en-US" sz="1000"/>
                        <a:t>499.54098360656</a:t>
                      </a:r>
                    </a:p>
                  </a:txBody>
                  <a:tcPr/>
                </a:tc>
                <a:tc>
                  <a:txBody>
                    <a:bodyPr/>
                    <a:lstStyle/>
                    <a:p>
                      <a:r>
                        <a:rPr lang="en-US" sz="1000"/>
                        <a:t>0</a:t>
                      </a:r>
                    </a:p>
                  </a:txBody>
                  <a:tcPr/>
                </a:tc>
                <a:tc>
                  <a:txBody>
                    <a:bodyPr/>
                    <a:lstStyle/>
                    <a:p>
                      <a:r>
                        <a:rPr lang="en-US" sz="1000"/>
                        <a:t>43</a:t>
                      </a:r>
                    </a:p>
                  </a:txBody>
                  <a:tcPr/>
                </a:tc>
                <a:tc>
                  <a:txBody>
                    <a:bodyPr/>
                    <a:lstStyle/>
                    <a:p>
                      <a:r>
                        <a:rPr lang="en-US" sz="1000"/>
                        <a:t>30</a:t>
                      </a:r>
                    </a:p>
                  </a:txBody>
                  <a:tcPr/>
                </a:tc>
                <a:tc>
                  <a:txBody>
                    <a:bodyPr/>
                    <a:lstStyle/>
                    <a:p>
                      <a:r>
                        <a:rPr lang="en-US" sz="1000"/>
                        <a:t>31</a:t>
                      </a:r>
                    </a:p>
                  </a:txBody>
                  <a:tcPr/>
                </a:tc>
                <a:tc>
                  <a:txBody>
                    <a:bodyPr/>
                    <a:lstStyle/>
                    <a:p>
                      <a:r>
                        <a:rPr lang="en-US" sz="1000"/>
                        <a:t>0</a:t>
                      </a:r>
                    </a:p>
                  </a:txBody>
                  <a:tcPr/>
                </a:tc>
                <a:extLst>
                  <a:ext uri="{0D108BD9-81ED-4DB2-BD59-A6C34878D82A}">
                    <a16:rowId xmlns:a16="http://schemas.microsoft.com/office/drawing/2014/main" val="429938542"/>
                  </a:ext>
                </a:extLst>
              </a:tr>
            </a:tbl>
          </a:graphicData>
        </a:graphic>
      </p:graphicFrame>
      <p:sp>
        <p:nvSpPr>
          <p:cNvPr id="4" name="Text Placeholder 3">
            <a:extLst>
              <a:ext uri="{FF2B5EF4-FFF2-40B4-BE49-F238E27FC236}">
                <a16:creationId xmlns:a16="http://schemas.microsoft.com/office/drawing/2014/main" id="{521C1F66-EB72-4D77-988B-9FA49BABBA9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659106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A1DE8-32F3-46A2-BF6C-F3EAB8D9C93C}"/>
              </a:ext>
            </a:extLst>
          </p:cNvPr>
          <p:cNvSpPr>
            <a:spLocks noGrp="1"/>
          </p:cNvSpPr>
          <p:nvPr>
            <p:ph type="title"/>
          </p:nvPr>
        </p:nvSpPr>
        <p:spPr/>
        <p:txBody>
          <a:bodyPr/>
          <a:lstStyle/>
          <a:p>
            <a:r>
              <a:rPr lang="en-US"/>
              <a:t>Instagram Followers Total | Gemeinde Ismaning</a:t>
            </a:r>
          </a:p>
        </p:txBody>
      </p:sp>
      <p:graphicFrame>
        <p:nvGraphicFramePr>
          <p:cNvPr id="6" name="Chart Placeholder 5">
            <a:extLst>
              <a:ext uri="{FF2B5EF4-FFF2-40B4-BE49-F238E27FC236}">
                <a16:creationId xmlns:a16="http://schemas.microsoft.com/office/drawing/2014/main" id="{4B5F011B-9AB8-4CFC-8D93-63A1E173670F}"/>
              </a:ext>
            </a:extLst>
          </p:cNvPr>
          <p:cNvGraphicFramePr>
            <a:graphicFrameLocks noGrp="1"/>
          </p:cNvGraphicFramePr>
          <p:nvPr>
            <p:ph type="chart" sz="quarter" idx="13"/>
            <p:extLst>
              <p:ext uri="{D42A27DB-BD31-4B8C-83A1-F6EECF244321}">
                <p14:modId xmlns:p14="http://schemas.microsoft.com/office/powerpoint/2010/main" val="2996551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E44E6-C092-4B73-8982-DAD686236C45}"/>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CD7E9CE4-FD50-41C2-AB7B-7BF6C8784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86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035CE-3319-4ACA-9249-1E7530AE64B6}"/>
              </a:ext>
            </a:extLst>
          </p:cNvPr>
          <p:cNvSpPr>
            <a:spLocks noGrp="1"/>
          </p:cNvSpPr>
          <p:nvPr>
            <p:ph type="title"/>
          </p:nvPr>
        </p:nvSpPr>
        <p:spPr/>
        <p:txBody>
          <a:bodyPr/>
          <a:lstStyle/>
          <a:p>
            <a:r>
              <a:rPr lang="en-US"/>
              <a:t>Instagram Followers Table | Gemeinde Ismaning</a:t>
            </a:r>
          </a:p>
        </p:txBody>
      </p:sp>
      <p:graphicFrame>
        <p:nvGraphicFramePr>
          <p:cNvPr id="5" name="Table Placeholder 4">
            <a:extLst>
              <a:ext uri="{FF2B5EF4-FFF2-40B4-BE49-F238E27FC236}">
                <a16:creationId xmlns:a16="http://schemas.microsoft.com/office/drawing/2014/main" id="{588C7C56-25FF-4D50-B468-2A6B9D704F94}"/>
              </a:ext>
            </a:extLst>
          </p:cNvPr>
          <p:cNvGraphicFramePr>
            <a:graphicFrameLocks noGrp="1"/>
          </p:cNvGraphicFramePr>
          <p:nvPr>
            <p:ph type="tbl" sz="quarter" idx="13"/>
            <p:extLst>
              <p:ext uri="{D42A27DB-BD31-4B8C-83A1-F6EECF244321}">
                <p14:modId xmlns:p14="http://schemas.microsoft.com/office/powerpoint/2010/main" val="2742355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2222629"/>
                    </a:ext>
                  </a:extLst>
                </a:gridCol>
                <a:gridCol w="1234440">
                  <a:extLst>
                    <a:ext uri="{9D8B030D-6E8A-4147-A177-3AD203B41FA5}">
                      <a16:colId xmlns:a16="http://schemas.microsoft.com/office/drawing/2014/main" val="1140890386"/>
                    </a:ext>
                  </a:extLst>
                </a:gridCol>
                <a:gridCol w="822960">
                  <a:extLst>
                    <a:ext uri="{9D8B030D-6E8A-4147-A177-3AD203B41FA5}">
                      <a16:colId xmlns:a16="http://schemas.microsoft.com/office/drawing/2014/main" val="2270020189"/>
                    </a:ext>
                  </a:extLst>
                </a:gridCol>
                <a:gridCol w="822960">
                  <a:extLst>
                    <a:ext uri="{9D8B030D-6E8A-4147-A177-3AD203B41FA5}">
                      <a16:colId xmlns:a16="http://schemas.microsoft.com/office/drawing/2014/main" val="1191393643"/>
                    </a:ext>
                  </a:extLst>
                </a:gridCol>
                <a:gridCol w="822960">
                  <a:extLst>
                    <a:ext uri="{9D8B030D-6E8A-4147-A177-3AD203B41FA5}">
                      <a16:colId xmlns:a16="http://schemas.microsoft.com/office/drawing/2014/main" val="442071306"/>
                    </a:ext>
                  </a:extLst>
                </a:gridCol>
                <a:gridCol w="822960">
                  <a:extLst>
                    <a:ext uri="{9D8B030D-6E8A-4147-A177-3AD203B41FA5}">
                      <a16:colId xmlns:a16="http://schemas.microsoft.com/office/drawing/2014/main" val="454954878"/>
                    </a:ext>
                  </a:extLst>
                </a:gridCol>
                <a:gridCol w="822960">
                  <a:extLst>
                    <a:ext uri="{9D8B030D-6E8A-4147-A177-3AD203B41FA5}">
                      <a16:colId xmlns:a16="http://schemas.microsoft.com/office/drawing/2014/main" val="3455059928"/>
                    </a:ext>
                  </a:extLst>
                </a:gridCol>
                <a:gridCol w="822960">
                  <a:extLst>
                    <a:ext uri="{9D8B030D-6E8A-4147-A177-3AD203B41FA5}">
                      <a16:colId xmlns:a16="http://schemas.microsoft.com/office/drawing/2014/main" val="14757121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56122432"/>
                  </a:ext>
                </a:extLst>
              </a:tr>
              <a:tr h="370840">
                <a:tc>
                  <a:txBody>
                    <a:bodyPr/>
                    <a:lstStyle/>
                    <a:p>
                      <a:r>
                        <a:rPr lang="en-US" sz="1000"/>
                        <a:t>ismaning.de</a:t>
                      </a:r>
                    </a:p>
                  </a:txBody>
                  <a:tcPr/>
                </a:tc>
                <a:tc>
                  <a:txBody>
                    <a:bodyPr/>
                    <a:lstStyle/>
                    <a:p>
                      <a:r>
                        <a:rPr lang="en-US" sz="1000"/>
                        <a:t>618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4187275557"/>
                  </a:ext>
                </a:extLst>
              </a:tr>
            </a:tbl>
          </a:graphicData>
        </a:graphic>
      </p:graphicFrame>
      <p:sp>
        <p:nvSpPr>
          <p:cNvPr id="4" name="Text Placeholder 3">
            <a:extLst>
              <a:ext uri="{FF2B5EF4-FFF2-40B4-BE49-F238E27FC236}">
                <a16:creationId xmlns:a16="http://schemas.microsoft.com/office/drawing/2014/main" id="{3FBD5A1A-22FA-410D-B723-86D94E6F63C5}"/>
              </a:ext>
            </a:extLst>
          </p:cNvPr>
          <p:cNvSpPr>
            <a:spLocks noGrp="1"/>
          </p:cNvSpPr>
          <p:nvPr>
            <p:ph type="body" sz="quarter" idx="14"/>
          </p:nvPr>
        </p:nvSpPr>
        <p:spPr/>
        <p:txBody>
          <a:bodyPr/>
          <a:lstStyle/>
          <a:p>
            <a:r>
              <a:rPr lang="en-US"/>
              <a:t>06/30/2019 - 07/30/2019</a:t>
            </a:r>
          </a:p>
        </p:txBody>
      </p:sp>
    </p:spTree>
    <p:extLst>
      <p:ext uri="{BB962C8B-B14F-4D97-AF65-F5344CB8AC3E}">
        <p14:creationId xmlns:p14="http://schemas.microsoft.com/office/powerpoint/2010/main" val="340225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D93CA-8A11-4F18-8E2F-00454ABE5E64}"/>
              </a:ext>
            </a:extLst>
          </p:cNvPr>
          <p:cNvSpPr>
            <a:spLocks noGrp="1"/>
          </p:cNvSpPr>
          <p:nvPr>
            <p:ph type="title"/>
          </p:nvPr>
        </p:nvSpPr>
        <p:spPr/>
        <p:txBody>
          <a:bodyPr/>
          <a:lstStyle/>
          <a:p>
            <a:r>
              <a:rPr lang="en-US"/>
              <a:t>Instagram Posts Table | Gemeinde Ismaning - 1 of 24</a:t>
            </a:r>
          </a:p>
        </p:txBody>
      </p:sp>
      <p:graphicFrame>
        <p:nvGraphicFramePr>
          <p:cNvPr id="5" name="Table Placeholder 4">
            <a:extLst>
              <a:ext uri="{FF2B5EF4-FFF2-40B4-BE49-F238E27FC236}">
                <a16:creationId xmlns:a16="http://schemas.microsoft.com/office/drawing/2014/main" id="{36739827-023D-4731-9F24-8EE9C44F8284}"/>
              </a:ext>
            </a:extLst>
          </p:cNvPr>
          <p:cNvGraphicFramePr>
            <a:graphicFrameLocks noGrp="1"/>
          </p:cNvGraphicFramePr>
          <p:nvPr>
            <p:ph type="tbl" sz="quarter" idx="13"/>
            <p:extLst>
              <p:ext uri="{D42A27DB-BD31-4B8C-83A1-F6EECF244321}">
                <p14:modId xmlns:p14="http://schemas.microsoft.com/office/powerpoint/2010/main" val="9247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50654446"/>
                    </a:ext>
                  </a:extLst>
                </a:gridCol>
                <a:gridCol w="1234439">
                  <a:extLst>
                    <a:ext uri="{9D8B030D-6E8A-4147-A177-3AD203B41FA5}">
                      <a16:colId xmlns:a16="http://schemas.microsoft.com/office/drawing/2014/main" val="731765265"/>
                    </a:ext>
                  </a:extLst>
                </a:gridCol>
                <a:gridCol w="576072">
                  <a:extLst>
                    <a:ext uri="{9D8B030D-6E8A-4147-A177-3AD203B41FA5}">
                      <a16:colId xmlns:a16="http://schemas.microsoft.com/office/drawing/2014/main" val="2281381613"/>
                    </a:ext>
                  </a:extLst>
                </a:gridCol>
                <a:gridCol w="576072">
                  <a:extLst>
                    <a:ext uri="{9D8B030D-6E8A-4147-A177-3AD203B41FA5}">
                      <a16:colId xmlns:a16="http://schemas.microsoft.com/office/drawing/2014/main" val="2319219340"/>
                    </a:ext>
                  </a:extLst>
                </a:gridCol>
                <a:gridCol w="576072">
                  <a:extLst>
                    <a:ext uri="{9D8B030D-6E8A-4147-A177-3AD203B41FA5}">
                      <a16:colId xmlns:a16="http://schemas.microsoft.com/office/drawing/2014/main" val="1940658959"/>
                    </a:ext>
                  </a:extLst>
                </a:gridCol>
                <a:gridCol w="576072">
                  <a:extLst>
                    <a:ext uri="{9D8B030D-6E8A-4147-A177-3AD203B41FA5}">
                      <a16:colId xmlns:a16="http://schemas.microsoft.com/office/drawing/2014/main" val="3406694565"/>
                    </a:ext>
                  </a:extLst>
                </a:gridCol>
                <a:gridCol w="576072">
                  <a:extLst>
                    <a:ext uri="{9D8B030D-6E8A-4147-A177-3AD203B41FA5}">
                      <a16:colId xmlns:a16="http://schemas.microsoft.com/office/drawing/2014/main" val="3370744910"/>
                    </a:ext>
                  </a:extLst>
                </a:gridCol>
                <a:gridCol w="576072">
                  <a:extLst>
                    <a:ext uri="{9D8B030D-6E8A-4147-A177-3AD203B41FA5}">
                      <a16:colId xmlns:a16="http://schemas.microsoft.com/office/drawing/2014/main" val="1390521813"/>
                    </a:ext>
                  </a:extLst>
                </a:gridCol>
                <a:gridCol w="576072">
                  <a:extLst>
                    <a:ext uri="{9D8B030D-6E8A-4147-A177-3AD203B41FA5}">
                      <a16:colId xmlns:a16="http://schemas.microsoft.com/office/drawing/2014/main" val="2826052794"/>
                    </a:ext>
                  </a:extLst>
                </a:gridCol>
                <a:gridCol w="576072">
                  <a:extLst>
                    <a:ext uri="{9D8B030D-6E8A-4147-A177-3AD203B41FA5}">
                      <a16:colId xmlns:a16="http://schemas.microsoft.com/office/drawing/2014/main" val="1843637297"/>
                    </a:ext>
                  </a:extLst>
                </a:gridCol>
                <a:gridCol w="576072">
                  <a:extLst>
                    <a:ext uri="{9D8B030D-6E8A-4147-A177-3AD203B41FA5}">
                      <a16:colId xmlns:a16="http://schemas.microsoft.com/office/drawing/2014/main" val="2797614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6734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- 2019-07-28 11:09:35 </a:t>
                      </a:r>
                      <a:r>
                        <a:rPr kumimoji="0" lang="de-DE" sz="1000" b="0" i="0" u="none" strike="noStrike" kern="1200" cap="none" spc="0" normalizeH="0" baseline="0" noProof="0">
                          <a:ln>
                            <a:noFill/>
                          </a:ln>
                          <a:solidFill>
                            <a:prstClr val="black"/>
                          </a:solidFill>
                          <a:effectLst/>
                          <a:uLnTx/>
                          <a:uFillTx/>
                          <a:latin typeface="+mn-lt"/>
                          <a:ea typeface="+mn-ea"/>
                          <a:cs typeface="+mn-cs"/>
                        </a:rPr>
                        <a:t>
 Wussten Sie schon, dass die beiden Ismaninger Museen und die Galerie im Schlosspavillon sonntags immer bereits ab 13 Uhr geöffnet sind?
Wir folgen damit einem oft geäußerten Wunsch unserer Besucher, die am Sonntag gern mehr Zeit zur Verfügung hätten, um alle drei Häuser anschauen zu können. 
#kallmannmuseum 
#schlossmuseumismaning 
#galerieimschlosspavillon 
#kulturimschlosspark 
#schlossparkismaning🌳 
#gemeindeismaning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https://www.instagram.com/p/B0dHMfdIs1G/media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4173926619"/>
                  </a:ext>
                </a:extLst>
              </a:tr>
            </a:tbl>
          </a:graphicData>
        </a:graphic>
      </p:graphicFrame>
      <p:sp>
        <p:nvSpPr>
          <p:cNvPr id="4" name="Text Placeholder 3">
            <a:extLst>
              <a:ext uri="{FF2B5EF4-FFF2-40B4-BE49-F238E27FC236}">
                <a16:creationId xmlns:a16="http://schemas.microsoft.com/office/drawing/2014/main" id="{F8ADC5A8-A7E1-493B-B952-B7E9AE1D1472}"/>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53088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C8F0-DB98-4187-9DF5-502AE8A6D943}"/>
              </a:ext>
            </a:extLst>
          </p:cNvPr>
          <p:cNvSpPr>
            <a:spLocks noGrp="1"/>
          </p:cNvSpPr>
          <p:nvPr>
            <p:ph type="title"/>
          </p:nvPr>
        </p:nvSpPr>
        <p:spPr/>
        <p:txBody>
          <a:bodyPr/>
          <a:lstStyle/>
          <a:p>
            <a:r>
              <a:rPr lang="en-US"/>
              <a:t>Instagram Posts Table | Gemeinde Ismaning - 2 of 24</a:t>
            </a:r>
          </a:p>
        </p:txBody>
      </p:sp>
      <p:graphicFrame>
        <p:nvGraphicFramePr>
          <p:cNvPr id="5" name="Table Placeholder 4">
            <a:extLst>
              <a:ext uri="{FF2B5EF4-FFF2-40B4-BE49-F238E27FC236}">
                <a16:creationId xmlns:a16="http://schemas.microsoft.com/office/drawing/2014/main" id="{814C16F9-C076-449B-9ED4-C5B6BFAD3929}"/>
              </a:ext>
            </a:extLst>
          </p:cNvPr>
          <p:cNvGraphicFramePr>
            <a:graphicFrameLocks noGrp="1"/>
          </p:cNvGraphicFramePr>
          <p:nvPr>
            <p:ph type="tbl" sz="quarter" idx="13"/>
            <p:extLst>
              <p:ext uri="{D42A27DB-BD31-4B8C-83A1-F6EECF244321}">
                <p14:modId xmlns:p14="http://schemas.microsoft.com/office/powerpoint/2010/main" val="159591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23665100"/>
                    </a:ext>
                  </a:extLst>
                </a:gridCol>
                <a:gridCol w="1234439">
                  <a:extLst>
                    <a:ext uri="{9D8B030D-6E8A-4147-A177-3AD203B41FA5}">
                      <a16:colId xmlns:a16="http://schemas.microsoft.com/office/drawing/2014/main" val="1027926410"/>
                    </a:ext>
                  </a:extLst>
                </a:gridCol>
                <a:gridCol w="576072">
                  <a:extLst>
                    <a:ext uri="{9D8B030D-6E8A-4147-A177-3AD203B41FA5}">
                      <a16:colId xmlns:a16="http://schemas.microsoft.com/office/drawing/2014/main" val="2084185895"/>
                    </a:ext>
                  </a:extLst>
                </a:gridCol>
                <a:gridCol w="576072">
                  <a:extLst>
                    <a:ext uri="{9D8B030D-6E8A-4147-A177-3AD203B41FA5}">
                      <a16:colId xmlns:a16="http://schemas.microsoft.com/office/drawing/2014/main" val="1643123065"/>
                    </a:ext>
                  </a:extLst>
                </a:gridCol>
                <a:gridCol w="576072">
                  <a:extLst>
                    <a:ext uri="{9D8B030D-6E8A-4147-A177-3AD203B41FA5}">
                      <a16:colId xmlns:a16="http://schemas.microsoft.com/office/drawing/2014/main" val="3023604319"/>
                    </a:ext>
                  </a:extLst>
                </a:gridCol>
                <a:gridCol w="576072">
                  <a:extLst>
                    <a:ext uri="{9D8B030D-6E8A-4147-A177-3AD203B41FA5}">
                      <a16:colId xmlns:a16="http://schemas.microsoft.com/office/drawing/2014/main" val="3729045593"/>
                    </a:ext>
                  </a:extLst>
                </a:gridCol>
                <a:gridCol w="576072">
                  <a:extLst>
                    <a:ext uri="{9D8B030D-6E8A-4147-A177-3AD203B41FA5}">
                      <a16:colId xmlns:a16="http://schemas.microsoft.com/office/drawing/2014/main" val="4231651231"/>
                    </a:ext>
                  </a:extLst>
                </a:gridCol>
                <a:gridCol w="576072">
                  <a:extLst>
                    <a:ext uri="{9D8B030D-6E8A-4147-A177-3AD203B41FA5}">
                      <a16:colId xmlns:a16="http://schemas.microsoft.com/office/drawing/2014/main" val="2841391730"/>
                    </a:ext>
                  </a:extLst>
                </a:gridCol>
                <a:gridCol w="576072">
                  <a:extLst>
                    <a:ext uri="{9D8B030D-6E8A-4147-A177-3AD203B41FA5}">
                      <a16:colId xmlns:a16="http://schemas.microsoft.com/office/drawing/2014/main" val="1668807118"/>
                    </a:ext>
                  </a:extLst>
                </a:gridCol>
                <a:gridCol w="576072">
                  <a:extLst>
                    <a:ext uri="{9D8B030D-6E8A-4147-A177-3AD203B41FA5}">
                      <a16:colId xmlns:a16="http://schemas.microsoft.com/office/drawing/2014/main" val="2573659328"/>
                    </a:ext>
                  </a:extLst>
                </a:gridCol>
                <a:gridCol w="576072">
                  <a:extLst>
                    <a:ext uri="{9D8B030D-6E8A-4147-A177-3AD203B41FA5}">
                      <a16:colId xmlns:a16="http://schemas.microsoft.com/office/drawing/2014/main" val="2307629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291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- 2019-07-25 18:11:11 </a:t>
                      </a:r>
                      <a:r>
                        <a:rPr kumimoji="0" lang="de-DE" sz="1000" b="0" i="0" u="none" strike="noStrike" kern="1200" cap="none" spc="0" normalizeH="0" baseline="0" noProof="0">
                          <a:ln>
                            <a:noFill/>
                          </a:ln>
                          <a:solidFill>
                            <a:prstClr val="black"/>
                          </a:solidFill>
                          <a:effectLst/>
                          <a:uLnTx/>
                          <a:uFillTx/>
                          <a:latin typeface="+mn-lt"/>
                          <a:ea typeface="+mn-ea"/>
                          <a:cs typeface="+mn-cs"/>
                        </a:rPr>
                        <a:t>
 Stadtradeln 2019 – ein tolles Ergebnis! 🚲
Ismaning hat ein tolles Ergebnis erreicht: 25 aktive Teams mit über 600 Teilnehmer/innen sind während der 21 Tage fast 90.000 Kilometer mit dem Rad gefahren. Damit konnte das Endergebnis vom letzten Jahr mit 64.295 Kilometer weit überholt werden.
#gemeindeismaning 
#gemeindeleben 
#ismaningradelt🚲 
#klimaschutz
#radfahren
#jamirsanmimradldo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https://www.instagram.com/p/B0WJDvEIuSa/media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extLst>
                  <a:ext uri="{0D108BD9-81ED-4DB2-BD59-A6C34878D82A}">
                    <a16:rowId xmlns:a16="http://schemas.microsoft.com/office/drawing/2014/main" val="3407320731"/>
                  </a:ext>
                </a:extLst>
              </a:tr>
            </a:tbl>
          </a:graphicData>
        </a:graphic>
      </p:graphicFrame>
      <p:sp>
        <p:nvSpPr>
          <p:cNvPr id="4" name="Text Placeholder 3">
            <a:extLst>
              <a:ext uri="{FF2B5EF4-FFF2-40B4-BE49-F238E27FC236}">
                <a16:creationId xmlns:a16="http://schemas.microsoft.com/office/drawing/2014/main" id="{057E9F51-79EB-466F-A87B-58DC3BEBC311}"/>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24453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1141-6F7A-437D-BE78-03F4870E3FEA}"/>
              </a:ext>
            </a:extLst>
          </p:cNvPr>
          <p:cNvSpPr>
            <a:spLocks noGrp="1"/>
          </p:cNvSpPr>
          <p:nvPr>
            <p:ph type="title"/>
          </p:nvPr>
        </p:nvSpPr>
        <p:spPr/>
        <p:txBody>
          <a:bodyPr/>
          <a:lstStyle/>
          <a:p>
            <a:r>
              <a:rPr lang="en-US"/>
              <a:t>Instagram Posts Table | Gemeinde Ismaning - 3 of 24</a:t>
            </a:r>
          </a:p>
        </p:txBody>
      </p:sp>
      <p:graphicFrame>
        <p:nvGraphicFramePr>
          <p:cNvPr id="5" name="Table Placeholder 4">
            <a:extLst>
              <a:ext uri="{FF2B5EF4-FFF2-40B4-BE49-F238E27FC236}">
                <a16:creationId xmlns:a16="http://schemas.microsoft.com/office/drawing/2014/main" id="{93CDEAE4-7621-47F3-B265-FFEAE0635E82}"/>
              </a:ext>
            </a:extLst>
          </p:cNvPr>
          <p:cNvGraphicFramePr>
            <a:graphicFrameLocks noGrp="1"/>
          </p:cNvGraphicFramePr>
          <p:nvPr>
            <p:ph type="tbl" sz="quarter" idx="13"/>
            <p:extLst>
              <p:ext uri="{D42A27DB-BD31-4B8C-83A1-F6EECF244321}">
                <p14:modId xmlns:p14="http://schemas.microsoft.com/office/powerpoint/2010/main" val="21420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71851254"/>
                    </a:ext>
                  </a:extLst>
                </a:gridCol>
                <a:gridCol w="1234439">
                  <a:extLst>
                    <a:ext uri="{9D8B030D-6E8A-4147-A177-3AD203B41FA5}">
                      <a16:colId xmlns:a16="http://schemas.microsoft.com/office/drawing/2014/main" val="4122083471"/>
                    </a:ext>
                  </a:extLst>
                </a:gridCol>
                <a:gridCol w="576072">
                  <a:extLst>
                    <a:ext uri="{9D8B030D-6E8A-4147-A177-3AD203B41FA5}">
                      <a16:colId xmlns:a16="http://schemas.microsoft.com/office/drawing/2014/main" val="1588813700"/>
                    </a:ext>
                  </a:extLst>
                </a:gridCol>
                <a:gridCol w="576072">
                  <a:extLst>
                    <a:ext uri="{9D8B030D-6E8A-4147-A177-3AD203B41FA5}">
                      <a16:colId xmlns:a16="http://schemas.microsoft.com/office/drawing/2014/main" val="1519536045"/>
                    </a:ext>
                  </a:extLst>
                </a:gridCol>
                <a:gridCol w="576072">
                  <a:extLst>
                    <a:ext uri="{9D8B030D-6E8A-4147-A177-3AD203B41FA5}">
                      <a16:colId xmlns:a16="http://schemas.microsoft.com/office/drawing/2014/main" val="469403043"/>
                    </a:ext>
                  </a:extLst>
                </a:gridCol>
                <a:gridCol w="576072">
                  <a:extLst>
                    <a:ext uri="{9D8B030D-6E8A-4147-A177-3AD203B41FA5}">
                      <a16:colId xmlns:a16="http://schemas.microsoft.com/office/drawing/2014/main" val="1591744520"/>
                    </a:ext>
                  </a:extLst>
                </a:gridCol>
                <a:gridCol w="576072">
                  <a:extLst>
                    <a:ext uri="{9D8B030D-6E8A-4147-A177-3AD203B41FA5}">
                      <a16:colId xmlns:a16="http://schemas.microsoft.com/office/drawing/2014/main" val="1441460265"/>
                    </a:ext>
                  </a:extLst>
                </a:gridCol>
                <a:gridCol w="576072">
                  <a:extLst>
                    <a:ext uri="{9D8B030D-6E8A-4147-A177-3AD203B41FA5}">
                      <a16:colId xmlns:a16="http://schemas.microsoft.com/office/drawing/2014/main" val="3862788263"/>
                    </a:ext>
                  </a:extLst>
                </a:gridCol>
                <a:gridCol w="576072">
                  <a:extLst>
                    <a:ext uri="{9D8B030D-6E8A-4147-A177-3AD203B41FA5}">
                      <a16:colId xmlns:a16="http://schemas.microsoft.com/office/drawing/2014/main" val="2075976590"/>
                    </a:ext>
                  </a:extLst>
                </a:gridCol>
                <a:gridCol w="576072">
                  <a:extLst>
                    <a:ext uri="{9D8B030D-6E8A-4147-A177-3AD203B41FA5}">
                      <a16:colId xmlns:a16="http://schemas.microsoft.com/office/drawing/2014/main" val="4263121351"/>
                    </a:ext>
                  </a:extLst>
                </a:gridCol>
                <a:gridCol w="576072">
                  <a:extLst>
                    <a:ext uri="{9D8B030D-6E8A-4147-A177-3AD203B41FA5}">
                      <a16:colId xmlns:a16="http://schemas.microsoft.com/office/drawing/2014/main" val="2130527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689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- 2019-07-24 09:03:15 </a:t>
                      </a:r>
                      <a:r>
                        <a:rPr kumimoji="0" lang="en-US" sz="1000" b="0" i="0" u="none" strike="noStrike" kern="1200" cap="none" spc="0" normalizeH="0" baseline="0" noProof="0">
                          <a:ln>
                            <a:noFill/>
                          </a:ln>
                          <a:solidFill>
                            <a:prstClr val="black"/>
                          </a:solidFill>
                          <a:effectLst/>
                          <a:uLnTx/>
                          <a:uFillTx/>
                          <a:latin typeface="+mn-lt"/>
                          <a:ea typeface="+mn-ea"/>
                          <a:cs typeface="+mn-cs"/>
                        </a:rPr>
                        <a:t>
 Unser weißer Maulbeerbaum im Schlosspark trägt gerade Früchte. Schön oder? 🌳🌳🌳 #gemeindeismaning 
#schlossparkismaning🌳 
#maulbeerbaum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https://www.instagram.com/p/B0SljqgIu-b/media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extLst>
                  <a:ext uri="{0D108BD9-81ED-4DB2-BD59-A6C34878D82A}">
                    <a16:rowId xmlns:a16="http://schemas.microsoft.com/office/drawing/2014/main" val="3875004560"/>
                  </a:ext>
                </a:extLst>
              </a:tr>
            </a:tbl>
          </a:graphicData>
        </a:graphic>
      </p:graphicFrame>
      <p:sp>
        <p:nvSpPr>
          <p:cNvPr id="4" name="Text Placeholder 3">
            <a:extLst>
              <a:ext uri="{FF2B5EF4-FFF2-40B4-BE49-F238E27FC236}">
                <a16:creationId xmlns:a16="http://schemas.microsoft.com/office/drawing/2014/main" id="{9717E6F1-0AE8-4978-80A3-E4E8896CE98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84771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C77D-8616-4D88-A43C-F5028A5C3EDF}"/>
              </a:ext>
            </a:extLst>
          </p:cNvPr>
          <p:cNvSpPr>
            <a:spLocks noGrp="1"/>
          </p:cNvSpPr>
          <p:nvPr>
            <p:ph type="title"/>
          </p:nvPr>
        </p:nvSpPr>
        <p:spPr/>
        <p:txBody>
          <a:bodyPr/>
          <a:lstStyle/>
          <a:p>
            <a:r>
              <a:rPr lang="en-US"/>
              <a:t>Instagram Posts Table | Gemeinde Ismaning - 4 of 24</a:t>
            </a:r>
          </a:p>
        </p:txBody>
      </p:sp>
      <p:graphicFrame>
        <p:nvGraphicFramePr>
          <p:cNvPr id="5" name="Table Placeholder 4">
            <a:extLst>
              <a:ext uri="{FF2B5EF4-FFF2-40B4-BE49-F238E27FC236}">
                <a16:creationId xmlns:a16="http://schemas.microsoft.com/office/drawing/2014/main" id="{95597542-C37B-4931-BFFE-313B67A57ABA}"/>
              </a:ext>
            </a:extLst>
          </p:cNvPr>
          <p:cNvGraphicFramePr>
            <a:graphicFrameLocks noGrp="1"/>
          </p:cNvGraphicFramePr>
          <p:nvPr>
            <p:ph type="tbl" sz="quarter" idx="13"/>
            <p:extLst>
              <p:ext uri="{D42A27DB-BD31-4B8C-83A1-F6EECF244321}">
                <p14:modId xmlns:p14="http://schemas.microsoft.com/office/powerpoint/2010/main" val="31904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00563425"/>
                    </a:ext>
                  </a:extLst>
                </a:gridCol>
                <a:gridCol w="1234439">
                  <a:extLst>
                    <a:ext uri="{9D8B030D-6E8A-4147-A177-3AD203B41FA5}">
                      <a16:colId xmlns:a16="http://schemas.microsoft.com/office/drawing/2014/main" val="1395644399"/>
                    </a:ext>
                  </a:extLst>
                </a:gridCol>
                <a:gridCol w="576072">
                  <a:extLst>
                    <a:ext uri="{9D8B030D-6E8A-4147-A177-3AD203B41FA5}">
                      <a16:colId xmlns:a16="http://schemas.microsoft.com/office/drawing/2014/main" val="4162569815"/>
                    </a:ext>
                  </a:extLst>
                </a:gridCol>
                <a:gridCol w="576072">
                  <a:extLst>
                    <a:ext uri="{9D8B030D-6E8A-4147-A177-3AD203B41FA5}">
                      <a16:colId xmlns:a16="http://schemas.microsoft.com/office/drawing/2014/main" val="322426979"/>
                    </a:ext>
                  </a:extLst>
                </a:gridCol>
                <a:gridCol w="576072">
                  <a:extLst>
                    <a:ext uri="{9D8B030D-6E8A-4147-A177-3AD203B41FA5}">
                      <a16:colId xmlns:a16="http://schemas.microsoft.com/office/drawing/2014/main" val="2865855503"/>
                    </a:ext>
                  </a:extLst>
                </a:gridCol>
                <a:gridCol w="576072">
                  <a:extLst>
                    <a:ext uri="{9D8B030D-6E8A-4147-A177-3AD203B41FA5}">
                      <a16:colId xmlns:a16="http://schemas.microsoft.com/office/drawing/2014/main" val="2458143392"/>
                    </a:ext>
                  </a:extLst>
                </a:gridCol>
                <a:gridCol w="576072">
                  <a:extLst>
                    <a:ext uri="{9D8B030D-6E8A-4147-A177-3AD203B41FA5}">
                      <a16:colId xmlns:a16="http://schemas.microsoft.com/office/drawing/2014/main" val="830240181"/>
                    </a:ext>
                  </a:extLst>
                </a:gridCol>
                <a:gridCol w="576072">
                  <a:extLst>
                    <a:ext uri="{9D8B030D-6E8A-4147-A177-3AD203B41FA5}">
                      <a16:colId xmlns:a16="http://schemas.microsoft.com/office/drawing/2014/main" val="414394461"/>
                    </a:ext>
                  </a:extLst>
                </a:gridCol>
                <a:gridCol w="576072">
                  <a:extLst>
                    <a:ext uri="{9D8B030D-6E8A-4147-A177-3AD203B41FA5}">
                      <a16:colId xmlns:a16="http://schemas.microsoft.com/office/drawing/2014/main" val="2656406097"/>
                    </a:ext>
                  </a:extLst>
                </a:gridCol>
                <a:gridCol w="576072">
                  <a:extLst>
                    <a:ext uri="{9D8B030D-6E8A-4147-A177-3AD203B41FA5}">
                      <a16:colId xmlns:a16="http://schemas.microsoft.com/office/drawing/2014/main" val="3547387347"/>
                    </a:ext>
                  </a:extLst>
                </a:gridCol>
                <a:gridCol w="576072">
                  <a:extLst>
                    <a:ext uri="{9D8B030D-6E8A-4147-A177-3AD203B41FA5}">
                      <a16:colId xmlns:a16="http://schemas.microsoft.com/office/drawing/2014/main" val="2736742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1479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- 2019-07-21 10:29:50 </a:t>
                      </a:r>
                      <a:r>
                        <a:rPr kumimoji="0" lang="de-DE" sz="1000" b="0" i="0" u="none" strike="noStrike" kern="1200" cap="none" spc="0" normalizeH="0" baseline="0" noProof="0">
                          <a:ln>
                            <a:noFill/>
                          </a:ln>
                          <a:solidFill>
                            <a:prstClr val="black"/>
                          </a:solidFill>
                          <a:effectLst/>
                          <a:uLnTx/>
                          <a:uFillTx/>
                          <a:latin typeface="+mn-lt"/>
                          <a:ea typeface="+mn-ea"/>
                          <a:cs typeface="+mn-cs"/>
                        </a:rPr>
                        <a:t>
 Kulturfest Ismaning - Tag 2: Wir sind überwältigt! Am Samstag war so richtig was los rund um die Seidl-Mühle!
Blasorchester, Gemeindebibliothek, Musikschule und Volkshochschule zeigten uns einen bunten Querschnitt aus all ihren Angeboten.
Heute geht’s weiter. 
Wir lassen uns auch von ein paar Regentropfen nicht abhalten!
#gemeindeismaning
#gemeindeleben
#kulturinismaning
#kulturfest
#seidl-muehle 
#openair
#anderfrischenluft
#musik
#tanz
@chrisgue_fotografie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https://www.instagram.com/p/B0LBFP9ILKD/media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2528308823"/>
                  </a:ext>
                </a:extLst>
              </a:tr>
            </a:tbl>
          </a:graphicData>
        </a:graphic>
      </p:graphicFrame>
      <p:sp>
        <p:nvSpPr>
          <p:cNvPr id="4" name="Text Placeholder 3">
            <a:extLst>
              <a:ext uri="{FF2B5EF4-FFF2-40B4-BE49-F238E27FC236}">
                <a16:creationId xmlns:a16="http://schemas.microsoft.com/office/drawing/2014/main" id="{2BC2EB50-14A7-4692-85A4-519161335143}"/>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145046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A1BD-46ED-4C92-B962-AA75ABEC19AE}"/>
              </a:ext>
            </a:extLst>
          </p:cNvPr>
          <p:cNvSpPr>
            <a:spLocks noGrp="1"/>
          </p:cNvSpPr>
          <p:nvPr>
            <p:ph type="title"/>
          </p:nvPr>
        </p:nvSpPr>
        <p:spPr/>
        <p:txBody>
          <a:bodyPr/>
          <a:lstStyle/>
          <a:p>
            <a:r>
              <a:rPr lang="en-US"/>
              <a:t>Instagram Posts Table | Gemeinde Ismaning - 5 of 24</a:t>
            </a:r>
          </a:p>
        </p:txBody>
      </p:sp>
      <p:graphicFrame>
        <p:nvGraphicFramePr>
          <p:cNvPr id="5" name="Table Placeholder 4">
            <a:extLst>
              <a:ext uri="{FF2B5EF4-FFF2-40B4-BE49-F238E27FC236}">
                <a16:creationId xmlns:a16="http://schemas.microsoft.com/office/drawing/2014/main" id="{7643EB22-98B6-49CF-8743-1181753EE89C}"/>
              </a:ext>
            </a:extLst>
          </p:cNvPr>
          <p:cNvGraphicFramePr>
            <a:graphicFrameLocks noGrp="1"/>
          </p:cNvGraphicFramePr>
          <p:nvPr>
            <p:ph type="tbl" sz="quarter" idx="13"/>
            <p:extLst>
              <p:ext uri="{D42A27DB-BD31-4B8C-83A1-F6EECF244321}">
                <p14:modId xmlns:p14="http://schemas.microsoft.com/office/powerpoint/2010/main" val="173079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0849395"/>
                    </a:ext>
                  </a:extLst>
                </a:gridCol>
                <a:gridCol w="1234439">
                  <a:extLst>
                    <a:ext uri="{9D8B030D-6E8A-4147-A177-3AD203B41FA5}">
                      <a16:colId xmlns:a16="http://schemas.microsoft.com/office/drawing/2014/main" val="1541307961"/>
                    </a:ext>
                  </a:extLst>
                </a:gridCol>
                <a:gridCol w="576072">
                  <a:extLst>
                    <a:ext uri="{9D8B030D-6E8A-4147-A177-3AD203B41FA5}">
                      <a16:colId xmlns:a16="http://schemas.microsoft.com/office/drawing/2014/main" val="2328457470"/>
                    </a:ext>
                  </a:extLst>
                </a:gridCol>
                <a:gridCol w="576072">
                  <a:extLst>
                    <a:ext uri="{9D8B030D-6E8A-4147-A177-3AD203B41FA5}">
                      <a16:colId xmlns:a16="http://schemas.microsoft.com/office/drawing/2014/main" val="2063257707"/>
                    </a:ext>
                  </a:extLst>
                </a:gridCol>
                <a:gridCol w="576072">
                  <a:extLst>
                    <a:ext uri="{9D8B030D-6E8A-4147-A177-3AD203B41FA5}">
                      <a16:colId xmlns:a16="http://schemas.microsoft.com/office/drawing/2014/main" val="936886188"/>
                    </a:ext>
                  </a:extLst>
                </a:gridCol>
                <a:gridCol w="576072">
                  <a:extLst>
                    <a:ext uri="{9D8B030D-6E8A-4147-A177-3AD203B41FA5}">
                      <a16:colId xmlns:a16="http://schemas.microsoft.com/office/drawing/2014/main" val="2374780185"/>
                    </a:ext>
                  </a:extLst>
                </a:gridCol>
                <a:gridCol w="576072">
                  <a:extLst>
                    <a:ext uri="{9D8B030D-6E8A-4147-A177-3AD203B41FA5}">
                      <a16:colId xmlns:a16="http://schemas.microsoft.com/office/drawing/2014/main" val="3218385939"/>
                    </a:ext>
                  </a:extLst>
                </a:gridCol>
                <a:gridCol w="576072">
                  <a:extLst>
                    <a:ext uri="{9D8B030D-6E8A-4147-A177-3AD203B41FA5}">
                      <a16:colId xmlns:a16="http://schemas.microsoft.com/office/drawing/2014/main" val="4024320022"/>
                    </a:ext>
                  </a:extLst>
                </a:gridCol>
                <a:gridCol w="576072">
                  <a:extLst>
                    <a:ext uri="{9D8B030D-6E8A-4147-A177-3AD203B41FA5}">
                      <a16:colId xmlns:a16="http://schemas.microsoft.com/office/drawing/2014/main" val="1263636685"/>
                    </a:ext>
                  </a:extLst>
                </a:gridCol>
                <a:gridCol w="576072">
                  <a:extLst>
                    <a:ext uri="{9D8B030D-6E8A-4147-A177-3AD203B41FA5}">
                      <a16:colId xmlns:a16="http://schemas.microsoft.com/office/drawing/2014/main" val="557133035"/>
                    </a:ext>
                  </a:extLst>
                </a:gridCol>
                <a:gridCol w="576072">
                  <a:extLst>
                    <a:ext uri="{9D8B030D-6E8A-4147-A177-3AD203B41FA5}">
                      <a16:colId xmlns:a16="http://schemas.microsoft.com/office/drawing/2014/main" val="168666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76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- 2019-07-20 12:38:55 </a:t>
                      </a:r>
                      <a:r>
                        <a:rPr kumimoji="0" lang="de-DE" sz="1000" b="0" i="0" u="none" strike="noStrike" kern="1200" cap="none" spc="0" normalizeH="0" baseline="0" noProof="0">
                          <a:ln>
                            <a:noFill/>
                          </a:ln>
                          <a:solidFill>
                            <a:prstClr val="black"/>
                          </a:solidFill>
                          <a:effectLst/>
                          <a:uLnTx/>
                          <a:uFillTx/>
                          <a:latin typeface="+mn-lt"/>
                          <a:ea typeface="+mn-ea"/>
                          <a:cs typeface="+mn-cs"/>
                        </a:rPr>
                        <a:t>
 ...bereit für Tag 2!
Wir haben ein tolles Programm und ein leckeres gastronomisches Angebot!
Kommen Sie vorbei und genießen Sie die wunderschöne Atmosphäre rund um die Seidl-Mühle!
#gemeindeismaning
#gemeindeleben
#kulturinismaning
#kulturfest
#seidl-muehle 
@lapetta_salaretta 
@brauereigenossenschaftismaning 
@heimat_foodtruck 
@creperie_lescrepes.de 
@chrisgue_fotografie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https://www.instagram.com/p/B0IrDzpILpS/media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2122491711"/>
                  </a:ext>
                </a:extLst>
              </a:tr>
            </a:tbl>
          </a:graphicData>
        </a:graphic>
      </p:graphicFrame>
      <p:sp>
        <p:nvSpPr>
          <p:cNvPr id="4" name="Text Placeholder 3">
            <a:extLst>
              <a:ext uri="{FF2B5EF4-FFF2-40B4-BE49-F238E27FC236}">
                <a16:creationId xmlns:a16="http://schemas.microsoft.com/office/drawing/2014/main" id="{5EFE5E22-B2CC-4AC8-9AA5-611225470208}"/>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557020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0A1A6-827F-4A6C-8011-2AAADAE44FD3}"/>
              </a:ext>
            </a:extLst>
          </p:cNvPr>
          <p:cNvSpPr>
            <a:spLocks noGrp="1"/>
          </p:cNvSpPr>
          <p:nvPr>
            <p:ph type="title"/>
          </p:nvPr>
        </p:nvSpPr>
        <p:spPr/>
        <p:txBody>
          <a:bodyPr/>
          <a:lstStyle/>
          <a:p>
            <a:r>
              <a:rPr lang="en-US"/>
              <a:t>Instagram Posts Table | Gemeinde Ismaning - 6 of 24</a:t>
            </a:r>
          </a:p>
        </p:txBody>
      </p:sp>
      <p:graphicFrame>
        <p:nvGraphicFramePr>
          <p:cNvPr id="5" name="Table Placeholder 4">
            <a:extLst>
              <a:ext uri="{FF2B5EF4-FFF2-40B4-BE49-F238E27FC236}">
                <a16:creationId xmlns:a16="http://schemas.microsoft.com/office/drawing/2014/main" id="{38AA609E-1C4C-4E84-AE7C-38D1560F0401}"/>
              </a:ext>
            </a:extLst>
          </p:cNvPr>
          <p:cNvGraphicFramePr>
            <a:graphicFrameLocks noGrp="1"/>
          </p:cNvGraphicFramePr>
          <p:nvPr>
            <p:ph type="tbl" sz="quarter" idx="13"/>
            <p:extLst>
              <p:ext uri="{D42A27DB-BD31-4B8C-83A1-F6EECF244321}">
                <p14:modId xmlns:p14="http://schemas.microsoft.com/office/powerpoint/2010/main" val="326773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31442515"/>
                    </a:ext>
                  </a:extLst>
                </a:gridCol>
                <a:gridCol w="1234439">
                  <a:extLst>
                    <a:ext uri="{9D8B030D-6E8A-4147-A177-3AD203B41FA5}">
                      <a16:colId xmlns:a16="http://schemas.microsoft.com/office/drawing/2014/main" val="4012302429"/>
                    </a:ext>
                  </a:extLst>
                </a:gridCol>
                <a:gridCol w="576072">
                  <a:extLst>
                    <a:ext uri="{9D8B030D-6E8A-4147-A177-3AD203B41FA5}">
                      <a16:colId xmlns:a16="http://schemas.microsoft.com/office/drawing/2014/main" val="850678999"/>
                    </a:ext>
                  </a:extLst>
                </a:gridCol>
                <a:gridCol w="576072">
                  <a:extLst>
                    <a:ext uri="{9D8B030D-6E8A-4147-A177-3AD203B41FA5}">
                      <a16:colId xmlns:a16="http://schemas.microsoft.com/office/drawing/2014/main" val="1677753883"/>
                    </a:ext>
                  </a:extLst>
                </a:gridCol>
                <a:gridCol w="576072">
                  <a:extLst>
                    <a:ext uri="{9D8B030D-6E8A-4147-A177-3AD203B41FA5}">
                      <a16:colId xmlns:a16="http://schemas.microsoft.com/office/drawing/2014/main" val="135177283"/>
                    </a:ext>
                  </a:extLst>
                </a:gridCol>
                <a:gridCol w="576072">
                  <a:extLst>
                    <a:ext uri="{9D8B030D-6E8A-4147-A177-3AD203B41FA5}">
                      <a16:colId xmlns:a16="http://schemas.microsoft.com/office/drawing/2014/main" val="2149014651"/>
                    </a:ext>
                  </a:extLst>
                </a:gridCol>
                <a:gridCol w="576072">
                  <a:extLst>
                    <a:ext uri="{9D8B030D-6E8A-4147-A177-3AD203B41FA5}">
                      <a16:colId xmlns:a16="http://schemas.microsoft.com/office/drawing/2014/main" val="1574630664"/>
                    </a:ext>
                  </a:extLst>
                </a:gridCol>
                <a:gridCol w="576072">
                  <a:extLst>
                    <a:ext uri="{9D8B030D-6E8A-4147-A177-3AD203B41FA5}">
                      <a16:colId xmlns:a16="http://schemas.microsoft.com/office/drawing/2014/main" val="246166630"/>
                    </a:ext>
                  </a:extLst>
                </a:gridCol>
                <a:gridCol w="576072">
                  <a:extLst>
                    <a:ext uri="{9D8B030D-6E8A-4147-A177-3AD203B41FA5}">
                      <a16:colId xmlns:a16="http://schemas.microsoft.com/office/drawing/2014/main" val="157493373"/>
                    </a:ext>
                  </a:extLst>
                </a:gridCol>
                <a:gridCol w="576072">
                  <a:extLst>
                    <a:ext uri="{9D8B030D-6E8A-4147-A177-3AD203B41FA5}">
                      <a16:colId xmlns:a16="http://schemas.microsoft.com/office/drawing/2014/main" val="1290532636"/>
                    </a:ext>
                  </a:extLst>
                </a:gridCol>
                <a:gridCol w="576072">
                  <a:extLst>
                    <a:ext uri="{9D8B030D-6E8A-4147-A177-3AD203B41FA5}">
                      <a16:colId xmlns:a16="http://schemas.microsoft.com/office/drawing/2014/main" val="394139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951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- 2019-07-20 12:22:16 </a:t>
                      </a:r>
                      <a:r>
                        <a:rPr kumimoji="0" lang="en-US" sz="1000" b="0" i="0" u="none" strike="noStrike" kern="1200" cap="none" spc="0" normalizeH="0" baseline="0" noProof="0">
                          <a:ln>
                            <a:noFill/>
                          </a:ln>
                          <a:solidFill>
                            <a:prstClr val="black"/>
                          </a:solidFill>
                          <a:effectLst/>
                          <a:uLnTx/>
                          <a:uFillTx/>
                          <a:latin typeface="+mn-lt"/>
                          <a:ea typeface="+mn-ea"/>
                          <a:cs typeface="+mn-cs"/>
                        </a:rPr>
                        <a:t>
 Kulturfest - Tag 1: Wir feiern das Kultur- und Bildungszentrum Seidl-Mühle! Blasorchester Ismaning e.V., Gemeindebibliothek, Musikschule und Vhs im Norden des Landkreises München e.V. zeigen eine Auswahl aus dem bunten und vielfältigen Angebot. 💙
Ein toller erster Abend rund um die Seidl-Mühle! ...wir feiern bis Sonntag! Kommen Sie vorbei!
#gemeindeismaning
#gemeindeleben
#kulturinismaning
#kulturfest
#seidl-muehle 
#openair
#anderfrischenluft
#musik
#tanz
#multimedia
#undnochvielmehr❤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https://www.instagram.com/p/B0IpJxzogxM/media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extLst>
                  <a:ext uri="{0D108BD9-81ED-4DB2-BD59-A6C34878D82A}">
                    <a16:rowId xmlns:a16="http://schemas.microsoft.com/office/drawing/2014/main" val="962137801"/>
                  </a:ext>
                </a:extLst>
              </a:tr>
            </a:tbl>
          </a:graphicData>
        </a:graphic>
      </p:graphicFrame>
      <p:sp>
        <p:nvSpPr>
          <p:cNvPr id="4" name="Text Placeholder 3">
            <a:extLst>
              <a:ext uri="{FF2B5EF4-FFF2-40B4-BE49-F238E27FC236}">
                <a16:creationId xmlns:a16="http://schemas.microsoft.com/office/drawing/2014/main" id="{5C66C7FE-7F49-4767-AD3D-BEBC749274FB}"/>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17027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BDF31-322F-488D-B5A9-DAC34EB0C041}"/>
              </a:ext>
            </a:extLst>
          </p:cNvPr>
          <p:cNvSpPr>
            <a:spLocks noGrp="1"/>
          </p:cNvSpPr>
          <p:nvPr>
            <p:ph type="title"/>
          </p:nvPr>
        </p:nvSpPr>
        <p:spPr/>
        <p:txBody>
          <a:bodyPr/>
          <a:lstStyle/>
          <a:p>
            <a:r>
              <a:rPr lang="en-US"/>
              <a:t>Instagram Posts Table | Gemeinde Ismaning - 7 of 24</a:t>
            </a:r>
          </a:p>
        </p:txBody>
      </p:sp>
      <p:graphicFrame>
        <p:nvGraphicFramePr>
          <p:cNvPr id="5" name="Table Placeholder 4">
            <a:extLst>
              <a:ext uri="{FF2B5EF4-FFF2-40B4-BE49-F238E27FC236}">
                <a16:creationId xmlns:a16="http://schemas.microsoft.com/office/drawing/2014/main" id="{CE60C0DA-016C-4BB9-B31C-EF3980B7D9EE}"/>
              </a:ext>
            </a:extLst>
          </p:cNvPr>
          <p:cNvGraphicFramePr>
            <a:graphicFrameLocks noGrp="1"/>
          </p:cNvGraphicFramePr>
          <p:nvPr>
            <p:ph type="tbl" sz="quarter" idx="13"/>
            <p:extLst>
              <p:ext uri="{D42A27DB-BD31-4B8C-83A1-F6EECF244321}">
                <p14:modId xmlns:p14="http://schemas.microsoft.com/office/powerpoint/2010/main" val="44928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01520217"/>
                    </a:ext>
                  </a:extLst>
                </a:gridCol>
                <a:gridCol w="1234439">
                  <a:extLst>
                    <a:ext uri="{9D8B030D-6E8A-4147-A177-3AD203B41FA5}">
                      <a16:colId xmlns:a16="http://schemas.microsoft.com/office/drawing/2014/main" val="3023147042"/>
                    </a:ext>
                  </a:extLst>
                </a:gridCol>
                <a:gridCol w="576072">
                  <a:extLst>
                    <a:ext uri="{9D8B030D-6E8A-4147-A177-3AD203B41FA5}">
                      <a16:colId xmlns:a16="http://schemas.microsoft.com/office/drawing/2014/main" val="253997390"/>
                    </a:ext>
                  </a:extLst>
                </a:gridCol>
                <a:gridCol w="576072">
                  <a:extLst>
                    <a:ext uri="{9D8B030D-6E8A-4147-A177-3AD203B41FA5}">
                      <a16:colId xmlns:a16="http://schemas.microsoft.com/office/drawing/2014/main" val="883284658"/>
                    </a:ext>
                  </a:extLst>
                </a:gridCol>
                <a:gridCol w="576072">
                  <a:extLst>
                    <a:ext uri="{9D8B030D-6E8A-4147-A177-3AD203B41FA5}">
                      <a16:colId xmlns:a16="http://schemas.microsoft.com/office/drawing/2014/main" val="1809015955"/>
                    </a:ext>
                  </a:extLst>
                </a:gridCol>
                <a:gridCol w="576072">
                  <a:extLst>
                    <a:ext uri="{9D8B030D-6E8A-4147-A177-3AD203B41FA5}">
                      <a16:colId xmlns:a16="http://schemas.microsoft.com/office/drawing/2014/main" val="1153661012"/>
                    </a:ext>
                  </a:extLst>
                </a:gridCol>
                <a:gridCol w="576072">
                  <a:extLst>
                    <a:ext uri="{9D8B030D-6E8A-4147-A177-3AD203B41FA5}">
                      <a16:colId xmlns:a16="http://schemas.microsoft.com/office/drawing/2014/main" val="1089209743"/>
                    </a:ext>
                  </a:extLst>
                </a:gridCol>
                <a:gridCol w="576072">
                  <a:extLst>
                    <a:ext uri="{9D8B030D-6E8A-4147-A177-3AD203B41FA5}">
                      <a16:colId xmlns:a16="http://schemas.microsoft.com/office/drawing/2014/main" val="2726481999"/>
                    </a:ext>
                  </a:extLst>
                </a:gridCol>
                <a:gridCol w="576072">
                  <a:extLst>
                    <a:ext uri="{9D8B030D-6E8A-4147-A177-3AD203B41FA5}">
                      <a16:colId xmlns:a16="http://schemas.microsoft.com/office/drawing/2014/main" val="3109000924"/>
                    </a:ext>
                  </a:extLst>
                </a:gridCol>
                <a:gridCol w="576072">
                  <a:extLst>
                    <a:ext uri="{9D8B030D-6E8A-4147-A177-3AD203B41FA5}">
                      <a16:colId xmlns:a16="http://schemas.microsoft.com/office/drawing/2014/main" val="3589164275"/>
                    </a:ext>
                  </a:extLst>
                </a:gridCol>
                <a:gridCol w="576072">
                  <a:extLst>
                    <a:ext uri="{9D8B030D-6E8A-4147-A177-3AD203B41FA5}">
                      <a16:colId xmlns:a16="http://schemas.microsoft.com/office/drawing/2014/main" val="216363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0445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- 2019-07-19 18:51:55 </a:t>
                      </a:r>
                      <a:r>
                        <a:rPr kumimoji="0" lang="de-DE" sz="1000" b="0" i="0" u="none" strike="noStrike" kern="1200" cap="none" spc="0" normalizeH="0" baseline="0" noProof="0">
                          <a:ln>
                            <a:noFill/>
                          </a:ln>
                          <a:solidFill>
                            <a:prstClr val="black"/>
                          </a:solidFill>
                          <a:effectLst/>
                          <a:uLnTx/>
                          <a:uFillTx/>
                          <a:latin typeface="+mn-lt"/>
                          <a:ea typeface="+mn-ea"/>
                          <a:cs typeface="+mn-cs"/>
                        </a:rPr>
                        <a:t>
 ...um 21.30 Uhr beginnt das Programm für das Kulturfest. Wir feiern bis Sonntag!
Kommen Sie vorbei!
#gemeindeismaning 
#gemeindeleben 
#kulturfest
#10jahre
#seidl-muehle 
#startklar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https://www.instagram.com/p/B0Gw81eo7Vg/media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1429647192"/>
                  </a:ext>
                </a:extLst>
              </a:tr>
            </a:tbl>
          </a:graphicData>
        </a:graphic>
      </p:graphicFrame>
      <p:sp>
        <p:nvSpPr>
          <p:cNvPr id="4" name="Text Placeholder 3">
            <a:extLst>
              <a:ext uri="{FF2B5EF4-FFF2-40B4-BE49-F238E27FC236}">
                <a16:creationId xmlns:a16="http://schemas.microsoft.com/office/drawing/2014/main" id="{0522B73C-A25B-49E5-A973-ABB120CED910}"/>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569667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B93C-D240-4068-96C5-54CCD79997AE}"/>
              </a:ext>
            </a:extLst>
          </p:cNvPr>
          <p:cNvSpPr>
            <a:spLocks noGrp="1"/>
          </p:cNvSpPr>
          <p:nvPr>
            <p:ph type="title"/>
          </p:nvPr>
        </p:nvSpPr>
        <p:spPr/>
        <p:txBody>
          <a:bodyPr/>
          <a:lstStyle/>
          <a:p>
            <a:r>
              <a:rPr lang="en-US"/>
              <a:t>Instagram Posts Table | Gemeinde Ismaning - 8 of 24</a:t>
            </a:r>
          </a:p>
        </p:txBody>
      </p:sp>
      <p:graphicFrame>
        <p:nvGraphicFramePr>
          <p:cNvPr id="5" name="Table Placeholder 4">
            <a:extLst>
              <a:ext uri="{FF2B5EF4-FFF2-40B4-BE49-F238E27FC236}">
                <a16:creationId xmlns:a16="http://schemas.microsoft.com/office/drawing/2014/main" id="{23FB70A8-0AF4-43EE-9A9A-5069A23F7E9B}"/>
              </a:ext>
            </a:extLst>
          </p:cNvPr>
          <p:cNvGraphicFramePr>
            <a:graphicFrameLocks noGrp="1"/>
          </p:cNvGraphicFramePr>
          <p:nvPr>
            <p:ph type="tbl" sz="quarter" idx="13"/>
            <p:extLst>
              <p:ext uri="{D42A27DB-BD31-4B8C-83A1-F6EECF244321}">
                <p14:modId xmlns:p14="http://schemas.microsoft.com/office/powerpoint/2010/main" val="270458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52839622"/>
                    </a:ext>
                  </a:extLst>
                </a:gridCol>
                <a:gridCol w="1234439">
                  <a:extLst>
                    <a:ext uri="{9D8B030D-6E8A-4147-A177-3AD203B41FA5}">
                      <a16:colId xmlns:a16="http://schemas.microsoft.com/office/drawing/2014/main" val="799636181"/>
                    </a:ext>
                  </a:extLst>
                </a:gridCol>
                <a:gridCol w="576072">
                  <a:extLst>
                    <a:ext uri="{9D8B030D-6E8A-4147-A177-3AD203B41FA5}">
                      <a16:colId xmlns:a16="http://schemas.microsoft.com/office/drawing/2014/main" val="4117843800"/>
                    </a:ext>
                  </a:extLst>
                </a:gridCol>
                <a:gridCol w="576072">
                  <a:extLst>
                    <a:ext uri="{9D8B030D-6E8A-4147-A177-3AD203B41FA5}">
                      <a16:colId xmlns:a16="http://schemas.microsoft.com/office/drawing/2014/main" val="1562923143"/>
                    </a:ext>
                  </a:extLst>
                </a:gridCol>
                <a:gridCol w="576072">
                  <a:extLst>
                    <a:ext uri="{9D8B030D-6E8A-4147-A177-3AD203B41FA5}">
                      <a16:colId xmlns:a16="http://schemas.microsoft.com/office/drawing/2014/main" val="381912069"/>
                    </a:ext>
                  </a:extLst>
                </a:gridCol>
                <a:gridCol w="576072">
                  <a:extLst>
                    <a:ext uri="{9D8B030D-6E8A-4147-A177-3AD203B41FA5}">
                      <a16:colId xmlns:a16="http://schemas.microsoft.com/office/drawing/2014/main" val="1660221492"/>
                    </a:ext>
                  </a:extLst>
                </a:gridCol>
                <a:gridCol w="576072">
                  <a:extLst>
                    <a:ext uri="{9D8B030D-6E8A-4147-A177-3AD203B41FA5}">
                      <a16:colId xmlns:a16="http://schemas.microsoft.com/office/drawing/2014/main" val="4117538"/>
                    </a:ext>
                  </a:extLst>
                </a:gridCol>
                <a:gridCol w="576072">
                  <a:extLst>
                    <a:ext uri="{9D8B030D-6E8A-4147-A177-3AD203B41FA5}">
                      <a16:colId xmlns:a16="http://schemas.microsoft.com/office/drawing/2014/main" val="2823934330"/>
                    </a:ext>
                  </a:extLst>
                </a:gridCol>
                <a:gridCol w="576072">
                  <a:extLst>
                    <a:ext uri="{9D8B030D-6E8A-4147-A177-3AD203B41FA5}">
                      <a16:colId xmlns:a16="http://schemas.microsoft.com/office/drawing/2014/main" val="805567096"/>
                    </a:ext>
                  </a:extLst>
                </a:gridCol>
                <a:gridCol w="576072">
                  <a:extLst>
                    <a:ext uri="{9D8B030D-6E8A-4147-A177-3AD203B41FA5}">
                      <a16:colId xmlns:a16="http://schemas.microsoft.com/office/drawing/2014/main" val="1382754211"/>
                    </a:ext>
                  </a:extLst>
                </a:gridCol>
                <a:gridCol w="576072">
                  <a:extLst>
                    <a:ext uri="{9D8B030D-6E8A-4147-A177-3AD203B41FA5}">
                      <a16:colId xmlns:a16="http://schemas.microsoft.com/office/drawing/2014/main" val="248294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825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- 2019-07-19 00:26:32 </a:t>
                      </a:r>
                      <a:r>
                        <a:rPr kumimoji="0" lang="en-US" sz="1000" b="0" i="0" u="none" strike="noStrike" kern="1200" cap="none" spc="0" normalizeH="0" baseline="0" noProof="0">
                          <a:ln>
                            <a:noFill/>
                          </a:ln>
                          <a:solidFill>
                            <a:prstClr val="black"/>
                          </a:solidFill>
                          <a:effectLst/>
                          <a:uLnTx/>
                          <a:uFillTx/>
                          <a:latin typeface="+mn-lt"/>
                          <a:ea typeface="+mn-ea"/>
                          <a:cs typeface="+mn-cs"/>
                        </a:rPr>
                        <a:t>
 #kulturfest2019
#kulturinismaning 
#seidl-muehle 
#wirfeiern
#10jahre
#gemeindeismaning 
#gemeindeleben 
#morgengehtslos❤️
#herzerl❤️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https://www.instagram.com/p/B0EycyKI2ya/media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extLst>
                  <a:ext uri="{0D108BD9-81ED-4DB2-BD59-A6C34878D82A}">
                    <a16:rowId xmlns:a16="http://schemas.microsoft.com/office/drawing/2014/main" val="1606672705"/>
                  </a:ext>
                </a:extLst>
              </a:tr>
            </a:tbl>
          </a:graphicData>
        </a:graphic>
      </p:graphicFrame>
      <p:sp>
        <p:nvSpPr>
          <p:cNvPr id="4" name="Text Placeholder 3">
            <a:extLst>
              <a:ext uri="{FF2B5EF4-FFF2-40B4-BE49-F238E27FC236}">
                <a16:creationId xmlns:a16="http://schemas.microsoft.com/office/drawing/2014/main" id="{BE9767C5-6096-4593-B00F-4FDC586467BB}"/>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272304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B0FD2-D7A1-42AF-BA11-CEAC0B1493F1}"/>
              </a:ext>
            </a:extLst>
          </p:cNvPr>
          <p:cNvSpPr>
            <a:spLocks noGrp="1"/>
          </p:cNvSpPr>
          <p:nvPr>
            <p:ph type="title"/>
          </p:nvPr>
        </p:nvSpPr>
        <p:spPr/>
        <p:txBody>
          <a:bodyPr/>
          <a:lstStyle/>
          <a:p>
            <a:r>
              <a:rPr lang="en-US"/>
              <a:t>Instagram Posts Table | Gemeinde Ismaning - 9 of 24</a:t>
            </a:r>
          </a:p>
        </p:txBody>
      </p:sp>
      <p:graphicFrame>
        <p:nvGraphicFramePr>
          <p:cNvPr id="5" name="Table Placeholder 4">
            <a:extLst>
              <a:ext uri="{FF2B5EF4-FFF2-40B4-BE49-F238E27FC236}">
                <a16:creationId xmlns:a16="http://schemas.microsoft.com/office/drawing/2014/main" id="{2E4BA4E3-B2AD-444F-888B-8FD0497053A7}"/>
              </a:ext>
            </a:extLst>
          </p:cNvPr>
          <p:cNvGraphicFramePr>
            <a:graphicFrameLocks noGrp="1"/>
          </p:cNvGraphicFramePr>
          <p:nvPr>
            <p:ph type="tbl" sz="quarter" idx="13"/>
            <p:extLst>
              <p:ext uri="{D42A27DB-BD31-4B8C-83A1-F6EECF244321}">
                <p14:modId xmlns:p14="http://schemas.microsoft.com/office/powerpoint/2010/main" val="268285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28839860"/>
                    </a:ext>
                  </a:extLst>
                </a:gridCol>
                <a:gridCol w="1234439">
                  <a:extLst>
                    <a:ext uri="{9D8B030D-6E8A-4147-A177-3AD203B41FA5}">
                      <a16:colId xmlns:a16="http://schemas.microsoft.com/office/drawing/2014/main" val="3699373833"/>
                    </a:ext>
                  </a:extLst>
                </a:gridCol>
                <a:gridCol w="576072">
                  <a:extLst>
                    <a:ext uri="{9D8B030D-6E8A-4147-A177-3AD203B41FA5}">
                      <a16:colId xmlns:a16="http://schemas.microsoft.com/office/drawing/2014/main" val="2457952925"/>
                    </a:ext>
                  </a:extLst>
                </a:gridCol>
                <a:gridCol w="576072">
                  <a:extLst>
                    <a:ext uri="{9D8B030D-6E8A-4147-A177-3AD203B41FA5}">
                      <a16:colId xmlns:a16="http://schemas.microsoft.com/office/drawing/2014/main" val="760189908"/>
                    </a:ext>
                  </a:extLst>
                </a:gridCol>
                <a:gridCol w="576072">
                  <a:extLst>
                    <a:ext uri="{9D8B030D-6E8A-4147-A177-3AD203B41FA5}">
                      <a16:colId xmlns:a16="http://schemas.microsoft.com/office/drawing/2014/main" val="939579469"/>
                    </a:ext>
                  </a:extLst>
                </a:gridCol>
                <a:gridCol w="576072">
                  <a:extLst>
                    <a:ext uri="{9D8B030D-6E8A-4147-A177-3AD203B41FA5}">
                      <a16:colId xmlns:a16="http://schemas.microsoft.com/office/drawing/2014/main" val="720863030"/>
                    </a:ext>
                  </a:extLst>
                </a:gridCol>
                <a:gridCol w="576072">
                  <a:extLst>
                    <a:ext uri="{9D8B030D-6E8A-4147-A177-3AD203B41FA5}">
                      <a16:colId xmlns:a16="http://schemas.microsoft.com/office/drawing/2014/main" val="3574107553"/>
                    </a:ext>
                  </a:extLst>
                </a:gridCol>
                <a:gridCol w="576072">
                  <a:extLst>
                    <a:ext uri="{9D8B030D-6E8A-4147-A177-3AD203B41FA5}">
                      <a16:colId xmlns:a16="http://schemas.microsoft.com/office/drawing/2014/main" val="3748065626"/>
                    </a:ext>
                  </a:extLst>
                </a:gridCol>
                <a:gridCol w="576072">
                  <a:extLst>
                    <a:ext uri="{9D8B030D-6E8A-4147-A177-3AD203B41FA5}">
                      <a16:colId xmlns:a16="http://schemas.microsoft.com/office/drawing/2014/main" val="3619985358"/>
                    </a:ext>
                  </a:extLst>
                </a:gridCol>
                <a:gridCol w="576072">
                  <a:extLst>
                    <a:ext uri="{9D8B030D-6E8A-4147-A177-3AD203B41FA5}">
                      <a16:colId xmlns:a16="http://schemas.microsoft.com/office/drawing/2014/main" val="3360456229"/>
                    </a:ext>
                  </a:extLst>
                </a:gridCol>
                <a:gridCol w="576072">
                  <a:extLst>
                    <a:ext uri="{9D8B030D-6E8A-4147-A177-3AD203B41FA5}">
                      <a16:colId xmlns:a16="http://schemas.microsoft.com/office/drawing/2014/main" val="412399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7599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- 2019-07-18 16:02:47 </a:t>
                      </a:r>
                      <a:r>
                        <a:rPr kumimoji="0" lang="de-DE" sz="1000" b="0" i="0" u="none" strike="noStrike" kern="1200" cap="none" spc="0" normalizeH="0" baseline="0" noProof="0">
                          <a:ln>
                            <a:noFill/>
                          </a:ln>
                          <a:solidFill>
                            <a:prstClr val="black"/>
                          </a:solidFill>
                          <a:effectLst/>
                          <a:uLnTx/>
                          <a:uFillTx/>
                          <a:latin typeface="+mn-lt"/>
                          <a:ea typeface="+mn-ea"/>
                          <a:cs typeface="+mn-cs"/>
                        </a:rPr>
                        <a:t>
 Wir feiern Hebauf! 
Ein knappes Jahr nach dem symbolischen Spatenstich feierten wir heute die Hebauffeier für den Neubau zweier moderner Mietwohnungsgebäude mit insgesamt 30 Wohneinheiten am Grabenanger.
Die Wohnungen im Südosten Ismanings können voraussichtlich im Frühsommer 2020 bezogen werden. Allerdings ist es für eine Bewerbung zum jetzigen Zeitpunkt noch zu früh. Sobald es soweit ist, werden wir darüber informieren. 🏘🏗🌳
#gemeindeismaning 
#ismaningbaut 
#hebauf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https://www.instagram.com/p/B0D4zKFIujU/media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extLst>
                  <a:ext uri="{0D108BD9-81ED-4DB2-BD59-A6C34878D82A}">
                    <a16:rowId xmlns:a16="http://schemas.microsoft.com/office/drawing/2014/main" val="2761149392"/>
                  </a:ext>
                </a:extLst>
              </a:tr>
            </a:tbl>
          </a:graphicData>
        </a:graphic>
      </p:graphicFrame>
      <p:sp>
        <p:nvSpPr>
          <p:cNvPr id="4" name="Text Placeholder 3">
            <a:extLst>
              <a:ext uri="{FF2B5EF4-FFF2-40B4-BE49-F238E27FC236}">
                <a16:creationId xmlns:a16="http://schemas.microsoft.com/office/drawing/2014/main" id="{A1B49481-CBF5-483A-BFDB-9AADFEC1FDF5}"/>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212464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A692-0DDC-4BF3-AAC5-BB16C9AE9B2A}"/>
              </a:ext>
            </a:extLst>
          </p:cNvPr>
          <p:cNvSpPr>
            <a:spLocks noGrp="1"/>
          </p:cNvSpPr>
          <p:nvPr>
            <p:ph type="title"/>
          </p:nvPr>
        </p:nvSpPr>
        <p:spPr/>
        <p:txBody>
          <a:bodyPr/>
          <a:lstStyle/>
          <a:p>
            <a:r>
              <a:rPr lang="en-US"/>
              <a:t>Instagram Posts Table | Gemeinde Ismaning - 10 of 24</a:t>
            </a:r>
          </a:p>
        </p:txBody>
      </p:sp>
      <p:graphicFrame>
        <p:nvGraphicFramePr>
          <p:cNvPr id="5" name="Table Placeholder 4">
            <a:extLst>
              <a:ext uri="{FF2B5EF4-FFF2-40B4-BE49-F238E27FC236}">
                <a16:creationId xmlns:a16="http://schemas.microsoft.com/office/drawing/2014/main" id="{7BFADEA9-0DB2-430D-A351-E793BAB8FCFD}"/>
              </a:ext>
            </a:extLst>
          </p:cNvPr>
          <p:cNvGraphicFramePr>
            <a:graphicFrameLocks noGrp="1"/>
          </p:cNvGraphicFramePr>
          <p:nvPr>
            <p:ph type="tbl" sz="quarter" idx="13"/>
            <p:extLst>
              <p:ext uri="{D42A27DB-BD31-4B8C-83A1-F6EECF244321}">
                <p14:modId xmlns:p14="http://schemas.microsoft.com/office/powerpoint/2010/main" val="394078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54295043"/>
                    </a:ext>
                  </a:extLst>
                </a:gridCol>
                <a:gridCol w="1234439">
                  <a:extLst>
                    <a:ext uri="{9D8B030D-6E8A-4147-A177-3AD203B41FA5}">
                      <a16:colId xmlns:a16="http://schemas.microsoft.com/office/drawing/2014/main" val="886319490"/>
                    </a:ext>
                  </a:extLst>
                </a:gridCol>
                <a:gridCol w="576072">
                  <a:extLst>
                    <a:ext uri="{9D8B030D-6E8A-4147-A177-3AD203B41FA5}">
                      <a16:colId xmlns:a16="http://schemas.microsoft.com/office/drawing/2014/main" val="2312986024"/>
                    </a:ext>
                  </a:extLst>
                </a:gridCol>
                <a:gridCol w="576072">
                  <a:extLst>
                    <a:ext uri="{9D8B030D-6E8A-4147-A177-3AD203B41FA5}">
                      <a16:colId xmlns:a16="http://schemas.microsoft.com/office/drawing/2014/main" val="446032877"/>
                    </a:ext>
                  </a:extLst>
                </a:gridCol>
                <a:gridCol w="576072">
                  <a:extLst>
                    <a:ext uri="{9D8B030D-6E8A-4147-A177-3AD203B41FA5}">
                      <a16:colId xmlns:a16="http://schemas.microsoft.com/office/drawing/2014/main" val="2632202386"/>
                    </a:ext>
                  </a:extLst>
                </a:gridCol>
                <a:gridCol w="576072">
                  <a:extLst>
                    <a:ext uri="{9D8B030D-6E8A-4147-A177-3AD203B41FA5}">
                      <a16:colId xmlns:a16="http://schemas.microsoft.com/office/drawing/2014/main" val="2837133065"/>
                    </a:ext>
                  </a:extLst>
                </a:gridCol>
                <a:gridCol w="576072">
                  <a:extLst>
                    <a:ext uri="{9D8B030D-6E8A-4147-A177-3AD203B41FA5}">
                      <a16:colId xmlns:a16="http://schemas.microsoft.com/office/drawing/2014/main" val="437910866"/>
                    </a:ext>
                  </a:extLst>
                </a:gridCol>
                <a:gridCol w="576072">
                  <a:extLst>
                    <a:ext uri="{9D8B030D-6E8A-4147-A177-3AD203B41FA5}">
                      <a16:colId xmlns:a16="http://schemas.microsoft.com/office/drawing/2014/main" val="3414926045"/>
                    </a:ext>
                  </a:extLst>
                </a:gridCol>
                <a:gridCol w="576072">
                  <a:extLst>
                    <a:ext uri="{9D8B030D-6E8A-4147-A177-3AD203B41FA5}">
                      <a16:colId xmlns:a16="http://schemas.microsoft.com/office/drawing/2014/main" val="2832527086"/>
                    </a:ext>
                  </a:extLst>
                </a:gridCol>
                <a:gridCol w="576072">
                  <a:extLst>
                    <a:ext uri="{9D8B030D-6E8A-4147-A177-3AD203B41FA5}">
                      <a16:colId xmlns:a16="http://schemas.microsoft.com/office/drawing/2014/main" val="599766188"/>
                    </a:ext>
                  </a:extLst>
                </a:gridCol>
                <a:gridCol w="576072">
                  <a:extLst>
                    <a:ext uri="{9D8B030D-6E8A-4147-A177-3AD203B41FA5}">
                      <a16:colId xmlns:a16="http://schemas.microsoft.com/office/drawing/2014/main" val="377219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357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- 2019-07-17 21:06:58 </a:t>
                      </a:r>
                      <a:r>
                        <a:rPr kumimoji="0" lang="de-DE" sz="1000" b="0" i="0" u="none" strike="noStrike" kern="1200" cap="none" spc="0" normalizeH="0" baseline="0" noProof="0">
                          <a:ln>
                            <a:noFill/>
                          </a:ln>
                          <a:solidFill>
                            <a:prstClr val="black"/>
                          </a:solidFill>
                          <a:effectLst/>
                          <a:uLnTx/>
                          <a:uFillTx/>
                          <a:latin typeface="+mn-lt"/>
                          <a:ea typeface="+mn-ea"/>
                          <a:cs typeface="+mn-cs"/>
                        </a:rPr>
                        <a:t>
 Der Aufbau für unser Kulturfest läuft!
Wir feiern am kommenden Wochenende das 10-jährige Bestehen des Kultur- und Bildungszentrums Seidl-Mühle!
Infos unter https://seidl-muehle-ismaning.de/10-jahre-seidl-muehle/
Wir freuen uns auf Sie!
#gemeindeismaning 
#gemeindeleben 
#kulturfest
#seidl-muehle 
#wirinismaning 
#wirliebenfeste💙 
#herzerl❤️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https://www.instagram.com/p/B0B20N4IEjN/media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extLst>
                  <a:ext uri="{0D108BD9-81ED-4DB2-BD59-A6C34878D82A}">
                    <a16:rowId xmlns:a16="http://schemas.microsoft.com/office/drawing/2014/main" val="109549001"/>
                  </a:ext>
                </a:extLst>
              </a:tr>
            </a:tbl>
          </a:graphicData>
        </a:graphic>
      </p:graphicFrame>
      <p:sp>
        <p:nvSpPr>
          <p:cNvPr id="4" name="Text Placeholder 3">
            <a:extLst>
              <a:ext uri="{FF2B5EF4-FFF2-40B4-BE49-F238E27FC236}">
                <a16:creationId xmlns:a16="http://schemas.microsoft.com/office/drawing/2014/main" id="{3F90AF93-A4D7-4FC5-9DD9-0C6A3086326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373213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6181A-BF05-4F8B-AFD5-E20B3BA62A38}"/>
              </a:ext>
            </a:extLst>
          </p:cNvPr>
          <p:cNvSpPr>
            <a:spLocks noGrp="1"/>
          </p:cNvSpPr>
          <p:nvPr>
            <p:ph type="title"/>
          </p:nvPr>
        </p:nvSpPr>
        <p:spPr/>
        <p:txBody>
          <a:bodyPr/>
          <a:lstStyle/>
          <a:p>
            <a:r>
              <a:rPr lang="en-US"/>
              <a:t>Instagram Posts Table | Gemeinde Ismaning - 11 of 24</a:t>
            </a:r>
          </a:p>
        </p:txBody>
      </p:sp>
      <p:graphicFrame>
        <p:nvGraphicFramePr>
          <p:cNvPr id="5" name="Table Placeholder 4">
            <a:extLst>
              <a:ext uri="{FF2B5EF4-FFF2-40B4-BE49-F238E27FC236}">
                <a16:creationId xmlns:a16="http://schemas.microsoft.com/office/drawing/2014/main" id="{0E2688E9-3FFB-47E1-9326-4E3100151A65}"/>
              </a:ext>
            </a:extLst>
          </p:cNvPr>
          <p:cNvGraphicFramePr>
            <a:graphicFrameLocks noGrp="1"/>
          </p:cNvGraphicFramePr>
          <p:nvPr>
            <p:ph type="tbl" sz="quarter" idx="13"/>
            <p:extLst>
              <p:ext uri="{D42A27DB-BD31-4B8C-83A1-F6EECF244321}">
                <p14:modId xmlns:p14="http://schemas.microsoft.com/office/powerpoint/2010/main" val="381185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06382975"/>
                    </a:ext>
                  </a:extLst>
                </a:gridCol>
                <a:gridCol w="1234439">
                  <a:extLst>
                    <a:ext uri="{9D8B030D-6E8A-4147-A177-3AD203B41FA5}">
                      <a16:colId xmlns:a16="http://schemas.microsoft.com/office/drawing/2014/main" val="4100607737"/>
                    </a:ext>
                  </a:extLst>
                </a:gridCol>
                <a:gridCol w="576072">
                  <a:extLst>
                    <a:ext uri="{9D8B030D-6E8A-4147-A177-3AD203B41FA5}">
                      <a16:colId xmlns:a16="http://schemas.microsoft.com/office/drawing/2014/main" val="3000649729"/>
                    </a:ext>
                  </a:extLst>
                </a:gridCol>
                <a:gridCol w="576072">
                  <a:extLst>
                    <a:ext uri="{9D8B030D-6E8A-4147-A177-3AD203B41FA5}">
                      <a16:colId xmlns:a16="http://schemas.microsoft.com/office/drawing/2014/main" val="1491427594"/>
                    </a:ext>
                  </a:extLst>
                </a:gridCol>
                <a:gridCol w="576072">
                  <a:extLst>
                    <a:ext uri="{9D8B030D-6E8A-4147-A177-3AD203B41FA5}">
                      <a16:colId xmlns:a16="http://schemas.microsoft.com/office/drawing/2014/main" val="1800138037"/>
                    </a:ext>
                  </a:extLst>
                </a:gridCol>
                <a:gridCol w="576072">
                  <a:extLst>
                    <a:ext uri="{9D8B030D-6E8A-4147-A177-3AD203B41FA5}">
                      <a16:colId xmlns:a16="http://schemas.microsoft.com/office/drawing/2014/main" val="2876055867"/>
                    </a:ext>
                  </a:extLst>
                </a:gridCol>
                <a:gridCol w="576072">
                  <a:extLst>
                    <a:ext uri="{9D8B030D-6E8A-4147-A177-3AD203B41FA5}">
                      <a16:colId xmlns:a16="http://schemas.microsoft.com/office/drawing/2014/main" val="4186491029"/>
                    </a:ext>
                  </a:extLst>
                </a:gridCol>
                <a:gridCol w="576072">
                  <a:extLst>
                    <a:ext uri="{9D8B030D-6E8A-4147-A177-3AD203B41FA5}">
                      <a16:colId xmlns:a16="http://schemas.microsoft.com/office/drawing/2014/main" val="799261798"/>
                    </a:ext>
                  </a:extLst>
                </a:gridCol>
                <a:gridCol w="576072">
                  <a:extLst>
                    <a:ext uri="{9D8B030D-6E8A-4147-A177-3AD203B41FA5}">
                      <a16:colId xmlns:a16="http://schemas.microsoft.com/office/drawing/2014/main" val="817585995"/>
                    </a:ext>
                  </a:extLst>
                </a:gridCol>
                <a:gridCol w="576072">
                  <a:extLst>
                    <a:ext uri="{9D8B030D-6E8A-4147-A177-3AD203B41FA5}">
                      <a16:colId xmlns:a16="http://schemas.microsoft.com/office/drawing/2014/main" val="249121489"/>
                    </a:ext>
                  </a:extLst>
                </a:gridCol>
                <a:gridCol w="576072">
                  <a:extLst>
                    <a:ext uri="{9D8B030D-6E8A-4147-A177-3AD203B41FA5}">
                      <a16:colId xmlns:a16="http://schemas.microsoft.com/office/drawing/2014/main" val="135553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4809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- 2019-07-17 11:29:46 </a:t>
                      </a:r>
                      <a:r>
                        <a:rPr kumimoji="0" lang="de-DE" sz="1000" b="0" i="0" u="none" strike="noStrike" kern="1200" cap="none" spc="0" normalizeH="0" baseline="0" noProof="0">
                          <a:ln>
                            <a:noFill/>
                          </a:ln>
                          <a:solidFill>
                            <a:prstClr val="black"/>
                          </a:solidFill>
                          <a:effectLst/>
                          <a:uLnTx/>
                          <a:uFillTx/>
                          <a:latin typeface="+mn-lt"/>
                          <a:ea typeface="+mn-ea"/>
                          <a:cs typeface="+mn-cs"/>
                        </a:rPr>
                        <a:t>
 Wussten Sie schon, dass wir im Sägewerk der Seidl-Mühle kleine „Entdeckerstationen“ haben, an denen Kinder die Funktionen eines Sägewerks nachvollziehen können?
Hier kann man z.B. überlegen wie früher in der Säge die Baumstämme bewegt wurden, ausprobieren wie die Antriebskraft des Wassers auf das Sägegatter übertragen wurde oder einen kleinen Dachstuhl bauen.
https://seidl-muehle-ismaning.de/10-jahre-seidl-muehle/
#gemeindeismaning 
#gemeindeleben 
#seidl-muehle
#ismaningsaegt
#kulturfest
#seidlsaege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https://www.instagram.com/p/B0A0wmcIngE/media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799810520"/>
                  </a:ext>
                </a:extLst>
              </a:tr>
            </a:tbl>
          </a:graphicData>
        </a:graphic>
      </p:graphicFrame>
      <p:sp>
        <p:nvSpPr>
          <p:cNvPr id="4" name="Text Placeholder 3">
            <a:extLst>
              <a:ext uri="{FF2B5EF4-FFF2-40B4-BE49-F238E27FC236}">
                <a16:creationId xmlns:a16="http://schemas.microsoft.com/office/drawing/2014/main" id="{73510A9F-BFFF-4A73-A8DB-6921944E5786}"/>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249079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47FE6-01C3-4326-B050-03ADDAE2B4B1}"/>
              </a:ext>
            </a:extLst>
          </p:cNvPr>
          <p:cNvSpPr>
            <a:spLocks noGrp="1"/>
          </p:cNvSpPr>
          <p:nvPr>
            <p:ph type="title"/>
          </p:nvPr>
        </p:nvSpPr>
        <p:spPr/>
        <p:txBody>
          <a:bodyPr/>
          <a:lstStyle/>
          <a:p>
            <a:r>
              <a:rPr lang="en-US"/>
              <a:t>Instagram Posts Table | Gemeinde Ismaning - 12 of 24</a:t>
            </a:r>
          </a:p>
        </p:txBody>
      </p:sp>
      <p:graphicFrame>
        <p:nvGraphicFramePr>
          <p:cNvPr id="5" name="Table Placeholder 4">
            <a:extLst>
              <a:ext uri="{FF2B5EF4-FFF2-40B4-BE49-F238E27FC236}">
                <a16:creationId xmlns:a16="http://schemas.microsoft.com/office/drawing/2014/main" id="{416F1597-97C0-4CF1-900C-82DD2C2A1CE6}"/>
              </a:ext>
            </a:extLst>
          </p:cNvPr>
          <p:cNvGraphicFramePr>
            <a:graphicFrameLocks noGrp="1"/>
          </p:cNvGraphicFramePr>
          <p:nvPr>
            <p:ph type="tbl" sz="quarter" idx="13"/>
            <p:extLst>
              <p:ext uri="{D42A27DB-BD31-4B8C-83A1-F6EECF244321}">
                <p14:modId xmlns:p14="http://schemas.microsoft.com/office/powerpoint/2010/main" val="311385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38920963"/>
                    </a:ext>
                  </a:extLst>
                </a:gridCol>
                <a:gridCol w="1234439">
                  <a:extLst>
                    <a:ext uri="{9D8B030D-6E8A-4147-A177-3AD203B41FA5}">
                      <a16:colId xmlns:a16="http://schemas.microsoft.com/office/drawing/2014/main" val="4143732602"/>
                    </a:ext>
                  </a:extLst>
                </a:gridCol>
                <a:gridCol w="576072">
                  <a:extLst>
                    <a:ext uri="{9D8B030D-6E8A-4147-A177-3AD203B41FA5}">
                      <a16:colId xmlns:a16="http://schemas.microsoft.com/office/drawing/2014/main" val="445792106"/>
                    </a:ext>
                  </a:extLst>
                </a:gridCol>
                <a:gridCol w="576072">
                  <a:extLst>
                    <a:ext uri="{9D8B030D-6E8A-4147-A177-3AD203B41FA5}">
                      <a16:colId xmlns:a16="http://schemas.microsoft.com/office/drawing/2014/main" val="3448500698"/>
                    </a:ext>
                  </a:extLst>
                </a:gridCol>
                <a:gridCol w="576072">
                  <a:extLst>
                    <a:ext uri="{9D8B030D-6E8A-4147-A177-3AD203B41FA5}">
                      <a16:colId xmlns:a16="http://schemas.microsoft.com/office/drawing/2014/main" val="801266567"/>
                    </a:ext>
                  </a:extLst>
                </a:gridCol>
                <a:gridCol w="576072">
                  <a:extLst>
                    <a:ext uri="{9D8B030D-6E8A-4147-A177-3AD203B41FA5}">
                      <a16:colId xmlns:a16="http://schemas.microsoft.com/office/drawing/2014/main" val="2151897945"/>
                    </a:ext>
                  </a:extLst>
                </a:gridCol>
                <a:gridCol w="576072">
                  <a:extLst>
                    <a:ext uri="{9D8B030D-6E8A-4147-A177-3AD203B41FA5}">
                      <a16:colId xmlns:a16="http://schemas.microsoft.com/office/drawing/2014/main" val="3158094094"/>
                    </a:ext>
                  </a:extLst>
                </a:gridCol>
                <a:gridCol w="576072">
                  <a:extLst>
                    <a:ext uri="{9D8B030D-6E8A-4147-A177-3AD203B41FA5}">
                      <a16:colId xmlns:a16="http://schemas.microsoft.com/office/drawing/2014/main" val="1085394824"/>
                    </a:ext>
                  </a:extLst>
                </a:gridCol>
                <a:gridCol w="576072">
                  <a:extLst>
                    <a:ext uri="{9D8B030D-6E8A-4147-A177-3AD203B41FA5}">
                      <a16:colId xmlns:a16="http://schemas.microsoft.com/office/drawing/2014/main" val="3739053804"/>
                    </a:ext>
                  </a:extLst>
                </a:gridCol>
                <a:gridCol w="576072">
                  <a:extLst>
                    <a:ext uri="{9D8B030D-6E8A-4147-A177-3AD203B41FA5}">
                      <a16:colId xmlns:a16="http://schemas.microsoft.com/office/drawing/2014/main" val="2973551030"/>
                    </a:ext>
                  </a:extLst>
                </a:gridCol>
                <a:gridCol w="576072">
                  <a:extLst>
                    <a:ext uri="{9D8B030D-6E8A-4147-A177-3AD203B41FA5}">
                      <a16:colId xmlns:a16="http://schemas.microsoft.com/office/drawing/2014/main" val="1309490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6468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- 2019-07-16 22:05:12 </a:t>
                      </a:r>
                      <a:r>
                        <a:rPr kumimoji="0" lang="de-DE" sz="1000" b="0" i="0" u="none" strike="noStrike" kern="1200" cap="none" spc="0" normalizeH="0" baseline="0" noProof="0">
                          <a:ln>
                            <a:noFill/>
                          </a:ln>
                          <a:solidFill>
                            <a:prstClr val="black"/>
                          </a:solidFill>
                          <a:effectLst/>
                          <a:uLnTx/>
                          <a:uFillTx/>
                          <a:latin typeface="+mn-lt"/>
                          <a:ea typeface="+mn-ea"/>
                          <a:cs typeface="+mn-cs"/>
                        </a:rPr>
                        <a:t>
 Am vergangenen Freitag trafen sich rund 20 Ismaninger Radler im Schlosshof, um mit Bürgermeister Alexander Greulich eine Radltour durch die Isarauen zu machen.
Mit den Teams aus den NordAllianz-Kommunen ging es dann noch in den Biergarten.
#gemeindeismaning 
#gemeindeleben 
#ismaningradelt🚲
#stadtradeln
#radltour🚴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https://www.instagram.com/p/Bz_YrzZIp-H/media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extLst>
                  <a:ext uri="{0D108BD9-81ED-4DB2-BD59-A6C34878D82A}">
                    <a16:rowId xmlns:a16="http://schemas.microsoft.com/office/drawing/2014/main" val="2458395360"/>
                  </a:ext>
                </a:extLst>
              </a:tr>
            </a:tbl>
          </a:graphicData>
        </a:graphic>
      </p:graphicFrame>
      <p:sp>
        <p:nvSpPr>
          <p:cNvPr id="4" name="Text Placeholder 3">
            <a:extLst>
              <a:ext uri="{FF2B5EF4-FFF2-40B4-BE49-F238E27FC236}">
                <a16:creationId xmlns:a16="http://schemas.microsoft.com/office/drawing/2014/main" id="{CBA22FAA-7D32-4197-9A17-2FEBE6A00290}"/>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485223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F4E7-EEB3-4518-B02E-A0962B8D19B4}"/>
              </a:ext>
            </a:extLst>
          </p:cNvPr>
          <p:cNvSpPr>
            <a:spLocks noGrp="1"/>
          </p:cNvSpPr>
          <p:nvPr>
            <p:ph type="title"/>
          </p:nvPr>
        </p:nvSpPr>
        <p:spPr/>
        <p:txBody>
          <a:bodyPr/>
          <a:lstStyle/>
          <a:p>
            <a:r>
              <a:rPr lang="en-US"/>
              <a:t>Instagram Posts Table | Gemeinde Ismaning - 13 of 24</a:t>
            </a:r>
          </a:p>
        </p:txBody>
      </p:sp>
      <p:graphicFrame>
        <p:nvGraphicFramePr>
          <p:cNvPr id="5" name="Table Placeholder 4">
            <a:extLst>
              <a:ext uri="{FF2B5EF4-FFF2-40B4-BE49-F238E27FC236}">
                <a16:creationId xmlns:a16="http://schemas.microsoft.com/office/drawing/2014/main" id="{019A098F-FBF4-457E-B4C4-85C69F8DCF6A}"/>
              </a:ext>
            </a:extLst>
          </p:cNvPr>
          <p:cNvGraphicFramePr>
            <a:graphicFrameLocks noGrp="1"/>
          </p:cNvGraphicFramePr>
          <p:nvPr>
            <p:ph type="tbl" sz="quarter" idx="13"/>
            <p:extLst>
              <p:ext uri="{D42A27DB-BD31-4B8C-83A1-F6EECF244321}">
                <p14:modId xmlns:p14="http://schemas.microsoft.com/office/powerpoint/2010/main" val="16453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24805986"/>
                    </a:ext>
                  </a:extLst>
                </a:gridCol>
                <a:gridCol w="1234439">
                  <a:extLst>
                    <a:ext uri="{9D8B030D-6E8A-4147-A177-3AD203B41FA5}">
                      <a16:colId xmlns:a16="http://schemas.microsoft.com/office/drawing/2014/main" val="832136209"/>
                    </a:ext>
                  </a:extLst>
                </a:gridCol>
                <a:gridCol w="576072">
                  <a:extLst>
                    <a:ext uri="{9D8B030D-6E8A-4147-A177-3AD203B41FA5}">
                      <a16:colId xmlns:a16="http://schemas.microsoft.com/office/drawing/2014/main" val="2045890455"/>
                    </a:ext>
                  </a:extLst>
                </a:gridCol>
                <a:gridCol w="576072">
                  <a:extLst>
                    <a:ext uri="{9D8B030D-6E8A-4147-A177-3AD203B41FA5}">
                      <a16:colId xmlns:a16="http://schemas.microsoft.com/office/drawing/2014/main" val="1530846212"/>
                    </a:ext>
                  </a:extLst>
                </a:gridCol>
                <a:gridCol w="576072">
                  <a:extLst>
                    <a:ext uri="{9D8B030D-6E8A-4147-A177-3AD203B41FA5}">
                      <a16:colId xmlns:a16="http://schemas.microsoft.com/office/drawing/2014/main" val="2819357151"/>
                    </a:ext>
                  </a:extLst>
                </a:gridCol>
                <a:gridCol w="576072">
                  <a:extLst>
                    <a:ext uri="{9D8B030D-6E8A-4147-A177-3AD203B41FA5}">
                      <a16:colId xmlns:a16="http://schemas.microsoft.com/office/drawing/2014/main" val="1031132293"/>
                    </a:ext>
                  </a:extLst>
                </a:gridCol>
                <a:gridCol w="576072">
                  <a:extLst>
                    <a:ext uri="{9D8B030D-6E8A-4147-A177-3AD203B41FA5}">
                      <a16:colId xmlns:a16="http://schemas.microsoft.com/office/drawing/2014/main" val="3935679865"/>
                    </a:ext>
                  </a:extLst>
                </a:gridCol>
                <a:gridCol w="576072">
                  <a:extLst>
                    <a:ext uri="{9D8B030D-6E8A-4147-A177-3AD203B41FA5}">
                      <a16:colId xmlns:a16="http://schemas.microsoft.com/office/drawing/2014/main" val="2313736692"/>
                    </a:ext>
                  </a:extLst>
                </a:gridCol>
                <a:gridCol w="576072">
                  <a:extLst>
                    <a:ext uri="{9D8B030D-6E8A-4147-A177-3AD203B41FA5}">
                      <a16:colId xmlns:a16="http://schemas.microsoft.com/office/drawing/2014/main" val="622627407"/>
                    </a:ext>
                  </a:extLst>
                </a:gridCol>
                <a:gridCol w="576072">
                  <a:extLst>
                    <a:ext uri="{9D8B030D-6E8A-4147-A177-3AD203B41FA5}">
                      <a16:colId xmlns:a16="http://schemas.microsoft.com/office/drawing/2014/main" val="1445107114"/>
                    </a:ext>
                  </a:extLst>
                </a:gridCol>
                <a:gridCol w="576072">
                  <a:extLst>
                    <a:ext uri="{9D8B030D-6E8A-4147-A177-3AD203B41FA5}">
                      <a16:colId xmlns:a16="http://schemas.microsoft.com/office/drawing/2014/main" val="302484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079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- 2019-07-16 11:08:37 </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es im ehemaligen Wohn- und Wirtshaus der Seidl-Mühle, in dem heute die vhs Ismaning untergebracht ist, noch einen Raum im Originalzustand von 1905 gibt? 
Das „Blaue Zimmer“ vermittelt einen Eindruck davon, wie die Familie Seidl zu Beginn des 20. Jahrhunderts hier gelebt hat. Eine Wandtafel und ein kleines Hörspiel informieren die Besucher über die Familiengeschichte.
#gemeindeismaning 
#blaueszimmer
#seidl-muehle 
#esgibtwaszuentdecken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https://www.instagram.com/p/Bz-Ni04oLkW/media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473241459"/>
                  </a:ext>
                </a:extLst>
              </a:tr>
            </a:tbl>
          </a:graphicData>
        </a:graphic>
      </p:graphicFrame>
      <p:sp>
        <p:nvSpPr>
          <p:cNvPr id="4" name="Text Placeholder 3">
            <a:extLst>
              <a:ext uri="{FF2B5EF4-FFF2-40B4-BE49-F238E27FC236}">
                <a16:creationId xmlns:a16="http://schemas.microsoft.com/office/drawing/2014/main" id="{9769456B-5DD7-431D-B628-974DA43368C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286207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EB26-C54C-49FA-B80E-30EC3435DA53}"/>
              </a:ext>
            </a:extLst>
          </p:cNvPr>
          <p:cNvSpPr>
            <a:spLocks noGrp="1"/>
          </p:cNvSpPr>
          <p:nvPr>
            <p:ph type="title"/>
          </p:nvPr>
        </p:nvSpPr>
        <p:spPr/>
        <p:txBody>
          <a:bodyPr/>
          <a:lstStyle/>
          <a:p>
            <a:r>
              <a:rPr lang="en-US"/>
              <a:t>Instagram Posts Table | Gemeinde Ismaning - 14 of 24</a:t>
            </a:r>
          </a:p>
        </p:txBody>
      </p:sp>
      <p:graphicFrame>
        <p:nvGraphicFramePr>
          <p:cNvPr id="5" name="Table Placeholder 4">
            <a:extLst>
              <a:ext uri="{FF2B5EF4-FFF2-40B4-BE49-F238E27FC236}">
                <a16:creationId xmlns:a16="http://schemas.microsoft.com/office/drawing/2014/main" id="{0B122729-5407-4EF3-8AD5-6AC245E78085}"/>
              </a:ext>
            </a:extLst>
          </p:cNvPr>
          <p:cNvGraphicFramePr>
            <a:graphicFrameLocks noGrp="1"/>
          </p:cNvGraphicFramePr>
          <p:nvPr>
            <p:ph type="tbl" sz="quarter" idx="13"/>
            <p:extLst>
              <p:ext uri="{D42A27DB-BD31-4B8C-83A1-F6EECF244321}">
                <p14:modId xmlns:p14="http://schemas.microsoft.com/office/powerpoint/2010/main" val="1864854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88359315"/>
                    </a:ext>
                  </a:extLst>
                </a:gridCol>
                <a:gridCol w="1234439">
                  <a:extLst>
                    <a:ext uri="{9D8B030D-6E8A-4147-A177-3AD203B41FA5}">
                      <a16:colId xmlns:a16="http://schemas.microsoft.com/office/drawing/2014/main" val="3710918151"/>
                    </a:ext>
                  </a:extLst>
                </a:gridCol>
                <a:gridCol w="576072">
                  <a:extLst>
                    <a:ext uri="{9D8B030D-6E8A-4147-A177-3AD203B41FA5}">
                      <a16:colId xmlns:a16="http://schemas.microsoft.com/office/drawing/2014/main" val="3500644253"/>
                    </a:ext>
                  </a:extLst>
                </a:gridCol>
                <a:gridCol w="576072">
                  <a:extLst>
                    <a:ext uri="{9D8B030D-6E8A-4147-A177-3AD203B41FA5}">
                      <a16:colId xmlns:a16="http://schemas.microsoft.com/office/drawing/2014/main" val="3631594423"/>
                    </a:ext>
                  </a:extLst>
                </a:gridCol>
                <a:gridCol w="576072">
                  <a:extLst>
                    <a:ext uri="{9D8B030D-6E8A-4147-A177-3AD203B41FA5}">
                      <a16:colId xmlns:a16="http://schemas.microsoft.com/office/drawing/2014/main" val="501204597"/>
                    </a:ext>
                  </a:extLst>
                </a:gridCol>
                <a:gridCol w="576072">
                  <a:extLst>
                    <a:ext uri="{9D8B030D-6E8A-4147-A177-3AD203B41FA5}">
                      <a16:colId xmlns:a16="http://schemas.microsoft.com/office/drawing/2014/main" val="2690208932"/>
                    </a:ext>
                  </a:extLst>
                </a:gridCol>
                <a:gridCol w="576072">
                  <a:extLst>
                    <a:ext uri="{9D8B030D-6E8A-4147-A177-3AD203B41FA5}">
                      <a16:colId xmlns:a16="http://schemas.microsoft.com/office/drawing/2014/main" val="3629236404"/>
                    </a:ext>
                  </a:extLst>
                </a:gridCol>
                <a:gridCol w="576072">
                  <a:extLst>
                    <a:ext uri="{9D8B030D-6E8A-4147-A177-3AD203B41FA5}">
                      <a16:colId xmlns:a16="http://schemas.microsoft.com/office/drawing/2014/main" val="2887618377"/>
                    </a:ext>
                  </a:extLst>
                </a:gridCol>
                <a:gridCol w="576072">
                  <a:extLst>
                    <a:ext uri="{9D8B030D-6E8A-4147-A177-3AD203B41FA5}">
                      <a16:colId xmlns:a16="http://schemas.microsoft.com/office/drawing/2014/main" val="156409274"/>
                    </a:ext>
                  </a:extLst>
                </a:gridCol>
                <a:gridCol w="576072">
                  <a:extLst>
                    <a:ext uri="{9D8B030D-6E8A-4147-A177-3AD203B41FA5}">
                      <a16:colId xmlns:a16="http://schemas.microsoft.com/office/drawing/2014/main" val="2457950093"/>
                    </a:ext>
                  </a:extLst>
                </a:gridCol>
                <a:gridCol w="576072">
                  <a:extLst>
                    <a:ext uri="{9D8B030D-6E8A-4147-A177-3AD203B41FA5}">
                      <a16:colId xmlns:a16="http://schemas.microsoft.com/office/drawing/2014/main" val="3743827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116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- 2019-07-15 17:41:25 </a:t>
                      </a:r>
                      <a:r>
                        <a:rPr kumimoji="0" lang="de-DE" sz="1000" b="0" i="0" u="none" strike="noStrike" kern="1200" cap="none" spc="0" normalizeH="0" baseline="0" noProof="0">
                          <a:ln>
                            <a:noFill/>
                          </a:ln>
                          <a:solidFill>
                            <a:prstClr val="black"/>
                          </a:solidFill>
                          <a:effectLst/>
                          <a:uLnTx/>
                          <a:uFillTx/>
                          <a:latin typeface="+mn-lt"/>
                          <a:ea typeface="+mn-ea"/>
                          <a:cs typeface="+mn-cs"/>
                        </a:rPr>
                        <a:t>
 Natur trifft Gartenkultur auf einer Blühwiese mitten im Ort🌱🌸🦋🐝🐛🌿 Unser Konzept: den Mährhytmus steuern, anstelle teurer Ansaaten pflanzen wir Wildstauden und haben damit Bienennahrung.
Die Blühwiese macht auch noch was her, weil die Mähfolge nach dem zweiten Schnitt unterbrochen wird. Wir finden, dass das mit dem gedrungenen Wuchs der Wildkräuter, wie Schafgarbe oder Wiesenplatterbse, eine tolle Ausgewogenheit schafft. 🐛🦋🌸🌿🐝🌱 #gemeindeismaning 
#ismaningbluehtauf🐝🌸🌱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https://www.instagram.com/p/Bz8Vs9hoUpH/media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3751755961"/>
                  </a:ext>
                </a:extLst>
              </a:tr>
            </a:tbl>
          </a:graphicData>
        </a:graphic>
      </p:graphicFrame>
      <p:sp>
        <p:nvSpPr>
          <p:cNvPr id="4" name="Text Placeholder 3">
            <a:extLst>
              <a:ext uri="{FF2B5EF4-FFF2-40B4-BE49-F238E27FC236}">
                <a16:creationId xmlns:a16="http://schemas.microsoft.com/office/drawing/2014/main" id="{70ADE505-41D9-491B-9E66-A5F99682177B}"/>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467985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7E59-2446-460C-BECE-6334AD8EE22C}"/>
              </a:ext>
            </a:extLst>
          </p:cNvPr>
          <p:cNvSpPr>
            <a:spLocks noGrp="1"/>
          </p:cNvSpPr>
          <p:nvPr>
            <p:ph type="title"/>
          </p:nvPr>
        </p:nvSpPr>
        <p:spPr/>
        <p:txBody>
          <a:bodyPr/>
          <a:lstStyle/>
          <a:p>
            <a:r>
              <a:rPr lang="en-US"/>
              <a:t>Instagram Posts Table | Gemeinde Ismaning - 15 of 24</a:t>
            </a:r>
          </a:p>
        </p:txBody>
      </p:sp>
      <p:graphicFrame>
        <p:nvGraphicFramePr>
          <p:cNvPr id="5" name="Table Placeholder 4">
            <a:extLst>
              <a:ext uri="{FF2B5EF4-FFF2-40B4-BE49-F238E27FC236}">
                <a16:creationId xmlns:a16="http://schemas.microsoft.com/office/drawing/2014/main" id="{3C1648DD-BAD8-45A8-84E4-6123CCF4C2B4}"/>
              </a:ext>
            </a:extLst>
          </p:cNvPr>
          <p:cNvGraphicFramePr>
            <a:graphicFrameLocks noGrp="1"/>
          </p:cNvGraphicFramePr>
          <p:nvPr>
            <p:ph type="tbl" sz="quarter" idx="13"/>
            <p:extLst>
              <p:ext uri="{D42A27DB-BD31-4B8C-83A1-F6EECF244321}">
                <p14:modId xmlns:p14="http://schemas.microsoft.com/office/powerpoint/2010/main" val="3629426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23826017"/>
                    </a:ext>
                  </a:extLst>
                </a:gridCol>
                <a:gridCol w="1234439">
                  <a:extLst>
                    <a:ext uri="{9D8B030D-6E8A-4147-A177-3AD203B41FA5}">
                      <a16:colId xmlns:a16="http://schemas.microsoft.com/office/drawing/2014/main" val="3338740450"/>
                    </a:ext>
                  </a:extLst>
                </a:gridCol>
                <a:gridCol w="576072">
                  <a:extLst>
                    <a:ext uri="{9D8B030D-6E8A-4147-A177-3AD203B41FA5}">
                      <a16:colId xmlns:a16="http://schemas.microsoft.com/office/drawing/2014/main" val="4057761420"/>
                    </a:ext>
                  </a:extLst>
                </a:gridCol>
                <a:gridCol w="576072">
                  <a:extLst>
                    <a:ext uri="{9D8B030D-6E8A-4147-A177-3AD203B41FA5}">
                      <a16:colId xmlns:a16="http://schemas.microsoft.com/office/drawing/2014/main" val="1121103722"/>
                    </a:ext>
                  </a:extLst>
                </a:gridCol>
                <a:gridCol w="576072">
                  <a:extLst>
                    <a:ext uri="{9D8B030D-6E8A-4147-A177-3AD203B41FA5}">
                      <a16:colId xmlns:a16="http://schemas.microsoft.com/office/drawing/2014/main" val="3959501845"/>
                    </a:ext>
                  </a:extLst>
                </a:gridCol>
                <a:gridCol w="576072">
                  <a:extLst>
                    <a:ext uri="{9D8B030D-6E8A-4147-A177-3AD203B41FA5}">
                      <a16:colId xmlns:a16="http://schemas.microsoft.com/office/drawing/2014/main" val="125088407"/>
                    </a:ext>
                  </a:extLst>
                </a:gridCol>
                <a:gridCol w="576072">
                  <a:extLst>
                    <a:ext uri="{9D8B030D-6E8A-4147-A177-3AD203B41FA5}">
                      <a16:colId xmlns:a16="http://schemas.microsoft.com/office/drawing/2014/main" val="420788090"/>
                    </a:ext>
                  </a:extLst>
                </a:gridCol>
                <a:gridCol w="576072">
                  <a:extLst>
                    <a:ext uri="{9D8B030D-6E8A-4147-A177-3AD203B41FA5}">
                      <a16:colId xmlns:a16="http://schemas.microsoft.com/office/drawing/2014/main" val="1841012"/>
                    </a:ext>
                  </a:extLst>
                </a:gridCol>
                <a:gridCol w="576072">
                  <a:extLst>
                    <a:ext uri="{9D8B030D-6E8A-4147-A177-3AD203B41FA5}">
                      <a16:colId xmlns:a16="http://schemas.microsoft.com/office/drawing/2014/main" val="3684679983"/>
                    </a:ext>
                  </a:extLst>
                </a:gridCol>
                <a:gridCol w="576072">
                  <a:extLst>
                    <a:ext uri="{9D8B030D-6E8A-4147-A177-3AD203B41FA5}">
                      <a16:colId xmlns:a16="http://schemas.microsoft.com/office/drawing/2014/main" val="1201298216"/>
                    </a:ext>
                  </a:extLst>
                </a:gridCol>
                <a:gridCol w="576072">
                  <a:extLst>
                    <a:ext uri="{9D8B030D-6E8A-4147-A177-3AD203B41FA5}">
                      <a16:colId xmlns:a16="http://schemas.microsoft.com/office/drawing/2014/main" val="915826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985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- 2019-07-12 17:48:59 </a:t>
                      </a:r>
                      <a:r>
                        <a:rPr kumimoji="0" lang="en-US" sz="1000" b="0" i="0" u="none" strike="noStrike" kern="1200" cap="none" spc="0" normalizeH="0" baseline="0" noProof="0">
                          <a:ln>
                            <a:noFill/>
                          </a:ln>
                          <a:solidFill>
                            <a:prstClr val="black"/>
                          </a:solidFill>
                          <a:effectLst/>
                          <a:uLnTx/>
                          <a:uFillTx/>
                          <a:latin typeface="+mn-lt"/>
                          <a:ea typeface="+mn-ea"/>
                          <a:cs typeface="+mn-cs"/>
                        </a:rPr>
                        <a:t>
 Mächtig was los im Hallenbad Ismaning!
#gemeindeismaning 
#hallenbadismaning 
#tagdesschwimmens
@gong96.3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https://www.instagram.com/p/Bz0oLzyopBJ/media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extLst>
                  <a:ext uri="{0D108BD9-81ED-4DB2-BD59-A6C34878D82A}">
                    <a16:rowId xmlns:a16="http://schemas.microsoft.com/office/drawing/2014/main" val="340025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- 2019-07-09 19:40:47 </a:t>
                      </a:r>
                      <a:r>
                        <a:rPr kumimoji="0" lang="en-US" sz="1000" b="0" i="0" u="none" strike="noStrike" kern="1200" cap="none" spc="0" normalizeH="0" baseline="0" noProof="0">
                          <a:ln>
                            <a:noFill/>
                          </a:ln>
                          <a:solidFill>
                            <a:prstClr val="black"/>
                          </a:solidFill>
                          <a:effectLst/>
                          <a:uLnTx/>
                          <a:uFillTx/>
                          <a:latin typeface="+mn-lt"/>
                          <a:ea typeface="+mn-ea"/>
                          <a:cs typeface="+mn-cs"/>
                        </a:rPr>
                        <a:t>
 ...weils grad so schön blüht🌱🦋🐛🐝🌸 - ein Foto einer der ersten Blühflächen.
#gemeindeismaning 
#ismaningbluehtauf🐝🌸🌱 #bluehflaechen🌸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https://www.instagram.com/p/BztGmBgoYtn/media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493095416"/>
                  </a:ext>
                </a:extLst>
              </a:tr>
            </a:tbl>
          </a:graphicData>
        </a:graphic>
      </p:graphicFrame>
      <p:sp>
        <p:nvSpPr>
          <p:cNvPr id="4" name="Text Placeholder 3">
            <a:extLst>
              <a:ext uri="{FF2B5EF4-FFF2-40B4-BE49-F238E27FC236}">
                <a16:creationId xmlns:a16="http://schemas.microsoft.com/office/drawing/2014/main" id="{625D65E9-839C-444C-9628-F09E59FF2D70}"/>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816768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782F-6A70-4967-82B9-8C148FB9C85A}"/>
              </a:ext>
            </a:extLst>
          </p:cNvPr>
          <p:cNvSpPr>
            <a:spLocks noGrp="1"/>
          </p:cNvSpPr>
          <p:nvPr>
            <p:ph type="title"/>
          </p:nvPr>
        </p:nvSpPr>
        <p:spPr/>
        <p:txBody>
          <a:bodyPr/>
          <a:lstStyle/>
          <a:p>
            <a:r>
              <a:rPr lang="en-US"/>
              <a:t>Instagram Posts Table | Gemeinde Ismaning - 16 of 24</a:t>
            </a:r>
          </a:p>
        </p:txBody>
      </p:sp>
      <p:graphicFrame>
        <p:nvGraphicFramePr>
          <p:cNvPr id="5" name="Table Placeholder 4">
            <a:extLst>
              <a:ext uri="{FF2B5EF4-FFF2-40B4-BE49-F238E27FC236}">
                <a16:creationId xmlns:a16="http://schemas.microsoft.com/office/drawing/2014/main" id="{3722A4E6-5322-49F0-AC7B-62FE2953D026}"/>
              </a:ext>
            </a:extLst>
          </p:cNvPr>
          <p:cNvGraphicFramePr>
            <a:graphicFrameLocks noGrp="1"/>
          </p:cNvGraphicFramePr>
          <p:nvPr>
            <p:ph type="tbl" sz="quarter" idx="13"/>
            <p:extLst>
              <p:ext uri="{D42A27DB-BD31-4B8C-83A1-F6EECF244321}">
                <p14:modId xmlns:p14="http://schemas.microsoft.com/office/powerpoint/2010/main" val="303191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15548939"/>
                    </a:ext>
                  </a:extLst>
                </a:gridCol>
                <a:gridCol w="1234439">
                  <a:extLst>
                    <a:ext uri="{9D8B030D-6E8A-4147-A177-3AD203B41FA5}">
                      <a16:colId xmlns:a16="http://schemas.microsoft.com/office/drawing/2014/main" val="3907320217"/>
                    </a:ext>
                  </a:extLst>
                </a:gridCol>
                <a:gridCol w="576072">
                  <a:extLst>
                    <a:ext uri="{9D8B030D-6E8A-4147-A177-3AD203B41FA5}">
                      <a16:colId xmlns:a16="http://schemas.microsoft.com/office/drawing/2014/main" val="2321729190"/>
                    </a:ext>
                  </a:extLst>
                </a:gridCol>
                <a:gridCol w="576072">
                  <a:extLst>
                    <a:ext uri="{9D8B030D-6E8A-4147-A177-3AD203B41FA5}">
                      <a16:colId xmlns:a16="http://schemas.microsoft.com/office/drawing/2014/main" val="2414816046"/>
                    </a:ext>
                  </a:extLst>
                </a:gridCol>
                <a:gridCol w="576072">
                  <a:extLst>
                    <a:ext uri="{9D8B030D-6E8A-4147-A177-3AD203B41FA5}">
                      <a16:colId xmlns:a16="http://schemas.microsoft.com/office/drawing/2014/main" val="1625937815"/>
                    </a:ext>
                  </a:extLst>
                </a:gridCol>
                <a:gridCol w="576072">
                  <a:extLst>
                    <a:ext uri="{9D8B030D-6E8A-4147-A177-3AD203B41FA5}">
                      <a16:colId xmlns:a16="http://schemas.microsoft.com/office/drawing/2014/main" val="3647937316"/>
                    </a:ext>
                  </a:extLst>
                </a:gridCol>
                <a:gridCol w="576072">
                  <a:extLst>
                    <a:ext uri="{9D8B030D-6E8A-4147-A177-3AD203B41FA5}">
                      <a16:colId xmlns:a16="http://schemas.microsoft.com/office/drawing/2014/main" val="2073817180"/>
                    </a:ext>
                  </a:extLst>
                </a:gridCol>
                <a:gridCol w="576072">
                  <a:extLst>
                    <a:ext uri="{9D8B030D-6E8A-4147-A177-3AD203B41FA5}">
                      <a16:colId xmlns:a16="http://schemas.microsoft.com/office/drawing/2014/main" val="2814884529"/>
                    </a:ext>
                  </a:extLst>
                </a:gridCol>
                <a:gridCol w="576072">
                  <a:extLst>
                    <a:ext uri="{9D8B030D-6E8A-4147-A177-3AD203B41FA5}">
                      <a16:colId xmlns:a16="http://schemas.microsoft.com/office/drawing/2014/main" val="504219462"/>
                    </a:ext>
                  </a:extLst>
                </a:gridCol>
                <a:gridCol w="576072">
                  <a:extLst>
                    <a:ext uri="{9D8B030D-6E8A-4147-A177-3AD203B41FA5}">
                      <a16:colId xmlns:a16="http://schemas.microsoft.com/office/drawing/2014/main" val="773365773"/>
                    </a:ext>
                  </a:extLst>
                </a:gridCol>
                <a:gridCol w="576072">
                  <a:extLst>
                    <a:ext uri="{9D8B030D-6E8A-4147-A177-3AD203B41FA5}">
                      <a16:colId xmlns:a16="http://schemas.microsoft.com/office/drawing/2014/main" val="9151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82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- 2019-07-08 20:47:36 </a:t>
                      </a:r>
                      <a:r>
                        <a:rPr kumimoji="0" lang="de-DE" sz="1000" b="0" i="0" u="none" strike="noStrike" kern="1200" cap="none" spc="0" normalizeH="0" baseline="0" noProof="0">
                          <a:ln>
                            <a:noFill/>
                          </a:ln>
                          <a:solidFill>
                            <a:prstClr val="black"/>
                          </a:solidFill>
                          <a:effectLst/>
                          <a:uLnTx/>
                          <a:uFillTx/>
                          <a:latin typeface="+mn-lt"/>
                          <a:ea typeface="+mn-ea"/>
                          <a:cs typeface="+mn-cs"/>
                        </a:rPr>
                        <a:t>
 Auch in diesem Sommer veranstalten die Kunsteinrichtungen im Schlosspark wieder einen „Tag der offenen Tür“. Am kommenden Sonntag, 14. Juli, ist es soweit - von 13 bis 17 Uhr können Sie bei freiem Eintritt das Schlossmuseum, das Kallmann-Museum und die Galerie im Schlosspavillon besuchen.
Vor den Museen bieten unsere Freunde von Bohneundblech und L'Apetta Salaretta Kaffee, Waffeln, Aperitifi und vieles mehr an.
#gemeindeismaning 
#kulturimschlosspark 
#tagderoffenenmuseen
#kallmannmuseum 
#schlossmuseumismaning 
#galerieimschlosspavillon 
#schlossparkismaning🌳 
@lapetta_salaretta 
@bohneundblech
@kallmannmuseum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https://www.instagram.com/p/BzqpchyoxJX/media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3232294729"/>
                  </a:ext>
                </a:extLst>
              </a:tr>
            </a:tbl>
          </a:graphicData>
        </a:graphic>
      </p:graphicFrame>
      <p:sp>
        <p:nvSpPr>
          <p:cNvPr id="4" name="Text Placeholder 3">
            <a:extLst>
              <a:ext uri="{FF2B5EF4-FFF2-40B4-BE49-F238E27FC236}">
                <a16:creationId xmlns:a16="http://schemas.microsoft.com/office/drawing/2014/main" id="{D751027C-713B-44CE-B562-37DD755BCEDF}"/>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963349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D52D-F95B-47C0-B5EE-B383C3020E95}"/>
              </a:ext>
            </a:extLst>
          </p:cNvPr>
          <p:cNvSpPr>
            <a:spLocks noGrp="1"/>
          </p:cNvSpPr>
          <p:nvPr>
            <p:ph type="title"/>
          </p:nvPr>
        </p:nvSpPr>
        <p:spPr/>
        <p:txBody>
          <a:bodyPr/>
          <a:lstStyle/>
          <a:p>
            <a:r>
              <a:rPr lang="en-US"/>
              <a:t>Instagram Posts Table | Gemeinde Ismaning - 17 of 24</a:t>
            </a:r>
          </a:p>
        </p:txBody>
      </p:sp>
      <p:graphicFrame>
        <p:nvGraphicFramePr>
          <p:cNvPr id="5" name="Table Placeholder 4">
            <a:extLst>
              <a:ext uri="{FF2B5EF4-FFF2-40B4-BE49-F238E27FC236}">
                <a16:creationId xmlns:a16="http://schemas.microsoft.com/office/drawing/2014/main" id="{EF8A4C9F-0FEA-44F3-A1C5-1732E05E49D7}"/>
              </a:ext>
            </a:extLst>
          </p:cNvPr>
          <p:cNvGraphicFramePr>
            <a:graphicFrameLocks noGrp="1"/>
          </p:cNvGraphicFramePr>
          <p:nvPr>
            <p:ph type="tbl" sz="quarter" idx="13"/>
            <p:extLst>
              <p:ext uri="{D42A27DB-BD31-4B8C-83A1-F6EECF244321}">
                <p14:modId xmlns:p14="http://schemas.microsoft.com/office/powerpoint/2010/main" val="123982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6400306"/>
                    </a:ext>
                  </a:extLst>
                </a:gridCol>
                <a:gridCol w="1234439">
                  <a:extLst>
                    <a:ext uri="{9D8B030D-6E8A-4147-A177-3AD203B41FA5}">
                      <a16:colId xmlns:a16="http://schemas.microsoft.com/office/drawing/2014/main" val="666743736"/>
                    </a:ext>
                  </a:extLst>
                </a:gridCol>
                <a:gridCol w="576072">
                  <a:extLst>
                    <a:ext uri="{9D8B030D-6E8A-4147-A177-3AD203B41FA5}">
                      <a16:colId xmlns:a16="http://schemas.microsoft.com/office/drawing/2014/main" val="202171456"/>
                    </a:ext>
                  </a:extLst>
                </a:gridCol>
                <a:gridCol w="576072">
                  <a:extLst>
                    <a:ext uri="{9D8B030D-6E8A-4147-A177-3AD203B41FA5}">
                      <a16:colId xmlns:a16="http://schemas.microsoft.com/office/drawing/2014/main" val="1354184062"/>
                    </a:ext>
                  </a:extLst>
                </a:gridCol>
                <a:gridCol w="576072">
                  <a:extLst>
                    <a:ext uri="{9D8B030D-6E8A-4147-A177-3AD203B41FA5}">
                      <a16:colId xmlns:a16="http://schemas.microsoft.com/office/drawing/2014/main" val="3067233995"/>
                    </a:ext>
                  </a:extLst>
                </a:gridCol>
                <a:gridCol w="576072">
                  <a:extLst>
                    <a:ext uri="{9D8B030D-6E8A-4147-A177-3AD203B41FA5}">
                      <a16:colId xmlns:a16="http://schemas.microsoft.com/office/drawing/2014/main" val="1453123868"/>
                    </a:ext>
                  </a:extLst>
                </a:gridCol>
                <a:gridCol w="576072">
                  <a:extLst>
                    <a:ext uri="{9D8B030D-6E8A-4147-A177-3AD203B41FA5}">
                      <a16:colId xmlns:a16="http://schemas.microsoft.com/office/drawing/2014/main" val="299974615"/>
                    </a:ext>
                  </a:extLst>
                </a:gridCol>
                <a:gridCol w="576072">
                  <a:extLst>
                    <a:ext uri="{9D8B030D-6E8A-4147-A177-3AD203B41FA5}">
                      <a16:colId xmlns:a16="http://schemas.microsoft.com/office/drawing/2014/main" val="1842995003"/>
                    </a:ext>
                  </a:extLst>
                </a:gridCol>
                <a:gridCol w="576072">
                  <a:extLst>
                    <a:ext uri="{9D8B030D-6E8A-4147-A177-3AD203B41FA5}">
                      <a16:colId xmlns:a16="http://schemas.microsoft.com/office/drawing/2014/main" val="1019683909"/>
                    </a:ext>
                  </a:extLst>
                </a:gridCol>
                <a:gridCol w="576072">
                  <a:extLst>
                    <a:ext uri="{9D8B030D-6E8A-4147-A177-3AD203B41FA5}">
                      <a16:colId xmlns:a16="http://schemas.microsoft.com/office/drawing/2014/main" val="1343695842"/>
                    </a:ext>
                  </a:extLst>
                </a:gridCol>
                <a:gridCol w="576072">
                  <a:extLst>
                    <a:ext uri="{9D8B030D-6E8A-4147-A177-3AD203B41FA5}">
                      <a16:colId xmlns:a16="http://schemas.microsoft.com/office/drawing/2014/main" val="1896804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570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21:24:16 </a:t>
                      </a:r>
                      <a:r>
                        <a:rPr kumimoji="0" lang="de-DE" sz="1000" b="0" i="0" u="none" strike="noStrike" kern="1200" cap="none" spc="0" normalizeH="0" baseline="0" noProof="0">
                          <a:ln>
                            <a:noFill/>
                          </a:ln>
                          <a:solidFill>
                            <a:prstClr val="black"/>
                          </a:solidFill>
                          <a:effectLst/>
                          <a:uLnTx/>
                          <a:uFillTx/>
                          <a:latin typeface="+mn-lt"/>
                          <a:ea typeface="+mn-ea"/>
                          <a:cs typeface="+mn-cs"/>
                        </a:rPr>
                        <a:t>
 Kulturfest in Ismaning 
Von 19. bis 21. Juli feiern wir rund um die #Seidl-Mühle
Das gastronomische Angebot ist sehr abwechslungsreich, aber vor allem lecker!
@lapetta_salaretta 
@heimat_foodtruck 
@creperie_lescrepes.de 
@brauereigenossenschaftismaning 
Nehmen Sie Platz an den gedeckten Tischen und nutzen Sie die 300 Sitzplätze vor Ort.
Mehr Infos unter ismaning.de
#gemeindeismaning
#gemeindeleben
#kulturinismaning
#kulturfest
#seidl-muehle 
#openair
#anderfrischenluft
#musik
#tanz
#multimedia
#undnochvielmehr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https://www.instagram.com/p/Bzi_QXoIaS3/media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702812488"/>
                  </a:ext>
                </a:extLst>
              </a:tr>
            </a:tbl>
          </a:graphicData>
        </a:graphic>
      </p:graphicFrame>
      <p:sp>
        <p:nvSpPr>
          <p:cNvPr id="4" name="Text Placeholder 3">
            <a:extLst>
              <a:ext uri="{FF2B5EF4-FFF2-40B4-BE49-F238E27FC236}">
                <a16:creationId xmlns:a16="http://schemas.microsoft.com/office/drawing/2014/main" id="{05080BBC-DF13-4AA4-9909-C8BFC5FE3B9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10697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9062-C264-4C25-BAEC-6F4A9635AAF0}"/>
              </a:ext>
            </a:extLst>
          </p:cNvPr>
          <p:cNvSpPr>
            <a:spLocks noGrp="1"/>
          </p:cNvSpPr>
          <p:nvPr>
            <p:ph type="title"/>
          </p:nvPr>
        </p:nvSpPr>
        <p:spPr/>
        <p:txBody>
          <a:bodyPr/>
          <a:lstStyle/>
          <a:p>
            <a:r>
              <a:rPr lang="en-US"/>
              <a:t>Instagram Posts Table | Gemeinde Ismaning - 18 of 24</a:t>
            </a:r>
          </a:p>
        </p:txBody>
      </p:sp>
      <p:graphicFrame>
        <p:nvGraphicFramePr>
          <p:cNvPr id="5" name="Table Placeholder 4">
            <a:extLst>
              <a:ext uri="{FF2B5EF4-FFF2-40B4-BE49-F238E27FC236}">
                <a16:creationId xmlns:a16="http://schemas.microsoft.com/office/drawing/2014/main" id="{433557B6-9B50-4580-8F1B-3562A7979ACC}"/>
              </a:ext>
            </a:extLst>
          </p:cNvPr>
          <p:cNvGraphicFramePr>
            <a:graphicFrameLocks noGrp="1"/>
          </p:cNvGraphicFramePr>
          <p:nvPr>
            <p:ph type="tbl" sz="quarter" idx="13"/>
            <p:extLst>
              <p:ext uri="{D42A27DB-BD31-4B8C-83A1-F6EECF244321}">
                <p14:modId xmlns:p14="http://schemas.microsoft.com/office/powerpoint/2010/main" val="233135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82663770"/>
                    </a:ext>
                  </a:extLst>
                </a:gridCol>
                <a:gridCol w="1234439">
                  <a:extLst>
                    <a:ext uri="{9D8B030D-6E8A-4147-A177-3AD203B41FA5}">
                      <a16:colId xmlns:a16="http://schemas.microsoft.com/office/drawing/2014/main" val="4257290501"/>
                    </a:ext>
                  </a:extLst>
                </a:gridCol>
                <a:gridCol w="576072">
                  <a:extLst>
                    <a:ext uri="{9D8B030D-6E8A-4147-A177-3AD203B41FA5}">
                      <a16:colId xmlns:a16="http://schemas.microsoft.com/office/drawing/2014/main" val="3504179201"/>
                    </a:ext>
                  </a:extLst>
                </a:gridCol>
                <a:gridCol w="576072">
                  <a:extLst>
                    <a:ext uri="{9D8B030D-6E8A-4147-A177-3AD203B41FA5}">
                      <a16:colId xmlns:a16="http://schemas.microsoft.com/office/drawing/2014/main" val="3142277039"/>
                    </a:ext>
                  </a:extLst>
                </a:gridCol>
                <a:gridCol w="576072">
                  <a:extLst>
                    <a:ext uri="{9D8B030D-6E8A-4147-A177-3AD203B41FA5}">
                      <a16:colId xmlns:a16="http://schemas.microsoft.com/office/drawing/2014/main" val="1470278272"/>
                    </a:ext>
                  </a:extLst>
                </a:gridCol>
                <a:gridCol w="576072">
                  <a:extLst>
                    <a:ext uri="{9D8B030D-6E8A-4147-A177-3AD203B41FA5}">
                      <a16:colId xmlns:a16="http://schemas.microsoft.com/office/drawing/2014/main" val="3967379085"/>
                    </a:ext>
                  </a:extLst>
                </a:gridCol>
                <a:gridCol w="576072">
                  <a:extLst>
                    <a:ext uri="{9D8B030D-6E8A-4147-A177-3AD203B41FA5}">
                      <a16:colId xmlns:a16="http://schemas.microsoft.com/office/drawing/2014/main" val="734967710"/>
                    </a:ext>
                  </a:extLst>
                </a:gridCol>
                <a:gridCol w="576072">
                  <a:extLst>
                    <a:ext uri="{9D8B030D-6E8A-4147-A177-3AD203B41FA5}">
                      <a16:colId xmlns:a16="http://schemas.microsoft.com/office/drawing/2014/main" val="1878009710"/>
                    </a:ext>
                  </a:extLst>
                </a:gridCol>
                <a:gridCol w="576072">
                  <a:extLst>
                    <a:ext uri="{9D8B030D-6E8A-4147-A177-3AD203B41FA5}">
                      <a16:colId xmlns:a16="http://schemas.microsoft.com/office/drawing/2014/main" val="3030978885"/>
                    </a:ext>
                  </a:extLst>
                </a:gridCol>
                <a:gridCol w="576072">
                  <a:extLst>
                    <a:ext uri="{9D8B030D-6E8A-4147-A177-3AD203B41FA5}">
                      <a16:colId xmlns:a16="http://schemas.microsoft.com/office/drawing/2014/main" val="748429586"/>
                    </a:ext>
                  </a:extLst>
                </a:gridCol>
                <a:gridCol w="576072">
                  <a:extLst>
                    <a:ext uri="{9D8B030D-6E8A-4147-A177-3AD203B41FA5}">
                      <a16:colId xmlns:a16="http://schemas.microsoft.com/office/drawing/2014/main" val="197467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3400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20:58:47 </a:t>
                      </a:r>
                      <a:r>
                        <a:rPr kumimoji="0" lang="de-DE" sz="1000" b="0" i="0" u="none" strike="noStrike" kern="1200" cap="none" spc="0" normalizeH="0" baseline="0" noProof="0">
                          <a:ln>
                            <a:noFill/>
                          </a:ln>
                          <a:solidFill>
                            <a:prstClr val="black"/>
                          </a:solidFill>
                          <a:effectLst/>
                          <a:uLnTx/>
                          <a:uFillTx/>
                          <a:latin typeface="+mn-lt"/>
                          <a:ea typeface="+mn-ea"/>
                          <a:cs typeface="+mn-cs"/>
                        </a:rPr>
                        <a:t>
 Im Juli feiern wir in Ismaning einen ganz besonderen Geburtstag!
Unser kultureller Treffpunkt – das Kultur- und Bildungszentrum Seidl-Mühle – wird zehn Jahre. 
Diese wunderbaren zehn Jahre im Zeichen des kulturellen Austausches möchten wir angemessen an drei aufeinander folgenden Tagen, vom 19. bis zum 21. Juli 2019, im Kultur- und Bildungszentrum Seidl-Mühle in der Mühlenstraße 15-19 in Ismaning zelebrieren! 
Feiern Sie mit uns und freuen Sie sich auf ein sehr vielfältiges Programm. Mehr Infos auf ismaning.de
Wir freuen uns auf Ihren Besuch. 💜💜💜 #gemeindeismaning
#gemeindeleben
#kulturinismaning
#kulturfest
#seidl-muehle 
#openair
#anderfrischenluft
#musik
#tanz
#multimedia
#undnochvielmehr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https://www.instagram.com/p/Bzi8VtvIYT9/media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3064401339"/>
                  </a:ext>
                </a:extLst>
              </a:tr>
            </a:tbl>
          </a:graphicData>
        </a:graphic>
      </p:graphicFrame>
      <p:sp>
        <p:nvSpPr>
          <p:cNvPr id="4" name="Text Placeholder 3">
            <a:extLst>
              <a:ext uri="{FF2B5EF4-FFF2-40B4-BE49-F238E27FC236}">
                <a16:creationId xmlns:a16="http://schemas.microsoft.com/office/drawing/2014/main" id="{1EBD73A6-1A94-414A-BFD7-BFD7556F1FA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40370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F27D9-4EB1-473A-BAE1-8D84BA939DD4}"/>
              </a:ext>
            </a:extLst>
          </p:cNvPr>
          <p:cNvSpPr>
            <a:spLocks noGrp="1"/>
          </p:cNvSpPr>
          <p:nvPr>
            <p:ph type="title"/>
          </p:nvPr>
        </p:nvSpPr>
        <p:spPr/>
        <p:txBody>
          <a:bodyPr/>
          <a:lstStyle/>
          <a:p>
            <a:r>
              <a:rPr lang="en-US"/>
              <a:t>Instagram Posts Table | Gemeinde Ismaning - 19 of 24</a:t>
            </a:r>
          </a:p>
        </p:txBody>
      </p:sp>
      <p:graphicFrame>
        <p:nvGraphicFramePr>
          <p:cNvPr id="5" name="Table Placeholder 4">
            <a:extLst>
              <a:ext uri="{FF2B5EF4-FFF2-40B4-BE49-F238E27FC236}">
                <a16:creationId xmlns:a16="http://schemas.microsoft.com/office/drawing/2014/main" id="{FF51E7D5-A869-4801-BA24-AF99ADA575D7}"/>
              </a:ext>
            </a:extLst>
          </p:cNvPr>
          <p:cNvGraphicFramePr>
            <a:graphicFrameLocks noGrp="1"/>
          </p:cNvGraphicFramePr>
          <p:nvPr>
            <p:ph type="tbl" sz="quarter" idx="13"/>
            <p:extLst>
              <p:ext uri="{D42A27DB-BD31-4B8C-83A1-F6EECF244321}">
                <p14:modId xmlns:p14="http://schemas.microsoft.com/office/powerpoint/2010/main" val="149711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59594252"/>
                    </a:ext>
                  </a:extLst>
                </a:gridCol>
                <a:gridCol w="1234439">
                  <a:extLst>
                    <a:ext uri="{9D8B030D-6E8A-4147-A177-3AD203B41FA5}">
                      <a16:colId xmlns:a16="http://schemas.microsoft.com/office/drawing/2014/main" val="1070400726"/>
                    </a:ext>
                  </a:extLst>
                </a:gridCol>
                <a:gridCol w="576072">
                  <a:extLst>
                    <a:ext uri="{9D8B030D-6E8A-4147-A177-3AD203B41FA5}">
                      <a16:colId xmlns:a16="http://schemas.microsoft.com/office/drawing/2014/main" val="139122482"/>
                    </a:ext>
                  </a:extLst>
                </a:gridCol>
                <a:gridCol w="576072">
                  <a:extLst>
                    <a:ext uri="{9D8B030D-6E8A-4147-A177-3AD203B41FA5}">
                      <a16:colId xmlns:a16="http://schemas.microsoft.com/office/drawing/2014/main" val="2175625378"/>
                    </a:ext>
                  </a:extLst>
                </a:gridCol>
                <a:gridCol w="576072">
                  <a:extLst>
                    <a:ext uri="{9D8B030D-6E8A-4147-A177-3AD203B41FA5}">
                      <a16:colId xmlns:a16="http://schemas.microsoft.com/office/drawing/2014/main" val="86517215"/>
                    </a:ext>
                  </a:extLst>
                </a:gridCol>
                <a:gridCol w="576072">
                  <a:extLst>
                    <a:ext uri="{9D8B030D-6E8A-4147-A177-3AD203B41FA5}">
                      <a16:colId xmlns:a16="http://schemas.microsoft.com/office/drawing/2014/main" val="2233567818"/>
                    </a:ext>
                  </a:extLst>
                </a:gridCol>
                <a:gridCol w="576072">
                  <a:extLst>
                    <a:ext uri="{9D8B030D-6E8A-4147-A177-3AD203B41FA5}">
                      <a16:colId xmlns:a16="http://schemas.microsoft.com/office/drawing/2014/main" val="2330560763"/>
                    </a:ext>
                  </a:extLst>
                </a:gridCol>
                <a:gridCol w="576072">
                  <a:extLst>
                    <a:ext uri="{9D8B030D-6E8A-4147-A177-3AD203B41FA5}">
                      <a16:colId xmlns:a16="http://schemas.microsoft.com/office/drawing/2014/main" val="1562203404"/>
                    </a:ext>
                  </a:extLst>
                </a:gridCol>
                <a:gridCol w="576072">
                  <a:extLst>
                    <a:ext uri="{9D8B030D-6E8A-4147-A177-3AD203B41FA5}">
                      <a16:colId xmlns:a16="http://schemas.microsoft.com/office/drawing/2014/main" val="3418968557"/>
                    </a:ext>
                  </a:extLst>
                </a:gridCol>
                <a:gridCol w="576072">
                  <a:extLst>
                    <a:ext uri="{9D8B030D-6E8A-4147-A177-3AD203B41FA5}">
                      <a16:colId xmlns:a16="http://schemas.microsoft.com/office/drawing/2014/main" val="2527315545"/>
                    </a:ext>
                  </a:extLst>
                </a:gridCol>
                <a:gridCol w="576072">
                  <a:extLst>
                    <a:ext uri="{9D8B030D-6E8A-4147-A177-3AD203B41FA5}">
                      <a16:colId xmlns:a16="http://schemas.microsoft.com/office/drawing/2014/main" val="90431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7571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08:15:43 </a:t>
                      </a:r>
                      <a:r>
                        <a:rPr kumimoji="0" lang="de-DE" sz="1000" b="0" i="0" u="none" strike="noStrike" kern="1200" cap="none" spc="0" normalizeH="0" baseline="0" noProof="0">
                          <a:ln>
                            <a:noFill/>
                          </a:ln>
                          <a:solidFill>
                            <a:prstClr val="black"/>
                          </a:solidFill>
                          <a:effectLst/>
                          <a:uLnTx/>
                          <a:uFillTx/>
                          <a:latin typeface="+mn-lt"/>
                          <a:ea typeface="+mn-ea"/>
                          <a:cs typeface="+mn-cs"/>
                        </a:rPr>
                        <a:t>
 Ismaqua – der gesunde Durstlöscher aus dem eigenen Wasserhahn💧
Gerade bei hitzigen Temperaturen von bis zu 35°C sollten wir viel trinken – am besten Wasser! 
Ismaqua – das erfrischend-reine Trinkwasser aus einer Tiefe von 120 Metern - bietet den Ismaningern eine deutlich bessere Qualität als manches Mineralwasser aus dem Supermarkt – zu geringerem Preis! 💧💧💧
Die Gemeindewerke Ismaning stellen ihren Einwohnern täglich beste Wasserqualität zur Verfügung. Die strengen Richt- und Grenzwerte der Trinkwasserverordnung, die im Übrigen höheren Anforderungen entsprechen als bei Mineralwasser, werden stets eingehalten.
💧💧💧
Die Güte des Ismaquas ist so hochwertig, dass es sogar für die Zubereitung von Säuglingsnahrung empfohlen wird. Wöchentlich wird die Trinkwasserqualität an wechselnden Zapfstellen im Gemeindegebiet untersucht. 💧💧💧
Wer Leitungswasser trinkt:
🚰spart jede Menge Geld und Schleppereien.
🚰nimmt wertvolle Mineralstoffe zu sich: Calcium und Magnesium (zusammen sorgen sie für gesunde Knochen, Nerven und Muskeln), Fluorid (trägt zur Härtung von Zähnen und Knochen bei).
🚰vermeidet Verpackungen und andere Ressourcen.
🚰leistet einen Beitrag zum Umwelt- und Klimaschutz.
🚰kann sich auf hervorragende Qualität verlassen. 💧💧💧
Außerdem gut zu wissen:
Das Ismaninger Wasser gilt gemäß des Waschmittelgesetzes als weiches Wasser. Demnach ist keine Wasserbehandlung im Haushalt (z.B. Enthärtung mit Ionenaustauscher, Dosierung von Phosphaten oder Silikaten etc.) notwendig. 💧💧💧
Für diejenigen, die nicht auf das Sprudeln im Glas verzichten möchten: Handelsübliche Wasseraufbereitungssysteme können dem stillen Leitungswasser mit nur einem Knopfdruck Kohlendioxid (CO2) hinzufügen. Letzteres verbindet sich mit dem Wasser zur Kohlensäure (H2CO3). Endergebnis ist ein prickelndes Wasserglas aus der Leitung. Prost!
.
.
.
#gemeindeismaning 
#gemeindeleben 
#ismaqua
#trinkwasser
#ausdemwasserhahn
#gesund
#erfrischend
#umweltfreundlich
#ismaningsprudelt🚰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https://www.instagram.com/p/BzhlA1lIosI/media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extLst>
                  <a:ext uri="{0D108BD9-81ED-4DB2-BD59-A6C34878D82A}">
                    <a16:rowId xmlns:a16="http://schemas.microsoft.com/office/drawing/2014/main" val="2610431927"/>
                  </a:ext>
                </a:extLst>
              </a:tr>
            </a:tbl>
          </a:graphicData>
        </a:graphic>
      </p:graphicFrame>
      <p:sp>
        <p:nvSpPr>
          <p:cNvPr id="4" name="Text Placeholder 3">
            <a:extLst>
              <a:ext uri="{FF2B5EF4-FFF2-40B4-BE49-F238E27FC236}">
                <a16:creationId xmlns:a16="http://schemas.microsoft.com/office/drawing/2014/main" id="{8F3DF03C-49DF-455F-9747-0ABCCDCA363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590253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A194-F277-4CB7-BC44-5B50E4598F70}"/>
              </a:ext>
            </a:extLst>
          </p:cNvPr>
          <p:cNvSpPr>
            <a:spLocks noGrp="1"/>
          </p:cNvSpPr>
          <p:nvPr>
            <p:ph type="title"/>
          </p:nvPr>
        </p:nvSpPr>
        <p:spPr/>
        <p:txBody>
          <a:bodyPr/>
          <a:lstStyle/>
          <a:p>
            <a:r>
              <a:rPr lang="en-US"/>
              <a:t>Instagram Posts Table | Gemeinde Ismaning - 20 of 24</a:t>
            </a:r>
          </a:p>
        </p:txBody>
      </p:sp>
      <p:graphicFrame>
        <p:nvGraphicFramePr>
          <p:cNvPr id="5" name="Table Placeholder 4">
            <a:extLst>
              <a:ext uri="{FF2B5EF4-FFF2-40B4-BE49-F238E27FC236}">
                <a16:creationId xmlns:a16="http://schemas.microsoft.com/office/drawing/2014/main" id="{BC34478E-FC1F-46FF-ADF9-B418E8794D63}"/>
              </a:ext>
            </a:extLst>
          </p:cNvPr>
          <p:cNvGraphicFramePr>
            <a:graphicFrameLocks noGrp="1"/>
          </p:cNvGraphicFramePr>
          <p:nvPr>
            <p:ph type="tbl" sz="quarter" idx="13"/>
            <p:extLst>
              <p:ext uri="{D42A27DB-BD31-4B8C-83A1-F6EECF244321}">
                <p14:modId xmlns:p14="http://schemas.microsoft.com/office/powerpoint/2010/main" val="253179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08205183"/>
                    </a:ext>
                  </a:extLst>
                </a:gridCol>
                <a:gridCol w="1234439">
                  <a:extLst>
                    <a:ext uri="{9D8B030D-6E8A-4147-A177-3AD203B41FA5}">
                      <a16:colId xmlns:a16="http://schemas.microsoft.com/office/drawing/2014/main" val="136785786"/>
                    </a:ext>
                  </a:extLst>
                </a:gridCol>
                <a:gridCol w="576072">
                  <a:extLst>
                    <a:ext uri="{9D8B030D-6E8A-4147-A177-3AD203B41FA5}">
                      <a16:colId xmlns:a16="http://schemas.microsoft.com/office/drawing/2014/main" val="3324131837"/>
                    </a:ext>
                  </a:extLst>
                </a:gridCol>
                <a:gridCol w="576072">
                  <a:extLst>
                    <a:ext uri="{9D8B030D-6E8A-4147-A177-3AD203B41FA5}">
                      <a16:colId xmlns:a16="http://schemas.microsoft.com/office/drawing/2014/main" val="4275594952"/>
                    </a:ext>
                  </a:extLst>
                </a:gridCol>
                <a:gridCol w="576072">
                  <a:extLst>
                    <a:ext uri="{9D8B030D-6E8A-4147-A177-3AD203B41FA5}">
                      <a16:colId xmlns:a16="http://schemas.microsoft.com/office/drawing/2014/main" val="3109005694"/>
                    </a:ext>
                  </a:extLst>
                </a:gridCol>
                <a:gridCol w="576072">
                  <a:extLst>
                    <a:ext uri="{9D8B030D-6E8A-4147-A177-3AD203B41FA5}">
                      <a16:colId xmlns:a16="http://schemas.microsoft.com/office/drawing/2014/main" val="1396403831"/>
                    </a:ext>
                  </a:extLst>
                </a:gridCol>
                <a:gridCol w="576072">
                  <a:extLst>
                    <a:ext uri="{9D8B030D-6E8A-4147-A177-3AD203B41FA5}">
                      <a16:colId xmlns:a16="http://schemas.microsoft.com/office/drawing/2014/main" val="662123056"/>
                    </a:ext>
                  </a:extLst>
                </a:gridCol>
                <a:gridCol w="576072">
                  <a:extLst>
                    <a:ext uri="{9D8B030D-6E8A-4147-A177-3AD203B41FA5}">
                      <a16:colId xmlns:a16="http://schemas.microsoft.com/office/drawing/2014/main" val="91130618"/>
                    </a:ext>
                  </a:extLst>
                </a:gridCol>
                <a:gridCol w="576072">
                  <a:extLst>
                    <a:ext uri="{9D8B030D-6E8A-4147-A177-3AD203B41FA5}">
                      <a16:colId xmlns:a16="http://schemas.microsoft.com/office/drawing/2014/main" val="3238654674"/>
                    </a:ext>
                  </a:extLst>
                </a:gridCol>
                <a:gridCol w="576072">
                  <a:extLst>
                    <a:ext uri="{9D8B030D-6E8A-4147-A177-3AD203B41FA5}">
                      <a16:colId xmlns:a16="http://schemas.microsoft.com/office/drawing/2014/main" val="305009773"/>
                    </a:ext>
                  </a:extLst>
                </a:gridCol>
                <a:gridCol w="576072">
                  <a:extLst>
                    <a:ext uri="{9D8B030D-6E8A-4147-A177-3AD203B41FA5}">
                      <a16:colId xmlns:a16="http://schemas.microsoft.com/office/drawing/2014/main" val="154052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174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- 2019-07-04 11:25:19 </a:t>
                      </a:r>
                      <a:r>
                        <a:rPr kumimoji="0" lang="en-US" sz="1000" b="0" i="0" u="none" strike="noStrike" kern="1200" cap="none" spc="0" normalizeH="0" baseline="0" noProof="0">
                          <a:ln>
                            <a:noFill/>
                          </a:ln>
                          <a:solidFill>
                            <a:prstClr val="black"/>
                          </a:solidFill>
                          <a:effectLst/>
                          <a:uLnTx/>
                          <a:uFillTx/>
                          <a:latin typeface="+mn-lt"/>
                          <a:ea typeface="+mn-ea"/>
                          <a:cs typeface="+mn-cs"/>
                        </a:rPr>
                        <a:t>
 Gestern waren Gerhard Polt &amp; die Well Brüder zu Gast bei uns in Ismaning. 😊 Für die damit verbundene Jubiläumsfeier anlässlich des 110. Geburtstags der Ismaninger SPD ist extra das Festzelt von der Festwoche stehen geblieben. Bei Bier und Brotzeit gab‘s gutes Kabarett für alle! 🥨🍻 Tolle Stimmung, ein schöner Abend! 👍 
#gerhardpolt #wellbrüder #kabarett #bayrischeskabarett #ismaningerbier #bier #politkabarett #ismaningerbrauereigenossenschaft #gemeindeleben #auftritt #wirinismaning #gemeindeismaning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https://www.instagram.com/p/BzfV6o7IDq_/media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extLst>
                  <a:ext uri="{0D108BD9-81ED-4DB2-BD59-A6C34878D82A}">
                    <a16:rowId xmlns:a16="http://schemas.microsoft.com/office/drawing/2014/main" val="1333031782"/>
                  </a:ext>
                </a:extLst>
              </a:tr>
            </a:tbl>
          </a:graphicData>
        </a:graphic>
      </p:graphicFrame>
      <p:sp>
        <p:nvSpPr>
          <p:cNvPr id="4" name="Text Placeholder 3">
            <a:extLst>
              <a:ext uri="{FF2B5EF4-FFF2-40B4-BE49-F238E27FC236}">
                <a16:creationId xmlns:a16="http://schemas.microsoft.com/office/drawing/2014/main" id="{B62EBB84-D01E-4FD5-A80C-0C05A443025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991221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F804-CB13-4102-B8E5-4DAB3A9660B8}"/>
              </a:ext>
            </a:extLst>
          </p:cNvPr>
          <p:cNvSpPr>
            <a:spLocks noGrp="1"/>
          </p:cNvSpPr>
          <p:nvPr>
            <p:ph type="title"/>
          </p:nvPr>
        </p:nvSpPr>
        <p:spPr/>
        <p:txBody>
          <a:bodyPr/>
          <a:lstStyle/>
          <a:p>
            <a:r>
              <a:rPr lang="en-US"/>
              <a:t>Instagram Posts Table | Gemeinde Ismaning - 21 of 24</a:t>
            </a:r>
          </a:p>
        </p:txBody>
      </p:sp>
      <p:graphicFrame>
        <p:nvGraphicFramePr>
          <p:cNvPr id="5" name="Table Placeholder 4">
            <a:extLst>
              <a:ext uri="{FF2B5EF4-FFF2-40B4-BE49-F238E27FC236}">
                <a16:creationId xmlns:a16="http://schemas.microsoft.com/office/drawing/2014/main" id="{04315765-FDB9-4228-9212-5712FFEEEC99}"/>
              </a:ext>
            </a:extLst>
          </p:cNvPr>
          <p:cNvGraphicFramePr>
            <a:graphicFrameLocks noGrp="1"/>
          </p:cNvGraphicFramePr>
          <p:nvPr>
            <p:ph type="tbl" sz="quarter" idx="13"/>
            <p:extLst>
              <p:ext uri="{D42A27DB-BD31-4B8C-83A1-F6EECF244321}">
                <p14:modId xmlns:p14="http://schemas.microsoft.com/office/powerpoint/2010/main" val="3532090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90211787"/>
                    </a:ext>
                  </a:extLst>
                </a:gridCol>
                <a:gridCol w="1234439">
                  <a:extLst>
                    <a:ext uri="{9D8B030D-6E8A-4147-A177-3AD203B41FA5}">
                      <a16:colId xmlns:a16="http://schemas.microsoft.com/office/drawing/2014/main" val="1081755009"/>
                    </a:ext>
                  </a:extLst>
                </a:gridCol>
                <a:gridCol w="576072">
                  <a:extLst>
                    <a:ext uri="{9D8B030D-6E8A-4147-A177-3AD203B41FA5}">
                      <a16:colId xmlns:a16="http://schemas.microsoft.com/office/drawing/2014/main" val="3009080011"/>
                    </a:ext>
                  </a:extLst>
                </a:gridCol>
                <a:gridCol w="576072">
                  <a:extLst>
                    <a:ext uri="{9D8B030D-6E8A-4147-A177-3AD203B41FA5}">
                      <a16:colId xmlns:a16="http://schemas.microsoft.com/office/drawing/2014/main" val="2925518397"/>
                    </a:ext>
                  </a:extLst>
                </a:gridCol>
                <a:gridCol w="576072">
                  <a:extLst>
                    <a:ext uri="{9D8B030D-6E8A-4147-A177-3AD203B41FA5}">
                      <a16:colId xmlns:a16="http://schemas.microsoft.com/office/drawing/2014/main" val="1295665556"/>
                    </a:ext>
                  </a:extLst>
                </a:gridCol>
                <a:gridCol w="576072">
                  <a:extLst>
                    <a:ext uri="{9D8B030D-6E8A-4147-A177-3AD203B41FA5}">
                      <a16:colId xmlns:a16="http://schemas.microsoft.com/office/drawing/2014/main" val="2058594683"/>
                    </a:ext>
                  </a:extLst>
                </a:gridCol>
                <a:gridCol w="576072">
                  <a:extLst>
                    <a:ext uri="{9D8B030D-6E8A-4147-A177-3AD203B41FA5}">
                      <a16:colId xmlns:a16="http://schemas.microsoft.com/office/drawing/2014/main" val="1321770703"/>
                    </a:ext>
                  </a:extLst>
                </a:gridCol>
                <a:gridCol w="576072">
                  <a:extLst>
                    <a:ext uri="{9D8B030D-6E8A-4147-A177-3AD203B41FA5}">
                      <a16:colId xmlns:a16="http://schemas.microsoft.com/office/drawing/2014/main" val="1629957338"/>
                    </a:ext>
                  </a:extLst>
                </a:gridCol>
                <a:gridCol w="576072">
                  <a:extLst>
                    <a:ext uri="{9D8B030D-6E8A-4147-A177-3AD203B41FA5}">
                      <a16:colId xmlns:a16="http://schemas.microsoft.com/office/drawing/2014/main" val="3186161888"/>
                    </a:ext>
                  </a:extLst>
                </a:gridCol>
                <a:gridCol w="576072">
                  <a:extLst>
                    <a:ext uri="{9D8B030D-6E8A-4147-A177-3AD203B41FA5}">
                      <a16:colId xmlns:a16="http://schemas.microsoft.com/office/drawing/2014/main" val="3661957717"/>
                    </a:ext>
                  </a:extLst>
                </a:gridCol>
                <a:gridCol w="576072">
                  <a:extLst>
                    <a:ext uri="{9D8B030D-6E8A-4147-A177-3AD203B41FA5}">
                      <a16:colId xmlns:a16="http://schemas.microsoft.com/office/drawing/2014/main" val="325204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0587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- 2019-07-04 08:07:30 </a:t>
                      </a:r>
                      <a:r>
                        <a:rPr kumimoji="0" lang="en-US" sz="1000" b="0" i="0" u="none" strike="noStrike" kern="1200" cap="none" spc="0" normalizeH="0" baseline="0" noProof="0">
                          <a:ln>
                            <a:noFill/>
                          </a:ln>
                          <a:solidFill>
                            <a:prstClr val="black"/>
                          </a:solidFill>
                          <a:effectLst/>
                          <a:uLnTx/>
                          <a:uFillTx/>
                          <a:latin typeface="+mn-lt"/>
                          <a:ea typeface="+mn-ea"/>
                          <a:cs typeface="+mn-cs"/>
                        </a:rPr>
                        <a:t>
 Wussten Sie, dass die Konzerte im Kallmann bei schönem Wetter im Innenhof des Museums stattfinden? 
Das nächste Konzert ist bereits am 5. Juli!
Kallmann-Museum Ismaning
Foto: Klaus Leidorf
#gemeindeismaning 
#gemeindeleben 
#kulturimschlosspark 
#kallmannmuseum 
#konzerteimkallmann 
#openair
@kallmannmuseum 
@leidorf_aerial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https://www.instagram.com/p/Bze_RycI98-/media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164494759"/>
                  </a:ext>
                </a:extLst>
              </a:tr>
            </a:tbl>
          </a:graphicData>
        </a:graphic>
      </p:graphicFrame>
      <p:sp>
        <p:nvSpPr>
          <p:cNvPr id="4" name="Text Placeholder 3">
            <a:extLst>
              <a:ext uri="{FF2B5EF4-FFF2-40B4-BE49-F238E27FC236}">
                <a16:creationId xmlns:a16="http://schemas.microsoft.com/office/drawing/2014/main" id="{3C744954-8386-4007-9618-78960C88339F}"/>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53463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2954-4DA2-4118-9EB5-4B45631EA9D7}"/>
              </a:ext>
            </a:extLst>
          </p:cNvPr>
          <p:cNvSpPr>
            <a:spLocks noGrp="1"/>
          </p:cNvSpPr>
          <p:nvPr>
            <p:ph type="title"/>
          </p:nvPr>
        </p:nvSpPr>
        <p:spPr/>
        <p:txBody>
          <a:bodyPr/>
          <a:lstStyle/>
          <a:p>
            <a:r>
              <a:rPr lang="en-US"/>
              <a:t>Instagram Posts Table | Gemeinde Ismaning - 22 of 24</a:t>
            </a:r>
          </a:p>
        </p:txBody>
      </p:sp>
      <p:graphicFrame>
        <p:nvGraphicFramePr>
          <p:cNvPr id="5" name="Table Placeholder 4">
            <a:extLst>
              <a:ext uri="{FF2B5EF4-FFF2-40B4-BE49-F238E27FC236}">
                <a16:creationId xmlns:a16="http://schemas.microsoft.com/office/drawing/2014/main" id="{10C098A7-9D52-466E-8348-A9D0AA09BF2B}"/>
              </a:ext>
            </a:extLst>
          </p:cNvPr>
          <p:cNvGraphicFramePr>
            <a:graphicFrameLocks noGrp="1"/>
          </p:cNvGraphicFramePr>
          <p:nvPr>
            <p:ph type="tbl" sz="quarter" idx="13"/>
            <p:extLst>
              <p:ext uri="{D42A27DB-BD31-4B8C-83A1-F6EECF244321}">
                <p14:modId xmlns:p14="http://schemas.microsoft.com/office/powerpoint/2010/main" val="98736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93635448"/>
                    </a:ext>
                  </a:extLst>
                </a:gridCol>
                <a:gridCol w="1234439">
                  <a:extLst>
                    <a:ext uri="{9D8B030D-6E8A-4147-A177-3AD203B41FA5}">
                      <a16:colId xmlns:a16="http://schemas.microsoft.com/office/drawing/2014/main" val="2688052419"/>
                    </a:ext>
                  </a:extLst>
                </a:gridCol>
                <a:gridCol w="576072">
                  <a:extLst>
                    <a:ext uri="{9D8B030D-6E8A-4147-A177-3AD203B41FA5}">
                      <a16:colId xmlns:a16="http://schemas.microsoft.com/office/drawing/2014/main" val="1114207799"/>
                    </a:ext>
                  </a:extLst>
                </a:gridCol>
                <a:gridCol w="576072">
                  <a:extLst>
                    <a:ext uri="{9D8B030D-6E8A-4147-A177-3AD203B41FA5}">
                      <a16:colId xmlns:a16="http://schemas.microsoft.com/office/drawing/2014/main" val="924665862"/>
                    </a:ext>
                  </a:extLst>
                </a:gridCol>
                <a:gridCol w="576072">
                  <a:extLst>
                    <a:ext uri="{9D8B030D-6E8A-4147-A177-3AD203B41FA5}">
                      <a16:colId xmlns:a16="http://schemas.microsoft.com/office/drawing/2014/main" val="3968417631"/>
                    </a:ext>
                  </a:extLst>
                </a:gridCol>
                <a:gridCol w="576072">
                  <a:extLst>
                    <a:ext uri="{9D8B030D-6E8A-4147-A177-3AD203B41FA5}">
                      <a16:colId xmlns:a16="http://schemas.microsoft.com/office/drawing/2014/main" val="91389052"/>
                    </a:ext>
                  </a:extLst>
                </a:gridCol>
                <a:gridCol w="576072">
                  <a:extLst>
                    <a:ext uri="{9D8B030D-6E8A-4147-A177-3AD203B41FA5}">
                      <a16:colId xmlns:a16="http://schemas.microsoft.com/office/drawing/2014/main" val="1999264961"/>
                    </a:ext>
                  </a:extLst>
                </a:gridCol>
                <a:gridCol w="576072">
                  <a:extLst>
                    <a:ext uri="{9D8B030D-6E8A-4147-A177-3AD203B41FA5}">
                      <a16:colId xmlns:a16="http://schemas.microsoft.com/office/drawing/2014/main" val="624320505"/>
                    </a:ext>
                  </a:extLst>
                </a:gridCol>
                <a:gridCol w="576072">
                  <a:extLst>
                    <a:ext uri="{9D8B030D-6E8A-4147-A177-3AD203B41FA5}">
                      <a16:colId xmlns:a16="http://schemas.microsoft.com/office/drawing/2014/main" val="1200019917"/>
                    </a:ext>
                  </a:extLst>
                </a:gridCol>
                <a:gridCol w="576072">
                  <a:extLst>
                    <a:ext uri="{9D8B030D-6E8A-4147-A177-3AD203B41FA5}">
                      <a16:colId xmlns:a16="http://schemas.microsoft.com/office/drawing/2014/main" val="3657574772"/>
                    </a:ext>
                  </a:extLst>
                </a:gridCol>
                <a:gridCol w="576072">
                  <a:extLst>
                    <a:ext uri="{9D8B030D-6E8A-4147-A177-3AD203B41FA5}">
                      <a16:colId xmlns:a16="http://schemas.microsoft.com/office/drawing/2014/main" val="378778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278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- 2019-07-01 12:06:49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 Zaunkönig-Nest gefunden.
Der Zaunkönig hat sich in einem Efeu niedergelassen.
Die kleinen Singvögel bauen in ihrem Revier mehrere Nester, zeigen sie den Weibchen und die suchen sich ihr neues Heim dann aus.
#gemeindeismaning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https://www.instagram.com/p/BzXsSC4oWAn/media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3800560080"/>
                  </a:ext>
                </a:extLst>
              </a:tr>
            </a:tbl>
          </a:graphicData>
        </a:graphic>
      </p:graphicFrame>
      <p:sp>
        <p:nvSpPr>
          <p:cNvPr id="4" name="Text Placeholder 3">
            <a:extLst>
              <a:ext uri="{FF2B5EF4-FFF2-40B4-BE49-F238E27FC236}">
                <a16:creationId xmlns:a16="http://schemas.microsoft.com/office/drawing/2014/main" id="{A3CDA439-724A-4D01-8295-492C78B3830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100560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C910A-8E44-4841-9048-428A358EDA9C}"/>
              </a:ext>
            </a:extLst>
          </p:cNvPr>
          <p:cNvSpPr>
            <a:spLocks noGrp="1"/>
          </p:cNvSpPr>
          <p:nvPr>
            <p:ph type="title"/>
          </p:nvPr>
        </p:nvSpPr>
        <p:spPr/>
        <p:txBody>
          <a:bodyPr/>
          <a:lstStyle/>
          <a:p>
            <a:r>
              <a:rPr lang="en-US"/>
              <a:t>Instagram Posts Table | Gemeinde Ismaning - 23 of 24</a:t>
            </a:r>
          </a:p>
        </p:txBody>
      </p:sp>
      <p:graphicFrame>
        <p:nvGraphicFramePr>
          <p:cNvPr id="5" name="Table Placeholder 4">
            <a:extLst>
              <a:ext uri="{FF2B5EF4-FFF2-40B4-BE49-F238E27FC236}">
                <a16:creationId xmlns:a16="http://schemas.microsoft.com/office/drawing/2014/main" id="{5C8C4234-7D3A-4B27-BEFC-C3B65BC5CB09}"/>
              </a:ext>
            </a:extLst>
          </p:cNvPr>
          <p:cNvGraphicFramePr>
            <a:graphicFrameLocks noGrp="1"/>
          </p:cNvGraphicFramePr>
          <p:nvPr>
            <p:ph type="tbl" sz="quarter" idx="13"/>
            <p:extLst>
              <p:ext uri="{D42A27DB-BD31-4B8C-83A1-F6EECF244321}">
                <p14:modId xmlns:p14="http://schemas.microsoft.com/office/powerpoint/2010/main" val="155432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32869923"/>
                    </a:ext>
                  </a:extLst>
                </a:gridCol>
                <a:gridCol w="1234439">
                  <a:extLst>
                    <a:ext uri="{9D8B030D-6E8A-4147-A177-3AD203B41FA5}">
                      <a16:colId xmlns:a16="http://schemas.microsoft.com/office/drawing/2014/main" val="2089056924"/>
                    </a:ext>
                  </a:extLst>
                </a:gridCol>
                <a:gridCol w="576072">
                  <a:extLst>
                    <a:ext uri="{9D8B030D-6E8A-4147-A177-3AD203B41FA5}">
                      <a16:colId xmlns:a16="http://schemas.microsoft.com/office/drawing/2014/main" val="3972401223"/>
                    </a:ext>
                  </a:extLst>
                </a:gridCol>
                <a:gridCol w="576072">
                  <a:extLst>
                    <a:ext uri="{9D8B030D-6E8A-4147-A177-3AD203B41FA5}">
                      <a16:colId xmlns:a16="http://schemas.microsoft.com/office/drawing/2014/main" val="4073398963"/>
                    </a:ext>
                  </a:extLst>
                </a:gridCol>
                <a:gridCol w="576072">
                  <a:extLst>
                    <a:ext uri="{9D8B030D-6E8A-4147-A177-3AD203B41FA5}">
                      <a16:colId xmlns:a16="http://schemas.microsoft.com/office/drawing/2014/main" val="2074457108"/>
                    </a:ext>
                  </a:extLst>
                </a:gridCol>
                <a:gridCol w="576072">
                  <a:extLst>
                    <a:ext uri="{9D8B030D-6E8A-4147-A177-3AD203B41FA5}">
                      <a16:colId xmlns:a16="http://schemas.microsoft.com/office/drawing/2014/main" val="1869952791"/>
                    </a:ext>
                  </a:extLst>
                </a:gridCol>
                <a:gridCol w="576072">
                  <a:extLst>
                    <a:ext uri="{9D8B030D-6E8A-4147-A177-3AD203B41FA5}">
                      <a16:colId xmlns:a16="http://schemas.microsoft.com/office/drawing/2014/main" val="1109863148"/>
                    </a:ext>
                  </a:extLst>
                </a:gridCol>
                <a:gridCol w="576072">
                  <a:extLst>
                    <a:ext uri="{9D8B030D-6E8A-4147-A177-3AD203B41FA5}">
                      <a16:colId xmlns:a16="http://schemas.microsoft.com/office/drawing/2014/main" val="3897296741"/>
                    </a:ext>
                  </a:extLst>
                </a:gridCol>
                <a:gridCol w="576072">
                  <a:extLst>
                    <a:ext uri="{9D8B030D-6E8A-4147-A177-3AD203B41FA5}">
                      <a16:colId xmlns:a16="http://schemas.microsoft.com/office/drawing/2014/main" val="1284150785"/>
                    </a:ext>
                  </a:extLst>
                </a:gridCol>
                <a:gridCol w="576072">
                  <a:extLst>
                    <a:ext uri="{9D8B030D-6E8A-4147-A177-3AD203B41FA5}">
                      <a16:colId xmlns:a16="http://schemas.microsoft.com/office/drawing/2014/main" val="1140046893"/>
                    </a:ext>
                  </a:extLst>
                </a:gridCol>
                <a:gridCol w="576072">
                  <a:extLst>
                    <a:ext uri="{9D8B030D-6E8A-4147-A177-3AD203B41FA5}">
                      <a16:colId xmlns:a16="http://schemas.microsoft.com/office/drawing/2014/main" val="404494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6841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- 2019-07-01 11:48:48 </a:t>
                      </a:r>
                      <a:r>
                        <a:rPr kumimoji="0" lang="en-US" sz="1000" b="0" i="0" u="none" strike="noStrike" kern="1200" cap="none" spc="0" normalizeH="0" baseline="0" noProof="0">
                          <a:ln>
                            <a:noFill/>
                          </a:ln>
                          <a:solidFill>
                            <a:prstClr val="black"/>
                          </a:solidFill>
                          <a:effectLst/>
                          <a:uLnTx/>
                          <a:uFillTx/>
                          <a:latin typeface="+mn-lt"/>
                          <a:ea typeface="+mn-ea"/>
                          <a:cs typeface="+mn-cs"/>
                        </a:rPr>
                        <a:t>
 Oldtimertreffen in Ismaning! 🎺🎠🥨🍗🍻🥁🎯 #festwocheismaning🥨
#volksfestismaning
#ismaningerfestbier💥🍻
#gemeindeismaning🏘🌳
#wirinismaning
#ismaningfeiert
#einetollegemeinschaft
#oldtimer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https://www.instagram.com/p/BzXqOEoIkYE/media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1963306810"/>
                  </a:ext>
                </a:extLst>
              </a:tr>
            </a:tbl>
          </a:graphicData>
        </a:graphic>
      </p:graphicFrame>
      <p:sp>
        <p:nvSpPr>
          <p:cNvPr id="4" name="Text Placeholder 3">
            <a:extLst>
              <a:ext uri="{FF2B5EF4-FFF2-40B4-BE49-F238E27FC236}">
                <a16:creationId xmlns:a16="http://schemas.microsoft.com/office/drawing/2014/main" id="{4D5C262C-B4A7-4527-8134-3B3DCAEB305E}"/>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374247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376B-FB17-487A-B763-EDF3864B627C}"/>
              </a:ext>
            </a:extLst>
          </p:cNvPr>
          <p:cNvSpPr>
            <a:spLocks noGrp="1"/>
          </p:cNvSpPr>
          <p:nvPr>
            <p:ph type="title"/>
          </p:nvPr>
        </p:nvSpPr>
        <p:spPr/>
        <p:txBody>
          <a:bodyPr/>
          <a:lstStyle/>
          <a:p>
            <a:r>
              <a:rPr lang="en-US"/>
              <a:t>Instagram Posts Table | Gemeinde Ismaning - 24 of 24</a:t>
            </a:r>
          </a:p>
        </p:txBody>
      </p:sp>
      <p:graphicFrame>
        <p:nvGraphicFramePr>
          <p:cNvPr id="5" name="Table Placeholder 4">
            <a:extLst>
              <a:ext uri="{FF2B5EF4-FFF2-40B4-BE49-F238E27FC236}">
                <a16:creationId xmlns:a16="http://schemas.microsoft.com/office/drawing/2014/main" id="{0069A6F6-A002-4618-BD2B-C2F9602573BD}"/>
              </a:ext>
            </a:extLst>
          </p:cNvPr>
          <p:cNvGraphicFramePr>
            <a:graphicFrameLocks noGrp="1"/>
          </p:cNvGraphicFramePr>
          <p:nvPr>
            <p:ph type="tbl" sz="quarter" idx="13"/>
            <p:extLst>
              <p:ext uri="{D42A27DB-BD31-4B8C-83A1-F6EECF244321}">
                <p14:modId xmlns:p14="http://schemas.microsoft.com/office/powerpoint/2010/main" val="265347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69411008"/>
                    </a:ext>
                  </a:extLst>
                </a:gridCol>
                <a:gridCol w="1234439">
                  <a:extLst>
                    <a:ext uri="{9D8B030D-6E8A-4147-A177-3AD203B41FA5}">
                      <a16:colId xmlns:a16="http://schemas.microsoft.com/office/drawing/2014/main" val="1757232065"/>
                    </a:ext>
                  </a:extLst>
                </a:gridCol>
                <a:gridCol w="576072">
                  <a:extLst>
                    <a:ext uri="{9D8B030D-6E8A-4147-A177-3AD203B41FA5}">
                      <a16:colId xmlns:a16="http://schemas.microsoft.com/office/drawing/2014/main" val="2258947049"/>
                    </a:ext>
                  </a:extLst>
                </a:gridCol>
                <a:gridCol w="576072">
                  <a:extLst>
                    <a:ext uri="{9D8B030D-6E8A-4147-A177-3AD203B41FA5}">
                      <a16:colId xmlns:a16="http://schemas.microsoft.com/office/drawing/2014/main" val="94609656"/>
                    </a:ext>
                  </a:extLst>
                </a:gridCol>
                <a:gridCol w="576072">
                  <a:extLst>
                    <a:ext uri="{9D8B030D-6E8A-4147-A177-3AD203B41FA5}">
                      <a16:colId xmlns:a16="http://schemas.microsoft.com/office/drawing/2014/main" val="747072165"/>
                    </a:ext>
                  </a:extLst>
                </a:gridCol>
                <a:gridCol w="576072">
                  <a:extLst>
                    <a:ext uri="{9D8B030D-6E8A-4147-A177-3AD203B41FA5}">
                      <a16:colId xmlns:a16="http://schemas.microsoft.com/office/drawing/2014/main" val="1832897300"/>
                    </a:ext>
                  </a:extLst>
                </a:gridCol>
                <a:gridCol w="576072">
                  <a:extLst>
                    <a:ext uri="{9D8B030D-6E8A-4147-A177-3AD203B41FA5}">
                      <a16:colId xmlns:a16="http://schemas.microsoft.com/office/drawing/2014/main" val="3084046047"/>
                    </a:ext>
                  </a:extLst>
                </a:gridCol>
                <a:gridCol w="576072">
                  <a:extLst>
                    <a:ext uri="{9D8B030D-6E8A-4147-A177-3AD203B41FA5}">
                      <a16:colId xmlns:a16="http://schemas.microsoft.com/office/drawing/2014/main" val="38315066"/>
                    </a:ext>
                  </a:extLst>
                </a:gridCol>
                <a:gridCol w="576072">
                  <a:extLst>
                    <a:ext uri="{9D8B030D-6E8A-4147-A177-3AD203B41FA5}">
                      <a16:colId xmlns:a16="http://schemas.microsoft.com/office/drawing/2014/main" val="3880624612"/>
                    </a:ext>
                  </a:extLst>
                </a:gridCol>
                <a:gridCol w="576072">
                  <a:extLst>
                    <a:ext uri="{9D8B030D-6E8A-4147-A177-3AD203B41FA5}">
                      <a16:colId xmlns:a16="http://schemas.microsoft.com/office/drawing/2014/main" val="3801817644"/>
                    </a:ext>
                  </a:extLst>
                </a:gridCol>
                <a:gridCol w="576072">
                  <a:extLst>
                    <a:ext uri="{9D8B030D-6E8A-4147-A177-3AD203B41FA5}">
                      <a16:colId xmlns:a16="http://schemas.microsoft.com/office/drawing/2014/main" val="24240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940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- 2019-06-30 18:08:18 </a:t>
                      </a:r>
                      <a:r>
                        <a:rPr kumimoji="0" lang="en-US" sz="1000" b="0" i="0" u="none" strike="noStrike" kern="1200" cap="none" spc="0" normalizeH="0" baseline="0" noProof="0">
                          <a:ln>
                            <a:noFill/>
                          </a:ln>
                          <a:solidFill>
                            <a:prstClr val="black"/>
                          </a:solidFill>
                          <a:effectLst/>
                          <a:uLnTx/>
                          <a:uFillTx/>
                          <a:latin typeface="+mn-lt"/>
                          <a:ea typeface="+mn-ea"/>
                          <a:cs typeface="+mn-cs"/>
                        </a:rPr>
                        <a:t>
 🎺🎠🥨🍗🍻🥁🎯 150 Jahre Freiwillige Feuerwehr 🚒 
#festwocheismaning🥨
#volksfestismaning
#ismaningerfestbier💥🍻
#gemeindeismaning🏘🌳
#wirinismaning
#ismaningfeiert
#einetollegemeinschaft
#superaufgspuit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https://www.instagram.com/p/BzVw2vpIaq5/media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3610396816"/>
                  </a:ext>
                </a:extLst>
              </a:tr>
            </a:tbl>
          </a:graphicData>
        </a:graphic>
      </p:graphicFrame>
      <p:sp>
        <p:nvSpPr>
          <p:cNvPr id="4" name="Text Placeholder 3">
            <a:extLst>
              <a:ext uri="{FF2B5EF4-FFF2-40B4-BE49-F238E27FC236}">
                <a16:creationId xmlns:a16="http://schemas.microsoft.com/office/drawing/2014/main" id="{CA58A76A-C2E6-45B4-8F37-21170C843A21}"/>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998000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7E65-BBCD-4F87-8322-3847428C1107}"/>
              </a:ext>
            </a:extLst>
          </p:cNvPr>
          <p:cNvSpPr>
            <a:spLocks noGrp="1"/>
          </p:cNvSpPr>
          <p:nvPr>
            <p:ph type="title"/>
          </p:nvPr>
        </p:nvSpPr>
        <p:spPr/>
        <p:txBody>
          <a:bodyPr/>
          <a:lstStyle/>
          <a:p>
            <a:r>
              <a:rPr lang="en-US"/>
              <a:t>Instagram Organic Reach by Post Type  | Gemeinde Ismaning</a:t>
            </a:r>
          </a:p>
        </p:txBody>
      </p:sp>
      <p:graphicFrame>
        <p:nvGraphicFramePr>
          <p:cNvPr id="6" name="Chart Placeholder 5">
            <a:extLst>
              <a:ext uri="{FF2B5EF4-FFF2-40B4-BE49-F238E27FC236}">
                <a16:creationId xmlns:a16="http://schemas.microsoft.com/office/drawing/2014/main" id="{B442BA19-6B41-4839-8D53-9CF9415C391F}"/>
              </a:ext>
            </a:extLst>
          </p:cNvPr>
          <p:cNvGraphicFramePr>
            <a:graphicFrameLocks noGrp="1"/>
          </p:cNvGraphicFramePr>
          <p:nvPr>
            <p:ph type="chart" sz="quarter" idx="13"/>
            <p:extLst>
              <p:ext uri="{D42A27DB-BD31-4B8C-83A1-F6EECF244321}">
                <p14:modId xmlns:p14="http://schemas.microsoft.com/office/powerpoint/2010/main" val="44756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29122-BDC8-40B2-8026-1CE16ED7AD8C}"/>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BA56D06E-739F-423B-939A-57C13E5855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384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C9F83-FB4C-4CE6-881D-B6B1ED03B4EC}"/>
              </a:ext>
            </a:extLst>
          </p:cNvPr>
          <p:cNvSpPr>
            <a:spLocks noGrp="1"/>
          </p:cNvSpPr>
          <p:nvPr>
            <p:ph type="title"/>
          </p:nvPr>
        </p:nvSpPr>
        <p:spPr/>
        <p:txBody>
          <a:bodyPr/>
          <a:lstStyle/>
          <a:p>
            <a:r>
              <a:rPr lang="en-US"/>
              <a:t>Instagram Interaction Rate By Post Type | Gemeinde Ismaning</a:t>
            </a:r>
          </a:p>
        </p:txBody>
      </p:sp>
      <p:graphicFrame>
        <p:nvGraphicFramePr>
          <p:cNvPr id="6" name="Chart Placeholder 5">
            <a:extLst>
              <a:ext uri="{FF2B5EF4-FFF2-40B4-BE49-F238E27FC236}">
                <a16:creationId xmlns:a16="http://schemas.microsoft.com/office/drawing/2014/main" id="{B9B3FA9A-BBD2-46F6-B51A-E770B2635EAD}"/>
              </a:ext>
            </a:extLst>
          </p:cNvPr>
          <p:cNvGraphicFramePr>
            <a:graphicFrameLocks noGrp="1"/>
          </p:cNvGraphicFramePr>
          <p:nvPr>
            <p:ph type="chart" sz="quarter" idx="13"/>
            <p:extLst>
              <p:ext uri="{D42A27DB-BD31-4B8C-83A1-F6EECF244321}">
                <p14:modId xmlns:p14="http://schemas.microsoft.com/office/powerpoint/2010/main" val="3248477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5B350-6331-49B8-A7DE-D353C4058FEF}"/>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B6D33C89-C0DC-45CD-B216-F5BABED412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055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4859-65C5-41C0-970B-33EDDFE6907B}"/>
              </a:ext>
            </a:extLst>
          </p:cNvPr>
          <p:cNvSpPr>
            <a:spLocks noGrp="1"/>
          </p:cNvSpPr>
          <p:nvPr>
            <p:ph type="title"/>
          </p:nvPr>
        </p:nvSpPr>
        <p:spPr/>
        <p:txBody>
          <a:bodyPr/>
          <a:lstStyle/>
          <a:p>
            <a:r>
              <a:rPr lang="en-US"/>
              <a:t>Instagram Avg. Organic Engagement Distribution per post (by Post Type) | Gemeinde Ismaning</a:t>
            </a:r>
          </a:p>
        </p:txBody>
      </p:sp>
      <p:graphicFrame>
        <p:nvGraphicFramePr>
          <p:cNvPr id="6" name="Chart Placeholder 5">
            <a:extLst>
              <a:ext uri="{FF2B5EF4-FFF2-40B4-BE49-F238E27FC236}">
                <a16:creationId xmlns:a16="http://schemas.microsoft.com/office/drawing/2014/main" id="{09B513AB-FCD7-4F14-81E3-1E66CD337796}"/>
              </a:ext>
            </a:extLst>
          </p:cNvPr>
          <p:cNvGraphicFramePr>
            <a:graphicFrameLocks noGrp="1"/>
          </p:cNvGraphicFramePr>
          <p:nvPr>
            <p:ph type="chart" sz="quarter" idx="13"/>
            <p:extLst>
              <p:ext uri="{D42A27DB-BD31-4B8C-83A1-F6EECF244321}">
                <p14:modId xmlns:p14="http://schemas.microsoft.com/office/powerpoint/2010/main" val="237903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46D99C-7178-4F78-85FC-7D609AA96752}"/>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9E2AE040-C14E-4BD6-82B4-505D605DF4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740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EBD1-933B-4908-9B7C-5FF6BA238D22}"/>
              </a:ext>
            </a:extLst>
          </p:cNvPr>
          <p:cNvSpPr>
            <a:spLocks noGrp="1"/>
          </p:cNvSpPr>
          <p:nvPr>
            <p:ph type="title"/>
          </p:nvPr>
        </p:nvSpPr>
        <p:spPr/>
        <p:txBody>
          <a:bodyPr/>
          <a:lstStyle/>
          <a:p>
            <a:r>
              <a:rPr lang="en-US"/>
              <a:t>Instagram Hashtag Detection | Gemeinde Ismaning - 1 of 3</a:t>
            </a:r>
          </a:p>
        </p:txBody>
      </p:sp>
      <p:graphicFrame>
        <p:nvGraphicFramePr>
          <p:cNvPr id="5" name="Table Placeholder 4">
            <a:extLst>
              <a:ext uri="{FF2B5EF4-FFF2-40B4-BE49-F238E27FC236}">
                <a16:creationId xmlns:a16="http://schemas.microsoft.com/office/drawing/2014/main" id="{BF827629-12E0-4F84-8ADC-E7EA2559AD30}"/>
              </a:ext>
            </a:extLst>
          </p:cNvPr>
          <p:cNvGraphicFramePr>
            <a:graphicFrameLocks noGrp="1"/>
          </p:cNvGraphicFramePr>
          <p:nvPr>
            <p:ph type="tbl" sz="quarter" idx="13"/>
            <p:extLst>
              <p:ext uri="{D42A27DB-BD31-4B8C-83A1-F6EECF244321}">
                <p14:modId xmlns:p14="http://schemas.microsoft.com/office/powerpoint/2010/main" val="418534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2302027"/>
                    </a:ext>
                  </a:extLst>
                </a:gridCol>
                <a:gridCol w="822960">
                  <a:extLst>
                    <a:ext uri="{9D8B030D-6E8A-4147-A177-3AD203B41FA5}">
                      <a16:colId xmlns:a16="http://schemas.microsoft.com/office/drawing/2014/main" val="1568727081"/>
                    </a:ext>
                  </a:extLst>
                </a:gridCol>
                <a:gridCol w="822960">
                  <a:extLst>
                    <a:ext uri="{9D8B030D-6E8A-4147-A177-3AD203B41FA5}">
                      <a16:colId xmlns:a16="http://schemas.microsoft.com/office/drawing/2014/main" val="3952236797"/>
                    </a:ext>
                  </a:extLst>
                </a:gridCol>
                <a:gridCol w="822960">
                  <a:extLst>
                    <a:ext uri="{9D8B030D-6E8A-4147-A177-3AD203B41FA5}">
                      <a16:colId xmlns:a16="http://schemas.microsoft.com/office/drawing/2014/main" val="1867275030"/>
                    </a:ext>
                  </a:extLst>
                </a:gridCol>
                <a:gridCol w="822960">
                  <a:extLst>
                    <a:ext uri="{9D8B030D-6E8A-4147-A177-3AD203B41FA5}">
                      <a16:colId xmlns:a16="http://schemas.microsoft.com/office/drawing/2014/main" val="3159169429"/>
                    </a:ext>
                  </a:extLst>
                </a:gridCol>
                <a:gridCol w="822960">
                  <a:extLst>
                    <a:ext uri="{9D8B030D-6E8A-4147-A177-3AD203B41FA5}">
                      <a16:colId xmlns:a16="http://schemas.microsoft.com/office/drawing/2014/main" val="1452296539"/>
                    </a:ext>
                  </a:extLst>
                </a:gridCol>
                <a:gridCol w="822960">
                  <a:extLst>
                    <a:ext uri="{9D8B030D-6E8A-4147-A177-3AD203B41FA5}">
                      <a16:colId xmlns:a16="http://schemas.microsoft.com/office/drawing/2014/main" val="1348485539"/>
                    </a:ext>
                  </a:extLst>
                </a:gridCol>
                <a:gridCol w="822960">
                  <a:extLst>
                    <a:ext uri="{9D8B030D-6E8A-4147-A177-3AD203B41FA5}">
                      <a16:colId xmlns:a16="http://schemas.microsoft.com/office/drawing/2014/main" val="2640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8152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#maechtigwaslos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243589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#festzug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259768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#manyana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233331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#feuerwerk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123578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#bieranstich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extLst>
                  <a:ext uri="{0D108BD9-81ED-4DB2-BD59-A6C34878D82A}">
                    <a16:rowId xmlns:a16="http://schemas.microsoft.com/office/drawing/2014/main" val="391933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#ozapftis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extLst>
                  <a:ext uri="{0D108BD9-81ED-4DB2-BD59-A6C34878D82A}">
                    <a16:rowId xmlns:a16="http://schemas.microsoft.com/office/drawing/2014/main" val="133531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#superaufgspuit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541.66666666667</a:t>
                      </a:r>
                    </a:p>
                  </a:txBody>
                  <a:tcPr/>
                </a:tc>
                <a:extLst>
                  <a:ext uri="{0D108BD9-81ED-4DB2-BD59-A6C34878D82A}">
                    <a16:rowId xmlns:a16="http://schemas.microsoft.com/office/drawing/2014/main" val="277710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#skandalimsperrbezirk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263831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#saxophon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291880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#bayrisch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4025568647"/>
                  </a:ext>
                </a:extLst>
              </a:tr>
            </a:tbl>
          </a:graphicData>
        </a:graphic>
      </p:graphicFrame>
      <p:sp>
        <p:nvSpPr>
          <p:cNvPr id="4" name="Text Placeholder 3">
            <a:extLst>
              <a:ext uri="{FF2B5EF4-FFF2-40B4-BE49-F238E27FC236}">
                <a16:creationId xmlns:a16="http://schemas.microsoft.com/office/drawing/2014/main" id="{BED24168-EAC1-4DD8-8173-5B22DCC0AE6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41694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8EE8-DE29-4738-AAF3-FC61882F57BA}"/>
              </a:ext>
            </a:extLst>
          </p:cNvPr>
          <p:cNvSpPr>
            <a:spLocks noGrp="1"/>
          </p:cNvSpPr>
          <p:nvPr>
            <p:ph type="title"/>
          </p:nvPr>
        </p:nvSpPr>
        <p:spPr/>
        <p:txBody>
          <a:bodyPr/>
          <a:lstStyle/>
          <a:p>
            <a:r>
              <a:rPr lang="en-US"/>
              <a:t>Instagram Hashtag Detection | Gemeinde Ismaning - 2 of 3</a:t>
            </a:r>
          </a:p>
        </p:txBody>
      </p:sp>
      <p:graphicFrame>
        <p:nvGraphicFramePr>
          <p:cNvPr id="5" name="Table Placeholder 4">
            <a:extLst>
              <a:ext uri="{FF2B5EF4-FFF2-40B4-BE49-F238E27FC236}">
                <a16:creationId xmlns:a16="http://schemas.microsoft.com/office/drawing/2014/main" id="{F618F6F5-16AB-41B6-B149-DDE15C0DEBA4}"/>
              </a:ext>
            </a:extLst>
          </p:cNvPr>
          <p:cNvGraphicFramePr>
            <a:graphicFrameLocks noGrp="1"/>
          </p:cNvGraphicFramePr>
          <p:nvPr>
            <p:ph type="tbl" sz="quarter" idx="13"/>
            <p:extLst>
              <p:ext uri="{D42A27DB-BD31-4B8C-83A1-F6EECF244321}">
                <p14:modId xmlns:p14="http://schemas.microsoft.com/office/powerpoint/2010/main" val="177937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0774201"/>
                    </a:ext>
                  </a:extLst>
                </a:gridCol>
                <a:gridCol w="822960">
                  <a:extLst>
                    <a:ext uri="{9D8B030D-6E8A-4147-A177-3AD203B41FA5}">
                      <a16:colId xmlns:a16="http://schemas.microsoft.com/office/drawing/2014/main" val="2351223921"/>
                    </a:ext>
                  </a:extLst>
                </a:gridCol>
                <a:gridCol w="822960">
                  <a:extLst>
                    <a:ext uri="{9D8B030D-6E8A-4147-A177-3AD203B41FA5}">
                      <a16:colId xmlns:a16="http://schemas.microsoft.com/office/drawing/2014/main" val="3698222565"/>
                    </a:ext>
                  </a:extLst>
                </a:gridCol>
                <a:gridCol w="822960">
                  <a:extLst>
                    <a:ext uri="{9D8B030D-6E8A-4147-A177-3AD203B41FA5}">
                      <a16:colId xmlns:a16="http://schemas.microsoft.com/office/drawing/2014/main" val="152118728"/>
                    </a:ext>
                  </a:extLst>
                </a:gridCol>
                <a:gridCol w="822960">
                  <a:extLst>
                    <a:ext uri="{9D8B030D-6E8A-4147-A177-3AD203B41FA5}">
                      <a16:colId xmlns:a16="http://schemas.microsoft.com/office/drawing/2014/main" val="4045038948"/>
                    </a:ext>
                  </a:extLst>
                </a:gridCol>
                <a:gridCol w="822960">
                  <a:extLst>
                    <a:ext uri="{9D8B030D-6E8A-4147-A177-3AD203B41FA5}">
                      <a16:colId xmlns:a16="http://schemas.microsoft.com/office/drawing/2014/main" val="3814739676"/>
                    </a:ext>
                  </a:extLst>
                </a:gridCol>
                <a:gridCol w="822960">
                  <a:extLst>
                    <a:ext uri="{9D8B030D-6E8A-4147-A177-3AD203B41FA5}">
                      <a16:colId xmlns:a16="http://schemas.microsoft.com/office/drawing/2014/main" val="1083869569"/>
                    </a:ext>
                  </a:extLst>
                </a:gridCol>
                <a:gridCol w="822960">
                  <a:extLst>
                    <a:ext uri="{9D8B030D-6E8A-4147-A177-3AD203B41FA5}">
                      <a16:colId xmlns:a16="http://schemas.microsoft.com/office/drawing/2014/main" val="35240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8485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#spidermurphygang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134947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#konzertabend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45789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265489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#prozession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extLst>
                  <a:ext uri="{0D108BD9-81ED-4DB2-BD59-A6C34878D82A}">
                    <a16:rowId xmlns:a16="http://schemas.microsoft.com/office/drawing/2014/main" val="945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#fronleichnam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extLst>
                  <a:ext uri="{0D108BD9-81ED-4DB2-BD59-A6C34878D82A}">
                    <a16:rowId xmlns:a16="http://schemas.microsoft.com/office/drawing/2014/main" val="274231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#blasorchesterismaning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extLst>
                  <a:ext uri="{0D108BD9-81ED-4DB2-BD59-A6C34878D82A}">
                    <a16:rowId xmlns:a16="http://schemas.microsoft.com/office/drawing/2014/main" val="72817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#isargau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515.66666666667</a:t>
                      </a:r>
                    </a:p>
                  </a:txBody>
                  <a:tcPr/>
                </a:tc>
                <a:extLst>
                  <a:ext uri="{0D108BD9-81ED-4DB2-BD59-A6C34878D82A}">
                    <a16:rowId xmlns:a16="http://schemas.microsoft.com/office/drawing/2014/main" val="21989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#trachtenvereinstamm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515.66666666667</a:t>
                      </a:r>
                    </a:p>
                  </a:txBody>
                  <a:tcPr/>
                </a:tc>
                <a:extLst>
                  <a:ext uri="{0D108BD9-81ED-4DB2-BD59-A6C34878D82A}">
                    <a16:rowId xmlns:a16="http://schemas.microsoft.com/office/drawing/2014/main" val="154560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#prosit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extLst>
                  <a:ext uri="{0D108BD9-81ED-4DB2-BD59-A6C34878D82A}">
                    <a16:rowId xmlns:a16="http://schemas.microsoft.com/office/drawing/2014/main" val="300664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#einetollegemeinschaft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extLst>
                  <a:ext uri="{0D108BD9-81ED-4DB2-BD59-A6C34878D82A}">
                    <a16:rowId xmlns:a16="http://schemas.microsoft.com/office/drawing/2014/main" val="799058206"/>
                  </a:ext>
                </a:extLst>
              </a:tr>
            </a:tbl>
          </a:graphicData>
        </a:graphic>
      </p:graphicFrame>
      <p:sp>
        <p:nvSpPr>
          <p:cNvPr id="4" name="Text Placeholder 3">
            <a:extLst>
              <a:ext uri="{FF2B5EF4-FFF2-40B4-BE49-F238E27FC236}">
                <a16:creationId xmlns:a16="http://schemas.microsoft.com/office/drawing/2014/main" id="{861D0DA1-2B18-4084-8C10-BA8CD264EDC5}"/>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67334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9EEAB-8C11-4BE4-A6DF-0D7DA37900F2}"/>
              </a:ext>
            </a:extLst>
          </p:cNvPr>
          <p:cNvSpPr>
            <a:spLocks noGrp="1"/>
          </p:cNvSpPr>
          <p:nvPr>
            <p:ph type="title"/>
          </p:nvPr>
        </p:nvSpPr>
        <p:spPr/>
        <p:txBody>
          <a:bodyPr/>
          <a:lstStyle/>
          <a:p>
            <a:r>
              <a:rPr lang="en-US"/>
              <a:t>Instagram Hashtag Detection | Gemeinde Ismaning - 3 of 3</a:t>
            </a:r>
          </a:p>
        </p:txBody>
      </p:sp>
      <p:graphicFrame>
        <p:nvGraphicFramePr>
          <p:cNvPr id="5" name="Table Placeholder 4">
            <a:extLst>
              <a:ext uri="{FF2B5EF4-FFF2-40B4-BE49-F238E27FC236}">
                <a16:creationId xmlns:a16="http://schemas.microsoft.com/office/drawing/2014/main" id="{348DACB4-397A-463F-A406-23BDEDA067BD}"/>
              </a:ext>
            </a:extLst>
          </p:cNvPr>
          <p:cNvGraphicFramePr>
            <a:graphicFrameLocks noGrp="1"/>
          </p:cNvGraphicFramePr>
          <p:nvPr>
            <p:ph type="tbl" sz="quarter" idx="13"/>
            <p:extLst>
              <p:ext uri="{D42A27DB-BD31-4B8C-83A1-F6EECF244321}">
                <p14:modId xmlns:p14="http://schemas.microsoft.com/office/powerpoint/2010/main" val="354654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7972564"/>
                    </a:ext>
                  </a:extLst>
                </a:gridCol>
                <a:gridCol w="822960">
                  <a:extLst>
                    <a:ext uri="{9D8B030D-6E8A-4147-A177-3AD203B41FA5}">
                      <a16:colId xmlns:a16="http://schemas.microsoft.com/office/drawing/2014/main" val="3382962206"/>
                    </a:ext>
                  </a:extLst>
                </a:gridCol>
                <a:gridCol w="822960">
                  <a:extLst>
                    <a:ext uri="{9D8B030D-6E8A-4147-A177-3AD203B41FA5}">
                      <a16:colId xmlns:a16="http://schemas.microsoft.com/office/drawing/2014/main" val="3985591576"/>
                    </a:ext>
                  </a:extLst>
                </a:gridCol>
                <a:gridCol w="822960">
                  <a:extLst>
                    <a:ext uri="{9D8B030D-6E8A-4147-A177-3AD203B41FA5}">
                      <a16:colId xmlns:a16="http://schemas.microsoft.com/office/drawing/2014/main" val="1392273801"/>
                    </a:ext>
                  </a:extLst>
                </a:gridCol>
                <a:gridCol w="822960">
                  <a:extLst>
                    <a:ext uri="{9D8B030D-6E8A-4147-A177-3AD203B41FA5}">
                      <a16:colId xmlns:a16="http://schemas.microsoft.com/office/drawing/2014/main" val="2841840728"/>
                    </a:ext>
                  </a:extLst>
                </a:gridCol>
                <a:gridCol w="822960">
                  <a:extLst>
                    <a:ext uri="{9D8B030D-6E8A-4147-A177-3AD203B41FA5}">
                      <a16:colId xmlns:a16="http://schemas.microsoft.com/office/drawing/2014/main" val="472505472"/>
                    </a:ext>
                  </a:extLst>
                </a:gridCol>
                <a:gridCol w="822960">
                  <a:extLst>
                    <a:ext uri="{9D8B030D-6E8A-4147-A177-3AD203B41FA5}">
                      <a16:colId xmlns:a16="http://schemas.microsoft.com/office/drawing/2014/main" val="1531448544"/>
                    </a:ext>
                  </a:extLst>
                </a:gridCol>
                <a:gridCol w="822960">
                  <a:extLst>
                    <a:ext uri="{9D8B030D-6E8A-4147-A177-3AD203B41FA5}">
                      <a16:colId xmlns:a16="http://schemas.microsoft.com/office/drawing/2014/main" val="3987516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08672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#oldtimer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277586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#ismaningfeiert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520.66666666667</a:t>
                      </a:r>
                    </a:p>
                  </a:txBody>
                  <a:tcPr/>
                </a:tc>
                <a:extLst>
                  <a:ext uri="{0D108BD9-81ED-4DB2-BD59-A6C34878D82A}">
                    <a16:rowId xmlns:a16="http://schemas.microsoft.com/office/drawing/2014/main" val="180302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#ismaningerfestbier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501.16666666667</a:t>
                      </a:r>
                    </a:p>
                  </a:txBody>
                  <a:tcPr/>
                </a:tc>
                <a:extLst>
                  <a:ext uri="{0D108BD9-81ED-4DB2-BD59-A6C34878D82A}">
                    <a16:rowId xmlns:a16="http://schemas.microsoft.com/office/drawing/2014/main" val="184660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extLst>
                  <a:ext uri="{0D108BD9-81ED-4DB2-BD59-A6C34878D82A}">
                    <a16:rowId xmlns:a16="http://schemas.microsoft.com/office/drawing/2014/main" val="392123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extLst>
                  <a:ext uri="{0D108BD9-81ED-4DB2-BD59-A6C34878D82A}">
                    <a16:rowId xmlns:a16="http://schemas.microsoft.com/office/drawing/2014/main" val="61017326"/>
                  </a:ext>
                </a:extLst>
              </a:tr>
            </a:tbl>
          </a:graphicData>
        </a:graphic>
      </p:graphicFrame>
      <p:sp>
        <p:nvSpPr>
          <p:cNvPr id="4" name="Text Placeholder 3">
            <a:extLst>
              <a:ext uri="{FF2B5EF4-FFF2-40B4-BE49-F238E27FC236}">
                <a16:creationId xmlns:a16="http://schemas.microsoft.com/office/drawing/2014/main" id="{23A5755D-82C9-4AFA-8929-5307EAF3F26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5452246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1932</Words>
  <Application>Microsoft Office PowerPoint</Application>
  <PresentationFormat>On-screen Show (4:3)</PresentationFormat>
  <Paragraphs>901</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Instagram Quartal</vt:lpstr>
      <vt:lpstr>Instagram Key Metrics Table | Gemeinde Ismaning</vt:lpstr>
      <vt:lpstr>Instagram Key Metrics Table | Gemeinde Ismaning</vt:lpstr>
      <vt:lpstr>Instagram Followers Total | Gemeinde Ismaning</vt:lpstr>
      <vt:lpstr>Instagram Followers Table | Gemeinde Ismaning</vt:lpstr>
      <vt:lpstr>Instagram Posts Table | Gemeinde Ismaning - 1 of 24</vt:lpstr>
      <vt:lpstr>Instagram Posts Table | Gemeinde Ismaning - 2 of 24</vt:lpstr>
      <vt:lpstr>Instagram Posts Table | Gemeinde Ismaning - 3 of 24</vt:lpstr>
      <vt:lpstr>Instagram Posts Table | Gemeinde Ismaning - 4 of 24</vt:lpstr>
      <vt:lpstr>Instagram Posts Table | Gemeinde Ismaning - 5 of 24</vt:lpstr>
      <vt:lpstr>Instagram Posts Table | Gemeinde Ismaning - 6 of 24</vt:lpstr>
      <vt:lpstr>Instagram Posts Table | Gemeinde Ismaning - 7 of 24</vt:lpstr>
      <vt:lpstr>Instagram Posts Table | Gemeinde Ismaning - 8 of 24</vt:lpstr>
      <vt:lpstr>Instagram Posts Table | Gemeinde Ismaning - 9 of 24</vt:lpstr>
      <vt:lpstr>Instagram Posts Table | Gemeinde Ismaning - 10 of 24</vt:lpstr>
      <vt:lpstr>Instagram Posts Table | Gemeinde Ismaning - 11 of 24</vt:lpstr>
      <vt:lpstr>Instagram Posts Table | Gemeinde Ismaning - 12 of 24</vt:lpstr>
      <vt:lpstr>Instagram Posts Table | Gemeinde Ismaning - 13 of 24</vt:lpstr>
      <vt:lpstr>Instagram Posts Table | Gemeinde Ismaning - 14 of 24</vt:lpstr>
      <vt:lpstr>Instagram Posts Table | Gemeinde Ismaning - 15 of 24</vt:lpstr>
      <vt:lpstr>Instagram Posts Table | Gemeinde Ismaning - 16 of 24</vt:lpstr>
      <vt:lpstr>Instagram Posts Table | Gemeinde Ismaning - 17 of 24</vt:lpstr>
      <vt:lpstr>Instagram Posts Table | Gemeinde Ismaning - 18 of 24</vt:lpstr>
      <vt:lpstr>Instagram Posts Table | Gemeinde Ismaning - 19 of 24</vt:lpstr>
      <vt:lpstr>Instagram Posts Table | Gemeinde Ismaning - 20 of 24</vt:lpstr>
      <vt:lpstr>Instagram Posts Table | Gemeinde Ismaning - 21 of 24</vt:lpstr>
      <vt:lpstr>Instagram Posts Table | Gemeinde Ismaning - 22 of 24</vt:lpstr>
      <vt:lpstr>Instagram Posts Table | Gemeinde Ismaning - 23 of 24</vt:lpstr>
      <vt:lpstr>Instagram Posts Table | Gemeinde Ismaning - 24 of 24</vt:lpstr>
      <vt:lpstr>Instagram Organic Reach by Post Type  | Gemeinde Ismaning</vt:lpstr>
      <vt:lpstr>Instagram Interaction Rate By Post Type | Gemeinde Ismaning</vt:lpstr>
      <vt:lpstr>Instagram Avg. Organic Engagement Distribution per post (by Post Type) | Gemeinde Ismaning</vt:lpstr>
      <vt:lpstr>Instagram Hashtag Detection | Gemeinde Ismaning - 1 of 3</vt:lpstr>
      <vt:lpstr>Instagram Hashtag Detection | Gemeinde Ismaning - 2 of 3</vt:lpstr>
      <vt:lpstr>Instagram Hashtag Detection | Gemeinde Ismaning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2019-07-30T09:42:15Z</dcterms:created>
  <dcterms:modified xsi:type="dcterms:W3CDTF">2019-07-30T09:43:17Z</dcterms:modified>
</cp:coreProperties>
</file>