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Sheet1!$A$2:$A$92</c:f>
              <c:numCache>
                <c:formatCode>m/d/yyyy</c:formatCode>
                <c:ptCount val="91"/>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pt idx="30">
                  <c:v>43586</c:v>
                </c:pt>
                <c:pt idx="31">
                  <c:v>43587</c:v>
                </c:pt>
                <c:pt idx="32">
                  <c:v>43588</c:v>
                </c:pt>
                <c:pt idx="33">
                  <c:v>43589</c:v>
                </c:pt>
                <c:pt idx="34">
                  <c:v>43590</c:v>
                </c:pt>
                <c:pt idx="35">
                  <c:v>43591</c:v>
                </c:pt>
                <c:pt idx="36">
                  <c:v>43592</c:v>
                </c:pt>
                <c:pt idx="37">
                  <c:v>43593</c:v>
                </c:pt>
                <c:pt idx="38">
                  <c:v>43594</c:v>
                </c:pt>
                <c:pt idx="39">
                  <c:v>43595</c:v>
                </c:pt>
                <c:pt idx="40">
                  <c:v>43596</c:v>
                </c:pt>
                <c:pt idx="41">
                  <c:v>43597</c:v>
                </c:pt>
                <c:pt idx="42">
                  <c:v>43598</c:v>
                </c:pt>
                <c:pt idx="43">
                  <c:v>43599</c:v>
                </c:pt>
                <c:pt idx="44">
                  <c:v>43600</c:v>
                </c:pt>
                <c:pt idx="45">
                  <c:v>43601</c:v>
                </c:pt>
                <c:pt idx="46">
                  <c:v>43602</c:v>
                </c:pt>
                <c:pt idx="47">
                  <c:v>43603</c:v>
                </c:pt>
                <c:pt idx="48">
                  <c:v>43604</c:v>
                </c:pt>
                <c:pt idx="49">
                  <c:v>43605</c:v>
                </c:pt>
                <c:pt idx="50">
                  <c:v>43606</c:v>
                </c:pt>
                <c:pt idx="51">
                  <c:v>43607</c:v>
                </c:pt>
                <c:pt idx="52">
                  <c:v>43608</c:v>
                </c:pt>
                <c:pt idx="53">
                  <c:v>43609</c:v>
                </c:pt>
                <c:pt idx="54">
                  <c:v>43610</c:v>
                </c:pt>
                <c:pt idx="55">
                  <c:v>43611</c:v>
                </c:pt>
                <c:pt idx="56">
                  <c:v>43612</c:v>
                </c:pt>
                <c:pt idx="57">
                  <c:v>43613</c:v>
                </c:pt>
                <c:pt idx="58">
                  <c:v>43614</c:v>
                </c:pt>
                <c:pt idx="59">
                  <c:v>43615</c:v>
                </c:pt>
                <c:pt idx="60">
                  <c:v>43616</c:v>
                </c:pt>
                <c:pt idx="61">
                  <c:v>43617</c:v>
                </c:pt>
                <c:pt idx="62">
                  <c:v>43618</c:v>
                </c:pt>
                <c:pt idx="63">
                  <c:v>43619</c:v>
                </c:pt>
                <c:pt idx="64">
                  <c:v>43620</c:v>
                </c:pt>
                <c:pt idx="65">
                  <c:v>43621</c:v>
                </c:pt>
                <c:pt idx="66">
                  <c:v>43622</c:v>
                </c:pt>
                <c:pt idx="67">
                  <c:v>43623</c:v>
                </c:pt>
                <c:pt idx="68">
                  <c:v>43624</c:v>
                </c:pt>
                <c:pt idx="69">
                  <c:v>43625</c:v>
                </c:pt>
                <c:pt idx="70">
                  <c:v>43626</c:v>
                </c:pt>
                <c:pt idx="71">
                  <c:v>43627</c:v>
                </c:pt>
                <c:pt idx="72">
                  <c:v>43628</c:v>
                </c:pt>
                <c:pt idx="73">
                  <c:v>43629</c:v>
                </c:pt>
                <c:pt idx="74">
                  <c:v>43630</c:v>
                </c:pt>
                <c:pt idx="75">
                  <c:v>43631</c:v>
                </c:pt>
                <c:pt idx="76">
                  <c:v>43632</c:v>
                </c:pt>
                <c:pt idx="77">
                  <c:v>43633</c:v>
                </c:pt>
                <c:pt idx="78">
                  <c:v>43634</c:v>
                </c:pt>
                <c:pt idx="79">
                  <c:v>43635</c:v>
                </c:pt>
                <c:pt idx="80">
                  <c:v>43636</c:v>
                </c:pt>
                <c:pt idx="81">
                  <c:v>43637</c:v>
                </c:pt>
                <c:pt idx="82">
                  <c:v>43638</c:v>
                </c:pt>
                <c:pt idx="83">
                  <c:v>43639</c:v>
                </c:pt>
                <c:pt idx="84">
                  <c:v>43640</c:v>
                </c:pt>
                <c:pt idx="85">
                  <c:v>43641</c:v>
                </c:pt>
                <c:pt idx="86">
                  <c:v>43642</c:v>
                </c:pt>
                <c:pt idx="87">
                  <c:v>43643</c:v>
                </c:pt>
                <c:pt idx="88">
                  <c:v>43644</c:v>
                </c:pt>
                <c:pt idx="89">
                  <c:v>43645</c:v>
                </c:pt>
                <c:pt idx="90">
                  <c:v>43646</c:v>
                </c:pt>
              </c:numCache>
            </c:numRef>
          </c:cat>
          <c:val>
            <c:numRef>
              <c:f>Sheet1!$B$2:$B$92</c:f>
              <c:numCache>
                <c:formatCode>General</c:formatCode>
                <c:ptCount val="91"/>
                <c:pt idx="0">
                  <c:v>827</c:v>
                </c:pt>
                <c:pt idx="1">
                  <c:v>827</c:v>
                </c:pt>
                <c:pt idx="2">
                  <c:v>828</c:v>
                </c:pt>
                <c:pt idx="3">
                  <c:v>830</c:v>
                </c:pt>
                <c:pt idx="4">
                  <c:v>830</c:v>
                </c:pt>
                <c:pt idx="5">
                  <c:v>830</c:v>
                </c:pt>
                <c:pt idx="6">
                  <c:v>830</c:v>
                </c:pt>
                <c:pt idx="7">
                  <c:v>831</c:v>
                </c:pt>
                <c:pt idx="8">
                  <c:v>833</c:v>
                </c:pt>
                <c:pt idx="9">
                  <c:v>834</c:v>
                </c:pt>
                <c:pt idx="10">
                  <c:v>836</c:v>
                </c:pt>
                <c:pt idx="11">
                  <c:v>836</c:v>
                </c:pt>
                <c:pt idx="12">
                  <c:v>837</c:v>
                </c:pt>
                <c:pt idx="13">
                  <c:v>837</c:v>
                </c:pt>
                <c:pt idx="14">
                  <c:v>837</c:v>
                </c:pt>
                <c:pt idx="15">
                  <c:v>837</c:v>
                </c:pt>
                <c:pt idx="16">
                  <c:v>837</c:v>
                </c:pt>
                <c:pt idx="17">
                  <c:v>838</c:v>
                </c:pt>
                <c:pt idx="18">
                  <c:v>838</c:v>
                </c:pt>
                <c:pt idx="19">
                  <c:v>839</c:v>
                </c:pt>
                <c:pt idx="20">
                  <c:v>841</c:v>
                </c:pt>
                <c:pt idx="21">
                  <c:v>841</c:v>
                </c:pt>
                <c:pt idx="22">
                  <c:v>843</c:v>
                </c:pt>
                <c:pt idx="23">
                  <c:v>843</c:v>
                </c:pt>
                <c:pt idx="24">
                  <c:v>844</c:v>
                </c:pt>
                <c:pt idx="25">
                  <c:v>846</c:v>
                </c:pt>
                <c:pt idx="26">
                  <c:v>847</c:v>
                </c:pt>
                <c:pt idx="27">
                  <c:v>848</c:v>
                </c:pt>
                <c:pt idx="28">
                  <c:v>852</c:v>
                </c:pt>
                <c:pt idx="29">
                  <c:v>852</c:v>
                </c:pt>
                <c:pt idx="30">
                  <c:v>854</c:v>
                </c:pt>
                <c:pt idx="31">
                  <c:v>855</c:v>
                </c:pt>
                <c:pt idx="32">
                  <c:v>857</c:v>
                </c:pt>
                <c:pt idx="33">
                  <c:v>857</c:v>
                </c:pt>
                <c:pt idx="34">
                  <c:v>858</c:v>
                </c:pt>
                <c:pt idx="35">
                  <c:v>859</c:v>
                </c:pt>
                <c:pt idx="36">
                  <c:v>861</c:v>
                </c:pt>
                <c:pt idx="37">
                  <c:v>864</c:v>
                </c:pt>
                <c:pt idx="38">
                  <c:v>866</c:v>
                </c:pt>
                <c:pt idx="39">
                  <c:v>867</c:v>
                </c:pt>
                <c:pt idx="40">
                  <c:v>868</c:v>
                </c:pt>
                <c:pt idx="41">
                  <c:v>870</c:v>
                </c:pt>
                <c:pt idx="42">
                  <c:v>872</c:v>
                </c:pt>
                <c:pt idx="43">
                  <c:v>872</c:v>
                </c:pt>
                <c:pt idx="44">
                  <c:v>874</c:v>
                </c:pt>
                <c:pt idx="45">
                  <c:v>874</c:v>
                </c:pt>
                <c:pt idx="46">
                  <c:v>877</c:v>
                </c:pt>
                <c:pt idx="47">
                  <c:v>880</c:v>
                </c:pt>
                <c:pt idx="48">
                  <c:v>881</c:v>
                </c:pt>
                <c:pt idx="49">
                  <c:v>882</c:v>
                </c:pt>
                <c:pt idx="50">
                  <c:v>884</c:v>
                </c:pt>
                <c:pt idx="51">
                  <c:v>888</c:v>
                </c:pt>
                <c:pt idx="52">
                  <c:v>888</c:v>
                </c:pt>
                <c:pt idx="53">
                  <c:v>888</c:v>
                </c:pt>
                <c:pt idx="54">
                  <c:v>888</c:v>
                </c:pt>
                <c:pt idx="55">
                  <c:v>888</c:v>
                </c:pt>
                <c:pt idx="56">
                  <c:v>890</c:v>
                </c:pt>
                <c:pt idx="57">
                  <c:v>892</c:v>
                </c:pt>
                <c:pt idx="58">
                  <c:v>891</c:v>
                </c:pt>
                <c:pt idx="59">
                  <c:v>892</c:v>
                </c:pt>
                <c:pt idx="60">
                  <c:v>893</c:v>
                </c:pt>
                <c:pt idx="61">
                  <c:v>894</c:v>
                </c:pt>
                <c:pt idx="62">
                  <c:v>894</c:v>
                </c:pt>
                <c:pt idx="63">
                  <c:v>894</c:v>
                </c:pt>
                <c:pt idx="64">
                  <c:v>894</c:v>
                </c:pt>
                <c:pt idx="65">
                  <c:v>893</c:v>
                </c:pt>
                <c:pt idx="66">
                  <c:v>894</c:v>
                </c:pt>
                <c:pt idx="67">
                  <c:v>894</c:v>
                </c:pt>
                <c:pt idx="68">
                  <c:v>894</c:v>
                </c:pt>
                <c:pt idx="69">
                  <c:v>893</c:v>
                </c:pt>
                <c:pt idx="70">
                  <c:v>894</c:v>
                </c:pt>
                <c:pt idx="71">
                  <c:v>896</c:v>
                </c:pt>
                <c:pt idx="72">
                  <c:v>896</c:v>
                </c:pt>
                <c:pt idx="73">
                  <c:v>897</c:v>
                </c:pt>
                <c:pt idx="74">
                  <c:v>896</c:v>
                </c:pt>
                <c:pt idx="75">
                  <c:v>896</c:v>
                </c:pt>
                <c:pt idx="76">
                  <c:v>896</c:v>
                </c:pt>
                <c:pt idx="77">
                  <c:v>896</c:v>
                </c:pt>
                <c:pt idx="78">
                  <c:v>896</c:v>
                </c:pt>
                <c:pt idx="79">
                  <c:v>898</c:v>
                </c:pt>
                <c:pt idx="80">
                  <c:v>899</c:v>
                </c:pt>
                <c:pt idx="81">
                  <c:v>899</c:v>
                </c:pt>
                <c:pt idx="82">
                  <c:v>899</c:v>
                </c:pt>
                <c:pt idx="83">
                  <c:v>899</c:v>
                </c:pt>
                <c:pt idx="84">
                  <c:v>899</c:v>
                </c:pt>
                <c:pt idx="85">
                  <c:v>900</c:v>
                </c:pt>
                <c:pt idx="86">
                  <c:v>901</c:v>
                </c:pt>
                <c:pt idx="87">
                  <c:v>903</c:v>
                </c:pt>
                <c:pt idx="88">
                  <c:v>904</c:v>
                </c:pt>
                <c:pt idx="89">
                  <c:v>904</c:v>
                </c:pt>
                <c:pt idx="90">
                  <c:v>904</c:v>
                </c:pt>
              </c:numCache>
            </c:numRef>
          </c:val>
          <c:smooth val="0"/>
          <c:extLst>
            <c:ext xmlns:c16="http://schemas.microsoft.com/office/drawing/2014/chart" uri="{C3380CC4-5D6E-409C-BE32-E72D297353CC}">
              <c16:uniqueId val="{00000000-AD71-4E42-954E-783FDE243350}"/>
            </c:ext>
          </c:extLst>
        </c:ser>
        <c:dLbls>
          <c:showLegendKey val="0"/>
          <c:showVal val="0"/>
          <c:showCatName val="0"/>
          <c:showSerName val="0"/>
          <c:showPercent val="0"/>
          <c:showBubbleSize val="0"/>
        </c:dLbls>
        <c:smooth val="0"/>
        <c:axId val="305278696"/>
        <c:axId val="305281648"/>
      </c:lineChart>
      <c:dateAx>
        <c:axId val="305278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81648"/>
        <c:crosses val="autoZero"/>
        <c:auto val="1"/>
        <c:lblOffset val="100"/>
        <c:baseTimeUnit val="days"/>
      </c:dateAx>
      <c:valAx>
        <c:axId val="30528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278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Sheet1!$A$2:$A$92</c:f>
              <c:numCache>
                <c:formatCode>m/d/yyyy</c:formatCode>
                <c:ptCount val="91"/>
                <c:pt idx="0">
                  <c:v>43556</c:v>
                </c:pt>
                <c:pt idx="1">
                  <c:v>43557</c:v>
                </c:pt>
                <c:pt idx="2">
                  <c:v>43558</c:v>
                </c:pt>
                <c:pt idx="3">
                  <c:v>43559</c:v>
                </c:pt>
                <c:pt idx="4">
                  <c:v>43560</c:v>
                </c:pt>
                <c:pt idx="5">
                  <c:v>43561</c:v>
                </c:pt>
                <c:pt idx="6">
                  <c:v>43562</c:v>
                </c:pt>
                <c:pt idx="7">
                  <c:v>43563</c:v>
                </c:pt>
                <c:pt idx="8">
                  <c:v>43564</c:v>
                </c:pt>
                <c:pt idx="9">
                  <c:v>43565</c:v>
                </c:pt>
                <c:pt idx="10">
                  <c:v>43566</c:v>
                </c:pt>
                <c:pt idx="11">
                  <c:v>43567</c:v>
                </c:pt>
                <c:pt idx="12">
                  <c:v>43568</c:v>
                </c:pt>
                <c:pt idx="13">
                  <c:v>43569</c:v>
                </c:pt>
                <c:pt idx="14">
                  <c:v>43570</c:v>
                </c:pt>
                <c:pt idx="15">
                  <c:v>43571</c:v>
                </c:pt>
                <c:pt idx="16">
                  <c:v>43572</c:v>
                </c:pt>
                <c:pt idx="17">
                  <c:v>43573</c:v>
                </c:pt>
                <c:pt idx="18">
                  <c:v>43574</c:v>
                </c:pt>
                <c:pt idx="19">
                  <c:v>43575</c:v>
                </c:pt>
                <c:pt idx="20">
                  <c:v>43576</c:v>
                </c:pt>
                <c:pt idx="21">
                  <c:v>43577</c:v>
                </c:pt>
                <c:pt idx="22">
                  <c:v>43578</c:v>
                </c:pt>
                <c:pt idx="23">
                  <c:v>43579</c:v>
                </c:pt>
                <c:pt idx="24">
                  <c:v>43580</c:v>
                </c:pt>
                <c:pt idx="25">
                  <c:v>43581</c:v>
                </c:pt>
                <c:pt idx="26">
                  <c:v>43582</c:v>
                </c:pt>
                <c:pt idx="27">
                  <c:v>43583</c:v>
                </c:pt>
                <c:pt idx="28">
                  <c:v>43584</c:v>
                </c:pt>
                <c:pt idx="29">
                  <c:v>43585</c:v>
                </c:pt>
                <c:pt idx="30">
                  <c:v>43586</c:v>
                </c:pt>
                <c:pt idx="31">
                  <c:v>43587</c:v>
                </c:pt>
                <c:pt idx="32">
                  <c:v>43588</c:v>
                </c:pt>
                <c:pt idx="33">
                  <c:v>43589</c:v>
                </c:pt>
                <c:pt idx="34">
                  <c:v>43590</c:v>
                </c:pt>
                <c:pt idx="35">
                  <c:v>43591</c:v>
                </c:pt>
                <c:pt idx="36">
                  <c:v>43592</c:v>
                </c:pt>
                <c:pt idx="37">
                  <c:v>43593</c:v>
                </c:pt>
                <c:pt idx="38">
                  <c:v>43594</c:v>
                </c:pt>
                <c:pt idx="39">
                  <c:v>43595</c:v>
                </c:pt>
                <c:pt idx="40">
                  <c:v>43596</c:v>
                </c:pt>
                <c:pt idx="41">
                  <c:v>43597</c:v>
                </c:pt>
                <c:pt idx="42">
                  <c:v>43598</c:v>
                </c:pt>
                <c:pt idx="43">
                  <c:v>43599</c:v>
                </c:pt>
                <c:pt idx="44">
                  <c:v>43600</c:v>
                </c:pt>
                <c:pt idx="45">
                  <c:v>43601</c:v>
                </c:pt>
                <c:pt idx="46">
                  <c:v>43602</c:v>
                </c:pt>
                <c:pt idx="47">
                  <c:v>43603</c:v>
                </c:pt>
                <c:pt idx="48">
                  <c:v>43604</c:v>
                </c:pt>
                <c:pt idx="49">
                  <c:v>43605</c:v>
                </c:pt>
                <c:pt idx="50">
                  <c:v>43606</c:v>
                </c:pt>
                <c:pt idx="51">
                  <c:v>43607</c:v>
                </c:pt>
                <c:pt idx="52">
                  <c:v>43608</c:v>
                </c:pt>
                <c:pt idx="53">
                  <c:v>43609</c:v>
                </c:pt>
                <c:pt idx="54">
                  <c:v>43610</c:v>
                </c:pt>
                <c:pt idx="55">
                  <c:v>43611</c:v>
                </c:pt>
                <c:pt idx="56">
                  <c:v>43612</c:v>
                </c:pt>
                <c:pt idx="57">
                  <c:v>43613</c:v>
                </c:pt>
                <c:pt idx="58">
                  <c:v>43614</c:v>
                </c:pt>
                <c:pt idx="59">
                  <c:v>43615</c:v>
                </c:pt>
                <c:pt idx="60">
                  <c:v>43616</c:v>
                </c:pt>
                <c:pt idx="61">
                  <c:v>43617</c:v>
                </c:pt>
                <c:pt idx="62">
                  <c:v>43618</c:v>
                </c:pt>
                <c:pt idx="63">
                  <c:v>43619</c:v>
                </c:pt>
                <c:pt idx="64">
                  <c:v>43620</c:v>
                </c:pt>
                <c:pt idx="65">
                  <c:v>43621</c:v>
                </c:pt>
                <c:pt idx="66">
                  <c:v>43622</c:v>
                </c:pt>
                <c:pt idx="67">
                  <c:v>43623</c:v>
                </c:pt>
                <c:pt idx="68">
                  <c:v>43624</c:v>
                </c:pt>
                <c:pt idx="69">
                  <c:v>43625</c:v>
                </c:pt>
                <c:pt idx="70">
                  <c:v>43626</c:v>
                </c:pt>
                <c:pt idx="71">
                  <c:v>43627</c:v>
                </c:pt>
                <c:pt idx="72">
                  <c:v>43628</c:v>
                </c:pt>
                <c:pt idx="73">
                  <c:v>43629</c:v>
                </c:pt>
                <c:pt idx="74">
                  <c:v>43630</c:v>
                </c:pt>
                <c:pt idx="75">
                  <c:v>43631</c:v>
                </c:pt>
                <c:pt idx="76">
                  <c:v>43632</c:v>
                </c:pt>
                <c:pt idx="77">
                  <c:v>43633</c:v>
                </c:pt>
                <c:pt idx="78">
                  <c:v>43634</c:v>
                </c:pt>
                <c:pt idx="79">
                  <c:v>43635</c:v>
                </c:pt>
                <c:pt idx="80">
                  <c:v>43636</c:v>
                </c:pt>
                <c:pt idx="81">
                  <c:v>43637</c:v>
                </c:pt>
                <c:pt idx="82">
                  <c:v>43638</c:v>
                </c:pt>
                <c:pt idx="83">
                  <c:v>43639</c:v>
                </c:pt>
                <c:pt idx="84">
                  <c:v>43640</c:v>
                </c:pt>
                <c:pt idx="85">
                  <c:v>43641</c:v>
                </c:pt>
                <c:pt idx="86">
                  <c:v>43642</c:v>
                </c:pt>
                <c:pt idx="87">
                  <c:v>43643</c:v>
                </c:pt>
                <c:pt idx="88">
                  <c:v>43644</c:v>
                </c:pt>
                <c:pt idx="89">
                  <c:v>43645</c:v>
                </c:pt>
                <c:pt idx="90">
                  <c:v>43646</c:v>
                </c:pt>
              </c:numCache>
            </c:numRef>
          </c:cat>
          <c:val>
            <c:numRef>
              <c:f>Sheet1!$B$2:$B$92</c:f>
              <c:numCache>
                <c:formatCode>General</c:formatCode>
                <c:ptCount val="91"/>
                <c:pt idx="0">
                  <c:v>0</c:v>
                </c:pt>
                <c:pt idx="1">
                  <c:v>0</c:v>
                </c:pt>
                <c:pt idx="2">
                  <c:v>0</c:v>
                </c:pt>
                <c:pt idx="3">
                  <c:v>2.2919179734620001</c:v>
                </c:pt>
                <c:pt idx="4">
                  <c:v>0</c:v>
                </c:pt>
                <c:pt idx="5">
                  <c:v>0</c:v>
                </c:pt>
                <c:pt idx="6">
                  <c:v>0</c:v>
                </c:pt>
                <c:pt idx="7">
                  <c:v>0</c:v>
                </c:pt>
                <c:pt idx="8">
                  <c:v>2.8846153846153801</c:v>
                </c:pt>
                <c:pt idx="9">
                  <c:v>0</c:v>
                </c:pt>
                <c:pt idx="10">
                  <c:v>0</c:v>
                </c:pt>
                <c:pt idx="11">
                  <c:v>0</c:v>
                </c:pt>
                <c:pt idx="12">
                  <c:v>0</c:v>
                </c:pt>
                <c:pt idx="13">
                  <c:v>0</c:v>
                </c:pt>
                <c:pt idx="14">
                  <c:v>0</c:v>
                </c:pt>
                <c:pt idx="15">
                  <c:v>0</c:v>
                </c:pt>
                <c:pt idx="16">
                  <c:v>0</c:v>
                </c:pt>
                <c:pt idx="17">
                  <c:v>1.9115890083631999</c:v>
                </c:pt>
                <c:pt idx="18">
                  <c:v>0</c:v>
                </c:pt>
                <c:pt idx="19">
                  <c:v>0</c:v>
                </c:pt>
                <c:pt idx="20">
                  <c:v>0</c:v>
                </c:pt>
                <c:pt idx="21">
                  <c:v>0</c:v>
                </c:pt>
                <c:pt idx="22">
                  <c:v>0</c:v>
                </c:pt>
                <c:pt idx="23">
                  <c:v>0</c:v>
                </c:pt>
                <c:pt idx="24">
                  <c:v>2.7283511269276399</c:v>
                </c:pt>
                <c:pt idx="25">
                  <c:v>0</c:v>
                </c:pt>
                <c:pt idx="26">
                  <c:v>0</c:v>
                </c:pt>
                <c:pt idx="27">
                  <c:v>0</c:v>
                </c:pt>
                <c:pt idx="28">
                  <c:v>0</c:v>
                </c:pt>
                <c:pt idx="29">
                  <c:v>0</c:v>
                </c:pt>
                <c:pt idx="30">
                  <c:v>0</c:v>
                </c:pt>
                <c:pt idx="31">
                  <c:v>0</c:v>
                </c:pt>
                <c:pt idx="32">
                  <c:v>2.8037383177570101</c:v>
                </c:pt>
                <c:pt idx="33">
                  <c:v>0</c:v>
                </c:pt>
                <c:pt idx="34">
                  <c:v>0</c:v>
                </c:pt>
                <c:pt idx="35">
                  <c:v>0</c:v>
                </c:pt>
                <c:pt idx="36">
                  <c:v>0</c:v>
                </c:pt>
                <c:pt idx="37">
                  <c:v>3.2482598607888602</c:v>
                </c:pt>
                <c:pt idx="38">
                  <c:v>0</c:v>
                </c:pt>
                <c:pt idx="39">
                  <c:v>0</c:v>
                </c:pt>
                <c:pt idx="40">
                  <c:v>0</c:v>
                </c:pt>
                <c:pt idx="41">
                  <c:v>0</c:v>
                </c:pt>
                <c:pt idx="42">
                  <c:v>0</c:v>
                </c:pt>
                <c:pt idx="43">
                  <c:v>0</c:v>
                </c:pt>
                <c:pt idx="44">
                  <c:v>0</c:v>
                </c:pt>
                <c:pt idx="45">
                  <c:v>0</c:v>
                </c:pt>
                <c:pt idx="46">
                  <c:v>2.7428571428571402</c:v>
                </c:pt>
                <c:pt idx="47">
                  <c:v>0</c:v>
                </c:pt>
                <c:pt idx="48">
                  <c:v>0</c:v>
                </c:pt>
                <c:pt idx="49">
                  <c:v>0</c:v>
                </c:pt>
                <c:pt idx="50">
                  <c:v>0</c:v>
                </c:pt>
                <c:pt idx="51">
                  <c:v>1.3544018058690701</c:v>
                </c:pt>
                <c:pt idx="52">
                  <c:v>2.92792792792793</c:v>
                </c:pt>
                <c:pt idx="53">
                  <c:v>0</c:v>
                </c:pt>
                <c:pt idx="54">
                  <c:v>0</c:v>
                </c:pt>
                <c:pt idx="55">
                  <c:v>0</c:v>
                </c:pt>
                <c:pt idx="56">
                  <c:v>0</c:v>
                </c:pt>
                <c:pt idx="57">
                  <c:v>0</c:v>
                </c:pt>
                <c:pt idx="58">
                  <c:v>2.2446689113355802</c:v>
                </c:pt>
                <c:pt idx="59">
                  <c:v>0</c:v>
                </c:pt>
                <c:pt idx="60">
                  <c:v>0</c:v>
                </c:pt>
                <c:pt idx="61">
                  <c:v>0</c:v>
                </c:pt>
                <c:pt idx="62">
                  <c:v>0</c:v>
                </c:pt>
                <c:pt idx="63">
                  <c:v>0</c:v>
                </c:pt>
                <c:pt idx="64">
                  <c:v>0</c:v>
                </c:pt>
                <c:pt idx="65">
                  <c:v>1.7917133258678599</c:v>
                </c:pt>
                <c:pt idx="66">
                  <c:v>0</c:v>
                </c:pt>
                <c:pt idx="67">
                  <c:v>0</c:v>
                </c:pt>
                <c:pt idx="68">
                  <c:v>0</c:v>
                </c:pt>
                <c:pt idx="69">
                  <c:v>0</c:v>
                </c:pt>
                <c:pt idx="70">
                  <c:v>0</c:v>
                </c:pt>
                <c:pt idx="71">
                  <c:v>3.7988826815642498</c:v>
                </c:pt>
                <c:pt idx="72">
                  <c:v>0</c:v>
                </c:pt>
                <c:pt idx="73">
                  <c:v>0</c:v>
                </c:pt>
                <c:pt idx="74">
                  <c:v>0</c:v>
                </c:pt>
                <c:pt idx="75">
                  <c:v>0</c:v>
                </c:pt>
                <c:pt idx="76">
                  <c:v>0</c:v>
                </c:pt>
                <c:pt idx="77">
                  <c:v>0</c:v>
                </c:pt>
                <c:pt idx="78">
                  <c:v>0</c:v>
                </c:pt>
                <c:pt idx="79">
                  <c:v>2.45261984392419</c:v>
                </c:pt>
                <c:pt idx="80">
                  <c:v>0</c:v>
                </c:pt>
                <c:pt idx="81">
                  <c:v>0</c:v>
                </c:pt>
                <c:pt idx="82">
                  <c:v>0</c:v>
                </c:pt>
                <c:pt idx="83">
                  <c:v>0</c:v>
                </c:pt>
                <c:pt idx="84">
                  <c:v>0</c:v>
                </c:pt>
                <c:pt idx="85">
                  <c:v>0</c:v>
                </c:pt>
                <c:pt idx="86">
                  <c:v>0</c:v>
                </c:pt>
                <c:pt idx="87">
                  <c:v>0</c:v>
                </c:pt>
                <c:pt idx="88">
                  <c:v>0</c:v>
                </c:pt>
                <c:pt idx="89">
                  <c:v>0</c:v>
                </c:pt>
                <c:pt idx="90">
                  <c:v>0</c:v>
                </c:pt>
              </c:numCache>
            </c:numRef>
          </c:val>
          <c:smooth val="0"/>
          <c:extLst>
            <c:ext xmlns:c16="http://schemas.microsoft.com/office/drawing/2014/chart" uri="{C3380CC4-5D6E-409C-BE32-E72D297353CC}">
              <c16:uniqueId val="{00000000-607A-4316-8D07-81157F4D1689}"/>
            </c:ext>
          </c:extLst>
        </c:ser>
        <c:dLbls>
          <c:showLegendKey val="0"/>
          <c:showVal val="0"/>
          <c:showCatName val="0"/>
          <c:showSerName val="0"/>
          <c:showPercent val="0"/>
          <c:showBubbleSize val="0"/>
        </c:dLbls>
        <c:smooth val="0"/>
        <c:axId val="359452904"/>
        <c:axId val="359453888"/>
      </c:lineChart>
      <c:dateAx>
        <c:axId val="35945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53888"/>
        <c:crosses val="autoZero"/>
        <c:auto val="1"/>
        <c:lblOffset val="100"/>
        <c:baseTimeUnit val="days"/>
      </c:dateAx>
      <c:valAx>
        <c:axId val="35945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5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44FDF-E182-49F8-AB66-B212117C1C23}"/>
              </a:ext>
            </a:extLst>
          </p:cNvPr>
          <p:cNvSpPr>
            <a:spLocks noGrp="1"/>
          </p:cNvSpPr>
          <p:nvPr>
            <p:ph type="ctrTitle"/>
          </p:nvPr>
        </p:nvSpPr>
        <p:spPr/>
        <p:txBody>
          <a:bodyPr/>
          <a:lstStyle/>
          <a:p>
            <a:r>
              <a:rPr lang="en-US"/>
              <a:t>LinkedIn Quartal</a:t>
            </a:r>
          </a:p>
        </p:txBody>
      </p:sp>
      <p:sp>
        <p:nvSpPr>
          <p:cNvPr id="3" name="Subtitle 2">
            <a:extLst>
              <a:ext uri="{FF2B5EF4-FFF2-40B4-BE49-F238E27FC236}">
                <a16:creationId xmlns:a16="http://schemas.microsoft.com/office/drawing/2014/main" id="{5B43D275-5744-448B-B9D5-676A579AA80A}"/>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77133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A6F7A-17D8-46E5-8C78-EFD9FB1B37EB}"/>
              </a:ext>
            </a:extLst>
          </p:cNvPr>
          <p:cNvSpPr>
            <a:spLocks noGrp="1"/>
          </p:cNvSpPr>
          <p:nvPr>
            <p:ph type="title"/>
          </p:nvPr>
        </p:nvSpPr>
        <p:spPr/>
        <p:txBody>
          <a:bodyPr/>
          <a:lstStyle/>
          <a:p>
            <a:r>
              <a:rPr lang="en-US"/>
              <a:t>LinkedIn Key Metrics Table | BUSS</a:t>
            </a:r>
          </a:p>
        </p:txBody>
      </p:sp>
      <p:graphicFrame>
        <p:nvGraphicFramePr>
          <p:cNvPr id="5" name="Table Placeholder 4">
            <a:extLst>
              <a:ext uri="{FF2B5EF4-FFF2-40B4-BE49-F238E27FC236}">
                <a16:creationId xmlns:a16="http://schemas.microsoft.com/office/drawing/2014/main" id="{0AA504E1-B43C-42E8-9543-17821BDF2A7E}"/>
              </a:ext>
            </a:extLst>
          </p:cNvPr>
          <p:cNvGraphicFramePr>
            <a:graphicFrameLocks noGrp="1"/>
          </p:cNvGraphicFramePr>
          <p:nvPr>
            <p:ph type="tbl" sz="quarter" idx="13"/>
            <p:extLst>
              <p:ext uri="{D42A27DB-BD31-4B8C-83A1-F6EECF244321}">
                <p14:modId xmlns:p14="http://schemas.microsoft.com/office/powerpoint/2010/main" val="2624929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88540192"/>
                    </a:ext>
                  </a:extLst>
                </a:gridCol>
                <a:gridCol w="1069848">
                  <a:extLst>
                    <a:ext uri="{9D8B030D-6E8A-4147-A177-3AD203B41FA5}">
                      <a16:colId xmlns:a16="http://schemas.microsoft.com/office/drawing/2014/main" val="1392148302"/>
                    </a:ext>
                  </a:extLst>
                </a:gridCol>
                <a:gridCol w="1069848">
                  <a:extLst>
                    <a:ext uri="{9D8B030D-6E8A-4147-A177-3AD203B41FA5}">
                      <a16:colId xmlns:a16="http://schemas.microsoft.com/office/drawing/2014/main" val="2469916761"/>
                    </a:ext>
                  </a:extLst>
                </a:gridCol>
                <a:gridCol w="1069848">
                  <a:extLst>
                    <a:ext uri="{9D8B030D-6E8A-4147-A177-3AD203B41FA5}">
                      <a16:colId xmlns:a16="http://schemas.microsoft.com/office/drawing/2014/main" val="3283150679"/>
                    </a:ext>
                  </a:extLst>
                </a:gridCol>
                <a:gridCol w="1069848">
                  <a:extLst>
                    <a:ext uri="{9D8B030D-6E8A-4147-A177-3AD203B41FA5}">
                      <a16:colId xmlns:a16="http://schemas.microsoft.com/office/drawing/2014/main" val="2268476165"/>
                    </a:ext>
                  </a:extLst>
                </a:gridCol>
                <a:gridCol w="1069848">
                  <a:extLst>
                    <a:ext uri="{9D8B030D-6E8A-4147-A177-3AD203B41FA5}">
                      <a16:colId xmlns:a16="http://schemas.microsoft.com/office/drawing/2014/main" val="1815773908"/>
                    </a:ext>
                  </a:extLst>
                </a:gridCol>
                <a:gridCol w="1069848">
                  <a:extLst>
                    <a:ext uri="{9D8B030D-6E8A-4147-A177-3AD203B41FA5}">
                      <a16:colId xmlns:a16="http://schemas.microsoft.com/office/drawing/2014/main" val="9152671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68469076"/>
                  </a:ext>
                </a:extLst>
              </a:tr>
              <a:tr h="370840">
                <a:tc>
                  <a:txBody>
                    <a:bodyPr/>
                    <a:lstStyle/>
                    <a:p>
                      <a:r>
                        <a:rPr lang="en-US" sz="1000"/>
                        <a:t>Buss AG</a:t>
                      </a:r>
                    </a:p>
                  </a:txBody>
                  <a:tcPr/>
                </a:tc>
                <a:tc>
                  <a:txBody>
                    <a:bodyPr/>
                    <a:lstStyle/>
                    <a:p>
                      <a:r>
                        <a:rPr lang="en-US" sz="1000"/>
                        <a:t>904</a:t>
                      </a:r>
                    </a:p>
                  </a:txBody>
                  <a:tcPr/>
                </a:tc>
                <a:tc>
                  <a:txBody>
                    <a:bodyPr/>
                    <a:lstStyle/>
                    <a:p>
                      <a:r>
                        <a:rPr lang="en-US" sz="1000"/>
                        <a:t>77</a:t>
                      </a:r>
                    </a:p>
                  </a:txBody>
                  <a:tcPr/>
                </a:tc>
                <a:tc>
                  <a:txBody>
                    <a:bodyPr/>
                    <a:lstStyle/>
                    <a:p>
                      <a:r>
                        <a:rPr lang="en-US" sz="1000"/>
                        <a:t>14</a:t>
                      </a:r>
                    </a:p>
                  </a:txBody>
                  <a:tcPr/>
                </a:tc>
                <a:tc>
                  <a:txBody>
                    <a:bodyPr/>
                    <a:lstStyle/>
                    <a:p>
                      <a:r>
                        <a:rPr lang="en-US" sz="1000"/>
                        <a:t>310</a:t>
                      </a:r>
                    </a:p>
                  </a:txBody>
                  <a:tcPr/>
                </a:tc>
                <a:tc>
                  <a:txBody>
                    <a:bodyPr/>
                    <a:lstStyle/>
                    <a:p>
                      <a:r>
                        <a:rPr lang="en-US" sz="1000"/>
                        <a:t>1</a:t>
                      </a:r>
                    </a:p>
                  </a:txBody>
                  <a:tcPr/>
                </a:tc>
                <a:tc>
                  <a:txBody>
                    <a:bodyPr/>
                    <a:lstStyle/>
                    <a:p>
                      <a:r>
                        <a:rPr lang="en-US" sz="1000"/>
                        <a:t>2.5681 %</a:t>
                      </a:r>
                    </a:p>
                  </a:txBody>
                  <a:tcPr/>
                </a:tc>
                <a:extLst>
                  <a:ext uri="{0D108BD9-81ED-4DB2-BD59-A6C34878D82A}">
                    <a16:rowId xmlns:a16="http://schemas.microsoft.com/office/drawing/2014/main" val="2185729785"/>
                  </a:ext>
                </a:extLst>
              </a:tr>
            </a:tbl>
          </a:graphicData>
        </a:graphic>
      </p:graphicFrame>
      <p:sp>
        <p:nvSpPr>
          <p:cNvPr id="4" name="Text Placeholder 3">
            <a:extLst>
              <a:ext uri="{FF2B5EF4-FFF2-40B4-BE49-F238E27FC236}">
                <a16:creationId xmlns:a16="http://schemas.microsoft.com/office/drawing/2014/main" id="{44E189A6-EEA0-46A1-B8D4-638D5B510FB0}"/>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92058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AF43E-1781-43FF-8E9D-37E99567C361}"/>
              </a:ext>
            </a:extLst>
          </p:cNvPr>
          <p:cNvSpPr>
            <a:spLocks noGrp="1"/>
          </p:cNvSpPr>
          <p:nvPr>
            <p:ph type="title"/>
          </p:nvPr>
        </p:nvSpPr>
        <p:spPr/>
        <p:txBody>
          <a:bodyPr/>
          <a:lstStyle/>
          <a:p>
            <a:r>
              <a:rPr lang="en-US"/>
              <a:t>LinkedIn Followers Total | BUSS</a:t>
            </a:r>
          </a:p>
        </p:txBody>
      </p:sp>
      <p:graphicFrame>
        <p:nvGraphicFramePr>
          <p:cNvPr id="6" name="Chart Placeholder 5">
            <a:extLst>
              <a:ext uri="{FF2B5EF4-FFF2-40B4-BE49-F238E27FC236}">
                <a16:creationId xmlns:a16="http://schemas.microsoft.com/office/drawing/2014/main" id="{54213CB2-AF92-4208-B95A-C59395C434BD}"/>
              </a:ext>
            </a:extLst>
          </p:cNvPr>
          <p:cNvGraphicFramePr>
            <a:graphicFrameLocks noGrp="1"/>
          </p:cNvGraphicFramePr>
          <p:nvPr>
            <p:ph type="chart" sz="quarter" idx="13"/>
            <p:extLst>
              <p:ext uri="{D42A27DB-BD31-4B8C-83A1-F6EECF244321}">
                <p14:modId xmlns:p14="http://schemas.microsoft.com/office/powerpoint/2010/main" val="3712308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C3476C-F93A-4A10-832E-4052544FA37C}"/>
              </a:ext>
            </a:extLst>
          </p:cNvPr>
          <p:cNvSpPr>
            <a:spLocks noGrp="1"/>
          </p:cNvSpPr>
          <p:nvPr>
            <p:ph type="body" sz="quarter" idx="14"/>
          </p:nvPr>
        </p:nvSpPr>
        <p:spPr/>
        <p:txBody>
          <a:bodyPr/>
          <a:lstStyle/>
          <a:p>
            <a:r>
              <a:rPr lang="en-US"/>
              <a:t>04/01/2019 - 06/30/2019</a:t>
            </a:r>
          </a:p>
        </p:txBody>
      </p:sp>
      <p:sp>
        <p:nvSpPr>
          <p:cNvPr id="5" name="Footer Placeholder 4">
            <a:extLst>
              <a:ext uri="{FF2B5EF4-FFF2-40B4-BE49-F238E27FC236}">
                <a16:creationId xmlns:a16="http://schemas.microsoft.com/office/drawing/2014/main" id="{9070B4AE-3F39-4C4F-8164-E9B7F545A7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8459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137BA-AEFB-4A74-9F65-C1FC7296C505}"/>
              </a:ext>
            </a:extLst>
          </p:cNvPr>
          <p:cNvSpPr>
            <a:spLocks noGrp="1"/>
          </p:cNvSpPr>
          <p:nvPr>
            <p:ph type="title"/>
          </p:nvPr>
        </p:nvSpPr>
        <p:spPr/>
        <p:txBody>
          <a:bodyPr/>
          <a:lstStyle/>
          <a:p>
            <a:r>
              <a:rPr lang="en-US"/>
              <a:t>LinkedIn Updates Table | BUSS - 1 of 13</a:t>
            </a:r>
          </a:p>
        </p:txBody>
      </p:sp>
      <p:graphicFrame>
        <p:nvGraphicFramePr>
          <p:cNvPr id="5" name="Table Placeholder 4">
            <a:extLst>
              <a:ext uri="{FF2B5EF4-FFF2-40B4-BE49-F238E27FC236}">
                <a16:creationId xmlns:a16="http://schemas.microsoft.com/office/drawing/2014/main" id="{FCA41592-0CDA-49DA-BE69-C5976CD8A28F}"/>
              </a:ext>
            </a:extLst>
          </p:cNvPr>
          <p:cNvGraphicFramePr>
            <a:graphicFrameLocks noGrp="1"/>
          </p:cNvGraphicFramePr>
          <p:nvPr>
            <p:ph type="tbl" sz="quarter" idx="13"/>
            <p:extLst>
              <p:ext uri="{D42A27DB-BD31-4B8C-83A1-F6EECF244321}">
                <p14:modId xmlns:p14="http://schemas.microsoft.com/office/powerpoint/2010/main" val="4091142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08799469"/>
                    </a:ext>
                  </a:extLst>
                </a:gridCol>
                <a:gridCol w="905256">
                  <a:extLst>
                    <a:ext uri="{9D8B030D-6E8A-4147-A177-3AD203B41FA5}">
                      <a16:colId xmlns:a16="http://schemas.microsoft.com/office/drawing/2014/main" val="1279655067"/>
                    </a:ext>
                  </a:extLst>
                </a:gridCol>
                <a:gridCol w="822960">
                  <a:extLst>
                    <a:ext uri="{9D8B030D-6E8A-4147-A177-3AD203B41FA5}">
                      <a16:colId xmlns:a16="http://schemas.microsoft.com/office/drawing/2014/main" val="1691222877"/>
                    </a:ext>
                  </a:extLst>
                </a:gridCol>
                <a:gridCol w="987552">
                  <a:extLst>
                    <a:ext uri="{9D8B030D-6E8A-4147-A177-3AD203B41FA5}">
                      <a16:colId xmlns:a16="http://schemas.microsoft.com/office/drawing/2014/main" val="2229020819"/>
                    </a:ext>
                  </a:extLst>
                </a:gridCol>
                <a:gridCol w="987552">
                  <a:extLst>
                    <a:ext uri="{9D8B030D-6E8A-4147-A177-3AD203B41FA5}">
                      <a16:colId xmlns:a16="http://schemas.microsoft.com/office/drawing/2014/main" val="155247108"/>
                    </a:ext>
                  </a:extLst>
                </a:gridCol>
                <a:gridCol w="987552">
                  <a:extLst>
                    <a:ext uri="{9D8B030D-6E8A-4147-A177-3AD203B41FA5}">
                      <a16:colId xmlns:a16="http://schemas.microsoft.com/office/drawing/2014/main" val="764195014"/>
                    </a:ext>
                  </a:extLst>
                </a:gridCol>
                <a:gridCol w="987552">
                  <a:extLst>
                    <a:ext uri="{9D8B030D-6E8A-4147-A177-3AD203B41FA5}">
                      <a16:colId xmlns:a16="http://schemas.microsoft.com/office/drawing/2014/main" val="319741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452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- 2019-06-19 11:44:11 </a:t>
                      </a:r>
                      <a:r>
                        <a:rPr kumimoji="0" lang="en-US" sz="1000" b="0" i="0" u="none" strike="noStrike" kern="1200" cap="none" spc="0" normalizeH="0" baseline="0" noProof="0">
                          <a:ln>
                            <a:noFill/>
                          </a:ln>
                          <a:solidFill>
                            <a:prstClr val="black"/>
                          </a:solidFill>
                          <a:effectLst/>
                          <a:uLnTx/>
                          <a:uFillTx/>
                          <a:latin typeface="+mn-lt"/>
                          <a:ea typeface="+mn-ea"/>
                          <a:cs typeface="+mn-cs"/>
                        </a:rPr>
                        <a:t>
  What a busy first half-year for BUSS! We exhibited at 10 trade fairs in 9 countries on 3 continents within 5 months. These numbers stand for the extensive work of the entire BUSS team, countless interesting encounters and fruitful discussions about COMPEO and the BUSS compounding technology. The spring trade fair season is over and we are looking forward to the summer, which officially starts on Friday! Have a sunny weekend and see you at K‘ 19 in Duesseldorf!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https://media.licdn.com/dms/image/C5622AQHuND27D-AwCg/feedshare-shrink_8192/0?e=1564617600&amp;v=beta&amp;t=e2td3lkbUidtJ2N0nN-VU9NNqpWwPKSAzqDZHAvclns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06/29/2019 06:03:14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8624662"/>
                  </a:ext>
                </a:extLst>
              </a:tr>
            </a:tbl>
          </a:graphicData>
        </a:graphic>
      </p:graphicFrame>
      <p:sp>
        <p:nvSpPr>
          <p:cNvPr id="4" name="Text Placeholder 3">
            <a:extLst>
              <a:ext uri="{FF2B5EF4-FFF2-40B4-BE49-F238E27FC236}">
                <a16:creationId xmlns:a16="http://schemas.microsoft.com/office/drawing/2014/main" id="{2117BA38-527D-492D-B0A2-4D9FF79E0B2B}"/>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894535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EEA67-EADD-4172-8671-3F596F794A14}"/>
              </a:ext>
            </a:extLst>
          </p:cNvPr>
          <p:cNvSpPr>
            <a:spLocks noGrp="1"/>
          </p:cNvSpPr>
          <p:nvPr>
            <p:ph type="title"/>
          </p:nvPr>
        </p:nvSpPr>
        <p:spPr/>
        <p:txBody>
          <a:bodyPr/>
          <a:lstStyle/>
          <a:p>
            <a:r>
              <a:rPr lang="en-US"/>
              <a:t>LinkedIn Updates Table | BUSS - 2 of 13</a:t>
            </a:r>
          </a:p>
        </p:txBody>
      </p:sp>
      <p:graphicFrame>
        <p:nvGraphicFramePr>
          <p:cNvPr id="5" name="Table Placeholder 4">
            <a:extLst>
              <a:ext uri="{FF2B5EF4-FFF2-40B4-BE49-F238E27FC236}">
                <a16:creationId xmlns:a16="http://schemas.microsoft.com/office/drawing/2014/main" id="{44F5BDD7-D17C-470F-BC9C-50444E28AF8C}"/>
              </a:ext>
            </a:extLst>
          </p:cNvPr>
          <p:cNvGraphicFramePr>
            <a:graphicFrameLocks noGrp="1"/>
          </p:cNvGraphicFramePr>
          <p:nvPr>
            <p:ph type="tbl" sz="quarter" idx="13"/>
            <p:extLst>
              <p:ext uri="{D42A27DB-BD31-4B8C-83A1-F6EECF244321}">
                <p14:modId xmlns:p14="http://schemas.microsoft.com/office/powerpoint/2010/main" val="554601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68099804"/>
                    </a:ext>
                  </a:extLst>
                </a:gridCol>
                <a:gridCol w="905256">
                  <a:extLst>
                    <a:ext uri="{9D8B030D-6E8A-4147-A177-3AD203B41FA5}">
                      <a16:colId xmlns:a16="http://schemas.microsoft.com/office/drawing/2014/main" val="3549177872"/>
                    </a:ext>
                  </a:extLst>
                </a:gridCol>
                <a:gridCol w="822960">
                  <a:extLst>
                    <a:ext uri="{9D8B030D-6E8A-4147-A177-3AD203B41FA5}">
                      <a16:colId xmlns:a16="http://schemas.microsoft.com/office/drawing/2014/main" val="962593964"/>
                    </a:ext>
                  </a:extLst>
                </a:gridCol>
                <a:gridCol w="987552">
                  <a:extLst>
                    <a:ext uri="{9D8B030D-6E8A-4147-A177-3AD203B41FA5}">
                      <a16:colId xmlns:a16="http://schemas.microsoft.com/office/drawing/2014/main" val="2072443756"/>
                    </a:ext>
                  </a:extLst>
                </a:gridCol>
                <a:gridCol w="987552">
                  <a:extLst>
                    <a:ext uri="{9D8B030D-6E8A-4147-A177-3AD203B41FA5}">
                      <a16:colId xmlns:a16="http://schemas.microsoft.com/office/drawing/2014/main" val="2298822094"/>
                    </a:ext>
                  </a:extLst>
                </a:gridCol>
                <a:gridCol w="987552">
                  <a:extLst>
                    <a:ext uri="{9D8B030D-6E8A-4147-A177-3AD203B41FA5}">
                      <a16:colId xmlns:a16="http://schemas.microsoft.com/office/drawing/2014/main" val="912074294"/>
                    </a:ext>
                  </a:extLst>
                </a:gridCol>
                <a:gridCol w="987552">
                  <a:extLst>
                    <a:ext uri="{9D8B030D-6E8A-4147-A177-3AD203B41FA5}">
                      <a16:colId xmlns:a16="http://schemas.microsoft.com/office/drawing/2014/main" val="1404297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397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- 2019-06-11 11:19:43 </a:t>
                      </a:r>
                      <a:r>
                        <a:rPr kumimoji="0" lang="en-US" sz="1000" b="0" i="0" u="none" strike="noStrike" kern="1200" cap="none" spc="0" normalizeH="0" baseline="0" noProof="0">
                          <a:ln>
                            <a:noFill/>
                          </a:ln>
                          <a:solidFill>
                            <a:prstClr val="black"/>
                          </a:solidFill>
                          <a:effectLst/>
                          <a:uLnTx/>
                          <a:uFillTx/>
                          <a:latin typeface="+mn-lt"/>
                          <a:ea typeface="+mn-ea"/>
                          <a:cs typeface="+mn-cs"/>
                        </a:rPr>
                        <a:t>
  Rome wasn’t built in a day. And neither is a highly technical and complex machine like COMPEO. It took us 1.5 years to develop our new compounder generation. And since launching it last year, we have continuously tested COMPEO for all kinds of applications and scenarios. Last week marks the next step in our journey: we finished our first test in the new premises of our upgraded technical center at BUSS headquarters in Pratteln, Switzerland! A huge thank you to everyone, who was involved in this achievement! 
Read the full story here: https://bit.ly/2wOdaqQ
#compounding #compounder #compounds #testing #technicalcenter #switzerland #polymers #switzerland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https://media.licdn.com/dms/image/C5622AQGzfu2xmC766A/feedshare-shrink_1280/0?e=1564617600&amp;v=beta&amp;t=bNzwZFYuhCtwp1DlqLWznU1oPBl2MtufqwFGUo8Yc0U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06:04:52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65811458"/>
                  </a:ext>
                </a:extLst>
              </a:tr>
            </a:tbl>
          </a:graphicData>
        </a:graphic>
      </p:graphicFrame>
      <p:sp>
        <p:nvSpPr>
          <p:cNvPr id="4" name="Text Placeholder 3">
            <a:extLst>
              <a:ext uri="{FF2B5EF4-FFF2-40B4-BE49-F238E27FC236}">
                <a16:creationId xmlns:a16="http://schemas.microsoft.com/office/drawing/2014/main" id="{2E0105A8-1014-4094-817B-801884A4EE75}"/>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163383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17373-49DC-499C-9061-72A81A01E23B}"/>
              </a:ext>
            </a:extLst>
          </p:cNvPr>
          <p:cNvSpPr>
            <a:spLocks noGrp="1"/>
          </p:cNvSpPr>
          <p:nvPr>
            <p:ph type="title"/>
          </p:nvPr>
        </p:nvSpPr>
        <p:spPr/>
        <p:txBody>
          <a:bodyPr/>
          <a:lstStyle/>
          <a:p>
            <a:r>
              <a:rPr lang="en-US"/>
              <a:t>LinkedIn Updates Table | BUSS - 3 of 13</a:t>
            </a:r>
          </a:p>
        </p:txBody>
      </p:sp>
      <p:graphicFrame>
        <p:nvGraphicFramePr>
          <p:cNvPr id="5" name="Table Placeholder 4">
            <a:extLst>
              <a:ext uri="{FF2B5EF4-FFF2-40B4-BE49-F238E27FC236}">
                <a16:creationId xmlns:a16="http://schemas.microsoft.com/office/drawing/2014/main" id="{A850B700-8131-4C10-815B-268C1EB84231}"/>
              </a:ext>
            </a:extLst>
          </p:cNvPr>
          <p:cNvGraphicFramePr>
            <a:graphicFrameLocks noGrp="1"/>
          </p:cNvGraphicFramePr>
          <p:nvPr>
            <p:ph type="tbl" sz="quarter" idx="13"/>
            <p:extLst>
              <p:ext uri="{D42A27DB-BD31-4B8C-83A1-F6EECF244321}">
                <p14:modId xmlns:p14="http://schemas.microsoft.com/office/powerpoint/2010/main" val="3271204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04410034"/>
                    </a:ext>
                  </a:extLst>
                </a:gridCol>
                <a:gridCol w="905256">
                  <a:extLst>
                    <a:ext uri="{9D8B030D-6E8A-4147-A177-3AD203B41FA5}">
                      <a16:colId xmlns:a16="http://schemas.microsoft.com/office/drawing/2014/main" val="617558450"/>
                    </a:ext>
                  </a:extLst>
                </a:gridCol>
                <a:gridCol w="822960">
                  <a:extLst>
                    <a:ext uri="{9D8B030D-6E8A-4147-A177-3AD203B41FA5}">
                      <a16:colId xmlns:a16="http://schemas.microsoft.com/office/drawing/2014/main" val="3119973416"/>
                    </a:ext>
                  </a:extLst>
                </a:gridCol>
                <a:gridCol w="987552">
                  <a:extLst>
                    <a:ext uri="{9D8B030D-6E8A-4147-A177-3AD203B41FA5}">
                      <a16:colId xmlns:a16="http://schemas.microsoft.com/office/drawing/2014/main" val="3211127881"/>
                    </a:ext>
                  </a:extLst>
                </a:gridCol>
                <a:gridCol w="987552">
                  <a:extLst>
                    <a:ext uri="{9D8B030D-6E8A-4147-A177-3AD203B41FA5}">
                      <a16:colId xmlns:a16="http://schemas.microsoft.com/office/drawing/2014/main" val="3080616620"/>
                    </a:ext>
                  </a:extLst>
                </a:gridCol>
                <a:gridCol w="987552">
                  <a:extLst>
                    <a:ext uri="{9D8B030D-6E8A-4147-A177-3AD203B41FA5}">
                      <a16:colId xmlns:a16="http://schemas.microsoft.com/office/drawing/2014/main" val="2240870192"/>
                    </a:ext>
                  </a:extLst>
                </a:gridCol>
                <a:gridCol w="987552">
                  <a:extLst>
                    <a:ext uri="{9D8B030D-6E8A-4147-A177-3AD203B41FA5}">
                      <a16:colId xmlns:a16="http://schemas.microsoft.com/office/drawing/2014/main" val="1606832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428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- 2019-06-05 16:26:20 </a:t>
                      </a:r>
                      <a:r>
                        <a:rPr kumimoji="0" lang="en-US" sz="1000" b="0" i="0" u="none" strike="noStrike" kern="1200" cap="none" spc="0" normalizeH="0" baseline="0" noProof="0">
                          <a:ln>
                            <a:noFill/>
                          </a:ln>
                          <a:solidFill>
                            <a:prstClr val="black"/>
                          </a:solidFill>
                          <a:effectLst/>
                          <a:uLnTx/>
                          <a:uFillTx/>
                          <a:latin typeface="+mn-lt"/>
                          <a:ea typeface="+mn-ea"/>
                          <a:cs typeface="+mn-cs"/>
                        </a:rPr>
                        <a:t>
  In previous installments of our video series, our executives talked about the technical development, the intricate machine design and the convincing features of our new compounder generation COMPEO. As every advanced machinery, COMPEO needs commissioning, maintenance and, once in a while, repair. Find out from our Chief Service Officer, Andri Caderas, what you can expect from the BUSS service!
More about the BUSS service here: https://bit.ly/2HWhZ7G
#compounding #compounder #compound #service #polymer #plastics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https://i.ytimg.com/vi/-4sUxFer8AY/hqdefault.jpg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06/18/2019 06:01:56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14830048"/>
                  </a:ext>
                </a:extLst>
              </a:tr>
            </a:tbl>
          </a:graphicData>
        </a:graphic>
      </p:graphicFrame>
      <p:sp>
        <p:nvSpPr>
          <p:cNvPr id="4" name="Text Placeholder 3">
            <a:extLst>
              <a:ext uri="{FF2B5EF4-FFF2-40B4-BE49-F238E27FC236}">
                <a16:creationId xmlns:a16="http://schemas.microsoft.com/office/drawing/2014/main" id="{F4BF4A99-22DB-4DED-98F5-66864697D006}"/>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751456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5EF3F-17B6-4466-8CBA-74D6B573A4EB}"/>
              </a:ext>
            </a:extLst>
          </p:cNvPr>
          <p:cNvSpPr>
            <a:spLocks noGrp="1"/>
          </p:cNvSpPr>
          <p:nvPr>
            <p:ph type="title"/>
          </p:nvPr>
        </p:nvSpPr>
        <p:spPr/>
        <p:txBody>
          <a:bodyPr/>
          <a:lstStyle/>
          <a:p>
            <a:r>
              <a:rPr lang="en-US"/>
              <a:t>LinkedIn Updates Table | BUSS - 4 of 13</a:t>
            </a:r>
          </a:p>
        </p:txBody>
      </p:sp>
      <p:graphicFrame>
        <p:nvGraphicFramePr>
          <p:cNvPr id="5" name="Table Placeholder 4">
            <a:extLst>
              <a:ext uri="{FF2B5EF4-FFF2-40B4-BE49-F238E27FC236}">
                <a16:creationId xmlns:a16="http://schemas.microsoft.com/office/drawing/2014/main" id="{1F08181A-D871-4261-922B-C4F1C079A59C}"/>
              </a:ext>
            </a:extLst>
          </p:cNvPr>
          <p:cNvGraphicFramePr>
            <a:graphicFrameLocks noGrp="1"/>
          </p:cNvGraphicFramePr>
          <p:nvPr>
            <p:ph type="tbl" sz="quarter" idx="13"/>
            <p:extLst>
              <p:ext uri="{D42A27DB-BD31-4B8C-83A1-F6EECF244321}">
                <p14:modId xmlns:p14="http://schemas.microsoft.com/office/powerpoint/2010/main" val="4058316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03083936"/>
                    </a:ext>
                  </a:extLst>
                </a:gridCol>
                <a:gridCol w="905256">
                  <a:extLst>
                    <a:ext uri="{9D8B030D-6E8A-4147-A177-3AD203B41FA5}">
                      <a16:colId xmlns:a16="http://schemas.microsoft.com/office/drawing/2014/main" val="3292699476"/>
                    </a:ext>
                  </a:extLst>
                </a:gridCol>
                <a:gridCol w="822960">
                  <a:extLst>
                    <a:ext uri="{9D8B030D-6E8A-4147-A177-3AD203B41FA5}">
                      <a16:colId xmlns:a16="http://schemas.microsoft.com/office/drawing/2014/main" val="3492564155"/>
                    </a:ext>
                  </a:extLst>
                </a:gridCol>
                <a:gridCol w="987552">
                  <a:extLst>
                    <a:ext uri="{9D8B030D-6E8A-4147-A177-3AD203B41FA5}">
                      <a16:colId xmlns:a16="http://schemas.microsoft.com/office/drawing/2014/main" val="1553384570"/>
                    </a:ext>
                  </a:extLst>
                </a:gridCol>
                <a:gridCol w="987552">
                  <a:extLst>
                    <a:ext uri="{9D8B030D-6E8A-4147-A177-3AD203B41FA5}">
                      <a16:colId xmlns:a16="http://schemas.microsoft.com/office/drawing/2014/main" val="3304486996"/>
                    </a:ext>
                  </a:extLst>
                </a:gridCol>
                <a:gridCol w="987552">
                  <a:extLst>
                    <a:ext uri="{9D8B030D-6E8A-4147-A177-3AD203B41FA5}">
                      <a16:colId xmlns:a16="http://schemas.microsoft.com/office/drawing/2014/main" val="1415912741"/>
                    </a:ext>
                  </a:extLst>
                </a:gridCol>
                <a:gridCol w="987552">
                  <a:extLst>
                    <a:ext uri="{9D8B030D-6E8A-4147-A177-3AD203B41FA5}">
                      <a16:colId xmlns:a16="http://schemas.microsoft.com/office/drawing/2014/main" val="3503552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4927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- 2019-05-29 08:53:11 </a:t>
                      </a:r>
                      <a:r>
                        <a:rPr kumimoji="0" lang="en-US" sz="1000" b="0" i="0" u="none" strike="noStrike" kern="1200" cap="none" spc="0" normalizeH="0" baseline="0" noProof="0">
                          <a:ln>
                            <a:noFill/>
                          </a:ln>
                          <a:solidFill>
                            <a:prstClr val="black"/>
                          </a:solidFill>
                          <a:effectLst/>
                          <a:uLnTx/>
                          <a:uFillTx/>
                          <a:latin typeface="+mn-lt"/>
                          <a:ea typeface="+mn-ea"/>
                          <a:cs typeface="+mn-cs"/>
                        </a:rPr>
                        <a:t>
  Our BUSS teams in Asia have been busy last week! While we reported live from Chinaplas in Guangzhou last week, we now take a look back on another important tradefair in Asia: the Highly Functional Plastics Expo held in Osaka, Japan! Kazuhiko Hirai, General Manager of BUSS Japan, summarized last week’s event for us: “Last December, at the Plastics Expo in Tokyo, BUSS Japan successfully introduced the COMPEO technology. At this show, where the total number of attendees exceeded 25.000, we again talked to a lot of potential customers from the plastics, ceramics and paint industries. Most of them were very impressed by the recent developments of the BUSS technology, especially the incredible temperature control and serviceability of COMPEO.” From all of BUSS: Arigato for visiting our booth at the Plastics Expo in Japan! </a:t>
                      </a:r>
                      <a:r>
                        <a:rPr kumimoji="0" lang="ja-JP" altLang="en-US" sz="1000" b="0" i="0" u="none" strike="noStrike" kern="1200" cap="none" spc="0" normalizeH="0" baseline="0" noProof="0">
                          <a:ln>
                            <a:noFill/>
                          </a:ln>
                          <a:solidFill>
                            <a:prstClr val="black"/>
                          </a:solidFill>
                          <a:effectLst/>
                          <a:uLnTx/>
                          <a:uFillTx/>
                          <a:latin typeface="+mn-lt"/>
                          <a:ea typeface="+mn-ea"/>
                          <a:cs typeface="+mn-cs"/>
                        </a:rPr>
                        <a:t>ありがとう。
</a:t>
                      </a:r>
                      <a:r>
                        <a:rPr kumimoji="0" lang="en-US" sz="1000" b="0" i="0" u="none" strike="noStrike" kern="1200" cap="none" spc="0" normalizeH="0" baseline="0" noProof="0">
                          <a:ln>
                            <a:noFill/>
                          </a:ln>
                          <a:solidFill>
                            <a:prstClr val="black"/>
                          </a:solidFill>
                          <a:effectLst/>
                          <a:uLnTx/>
                          <a:uFillTx/>
                          <a:latin typeface="+mn-lt"/>
                          <a:ea typeface="+mn-ea"/>
                          <a:cs typeface="+mn-cs"/>
                        </a:rPr>
                        <a:t>Read more about the BUSS products here: https://bit.ly/2WckuLM
#compounding #plastics #expo #tradefair #japan #asia #functionalplastics #osaka #compeo #compounder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https://media.licdn.com/dms/image/C5622AQFQZEdx7NBukg/feedshare-shrink_8192/0?e=1564617600&amp;v=beta&amp;t=A07tNiHvreoDsvSUCl7O7inPOmKEWMzjGwXGx0MVTrM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06:04:52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1709977"/>
                  </a:ext>
                </a:extLst>
              </a:tr>
            </a:tbl>
          </a:graphicData>
        </a:graphic>
      </p:graphicFrame>
      <p:sp>
        <p:nvSpPr>
          <p:cNvPr id="4" name="Text Placeholder 3">
            <a:extLst>
              <a:ext uri="{FF2B5EF4-FFF2-40B4-BE49-F238E27FC236}">
                <a16:creationId xmlns:a16="http://schemas.microsoft.com/office/drawing/2014/main" id="{FFA436E8-B0A6-43D4-BF8A-1EA815712073}"/>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22098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83880-FB17-4BBB-A6C8-B9DC3DC06429}"/>
              </a:ext>
            </a:extLst>
          </p:cNvPr>
          <p:cNvSpPr>
            <a:spLocks noGrp="1"/>
          </p:cNvSpPr>
          <p:nvPr>
            <p:ph type="title"/>
          </p:nvPr>
        </p:nvSpPr>
        <p:spPr/>
        <p:txBody>
          <a:bodyPr/>
          <a:lstStyle/>
          <a:p>
            <a:r>
              <a:rPr lang="en-US"/>
              <a:t>LinkedIn Updates Table | BUSS - 5 of 13</a:t>
            </a:r>
          </a:p>
        </p:txBody>
      </p:sp>
      <p:graphicFrame>
        <p:nvGraphicFramePr>
          <p:cNvPr id="5" name="Table Placeholder 4">
            <a:extLst>
              <a:ext uri="{FF2B5EF4-FFF2-40B4-BE49-F238E27FC236}">
                <a16:creationId xmlns:a16="http://schemas.microsoft.com/office/drawing/2014/main" id="{371409C2-355C-4A25-9256-267A0CB767C0}"/>
              </a:ext>
            </a:extLst>
          </p:cNvPr>
          <p:cNvGraphicFramePr>
            <a:graphicFrameLocks noGrp="1"/>
          </p:cNvGraphicFramePr>
          <p:nvPr>
            <p:ph type="tbl" sz="quarter" idx="13"/>
            <p:extLst>
              <p:ext uri="{D42A27DB-BD31-4B8C-83A1-F6EECF244321}">
                <p14:modId xmlns:p14="http://schemas.microsoft.com/office/powerpoint/2010/main" val="4005369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90996802"/>
                    </a:ext>
                  </a:extLst>
                </a:gridCol>
                <a:gridCol w="905256">
                  <a:extLst>
                    <a:ext uri="{9D8B030D-6E8A-4147-A177-3AD203B41FA5}">
                      <a16:colId xmlns:a16="http://schemas.microsoft.com/office/drawing/2014/main" val="447958958"/>
                    </a:ext>
                  </a:extLst>
                </a:gridCol>
                <a:gridCol w="822960">
                  <a:extLst>
                    <a:ext uri="{9D8B030D-6E8A-4147-A177-3AD203B41FA5}">
                      <a16:colId xmlns:a16="http://schemas.microsoft.com/office/drawing/2014/main" val="1841347466"/>
                    </a:ext>
                  </a:extLst>
                </a:gridCol>
                <a:gridCol w="987552">
                  <a:extLst>
                    <a:ext uri="{9D8B030D-6E8A-4147-A177-3AD203B41FA5}">
                      <a16:colId xmlns:a16="http://schemas.microsoft.com/office/drawing/2014/main" val="3380407149"/>
                    </a:ext>
                  </a:extLst>
                </a:gridCol>
                <a:gridCol w="987552">
                  <a:extLst>
                    <a:ext uri="{9D8B030D-6E8A-4147-A177-3AD203B41FA5}">
                      <a16:colId xmlns:a16="http://schemas.microsoft.com/office/drawing/2014/main" val="2775137195"/>
                    </a:ext>
                  </a:extLst>
                </a:gridCol>
                <a:gridCol w="987552">
                  <a:extLst>
                    <a:ext uri="{9D8B030D-6E8A-4147-A177-3AD203B41FA5}">
                      <a16:colId xmlns:a16="http://schemas.microsoft.com/office/drawing/2014/main" val="325603044"/>
                    </a:ext>
                  </a:extLst>
                </a:gridCol>
                <a:gridCol w="987552">
                  <a:extLst>
                    <a:ext uri="{9D8B030D-6E8A-4147-A177-3AD203B41FA5}">
                      <a16:colId xmlns:a16="http://schemas.microsoft.com/office/drawing/2014/main" val="1138373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210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- 2019-05-23 15:15:07 </a:t>
                      </a:r>
                      <a:r>
                        <a:rPr kumimoji="0" lang="en-US" sz="1000" b="0" i="0" u="none" strike="noStrike" kern="1200" cap="none" spc="0" normalizeH="0" baseline="0" noProof="0">
                          <a:ln>
                            <a:noFill/>
                          </a:ln>
                          <a:solidFill>
                            <a:prstClr val="black"/>
                          </a:solidFill>
                          <a:effectLst/>
                          <a:uLnTx/>
                          <a:uFillTx/>
                          <a:latin typeface="+mn-lt"/>
                          <a:ea typeface="+mn-ea"/>
                          <a:cs typeface="+mn-cs"/>
                        </a:rPr>
                        <a:t>
  Exciting news from Asia! Our CEO Philip Nising reports live from the ChinaPlas in Guangzhou: “The first two days at ChinaPlas in tropical Guangzhou have been a fantastic experience for the BUSS team. With the fresh and innovative concept of our COMPEO generation, we attracted large numbers of customers and media to our booth. Our local team from Buss Compounding Solutions Shanghai as well as our experts from the Swiss headquarters were continuously engaged in discussions and technical-commercial exchange. The sheer amount of people in this vibrant environment of Southern China is truly amazing, and so is the large presence of international visitors, high-quality suppliers and multinational corporations. All in all, the ChinaPlas has already proven to be an excellent investment of time and money for BUSS!”  
Find out where else BUSS is exhibiting: https://bit.ly/2WlYqO7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https://media.licdn.com/dms/image/C5622AQEFpK1uB7V2Gg/feedshare-shrink_1280/0?e=1564617600&amp;v=beta&amp;t=1pinrDuyVzy-ex9qSLdFFgEATWH8HuSuv6K-SXnuG6I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06:04:52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90691761"/>
                  </a:ext>
                </a:extLst>
              </a:tr>
            </a:tbl>
          </a:graphicData>
        </a:graphic>
      </p:graphicFrame>
      <p:sp>
        <p:nvSpPr>
          <p:cNvPr id="4" name="Text Placeholder 3">
            <a:extLst>
              <a:ext uri="{FF2B5EF4-FFF2-40B4-BE49-F238E27FC236}">
                <a16:creationId xmlns:a16="http://schemas.microsoft.com/office/drawing/2014/main" id="{A8197050-843D-40A4-B419-9156DB021615}"/>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803514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C82E9-AC5A-45A5-860B-A8EE50B75760}"/>
              </a:ext>
            </a:extLst>
          </p:cNvPr>
          <p:cNvSpPr>
            <a:spLocks noGrp="1"/>
          </p:cNvSpPr>
          <p:nvPr>
            <p:ph type="title"/>
          </p:nvPr>
        </p:nvSpPr>
        <p:spPr/>
        <p:txBody>
          <a:bodyPr/>
          <a:lstStyle/>
          <a:p>
            <a:r>
              <a:rPr lang="en-US"/>
              <a:t>LinkedIn Updates Table | BUSS - 6 of 13</a:t>
            </a:r>
          </a:p>
        </p:txBody>
      </p:sp>
      <p:graphicFrame>
        <p:nvGraphicFramePr>
          <p:cNvPr id="5" name="Table Placeholder 4">
            <a:extLst>
              <a:ext uri="{FF2B5EF4-FFF2-40B4-BE49-F238E27FC236}">
                <a16:creationId xmlns:a16="http://schemas.microsoft.com/office/drawing/2014/main" id="{CFE9626F-0CE6-48C3-B2FF-A789B56C5916}"/>
              </a:ext>
            </a:extLst>
          </p:cNvPr>
          <p:cNvGraphicFramePr>
            <a:graphicFrameLocks noGrp="1"/>
          </p:cNvGraphicFramePr>
          <p:nvPr>
            <p:ph type="tbl" sz="quarter" idx="13"/>
            <p:extLst>
              <p:ext uri="{D42A27DB-BD31-4B8C-83A1-F6EECF244321}">
                <p14:modId xmlns:p14="http://schemas.microsoft.com/office/powerpoint/2010/main" val="1327420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12468460"/>
                    </a:ext>
                  </a:extLst>
                </a:gridCol>
                <a:gridCol w="905256">
                  <a:extLst>
                    <a:ext uri="{9D8B030D-6E8A-4147-A177-3AD203B41FA5}">
                      <a16:colId xmlns:a16="http://schemas.microsoft.com/office/drawing/2014/main" val="3644590093"/>
                    </a:ext>
                  </a:extLst>
                </a:gridCol>
                <a:gridCol w="822960">
                  <a:extLst>
                    <a:ext uri="{9D8B030D-6E8A-4147-A177-3AD203B41FA5}">
                      <a16:colId xmlns:a16="http://schemas.microsoft.com/office/drawing/2014/main" val="3061698979"/>
                    </a:ext>
                  </a:extLst>
                </a:gridCol>
                <a:gridCol w="987552">
                  <a:extLst>
                    <a:ext uri="{9D8B030D-6E8A-4147-A177-3AD203B41FA5}">
                      <a16:colId xmlns:a16="http://schemas.microsoft.com/office/drawing/2014/main" val="1478333636"/>
                    </a:ext>
                  </a:extLst>
                </a:gridCol>
                <a:gridCol w="987552">
                  <a:extLst>
                    <a:ext uri="{9D8B030D-6E8A-4147-A177-3AD203B41FA5}">
                      <a16:colId xmlns:a16="http://schemas.microsoft.com/office/drawing/2014/main" val="1248314370"/>
                    </a:ext>
                  </a:extLst>
                </a:gridCol>
                <a:gridCol w="987552">
                  <a:extLst>
                    <a:ext uri="{9D8B030D-6E8A-4147-A177-3AD203B41FA5}">
                      <a16:colId xmlns:a16="http://schemas.microsoft.com/office/drawing/2014/main" val="97444559"/>
                    </a:ext>
                  </a:extLst>
                </a:gridCol>
                <a:gridCol w="987552">
                  <a:extLst>
                    <a:ext uri="{9D8B030D-6E8A-4147-A177-3AD203B41FA5}">
                      <a16:colId xmlns:a16="http://schemas.microsoft.com/office/drawing/2014/main" val="3220115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5154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- 2019-05-22 08:34:35 </a:t>
                      </a:r>
                      <a:r>
                        <a:rPr kumimoji="0" lang="en-US" sz="1000" b="0" i="0" u="none" strike="noStrike" kern="1200" cap="none" spc="0" normalizeH="0" baseline="0" noProof="0">
                          <a:ln>
                            <a:noFill/>
                          </a:ln>
                          <a:solidFill>
                            <a:prstClr val="black"/>
                          </a:solidFill>
                          <a:effectLst/>
                          <a:uLnTx/>
                          <a:uFillTx/>
                          <a:latin typeface="+mn-lt"/>
                          <a:ea typeface="+mn-ea"/>
                          <a:cs typeface="+mn-cs"/>
                        </a:rPr>
                        <a:t>
  Why is the design of our new compounder generation COMPEO so revolutionary? Find out in the newest installment of our executive video series, where Marko Stähler, COO of BUSS, explains the well thought out concept of COMPEO. From the versatile process technology that combines multiple flight elements in one, to the state-of-the-art discharge unit that works for several applications simultaneously. Simply put, COMPEO is incredibly different!
More information on COMPEO: https://bit.ly/2Jxn5te
#compeo #compounding #compounder #compounds #machine #design #kneading #technology #processtechnology
https://lnkd.in/grMqrnk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https://i.ytimg.com/vi/qnqsN1z4jss/hqdefault.jpg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06/09/2019 06:02:06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49933670"/>
                  </a:ext>
                </a:extLst>
              </a:tr>
            </a:tbl>
          </a:graphicData>
        </a:graphic>
      </p:graphicFrame>
      <p:sp>
        <p:nvSpPr>
          <p:cNvPr id="4" name="Text Placeholder 3">
            <a:extLst>
              <a:ext uri="{FF2B5EF4-FFF2-40B4-BE49-F238E27FC236}">
                <a16:creationId xmlns:a16="http://schemas.microsoft.com/office/drawing/2014/main" id="{1BCC5187-E788-4C09-8211-7C9C5F51A10C}"/>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624183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1EEB2-8CF6-47A9-AE20-2123E885C74E}"/>
              </a:ext>
            </a:extLst>
          </p:cNvPr>
          <p:cNvSpPr>
            <a:spLocks noGrp="1"/>
          </p:cNvSpPr>
          <p:nvPr>
            <p:ph type="title"/>
          </p:nvPr>
        </p:nvSpPr>
        <p:spPr/>
        <p:txBody>
          <a:bodyPr/>
          <a:lstStyle/>
          <a:p>
            <a:r>
              <a:rPr lang="en-US"/>
              <a:t>LinkedIn Updates Table | BUSS - 7 of 13</a:t>
            </a:r>
          </a:p>
        </p:txBody>
      </p:sp>
      <p:graphicFrame>
        <p:nvGraphicFramePr>
          <p:cNvPr id="5" name="Table Placeholder 4">
            <a:extLst>
              <a:ext uri="{FF2B5EF4-FFF2-40B4-BE49-F238E27FC236}">
                <a16:creationId xmlns:a16="http://schemas.microsoft.com/office/drawing/2014/main" id="{6AAED0BE-2F22-4C79-A6D9-C408F255A0D9}"/>
              </a:ext>
            </a:extLst>
          </p:cNvPr>
          <p:cNvGraphicFramePr>
            <a:graphicFrameLocks noGrp="1"/>
          </p:cNvGraphicFramePr>
          <p:nvPr>
            <p:ph type="tbl" sz="quarter" idx="13"/>
            <p:extLst>
              <p:ext uri="{D42A27DB-BD31-4B8C-83A1-F6EECF244321}">
                <p14:modId xmlns:p14="http://schemas.microsoft.com/office/powerpoint/2010/main" val="173591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84930342"/>
                    </a:ext>
                  </a:extLst>
                </a:gridCol>
                <a:gridCol w="905256">
                  <a:extLst>
                    <a:ext uri="{9D8B030D-6E8A-4147-A177-3AD203B41FA5}">
                      <a16:colId xmlns:a16="http://schemas.microsoft.com/office/drawing/2014/main" val="3505070606"/>
                    </a:ext>
                  </a:extLst>
                </a:gridCol>
                <a:gridCol w="822960">
                  <a:extLst>
                    <a:ext uri="{9D8B030D-6E8A-4147-A177-3AD203B41FA5}">
                      <a16:colId xmlns:a16="http://schemas.microsoft.com/office/drawing/2014/main" val="2709737674"/>
                    </a:ext>
                  </a:extLst>
                </a:gridCol>
                <a:gridCol w="987552">
                  <a:extLst>
                    <a:ext uri="{9D8B030D-6E8A-4147-A177-3AD203B41FA5}">
                      <a16:colId xmlns:a16="http://schemas.microsoft.com/office/drawing/2014/main" val="3133479962"/>
                    </a:ext>
                  </a:extLst>
                </a:gridCol>
                <a:gridCol w="987552">
                  <a:extLst>
                    <a:ext uri="{9D8B030D-6E8A-4147-A177-3AD203B41FA5}">
                      <a16:colId xmlns:a16="http://schemas.microsoft.com/office/drawing/2014/main" val="3425117635"/>
                    </a:ext>
                  </a:extLst>
                </a:gridCol>
                <a:gridCol w="987552">
                  <a:extLst>
                    <a:ext uri="{9D8B030D-6E8A-4147-A177-3AD203B41FA5}">
                      <a16:colId xmlns:a16="http://schemas.microsoft.com/office/drawing/2014/main" val="2091605678"/>
                    </a:ext>
                  </a:extLst>
                </a:gridCol>
                <a:gridCol w="987552">
                  <a:extLst>
                    <a:ext uri="{9D8B030D-6E8A-4147-A177-3AD203B41FA5}">
                      <a16:colId xmlns:a16="http://schemas.microsoft.com/office/drawing/2014/main" val="2439708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361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- 2019-05-17 11:25:00 </a:t>
                      </a:r>
                      <a:r>
                        <a:rPr kumimoji="0" lang="en-US" sz="1000" b="0" i="0" u="none" strike="noStrike" kern="1200" cap="none" spc="0" normalizeH="0" baseline="0" noProof="0">
                          <a:ln>
                            <a:noFill/>
                          </a:ln>
                          <a:solidFill>
                            <a:prstClr val="black"/>
                          </a:solidFill>
                          <a:effectLst/>
                          <a:uLnTx/>
                          <a:uFillTx/>
                          <a:latin typeface="+mn-lt"/>
                          <a:ea typeface="+mn-ea"/>
                          <a:cs typeface="+mn-cs"/>
                        </a:rPr>
                        <a:t>
  In our daily lives, plastics are everywhere, from furniture to construction, cables to medical devices, paint, pipes, even textiles. One area, where we prefer not to have too much plastics, is our food! Luckily, there are bioplastics, which can be degraded by naturally occurring microorganisms to water and CO2. Bioplastics compounding often requires the careful incorporation of fibres, fillers and additives with multiple metering of dry ingredient streams as well as the injection of liquid additives at defined positions in the compounder. Thanks to our new COMPEO`s modular design, this can be easily achieved!
Read more about bioplastics compounding here: 
https://bit.ly/2VFGG0C
#compounding #bioplastics #biodegradable #plastics #polymer #compounder #compoundingtechnology #compeo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https://media.licdn.com/dms/image/C5622AQFjOG_LrK5a5Q/feedshare-shrink_1280/0?e=1564617600&amp;v=beta&amp;t=q9TCtvVwBLP1c3VxQlmCCXFkGO2JtwTUW6FEZG3Xv-g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06:04:52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3235880"/>
                  </a:ext>
                </a:extLst>
              </a:tr>
            </a:tbl>
          </a:graphicData>
        </a:graphic>
      </p:graphicFrame>
      <p:sp>
        <p:nvSpPr>
          <p:cNvPr id="4" name="Text Placeholder 3">
            <a:extLst>
              <a:ext uri="{FF2B5EF4-FFF2-40B4-BE49-F238E27FC236}">
                <a16:creationId xmlns:a16="http://schemas.microsoft.com/office/drawing/2014/main" id="{A3D16831-FBFE-4FB5-B8A1-C5553D7288E3}"/>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182489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84546-B722-4A5E-B708-8D4231600869}"/>
              </a:ext>
            </a:extLst>
          </p:cNvPr>
          <p:cNvSpPr>
            <a:spLocks noGrp="1"/>
          </p:cNvSpPr>
          <p:nvPr>
            <p:ph type="title"/>
          </p:nvPr>
        </p:nvSpPr>
        <p:spPr/>
        <p:txBody>
          <a:bodyPr/>
          <a:lstStyle/>
          <a:p>
            <a:r>
              <a:rPr lang="en-US"/>
              <a:t>LinkedIn Updates Table | BUSS - 8 of 13</a:t>
            </a:r>
          </a:p>
        </p:txBody>
      </p:sp>
      <p:graphicFrame>
        <p:nvGraphicFramePr>
          <p:cNvPr id="5" name="Table Placeholder 4">
            <a:extLst>
              <a:ext uri="{FF2B5EF4-FFF2-40B4-BE49-F238E27FC236}">
                <a16:creationId xmlns:a16="http://schemas.microsoft.com/office/drawing/2014/main" id="{5A9D6B11-D9C1-4532-B9D0-19EFB62AFA3C}"/>
              </a:ext>
            </a:extLst>
          </p:cNvPr>
          <p:cNvGraphicFramePr>
            <a:graphicFrameLocks noGrp="1"/>
          </p:cNvGraphicFramePr>
          <p:nvPr>
            <p:ph type="tbl" sz="quarter" idx="13"/>
            <p:extLst>
              <p:ext uri="{D42A27DB-BD31-4B8C-83A1-F6EECF244321}">
                <p14:modId xmlns:p14="http://schemas.microsoft.com/office/powerpoint/2010/main" val="668174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129003482"/>
                    </a:ext>
                  </a:extLst>
                </a:gridCol>
                <a:gridCol w="905256">
                  <a:extLst>
                    <a:ext uri="{9D8B030D-6E8A-4147-A177-3AD203B41FA5}">
                      <a16:colId xmlns:a16="http://schemas.microsoft.com/office/drawing/2014/main" val="2533412548"/>
                    </a:ext>
                  </a:extLst>
                </a:gridCol>
                <a:gridCol w="822960">
                  <a:extLst>
                    <a:ext uri="{9D8B030D-6E8A-4147-A177-3AD203B41FA5}">
                      <a16:colId xmlns:a16="http://schemas.microsoft.com/office/drawing/2014/main" val="2606132445"/>
                    </a:ext>
                  </a:extLst>
                </a:gridCol>
                <a:gridCol w="987552">
                  <a:extLst>
                    <a:ext uri="{9D8B030D-6E8A-4147-A177-3AD203B41FA5}">
                      <a16:colId xmlns:a16="http://schemas.microsoft.com/office/drawing/2014/main" val="1600228345"/>
                    </a:ext>
                  </a:extLst>
                </a:gridCol>
                <a:gridCol w="987552">
                  <a:extLst>
                    <a:ext uri="{9D8B030D-6E8A-4147-A177-3AD203B41FA5}">
                      <a16:colId xmlns:a16="http://schemas.microsoft.com/office/drawing/2014/main" val="2060998264"/>
                    </a:ext>
                  </a:extLst>
                </a:gridCol>
                <a:gridCol w="987552">
                  <a:extLst>
                    <a:ext uri="{9D8B030D-6E8A-4147-A177-3AD203B41FA5}">
                      <a16:colId xmlns:a16="http://schemas.microsoft.com/office/drawing/2014/main" val="3209673338"/>
                    </a:ext>
                  </a:extLst>
                </a:gridCol>
                <a:gridCol w="987552">
                  <a:extLst>
                    <a:ext uri="{9D8B030D-6E8A-4147-A177-3AD203B41FA5}">
                      <a16:colId xmlns:a16="http://schemas.microsoft.com/office/drawing/2014/main" val="2582656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3448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- 2019-05-08 14:43:43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COMPEO! Has it really been one full year, since we launched our new state-of-the-art compounder generation COMPEO at the NPE in Orlando, Florida? Time passed by so quickly! Today, we are back in the United States. A different city, a different tradefair, but our BUSS team shows the same excitement to present COMPEO to the public. If you are also at the Compounding World Expo in Cleveland, Ohio, come visit us at booth A324!
To all our employees, customers, suppliers and business partners: thank you for being part of our journey during the last year! We are excited to see, what is next for COMPEO!
Read more about COMPEO here: https://bit.ly/2Vnnnt4
#compounding #compounder #cokneader #kneader #compeo #compoundingworld #polymer #plastics #compound #compoundingtechnology #anniversary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https://media.licdn.com/dms/image/C5622AQHZ7KoLYZjhuw/feedshare-shrink_8192/0?e=1562198400&amp;v=beta&amp;t=D2UUKNV7HqwX6jvin4FqxdwlE1jNGL_D8lcenZr2w0U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05/31/2019 06:01:23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78747038"/>
                  </a:ext>
                </a:extLst>
              </a:tr>
            </a:tbl>
          </a:graphicData>
        </a:graphic>
      </p:graphicFrame>
      <p:sp>
        <p:nvSpPr>
          <p:cNvPr id="4" name="Text Placeholder 3">
            <a:extLst>
              <a:ext uri="{FF2B5EF4-FFF2-40B4-BE49-F238E27FC236}">
                <a16:creationId xmlns:a16="http://schemas.microsoft.com/office/drawing/2014/main" id="{4311E7C9-069A-439D-969B-4C9FB044920C}"/>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563304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8220A-3F52-49D1-AB50-44D4C41D4012}"/>
              </a:ext>
            </a:extLst>
          </p:cNvPr>
          <p:cNvSpPr>
            <a:spLocks noGrp="1"/>
          </p:cNvSpPr>
          <p:nvPr>
            <p:ph type="title"/>
          </p:nvPr>
        </p:nvSpPr>
        <p:spPr/>
        <p:txBody>
          <a:bodyPr/>
          <a:lstStyle/>
          <a:p>
            <a:r>
              <a:rPr lang="en-US"/>
              <a:t>LinkedIn Updates Table | BUSS - 9 of 13</a:t>
            </a:r>
          </a:p>
        </p:txBody>
      </p:sp>
      <p:graphicFrame>
        <p:nvGraphicFramePr>
          <p:cNvPr id="5" name="Table Placeholder 4">
            <a:extLst>
              <a:ext uri="{FF2B5EF4-FFF2-40B4-BE49-F238E27FC236}">
                <a16:creationId xmlns:a16="http://schemas.microsoft.com/office/drawing/2014/main" id="{59AE85F2-23B7-4563-BF3A-68A23FA12EB0}"/>
              </a:ext>
            </a:extLst>
          </p:cNvPr>
          <p:cNvGraphicFramePr>
            <a:graphicFrameLocks noGrp="1"/>
          </p:cNvGraphicFramePr>
          <p:nvPr>
            <p:ph type="tbl" sz="quarter" idx="13"/>
            <p:extLst>
              <p:ext uri="{D42A27DB-BD31-4B8C-83A1-F6EECF244321}">
                <p14:modId xmlns:p14="http://schemas.microsoft.com/office/powerpoint/2010/main" val="3775096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22257282"/>
                    </a:ext>
                  </a:extLst>
                </a:gridCol>
                <a:gridCol w="905256">
                  <a:extLst>
                    <a:ext uri="{9D8B030D-6E8A-4147-A177-3AD203B41FA5}">
                      <a16:colId xmlns:a16="http://schemas.microsoft.com/office/drawing/2014/main" val="1426585055"/>
                    </a:ext>
                  </a:extLst>
                </a:gridCol>
                <a:gridCol w="822960">
                  <a:extLst>
                    <a:ext uri="{9D8B030D-6E8A-4147-A177-3AD203B41FA5}">
                      <a16:colId xmlns:a16="http://schemas.microsoft.com/office/drawing/2014/main" val="2287489795"/>
                    </a:ext>
                  </a:extLst>
                </a:gridCol>
                <a:gridCol w="987552">
                  <a:extLst>
                    <a:ext uri="{9D8B030D-6E8A-4147-A177-3AD203B41FA5}">
                      <a16:colId xmlns:a16="http://schemas.microsoft.com/office/drawing/2014/main" val="569886039"/>
                    </a:ext>
                  </a:extLst>
                </a:gridCol>
                <a:gridCol w="987552">
                  <a:extLst>
                    <a:ext uri="{9D8B030D-6E8A-4147-A177-3AD203B41FA5}">
                      <a16:colId xmlns:a16="http://schemas.microsoft.com/office/drawing/2014/main" val="3726319289"/>
                    </a:ext>
                  </a:extLst>
                </a:gridCol>
                <a:gridCol w="987552">
                  <a:extLst>
                    <a:ext uri="{9D8B030D-6E8A-4147-A177-3AD203B41FA5}">
                      <a16:colId xmlns:a16="http://schemas.microsoft.com/office/drawing/2014/main" val="344639337"/>
                    </a:ext>
                  </a:extLst>
                </a:gridCol>
                <a:gridCol w="987552">
                  <a:extLst>
                    <a:ext uri="{9D8B030D-6E8A-4147-A177-3AD203B41FA5}">
                      <a16:colId xmlns:a16="http://schemas.microsoft.com/office/drawing/2014/main" val="792314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1220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- 2019-05-03 13:39:11 </a:t>
                      </a:r>
                      <a:r>
                        <a:rPr kumimoji="0" lang="en-US" sz="1000" b="0" i="0" u="none" strike="noStrike" kern="1200" cap="none" spc="0" normalizeH="0" baseline="0" noProof="0">
                          <a:ln>
                            <a:noFill/>
                          </a:ln>
                          <a:solidFill>
                            <a:prstClr val="black"/>
                          </a:solidFill>
                          <a:effectLst/>
                          <a:uLnTx/>
                          <a:uFillTx/>
                          <a:latin typeface="+mn-lt"/>
                          <a:ea typeface="+mn-ea"/>
                          <a:cs typeface="+mn-cs"/>
                        </a:rPr>
                        <a:t>
  The world is growing faster and faster. To grow with this development and not get left behind, there is one major factor: flexibility. In an interview with Compounding World, our experts explain how flexibility is key for the cable compounding industry. The cable industry is facing many changes, like the replacement of overhead electrical transmission systems with underground lines. To keep up with these trends, cable compounders have to be able to switch between different formulations, while maintaining a high quality of the compound. With these trends in mind, our BUSS engineers have developed the new compounder generation COMPEO which is all about flexibility. Given the system’s modular construction and novel process geometries, COMPEO can be used within an extremely diverse application spectrum. 
Read the whole interview here (https://bit.ly/2USO17S) or visit us next week at the Compounding World Expo in Cleveland, Ohio. We’ll be waiting for you at Stand A324 in the Huntington Con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https://media.licdn.com/dms/image/C5622AQG4YuAc4y8XwA/feedshare-shrink_8192/0?e=1564617600&amp;v=beta&amp;t=SXI_2iYLJjkJic6jBT-vOCOHFMJnBYLmRi0CBzGM6RA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06:04:52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2377263"/>
                  </a:ext>
                </a:extLst>
              </a:tr>
            </a:tbl>
          </a:graphicData>
        </a:graphic>
      </p:graphicFrame>
      <p:sp>
        <p:nvSpPr>
          <p:cNvPr id="4" name="Text Placeholder 3">
            <a:extLst>
              <a:ext uri="{FF2B5EF4-FFF2-40B4-BE49-F238E27FC236}">
                <a16:creationId xmlns:a16="http://schemas.microsoft.com/office/drawing/2014/main" id="{8BB7B937-CAF4-41D7-B58F-907C54C231EF}"/>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03745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57A18-1894-44C4-8826-57865BF72681}"/>
              </a:ext>
            </a:extLst>
          </p:cNvPr>
          <p:cNvSpPr>
            <a:spLocks noGrp="1"/>
          </p:cNvSpPr>
          <p:nvPr>
            <p:ph type="title"/>
          </p:nvPr>
        </p:nvSpPr>
        <p:spPr/>
        <p:txBody>
          <a:bodyPr/>
          <a:lstStyle/>
          <a:p>
            <a:r>
              <a:rPr lang="en-US"/>
              <a:t>LinkedIn Updates Table | BUSS - 10 of 13</a:t>
            </a:r>
          </a:p>
        </p:txBody>
      </p:sp>
      <p:graphicFrame>
        <p:nvGraphicFramePr>
          <p:cNvPr id="5" name="Table Placeholder 4">
            <a:extLst>
              <a:ext uri="{FF2B5EF4-FFF2-40B4-BE49-F238E27FC236}">
                <a16:creationId xmlns:a16="http://schemas.microsoft.com/office/drawing/2014/main" id="{D7AB5607-42BC-4519-9BA2-CD623648E85C}"/>
              </a:ext>
            </a:extLst>
          </p:cNvPr>
          <p:cNvGraphicFramePr>
            <a:graphicFrameLocks noGrp="1"/>
          </p:cNvGraphicFramePr>
          <p:nvPr>
            <p:ph type="tbl" sz="quarter" idx="13"/>
            <p:extLst>
              <p:ext uri="{D42A27DB-BD31-4B8C-83A1-F6EECF244321}">
                <p14:modId xmlns:p14="http://schemas.microsoft.com/office/powerpoint/2010/main" val="667297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12864400"/>
                    </a:ext>
                  </a:extLst>
                </a:gridCol>
                <a:gridCol w="905256">
                  <a:extLst>
                    <a:ext uri="{9D8B030D-6E8A-4147-A177-3AD203B41FA5}">
                      <a16:colId xmlns:a16="http://schemas.microsoft.com/office/drawing/2014/main" val="2902641503"/>
                    </a:ext>
                  </a:extLst>
                </a:gridCol>
                <a:gridCol w="822960">
                  <a:extLst>
                    <a:ext uri="{9D8B030D-6E8A-4147-A177-3AD203B41FA5}">
                      <a16:colId xmlns:a16="http://schemas.microsoft.com/office/drawing/2014/main" val="882905879"/>
                    </a:ext>
                  </a:extLst>
                </a:gridCol>
                <a:gridCol w="987552">
                  <a:extLst>
                    <a:ext uri="{9D8B030D-6E8A-4147-A177-3AD203B41FA5}">
                      <a16:colId xmlns:a16="http://schemas.microsoft.com/office/drawing/2014/main" val="2097223012"/>
                    </a:ext>
                  </a:extLst>
                </a:gridCol>
                <a:gridCol w="987552">
                  <a:extLst>
                    <a:ext uri="{9D8B030D-6E8A-4147-A177-3AD203B41FA5}">
                      <a16:colId xmlns:a16="http://schemas.microsoft.com/office/drawing/2014/main" val="2683363071"/>
                    </a:ext>
                  </a:extLst>
                </a:gridCol>
                <a:gridCol w="987552">
                  <a:extLst>
                    <a:ext uri="{9D8B030D-6E8A-4147-A177-3AD203B41FA5}">
                      <a16:colId xmlns:a16="http://schemas.microsoft.com/office/drawing/2014/main" val="1159695431"/>
                    </a:ext>
                  </a:extLst>
                </a:gridCol>
                <a:gridCol w="987552">
                  <a:extLst>
                    <a:ext uri="{9D8B030D-6E8A-4147-A177-3AD203B41FA5}">
                      <a16:colId xmlns:a16="http://schemas.microsoft.com/office/drawing/2014/main" val="3796969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482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Buss AG - 2019-04-25 13:17:42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06:01:32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74803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- 2019-04-25 11:40:14 </a:t>
                      </a:r>
                      <a:r>
                        <a:rPr kumimoji="0" lang="en-US" sz="1000" b="0" i="0" u="none" strike="noStrike" kern="1200" cap="none" spc="0" normalizeH="0" baseline="0" noProof="0">
                          <a:ln>
                            <a:noFill/>
                          </a:ln>
                          <a:solidFill>
                            <a:prstClr val="black"/>
                          </a:solidFill>
                          <a:effectLst/>
                          <a:uLnTx/>
                          <a:uFillTx/>
                          <a:latin typeface="+mn-lt"/>
                          <a:ea typeface="+mn-ea"/>
                          <a:cs typeface="+mn-cs"/>
                        </a:rPr>
                        <a:t>
  “I was totally taken by surprise by the emotions, but at the same time I am proud to have experienced this short moment with this crew.” Gianluca Tregnago, Area Sales Manager, walked past the new technical center last week and happened upon a group of BUSS veterans. The apprenticeship graduates of 1969 were visiting BUSS headquarters. One of the attendees was his former mentor Kurt Isenegger (70), as well as his old mentor Kurt Gysler (95). Three generations of BUSS employees, what an uplifting moment! 
Read more about the BUSS veterans’ visit here:
https://bit.ly/2XK3M2D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https://media.licdn.com/dms/image/C5622AQF3pMElPzH0lQ/feedshare-shrink_8192/0?e=1564617600&amp;v=beta&amp;t=LbSxzNCoJvTC2e38Kd_3dt89m3QUp2dmnQNCg37RhaM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06:04:52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8317029"/>
                  </a:ext>
                </a:extLst>
              </a:tr>
            </a:tbl>
          </a:graphicData>
        </a:graphic>
      </p:graphicFrame>
      <p:sp>
        <p:nvSpPr>
          <p:cNvPr id="4" name="Text Placeholder 3">
            <a:extLst>
              <a:ext uri="{FF2B5EF4-FFF2-40B4-BE49-F238E27FC236}">
                <a16:creationId xmlns:a16="http://schemas.microsoft.com/office/drawing/2014/main" id="{E1D613A6-8758-4715-98D0-1B66B8554234}"/>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60103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B756F-91CC-41EC-A9FD-69DB43750D5C}"/>
              </a:ext>
            </a:extLst>
          </p:cNvPr>
          <p:cNvSpPr>
            <a:spLocks noGrp="1"/>
          </p:cNvSpPr>
          <p:nvPr>
            <p:ph type="title"/>
          </p:nvPr>
        </p:nvSpPr>
        <p:spPr/>
        <p:txBody>
          <a:bodyPr/>
          <a:lstStyle/>
          <a:p>
            <a:r>
              <a:rPr lang="en-US"/>
              <a:t>LinkedIn Updates Table | BUSS - 11 of 13</a:t>
            </a:r>
          </a:p>
        </p:txBody>
      </p:sp>
      <p:graphicFrame>
        <p:nvGraphicFramePr>
          <p:cNvPr id="5" name="Table Placeholder 4">
            <a:extLst>
              <a:ext uri="{FF2B5EF4-FFF2-40B4-BE49-F238E27FC236}">
                <a16:creationId xmlns:a16="http://schemas.microsoft.com/office/drawing/2014/main" id="{EEE3A344-0D62-44DE-9CD8-6E9F487C098E}"/>
              </a:ext>
            </a:extLst>
          </p:cNvPr>
          <p:cNvGraphicFramePr>
            <a:graphicFrameLocks noGrp="1"/>
          </p:cNvGraphicFramePr>
          <p:nvPr>
            <p:ph type="tbl" sz="quarter" idx="13"/>
            <p:extLst>
              <p:ext uri="{D42A27DB-BD31-4B8C-83A1-F6EECF244321}">
                <p14:modId xmlns:p14="http://schemas.microsoft.com/office/powerpoint/2010/main" val="689746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181807307"/>
                    </a:ext>
                  </a:extLst>
                </a:gridCol>
                <a:gridCol w="905256">
                  <a:extLst>
                    <a:ext uri="{9D8B030D-6E8A-4147-A177-3AD203B41FA5}">
                      <a16:colId xmlns:a16="http://schemas.microsoft.com/office/drawing/2014/main" val="1697337517"/>
                    </a:ext>
                  </a:extLst>
                </a:gridCol>
                <a:gridCol w="822960">
                  <a:extLst>
                    <a:ext uri="{9D8B030D-6E8A-4147-A177-3AD203B41FA5}">
                      <a16:colId xmlns:a16="http://schemas.microsoft.com/office/drawing/2014/main" val="3427531648"/>
                    </a:ext>
                  </a:extLst>
                </a:gridCol>
                <a:gridCol w="987552">
                  <a:extLst>
                    <a:ext uri="{9D8B030D-6E8A-4147-A177-3AD203B41FA5}">
                      <a16:colId xmlns:a16="http://schemas.microsoft.com/office/drawing/2014/main" val="2040660304"/>
                    </a:ext>
                  </a:extLst>
                </a:gridCol>
                <a:gridCol w="987552">
                  <a:extLst>
                    <a:ext uri="{9D8B030D-6E8A-4147-A177-3AD203B41FA5}">
                      <a16:colId xmlns:a16="http://schemas.microsoft.com/office/drawing/2014/main" val="1730488394"/>
                    </a:ext>
                  </a:extLst>
                </a:gridCol>
                <a:gridCol w="987552">
                  <a:extLst>
                    <a:ext uri="{9D8B030D-6E8A-4147-A177-3AD203B41FA5}">
                      <a16:colId xmlns:a16="http://schemas.microsoft.com/office/drawing/2014/main" val="2416740704"/>
                    </a:ext>
                  </a:extLst>
                </a:gridCol>
                <a:gridCol w="987552">
                  <a:extLst>
                    <a:ext uri="{9D8B030D-6E8A-4147-A177-3AD203B41FA5}">
                      <a16:colId xmlns:a16="http://schemas.microsoft.com/office/drawing/2014/main" val="816726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995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- 2019-04-18 13:54:12 </a:t>
                      </a:r>
                      <a:r>
                        <a:rPr kumimoji="0" lang="en-US" sz="1000" b="0" i="0" u="none" strike="noStrike" kern="1200" cap="none" spc="0" normalizeH="0" baseline="0" noProof="0">
                          <a:ln>
                            <a:noFill/>
                          </a:ln>
                          <a:solidFill>
                            <a:prstClr val="black"/>
                          </a:solidFill>
                          <a:effectLst/>
                          <a:uLnTx/>
                          <a:uFillTx/>
                          <a:latin typeface="+mn-lt"/>
                          <a:ea typeface="+mn-ea"/>
                          <a:cs typeface="+mn-cs"/>
                        </a:rPr>
                        <a:t>
  “Schöni Ostere!“, as we say in Switzerland! For the upcoming holidays, wer wish all our employees, customers, suppliers and business partners a happy, healthy and peaceful Easter! Enjoy the lovely spring weather and good luck with the egg hunt!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https://media.licdn.com/dms/image/C5622AQGiH_SIyJUuwQ/feedshare-shrink_1280/0?e=1564617600&amp;v=beta&amp;t=gKVx-zlrRepconTfDW2rkJB7Egi-JWqwuHLkj1I-s1w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06:04:52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8147474"/>
                  </a:ext>
                </a:extLst>
              </a:tr>
            </a:tbl>
          </a:graphicData>
        </a:graphic>
      </p:graphicFrame>
      <p:sp>
        <p:nvSpPr>
          <p:cNvPr id="4" name="Text Placeholder 3">
            <a:extLst>
              <a:ext uri="{FF2B5EF4-FFF2-40B4-BE49-F238E27FC236}">
                <a16:creationId xmlns:a16="http://schemas.microsoft.com/office/drawing/2014/main" id="{004C3128-39FF-41EE-9A6B-F172531D0A79}"/>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227241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AB4FE-E54B-43B5-B4B3-F773966F2572}"/>
              </a:ext>
            </a:extLst>
          </p:cNvPr>
          <p:cNvSpPr>
            <a:spLocks noGrp="1"/>
          </p:cNvSpPr>
          <p:nvPr>
            <p:ph type="title"/>
          </p:nvPr>
        </p:nvSpPr>
        <p:spPr/>
        <p:txBody>
          <a:bodyPr/>
          <a:lstStyle/>
          <a:p>
            <a:r>
              <a:rPr lang="en-US"/>
              <a:t>LinkedIn Updates Table | BUSS - 12 of 13</a:t>
            </a:r>
          </a:p>
        </p:txBody>
      </p:sp>
      <p:graphicFrame>
        <p:nvGraphicFramePr>
          <p:cNvPr id="5" name="Table Placeholder 4">
            <a:extLst>
              <a:ext uri="{FF2B5EF4-FFF2-40B4-BE49-F238E27FC236}">
                <a16:creationId xmlns:a16="http://schemas.microsoft.com/office/drawing/2014/main" id="{59843823-5ED0-4191-A8AA-6B3D055B613A}"/>
              </a:ext>
            </a:extLst>
          </p:cNvPr>
          <p:cNvGraphicFramePr>
            <a:graphicFrameLocks noGrp="1"/>
          </p:cNvGraphicFramePr>
          <p:nvPr>
            <p:ph type="tbl" sz="quarter" idx="13"/>
            <p:extLst>
              <p:ext uri="{D42A27DB-BD31-4B8C-83A1-F6EECF244321}">
                <p14:modId xmlns:p14="http://schemas.microsoft.com/office/powerpoint/2010/main" val="172314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21026633"/>
                    </a:ext>
                  </a:extLst>
                </a:gridCol>
                <a:gridCol w="905256">
                  <a:extLst>
                    <a:ext uri="{9D8B030D-6E8A-4147-A177-3AD203B41FA5}">
                      <a16:colId xmlns:a16="http://schemas.microsoft.com/office/drawing/2014/main" val="125183300"/>
                    </a:ext>
                  </a:extLst>
                </a:gridCol>
                <a:gridCol w="822960">
                  <a:extLst>
                    <a:ext uri="{9D8B030D-6E8A-4147-A177-3AD203B41FA5}">
                      <a16:colId xmlns:a16="http://schemas.microsoft.com/office/drawing/2014/main" val="3516722645"/>
                    </a:ext>
                  </a:extLst>
                </a:gridCol>
                <a:gridCol w="987552">
                  <a:extLst>
                    <a:ext uri="{9D8B030D-6E8A-4147-A177-3AD203B41FA5}">
                      <a16:colId xmlns:a16="http://schemas.microsoft.com/office/drawing/2014/main" val="770804007"/>
                    </a:ext>
                  </a:extLst>
                </a:gridCol>
                <a:gridCol w="987552">
                  <a:extLst>
                    <a:ext uri="{9D8B030D-6E8A-4147-A177-3AD203B41FA5}">
                      <a16:colId xmlns:a16="http://schemas.microsoft.com/office/drawing/2014/main" val="173518065"/>
                    </a:ext>
                  </a:extLst>
                </a:gridCol>
                <a:gridCol w="987552">
                  <a:extLst>
                    <a:ext uri="{9D8B030D-6E8A-4147-A177-3AD203B41FA5}">
                      <a16:colId xmlns:a16="http://schemas.microsoft.com/office/drawing/2014/main" val="925208962"/>
                    </a:ext>
                  </a:extLst>
                </a:gridCol>
                <a:gridCol w="987552">
                  <a:extLst>
                    <a:ext uri="{9D8B030D-6E8A-4147-A177-3AD203B41FA5}">
                      <a16:colId xmlns:a16="http://schemas.microsoft.com/office/drawing/2014/main" val="3363695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2256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- 2019-04-09 09:53:53 </a:t>
                      </a:r>
                      <a:r>
                        <a:rPr kumimoji="0" lang="en-US" sz="1000" b="0" i="0" u="none" strike="noStrike" kern="1200" cap="none" spc="0" normalizeH="0" baseline="0" noProof="0">
                          <a:ln>
                            <a:noFill/>
                          </a:ln>
                          <a:solidFill>
                            <a:prstClr val="black"/>
                          </a:solidFill>
                          <a:effectLst/>
                          <a:uLnTx/>
                          <a:uFillTx/>
                          <a:latin typeface="+mn-lt"/>
                          <a:ea typeface="+mn-ea"/>
                          <a:cs typeface="+mn-cs"/>
                        </a:rPr>
                        <a:t>
  It took 1.5 years of research, development, test and trial runs and constant optimization to perfect the machine design of our new compounder generation COMPEO. Drawing from decades of expertise in compounding technology, BUSS took the best of its previous kneader designs and worked them into one allrounder machine. In the newest installment of the BUSS executive videos, our Head of Technology Wolfgang Walter talks about the development process of COMPEO: 
Find out more about COMPEO here: https://bit.ly/2D5XUZR
#compounding #compounder #kneader #cokneader #compoundingtechnology #kneadertechnology #machinedesign #development #compeo #polymer #plasticindustry 
https://lnkd.in/gANQR8x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https://media.licdn.com/media-proxy/ext?w=480&amp;h=360&amp;f=n&amp;hash=Gts0L7PRDeApa0U2x0%2F%2FcJ6YPF0%3D&amp;ora=1%2CaFBCTXdkRmpGL2lvQUFBPQ%2CxAVta5g-0R6j3QIOyxEmrq2OoACm7QhmF4jJFHSpXXmqm8rYISO8L5aaJfa__h1B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06/07/2019 06:02:00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80862070"/>
                  </a:ext>
                </a:extLst>
              </a:tr>
            </a:tbl>
          </a:graphicData>
        </a:graphic>
      </p:graphicFrame>
      <p:sp>
        <p:nvSpPr>
          <p:cNvPr id="4" name="Text Placeholder 3">
            <a:extLst>
              <a:ext uri="{FF2B5EF4-FFF2-40B4-BE49-F238E27FC236}">
                <a16:creationId xmlns:a16="http://schemas.microsoft.com/office/drawing/2014/main" id="{663D351E-B466-4EED-A950-1F2103189495}"/>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3794694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BFB0A-52CF-43AA-8616-F5CF829A5667}"/>
              </a:ext>
            </a:extLst>
          </p:cNvPr>
          <p:cNvSpPr>
            <a:spLocks noGrp="1"/>
          </p:cNvSpPr>
          <p:nvPr>
            <p:ph type="title"/>
          </p:nvPr>
        </p:nvSpPr>
        <p:spPr/>
        <p:txBody>
          <a:bodyPr/>
          <a:lstStyle/>
          <a:p>
            <a:r>
              <a:rPr lang="en-US"/>
              <a:t>LinkedIn Updates Table | BUSS - 13 of 13</a:t>
            </a:r>
          </a:p>
        </p:txBody>
      </p:sp>
      <p:graphicFrame>
        <p:nvGraphicFramePr>
          <p:cNvPr id="5" name="Table Placeholder 4">
            <a:extLst>
              <a:ext uri="{FF2B5EF4-FFF2-40B4-BE49-F238E27FC236}">
                <a16:creationId xmlns:a16="http://schemas.microsoft.com/office/drawing/2014/main" id="{6EA89D5F-20A9-4A2A-AA09-3325F34E167E}"/>
              </a:ext>
            </a:extLst>
          </p:cNvPr>
          <p:cNvGraphicFramePr>
            <a:graphicFrameLocks noGrp="1"/>
          </p:cNvGraphicFramePr>
          <p:nvPr>
            <p:ph type="tbl" sz="quarter" idx="13"/>
            <p:extLst>
              <p:ext uri="{D42A27DB-BD31-4B8C-83A1-F6EECF244321}">
                <p14:modId xmlns:p14="http://schemas.microsoft.com/office/powerpoint/2010/main" val="199457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38340287"/>
                    </a:ext>
                  </a:extLst>
                </a:gridCol>
                <a:gridCol w="905256">
                  <a:extLst>
                    <a:ext uri="{9D8B030D-6E8A-4147-A177-3AD203B41FA5}">
                      <a16:colId xmlns:a16="http://schemas.microsoft.com/office/drawing/2014/main" val="3636754164"/>
                    </a:ext>
                  </a:extLst>
                </a:gridCol>
                <a:gridCol w="822960">
                  <a:extLst>
                    <a:ext uri="{9D8B030D-6E8A-4147-A177-3AD203B41FA5}">
                      <a16:colId xmlns:a16="http://schemas.microsoft.com/office/drawing/2014/main" val="1479619602"/>
                    </a:ext>
                  </a:extLst>
                </a:gridCol>
                <a:gridCol w="987552">
                  <a:extLst>
                    <a:ext uri="{9D8B030D-6E8A-4147-A177-3AD203B41FA5}">
                      <a16:colId xmlns:a16="http://schemas.microsoft.com/office/drawing/2014/main" val="839155509"/>
                    </a:ext>
                  </a:extLst>
                </a:gridCol>
                <a:gridCol w="987552">
                  <a:extLst>
                    <a:ext uri="{9D8B030D-6E8A-4147-A177-3AD203B41FA5}">
                      <a16:colId xmlns:a16="http://schemas.microsoft.com/office/drawing/2014/main" val="2644510683"/>
                    </a:ext>
                  </a:extLst>
                </a:gridCol>
                <a:gridCol w="987552">
                  <a:extLst>
                    <a:ext uri="{9D8B030D-6E8A-4147-A177-3AD203B41FA5}">
                      <a16:colId xmlns:a16="http://schemas.microsoft.com/office/drawing/2014/main" val="1544204820"/>
                    </a:ext>
                  </a:extLst>
                </a:gridCol>
                <a:gridCol w="987552">
                  <a:extLst>
                    <a:ext uri="{9D8B030D-6E8A-4147-A177-3AD203B41FA5}">
                      <a16:colId xmlns:a16="http://schemas.microsoft.com/office/drawing/2014/main" val="2699045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0836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- 2019-04-04 10:24:25 </a:t>
                      </a:r>
                      <a:r>
                        <a:rPr kumimoji="0" lang="en-US" sz="1000" b="0" i="0" u="none" strike="noStrike" kern="1200" cap="none" spc="0" normalizeH="0" baseline="0" noProof="0">
                          <a:ln>
                            <a:noFill/>
                          </a:ln>
                          <a:solidFill>
                            <a:prstClr val="black"/>
                          </a:solidFill>
                          <a:effectLst/>
                          <a:uLnTx/>
                          <a:uFillTx/>
                          <a:latin typeface="+mn-lt"/>
                          <a:ea typeface="+mn-ea"/>
                          <a:cs typeface="+mn-cs"/>
                        </a:rPr>
                        <a:t>
  Latin America’s most important fairtrade for the plastics industry, the PLASTIMAGEN® MÉXICO, is in full swing. Our BUSS team is welcoming customers, partners and all fair visitors on our stand. Among all our guests, we are especially happy to have Christian Michel-Casulleras, General Director of Swisscham México, Frank Knittel, Head of Sales EMERA, Buss AG, Eric Mayoraz, Swiss Ambassador in México, and Rubén Araiza Díaz, Director of the Swiss Business Hub México at our booth.
Gracias for visiting us and Saludo to all BUSS fans in Latin America and across the whole world!
Find out, how you can contact BUSS in your country: https://bit.ly/2Iblub1
#plastimagen #mexico #compounding #compounder #kneader #tradefair #polymer #plastic #plasticindustry #compeo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https://media.licdn.com/dms/image/C5622AQHkpK23bImajw/feedshare-shrink_8192/0?e=1564617600&amp;v=beta&amp;t=Lx0_CfHbfuZ45ZcLexkmnRPOqS6Ov41SFo9-g-ILYq4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06/25/2019 06:04:52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48725534"/>
                  </a:ext>
                </a:extLst>
              </a:tr>
            </a:tbl>
          </a:graphicData>
        </a:graphic>
      </p:graphicFrame>
      <p:sp>
        <p:nvSpPr>
          <p:cNvPr id="4" name="Text Placeholder 3">
            <a:extLst>
              <a:ext uri="{FF2B5EF4-FFF2-40B4-BE49-F238E27FC236}">
                <a16:creationId xmlns:a16="http://schemas.microsoft.com/office/drawing/2014/main" id="{FE649BF6-1804-41A9-BF63-B123A287B60E}"/>
              </a:ext>
            </a:extLst>
          </p:cNvPr>
          <p:cNvSpPr>
            <a:spLocks noGrp="1"/>
          </p:cNvSpPr>
          <p:nvPr>
            <p:ph type="body" sz="quarter" idx="14"/>
          </p:nvPr>
        </p:nvSpPr>
        <p:spPr/>
        <p:txBody>
          <a:bodyPr/>
          <a:lstStyle/>
          <a:p>
            <a:r>
              <a:rPr lang="en-US"/>
              <a:t>04/01/2019 - 06/30/2019</a:t>
            </a:r>
          </a:p>
        </p:txBody>
      </p:sp>
    </p:spTree>
    <p:extLst>
      <p:ext uri="{BB962C8B-B14F-4D97-AF65-F5344CB8AC3E}">
        <p14:creationId xmlns:p14="http://schemas.microsoft.com/office/powerpoint/2010/main" val="1091451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F30ED-1E27-470C-B97C-4F19BE6DCBB2}"/>
              </a:ext>
            </a:extLst>
          </p:cNvPr>
          <p:cNvSpPr>
            <a:spLocks noGrp="1"/>
          </p:cNvSpPr>
          <p:nvPr>
            <p:ph type="title"/>
          </p:nvPr>
        </p:nvSpPr>
        <p:spPr/>
        <p:txBody>
          <a:bodyPr/>
          <a:lstStyle/>
          <a:p>
            <a:r>
              <a:rPr lang="en-US"/>
              <a:t>LinkedIn Interaction Rate | BUSS</a:t>
            </a:r>
          </a:p>
        </p:txBody>
      </p:sp>
      <p:graphicFrame>
        <p:nvGraphicFramePr>
          <p:cNvPr id="6" name="Chart Placeholder 5">
            <a:extLst>
              <a:ext uri="{FF2B5EF4-FFF2-40B4-BE49-F238E27FC236}">
                <a16:creationId xmlns:a16="http://schemas.microsoft.com/office/drawing/2014/main" id="{C2266B22-DB3D-4321-B00B-07BB823FBC86}"/>
              </a:ext>
            </a:extLst>
          </p:cNvPr>
          <p:cNvGraphicFramePr>
            <a:graphicFrameLocks noGrp="1"/>
          </p:cNvGraphicFramePr>
          <p:nvPr>
            <p:ph type="chart" sz="quarter" idx="13"/>
            <p:extLst>
              <p:ext uri="{D42A27DB-BD31-4B8C-83A1-F6EECF244321}">
                <p14:modId xmlns:p14="http://schemas.microsoft.com/office/powerpoint/2010/main" val="2969250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583969-12B9-4080-BDDD-7626545C404F}"/>
              </a:ext>
            </a:extLst>
          </p:cNvPr>
          <p:cNvSpPr>
            <a:spLocks noGrp="1"/>
          </p:cNvSpPr>
          <p:nvPr>
            <p:ph type="body" sz="quarter" idx="14"/>
          </p:nvPr>
        </p:nvSpPr>
        <p:spPr/>
        <p:txBody>
          <a:bodyPr/>
          <a:lstStyle/>
          <a:p>
            <a:r>
              <a:rPr lang="en-US"/>
              <a:t>04/01/2019 - 06/30/2019</a:t>
            </a:r>
          </a:p>
        </p:txBody>
      </p:sp>
      <p:sp>
        <p:nvSpPr>
          <p:cNvPr id="5" name="Footer Placeholder 4">
            <a:extLst>
              <a:ext uri="{FF2B5EF4-FFF2-40B4-BE49-F238E27FC236}">
                <a16:creationId xmlns:a16="http://schemas.microsoft.com/office/drawing/2014/main" id="{E184FE9B-13A8-4F98-B03F-1D320E3861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38403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879</Words>
  <Application>Microsoft Office PowerPoint</Application>
  <PresentationFormat>On-screen Show (4:3)</PresentationFormat>
  <Paragraphs>239</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LinkedIn Quartal</vt:lpstr>
      <vt:lpstr>LinkedIn Key Metrics Table | BUSS</vt:lpstr>
      <vt:lpstr>LinkedIn Followers Total | BUSS</vt:lpstr>
      <vt:lpstr>LinkedIn Updates Table | BUSS - 1 of 13</vt:lpstr>
      <vt:lpstr>LinkedIn Updates Table | BUSS - 2 of 13</vt:lpstr>
      <vt:lpstr>LinkedIn Updates Table | BUSS - 3 of 13</vt:lpstr>
      <vt:lpstr>LinkedIn Updates Table | BUSS - 4 of 13</vt:lpstr>
      <vt:lpstr>LinkedIn Updates Table | BUSS - 5 of 13</vt:lpstr>
      <vt:lpstr>LinkedIn Updates Table | BUSS - 6 of 13</vt:lpstr>
      <vt:lpstr>LinkedIn Updates Table | BUSS - 7 of 13</vt:lpstr>
      <vt:lpstr>LinkedIn Updates Table | BUSS - 8 of 13</vt:lpstr>
      <vt:lpstr>LinkedIn Updates Table | BUSS - 9 of 13</vt:lpstr>
      <vt:lpstr>LinkedIn Updates Table | BUSS - 10 of 13</vt:lpstr>
      <vt:lpstr>LinkedIn Updates Table | BUSS - 11 of 13</vt:lpstr>
      <vt:lpstr>LinkedIn Updates Table | BUSS - 12 of 13</vt:lpstr>
      <vt:lpstr>LinkedIn Updates Table | BUSS - 13 of 13</vt:lpstr>
      <vt:lpstr>LinkedIn Interaction Rate | BUSS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Quartal</dc:title>
  <dc:creator>Frederik Peiniger</dc:creator>
  <cp:lastModifiedBy>Frederik Peiniger</cp:lastModifiedBy>
  <cp:revision>1</cp:revision>
  <dcterms:created xsi:type="dcterms:W3CDTF">2019-07-01T13:49:04Z</dcterms:created>
  <dcterms:modified xsi:type="dcterms:W3CDTF">2019-07-01T13:49:23Z</dcterms:modified>
</cp:coreProperties>
</file>