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Sheet1!$A$2:$A$92</c:f>
              <c:numCache>
                <c:formatCode>m/d/yyyy</c:formatCode>
                <c:ptCount val="91"/>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pt idx="30">
                  <c:v>43586</c:v>
                </c:pt>
                <c:pt idx="31">
                  <c:v>43587</c:v>
                </c:pt>
                <c:pt idx="32">
                  <c:v>43588</c:v>
                </c:pt>
                <c:pt idx="33">
                  <c:v>43589</c:v>
                </c:pt>
                <c:pt idx="34">
                  <c:v>43590</c:v>
                </c:pt>
                <c:pt idx="35">
                  <c:v>43591</c:v>
                </c:pt>
                <c:pt idx="36">
                  <c:v>43592</c:v>
                </c:pt>
                <c:pt idx="37">
                  <c:v>43593</c:v>
                </c:pt>
                <c:pt idx="38">
                  <c:v>43594</c:v>
                </c:pt>
                <c:pt idx="39">
                  <c:v>43595</c:v>
                </c:pt>
                <c:pt idx="40">
                  <c:v>43596</c:v>
                </c:pt>
                <c:pt idx="41">
                  <c:v>43597</c:v>
                </c:pt>
                <c:pt idx="42">
                  <c:v>43598</c:v>
                </c:pt>
                <c:pt idx="43">
                  <c:v>43599</c:v>
                </c:pt>
                <c:pt idx="44">
                  <c:v>43600</c:v>
                </c:pt>
                <c:pt idx="45">
                  <c:v>43601</c:v>
                </c:pt>
                <c:pt idx="46">
                  <c:v>43602</c:v>
                </c:pt>
                <c:pt idx="47">
                  <c:v>43603</c:v>
                </c:pt>
                <c:pt idx="48">
                  <c:v>43604</c:v>
                </c:pt>
                <c:pt idx="49">
                  <c:v>43605</c:v>
                </c:pt>
                <c:pt idx="50">
                  <c:v>43606</c:v>
                </c:pt>
                <c:pt idx="51">
                  <c:v>43607</c:v>
                </c:pt>
                <c:pt idx="52">
                  <c:v>43608</c:v>
                </c:pt>
                <c:pt idx="53">
                  <c:v>43609</c:v>
                </c:pt>
                <c:pt idx="54">
                  <c:v>43610</c:v>
                </c:pt>
                <c:pt idx="55">
                  <c:v>43611</c:v>
                </c:pt>
                <c:pt idx="56">
                  <c:v>43612</c:v>
                </c:pt>
                <c:pt idx="57">
                  <c:v>43613</c:v>
                </c:pt>
                <c:pt idx="58">
                  <c:v>43614</c:v>
                </c:pt>
                <c:pt idx="59">
                  <c:v>43615</c:v>
                </c:pt>
                <c:pt idx="60">
                  <c:v>43616</c:v>
                </c:pt>
                <c:pt idx="61">
                  <c:v>43617</c:v>
                </c:pt>
                <c:pt idx="62">
                  <c:v>43618</c:v>
                </c:pt>
                <c:pt idx="63">
                  <c:v>43619</c:v>
                </c:pt>
                <c:pt idx="64">
                  <c:v>43620</c:v>
                </c:pt>
                <c:pt idx="65">
                  <c:v>43621</c:v>
                </c:pt>
                <c:pt idx="66">
                  <c:v>43622</c:v>
                </c:pt>
                <c:pt idx="67">
                  <c:v>43623</c:v>
                </c:pt>
                <c:pt idx="68">
                  <c:v>43624</c:v>
                </c:pt>
                <c:pt idx="69">
                  <c:v>43625</c:v>
                </c:pt>
                <c:pt idx="70">
                  <c:v>43626</c:v>
                </c:pt>
                <c:pt idx="71">
                  <c:v>43627</c:v>
                </c:pt>
                <c:pt idx="72">
                  <c:v>43628</c:v>
                </c:pt>
                <c:pt idx="73">
                  <c:v>43629</c:v>
                </c:pt>
                <c:pt idx="74">
                  <c:v>43630</c:v>
                </c:pt>
                <c:pt idx="75">
                  <c:v>43631</c:v>
                </c:pt>
                <c:pt idx="76">
                  <c:v>43632</c:v>
                </c:pt>
                <c:pt idx="77">
                  <c:v>43633</c:v>
                </c:pt>
                <c:pt idx="78">
                  <c:v>43634</c:v>
                </c:pt>
                <c:pt idx="79">
                  <c:v>43635</c:v>
                </c:pt>
                <c:pt idx="80">
                  <c:v>43636</c:v>
                </c:pt>
                <c:pt idx="81">
                  <c:v>43637</c:v>
                </c:pt>
                <c:pt idx="82">
                  <c:v>43638</c:v>
                </c:pt>
                <c:pt idx="83">
                  <c:v>43639</c:v>
                </c:pt>
                <c:pt idx="84">
                  <c:v>43640</c:v>
                </c:pt>
                <c:pt idx="85">
                  <c:v>43641</c:v>
                </c:pt>
                <c:pt idx="86">
                  <c:v>43642</c:v>
                </c:pt>
                <c:pt idx="87">
                  <c:v>43643</c:v>
                </c:pt>
                <c:pt idx="88">
                  <c:v>43644</c:v>
                </c:pt>
                <c:pt idx="89">
                  <c:v>43645</c:v>
                </c:pt>
                <c:pt idx="90">
                  <c:v>43646</c:v>
                </c:pt>
              </c:numCache>
            </c:numRef>
          </c:cat>
          <c:val>
            <c:numRef>
              <c:f>Sheet1!$B$2:$B$92</c:f>
              <c:numCache>
                <c:formatCode>General</c:formatCode>
                <c:ptCount val="91"/>
                <c:pt idx="0">
                  <c:v>92</c:v>
                </c:pt>
                <c:pt idx="1">
                  <c:v>92</c:v>
                </c:pt>
                <c:pt idx="2">
                  <c:v>92</c:v>
                </c:pt>
                <c:pt idx="3">
                  <c:v>92</c:v>
                </c:pt>
                <c:pt idx="4">
                  <c:v>92</c:v>
                </c:pt>
                <c:pt idx="5">
                  <c:v>92</c:v>
                </c:pt>
                <c:pt idx="6">
                  <c:v>92</c:v>
                </c:pt>
                <c:pt idx="7">
                  <c:v>91</c:v>
                </c:pt>
                <c:pt idx="8">
                  <c:v>91</c:v>
                </c:pt>
                <c:pt idx="9">
                  <c:v>91</c:v>
                </c:pt>
                <c:pt idx="10">
                  <c:v>91</c:v>
                </c:pt>
                <c:pt idx="11">
                  <c:v>91</c:v>
                </c:pt>
                <c:pt idx="12">
                  <c:v>91</c:v>
                </c:pt>
                <c:pt idx="13">
                  <c:v>91</c:v>
                </c:pt>
                <c:pt idx="14">
                  <c:v>91</c:v>
                </c:pt>
                <c:pt idx="15">
                  <c:v>91</c:v>
                </c:pt>
                <c:pt idx="16">
                  <c:v>91</c:v>
                </c:pt>
                <c:pt idx="17">
                  <c:v>91</c:v>
                </c:pt>
                <c:pt idx="18">
                  <c:v>91</c:v>
                </c:pt>
                <c:pt idx="19">
                  <c:v>91</c:v>
                </c:pt>
                <c:pt idx="20">
                  <c:v>91</c:v>
                </c:pt>
                <c:pt idx="21">
                  <c:v>91</c:v>
                </c:pt>
                <c:pt idx="22">
                  <c:v>91</c:v>
                </c:pt>
                <c:pt idx="23">
                  <c:v>91</c:v>
                </c:pt>
                <c:pt idx="24">
                  <c:v>92</c:v>
                </c:pt>
                <c:pt idx="25">
                  <c:v>92</c:v>
                </c:pt>
                <c:pt idx="26">
                  <c:v>92</c:v>
                </c:pt>
                <c:pt idx="27">
                  <c:v>92</c:v>
                </c:pt>
                <c:pt idx="28">
                  <c:v>93</c:v>
                </c:pt>
                <c:pt idx="29">
                  <c:v>93</c:v>
                </c:pt>
                <c:pt idx="30">
                  <c:v>93</c:v>
                </c:pt>
                <c:pt idx="31">
                  <c:v>93</c:v>
                </c:pt>
                <c:pt idx="32">
                  <c:v>93</c:v>
                </c:pt>
                <c:pt idx="33">
                  <c:v>93</c:v>
                </c:pt>
                <c:pt idx="34">
                  <c:v>93</c:v>
                </c:pt>
                <c:pt idx="35">
                  <c:v>93</c:v>
                </c:pt>
                <c:pt idx="36">
                  <c:v>93</c:v>
                </c:pt>
                <c:pt idx="37">
                  <c:v>93</c:v>
                </c:pt>
                <c:pt idx="38">
                  <c:v>93</c:v>
                </c:pt>
                <c:pt idx="39">
                  <c:v>94</c:v>
                </c:pt>
                <c:pt idx="40">
                  <c:v>93</c:v>
                </c:pt>
                <c:pt idx="41">
                  <c:v>93</c:v>
                </c:pt>
                <c:pt idx="42">
                  <c:v>93</c:v>
                </c:pt>
                <c:pt idx="43">
                  <c:v>93</c:v>
                </c:pt>
                <c:pt idx="44">
                  <c:v>93</c:v>
                </c:pt>
                <c:pt idx="45">
                  <c:v>93</c:v>
                </c:pt>
                <c:pt idx="46">
                  <c:v>93</c:v>
                </c:pt>
                <c:pt idx="47">
                  <c:v>93</c:v>
                </c:pt>
                <c:pt idx="48">
                  <c:v>93</c:v>
                </c:pt>
                <c:pt idx="49">
                  <c:v>93</c:v>
                </c:pt>
                <c:pt idx="50">
                  <c:v>94</c:v>
                </c:pt>
                <c:pt idx="51">
                  <c:v>94</c:v>
                </c:pt>
                <c:pt idx="52">
                  <c:v>95</c:v>
                </c:pt>
                <c:pt idx="53">
                  <c:v>95</c:v>
                </c:pt>
                <c:pt idx="54">
                  <c:v>95</c:v>
                </c:pt>
                <c:pt idx="55">
                  <c:v>95</c:v>
                </c:pt>
                <c:pt idx="56">
                  <c:v>95</c:v>
                </c:pt>
                <c:pt idx="57">
                  <c:v>95</c:v>
                </c:pt>
                <c:pt idx="58">
                  <c:v>95</c:v>
                </c:pt>
                <c:pt idx="59">
                  <c:v>95</c:v>
                </c:pt>
                <c:pt idx="60">
                  <c:v>95</c:v>
                </c:pt>
                <c:pt idx="61">
                  <c:v>95</c:v>
                </c:pt>
                <c:pt idx="62">
                  <c:v>95</c:v>
                </c:pt>
                <c:pt idx="63">
                  <c:v>95</c:v>
                </c:pt>
                <c:pt idx="64">
                  <c:v>95</c:v>
                </c:pt>
                <c:pt idx="65">
                  <c:v>95</c:v>
                </c:pt>
                <c:pt idx="66">
                  <c:v>95</c:v>
                </c:pt>
                <c:pt idx="67">
                  <c:v>95</c:v>
                </c:pt>
                <c:pt idx="68">
                  <c:v>97</c:v>
                </c:pt>
                <c:pt idx="69">
                  <c:v>97</c:v>
                </c:pt>
                <c:pt idx="70">
                  <c:v>97</c:v>
                </c:pt>
                <c:pt idx="71">
                  <c:v>97</c:v>
                </c:pt>
                <c:pt idx="72">
                  <c:v>97</c:v>
                </c:pt>
                <c:pt idx="73">
                  <c:v>97</c:v>
                </c:pt>
                <c:pt idx="74">
                  <c:v>97</c:v>
                </c:pt>
                <c:pt idx="75">
                  <c:v>97</c:v>
                </c:pt>
                <c:pt idx="76">
                  <c:v>97</c:v>
                </c:pt>
                <c:pt idx="77">
                  <c:v>97</c:v>
                </c:pt>
                <c:pt idx="78">
                  <c:v>97</c:v>
                </c:pt>
                <c:pt idx="79">
                  <c:v>97</c:v>
                </c:pt>
                <c:pt idx="80">
                  <c:v>97</c:v>
                </c:pt>
                <c:pt idx="81">
                  <c:v>98</c:v>
                </c:pt>
                <c:pt idx="82">
                  <c:v>98</c:v>
                </c:pt>
                <c:pt idx="83">
                  <c:v>98</c:v>
                </c:pt>
                <c:pt idx="84">
                  <c:v>98</c:v>
                </c:pt>
                <c:pt idx="85">
                  <c:v>98</c:v>
                </c:pt>
                <c:pt idx="86">
                  <c:v>98</c:v>
                </c:pt>
                <c:pt idx="87">
                  <c:v>98</c:v>
                </c:pt>
                <c:pt idx="88">
                  <c:v>98</c:v>
                </c:pt>
                <c:pt idx="89">
                  <c:v>98</c:v>
                </c:pt>
                <c:pt idx="90">
                  <c:v>98</c:v>
                </c:pt>
              </c:numCache>
            </c:numRef>
          </c:val>
          <c:smooth val="0"/>
          <c:extLst>
            <c:ext xmlns:c16="http://schemas.microsoft.com/office/drawing/2014/chart" uri="{C3380CC4-5D6E-409C-BE32-E72D297353CC}">
              <c16:uniqueId val="{00000000-3F8A-4DA4-BEDC-5A95D1CAA131}"/>
            </c:ext>
          </c:extLst>
        </c:ser>
        <c:dLbls>
          <c:showLegendKey val="0"/>
          <c:showVal val="0"/>
          <c:showCatName val="0"/>
          <c:showSerName val="0"/>
          <c:showPercent val="0"/>
          <c:showBubbleSize val="0"/>
        </c:dLbls>
        <c:smooth val="0"/>
        <c:axId val="305596368"/>
        <c:axId val="305598664"/>
      </c:lineChart>
      <c:dateAx>
        <c:axId val="30559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98664"/>
        <c:crosses val="autoZero"/>
        <c:auto val="1"/>
        <c:lblOffset val="100"/>
        <c:baseTimeUnit val="days"/>
      </c:dateAx>
      <c:valAx>
        <c:axId val="30559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9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F2C8-E523-4F97-B459-C1C3DA2150A0}"/>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1EB8F91B-F65E-4286-AB53-B91DB0075378}"/>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961823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38A81-1194-4388-9B18-D84AA6EC6375}"/>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7A5378DC-E042-45D8-A275-C1A2AEA53E4D}"/>
              </a:ext>
            </a:extLst>
          </p:cNvPr>
          <p:cNvGraphicFramePr>
            <a:graphicFrameLocks noGrp="1"/>
          </p:cNvGraphicFramePr>
          <p:nvPr>
            <p:ph type="tbl" sz="quarter" idx="13"/>
            <p:extLst>
              <p:ext uri="{D42A27DB-BD31-4B8C-83A1-F6EECF244321}">
                <p14:modId xmlns:p14="http://schemas.microsoft.com/office/powerpoint/2010/main" val="2229111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20766869"/>
                    </a:ext>
                  </a:extLst>
                </a:gridCol>
                <a:gridCol w="411480">
                  <a:extLst>
                    <a:ext uri="{9D8B030D-6E8A-4147-A177-3AD203B41FA5}">
                      <a16:colId xmlns:a16="http://schemas.microsoft.com/office/drawing/2014/main" val="1963922262"/>
                    </a:ext>
                  </a:extLst>
                </a:gridCol>
                <a:gridCol w="304495">
                  <a:extLst>
                    <a:ext uri="{9D8B030D-6E8A-4147-A177-3AD203B41FA5}">
                      <a16:colId xmlns:a16="http://schemas.microsoft.com/office/drawing/2014/main" val="3415533661"/>
                    </a:ext>
                  </a:extLst>
                </a:gridCol>
                <a:gridCol w="304495">
                  <a:extLst>
                    <a:ext uri="{9D8B030D-6E8A-4147-A177-3AD203B41FA5}">
                      <a16:colId xmlns:a16="http://schemas.microsoft.com/office/drawing/2014/main" val="2204217897"/>
                    </a:ext>
                  </a:extLst>
                </a:gridCol>
                <a:gridCol w="304495">
                  <a:extLst>
                    <a:ext uri="{9D8B030D-6E8A-4147-A177-3AD203B41FA5}">
                      <a16:colId xmlns:a16="http://schemas.microsoft.com/office/drawing/2014/main" val="3665546863"/>
                    </a:ext>
                  </a:extLst>
                </a:gridCol>
                <a:gridCol w="304495">
                  <a:extLst>
                    <a:ext uri="{9D8B030D-6E8A-4147-A177-3AD203B41FA5}">
                      <a16:colId xmlns:a16="http://schemas.microsoft.com/office/drawing/2014/main" val="3609422334"/>
                    </a:ext>
                  </a:extLst>
                </a:gridCol>
                <a:gridCol w="304495">
                  <a:extLst>
                    <a:ext uri="{9D8B030D-6E8A-4147-A177-3AD203B41FA5}">
                      <a16:colId xmlns:a16="http://schemas.microsoft.com/office/drawing/2014/main" val="2904827328"/>
                    </a:ext>
                  </a:extLst>
                </a:gridCol>
                <a:gridCol w="304495">
                  <a:extLst>
                    <a:ext uri="{9D8B030D-6E8A-4147-A177-3AD203B41FA5}">
                      <a16:colId xmlns:a16="http://schemas.microsoft.com/office/drawing/2014/main" val="4018621556"/>
                    </a:ext>
                  </a:extLst>
                </a:gridCol>
                <a:gridCol w="304495">
                  <a:extLst>
                    <a:ext uri="{9D8B030D-6E8A-4147-A177-3AD203B41FA5}">
                      <a16:colId xmlns:a16="http://schemas.microsoft.com/office/drawing/2014/main" val="2114555224"/>
                    </a:ext>
                  </a:extLst>
                </a:gridCol>
                <a:gridCol w="304495">
                  <a:extLst>
                    <a:ext uri="{9D8B030D-6E8A-4147-A177-3AD203B41FA5}">
                      <a16:colId xmlns:a16="http://schemas.microsoft.com/office/drawing/2014/main" val="1797667576"/>
                    </a:ext>
                  </a:extLst>
                </a:gridCol>
                <a:gridCol w="304495">
                  <a:extLst>
                    <a:ext uri="{9D8B030D-6E8A-4147-A177-3AD203B41FA5}">
                      <a16:colId xmlns:a16="http://schemas.microsoft.com/office/drawing/2014/main" val="2708721894"/>
                    </a:ext>
                  </a:extLst>
                </a:gridCol>
                <a:gridCol w="304495">
                  <a:extLst>
                    <a:ext uri="{9D8B030D-6E8A-4147-A177-3AD203B41FA5}">
                      <a16:colId xmlns:a16="http://schemas.microsoft.com/office/drawing/2014/main" val="609307509"/>
                    </a:ext>
                  </a:extLst>
                </a:gridCol>
                <a:gridCol w="304495">
                  <a:extLst>
                    <a:ext uri="{9D8B030D-6E8A-4147-A177-3AD203B41FA5}">
                      <a16:colId xmlns:a16="http://schemas.microsoft.com/office/drawing/2014/main" val="124451068"/>
                    </a:ext>
                  </a:extLst>
                </a:gridCol>
                <a:gridCol w="304495">
                  <a:extLst>
                    <a:ext uri="{9D8B030D-6E8A-4147-A177-3AD203B41FA5}">
                      <a16:colId xmlns:a16="http://schemas.microsoft.com/office/drawing/2014/main" val="20578316"/>
                    </a:ext>
                  </a:extLst>
                </a:gridCol>
                <a:gridCol w="304495">
                  <a:extLst>
                    <a:ext uri="{9D8B030D-6E8A-4147-A177-3AD203B41FA5}">
                      <a16:colId xmlns:a16="http://schemas.microsoft.com/office/drawing/2014/main" val="414185921"/>
                    </a:ext>
                  </a:extLst>
                </a:gridCol>
                <a:gridCol w="304495">
                  <a:extLst>
                    <a:ext uri="{9D8B030D-6E8A-4147-A177-3AD203B41FA5}">
                      <a16:colId xmlns:a16="http://schemas.microsoft.com/office/drawing/2014/main" val="3391008233"/>
                    </a:ext>
                  </a:extLst>
                </a:gridCol>
                <a:gridCol w="304495">
                  <a:extLst>
                    <a:ext uri="{9D8B030D-6E8A-4147-A177-3AD203B41FA5}">
                      <a16:colId xmlns:a16="http://schemas.microsoft.com/office/drawing/2014/main" val="3791438152"/>
                    </a:ext>
                  </a:extLst>
                </a:gridCol>
                <a:gridCol w="304495">
                  <a:extLst>
                    <a:ext uri="{9D8B030D-6E8A-4147-A177-3AD203B41FA5}">
                      <a16:colId xmlns:a16="http://schemas.microsoft.com/office/drawing/2014/main" val="699119632"/>
                    </a:ext>
                  </a:extLst>
                </a:gridCol>
                <a:gridCol w="304495">
                  <a:extLst>
                    <a:ext uri="{9D8B030D-6E8A-4147-A177-3AD203B41FA5}">
                      <a16:colId xmlns:a16="http://schemas.microsoft.com/office/drawing/2014/main" val="2690862193"/>
                    </a:ext>
                  </a:extLst>
                </a:gridCol>
                <a:gridCol w="304495">
                  <a:extLst>
                    <a:ext uri="{9D8B030D-6E8A-4147-A177-3AD203B41FA5}">
                      <a16:colId xmlns:a16="http://schemas.microsoft.com/office/drawing/2014/main" val="3798307328"/>
                    </a:ext>
                  </a:extLst>
                </a:gridCol>
                <a:gridCol w="304495">
                  <a:extLst>
                    <a:ext uri="{9D8B030D-6E8A-4147-A177-3AD203B41FA5}">
                      <a16:colId xmlns:a16="http://schemas.microsoft.com/office/drawing/2014/main" val="474336549"/>
                    </a:ext>
                  </a:extLst>
                </a:gridCol>
                <a:gridCol w="304495">
                  <a:extLst>
                    <a:ext uri="{9D8B030D-6E8A-4147-A177-3AD203B41FA5}">
                      <a16:colId xmlns:a16="http://schemas.microsoft.com/office/drawing/2014/main" val="4155660597"/>
                    </a:ext>
                  </a:extLst>
                </a:gridCol>
                <a:gridCol w="304495">
                  <a:extLst>
                    <a:ext uri="{9D8B030D-6E8A-4147-A177-3AD203B41FA5}">
                      <a16:colId xmlns:a16="http://schemas.microsoft.com/office/drawing/2014/main" val="3425232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331103"/>
                  </a:ext>
                </a:extLst>
              </a:tr>
              <a:tr h="370840">
                <a:tc>
                  <a:txBody>
                    <a:bodyPr/>
                    <a:lstStyle/>
                    <a:p>
                      <a:r>
                        <a:rPr lang="en-US" sz="1000"/>
                        <a:t>Buss AG</a:t>
                      </a:r>
                    </a:p>
                  </a:txBody>
                  <a:tcPr/>
                </a:tc>
                <a:tc>
                  <a:txBody>
                    <a:bodyPr/>
                    <a:lstStyle/>
                    <a:p>
                      <a:r>
                        <a:rPr lang="en-US" sz="1000"/>
                        <a:t>98</a:t>
                      </a:r>
                    </a:p>
                  </a:txBody>
                  <a:tcPr/>
                </a:tc>
                <a:tc>
                  <a:txBody>
                    <a:bodyPr/>
                    <a:lstStyle/>
                    <a:p>
                      <a:r>
                        <a:rPr lang="en-US" sz="1000"/>
                        <a:t>6</a:t>
                      </a:r>
                    </a:p>
                  </a:txBody>
                  <a:tcPr/>
                </a:tc>
                <a:tc>
                  <a:txBody>
                    <a:bodyPr/>
                    <a:lstStyle/>
                    <a:p>
                      <a:r>
                        <a:rPr lang="en-US" sz="1000"/>
                        <a:t>13</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3</a:t>
                      </a:r>
                    </a:p>
                  </a:txBody>
                  <a:tcPr/>
                </a:tc>
                <a:tc>
                  <a:txBody>
                    <a:bodyPr/>
                    <a:lstStyle/>
                    <a:p>
                      <a:r>
                        <a:rPr lang="en-US" sz="1000"/>
                        <a:t>35</a:t>
                      </a:r>
                    </a:p>
                  </a:txBody>
                  <a:tcPr/>
                </a:tc>
                <a:tc>
                  <a:txBody>
                    <a:bodyPr/>
                    <a:lstStyle/>
                    <a:p>
                      <a:r>
                        <a:rPr lang="en-US" sz="1000"/>
                        <a:t>0</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3.0769 %</a:t>
                      </a:r>
                    </a:p>
                  </a:txBody>
                  <a:tcPr/>
                </a:tc>
                <a:tc>
                  <a:txBody>
                    <a:bodyPr/>
                    <a:lstStyle/>
                    <a:p>
                      <a:r>
                        <a:rPr lang="en-US" sz="1000"/>
                        <a:t>0.0 %</a:t>
                      </a:r>
                    </a:p>
                  </a:txBody>
                  <a:tcPr/>
                </a:tc>
                <a:extLst>
                  <a:ext uri="{0D108BD9-81ED-4DB2-BD59-A6C34878D82A}">
                    <a16:rowId xmlns:a16="http://schemas.microsoft.com/office/drawing/2014/main" val="1866091761"/>
                  </a:ext>
                </a:extLst>
              </a:tr>
            </a:tbl>
          </a:graphicData>
        </a:graphic>
      </p:graphicFrame>
      <p:sp>
        <p:nvSpPr>
          <p:cNvPr id="4" name="Text Placeholder 3">
            <a:extLst>
              <a:ext uri="{FF2B5EF4-FFF2-40B4-BE49-F238E27FC236}">
                <a16:creationId xmlns:a16="http://schemas.microsoft.com/office/drawing/2014/main" id="{37345EC7-246C-44BD-8013-2530041B51D9}"/>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578678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B8B28-ABAF-4520-9B64-879F1CB6CFBE}"/>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3E1F7C10-2BEE-479E-94F8-D14587BF993A}"/>
              </a:ext>
            </a:extLst>
          </p:cNvPr>
          <p:cNvGraphicFramePr>
            <a:graphicFrameLocks noGrp="1"/>
          </p:cNvGraphicFramePr>
          <p:nvPr>
            <p:ph type="tbl" sz="quarter" idx="13"/>
            <p:extLst>
              <p:ext uri="{D42A27DB-BD31-4B8C-83A1-F6EECF244321}">
                <p14:modId xmlns:p14="http://schemas.microsoft.com/office/powerpoint/2010/main" val="184022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2308378290"/>
                    </a:ext>
                  </a:extLst>
                </a:gridCol>
                <a:gridCol w="238658">
                  <a:extLst>
                    <a:ext uri="{9D8B030D-6E8A-4147-A177-3AD203B41FA5}">
                      <a16:colId xmlns:a16="http://schemas.microsoft.com/office/drawing/2014/main" val="374262589"/>
                    </a:ext>
                  </a:extLst>
                </a:gridCol>
                <a:gridCol w="238658">
                  <a:extLst>
                    <a:ext uri="{9D8B030D-6E8A-4147-A177-3AD203B41FA5}">
                      <a16:colId xmlns:a16="http://schemas.microsoft.com/office/drawing/2014/main" val="1075188841"/>
                    </a:ext>
                  </a:extLst>
                </a:gridCol>
                <a:gridCol w="238658">
                  <a:extLst>
                    <a:ext uri="{9D8B030D-6E8A-4147-A177-3AD203B41FA5}">
                      <a16:colId xmlns:a16="http://schemas.microsoft.com/office/drawing/2014/main" val="447782346"/>
                    </a:ext>
                  </a:extLst>
                </a:gridCol>
                <a:gridCol w="238658">
                  <a:extLst>
                    <a:ext uri="{9D8B030D-6E8A-4147-A177-3AD203B41FA5}">
                      <a16:colId xmlns:a16="http://schemas.microsoft.com/office/drawing/2014/main" val="4030295662"/>
                    </a:ext>
                  </a:extLst>
                </a:gridCol>
                <a:gridCol w="238658">
                  <a:extLst>
                    <a:ext uri="{9D8B030D-6E8A-4147-A177-3AD203B41FA5}">
                      <a16:colId xmlns:a16="http://schemas.microsoft.com/office/drawing/2014/main" val="3083068881"/>
                    </a:ext>
                  </a:extLst>
                </a:gridCol>
                <a:gridCol w="238658">
                  <a:extLst>
                    <a:ext uri="{9D8B030D-6E8A-4147-A177-3AD203B41FA5}">
                      <a16:colId xmlns:a16="http://schemas.microsoft.com/office/drawing/2014/main" val="3433846221"/>
                    </a:ext>
                  </a:extLst>
                </a:gridCol>
                <a:gridCol w="238658">
                  <a:extLst>
                    <a:ext uri="{9D8B030D-6E8A-4147-A177-3AD203B41FA5}">
                      <a16:colId xmlns:a16="http://schemas.microsoft.com/office/drawing/2014/main" val="1258863203"/>
                    </a:ext>
                  </a:extLst>
                </a:gridCol>
                <a:gridCol w="238658">
                  <a:extLst>
                    <a:ext uri="{9D8B030D-6E8A-4147-A177-3AD203B41FA5}">
                      <a16:colId xmlns:a16="http://schemas.microsoft.com/office/drawing/2014/main" val="1702444007"/>
                    </a:ext>
                  </a:extLst>
                </a:gridCol>
                <a:gridCol w="238658">
                  <a:extLst>
                    <a:ext uri="{9D8B030D-6E8A-4147-A177-3AD203B41FA5}">
                      <a16:colId xmlns:a16="http://schemas.microsoft.com/office/drawing/2014/main" val="3945340386"/>
                    </a:ext>
                  </a:extLst>
                </a:gridCol>
                <a:gridCol w="238658">
                  <a:extLst>
                    <a:ext uri="{9D8B030D-6E8A-4147-A177-3AD203B41FA5}">
                      <a16:colId xmlns:a16="http://schemas.microsoft.com/office/drawing/2014/main" val="3742243786"/>
                    </a:ext>
                  </a:extLst>
                </a:gridCol>
                <a:gridCol w="238658">
                  <a:extLst>
                    <a:ext uri="{9D8B030D-6E8A-4147-A177-3AD203B41FA5}">
                      <a16:colId xmlns:a16="http://schemas.microsoft.com/office/drawing/2014/main" val="332312732"/>
                    </a:ext>
                  </a:extLst>
                </a:gridCol>
                <a:gridCol w="238658">
                  <a:extLst>
                    <a:ext uri="{9D8B030D-6E8A-4147-A177-3AD203B41FA5}">
                      <a16:colId xmlns:a16="http://schemas.microsoft.com/office/drawing/2014/main" val="3302258138"/>
                    </a:ext>
                  </a:extLst>
                </a:gridCol>
                <a:gridCol w="238658">
                  <a:extLst>
                    <a:ext uri="{9D8B030D-6E8A-4147-A177-3AD203B41FA5}">
                      <a16:colId xmlns:a16="http://schemas.microsoft.com/office/drawing/2014/main" val="1095265889"/>
                    </a:ext>
                  </a:extLst>
                </a:gridCol>
                <a:gridCol w="238658">
                  <a:extLst>
                    <a:ext uri="{9D8B030D-6E8A-4147-A177-3AD203B41FA5}">
                      <a16:colId xmlns:a16="http://schemas.microsoft.com/office/drawing/2014/main" val="2690763426"/>
                    </a:ext>
                  </a:extLst>
                </a:gridCol>
                <a:gridCol w="238658">
                  <a:extLst>
                    <a:ext uri="{9D8B030D-6E8A-4147-A177-3AD203B41FA5}">
                      <a16:colId xmlns:a16="http://schemas.microsoft.com/office/drawing/2014/main" val="284726905"/>
                    </a:ext>
                  </a:extLst>
                </a:gridCol>
                <a:gridCol w="238658">
                  <a:extLst>
                    <a:ext uri="{9D8B030D-6E8A-4147-A177-3AD203B41FA5}">
                      <a16:colId xmlns:a16="http://schemas.microsoft.com/office/drawing/2014/main" val="386156810"/>
                    </a:ext>
                  </a:extLst>
                </a:gridCol>
                <a:gridCol w="238658">
                  <a:extLst>
                    <a:ext uri="{9D8B030D-6E8A-4147-A177-3AD203B41FA5}">
                      <a16:colId xmlns:a16="http://schemas.microsoft.com/office/drawing/2014/main" val="667044031"/>
                    </a:ext>
                  </a:extLst>
                </a:gridCol>
                <a:gridCol w="246888">
                  <a:extLst>
                    <a:ext uri="{9D8B030D-6E8A-4147-A177-3AD203B41FA5}">
                      <a16:colId xmlns:a16="http://schemas.microsoft.com/office/drawing/2014/main" val="416342365"/>
                    </a:ext>
                  </a:extLst>
                </a:gridCol>
                <a:gridCol w="238658">
                  <a:extLst>
                    <a:ext uri="{9D8B030D-6E8A-4147-A177-3AD203B41FA5}">
                      <a16:colId xmlns:a16="http://schemas.microsoft.com/office/drawing/2014/main" val="1484426852"/>
                    </a:ext>
                  </a:extLst>
                </a:gridCol>
                <a:gridCol w="238658">
                  <a:extLst>
                    <a:ext uri="{9D8B030D-6E8A-4147-A177-3AD203B41FA5}">
                      <a16:colId xmlns:a16="http://schemas.microsoft.com/office/drawing/2014/main" val="3905565"/>
                    </a:ext>
                  </a:extLst>
                </a:gridCol>
                <a:gridCol w="238658">
                  <a:extLst>
                    <a:ext uri="{9D8B030D-6E8A-4147-A177-3AD203B41FA5}">
                      <a16:colId xmlns:a16="http://schemas.microsoft.com/office/drawing/2014/main" val="4002851578"/>
                    </a:ext>
                  </a:extLst>
                </a:gridCol>
                <a:gridCol w="238658">
                  <a:extLst>
                    <a:ext uri="{9D8B030D-6E8A-4147-A177-3AD203B41FA5}">
                      <a16:colId xmlns:a16="http://schemas.microsoft.com/office/drawing/2014/main" val="1134860783"/>
                    </a:ext>
                  </a:extLst>
                </a:gridCol>
                <a:gridCol w="238658">
                  <a:extLst>
                    <a:ext uri="{9D8B030D-6E8A-4147-A177-3AD203B41FA5}">
                      <a16:colId xmlns:a16="http://schemas.microsoft.com/office/drawing/2014/main" val="1208530371"/>
                    </a:ext>
                  </a:extLst>
                </a:gridCol>
                <a:gridCol w="238658">
                  <a:extLst>
                    <a:ext uri="{9D8B030D-6E8A-4147-A177-3AD203B41FA5}">
                      <a16:colId xmlns:a16="http://schemas.microsoft.com/office/drawing/2014/main" val="3324882507"/>
                    </a:ext>
                  </a:extLst>
                </a:gridCol>
                <a:gridCol w="238658">
                  <a:extLst>
                    <a:ext uri="{9D8B030D-6E8A-4147-A177-3AD203B41FA5}">
                      <a16:colId xmlns:a16="http://schemas.microsoft.com/office/drawing/2014/main" val="1632135157"/>
                    </a:ext>
                  </a:extLst>
                </a:gridCol>
                <a:gridCol w="238658">
                  <a:extLst>
                    <a:ext uri="{9D8B030D-6E8A-4147-A177-3AD203B41FA5}">
                      <a16:colId xmlns:a16="http://schemas.microsoft.com/office/drawing/2014/main" val="3118842138"/>
                    </a:ext>
                  </a:extLst>
                </a:gridCol>
                <a:gridCol w="238658">
                  <a:extLst>
                    <a:ext uri="{9D8B030D-6E8A-4147-A177-3AD203B41FA5}">
                      <a16:colId xmlns:a16="http://schemas.microsoft.com/office/drawing/2014/main" val="3460609488"/>
                    </a:ext>
                  </a:extLst>
                </a:gridCol>
                <a:gridCol w="238658">
                  <a:extLst>
                    <a:ext uri="{9D8B030D-6E8A-4147-A177-3AD203B41FA5}">
                      <a16:colId xmlns:a16="http://schemas.microsoft.com/office/drawing/2014/main" val="1887445025"/>
                    </a:ext>
                  </a:extLst>
                </a:gridCol>
                <a:gridCol w="238658">
                  <a:extLst>
                    <a:ext uri="{9D8B030D-6E8A-4147-A177-3AD203B41FA5}">
                      <a16:colId xmlns:a16="http://schemas.microsoft.com/office/drawing/2014/main" val="4021925397"/>
                    </a:ext>
                  </a:extLst>
                </a:gridCol>
                <a:gridCol w="238658">
                  <a:extLst>
                    <a:ext uri="{9D8B030D-6E8A-4147-A177-3AD203B41FA5}">
                      <a16:colId xmlns:a16="http://schemas.microsoft.com/office/drawing/2014/main" val="348105806"/>
                    </a:ext>
                  </a:extLst>
                </a:gridCol>
                <a:gridCol w="238658">
                  <a:extLst>
                    <a:ext uri="{9D8B030D-6E8A-4147-A177-3AD203B41FA5}">
                      <a16:colId xmlns:a16="http://schemas.microsoft.com/office/drawing/2014/main" val="3148957666"/>
                    </a:ext>
                  </a:extLst>
                </a:gridCol>
                <a:gridCol w="238658">
                  <a:extLst>
                    <a:ext uri="{9D8B030D-6E8A-4147-A177-3AD203B41FA5}">
                      <a16:colId xmlns:a16="http://schemas.microsoft.com/office/drawing/2014/main" val="445432607"/>
                    </a:ext>
                  </a:extLst>
                </a:gridCol>
                <a:gridCol w="238658">
                  <a:extLst>
                    <a:ext uri="{9D8B030D-6E8A-4147-A177-3AD203B41FA5}">
                      <a16:colId xmlns:a16="http://schemas.microsoft.com/office/drawing/2014/main" val="13675937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871849119"/>
                  </a:ext>
                </a:extLst>
              </a:tr>
              <a:tr h="370840">
                <a:tc>
                  <a:txBody>
                    <a:bodyPr/>
                    <a:lstStyle/>
                    <a:p>
                      <a:r>
                        <a:rPr lang="en-US" sz="1000"/>
                        <a:t>Buss AG</a:t>
                      </a:r>
                    </a:p>
                  </a:txBody>
                  <a:tcPr/>
                </a:tc>
                <a:tc>
                  <a:txBody>
                    <a:bodyPr/>
                    <a:lstStyle/>
                    <a:p>
                      <a:r>
                        <a:rPr lang="en-US" sz="1000"/>
                        <a:t>98</a:t>
                      </a:r>
                    </a:p>
                  </a:txBody>
                  <a:tcPr/>
                </a:tc>
                <a:tc>
                  <a:txBody>
                    <a:bodyPr/>
                    <a:lstStyle/>
                    <a:p>
                      <a:r>
                        <a:rPr lang="en-US" sz="1000"/>
                        <a:t>7</a:t>
                      </a:r>
                    </a:p>
                  </a:txBody>
                  <a:tcPr/>
                </a:tc>
                <a:tc>
                  <a:txBody>
                    <a:bodyPr/>
                    <a:lstStyle/>
                    <a:p>
                      <a:r>
                        <a:rPr lang="en-US" sz="1000"/>
                        <a:t>8</a:t>
                      </a:r>
                    </a:p>
                  </a:txBody>
                  <a:tcPr/>
                </a:tc>
                <a:tc>
                  <a:txBody>
                    <a:bodyPr/>
                    <a:lstStyle/>
                    <a:p>
                      <a:r>
                        <a:rPr lang="en-US" sz="1000"/>
                        <a:t>1</a:t>
                      </a:r>
                    </a:p>
                  </a:txBody>
                  <a:tcPr/>
                </a:tc>
                <a:tc>
                  <a:txBody>
                    <a:bodyPr/>
                    <a:lstStyle/>
                    <a:p>
                      <a:r>
                        <a:rPr lang="en-US" sz="1000"/>
                        <a:t>65.727272727273</a:t>
                      </a:r>
                    </a:p>
                  </a:txBody>
                  <a:tcPr/>
                </a:tc>
                <a:tc>
                  <a:txBody>
                    <a:bodyPr/>
                    <a:lstStyle/>
                    <a:p>
                      <a:r>
                        <a:rPr lang="en-US" sz="1000"/>
                        <a:t>13</a:t>
                      </a:r>
                    </a:p>
                  </a:txBody>
                  <a:tcPr/>
                </a:tc>
                <a:tc>
                  <a:txBody>
                    <a:bodyPr/>
                    <a:lstStyle/>
                    <a:p>
                      <a:r>
                        <a:rPr lang="en-US" sz="1000"/>
                        <a:t>1712</a:t>
                      </a:r>
                    </a:p>
                  </a:txBody>
                  <a:tcPr/>
                </a:tc>
                <a:tc>
                  <a:txBody>
                    <a:bodyPr/>
                    <a:lstStyle/>
                    <a:p>
                      <a:r>
                        <a:rPr lang="en-US" sz="1000"/>
                        <a:t>9.3846153846154</a:t>
                      </a:r>
                    </a:p>
                  </a:txBody>
                  <a:tcPr/>
                </a:tc>
                <a:tc>
                  <a:txBody>
                    <a:bodyPr/>
                    <a:lstStyle/>
                    <a:p>
                      <a:r>
                        <a:rPr lang="en-US" sz="1000"/>
                        <a:t>0</a:t>
                      </a:r>
                    </a:p>
                  </a:txBody>
                  <a:tcPr/>
                </a:tc>
                <a:tc>
                  <a:txBody>
                    <a:bodyPr/>
                    <a:lstStyle/>
                    <a:p>
                      <a:r>
                        <a:rPr lang="en-US" sz="1000"/>
                        <a:t>149</a:t>
                      </a:r>
                    </a:p>
                  </a:txBody>
                  <a:tcPr/>
                </a:tc>
                <a:tc>
                  <a:txBody>
                    <a:bodyPr/>
                    <a:lstStyle/>
                    <a:p>
                      <a:r>
                        <a:rPr lang="en-US" sz="1000"/>
                        <a:t>1712</a:t>
                      </a:r>
                    </a:p>
                  </a:txBody>
                  <a:tcPr/>
                </a:tc>
                <a:tc>
                  <a:txBody>
                    <a:bodyPr/>
                    <a:lstStyle/>
                    <a:p>
                      <a:r>
                        <a:rPr lang="en-US" sz="1000"/>
                        <a:t>50.07 %</a:t>
                      </a:r>
                    </a:p>
                  </a:txBody>
                  <a:tcPr/>
                </a:tc>
                <a:tc>
                  <a:txBody>
                    <a:bodyPr/>
                    <a:lstStyle/>
                    <a:p>
                      <a:r>
                        <a:rPr lang="en-US" sz="1000"/>
                        <a:t>197</a:t>
                      </a:r>
                    </a:p>
                  </a:txBody>
                  <a:tcPr/>
                </a:tc>
                <a:tc>
                  <a:txBody>
                    <a:bodyPr/>
                    <a:lstStyle/>
                    <a:p>
                      <a:r>
                        <a:rPr lang="en-US" sz="1000"/>
                        <a:t>105</a:t>
                      </a:r>
                    </a:p>
                  </a:txBody>
                  <a:tcPr/>
                </a:tc>
                <a:tc>
                  <a:txBody>
                    <a:bodyPr/>
                    <a:lstStyle/>
                    <a:p>
                      <a:r>
                        <a:rPr lang="en-US" sz="1000"/>
                        <a:t>2</a:t>
                      </a:r>
                    </a:p>
                  </a:txBody>
                  <a:tcPr/>
                </a:tc>
                <a:tc>
                  <a:txBody>
                    <a:bodyPr/>
                    <a:lstStyle/>
                    <a:p>
                      <a:r>
                        <a:rPr lang="en-US" sz="1000"/>
                        <a:t>1</a:t>
                      </a:r>
                    </a:p>
                  </a:txBody>
                  <a:tcPr/>
                </a:tc>
                <a:tc>
                  <a:txBody>
                    <a:bodyPr/>
                    <a:lstStyle/>
                    <a:p>
                      <a:r>
                        <a:rPr lang="en-US" sz="1000"/>
                        <a:t>103</a:t>
                      </a:r>
                    </a:p>
                  </a:txBody>
                  <a:tcPr/>
                </a:tc>
                <a:tc>
                  <a:txBody>
                    <a:bodyPr/>
                    <a:lstStyle/>
                    <a:p>
                      <a:r>
                        <a:rPr lang="en-US" sz="1000"/>
                        <a:t>0</a:t>
                      </a:r>
                    </a:p>
                  </a:txBody>
                  <a:tcPr/>
                </a:tc>
                <a:tc>
                  <a:txBody>
                    <a:bodyPr/>
                    <a:lstStyle/>
                    <a:p>
                      <a:r>
                        <a:rPr lang="en-US" sz="1000"/>
                        <a:t>29</a:t>
                      </a:r>
                    </a:p>
                  </a:txBody>
                  <a:tcPr/>
                </a:tc>
                <a:tc>
                  <a:txBody>
                    <a:bodyPr/>
                    <a:lstStyle/>
                    <a:p>
                      <a:r>
                        <a:rPr lang="en-US" sz="1000"/>
                        <a:t>30</a:t>
                      </a:r>
                    </a:p>
                  </a:txBody>
                  <a:tcPr/>
                </a:tc>
                <a:tc>
                  <a:txBody>
                    <a:bodyPr/>
                    <a:lstStyle/>
                    <a:p>
                      <a:r>
                        <a:rPr lang="en-US" sz="1000"/>
                        <a:t>44</a:t>
                      </a:r>
                    </a:p>
                  </a:txBody>
                  <a:tcPr/>
                </a:tc>
                <a:tc>
                  <a:txBody>
                    <a:bodyPr/>
                    <a:lstStyle/>
                    <a:p>
                      <a:r>
                        <a:rPr lang="en-US" sz="1000"/>
                        <a:t>0</a:t>
                      </a:r>
                    </a:p>
                  </a:txBody>
                  <a:tcPr/>
                </a:tc>
                <a:tc>
                  <a:txBody>
                    <a:bodyPr/>
                    <a:lstStyle/>
                    <a:p>
                      <a:r>
                        <a:rPr lang="en-US" sz="1000"/>
                        <a:t>46</a:t>
                      </a:r>
                    </a:p>
                  </a:txBody>
                  <a:tcPr/>
                </a:tc>
                <a:tc>
                  <a:txBody>
                    <a:bodyPr/>
                    <a:lstStyle/>
                    <a:p>
                      <a:r>
                        <a:rPr lang="en-US" sz="1000"/>
                        <a:t>41</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81009059"/>
                  </a:ext>
                </a:extLst>
              </a:tr>
            </a:tbl>
          </a:graphicData>
        </a:graphic>
      </p:graphicFrame>
      <p:sp>
        <p:nvSpPr>
          <p:cNvPr id="4" name="Text Placeholder 3">
            <a:extLst>
              <a:ext uri="{FF2B5EF4-FFF2-40B4-BE49-F238E27FC236}">
                <a16:creationId xmlns:a16="http://schemas.microsoft.com/office/drawing/2014/main" id="{39728921-EDA0-492C-BBC4-4BCEC522D9B2}"/>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035087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C839A-1CD0-47D1-BE27-33D15EDD3A4D}"/>
              </a:ext>
            </a:extLst>
          </p:cNvPr>
          <p:cNvSpPr>
            <a:spLocks noGrp="1"/>
          </p:cNvSpPr>
          <p:nvPr>
            <p:ph type="title"/>
          </p:nvPr>
        </p:nvSpPr>
        <p:spPr/>
        <p:txBody>
          <a:bodyPr/>
          <a:lstStyle/>
          <a:p>
            <a:r>
              <a:rPr lang="en-US"/>
              <a:t>Facebook Fans Total | BUSS</a:t>
            </a:r>
          </a:p>
        </p:txBody>
      </p:sp>
      <p:graphicFrame>
        <p:nvGraphicFramePr>
          <p:cNvPr id="6" name="Chart Placeholder 5">
            <a:extLst>
              <a:ext uri="{FF2B5EF4-FFF2-40B4-BE49-F238E27FC236}">
                <a16:creationId xmlns:a16="http://schemas.microsoft.com/office/drawing/2014/main" id="{6D8FB156-20F6-43C9-8941-C2DE10B19D00}"/>
              </a:ext>
            </a:extLst>
          </p:cNvPr>
          <p:cNvGraphicFramePr>
            <a:graphicFrameLocks noGrp="1"/>
          </p:cNvGraphicFramePr>
          <p:nvPr>
            <p:ph type="chart" sz="quarter" idx="13"/>
            <p:extLst>
              <p:ext uri="{D42A27DB-BD31-4B8C-83A1-F6EECF244321}">
                <p14:modId xmlns:p14="http://schemas.microsoft.com/office/powerpoint/2010/main" val="1380906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442FFB-374E-465A-B5B8-C8F73AF2FCC1}"/>
              </a:ext>
            </a:extLst>
          </p:cNvPr>
          <p:cNvSpPr>
            <a:spLocks noGrp="1"/>
          </p:cNvSpPr>
          <p:nvPr>
            <p:ph type="body" sz="quarter" idx="14"/>
          </p:nvPr>
        </p:nvSpPr>
        <p:spPr/>
        <p:txBody>
          <a:bodyPr/>
          <a:lstStyle/>
          <a:p>
            <a:r>
              <a:rPr lang="en-US"/>
              <a:t>04/01/2019 - 06/30/2019</a:t>
            </a:r>
          </a:p>
        </p:txBody>
      </p:sp>
      <p:sp>
        <p:nvSpPr>
          <p:cNvPr id="5" name="Footer Placeholder 4">
            <a:extLst>
              <a:ext uri="{FF2B5EF4-FFF2-40B4-BE49-F238E27FC236}">
                <a16:creationId xmlns:a16="http://schemas.microsoft.com/office/drawing/2014/main" id="{34E3CCB7-55A8-4AA1-A7F4-F027DFAB0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269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1843-FE3A-44C4-AD4F-04B981945F35}"/>
              </a:ext>
            </a:extLst>
          </p:cNvPr>
          <p:cNvSpPr>
            <a:spLocks noGrp="1"/>
          </p:cNvSpPr>
          <p:nvPr>
            <p:ph type="title"/>
          </p:nvPr>
        </p:nvSpPr>
        <p:spPr/>
        <p:txBody>
          <a:bodyPr/>
          <a:lstStyle/>
          <a:p>
            <a:r>
              <a:rPr lang="en-US"/>
              <a:t>Facebook Fans Table | BUSS</a:t>
            </a:r>
          </a:p>
        </p:txBody>
      </p:sp>
      <p:graphicFrame>
        <p:nvGraphicFramePr>
          <p:cNvPr id="5" name="Table Placeholder 4">
            <a:extLst>
              <a:ext uri="{FF2B5EF4-FFF2-40B4-BE49-F238E27FC236}">
                <a16:creationId xmlns:a16="http://schemas.microsoft.com/office/drawing/2014/main" id="{04CAE247-BA1E-47BF-B9B0-4D38F674ED4B}"/>
              </a:ext>
            </a:extLst>
          </p:cNvPr>
          <p:cNvGraphicFramePr>
            <a:graphicFrameLocks noGrp="1"/>
          </p:cNvGraphicFramePr>
          <p:nvPr>
            <p:ph type="tbl" sz="quarter" idx="13"/>
            <p:extLst>
              <p:ext uri="{D42A27DB-BD31-4B8C-83A1-F6EECF244321}">
                <p14:modId xmlns:p14="http://schemas.microsoft.com/office/powerpoint/2010/main" val="3801975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0693978"/>
                    </a:ext>
                  </a:extLst>
                </a:gridCol>
                <a:gridCol w="1234440">
                  <a:extLst>
                    <a:ext uri="{9D8B030D-6E8A-4147-A177-3AD203B41FA5}">
                      <a16:colId xmlns:a16="http://schemas.microsoft.com/office/drawing/2014/main" val="574488073"/>
                    </a:ext>
                  </a:extLst>
                </a:gridCol>
                <a:gridCol w="822960">
                  <a:extLst>
                    <a:ext uri="{9D8B030D-6E8A-4147-A177-3AD203B41FA5}">
                      <a16:colId xmlns:a16="http://schemas.microsoft.com/office/drawing/2014/main" val="2757077040"/>
                    </a:ext>
                  </a:extLst>
                </a:gridCol>
                <a:gridCol w="822960">
                  <a:extLst>
                    <a:ext uri="{9D8B030D-6E8A-4147-A177-3AD203B41FA5}">
                      <a16:colId xmlns:a16="http://schemas.microsoft.com/office/drawing/2014/main" val="1155103524"/>
                    </a:ext>
                  </a:extLst>
                </a:gridCol>
                <a:gridCol w="822960">
                  <a:extLst>
                    <a:ext uri="{9D8B030D-6E8A-4147-A177-3AD203B41FA5}">
                      <a16:colId xmlns:a16="http://schemas.microsoft.com/office/drawing/2014/main" val="851396099"/>
                    </a:ext>
                  </a:extLst>
                </a:gridCol>
                <a:gridCol w="822960">
                  <a:extLst>
                    <a:ext uri="{9D8B030D-6E8A-4147-A177-3AD203B41FA5}">
                      <a16:colId xmlns:a16="http://schemas.microsoft.com/office/drawing/2014/main" val="2990908280"/>
                    </a:ext>
                  </a:extLst>
                </a:gridCol>
                <a:gridCol w="822960">
                  <a:extLst>
                    <a:ext uri="{9D8B030D-6E8A-4147-A177-3AD203B41FA5}">
                      <a16:colId xmlns:a16="http://schemas.microsoft.com/office/drawing/2014/main" val="1755627710"/>
                    </a:ext>
                  </a:extLst>
                </a:gridCol>
                <a:gridCol w="822960">
                  <a:extLst>
                    <a:ext uri="{9D8B030D-6E8A-4147-A177-3AD203B41FA5}">
                      <a16:colId xmlns:a16="http://schemas.microsoft.com/office/drawing/2014/main" val="19872835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049774984"/>
                  </a:ext>
                </a:extLst>
              </a:tr>
              <a:tr h="370840">
                <a:tc>
                  <a:txBody>
                    <a:bodyPr/>
                    <a:lstStyle/>
                    <a:p>
                      <a:r>
                        <a:rPr lang="en-US" sz="1000"/>
                        <a:t>Buss AG</a:t>
                      </a:r>
                    </a:p>
                  </a:txBody>
                  <a:tcPr/>
                </a:tc>
                <a:tc>
                  <a:txBody>
                    <a:bodyPr/>
                    <a:lstStyle/>
                    <a:p>
                      <a:r>
                        <a:rPr lang="en-US" sz="1000"/>
                        <a:t>98</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3</a:t>
                      </a:r>
                    </a:p>
                  </a:txBody>
                  <a:tcPr/>
                </a:tc>
                <a:tc>
                  <a:txBody>
                    <a:bodyPr/>
                    <a:lstStyle/>
                    <a:p>
                      <a:r>
                        <a:rPr lang="en-US" sz="1000"/>
                        <a:t>3.2 %</a:t>
                      </a:r>
                    </a:p>
                  </a:txBody>
                  <a:tcPr/>
                </a:tc>
                <a:extLst>
                  <a:ext uri="{0D108BD9-81ED-4DB2-BD59-A6C34878D82A}">
                    <a16:rowId xmlns:a16="http://schemas.microsoft.com/office/drawing/2014/main" val="425178806"/>
                  </a:ext>
                </a:extLst>
              </a:tr>
            </a:tbl>
          </a:graphicData>
        </a:graphic>
      </p:graphicFrame>
      <p:sp>
        <p:nvSpPr>
          <p:cNvPr id="4" name="Text Placeholder 3">
            <a:extLst>
              <a:ext uri="{FF2B5EF4-FFF2-40B4-BE49-F238E27FC236}">
                <a16:creationId xmlns:a16="http://schemas.microsoft.com/office/drawing/2014/main" id="{DE0F2D95-F092-416A-B087-7633FD8C911E}"/>
              </a:ext>
            </a:extLst>
          </p:cNvPr>
          <p:cNvSpPr>
            <a:spLocks noGrp="1"/>
          </p:cNvSpPr>
          <p:nvPr>
            <p:ph type="body" sz="quarter" idx="14"/>
          </p:nvPr>
        </p:nvSpPr>
        <p:spPr/>
        <p:txBody>
          <a:bodyPr/>
          <a:lstStyle/>
          <a:p>
            <a:r>
              <a:rPr lang="en-US"/>
              <a:t>05/31/2019 - 06/30/2019</a:t>
            </a:r>
          </a:p>
        </p:txBody>
      </p:sp>
    </p:spTree>
    <p:extLst>
      <p:ext uri="{BB962C8B-B14F-4D97-AF65-F5344CB8AC3E}">
        <p14:creationId xmlns:p14="http://schemas.microsoft.com/office/powerpoint/2010/main" val="1476088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57BB6-B393-4B27-B647-7987BD9289F9}"/>
              </a:ext>
            </a:extLst>
          </p:cNvPr>
          <p:cNvSpPr>
            <a:spLocks noGrp="1"/>
          </p:cNvSpPr>
          <p:nvPr>
            <p:ph type="title"/>
          </p:nvPr>
        </p:nvSpPr>
        <p:spPr/>
        <p:txBody>
          <a:bodyPr/>
          <a:lstStyle/>
          <a:p>
            <a:r>
              <a:rPr lang="en-US"/>
              <a:t>Facebook Own Posts Table | BUSS - 1 of 14</a:t>
            </a:r>
          </a:p>
        </p:txBody>
      </p:sp>
      <p:graphicFrame>
        <p:nvGraphicFramePr>
          <p:cNvPr id="5" name="Table Placeholder 4">
            <a:extLst>
              <a:ext uri="{FF2B5EF4-FFF2-40B4-BE49-F238E27FC236}">
                <a16:creationId xmlns:a16="http://schemas.microsoft.com/office/drawing/2014/main" id="{A49D169B-BA1F-4B6F-9FB4-235AD4DE312E}"/>
              </a:ext>
            </a:extLst>
          </p:cNvPr>
          <p:cNvGraphicFramePr>
            <a:graphicFrameLocks noGrp="1"/>
          </p:cNvGraphicFramePr>
          <p:nvPr>
            <p:ph type="tbl" sz="quarter" idx="13"/>
            <p:extLst>
              <p:ext uri="{D42A27DB-BD31-4B8C-83A1-F6EECF244321}">
                <p14:modId xmlns:p14="http://schemas.microsoft.com/office/powerpoint/2010/main" val="613742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645080393"/>
                    </a:ext>
                  </a:extLst>
                </a:gridCol>
                <a:gridCol w="905255">
                  <a:extLst>
                    <a:ext uri="{9D8B030D-6E8A-4147-A177-3AD203B41FA5}">
                      <a16:colId xmlns:a16="http://schemas.microsoft.com/office/drawing/2014/main" val="134619180"/>
                    </a:ext>
                  </a:extLst>
                </a:gridCol>
                <a:gridCol w="246888">
                  <a:extLst>
                    <a:ext uri="{9D8B030D-6E8A-4147-A177-3AD203B41FA5}">
                      <a16:colId xmlns:a16="http://schemas.microsoft.com/office/drawing/2014/main" val="2789292638"/>
                    </a:ext>
                  </a:extLst>
                </a:gridCol>
                <a:gridCol w="208280">
                  <a:extLst>
                    <a:ext uri="{9D8B030D-6E8A-4147-A177-3AD203B41FA5}">
                      <a16:colId xmlns:a16="http://schemas.microsoft.com/office/drawing/2014/main" val="4211033688"/>
                    </a:ext>
                  </a:extLst>
                </a:gridCol>
                <a:gridCol w="208280">
                  <a:extLst>
                    <a:ext uri="{9D8B030D-6E8A-4147-A177-3AD203B41FA5}">
                      <a16:colId xmlns:a16="http://schemas.microsoft.com/office/drawing/2014/main" val="382735790"/>
                    </a:ext>
                  </a:extLst>
                </a:gridCol>
                <a:gridCol w="208280">
                  <a:extLst>
                    <a:ext uri="{9D8B030D-6E8A-4147-A177-3AD203B41FA5}">
                      <a16:colId xmlns:a16="http://schemas.microsoft.com/office/drawing/2014/main" val="2577693991"/>
                    </a:ext>
                  </a:extLst>
                </a:gridCol>
                <a:gridCol w="208280">
                  <a:extLst>
                    <a:ext uri="{9D8B030D-6E8A-4147-A177-3AD203B41FA5}">
                      <a16:colId xmlns:a16="http://schemas.microsoft.com/office/drawing/2014/main" val="2828936713"/>
                    </a:ext>
                  </a:extLst>
                </a:gridCol>
                <a:gridCol w="208280">
                  <a:extLst>
                    <a:ext uri="{9D8B030D-6E8A-4147-A177-3AD203B41FA5}">
                      <a16:colId xmlns:a16="http://schemas.microsoft.com/office/drawing/2014/main" val="1752099859"/>
                    </a:ext>
                  </a:extLst>
                </a:gridCol>
                <a:gridCol w="208280">
                  <a:extLst>
                    <a:ext uri="{9D8B030D-6E8A-4147-A177-3AD203B41FA5}">
                      <a16:colId xmlns:a16="http://schemas.microsoft.com/office/drawing/2014/main" val="2757053719"/>
                    </a:ext>
                  </a:extLst>
                </a:gridCol>
                <a:gridCol w="208280">
                  <a:extLst>
                    <a:ext uri="{9D8B030D-6E8A-4147-A177-3AD203B41FA5}">
                      <a16:colId xmlns:a16="http://schemas.microsoft.com/office/drawing/2014/main" val="3813185550"/>
                    </a:ext>
                  </a:extLst>
                </a:gridCol>
                <a:gridCol w="208280">
                  <a:extLst>
                    <a:ext uri="{9D8B030D-6E8A-4147-A177-3AD203B41FA5}">
                      <a16:colId xmlns:a16="http://schemas.microsoft.com/office/drawing/2014/main" val="441145502"/>
                    </a:ext>
                  </a:extLst>
                </a:gridCol>
                <a:gridCol w="208280">
                  <a:extLst>
                    <a:ext uri="{9D8B030D-6E8A-4147-A177-3AD203B41FA5}">
                      <a16:colId xmlns:a16="http://schemas.microsoft.com/office/drawing/2014/main" val="2810668288"/>
                    </a:ext>
                  </a:extLst>
                </a:gridCol>
                <a:gridCol w="208280">
                  <a:extLst>
                    <a:ext uri="{9D8B030D-6E8A-4147-A177-3AD203B41FA5}">
                      <a16:colId xmlns:a16="http://schemas.microsoft.com/office/drawing/2014/main" val="2797289397"/>
                    </a:ext>
                  </a:extLst>
                </a:gridCol>
                <a:gridCol w="208280">
                  <a:extLst>
                    <a:ext uri="{9D8B030D-6E8A-4147-A177-3AD203B41FA5}">
                      <a16:colId xmlns:a16="http://schemas.microsoft.com/office/drawing/2014/main" val="855298016"/>
                    </a:ext>
                  </a:extLst>
                </a:gridCol>
                <a:gridCol w="208280">
                  <a:extLst>
                    <a:ext uri="{9D8B030D-6E8A-4147-A177-3AD203B41FA5}">
                      <a16:colId xmlns:a16="http://schemas.microsoft.com/office/drawing/2014/main" val="3863854287"/>
                    </a:ext>
                  </a:extLst>
                </a:gridCol>
                <a:gridCol w="208280">
                  <a:extLst>
                    <a:ext uri="{9D8B030D-6E8A-4147-A177-3AD203B41FA5}">
                      <a16:colId xmlns:a16="http://schemas.microsoft.com/office/drawing/2014/main" val="823939276"/>
                    </a:ext>
                  </a:extLst>
                </a:gridCol>
                <a:gridCol w="208280">
                  <a:extLst>
                    <a:ext uri="{9D8B030D-6E8A-4147-A177-3AD203B41FA5}">
                      <a16:colId xmlns:a16="http://schemas.microsoft.com/office/drawing/2014/main" val="559379065"/>
                    </a:ext>
                  </a:extLst>
                </a:gridCol>
                <a:gridCol w="208280">
                  <a:extLst>
                    <a:ext uri="{9D8B030D-6E8A-4147-A177-3AD203B41FA5}">
                      <a16:colId xmlns:a16="http://schemas.microsoft.com/office/drawing/2014/main" val="3251746358"/>
                    </a:ext>
                  </a:extLst>
                </a:gridCol>
                <a:gridCol w="208280">
                  <a:extLst>
                    <a:ext uri="{9D8B030D-6E8A-4147-A177-3AD203B41FA5}">
                      <a16:colId xmlns:a16="http://schemas.microsoft.com/office/drawing/2014/main" val="2544357739"/>
                    </a:ext>
                  </a:extLst>
                </a:gridCol>
                <a:gridCol w="208280">
                  <a:extLst>
                    <a:ext uri="{9D8B030D-6E8A-4147-A177-3AD203B41FA5}">
                      <a16:colId xmlns:a16="http://schemas.microsoft.com/office/drawing/2014/main" val="3625838790"/>
                    </a:ext>
                  </a:extLst>
                </a:gridCol>
                <a:gridCol w="208280">
                  <a:extLst>
                    <a:ext uri="{9D8B030D-6E8A-4147-A177-3AD203B41FA5}">
                      <a16:colId xmlns:a16="http://schemas.microsoft.com/office/drawing/2014/main" val="3419770469"/>
                    </a:ext>
                  </a:extLst>
                </a:gridCol>
                <a:gridCol w="208280">
                  <a:extLst>
                    <a:ext uri="{9D8B030D-6E8A-4147-A177-3AD203B41FA5}">
                      <a16:colId xmlns:a16="http://schemas.microsoft.com/office/drawing/2014/main" val="2794514637"/>
                    </a:ext>
                  </a:extLst>
                </a:gridCol>
                <a:gridCol w="208280">
                  <a:extLst>
                    <a:ext uri="{9D8B030D-6E8A-4147-A177-3AD203B41FA5}">
                      <a16:colId xmlns:a16="http://schemas.microsoft.com/office/drawing/2014/main" val="2820891847"/>
                    </a:ext>
                  </a:extLst>
                </a:gridCol>
                <a:gridCol w="208280">
                  <a:extLst>
                    <a:ext uri="{9D8B030D-6E8A-4147-A177-3AD203B41FA5}">
                      <a16:colId xmlns:a16="http://schemas.microsoft.com/office/drawing/2014/main" val="1694956645"/>
                    </a:ext>
                  </a:extLst>
                </a:gridCol>
                <a:gridCol w="208280">
                  <a:extLst>
                    <a:ext uri="{9D8B030D-6E8A-4147-A177-3AD203B41FA5}">
                      <a16:colId xmlns:a16="http://schemas.microsoft.com/office/drawing/2014/main" val="854542706"/>
                    </a:ext>
                  </a:extLst>
                </a:gridCol>
                <a:gridCol w="208280">
                  <a:extLst>
                    <a:ext uri="{9D8B030D-6E8A-4147-A177-3AD203B41FA5}">
                      <a16:colId xmlns:a16="http://schemas.microsoft.com/office/drawing/2014/main" val="3793728616"/>
                    </a:ext>
                  </a:extLst>
                </a:gridCol>
                <a:gridCol w="208280">
                  <a:extLst>
                    <a:ext uri="{9D8B030D-6E8A-4147-A177-3AD203B41FA5}">
                      <a16:colId xmlns:a16="http://schemas.microsoft.com/office/drawing/2014/main" val="3970042860"/>
                    </a:ext>
                  </a:extLst>
                </a:gridCol>
                <a:gridCol w="208280">
                  <a:extLst>
                    <a:ext uri="{9D8B030D-6E8A-4147-A177-3AD203B41FA5}">
                      <a16:colId xmlns:a16="http://schemas.microsoft.com/office/drawing/2014/main" val="3283031126"/>
                    </a:ext>
                  </a:extLst>
                </a:gridCol>
                <a:gridCol w="208280">
                  <a:extLst>
                    <a:ext uri="{9D8B030D-6E8A-4147-A177-3AD203B41FA5}">
                      <a16:colId xmlns:a16="http://schemas.microsoft.com/office/drawing/2014/main" val="108946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62459430"/>
                  </a:ext>
                </a:extLst>
              </a:tr>
            </a:tbl>
          </a:graphicData>
        </a:graphic>
      </p:graphicFrame>
      <p:sp>
        <p:nvSpPr>
          <p:cNvPr id="4" name="Text Placeholder 3">
            <a:extLst>
              <a:ext uri="{FF2B5EF4-FFF2-40B4-BE49-F238E27FC236}">
                <a16:creationId xmlns:a16="http://schemas.microsoft.com/office/drawing/2014/main" id="{A7DCF184-9DB9-43D4-872F-956627B4AA8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644232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C435-CEB1-4066-BD75-37BD0DBADB8E}"/>
              </a:ext>
            </a:extLst>
          </p:cNvPr>
          <p:cNvSpPr>
            <a:spLocks noGrp="1"/>
          </p:cNvSpPr>
          <p:nvPr>
            <p:ph type="title"/>
          </p:nvPr>
        </p:nvSpPr>
        <p:spPr/>
        <p:txBody>
          <a:bodyPr/>
          <a:lstStyle/>
          <a:p>
            <a:r>
              <a:rPr lang="en-US"/>
              <a:t>Facebook Own Posts Table | BUSS - 2 of 14</a:t>
            </a:r>
          </a:p>
        </p:txBody>
      </p:sp>
      <p:graphicFrame>
        <p:nvGraphicFramePr>
          <p:cNvPr id="5" name="Table Placeholder 4">
            <a:extLst>
              <a:ext uri="{FF2B5EF4-FFF2-40B4-BE49-F238E27FC236}">
                <a16:creationId xmlns:a16="http://schemas.microsoft.com/office/drawing/2014/main" id="{80D6F217-3F21-473D-9071-A586B56A703C}"/>
              </a:ext>
            </a:extLst>
          </p:cNvPr>
          <p:cNvGraphicFramePr>
            <a:graphicFrameLocks noGrp="1"/>
          </p:cNvGraphicFramePr>
          <p:nvPr>
            <p:ph type="tbl" sz="quarter" idx="13"/>
            <p:extLst>
              <p:ext uri="{D42A27DB-BD31-4B8C-83A1-F6EECF244321}">
                <p14:modId xmlns:p14="http://schemas.microsoft.com/office/powerpoint/2010/main" val="3890595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071841967"/>
                    </a:ext>
                  </a:extLst>
                </a:gridCol>
                <a:gridCol w="905255">
                  <a:extLst>
                    <a:ext uri="{9D8B030D-6E8A-4147-A177-3AD203B41FA5}">
                      <a16:colId xmlns:a16="http://schemas.microsoft.com/office/drawing/2014/main" val="3675779665"/>
                    </a:ext>
                  </a:extLst>
                </a:gridCol>
                <a:gridCol w="246888">
                  <a:extLst>
                    <a:ext uri="{9D8B030D-6E8A-4147-A177-3AD203B41FA5}">
                      <a16:colId xmlns:a16="http://schemas.microsoft.com/office/drawing/2014/main" val="214198913"/>
                    </a:ext>
                  </a:extLst>
                </a:gridCol>
                <a:gridCol w="208280">
                  <a:extLst>
                    <a:ext uri="{9D8B030D-6E8A-4147-A177-3AD203B41FA5}">
                      <a16:colId xmlns:a16="http://schemas.microsoft.com/office/drawing/2014/main" val="2278349381"/>
                    </a:ext>
                  </a:extLst>
                </a:gridCol>
                <a:gridCol w="208280">
                  <a:extLst>
                    <a:ext uri="{9D8B030D-6E8A-4147-A177-3AD203B41FA5}">
                      <a16:colId xmlns:a16="http://schemas.microsoft.com/office/drawing/2014/main" val="2253378813"/>
                    </a:ext>
                  </a:extLst>
                </a:gridCol>
                <a:gridCol w="208280">
                  <a:extLst>
                    <a:ext uri="{9D8B030D-6E8A-4147-A177-3AD203B41FA5}">
                      <a16:colId xmlns:a16="http://schemas.microsoft.com/office/drawing/2014/main" val="584082307"/>
                    </a:ext>
                  </a:extLst>
                </a:gridCol>
                <a:gridCol w="208280">
                  <a:extLst>
                    <a:ext uri="{9D8B030D-6E8A-4147-A177-3AD203B41FA5}">
                      <a16:colId xmlns:a16="http://schemas.microsoft.com/office/drawing/2014/main" val="31706149"/>
                    </a:ext>
                  </a:extLst>
                </a:gridCol>
                <a:gridCol w="208280">
                  <a:extLst>
                    <a:ext uri="{9D8B030D-6E8A-4147-A177-3AD203B41FA5}">
                      <a16:colId xmlns:a16="http://schemas.microsoft.com/office/drawing/2014/main" val="2176809348"/>
                    </a:ext>
                  </a:extLst>
                </a:gridCol>
                <a:gridCol w="208280">
                  <a:extLst>
                    <a:ext uri="{9D8B030D-6E8A-4147-A177-3AD203B41FA5}">
                      <a16:colId xmlns:a16="http://schemas.microsoft.com/office/drawing/2014/main" val="3577609028"/>
                    </a:ext>
                  </a:extLst>
                </a:gridCol>
                <a:gridCol w="208280">
                  <a:extLst>
                    <a:ext uri="{9D8B030D-6E8A-4147-A177-3AD203B41FA5}">
                      <a16:colId xmlns:a16="http://schemas.microsoft.com/office/drawing/2014/main" val="3271698084"/>
                    </a:ext>
                  </a:extLst>
                </a:gridCol>
                <a:gridCol w="208280">
                  <a:extLst>
                    <a:ext uri="{9D8B030D-6E8A-4147-A177-3AD203B41FA5}">
                      <a16:colId xmlns:a16="http://schemas.microsoft.com/office/drawing/2014/main" val="195131986"/>
                    </a:ext>
                  </a:extLst>
                </a:gridCol>
                <a:gridCol w="208280">
                  <a:extLst>
                    <a:ext uri="{9D8B030D-6E8A-4147-A177-3AD203B41FA5}">
                      <a16:colId xmlns:a16="http://schemas.microsoft.com/office/drawing/2014/main" val="2187228371"/>
                    </a:ext>
                  </a:extLst>
                </a:gridCol>
                <a:gridCol w="208280">
                  <a:extLst>
                    <a:ext uri="{9D8B030D-6E8A-4147-A177-3AD203B41FA5}">
                      <a16:colId xmlns:a16="http://schemas.microsoft.com/office/drawing/2014/main" val="1723460913"/>
                    </a:ext>
                  </a:extLst>
                </a:gridCol>
                <a:gridCol w="208280">
                  <a:extLst>
                    <a:ext uri="{9D8B030D-6E8A-4147-A177-3AD203B41FA5}">
                      <a16:colId xmlns:a16="http://schemas.microsoft.com/office/drawing/2014/main" val="3183664236"/>
                    </a:ext>
                  </a:extLst>
                </a:gridCol>
                <a:gridCol w="208280">
                  <a:extLst>
                    <a:ext uri="{9D8B030D-6E8A-4147-A177-3AD203B41FA5}">
                      <a16:colId xmlns:a16="http://schemas.microsoft.com/office/drawing/2014/main" val="3768796313"/>
                    </a:ext>
                  </a:extLst>
                </a:gridCol>
                <a:gridCol w="208280">
                  <a:extLst>
                    <a:ext uri="{9D8B030D-6E8A-4147-A177-3AD203B41FA5}">
                      <a16:colId xmlns:a16="http://schemas.microsoft.com/office/drawing/2014/main" val="1029485032"/>
                    </a:ext>
                  </a:extLst>
                </a:gridCol>
                <a:gridCol w="208280">
                  <a:extLst>
                    <a:ext uri="{9D8B030D-6E8A-4147-A177-3AD203B41FA5}">
                      <a16:colId xmlns:a16="http://schemas.microsoft.com/office/drawing/2014/main" val="826131167"/>
                    </a:ext>
                  </a:extLst>
                </a:gridCol>
                <a:gridCol w="208280">
                  <a:extLst>
                    <a:ext uri="{9D8B030D-6E8A-4147-A177-3AD203B41FA5}">
                      <a16:colId xmlns:a16="http://schemas.microsoft.com/office/drawing/2014/main" val="3982098301"/>
                    </a:ext>
                  </a:extLst>
                </a:gridCol>
                <a:gridCol w="208280">
                  <a:extLst>
                    <a:ext uri="{9D8B030D-6E8A-4147-A177-3AD203B41FA5}">
                      <a16:colId xmlns:a16="http://schemas.microsoft.com/office/drawing/2014/main" val="1496881963"/>
                    </a:ext>
                  </a:extLst>
                </a:gridCol>
                <a:gridCol w="208280">
                  <a:extLst>
                    <a:ext uri="{9D8B030D-6E8A-4147-A177-3AD203B41FA5}">
                      <a16:colId xmlns:a16="http://schemas.microsoft.com/office/drawing/2014/main" val="1238094921"/>
                    </a:ext>
                  </a:extLst>
                </a:gridCol>
                <a:gridCol w="208280">
                  <a:extLst>
                    <a:ext uri="{9D8B030D-6E8A-4147-A177-3AD203B41FA5}">
                      <a16:colId xmlns:a16="http://schemas.microsoft.com/office/drawing/2014/main" val="1393437514"/>
                    </a:ext>
                  </a:extLst>
                </a:gridCol>
                <a:gridCol w="208280">
                  <a:extLst>
                    <a:ext uri="{9D8B030D-6E8A-4147-A177-3AD203B41FA5}">
                      <a16:colId xmlns:a16="http://schemas.microsoft.com/office/drawing/2014/main" val="721242031"/>
                    </a:ext>
                  </a:extLst>
                </a:gridCol>
                <a:gridCol w="208280">
                  <a:extLst>
                    <a:ext uri="{9D8B030D-6E8A-4147-A177-3AD203B41FA5}">
                      <a16:colId xmlns:a16="http://schemas.microsoft.com/office/drawing/2014/main" val="1715490870"/>
                    </a:ext>
                  </a:extLst>
                </a:gridCol>
                <a:gridCol w="208280">
                  <a:extLst>
                    <a:ext uri="{9D8B030D-6E8A-4147-A177-3AD203B41FA5}">
                      <a16:colId xmlns:a16="http://schemas.microsoft.com/office/drawing/2014/main" val="1551622606"/>
                    </a:ext>
                  </a:extLst>
                </a:gridCol>
                <a:gridCol w="208280">
                  <a:extLst>
                    <a:ext uri="{9D8B030D-6E8A-4147-A177-3AD203B41FA5}">
                      <a16:colId xmlns:a16="http://schemas.microsoft.com/office/drawing/2014/main" val="1494533053"/>
                    </a:ext>
                  </a:extLst>
                </a:gridCol>
                <a:gridCol w="208280">
                  <a:extLst>
                    <a:ext uri="{9D8B030D-6E8A-4147-A177-3AD203B41FA5}">
                      <a16:colId xmlns:a16="http://schemas.microsoft.com/office/drawing/2014/main" val="2562205434"/>
                    </a:ext>
                  </a:extLst>
                </a:gridCol>
                <a:gridCol w="208280">
                  <a:extLst>
                    <a:ext uri="{9D8B030D-6E8A-4147-A177-3AD203B41FA5}">
                      <a16:colId xmlns:a16="http://schemas.microsoft.com/office/drawing/2014/main" val="1493228323"/>
                    </a:ext>
                  </a:extLst>
                </a:gridCol>
                <a:gridCol w="208280">
                  <a:extLst>
                    <a:ext uri="{9D8B030D-6E8A-4147-A177-3AD203B41FA5}">
                      <a16:colId xmlns:a16="http://schemas.microsoft.com/office/drawing/2014/main" val="4284347365"/>
                    </a:ext>
                  </a:extLst>
                </a:gridCol>
                <a:gridCol w="208280">
                  <a:extLst>
                    <a:ext uri="{9D8B030D-6E8A-4147-A177-3AD203B41FA5}">
                      <a16:colId xmlns:a16="http://schemas.microsoft.com/office/drawing/2014/main" val="970781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7562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- 2019-06-19 11:44:20 </a:t>
                      </a:r>
                      <a:r>
                        <a:rPr kumimoji="0" lang="en-US" sz="1000" b="0" i="0" u="none" strike="noStrike" kern="1200" cap="none" spc="0" normalizeH="0" baseline="0" noProof="0">
                          <a:ln>
                            <a:noFill/>
                          </a:ln>
                          <a:solidFill>
                            <a:prstClr val="black"/>
                          </a:solidFill>
                          <a:effectLst/>
                          <a:uLnTx/>
                          <a:uFillTx/>
                          <a:latin typeface="+mn-lt"/>
                          <a:ea typeface="+mn-ea"/>
                          <a:cs typeface="+mn-cs"/>
                        </a:rPr>
                        <a:t> 
 What a busy first half-year for BUSS! We exhibited at 10 trade fairs in 9 countries on 3 continents within 5 months. These numbers stand for the extensive work of the entire BUSS team, countless interesting encounters and fruitful discussions about COMPEO and the BUSS compounding technology. The spring trade fair season is over and we are looking forward to the summer, which officially starts on Friday! Have a sunny weekend and see you at K‘ 19 in Duesseldorf!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https://scontent.xx.fbcdn.net/v/t1.0-9/s720x720/64467037_2402404366449613_6176286812735012864_o.jpg?_nc_cat=104&amp;_nc_oc=AQkHQD8c4IIXbZrnZmAltDRO5ZKYxHkluSRLBu8VpdkruLLBscl3T0-Wvp7JN7LG9BE&amp;_nc_ht=scontent.xx&amp;oh=aefbfbc30ad94a5e759650ff079f021c&amp;oe=5D820788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5464279"/>
                  </a:ext>
                </a:extLst>
              </a:tr>
            </a:tbl>
          </a:graphicData>
        </a:graphic>
      </p:graphicFrame>
      <p:sp>
        <p:nvSpPr>
          <p:cNvPr id="4" name="Text Placeholder 3">
            <a:extLst>
              <a:ext uri="{FF2B5EF4-FFF2-40B4-BE49-F238E27FC236}">
                <a16:creationId xmlns:a16="http://schemas.microsoft.com/office/drawing/2014/main" id="{561443FB-3C45-475E-B58A-4A4949E9BC4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164592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0C30E-76D6-448B-8108-7243A4E6DDD5}"/>
              </a:ext>
            </a:extLst>
          </p:cNvPr>
          <p:cNvSpPr>
            <a:spLocks noGrp="1"/>
          </p:cNvSpPr>
          <p:nvPr>
            <p:ph type="title"/>
          </p:nvPr>
        </p:nvSpPr>
        <p:spPr/>
        <p:txBody>
          <a:bodyPr/>
          <a:lstStyle/>
          <a:p>
            <a:r>
              <a:rPr lang="en-US"/>
              <a:t>Facebook Own Posts Table | BUSS - 3 of 14</a:t>
            </a:r>
          </a:p>
        </p:txBody>
      </p:sp>
      <p:graphicFrame>
        <p:nvGraphicFramePr>
          <p:cNvPr id="5" name="Table Placeholder 4">
            <a:extLst>
              <a:ext uri="{FF2B5EF4-FFF2-40B4-BE49-F238E27FC236}">
                <a16:creationId xmlns:a16="http://schemas.microsoft.com/office/drawing/2014/main" id="{B1381504-93E8-4B30-99AD-61A6EC481ED7}"/>
              </a:ext>
            </a:extLst>
          </p:cNvPr>
          <p:cNvGraphicFramePr>
            <a:graphicFrameLocks noGrp="1"/>
          </p:cNvGraphicFramePr>
          <p:nvPr>
            <p:ph type="tbl" sz="quarter" idx="13"/>
            <p:extLst>
              <p:ext uri="{D42A27DB-BD31-4B8C-83A1-F6EECF244321}">
                <p14:modId xmlns:p14="http://schemas.microsoft.com/office/powerpoint/2010/main" val="3527857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76783518"/>
                    </a:ext>
                  </a:extLst>
                </a:gridCol>
                <a:gridCol w="905255">
                  <a:extLst>
                    <a:ext uri="{9D8B030D-6E8A-4147-A177-3AD203B41FA5}">
                      <a16:colId xmlns:a16="http://schemas.microsoft.com/office/drawing/2014/main" val="2343059576"/>
                    </a:ext>
                  </a:extLst>
                </a:gridCol>
                <a:gridCol w="246888">
                  <a:extLst>
                    <a:ext uri="{9D8B030D-6E8A-4147-A177-3AD203B41FA5}">
                      <a16:colId xmlns:a16="http://schemas.microsoft.com/office/drawing/2014/main" val="3692757224"/>
                    </a:ext>
                  </a:extLst>
                </a:gridCol>
                <a:gridCol w="208280">
                  <a:extLst>
                    <a:ext uri="{9D8B030D-6E8A-4147-A177-3AD203B41FA5}">
                      <a16:colId xmlns:a16="http://schemas.microsoft.com/office/drawing/2014/main" val="244179952"/>
                    </a:ext>
                  </a:extLst>
                </a:gridCol>
                <a:gridCol w="208280">
                  <a:extLst>
                    <a:ext uri="{9D8B030D-6E8A-4147-A177-3AD203B41FA5}">
                      <a16:colId xmlns:a16="http://schemas.microsoft.com/office/drawing/2014/main" val="2556747362"/>
                    </a:ext>
                  </a:extLst>
                </a:gridCol>
                <a:gridCol w="208280">
                  <a:extLst>
                    <a:ext uri="{9D8B030D-6E8A-4147-A177-3AD203B41FA5}">
                      <a16:colId xmlns:a16="http://schemas.microsoft.com/office/drawing/2014/main" val="3868705575"/>
                    </a:ext>
                  </a:extLst>
                </a:gridCol>
                <a:gridCol w="208280">
                  <a:extLst>
                    <a:ext uri="{9D8B030D-6E8A-4147-A177-3AD203B41FA5}">
                      <a16:colId xmlns:a16="http://schemas.microsoft.com/office/drawing/2014/main" val="1225405389"/>
                    </a:ext>
                  </a:extLst>
                </a:gridCol>
                <a:gridCol w="208280">
                  <a:extLst>
                    <a:ext uri="{9D8B030D-6E8A-4147-A177-3AD203B41FA5}">
                      <a16:colId xmlns:a16="http://schemas.microsoft.com/office/drawing/2014/main" val="2114345094"/>
                    </a:ext>
                  </a:extLst>
                </a:gridCol>
                <a:gridCol w="208280">
                  <a:extLst>
                    <a:ext uri="{9D8B030D-6E8A-4147-A177-3AD203B41FA5}">
                      <a16:colId xmlns:a16="http://schemas.microsoft.com/office/drawing/2014/main" val="3380092308"/>
                    </a:ext>
                  </a:extLst>
                </a:gridCol>
                <a:gridCol w="208280">
                  <a:extLst>
                    <a:ext uri="{9D8B030D-6E8A-4147-A177-3AD203B41FA5}">
                      <a16:colId xmlns:a16="http://schemas.microsoft.com/office/drawing/2014/main" val="1799596757"/>
                    </a:ext>
                  </a:extLst>
                </a:gridCol>
                <a:gridCol w="208280">
                  <a:extLst>
                    <a:ext uri="{9D8B030D-6E8A-4147-A177-3AD203B41FA5}">
                      <a16:colId xmlns:a16="http://schemas.microsoft.com/office/drawing/2014/main" val="4290412557"/>
                    </a:ext>
                  </a:extLst>
                </a:gridCol>
                <a:gridCol w="208280">
                  <a:extLst>
                    <a:ext uri="{9D8B030D-6E8A-4147-A177-3AD203B41FA5}">
                      <a16:colId xmlns:a16="http://schemas.microsoft.com/office/drawing/2014/main" val="1552444517"/>
                    </a:ext>
                  </a:extLst>
                </a:gridCol>
                <a:gridCol w="208280">
                  <a:extLst>
                    <a:ext uri="{9D8B030D-6E8A-4147-A177-3AD203B41FA5}">
                      <a16:colId xmlns:a16="http://schemas.microsoft.com/office/drawing/2014/main" val="1185404625"/>
                    </a:ext>
                  </a:extLst>
                </a:gridCol>
                <a:gridCol w="208280">
                  <a:extLst>
                    <a:ext uri="{9D8B030D-6E8A-4147-A177-3AD203B41FA5}">
                      <a16:colId xmlns:a16="http://schemas.microsoft.com/office/drawing/2014/main" val="3868838425"/>
                    </a:ext>
                  </a:extLst>
                </a:gridCol>
                <a:gridCol w="208280">
                  <a:extLst>
                    <a:ext uri="{9D8B030D-6E8A-4147-A177-3AD203B41FA5}">
                      <a16:colId xmlns:a16="http://schemas.microsoft.com/office/drawing/2014/main" val="3061632533"/>
                    </a:ext>
                  </a:extLst>
                </a:gridCol>
                <a:gridCol w="208280">
                  <a:extLst>
                    <a:ext uri="{9D8B030D-6E8A-4147-A177-3AD203B41FA5}">
                      <a16:colId xmlns:a16="http://schemas.microsoft.com/office/drawing/2014/main" val="444317530"/>
                    </a:ext>
                  </a:extLst>
                </a:gridCol>
                <a:gridCol w="208280">
                  <a:extLst>
                    <a:ext uri="{9D8B030D-6E8A-4147-A177-3AD203B41FA5}">
                      <a16:colId xmlns:a16="http://schemas.microsoft.com/office/drawing/2014/main" val="1087298901"/>
                    </a:ext>
                  </a:extLst>
                </a:gridCol>
                <a:gridCol w="208280">
                  <a:extLst>
                    <a:ext uri="{9D8B030D-6E8A-4147-A177-3AD203B41FA5}">
                      <a16:colId xmlns:a16="http://schemas.microsoft.com/office/drawing/2014/main" val="954625892"/>
                    </a:ext>
                  </a:extLst>
                </a:gridCol>
                <a:gridCol w="208280">
                  <a:extLst>
                    <a:ext uri="{9D8B030D-6E8A-4147-A177-3AD203B41FA5}">
                      <a16:colId xmlns:a16="http://schemas.microsoft.com/office/drawing/2014/main" val="806694136"/>
                    </a:ext>
                  </a:extLst>
                </a:gridCol>
                <a:gridCol w="208280">
                  <a:extLst>
                    <a:ext uri="{9D8B030D-6E8A-4147-A177-3AD203B41FA5}">
                      <a16:colId xmlns:a16="http://schemas.microsoft.com/office/drawing/2014/main" val="1717269128"/>
                    </a:ext>
                  </a:extLst>
                </a:gridCol>
                <a:gridCol w="208280">
                  <a:extLst>
                    <a:ext uri="{9D8B030D-6E8A-4147-A177-3AD203B41FA5}">
                      <a16:colId xmlns:a16="http://schemas.microsoft.com/office/drawing/2014/main" val="249613286"/>
                    </a:ext>
                  </a:extLst>
                </a:gridCol>
                <a:gridCol w="208280">
                  <a:extLst>
                    <a:ext uri="{9D8B030D-6E8A-4147-A177-3AD203B41FA5}">
                      <a16:colId xmlns:a16="http://schemas.microsoft.com/office/drawing/2014/main" val="4276767410"/>
                    </a:ext>
                  </a:extLst>
                </a:gridCol>
                <a:gridCol w="208280">
                  <a:extLst>
                    <a:ext uri="{9D8B030D-6E8A-4147-A177-3AD203B41FA5}">
                      <a16:colId xmlns:a16="http://schemas.microsoft.com/office/drawing/2014/main" val="3237434083"/>
                    </a:ext>
                  </a:extLst>
                </a:gridCol>
                <a:gridCol w="208280">
                  <a:extLst>
                    <a:ext uri="{9D8B030D-6E8A-4147-A177-3AD203B41FA5}">
                      <a16:colId xmlns:a16="http://schemas.microsoft.com/office/drawing/2014/main" val="1873151573"/>
                    </a:ext>
                  </a:extLst>
                </a:gridCol>
                <a:gridCol w="208280">
                  <a:extLst>
                    <a:ext uri="{9D8B030D-6E8A-4147-A177-3AD203B41FA5}">
                      <a16:colId xmlns:a16="http://schemas.microsoft.com/office/drawing/2014/main" val="1451157898"/>
                    </a:ext>
                  </a:extLst>
                </a:gridCol>
                <a:gridCol w="208280">
                  <a:extLst>
                    <a:ext uri="{9D8B030D-6E8A-4147-A177-3AD203B41FA5}">
                      <a16:colId xmlns:a16="http://schemas.microsoft.com/office/drawing/2014/main" val="3408164157"/>
                    </a:ext>
                  </a:extLst>
                </a:gridCol>
                <a:gridCol w="208280">
                  <a:extLst>
                    <a:ext uri="{9D8B030D-6E8A-4147-A177-3AD203B41FA5}">
                      <a16:colId xmlns:a16="http://schemas.microsoft.com/office/drawing/2014/main" val="490283389"/>
                    </a:ext>
                  </a:extLst>
                </a:gridCol>
                <a:gridCol w="208280">
                  <a:extLst>
                    <a:ext uri="{9D8B030D-6E8A-4147-A177-3AD203B41FA5}">
                      <a16:colId xmlns:a16="http://schemas.microsoft.com/office/drawing/2014/main" val="429251207"/>
                    </a:ext>
                  </a:extLst>
                </a:gridCol>
                <a:gridCol w="208280">
                  <a:extLst>
                    <a:ext uri="{9D8B030D-6E8A-4147-A177-3AD203B41FA5}">
                      <a16:colId xmlns:a16="http://schemas.microsoft.com/office/drawing/2014/main" val="2642695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3759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- 2019-06-11 11:20:15 </a:t>
                      </a:r>
                      <a:r>
                        <a:rPr kumimoji="0" lang="en-US" sz="1000" b="0" i="0" u="none" strike="noStrike" kern="1200" cap="none" spc="0" normalizeH="0" baseline="0" noProof="0">
                          <a:ln>
                            <a:noFill/>
                          </a:ln>
                          <a:solidFill>
                            <a:prstClr val="black"/>
                          </a:solidFill>
                          <a:effectLst/>
                          <a:uLnTx/>
                          <a:uFillTx/>
                          <a:latin typeface="+mn-lt"/>
                          <a:ea typeface="+mn-ea"/>
                          <a:cs typeface="+mn-cs"/>
                        </a:rPr>
                        <a:t> 
 Rome wasn’t built in a day. And neither is a highly technical and complex machine like COMPEO. It took us 1.5 years to develop our new compounder generation. And since launching it last year, we have continuously tested COMPEO for all kinds of applications and scenarios. Last week marks the next step in our journey: we finished our first test in the new premises of our upgraded technical center at BUSS headquarters in Pratteln, Switzerland! A huge thank you to everyone, who was involved in this achievement!
Read the full story here: https://bit.ly/2IEkif0
#compounding #compounder #compounds #testing #technicalcenter #switzerland #polymers #switzerland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https://scontent.xx.fbcdn.net/v/t1.0-9/s720x720/62356611_2387850131238370_3547182200929648640_o.jpg?_nc_cat=103&amp;_nc_oc=AQllXj4s6vHhEWrwNF7xh1GYdJna42pXtU9sF3dSpnKWtwj7cX4YZgS3HHQs1yoBJdc&amp;_nc_ht=scontent.xx&amp;oh=8ac56e47f044027c43c5fef07f184b34&amp;oe=5D7D109D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96972919"/>
                  </a:ext>
                </a:extLst>
              </a:tr>
            </a:tbl>
          </a:graphicData>
        </a:graphic>
      </p:graphicFrame>
      <p:sp>
        <p:nvSpPr>
          <p:cNvPr id="4" name="Text Placeholder 3">
            <a:extLst>
              <a:ext uri="{FF2B5EF4-FFF2-40B4-BE49-F238E27FC236}">
                <a16:creationId xmlns:a16="http://schemas.microsoft.com/office/drawing/2014/main" id="{F00F140D-3F13-40A2-81B8-01CB2301A54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54821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C96A-FA9D-40D9-B796-4F4EA6CBDEB2}"/>
              </a:ext>
            </a:extLst>
          </p:cNvPr>
          <p:cNvSpPr>
            <a:spLocks noGrp="1"/>
          </p:cNvSpPr>
          <p:nvPr>
            <p:ph type="title"/>
          </p:nvPr>
        </p:nvSpPr>
        <p:spPr/>
        <p:txBody>
          <a:bodyPr/>
          <a:lstStyle/>
          <a:p>
            <a:r>
              <a:rPr lang="en-US"/>
              <a:t>Facebook Own Posts Table | BUSS - 4 of 14</a:t>
            </a:r>
          </a:p>
        </p:txBody>
      </p:sp>
      <p:graphicFrame>
        <p:nvGraphicFramePr>
          <p:cNvPr id="5" name="Table Placeholder 4">
            <a:extLst>
              <a:ext uri="{FF2B5EF4-FFF2-40B4-BE49-F238E27FC236}">
                <a16:creationId xmlns:a16="http://schemas.microsoft.com/office/drawing/2014/main" id="{E217209E-68C7-495E-98F3-70AAFFAE2ADC}"/>
              </a:ext>
            </a:extLst>
          </p:cNvPr>
          <p:cNvGraphicFramePr>
            <a:graphicFrameLocks noGrp="1"/>
          </p:cNvGraphicFramePr>
          <p:nvPr>
            <p:ph type="tbl" sz="quarter" idx="13"/>
            <p:extLst>
              <p:ext uri="{D42A27DB-BD31-4B8C-83A1-F6EECF244321}">
                <p14:modId xmlns:p14="http://schemas.microsoft.com/office/powerpoint/2010/main" val="3019851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70718882"/>
                    </a:ext>
                  </a:extLst>
                </a:gridCol>
                <a:gridCol w="905255">
                  <a:extLst>
                    <a:ext uri="{9D8B030D-6E8A-4147-A177-3AD203B41FA5}">
                      <a16:colId xmlns:a16="http://schemas.microsoft.com/office/drawing/2014/main" val="2107623016"/>
                    </a:ext>
                  </a:extLst>
                </a:gridCol>
                <a:gridCol w="246888">
                  <a:extLst>
                    <a:ext uri="{9D8B030D-6E8A-4147-A177-3AD203B41FA5}">
                      <a16:colId xmlns:a16="http://schemas.microsoft.com/office/drawing/2014/main" val="2585969906"/>
                    </a:ext>
                  </a:extLst>
                </a:gridCol>
                <a:gridCol w="208280">
                  <a:extLst>
                    <a:ext uri="{9D8B030D-6E8A-4147-A177-3AD203B41FA5}">
                      <a16:colId xmlns:a16="http://schemas.microsoft.com/office/drawing/2014/main" val="2575033115"/>
                    </a:ext>
                  </a:extLst>
                </a:gridCol>
                <a:gridCol w="208280">
                  <a:extLst>
                    <a:ext uri="{9D8B030D-6E8A-4147-A177-3AD203B41FA5}">
                      <a16:colId xmlns:a16="http://schemas.microsoft.com/office/drawing/2014/main" val="813649841"/>
                    </a:ext>
                  </a:extLst>
                </a:gridCol>
                <a:gridCol w="208280">
                  <a:extLst>
                    <a:ext uri="{9D8B030D-6E8A-4147-A177-3AD203B41FA5}">
                      <a16:colId xmlns:a16="http://schemas.microsoft.com/office/drawing/2014/main" val="2766118998"/>
                    </a:ext>
                  </a:extLst>
                </a:gridCol>
                <a:gridCol w="208280">
                  <a:extLst>
                    <a:ext uri="{9D8B030D-6E8A-4147-A177-3AD203B41FA5}">
                      <a16:colId xmlns:a16="http://schemas.microsoft.com/office/drawing/2014/main" val="1515805068"/>
                    </a:ext>
                  </a:extLst>
                </a:gridCol>
                <a:gridCol w="208280">
                  <a:extLst>
                    <a:ext uri="{9D8B030D-6E8A-4147-A177-3AD203B41FA5}">
                      <a16:colId xmlns:a16="http://schemas.microsoft.com/office/drawing/2014/main" val="2794171148"/>
                    </a:ext>
                  </a:extLst>
                </a:gridCol>
                <a:gridCol w="208280">
                  <a:extLst>
                    <a:ext uri="{9D8B030D-6E8A-4147-A177-3AD203B41FA5}">
                      <a16:colId xmlns:a16="http://schemas.microsoft.com/office/drawing/2014/main" val="1762026935"/>
                    </a:ext>
                  </a:extLst>
                </a:gridCol>
                <a:gridCol w="208280">
                  <a:extLst>
                    <a:ext uri="{9D8B030D-6E8A-4147-A177-3AD203B41FA5}">
                      <a16:colId xmlns:a16="http://schemas.microsoft.com/office/drawing/2014/main" val="1879062729"/>
                    </a:ext>
                  </a:extLst>
                </a:gridCol>
                <a:gridCol w="208280">
                  <a:extLst>
                    <a:ext uri="{9D8B030D-6E8A-4147-A177-3AD203B41FA5}">
                      <a16:colId xmlns:a16="http://schemas.microsoft.com/office/drawing/2014/main" val="1919403007"/>
                    </a:ext>
                  </a:extLst>
                </a:gridCol>
                <a:gridCol w="208280">
                  <a:extLst>
                    <a:ext uri="{9D8B030D-6E8A-4147-A177-3AD203B41FA5}">
                      <a16:colId xmlns:a16="http://schemas.microsoft.com/office/drawing/2014/main" val="2069158502"/>
                    </a:ext>
                  </a:extLst>
                </a:gridCol>
                <a:gridCol w="208280">
                  <a:extLst>
                    <a:ext uri="{9D8B030D-6E8A-4147-A177-3AD203B41FA5}">
                      <a16:colId xmlns:a16="http://schemas.microsoft.com/office/drawing/2014/main" val="3795352296"/>
                    </a:ext>
                  </a:extLst>
                </a:gridCol>
                <a:gridCol w="208280">
                  <a:extLst>
                    <a:ext uri="{9D8B030D-6E8A-4147-A177-3AD203B41FA5}">
                      <a16:colId xmlns:a16="http://schemas.microsoft.com/office/drawing/2014/main" val="2642656381"/>
                    </a:ext>
                  </a:extLst>
                </a:gridCol>
                <a:gridCol w="208280">
                  <a:extLst>
                    <a:ext uri="{9D8B030D-6E8A-4147-A177-3AD203B41FA5}">
                      <a16:colId xmlns:a16="http://schemas.microsoft.com/office/drawing/2014/main" val="1781769755"/>
                    </a:ext>
                  </a:extLst>
                </a:gridCol>
                <a:gridCol w="208280">
                  <a:extLst>
                    <a:ext uri="{9D8B030D-6E8A-4147-A177-3AD203B41FA5}">
                      <a16:colId xmlns:a16="http://schemas.microsoft.com/office/drawing/2014/main" val="3654989062"/>
                    </a:ext>
                  </a:extLst>
                </a:gridCol>
                <a:gridCol w="208280">
                  <a:extLst>
                    <a:ext uri="{9D8B030D-6E8A-4147-A177-3AD203B41FA5}">
                      <a16:colId xmlns:a16="http://schemas.microsoft.com/office/drawing/2014/main" val="1237396599"/>
                    </a:ext>
                  </a:extLst>
                </a:gridCol>
                <a:gridCol w="208280">
                  <a:extLst>
                    <a:ext uri="{9D8B030D-6E8A-4147-A177-3AD203B41FA5}">
                      <a16:colId xmlns:a16="http://schemas.microsoft.com/office/drawing/2014/main" val="3975180493"/>
                    </a:ext>
                  </a:extLst>
                </a:gridCol>
                <a:gridCol w="208280">
                  <a:extLst>
                    <a:ext uri="{9D8B030D-6E8A-4147-A177-3AD203B41FA5}">
                      <a16:colId xmlns:a16="http://schemas.microsoft.com/office/drawing/2014/main" val="531653206"/>
                    </a:ext>
                  </a:extLst>
                </a:gridCol>
                <a:gridCol w="208280">
                  <a:extLst>
                    <a:ext uri="{9D8B030D-6E8A-4147-A177-3AD203B41FA5}">
                      <a16:colId xmlns:a16="http://schemas.microsoft.com/office/drawing/2014/main" val="3707094694"/>
                    </a:ext>
                  </a:extLst>
                </a:gridCol>
                <a:gridCol w="208280">
                  <a:extLst>
                    <a:ext uri="{9D8B030D-6E8A-4147-A177-3AD203B41FA5}">
                      <a16:colId xmlns:a16="http://schemas.microsoft.com/office/drawing/2014/main" val="3080228274"/>
                    </a:ext>
                  </a:extLst>
                </a:gridCol>
                <a:gridCol w="208280">
                  <a:extLst>
                    <a:ext uri="{9D8B030D-6E8A-4147-A177-3AD203B41FA5}">
                      <a16:colId xmlns:a16="http://schemas.microsoft.com/office/drawing/2014/main" val="247987661"/>
                    </a:ext>
                  </a:extLst>
                </a:gridCol>
                <a:gridCol w="208280">
                  <a:extLst>
                    <a:ext uri="{9D8B030D-6E8A-4147-A177-3AD203B41FA5}">
                      <a16:colId xmlns:a16="http://schemas.microsoft.com/office/drawing/2014/main" val="3737435901"/>
                    </a:ext>
                  </a:extLst>
                </a:gridCol>
                <a:gridCol w="208280">
                  <a:extLst>
                    <a:ext uri="{9D8B030D-6E8A-4147-A177-3AD203B41FA5}">
                      <a16:colId xmlns:a16="http://schemas.microsoft.com/office/drawing/2014/main" val="2966956984"/>
                    </a:ext>
                  </a:extLst>
                </a:gridCol>
                <a:gridCol w="208280">
                  <a:extLst>
                    <a:ext uri="{9D8B030D-6E8A-4147-A177-3AD203B41FA5}">
                      <a16:colId xmlns:a16="http://schemas.microsoft.com/office/drawing/2014/main" val="2514411718"/>
                    </a:ext>
                  </a:extLst>
                </a:gridCol>
                <a:gridCol w="208280">
                  <a:extLst>
                    <a:ext uri="{9D8B030D-6E8A-4147-A177-3AD203B41FA5}">
                      <a16:colId xmlns:a16="http://schemas.microsoft.com/office/drawing/2014/main" val="2240224785"/>
                    </a:ext>
                  </a:extLst>
                </a:gridCol>
                <a:gridCol w="208280">
                  <a:extLst>
                    <a:ext uri="{9D8B030D-6E8A-4147-A177-3AD203B41FA5}">
                      <a16:colId xmlns:a16="http://schemas.microsoft.com/office/drawing/2014/main" val="3754424551"/>
                    </a:ext>
                  </a:extLst>
                </a:gridCol>
                <a:gridCol w="208280">
                  <a:extLst>
                    <a:ext uri="{9D8B030D-6E8A-4147-A177-3AD203B41FA5}">
                      <a16:colId xmlns:a16="http://schemas.microsoft.com/office/drawing/2014/main" val="48663715"/>
                    </a:ext>
                  </a:extLst>
                </a:gridCol>
                <a:gridCol w="208280">
                  <a:extLst>
                    <a:ext uri="{9D8B030D-6E8A-4147-A177-3AD203B41FA5}">
                      <a16:colId xmlns:a16="http://schemas.microsoft.com/office/drawing/2014/main" val="251681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4995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- 2019-06-05 16:38:41 </a:t>
                      </a:r>
                      <a:r>
                        <a:rPr kumimoji="0" lang="en-US" sz="1000" b="0" i="0" u="none" strike="noStrike" kern="1200" cap="none" spc="0" normalizeH="0" baseline="0" noProof="0">
                          <a:ln>
                            <a:noFill/>
                          </a:ln>
                          <a:solidFill>
                            <a:prstClr val="black"/>
                          </a:solidFill>
                          <a:effectLst/>
                          <a:uLnTx/>
                          <a:uFillTx/>
                          <a:latin typeface="+mn-lt"/>
                          <a:ea typeface="+mn-ea"/>
                          <a:cs typeface="+mn-cs"/>
                        </a:rPr>
                        <a:t> 
 In previous installments of our video series, our executives talked about the technical development, the intricate machine design and the convincing features of our new compounder generation COMPEO. As every advanced machinery, COMPEO needs commissioning, maintenance and, once in a while, repair. Find out from our Chief Service Officer, Andri Caderas, what you can expect from the BUSS service!
More about the BUSS service here: https://bit.ly/2WfqfDG
#compounding #compounder #compound #service #polymer #plastics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https://scontent.xx.fbcdn.net/v/t15.5256-10/s720x720/60604125_2166442630072397_3507427734529769472_n.jpg?_nc_cat=111&amp;_nc_oc=AQkyO16iyDiAETXuLPPeMf9q69uhSI2_RsWVWX6DsoyXCJ4yhwTT5vB1v8tYcq4L-9E&amp;_nc_ht=scontent.xx&amp;oh=fc4a0b3a2a133b0b82cb181a93bbf5e1&amp;oe=5D7C48FD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98102694"/>
                  </a:ext>
                </a:extLst>
              </a:tr>
            </a:tbl>
          </a:graphicData>
        </a:graphic>
      </p:graphicFrame>
      <p:sp>
        <p:nvSpPr>
          <p:cNvPr id="4" name="Text Placeholder 3">
            <a:extLst>
              <a:ext uri="{FF2B5EF4-FFF2-40B4-BE49-F238E27FC236}">
                <a16:creationId xmlns:a16="http://schemas.microsoft.com/office/drawing/2014/main" id="{F3F42CD0-4345-436C-8E2E-271A6E70BCD7}"/>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39471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4B49-1B29-45D4-BF65-86BA281D2DE1}"/>
              </a:ext>
            </a:extLst>
          </p:cNvPr>
          <p:cNvSpPr>
            <a:spLocks noGrp="1"/>
          </p:cNvSpPr>
          <p:nvPr>
            <p:ph type="title"/>
          </p:nvPr>
        </p:nvSpPr>
        <p:spPr/>
        <p:txBody>
          <a:bodyPr/>
          <a:lstStyle/>
          <a:p>
            <a:r>
              <a:rPr lang="en-US"/>
              <a:t>Facebook Own Posts Table | BUSS - 5 of 14</a:t>
            </a:r>
          </a:p>
        </p:txBody>
      </p:sp>
      <p:graphicFrame>
        <p:nvGraphicFramePr>
          <p:cNvPr id="5" name="Table Placeholder 4">
            <a:extLst>
              <a:ext uri="{FF2B5EF4-FFF2-40B4-BE49-F238E27FC236}">
                <a16:creationId xmlns:a16="http://schemas.microsoft.com/office/drawing/2014/main" id="{6A7EBFF6-1CE3-4400-9022-810F9E7C1004}"/>
              </a:ext>
            </a:extLst>
          </p:cNvPr>
          <p:cNvGraphicFramePr>
            <a:graphicFrameLocks noGrp="1"/>
          </p:cNvGraphicFramePr>
          <p:nvPr>
            <p:ph type="tbl" sz="quarter" idx="13"/>
            <p:extLst>
              <p:ext uri="{D42A27DB-BD31-4B8C-83A1-F6EECF244321}">
                <p14:modId xmlns:p14="http://schemas.microsoft.com/office/powerpoint/2010/main" val="2931947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459565035"/>
                    </a:ext>
                  </a:extLst>
                </a:gridCol>
                <a:gridCol w="905255">
                  <a:extLst>
                    <a:ext uri="{9D8B030D-6E8A-4147-A177-3AD203B41FA5}">
                      <a16:colId xmlns:a16="http://schemas.microsoft.com/office/drawing/2014/main" val="168124356"/>
                    </a:ext>
                  </a:extLst>
                </a:gridCol>
                <a:gridCol w="246888">
                  <a:extLst>
                    <a:ext uri="{9D8B030D-6E8A-4147-A177-3AD203B41FA5}">
                      <a16:colId xmlns:a16="http://schemas.microsoft.com/office/drawing/2014/main" val="1056176356"/>
                    </a:ext>
                  </a:extLst>
                </a:gridCol>
                <a:gridCol w="208280">
                  <a:extLst>
                    <a:ext uri="{9D8B030D-6E8A-4147-A177-3AD203B41FA5}">
                      <a16:colId xmlns:a16="http://schemas.microsoft.com/office/drawing/2014/main" val="366167756"/>
                    </a:ext>
                  </a:extLst>
                </a:gridCol>
                <a:gridCol w="208280">
                  <a:extLst>
                    <a:ext uri="{9D8B030D-6E8A-4147-A177-3AD203B41FA5}">
                      <a16:colId xmlns:a16="http://schemas.microsoft.com/office/drawing/2014/main" val="432822039"/>
                    </a:ext>
                  </a:extLst>
                </a:gridCol>
                <a:gridCol w="208280">
                  <a:extLst>
                    <a:ext uri="{9D8B030D-6E8A-4147-A177-3AD203B41FA5}">
                      <a16:colId xmlns:a16="http://schemas.microsoft.com/office/drawing/2014/main" val="930364146"/>
                    </a:ext>
                  </a:extLst>
                </a:gridCol>
                <a:gridCol w="208280">
                  <a:extLst>
                    <a:ext uri="{9D8B030D-6E8A-4147-A177-3AD203B41FA5}">
                      <a16:colId xmlns:a16="http://schemas.microsoft.com/office/drawing/2014/main" val="1063212196"/>
                    </a:ext>
                  </a:extLst>
                </a:gridCol>
                <a:gridCol w="208280">
                  <a:extLst>
                    <a:ext uri="{9D8B030D-6E8A-4147-A177-3AD203B41FA5}">
                      <a16:colId xmlns:a16="http://schemas.microsoft.com/office/drawing/2014/main" val="9266663"/>
                    </a:ext>
                  </a:extLst>
                </a:gridCol>
                <a:gridCol w="208280">
                  <a:extLst>
                    <a:ext uri="{9D8B030D-6E8A-4147-A177-3AD203B41FA5}">
                      <a16:colId xmlns:a16="http://schemas.microsoft.com/office/drawing/2014/main" val="266908891"/>
                    </a:ext>
                  </a:extLst>
                </a:gridCol>
                <a:gridCol w="208280">
                  <a:extLst>
                    <a:ext uri="{9D8B030D-6E8A-4147-A177-3AD203B41FA5}">
                      <a16:colId xmlns:a16="http://schemas.microsoft.com/office/drawing/2014/main" val="796266859"/>
                    </a:ext>
                  </a:extLst>
                </a:gridCol>
                <a:gridCol w="208280">
                  <a:extLst>
                    <a:ext uri="{9D8B030D-6E8A-4147-A177-3AD203B41FA5}">
                      <a16:colId xmlns:a16="http://schemas.microsoft.com/office/drawing/2014/main" val="1445591016"/>
                    </a:ext>
                  </a:extLst>
                </a:gridCol>
                <a:gridCol w="208280">
                  <a:extLst>
                    <a:ext uri="{9D8B030D-6E8A-4147-A177-3AD203B41FA5}">
                      <a16:colId xmlns:a16="http://schemas.microsoft.com/office/drawing/2014/main" val="322635049"/>
                    </a:ext>
                  </a:extLst>
                </a:gridCol>
                <a:gridCol w="208280">
                  <a:extLst>
                    <a:ext uri="{9D8B030D-6E8A-4147-A177-3AD203B41FA5}">
                      <a16:colId xmlns:a16="http://schemas.microsoft.com/office/drawing/2014/main" val="877447163"/>
                    </a:ext>
                  </a:extLst>
                </a:gridCol>
                <a:gridCol w="208280">
                  <a:extLst>
                    <a:ext uri="{9D8B030D-6E8A-4147-A177-3AD203B41FA5}">
                      <a16:colId xmlns:a16="http://schemas.microsoft.com/office/drawing/2014/main" val="2322513544"/>
                    </a:ext>
                  </a:extLst>
                </a:gridCol>
                <a:gridCol w="208280">
                  <a:extLst>
                    <a:ext uri="{9D8B030D-6E8A-4147-A177-3AD203B41FA5}">
                      <a16:colId xmlns:a16="http://schemas.microsoft.com/office/drawing/2014/main" val="1750176952"/>
                    </a:ext>
                  </a:extLst>
                </a:gridCol>
                <a:gridCol w="208280">
                  <a:extLst>
                    <a:ext uri="{9D8B030D-6E8A-4147-A177-3AD203B41FA5}">
                      <a16:colId xmlns:a16="http://schemas.microsoft.com/office/drawing/2014/main" val="444038979"/>
                    </a:ext>
                  </a:extLst>
                </a:gridCol>
                <a:gridCol w="208280">
                  <a:extLst>
                    <a:ext uri="{9D8B030D-6E8A-4147-A177-3AD203B41FA5}">
                      <a16:colId xmlns:a16="http://schemas.microsoft.com/office/drawing/2014/main" val="297726228"/>
                    </a:ext>
                  </a:extLst>
                </a:gridCol>
                <a:gridCol w="208280">
                  <a:extLst>
                    <a:ext uri="{9D8B030D-6E8A-4147-A177-3AD203B41FA5}">
                      <a16:colId xmlns:a16="http://schemas.microsoft.com/office/drawing/2014/main" val="3294601419"/>
                    </a:ext>
                  </a:extLst>
                </a:gridCol>
                <a:gridCol w="208280">
                  <a:extLst>
                    <a:ext uri="{9D8B030D-6E8A-4147-A177-3AD203B41FA5}">
                      <a16:colId xmlns:a16="http://schemas.microsoft.com/office/drawing/2014/main" val="1329433509"/>
                    </a:ext>
                  </a:extLst>
                </a:gridCol>
                <a:gridCol w="208280">
                  <a:extLst>
                    <a:ext uri="{9D8B030D-6E8A-4147-A177-3AD203B41FA5}">
                      <a16:colId xmlns:a16="http://schemas.microsoft.com/office/drawing/2014/main" val="1540134821"/>
                    </a:ext>
                  </a:extLst>
                </a:gridCol>
                <a:gridCol w="208280">
                  <a:extLst>
                    <a:ext uri="{9D8B030D-6E8A-4147-A177-3AD203B41FA5}">
                      <a16:colId xmlns:a16="http://schemas.microsoft.com/office/drawing/2014/main" val="3650208197"/>
                    </a:ext>
                  </a:extLst>
                </a:gridCol>
                <a:gridCol w="208280">
                  <a:extLst>
                    <a:ext uri="{9D8B030D-6E8A-4147-A177-3AD203B41FA5}">
                      <a16:colId xmlns:a16="http://schemas.microsoft.com/office/drawing/2014/main" val="148671678"/>
                    </a:ext>
                  </a:extLst>
                </a:gridCol>
                <a:gridCol w="208280">
                  <a:extLst>
                    <a:ext uri="{9D8B030D-6E8A-4147-A177-3AD203B41FA5}">
                      <a16:colId xmlns:a16="http://schemas.microsoft.com/office/drawing/2014/main" val="3673270123"/>
                    </a:ext>
                  </a:extLst>
                </a:gridCol>
                <a:gridCol w="208280">
                  <a:extLst>
                    <a:ext uri="{9D8B030D-6E8A-4147-A177-3AD203B41FA5}">
                      <a16:colId xmlns:a16="http://schemas.microsoft.com/office/drawing/2014/main" val="3822278624"/>
                    </a:ext>
                  </a:extLst>
                </a:gridCol>
                <a:gridCol w="208280">
                  <a:extLst>
                    <a:ext uri="{9D8B030D-6E8A-4147-A177-3AD203B41FA5}">
                      <a16:colId xmlns:a16="http://schemas.microsoft.com/office/drawing/2014/main" val="1138517431"/>
                    </a:ext>
                  </a:extLst>
                </a:gridCol>
                <a:gridCol w="208280">
                  <a:extLst>
                    <a:ext uri="{9D8B030D-6E8A-4147-A177-3AD203B41FA5}">
                      <a16:colId xmlns:a16="http://schemas.microsoft.com/office/drawing/2014/main" val="3183487787"/>
                    </a:ext>
                  </a:extLst>
                </a:gridCol>
                <a:gridCol w="208280">
                  <a:extLst>
                    <a:ext uri="{9D8B030D-6E8A-4147-A177-3AD203B41FA5}">
                      <a16:colId xmlns:a16="http://schemas.microsoft.com/office/drawing/2014/main" val="4065177221"/>
                    </a:ext>
                  </a:extLst>
                </a:gridCol>
                <a:gridCol w="208280">
                  <a:extLst>
                    <a:ext uri="{9D8B030D-6E8A-4147-A177-3AD203B41FA5}">
                      <a16:colId xmlns:a16="http://schemas.microsoft.com/office/drawing/2014/main" val="3784546215"/>
                    </a:ext>
                  </a:extLst>
                </a:gridCol>
                <a:gridCol w="208280">
                  <a:extLst>
                    <a:ext uri="{9D8B030D-6E8A-4147-A177-3AD203B41FA5}">
                      <a16:colId xmlns:a16="http://schemas.microsoft.com/office/drawing/2014/main" val="397362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04465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- 2019-05-29 08:52:23 </a:t>
                      </a:r>
                      <a:r>
                        <a:rPr kumimoji="0" lang="en-US" sz="1000" b="0" i="0" u="none" strike="noStrike" kern="1200" cap="none" spc="0" normalizeH="0" baseline="0" noProof="0">
                          <a:ln>
                            <a:noFill/>
                          </a:ln>
                          <a:solidFill>
                            <a:prstClr val="black"/>
                          </a:solidFill>
                          <a:effectLst/>
                          <a:uLnTx/>
                          <a:uFillTx/>
                          <a:latin typeface="+mn-lt"/>
                          <a:ea typeface="+mn-ea"/>
                          <a:cs typeface="+mn-cs"/>
                        </a:rPr>
                        <a:t> 
 Our BUSS teams in Asia have been busy last week! While we reported live from Chinaplas in Guangzhou last week, we now take a look back on another important tradefair in Asia: the Highly Functional Plastics Expo held in Osaka, Japan! Kazuhiko Hirai, General Manager of BUSS Japan, summarized last week’s event for us: “Last December, at the Plastics Expo in Tokyo, BUSS Japan successfully introduced the COMPEO technology. At this show, where the total number of attendees exceeded 25.000, we again talked to a lot of potential customers from the plastics, ceramics and paint industries. Most of them were very impressed by the recent developments of the BUSS technology, especially the incredible temperature control and serviceability of COMPEO.” From all of BUSS: Arigato for visiting our booth at the Plastics Expo in Japan! </a:t>
                      </a:r>
                      <a:r>
                        <a:rPr kumimoji="0" lang="ja-JP" altLang="en-US" sz="1000" b="0" i="0" u="none" strike="noStrike" kern="1200" cap="none" spc="0" normalizeH="0" baseline="0" noProof="0">
                          <a:ln>
                            <a:noFill/>
                          </a:ln>
                          <a:solidFill>
                            <a:prstClr val="black"/>
                          </a:solidFill>
                          <a:effectLst/>
                          <a:uLnTx/>
                          <a:uFillTx/>
                          <a:latin typeface="+mn-lt"/>
                          <a:ea typeface="+mn-ea"/>
                          <a:cs typeface="+mn-cs"/>
                        </a:rPr>
                        <a:t>ありがとう。
</a:t>
                      </a:r>
                      <a:r>
                        <a:rPr kumimoji="0" lang="en-US" sz="1000" b="0" i="0" u="none" strike="noStrike" kern="1200" cap="none" spc="0" normalizeH="0" baseline="0" noProof="0">
                          <a:ln>
                            <a:noFill/>
                          </a:ln>
                          <a:solidFill>
                            <a:prstClr val="black"/>
                          </a:solidFill>
                          <a:effectLst/>
                          <a:uLnTx/>
                          <a:uFillTx/>
                          <a:latin typeface="+mn-lt"/>
                          <a:ea typeface="+mn-ea"/>
                          <a:cs typeface="+mn-cs"/>
                        </a:rPr>
                        <a:t>Read more about the BUSS products here: https://bit.ly/2EHGq6R
#compounding #plastics #expo #tradefair #japan #asia #functionalplastics #osaka #compeo #compounder #compounds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https://scontent.xx.fbcdn.net/v/t1.0-9/s720x720/61456437_2363950053628378_953737186459516928_o.jpg?_nc_cat=105&amp;_nc_oc=AQnvdoY7xGlJVToUUH_qBJu-CHiWOLTq-3NUZ9TSo-nm_sptOHfYllc_xTns_fFcJec&amp;_nc_ht=scontent.xx&amp;oh=60eacb2ecf154f006755527a7631fbd3&amp;oe=5D81871F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08:27:31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35856619"/>
                  </a:ext>
                </a:extLst>
              </a:tr>
            </a:tbl>
          </a:graphicData>
        </a:graphic>
      </p:graphicFrame>
      <p:sp>
        <p:nvSpPr>
          <p:cNvPr id="4" name="Text Placeholder 3">
            <a:extLst>
              <a:ext uri="{FF2B5EF4-FFF2-40B4-BE49-F238E27FC236}">
                <a16:creationId xmlns:a16="http://schemas.microsoft.com/office/drawing/2014/main" id="{A78EACB1-239B-42CB-8CF7-095C46470F86}"/>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6000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02316-CA05-4906-83E7-3E596D6C4A86}"/>
              </a:ext>
            </a:extLst>
          </p:cNvPr>
          <p:cNvSpPr>
            <a:spLocks noGrp="1"/>
          </p:cNvSpPr>
          <p:nvPr>
            <p:ph type="title"/>
          </p:nvPr>
        </p:nvSpPr>
        <p:spPr/>
        <p:txBody>
          <a:bodyPr/>
          <a:lstStyle/>
          <a:p>
            <a:r>
              <a:rPr lang="en-US"/>
              <a:t>Facebook Own Posts Table | BUSS - 6 of 14</a:t>
            </a:r>
          </a:p>
        </p:txBody>
      </p:sp>
      <p:graphicFrame>
        <p:nvGraphicFramePr>
          <p:cNvPr id="5" name="Table Placeholder 4">
            <a:extLst>
              <a:ext uri="{FF2B5EF4-FFF2-40B4-BE49-F238E27FC236}">
                <a16:creationId xmlns:a16="http://schemas.microsoft.com/office/drawing/2014/main" id="{C0377189-8000-4821-A820-BB18021145D0}"/>
              </a:ext>
            </a:extLst>
          </p:cNvPr>
          <p:cNvGraphicFramePr>
            <a:graphicFrameLocks noGrp="1"/>
          </p:cNvGraphicFramePr>
          <p:nvPr>
            <p:ph type="tbl" sz="quarter" idx="13"/>
            <p:extLst>
              <p:ext uri="{D42A27DB-BD31-4B8C-83A1-F6EECF244321}">
                <p14:modId xmlns:p14="http://schemas.microsoft.com/office/powerpoint/2010/main" val="1122257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3117993"/>
                    </a:ext>
                  </a:extLst>
                </a:gridCol>
                <a:gridCol w="905255">
                  <a:extLst>
                    <a:ext uri="{9D8B030D-6E8A-4147-A177-3AD203B41FA5}">
                      <a16:colId xmlns:a16="http://schemas.microsoft.com/office/drawing/2014/main" val="3777763374"/>
                    </a:ext>
                  </a:extLst>
                </a:gridCol>
                <a:gridCol w="246888">
                  <a:extLst>
                    <a:ext uri="{9D8B030D-6E8A-4147-A177-3AD203B41FA5}">
                      <a16:colId xmlns:a16="http://schemas.microsoft.com/office/drawing/2014/main" val="1842544594"/>
                    </a:ext>
                  </a:extLst>
                </a:gridCol>
                <a:gridCol w="208280">
                  <a:extLst>
                    <a:ext uri="{9D8B030D-6E8A-4147-A177-3AD203B41FA5}">
                      <a16:colId xmlns:a16="http://schemas.microsoft.com/office/drawing/2014/main" val="2361660799"/>
                    </a:ext>
                  </a:extLst>
                </a:gridCol>
                <a:gridCol w="208280">
                  <a:extLst>
                    <a:ext uri="{9D8B030D-6E8A-4147-A177-3AD203B41FA5}">
                      <a16:colId xmlns:a16="http://schemas.microsoft.com/office/drawing/2014/main" val="1952470236"/>
                    </a:ext>
                  </a:extLst>
                </a:gridCol>
                <a:gridCol w="208280">
                  <a:extLst>
                    <a:ext uri="{9D8B030D-6E8A-4147-A177-3AD203B41FA5}">
                      <a16:colId xmlns:a16="http://schemas.microsoft.com/office/drawing/2014/main" val="4095791662"/>
                    </a:ext>
                  </a:extLst>
                </a:gridCol>
                <a:gridCol w="208280">
                  <a:extLst>
                    <a:ext uri="{9D8B030D-6E8A-4147-A177-3AD203B41FA5}">
                      <a16:colId xmlns:a16="http://schemas.microsoft.com/office/drawing/2014/main" val="2722352503"/>
                    </a:ext>
                  </a:extLst>
                </a:gridCol>
                <a:gridCol w="208280">
                  <a:extLst>
                    <a:ext uri="{9D8B030D-6E8A-4147-A177-3AD203B41FA5}">
                      <a16:colId xmlns:a16="http://schemas.microsoft.com/office/drawing/2014/main" val="4023184248"/>
                    </a:ext>
                  </a:extLst>
                </a:gridCol>
                <a:gridCol w="208280">
                  <a:extLst>
                    <a:ext uri="{9D8B030D-6E8A-4147-A177-3AD203B41FA5}">
                      <a16:colId xmlns:a16="http://schemas.microsoft.com/office/drawing/2014/main" val="501169601"/>
                    </a:ext>
                  </a:extLst>
                </a:gridCol>
                <a:gridCol w="208280">
                  <a:extLst>
                    <a:ext uri="{9D8B030D-6E8A-4147-A177-3AD203B41FA5}">
                      <a16:colId xmlns:a16="http://schemas.microsoft.com/office/drawing/2014/main" val="2377651746"/>
                    </a:ext>
                  </a:extLst>
                </a:gridCol>
                <a:gridCol w="208280">
                  <a:extLst>
                    <a:ext uri="{9D8B030D-6E8A-4147-A177-3AD203B41FA5}">
                      <a16:colId xmlns:a16="http://schemas.microsoft.com/office/drawing/2014/main" val="1164799376"/>
                    </a:ext>
                  </a:extLst>
                </a:gridCol>
                <a:gridCol w="208280">
                  <a:extLst>
                    <a:ext uri="{9D8B030D-6E8A-4147-A177-3AD203B41FA5}">
                      <a16:colId xmlns:a16="http://schemas.microsoft.com/office/drawing/2014/main" val="2373816638"/>
                    </a:ext>
                  </a:extLst>
                </a:gridCol>
                <a:gridCol w="208280">
                  <a:extLst>
                    <a:ext uri="{9D8B030D-6E8A-4147-A177-3AD203B41FA5}">
                      <a16:colId xmlns:a16="http://schemas.microsoft.com/office/drawing/2014/main" val="2777735221"/>
                    </a:ext>
                  </a:extLst>
                </a:gridCol>
                <a:gridCol w="208280">
                  <a:extLst>
                    <a:ext uri="{9D8B030D-6E8A-4147-A177-3AD203B41FA5}">
                      <a16:colId xmlns:a16="http://schemas.microsoft.com/office/drawing/2014/main" val="2564384476"/>
                    </a:ext>
                  </a:extLst>
                </a:gridCol>
                <a:gridCol w="208280">
                  <a:extLst>
                    <a:ext uri="{9D8B030D-6E8A-4147-A177-3AD203B41FA5}">
                      <a16:colId xmlns:a16="http://schemas.microsoft.com/office/drawing/2014/main" val="3009044101"/>
                    </a:ext>
                  </a:extLst>
                </a:gridCol>
                <a:gridCol w="208280">
                  <a:extLst>
                    <a:ext uri="{9D8B030D-6E8A-4147-A177-3AD203B41FA5}">
                      <a16:colId xmlns:a16="http://schemas.microsoft.com/office/drawing/2014/main" val="3171600235"/>
                    </a:ext>
                  </a:extLst>
                </a:gridCol>
                <a:gridCol w="208280">
                  <a:extLst>
                    <a:ext uri="{9D8B030D-6E8A-4147-A177-3AD203B41FA5}">
                      <a16:colId xmlns:a16="http://schemas.microsoft.com/office/drawing/2014/main" val="2154641349"/>
                    </a:ext>
                  </a:extLst>
                </a:gridCol>
                <a:gridCol w="208280">
                  <a:extLst>
                    <a:ext uri="{9D8B030D-6E8A-4147-A177-3AD203B41FA5}">
                      <a16:colId xmlns:a16="http://schemas.microsoft.com/office/drawing/2014/main" val="3522686858"/>
                    </a:ext>
                  </a:extLst>
                </a:gridCol>
                <a:gridCol w="208280">
                  <a:extLst>
                    <a:ext uri="{9D8B030D-6E8A-4147-A177-3AD203B41FA5}">
                      <a16:colId xmlns:a16="http://schemas.microsoft.com/office/drawing/2014/main" val="2780125800"/>
                    </a:ext>
                  </a:extLst>
                </a:gridCol>
                <a:gridCol w="208280">
                  <a:extLst>
                    <a:ext uri="{9D8B030D-6E8A-4147-A177-3AD203B41FA5}">
                      <a16:colId xmlns:a16="http://schemas.microsoft.com/office/drawing/2014/main" val="3121242243"/>
                    </a:ext>
                  </a:extLst>
                </a:gridCol>
                <a:gridCol w="208280">
                  <a:extLst>
                    <a:ext uri="{9D8B030D-6E8A-4147-A177-3AD203B41FA5}">
                      <a16:colId xmlns:a16="http://schemas.microsoft.com/office/drawing/2014/main" val="4121910191"/>
                    </a:ext>
                  </a:extLst>
                </a:gridCol>
                <a:gridCol w="208280">
                  <a:extLst>
                    <a:ext uri="{9D8B030D-6E8A-4147-A177-3AD203B41FA5}">
                      <a16:colId xmlns:a16="http://schemas.microsoft.com/office/drawing/2014/main" val="1649010888"/>
                    </a:ext>
                  </a:extLst>
                </a:gridCol>
                <a:gridCol w="208280">
                  <a:extLst>
                    <a:ext uri="{9D8B030D-6E8A-4147-A177-3AD203B41FA5}">
                      <a16:colId xmlns:a16="http://schemas.microsoft.com/office/drawing/2014/main" val="2887699242"/>
                    </a:ext>
                  </a:extLst>
                </a:gridCol>
                <a:gridCol w="208280">
                  <a:extLst>
                    <a:ext uri="{9D8B030D-6E8A-4147-A177-3AD203B41FA5}">
                      <a16:colId xmlns:a16="http://schemas.microsoft.com/office/drawing/2014/main" val="2064545205"/>
                    </a:ext>
                  </a:extLst>
                </a:gridCol>
                <a:gridCol w="208280">
                  <a:extLst>
                    <a:ext uri="{9D8B030D-6E8A-4147-A177-3AD203B41FA5}">
                      <a16:colId xmlns:a16="http://schemas.microsoft.com/office/drawing/2014/main" val="1300237203"/>
                    </a:ext>
                  </a:extLst>
                </a:gridCol>
                <a:gridCol w="208280">
                  <a:extLst>
                    <a:ext uri="{9D8B030D-6E8A-4147-A177-3AD203B41FA5}">
                      <a16:colId xmlns:a16="http://schemas.microsoft.com/office/drawing/2014/main" val="1910951901"/>
                    </a:ext>
                  </a:extLst>
                </a:gridCol>
                <a:gridCol w="208280">
                  <a:extLst>
                    <a:ext uri="{9D8B030D-6E8A-4147-A177-3AD203B41FA5}">
                      <a16:colId xmlns:a16="http://schemas.microsoft.com/office/drawing/2014/main" val="385741663"/>
                    </a:ext>
                  </a:extLst>
                </a:gridCol>
                <a:gridCol w="208280">
                  <a:extLst>
                    <a:ext uri="{9D8B030D-6E8A-4147-A177-3AD203B41FA5}">
                      <a16:colId xmlns:a16="http://schemas.microsoft.com/office/drawing/2014/main" val="2855887483"/>
                    </a:ext>
                  </a:extLst>
                </a:gridCol>
                <a:gridCol w="208280">
                  <a:extLst>
                    <a:ext uri="{9D8B030D-6E8A-4147-A177-3AD203B41FA5}">
                      <a16:colId xmlns:a16="http://schemas.microsoft.com/office/drawing/2014/main" val="901514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7185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- 2019-05-23 15:14:25 </a:t>
                      </a:r>
                      <a:r>
                        <a:rPr kumimoji="0" lang="en-US" sz="1000" b="0" i="0" u="none" strike="noStrike" kern="1200" cap="none" spc="0" normalizeH="0" baseline="0" noProof="0">
                          <a:ln>
                            <a:noFill/>
                          </a:ln>
                          <a:solidFill>
                            <a:prstClr val="black"/>
                          </a:solidFill>
                          <a:effectLst/>
                          <a:uLnTx/>
                          <a:uFillTx/>
                          <a:latin typeface="+mn-lt"/>
                          <a:ea typeface="+mn-ea"/>
                          <a:cs typeface="+mn-cs"/>
                        </a:rPr>
                        <a:t> 
 Exciting news from Asia! Our CEO Philip Nising reports live from the ChinaPlas in Guangzhou: “The first two days at ChinaPlas in tropical Guangzhou have been a fantastic experience for the BUSS team. With the fresh and innovative concept of our COMPEO generation, we attracted large numbers of customers and media to our booth. Our local team from Buss Compounding Solutions Shanghai as well as our experts from the Swiss headquarters were continuously engaged in discussions and technical-commercial exchange. The sheer amount of people in this vibrant environment of Southern China is truly amazing, and so is the large presence of international visitors, high-quality suppliers and multinational corporations. All in all, the ChinaPlas has already proven to be an excellent investment of time and money for BUSS!”  
Find out where else BUSS is exhibiting: https://bit.ly/2JVCLWm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https://scontent.xx.fbcdn.net/v/t1.0-9/s720x720/60716864_2353870471303003_795461589992996864_o.jpg?_nc_cat=109&amp;_nc_oc=AQkDU5FSbL6Ta8CbGblxIAO79wOCtsDzpOkqXrZC1NcryDH20BulzQlThpnUgJJS6f0&amp;_nc_ht=scontent.xx&amp;oh=b06b30d4ddfff4fc274194e8335cc0b8&amp;oe=5DC17E87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14:11:56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48777223"/>
                  </a:ext>
                </a:extLst>
              </a:tr>
            </a:tbl>
          </a:graphicData>
        </a:graphic>
      </p:graphicFrame>
      <p:sp>
        <p:nvSpPr>
          <p:cNvPr id="4" name="Text Placeholder 3">
            <a:extLst>
              <a:ext uri="{FF2B5EF4-FFF2-40B4-BE49-F238E27FC236}">
                <a16:creationId xmlns:a16="http://schemas.microsoft.com/office/drawing/2014/main" id="{62050814-4D3E-46AB-9213-079B9D6B9CB8}"/>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786054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2A8AE-7D0E-4AA4-9722-D10FA341B0C2}"/>
              </a:ext>
            </a:extLst>
          </p:cNvPr>
          <p:cNvSpPr>
            <a:spLocks noGrp="1"/>
          </p:cNvSpPr>
          <p:nvPr>
            <p:ph type="title"/>
          </p:nvPr>
        </p:nvSpPr>
        <p:spPr/>
        <p:txBody>
          <a:bodyPr/>
          <a:lstStyle/>
          <a:p>
            <a:r>
              <a:rPr lang="en-US"/>
              <a:t>Facebook Own Posts Table | BUSS - 7 of 14</a:t>
            </a:r>
          </a:p>
        </p:txBody>
      </p:sp>
      <p:graphicFrame>
        <p:nvGraphicFramePr>
          <p:cNvPr id="5" name="Table Placeholder 4">
            <a:extLst>
              <a:ext uri="{FF2B5EF4-FFF2-40B4-BE49-F238E27FC236}">
                <a16:creationId xmlns:a16="http://schemas.microsoft.com/office/drawing/2014/main" id="{167BED47-BB8F-453B-B372-85C54E3F8363}"/>
              </a:ext>
            </a:extLst>
          </p:cNvPr>
          <p:cNvGraphicFramePr>
            <a:graphicFrameLocks noGrp="1"/>
          </p:cNvGraphicFramePr>
          <p:nvPr>
            <p:ph type="tbl" sz="quarter" idx="13"/>
            <p:extLst>
              <p:ext uri="{D42A27DB-BD31-4B8C-83A1-F6EECF244321}">
                <p14:modId xmlns:p14="http://schemas.microsoft.com/office/powerpoint/2010/main" val="844700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489647677"/>
                    </a:ext>
                  </a:extLst>
                </a:gridCol>
                <a:gridCol w="905255">
                  <a:extLst>
                    <a:ext uri="{9D8B030D-6E8A-4147-A177-3AD203B41FA5}">
                      <a16:colId xmlns:a16="http://schemas.microsoft.com/office/drawing/2014/main" val="831260836"/>
                    </a:ext>
                  </a:extLst>
                </a:gridCol>
                <a:gridCol w="246888">
                  <a:extLst>
                    <a:ext uri="{9D8B030D-6E8A-4147-A177-3AD203B41FA5}">
                      <a16:colId xmlns:a16="http://schemas.microsoft.com/office/drawing/2014/main" val="3954888352"/>
                    </a:ext>
                  </a:extLst>
                </a:gridCol>
                <a:gridCol w="208280">
                  <a:extLst>
                    <a:ext uri="{9D8B030D-6E8A-4147-A177-3AD203B41FA5}">
                      <a16:colId xmlns:a16="http://schemas.microsoft.com/office/drawing/2014/main" val="2756676601"/>
                    </a:ext>
                  </a:extLst>
                </a:gridCol>
                <a:gridCol w="208280">
                  <a:extLst>
                    <a:ext uri="{9D8B030D-6E8A-4147-A177-3AD203B41FA5}">
                      <a16:colId xmlns:a16="http://schemas.microsoft.com/office/drawing/2014/main" val="9168228"/>
                    </a:ext>
                  </a:extLst>
                </a:gridCol>
                <a:gridCol w="208280">
                  <a:extLst>
                    <a:ext uri="{9D8B030D-6E8A-4147-A177-3AD203B41FA5}">
                      <a16:colId xmlns:a16="http://schemas.microsoft.com/office/drawing/2014/main" val="2772545917"/>
                    </a:ext>
                  </a:extLst>
                </a:gridCol>
                <a:gridCol w="208280">
                  <a:extLst>
                    <a:ext uri="{9D8B030D-6E8A-4147-A177-3AD203B41FA5}">
                      <a16:colId xmlns:a16="http://schemas.microsoft.com/office/drawing/2014/main" val="2422373312"/>
                    </a:ext>
                  </a:extLst>
                </a:gridCol>
                <a:gridCol w="208280">
                  <a:extLst>
                    <a:ext uri="{9D8B030D-6E8A-4147-A177-3AD203B41FA5}">
                      <a16:colId xmlns:a16="http://schemas.microsoft.com/office/drawing/2014/main" val="4275456358"/>
                    </a:ext>
                  </a:extLst>
                </a:gridCol>
                <a:gridCol w="208280">
                  <a:extLst>
                    <a:ext uri="{9D8B030D-6E8A-4147-A177-3AD203B41FA5}">
                      <a16:colId xmlns:a16="http://schemas.microsoft.com/office/drawing/2014/main" val="1035433420"/>
                    </a:ext>
                  </a:extLst>
                </a:gridCol>
                <a:gridCol w="208280">
                  <a:extLst>
                    <a:ext uri="{9D8B030D-6E8A-4147-A177-3AD203B41FA5}">
                      <a16:colId xmlns:a16="http://schemas.microsoft.com/office/drawing/2014/main" val="3942597396"/>
                    </a:ext>
                  </a:extLst>
                </a:gridCol>
                <a:gridCol w="208280">
                  <a:extLst>
                    <a:ext uri="{9D8B030D-6E8A-4147-A177-3AD203B41FA5}">
                      <a16:colId xmlns:a16="http://schemas.microsoft.com/office/drawing/2014/main" val="1598230108"/>
                    </a:ext>
                  </a:extLst>
                </a:gridCol>
                <a:gridCol w="208280">
                  <a:extLst>
                    <a:ext uri="{9D8B030D-6E8A-4147-A177-3AD203B41FA5}">
                      <a16:colId xmlns:a16="http://schemas.microsoft.com/office/drawing/2014/main" val="2603125894"/>
                    </a:ext>
                  </a:extLst>
                </a:gridCol>
                <a:gridCol w="208280">
                  <a:extLst>
                    <a:ext uri="{9D8B030D-6E8A-4147-A177-3AD203B41FA5}">
                      <a16:colId xmlns:a16="http://schemas.microsoft.com/office/drawing/2014/main" val="1437598273"/>
                    </a:ext>
                  </a:extLst>
                </a:gridCol>
                <a:gridCol w="208280">
                  <a:extLst>
                    <a:ext uri="{9D8B030D-6E8A-4147-A177-3AD203B41FA5}">
                      <a16:colId xmlns:a16="http://schemas.microsoft.com/office/drawing/2014/main" val="3823018027"/>
                    </a:ext>
                  </a:extLst>
                </a:gridCol>
                <a:gridCol w="208280">
                  <a:extLst>
                    <a:ext uri="{9D8B030D-6E8A-4147-A177-3AD203B41FA5}">
                      <a16:colId xmlns:a16="http://schemas.microsoft.com/office/drawing/2014/main" val="3285187944"/>
                    </a:ext>
                  </a:extLst>
                </a:gridCol>
                <a:gridCol w="208280">
                  <a:extLst>
                    <a:ext uri="{9D8B030D-6E8A-4147-A177-3AD203B41FA5}">
                      <a16:colId xmlns:a16="http://schemas.microsoft.com/office/drawing/2014/main" val="77824747"/>
                    </a:ext>
                  </a:extLst>
                </a:gridCol>
                <a:gridCol w="208280">
                  <a:extLst>
                    <a:ext uri="{9D8B030D-6E8A-4147-A177-3AD203B41FA5}">
                      <a16:colId xmlns:a16="http://schemas.microsoft.com/office/drawing/2014/main" val="1448529547"/>
                    </a:ext>
                  </a:extLst>
                </a:gridCol>
                <a:gridCol w="208280">
                  <a:extLst>
                    <a:ext uri="{9D8B030D-6E8A-4147-A177-3AD203B41FA5}">
                      <a16:colId xmlns:a16="http://schemas.microsoft.com/office/drawing/2014/main" val="2044019763"/>
                    </a:ext>
                  </a:extLst>
                </a:gridCol>
                <a:gridCol w="208280">
                  <a:extLst>
                    <a:ext uri="{9D8B030D-6E8A-4147-A177-3AD203B41FA5}">
                      <a16:colId xmlns:a16="http://schemas.microsoft.com/office/drawing/2014/main" val="3110664555"/>
                    </a:ext>
                  </a:extLst>
                </a:gridCol>
                <a:gridCol w="208280">
                  <a:extLst>
                    <a:ext uri="{9D8B030D-6E8A-4147-A177-3AD203B41FA5}">
                      <a16:colId xmlns:a16="http://schemas.microsoft.com/office/drawing/2014/main" val="1490067223"/>
                    </a:ext>
                  </a:extLst>
                </a:gridCol>
                <a:gridCol w="208280">
                  <a:extLst>
                    <a:ext uri="{9D8B030D-6E8A-4147-A177-3AD203B41FA5}">
                      <a16:colId xmlns:a16="http://schemas.microsoft.com/office/drawing/2014/main" val="2282113936"/>
                    </a:ext>
                  </a:extLst>
                </a:gridCol>
                <a:gridCol w="208280">
                  <a:extLst>
                    <a:ext uri="{9D8B030D-6E8A-4147-A177-3AD203B41FA5}">
                      <a16:colId xmlns:a16="http://schemas.microsoft.com/office/drawing/2014/main" val="2029014479"/>
                    </a:ext>
                  </a:extLst>
                </a:gridCol>
                <a:gridCol w="208280">
                  <a:extLst>
                    <a:ext uri="{9D8B030D-6E8A-4147-A177-3AD203B41FA5}">
                      <a16:colId xmlns:a16="http://schemas.microsoft.com/office/drawing/2014/main" val="796980508"/>
                    </a:ext>
                  </a:extLst>
                </a:gridCol>
                <a:gridCol w="208280">
                  <a:extLst>
                    <a:ext uri="{9D8B030D-6E8A-4147-A177-3AD203B41FA5}">
                      <a16:colId xmlns:a16="http://schemas.microsoft.com/office/drawing/2014/main" val="2415217793"/>
                    </a:ext>
                  </a:extLst>
                </a:gridCol>
                <a:gridCol w="208280">
                  <a:extLst>
                    <a:ext uri="{9D8B030D-6E8A-4147-A177-3AD203B41FA5}">
                      <a16:colId xmlns:a16="http://schemas.microsoft.com/office/drawing/2014/main" val="3562600417"/>
                    </a:ext>
                  </a:extLst>
                </a:gridCol>
                <a:gridCol w="208280">
                  <a:extLst>
                    <a:ext uri="{9D8B030D-6E8A-4147-A177-3AD203B41FA5}">
                      <a16:colId xmlns:a16="http://schemas.microsoft.com/office/drawing/2014/main" val="3653729355"/>
                    </a:ext>
                  </a:extLst>
                </a:gridCol>
                <a:gridCol w="208280">
                  <a:extLst>
                    <a:ext uri="{9D8B030D-6E8A-4147-A177-3AD203B41FA5}">
                      <a16:colId xmlns:a16="http://schemas.microsoft.com/office/drawing/2014/main" val="328892620"/>
                    </a:ext>
                  </a:extLst>
                </a:gridCol>
                <a:gridCol w="208280">
                  <a:extLst>
                    <a:ext uri="{9D8B030D-6E8A-4147-A177-3AD203B41FA5}">
                      <a16:colId xmlns:a16="http://schemas.microsoft.com/office/drawing/2014/main" val="2643417006"/>
                    </a:ext>
                  </a:extLst>
                </a:gridCol>
                <a:gridCol w="208280">
                  <a:extLst>
                    <a:ext uri="{9D8B030D-6E8A-4147-A177-3AD203B41FA5}">
                      <a16:colId xmlns:a16="http://schemas.microsoft.com/office/drawing/2014/main" val="4230637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1380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- 2019-05-22 08:33:39 </a:t>
                      </a:r>
                      <a:r>
                        <a:rPr kumimoji="0" lang="en-US" sz="1000" b="0" i="0" u="none" strike="noStrike" kern="1200" cap="none" spc="0" normalizeH="0" baseline="0" noProof="0">
                          <a:ln>
                            <a:noFill/>
                          </a:ln>
                          <a:solidFill>
                            <a:prstClr val="black"/>
                          </a:solidFill>
                          <a:effectLst/>
                          <a:uLnTx/>
                          <a:uFillTx/>
                          <a:latin typeface="+mn-lt"/>
                          <a:ea typeface="+mn-ea"/>
                          <a:cs typeface="+mn-cs"/>
                        </a:rPr>
                        <a:t> 
 Why is the design of our new compounder generation COMPEO so revolutionary? Find out in the newest installment of our executive video series, where Marko Stähler, COO of BUSS, explains the well thought out concept of COMPEO. From the versatile process technology that combines multiple flight elements in one, to the state-of-the-art discharge unit that works for several applications simultaneously. Simply put, COMPEO is incredibly different!
More information on COMPEO: https://bit.ly/2WSqtln
#compeo #compounding #compounder #compounds #machine #design #kneading #technology #processtechnology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https://scontent.xx.fbcdn.net/v/t15.5256-10/s720x720/59830941_825036797870675_2508295479645700096_n.jpg?_nc_cat=100&amp;_nc_oc=AQnd760mMTnCbaNpzOiYzzypbN3Nk2vUJk7K350SdPlPTJRVOPEuw8-gZsO26yOB_0M&amp;_nc_ht=scontent.xx&amp;oh=7b227681ac296489c5cc5e8318b7a55d&amp;oe=5DBD822B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08:27:10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95723065"/>
                  </a:ext>
                </a:extLst>
              </a:tr>
            </a:tbl>
          </a:graphicData>
        </a:graphic>
      </p:graphicFrame>
      <p:sp>
        <p:nvSpPr>
          <p:cNvPr id="4" name="Text Placeholder 3">
            <a:extLst>
              <a:ext uri="{FF2B5EF4-FFF2-40B4-BE49-F238E27FC236}">
                <a16:creationId xmlns:a16="http://schemas.microsoft.com/office/drawing/2014/main" id="{B5B85D74-DD29-411F-AD0D-B35E57A1228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770908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2AD4B-BE05-4FAB-B7BA-8ABA54862631}"/>
              </a:ext>
            </a:extLst>
          </p:cNvPr>
          <p:cNvSpPr>
            <a:spLocks noGrp="1"/>
          </p:cNvSpPr>
          <p:nvPr>
            <p:ph type="title"/>
          </p:nvPr>
        </p:nvSpPr>
        <p:spPr/>
        <p:txBody>
          <a:bodyPr/>
          <a:lstStyle/>
          <a:p>
            <a:r>
              <a:rPr lang="en-US"/>
              <a:t>Facebook Own Posts Table | BUSS - 8 of 14</a:t>
            </a:r>
          </a:p>
        </p:txBody>
      </p:sp>
      <p:graphicFrame>
        <p:nvGraphicFramePr>
          <p:cNvPr id="5" name="Table Placeholder 4">
            <a:extLst>
              <a:ext uri="{FF2B5EF4-FFF2-40B4-BE49-F238E27FC236}">
                <a16:creationId xmlns:a16="http://schemas.microsoft.com/office/drawing/2014/main" id="{C3690D37-7AA5-4316-AF07-45FF32AB8407}"/>
              </a:ext>
            </a:extLst>
          </p:cNvPr>
          <p:cNvGraphicFramePr>
            <a:graphicFrameLocks noGrp="1"/>
          </p:cNvGraphicFramePr>
          <p:nvPr>
            <p:ph type="tbl" sz="quarter" idx="13"/>
            <p:extLst>
              <p:ext uri="{D42A27DB-BD31-4B8C-83A1-F6EECF244321}">
                <p14:modId xmlns:p14="http://schemas.microsoft.com/office/powerpoint/2010/main" val="358557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60286383"/>
                    </a:ext>
                  </a:extLst>
                </a:gridCol>
                <a:gridCol w="905255">
                  <a:extLst>
                    <a:ext uri="{9D8B030D-6E8A-4147-A177-3AD203B41FA5}">
                      <a16:colId xmlns:a16="http://schemas.microsoft.com/office/drawing/2014/main" val="632280282"/>
                    </a:ext>
                  </a:extLst>
                </a:gridCol>
                <a:gridCol w="246888">
                  <a:extLst>
                    <a:ext uri="{9D8B030D-6E8A-4147-A177-3AD203B41FA5}">
                      <a16:colId xmlns:a16="http://schemas.microsoft.com/office/drawing/2014/main" val="2573880246"/>
                    </a:ext>
                  </a:extLst>
                </a:gridCol>
                <a:gridCol w="208280">
                  <a:extLst>
                    <a:ext uri="{9D8B030D-6E8A-4147-A177-3AD203B41FA5}">
                      <a16:colId xmlns:a16="http://schemas.microsoft.com/office/drawing/2014/main" val="205677731"/>
                    </a:ext>
                  </a:extLst>
                </a:gridCol>
                <a:gridCol w="208280">
                  <a:extLst>
                    <a:ext uri="{9D8B030D-6E8A-4147-A177-3AD203B41FA5}">
                      <a16:colId xmlns:a16="http://schemas.microsoft.com/office/drawing/2014/main" val="3371689207"/>
                    </a:ext>
                  </a:extLst>
                </a:gridCol>
                <a:gridCol w="208280">
                  <a:extLst>
                    <a:ext uri="{9D8B030D-6E8A-4147-A177-3AD203B41FA5}">
                      <a16:colId xmlns:a16="http://schemas.microsoft.com/office/drawing/2014/main" val="4181258131"/>
                    </a:ext>
                  </a:extLst>
                </a:gridCol>
                <a:gridCol w="208280">
                  <a:extLst>
                    <a:ext uri="{9D8B030D-6E8A-4147-A177-3AD203B41FA5}">
                      <a16:colId xmlns:a16="http://schemas.microsoft.com/office/drawing/2014/main" val="1152308243"/>
                    </a:ext>
                  </a:extLst>
                </a:gridCol>
                <a:gridCol w="208280">
                  <a:extLst>
                    <a:ext uri="{9D8B030D-6E8A-4147-A177-3AD203B41FA5}">
                      <a16:colId xmlns:a16="http://schemas.microsoft.com/office/drawing/2014/main" val="1123161608"/>
                    </a:ext>
                  </a:extLst>
                </a:gridCol>
                <a:gridCol w="208280">
                  <a:extLst>
                    <a:ext uri="{9D8B030D-6E8A-4147-A177-3AD203B41FA5}">
                      <a16:colId xmlns:a16="http://schemas.microsoft.com/office/drawing/2014/main" val="4199321630"/>
                    </a:ext>
                  </a:extLst>
                </a:gridCol>
                <a:gridCol w="208280">
                  <a:extLst>
                    <a:ext uri="{9D8B030D-6E8A-4147-A177-3AD203B41FA5}">
                      <a16:colId xmlns:a16="http://schemas.microsoft.com/office/drawing/2014/main" val="285149610"/>
                    </a:ext>
                  </a:extLst>
                </a:gridCol>
                <a:gridCol w="208280">
                  <a:extLst>
                    <a:ext uri="{9D8B030D-6E8A-4147-A177-3AD203B41FA5}">
                      <a16:colId xmlns:a16="http://schemas.microsoft.com/office/drawing/2014/main" val="3659801205"/>
                    </a:ext>
                  </a:extLst>
                </a:gridCol>
                <a:gridCol w="208280">
                  <a:extLst>
                    <a:ext uri="{9D8B030D-6E8A-4147-A177-3AD203B41FA5}">
                      <a16:colId xmlns:a16="http://schemas.microsoft.com/office/drawing/2014/main" val="4271485842"/>
                    </a:ext>
                  </a:extLst>
                </a:gridCol>
                <a:gridCol w="208280">
                  <a:extLst>
                    <a:ext uri="{9D8B030D-6E8A-4147-A177-3AD203B41FA5}">
                      <a16:colId xmlns:a16="http://schemas.microsoft.com/office/drawing/2014/main" val="2247763073"/>
                    </a:ext>
                  </a:extLst>
                </a:gridCol>
                <a:gridCol w="208280">
                  <a:extLst>
                    <a:ext uri="{9D8B030D-6E8A-4147-A177-3AD203B41FA5}">
                      <a16:colId xmlns:a16="http://schemas.microsoft.com/office/drawing/2014/main" val="4276739163"/>
                    </a:ext>
                  </a:extLst>
                </a:gridCol>
                <a:gridCol w="208280">
                  <a:extLst>
                    <a:ext uri="{9D8B030D-6E8A-4147-A177-3AD203B41FA5}">
                      <a16:colId xmlns:a16="http://schemas.microsoft.com/office/drawing/2014/main" val="1458643759"/>
                    </a:ext>
                  </a:extLst>
                </a:gridCol>
                <a:gridCol w="208280">
                  <a:extLst>
                    <a:ext uri="{9D8B030D-6E8A-4147-A177-3AD203B41FA5}">
                      <a16:colId xmlns:a16="http://schemas.microsoft.com/office/drawing/2014/main" val="3242058667"/>
                    </a:ext>
                  </a:extLst>
                </a:gridCol>
                <a:gridCol w="208280">
                  <a:extLst>
                    <a:ext uri="{9D8B030D-6E8A-4147-A177-3AD203B41FA5}">
                      <a16:colId xmlns:a16="http://schemas.microsoft.com/office/drawing/2014/main" val="2862735842"/>
                    </a:ext>
                  </a:extLst>
                </a:gridCol>
                <a:gridCol w="208280">
                  <a:extLst>
                    <a:ext uri="{9D8B030D-6E8A-4147-A177-3AD203B41FA5}">
                      <a16:colId xmlns:a16="http://schemas.microsoft.com/office/drawing/2014/main" val="1872340105"/>
                    </a:ext>
                  </a:extLst>
                </a:gridCol>
                <a:gridCol w="208280">
                  <a:extLst>
                    <a:ext uri="{9D8B030D-6E8A-4147-A177-3AD203B41FA5}">
                      <a16:colId xmlns:a16="http://schemas.microsoft.com/office/drawing/2014/main" val="2916746480"/>
                    </a:ext>
                  </a:extLst>
                </a:gridCol>
                <a:gridCol w="208280">
                  <a:extLst>
                    <a:ext uri="{9D8B030D-6E8A-4147-A177-3AD203B41FA5}">
                      <a16:colId xmlns:a16="http://schemas.microsoft.com/office/drawing/2014/main" val="109268138"/>
                    </a:ext>
                  </a:extLst>
                </a:gridCol>
                <a:gridCol w="208280">
                  <a:extLst>
                    <a:ext uri="{9D8B030D-6E8A-4147-A177-3AD203B41FA5}">
                      <a16:colId xmlns:a16="http://schemas.microsoft.com/office/drawing/2014/main" val="3754161656"/>
                    </a:ext>
                  </a:extLst>
                </a:gridCol>
                <a:gridCol w="208280">
                  <a:extLst>
                    <a:ext uri="{9D8B030D-6E8A-4147-A177-3AD203B41FA5}">
                      <a16:colId xmlns:a16="http://schemas.microsoft.com/office/drawing/2014/main" val="3920818516"/>
                    </a:ext>
                  </a:extLst>
                </a:gridCol>
                <a:gridCol w="208280">
                  <a:extLst>
                    <a:ext uri="{9D8B030D-6E8A-4147-A177-3AD203B41FA5}">
                      <a16:colId xmlns:a16="http://schemas.microsoft.com/office/drawing/2014/main" val="3695420874"/>
                    </a:ext>
                  </a:extLst>
                </a:gridCol>
                <a:gridCol w="208280">
                  <a:extLst>
                    <a:ext uri="{9D8B030D-6E8A-4147-A177-3AD203B41FA5}">
                      <a16:colId xmlns:a16="http://schemas.microsoft.com/office/drawing/2014/main" val="682331483"/>
                    </a:ext>
                  </a:extLst>
                </a:gridCol>
                <a:gridCol w="208280">
                  <a:extLst>
                    <a:ext uri="{9D8B030D-6E8A-4147-A177-3AD203B41FA5}">
                      <a16:colId xmlns:a16="http://schemas.microsoft.com/office/drawing/2014/main" val="3820614289"/>
                    </a:ext>
                  </a:extLst>
                </a:gridCol>
                <a:gridCol w="208280">
                  <a:extLst>
                    <a:ext uri="{9D8B030D-6E8A-4147-A177-3AD203B41FA5}">
                      <a16:colId xmlns:a16="http://schemas.microsoft.com/office/drawing/2014/main" val="2485787106"/>
                    </a:ext>
                  </a:extLst>
                </a:gridCol>
                <a:gridCol w="208280">
                  <a:extLst>
                    <a:ext uri="{9D8B030D-6E8A-4147-A177-3AD203B41FA5}">
                      <a16:colId xmlns:a16="http://schemas.microsoft.com/office/drawing/2014/main" val="3500847677"/>
                    </a:ext>
                  </a:extLst>
                </a:gridCol>
                <a:gridCol w="208280">
                  <a:extLst>
                    <a:ext uri="{9D8B030D-6E8A-4147-A177-3AD203B41FA5}">
                      <a16:colId xmlns:a16="http://schemas.microsoft.com/office/drawing/2014/main" val="3380551005"/>
                    </a:ext>
                  </a:extLst>
                </a:gridCol>
                <a:gridCol w="208280">
                  <a:extLst>
                    <a:ext uri="{9D8B030D-6E8A-4147-A177-3AD203B41FA5}">
                      <a16:colId xmlns:a16="http://schemas.microsoft.com/office/drawing/2014/main" val="3534769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02539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- 2019-05-17 11:26:07 </a:t>
                      </a:r>
                      <a:r>
                        <a:rPr kumimoji="0" lang="en-US" sz="1000" b="0" i="0" u="none" strike="noStrike" kern="1200" cap="none" spc="0" normalizeH="0" baseline="0" noProof="0">
                          <a:ln>
                            <a:noFill/>
                          </a:ln>
                          <a:solidFill>
                            <a:prstClr val="black"/>
                          </a:solidFill>
                          <a:effectLst/>
                          <a:uLnTx/>
                          <a:uFillTx/>
                          <a:latin typeface="+mn-lt"/>
                          <a:ea typeface="+mn-ea"/>
                          <a:cs typeface="+mn-cs"/>
                        </a:rPr>
                        <a:t> 
 In our daily lives, plastics are everywhere, from furniture to construction, cables to medical devices, paint, pipes, even textiles. One area, where we prefer not to have too much plastics, is our food! Luckily, there are bioplastics, which can be degraded by naturally occurring microorganisms to water and CO2. Bioplastics compounding often requires the careful incorporation of fibres, fillers and additives with multiple metering of dry ingredient streams as well as the injection of liquid additives at defined positions in the compounder. Thanks to our new COMPEO`s modular design, this can be easily achieved!
Read more about bioplastics compounding here: https://bit.ly/2VJXBiL
#compounding #bioplastics #biodegradable #plastics #polymer #compounder #compoundingtechnology #compeo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https://scontent.xx.fbcdn.net/v/t1.0-9/s720x720/60349258_2343303895692994_2231304371482656768_o.jpg?_nc_cat=101&amp;_nc_oc=AQn9nLpjLpIVKp4LjQDNCjrU9v0X9ola1zC1cRTcD1qBwhiO_EmCQ8XBefzC1-Vf1FQ&amp;_nc_ht=scontent.xx&amp;oh=537685692c60b7391b34f237e3b5289a&amp;oe=5D9416BF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06/16/2019 08:30:17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62388742"/>
                  </a:ext>
                </a:extLst>
              </a:tr>
            </a:tbl>
          </a:graphicData>
        </a:graphic>
      </p:graphicFrame>
      <p:sp>
        <p:nvSpPr>
          <p:cNvPr id="4" name="Text Placeholder 3">
            <a:extLst>
              <a:ext uri="{FF2B5EF4-FFF2-40B4-BE49-F238E27FC236}">
                <a16:creationId xmlns:a16="http://schemas.microsoft.com/office/drawing/2014/main" id="{281F2681-DD57-4700-BFD3-229E9F6D8840}"/>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256049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0320E-48C4-431D-9202-10FD58BD2DA1}"/>
              </a:ext>
            </a:extLst>
          </p:cNvPr>
          <p:cNvSpPr>
            <a:spLocks noGrp="1"/>
          </p:cNvSpPr>
          <p:nvPr>
            <p:ph type="title"/>
          </p:nvPr>
        </p:nvSpPr>
        <p:spPr/>
        <p:txBody>
          <a:bodyPr/>
          <a:lstStyle/>
          <a:p>
            <a:r>
              <a:rPr lang="en-US"/>
              <a:t>Facebook Own Posts Table | BUSS - 9 of 14</a:t>
            </a:r>
          </a:p>
        </p:txBody>
      </p:sp>
      <p:graphicFrame>
        <p:nvGraphicFramePr>
          <p:cNvPr id="5" name="Table Placeholder 4">
            <a:extLst>
              <a:ext uri="{FF2B5EF4-FFF2-40B4-BE49-F238E27FC236}">
                <a16:creationId xmlns:a16="http://schemas.microsoft.com/office/drawing/2014/main" id="{C2E9975E-0132-453C-A2F1-D9539D19CB8A}"/>
              </a:ext>
            </a:extLst>
          </p:cNvPr>
          <p:cNvGraphicFramePr>
            <a:graphicFrameLocks noGrp="1"/>
          </p:cNvGraphicFramePr>
          <p:nvPr>
            <p:ph type="tbl" sz="quarter" idx="13"/>
            <p:extLst>
              <p:ext uri="{D42A27DB-BD31-4B8C-83A1-F6EECF244321}">
                <p14:modId xmlns:p14="http://schemas.microsoft.com/office/powerpoint/2010/main" val="12438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49106275"/>
                    </a:ext>
                  </a:extLst>
                </a:gridCol>
                <a:gridCol w="905255">
                  <a:extLst>
                    <a:ext uri="{9D8B030D-6E8A-4147-A177-3AD203B41FA5}">
                      <a16:colId xmlns:a16="http://schemas.microsoft.com/office/drawing/2014/main" val="1297661133"/>
                    </a:ext>
                  </a:extLst>
                </a:gridCol>
                <a:gridCol w="246888">
                  <a:extLst>
                    <a:ext uri="{9D8B030D-6E8A-4147-A177-3AD203B41FA5}">
                      <a16:colId xmlns:a16="http://schemas.microsoft.com/office/drawing/2014/main" val="1137817722"/>
                    </a:ext>
                  </a:extLst>
                </a:gridCol>
                <a:gridCol w="208280">
                  <a:extLst>
                    <a:ext uri="{9D8B030D-6E8A-4147-A177-3AD203B41FA5}">
                      <a16:colId xmlns:a16="http://schemas.microsoft.com/office/drawing/2014/main" val="1485763429"/>
                    </a:ext>
                  </a:extLst>
                </a:gridCol>
                <a:gridCol w="208280">
                  <a:extLst>
                    <a:ext uri="{9D8B030D-6E8A-4147-A177-3AD203B41FA5}">
                      <a16:colId xmlns:a16="http://schemas.microsoft.com/office/drawing/2014/main" val="2151937943"/>
                    </a:ext>
                  </a:extLst>
                </a:gridCol>
                <a:gridCol w="208280">
                  <a:extLst>
                    <a:ext uri="{9D8B030D-6E8A-4147-A177-3AD203B41FA5}">
                      <a16:colId xmlns:a16="http://schemas.microsoft.com/office/drawing/2014/main" val="1043513865"/>
                    </a:ext>
                  </a:extLst>
                </a:gridCol>
                <a:gridCol w="208280">
                  <a:extLst>
                    <a:ext uri="{9D8B030D-6E8A-4147-A177-3AD203B41FA5}">
                      <a16:colId xmlns:a16="http://schemas.microsoft.com/office/drawing/2014/main" val="530443130"/>
                    </a:ext>
                  </a:extLst>
                </a:gridCol>
                <a:gridCol w="208280">
                  <a:extLst>
                    <a:ext uri="{9D8B030D-6E8A-4147-A177-3AD203B41FA5}">
                      <a16:colId xmlns:a16="http://schemas.microsoft.com/office/drawing/2014/main" val="2062446001"/>
                    </a:ext>
                  </a:extLst>
                </a:gridCol>
                <a:gridCol w="208280">
                  <a:extLst>
                    <a:ext uri="{9D8B030D-6E8A-4147-A177-3AD203B41FA5}">
                      <a16:colId xmlns:a16="http://schemas.microsoft.com/office/drawing/2014/main" val="1100431460"/>
                    </a:ext>
                  </a:extLst>
                </a:gridCol>
                <a:gridCol w="208280">
                  <a:extLst>
                    <a:ext uri="{9D8B030D-6E8A-4147-A177-3AD203B41FA5}">
                      <a16:colId xmlns:a16="http://schemas.microsoft.com/office/drawing/2014/main" val="2726619044"/>
                    </a:ext>
                  </a:extLst>
                </a:gridCol>
                <a:gridCol w="208280">
                  <a:extLst>
                    <a:ext uri="{9D8B030D-6E8A-4147-A177-3AD203B41FA5}">
                      <a16:colId xmlns:a16="http://schemas.microsoft.com/office/drawing/2014/main" val="67524197"/>
                    </a:ext>
                  </a:extLst>
                </a:gridCol>
                <a:gridCol w="208280">
                  <a:extLst>
                    <a:ext uri="{9D8B030D-6E8A-4147-A177-3AD203B41FA5}">
                      <a16:colId xmlns:a16="http://schemas.microsoft.com/office/drawing/2014/main" val="3963532392"/>
                    </a:ext>
                  </a:extLst>
                </a:gridCol>
                <a:gridCol w="208280">
                  <a:extLst>
                    <a:ext uri="{9D8B030D-6E8A-4147-A177-3AD203B41FA5}">
                      <a16:colId xmlns:a16="http://schemas.microsoft.com/office/drawing/2014/main" val="1117568560"/>
                    </a:ext>
                  </a:extLst>
                </a:gridCol>
                <a:gridCol w="208280">
                  <a:extLst>
                    <a:ext uri="{9D8B030D-6E8A-4147-A177-3AD203B41FA5}">
                      <a16:colId xmlns:a16="http://schemas.microsoft.com/office/drawing/2014/main" val="3457277489"/>
                    </a:ext>
                  </a:extLst>
                </a:gridCol>
                <a:gridCol w="208280">
                  <a:extLst>
                    <a:ext uri="{9D8B030D-6E8A-4147-A177-3AD203B41FA5}">
                      <a16:colId xmlns:a16="http://schemas.microsoft.com/office/drawing/2014/main" val="2297364794"/>
                    </a:ext>
                  </a:extLst>
                </a:gridCol>
                <a:gridCol w="208280">
                  <a:extLst>
                    <a:ext uri="{9D8B030D-6E8A-4147-A177-3AD203B41FA5}">
                      <a16:colId xmlns:a16="http://schemas.microsoft.com/office/drawing/2014/main" val="642828526"/>
                    </a:ext>
                  </a:extLst>
                </a:gridCol>
                <a:gridCol w="208280">
                  <a:extLst>
                    <a:ext uri="{9D8B030D-6E8A-4147-A177-3AD203B41FA5}">
                      <a16:colId xmlns:a16="http://schemas.microsoft.com/office/drawing/2014/main" val="1166821462"/>
                    </a:ext>
                  </a:extLst>
                </a:gridCol>
                <a:gridCol w="208280">
                  <a:extLst>
                    <a:ext uri="{9D8B030D-6E8A-4147-A177-3AD203B41FA5}">
                      <a16:colId xmlns:a16="http://schemas.microsoft.com/office/drawing/2014/main" val="2174525120"/>
                    </a:ext>
                  </a:extLst>
                </a:gridCol>
                <a:gridCol w="208280">
                  <a:extLst>
                    <a:ext uri="{9D8B030D-6E8A-4147-A177-3AD203B41FA5}">
                      <a16:colId xmlns:a16="http://schemas.microsoft.com/office/drawing/2014/main" val="16433711"/>
                    </a:ext>
                  </a:extLst>
                </a:gridCol>
                <a:gridCol w="208280">
                  <a:extLst>
                    <a:ext uri="{9D8B030D-6E8A-4147-A177-3AD203B41FA5}">
                      <a16:colId xmlns:a16="http://schemas.microsoft.com/office/drawing/2014/main" val="3182273122"/>
                    </a:ext>
                  </a:extLst>
                </a:gridCol>
                <a:gridCol w="208280">
                  <a:extLst>
                    <a:ext uri="{9D8B030D-6E8A-4147-A177-3AD203B41FA5}">
                      <a16:colId xmlns:a16="http://schemas.microsoft.com/office/drawing/2014/main" val="1252115333"/>
                    </a:ext>
                  </a:extLst>
                </a:gridCol>
                <a:gridCol w="208280">
                  <a:extLst>
                    <a:ext uri="{9D8B030D-6E8A-4147-A177-3AD203B41FA5}">
                      <a16:colId xmlns:a16="http://schemas.microsoft.com/office/drawing/2014/main" val="497376838"/>
                    </a:ext>
                  </a:extLst>
                </a:gridCol>
                <a:gridCol w="208280">
                  <a:extLst>
                    <a:ext uri="{9D8B030D-6E8A-4147-A177-3AD203B41FA5}">
                      <a16:colId xmlns:a16="http://schemas.microsoft.com/office/drawing/2014/main" val="2603435237"/>
                    </a:ext>
                  </a:extLst>
                </a:gridCol>
                <a:gridCol w="208280">
                  <a:extLst>
                    <a:ext uri="{9D8B030D-6E8A-4147-A177-3AD203B41FA5}">
                      <a16:colId xmlns:a16="http://schemas.microsoft.com/office/drawing/2014/main" val="2952601140"/>
                    </a:ext>
                  </a:extLst>
                </a:gridCol>
                <a:gridCol w="208280">
                  <a:extLst>
                    <a:ext uri="{9D8B030D-6E8A-4147-A177-3AD203B41FA5}">
                      <a16:colId xmlns:a16="http://schemas.microsoft.com/office/drawing/2014/main" val="1762911754"/>
                    </a:ext>
                  </a:extLst>
                </a:gridCol>
                <a:gridCol w="208280">
                  <a:extLst>
                    <a:ext uri="{9D8B030D-6E8A-4147-A177-3AD203B41FA5}">
                      <a16:colId xmlns:a16="http://schemas.microsoft.com/office/drawing/2014/main" val="2782238312"/>
                    </a:ext>
                  </a:extLst>
                </a:gridCol>
                <a:gridCol w="208280">
                  <a:extLst>
                    <a:ext uri="{9D8B030D-6E8A-4147-A177-3AD203B41FA5}">
                      <a16:colId xmlns:a16="http://schemas.microsoft.com/office/drawing/2014/main" val="3034156956"/>
                    </a:ext>
                  </a:extLst>
                </a:gridCol>
                <a:gridCol w="208280">
                  <a:extLst>
                    <a:ext uri="{9D8B030D-6E8A-4147-A177-3AD203B41FA5}">
                      <a16:colId xmlns:a16="http://schemas.microsoft.com/office/drawing/2014/main" val="2996102875"/>
                    </a:ext>
                  </a:extLst>
                </a:gridCol>
                <a:gridCol w="208280">
                  <a:extLst>
                    <a:ext uri="{9D8B030D-6E8A-4147-A177-3AD203B41FA5}">
                      <a16:colId xmlns:a16="http://schemas.microsoft.com/office/drawing/2014/main" val="207928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3868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- 2019-05-08 14:42:55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COMPEO! Has it really been one full year, since we launched our new state-of-the-art compounder generation COMPEO at the NPE in Orlando, Florida? Time passed by so quickly! Today, we are back in the United States. A different city, a different tradefair, but our BUSS team shows the same excitement to present COMPEO to the public. If you are also at the Compounding World Expo in Cleveland, Ohio, come visit us at booth A324!
To all our employees, customers, suppliers and business partners: thank you for being part of our journey during the last year! We are excited to see, what is next for COMPEO!
Read more about COMPEO here: https://bit.ly/2H8deaF
#compounding #compounder #cokneader #kneader #compeo #compoundingworld #polymer #plastics #compound #compoundingtechnology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https://scontent.xx.fbcdn.net/v/t1.0-9/s720x720/59849515_2328049053885145_7768472103220674560_o.jpg?_nc_cat=101&amp;_nc_oc=AQkkkzm_V5eMrrvIZuCEf9GS246nb2JtzM5UhXzEIB8i5wUrkKoZJ9UKw6NXYpqHb9k&amp;_nc_ht=scontent.xx&amp;oh=64b0291847b7b33635cf2cea0a614df7&amp;oe=5D894673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14:12:40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826183"/>
                  </a:ext>
                </a:extLst>
              </a:tr>
            </a:tbl>
          </a:graphicData>
        </a:graphic>
      </p:graphicFrame>
      <p:sp>
        <p:nvSpPr>
          <p:cNvPr id="4" name="Text Placeholder 3">
            <a:extLst>
              <a:ext uri="{FF2B5EF4-FFF2-40B4-BE49-F238E27FC236}">
                <a16:creationId xmlns:a16="http://schemas.microsoft.com/office/drawing/2014/main" id="{17530595-B8B7-4E4C-8A07-B14CEB6F11C6}"/>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568710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7A1EE-605D-44C2-B646-A1400C0ACC91}"/>
              </a:ext>
            </a:extLst>
          </p:cNvPr>
          <p:cNvSpPr>
            <a:spLocks noGrp="1"/>
          </p:cNvSpPr>
          <p:nvPr>
            <p:ph type="title"/>
          </p:nvPr>
        </p:nvSpPr>
        <p:spPr/>
        <p:txBody>
          <a:bodyPr/>
          <a:lstStyle/>
          <a:p>
            <a:r>
              <a:rPr lang="en-US"/>
              <a:t>Facebook Own Posts Table | BUSS - 10 of 14</a:t>
            </a:r>
          </a:p>
        </p:txBody>
      </p:sp>
      <p:graphicFrame>
        <p:nvGraphicFramePr>
          <p:cNvPr id="5" name="Table Placeholder 4">
            <a:extLst>
              <a:ext uri="{FF2B5EF4-FFF2-40B4-BE49-F238E27FC236}">
                <a16:creationId xmlns:a16="http://schemas.microsoft.com/office/drawing/2014/main" id="{6DA2C6F2-0ACF-424C-BF7C-81B2F579CBF5}"/>
              </a:ext>
            </a:extLst>
          </p:cNvPr>
          <p:cNvGraphicFramePr>
            <a:graphicFrameLocks noGrp="1"/>
          </p:cNvGraphicFramePr>
          <p:nvPr>
            <p:ph type="tbl" sz="quarter" idx="13"/>
            <p:extLst>
              <p:ext uri="{D42A27DB-BD31-4B8C-83A1-F6EECF244321}">
                <p14:modId xmlns:p14="http://schemas.microsoft.com/office/powerpoint/2010/main" val="2274490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046941921"/>
                    </a:ext>
                  </a:extLst>
                </a:gridCol>
                <a:gridCol w="905255">
                  <a:extLst>
                    <a:ext uri="{9D8B030D-6E8A-4147-A177-3AD203B41FA5}">
                      <a16:colId xmlns:a16="http://schemas.microsoft.com/office/drawing/2014/main" val="3807533818"/>
                    </a:ext>
                  </a:extLst>
                </a:gridCol>
                <a:gridCol w="246888">
                  <a:extLst>
                    <a:ext uri="{9D8B030D-6E8A-4147-A177-3AD203B41FA5}">
                      <a16:colId xmlns:a16="http://schemas.microsoft.com/office/drawing/2014/main" val="1107038209"/>
                    </a:ext>
                  </a:extLst>
                </a:gridCol>
                <a:gridCol w="208280">
                  <a:extLst>
                    <a:ext uri="{9D8B030D-6E8A-4147-A177-3AD203B41FA5}">
                      <a16:colId xmlns:a16="http://schemas.microsoft.com/office/drawing/2014/main" val="2298790035"/>
                    </a:ext>
                  </a:extLst>
                </a:gridCol>
                <a:gridCol w="208280">
                  <a:extLst>
                    <a:ext uri="{9D8B030D-6E8A-4147-A177-3AD203B41FA5}">
                      <a16:colId xmlns:a16="http://schemas.microsoft.com/office/drawing/2014/main" val="3728801612"/>
                    </a:ext>
                  </a:extLst>
                </a:gridCol>
                <a:gridCol w="208280">
                  <a:extLst>
                    <a:ext uri="{9D8B030D-6E8A-4147-A177-3AD203B41FA5}">
                      <a16:colId xmlns:a16="http://schemas.microsoft.com/office/drawing/2014/main" val="2227404846"/>
                    </a:ext>
                  </a:extLst>
                </a:gridCol>
                <a:gridCol w="208280">
                  <a:extLst>
                    <a:ext uri="{9D8B030D-6E8A-4147-A177-3AD203B41FA5}">
                      <a16:colId xmlns:a16="http://schemas.microsoft.com/office/drawing/2014/main" val="2106931326"/>
                    </a:ext>
                  </a:extLst>
                </a:gridCol>
                <a:gridCol w="208280">
                  <a:extLst>
                    <a:ext uri="{9D8B030D-6E8A-4147-A177-3AD203B41FA5}">
                      <a16:colId xmlns:a16="http://schemas.microsoft.com/office/drawing/2014/main" val="2436393998"/>
                    </a:ext>
                  </a:extLst>
                </a:gridCol>
                <a:gridCol w="208280">
                  <a:extLst>
                    <a:ext uri="{9D8B030D-6E8A-4147-A177-3AD203B41FA5}">
                      <a16:colId xmlns:a16="http://schemas.microsoft.com/office/drawing/2014/main" val="1457240162"/>
                    </a:ext>
                  </a:extLst>
                </a:gridCol>
                <a:gridCol w="208280">
                  <a:extLst>
                    <a:ext uri="{9D8B030D-6E8A-4147-A177-3AD203B41FA5}">
                      <a16:colId xmlns:a16="http://schemas.microsoft.com/office/drawing/2014/main" val="3580860499"/>
                    </a:ext>
                  </a:extLst>
                </a:gridCol>
                <a:gridCol w="208280">
                  <a:extLst>
                    <a:ext uri="{9D8B030D-6E8A-4147-A177-3AD203B41FA5}">
                      <a16:colId xmlns:a16="http://schemas.microsoft.com/office/drawing/2014/main" val="2303788086"/>
                    </a:ext>
                  </a:extLst>
                </a:gridCol>
                <a:gridCol w="208280">
                  <a:extLst>
                    <a:ext uri="{9D8B030D-6E8A-4147-A177-3AD203B41FA5}">
                      <a16:colId xmlns:a16="http://schemas.microsoft.com/office/drawing/2014/main" val="3475365936"/>
                    </a:ext>
                  </a:extLst>
                </a:gridCol>
                <a:gridCol w="208280">
                  <a:extLst>
                    <a:ext uri="{9D8B030D-6E8A-4147-A177-3AD203B41FA5}">
                      <a16:colId xmlns:a16="http://schemas.microsoft.com/office/drawing/2014/main" val="1145410382"/>
                    </a:ext>
                  </a:extLst>
                </a:gridCol>
                <a:gridCol w="208280">
                  <a:extLst>
                    <a:ext uri="{9D8B030D-6E8A-4147-A177-3AD203B41FA5}">
                      <a16:colId xmlns:a16="http://schemas.microsoft.com/office/drawing/2014/main" val="2184865910"/>
                    </a:ext>
                  </a:extLst>
                </a:gridCol>
                <a:gridCol w="208280">
                  <a:extLst>
                    <a:ext uri="{9D8B030D-6E8A-4147-A177-3AD203B41FA5}">
                      <a16:colId xmlns:a16="http://schemas.microsoft.com/office/drawing/2014/main" val="1745656141"/>
                    </a:ext>
                  </a:extLst>
                </a:gridCol>
                <a:gridCol w="208280">
                  <a:extLst>
                    <a:ext uri="{9D8B030D-6E8A-4147-A177-3AD203B41FA5}">
                      <a16:colId xmlns:a16="http://schemas.microsoft.com/office/drawing/2014/main" val="319204917"/>
                    </a:ext>
                  </a:extLst>
                </a:gridCol>
                <a:gridCol w="208280">
                  <a:extLst>
                    <a:ext uri="{9D8B030D-6E8A-4147-A177-3AD203B41FA5}">
                      <a16:colId xmlns:a16="http://schemas.microsoft.com/office/drawing/2014/main" val="403557504"/>
                    </a:ext>
                  </a:extLst>
                </a:gridCol>
                <a:gridCol w="208280">
                  <a:extLst>
                    <a:ext uri="{9D8B030D-6E8A-4147-A177-3AD203B41FA5}">
                      <a16:colId xmlns:a16="http://schemas.microsoft.com/office/drawing/2014/main" val="3882963911"/>
                    </a:ext>
                  </a:extLst>
                </a:gridCol>
                <a:gridCol w="208280">
                  <a:extLst>
                    <a:ext uri="{9D8B030D-6E8A-4147-A177-3AD203B41FA5}">
                      <a16:colId xmlns:a16="http://schemas.microsoft.com/office/drawing/2014/main" val="1399386900"/>
                    </a:ext>
                  </a:extLst>
                </a:gridCol>
                <a:gridCol w="208280">
                  <a:extLst>
                    <a:ext uri="{9D8B030D-6E8A-4147-A177-3AD203B41FA5}">
                      <a16:colId xmlns:a16="http://schemas.microsoft.com/office/drawing/2014/main" val="1399463787"/>
                    </a:ext>
                  </a:extLst>
                </a:gridCol>
                <a:gridCol w="208280">
                  <a:extLst>
                    <a:ext uri="{9D8B030D-6E8A-4147-A177-3AD203B41FA5}">
                      <a16:colId xmlns:a16="http://schemas.microsoft.com/office/drawing/2014/main" val="156895775"/>
                    </a:ext>
                  </a:extLst>
                </a:gridCol>
                <a:gridCol w="208280">
                  <a:extLst>
                    <a:ext uri="{9D8B030D-6E8A-4147-A177-3AD203B41FA5}">
                      <a16:colId xmlns:a16="http://schemas.microsoft.com/office/drawing/2014/main" val="2543767568"/>
                    </a:ext>
                  </a:extLst>
                </a:gridCol>
                <a:gridCol w="208280">
                  <a:extLst>
                    <a:ext uri="{9D8B030D-6E8A-4147-A177-3AD203B41FA5}">
                      <a16:colId xmlns:a16="http://schemas.microsoft.com/office/drawing/2014/main" val="2189457993"/>
                    </a:ext>
                  </a:extLst>
                </a:gridCol>
                <a:gridCol w="208280">
                  <a:extLst>
                    <a:ext uri="{9D8B030D-6E8A-4147-A177-3AD203B41FA5}">
                      <a16:colId xmlns:a16="http://schemas.microsoft.com/office/drawing/2014/main" val="2667978475"/>
                    </a:ext>
                  </a:extLst>
                </a:gridCol>
                <a:gridCol w="208280">
                  <a:extLst>
                    <a:ext uri="{9D8B030D-6E8A-4147-A177-3AD203B41FA5}">
                      <a16:colId xmlns:a16="http://schemas.microsoft.com/office/drawing/2014/main" val="1773083162"/>
                    </a:ext>
                  </a:extLst>
                </a:gridCol>
                <a:gridCol w="208280">
                  <a:extLst>
                    <a:ext uri="{9D8B030D-6E8A-4147-A177-3AD203B41FA5}">
                      <a16:colId xmlns:a16="http://schemas.microsoft.com/office/drawing/2014/main" val="4113895353"/>
                    </a:ext>
                  </a:extLst>
                </a:gridCol>
                <a:gridCol w="208280">
                  <a:extLst>
                    <a:ext uri="{9D8B030D-6E8A-4147-A177-3AD203B41FA5}">
                      <a16:colId xmlns:a16="http://schemas.microsoft.com/office/drawing/2014/main" val="302523165"/>
                    </a:ext>
                  </a:extLst>
                </a:gridCol>
                <a:gridCol w="208280">
                  <a:extLst>
                    <a:ext uri="{9D8B030D-6E8A-4147-A177-3AD203B41FA5}">
                      <a16:colId xmlns:a16="http://schemas.microsoft.com/office/drawing/2014/main" val="2580713123"/>
                    </a:ext>
                  </a:extLst>
                </a:gridCol>
                <a:gridCol w="208280">
                  <a:extLst>
                    <a:ext uri="{9D8B030D-6E8A-4147-A177-3AD203B41FA5}">
                      <a16:colId xmlns:a16="http://schemas.microsoft.com/office/drawing/2014/main" val="2609313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450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- 2019-05-03 13:38:14 </a:t>
                      </a:r>
                      <a:r>
                        <a:rPr kumimoji="0" lang="en-US" sz="1000" b="0" i="0" u="none" strike="noStrike" kern="1200" cap="none" spc="0" normalizeH="0" baseline="0" noProof="0">
                          <a:ln>
                            <a:noFill/>
                          </a:ln>
                          <a:solidFill>
                            <a:prstClr val="black"/>
                          </a:solidFill>
                          <a:effectLst/>
                          <a:uLnTx/>
                          <a:uFillTx/>
                          <a:latin typeface="+mn-lt"/>
                          <a:ea typeface="+mn-ea"/>
                          <a:cs typeface="+mn-cs"/>
                        </a:rPr>
                        <a:t> 
 The world is growing faster and faster. To grow with this development and not get left behind, there is one major factor: flexibility. In an interview with Compounding World, our experts explain how flexibility is key for the cable compounding industry. The cable industry is facing many changes, like the replacement of overhead electrical transmission systems with underground lines. To keep up with these trends, cable compounders have to be able to switch between different formulations, while maintaining a high quality of the compound. With these trends in mind, our BUSS engineers have developed the new compounder generation COMPEO which is all about flexibility. Given the system’s modular construction and novel process geometries, COMPEO can be used within an extremely diverse application spectrum. 
Read the whole interview here (https://bit.ly/2USO17S) or visit us next week at the Compounding World Expo in Cleveland, Ohio. We’ll be waiting for you at Stand A324 in the Huntington Convention Center.
#cablecompounds #cablecompounding #cableindustry #compounding #compounds #compounder #flexibility #compeo #cokneader #kneadertechnology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https://scontent.xx.fbcdn.net/v/t1.0-9/s720x720/59479829_2319968154693235_8735890628828725248_o.jpg?_nc_cat=106&amp;_nc_oc=AQk6a_E6i5RBi937Mp8sx-3ztS0E89jCRX0wgN73I6wnMBj_12Weobc9dRarSc0x35Q&amp;_nc_ht=scontent.xx&amp;oh=f1740257882e3d7e2d73a40e8e2e13cf&amp;oe=5D9DFA33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9098628"/>
                  </a:ext>
                </a:extLst>
              </a:tr>
            </a:tbl>
          </a:graphicData>
        </a:graphic>
      </p:graphicFrame>
      <p:sp>
        <p:nvSpPr>
          <p:cNvPr id="4" name="Text Placeholder 3">
            <a:extLst>
              <a:ext uri="{FF2B5EF4-FFF2-40B4-BE49-F238E27FC236}">
                <a16:creationId xmlns:a16="http://schemas.microsoft.com/office/drawing/2014/main" id="{56024180-9E0B-48C8-9AE9-3EB52F42A701}"/>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79580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D5CCC-BB74-4A0B-9924-0E51280ADB08}"/>
              </a:ext>
            </a:extLst>
          </p:cNvPr>
          <p:cNvSpPr>
            <a:spLocks noGrp="1"/>
          </p:cNvSpPr>
          <p:nvPr>
            <p:ph type="title"/>
          </p:nvPr>
        </p:nvSpPr>
        <p:spPr/>
        <p:txBody>
          <a:bodyPr/>
          <a:lstStyle/>
          <a:p>
            <a:r>
              <a:rPr lang="en-US"/>
              <a:t>Facebook Own Posts Table | BUSS - 11 of 14</a:t>
            </a:r>
          </a:p>
        </p:txBody>
      </p:sp>
      <p:graphicFrame>
        <p:nvGraphicFramePr>
          <p:cNvPr id="5" name="Table Placeholder 4">
            <a:extLst>
              <a:ext uri="{FF2B5EF4-FFF2-40B4-BE49-F238E27FC236}">
                <a16:creationId xmlns:a16="http://schemas.microsoft.com/office/drawing/2014/main" id="{8ED92CA3-8B26-49C1-8708-D41CAA453FDD}"/>
              </a:ext>
            </a:extLst>
          </p:cNvPr>
          <p:cNvGraphicFramePr>
            <a:graphicFrameLocks noGrp="1"/>
          </p:cNvGraphicFramePr>
          <p:nvPr>
            <p:ph type="tbl" sz="quarter" idx="13"/>
            <p:extLst>
              <p:ext uri="{D42A27DB-BD31-4B8C-83A1-F6EECF244321}">
                <p14:modId xmlns:p14="http://schemas.microsoft.com/office/powerpoint/2010/main" val="423022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481175719"/>
                    </a:ext>
                  </a:extLst>
                </a:gridCol>
                <a:gridCol w="905255">
                  <a:extLst>
                    <a:ext uri="{9D8B030D-6E8A-4147-A177-3AD203B41FA5}">
                      <a16:colId xmlns:a16="http://schemas.microsoft.com/office/drawing/2014/main" val="2250804652"/>
                    </a:ext>
                  </a:extLst>
                </a:gridCol>
                <a:gridCol w="246888">
                  <a:extLst>
                    <a:ext uri="{9D8B030D-6E8A-4147-A177-3AD203B41FA5}">
                      <a16:colId xmlns:a16="http://schemas.microsoft.com/office/drawing/2014/main" val="4228515150"/>
                    </a:ext>
                  </a:extLst>
                </a:gridCol>
                <a:gridCol w="208280">
                  <a:extLst>
                    <a:ext uri="{9D8B030D-6E8A-4147-A177-3AD203B41FA5}">
                      <a16:colId xmlns:a16="http://schemas.microsoft.com/office/drawing/2014/main" val="840667418"/>
                    </a:ext>
                  </a:extLst>
                </a:gridCol>
                <a:gridCol w="208280">
                  <a:extLst>
                    <a:ext uri="{9D8B030D-6E8A-4147-A177-3AD203B41FA5}">
                      <a16:colId xmlns:a16="http://schemas.microsoft.com/office/drawing/2014/main" val="3690155919"/>
                    </a:ext>
                  </a:extLst>
                </a:gridCol>
                <a:gridCol w="208280">
                  <a:extLst>
                    <a:ext uri="{9D8B030D-6E8A-4147-A177-3AD203B41FA5}">
                      <a16:colId xmlns:a16="http://schemas.microsoft.com/office/drawing/2014/main" val="487043486"/>
                    </a:ext>
                  </a:extLst>
                </a:gridCol>
                <a:gridCol w="208280">
                  <a:extLst>
                    <a:ext uri="{9D8B030D-6E8A-4147-A177-3AD203B41FA5}">
                      <a16:colId xmlns:a16="http://schemas.microsoft.com/office/drawing/2014/main" val="2136332907"/>
                    </a:ext>
                  </a:extLst>
                </a:gridCol>
                <a:gridCol w="208280">
                  <a:extLst>
                    <a:ext uri="{9D8B030D-6E8A-4147-A177-3AD203B41FA5}">
                      <a16:colId xmlns:a16="http://schemas.microsoft.com/office/drawing/2014/main" val="2480775133"/>
                    </a:ext>
                  </a:extLst>
                </a:gridCol>
                <a:gridCol w="208280">
                  <a:extLst>
                    <a:ext uri="{9D8B030D-6E8A-4147-A177-3AD203B41FA5}">
                      <a16:colId xmlns:a16="http://schemas.microsoft.com/office/drawing/2014/main" val="2813851916"/>
                    </a:ext>
                  </a:extLst>
                </a:gridCol>
                <a:gridCol w="208280">
                  <a:extLst>
                    <a:ext uri="{9D8B030D-6E8A-4147-A177-3AD203B41FA5}">
                      <a16:colId xmlns:a16="http://schemas.microsoft.com/office/drawing/2014/main" val="2235975000"/>
                    </a:ext>
                  </a:extLst>
                </a:gridCol>
                <a:gridCol w="208280">
                  <a:extLst>
                    <a:ext uri="{9D8B030D-6E8A-4147-A177-3AD203B41FA5}">
                      <a16:colId xmlns:a16="http://schemas.microsoft.com/office/drawing/2014/main" val="796418402"/>
                    </a:ext>
                  </a:extLst>
                </a:gridCol>
                <a:gridCol w="208280">
                  <a:extLst>
                    <a:ext uri="{9D8B030D-6E8A-4147-A177-3AD203B41FA5}">
                      <a16:colId xmlns:a16="http://schemas.microsoft.com/office/drawing/2014/main" val="1051905838"/>
                    </a:ext>
                  </a:extLst>
                </a:gridCol>
                <a:gridCol w="208280">
                  <a:extLst>
                    <a:ext uri="{9D8B030D-6E8A-4147-A177-3AD203B41FA5}">
                      <a16:colId xmlns:a16="http://schemas.microsoft.com/office/drawing/2014/main" val="2198062653"/>
                    </a:ext>
                  </a:extLst>
                </a:gridCol>
                <a:gridCol w="208280">
                  <a:extLst>
                    <a:ext uri="{9D8B030D-6E8A-4147-A177-3AD203B41FA5}">
                      <a16:colId xmlns:a16="http://schemas.microsoft.com/office/drawing/2014/main" val="913842086"/>
                    </a:ext>
                  </a:extLst>
                </a:gridCol>
                <a:gridCol w="208280">
                  <a:extLst>
                    <a:ext uri="{9D8B030D-6E8A-4147-A177-3AD203B41FA5}">
                      <a16:colId xmlns:a16="http://schemas.microsoft.com/office/drawing/2014/main" val="777246927"/>
                    </a:ext>
                  </a:extLst>
                </a:gridCol>
                <a:gridCol w="208280">
                  <a:extLst>
                    <a:ext uri="{9D8B030D-6E8A-4147-A177-3AD203B41FA5}">
                      <a16:colId xmlns:a16="http://schemas.microsoft.com/office/drawing/2014/main" val="124828320"/>
                    </a:ext>
                  </a:extLst>
                </a:gridCol>
                <a:gridCol w="208280">
                  <a:extLst>
                    <a:ext uri="{9D8B030D-6E8A-4147-A177-3AD203B41FA5}">
                      <a16:colId xmlns:a16="http://schemas.microsoft.com/office/drawing/2014/main" val="3927235392"/>
                    </a:ext>
                  </a:extLst>
                </a:gridCol>
                <a:gridCol w="208280">
                  <a:extLst>
                    <a:ext uri="{9D8B030D-6E8A-4147-A177-3AD203B41FA5}">
                      <a16:colId xmlns:a16="http://schemas.microsoft.com/office/drawing/2014/main" val="1799304414"/>
                    </a:ext>
                  </a:extLst>
                </a:gridCol>
                <a:gridCol w="208280">
                  <a:extLst>
                    <a:ext uri="{9D8B030D-6E8A-4147-A177-3AD203B41FA5}">
                      <a16:colId xmlns:a16="http://schemas.microsoft.com/office/drawing/2014/main" val="2170110260"/>
                    </a:ext>
                  </a:extLst>
                </a:gridCol>
                <a:gridCol w="208280">
                  <a:extLst>
                    <a:ext uri="{9D8B030D-6E8A-4147-A177-3AD203B41FA5}">
                      <a16:colId xmlns:a16="http://schemas.microsoft.com/office/drawing/2014/main" val="1184742301"/>
                    </a:ext>
                  </a:extLst>
                </a:gridCol>
                <a:gridCol w="208280">
                  <a:extLst>
                    <a:ext uri="{9D8B030D-6E8A-4147-A177-3AD203B41FA5}">
                      <a16:colId xmlns:a16="http://schemas.microsoft.com/office/drawing/2014/main" val="3296635501"/>
                    </a:ext>
                  </a:extLst>
                </a:gridCol>
                <a:gridCol w="208280">
                  <a:extLst>
                    <a:ext uri="{9D8B030D-6E8A-4147-A177-3AD203B41FA5}">
                      <a16:colId xmlns:a16="http://schemas.microsoft.com/office/drawing/2014/main" val="2820571498"/>
                    </a:ext>
                  </a:extLst>
                </a:gridCol>
                <a:gridCol w="208280">
                  <a:extLst>
                    <a:ext uri="{9D8B030D-6E8A-4147-A177-3AD203B41FA5}">
                      <a16:colId xmlns:a16="http://schemas.microsoft.com/office/drawing/2014/main" val="1490825527"/>
                    </a:ext>
                  </a:extLst>
                </a:gridCol>
                <a:gridCol w="208280">
                  <a:extLst>
                    <a:ext uri="{9D8B030D-6E8A-4147-A177-3AD203B41FA5}">
                      <a16:colId xmlns:a16="http://schemas.microsoft.com/office/drawing/2014/main" val="2138708222"/>
                    </a:ext>
                  </a:extLst>
                </a:gridCol>
                <a:gridCol w="208280">
                  <a:extLst>
                    <a:ext uri="{9D8B030D-6E8A-4147-A177-3AD203B41FA5}">
                      <a16:colId xmlns:a16="http://schemas.microsoft.com/office/drawing/2014/main" val="2126572326"/>
                    </a:ext>
                  </a:extLst>
                </a:gridCol>
                <a:gridCol w="208280">
                  <a:extLst>
                    <a:ext uri="{9D8B030D-6E8A-4147-A177-3AD203B41FA5}">
                      <a16:colId xmlns:a16="http://schemas.microsoft.com/office/drawing/2014/main" val="2557375259"/>
                    </a:ext>
                  </a:extLst>
                </a:gridCol>
                <a:gridCol w="208280">
                  <a:extLst>
                    <a:ext uri="{9D8B030D-6E8A-4147-A177-3AD203B41FA5}">
                      <a16:colId xmlns:a16="http://schemas.microsoft.com/office/drawing/2014/main" val="878146947"/>
                    </a:ext>
                  </a:extLst>
                </a:gridCol>
                <a:gridCol w="208280">
                  <a:extLst>
                    <a:ext uri="{9D8B030D-6E8A-4147-A177-3AD203B41FA5}">
                      <a16:colId xmlns:a16="http://schemas.microsoft.com/office/drawing/2014/main" val="2191122035"/>
                    </a:ext>
                  </a:extLst>
                </a:gridCol>
                <a:gridCol w="208280">
                  <a:extLst>
                    <a:ext uri="{9D8B030D-6E8A-4147-A177-3AD203B41FA5}">
                      <a16:colId xmlns:a16="http://schemas.microsoft.com/office/drawing/2014/main" val="2739878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4969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- 2019-04-25 11:39:43 </a:t>
                      </a:r>
                      <a:r>
                        <a:rPr kumimoji="0" lang="en-US" sz="1000" b="0" i="0" u="none" strike="noStrike" kern="1200" cap="none" spc="0" normalizeH="0" baseline="0" noProof="0">
                          <a:ln>
                            <a:noFill/>
                          </a:ln>
                          <a:solidFill>
                            <a:prstClr val="black"/>
                          </a:solidFill>
                          <a:effectLst/>
                          <a:uLnTx/>
                          <a:uFillTx/>
                          <a:latin typeface="+mn-lt"/>
                          <a:ea typeface="+mn-ea"/>
                          <a:cs typeface="+mn-cs"/>
                        </a:rPr>
                        <a:t> 
 “I was totally taken by surprise by the emotions, but at the same time I am proud to have experienced this short moment with this crew.” Gianluca Tregnago, Area Sales Manager, walked past the new technical center last week and happened upon a group of BUSS veterans. The apprenticeship graduates of 1969 were visiting BUSS headquarters. One of the attendees was his former mentor Kurt Isenegger (70), as well as his old mentor Kurt Gysler (95). Three generations of BUSS employees, what an uplifting moment! 
Read more about the BUSS veterans’ visit here:
https://bit.ly/2XK3M2D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https://scontent.xx.fbcdn.net/v/t1.0-9/s720x720/58378190_2306968122659905_6616986401885913088_o.jpg?_nc_cat=103&amp;_nc_ht=scontent.xx&amp;oh=6e3da6955c88a1cdcf97993f331b389c&amp;oe=5D9DF520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05/25/2019 08:29:57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53934323"/>
                  </a:ext>
                </a:extLst>
              </a:tr>
            </a:tbl>
          </a:graphicData>
        </a:graphic>
      </p:graphicFrame>
      <p:sp>
        <p:nvSpPr>
          <p:cNvPr id="4" name="Text Placeholder 3">
            <a:extLst>
              <a:ext uri="{FF2B5EF4-FFF2-40B4-BE49-F238E27FC236}">
                <a16:creationId xmlns:a16="http://schemas.microsoft.com/office/drawing/2014/main" id="{375F9437-B89E-4D70-A034-33085EAF2CC4}"/>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628817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B7B98-C81A-4E85-AAA4-D43C890FF753}"/>
              </a:ext>
            </a:extLst>
          </p:cNvPr>
          <p:cNvSpPr>
            <a:spLocks noGrp="1"/>
          </p:cNvSpPr>
          <p:nvPr>
            <p:ph type="title"/>
          </p:nvPr>
        </p:nvSpPr>
        <p:spPr/>
        <p:txBody>
          <a:bodyPr/>
          <a:lstStyle/>
          <a:p>
            <a:r>
              <a:rPr lang="en-US"/>
              <a:t>Facebook Own Posts Table | BUSS - 12 of 14</a:t>
            </a:r>
          </a:p>
        </p:txBody>
      </p:sp>
      <p:graphicFrame>
        <p:nvGraphicFramePr>
          <p:cNvPr id="5" name="Table Placeholder 4">
            <a:extLst>
              <a:ext uri="{FF2B5EF4-FFF2-40B4-BE49-F238E27FC236}">
                <a16:creationId xmlns:a16="http://schemas.microsoft.com/office/drawing/2014/main" id="{8F7EED15-FB09-47C7-B14E-5088F381EE23}"/>
              </a:ext>
            </a:extLst>
          </p:cNvPr>
          <p:cNvGraphicFramePr>
            <a:graphicFrameLocks noGrp="1"/>
          </p:cNvGraphicFramePr>
          <p:nvPr>
            <p:ph type="tbl" sz="quarter" idx="13"/>
            <p:extLst>
              <p:ext uri="{D42A27DB-BD31-4B8C-83A1-F6EECF244321}">
                <p14:modId xmlns:p14="http://schemas.microsoft.com/office/powerpoint/2010/main" val="1823451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539397760"/>
                    </a:ext>
                  </a:extLst>
                </a:gridCol>
                <a:gridCol w="905255">
                  <a:extLst>
                    <a:ext uri="{9D8B030D-6E8A-4147-A177-3AD203B41FA5}">
                      <a16:colId xmlns:a16="http://schemas.microsoft.com/office/drawing/2014/main" val="3294332748"/>
                    </a:ext>
                  </a:extLst>
                </a:gridCol>
                <a:gridCol w="246888">
                  <a:extLst>
                    <a:ext uri="{9D8B030D-6E8A-4147-A177-3AD203B41FA5}">
                      <a16:colId xmlns:a16="http://schemas.microsoft.com/office/drawing/2014/main" val="3622016521"/>
                    </a:ext>
                  </a:extLst>
                </a:gridCol>
                <a:gridCol w="208280">
                  <a:extLst>
                    <a:ext uri="{9D8B030D-6E8A-4147-A177-3AD203B41FA5}">
                      <a16:colId xmlns:a16="http://schemas.microsoft.com/office/drawing/2014/main" val="3480008655"/>
                    </a:ext>
                  </a:extLst>
                </a:gridCol>
                <a:gridCol w="208280">
                  <a:extLst>
                    <a:ext uri="{9D8B030D-6E8A-4147-A177-3AD203B41FA5}">
                      <a16:colId xmlns:a16="http://schemas.microsoft.com/office/drawing/2014/main" val="2504779041"/>
                    </a:ext>
                  </a:extLst>
                </a:gridCol>
                <a:gridCol w="208280">
                  <a:extLst>
                    <a:ext uri="{9D8B030D-6E8A-4147-A177-3AD203B41FA5}">
                      <a16:colId xmlns:a16="http://schemas.microsoft.com/office/drawing/2014/main" val="2026631375"/>
                    </a:ext>
                  </a:extLst>
                </a:gridCol>
                <a:gridCol w="208280">
                  <a:extLst>
                    <a:ext uri="{9D8B030D-6E8A-4147-A177-3AD203B41FA5}">
                      <a16:colId xmlns:a16="http://schemas.microsoft.com/office/drawing/2014/main" val="706119019"/>
                    </a:ext>
                  </a:extLst>
                </a:gridCol>
                <a:gridCol w="208280">
                  <a:extLst>
                    <a:ext uri="{9D8B030D-6E8A-4147-A177-3AD203B41FA5}">
                      <a16:colId xmlns:a16="http://schemas.microsoft.com/office/drawing/2014/main" val="3608849405"/>
                    </a:ext>
                  </a:extLst>
                </a:gridCol>
                <a:gridCol w="208280">
                  <a:extLst>
                    <a:ext uri="{9D8B030D-6E8A-4147-A177-3AD203B41FA5}">
                      <a16:colId xmlns:a16="http://schemas.microsoft.com/office/drawing/2014/main" val="3132102192"/>
                    </a:ext>
                  </a:extLst>
                </a:gridCol>
                <a:gridCol w="208280">
                  <a:extLst>
                    <a:ext uri="{9D8B030D-6E8A-4147-A177-3AD203B41FA5}">
                      <a16:colId xmlns:a16="http://schemas.microsoft.com/office/drawing/2014/main" val="2499244303"/>
                    </a:ext>
                  </a:extLst>
                </a:gridCol>
                <a:gridCol w="208280">
                  <a:extLst>
                    <a:ext uri="{9D8B030D-6E8A-4147-A177-3AD203B41FA5}">
                      <a16:colId xmlns:a16="http://schemas.microsoft.com/office/drawing/2014/main" val="2415071246"/>
                    </a:ext>
                  </a:extLst>
                </a:gridCol>
                <a:gridCol w="208280">
                  <a:extLst>
                    <a:ext uri="{9D8B030D-6E8A-4147-A177-3AD203B41FA5}">
                      <a16:colId xmlns:a16="http://schemas.microsoft.com/office/drawing/2014/main" val="941214156"/>
                    </a:ext>
                  </a:extLst>
                </a:gridCol>
                <a:gridCol w="208280">
                  <a:extLst>
                    <a:ext uri="{9D8B030D-6E8A-4147-A177-3AD203B41FA5}">
                      <a16:colId xmlns:a16="http://schemas.microsoft.com/office/drawing/2014/main" val="175219473"/>
                    </a:ext>
                  </a:extLst>
                </a:gridCol>
                <a:gridCol w="208280">
                  <a:extLst>
                    <a:ext uri="{9D8B030D-6E8A-4147-A177-3AD203B41FA5}">
                      <a16:colId xmlns:a16="http://schemas.microsoft.com/office/drawing/2014/main" val="714452927"/>
                    </a:ext>
                  </a:extLst>
                </a:gridCol>
                <a:gridCol w="208280">
                  <a:extLst>
                    <a:ext uri="{9D8B030D-6E8A-4147-A177-3AD203B41FA5}">
                      <a16:colId xmlns:a16="http://schemas.microsoft.com/office/drawing/2014/main" val="3742262552"/>
                    </a:ext>
                  </a:extLst>
                </a:gridCol>
                <a:gridCol w="208280">
                  <a:extLst>
                    <a:ext uri="{9D8B030D-6E8A-4147-A177-3AD203B41FA5}">
                      <a16:colId xmlns:a16="http://schemas.microsoft.com/office/drawing/2014/main" val="3606926816"/>
                    </a:ext>
                  </a:extLst>
                </a:gridCol>
                <a:gridCol w="208280">
                  <a:extLst>
                    <a:ext uri="{9D8B030D-6E8A-4147-A177-3AD203B41FA5}">
                      <a16:colId xmlns:a16="http://schemas.microsoft.com/office/drawing/2014/main" val="596556301"/>
                    </a:ext>
                  </a:extLst>
                </a:gridCol>
                <a:gridCol w="208280">
                  <a:extLst>
                    <a:ext uri="{9D8B030D-6E8A-4147-A177-3AD203B41FA5}">
                      <a16:colId xmlns:a16="http://schemas.microsoft.com/office/drawing/2014/main" val="1211506156"/>
                    </a:ext>
                  </a:extLst>
                </a:gridCol>
                <a:gridCol w="208280">
                  <a:extLst>
                    <a:ext uri="{9D8B030D-6E8A-4147-A177-3AD203B41FA5}">
                      <a16:colId xmlns:a16="http://schemas.microsoft.com/office/drawing/2014/main" val="259344348"/>
                    </a:ext>
                  </a:extLst>
                </a:gridCol>
                <a:gridCol w="208280">
                  <a:extLst>
                    <a:ext uri="{9D8B030D-6E8A-4147-A177-3AD203B41FA5}">
                      <a16:colId xmlns:a16="http://schemas.microsoft.com/office/drawing/2014/main" val="2492028016"/>
                    </a:ext>
                  </a:extLst>
                </a:gridCol>
                <a:gridCol w="208280">
                  <a:extLst>
                    <a:ext uri="{9D8B030D-6E8A-4147-A177-3AD203B41FA5}">
                      <a16:colId xmlns:a16="http://schemas.microsoft.com/office/drawing/2014/main" val="3409872465"/>
                    </a:ext>
                  </a:extLst>
                </a:gridCol>
                <a:gridCol w="208280">
                  <a:extLst>
                    <a:ext uri="{9D8B030D-6E8A-4147-A177-3AD203B41FA5}">
                      <a16:colId xmlns:a16="http://schemas.microsoft.com/office/drawing/2014/main" val="159974084"/>
                    </a:ext>
                  </a:extLst>
                </a:gridCol>
                <a:gridCol w="208280">
                  <a:extLst>
                    <a:ext uri="{9D8B030D-6E8A-4147-A177-3AD203B41FA5}">
                      <a16:colId xmlns:a16="http://schemas.microsoft.com/office/drawing/2014/main" val="2073632677"/>
                    </a:ext>
                  </a:extLst>
                </a:gridCol>
                <a:gridCol w="208280">
                  <a:extLst>
                    <a:ext uri="{9D8B030D-6E8A-4147-A177-3AD203B41FA5}">
                      <a16:colId xmlns:a16="http://schemas.microsoft.com/office/drawing/2014/main" val="59126871"/>
                    </a:ext>
                  </a:extLst>
                </a:gridCol>
                <a:gridCol w="208280">
                  <a:extLst>
                    <a:ext uri="{9D8B030D-6E8A-4147-A177-3AD203B41FA5}">
                      <a16:colId xmlns:a16="http://schemas.microsoft.com/office/drawing/2014/main" val="2713670800"/>
                    </a:ext>
                  </a:extLst>
                </a:gridCol>
                <a:gridCol w="208280">
                  <a:extLst>
                    <a:ext uri="{9D8B030D-6E8A-4147-A177-3AD203B41FA5}">
                      <a16:colId xmlns:a16="http://schemas.microsoft.com/office/drawing/2014/main" val="468013044"/>
                    </a:ext>
                  </a:extLst>
                </a:gridCol>
                <a:gridCol w="208280">
                  <a:extLst>
                    <a:ext uri="{9D8B030D-6E8A-4147-A177-3AD203B41FA5}">
                      <a16:colId xmlns:a16="http://schemas.microsoft.com/office/drawing/2014/main" val="2340510567"/>
                    </a:ext>
                  </a:extLst>
                </a:gridCol>
                <a:gridCol w="208280">
                  <a:extLst>
                    <a:ext uri="{9D8B030D-6E8A-4147-A177-3AD203B41FA5}">
                      <a16:colId xmlns:a16="http://schemas.microsoft.com/office/drawing/2014/main" val="2453314511"/>
                    </a:ext>
                  </a:extLst>
                </a:gridCol>
                <a:gridCol w="208280">
                  <a:extLst>
                    <a:ext uri="{9D8B030D-6E8A-4147-A177-3AD203B41FA5}">
                      <a16:colId xmlns:a16="http://schemas.microsoft.com/office/drawing/2014/main" val="625315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7688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- 2019-04-18 13:54:26 </a:t>
                      </a:r>
                      <a:r>
                        <a:rPr kumimoji="0" lang="en-US" sz="1000" b="0" i="0" u="none" strike="noStrike" kern="1200" cap="none" spc="0" normalizeH="0" baseline="0" noProof="0">
                          <a:ln>
                            <a:noFill/>
                          </a:ln>
                          <a:solidFill>
                            <a:prstClr val="black"/>
                          </a:solidFill>
                          <a:effectLst/>
                          <a:uLnTx/>
                          <a:uFillTx/>
                          <a:latin typeface="+mn-lt"/>
                          <a:ea typeface="+mn-ea"/>
                          <a:cs typeface="+mn-cs"/>
                        </a:rPr>
                        <a:t> 
 “Schöni Ostere!“, as we say in Switzerland! For the upcoming holidays, wer wish all our employees, customers, suppliers and business partners a happy, healthy and peaceful Easter! Enjoy the lovely spring weather and good luck with the egg hunt!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https://scontent.xx.fbcdn.net/v/t1.0-9/s720x720/57444610_2295900250433359_6926794934250897408_o.jpg?_nc_cat=107&amp;_nc_ht=scontent.xx&amp;oh=37e736b7ebd37e7e62bcedd8eabd4106&amp;oe=5D6CF166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05/18/2019 08:27:46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80378697"/>
                  </a:ext>
                </a:extLst>
              </a:tr>
            </a:tbl>
          </a:graphicData>
        </a:graphic>
      </p:graphicFrame>
      <p:sp>
        <p:nvSpPr>
          <p:cNvPr id="4" name="Text Placeholder 3">
            <a:extLst>
              <a:ext uri="{FF2B5EF4-FFF2-40B4-BE49-F238E27FC236}">
                <a16:creationId xmlns:a16="http://schemas.microsoft.com/office/drawing/2014/main" id="{AD729CF8-0070-4FC8-B0C7-0A9946D956A3}"/>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697496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1C9C4-9745-4D97-A5AA-6246BC0EBF8B}"/>
              </a:ext>
            </a:extLst>
          </p:cNvPr>
          <p:cNvSpPr>
            <a:spLocks noGrp="1"/>
          </p:cNvSpPr>
          <p:nvPr>
            <p:ph type="title"/>
          </p:nvPr>
        </p:nvSpPr>
        <p:spPr/>
        <p:txBody>
          <a:bodyPr/>
          <a:lstStyle/>
          <a:p>
            <a:r>
              <a:rPr lang="en-US"/>
              <a:t>Facebook Own Posts Table | BUSS - 13 of 14</a:t>
            </a:r>
          </a:p>
        </p:txBody>
      </p:sp>
      <p:graphicFrame>
        <p:nvGraphicFramePr>
          <p:cNvPr id="5" name="Table Placeholder 4">
            <a:extLst>
              <a:ext uri="{FF2B5EF4-FFF2-40B4-BE49-F238E27FC236}">
                <a16:creationId xmlns:a16="http://schemas.microsoft.com/office/drawing/2014/main" id="{932E095B-66D6-4986-8EF0-44B709F13DD5}"/>
              </a:ext>
            </a:extLst>
          </p:cNvPr>
          <p:cNvGraphicFramePr>
            <a:graphicFrameLocks noGrp="1"/>
          </p:cNvGraphicFramePr>
          <p:nvPr>
            <p:ph type="tbl" sz="quarter" idx="13"/>
            <p:extLst>
              <p:ext uri="{D42A27DB-BD31-4B8C-83A1-F6EECF244321}">
                <p14:modId xmlns:p14="http://schemas.microsoft.com/office/powerpoint/2010/main" val="1090887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165710502"/>
                    </a:ext>
                  </a:extLst>
                </a:gridCol>
                <a:gridCol w="905255">
                  <a:extLst>
                    <a:ext uri="{9D8B030D-6E8A-4147-A177-3AD203B41FA5}">
                      <a16:colId xmlns:a16="http://schemas.microsoft.com/office/drawing/2014/main" val="2233691032"/>
                    </a:ext>
                  </a:extLst>
                </a:gridCol>
                <a:gridCol w="246888">
                  <a:extLst>
                    <a:ext uri="{9D8B030D-6E8A-4147-A177-3AD203B41FA5}">
                      <a16:colId xmlns:a16="http://schemas.microsoft.com/office/drawing/2014/main" val="265000437"/>
                    </a:ext>
                  </a:extLst>
                </a:gridCol>
                <a:gridCol w="208280">
                  <a:extLst>
                    <a:ext uri="{9D8B030D-6E8A-4147-A177-3AD203B41FA5}">
                      <a16:colId xmlns:a16="http://schemas.microsoft.com/office/drawing/2014/main" val="1604760842"/>
                    </a:ext>
                  </a:extLst>
                </a:gridCol>
                <a:gridCol w="208280">
                  <a:extLst>
                    <a:ext uri="{9D8B030D-6E8A-4147-A177-3AD203B41FA5}">
                      <a16:colId xmlns:a16="http://schemas.microsoft.com/office/drawing/2014/main" val="1047798427"/>
                    </a:ext>
                  </a:extLst>
                </a:gridCol>
                <a:gridCol w="208280">
                  <a:extLst>
                    <a:ext uri="{9D8B030D-6E8A-4147-A177-3AD203B41FA5}">
                      <a16:colId xmlns:a16="http://schemas.microsoft.com/office/drawing/2014/main" val="1905897571"/>
                    </a:ext>
                  </a:extLst>
                </a:gridCol>
                <a:gridCol w="208280">
                  <a:extLst>
                    <a:ext uri="{9D8B030D-6E8A-4147-A177-3AD203B41FA5}">
                      <a16:colId xmlns:a16="http://schemas.microsoft.com/office/drawing/2014/main" val="3808301567"/>
                    </a:ext>
                  </a:extLst>
                </a:gridCol>
                <a:gridCol w="208280">
                  <a:extLst>
                    <a:ext uri="{9D8B030D-6E8A-4147-A177-3AD203B41FA5}">
                      <a16:colId xmlns:a16="http://schemas.microsoft.com/office/drawing/2014/main" val="3902524280"/>
                    </a:ext>
                  </a:extLst>
                </a:gridCol>
                <a:gridCol w="208280">
                  <a:extLst>
                    <a:ext uri="{9D8B030D-6E8A-4147-A177-3AD203B41FA5}">
                      <a16:colId xmlns:a16="http://schemas.microsoft.com/office/drawing/2014/main" val="2781982144"/>
                    </a:ext>
                  </a:extLst>
                </a:gridCol>
                <a:gridCol w="208280">
                  <a:extLst>
                    <a:ext uri="{9D8B030D-6E8A-4147-A177-3AD203B41FA5}">
                      <a16:colId xmlns:a16="http://schemas.microsoft.com/office/drawing/2014/main" val="2042357121"/>
                    </a:ext>
                  </a:extLst>
                </a:gridCol>
                <a:gridCol w="208280">
                  <a:extLst>
                    <a:ext uri="{9D8B030D-6E8A-4147-A177-3AD203B41FA5}">
                      <a16:colId xmlns:a16="http://schemas.microsoft.com/office/drawing/2014/main" val="2200583364"/>
                    </a:ext>
                  </a:extLst>
                </a:gridCol>
                <a:gridCol w="208280">
                  <a:extLst>
                    <a:ext uri="{9D8B030D-6E8A-4147-A177-3AD203B41FA5}">
                      <a16:colId xmlns:a16="http://schemas.microsoft.com/office/drawing/2014/main" val="1923894789"/>
                    </a:ext>
                  </a:extLst>
                </a:gridCol>
                <a:gridCol w="208280">
                  <a:extLst>
                    <a:ext uri="{9D8B030D-6E8A-4147-A177-3AD203B41FA5}">
                      <a16:colId xmlns:a16="http://schemas.microsoft.com/office/drawing/2014/main" val="1155847572"/>
                    </a:ext>
                  </a:extLst>
                </a:gridCol>
                <a:gridCol w="208280">
                  <a:extLst>
                    <a:ext uri="{9D8B030D-6E8A-4147-A177-3AD203B41FA5}">
                      <a16:colId xmlns:a16="http://schemas.microsoft.com/office/drawing/2014/main" val="2165376350"/>
                    </a:ext>
                  </a:extLst>
                </a:gridCol>
                <a:gridCol w="208280">
                  <a:extLst>
                    <a:ext uri="{9D8B030D-6E8A-4147-A177-3AD203B41FA5}">
                      <a16:colId xmlns:a16="http://schemas.microsoft.com/office/drawing/2014/main" val="363935074"/>
                    </a:ext>
                  </a:extLst>
                </a:gridCol>
                <a:gridCol w="208280">
                  <a:extLst>
                    <a:ext uri="{9D8B030D-6E8A-4147-A177-3AD203B41FA5}">
                      <a16:colId xmlns:a16="http://schemas.microsoft.com/office/drawing/2014/main" val="2811832403"/>
                    </a:ext>
                  </a:extLst>
                </a:gridCol>
                <a:gridCol w="208280">
                  <a:extLst>
                    <a:ext uri="{9D8B030D-6E8A-4147-A177-3AD203B41FA5}">
                      <a16:colId xmlns:a16="http://schemas.microsoft.com/office/drawing/2014/main" val="2656066104"/>
                    </a:ext>
                  </a:extLst>
                </a:gridCol>
                <a:gridCol w="208280">
                  <a:extLst>
                    <a:ext uri="{9D8B030D-6E8A-4147-A177-3AD203B41FA5}">
                      <a16:colId xmlns:a16="http://schemas.microsoft.com/office/drawing/2014/main" val="3800752555"/>
                    </a:ext>
                  </a:extLst>
                </a:gridCol>
                <a:gridCol w="208280">
                  <a:extLst>
                    <a:ext uri="{9D8B030D-6E8A-4147-A177-3AD203B41FA5}">
                      <a16:colId xmlns:a16="http://schemas.microsoft.com/office/drawing/2014/main" val="1476588309"/>
                    </a:ext>
                  </a:extLst>
                </a:gridCol>
                <a:gridCol w="208280">
                  <a:extLst>
                    <a:ext uri="{9D8B030D-6E8A-4147-A177-3AD203B41FA5}">
                      <a16:colId xmlns:a16="http://schemas.microsoft.com/office/drawing/2014/main" val="3140407701"/>
                    </a:ext>
                  </a:extLst>
                </a:gridCol>
                <a:gridCol w="208280">
                  <a:extLst>
                    <a:ext uri="{9D8B030D-6E8A-4147-A177-3AD203B41FA5}">
                      <a16:colId xmlns:a16="http://schemas.microsoft.com/office/drawing/2014/main" val="280755639"/>
                    </a:ext>
                  </a:extLst>
                </a:gridCol>
                <a:gridCol w="208280">
                  <a:extLst>
                    <a:ext uri="{9D8B030D-6E8A-4147-A177-3AD203B41FA5}">
                      <a16:colId xmlns:a16="http://schemas.microsoft.com/office/drawing/2014/main" val="1836116431"/>
                    </a:ext>
                  </a:extLst>
                </a:gridCol>
                <a:gridCol w="208280">
                  <a:extLst>
                    <a:ext uri="{9D8B030D-6E8A-4147-A177-3AD203B41FA5}">
                      <a16:colId xmlns:a16="http://schemas.microsoft.com/office/drawing/2014/main" val="967001602"/>
                    </a:ext>
                  </a:extLst>
                </a:gridCol>
                <a:gridCol w="208280">
                  <a:extLst>
                    <a:ext uri="{9D8B030D-6E8A-4147-A177-3AD203B41FA5}">
                      <a16:colId xmlns:a16="http://schemas.microsoft.com/office/drawing/2014/main" val="393341750"/>
                    </a:ext>
                  </a:extLst>
                </a:gridCol>
                <a:gridCol w="208280">
                  <a:extLst>
                    <a:ext uri="{9D8B030D-6E8A-4147-A177-3AD203B41FA5}">
                      <a16:colId xmlns:a16="http://schemas.microsoft.com/office/drawing/2014/main" val="1938094901"/>
                    </a:ext>
                  </a:extLst>
                </a:gridCol>
                <a:gridCol w="208280">
                  <a:extLst>
                    <a:ext uri="{9D8B030D-6E8A-4147-A177-3AD203B41FA5}">
                      <a16:colId xmlns:a16="http://schemas.microsoft.com/office/drawing/2014/main" val="1165744830"/>
                    </a:ext>
                  </a:extLst>
                </a:gridCol>
                <a:gridCol w="208280">
                  <a:extLst>
                    <a:ext uri="{9D8B030D-6E8A-4147-A177-3AD203B41FA5}">
                      <a16:colId xmlns:a16="http://schemas.microsoft.com/office/drawing/2014/main" val="2750000396"/>
                    </a:ext>
                  </a:extLst>
                </a:gridCol>
                <a:gridCol w="208280">
                  <a:extLst>
                    <a:ext uri="{9D8B030D-6E8A-4147-A177-3AD203B41FA5}">
                      <a16:colId xmlns:a16="http://schemas.microsoft.com/office/drawing/2014/main" val="2846863065"/>
                    </a:ext>
                  </a:extLst>
                </a:gridCol>
                <a:gridCol w="208280">
                  <a:extLst>
                    <a:ext uri="{9D8B030D-6E8A-4147-A177-3AD203B41FA5}">
                      <a16:colId xmlns:a16="http://schemas.microsoft.com/office/drawing/2014/main" val="356616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2226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- 2019-04-09 09:54:23 </a:t>
                      </a:r>
                      <a:r>
                        <a:rPr kumimoji="0" lang="en-US" sz="1000" b="0" i="0" u="none" strike="noStrike" kern="1200" cap="none" spc="0" normalizeH="0" baseline="0" noProof="0">
                          <a:ln>
                            <a:noFill/>
                          </a:ln>
                          <a:solidFill>
                            <a:prstClr val="black"/>
                          </a:solidFill>
                          <a:effectLst/>
                          <a:uLnTx/>
                          <a:uFillTx/>
                          <a:latin typeface="+mn-lt"/>
                          <a:ea typeface="+mn-ea"/>
                          <a:cs typeface="+mn-cs"/>
                        </a:rPr>
                        <a:t> 
 It took 1.5 years of research, development, test and trial runs and constant optimization to perfect the machine design of our new compounder generation COMPEO. Drawing from decades of expertise in compounding technology, BUSS took the best of its previous kneader designs and worked them into one allrounder machine. In the newest installment of the BUSS executive videos, our Head of Technology Wolfgang Walter talks about the development process of COMPEO: 
Find out more about COMPEO here: https://bit.ly/2D5XUZR
#compounding #compounder #kneader #cokneader #compoundingtechnology #kneadertechnology #machinedesign #development #compeo #polymer #plasticindustry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https://scontent.xx.fbcdn.net/v/t15.5256-10/s720x720/54605503_325234511472810_785364207779446784_n.jpg?_nc_cat=101&amp;_nc_ht=scontent.xx&amp;oh=4deb7b2cbf7933a10fd2c7d990d101b8&amp;oe=5D7315CE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733630"/>
                  </a:ext>
                </a:extLst>
              </a:tr>
            </a:tbl>
          </a:graphicData>
        </a:graphic>
      </p:graphicFrame>
      <p:sp>
        <p:nvSpPr>
          <p:cNvPr id="4" name="Text Placeholder 3">
            <a:extLst>
              <a:ext uri="{FF2B5EF4-FFF2-40B4-BE49-F238E27FC236}">
                <a16:creationId xmlns:a16="http://schemas.microsoft.com/office/drawing/2014/main" id="{710599B4-FE28-4A02-A1CA-5D1E9E048C52}"/>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093751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0F6A7-FE84-4ED6-85ED-03DC95AE9645}"/>
              </a:ext>
            </a:extLst>
          </p:cNvPr>
          <p:cNvSpPr>
            <a:spLocks noGrp="1"/>
          </p:cNvSpPr>
          <p:nvPr>
            <p:ph type="title"/>
          </p:nvPr>
        </p:nvSpPr>
        <p:spPr/>
        <p:txBody>
          <a:bodyPr/>
          <a:lstStyle/>
          <a:p>
            <a:r>
              <a:rPr lang="en-US"/>
              <a:t>Facebook Own Posts Table | BUSS - 14 of 14</a:t>
            </a:r>
          </a:p>
        </p:txBody>
      </p:sp>
      <p:graphicFrame>
        <p:nvGraphicFramePr>
          <p:cNvPr id="5" name="Table Placeholder 4">
            <a:extLst>
              <a:ext uri="{FF2B5EF4-FFF2-40B4-BE49-F238E27FC236}">
                <a16:creationId xmlns:a16="http://schemas.microsoft.com/office/drawing/2014/main" id="{3D0FAAEB-CAF4-429A-8654-438C0A02B9E5}"/>
              </a:ext>
            </a:extLst>
          </p:cNvPr>
          <p:cNvGraphicFramePr>
            <a:graphicFrameLocks noGrp="1"/>
          </p:cNvGraphicFramePr>
          <p:nvPr>
            <p:ph type="tbl" sz="quarter" idx="13"/>
            <p:extLst>
              <p:ext uri="{D42A27DB-BD31-4B8C-83A1-F6EECF244321}">
                <p14:modId xmlns:p14="http://schemas.microsoft.com/office/powerpoint/2010/main" val="337652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32716174"/>
                    </a:ext>
                  </a:extLst>
                </a:gridCol>
                <a:gridCol w="905255">
                  <a:extLst>
                    <a:ext uri="{9D8B030D-6E8A-4147-A177-3AD203B41FA5}">
                      <a16:colId xmlns:a16="http://schemas.microsoft.com/office/drawing/2014/main" val="2723351412"/>
                    </a:ext>
                  </a:extLst>
                </a:gridCol>
                <a:gridCol w="246888">
                  <a:extLst>
                    <a:ext uri="{9D8B030D-6E8A-4147-A177-3AD203B41FA5}">
                      <a16:colId xmlns:a16="http://schemas.microsoft.com/office/drawing/2014/main" val="2861855919"/>
                    </a:ext>
                  </a:extLst>
                </a:gridCol>
                <a:gridCol w="208280">
                  <a:extLst>
                    <a:ext uri="{9D8B030D-6E8A-4147-A177-3AD203B41FA5}">
                      <a16:colId xmlns:a16="http://schemas.microsoft.com/office/drawing/2014/main" val="1896941158"/>
                    </a:ext>
                  </a:extLst>
                </a:gridCol>
                <a:gridCol w="208280">
                  <a:extLst>
                    <a:ext uri="{9D8B030D-6E8A-4147-A177-3AD203B41FA5}">
                      <a16:colId xmlns:a16="http://schemas.microsoft.com/office/drawing/2014/main" val="115777034"/>
                    </a:ext>
                  </a:extLst>
                </a:gridCol>
                <a:gridCol w="208280">
                  <a:extLst>
                    <a:ext uri="{9D8B030D-6E8A-4147-A177-3AD203B41FA5}">
                      <a16:colId xmlns:a16="http://schemas.microsoft.com/office/drawing/2014/main" val="413426246"/>
                    </a:ext>
                  </a:extLst>
                </a:gridCol>
                <a:gridCol w="208280">
                  <a:extLst>
                    <a:ext uri="{9D8B030D-6E8A-4147-A177-3AD203B41FA5}">
                      <a16:colId xmlns:a16="http://schemas.microsoft.com/office/drawing/2014/main" val="1606405843"/>
                    </a:ext>
                  </a:extLst>
                </a:gridCol>
                <a:gridCol w="208280">
                  <a:extLst>
                    <a:ext uri="{9D8B030D-6E8A-4147-A177-3AD203B41FA5}">
                      <a16:colId xmlns:a16="http://schemas.microsoft.com/office/drawing/2014/main" val="1030560040"/>
                    </a:ext>
                  </a:extLst>
                </a:gridCol>
                <a:gridCol w="208280">
                  <a:extLst>
                    <a:ext uri="{9D8B030D-6E8A-4147-A177-3AD203B41FA5}">
                      <a16:colId xmlns:a16="http://schemas.microsoft.com/office/drawing/2014/main" val="233227148"/>
                    </a:ext>
                  </a:extLst>
                </a:gridCol>
                <a:gridCol w="208280">
                  <a:extLst>
                    <a:ext uri="{9D8B030D-6E8A-4147-A177-3AD203B41FA5}">
                      <a16:colId xmlns:a16="http://schemas.microsoft.com/office/drawing/2014/main" val="42253261"/>
                    </a:ext>
                  </a:extLst>
                </a:gridCol>
                <a:gridCol w="208280">
                  <a:extLst>
                    <a:ext uri="{9D8B030D-6E8A-4147-A177-3AD203B41FA5}">
                      <a16:colId xmlns:a16="http://schemas.microsoft.com/office/drawing/2014/main" val="4011129950"/>
                    </a:ext>
                  </a:extLst>
                </a:gridCol>
                <a:gridCol w="208280">
                  <a:extLst>
                    <a:ext uri="{9D8B030D-6E8A-4147-A177-3AD203B41FA5}">
                      <a16:colId xmlns:a16="http://schemas.microsoft.com/office/drawing/2014/main" val="992755642"/>
                    </a:ext>
                  </a:extLst>
                </a:gridCol>
                <a:gridCol w="208280">
                  <a:extLst>
                    <a:ext uri="{9D8B030D-6E8A-4147-A177-3AD203B41FA5}">
                      <a16:colId xmlns:a16="http://schemas.microsoft.com/office/drawing/2014/main" val="1606215053"/>
                    </a:ext>
                  </a:extLst>
                </a:gridCol>
                <a:gridCol w="208280">
                  <a:extLst>
                    <a:ext uri="{9D8B030D-6E8A-4147-A177-3AD203B41FA5}">
                      <a16:colId xmlns:a16="http://schemas.microsoft.com/office/drawing/2014/main" val="1800403214"/>
                    </a:ext>
                  </a:extLst>
                </a:gridCol>
                <a:gridCol w="208280">
                  <a:extLst>
                    <a:ext uri="{9D8B030D-6E8A-4147-A177-3AD203B41FA5}">
                      <a16:colId xmlns:a16="http://schemas.microsoft.com/office/drawing/2014/main" val="48337193"/>
                    </a:ext>
                  </a:extLst>
                </a:gridCol>
                <a:gridCol w="208280">
                  <a:extLst>
                    <a:ext uri="{9D8B030D-6E8A-4147-A177-3AD203B41FA5}">
                      <a16:colId xmlns:a16="http://schemas.microsoft.com/office/drawing/2014/main" val="742757875"/>
                    </a:ext>
                  </a:extLst>
                </a:gridCol>
                <a:gridCol w="208280">
                  <a:extLst>
                    <a:ext uri="{9D8B030D-6E8A-4147-A177-3AD203B41FA5}">
                      <a16:colId xmlns:a16="http://schemas.microsoft.com/office/drawing/2014/main" val="4205674627"/>
                    </a:ext>
                  </a:extLst>
                </a:gridCol>
                <a:gridCol w="208280">
                  <a:extLst>
                    <a:ext uri="{9D8B030D-6E8A-4147-A177-3AD203B41FA5}">
                      <a16:colId xmlns:a16="http://schemas.microsoft.com/office/drawing/2014/main" val="2946375360"/>
                    </a:ext>
                  </a:extLst>
                </a:gridCol>
                <a:gridCol w="208280">
                  <a:extLst>
                    <a:ext uri="{9D8B030D-6E8A-4147-A177-3AD203B41FA5}">
                      <a16:colId xmlns:a16="http://schemas.microsoft.com/office/drawing/2014/main" val="37067128"/>
                    </a:ext>
                  </a:extLst>
                </a:gridCol>
                <a:gridCol w="208280">
                  <a:extLst>
                    <a:ext uri="{9D8B030D-6E8A-4147-A177-3AD203B41FA5}">
                      <a16:colId xmlns:a16="http://schemas.microsoft.com/office/drawing/2014/main" val="3382231024"/>
                    </a:ext>
                  </a:extLst>
                </a:gridCol>
                <a:gridCol w="208280">
                  <a:extLst>
                    <a:ext uri="{9D8B030D-6E8A-4147-A177-3AD203B41FA5}">
                      <a16:colId xmlns:a16="http://schemas.microsoft.com/office/drawing/2014/main" val="425792379"/>
                    </a:ext>
                  </a:extLst>
                </a:gridCol>
                <a:gridCol w="208280">
                  <a:extLst>
                    <a:ext uri="{9D8B030D-6E8A-4147-A177-3AD203B41FA5}">
                      <a16:colId xmlns:a16="http://schemas.microsoft.com/office/drawing/2014/main" val="3041512951"/>
                    </a:ext>
                  </a:extLst>
                </a:gridCol>
                <a:gridCol w="208280">
                  <a:extLst>
                    <a:ext uri="{9D8B030D-6E8A-4147-A177-3AD203B41FA5}">
                      <a16:colId xmlns:a16="http://schemas.microsoft.com/office/drawing/2014/main" val="3062526744"/>
                    </a:ext>
                  </a:extLst>
                </a:gridCol>
                <a:gridCol w="208280">
                  <a:extLst>
                    <a:ext uri="{9D8B030D-6E8A-4147-A177-3AD203B41FA5}">
                      <a16:colId xmlns:a16="http://schemas.microsoft.com/office/drawing/2014/main" val="643689026"/>
                    </a:ext>
                  </a:extLst>
                </a:gridCol>
                <a:gridCol w="208280">
                  <a:extLst>
                    <a:ext uri="{9D8B030D-6E8A-4147-A177-3AD203B41FA5}">
                      <a16:colId xmlns:a16="http://schemas.microsoft.com/office/drawing/2014/main" val="2169005273"/>
                    </a:ext>
                  </a:extLst>
                </a:gridCol>
                <a:gridCol w="208280">
                  <a:extLst>
                    <a:ext uri="{9D8B030D-6E8A-4147-A177-3AD203B41FA5}">
                      <a16:colId xmlns:a16="http://schemas.microsoft.com/office/drawing/2014/main" val="3641513516"/>
                    </a:ext>
                  </a:extLst>
                </a:gridCol>
                <a:gridCol w="208280">
                  <a:extLst>
                    <a:ext uri="{9D8B030D-6E8A-4147-A177-3AD203B41FA5}">
                      <a16:colId xmlns:a16="http://schemas.microsoft.com/office/drawing/2014/main" val="3117211119"/>
                    </a:ext>
                  </a:extLst>
                </a:gridCol>
                <a:gridCol w="208280">
                  <a:extLst>
                    <a:ext uri="{9D8B030D-6E8A-4147-A177-3AD203B41FA5}">
                      <a16:colId xmlns:a16="http://schemas.microsoft.com/office/drawing/2014/main" val="2937751275"/>
                    </a:ext>
                  </a:extLst>
                </a:gridCol>
                <a:gridCol w="208280">
                  <a:extLst>
                    <a:ext uri="{9D8B030D-6E8A-4147-A177-3AD203B41FA5}">
                      <a16:colId xmlns:a16="http://schemas.microsoft.com/office/drawing/2014/main" val="102302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8110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- 2019-04-04 10:24:47 </a:t>
                      </a:r>
                      <a:r>
                        <a:rPr kumimoji="0" lang="en-US" sz="1000" b="0" i="0" u="none" strike="noStrike" kern="1200" cap="none" spc="0" normalizeH="0" baseline="0" noProof="0">
                          <a:ln>
                            <a:noFill/>
                          </a:ln>
                          <a:solidFill>
                            <a:prstClr val="black"/>
                          </a:solidFill>
                          <a:effectLst/>
                          <a:uLnTx/>
                          <a:uFillTx/>
                          <a:latin typeface="+mn-lt"/>
                          <a:ea typeface="+mn-ea"/>
                          <a:cs typeface="+mn-cs"/>
                        </a:rPr>
                        <a:t> 
 Latin America’s most important fairtrade for the plastics industry, the PLASTIMAGEN® MÉXICO, is in full swing. Our BUSS team is welcoming customers, partners and all fair visitors on our stand. Among all our guests, we are especially happy to have Christian Michel-Casulleras, General Director of Swisscham México, Frank Knittel, Head of Sales EMERA, Buss AG, Eric Mayoraz, Swiss Ambassador in México, and Rubén Araiza Díaz, Director of the Swiss Business Hub México at our booth.
Gracias for visiting us and Saludo to all BUSS fans in Latin America and across the whole world!
Find out, how you can contact BUSS in your country: https://bit.ly/2Iblub1
#plastimagen #mexico #compounding #compounder #kneader #tradefair #polymer #plastic #plasticindustry #compeo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https://scontent.xx.fbcdn.net/v/t1.0-9/s720x720/55609133_2273953719294679_5382152419176087552_o.jpg?_nc_cat=109&amp;_nc_ht=scontent.xx&amp;oh=a45b40b5c8d408e23df1500a7c14bdca&amp;oe=5D5EBD4B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2961781"/>
                  </a:ext>
                </a:extLst>
              </a:tr>
            </a:tbl>
          </a:graphicData>
        </a:graphic>
      </p:graphicFrame>
      <p:sp>
        <p:nvSpPr>
          <p:cNvPr id="4" name="Text Placeholder 3">
            <a:extLst>
              <a:ext uri="{FF2B5EF4-FFF2-40B4-BE49-F238E27FC236}">
                <a16:creationId xmlns:a16="http://schemas.microsoft.com/office/drawing/2014/main" id="{62410316-2C14-4AFA-A02C-D40659C8A21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6954411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2208</Words>
  <Application>Microsoft Office PowerPoint</Application>
  <PresentationFormat>On-screen Show (4:3)</PresentationFormat>
  <Paragraphs>952</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Quartal (Teil 1)</vt:lpstr>
      <vt:lpstr>Facebook Key Metrics Table | BUSS</vt:lpstr>
      <vt:lpstr>Facebook Key Metrics Table | BUSS</vt:lpstr>
      <vt:lpstr>Facebook Fans Total | BUSS</vt:lpstr>
      <vt:lpstr>Facebook Fans Table | BUSS</vt:lpstr>
      <vt:lpstr>Facebook Own Posts Table | BUSS - 1 of 14</vt:lpstr>
      <vt:lpstr>Facebook Own Posts Table | BUSS - 2 of 14</vt:lpstr>
      <vt:lpstr>Facebook Own Posts Table | BUSS - 3 of 14</vt:lpstr>
      <vt:lpstr>Facebook Own Posts Table | BUSS - 4 of 14</vt:lpstr>
      <vt:lpstr>Facebook Own Posts Table | BUSS - 5 of 14</vt:lpstr>
      <vt:lpstr>Facebook Own Posts Table | BUSS - 6 of 14</vt:lpstr>
      <vt:lpstr>Facebook Own Posts Table | BUSS - 7 of 14</vt:lpstr>
      <vt:lpstr>Facebook Own Posts Table | BUSS - 8 of 14</vt:lpstr>
      <vt:lpstr>Facebook Own Posts Table | BUSS - 9 of 14</vt:lpstr>
      <vt:lpstr>Facebook Own Posts Table | BUSS - 10 of 14</vt:lpstr>
      <vt:lpstr>Facebook Own Posts Table | BUSS - 11 of 14</vt:lpstr>
      <vt:lpstr>Facebook Own Posts Table | BUSS - 12 of 14</vt:lpstr>
      <vt:lpstr>Facebook Own Posts Table | BUSS - 13 of 14</vt:lpstr>
      <vt:lpstr>Facebook Own Posts Table | BUSS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2019-07-01T13:46:10Z</dcterms:created>
  <dcterms:modified xsi:type="dcterms:W3CDTF">2019-07-01T13:47:10Z</dcterms:modified>
</cp:coreProperties>
</file>