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Sheet1!$A$2:$A$182</c:f>
              <c:numCache>
                <c:formatCode>m/d/yyyy</c:formatCode>
                <c:ptCount val="18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numCache>
            </c:numRef>
          </c:cat>
          <c:val>
            <c:numRef>
              <c:f>Sheet1!$B$2:$B$182</c:f>
              <c:numCache>
                <c:formatCode>General</c:formatCode>
                <c:ptCount val="181"/>
                <c:pt idx="0">
                  <c:v>91</c:v>
                </c:pt>
                <c:pt idx="1">
                  <c:v>91</c:v>
                </c:pt>
                <c:pt idx="2">
                  <c:v>91</c:v>
                </c:pt>
                <c:pt idx="3">
                  <c:v>91</c:v>
                </c:pt>
                <c:pt idx="4">
                  <c:v>91</c:v>
                </c:pt>
                <c:pt idx="5">
                  <c:v>91</c:v>
                </c:pt>
                <c:pt idx="6">
                  <c:v>91</c:v>
                </c:pt>
                <c:pt idx="7">
                  <c:v>91</c:v>
                </c:pt>
                <c:pt idx="8">
                  <c:v>91</c:v>
                </c:pt>
                <c:pt idx="9">
                  <c:v>91</c:v>
                </c:pt>
                <c:pt idx="10">
                  <c:v>91</c:v>
                </c:pt>
                <c:pt idx="11">
                  <c:v>91</c:v>
                </c:pt>
                <c:pt idx="12">
                  <c:v>91</c:v>
                </c:pt>
                <c:pt idx="13">
                  <c:v>91</c:v>
                </c:pt>
                <c:pt idx="14">
                  <c:v>91</c:v>
                </c:pt>
                <c:pt idx="15">
                  <c:v>91</c:v>
                </c:pt>
                <c:pt idx="16">
                  <c:v>91</c:v>
                </c:pt>
                <c:pt idx="17">
                  <c:v>91</c:v>
                </c:pt>
                <c:pt idx="18">
                  <c:v>91</c:v>
                </c:pt>
                <c:pt idx="19">
                  <c:v>91</c:v>
                </c:pt>
                <c:pt idx="20">
                  <c:v>91</c:v>
                </c:pt>
                <c:pt idx="21">
                  <c:v>91</c:v>
                </c:pt>
                <c:pt idx="22">
                  <c:v>91</c:v>
                </c:pt>
                <c:pt idx="23">
                  <c:v>91</c:v>
                </c:pt>
                <c:pt idx="24">
                  <c:v>91</c:v>
                </c:pt>
                <c:pt idx="25">
                  <c:v>91</c:v>
                </c:pt>
                <c:pt idx="26">
                  <c:v>92</c:v>
                </c:pt>
                <c:pt idx="27">
                  <c:v>92</c:v>
                </c:pt>
                <c:pt idx="28">
                  <c:v>92</c:v>
                </c:pt>
                <c:pt idx="29">
                  <c:v>92</c:v>
                </c:pt>
                <c:pt idx="30">
                  <c:v>92</c:v>
                </c:pt>
                <c:pt idx="31">
                  <c:v>92</c:v>
                </c:pt>
                <c:pt idx="32">
                  <c:v>92</c:v>
                </c:pt>
                <c:pt idx="33">
                  <c:v>92</c:v>
                </c:pt>
                <c:pt idx="34">
                  <c:v>92</c:v>
                </c:pt>
                <c:pt idx="35">
                  <c:v>92</c:v>
                </c:pt>
                <c:pt idx="36">
                  <c:v>92</c:v>
                </c:pt>
                <c:pt idx="37">
                  <c:v>92</c:v>
                </c:pt>
                <c:pt idx="38">
                  <c:v>92</c:v>
                </c:pt>
                <c:pt idx="39">
                  <c:v>92</c:v>
                </c:pt>
                <c:pt idx="40">
                  <c:v>92</c:v>
                </c:pt>
                <c:pt idx="41">
                  <c:v>92</c:v>
                </c:pt>
                <c:pt idx="42">
                  <c:v>92</c:v>
                </c:pt>
                <c:pt idx="43">
                  <c:v>92</c:v>
                </c:pt>
                <c:pt idx="44">
                  <c:v>92</c:v>
                </c:pt>
                <c:pt idx="45">
                  <c:v>92</c:v>
                </c:pt>
                <c:pt idx="46">
                  <c:v>92</c:v>
                </c:pt>
                <c:pt idx="47">
                  <c:v>92</c:v>
                </c:pt>
                <c:pt idx="48">
                  <c:v>92</c:v>
                </c:pt>
                <c:pt idx="49">
                  <c:v>93</c:v>
                </c:pt>
                <c:pt idx="50">
                  <c:v>93</c:v>
                </c:pt>
                <c:pt idx="51">
                  <c:v>93</c:v>
                </c:pt>
                <c:pt idx="52">
                  <c:v>93</c:v>
                </c:pt>
                <c:pt idx="53">
                  <c:v>93</c:v>
                </c:pt>
                <c:pt idx="54">
                  <c:v>93</c:v>
                </c:pt>
                <c:pt idx="55">
                  <c:v>93</c:v>
                </c:pt>
                <c:pt idx="56">
                  <c:v>93</c:v>
                </c:pt>
                <c:pt idx="57">
                  <c:v>93</c:v>
                </c:pt>
                <c:pt idx="58">
                  <c:v>93</c:v>
                </c:pt>
                <c:pt idx="59">
                  <c:v>93</c:v>
                </c:pt>
                <c:pt idx="60">
                  <c:v>93</c:v>
                </c:pt>
                <c:pt idx="61">
                  <c:v>93</c:v>
                </c:pt>
                <c:pt idx="62">
                  <c:v>93</c:v>
                </c:pt>
                <c:pt idx="63">
                  <c:v>93</c:v>
                </c:pt>
                <c:pt idx="64">
                  <c:v>93</c:v>
                </c:pt>
                <c:pt idx="65">
                  <c:v>93</c:v>
                </c:pt>
                <c:pt idx="66">
                  <c:v>93</c:v>
                </c:pt>
                <c:pt idx="67">
                  <c:v>93</c:v>
                </c:pt>
                <c:pt idx="68">
                  <c:v>92</c:v>
                </c:pt>
                <c:pt idx="69">
                  <c:v>92</c:v>
                </c:pt>
                <c:pt idx="70">
                  <c:v>92</c:v>
                </c:pt>
                <c:pt idx="71">
                  <c:v>92</c:v>
                </c:pt>
                <c:pt idx="72">
                  <c:v>92</c:v>
                </c:pt>
                <c:pt idx="73">
                  <c:v>92</c:v>
                </c:pt>
                <c:pt idx="74">
                  <c:v>92</c:v>
                </c:pt>
                <c:pt idx="75">
                  <c:v>92</c:v>
                </c:pt>
                <c:pt idx="76">
                  <c:v>92</c:v>
                </c:pt>
                <c:pt idx="77">
                  <c:v>92</c:v>
                </c:pt>
                <c:pt idx="78">
                  <c:v>92</c:v>
                </c:pt>
                <c:pt idx="79">
                  <c:v>92</c:v>
                </c:pt>
                <c:pt idx="80">
                  <c:v>92</c:v>
                </c:pt>
                <c:pt idx="81">
                  <c:v>92</c:v>
                </c:pt>
                <c:pt idx="82">
                  <c:v>92</c:v>
                </c:pt>
                <c:pt idx="83">
                  <c:v>92</c:v>
                </c:pt>
                <c:pt idx="84">
                  <c:v>92</c:v>
                </c:pt>
                <c:pt idx="85">
                  <c:v>92</c:v>
                </c:pt>
                <c:pt idx="86">
                  <c:v>92</c:v>
                </c:pt>
                <c:pt idx="87">
                  <c:v>92</c:v>
                </c:pt>
                <c:pt idx="88">
                  <c:v>92</c:v>
                </c:pt>
                <c:pt idx="89">
                  <c:v>92</c:v>
                </c:pt>
                <c:pt idx="90">
                  <c:v>92</c:v>
                </c:pt>
                <c:pt idx="91">
                  <c:v>92</c:v>
                </c:pt>
                <c:pt idx="92">
                  <c:v>92</c:v>
                </c:pt>
                <c:pt idx="93">
                  <c:v>92</c:v>
                </c:pt>
                <c:pt idx="94">
                  <c:v>92</c:v>
                </c:pt>
                <c:pt idx="95">
                  <c:v>92</c:v>
                </c:pt>
                <c:pt idx="96">
                  <c:v>92</c:v>
                </c:pt>
                <c:pt idx="97">
                  <c:v>91</c:v>
                </c:pt>
                <c:pt idx="98">
                  <c:v>91</c:v>
                </c:pt>
                <c:pt idx="99">
                  <c:v>91</c:v>
                </c:pt>
                <c:pt idx="100">
                  <c:v>91</c:v>
                </c:pt>
                <c:pt idx="101">
                  <c:v>91</c:v>
                </c:pt>
                <c:pt idx="102">
                  <c:v>91</c:v>
                </c:pt>
                <c:pt idx="103">
                  <c:v>91</c:v>
                </c:pt>
                <c:pt idx="104">
                  <c:v>91</c:v>
                </c:pt>
                <c:pt idx="105">
                  <c:v>91</c:v>
                </c:pt>
                <c:pt idx="106">
                  <c:v>91</c:v>
                </c:pt>
                <c:pt idx="107">
                  <c:v>91</c:v>
                </c:pt>
                <c:pt idx="108">
                  <c:v>91</c:v>
                </c:pt>
                <c:pt idx="109">
                  <c:v>91</c:v>
                </c:pt>
                <c:pt idx="110">
                  <c:v>91</c:v>
                </c:pt>
                <c:pt idx="111">
                  <c:v>91</c:v>
                </c:pt>
                <c:pt idx="112">
                  <c:v>91</c:v>
                </c:pt>
                <c:pt idx="113">
                  <c:v>91</c:v>
                </c:pt>
                <c:pt idx="114">
                  <c:v>92</c:v>
                </c:pt>
                <c:pt idx="115">
                  <c:v>92</c:v>
                </c:pt>
                <c:pt idx="116">
                  <c:v>92</c:v>
                </c:pt>
                <c:pt idx="117">
                  <c:v>92</c:v>
                </c:pt>
                <c:pt idx="118">
                  <c:v>93</c:v>
                </c:pt>
                <c:pt idx="119">
                  <c:v>93</c:v>
                </c:pt>
                <c:pt idx="120">
                  <c:v>93</c:v>
                </c:pt>
                <c:pt idx="121">
                  <c:v>93</c:v>
                </c:pt>
                <c:pt idx="122">
                  <c:v>93</c:v>
                </c:pt>
                <c:pt idx="123">
                  <c:v>93</c:v>
                </c:pt>
                <c:pt idx="124">
                  <c:v>93</c:v>
                </c:pt>
                <c:pt idx="125">
                  <c:v>93</c:v>
                </c:pt>
                <c:pt idx="126">
                  <c:v>93</c:v>
                </c:pt>
                <c:pt idx="127">
                  <c:v>93</c:v>
                </c:pt>
                <c:pt idx="128">
                  <c:v>93</c:v>
                </c:pt>
                <c:pt idx="129">
                  <c:v>94</c:v>
                </c:pt>
                <c:pt idx="130">
                  <c:v>93</c:v>
                </c:pt>
                <c:pt idx="131">
                  <c:v>93</c:v>
                </c:pt>
                <c:pt idx="132">
                  <c:v>93</c:v>
                </c:pt>
                <c:pt idx="133">
                  <c:v>93</c:v>
                </c:pt>
                <c:pt idx="134">
                  <c:v>93</c:v>
                </c:pt>
                <c:pt idx="135">
                  <c:v>93</c:v>
                </c:pt>
                <c:pt idx="136">
                  <c:v>93</c:v>
                </c:pt>
                <c:pt idx="137">
                  <c:v>93</c:v>
                </c:pt>
                <c:pt idx="138">
                  <c:v>93</c:v>
                </c:pt>
                <c:pt idx="139">
                  <c:v>93</c:v>
                </c:pt>
                <c:pt idx="140">
                  <c:v>94</c:v>
                </c:pt>
                <c:pt idx="141">
                  <c:v>94</c:v>
                </c:pt>
                <c:pt idx="142">
                  <c:v>95</c:v>
                </c:pt>
                <c:pt idx="143">
                  <c:v>95</c:v>
                </c:pt>
                <c:pt idx="144">
                  <c:v>95</c:v>
                </c:pt>
                <c:pt idx="145">
                  <c:v>95</c:v>
                </c:pt>
                <c:pt idx="146">
                  <c:v>95</c:v>
                </c:pt>
                <c:pt idx="147">
                  <c:v>95</c:v>
                </c:pt>
                <c:pt idx="148">
                  <c:v>95</c:v>
                </c:pt>
                <c:pt idx="149">
                  <c:v>95</c:v>
                </c:pt>
                <c:pt idx="150">
                  <c:v>95</c:v>
                </c:pt>
                <c:pt idx="151">
                  <c:v>95</c:v>
                </c:pt>
                <c:pt idx="152">
                  <c:v>95</c:v>
                </c:pt>
                <c:pt idx="153">
                  <c:v>95</c:v>
                </c:pt>
                <c:pt idx="154">
                  <c:v>95</c:v>
                </c:pt>
                <c:pt idx="155">
                  <c:v>95</c:v>
                </c:pt>
                <c:pt idx="156">
                  <c:v>95</c:v>
                </c:pt>
                <c:pt idx="157">
                  <c:v>95</c:v>
                </c:pt>
                <c:pt idx="158">
                  <c:v>97</c:v>
                </c:pt>
                <c:pt idx="159">
                  <c:v>97</c:v>
                </c:pt>
                <c:pt idx="160">
                  <c:v>97</c:v>
                </c:pt>
                <c:pt idx="161">
                  <c:v>97</c:v>
                </c:pt>
                <c:pt idx="162">
                  <c:v>97</c:v>
                </c:pt>
                <c:pt idx="163">
                  <c:v>97</c:v>
                </c:pt>
                <c:pt idx="164">
                  <c:v>97</c:v>
                </c:pt>
                <c:pt idx="165">
                  <c:v>97</c:v>
                </c:pt>
                <c:pt idx="166">
                  <c:v>97</c:v>
                </c:pt>
                <c:pt idx="167">
                  <c:v>97</c:v>
                </c:pt>
                <c:pt idx="168">
                  <c:v>97</c:v>
                </c:pt>
                <c:pt idx="169">
                  <c:v>97</c:v>
                </c:pt>
                <c:pt idx="170">
                  <c:v>97</c:v>
                </c:pt>
                <c:pt idx="171">
                  <c:v>98</c:v>
                </c:pt>
                <c:pt idx="172">
                  <c:v>98</c:v>
                </c:pt>
                <c:pt idx="173">
                  <c:v>98</c:v>
                </c:pt>
                <c:pt idx="174">
                  <c:v>98</c:v>
                </c:pt>
                <c:pt idx="175">
                  <c:v>98</c:v>
                </c:pt>
                <c:pt idx="176">
                  <c:v>98</c:v>
                </c:pt>
                <c:pt idx="177">
                  <c:v>98</c:v>
                </c:pt>
                <c:pt idx="178">
                  <c:v>98</c:v>
                </c:pt>
                <c:pt idx="179">
                  <c:v>98</c:v>
                </c:pt>
                <c:pt idx="180">
                  <c:v>98</c:v>
                </c:pt>
              </c:numCache>
            </c:numRef>
          </c:val>
          <c:smooth val="0"/>
          <c:extLst>
            <c:ext xmlns:c16="http://schemas.microsoft.com/office/drawing/2014/chart" uri="{C3380CC4-5D6E-409C-BE32-E72D297353CC}">
              <c16:uniqueId val="{00000000-F24E-40D2-8F4E-55EE88B8DFA2}"/>
            </c:ext>
          </c:extLst>
        </c:ser>
        <c:dLbls>
          <c:showLegendKey val="0"/>
          <c:showVal val="0"/>
          <c:showCatName val="0"/>
          <c:showSerName val="0"/>
          <c:showPercent val="0"/>
          <c:showBubbleSize val="0"/>
        </c:dLbls>
        <c:smooth val="0"/>
        <c:axId val="314206856"/>
        <c:axId val="314211120"/>
      </c:lineChart>
      <c:dateAx>
        <c:axId val="314206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211120"/>
        <c:crosses val="autoZero"/>
        <c:auto val="1"/>
        <c:lblOffset val="100"/>
        <c:baseTimeUnit val="days"/>
      </c:dateAx>
      <c:valAx>
        <c:axId val="31421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20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FE0F-074C-44CC-96DE-1F81D7E2697C}"/>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1B014A4F-C8C1-4248-932F-03F7B9DD6141}"/>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948896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5BD82-956E-44F9-8E56-566E799966D2}"/>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087C101C-730E-430B-BC8C-91153D4FD4DE}"/>
              </a:ext>
            </a:extLst>
          </p:cNvPr>
          <p:cNvGraphicFramePr>
            <a:graphicFrameLocks noGrp="1"/>
          </p:cNvGraphicFramePr>
          <p:nvPr>
            <p:ph type="tbl" sz="quarter" idx="13"/>
            <p:extLst>
              <p:ext uri="{D42A27DB-BD31-4B8C-83A1-F6EECF244321}">
                <p14:modId xmlns:p14="http://schemas.microsoft.com/office/powerpoint/2010/main" val="74623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79933687"/>
                    </a:ext>
                  </a:extLst>
                </a:gridCol>
                <a:gridCol w="411480">
                  <a:extLst>
                    <a:ext uri="{9D8B030D-6E8A-4147-A177-3AD203B41FA5}">
                      <a16:colId xmlns:a16="http://schemas.microsoft.com/office/drawing/2014/main" val="2080503292"/>
                    </a:ext>
                  </a:extLst>
                </a:gridCol>
                <a:gridCol w="304495">
                  <a:extLst>
                    <a:ext uri="{9D8B030D-6E8A-4147-A177-3AD203B41FA5}">
                      <a16:colId xmlns:a16="http://schemas.microsoft.com/office/drawing/2014/main" val="2300124097"/>
                    </a:ext>
                  </a:extLst>
                </a:gridCol>
                <a:gridCol w="304495">
                  <a:extLst>
                    <a:ext uri="{9D8B030D-6E8A-4147-A177-3AD203B41FA5}">
                      <a16:colId xmlns:a16="http://schemas.microsoft.com/office/drawing/2014/main" val="7598043"/>
                    </a:ext>
                  </a:extLst>
                </a:gridCol>
                <a:gridCol w="304495">
                  <a:extLst>
                    <a:ext uri="{9D8B030D-6E8A-4147-A177-3AD203B41FA5}">
                      <a16:colId xmlns:a16="http://schemas.microsoft.com/office/drawing/2014/main" val="2457423763"/>
                    </a:ext>
                  </a:extLst>
                </a:gridCol>
                <a:gridCol w="304495">
                  <a:extLst>
                    <a:ext uri="{9D8B030D-6E8A-4147-A177-3AD203B41FA5}">
                      <a16:colId xmlns:a16="http://schemas.microsoft.com/office/drawing/2014/main" val="3709560158"/>
                    </a:ext>
                  </a:extLst>
                </a:gridCol>
                <a:gridCol w="304495">
                  <a:extLst>
                    <a:ext uri="{9D8B030D-6E8A-4147-A177-3AD203B41FA5}">
                      <a16:colId xmlns:a16="http://schemas.microsoft.com/office/drawing/2014/main" val="2183368607"/>
                    </a:ext>
                  </a:extLst>
                </a:gridCol>
                <a:gridCol w="304495">
                  <a:extLst>
                    <a:ext uri="{9D8B030D-6E8A-4147-A177-3AD203B41FA5}">
                      <a16:colId xmlns:a16="http://schemas.microsoft.com/office/drawing/2014/main" val="3717461898"/>
                    </a:ext>
                  </a:extLst>
                </a:gridCol>
                <a:gridCol w="304495">
                  <a:extLst>
                    <a:ext uri="{9D8B030D-6E8A-4147-A177-3AD203B41FA5}">
                      <a16:colId xmlns:a16="http://schemas.microsoft.com/office/drawing/2014/main" val="1789842654"/>
                    </a:ext>
                  </a:extLst>
                </a:gridCol>
                <a:gridCol w="304495">
                  <a:extLst>
                    <a:ext uri="{9D8B030D-6E8A-4147-A177-3AD203B41FA5}">
                      <a16:colId xmlns:a16="http://schemas.microsoft.com/office/drawing/2014/main" val="2115145362"/>
                    </a:ext>
                  </a:extLst>
                </a:gridCol>
                <a:gridCol w="304495">
                  <a:extLst>
                    <a:ext uri="{9D8B030D-6E8A-4147-A177-3AD203B41FA5}">
                      <a16:colId xmlns:a16="http://schemas.microsoft.com/office/drawing/2014/main" val="3568124376"/>
                    </a:ext>
                  </a:extLst>
                </a:gridCol>
                <a:gridCol w="304495">
                  <a:extLst>
                    <a:ext uri="{9D8B030D-6E8A-4147-A177-3AD203B41FA5}">
                      <a16:colId xmlns:a16="http://schemas.microsoft.com/office/drawing/2014/main" val="1357547335"/>
                    </a:ext>
                  </a:extLst>
                </a:gridCol>
                <a:gridCol w="304495">
                  <a:extLst>
                    <a:ext uri="{9D8B030D-6E8A-4147-A177-3AD203B41FA5}">
                      <a16:colId xmlns:a16="http://schemas.microsoft.com/office/drawing/2014/main" val="3974731907"/>
                    </a:ext>
                  </a:extLst>
                </a:gridCol>
                <a:gridCol w="304495">
                  <a:extLst>
                    <a:ext uri="{9D8B030D-6E8A-4147-A177-3AD203B41FA5}">
                      <a16:colId xmlns:a16="http://schemas.microsoft.com/office/drawing/2014/main" val="1838890062"/>
                    </a:ext>
                  </a:extLst>
                </a:gridCol>
                <a:gridCol w="304495">
                  <a:extLst>
                    <a:ext uri="{9D8B030D-6E8A-4147-A177-3AD203B41FA5}">
                      <a16:colId xmlns:a16="http://schemas.microsoft.com/office/drawing/2014/main" val="1517261538"/>
                    </a:ext>
                  </a:extLst>
                </a:gridCol>
                <a:gridCol w="304495">
                  <a:extLst>
                    <a:ext uri="{9D8B030D-6E8A-4147-A177-3AD203B41FA5}">
                      <a16:colId xmlns:a16="http://schemas.microsoft.com/office/drawing/2014/main" val="3279608318"/>
                    </a:ext>
                  </a:extLst>
                </a:gridCol>
                <a:gridCol w="304495">
                  <a:extLst>
                    <a:ext uri="{9D8B030D-6E8A-4147-A177-3AD203B41FA5}">
                      <a16:colId xmlns:a16="http://schemas.microsoft.com/office/drawing/2014/main" val="2554713069"/>
                    </a:ext>
                  </a:extLst>
                </a:gridCol>
                <a:gridCol w="304495">
                  <a:extLst>
                    <a:ext uri="{9D8B030D-6E8A-4147-A177-3AD203B41FA5}">
                      <a16:colId xmlns:a16="http://schemas.microsoft.com/office/drawing/2014/main" val="1904960737"/>
                    </a:ext>
                  </a:extLst>
                </a:gridCol>
                <a:gridCol w="304495">
                  <a:extLst>
                    <a:ext uri="{9D8B030D-6E8A-4147-A177-3AD203B41FA5}">
                      <a16:colId xmlns:a16="http://schemas.microsoft.com/office/drawing/2014/main" val="3820737439"/>
                    </a:ext>
                  </a:extLst>
                </a:gridCol>
                <a:gridCol w="304495">
                  <a:extLst>
                    <a:ext uri="{9D8B030D-6E8A-4147-A177-3AD203B41FA5}">
                      <a16:colId xmlns:a16="http://schemas.microsoft.com/office/drawing/2014/main" val="3965071557"/>
                    </a:ext>
                  </a:extLst>
                </a:gridCol>
                <a:gridCol w="304495">
                  <a:extLst>
                    <a:ext uri="{9D8B030D-6E8A-4147-A177-3AD203B41FA5}">
                      <a16:colId xmlns:a16="http://schemas.microsoft.com/office/drawing/2014/main" val="3629413458"/>
                    </a:ext>
                  </a:extLst>
                </a:gridCol>
                <a:gridCol w="304495">
                  <a:extLst>
                    <a:ext uri="{9D8B030D-6E8A-4147-A177-3AD203B41FA5}">
                      <a16:colId xmlns:a16="http://schemas.microsoft.com/office/drawing/2014/main" val="1340551511"/>
                    </a:ext>
                  </a:extLst>
                </a:gridCol>
                <a:gridCol w="304495">
                  <a:extLst>
                    <a:ext uri="{9D8B030D-6E8A-4147-A177-3AD203B41FA5}">
                      <a16:colId xmlns:a16="http://schemas.microsoft.com/office/drawing/2014/main" val="20799068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59790379"/>
                  </a:ext>
                </a:extLst>
              </a:tr>
              <a:tr h="370840">
                <a:tc>
                  <a:txBody>
                    <a:bodyPr/>
                    <a:lstStyle/>
                    <a:p>
                      <a:r>
                        <a:rPr lang="en-US" sz="1000"/>
                        <a:t>Buss AG</a:t>
                      </a:r>
                    </a:p>
                  </a:txBody>
                  <a:tcPr/>
                </a:tc>
                <a:tc>
                  <a:txBody>
                    <a:bodyPr/>
                    <a:lstStyle/>
                    <a:p>
                      <a:r>
                        <a:rPr lang="en-US" sz="1000"/>
                        <a:t>98</a:t>
                      </a:r>
                    </a:p>
                  </a:txBody>
                  <a:tcPr/>
                </a:tc>
                <a:tc>
                  <a:txBody>
                    <a:bodyPr/>
                    <a:lstStyle/>
                    <a:p>
                      <a:r>
                        <a:rPr lang="en-US" sz="1000"/>
                        <a:t>7</a:t>
                      </a:r>
                    </a:p>
                  </a:txBody>
                  <a:tcPr/>
                </a:tc>
                <a:tc>
                  <a:txBody>
                    <a:bodyPr/>
                    <a:lstStyle/>
                    <a:p>
                      <a:r>
                        <a:rPr lang="en-US" sz="1000"/>
                        <a:t>26</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7</a:t>
                      </a:r>
                    </a:p>
                  </a:txBody>
                  <a:tcPr/>
                </a:tc>
                <a:tc>
                  <a:txBody>
                    <a:bodyPr/>
                    <a:lstStyle/>
                    <a:p>
                      <a:r>
                        <a:rPr lang="en-US" sz="1000"/>
                        <a:t>70</a:t>
                      </a:r>
                    </a:p>
                  </a:txBody>
                  <a:tcPr/>
                </a:tc>
                <a:tc>
                  <a:txBody>
                    <a:bodyPr/>
                    <a:lstStyle/>
                    <a:p>
                      <a:r>
                        <a:rPr lang="en-US" sz="1000"/>
                        <a:t>0</a:t>
                      </a:r>
                    </a:p>
                  </a:txBody>
                  <a:tcPr/>
                </a:tc>
                <a:tc>
                  <a:txBody>
                    <a:bodyPr/>
                    <a:lstStyle/>
                    <a:p>
                      <a:r>
                        <a:rPr lang="en-US" sz="1000"/>
                        <a:t>69</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86</a:t>
                      </a:r>
                    </a:p>
                  </a:txBody>
                  <a:tcPr/>
                </a:tc>
                <a:tc>
                  <a:txBody>
                    <a:bodyPr/>
                    <a:lstStyle/>
                    <a:p>
                      <a:r>
                        <a:rPr lang="en-US" sz="1000"/>
                        <a:t>0</a:t>
                      </a:r>
                    </a:p>
                  </a:txBody>
                  <a:tcPr/>
                </a:tc>
                <a:tc>
                  <a:txBody>
                    <a:bodyPr/>
                    <a:lstStyle/>
                    <a:p>
                      <a:r>
                        <a:rPr lang="en-US" sz="1000"/>
                        <a:t>0</a:t>
                      </a:r>
                    </a:p>
                  </a:txBody>
                  <a:tcPr/>
                </a:tc>
                <a:tc>
                  <a:txBody>
                    <a:bodyPr/>
                    <a:lstStyle/>
                    <a:p>
                      <a:r>
                        <a:rPr lang="en-US" sz="1000"/>
                        <a:t>3.5188 %</a:t>
                      </a:r>
                    </a:p>
                  </a:txBody>
                  <a:tcPr/>
                </a:tc>
                <a:tc>
                  <a:txBody>
                    <a:bodyPr/>
                    <a:lstStyle/>
                    <a:p>
                      <a:r>
                        <a:rPr lang="en-US" sz="1000"/>
                        <a:t>0.0 %</a:t>
                      </a:r>
                    </a:p>
                  </a:txBody>
                  <a:tcPr/>
                </a:tc>
                <a:extLst>
                  <a:ext uri="{0D108BD9-81ED-4DB2-BD59-A6C34878D82A}">
                    <a16:rowId xmlns:a16="http://schemas.microsoft.com/office/drawing/2014/main" val="1476698820"/>
                  </a:ext>
                </a:extLst>
              </a:tr>
            </a:tbl>
          </a:graphicData>
        </a:graphic>
      </p:graphicFrame>
      <p:sp>
        <p:nvSpPr>
          <p:cNvPr id="4" name="Text Placeholder 3">
            <a:extLst>
              <a:ext uri="{FF2B5EF4-FFF2-40B4-BE49-F238E27FC236}">
                <a16:creationId xmlns:a16="http://schemas.microsoft.com/office/drawing/2014/main" id="{9F013AD2-A03E-4FE9-BECE-5E283D92914E}"/>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03024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D3191-10BC-4BDF-95DF-27798F795C05}"/>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0DBE99E3-8C5C-44D4-AAB4-837239879C27}"/>
              </a:ext>
            </a:extLst>
          </p:cNvPr>
          <p:cNvGraphicFramePr>
            <a:graphicFrameLocks noGrp="1"/>
          </p:cNvGraphicFramePr>
          <p:nvPr>
            <p:ph type="tbl" sz="quarter" idx="13"/>
            <p:extLst>
              <p:ext uri="{D42A27DB-BD31-4B8C-83A1-F6EECF244321}">
                <p14:modId xmlns:p14="http://schemas.microsoft.com/office/powerpoint/2010/main" val="107906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4169071556"/>
                    </a:ext>
                  </a:extLst>
                </a:gridCol>
                <a:gridCol w="238658">
                  <a:extLst>
                    <a:ext uri="{9D8B030D-6E8A-4147-A177-3AD203B41FA5}">
                      <a16:colId xmlns:a16="http://schemas.microsoft.com/office/drawing/2014/main" val="2199734592"/>
                    </a:ext>
                  </a:extLst>
                </a:gridCol>
                <a:gridCol w="238658">
                  <a:extLst>
                    <a:ext uri="{9D8B030D-6E8A-4147-A177-3AD203B41FA5}">
                      <a16:colId xmlns:a16="http://schemas.microsoft.com/office/drawing/2014/main" val="311296983"/>
                    </a:ext>
                  </a:extLst>
                </a:gridCol>
                <a:gridCol w="238658">
                  <a:extLst>
                    <a:ext uri="{9D8B030D-6E8A-4147-A177-3AD203B41FA5}">
                      <a16:colId xmlns:a16="http://schemas.microsoft.com/office/drawing/2014/main" val="3822149787"/>
                    </a:ext>
                  </a:extLst>
                </a:gridCol>
                <a:gridCol w="238658">
                  <a:extLst>
                    <a:ext uri="{9D8B030D-6E8A-4147-A177-3AD203B41FA5}">
                      <a16:colId xmlns:a16="http://schemas.microsoft.com/office/drawing/2014/main" val="2052846981"/>
                    </a:ext>
                  </a:extLst>
                </a:gridCol>
                <a:gridCol w="238658">
                  <a:extLst>
                    <a:ext uri="{9D8B030D-6E8A-4147-A177-3AD203B41FA5}">
                      <a16:colId xmlns:a16="http://schemas.microsoft.com/office/drawing/2014/main" val="1546530437"/>
                    </a:ext>
                  </a:extLst>
                </a:gridCol>
                <a:gridCol w="238658">
                  <a:extLst>
                    <a:ext uri="{9D8B030D-6E8A-4147-A177-3AD203B41FA5}">
                      <a16:colId xmlns:a16="http://schemas.microsoft.com/office/drawing/2014/main" val="2507654787"/>
                    </a:ext>
                  </a:extLst>
                </a:gridCol>
                <a:gridCol w="238658">
                  <a:extLst>
                    <a:ext uri="{9D8B030D-6E8A-4147-A177-3AD203B41FA5}">
                      <a16:colId xmlns:a16="http://schemas.microsoft.com/office/drawing/2014/main" val="1447369686"/>
                    </a:ext>
                  </a:extLst>
                </a:gridCol>
                <a:gridCol w="238658">
                  <a:extLst>
                    <a:ext uri="{9D8B030D-6E8A-4147-A177-3AD203B41FA5}">
                      <a16:colId xmlns:a16="http://schemas.microsoft.com/office/drawing/2014/main" val="3031105934"/>
                    </a:ext>
                  </a:extLst>
                </a:gridCol>
                <a:gridCol w="238658">
                  <a:extLst>
                    <a:ext uri="{9D8B030D-6E8A-4147-A177-3AD203B41FA5}">
                      <a16:colId xmlns:a16="http://schemas.microsoft.com/office/drawing/2014/main" val="1012085444"/>
                    </a:ext>
                  </a:extLst>
                </a:gridCol>
                <a:gridCol w="238658">
                  <a:extLst>
                    <a:ext uri="{9D8B030D-6E8A-4147-A177-3AD203B41FA5}">
                      <a16:colId xmlns:a16="http://schemas.microsoft.com/office/drawing/2014/main" val="2967206472"/>
                    </a:ext>
                  </a:extLst>
                </a:gridCol>
                <a:gridCol w="238658">
                  <a:extLst>
                    <a:ext uri="{9D8B030D-6E8A-4147-A177-3AD203B41FA5}">
                      <a16:colId xmlns:a16="http://schemas.microsoft.com/office/drawing/2014/main" val="1593555279"/>
                    </a:ext>
                  </a:extLst>
                </a:gridCol>
                <a:gridCol w="238658">
                  <a:extLst>
                    <a:ext uri="{9D8B030D-6E8A-4147-A177-3AD203B41FA5}">
                      <a16:colId xmlns:a16="http://schemas.microsoft.com/office/drawing/2014/main" val="3771994861"/>
                    </a:ext>
                  </a:extLst>
                </a:gridCol>
                <a:gridCol w="238658">
                  <a:extLst>
                    <a:ext uri="{9D8B030D-6E8A-4147-A177-3AD203B41FA5}">
                      <a16:colId xmlns:a16="http://schemas.microsoft.com/office/drawing/2014/main" val="2421933976"/>
                    </a:ext>
                  </a:extLst>
                </a:gridCol>
                <a:gridCol w="238658">
                  <a:extLst>
                    <a:ext uri="{9D8B030D-6E8A-4147-A177-3AD203B41FA5}">
                      <a16:colId xmlns:a16="http://schemas.microsoft.com/office/drawing/2014/main" val="1748521402"/>
                    </a:ext>
                  </a:extLst>
                </a:gridCol>
                <a:gridCol w="238658">
                  <a:extLst>
                    <a:ext uri="{9D8B030D-6E8A-4147-A177-3AD203B41FA5}">
                      <a16:colId xmlns:a16="http://schemas.microsoft.com/office/drawing/2014/main" val="3591207116"/>
                    </a:ext>
                  </a:extLst>
                </a:gridCol>
                <a:gridCol w="238658">
                  <a:extLst>
                    <a:ext uri="{9D8B030D-6E8A-4147-A177-3AD203B41FA5}">
                      <a16:colId xmlns:a16="http://schemas.microsoft.com/office/drawing/2014/main" val="5023767"/>
                    </a:ext>
                  </a:extLst>
                </a:gridCol>
                <a:gridCol w="238658">
                  <a:extLst>
                    <a:ext uri="{9D8B030D-6E8A-4147-A177-3AD203B41FA5}">
                      <a16:colId xmlns:a16="http://schemas.microsoft.com/office/drawing/2014/main" val="1368375830"/>
                    </a:ext>
                  </a:extLst>
                </a:gridCol>
                <a:gridCol w="246888">
                  <a:extLst>
                    <a:ext uri="{9D8B030D-6E8A-4147-A177-3AD203B41FA5}">
                      <a16:colId xmlns:a16="http://schemas.microsoft.com/office/drawing/2014/main" val="1166498765"/>
                    </a:ext>
                  </a:extLst>
                </a:gridCol>
                <a:gridCol w="238658">
                  <a:extLst>
                    <a:ext uri="{9D8B030D-6E8A-4147-A177-3AD203B41FA5}">
                      <a16:colId xmlns:a16="http://schemas.microsoft.com/office/drawing/2014/main" val="157500202"/>
                    </a:ext>
                  </a:extLst>
                </a:gridCol>
                <a:gridCol w="238658">
                  <a:extLst>
                    <a:ext uri="{9D8B030D-6E8A-4147-A177-3AD203B41FA5}">
                      <a16:colId xmlns:a16="http://schemas.microsoft.com/office/drawing/2014/main" val="4103866807"/>
                    </a:ext>
                  </a:extLst>
                </a:gridCol>
                <a:gridCol w="238658">
                  <a:extLst>
                    <a:ext uri="{9D8B030D-6E8A-4147-A177-3AD203B41FA5}">
                      <a16:colId xmlns:a16="http://schemas.microsoft.com/office/drawing/2014/main" val="1020425783"/>
                    </a:ext>
                  </a:extLst>
                </a:gridCol>
                <a:gridCol w="238658">
                  <a:extLst>
                    <a:ext uri="{9D8B030D-6E8A-4147-A177-3AD203B41FA5}">
                      <a16:colId xmlns:a16="http://schemas.microsoft.com/office/drawing/2014/main" val="1175891288"/>
                    </a:ext>
                  </a:extLst>
                </a:gridCol>
                <a:gridCol w="238658">
                  <a:extLst>
                    <a:ext uri="{9D8B030D-6E8A-4147-A177-3AD203B41FA5}">
                      <a16:colId xmlns:a16="http://schemas.microsoft.com/office/drawing/2014/main" val="1230005614"/>
                    </a:ext>
                  </a:extLst>
                </a:gridCol>
                <a:gridCol w="238658">
                  <a:extLst>
                    <a:ext uri="{9D8B030D-6E8A-4147-A177-3AD203B41FA5}">
                      <a16:colId xmlns:a16="http://schemas.microsoft.com/office/drawing/2014/main" val="1955376183"/>
                    </a:ext>
                  </a:extLst>
                </a:gridCol>
                <a:gridCol w="238658">
                  <a:extLst>
                    <a:ext uri="{9D8B030D-6E8A-4147-A177-3AD203B41FA5}">
                      <a16:colId xmlns:a16="http://schemas.microsoft.com/office/drawing/2014/main" val="1248042628"/>
                    </a:ext>
                  </a:extLst>
                </a:gridCol>
                <a:gridCol w="238658">
                  <a:extLst>
                    <a:ext uri="{9D8B030D-6E8A-4147-A177-3AD203B41FA5}">
                      <a16:colId xmlns:a16="http://schemas.microsoft.com/office/drawing/2014/main" val="1731324620"/>
                    </a:ext>
                  </a:extLst>
                </a:gridCol>
                <a:gridCol w="238658">
                  <a:extLst>
                    <a:ext uri="{9D8B030D-6E8A-4147-A177-3AD203B41FA5}">
                      <a16:colId xmlns:a16="http://schemas.microsoft.com/office/drawing/2014/main" val="2747632147"/>
                    </a:ext>
                  </a:extLst>
                </a:gridCol>
                <a:gridCol w="238658">
                  <a:extLst>
                    <a:ext uri="{9D8B030D-6E8A-4147-A177-3AD203B41FA5}">
                      <a16:colId xmlns:a16="http://schemas.microsoft.com/office/drawing/2014/main" val="503716167"/>
                    </a:ext>
                  </a:extLst>
                </a:gridCol>
                <a:gridCol w="238658">
                  <a:extLst>
                    <a:ext uri="{9D8B030D-6E8A-4147-A177-3AD203B41FA5}">
                      <a16:colId xmlns:a16="http://schemas.microsoft.com/office/drawing/2014/main" val="220883484"/>
                    </a:ext>
                  </a:extLst>
                </a:gridCol>
                <a:gridCol w="238658">
                  <a:extLst>
                    <a:ext uri="{9D8B030D-6E8A-4147-A177-3AD203B41FA5}">
                      <a16:colId xmlns:a16="http://schemas.microsoft.com/office/drawing/2014/main" val="2320746368"/>
                    </a:ext>
                  </a:extLst>
                </a:gridCol>
                <a:gridCol w="238658">
                  <a:extLst>
                    <a:ext uri="{9D8B030D-6E8A-4147-A177-3AD203B41FA5}">
                      <a16:colId xmlns:a16="http://schemas.microsoft.com/office/drawing/2014/main" val="1758157037"/>
                    </a:ext>
                  </a:extLst>
                </a:gridCol>
                <a:gridCol w="238658">
                  <a:extLst>
                    <a:ext uri="{9D8B030D-6E8A-4147-A177-3AD203B41FA5}">
                      <a16:colId xmlns:a16="http://schemas.microsoft.com/office/drawing/2014/main" val="665252055"/>
                    </a:ext>
                  </a:extLst>
                </a:gridCol>
                <a:gridCol w="238658">
                  <a:extLst>
                    <a:ext uri="{9D8B030D-6E8A-4147-A177-3AD203B41FA5}">
                      <a16:colId xmlns:a16="http://schemas.microsoft.com/office/drawing/2014/main" val="25502270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708881436"/>
                  </a:ext>
                </a:extLst>
              </a:tr>
              <a:tr h="370840">
                <a:tc>
                  <a:txBody>
                    <a:bodyPr/>
                    <a:lstStyle/>
                    <a:p>
                      <a:r>
                        <a:rPr lang="en-US" sz="1000"/>
                        <a:t>Buss AG</a:t>
                      </a:r>
                    </a:p>
                  </a:txBody>
                  <a:tcPr/>
                </a:tc>
                <a:tc>
                  <a:txBody>
                    <a:bodyPr/>
                    <a:lstStyle/>
                    <a:p>
                      <a:r>
                        <a:rPr lang="en-US" sz="1000"/>
                        <a:t>98</a:t>
                      </a:r>
                    </a:p>
                  </a:txBody>
                  <a:tcPr/>
                </a:tc>
                <a:tc>
                  <a:txBody>
                    <a:bodyPr/>
                    <a:lstStyle/>
                    <a:p>
                      <a:r>
                        <a:rPr lang="en-US" sz="1000"/>
                        <a:t>10</a:t>
                      </a:r>
                    </a:p>
                  </a:txBody>
                  <a:tcPr/>
                </a:tc>
                <a:tc>
                  <a:txBody>
                    <a:bodyPr/>
                    <a:lstStyle/>
                    <a:p>
                      <a:r>
                        <a:rPr lang="en-US" sz="1000"/>
                        <a:t>11</a:t>
                      </a:r>
                    </a:p>
                  </a:txBody>
                  <a:tcPr/>
                </a:tc>
                <a:tc>
                  <a:txBody>
                    <a:bodyPr/>
                    <a:lstStyle/>
                    <a:p>
                      <a:r>
                        <a:rPr lang="en-US" sz="1000"/>
                        <a:t>3</a:t>
                      </a:r>
                    </a:p>
                  </a:txBody>
                  <a:tcPr/>
                </a:tc>
                <a:tc>
                  <a:txBody>
                    <a:bodyPr/>
                    <a:lstStyle/>
                    <a:p>
                      <a:r>
                        <a:rPr lang="en-US" sz="1000"/>
                        <a:t>64.691011235955</a:t>
                      </a:r>
                    </a:p>
                  </a:txBody>
                  <a:tcPr/>
                </a:tc>
                <a:tc>
                  <a:txBody>
                    <a:bodyPr/>
                    <a:lstStyle/>
                    <a:p>
                      <a:r>
                        <a:rPr lang="en-US" sz="1000"/>
                        <a:t>26</a:t>
                      </a:r>
                    </a:p>
                  </a:txBody>
                  <a:tcPr/>
                </a:tc>
                <a:tc>
                  <a:txBody>
                    <a:bodyPr/>
                    <a:lstStyle/>
                    <a:p>
                      <a:r>
                        <a:rPr lang="en-US" sz="1000"/>
                        <a:t>3709</a:t>
                      </a:r>
                    </a:p>
                  </a:txBody>
                  <a:tcPr/>
                </a:tc>
                <a:tc>
                  <a:txBody>
                    <a:bodyPr/>
                    <a:lstStyle/>
                    <a:p>
                      <a:r>
                        <a:rPr lang="en-US" sz="1000"/>
                        <a:t>11.933701657459</a:t>
                      </a:r>
                    </a:p>
                  </a:txBody>
                  <a:tcPr/>
                </a:tc>
                <a:tc>
                  <a:txBody>
                    <a:bodyPr/>
                    <a:lstStyle/>
                    <a:p>
                      <a:r>
                        <a:rPr lang="en-US" sz="1000"/>
                        <a:t>0</a:t>
                      </a:r>
                    </a:p>
                  </a:txBody>
                  <a:tcPr/>
                </a:tc>
                <a:tc>
                  <a:txBody>
                    <a:bodyPr/>
                    <a:lstStyle/>
                    <a:p>
                      <a:r>
                        <a:rPr lang="en-US" sz="1000"/>
                        <a:t>385</a:t>
                      </a:r>
                    </a:p>
                  </a:txBody>
                  <a:tcPr/>
                </a:tc>
                <a:tc>
                  <a:txBody>
                    <a:bodyPr/>
                    <a:lstStyle/>
                    <a:p>
                      <a:r>
                        <a:rPr lang="en-US" sz="1000"/>
                        <a:t>3709</a:t>
                      </a:r>
                    </a:p>
                  </a:txBody>
                  <a:tcPr/>
                </a:tc>
                <a:tc>
                  <a:txBody>
                    <a:bodyPr/>
                    <a:lstStyle/>
                    <a:p>
                      <a:r>
                        <a:rPr lang="en-US" sz="1000"/>
                        <a:t>62.07 %</a:t>
                      </a:r>
                    </a:p>
                  </a:txBody>
                  <a:tcPr/>
                </a:tc>
                <a:tc>
                  <a:txBody>
                    <a:bodyPr/>
                    <a:lstStyle/>
                    <a:p>
                      <a:r>
                        <a:rPr lang="en-US" sz="1000"/>
                        <a:t>488</a:t>
                      </a:r>
                    </a:p>
                  </a:txBody>
                  <a:tcPr/>
                </a:tc>
                <a:tc>
                  <a:txBody>
                    <a:bodyPr/>
                    <a:lstStyle/>
                    <a:p>
                      <a:r>
                        <a:rPr lang="en-US" sz="1000"/>
                        <a:t>238</a:t>
                      </a:r>
                    </a:p>
                  </a:txBody>
                  <a:tcPr/>
                </a:tc>
                <a:tc>
                  <a:txBody>
                    <a:bodyPr/>
                    <a:lstStyle/>
                    <a:p>
                      <a:r>
                        <a:rPr lang="en-US" sz="1000"/>
                        <a:t>2</a:t>
                      </a:r>
                    </a:p>
                  </a:txBody>
                  <a:tcPr/>
                </a:tc>
                <a:tc>
                  <a:txBody>
                    <a:bodyPr/>
                    <a:lstStyle/>
                    <a:p>
                      <a:r>
                        <a:rPr lang="en-US" sz="1000"/>
                        <a:t>2</a:t>
                      </a:r>
                    </a:p>
                  </a:txBody>
                  <a:tcPr/>
                </a:tc>
                <a:tc>
                  <a:txBody>
                    <a:bodyPr/>
                    <a:lstStyle/>
                    <a:p>
                      <a:r>
                        <a:rPr lang="en-US" sz="1000"/>
                        <a:t>265</a:t>
                      </a:r>
                    </a:p>
                  </a:txBody>
                  <a:tcPr/>
                </a:tc>
                <a:tc>
                  <a:txBody>
                    <a:bodyPr/>
                    <a:lstStyle/>
                    <a:p>
                      <a:r>
                        <a:rPr lang="en-US" sz="1000"/>
                        <a:t>5</a:t>
                      </a:r>
                    </a:p>
                  </a:txBody>
                  <a:tcPr/>
                </a:tc>
                <a:tc>
                  <a:txBody>
                    <a:bodyPr/>
                    <a:lstStyle/>
                    <a:p>
                      <a:r>
                        <a:rPr lang="en-US" sz="1000"/>
                        <a:t>50</a:t>
                      </a:r>
                    </a:p>
                  </a:txBody>
                  <a:tcPr/>
                </a:tc>
                <a:tc>
                  <a:txBody>
                    <a:bodyPr/>
                    <a:lstStyle/>
                    <a:p>
                      <a:r>
                        <a:rPr lang="en-US" sz="1000"/>
                        <a:t>54</a:t>
                      </a:r>
                    </a:p>
                  </a:txBody>
                  <a:tcPr/>
                </a:tc>
                <a:tc>
                  <a:txBody>
                    <a:bodyPr/>
                    <a:lstStyle/>
                    <a:p>
                      <a:r>
                        <a:rPr lang="en-US" sz="1000"/>
                        <a:t>156</a:t>
                      </a:r>
                    </a:p>
                  </a:txBody>
                  <a:tcPr/>
                </a:tc>
                <a:tc>
                  <a:txBody>
                    <a:bodyPr/>
                    <a:lstStyle/>
                    <a:p>
                      <a:r>
                        <a:rPr lang="en-US" sz="1000"/>
                        <a:t>0</a:t>
                      </a:r>
                    </a:p>
                  </a:txBody>
                  <a:tcPr/>
                </a:tc>
                <a:tc>
                  <a:txBody>
                    <a:bodyPr/>
                    <a:lstStyle/>
                    <a:p>
                      <a:r>
                        <a:rPr lang="en-US" sz="1000"/>
                        <a:t>120</a:t>
                      </a:r>
                    </a:p>
                  </a:txBody>
                  <a:tcPr/>
                </a:tc>
                <a:tc>
                  <a:txBody>
                    <a:bodyPr/>
                    <a:lstStyle/>
                    <a:p>
                      <a:r>
                        <a:rPr lang="en-US" sz="1000"/>
                        <a:t>103</a:t>
                      </a:r>
                    </a:p>
                  </a:txBody>
                  <a:tcPr/>
                </a:tc>
                <a:tc>
                  <a:txBody>
                    <a:bodyPr/>
                    <a:lstStyle/>
                    <a:p>
                      <a:r>
                        <a:rPr lang="en-US" sz="1000"/>
                        <a:t>0</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296968045"/>
                  </a:ext>
                </a:extLst>
              </a:tr>
            </a:tbl>
          </a:graphicData>
        </a:graphic>
      </p:graphicFrame>
      <p:sp>
        <p:nvSpPr>
          <p:cNvPr id="4" name="Text Placeholder 3">
            <a:extLst>
              <a:ext uri="{FF2B5EF4-FFF2-40B4-BE49-F238E27FC236}">
                <a16:creationId xmlns:a16="http://schemas.microsoft.com/office/drawing/2014/main" id="{2752F9E3-A1EB-4E84-B8DD-4E65B156D843}"/>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839564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FEF0-ED82-4F87-BE44-DA159F54B113}"/>
              </a:ext>
            </a:extLst>
          </p:cNvPr>
          <p:cNvSpPr>
            <a:spLocks noGrp="1"/>
          </p:cNvSpPr>
          <p:nvPr>
            <p:ph type="title"/>
          </p:nvPr>
        </p:nvSpPr>
        <p:spPr/>
        <p:txBody>
          <a:bodyPr/>
          <a:lstStyle/>
          <a:p>
            <a:r>
              <a:rPr lang="en-US"/>
              <a:t>Facebook Fans Total | BUSS</a:t>
            </a:r>
          </a:p>
        </p:txBody>
      </p:sp>
      <p:graphicFrame>
        <p:nvGraphicFramePr>
          <p:cNvPr id="6" name="Chart Placeholder 5">
            <a:extLst>
              <a:ext uri="{FF2B5EF4-FFF2-40B4-BE49-F238E27FC236}">
                <a16:creationId xmlns:a16="http://schemas.microsoft.com/office/drawing/2014/main" id="{63447A8B-A38A-4CA9-810C-3257CD75AAF3}"/>
              </a:ext>
            </a:extLst>
          </p:cNvPr>
          <p:cNvGraphicFramePr>
            <a:graphicFrameLocks noGrp="1"/>
          </p:cNvGraphicFramePr>
          <p:nvPr>
            <p:ph type="chart" sz="quarter" idx="13"/>
            <p:extLst>
              <p:ext uri="{D42A27DB-BD31-4B8C-83A1-F6EECF244321}">
                <p14:modId xmlns:p14="http://schemas.microsoft.com/office/powerpoint/2010/main" val="384580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3926A8-0884-4D81-8198-5E5DFFC68C64}"/>
              </a:ext>
            </a:extLst>
          </p:cNvPr>
          <p:cNvSpPr>
            <a:spLocks noGrp="1"/>
          </p:cNvSpPr>
          <p:nvPr>
            <p:ph type="body" sz="quarter" idx="14"/>
          </p:nvPr>
        </p:nvSpPr>
        <p:spPr/>
        <p:txBody>
          <a:bodyPr/>
          <a:lstStyle/>
          <a:p>
            <a:r>
              <a:rPr lang="en-US"/>
              <a:t>01/01/2019 - 06/30/2019</a:t>
            </a:r>
          </a:p>
        </p:txBody>
      </p:sp>
      <p:sp>
        <p:nvSpPr>
          <p:cNvPr id="5" name="Footer Placeholder 4">
            <a:extLst>
              <a:ext uri="{FF2B5EF4-FFF2-40B4-BE49-F238E27FC236}">
                <a16:creationId xmlns:a16="http://schemas.microsoft.com/office/drawing/2014/main" id="{8F11180B-EEB5-46FD-BB5D-D16384DB0C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18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BC34-AEB3-4D12-B95A-571023F95DB7}"/>
              </a:ext>
            </a:extLst>
          </p:cNvPr>
          <p:cNvSpPr>
            <a:spLocks noGrp="1"/>
          </p:cNvSpPr>
          <p:nvPr>
            <p:ph type="title"/>
          </p:nvPr>
        </p:nvSpPr>
        <p:spPr/>
        <p:txBody>
          <a:bodyPr/>
          <a:lstStyle/>
          <a:p>
            <a:r>
              <a:rPr lang="en-US"/>
              <a:t>Facebook Fans Table | BUSS</a:t>
            </a:r>
          </a:p>
        </p:txBody>
      </p:sp>
      <p:graphicFrame>
        <p:nvGraphicFramePr>
          <p:cNvPr id="5" name="Table Placeholder 4">
            <a:extLst>
              <a:ext uri="{FF2B5EF4-FFF2-40B4-BE49-F238E27FC236}">
                <a16:creationId xmlns:a16="http://schemas.microsoft.com/office/drawing/2014/main" id="{68E5DEAD-D11F-4F8D-BD93-C305D643EC0C}"/>
              </a:ext>
            </a:extLst>
          </p:cNvPr>
          <p:cNvGraphicFramePr>
            <a:graphicFrameLocks noGrp="1"/>
          </p:cNvGraphicFramePr>
          <p:nvPr>
            <p:ph type="tbl" sz="quarter" idx="13"/>
            <p:extLst>
              <p:ext uri="{D42A27DB-BD31-4B8C-83A1-F6EECF244321}">
                <p14:modId xmlns:p14="http://schemas.microsoft.com/office/powerpoint/2010/main" val="1965542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7090740"/>
                    </a:ext>
                  </a:extLst>
                </a:gridCol>
                <a:gridCol w="1234440">
                  <a:extLst>
                    <a:ext uri="{9D8B030D-6E8A-4147-A177-3AD203B41FA5}">
                      <a16:colId xmlns:a16="http://schemas.microsoft.com/office/drawing/2014/main" val="1807226240"/>
                    </a:ext>
                  </a:extLst>
                </a:gridCol>
                <a:gridCol w="822960">
                  <a:extLst>
                    <a:ext uri="{9D8B030D-6E8A-4147-A177-3AD203B41FA5}">
                      <a16:colId xmlns:a16="http://schemas.microsoft.com/office/drawing/2014/main" val="327765544"/>
                    </a:ext>
                  </a:extLst>
                </a:gridCol>
                <a:gridCol w="822960">
                  <a:extLst>
                    <a:ext uri="{9D8B030D-6E8A-4147-A177-3AD203B41FA5}">
                      <a16:colId xmlns:a16="http://schemas.microsoft.com/office/drawing/2014/main" val="1603004178"/>
                    </a:ext>
                  </a:extLst>
                </a:gridCol>
                <a:gridCol w="822960">
                  <a:extLst>
                    <a:ext uri="{9D8B030D-6E8A-4147-A177-3AD203B41FA5}">
                      <a16:colId xmlns:a16="http://schemas.microsoft.com/office/drawing/2014/main" val="2079032424"/>
                    </a:ext>
                  </a:extLst>
                </a:gridCol>
                <a:gridCol w="822960">
                  <a:extLst>
                    <a:ext uri="{9D8B030D-6E8A-4147-A177-3AD203B41FA5}">
                      <a16:colId xmlns:a16="http://schemas.microsoft.com/office/drawing/2014/main" val="3668377497"/>
                    </a:ext>
                  </a:extLst>
                </a:gridCol>
                <a:gridCol w="822960">
                  <a:extLst>
                    <a:ext uri="{9D8B030D-6E8A-4147-A177-3AD203B41FA5}">
                      <a16:colId xmlns:a16="http://schemas.microsoft.com/office/drawing/2014/main" val="2372441221"/>
                    </a:ext>
                  </a:extLst>
                </a:gridCol>
                <a:gridCol w="822960">
                  <a:extLst>
                    <a:ext uri="{9D8B030D-6E8A-4147-A177-3AD203B41FA5}">
                      <a16:colId xmlns:a16="http://schemas.microsoft.com/office/drawing/2014/main" val="34942152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24753880"/>
                  </a:ext>
                </a:extLst>
              </a:tr>
              <a:tr h="370840">
                <a:tc>
                  <a:txBody>
                    <a:bodyPr/>
                    <a:lstStyle/>
                    <a:p>
                      <a:r>
                        <a:rPr lang="en-US" sz="1000"/>
                        <a:t>Buss AG</a:t>
                      </a:r>
                    </a:p>
                  </a:txBody>
                  <a:tcPr/>
                </a:tc>
                <a:tc>
                  <a:txBody>
                    <a:bodyPr/>
                    <a:lstStyle/>
                    <a:p>
                      <a:r>
                        <a:rPr lang="en-US" sz="1000"/>
                        <a:t>98</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3</a:t>
                      </a:r>
                    </a:p>
                  </a:txBody>
                  <a:tcPr/>
                </a:tc>
                <a:tc>
                  <a:txBody>
                    <a:bodyPr/>
                    <a:lstStyle/>
                    <a:p>
                      <a:r>
                        <a:rPr lang="en-US" sz="1000"/>
                        <a:t>3.2 %</a:t>
                      </a:r>
                    </a:p>
                  </a:txBody>
                  <a:tcPr/>
                </a:tc>
                <a:extLst>
                  <a:ext uri="{0D108BD9-81ED-4DB2-BD59-A6C34878D82A}">
                    <a16:rowId xmlns:a16="http://schemas.microsoft.com/office/drawing/2014/main" val="4185139195"/>
                  </a:ext>
                </a:extLst>
              </a:tr>
            </a:tbl>
          </a:graphicData>
        </a:graphic>
      </p:graphicFrame>
      <p:sp>
        <p:nvSpPr>
          <p:cNvPr id="4" name="Text Placeholder 3">
            <a:extLst>
              <a:ext uri="{FF2B5EF4-FFF2-40B4-BE49-F238E27FC236}">
                <a16:creationId xmlns:a16="http://schemas.microsoft.com/office/drawing/2014/main" id="{FDD1243F-14E8-47F4-8A6D-2651FDA0524B}"/>
              </a:ext>
            </a:extLst>
          </p:cNvPr>
          <p:cNvSpPr>
            <a:spLocks noGrp="1"/>
          </p:cNvSpPr>
          <p:nvPr>
            <p:ph type="body" sz="quarter" idx="14"/>
          </p:nvPr>
        </p:nvSpPr>
        <p:spPr/>
        <p:txBody>
          <a:bodyPr/>
          <a:lstStyle/>
          <a:p>
            <a:r>
              <a:rPr lang="en-US"/>
              <a:t>05/31/2019 - 06/30/2019</a:t>
            </a:r>
          </a:p>
        </p:txBody>
      </p:sp>
    </p:spTree>
    <p:extLst>
      <p:ext uri="{BB962C8B-B14F-4D97-AF65-F5344CB8AC3E}">
        <p14:creationId xmlns:p14="http://schemas.microsoft.com/office/powerpoint/2010/main" val="2090798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F689-97E0-4779-AA12-81DF11282D2B}"/>
              </a:ext>
            </a:extLst>
          </p:cNvPr>
          <p:cNvSpPr>
            <a:spLocks noGrp="1"/>
          </p:cNvSpPr>
          <p:nvPr>
            <p:ph type="title"/>
          </p:nvPr>
        </p:nvSpPr>
        <p:spPr/>
        <p:txBody>
          <a:bodyPr/>
          <a:lstStyle/>
          <a:p>
            <a:r>
              <a:rPr lang="en-US"/>
              <a:t>Facebook Own Posts Table | BUSS - 1 of 26</a:t>
            </a:r>
          </a:p>
        </p:txBody>
      </p:sp>
      <p:graphicFrame>
        <p:nvGraphicFramePr>
          <p:cNvPr id="5" name="Table Placeholder 4">
            <a:extLst>
              <a:ext uri="{FF2B5EF4-FFF2-40B4-BE49-F238E27FC236}">
                <a16:creationId xmlns:a16="http://schemas.microsoft.com/office/drawing/2014/main" id="{1AC741A6-0763-4B4E-8C06-4B765C9621BC}"/>
              </a:ext>
            </a:extLst>
          </p:cNvPr>
          <p:cNvGraphicFramePr>
            <a:graphicFrameLocks noGrp="1"/>
          </p:cNvGraphicFramePr>
          <p:nvPr>
            <p:ph type="tbl" sz="quarter" idx="13"/>
            <p:extLst>
              <p:ext uri="{D42A27DB-BD31-4B8C-83A1-F6EECF244321}">
                <p14:modId xmlns:p14="http://schemas.microsoft.com/office/powerpoint/2010/main" val="1361716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405234910"/>
                    </a:ext>
                  </a:extLst>
                </a:gridCol>
                <a:gridCol w="905255">
                  <a:extLst>
                    <a:ext uri="{9D8B030D-6E8A-4147-A177-3AD203B41FA5}">
                      <a16:colId xmlns:a16="http://schemas.microsoft.com/office/drawing/2014/main" val="4272648347"/>
                    </a:ext>
                  </a:extLst>
                </a:gridCol>
                <a:gridCol w="246888">
                  <a:extLst>
                    <a:ext uri="{9D8B030D-6E8A-4147-A177-3AD203B41FA5}">
                      <a16:colId xmlns:a16="http://schemas.microsoft.com/office/drawing/2014/main" val="2123817113"/>
                    </a:ext>
                  </a:extLst>
                </a:gridCol>
                <a:gridCol w="208280">
                  <a:extLst>
                    <a:ext uri="{9D8B030D-6E8A-4147-A177-3AD203B41FA5}">
                      <a16:colId xmlns:a16="http://schemas.microsoft.com/office/drawing/2014/main" val="1549337815"/>
                    </a:ext>
                  </a:extLst>
                </a:gridCol>
                <a:gridCol w="208280">
                  <a:extLst>
                    <a:ext uri="{9D8B030D-6E8A-4147-A177-3AD203B41FA5}">
                      <a16:colId xmlns:a16="http://schemas.microsoft.com/office/drawing/2014/main" val="123803733"/>
                    </a:ext>
                  </a:extLst>
                </a:gridCol>
                <a:gridCol w="208280">
                  <a:extLst>
                    <a:ext uri="{9D8B030D-6E8A-4147-A177-3AD203B41FA5}">
                      <a16:colId xmlns:a16="http://schemas.microsoft.com/office/drawing/2014/main" val="3720652758"/>
                    </a:ext>
                  </a:extLst>
                </a:gridCol>
                <a:gridCol w="208280">
                  <a:extLst>
                    <a:ext uri="{9D8B030D-6E8A-4147-A177-3AD203B41FA5}">
                      <a16:colId xmlns:a16="http://schemas.microsoft.com/office/drawing/2014/main" val="228257916"/>
                    </a:ext>
                  </a:extLst>
                </a:gridCol>
                <a:gridCol w="208280">
                  <a:extLst>
                    <a:ext uri="{9D8B030D-6E8A-4147-A177-3AD203B41FA5}">
                      <a16:colId xmlns:a16="http://schemas.microsoft.com/office/drawing/2014/main" val="1963046184"/>
                    </a:ext>
                  </a:extLst>
                </a:gridCol>
                <a:gridCol w="208280">
                  <a:extLst>
                    <a:ext uri="{9D8B030D-6E8A-4147-A177-3AD203B41FA5}">
                      <a16:colId xmlns:a16="http://schemas.microsoft.com/office/drawing/2014/main" val="347803850"/>
                    </a:ext>
                  </a:extLst>
                </a:gridCol>
                <a:gridCol w="208280">
                  <a:extLst>
                    <a:ext uri="{9D8B030D-6E8A-4147-A177-3AD203B41FA5}">
                      <a16:colId xmlns:a16="http://schemas.microsoft.com/office/drawing/2014/main" val="2591560523"/>
                    </a:ext>
                  </a:extLst>
                </a:gridCol>
                <a:gridCol w="208280">
                  <a:extLst>
                    <a:ext uri="{9D8B030D-6E8A-4147-A177-3AD203B41FA5}">
                      <a16:colId xmlns:a16="http://schemas.microsoft.com/office/drawing/2014/main" val="2195709531"/>
                    </a:ext>
                  </a:extLst>
                </a:gridCol>
                <a:gridCol w="208280">
                  <a:extLst>
                    <a:ext uri="{9D8B030D-6E8A-4147-A177-3AD203B41FA5}">
                      <a16:colId xmlns:a16="http://schemas.microsoft.com/office/drawing/2014/main" val="2830613768"/>
                    </a:ext>
                  </a:extLst>
                </a:gridCol>
                <a:gridCol w="208280">
                  <a:extLst>
                    <a:ext uri="{9D8B030D-6E8A-4147-A177-3AD203B41FA5}">
                      <a16:colId xmlns:a16="http://schemas.microsoft.com/office/drawing/2014/main" val="2850897710"/>
                    </a:ext>
                  </a:extLst>
                </a:gridCol>
                <a:gridCol w="208280">
                  <a:extLst>
                    <a:ext uri="{9D8B030D-6E8A-4147-A177-3AD203B41FA5}">
                      <a16:colId xmlns:a16="http://schemas.microsoft.com/office/drawing/2014/main" val="3264020480"/>
                    </a:ext>
                  </a:extLst>
                </a:gridCol>
                <a:gridCol w="208280">
                  <a:extLst>
                    <a:ext uri="{9D8B030D-6E8A-4147-A177-3AD203B41FA5}">
                      <a16:colId xmlns:a16="http://schemas.microsoft.com/office/drawing/2014/main" val="3781260979"/>
                    </a:ext>
                  </a:extLst>
                </a:gridCol>
                <a:gridCol w="208280">
                  <a:extLst>
                    <a:ext uri="{9D8B030D-6E8A-4147-A177-3AD203B41FA5}">
                      <a16:colId xmlns:a16="http://schemas.microsoft.com/office/drawing/2014/main" val="1366511971"/>
                    </a:ext>
                  </a:extLst>
                </a:gridCol>
                <a:gridCol w="208280">
                  <a:extLst>
                    <a:ext uri="{9D8B030D-6E8A-4147-A177-3AD203B41FA5}">
                      <a16:colId xmlns:a16="http://schemas.microsoft.com/office/drawing/2014/main" val="2069443109"/>
                    </a:ext>
                  </a:extLst>
                </a:gridCol>
                <a:gridCol w="208280">
                  <a:extLst>
                    <a:ext uri="{9D8B030D-6E8A-4147-A177-3AD203B41FA5}">
                      <a16:colId xmlns:a16="http://schemas.microsoft.com/office/drawing/2014/main" val="3008523569"/>
                    </a:ext>
                  </a:extLst>
                </a:gridCol>
                <a:gridCol w="208280">
                  <a:extLst>
                    <a:ext uri="{9D8B030D-6E8A-4147-A177-3AD203B41FA5}">
                      <a16:colId xmlns:a16="http://schemas.microsoft.com/office/drawing/2014/main" val="533068714"/>
                    </a:ext>
                  </a:extLst>
                </a:gridCol>
                <a:gridCol w="208280">
                  <a:extLst>
                    <a:ext uri="{9D8B030D-6E8A-4147-A177-3AD203B41FA5}">
                      <a16:colId xmlns:a16="http://schemas.microsoft.com/office/drawing/2014/main" val="2566871957"/>
                    </a:ext>
                  </a:extLst>
                </a:gridCol>
                <a:gridCol w="208280">
                  <a:extLst>
                    <a:ext uri="{9D8B030D-6E8A-4147-A177-3AD203B41FA5}">
                      <a16:colId xmlns:a16="http://schemas.microsoft.com/office/drawing/2014/main" val="273232370"/>
                    </a:ext>
                  </a:extLst>
                </a:gridCol>
                <a:gridCol w="208280">
                  <a:extLst>
                    <a:ext uri="{9D8B030D-6E8A-4147-A177-3AD203B41FA5}">
                      <a16:colId xmlns:a16="http://schemas.microsoft.com/office/drawing/2014/main" val="1531217314"/>
                    </a:ext>
                  </a:extLst>
                </a:gridCol>
                <a:gridCol w="208280">
                  <a:extLst>
                    <a:ext uri="{9D8B030D-6E8A-4147-A177-3AD203B41FA5}">
                      <a16:colId xmlns:a16="http://schemas.microsoft.com/office/drawing/2014/main" val="3472695720"/>
                    </a:ext>
                  </a:extLst>
                </a:gridCol>
                <a:gridCol w="208280">
                  <a:extLst>
                    <a:ext uri="{9D8B030D-6E8A-4147-A177-3AD203B41FA5}">
                      <a16:colId xmlns:a16="http://schemas.microsoft.com/office/drawing/2014/main" val="266378599"/>
                    </a:ext>
                  </a:extLst>
                </a:gridCol>
                <a:gridCol w="208280">
                  <a:extLst>
                    <a:ext uri="{9D8B030D-6E8A-4147-A177-3AD203B41FA5}">
                      <a16:colId xmlns:a16="http://schemas.microsoft.com/office/drawing/2014/main" val="2009311794"/>
                    </a:ext>
                  </a:extLst>
                </a:gridCol>
                <a:gridCol w="208280">
                  <a:extLst>
                    <a:ext uri="{9D8B030D-6E8A-4147-A177-3AD203B41FA5}">
                      <a16:colId xmlns:a16="http://schemas.microsoft.com/office/drawing/2014/main" val="3530766161"/>
                    </a:ext>
                  </a:extLst>
                </a:gridCol>
                <a:gridCol w="208280">
                  <a:extLst>
                    <a:ext uri="{9D8B030D-6E8A-4147-A177-3AD203B41FA5}">
                      <a16:colId xmlns:a16="http://schemas.microsoft.com/office/drawing/2014/main" val="3938643555"/>
                    </a:ext>
                  </a:extLst>
                </a:gridCol>
                <a:gridCol w="208280">
                  <a:extLst>
                    <a:ext uri="{9D8B030D-6E8A-4147-A177-3AD203B41FA5}">
                      <a16:colId xmlns:a16="http://schemas.microsoft.com/office/drawing/2014/main" val="2779158566"/>
                    </a:ext>
                  </a:extLst>
                </a:gridCol>
                <a:gridCol w="208280">
                  <a:extLst>
                    <a:ext uri="{9D8B030D-6E8A-4147-A177-3AD203B41FA5}">
                      <a16:colId xmlns:a16="http://schemas.microsoft.com/office/drawing/2014/main" val="42169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73508996"/>
                  </a:ext>
                </a:extLst>
              </a:tr>
            </a:tbl>
          </a:graphicData>
        </a:graphic>
      </p:graphicFrame>
      <p:sp>
        <p:nvSpPr>
          <p:cNvPr id="4" name="Text Placeholder 3">
            <a:extLst>
              <a:ext uri="{FF2B5EF4-FFF2-40B4-BE49-F238E27FC236}">
                <a16:creationId xmlns:a16="http://schemas.microsoft.com/office/drawing/2014/main" id="{37C68BAA-9961-40DD-A130-BB9CB0F07307}"/>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706335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23EE-15B5-4FB4-A029-0A7B88A1FCC3}"/>
              </a:ext>
            </a:extLst>
          </p:cNvPr>
          <p:cNvSpPr>
            <a:spLocks noGrp="1"/>
          </p:cNvSpPr>
          <p:nvPr>
            <p:ph type="title"/>
          </p:nvPr>
        </p:nvSpPr>
        <p:spPr/>
        <p:txBody>
          <a:bodyPr/>
          <a:lstStyle/>
          <a:p>
            <a:r>
              <a:rPr lang="en-US"/>
              <a:t>Facebook Own Posts Table | BUSS - 2 of 26</a:t>
            </a:r>
          </a:p>
        </p:txBody>
      </p:sp>
      <p:graphicFrame>
        <p:nvGraphicFramePr>
          <p:cNvPr id="5" name="Table Placeholder 4">
            <a:extLst>
              <a:ext uri="{FF2B5EF4-FFF2-40B4-BE49-F238E27FC236}">
                <a16:creationId xmlns:a16="http://schemas.microsoft.com/office/drawing/2014/main" id="{C51CA9D7-0E7D-4E3A-A508-563FF42FA768}"/>
              </a:ext>
            </a:extLst>
          </p:cNvPr>
          <p:cNvGraphicFramePr>
            <a:graphicFrameLocks noGrp="1"/>
          </p:cNvGraphicFramePr>
          <p:nvPr>
            <p:ph type="tbl" sz="quarter" idx="13"/>
            <p:extLst>
              <p:ext uri="{D42A27DB-BD31-4B8C-83A1-F6EECF244321}">
                <p14:modId xmlns:p14="http://schemas.microsoft.com/office/powerpoint/2010/main" val="321069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417444823"/>
                    </a:ext>
                  </a:extLst>
                </a:gridCol>
                <a:gridCol w="905255">
                  <a:extLst>
                    <a:ext uri="{9D8B030D-6E8A-4147-A177-3AD203B41FA5}">
                      <a16:colId xmlns:a16="http://schemas.microsoft.com/office/drawing/2014/main" val="996059317"/>
                    </a:ext>
                  </a:extLst>
                </a:gridCol>
                <a:gridCol w="246888">
                  <a:extLst>
                    <a:ext uri="{9D8B030D-6E8A-4147-A177-3AD203B41FA5}">
                      <a16:colId xmlns:a16="http://schemas.microsoft.com/office/drawing/2014/main" val="2063664717"/>
                    </a:ext>
                  </a:extLst>
                </a:gridCol>
                <a:gridCol w="208280">
                  <a:extLst>
                    <a:ext uri="{9D8B030D-6E8A-4147-A177-3AD203B41FA5}">
                      <a16:colId xmlns:a16="http://schemas.microsoft.com/office/drawing/2014/main" val="2337443452"/>
                    </a:ext>
                  </a:extLst>
                </a:gridCol>
                <a:gridCol w="208280">
                  <a:extLst>
                    <a:ext uri="{9D8B030D-6E8A-4147-A177-3AD203B41FA5}">
                      <a16:colId xmlns:a16="http://schemas.microsoft.com/office/drawing/2014/main" val="3575968040"/>
                    </a:ext>
                  </a:extLst>
                </a:gridCol>
                <a:gridCol w="208280">
                  <a:extLst>
                    <a:ext uri="{9D8B030D-6E8A-4147-A177-3AD203B41FA5}">
                      <a16:colId xmlns:a16="http://schemas.microsoft.com/office/drawing/2014/main" val="3101511471"/>
                    </a:ext>
                  </a:extLst>
                </a:gridCol>
                <a:gridCol w="208280">
                  <a:extLst>
                    <a:ext uri="{9D8B030D-6E8A-4147-A177-3AD203B41FA5}">
                      <a16:colId xmlns:a16="http://schemas.microsoft.com/office/drawing/2014/main" val="2740791868"/>
                    </a:ext>
                  </a:extLst>
                </a:gridCol>
                <a:gridCol w="208280">
                  <a:extLst>
                    <a:ext uri="{9D8B030D-6E8A-4147-A177-3AD203B41FA5}">
                      <a16:colId xmlns:a16="http://schemas.microsoft.com/office/drawing/2014/main" val="2935203024"/>
                    </a:ext>
                  </a:extLst>
                </a:gridCol>
                <a:gridCol w="208280">
                  <a:extLst>
                    <a:ext uri="{9D8B030D-6E8A-4147-A177-3AD203B41FA5}">
                      <a16:colId xmlns:a16="http://schemas.microsoft.com/office/drawing/2014/main" val="1100997424"/>
                    </a:ext>
                  </a:extLst>
                </a:gridCol>
                <a:gridCol w="208280">
                  <a:extLst>
                    <a:ext uri="{9D8B030D-6E8A-4147-A177-3AD203B41FA5}">
                      <a16:colId xmlns:a16="http://schemas.microsoft.com/office/drawing/2014/main" val="1505783920"/>
                    </a:ext>
                  </a:extLst>
                </a:gridCol>
                <a:gridCol w="208280">
                  <a:extLst>
                    <a:ext uri="{9D8B030D-6E8A-4147-A177-3AD203B41FA5}">
                      <a16:colId xmlns:a16="http://schemas.microsoft.com/office/drawing/2014/main" val="196979794"/>
                    </a:ext>
                  </a:extLst>
                </a:gridCol>
                <a:gridCol w="208280">
                  <a:extLst>
                    <a:ext uri="{9D8B030D-6E8A-4147-A177-3AD203B41FA5}">
                      <a16:colId xmlns:a16="http://schemas.microsoft.com/office/drawing/2014/main" val="3012981692"/>
                    </a:ext>
                  </a:extLst>
                </a:gridCol>
                <a:gridCol w="208280">
                  <a:extLst>
                    <a:ext uri="{9D8B030D-6E8A-4147-A177-3AD203B41FA5}">
                      <a16:colId xmlns:a16="http://schemas.microsoft.com/office/drawing/2014/main" val="3523458318"/>
                    </a:ext>
                  </a:extLst>
                </a:gridCol>
                <a:gridCol w="208280">
                  <a:extLst>
                    <a:ext uri="{9D8B030D-6E8A-4147-A177-3AD203B41FA5}">
                      <a16:colId xmlns:a16="http://schemas.microsoft.com/office/drawing/2014/main" val="2629777850"/>
                    </a:ext>
                  </a:extLst>
                </a:gridCol>
                <a:gridCol w="208280">
                  <a:extLst>
                    <a:ext uri="{9D8B030D-6E8A-4147-A177-3AD203B41FA5}">
                      <a16:colId xmlns:a16="http://schemas.microsoft.com/office/drawing/2014/main" val="925947651"/>
                    </a:ext>
                  </a:extLst>
                </a:gridCol>
                <a:gridCol w="208280">
                  <a:extLst>
                    <a:ext uri="{9D8B030D-6E8A-4147-A177-3AD203B41FA5}">
                      <a16:colId xmlns:a16="http://schemas.microsoft.com/office/drawing/2014/main" val="2655627656"/>
                    </a:ext>
                  </a:extLst>
                </a:gridCol>
                <a:gridCol w="208280">
                  <a:extLst>
                    <a:ext uri="{9D8B030D-6E8A-4147-A177-3AD203B41FA5}">
                      <a16:colId xmlns:a16="http://schemas.microsoft.com/office/drawing/2014/main" val="1584518647"/>
                    </a:ext>
                  </a:extLst>
                </a:gridCol>
                <a:gridCol w="208280">
                  <a:extLst>
                    <a:ext uri="{9D8B030D-6E8A-4147-A177-3AD203B41FA5}">
                      <a16:colId xmlns:a16="http://schemas.microsoft.com/office/drawing/2014/main" val="3437772009"/>
                    </a:ext>
                  </a:extLst>
                </a:gridCol>
                <a:gridCol w="208280">
                  <a:extLst>
                    <a:ext uri="{9D8B030D-6E8A-4147-A177-3AD203B41FA5}">
                      <a16:colId xmlns:a16="http://schemas.microsoft.com/office/drawing/2014/main" val="344920865"/>
                    </a:ext>
                  </a:extLst>
                </a:gridCol>
                <a:gridCol w="208280">
                  <a:extLst>
                    <a:ext uri="{9D8B030D-6E8A-4147-A177-3AD203B41FA5}">
                      <a16:colId xmlns:a16="http://schemas.microsoft.com/office/drawing/2014/main" val="495260837"/>
                    </a:ext>
                  </a:extLst>
                </a:gridCol>
                <a:gridCol w="208280">
                  <a:extLst>
                    <a:ext uri="{9D8B030D-6E8A-4147-A177-3AD203B41FA5}">
                      <a16:colId xmlns:a16="http://schemas.microsoft.com/office/drawing/2014/main" val="825520528"/>
                    </a:ext>
                  </a:extLst>
                </a:gridCol>
                <a:gridCol w="208280">
                  <a:extLst>
                    <a:ext uri="{9D8B030D-6E8A-4147-A177-3AD203B41FA5}">
                      <a16:colId xmlns:a16="http://schemas.microsoft.com/office/drawing/2014/main" val="2404778602"/>
                    </a:ext>
                  </a:extLst>
                </a:gridCol>
                <a:gridCol w="208280">
                  <a:extLst>
                    <a:ext uri="{9D8B030D-6E8A-4147-A177-3AD203B41FA5}">
                      <a16:colId xmlns:a16="http://schemas.microsoft.com/office/drawing/2014/main" val="1713731021"/>
                    </a:ext>
                  </a:extLst>
                </a:gridCol>
                <a:gridCol w="208280">
                  <a:extLst>
                    <a:ext uri="{9D8B030D-6E8A-4147-A177-3AD203B41FA5}">
                      <a16:colId xmlns:a16="http://schemas.microsoft.com/office/drawing/2014/main" val="674235152"/>
                    </a:ext>
                  </a:extLst>
                </a:gridCol>
                <a:gridCol w="208280">
                  <a:extLst>
                    <a:ext uri="{9D8B030D-6E8A-4147-A177-3AD203B41FA5}">
                      <a16:colId xmlns:a16="http://schemas.microsoft.com/office/drawing/2014/main" val="3672116981"/>
                    </a:ext>
                  </a:extLst>
                </a:gridCol>
                <a:gridCol w="208280">
                  <a:extLst>
                    <a:ext uri="{9D8B030D-6E8A-4147-A177-3AD203B41FA5}">
                      <a16:colId xmlns:a16="http://schemas.microsoft.com/office/drawing/2014/main" val="1891236089"/>
                    </a:ext>
                  </a:extLst>
                </a:gridCol>
                <a:gridCol w="208280">
                  <a:extLst>
                    <a:ext uri="{9D8B030D-6E8A-4147-A177-3AD203B41FA5}">
                      <a16:colId xmlns:a16="http://schemas.microsoft.com/office/drawing/2014/main" val="2063325363"/>
                    </a:ext>
                  </a:extLst>
                </a:gridCol>
                <a:gridCol w="208280">
                  <a:extLst>
                    <a:ext uri="{9D8B030D-6E8A-4147-A177-3AD203B41FA5}">
                      <a16:colId xmlns:a16="http://schemas.microsoft.com/office/drawing/2014/main" val="3122114335"/>
                    </a:ext>
                  </a:extLst>
                </a:gridCol>
                <a:gridCol w="208280">
                  <a:extLst>
                    <a:ext uri="{9D8B030D-6E8A-4147-A177-3AD203B41FA5}">
                      <a16:colId xmlns:a16="http://schemas.microsoft.com/office/drawing/2014/main" val="2214985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1639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- 2019-06-19 11:44:20 </a:t>
                      </a:r>
                      <a:r>
                        <a:rPr kumimoji="0" lang="en-US" sz="1000" b="0" i="0" u="none" strike="noStrike" kern="1200" cap="none" spc="0" normalizeH="0" baseline="0" noProof="0">
                          <a:ln>
                            <a:noFill/>
                          </a:ln>
                          <a:solidFill>
                            <a:prstClr val="black"/>
                          </a:solidFill>
                          <a:effectLst/>
                          <a:uLnTx/>
                          <a:uFillTx/>
                          <a:latin typeface="+mn-lt"/>
                          <a:ea typeface="+mn-ea"/>
                          <a:cs typeface="+mn-cs"/>
                        </a:rPr>
                        <a:t> 
 What a busy first half-year for BUSS! We exhibited at 10 trade fairs in 9 countries on 3 continents within 5 months. These numbers stand for the extensive work of the entire BUSS team, countless interesting encounters and fruitful discussions about COMPEO and the BUSS compounding technology. The spring trade fair season is over and we are looking forward to the summer, which officially starts on Friday! Have a sunny weekend and see you at K‘ 19 in Duesseldorf!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https://scontent.xx.fbcdn.net/v/t1.0-9/s720x720/64467037_2402404366449613_6176286812735012864_o.jpg?_nc_cat=104&amp;_nc_oc=AQkHQD8c4IIXbZrnZmAltDRO5ZKYxHkluSRLBu8VpdkruLLBscl3T0-Wvp7JN7LG9BE&amp;_nc_ht=scontent.xx&amp;oh=aefbfbc30ad94a5e759650ff079f021c&amp;oe=5D820788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3280968"/>
                  </a:ext>
                </a:extLst>
              </a:tr>
            </a:tbl>
          </a:graphicData>
        </a:graphic>
      </p:graphicFrame>
      <p:sp>
        <p:nvSpPr>
          <p:cNvPr id="4" name="Text Placeholder 3">
            <a:extLst>
              <a:ext uri="{FF2B5EF4-FFF2-40B4-BE49-F238E27FC236}">
                <a16:creationId xmlns:a16="http://schemas.microsoft.com/office/drawing/2014/main" id="{780DDA9C-5B5C-42AA-916A-B3543CC81A66}"/>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206799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4732-6301-48E8-B176-1988A2CAC6B3}"/>
              </a:ext>
            </a:extLst>
          </p:cNvPr>
          <p:cNvSpPr>
            <a:spLocks noGrp="1"/>
          </p:cNvSpPr>
          <p:nvPr>
            <p:ph type="title"/>
          </p:nvPr>
        </p:nvSpPr>
        <p:spPr/>
        <p:txBody>
          <a:bodyPr/>
          <a:lstStyle/>
          <a:p>
            <a:r>
              <a:rPr lang="en-US"/>
              <a:t>Facebook Own Posts Table | BUSS - 3 of 26</a:t>
            </a:r>
          </a:p>
        </p:txBody>
      </p:sp>
      <p:graphicFrame>
        <p:nvGraphicFramePr>
          <p:cNvPr id="5" name="Table Placeholder 4">
            <a:extLst>
              <a:ext uri="{FF2B5EF4-FFF2-40B4-BE49-F238E27FC236}">
                <a16:creationId xmlns:a16="http://schemas.microsoft.com/office/drawing/2014/main" id="{8AB78CEC-FCF6-400D-8E45-1D0BF090BB39}"/>
              </a:ext>
            </a:extLst>
          </p:cNvPr>
          <p:cNvGraphicFramePr>
            <a:graphicFrameLocks noGrp="1"/>
          </p:cNvGraphicFramePr>
          <p:nvPr>
            <p:ph type="tbl" sz="quarter" idx="13"/>
            <p:extLst>
              <p:ext uri="{D42A27DB-BD31-4B8C-83A1-F6EECF244321}">
                <p14:modId xmlns:p14="http://schemas.microsoft.com/office/powerpoint/2010/main" val="2413523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982649402"/>
                    </a:ext>
                  </a:extLst>
                </a:gridCol>
                <a:gridCol w="905255">
                  <a:extLst>
                    <a:ext uri="{9D8B030D-6E8A-4147-A177-3AD203B41FA5}">
                      <a16:colId xmlns:a16="http://schemas.microsoft.com/office/drawing/2014/main" val="1960635510"/>
                    </a:ext>
                  </a:extLst>
                </a:gridCol>
                <a:gridCol w="246888">
                  <a:extLst>
                    <a:ext uri="{9D8B030D-6E8A-4147-A177-3AD203B41FA5}">
                      <a16:colId xmlns:a16="http://schemas.microsoft.com/office/drawing/2014/main" val="3154155963"/>
                    </a:ext>
                  </a:extLst>
                </a:gridCol>
                <a:gridCol w="208280">
                  <a:extLst>
                    <a:ext uri="{9D8B030D-6E8A-4147-A177-3AD203B41FA5}">
                      <a16:colId xmlns:a16="http://schemas.microsoft.com/office/drawing/2014/main" val="3546340798"/>
                    </a:ext>
                  </a:extLst>
                </a:gridCol>
                <a:gridCol w="208280">
                  <a:extLst>
                    <a:ext uri="{9D8B030D-6E8A-4147-A177-3AD203B41FA5}">
                      <a16:colId xmlns:a16="http://schemas.microsoft.com/office/drawing/2014/main" val="2417257821"/>
                    </a:ext>
                  </a:extLst>
                </a:gridCol>
                <a:gridCol w="208280">
                  <a:extLst>
                    <a:ext uri="{9D8B030D-6E8A-4147-A177-3AD203B41FA5}">
                      <a16:colId xmlns:a16="http://schemas.microsoft.com/office/drawing/2014/main" val="1573470469"/>
                    </a:ext>
                  </a:extLst>
                </a:gridCol>
                <a:gridCol w="208280">
                  <a:extLst>
                    <a:ext uri="{9D8B030D-6E8A-4147-A177-3AD203B41FA5}">
                      <a16:colId xmlns:a16="http://schemas.microsoft.com/office/drawing/2014/main" val="3381259684"/>
                    </a:ext>
                  </a:extLst>
                </a:gridCol>
                <a:gridCol w="208280">
                  <a:extLst>
                    <a:ext uri="{9D8B030D-6E8A-4147-A177-3AD203B41FA5}">
                      <a16:colId xmlns:a16="http://schemas.microsoft.com/office/drawing/2014/main" val="1094327450"/>
                    </a:ext>
                  </a:extLst>
                </a:gridCol>
                <a:gridCol w="208280">
                  <a:extLst>
                    <a:ext uri="{9D8B030D-6E8A-4147-A177-3AD203B41FA5}">
                      <a16:colId xmlns:a16="http://schemas.microsoft.com/office/drawing/2014/main" val="3518483541"/>
                    </a:ext>
                  </a:extLst>
                </a:gridCol>
                <a:gridCol w="208280">
                  <a:extLst>
                    <a:ext uri="{9D8B030D-6E8A-4147-A177-3AD203B41FA5}">
                      <a16:colId xmlns:a16="http://schemas.microsoft.com/office/drawing/2014/main" val="689583513"/>
                    </a:ext>
                  </a:extLst>
                </a:gridCol>
                <a:gridCol w="208280">
                  <a:extLst>
                    <a:ext uri="{9D8B030D-6E8A-4147-A177-3AD203B41FA5}">
                      <a16:colId xmlns:a16="http://schemas.microsoft.com/office/drawing/2014/main" val="1508972368"/>
                    </a:ext>
                  </a:extLst>
                </a:gridCol>
                <a:gridCol w="208280">
                  <a:extLst>
                    <a:ext uri="{9D8B030D-6E8A-4147-A177-3AD203B41FA5}">
                      <a16:colId xmlns:a16="http://schemas.microsoft.com/office/drawing/2014/main" val="1749926413"/>
                    </a:ext>
                  </a:extLst>
                </a:gridCol>
                <a:gridCol w="208280">
                  <a:extLst>
                    <a:ext uri="{9D8B030D-6E8A-4147-A177-3AD203B41FA5}">
                      <a16:colId xmlns:a16="http://schemas.microsoft.com/office/drawing/2014/main" val="1718238197"/>
                    </a:ext>
                  </a:extLst>
                </a:gridCol>
                <a:gridCol w="208280">
                  <a:extLst>
                    <a:ext uri="{9D8B030D-6E8A-4147-A177-3AD203B41FA5}">
                      <a16:colId xmlns:a16="http://schemas.microsoft.com/office/drawing/2014/main" val="2721108952"/>
                    </a:ext>
                  </a:extLst>
                </a:gridCol>
                <a:gridCol w="208280">
                  <a:extLst>
                    <a:ext uri="{9D8B030D-6E8A-4147-A177-3AD203B41FA5}">
                      <a16:colId xmlns:a16="http://schemas.microsoft.com/office/drawing/2014/main" val="3545997812"/>
                    </a:ext>
                  </a:extLst>
                </a:gridCol>
                <a:gridCol w="208280">
                  <a:extLst>
                    <a:ext uri="{9D8B030D-6E8A-4147-A177-3AD203B41FA5}">
                      <a16:colId xmlns:a16="http://schemas.microsoft.com/office/drawing/2014/main" val="2357685315"/>
                    </a:ext>
                  </a:extLst>
                </a:gridCol>
                <a:gridCol w="208280">
                  <a:extLst>
                    <a:ext uri="{9D8B030D-6E8A-4147-A177-3AD203B41FA5}">
                      <a16:colId xmlns:a16="http://schemas.microsoft.com/office/drawing/2014/main" val="2930535048"/>
                    </a:ext>
                  </a:extLst>
                </a:gridCol>
                <a:gridCol w="208280">
                  <a:extLst>
                    <a:ext uri="{9D8B030D-6E8A-4147-A177-3AD203B41FA5}">
                      <a16:colId xmlns:a16="http://schemas.microsoft.com/office/drawing/2014/main" val="2651822436"/>
                    </a:ext>
                  </a:extLst>
                </a:gridCol>
                <a:gridCol w="208280">
                  <a:extLst>
                    <a:ext uri="{9D8B030D-6E8A-4147-A177-3AD203B41FA5}">
                      <a16:colId xmlns:a16="http://schemas.microsoft.com/office/drawing/2014/main" val="2625304556"/>
                    </a:ext>
                  </a:extLst>
                </a:gridCol>
                <a:gridCol w="208280">
                  <a:extLst>
                    <a:ext uri="{9D8B030D-6E8A-4147-A177-3AD203B41FA5}">
                      <a16:colId xmlns:a16="http://schemas.microsoft.com/office/drawing/2014/main" val="3552680195"/>
                    </a:ext>
                  </a:extLst>
                </a:gridCol>
                <a:gridCol w="208280">
                  <a:extLst>
                    <a:ext uri="{9D8B030D-6E8A-4147-A177-3AD203B41FA5}">
                      <a16:colId xmlns:a16="http://schemas.microsoft.com/office/drawing/2014/main" val="2233506801"/>
                    </a:ext>
                  </a:extLst>
                </a:gridCol>
                <a:gridCol w="208280">
                  <a:extLst>
                    <a:ext uri="{9D8B030D-6E8A-4147-A177-3AD203B41FA5}">
                      <a16:colId xmlns:a16="http://schemas.microsoft.com/office/drawing/2014/main" val="2262760681"/>
                    </a:ext>
                  </a:extLst>
                </a:gridCol>
                <a:gridCol w="208280">
                  <a:extLst>
                    <a:ext uri="{9D8B030D-6E8A-4147-A177-3AD203B41FA5}">
                      <a16:colId xmlns:a16="http://schemas.microsoft.com/office/drawing/2014/main" val="3363607262"/>
                    </a:ext>
                  </a:extLst>
                </a:gridCol>
                <a:gridCol w="208280">
                  <a:extLst>
                    <a:ext uri="{9D8B030D-6E8A-4147-A177-3AD203B41FA5}">
                      <a16:colId xmlns:a16="http://schemas.microsoft.com/office/drawing/2014/main" val="1996596930"/>
                    </a:ext>
                  </a:extLst>
                </a:gridCol>
                <a:gridCol w="208280">
                  <a:extLst>
                    <a:ext uri="{9D8B030D-6E8A-4147-A177-3AD203B41FA5}">
                      <a16:colId xmlns:a16="http://schemas.microsoft.com/office/drawing/2014/main" val="4251275336"/>
                    </a:ext>
                  </a:extLst>
                </a:gridCol>
                <a:gridCol w="208280">
                  <a:extLst>
                    <a:ext uri="{9D8B030D-6E8A-4147-A177-3AD203B41FA5}">
                      <a16:colId xmlns:a16="http://schemas.microsoft.com/office/drawing/2014/main" val="1636294167"/>
                    </a:ext>
                  </a:extLst>
                </a:gridCol>
                <a:gridCol w="208280">
                  <a:extLst>
                    <a:ext uri="{9D8B030D-6E8A-4147-A177-3AD203B41FA5}">
                      <a16:colId xmlns:a16="http://schemas.microsoft.com/office/drawing/2014/main" val="3640449523"/>
                    </a:ext>
                  </a:extLst>
                </a:gridCol>
                <a:gridCol w="208280">
                  <a:extLst>
                    <a:ext uri="{9D8B030D-6E8A-4147-A177-3AD203B41FA5}">
                      <a16:colId xmlns:a16="http://schemas.microsoft.com/office/drawing/2014/main" val="1961681171"/>
                    </a:ext>
                  </a:extLst>
                </a:gridCol>
                <a:gridCol w="208280">
                  <a:extLst>
                    <a:ext uri="{9D8B030D-6E8A-4147-A177-3AD203B41FA5}">
                      <a16:colId xmlns:a16="http://schemas.microsoft.com/office/drawing/2014/main" val="3616381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7099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- 2019-06-11 11:20:15 </a:t>
                      </a:r>
                      <a:r>
                        <a:rPr kumimoji="0" lang="en-US" sz="1000" b="0" i="0" u="none" strike="noStrike" kern="1200" cap="none" spc="0" normalizeH="0" baseline="0" noProof="0">
                          <a:ln>
                            <a:noFill/>
                          </a:ln>
                          <a:solidFill>
                            <a:prstClr val="black"/>
                          </a:solidFill>
                          <a:effectLst/>
                          <a:uLnTx/>
                          <a:uFillTx/>
                          <a:latin typeface="+mn-lt"/>
                          <a:ea typeface="+mn-ea"/>
                          <a:cs typeface="+mn-cs"/>
                        </a:rPr>
                        <a:t> 
 Rome wasn’t built in a day. And neither is a highly technical and complex machine like COMPEO. It took us 1.5 years to develop our new compounder generation. And since launching it last year, we have continuously tested COMPEO for all kinds of applications and scenarios. Last week marks the next step in our journey: we finished our first test in the new premises of our upgraded technical center at BUSS headquarters in Pratteln, Switzerland! A huge thank you to everyone, who was involved in this achievement!
Read the full story here: https://bit.ly/2IEkif0
#compounding #compounder #compounds #testing #technicalcenter #switzerland #polymers #switzerland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https://scontent.xx.fbcdn.net/v/t1.0-9/s720x720/62356611_2387850131238370_3547182200929648640_o.jpg?_nc_cat=103&amp;_nc_oc=AQllXj4s6vHhEWrwNF7xh1GYdJna42pXtU9sF3dSpnKWtwj7cX4YZgS3HHQs1yoBJdc&amp;_nc_ht=scontent.xx&amp;oh=8ac56e47f044027c43c5fef07f184b34&amp;oe=5D7D109D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487451"/>
                  </a:ext>
                </a:extLst>
              </a:tr>
            </a:tbl>
          </a:graphicData>
        </a:graphic>
      </p:graphicFrame>
      <p:sp>
        <p:nvSpPr>
          <p:cNvPr id="4" name="Text Placeholder 3">
            <a:extLst>
              <a:ext uri="{FF2B5EF4-FFF2-40B4-BE49-F238E27FC236}">
                <a16:creationId xmlns:a16="http://schemas.microsoft.com/office/drawing/2014/main" id="{EA797F3A-FD0F-4C84-BC65-A38A42E4088F}"/>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57906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24DFA-1E2C-4F06-88C0-C196AB4AD2EE}"/>
              </a:ext>
            </a:extLst>
          </p:cNvPr>
          <p:cNvSpPr>
            <a:spLocks noGrp="1"/>
          </p:cNvSpPr>
          <p:nvPr>
            <p:ph type="title"/>
          </p:nvPr>
        </p:nvSpPr>
        <p:spPr/>
        <p:txBody>
          <a:bodyPr/>
          <a:lstStyle/>
          <a:p>
            <a:r>
              <a:rPr lang="en-US"/>
              <a:t>Facebook Own Posts Table | BUSS - 4 of 26</a:t>
            </a:r>
          </a:p>
        </p:txBody>
      </p:sp>
      <p:graphicFrame>
        <p:nvGraphicFramePr>
          <p:cNvPr id="5" name="Table Placeholder 4">
            <a:extLst>
              <a:ext uri="{FF2B5EF4-FFF2-40B4-BE49-F238E27FC236}">
                <a16:creationId xmlns:a16="http://schemas.microsoft.com/office/drawing/2014/main" id="{E56B05C6-15B0-4040-8E01-6161DC0DB431}"/>
              </a:ext>
            </a:extLst>
          </p:cNvPr>
          <p:cNvGraphicFramePr>
            <a:graphicFrameLocks noGrp="1"/>
          </p:cNvGraphicFramePr>
          <p:nvPr>
            <p:ph type="tbl" sz="quarter" idx="13"/>
            <p:extLst>
              <p:ext uri="{D42A27DB-BD31-4B8C-83A1-F6EECF244321}">
                <p14:modId xmlns:p14="http://schemas.microsoft.com/office/powerpoint/2010/main" val="2189008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35066617"/>
                    </a:ext>
                  </a:extLst>
                </a:gridCol>
                <a:gridCol w="905255">
                  <a:extLst>
                    <a:ext uri="{9D8B030D-6E8A-4147-A177-3AD203B41FA5}">
                      <a16:colId xmlns:a16="http://schemas.microsoft.com/office/drawing/2014/main" val="2648562173"/>
                    </a:ext>
                  </a:extLst>
                </a:gridCol>
                <a:gridCol w="246888">
                  <a:extLst>
                    <a:ext uri="{9D8B030D-6E8A-4147-A177-3AD203B41FA5}">
                      <a16:colId xmlns:a16="http://schemas.microsoft.com/office/drawing/2014/main" val="789164876"/>
                    </a:ext>
                  </a:extLst>
                </a:gridCol>
                <a:gridCol w="208280">
                  <a:extLst>
                    <a:ext uri="{9D8B030D-6E8A-4147-A177-3AD203B41FA5}">
                      <a16:colId xmlns:a16="http://schemas.microsoft.com/office/drawing/2014/main" val="263372005"/>
                    </a:ext>
                  </a:extLst>
                </a:gridCol>
                <a:gridCol w="208280">
                  <a:extLst>
                    <a:ext uri="{9D8B030D-6E8A-4147-A177-3AD203B41FA5}">
                      <a16:colId xmlns:a16="http://schemas.microsoft.com/office/drawing/2014/main" val="723866480"/>
                    </a:ext>
                  </a:extLst>
                </a:gridCol>
                <a:gridCol w="208280">
                  <a:extLst>
                    <a:ext uri="{9D8B030D-6E8A-4147-A177-3AD203B41FA5}">
                      <a16:colId xmlns:a16="http://schemas.microsoft.com/office/drawing/2014/main" val="1042298372"/>
                    </a:ext>
                  </a:extLst>
                </a:gridCol>
                <a:gridCol w="208280">
                  <a:extLst>
                    <a:ext uri="{9D8B030D-6E8A-4147-A177-3AD203B41FA5}">
                      <a16:colId xmlns:a16="http://schemas.microsoft.com/office/drawing/2014/main" val="3753802927"/>
                    </a:ext>
                  </a:extLst>
                </a:gridCol>
                <a:gridCol w="208280">
                  <a:extLst>
                    <a:ext uri="{9D8B030D-6E8A-4147-A177-3AD203B41FA5}">
                      <a16:colId xmlns:a16="http://schemas.microsoft.com/office/drawing/2014/main" val="154338182"/>
                    </a:ext>
                  </a:extLst>
                </a:gridCol>
                <a:gridCol w="208280">
                  <a:extLst>
                    <a:ext uri="{9D8B030D-6E8A-4147-A177-3AD203B41FA5}">
                      <a16:colId xmlns:a16="http://schemas.microsoft.com/office/drawing/2014/main" val="3073279223"/>
                    </a:ext>
                  </a:extLst>
                </a:gridCol>
                <a:gridCol w="208280">
                  <a:extLst>
                    <a:ext uri="{9D8B030D-6E8A-4147-A177-3AD203B41FA5}">
                      <a16:colId xmlns:a16="http://schemas.microsoft.com/office/drawing/2014/main" val="592644393"/>
                    </a:ext>
                  </a:extLst>
                </a:gridCol>
                <a:gridCol w="208280">
                  <a:extLst>
                    <a:ext uri="{9D8B030D-6E8A-4147-A177-3AD203B41FA5}">
                      <a16:colId xmlns:a16="http://schemas.microsoft.com/office/drawing/2014/main" val="230088638"/>
                    </a:ext>
                  </a:extLst>
                </a:gridCol>
                <a:gridCol w="208280">
                  <a:extLst>
                    <a:ext uri="{9D8B030D-6E8A-4147-A177-3AD203B41FA5}">
                      <a16:colId xmlns:a16="http://schemas.microsoft.com/office/drawing/2014/main" val="4103094479"/>
                    </a:ext>
                  </a:extLst>
                </a:gridCol>
                <a:gridCol w="208280">
                  <a:extLst>
                    <a:ext uri="{9D8B030D-6E8A-4147-A177-3AD203B41FA5}">
                      <a16:colId xmlns:a16="http://schemas.microsoft.com/office/drawing/2014/main" val="3440919666"/>
                    </a:ext>
                  </a:extLst>
                </a:gridCol>
                <a:gridCol w="208280">
                  <a:extLst>
                    <a:ext uri="{9D8B030D-6E8A-4147-A177-3AD203B41FA5}">
                      <a16:colId xmlns:a16="http://schemas.microsoft.com/office/drawing/2014/main" val="3301130564"/>
                    </a:ext>
                  </a:extLst>
                </a:gridCol>
                <a:gridCol w="208280">
                  <a:extLst>
                    <a:ext uri="{9D8B030D-6E8A-4147-A177-3AD203B41FA5}">
                      <a16:colId xmlns:a16="http://schemas.microsoft.com/office/drawing/2014/main" val="688559787"/>
                    </a:ext>
                  </a:extLst>
                </a:gridCol>
                <a:gridCol w="208280">
                  <a:extLst>
                    <a:ext uri="{9D8B030D-6E8A-4147-A177-3AD203B41FA5}">
                      <a16:colId xmlns:a16="http://schemas.microsoft.com/office/drawing/2014/main" val="1461588641"/>
                    </a:ext>
                  </a:extLst>
                </a:gridCol>
                <a:gridCol w="208280">
                  <a:extLst>
                    <a:ext uri="{9D8B030D-6E8A-4147-A177-3AD203B41FA5}">
                      <a16:colId xmlns:a16="http://schemas.microsoft.com/office/drawing/2014/main" val="2365249134"/>
                    </a:ext>
                  </a:extLst>
                </a:gridCol>
                <a:gridCol w="208280">
                  <a:extLst>
                    <a:ext uri="{9D8B030D-6E8A-4147-A177-3AD203B41FA5}">
                      <a16:colId xmlns:a16="http://schemas.microsoft.com/office/drawing/2014/main" val="3650772050"/>
                    </a:ext>
                  </a:extLst>
                </a:gridCol>
                <a:gridCol w="208280">
                  <a:extLst>
                    <a:ext uri="{9D8B030D-6E8A-4147-A177-3AD203B41FA5}">
                      <a16:colId xmlns:a16="http://schemas.microsoft.com/office/drawing/2014/main" val="2873557569"/>
                    </a:ext>
                  </a:extLst>
                </a:gridCol>
                <a:gridCol w="208280">
                  <a:extLst>
                    <a:ext uri="{9D8B030D-6E8A-4147-A177-3AD203B41FA5}">
                      <a16:colId xmlns:a16="http://schemas.microsoft.com/office/drawing/2014/main" val="1060614994"/>
                    </a:ext>
                  </a:extLst>
                </a:gridCol>
                <a:gridCol w="208280">
                  <a:extLst>
                    <a:ext uri="{9D8B030D-6E8A-4147-A177-3AD203B41FA5}">
                      <a16:colId xmlns:a16="http://schemas.microsoft.com/office/drawing/2014/main" val="510213881"/>
                    </a:ext>
                  </a:extLst>
                </a:gridCol>
                <a:gridCol w="208280">
                  <a:extLst>
                    <a:ext uri="{9D8B030D-6E8A-4147-A177-3AD203B41FA5}">
                      <a16:colId xmlns:a16="http://schemas.microsoft.com/office/drawing/2014/main" val="1728733850"/>
                    </a:ext>
                  </a:extLst>
                </a:gridCol>
                <a:gridCol w="208280">
                  <a:extLst>
                    <a:ext uri="{9D8B030D-6E8A-4147-A177-3AD203B41FA5}">
                      <a16:colId xmlns:a16="http://schemas.microsoft.com/office/drawing/2014/main" val="527018535"/>
                    </a:ext>
                  </a:extLst>
                </a:gridCol>
                <a:gridCol w="208280">
                  <a:extLst>
                    <a:ext uri="{9D8B030D-6E8A-4147-A177-3AD203B41FA5}">
                      <a16:colId xmlns:a16="http://schemas.microsoft.com/office/drawing/2014/main" val="3068857351"/>
                    </a:ext>
                  </a:extLst>
                </a:gridCol>
                <a:gridCol w="208280">
                  <a:extLst>
                    <a:ext uri="{9D8B030D-6E8A-4147-A177-3AD203B41FA5}">
                      <a16:colId xmlns:a16="http://schemas.microsoft.com/office/drawing/2014/main" val="205756789"/>
                    </a:ext>
                  </a:extLst>
                </a:gridCol>
                <a:gridCol w="208280">
                  <a:extLst>
                    <a:ext uri="{9D8B030D-6E8A-4147-A177-3AD203B41FA5}">
                      <a16:colId xmlns:a16="http://schemas.microsoft.com/office/drawing/2014/main" val="1962993899"/>
                    </a:ext>
                  </a:extLst>
                </a:gridCol>
                <a:gridCol w="208280">
                  <a:extLst>
                    <a:ext uri="{9D8B030D-6E8A-4147-A177-3AD203B41FA5}">
                      <a16:colId xmlns:a16="http://schemas.microsoft.com/office/drawing/2014/main" val="2209436292"/>
                    </a:ext>
                  </a:extLst>
                </a:gridCol>
                <a:gridCol w="208280">
                  <a:extLst>
                    <a:ext uri="{9D8B030D-6E8A-4147-A177-3AD203B41FA5}">
                      <a16:colId xmlns:a16="http://schemas.microsoft.com/office/drawing/2014/main" val="143795051"/>
                    </a:ext>
                  </a:extLst>
                </a:gridCol>
                <a:gridCol w="208280">
                  <a:extLst>
                    <a:ext uri="{9D8B030D-6E8A-4147-A177-3AD203B41FA5}">
                      <a16:colId xmlns:a16="http://schemas.microsoft.com/office/drawing/2014/main" val="347715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7712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- 2019-06-05 16:38:41 </a:t>
                      </a:r>
                      <a:r>
                        <a:rPr kumimoji="0" lang="en-US" sz="1000" b="0" i="0" u="none" strike="noStrike" kern="1200" cap="none" spc="0" normalizeH="0" baseline="0" noProof="0">
                          <a:ln>
                            <a:noFill/>
                          </a:ln>
                          <a:solidFill>
                            <a:prstClr val="black"/>
                          </a:solidFill>
                          <a:effectLst/>
                          <a:uLnTx/>
                          <a:uFillTx/>
                          <a:latin typeface="+mn-lt"/>
                          <a:ea typeface="+mn-ea"/>
                          <a:cs typeface="+mn-cs"/>
                        </a:rPr>
                        <a:t> 
 In previous installments of our video series, our executives talked about the technical development, the intricate machine design and the convincing features of our new compounder generation COMPEO. As every advanced machinery, COMPEO needs commissioning, maintenance and, once in a while, repair. Find out from our Chief Service Officer, Andri Caderas, what you can expect from the BUSS service!
More about the BUSS service here: https://bit.ly/2WfqfDG
#compounding #compounder #compound #service #polymer #plastics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https://scontent.xx.fbcdn.net/v/t15.5256-10/s720x720/60604125_2166442630072397_3507427734529769472_n.jpg?_nc_cat=111&amp;_nc_oc=AQkyO16iyDiAETXuLPPeMf9q69uhSI2_RsWVWX6DsoyXCJ4yhwTT5vB1v8tYcq4L-9E&amp;_nc_ht=scontent.xx&amp;oh=fc4a0b3a2a133b0b82cb181a93bbf5e1&amp;oe=5D7C48FD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14:11:47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59764890"/>
                  </a:ext>
                </a:extLst>
              </a:tr>
            </a:tbl>
          </a:graphicData>
        </a:graphic>
      </p:graphicFrame>
      <p:sp>
        <p:nvSpPr>
          <p:cNvPr id="4" name="Text Placeholder 3">
            <a:extLst>
              <a:ext uri="{FF2B5EF4-FFF2-40B4-BE49-F238E27FC236}">
                <a16:creationId xmlns:a16="http://schemas.microsoft.com/office/drawing/2014/main" id="{0C38B77E-6A3F-4C90-9653-7842577E7124}"/>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859288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5A9AB-9FF3-45BB-881A-E9BFF7458BFE}"/>
              </a:ext>
            </a:extLst>
          </p:cNvPr>
          <p:cNvSpPr>
            <a:spLocks noGrp="1"/>
          </p:cNvSpPr>
          <p:nvPr>
            <p:ph type="title"/>
          </p:nvPr>
        </p:nvSpPr>
        <p:spPr/>
        <p:txBody>
          <a:bodyPr/>
          <a:lstStyle/>
          <a:p>
            <a:r>
              <a:rPr lang="en-US"/>
              <a:t>Facebook Own Posts Table | BUSS - 5 of 26</a:t>
            </a:r>
          </a:p>
        </p:txBody>
      </p:sp>
      <p:graphicFrame>
        <p:nvGraphicFramePr>
          <p:cNvPr id="5" name="Table Placeholder 4">
            <a:extLst>
              <a:ext uri="{FF2B5EF4-FFF2-40B4-BE49-F238E27FC236}">
                <a16:creationId xmlns:a16="http://schemas.microsoft.com/office/drawing/2014/main" id="{57EB139C-6405-42FF-BE2A-F7B0C39F34CF}"/>
              </a:ext>
            </a:extLst>
          </p:cNvPr>
          <p:cNvGraphicFramePr>
            <a:graphicFrameLocks noGrp="1"/>
          </p:cNvGraphicFramePr>
          <p:nvPr>
            <p:ph type="tbl" sz="quarter" idx="13"/>
            <p:extLst>
              <p:ext uri="{D42A27DB-BD31-4B8C-83A1-F6EECF244321}">
                <p14:modId xmlns:p14="http://schemas.microsoft.com/office/powerpoint/2010/main" val="2850697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180320767"/>
                    </a:ext>
                  </a:extLst>
                </a:gridCol>
                <a:gridCol w="905255">
                  <a:extLst>
                    <a:ext uri="{9D8B030D-6E8A-4147-A177-3AD203B41FA5}">
                      <a16:colId xmlns:a16="http://schemas.microsoft.com/office/drawing/2014/main" val="1764090471"/>
                    </a:ext>
                  </a:extLst>
                </a:gridCol>
                <a:gridCol w="246888">
                  <a:extLst>
                    <a:ext uri="{9D8B030D-6E8A-4147-A177-3AD203B41FA5}">
                      <a16:colId xmlns:a16="http://schemas.microsoft.com/office/drawing/2014/main" val="3726762914"/>
                    </a:ext>
                  </a:extLst>
                </a:gridCol>
                <a:gridCol w="208280">
                  <a:extLst>
                    <a:ext uri="{9D8B030D-6E8A-4147-A177-3AD203B41FA5}">
                      <a16:colId xmlns:a16="http://schemas.microsoft.com/office/drawing/2014/main" val="2174118180"/>
                    </a:ext>
                  </a:extLst>
                </a:gridCol>
                <a:gridCol w="208280">
                  <a:extLst>
                    <a:ext uri="{9D8B030D-6E8A-4147-A177-3AD203B41FA5}">
                      <a16:colId xmlns:a16="http://schemas.microsoft.com/office/drawing/2014/main" val="857538774"/>
                    </a:ext>
                  </a:extLst>
                </a:gridCol>
                <a:gridCol w="208280">
                  <a:extLst>
                    <a:ext uri="{9D8B030D-6E8A-4147-A177-3AD203B41FA5}">
                      <a16:colId xmlns:a16="http://schemas.microsoft.com/office/drawing/2014/main" val="4019290982"/>
                    </a:ext>
                  </a:extLst>
                </a:gridCol>
                <a:gridCol w="208280">
                  <a:extLst>
                    <a:ext uri="{9D8B030D-6E8A-4147-A177-3AD203B41FA5}">
                      <a16:colId xmlns:a16="http://schemas.microsoft.com/office/drawing/2014/main" val="3073449063"/>
                    </a:ext>
                  </a:extLst>
                </a:gridCol>
                <a:gridCol w="208280">
                  <a:extLst>
                    <a:ext uri="{9D8B030D-6E8A-4147-A177-3AD203B41FA5}">
                      <a16:colId xmlns:a16="http://schemas.microsoft.com/office/drawing/2014/main" val="3262654393"/>
                    </a:ext>
                  </a:extLst>
                </a:gridCol>
                <a:gridCol w="208280">
                  <a:extLst>
                    <a:ext uri="{9D8B030D-6E8A-4147-A177-3AD203B41FA5}">
                      <a16:colId xmlns:a16="http://schemas.microsoft.com/office/drawing/2014/main" val="311883553"/>
                    </a:ext>
                  </a:extLst>
                </a:gridCol>
                <a:gridCol w="208280">
                  <a:extLst>
                    <a:ext uri="{9D8B030D-6E8A-4147-A177-3AD203B41FA5}">
                      <a16:colId xmlns:a16="http://schemas.microsoft.com/office/drawing/2014/main" val="3844065697"/>
                    </a:ext>
                  </a:extLst>
                </a:gridCol>
                <a:gridCol w="208280">
                  <a:extLst>
                    <a:ext uri="{9D8B030D-6E8A-4147-A177-3AD203B41FA5}">
                      <a16:colId xmlns:a16="http://schemas.microsoft.com/office/drawing/2014/main" val="2566385495"/>
                    </a:ext>
                  </a:extLst>
                </a:gridCol>
                <a:gridCol w="208280">
                  <a:extLst>
                    <a:ext uri="{9D8B030D-6E8A-4147-A177-3AD203B41FA5}">
                      <a16:colId xmlns:a16="http://schemas.microsoft.com/office/drawing/2014/main" val="3890677713"/>
                    </a:ext>
                  </a:extLst>
                </a:gridCol>
                <a:gridCol w="208280">
                  <a:extLst>
                    <a:ext uri="{9D8B030D-6E8A-4147-A177-3AD203B41FA5}">
                      <a16:colId xmlns:a16="http://schemas.microsoft.com/office/drawing/2014/main" val="1885532054"/>
                    </a:ext>
                  </a:extLst>
                </a:gridCol>
                <a:gridCol w="208280">
                  <a:extLst>
                    <a:ext uri="{9D8B030D-6E8A-4147-A177-3AD203B41FA5}">
                      <a16:colId xmlns:a16="http://schemas.microsoft.com/office/drawing/2014/main" val="3598870308"/>
                    </a:ext>
                  </a:extLst>
                </a:gridCol>
                <a:gridCol w="208280">
                  <a:extLst>
                    <a:ext uri="{9D8B030D-6E8A-4147-A177-3AD203B41FA5}">
                      <a16:colId xmlns:a16="http://schemas.microsoft.com/office/drawing/2014/main" val="2600985425"/>
                    </a:ext>
                  </a:extLst>
                </a:gridCol>
                <a:gridCol w="208280">
                  <a:extLst>
                    <a:ext uri="{9D8B030D-6E8A-4147-A177-3AD203B41FA5}">
                      <a16:colId xmlns:a16="http://schemas.microsoft.com/office/drawing/2014/main" val="1169322077"/>
                    </a:ext>
                  </a:extLst>
                </a:gridCol>
                <a:gridCol w="208280">
                  <a:extLst>
                    <a:ext uri="{9D8B030D-6E8A-4147-A177-3AD203B41FA5}">
                      <a16:colId xmlns:a16="http://schemas.microsoft.com/office/drawing/2014/main" val="492329893"/>
                    </a:ext>
                  </a:extLst>
                </a:gridCol>
                <a:gridCol w="208280">
                  <a:extLst>
                    <a:ext uri="{9D8B030D-6E8A-4147-A177-3AD203B41FA5}">
                      <a16:colId xmlns:a16="http://schemas.microsoft.com/office/drawing/2014/main" val="679089728"/>
                    </a:ext>
                  </a:extLst>
                </a:gridCol>
                <a:gridCol w="208280">
                  <a:extLst>
                    <a:ext uri="{9D8B030D-6E8A-4147-A177-3AD203B41FA5}">
                      <a16:colId xmlns:a16="http://schemas.microsoft.com/office/drawing/2014/main" val="3942891541"/>
                    </a:ext>
                  </a:extLst>
                </a:gridCol>
                <a:gridCol w="208280">
                  <a:extLst>
                    <a:ext uri="{9D8B030D-6E8A-4147-A177-3AD203B41FA5}">
                      <a16:colId xmlns:a16="http://schemas.microsoft.com/office/drawing/2014/main" val="2658449267"/>
                    </a:ext>
                  </a:extLst>
                </a:gridCol>
                <a:gridCol w="208280">
                  <a:extLst>
                    <a:ext uri="{9D8B030D-6E8A-4147-A177-3AD203B41FA5}">
                      <a16:colId xmlns:a16="http://schemas.microsoft.com/office/drawing/2014/main" val="3767258097"/>
                    </a:ext>
                  </a:extLst>
                </a:gridCol>
                <a:gridCol w="208280">
                  <a:extLst>
                    <a:ext uri="{9D8B030D-6E8A-4147-A177-3AD203B41FA5}">
                      <a16:colId xmlns:a16="http://schemas.microsoft.com/office/drawing/2014/main" val="19044899"/>
                    </a:ext>
                  </a:extLst>
                </a:gridCol>
                <a:gridCol w="208280">
                  <a:extLst>
                    <a:ext uri="{9D8B030D-6E8A-4147-A177-3AD203B41FA5}">
                      <a16:colId xmlns:a16="http://schemas.microsoft.com/office/drawing/2014/main" val="3501735184"/>
                    </a:ext>
                  </a:extLst>
                </a:gridCol>
                <a:gridCol w="208280">
                  <a:extLst>
                    <a:ext uri="{9D8B030D-6E8A-4147-A177-3AD203B41FA5}">
                      <a16:colId xmlns:a16="http://schemas.microsoft.com/office/drawing/2014/main" val="1676173872"/>
                    </a:ext>
                  </a:extLst>
                </a:gridCol>
                <a:gridCol w="208280">
                  <a:extLst>
                    <a:ext uri="{9D8B030D-6E8A-4147-A177-3AD203B41FA5}">
                      <a16:colId xmlns:a16="http://schemas.microsoft.com/office/drawing/2014/main" val="3955143447"/>
                    </a:ext>
                  </a:extLst>
                </a:gridCol>
                <a:gridCol w="208280">
                  <a:extLst>
                    <a:ext uri="{9D8B030D-6E8A-4147-A177-3AD203B41FA5}">
                      <a16:colId xmlns:a16="http://schemas.microsoft.com/office/drawing/2014/main" val="1766437912"/>
                    </a:ext>
                  </a:extLst>
                </a:gridCol>
                <a:gridCol w="208280">
                  <a:extLst>
                    <a:ext uri="{9D8B030D-6E8A-4147-A177-3AD203B41FA5}">
                      <a16:colId xmlns:a16="http://schemas.microsoft.com/office/drawing/2014/main" val="2943939210"/>
                    </a:ext>
                  </a:extLst>
                </a:gridCol>
                <a:gridCol w="208280">
                  <a:extLst>
                    <a:ext uri="{9D8B030D-6E8A-4147-A177-3AD203B41FA5}">
                      <a16:colId xmlns:a16="http://schemas.microsoft.com/office/drawing/2014/main" val="3538241433"/>
                    </a:ext>
                  </a:extLst>
                </a:gridCol>
                <a:gridCol w="208280">
                  <a:extLst>
                    <a:ext uri="{9D8B030D-6E8A-4147-A177-3AD203B41FA5}">
                      <a16:colId xmlns:a16="http://schemas.microsoft.com/office/drawing/2014/main" val="1566967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95229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- 2019-05-29 08:52:23 </a:t>
                      </a:r>
                      <a:r>
                        <a:rPr kumimoji="0" lang="en-US" sz="1000" b="0" i="0" u="none" strike="noStrike" kern="1200" cap="none" spc="0" normalizeH="0" baseline="0" noProof="0">
                          <a:ln>
                            <a:noFill/>
                          </a:ln>
                          <a:solidFill>
                            <a:prstClr val="black"/>
                          </a:solidFill>
                          <a:effectLst/>
                          <a:uLnTx/>
                          <a:uFillTx/>
                          <a:latin typeface="+mn-lt"/>
                          <a:ea typeface="+mn-ea"/>
                          <a:cs typeface="+mn-cs"/>
                        </a:rPr>
                        <a:t> 
 Our BUSS teams in Asia have been busy last week! While we reported live from Chinaplas in Guangzhou last week, we now take a look back on another important tradefair in Asia: the Highly Functional Plastics Expo held in Osaka, Japan! Kazuhiko Hirai, General Manager of BUSS Japan, summarized last week’s event for us: “Last December, at the Plastics Expo in Tokyo, BUSS Japan successfully introduced the COMPEO technology. At this show, where the total number of attendees exceeded 25.000, we again talked to a lot of potential customers from the plastics, ceramics and paint industries. Most of them were very impressed by the recent developments of the BUSS technology, especially the incredible temperature control and serviceability of COMPEO.” From all of BUSS: Arigato for visiting our booth at the Plastics Expo in Japan! </a:t>
                      </a:r>
                      <a:r>
                        <a:rPr kumimoji="0" lang="ja-JP" altLang="en-US" sz="1000" b="0" i="0" u="none" strike="noStrike" kern="1200" cap="none" spc="0" normalizeH="0" baseline="0" noProof="0">
                          <a:ln>
                            <a:noFill/>
                          </a:ln>
                          <a:solidFill>
                            <a:prstClr val="black"/>
                          </a:solidFill>
                          <a:effectLst/>
                          <a:uLnTx/>
                          <a:uFillTx/>
                          <a:latin typeface="+mn-lt"/>
                          <a:ea typeface="+mn-ea"/>
                          <a:cs typeface="+mn-cs"/>
                        </a:rPr>
                        <a:t>ありがとう。
</a:t>
                      </a:r>
                      <a:r>
                        <a:rPr kumimoji="0" lang="en-US" sz="1000" b="0" i="0" u="none" strike="noStrike" kern="1200" cap="none" spc="0" normalizeH="0" baseline="0" noProof="0">
                          <a:ln>
                            <a:noFill/>
                          </a:ln>
                          <a:solidFill>
                            <a:prstClr val="black"/>
                          </a:solidFill>
                          <a:effectLst/>
                          <a:uLnTx/>
                          <a:uFillTx/>
                          <a:latin typeface="+mn-lt"/>
                          <a:ea typeface="+mn-ea"/>
                          <a:cs typeface="+mn-cs"/>
                        </a:rPr>
                        <a:t>Read more about the BUSS products here: https://bit.ly/2EHGq6R
#compounding #plastics #expo #tradefair #japan #asia #functionalplastics #osaka #compeo #compounder #compounds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https://scontent.xx.fbcdn.net/v/t1.0-9/s720x720/61456437_2363950053628378_953737186459516928_o.jpg?_nc_cat=105&amp;_nc_oc=AQnvdoY7xGlJVToUUH_qBJu-CHiWOLTq-3NUZ9TSo-nm_sptOHfYllc_xTns_fFcJec&amp;_nc_ht=scontent.xx&amp;oh=60eacb2ecf154f006755527a7631fbd3&amp;oe=5D81871F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08:27:31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82408952"/>
                  </a:ext>
                </a:extLst>
              </a:tr>
            </a:tbl>
          </a:graphicData>
        </a:graphic>
      </p:graphicFrame>
      <p:sp>
        <p:nvSpPr>
          <p:cNvPr id="4" name="Text Placeholder 3">
            <a:extLst>
              <a:ext uri="{FF2B5EF4-FFF2-40B4-BE49-F238E27FC236}">
                <a16:creationId xmlns:a16="http://schemas.microsoft.com/office/drawing/2014/main" id="{4E913324-7F8A-4543-B7B2-9D11E1D165AB}"/>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4152048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EB981-7010-4BE4-A8A9-3FB0BFDE3C47}"/>
              </a:ext>
            </a:extLst>
          </p:cNvPr>
          <p:cNvSpPr>
            <a:spLocks noGrp="1"/>
          </p:cNvSpPr>
          <p:nvPr>
            <p:ph type="title"/>
          </p:nvPr>
        </p:nvSpPr>
        <p:spPr/>
        <p:txBody>
          <a:bodyPr/>
          <a:lstStyle/>
          <a:p>
            <a:r>
              <a:rPr lang="en-US"/>
              <a:t>Facebook Own Posts Table | BUSS - 6 of 26</a:t>
            </a:r>
          </a:p>
        </p:txBody>
      </p:sp>
      <p:graphicFrame>
        <p:nvGraphicFramePr>
          <p:cNvPr id="5" name="Table Placeholder 4">
            <a:extLst>
              <a:ext uri="{FF2B5EF4-FFF2-40B4-BE49-F238E27FC236}">
                <a16:creationId xmlns:a16="http://schemas.microsoft.com/office/drawing/2014/main" id="{2EDA9A69-BF29-4D8C-8E05-DD2C7B91108F}"/>
              </a:ext>
            </a:extLst>
          </p:cNvPr>
          <p:cNvGraphicFramePr>
            <a:graphicFrameLocks noGrp="1"/>
          </p:cNvGraphicFramePr>
          <p:nvPr>
            <p:ph type="tbl" sz="quarter" idx="13"/>
            <p:extLst>
              <p:ext uri="{D42A27DB-BD31-4B8C-83A1-F6EECF244321}">
                <p14:modId xmlns:p14="http://schemas.microsoft.com/office/powerpoint/2010/main" val="764266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608826509"/>
                    </a:ext>
                  </a:extLst>
                </a:gridCol>
                <a:gridCol w="905255">
                  <a:extLst>
                    <a:ext uri="{9D8B030D-6E8A-4147-A177-3AD203B41FA5}">
                      <a16:colId xmlns:a16="http://schemas.microsoft.com/office/drawing/2014/main" val="3005788177"/>
                    </a:ext>
                  </a:extLst>
                </a:gridCol>
                <a:gridCol w="246888">
                  <a:extLst>
                    <a:ext uri="{9D8B030D-6E8A-4147-A177-3AD203B41FA5}">
                      <a16:colId xmlns:a16="http://schemas.microsoft.com/office/drawing/2014/main" val="3502883220"/>
                    </a:ext>
                  </a:extLst>
                </a:gridCol>
                <a:gridCol w="208280">
                  <a:extLst>
                    <a:ext uri="{9D8B030D-6E8A-4147-A177-3AD203B41FA5}">
                      <a16:colId xmlns:a16="http://schemas.microsoft.com/office/drawing/2014/main" val="3906670275"/>
                    </a:ext>
                  </a:extLst>
                </a:gridCol>
                <a:gridCol w="208280">
                  <a:extLst>
                    <a:ext uri="{9D8B030D-6E8A-4147-A177-3AD203B41FA5}">
                      <a16:colId xmlns:a16="http://schemas.microsoft.com/office/drawing/2014/main" val="247698067"/>
                    </a:ext>
                  </a:extLst>
                </a:gridCol>
                <a:gridCol w="208280">
                  <a:extLst>
                    <a:ext uri="{9D8B030D-6E8A-4147-A177-3AD203B41FA5}">
                      <a16:colId xmlns:a16="http://schemas.microsoft.com/office/drawing/2014/main" val="4111813554"/>
                    </a:ext>
                  </a:extLst>
                </a:gridCol>
                <a:gridCol w="208280">
                  <a:extLst>
                    <a:ext uri="{9D8B030D-6E8A-4147-A177-3AD203B41FA5}">
                      <a16:colId xmlns:a16="http://schemas.microsoft.com/office/drawing/2014/main" val="4133630658"/>
                    </a:ext>
                  </a:extLst>
                </a:gridCol>
                <a:gridCol w="208280">
                  <a:extLst>
                    <a:ext uri="{9D8B030D-6E8A-4147-A177-3AD203B41FA5}">
                      <a16:colId xmlns:a16="http://schemas.microsoft.com/office/drawing/2014/main" val="4030848410"/>
                    </a:ext>
                  </a:extLst>
                </a:gridCol>
                <a:gridCol w="208280">
                  <a:extLst>
                    <a:ext uri="{9D8B030D-6E8A-4147-A177-3AD203B41FA5}">
                      <a16:colId xmlns:a16="http://schemas.microsoft.com/office/drawing/2014/main" val="3343783000"/>
                    </a:ext>
                  </a:extLst>
                </a:gridCol>
                <a:gridCol w="208280">
                  <a:extLst>
                    <a:ext uri="{9D8B030D-6E8A-4147-A177-3AD203B41FA5}">
                      <a16:colId xmlns:a16="http://schemas.microsoft.com/office/drawing/2014/main" val="770550994"/>
                    </a:ext>
                  </a:extLst>
                </a:gridCol>
                <a:gridCol w="208280">
                  <a:extLst>
                    <a:ext uri="{9D8B030D-6E8A-4147-A177-3AD203B41FA5}">
                      <a16:colId xmlns:a16="http://schemas.microsoft.com/office/drawing/2014/main" val="2738924035"/>
                    </a:ext>
                  </a:extLst>
                </a:gridCol>
                <a:gridCol w="208280">
                  <a:extLst>
                    <a:ext uri="{9D8B030D-6E8A-4147-A177-3AD203B41FA5}">
                      <a16:colId xmlns:a16="http://schemas.microsoft.com/office/drawing/2014/main" val="3696072176"/>
                    </a:ext>
                  </a:extLst>
                </a:gridCol>
                <a:gridCol w="208280">
                  <a:extLst>
                    <a:ext uri="{9D8B030D-6E8A-4147-A177-3AD203B41FA5}">
                      <a16:colId xmlns:a16="http://schemas.microsoft.com/office/drawing/2014/main" val="2162067819"/>
                    </a:ext>
                  </a:extLst>
                </a:gridCol>
                <a:gridCol w="208280">
                  <a:extLst>
                    <a:ext uri="{9D8B030D-6E8A-4147-A177-3AD203B41FA5}">
                      <a16:colId xmlns:a16="http://schemas.microsoft.com/office/drawing/2014/main" val="645791552"/>
                    </a:ext>
                  </a:extLst>
                </a:gridCol>
                <a:gridCol w="208280">
                  <a:extLst>
                    <a:ext uri="{9D8B030D-6E8A-4147-A177-3AD203B41FA5}">
                      <a16:colId xmlns:a16="http://schemas.microsoft.com/office/drawing/2014/main" val="317817942"/>
                    </a:ext>
                  </a:extLst>
                </a:gridCol>
                <a:gridCol w="208280">
                  <a:extLst>
                    <a:ext uri="{9D8B030D-6E8A-4147-A177-3AD203B41FA5}">
                      <a16:colId xmlns:a16="http://schemas.microsoft.com/office/drawing/2014/main" val="1062280829"/>
                    </a:ext>
                  </a:extLst>
                </a:gridCol>
                <a:gridCol w="208280">
                  <a:extLst>
                    <a:ext uri="{9D8B030D-6E8A-4147-A177-3AD203B41FA5}">
                      <a16:colId xmlns:a16="http://schemas.microsoft.com/office/drawing/2014/main" val="2657809667"/>
                    </a:ext>
                  </a:extLst>
                </a:gridCol>
                <a:gridCol w="208280">
                  <a:extLst>
                    <a:ext uri="{9D8B030D-6E8A-4147-A177-3AD203B41FA5}">
                      <a16:colId xmlns:a16="http://schemas.microsoft.com/office/drawing/2014/main" val="3758235627"/>
                    </a:ext>
                  </a:extLst>
                </a:gridCol>
                <a:gridCol w="208280">
                  <a:extLst>
                    <a:ext uri="{9D8B030D-6E8A-4147-A177-3AD203B41FA5}">
                      <a16:colId xmlns:a16="http://schemas.microsoft.com/office/drawing/2014/main" val="3307075281"/>
                    </a:ext>
                  </a:extLst>
                </a:gridCol>
                <a:gridCol w="208280">
                  <a:extLst>
                    <a:ext uri="{9D8B030D-6E8A-4147-A177-3AD203B41FA5}">
                      <a16:colId xmlns:a16="http://schemas.microsoft.com/office/drawing/2014/main" val="2158635963"/>
                    </a:ext>
                  </a:extLst>
                </a:gridCol>
                <a:gridCol w="208280">
                  <a:extLst>
                    <a:ext uri="{9D8B030D-6E8A-4147-A177-3AD203B41FA5}">
                      <a16:colId xmlns:a16="http://schemas.microsoft.com/office/drawing/2014/main" val="2965514757"/>
                    </a:ext>
                  </a:extLst>
                </a:gridCol>
                <a:gridCol w="208280">
                  <a:extLst>
                    <a:ext uri="{9D8B030D-6E8A-4147-A177-3AD203B41FA5}">
                      <a16:colId xmlns:a16="http://schemas.microsoft.com/office/drawing/2014/main" val="3331082401"/>
                    </a:ext>
                  </a:extLst>
                </a:gridCol>
                <a:gridCol w="208280">
                  <a:extLst>
                    <a:ext uri="{9D8B030D-6E8A-4147-A177-3AD203B41FA5}">
                      <a16:colId xmlns:a16="http://schemas.microsoft.com/office/drawing/2014/main" val="3591706934"/>
                    </a:ext>
                  </a:extLst>
                </a:gridCol>
                <a:gridCol w="208280">
                  <a:extLst>
                    <a:ext uri="{9D8B030D-6E8A-4147-A177-3AD203B41FA5}">
                      <a16:colId xmlns:a16="http://schemas.microsoft.com/office/drawing/2014/main" val="2086451513"/>
                    </a:ext>
                  </a:extLst>
                </a:gridCol>
                <a:gridCol w="208280">
                  <a:extLst>
                    <a:ext uri="{9D8B030D-6E8A-4147-A177-3AD203B41FA5}">
                      <a16:colId xmlns:a16="http://schemas.microsoft.com/office/drawing/2014/main" val="1303927064"/>
                    </a:ext>
                  </a:extLst>
                </a:gridCol>
                <a:gridCol w="208280">
                  <a:extLst>
                    <a:ext uri="{9D8B030D-6E8A-4147-A177-3AD203B41FA5}">
                      <a16:colId xmlns:a16="http://schemas.microsoft.com/office/drawing/2014/main" val="2904937219"/>
                    </a:ext>
                  </a:extLst>
                </a:gridCol>
                <a:gridCol w="208280">
                  <a:extLst>
                    <a:ext uri="{9D8B030D-6E8A-4147-A177-3AD203B41FA5}">
                      <a16:colId xmlns:a16="http://schemas.microsoft.com/office/drawing/2014/main" val="2208320600"/>
                    </a:ext>
                  </a:extLst>
                </a:gridCol>
                <a:gridCol w="208280">
                  <a:extLst>
                    <a:ext uri="{9D8B030D-6E8A-4147-A177-3AD203B41FA5}">
                      <a16:colId xmlns:a16="http://schemas.microsoft.com/office/drawing/2014/main" val="1048119563"/>
                    </a:ext>
                  </a:extLst>
                </a:gridCol>
                <a:gridCol w="208280">
                  <a:extLst>
                    <a:ext uri="{9D8B030D-6E8A-4147-A177-3AD203B41FA5}">
                      <a16:colId xmlns:a16="http://schemas.microsoft.com/office/drawing/2014/main" val="182249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3703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- 2019-05-23 15:14:25 </a:t>
                      </a:r>
                      <a:r>
                        <a:rPr kumimoji="0" lang="en-US" sz="1000" b="0" i="0" u="none" strike="noStrike" kern="1200" cap="none" spc="0" normalizeH="0" baseline="0" noProof="0">
                          <a:ln>
                            <a:noFill/>
                          </a:ln>
                          <a:solidFill>
                            <a:prstClr val="black"/>
                          </a:solidFill>
                          <a:effectLst/>
                          <a:uLnTx/>
                          <a:uFillTx/>
                          <a:latin typeface="+mn-lt"/>
                          <a:ea typeface="+mn-ea"/>
                          <a:cs typeface="+mn-cs"/>
                        </a:rPr>
                        <a:t> 
 Exciting news from Asia! Our CEO Philip Nising reports live from the ChinaPlas in Guangzhou: “The first two days at ChinaPlas in tropical Guangzhou have been a fantastic experience for the BUSS team. With the fresh and innovative concept of our COMPEO generation, we attracted large numbers of customers and media to our booth. Our local team from Buss Compounding Solutions Shanghai as well as our experts from the Swiss headquarters were continuously engaged in discussions and technical-commercial exchange. The sheer amount of people in this vibrant environment of Southern China is truly amazing, and so is the large presence of international visitors, high-quality suppliers and multinational corporations. All in all, the ChinaPlas has already proven to be an excellent investment of time and money for BUSS!”  
Find out where else BUSS is exhibiting: https://bit.ly/2JVCLWm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https://scontent.xx.fbcdn.net/v/t1.0-9/s720x720/60716864_2353870471303003_795461589992996864_o.jpg?_nc_cat=109&amp;_nc_oc=AQkDU5FSbL6Ta8CbGblxIAO79wOCtsDzpOkqXrZC1NcryDH20BulzQlThpnUgJJS6f0&amp;_nc_ht=scontent.xx&amp;oh=b06b30d4ddfff4fc274194e8335cc0b8&amp;oe=5DC17E87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06/22/2019 14:11:56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80253430"/>
                  </a:ext>
                </a:extLst>
              </a:tr>
            </a:tbl>
          </a:graphicData>
        </a:graphic>
      </p:graphicFrame>
      <p:sp>
        <p:nvSpPr>
          <p:cNvPr id="4" name="Text Placeholder 3">
            <a:extLst>
              <a:ext uri="{FF2B5EF4-FFF2-40B4-BE49-F238E27FC236}">
                <a16:creationId xmlns:a16="http://schemas.microsoft.com/office/drawing/2014/main" id="{DE8488D4-FDA1-4B0F-B153-4660AF619B61}"/>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936486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E72A-0604-4864-BD67-864A6D678F81}"/>
              </a:ext>
            </a:extLst>
          </p:cNvPr>
          <p:cNvSpPr>
            <a:spLocks noGrp="1"/>
          </p:cNvSpPr>
          <p:nvPr>
            <p:ph type="title"/>
          </p:nvPr>
        </p:nvSpPr>
        <p:spPr/>
        <p:txBody>
          <a:bodyPr/>
          <a:lstStyle/>
          <a:p>
            <a:r>
              <a:rPr lang="en-US"/>
              <a:t>Facebook Own Posts Table | BUSS - 7 of 26</a:t>
            </a:r>
          </a:p>
        </p:txBody>
      </p:sp>
      <p:graphicFrame>
        <p:nvGraphicFramePr>
          <p:cNvPr id="5" name="Table Placeholder 4">
            <a:extLst>
              <a:ext uri="{FF2B5EF4-FFF2-40B4-BE49-F238E27FC236}">
                <a16:creationId xmlns:a16="http://schemas.microsoft.com/office/drawing/2014/main" id="{B6030060-2A69-4E23-8312-B90BE893D742}"/>
              </a:ext>
            </a:extLst>
          </p:cNvPr>
          <p:cNvGraphicFramePr>
            <a:graphicFrameLocks noGrp="1"/>
          </p:cNvGraphicFramePr>
          <p:nvPr>
            <p:ph type="tbl" sz="quarter" idx="13"/>
            <p:extLst>
              <p:ext uri="{D42A27DB-BD31-4B8C-83A1-F6EECF244321}">
                <p14:modId xmlns:p14="http://schemas.microsoft.com/office/powerpoint/2010/main" val="1821742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078083292"/>
                    </a:ext>
                  </a:extLst>
                </a:gridCol>
                <a:gridCol w="905255">
                  <a:extLst>
                    <a:ext uri="{9D8B030D-6E8A-4147-A177-3AD203B41FA5}">
                      <a16:colId xmlns:a16="http://schemas.microsoft.com/office/drawing/2014/main" val="2474548395"/>
                    </a:ext>
                  </a:extLst>
                </a:gridCol>
                <a:gridCol w="246888">
                  <a:extLst>
                    <a:ext uri="{9D8B030D-6E8A-4147-A177-3AD203B41FA5}">
                      <a16:colId xmlns:a16="http://schemas.microsoft.com/office/drawing/2014/main" val="2431339414"/>
                    </a:ext>
                  </a:extLst>
                </a:gridCol>
                <a:gridCol w="208280">
                  <a:extLst>
                    <a:ext uri="{9D8B030D-6E8A-4147-A177-3AD203B41FA5}">
                      <a16:colId xmlns:a16="http://schemas.microsoft.com/office/drawing/2014/main" val="3003348915"/>
                    </a:ext>
                  </a:extLst>
                </a:gridCol>
                <a:gridCol w="208280">
                  <a:extLst>
                    <a:ext uri="{9D8B030D-6E8A-4147-A177-3AD203B41FA5}">
                      <a16:colId xmlns:a16="http://schemas.microsoft.com/office/drawing/2014/main" val="1495617730"/>
                    </a:ext>
                  </a:extLst>
                </a:gridCol>
                <a:gridCol w="208280">
                  <a:extLst>
                    <a:ext uri="{9D8B030D-6E8A-4147-A177-3AD203B41FA5}">
                      <a16:colId xmlns:a16="http://schemas.microsoft.com/office/drawing/2014/main" val="1756737422"/>
                    </a:ext>
                  </a:extLst>
                </a:gridCol>
                <a:gridCol w="208280">
                  <a:extLst>
                    <a:ext uri="{9D8B030D-6E8A-4147-A177-3AD203B41FA5}">
                      <a16:colId xmlns:a16="http://schemas.microsoft.com/office/drawing/2014/main" val="1158350578"/>
                    </a:ext>
                  </a:extLst>
                </a:gridCol>
                <a:gridCol w="208280">
                  <a:extLst>
                    <a:ext uri="{9D8B030D-6E8A-4147-A177-3AD203B41FA5}">
                      <a16:colId xmlns:a16="http://schemas.microsoft.com/office/drawing/2014/main" val="1494273978"/>
                    </a:ext>
                  </a:extLst>
                </a:gridCol>
                <a:gridCol w="208280">
                  <a:extLst>
                    <a:ext uri="{9D8B030D-6E8A-4147-A177-3AD203B41FA5}">
                      <a16:colId xmlns:a16="http://schemas.microsoft.com/office/drawing/2014/main" val="1803045629"/>
                    </a:ext>
                  </a:extLst>
                </a:gridCol>
                <a:gridCol w="208280">
                  <a:extLst>
                    <a:ext uri="{9D8B030D-6E8A-4147-A177-3AD203B41FA5}">
                      <a16:colId xmlns:a16="http://schemas.microsoft.com/office/drawing/2014/main" val="1162960689"/>
                    </a:ext>
                  </a:extLst>
                </a:gridCol>
                <a:gridCol w="208280">
                  <a:extLst>
                    <a:ext uri="{9D8B030D-6E8A-4147-A177-3AD203B41FA5}">
                      <a16:colId xmlns:a16="http://schemas.microsoft.com/office/drawing/2014/main" val="1126421068"/>
                    </a:ext>
                  </a:extLst>
                </a:gridCol>
                <a:gridCol w="208280">
                  <a:extLst>
                    <a:ext uri="{9D8B030D-6E8A-4147-A177-3AD203B41FA5}">
                      <a16:colId xmlns:a16="http://schemas.microsoft.com/office/drawing/2014/main" val="1196816903"/>
                    </a:ext>
                  </a:extLst>
                </a:gridCol>
                <a:gridCol w="208280">
                  <a:extLst>
                    <a:ext uri="{9D8B030D-6E8A-4147-A177-3AD203B41FA5}">
                      <a16:colId xmlns:a16="http://schemas.microsoft.com/office/drawing/2014/main" val="4099916223"/>
                    </a:ext>
                  </a:extLst>
                </a:gridCol>
                <a:gridCol w="208280">
                  <a:extLst>
                    <a:ext uri="{9D8B030D-6E8A-4147-A177-3AD203B41FA5}">
                      <a16:colId xmlns:a16="http://schemas.microsoft.com/office/drawing/2014/main" val="224021242"/>
                    </a:ext>
                  </a:extLst>
                </a:gridCol>
                <a:gridCol w="208280">
                  <a:extLst>
                    <a:ext uri="{9D8B030D-6E8A-4147-A177-3AD203B41FA5}">
                      <a16:colId xmlns:a16="http://schemas.microsoft.com/office/drawing/2014/main" val="3458471529"/>
                    </a:ext>
                  </a:extLst>
                </a:gridCol>
                <a:gridCol w="208280">
                  <a:extLst>
                    <a:ext uri="{9D8B030D-6E8A-4147-A177-3AD203B41FA5}">
                      <a16:colId xmlns:a16="http://schemas.microsoft.com/office/drawing/2014/main" val="962144564"/>
                    </a:ext>
                  </a:extLst>
                </a:gridCol>
                <a:gridCol w="208280">
                  <a:extLst>
                    <a:ext uri="{9D8B030D-6E8A-4147-A177-3AD203B41FA5}">
                      <a16:colId xmlns:a16="http://schemas.microsoft.com/office/drawing/2014/main" val="3500875643"/>
                    </a:ext>
                  </a:extLst>
                </a:gridCol>
                <a:gridCol w="208280">
                  <a:extLst>
                    <a:ext uri="{9D8B030D-6E8A-4147-A177-3AD203B41FA5}">
                      <a16:colId xmlns:a16="http://schemas.microsoft.com/office/drawing/2014/main" val="3947565359"/>
                    </a:ext>
                  </a:extLst>
                </a:gridCol>
                <a:gridCol w="208280">
                  <a:extLst>
                    <a:ext uri="{9D8B030D-6E8A-4147-A177-3AD203B41FA5}">
                      <a16:colId xmlns:a16="http://schemas.microsoft.com/office/drawing/2014/main" val="2337371860"/>
                    </a:ext>
                  </a:extLst>
                </a:gridCol>
                <a:gridCol w="208280">
                  <a:extLst>
                    <a:ext uri="{9D8B030D-6E8A-4147-A177-3AD203B41FA5}">
                      <a16:colId xmlns:a16="http://schemas.microsoft.com/office/drawing/2014/main" val="622107189"/>
                    </a:ext>
                  </a:extLst>
                </a:gridCol>
                <a:gridCol w="208280">
                  <a:extLst>
                    <a:ext uri="{9D8B030D-6E8A-4147-A177-3AD203B41FA5}">
                      <a16:colId xmlns:a16="http://schemas.microsoft.com/office/drawing/2014/main" val="691634598"/>
                    </a:ext>
                  </a:extLst>
                </a:gridCol>
                <a:gridCol w="208280">
                  <a:extLst>
                    <a:ext uri="{9D8B030D-6E8A-4147-A177-3AD203B41FA5}">
                      <a16:colId xmlns:a16="http://schemas.microsoft.com/office/drawing/2014/main" val="1567051764"/>
                    </a:ext>
                  </a:extLst>
                </a:gridCol>
                <a:gridCol w="208280">
                  <a:extLst>
                    <a:ext uri="{9D8B030D-6E8A-4147-A177-3AD203B41FA5}">
                      <a16:colId xmlns:a16="http://schemas.microsoft.com/office/drawing/2014/main" val="1959695324"/>
                    </a:ext>
                  </a:extLst>
                </a:gridCol>
                <a:gridCol w="208280">
                  <a:extLst>
                    <a:ext uri="{9D8B030D-6E8A-4147-A177-3AD203B41FA5}">
                      <a16:colId xmlns:a16="http://schemas.microsoft.com/office/drawing/2014/main" val="1260089745"/>
                    </a:ext>
                  </a:extLst>
                </a:gridCol>
                <a:gridCol w="208280">
                  <a:extLst>
                    <a:ext uri="{9D8B030D-6E8A-4147-A177-3AD203B41FA5}">
                      <a16:colId xmlns:a16="http://schemas.microsoft.com/office/drawing/2014/main" val="2589128449"/>
                    </a:ext>
                  </a:extLst>
                </a:gridCol>
                <a:gridCol w="208280">
                  <a:extLst>
                    <a:ext uri="{9D8B030D-6E8A-4147-A177-3AD203B41FA5}">
                      <a16:colId xmlns:a16="http://schemas.microsoft.com/office/drawing/2014/main" val="3445019796"/>
                    </a:ext>
                  </a:extLst>
                </a:gridCol>
                <a:gridCol w="208280">
                  <a:extLst>
                    <a:ext uri="{9D8B030D-6E8A-4147-A177-3AD203B41FA5}">
                      <a16:colId xmlns:a16="http://schemas.microsoft.com/office/drawing/2014/main" val="3101081240"/>
                    </a:ext>
                  </a:extLst>
                </a:gridCol>
                <a:gridCol w="208280">
                  <a:extLst>
                    <a:ext uri="{9D8B030D-6E8A-4147-A177-3AD203B41FA5}">
                      <a16:colId xmlns:a16="http://schemas.microsoft.com/office/drawing/2014/main" val="749799333"/>
                    </a:ext>
                  </a:extLst>
                </a:gridCol>
                <a:gridCol w="208280">
                  <a:extLst>
                    <a:ext uri="{9D8B030D-6E8A-4147-A177-3AD203B41FA5}">
                      <a16:colId xmlns:a16="http://schemas.microsoft.com/office/drawing/2014/main" val="3074815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9892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- 2019-05-22 08:33:39 </a:t>
                      </a:r>
                      <a:r>
                        <a:rPr kumimoji="0" lang="en-US" sz="1000" b="0" i="0" u="none" strike="noStrike" kern="1200" cap="none" spc="0" normalizeH="0" baseline="0" noProof="0">
                          <a:ln>
                            <a:noFill/>
                          </a:ln>
                          <a:solidFill>
                            <a:prstClr val="black"/>
                          </a:solidFill>
                          <a:effectLst/>
                          <a:uLnTx/>
                          <a:uFillTx/>
                          <a:latin typeface="+mn-lt"/>
                          <a:ea typeface="+mn-ea"/>
                          <a:cs typeface="+mn-cs"/>
                        </a:rPr>
                        <a:t> 
 Why is the design of our new compounder generation COMPEO so revolutionary? Find out in the newest installment of our executive video series, where Marko Stähler, COO of BUSS, explains the well thought out concept of COMPEO. From the versatile process technology that combines multiple flight elements in one, to the state-of-the-art discharge unit that works for several applications simultaneously. Simply put, COMPEO is incredibly different!
More information on COMPEO: https://bit.ly/2WSqtln
#compeo #compounding #compounder #compounds #machine #design #kneading #technology #processtechnology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https://scontent.xx.fbcdn.net/v/t15.5256-10/s720x720/59830941_825036797870675_2508295479645700096_n.jpg?_nc_cat=100&amp;_nc_oc=AQnd760mMTnCbaNpzOiYzzypbN3Nk2vUJk7K350SdPlPTJRVOPEuw8-gZsO26yOB_0M&amp;_nc_ht=scontent.xx&amp;oh=7b227681ac296489c5cc5e8318b7a55d&amp;oe=5DBD822B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08:27:10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08971374"/>
                  </a:ext>
                </a:extLst>
              </a:tr>
            </a:tbl>
          </a:graphicData>
        </a:graphic>
      </p:graphicFrame>
      <p:sp>
        <p:nvSpPr>
          <p:cNvPr id="4" name="Text Placeholder 3">
            <a:extLst>
              <a:ext uri="{FF2B5EF4-FFF2-40B4-BE49-F238E27FC236}">
                <a16:creationId xmlns:a16="http://schemas.microsoft.com/office/drawing/2014/main" id="{14530207-BD6A-443D-9355-5E7B46DAC684}"/>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733082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436CD-9774-4BC1-9B32-D65F9A1D940D}"/>
              </a:ext>
            </a:extLst>
          </p:cNvPr>
          <p:cNvSpPr>
            <a:spLocks noGrp="1"/>
          </p:cNvSpPr>
          <p:nvPr>
            <p:ph type="title"/>
          </p:nvPr>
        </p:nvSpPr>
        <p:spPr/>
        <p:txBody>
          <a:bodyPr/>
          <a:lstStyle/>
          <a:p>
            <a:r>
              <a:rPr lang="en-US"/>
              <a:t>Facebook Own Posts Table | BUSS - 8 of 26</a:t>
            </a:r>
          </a:p>
        </p:txBody>
      </p:sp>
      <p:graphicFrame>
        <p:nvGraphicFramePr>
          <p:cNvPr id="5" name="Table Placeholder 4">
            <a:extLst>
              <a:ext uri="{FF2B5EF4-FFF2-40B4-BE49-F238E27FC236}">
                <a16:creationId xmlns:a16="http://schemas.microsoft.com/office/drawing/2014/main" id="{C51B455E-B67E-4299-B1A2-DAC42AC17A7F}"/>
              </a:ext>
            </a:extLst>
          </p:cNvPr>
          <p:cNvGraphicFramePr>
            <a:graphicFrameLocks noGrp="1"/>
          </p:cNvGraphicFramePr>
          <p:nvPr>
            <p:ph type="tbl" sz="quarter" idx="13"/>
            <p:extLst>
              <p:ext uri="{D42A27DB-BD31-4B8C-83A1-F6EECF244321}">
                <p14:modId xmlns:p14="http://schemas.microsoft.com/office/powerpoint/2010/main" val="191567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538545315"/>
                    </a:ext>
                  </a:extLst>
                </a:gridCol>
                <a:gridCol w="905255">
                  <a:extLst>
                    <a:ext uri="{9D8B030D-6E8A-4147-A177-3AD203B41FA5}">
                      <a16:colId xmlns:a16="http://schemas.microsoft.com/office/drawing/2014/main" val="158070975"/>
                    </a:ext>
                  </a:extLst>
                </a:gridCol>
                <a:gridCol w="246888">
                  <a:extLst>
                    <a:ext uri="{9D8B030D-6E8A-4147-A177-3AD203B41FA5}">
                      <a16:colId xmlns:a16="http://schemas.microsoft.com/office/drawing/2014/main" val="3001583314"/>
                    </a:ext>
                  </a:extLst>
                </a:gridCol>
                <a:gridCol w="208280">
                  <a:extLst>
                    <a:ext uri="{9D8B030D-6E8A-4147-A177-3AD203B41FA5}">
                      <a16:colId xmlns:a16="http://schemas.microsoft.com/office/drawing/2014/main" val="2530709281"/>
                    </a:ext>
                  </a:extLst>
                </a:gridCol>
                <a:gridCol w="208280">
                  <a:extLst>
                    <a:ext uri="{9D8B030D-6E8A-4147-A177-3AD203B41FA5}">
                      <a16:colId xmlns:a16="http://schemas.microsoft.com/office/drawing/2014/main" val="3030314494"/>
                    </a:ext>
                  </a:extLst>
                </a:gridCol>
                <a:gridCol w="208280">
                  <a:extLst>
                    <a:ext uri="{9D8B030D-6E8A-4147-A177-3AD203B41FA5}">
                      <a16:colId xmlns:a16="http://schemas.microsoft.com/office/drawing/2014/main" val="1143821471"/>
                    </a:ext>
                  </a:extLst>
                </a:gridCol>
                <a:gridCol w="208280">
                  <a:extLst>
                    <a:ext uri="{9D8B030D-6E8A-4147-A177-3AD203B41FA5}">
                      <a16:colId xmlns:a16="http://schemas.microsoft.com/office/drawing/2014/main" val="1780717867"/>
                    </a:ext>
                  </a:extLst>
                </a:gridCol>
                <a:gridCol w="208280">
                  <a:extLst>
                    <a:ext uri="{9D8B030D-6E8A-4147-A177-3AD203B41FA5}">
                      <a16:colId xmlns:a16="http://schemas.microsoft.com/office/drawing/2014/main" val="3219983271"/>
                    </a:ext>
                  </a:extLst>
                </a:gridCol>
                <a:gridCol w="208280">
                  <a:extLst>
                    <a:ext uri="{9D8B030D-6E8A-4147-A177-3AD203B41FA5}">
                      <a16:colId xmlns:a16="http://schemas.microsoft.com/office/drawing/2014/main" val="4219032385"/>
                    </a:ext>
                  </a:extLst>
                </a:gridCol>
                <a:gridCol w="208280">
                  <a:extLst>
                    <a:ext uri="{9D8B030D-6E8A-4147-A177-3AD203B41FA5}">
                      <a16:colId xmlns:a16="http://schemas.microsoft.com/office/drawing/2014/main" val="3168211445"/>
                    </a:ext>
                  </a:extLst>
                </a:gridCol>
                <a:gridCol w="208280">
                  <a:extLst>
                    <a:ext uri="{9D8B030D-6E8A-4147-A177-3AD203B41FA5}">
                      <a16:colId xmlns:a16="http://schemas.microsoft.com/office/drawing/2014/main" val="4156948954"/>
                    </a:ext>
                  </a:extLst>
                </a:gridCol>
                <a:gridCol w="208280">
                  <a:extLst>
                    <a:ext uri="{9D8B030D-6E8A-4147-A177-3AD203B41FA5}">
                      <a16:colId xmlns:a16="http://schemas.microsoft.com/office/drawing/2014/main" val="1670590409"/>
                    </a:ext>
                  </a:extLst>
                </a:gridCol>
                <a:gridCol w="208280">
                  <a:extLst>
                    <a:ext uri="{9D8B030D-6E8A-4147-A177-3AD203B41FA5}">
                      <a16:colId xmlns:a16="http://schemas.microsoft.com/office/drawing/2014/main" val="763835972"/>
                    </a:ext>
                  </a:extLst>
                </a:gridCol>
                <a:gridCol w="208280">
                  <a:extLst>
                    <a:ext uri="{9D8B030D-6E8A-4147-A177-3AD203B41FA5}">
                      <a16:colId xmlns:a16="http://schemas.microsoft.com/office/drawing/2014/main" val="3794428879"/>
                    </a:ext>
                  </a:extLst>
                </a:gridCol>
                <a:gridCol w="208280">
                  <a:extLst>
                    <a:ext uri="{9D8B030D-6E8A-4147-A177-3AD203B41FA5}">
                      <a16:colId xmlns:a16="http://schemas.microsoft.com/office/drawing/2014/main" val="2642733032"/>
                    </a:ext>
                  </a:extLst>
                </a:gridCol>
                <a:gridCol w="208280">
                  <a:extLst>
                    <a:ext uri="{9D8B030D-6E8A-4147-A177-3AD203B41FA5}">
                      <a16:colId xmlns:a16="http://schemas.microsoft.com/office/drawing/2014/main" val="3050426255"/>
                    </a:ext>
                  </a:extLst>
                </a:gridCol>
                <a:gridCol w="208280">
                  <a:extLst>
                    <a:ext uri="{9D8B030D-6E8A-4147-A177-3AD203B41FA5}">
                      <a16:colId xmlns:a16="http://schemas.microsoft.com/office/drawing/2014/main" val="4018799701"/>
                    </a:ext>
                  </a:extLst>
                </a:gridCol>
                <a:gridCol w="208280">
                  <a:extLst>
                    <a:ext uri="{9D8B030D-6E8A-4147-A177-3AD203B41FA5}">
                      <a16:colId xmlns:a16="http://schemas.microsoft.com/office/drawing/2014/main" val="4225707009"/>
                    </a:ext>
                  </a:extLst>
                </a:gridCol>
                <a:gridCol w="208280">
                  <a:extLst>
                    <a:ext uri="{9D8B030D-6E8A-4147-A177-3AD203B41FA5}">
                      <a16:colId xmlns:a16="http://schemas.microsoft.com/office/drawing/2014/main" val="2494388163"/>
                    </a:ext>
                  </a:extLst>
                </a:gridCol>
                <a:gridCol w="208280">
                  <a:extLst>
                    <a:ext uri="{9D8B030D-6E8A-4147-A177-3AD203B41FA5}">
                      <a16:colId xmlns:a16="http://schemas.microsoft.com/office/drawing/2014/main" val="751480277"/>
                    </a:ext>
                  </a:extLst>
                </a:gridCol>
                <a:gridCol w="208280">
                  <a:extLst>
                    <a:ext uri="{9D8B030D-6E8A-4147-A177-3AD203B41FA5}">
                      <a16:colId xmlns:a16="http://schemas.microsoft.com/office/drawing/2014/main" val="2010961483"/>
                    </a:ext>
                  </a:extLst>
                </a:gridCol>
                <a:gridCol w="208280">
                  <a:extLst>
                    <a:ext uri="{9D8B030D-6E8A-4147-A177-3AD203B41FA5}">
                      <a16:colId xmlns:a16="http://schemas.microsoft.com/office/drawing/2014/main" val="298538792"/>
                    </a:ext>
                  </a:extLst>
                </a:gridCol>
                <a:gridCol w="208280">
                  <a:extLst>
                    <a:ext uri="{9D8B030D-6E8A-4147-A177-3AD203B41FA5}">
                      <a16:colId xmlns:a16="http://schemas.microsoft.com/office/drawing/2014/main" val="3978975419"/>
                    </a:ext>
                  </a:extLst>
                </a:gridCol>
                <a:gridCol w="208280">
                  <a:extLst>
                    <a:ext uri="{9D8B030D-6E8A-4147-A177-3AD203B41FA5}">
                      <a16:colId xmlns:a16="http://schemas.microsoft.com/office/drawing/2014/main" val="155302879"/>
                    </a:ext>
                  </a:extLst>
                </a:gridCol>
                <a:gridCol w="208280">
                  <a:extLst>
                    <a:ext uri="{9D8B030D-6E8A-4147-A177-3AD203B41FA5}">
                      <a16:colId xmlns:a16="http://schemas.microsoft.com/office/drawing/2014/main" val="3136025640"/>
                    </a:ext>
                  </a:extLst>
                </a:gridCol>
                <a:gridCol w="208280">
                  <a:extLst>
                    <a:ext uri="{9D8B030D-6E8A-4147-A177-3AD203B41FA5}">
                      <a16:colId xmlns:a16="http://schemas.microsoft.com/office/drawing/2014/main" val="718130583"/>
                    </a:ext>
                  </a:extLst>
                </a:gridCol>
                <a:gridCol w="208280">
                  <a:extLst>
                    <a:ext uri="{9D8B030D-6E8A-4147-A177-3AD203B41FA5}">
                      <a16:colId xmlns:a16="http://schemas.microsoft.com/office/drawing/2014/main" val="992016239"/>
                    </a:ext>
                  </a:extLst>
                </a:gridCol>
                <a:gridCol w="208280">
                  <a:extLst>
                    <a:ext uri="{9D8B030D-6E8A-4147-A177-3AD203B41FA5}">
                      <a16:colId xmlns:a16="http://schemas.microsoft.com/office/drawing/2014/main" val="2120348175"/>
                    </a:ext>
                  </a:extLst>
                </a:gridCol>
                <a:gridCol w="208280">
                  <a:extLst>
                    <a:ext uri="{9D8B030D-6E8A-4147-A177-3AD203B41FA5}">
                      <a16:colId xmlns:a16="http://schemas.microsoft.com/office/drawing/2014/main" val="2295271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4924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- 2019-05-17 11:26:07 </a:t>
                      </a:r>
                      <a:r>
                        <a:rPr kumimoji="0" lang="en-US" sz="1000" b="0" i="0" u="none" strike="noStrike" kern="1200" cap="none" spc="0" normalizeH="0" baseline="0" noProof="0">
                          <a:ln>
                            <a:noFill/>
                          </a:ln>
                          <a:solidFill>
                            <a:prstClr val="black"/>
                          </a:solidFill>
                          <a:effectLst/>
                          <a:uLnTx/>
                          <a:uFillTx/>
                          <a:latin typeface="+mn-lt"/>
                          <a:ea typeface="+mn-ea"/>
                          <a:cs typeface="+mn-cs"/>
                        </a:rPr>
                        <a:t> 
 In our daily lives, plastics are everywhere, from furniture to construction, cables to medical devices, paint, pipes, even textiles. One area, where we prefer not to have too much plastics, is our food! Luckily, there are bioplastics, which can be degraded by naturally occurring microorganisms to water and CO2. Bioplastics compounding often requires the careful incorporation of fibres, fillers and additives with multiple metering of dry ingredient streams as well as the injection of liquid additives at defined positions in the compounder. Thanks to our new COMPEO`s modular design, this can be easily achieved!
Read more about bioplastics compounding here: https://bit.ly/2VJXBiL
#compounding #bioplastics #biodegradable #plastics #polymer #compounder #compoundingtechnology #compeo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https://scontent.xx.fbcdn.net/v/t1.0-9/s720x720/60349258_2343303895692994_2231304371482656768_o.jpg?_nc_cat=101&amp;_nc_oc=AQn9nLpjLpIVKp4LjQDNCjrU9v0X9ola1zC1cRTcD1qBwhiO_EmCQ8XBefzC1-Vf1FQ&amp;_nc_ht=scontent.xx&amp;oh=537685692c60b7391b34f237e3b5289a&amp;oe=5D9416BF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06/16/2019 08:30:17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9550616"/>
                  </a:ext>
                </a:extLst>
              </a:tr>
            </a:tbl>
          </a:graphicData>
        </a:graphic>
      </p:graphicFrame>
      <p:sp>
        <p:nvSpPr>
          <p:cNvPr id="4" name="Text Placeholder 3">
            <a:extLst>
              <a:ext uri="{FF2B5EF4-FFF2-40B4-BE49-F238E27FC236}">
                <a16:creationId xmlns:a16="http://schemas.microsoft.com/office/drawing/2014/main" id="{F9C8591B-AF4B-42CC-9BF7-61D63B56E33B}"/>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31700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87B6C-8C02-4164-A50E-5983F5B11957}"/>
              </a:ext>
            </a:extLst>
          </p:cNvPr>
          <p:cNvSpPr>
            <a:spLocks noGrp="1"/>
          </p:cNvSpPr>
          <p:nvPr>
            <p:ph type="title"/>
          </p:nvPr>
        </p:nvSpPr>
        <p:spPr/>
        <p:txBody>
          <a:bodyPr/>
          <a:lstStyle/>
          <a:p>
            <a:r>
              <a:rPr lang="en-US"/>
              <a:t>Facebook Own Posts Table | BUSS - 9 of 26</a:t>
            </a:r>
          </a:p>
        </p:txBody>
      </p:sp>
      <p:graphicFrame>
        <p:nvGraphicFramePr>
          <p:cNvPr id="5" name="Table Placeholder 4">
            <a:extLst>
              <a:ext uri="{FF2B5EF4-FFF2-40B4-BE49-F238E27FC236}">
                <a16:creationId xmlns:a16="http://schemas.microsoft.com/office/drawing/2014/main" id="{4AA57376-7947-4A31-9D17-14B87FB7FBDB}"/>
              </a:ext>
            </a:extLst>
          </p:cNvPr>
          <p:cNvGraphicFramePr>
            <a:graphicFrameLocks noGrp="1"/>
          </p:cNvGraphicFramePr>
          <p:nvPr>
            <p:ph type="tbl" sz="quarter" idx="13"/>
            <p:extLst>
              <p:ext uri="{D42A27DB-BD31-4B8C-83A1-F6EECF244321}">
                <p14:modId xmlns:p14="http://schemas.microsoft.com/office/powerpoint/2010/main" val="495004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86021990"/>
                    </a:ext>
                  </a:extLst>
                </a:gridCol>
                <a:gridCol w="905255">
                  <a:extLst>
                    <a:ext uri="{9D8B030D-6E8A-4147-A177-3AD203B41FA5}">
                      <a16:colId xmlns:a16="http://schemas.microsoft.com/office/drawing/2014/main" val="2095681269"/>
                    </a:ext>
                  </a:extLst>
                </a:gridCol>
                <a:gridCol w="246888">
                  <a:extLst>
                    <a:ext uri="{9D8B030D-6E8A-4147-A177-3AD203B41FA5}">
                      <a16:colId xmlns:a16="http://schemas.microsoft.com/office/drawing/2014/main" val="1092501801"/>
                    </a:ext>
                  </a:extLst>
                </a:gridCol>
                <a:gridCol w="208280">
                  <a:extLst>
                    <a:ext uri="{9D8B030D-6E8A-4147-A177-3AD203B41FA5}">
                      <a16:colId xmlns:a16="http://schemas.microsoft.com/office/drawing/2014/main" val="634289593"/>
                    </a:ext>
                  </a:extLst>
                </a:gridCol>
                <a:gridCol w="208280">
                  <a:extLst>
                    <a:ext uri="{9D8B030D-6E8A-4147-A177-3AD203B41FA5}">
                      <a16:colId xmlns:a16="http://schemas.microsoft.com/office/drawing/2014/main" val="917184977"/>
                    </a:ext>
                  </a:extLst>
                </a:gridCol>
                <a:gridCol w="208280">
                  <a:extLst>
                    <a:ext uri="{9D8B030D-6E8A-4147-A177-3AD203B41FA5}">
                      <a16:colId xmlns:a16="http://schemas.microsoft.com/office/drawing/2014/main" val="1624456623"/>
                    </a:ext>
                  </a:extLst>
                </a:gridCol>
                <a:gridCol w="208280">
                  <a:extLst>
                    <a:ext uri="{9D8B030D-6E8A-4147-A177-3AD203B41FA5}">
                      <a16:colId xmlns:a16="http://schemas.microsoft.com/office/drawing/2014/main" val="2046649679"/>
                    </a:ext>
                  </a:extLst>
                </a:gridCol>
                <a:gridCol w="208280">
                  <a:extLst>
                    <a:ext uri="{9D8B030D-6E8A-4147-A177-3AD203B41FA5}">
                      <a16:colId xmlns:a16="http://schemas.microsoft.com/office/drawing/2014/main" val="3971760704"/>
                    </a:ext>
                  </a:extLst>
                </a:gridCol>
                <a:gridCol w="208280">
                  <a:extLst>
                    <a:ext uri="{9D8B030D-6E8A-4147-A177-3AD203B41FA5}">
                      <a16:colId xmlns:a16="http://schemas.microsoft.com/office/drawing/2014/main" val="2223417655"/>
                    </a:ext>
                  </a:extLst>
                </a:gridCol>
                <a:gridCol w="208280">
                  <a:extLst>
                    <a:ext uri="{9D8B030D-6E8A-4147-A177-3AD203B41FA5}">
                      <a16:colId xmlns:a16="http://schemas.microsoft.com/office/drawing/2014/main" val="1741093207"/>
                    </a:ext>
                  </a:extLst>
                </a:gridCol>
                <a:gridCol w="208280">
                  <a:extLst>
                    <a:ext uri="{9D8B030D-6E8A-4147-A177-3AD203B41FA5}">
                      <a16:colId xmlns:a16="http://schemas.microsoft.com/office/drawing/2014/main" val="4255613579"/>
                    </a:ext>
                  </a:extLst>
                </a:gridCol>
                <a:gridCol w="208280">
                  <a:extLst>
                    <a:ext uri="{9D8B030D-6E8A-4147-A177-3AD203B41FA5}">
                      <a16:colId xmlns:a16="http://schemas.microsoft.com/office/drawing/2014/main" val="1291457125"/>
                    </a:ext>
                  </a:extLst>
                </a:gridCol>
                <a:gridCol w="208280">
                  <a:extLst>
                    <a:ext uri="{9D8B030D-6E8A-4147-A177-3AD203B41FA5}">
                      <a16:colId xmlns:a16="http://schemas.microsoft.com/office/drawing/2014/main" val="1682138623"/>
                    </a:ext>
                  </a:extLst>
                </a:gridCol>
                <a:gridCol w="208280">
                  <a:extLst>
                    <a:ext uri="{9D8B030D-6E8A-4147-A177-3AD203B41FA5}">
                      <a16:colId xmlns:a16="http://schemas.microsoft.com/office/drawing/2014/main" val="1981869831"/>
                    </a:ext>
                  </a:extLst>
                </a:gridCol>
                <a:gridCol w="208280">
                  <a:extLst>
                    <a:ext uri="{9D8B030D-6E8A-4147-A177-3AD203B41FA5}">
                      <a16:colId xmlns:a16="http://schemas.microsoft.com/office/drawing/2014/main" val="2608636891"/>
                    </a:ext>
                  </a:extLst>
                </a:gridCol>
                <a:gridCol w="208280">
                  <a:extLst>
                    <a:ext uri="{9D8B030D-6E8A-4147-A177-3AD203B41FA5}">
                      <a16:colId xmlns:a16="http://schemas.microsoft.com/office/drawing/2014/main" val="56582730"/>
                    </a:ext>
                  </a:extLst>
                </a:gridCol>
                <a:gridCol w="208280">
                  <a:extLst>
                    <a:ext uri="{9D8B030D-6E8A-4147-A177-3AD203B41FA5}">
                      <a16:colId xmlns:a16="http://schemas.microsoft.com/office/drawing/2014/main" val="2993565364"/>
                    </a:ext>
                  </a:extLst>
                </a:gridCol>
                <a:gridCol w="208280">
                  <a:extLst>
                    <a:ext uri="{9D8B030D-6E8A-4147-A177-3AD203B41FA5}">
                      <a16:colId xmlns:a16="http://schemas.microsoft.com/office/drawing/2014/main" val="3385145967"/>
                    </a:ext>
                  </a:extLst>
                </a:gridCol>
                <a:gridCol w="208280">
                  <a:extLst>
                    <a:ext uri="{9D8B030D-6E8A-4147-A177-3AD203B41FA5}">
                      <a16:colId xmlns:a16="http://schemas.microsoft.com/office/drawing/2014/main" val="2184123134"/>
                    </a:ext>
                  </a:extLst>
                </a:gridCol>
                <a:gridCol w="208280">
                  <a:extLst>
                    <a:ext uri="{9D8B030D-6E8A-4147-A177-3AD203B41FA5}">
                      <a16:colId xmlns:a16="http://schemas.microsoft.com/office/drawing/2014/main" val="3310025550"/>
                    </a:ext>
                  </a:extLst>
                </a:gridCol>
                <a:gridCol w="208280">
                  <a:extLst>
                    <a:ext uri="{9D8B030D-6E8A-4147-A177-3AD203B41FA5}">
                      <a16:colId xmlns:a16="http://schemas.microsoft.com/office/drawing/2014/main" val="1190605472"/>
                    </a:ext>
                  </a:extLst>
                </a:gridCol>
                <a:gridCol w="208280">
                  <a:extLst>
                    <a:ext uri="{9D8B030D-6E8A-4147-A177-3AD203B41FA5}">
                      <a16:colId xmlns:a16="http://schemas.microsoft.com/office/drawing/2014/main" val="3641351690"/>
                    </a:ext>
                  </a:extLst>
                </a:gridCol>
                <a:gridCol w="208280">
                  <a:extLst>
                    <a:ext uri="{9D8B030D-6E8A-4147-A177-3AD203B41FA5}">
                      <a16:colId xmlns:a16="http://schemas.microsoft.com/office/drawing/2014/main" val="3235622873"/>
                    </a:ext>
                  </a:extLst>
                </a:gridCol>
                <a:gridCol w="208280">
                  <a:extLst>
                    <a:ext uri="{9D8B030D-6E8A-4147-A177-3AD203B41FA5}">
                      <a16:colId xmlns:a16="http://schemas.microsoft.com/office/drawing/2014/main" val="380498390"/>
                    </a:ext>
                  </a:extLst>
                </a:gridCol>
                <a:gridCol w="208280">
                  <a:extLst>
                    <a:ext uri="{9D8B030D-6E8A-4147-A177-3AD203B41FA5}">
                      <a16:colId xmlns:a16="http://schemas.microsoft.com/office/drawing/2014/main" val="1205552431"/>
                    </a:ext>
                  </a:extLst>
                </a:gridCol>
                <a:gridCol w="208280">
                  <a:extLst>
                    <a:ext uri="{9D8B030D-6E8A-4147-A177-3AD203B41FA5}">
                      <a16:colId xmlns:a16="http://schemas.microsoft.com/office/drawing/2014/main" val="2474057426"/>
                    </a:ext>
                  </a:extLst>
                </a:gridCol>
                <a:gridCol w="208280">
                  <a:extLst>
                    <a:ext uri="{9D8B030D-6E8A-4147-A177-3AD203B41FA5}">
                      <a16:colId xmlns:a16="http://schemas.microsoft.com/office/drawing/2014/main" val="2688049130"/>
                    </a:ext>
                  </a:extLst>
                </a:gridCol>
                <a:gridCol w="208280">
                  <a:extLst>
                    <a:ext uri="{9D8B030D-6E8A-4147-A177-3AD203B41FA5}">
                      <a16:colId xmlns:a16="http://schemas.microsoft.com/office/drawing/2014/main" val="19322109"/>
                    </a:ext>
                  </a:extLst>
                </a:gridCol>
                <a:gridCol w="208280">
                  <a:extLst>
                    <a:ext uri="{9D8B030D-6E8A-4147-A177-3AD203B41FA5}">
                      <a16:colId xmlns:a16="http://schemas.microsoft.com/office/drawing/2014/main" val="3667474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2714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- 2019-05-08 14:42:55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COMPEO! Has it really been one full year, since we launched our new state-of-the-art compounder generation COMPEO at the NPE in Orlando, Florida? Time passed by so quickly! Today, we are back in the United States. A different city, a different tradefair, but our BUSS team shows the same excitement to present COMPEO to the public. If you are also at the Compounding World Expo in Cleveland, Ohio, come visit us at booth A324!
To all our employees, customers, suppliers and business partners: thank you for being part of our journey during the last year! We are excited to see, what is next for COMPEO!
Read more about COMPEO here: https://bit.ly/2H8deaF
#compounding #compounder #cokneader #kneader #compeo #compoundingworld #polymer #plastics #compound #compoundingtechnology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https://scontent.xx.fbcdn.net/v/t1.0-9/s720x720/59849515_2328049053885145_7768472103220674560_o.jpg?_nc_cat=101&amp;_nc_oc=AQkkkzm_V5eMrrvIZuCEf9GS246nb2JtzM5UhXzEIB8i5wUrkKoZJ9UKw6NXYpqHb9k&amp;_nc_ht=scontent.xx&amp;oh=64b0291847b7b33635cf2cea0a614df7&amp;oe=5D894673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14:12:40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6607204"/>
                  </a:ext>
                </a:extLst>
              </a:tr>
            </a:tbl>
          </a:graphicData>
        </a:graphic>
      </p:graphicFrame>
      <p:sp>
        <p:nvSpPr>
          <p:cNvPr id="4" name="Text Placeholder 3">
            <a:extLst>
              <a:ext uri="{FF2B5EF4-FFF2-40B4-BE49-F238E27FC236}">
                <a16:creationId xmlns:a16="http://schemas.microsoft.com/office/drawing/2014/main" id="{A199E5C4-337E-4884-9D0A-29D20F6E0D4C}"/>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83220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BE211-9624-4A03-A7BA-5BFD1966ECDA}"/>
              </a:ext>
            </a:extLst>
          </p:cNvPr>
          <p:cNvSpPr>
            <a:spLocks noGrp="1"/>
          </p:cNvSpPr>
          <p:nvPr>
            <p:ph type="title"/>
          </p:nvPr>
        </p:nvSpPr>
        <p:spPr/>
        <p:txBody>
          <a:bodyPr/>
          <a:lstStyle/>
          <a:p>
            <a:r>
              <a:rPr lang="en-US"/>
              <a:t>Facebook Own Posts Table | BUSS - 10 of 26</a:t>
            </a:r>
          </a:p>
        </p:txBody>
      </p:sp>
      <p:graphicFrame>
        <p:nvGraphicFramePr>
          <p:cNvPr id="5" name="Table Placeholder 4">
            <a:extLst>
              <a:ext uri="{FF2B5EF4-FFF2-40B4-BE49-F238E27FC236}">
                <a16:creationId xmlns:a16="http://schemas.microsoft.com/office/drawing/2014/main" id="{F383B7E6-AA7E-4C44-8684-6520AA7389FE}"/>
              </a:ext>
            </a:extLst>
          </p:cNvPr>
          <p:cNvGraphicFramePr>
            <a:graphicFrameLocks noGrp="1"/>
          </p:cNvGraphicFramePr>
          <p:nvPr>
            <p:ph type="tbl" sz="quarter" idx="13"/>
            <p:extLst>
              <p:ext uri="{D42A27DB-BD31-4B8C-83A1-F6EECF244321}">
                <p14:modId xmlns:p14="http://schemas.microsoft.com/office/powerpoint/2010/main" val="30915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39845951"/>
                    </a:ext>
                  </a:extLst>
                </a:gridCol>
                <a:gridCol w="905255">
                  <a:extLst>
                    <a:ext uri="{9D8B030D-6E8A-4147-A177-3AD203B41FA5}">
                      <a16:colId xmlns:a16="http://schemas.microsoft.com/office/drawing/2014/main" val="1287800486"/>
                    </a:ext>
                  </a:extLst>
                </a:gridCol>
                <a:gridCol w="246888">
                  <a:extLst>
                    <a:ext uri="{9D8B030D-6E8A-4147-A177-3AD203B41FA5}">
                      <a16:colId xmlns:a16="http://schemas.microsoft.com/office/drawing/2014/main" val="3573802006"/>
                    </a:ext>
                  </a:extLst>
                </a:gridCol>
                <a:gridCol w="208280">
                  <a:extLst>
                    <a:ext uri="{9D8B030D-6E8A-4147-A177-3AD203B41FA5}">
                      <a16:colId xmlns:a16="http://schemas.microsoft.com/office/drawing/2014/main" val="4017288271"/>
                    </a:ext>
                  </a:extLst>
                </a:gridCol>
                <a:gridCol w="208280">
                  <a:extLst>
                    <a:ext uri="{9D8B030D-6E8A-4147-A177-3AD203B41FA5}">
                      <a16:colId xmlns:a16="http://schemas.microsoft.com/office/drawing/2014/main" val="2863209462"/>
                    </a:ext>
                  </a:extLst>
                </a:gridCol>
                <a:gridCol w="208280">
                  <a:extLst>
                    <a:ext uri="{9D8B030D-6E8A-4147-A177-3AD203B41FA5}">
                      <a16:colId xmlns:a16="http://schemas.microsoft.com/office/drawing/2014/main" val="369517870"/>
                    </a:ext>
                  </a:extLst>
                </a:gridCol>
                <a:gridCol w="208280">
                  <a:extLst>
                    <a:ext uri="{9D8B030D-6E8A-4147-A177-3AD203B41FA5}">
                      <a16:colId xmlns:a16="http://schemas.microsoft.com/office/drawing/2014/main" val="1328849702"/>
                    </a:ext>
                  </a:extLst>
                </a:gridCol>
                <a:gridCol w="208280">
                  <a:extLst>
                    <a:ext uri="{9D8B030D-6E8A-4147-A177-3AD203B41FA5}">
                      <a16:colId xmlns:a16="http://schemas.microsoft.com/office/drawing/2014/main" val="2445371082"/>
                    </a:ext>
                  </a:extLst>
                </a:gridCol>
                <a:gridCol w="208280">
                  <a:extLst>
                    <a:ext uri="{9D8B030D-6E8A-4147-A177-3AD203B41FA5}">
                      <a16:colId xmlns:a16="http://schemas.microsoft.com/office/drawing/2014/main" val="3480396554"/>
                    </a:ext>
                  </a:extLst>
                </a:gridCol>
                <a:gridCol w="208280">
                  <a:extLst>
                    <a:ext uri="{9D8B030D-6E8A-4147-A177-3AD203B41FA5}">
                      <a16:colId xmlns:a16="http://schemas.microsoft.com/office/drawing/2014/main" val="1275344756"/>
                    </a:ext>
                  </a:extLst>
                </a:gridCol>
                <a:gridCol w="208280">
                  <a:extLst>
                    <a:ext uri="{9D8B030D-6E8A-4147-A177-3AD203B41FA5}">
                      <a16:colId xmlns:a16="http://schemas.microsoft.com/office/drawing/2014/main" val="3239607403"/>
                    </a:ext>
                  </a:extLst>
                </a:gridCol>
                <a:gridCol w="208280">
                  <a:extLst>
                    <a:ext uri="{9D8B030D-6E8A-4147-A177-3AD203B41FA5}">
                      <a16:colId xmlns:a16="http://schemas.microsoft.com/office/drawing/2014/main" val="2901199563"/>
                    </a:ext>
                  </a:extLst>
                </a:gridCol>
                <a:gridCol w="208280">
                  <a:extLst>
                    <a:ext uri="{9D8B030D-6E8A-4147-A177-3AD203B41FA5}">
                      <a16:colId xmlns:a16="http://schemas.microsoft.com/office/drawing/2014/main" val="121252805"/>
                    </a:ext>
                  </a:extLst>
                </a:gridCol>
                <a:gridCol w="208280">
                  <a:extLst>
                    <a:ext uri="{9D8B030D-6E8A-4147-A177-3AD203B41FA5}">
                      <a16:colId xmlns:a16="http://schemas.microsoft.com/office/drawing/2014/main" val="3896920862"/>
                    </a:ext>
                  </a:extLst>
                </a:gridCol>
                <a:gridCol w="208280">
                  <a:extLst>
                    <a:ext uri="{9D8B030D-6E8A-4147-A177-3AD203B41FA5}">
                      <a16:colId xmlns:a16="http://schemas.microsoft.com/office/drawing/2014/main" val="787274329"/>
                    </a:ext>
                  </a:extLst>
                </a:gridCol>
                <a:gridCol w="208280">
                  <a:extLst>
                    <a:ext uri="{9D8B030D-6E8A-4147-A177-3AD203B41FA5}">
                      <a16:colId xmlns:a16="http://schemas.microsoft.com/office/drawing/2014/main" val="1533179516"/>
                    </a:ext>
                  </a:extLst>
                </a:gridCol>
                <a:gridCol w="208280">
                  <a:extLst>
                    <a:ext uri="{9D8B030D-6E8A-4147-A177-3AD203B41FA5}">
                      <a16:colId xmlns:a16="http://schemas.microsoft.com/office/drawing/2014/main" val="1053794389"/>
                    </a:ext>
                  </a:extLst>
                </a:gridCol>
                <a:gridCol w="208280">
                  <a:extLst>
                    <a:ext uri="{9D8B030D-6E8A-4147-A177-3AD203B41FA5}">
                      <a16:colId xmlns:a16="http://schemas.microsoft.com/office/drawing/2014/main" val="2918777463"/>
                    </a:ext>
                  </a:extLst>
                </a:gridCol>
                <a:gridCol w="208280">
                  <a:extLst>
                    <a:ext uri="{9D8B030D-6E8A-4147-A177-3AD203B41FA5}">
                      <a16:colId xmlns:a16="http://schemas.microsoft.com/office/drawing/2014/main" val="192847067"/>
                    </a:ext>
                  </a:extLst>
                </a:gridCol>
                <a:gridCol w="208280">
                  <a:extLst>
                    <a:ext uri="{9D8B030D-6E8A-4147-A177-3AD203B41FA5}">
                      <a16:colId xmlns:a16="http://schemas.microsoft.com/office/drawing/2014/main" val="2347932298"/>
                    </a:ext>
                  </a:extLst>
                </a:gridCol>
                <a:gridCol w="208280">
                  <a:extLst>
                    <a:ext uri="{9D8B030D-6E8A-4147-A177-3AD203B41FA5}">
                      <a16:colId xmlns:a16="http://schemas.microsoft.com/office/drawing/2014/main" val="863740061"/>
                    </a:ext>
                  </a:extLst>
                </a:gridCol>
                <a:gridCol w="208280">
                  <a:extLst>
                    <a:ext uri="{9D8B030D-6E8A-4147-A177-3AD203B41FA5}">
                      <a16:colId xmlns:a16="http://schemas.microsoft.com/office/drawing/2014/main" val="3590413511"/>
                    </a:ext>
                  </a:extLst>
                </a:gridCol>
                <a:gridCol w="208280">
                  <a:extLst>
                    <a:ext uri="{9D8B030D-6E8A-4147-A177-3AD203B41FA5}">
                      <a16:colId xmlns:a16="http://schemas.microsoft.com/office/drawing/2014/main" val="3314455624"/>
                    </a:ext>
                  </a:extLst>
                </a:gridCol>
                <a:gridCol w="208280">
                  <a:extLst>
                    <a:ext uri="{9D8B030D-6E8A-4147-A177-3AD203B41FA5}">
                      <a16:colId xmlns:a16="http://schemas.microsoft.com/office/drawing/2014/main" val="3023753319"/>
                    </a:ext>
                  </a:extLst>
                </a:gridCol>
                <a:gridCol w="208280">
                  <a:extLst>
                    <a:ext uri="{9D8B030D-6E8A-4147-A177-3AD203B41FA5}">
                      <a16:colId xmlns:a16="http://schemas.microsoft.com/office/drawing/2014/main" val="2951524360"/>
                    </a:ext>
                  </a:extLst>
                </a:gridCol>
                <a:gridCol w="208280">
                  <a:extLst>
                    <a:ext uri="{9D8B030D-6E8A-4147-A177-3AD203B41FA5}">
                      <a16:colId xmlns:a16="http://schemas.microsoft.com/office/drawing/2014/main" val="206617517"/>
                    </a:ext>
                  </a:extLst>
                </a:gridCol>
                <a:gridCol w="208280">
                  <a:extLst>
                    <a:ext uri="{9D8B030D-6E8A-4147-A177-3AD203B41FA5}">
                      <a16:colId xmlns:a16="http://schemas.microsoft.com/office/drawing/2014/main" val="1235419058"/>
                    </a:ext>
                  </a:extLst>
                </a:gridCol>
                <a:gridCol w="208280">
                  <a:extLst>
                    <a:ext uri="{9D8B030D-6E8A-4147-A177-3AD203B41FA5}">
                      <a16:colId xmlns:a16="http://schemas.microsoft.com/office/drawing/2014/main" val="2036019040"/>
                    </a:ext>
                  </a:extLst>
                </a:gridCol>
                <a:gridCol w="208280">
                  <a:extLst>
                    <a:ext uri="{9D8B030D-6E8A-4147-A177-3AD203B41FA5}">
                      <a16:colId xmlns:a16="http://schemas.microsoft.com/office/drawing/2014/main" val="2957828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1341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- 2019-05-03 13:38:14 </a:t>
                      </a:r>
                      <a:r>
                        <a:rPr kumimoji="0" lang="en-US" sz="1000" b="0" i="0" u="none" strike="noStrike" kern="1200" cap="none" spc="0" normalizeH="0" baseline="0" noProof="0">
                          <a:ln>
                            <a:noFill/>
                          </a:ln>
                          <a:solidFill>
                            <a:prstClr val="black"/>
                          </a:solidFill>
                          <a:effectLst/>
                          <a:uLnTx/>
                          <a:uFillTx/>
                          <a:latin typeface="+mn-lt"/>
                          <a:ea typeface="+mn-ea"/>
                          <a:cs typeface="+mn-cs"/>
                        </a:rPr>
                        <a:t> 
 The world is growing faster and faster. To grow with this development and not get left behind, there is one major factor: flexibility. In an interview with Compounding World, our experts explain how flexibility is key for the cable compounding industry. The cable industry is facing many changes, like the replacement of overhead electrical transmission systems with underground lines. To keep up with these trends, cable compounders have to be able to switch between different formulations, while maintaining a high quality of the compound. With these trends in mind, our BUSS engineers have developed the new compounder generation COMPEO which is all about flexibility. Given the system’s modular construction and novel process geometries, COMPEO can be used within an extremely diverse application spectrum. 
Read the whole interview here (https://bit.ly/2USO17S) or visit us next week at the Compounding World Expo in Cleveland, Ohio. We’ll be waiting for you at Stand A324 in the Huntington Convention Center.
#cablecompounds #cablecompounding #cableindustry #compounding #compounds #compounder #flexibility #compeo #cokneader #kneadertechnology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https://scontent.xx.fbcdn.net/v/t1.0-9/s720x720/59479829_2319968154693235_8735890628828725248_o.jpg?_nc_cat=106&amp;_nc_oc=AQk6a_E6i5RBi937Mp8sx-3ztS0E89jCRX0wgN73I6wnMBj_12Weobc9dRarSc0x35Q&amp;_nc_ht=scontent.xx&amp;oh=f1740257882e3d7e2d73a40e8e2e13cf&amp;oe=5D9DFA33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8028733"/>
                  </a:ext>
                </a:extLst>
              </a:tr>
            </a:tbl>
          </a:graphicData>
        </a:graphic>
      </p:graphicFrame>
      <p:sp>
        <p:nvSpPr>
          <p:cNvPr id="4" name="Text Placeholder 3">
            <a:extLst>
              <a:ext uri="{FF2B5EF4-FFF2-40B4-BE49-F238E27FC236}">
                <a16:creationId xmlns:a16="http://schemas.microsoft.com/office/drawing/2014/main" id="{43280660-E3EE-45C5-A7B4-C5E91B3266F8}"/>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805796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C8C10-73CA-44F0-801D-97B793DDF801}"/>
              </a:ext>
            </a:extLst>
          </p:cNvPr>
          <p:cNvSpPr>
            <a:spLocks noGrp="1"/>
          </p:cNvSpPr>
          <p:nvPr>
            <p:ph type="title"/>
          </p:nvPr>
        </p:nvSpPr>
        <p:spPr/>
        <p:txBody>
          <a:bodyPr/>
          <a:lstStyle/>
          <a:p>
            <a:r>
              <a:rPr lang="en-US"/>
              <a:t>Facebook Own Posts Table | BUSS - 11 of 26</a:t>
            </a:r>
          </a:p>
        </p:txBody>
      </p:sp>
      <p:graphicFrame>
        <p:nvGraphicFramePr>
          <p:cNvPr id="5" name="Table Placeholder 4">
            <a:extLst>
              <a:ext uri="{FF2B5EF4-FFF2-40B4-BE49-F238E27FC236}">
                <a16:creationId xmlns:a16="http://schemas.microsoft.com/office/drawing/2014/main" id="{D8DC2A48-B518-4944-84ED-BF4B778BDDF9}"/>
              </a:ext>
            </a:extLst>
          </p:cNvPr>
          <p:cNvGraphicFramePr>
            <a:graphicFrameLocks noGrp="1"/>
          </p:cNvGraphicFramePr>
          <p:nvPr>
            <p:ph type="tbl" sz="quarter" idx="13"/>
            <p:extLst>
              <p:ext uri="{D42A27DB-BD31-4B8C-83A1-F6EECF244321}">
                <p14:modId xmlns:p14="http://schemas.microsoft.com/office/powerpoint/2010/main" val="2627355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43315623"/>
                    </a:ext>
                  </a:extLst>
                </a:gridCol>
                <a:gridCol w="905255">
                  <a:extLst>
                    <a:ext uri="{9D8B030D-6E8A-4147-A177-3AD203B41FA5}">
                      <a16:colId xmlns:a16="http://schemas.microsoft.com/office/drawing/2014/main" val="3365750416"/>
                    </a:ext>
                  </a:extLst>
                </a:gridCol>
                <a:gridCol w="246888">
                  <a:extLst>
                    <a:ext uri="{9D8B030D-6E8A-4147-A177-3AD203B41FA5}">
                      <a16:colId xmlns:a16="http://schemas.microsoft.com/office/drawing/2014/main" val="1828752804"/>
                    </a:ext>
                  </a:extLst>
                </a:gridCol>
                <a:gridCol w="208280">
                  <a:extLst>
                    <a:ext uri="{9D8B030D-6E8A-4147-A177-3AD203B41FA5}">
                      <a16:colId xmlns:a16="http://schemas.microsoft.com/office/drawing/2014/main" val="3113730098"/>
                    </a:ext>
                  </a:extLst>
                </a:gridCol>
                <a:gridCol w="208280">
                  <a:extLst>
                    <a:ext uri="{9D8B030D-6E8A-4147-A177-3AD203B41FA5}">
                      <a16:colId xmlns:a16="http://schemas.microsoft.com/office/drawing/2014/main" val="958271501"/>
                    </a:ext>
                  </a:extLst>
                </a:gridCol>
                <a:gridCol w="208280">
                  <a:extLst>
                    <a:ext uri="{9D8B030D-6E8A-4147-A177-3AD203B41FA5}">
                      <a16:colId xmlns:a16="http://schemas.microsoft.com/office/drawing/2014/main" val="329161963"/>
                    </a:ext>
                  </a:extLst>
                </a:gridCol>
                <a:gridCol w="208280">
                  <a:extLst>
                    <a:ext uri="{9D8B030D-6E8A-4147-A177-3AD203B41FA5}">
                      <a16:colId xmlns:a16="http://schemas.microsoft.com/office/drawing/2014/main" val="812962970"/>
                    </a:ext>
                  </a:extLst>
                </a:gridCol>
                <a:gridCol w="208280">
                  <a:extLst>
                    <a:ext uri="{9D8B030D-6E8A-4147-A177-3AD203B41FA5}">
                      <a16:colId xmlns:a16="http://schemas.microsoft.com/office/drawing/2014/main" val="2306452546"/>
                    </a:ext>
                  </a:extLst>
                </a:gridCol>
                <a:gridCol w="208280">
                  <a:extLst>
                    <a:ext uri="{9D8B030D-6E8A-4147-A177-3AD203B41FA5}">
                      <a16:colId xmlns:a16="http://schemas.microsoft.com/office/drawing/2014/main" val="914447331"/>
                    </a:ext>
                  </a:extLst>
                </a:gridCol>
                <a:gridCol w="208280">
                  <a:extLst>
                    <a:ext uri="{9D8B030D-6E8A-4147-A177-3AD203B41FA5}">
                      <a16:colId xmlns:a16="http://schemas.microsoft.com/office/drawing/2014/main" val="2944549234"/>
                    </a:ext>
                  </a:extLst>
                </a:gridCol>
                <a:gridCol w="208280">
                  <a:extLst>
                    <a:ext uri="{9D8B030D-6E8A-4147-A177-3AD203B41FA5}">
                      <a16:colId xmlns:a16="http://schemas.microsoft.com/office/drawing/2014/main" val="1739534272"/>
                    </a:ext>
                  </a:extLst>
                </a:gridCol>
                <a:gridCol w="208280">
                  <a:extLst>
                    <a:ext uri="{9D8B030D-6E8A-4147-A177-3AD203B41FA5}">
                      <a16:colId xmlns:a16="http://schemas.microsoft.com/office/drawing/2014/main" val="2140992577"/>
                    </a:ext>
                  </a:extLst>
                </a:gridCol>
                <a:gridCol w="208280">
                  <a:extLst>
                    <a:ext uri="{9D8B030D-6E8A-4147-A177-3AD203B41FA5}">
                      <a16:colId xmlns:a16="http://schemas.microsoft.com/office/drawing/2014/main" val="3503661091"/>
                    </a:ext>
                  </a:extLst>
                </a:gridCol>
                <a:gridCol w="208280">
                  <a:extLst>
                    <a:ext uri="{9D8B030D-6E8A-4147-A177-3AD203B41FA5}">
                      <a16:colId xmlns:a16="http://schemas.microsoft.com/office/drawing/2014/main" val="3954767667"/>
                    </a:ext>
                  </a:extLst>
                </a:gridCol>
                <a:gridCol w="208280">
                  <a:extLst>
                    <a:ext uri="{9D8B030D-6E8A-4147-A177-3AD203B41FA5}">
                      <a16:colId xmlns:a16="http://schemas.microsoft.com/office/drawing/2014/main" val="3393184285"/>
                    </a:ext>
                  </a:extLst>
                </a:gridCol>
                <a:gridCol w="208280">
                  <a:extLst>
                    <a:ext uri="{9D8B030D-6E8A-4147-A177-3AD203B41FA5}">
                      <a16:colId xmlns:a16="http://schemas.microsoft.com/office/drawing/2014/main" val="1530019084"/>
                    </a:ext>
                  </a:extLst>
                </a:gridCol>
                <a:gridCol w="208280">
                  <a:extLst>
                    <a:ext uri="{9D8B030D-6E8A-4147-A177-3AD203B41FA5}">
                      <a16:colId xmlns:a16="http://schemas.microsoft.com/office/drawing/2014/main" val="829871197"/>
                    </a:ext>
                  </a:extLst>
                </a:gridCol>
                <a:gridCol w="208280">
                  <a:extLst>
                    <a:ext uri="{9D8B030D-6E8A-4147-A177-3AD203B41FA5}">
                      <a16:colId xmlns:a16="http://schemas.microsoft.com/office/drawing/2014/main" val="2297182436"/>
                    </a:ext>
                  </a:extLst>
                </a:gridCol>
                <a:gridCol w="208280">
                  <a:extLst>
                    <a:ext uri="{9D8B030D-6E8A-4147-A177-3AD203B41FA5}">
                      <a16:colId xmlns:a16="http://schemas.microsoft.com/office/drawing/2014/main" val="2925353780"/>
                    </a:ext>
                  </a:extLst>
                </a:gridCol>
                <a:gridCol w="208280">
                  <a:extLst>
                    <a:ext uri="{9D8B030D-6E8A-4147-A177-3AD203B41FA5}">
                      <a16:colId xmlns:a16="http://schemas.microsoft.com/office/drawing/2014/main" val="1504033006"/>
                    </a:ext>
                  </a:extLst>
                </a:gridCol>
                <a:gridCol w="208280">
                  <a:extLst>
                    <a:ext uri="{9D8B030D-6E8A-4147-A177-3AD203B41FA5}">
                      <a16:colId xmlns:a16="http://schemas.microsoft.com/office/drawing/2014/main" val="2798382599"/>
                    </a:ext>
                  </a:extLst>
                </a:gridCol>
                <a:gridCol w="208280">
                  <a:extLst>
                    <a:ext uri="{9D8B030D-6E8A-4147-A177-3AD203B41FA5}">
                      <a16:colId xmlns:a16="http://schemas.microsoft.com/office/drawing/2014/main" val="3129862536"/>
                    </a:ext>
                  </a:extLst>
                </a:gridCol>
                <a:gridCol w="208280">
                  <a:extLst>
                    <a:ext uri="{9D8B030D-6E8A-4147-A177-3AD203B41FA5}">
                      <a16:colId xmlns:a16="http://schemas.microsoft.com/office/drawing/2014/main" val="715029657"/>
                    </a:ext>
                  </a:extLst>
                </a:gridCol>
                <a:gridCol w="208280">
                  <a:extLst>
                    <a:ext uri="{9D8B030D-6E8A-4147-A177-3AD203B41FA5}">
                      <a16:colId xmlns:a16="http://schemas.microsoft.com/office/drawing/2014/main" val="3853124162"/>
                    </a:ext>
                  </a:extLst>
                </a:gridCol>
                <a:gridCol w="208280">
                  <a:extLst>
                    <a:ext uri="{9D8B030D-6E8A-4147-A177-3AD203B41FA5}">
                      <a16:colId xmlns:a16="http://schemas.microsoft.com/office/drawing/2014/main" val="544230246"/>
                    </a:ext>
                  </a:extLst>
                </a:gridCol>
                <a:gridCol w="208280">
                  <a:extLst>
                    <a:ext uri="{9D8B030D-6E8A-4147-A177-3AD203B41FA5}">
                      <a16:colId xmlns:a16="http://schemas.microsoft.com/office/drawing/2014/main" val="3917112028"/>
                    </a:ext>
                  </a:extLst>
                </a:gridCol>
                <a:gridCol w="208280">
                  <a:extLst>
                    <a:ext uri="{9D8B030D-6E8A-4147-A177-3AD203B41FA5}">
                      <a16:colId xmlns:a16="http://schemas.microsoft.com/office/drawing/2014/main" val="339812679"/>
                    </a:ext>
                  </a:extLst>
                </a:gridCol>
                <a:gridCol w="208280">
                  <a:extLst>
                    <a:ext uri="{9D8B030D-6E8A-4147-A177-3AD203B41FA5}">
                      <a16:colId xmlns:a16="http://schemas.microsoft.com/office/drawing/2014/main" val="1196616093"/>
                    </a:ext>
                  </a:extLst>
                </a:gridCol>
                <a:gridCol w="208280">
                  <a:extLst>
                    <a:ext uri="{9D8B030D-6E8A-4147-A177-3AD203B41FA5}">
                      <a16:colId xmlns:a16="http://schemas.microsoft.com/office/drawing/2014/main" val="1943631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2725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- 2019-04-25 11:39:43 </a:t>
                      </a:r>
                      <a:r>
                        <a:rPr kumimoji="0" lang="en-US" sz="1000" b="0" i="0" u="none" strike="noStrike" kern="1200" cap="none" spc="0" normalizeH="0" baseline="0" noProof="0">
                          <a:ln>
                            <a:noFill/>
                          </a:ln>
                          <a:solidFill>
                            <a:prstClr val="black"/>
                          </a:solidFill>
                          <a:effectLst/>
                          <a:uLnTx/>
                          <a:uFillTx/>
                          <a:latin typeface="+mn-lt"/>
                          <a:ea typeface="+mn-ea"/>
                          <a:cs typeface="+mn-cs"/>
                        </a:rPr>
                        <a:t> 
 “I was totally taken by surprise by the emotions, but at the same time I am proud to have experienced this short moment with this crew.” Gianluca Tregnago, Area Sales Manager, walked past the new technical center last week and happened upon a group of BUSS veterans. The apprenticeship graduates of 1969 were visiting BUSS headquarters. One of the attendees was his former mentor Kurt Isenegger (70), as well as his old mentor Kurt Gysler (95). Three generations of BUSS employees, what an uplifting moment! 
Read more about the BUSS veterans’ visit here:
https://bit.ly/2XK3M2D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https://scontent.xx.fbcdn.net/v/t1.0-9/s720x720/58378190_2306968122659905_6616986401885913088_o.jpg?_nc_cat=103&amp;_nc_ht=scontent.xx&amp;oh=6e3da6955c88a1cdcf97993f331b389c&amp;oe=5D9DF520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05/25/2019 08:29:57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85946071"/>
                  </a:ext>
                </a:extLst>
              </a:tr>
            </a:tbl>
          </a:graphicData>
        </a:graphic>
      </p:graphicFrame>
      <p:sp>
        <p:nvSpPr>
          <p:cNvPr id="4" name="Text Placeholder 3">
            <a:extLst>
              <a:ext uri="{FF2B5EF4-FFF2-40B4-BE49-F238E27FC236}">
                <a16:creationId xmlns:a16="http://schemas.microsoft.com/office/drawing/2014/main" id="{5F0F3285-7020-49A0-B0A6-E14CA1FF6883}"/>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659597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3ABD3-ADC5-48E5-A9D0-C709FEEAC7E7}"/>
              </a:ext>
            </a:extLst>
          </p:cNvPr>
          <p:cNvSpPr>
            <a:spLocks noGrp="1"/>
          </p:cNvSpPr>
          <p:nvPr>
            <p:ph type="title"/>
          </p:nvPr>
        </p:nvSpPr>
        <p:spPr/>
        <p:txBody>
          <a:bodyPr/>
          <a:lstStyle/>
          <a:p>
            <a:r>
              <a:rPr lang="en-US"/>
              <a:t>Facebook Own Posts Table | BUSS - 12 of 26</a:t>
            </a:r>
          </a:p>
        </p:txBody>
      </p:sp>
      <p:graphicFrame>
        <p:nvGraphicFramePr>
          <p:cNvPr id="5" name="Table Placeholder 4">
            <a:extLst>
              <a:ext uri="{FF2B5EF4-FFF2-40B4-BE49-F238E27FC236}">
                <a16:creationId xmlns:a16="http://schemas.microsoft.com/office/drawing/2014/main" id="{B63BC4AE-8E7E-46F1-8B59-930A7B83623D}"/>
              </a:ext>
            </a:extLst>
          </p:cNvPr>
          <p:cNvGraphicFramePr>
            <a:graphicFrameLocks noGrp="1"/>
          </p:cNvGraphicFramePr>
          <p:nvPr>
            <p:ph type="tbl" sz="quarter" idx="13"/>
            <p:extLst>
              <p:ext uri="{D42A27DB-BD31-4B8C-83A1-F6EECF244321}">
                <p14:modId xmlns:p14="http://schemas.microsoft.com/office/powerpoint/2010/main" val="3092939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702542786"/>
                    </a:ext>
                  </a:extLst>
                </a:gridCol>
                <a:gridCol w="905255">
                  <a:extLst>
                    <a:ext uri="{9D8B030D-6E8A-4147-A177-3AD203B41FA5}">
                      <a16:colId xmlns:a16="http://schemas.microsoft.com/office/drawing/2014/main" val="969534936"/>
                    </a:ext>
                  </a:extLst>
                </a:gridCol>
                <a:gridCol w="246888">
                  <a:extLst>
                    <a:ext uri="{9D8B030D-6E8A-4147-A177-3AD203B41FA5}">
                      <a16:colId xmlns:a16="http://schemas.microsoft.com/office/drawing/2014/main" val="1906643429"/>
                    </a:ext>
                  </a:extLst>
                </a:gridCol>
                <a:gridCol w="208280">
                  <a:extLst>
                    <a:ext uri="{9D8B030D-6E8A-4147-A177-3AD203B41FA5}">
                      <a16:colId xmlns:a16="http://schemas.microsoft.com/office/drawing/2014/main" val="2338170372"/>
                    </a:ext>
                  </a:extLst>
                </a:gridCol>
                <a:gridCol w="208280">
                  <a:extLst>
                    <a:ext uri="{9D8B030D-6E8A-4147-A177-3AD203B41FA5}">
                      <a16:colId xmlns:a16="http://schemas.microsoft.com/office/drawing/2014/main" val="1242802570"/>
                    </a:ext>
                  </a:extLst>
                </a:gridCol>
                <a:gridCol w="208280">
                  <a:extLst>
                    <a:ext uri="{9D8B030D-6E8A-4147-A177-3AD203B41FA5}">
                      <a16:colId xmlns:a16="http://schemas.microsoft.com/office/drawing/2014/main" val="2237384650"/>
                    </a:ext>
                  </a:extLst>
                </a:gridCol>
                <a:gridCol w="208280">
                  <a:extLst>
                    <a:ext uri="{9D8B030D-6E8A-4147-A177-3AD203B41FA5}">
                      <a16:colId xmlns:a16="http://schemas.microsoft.com/office/drawing/2014/main" val="1139469706"/>
                    </a:ext>
                  </a:extLst>
                </a:gridCol>
                <a:gridCol w="208280">
                  <a:extLst>
                    <a:ext uri="{9D8B030D-6E8A-4147-A177-3AD203B41FA5}">
                      <a16:colId xmlns:a16="http://schemas.microsoft.com/office/drawing/2014/main" val="1282915290"/>
                    </a:ext>
                  </a:extLst>
                </a:gridCol>
                <a:gridCol w="208280">
                  <a:extLst>
                    <a:ext uri="{9D8B030D-6E8A-4147-A177-3AD203B41FA5}">
                      <a16:colId xmlns:a16="http://schemas.microsoft.com/office/drawing/2014/main" val="2662039949"/>
                    </a:ext>
                  </a:extLst>
                </a:gridCol>
                <a:gridCol w="208280">
                  <a:extLst>
                    <a:ext uri="{9D8B030D-6E8A-4147-A177-3AD203B41FA5}">
                      <a16:colId xmlns:a16="http://schemas.microsoft.com/office/drawing/2014/main" val="44399574"/>
                    </a:ext>
                  </a:extLst>
                </a:gridCol>
                <a:gridCol w="208280">
                  <a:extLst>
                    <a:ext uri="{9D8B030D-6E8A-4147-A177-3AD203B41FA5}">
                      <a16:colId xmlns:a16="http://schemas.microsoft.com/office/drawing/2014/main" val="748254076"/>
                    </a:ext>
                  </a:extLst>
                </a:gridCol>
                <a:gridCol w="208280">
                  <a:extLst>
                    <a:ext uri="{9D8B030D-6E8A-4147-A177-3AD203B41FA5}">
                      <a16:colId xmlns:a16="http://schemas.microsoft.com/office/drawing/2014/main" val="1085483059"/>
                    </a:ext>
                  </a:extLst>
                </a:gridCol>
                <a:gridCol w="208280">
                  <a:extLst>
                    <a:ext uri="{9D8B030D-6E8A-4147-A177-3AD203B41FA5}">
                      <a16:colId xmlns:a16="http://schemas.microsoft.com/office/drawing/2014/main" val="2512737431"/>
                    </a:ext>
                  </a:extLst>
                </a:gridCol>
                <a:gridCol w="208280">
                  <a:extLst>
                    <a:ext uri="{9D8B030D-6E8A-4147-A177-3AD203B41FA5}">
                      <a16:colId xmlns:a16="http://schemas.microsoft.com/office/drawing/2014/main" val="3250599654"/>
                    </a:ext>
                  </a:extLst>
                </a:gridCol>
                <a:gridCol w="208280">
                  <a:extLst>
                    <a:ext uri="{9D8B030D-6E8A-4147-A177-3AD203B41FA5}">
                      <a16:colId xmlns:a16="http://schemas.microsoft.com/office/drawing/2014/main" val="2636723471"/>
                    </a:ext>
                  </a:extLst>
                </a:gridCol>
                <a:gridCol w="208280">
                  <a:extLst>
                    <a:ext uri="{9D8B030D-6E8A-4147-A177-3AD203B41FA5}">
                      <a16:colId xmlns:a16="http://schemas.microsoft.com/office/drawing/2014/main" val="3506789061"/>
                    </a:ext>
                  </a:extLst>
                </a:gridCol>
                <a:gridCol w="208280">
                  <a:extLst>
                    <a:ext uri="{9D8B030D-6E8A-4147-A177-3AD203B41FA5}">
                      <a16:colId xmlns:a16="http://schemas.microsoft.com/office/drawing/2014/main" val="4149637870"/>
                    </a:ext>
                  </a:extLst>
                </a:gridCol>
                <a:gridCol w="208280">
                  <a:extLst>
                    <a:ext uri="{9D8B030D-6E8A-4147-A177-3AD203B41FA5}">
                      <a16:colId xmlns:a16="http://schemas.microsoft.com/office/drawing/2014/main" val="4214980436"/>
                    </a:ext>
                  </a:extLst>
                </a:gridCol>
                <a:gridCol w="208280">
                  <a:extLst>
                    <a:ext uri="{9D8B030D-6E8A-4147-A177-3AD203B41FA5}">
                      <a16:colId xmlns:a16="http://schemas.microsoft.com/office/drawing/2014/main" val="2663851864"/>
                    </a:ext>
                  </a:extLst>
                </a:gridCol>
                <a:gridCol w="208280">
                  <a:extLst>
                    <a:ext uri="{9D8B030D-6E8A-4147-A177-3AD203B41FA5}">
                      <a16:colId xmlns:a16="http://schemas.microsoft.com/office/drawing/2014/main" val="505293416"/>
                    </a:ext>
                  </a:extLst>
                </a:gridCol>
                <a:gridCol w="208280">
                  <a:extLst>
                    <a:ext uri="{9D8B030D-6E8A-4147-A177-3AD203B41FA5}">
                      <a16:colId xmlns:a16="http://schemas.microsoft.com/office/drawing/2014/main" val="2564552749"/>
                    </a:ext>
                  </a:extLst>
                </a:gridCol>
                <a:gridCol w="208280">
                  <a:extLst>
                    <a:ext uri="{9D8B030D-6E8A-4147-A177-3AD203B41FA5}">
                      <a16:colId xmlns:a16="http://schemas.microsoft.com/office/drawing/2014/main" val="3851438064"/>
                    </a:ext>
                  </a:extLst>
                </a:gridCol>
                <a:gridCol w="208280">
                  <a:extLst>
                    <a:ext uri="{9D8B030D-6E8A-4147-A177-3AD203B41FA5}">
                      <a16:colId xmlns:a16="http://schemas.microsoft.com/office/drawing/2014/main" val="653925016"/>
                    </a:ext>
                  </a:extLst>
                </a:gridCol>
                <a:gridCol w="208280">
                  <a:extLst>
                    <a:ext uri="{9D8B030D-6E8A-4147-A177-3AD203B41FA5}">
                      <a16:colId xmlns:a16="http://schemas.microsoft.com/office/drawing/2014/main" val="2495063157"/>
                    </a:ext>
                  </a:extLst>
                </a:gridCol>
                <a:gridCol w="208280">
                  <a:extLst>
                    <a:ext uri="{9D8B030D-6E8A-4147-A177-3AD203B41FA5}">
                      <a16:colId xmlns:a16="http://schemas.microsoft.com/office/drawing/2014/main" val="4264482368"/>
                    </a:ext>
                  </a:extLst>
                </a:gridCol>
                <a:gridCol w="208280">
                  <a:extLst>
                    <a:ext uri="{9D8B030D-6E8A-4147-A177-3AD203B41FA5}">
                      <a16:colId xmlns:a16="http://schemas.microsoft.com/office/drawing/2014/main" val="2676133745"/>
                    </a:ext>
                  </a:extLst>
                </a:gridCol>
                <a:gridCol w="208280">
                  <a:extLst>
                    <a:ext uri="{9D8B030D-6E8A-4147-A177-3AD203B41FA5}">
                      <a16:colId xmlns:a16="http://schemas.microsoft.com/office/drawing/2014/main" val="4235633826"/>
                    </a:ext>
                  </a:extLst>
                </a:gridCol>
                <a:gridCol w="208280">
                  <a:extLst>
                    <a:ext uri="{9D8B030D-6E8A-4147-A177-3AD203B41FA5}">
                      <a16:colId xmlns:a16="http://schemas.microsoft.com/office/drawing/2014/main" val="51271131"/>
                    </a:ext>
                  </a:extLst>
                </a:gridCol>
                <a:gridCol w="208280">
                  <a:extLst>
                    <a:ext uri="{9D8B030D-6E8A-4147-A177-3AD203B41FA5}">
                      <a16:colId xmlns:a16="http://schemas.microsoft.com/office/drawing/2014/main" val="3164781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1756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- 2019-04-18 13:54:26 </a:t>
                      </a:r>
                      <a:r>
                        <a:rPr kumimoji="0" lang="en-US" sz="1000" b="0" i="0" u="none" strike="noStrike" kern="1200" cap="none" spc="0" normalizeH="0" baseline="0" noProof="0">
                          <a:ln>
                            <a:noFill/>
                          </a:ln>
                          <a:solidFill>
                            <a:prstClr val="black"/>
                          </a:solidFill>
                          <a:effectLst/>
                          <a:uLnTx/>
                          <a:uFillTx/>
                          <a:latin typeface="+mn-lt"/>
                          <a:ea typeface="+mn-ea"/>
                          <a:cs typeface="+mn-cs"/>
                        </a:rPr>
                        <a:t> 
 “Schöni Ostere!“, as we say in Switzerland! For the upcoming holidays, wer wish all our employees, customers, suppliers and business partners a happy, healthy and peaceful Easter! Enjoy the lovely spring weather and good luck with the egg hunt!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https://scontent.xx.fbcdn.net/v/t1.0-9/s720x720/57444610_2295900250433359_6926794934250897408_o.jpg?_nc_cat=107&amp;_nc_ht=scontent.xx&amp;oh=37e736b7ebd37e7e62bcedd8eabd4106&amp;oe=5D6CF166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05/18/2019 08:27:46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76712890"/>
                  </a:ext>
                </a:extLst>
              </a:tr>
            </a:tbl>
          </a:graphicData>
        </a:graphic>
      </p:graphicFrame>
      <p:sp>
        <p:nvSpPr>
          <p:cNvPr id="4" name="Text Placeholder 3">
            <a:extLst>
              <a:ext uri="{FF2B5EF4-FFF2-40B4-BE49-F238E27FC236}">
                <a16:creationId xmlns:a16="http://schemas.microsoft.com/office/drawing/2014/main" id="{07BF12DC-7D0A-4914-8FCD-78DB5747D54B}"/>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481167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C2746-E168-4429-88D9-CADE2FA7E1C5}"/>
              </a:ext>
            </a:extLst>
          </p:cNvPr>
          <p:cNvSpPr>
            <a:spLocks noGrp="1"/>
          </p:cNvSpPr>
          <p:nvPr>
            <p:ph type="title"/>
          </p:nvPr>
        </p:nvSpPr>
        <p:spPr/>
        <p:txBody>
          <a:bodyPr/>
          <a:lstStyle/>
          <a:p>
            <a:r>
              <a:rPr lang="en-US"/>
              <a:t>Facebook Own Posts Table | BUSS - 13 of 26</a:t>
            </a:r>
          </a:p>
        </p:txBody>
      </p:sp>
      <p:graphicFrame>
        <p:nvGraphicFramePr>
          <p:cNvPr id="5" name="Table Placeholder 4">
            <a:extLst>
              <a:ext uri="{FF2B5EF4-FFF2-40B4-BE49-F238E27FC236}">
                <a16:creationId xmlns:a16="http://schemas.microsoft.com/office/drawing/2014/main" id="{3C8E0763-4BDF-4BCA-A62D-7DF55BF87EA8}"/>
              </a:ext>
            </a:extLst>
          </p:cNvPr>
          <p:cNvGraphicFramePr>
            <a:graphicFrameLocks noGrp="1"/>
          </p:cNvGraphicFramePr>
          <p:nvPr>
            <p:ph type="tbl" sz="quarter" idx="13"/>
            <p:extLst>
              <p:ext uri="{D42A27DB-BD31-4B8C-83A1-F6EECF244321}">
                <p14:modId xmlns:p14="http://schemas.microsoft.com/office/powerpoint/2010/main" val="3903950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50058055"/>
                    </a:ext>
                  </a:extLst>
                </a:gridCol>
                <a:gridCol w="905255">
                  <a:extLst>
                    <a:ext uri="{9D8B030D-6E8A-4147-A177-3AD203B41FA5}">
                      <a16:colId xmlns:a16="http://schemas.microsoft.com/office/drawing/2014/main" val="236436167"/>
                    </a:ext>
                  </a:extLst>
                </a:gridCol>
                <a:gridCol w="246888">
                  <a:extLst>
                    <a:ext uri="{9D8B030D-6E8A-4147-A177-3AD203B41FA5}">
                      <a16:colId xmlns:a16="http://schemas.microsoft.com/office/drawing/2014/main" val="4270849150"/>
                    </a:ext>
                  </a:extLst>
                </a:gridCol>
                <a:gridCol w="208280">
                  <a:extLst>
                    <a:ext uri="{9D8B030D-6E8A-4147-A177-3AD203B41FA5}">
                      <a16:colId xmlns:a16="http://schemas.microsoft.com/office/drawing/2014/main" val="1780355449"/>
                    </a:ext>
                  </a:extLst>
                </a:gridCol>
                <a:gridCol w="208280">
                  <a:extLst>
                    <a:ext uri="{9D8B030D-6E8A-4147-A177-3AD203B41FA5}">
                      <a16:colId xmlns:a16="http://schemas.microsoft.com/office/drawing/2014/main" val="3188785901"/>
                    </a:ext>
                  </a:extLst>
                </a:gridCol>
                <a:gridCol w="208280">
                  <a:extLst>
                    <a:ext uri="{9D8B030D-6E8A-4147-A177-3AD203B41FA5}">
                      <a16:colId xmlns:a16="http://schemas.microsoft.com/office/drawing/2014/main" val="1700958572"/>
                    </a:ext>
                  </a:extLst>
                </a:gridCol>
                <a:gridCol w="208280">
                  <a:extLst>
                    <a:ext uri="{9D8B030D-6E8A-4147-A177-3AD203B41FA5}">
                      <a16:colId xmlns:a16="http://schemas.microsoft.com/office/drawing/2014/main" val="145022586"/>
                    </a:ext>
                  </a:extLst>
                </a:gridCol>
                <a:gridCol w="208280">
                  <a:extLst>
                    <a:ext uri="{9D8B030D-6E8A-4147-A177-3AD203B41FA5}">
                      <a16:colId xmlns:a16="http://schemas.microsoft.com/office/drawing/2014/main" val="2526725854"/>
                    </a:ext>
                  </a:extLst>
                </a:gridCol>
                <a:gridCol w="208280">
                  <a:extLst>
                    <a:ext uri="{9D8B030D-6E8A-4147-A177-3AD203B41FA5}">
                      <a16:colId xmlns:a16="http://schemas.microsoft.com/office/drawing/2014/main" val="514413708"/>
                    </a:ext>
                  </a:extLst>
                </a:gridCol>
                <a:gridCol w="208280">
                  <a:extLst>
                    <a:ext uri="{9D8B030D-6E8A-4147-A177-3AD203B41FA5}">
                      <a16:colId xmlns:a16="http://schemas.microsoft.com/office/drawing/2014/main" val="3715470028"/>
                    </a:ext>
                  </a:extLst>
                </a:gridCol>
                <a:gridCol w="208280">
                  <a:extLst>
                    <a:ext uri="{9D8B030D-6E8A-4147-A177-3AD203B41FA5}">
                      <a16:colId xmlns:a16="http://schemas.microsoft.com/office/drawing/2014/main" val="1205856710"/>
                    </a:ext>
                  </a:extLst>
                </a:gridCol>
                <a:gridCol w="208280">
                  <a:extLst>
                    <a:ext uri="{9D8B030D-6E8A-4147-A177-3AD203B41FA5}">
                      <a16:colId xmlns:a16="http://schemas.microsoft.com/office/drawing/2014/main" val="2773632504"/>
                    </a:ext>
                  </a:extLst>
                </a:gridCol>
                <a:gridCol w="208280">
                  <a:extLst>
                    <a:ext uri="{9D8B030D-6E8A-4147-A177-3AD203B41FA5}">
                      <a16:colId xmlns:a16="http://schemas.microsoft.com/office/drawing/2014/main" val="1327481471"/>
                    </a:ext>
                  </a:extLst>
                </a:gridCol>
                <a:gridCol w="208280">
                  <a:extLst>
                    <a:ext uri="{9D8B030D-6E8A-4147-A177-3AD203B41FA5}">
                      <a16:colId xmlns:a16="http://schemas.microsoft.com/office/drawing/2014/main" val="3099993921"/>
                    </a:ext>
                  </a:extLst>
                </a:gridCol>
                <a:gridCol w="208280">
                  <a:extLst>
                    <a:ext uri="{9D8B030D-6E8A-4147-A177-3AD203B41FA5}">
                      <a16:colId xmlns:a16="http://schemas.microsoft.com/office/drawing/2014/main" val="3676498208"/>
                    </a:ext>
                  </a:extLst>
                </a:gridCol>
                <a:gridCol w="208280">
                  <a:extLst>
                    <a:ext uri="{9D8B030D-6E8A-4147-A177-3AD203B41FA5}">
                      <a16:colId xmlns:a16="http://schemas.microsoft.com/office/drawing/2014/main" val="1815156832"/>
                    </a:ext>
                  </a:extLst>
                </a:gridCol>
                <a:gridCol w="208280">
                  <a:extLst>
                    <a:ext uri="{9D8B030D-6E8A-4147-A177-3AD203B41FA5}">
                      <a16:colId xmlns:a16="http://schemas.microsoft.com/office/drawing/2014/main" val="188811599"/>
                    </a:ext>
                  </a:extLst>
                </a:gridCol>
                <a:gridCol w="208280">
                  <a:extLst>
                    <a:ext uri="{9D8B030D-6E8A-4147-A177-3AD203B41FA5}">
                      <a16:colId xmlns:a16="http://schemas.microsoft.com/office/drawing/2014/main" val="4099863708"/>
                    </a:ext>
                  </a:extLst>
                </a:gridCol>
                <a:gridCol w="208280">
                  <a:extLst>
                    <a:ext uri="{9D8B030D-6E8A-4147-A177-3AD203B41FA5}">
                      <a16:colId xmlns:a16="http://schemas.microsoft.com/office/drawing/2014/main" val="584913439"/>
                    </a:ext>
                  </a:extLst>
                </a:gridCol>
                <a:gridCol w="208280">
                  <a:extLst>
                    <a:ext uri="{9D8B030D-6E8A-4147-A177-3AD203B41FA5}">
                      <a16:colId xmlns:a16="http://schemas.microsoft.com/office/drawing/2014/main" val="3736766935"/>
                    </a:ext>
                  </a:extLst>
                </a:gridCol>
                <a:gridCol w="208280">
                  <a:extLst>
                    <a:ext uri="{9D8B030D-6E8A-4147-A177-3AD203B41FA5}">
                      <a16:colId xmlns:a16="http://schemas.microsoft.com/office/drawing/2014/main" val="3985864519"/>
                    </a:ext>
                  </a:extLst>
                </a:gridCol>
                <a:gridCol w="208280">
                  <a:extLst>
                    <a:ext uri="{9D8B030D-6E8A-4147-A177-3AD203B41FA5}">
                      <a16:colId xmlns:a16="http://schemas.microsoft.com/office/drawing/2014/main" val="1553862457"/>
                    </a:ext>
                  </a:extLst>
                </a:gridCol>
                <a:gridCol w="208280">
                  <a:extLst>
                    <a:ext uri="{9D8B030D-6E8A-4147-A177-3AD203B41FA5}">
                      <a16:colId xmlns:a16="http://schemas.microsoft.com/office/drawing/2014/main" val="1827224513"/>
                    </a:ext>
                  </a:extLst>
                </a:gridCol>
                <a:gridCol w="208280">
                  <a:extLst>
                    <a:ext uri="{9D8B030D-6E8A-4147-A177-3AD203B41FA5}">
                      <a16:colId xmlns:a16="http://schemas.microsoft.com/office/drawing/2014/main" val="3056431552"/>
                    </a:ext>
                  </a:extLst>
                </a:gridCol>
                <a:gridCol w="208280">
                  <a:extLst>
                    <a:ext uri="{9D8B030D-6E8A-4147-A177-3AD203B41FA5}">
                      <a16:colId xmlns:a16="http://schemas.microsoft.com/office/drawing/2014/main" val="2764497770"/>
                    </a:ext>
                  </a:extLst>
                </a:gridCol>
                <a:gridCol w="208280">
                  <a:extLst>
                    <a:ext uri="{9D8B030D-6E8A-4147-A177-3AD203B41FA5}">
                      <a16:colId xmlns:a16="http://schemas.microsoft.com/office/drawing/2014/main" val="1221824997"/>
                    </a:ext>
                  </a:extLst>
                </a:gridCol>
                <a:gridCol w="208280">
                  <a:extLst>
                    <a:ext uri="{9D8B030D-6E8A-4147-A177-3AD203B41FA5}">
                      <a16:colId xmlns:a16="http://schemas.microsoft.com/office/drawing/2014/main" val="908069501"/>
                    </a:ext>
                  </a:extLst>
                </a:gridCol>
                <a:gridCol w="208280">
                  <a:extLst>
                    <a:ext uri="{9D8B030D-6E8A-4147-A177-3AD203B41FA5}">
                      <a16:colId xmlns:a16="http://schemas.microsoft.com/office/drawing/2014/main" val="2449700575"/>
                    </a:ext>
                  </a:extLst>
                </a:gridCol>
                <a:gridCol w="208280">
                  <a:extLst>
                    <a:ext uri="{9D8B030D-6E8A-4147-A177-3AD203B41FA5}">
                      <a16:colId xmlns:a16="http://schemas.microsoft.com/office/drawing/2014/main" val="2103004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61132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- 2019-04-09 09:54:23 </a:t>
                      </a:r>
                      <a:r>
                        <a:rPr kumimoji="0" lang="en-US" sz="1000" b="0" i="0" u="none" strike="noStrike" kern="1200" cap="none" spc="0" normalizeH="0" baseline="0" noProof="0">
                          <a:ln>
                            <a:noFill/>
                          </a:ln>
                          <a:solidFill>
                            <a:prstClr val="black"/>
                          </a:solidFill>
                          <a:effectLst/>
                          <a:uLnTx/>
                          <a:uFillTx/>
                          <a:latin typeface="+mn-lt"/>
                          <a:ea typeface="+mn-ea"/>
                          <a:cs typeface="+mn-cs"/>
                        </a:rPr>
                        <a:t> 
 It took 1.5 years of research, development, test and trial runs and constant optimization to perfect the machine design of our new compounder generation COMPEO. Drawing from decades of expertise in compounding technology, BUSS took the best of its previous kneader designs and worked them into one allrounder machine. In the newest installment of the BUSS executive videos, our Head of Technology Wolfgang Walter talks about the development process of COMPEO: 
Find out more about COMPEO here: https://bit.ly/2D5XUZR
#compounding #compounder #kneader #cokneader #compoundingtechnology #kneadertechnology #machinedesign #development #compeo #polymer #plasticindustry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https://scontent.xx.fbcdn.net/v/t15.5256-10/s720x720/54605503_325234511472810_785364207779446784_n.jpg?_nc_cat=101&amp;_nc_ht=scontent.xx&amp;oh=4deb7b2cbf7933a10fd2c7d990d101b8&amp;oe=5D7315CE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6500625"/>
                  </a:ext>
                </a:extLst>
              </a:tr>
            </a:tbl>
          </a:graphicData>
        </a:graphic>
      </p:graphicFrame>
      <p:sp>
        <p:nvSpPr>
          <p:cNvPr id="4" name="Text Placeholder 3">
            <a:extLst>
              <a:ext uri="{FF2B5EF4-FFF2-40B4-BE49-F238E27FC236}">
                <a16:creationId xmlns:a16="http://schemas.microsoft.com/office/drawing/2014/main" id="{39A4E3F8-1B5A-4C42-8334-9D8187DD9A48}"/>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803655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A6065-1B11-4E24-B06E-E562AE609D07}"/>
              </a:ext>
            </a:extLst>
          </p:cNvPr>
          <p:cNvSpPr>
            <a:spLocks noGrp="1"/>
          </p:cNvSpPr>
          <p:nvPr>
            <p:ph type="title"/>
          </p:nvPr>
        </p:nvSpPr>
        <p:spPr/>
        <p:txBody>
          <a:bodyPr/>
          <a:lstStyle/>
          <a:p>
            <a:r>
              <a:rPr lang="en-US"/>
              <a:t>Facebook Own Posts Table | BUSS - 14 of 26</a:t>
            </a:r>
          </a:p>
        </p:txBody>
      </p:sp>
      <p:graphicFrame>
        <p:nvGraphicFramePr>
          <p:cNvPr id="5" name="Table Placeholder 4">
            <a:extLst>
              <a:ext uri="{FF2B5EF4-FFF2-40B4-BE49-F238E27FC236}">
                <a16:creationId xmlns:a16="http://schemas.microsoft.com/office/drawing/2014/main" id="{671D5D16-7B9E-42D3-9ED9-01C863F4E53F}"/>
              </a:ext>
            </a:extLst>
          </p:cNvPr>
          <p:cNvGraphicFramePr>
            <a:graphicFrameLocks noGrp="1"/>
          </p:cNvGraphicFramePr>
          <p:nvPr>
            <p:ph type="tbl" sz="quarter" idx="13"/>
            <p:extLst>
              <p:ext uri="{D42A27DB-BD31-4B8C-83A1-F6EECF244321}">
                <p14:modId xmlns:p14="http://schemas.microsoft.com/office/powerpoint/2010/main" val="1714828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891199603"/>
                    </a:ext>
                  </a:extLst>
                </a:gridCol>
                <a:gridCol w="905255">
                  <a:extLst>
                    <a:ext uri="{9D8B030D-6E8A-4147-A177-3AD203B41FA5}">
                      <a16:colId xmlns:a16="http://schemas.microsoft.com/office/drawing/2014/main" val="2176616161"/>
                    </a:ext>
                  </a:extLst>
                </a:gridCol>
                <a:gridCol w="246888">
                  <a:extLst>
                    <a:ext uri="{9D8B030D-6E8A-4147-A177-3AD203B41FA5}">
                      <a16:colId xmlns:a16="http://schemas.microsoft.com/office/drawing/2014/main" val="3838653542"/>
                    </a:ext>
                  </a:extLst>
                </a:gridCol>
                <a:gridCol w="208280">
                  <a:extLst>
                    <a:ext uri="{9D8B030D-6E8A-4147-A177-3AD203B41FA5}">
                      <a16:colId xmlns:a16="http://schemas.microsoft.com/office/drawing/2014/main" val="2720109614"/>
                    </a:ext>
                  </a:extLst>
                </a:gridCol>
                <a:gridCol w="208280">
                  <a:extLst>
                    <a:ext uri="{9D8B030D-6E8A-4147-A177-3AD203B41FA5}">
                      <a16:colId xmlns:a16="http://schemas.microsoft.com/office/drawing/2014/main" val="2548063264"/>
                    </a:ext>
                  </a:extLst>
                </a:gridCol>
                <a:gridCol w="208280">
                  <a:extLst>
                    <a:ext uri="{9D8B030D-6E8A-4147-A177-3AD203B41FA5}">
                      <a16:colId xmlns:a16="http://schemas.microsoft.com/office/drawing/2014/main" val="2882946949"/>
                    </a:ext>
                  </a:extLst>
                </a:gridCol>
                <a:gridCol w="208280">
                  <a:extLst>
                    <a:ext uri="{9D8B030D-6E8A-4147-A177-3AD203B41FA5}">
                      <a16:colId xmlns:a16="http://schemas.microsoft.com/office/drawing/2014/main" val="2555201972"/>
                    </a:ext>
                  </a:extLst>
                </a:gridCol>
                <a:gridCol w="208280">
                  <a:extLst>
                    <a:ext uri="{9D8B030D-6E8A-4147-A177-3AD203B41FA5}">
                      <a16:colId xmlns:a16="http://schemas.microsoft.com/office/drawing/2014/main" val="2268652201"/>
                    </a:ext>
                  </a:extLst>
                </a:gridCol>
                <a:gridCol w="208280">
                  <a:extLst>
                    <a:ext uri="{9D8B030D-6E8A-4147-A177-3AD203B41FA5}">
                      <a16:colId xmlns:a16="http://schemas.microsoft.com/office/drawing/2014/main" val="443379589"/>
                    </a:ext>
                  </a:extLst>
                </a:gridCol>
                <a:gridCol w="208280">
                  <a:extLst>
                    <a:ext uri="{9D8B030D-6E8A-4147-A177-3AD203B41FA5}">
                      <a16:colId xmlns:a16="http://schemas.microsoft.com/office/drawing/2014/main" val="1053873760"/>
                    </a:ext>
                  </a:extLst>
                </a:gridCol>
                <a:gridCol w="208280">
                  <a:extLst>
                    <a:ext uri="{9D8B030D-6E8A-4147-A177-3AD203B41FA5}">
                      <a16:colId xmlns:a16="http://schemas.microsoft.com/office/drawing/2014/main" val="1789709074"/>
                    </a:ext>
                  </a:extLst>
                </a:gridCol>
                <a:gridCol w="208280">
                  <a:extLst>
                    <a:ext uri="{9D8B030D-6E8A-4147-A177-3AD203B41FA5}">
                      <a16:colId xmlns:a16="http://schemas.microsoft.com/office/drawing/2014/main" val="1931460124"/>
                    </a:ext>
                  </a:extLst>
                </a:gridCol>
                <a:gridCol w="208280">
                  <a:extLst>
                    <a:ext uri="{9D8B030D-6E8A-4147-A177-3AD203B41FA5}">
                      <a16:colId xmlns:a16="http://schemas.microsoft.com/office/drawing/2014/main" val="2988657134"/>
                    </a:ext>
                  </a:extLst>
                </a:gridCol>
                <a:gridCol w="208280">
                  <a:extLst>
                    <a:ext uri="{9D8B030D-6E8A-4147-A177-3AD203B41FA5}">
                      <a16:colId xmlns:a16="http://schemas.microsoft.com/office/drawing/2014/main" val="4192344115"/>
                    </a:ext>
                  </a:extLst>
                </a:gridCol>
                <a:gridCol w="208280">
                  <a:extLst>
                    <a:ext uri="{9D8B030D-6E8A-4147-A177-3AD203B41FA5}">
                      <a16:colId xmlns:a16="http://schemas.microsoft.com/office/drawing/2014/main" val="1320417372"/>
                    </a:ext>
                  </a:extLst>
                </a:gridCol>
                <a:gridCol w="208280">
                  <a:extLst>
                    <a:ext uri="{9D8B030D-6E8A-4147-A177-3AD203B41FA5}">
                      <a16:colId xmlns:a16="http://schemas.microsoft.com/office/drawing/2014/main" val="2881306170"/>
                    </a:ext>
                  </a:extLst>
                </a:gridCol>
                <a:gridCol w="208280">
                  <a:extLst>
                    <a:ext uri="{9D8B030D-6E8A-4147-A177-3AD203B41FA5}">
                      <a16:colId xmlns:a16="http://schemas.microsoft.com/office/drawing/2014/main" val="3740621784"/>
                    </a:ext>
                  </a:extLst>
                </a:gridCol>
                <a:gridCol w="208280">
                  <a:extLst>
                    <a:ext uri="{9D8B030D-6E8A-4147-A177-3AD203B41FA5}">
                      <a16:colId xmlns:a16="http://schemas.microsoft.com/office/drawing/2014/main" val="2852253574"/>
                    </a:ext>
                  </a:extLst>
                </a:gridCol>
                <a:gridCol w="208280">
                  <a:extLst>
                    <a:ext uri="{9D8B030D-6E8A-4147-A177-3AD203B41FA5}">
                      <a16:colId xmlns:a16="http://schemas.microsoft.com/office/drawing/2014/main" val="2308014944"/>
                    </a:ext>
                  </a:extLst>
                </a:gridCol>
                <a:gridCol w="208280">
                  <a:extLst>
                    <a:ext uri="{9D8B030D-6E8A-4147-A177-3AD203B41FA5}">
                      <a16:colId xmlns:a16="http://schemas.microsoft.com/office/drawing/2014/main" val="4234936952"/>
                    </a:ext>
                  </a:extLst>
                </a:gridCol>
                <a:gridCol w="208280">
                  <a:extLst>
                    <a:ext uri="{9D8B030D-6E8A-4147-A177-3AD203B41FA5}">
                      <a16:colId xmlns:a16="http://schemas.microsoft.com/office/drawing/2014/main" val="423402190"/>
                    </a:ext>
                  </a:extLst>
                </a:gridCol>
                <a:gridCol w="208280">
                  <a:extLst>
                    <a:ext uri="{9D8B030D-6E8A-4147-A177-3AD203B41FA5}">
                      <a16:colId xmlns:a16="http://schemas.microsoft.com/office/drawing/2014/main" val="2101555712"/>
                    </a:ext>
                  </a:extLst>
                </a:gridCol>
                <a:gridCol w="208280">
                  <a:extLst>
                    <a:ext uri="{9D8B030D-6E8A-4147-A177-3AD203B41FA5}">
                      <a16:colId xmlns:a16="http://schemas.microsoft.com/office/drawing/2014/main" val="3513324891"/>
                    </a:ext>
                  </a:extLst>
                </a:gridCol>
                <a:gridCol w="208280">
                  <a:extLst>
                    <a:ext uri="{9D8B030D-6E8A-4147-A177-3AD203B41FA5}">
                      <a16:colId xmlns:a16="http://schemas.microsoft.com/office/drawing/2014/main" val="2865400383"/>
                    </a:ext>
                  </a:extLst>
                </a:gridCol>
                <a:gridCol w="208280">
                  <a:extLst>
                    <a:ext uri="{9D8B030D-6E8A-4147-A177-3AD203B41FA5}">
                      <a16:colId xmlns:a16="http://schemas.microsoft.com/office/drawing/2014/main" val="685390455"/>
                    </a:ext>
                  </a:extLst>
                </a:gridCol>
                <a:gridCol w="208280">
                  <a:extLst>
                    <a:ext uri="{9D8B030D-6E8A-4147-A177-3AD203B41FA5}">
                      <a16:colId xmlns:a16="http://schemas.microsoft.com/office/drawing/2014/main" val="1616154903"/>
                    </a:ext>
                  </a:extLst>
                </a:gridCol>
                <a:gridCol w="208280">
                  <a:extLst>
                    <a:ext uri="{9D8B030D-6E8A-4147-A177-3AD203B41FA5}">
                      <a16:colId xmlns:a16="http://schemas.microsoft.com/office/drawing/2014/main" val="1428735893"/>
                    </a:ext>
                  </a:extLst>
                </a:gridCol>
                <a:gridCol w="208280">
                  <a:extLst>
                    <a:ext uri="{9D8B030D-6E8A-4147-A177-3AD203B41FA5}">
                      <a16:colId xmlns:a16="http://schemas.microsoft.com/office/drawing/2014/main" val="2617657660"/>
                    </a:ext>
                  </a:extLst>
                </a:gridCol>
                <a:gridCol w="208280">
                  <a:extLst>
                    <a:ext uri="{9D8B030D-6E8A-4147-A177-3AD203B41FA5}">
                      <a16:colId xmlns:a16="http://schemas.microsoft.com/office/drawing/2014/main" val="2366566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2748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- 2019-04-04 10:24:47 </a:t>
                      </a:r>
                      <a:r>
                        <a:rPr kumimoji="0" lang="en-US" sz="1000" b="0" i="0" u="none" strike="noStrike" kern="1200" cap="none" spc="0" normalizeH="0" baseline="0" noProof="0">
                          <a:ln>
                            <a:noFill/>
                          </a:ln>
                          <a:solidFill>
                            <a:prstClr val="black"/>
                          </a:solidFill>
                          <a:effectLst/>
                          <a:uLnTx/>
                          <a:uFillTx/>
                          <a:latin typeface="+mn-lt"/>
                          <a:ea typeface="+mn-ea"/>
                          <a:cs typeface="+mn-cs"/>
                        </a:rPr>
                        <a:t> 
 Latin America’s most important fairtrade for the plastics industry, the PLASTIMAGEN® MÉXICO, is in full swing. Our BUSS team is welcoming customers, partners and all fair visitors on our stand. Among all our guests, we are especially happy to have Christian Michel-Casulleras, General Director of Swisscham México, Frank Knittel, Head of Sales EMERA, Buss AG, Eric Mayoraz, Swiss Ambassador in México, and Rubén Araiza Díaz, Director of the Swiss Business Hub México at our booth.
Gracias for visiting us and Saludo to all BUSS fans in Latin America and across the whole world!
Find out, how you can contact BUSS in your country: https://bit.ly/2Iblub1
#plastimagen #mexico #compounding #compounder #kneader #tradefair #polymer #plastic #plasticindustry #compeo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https://scontent.xx.fbcdn.net/v/t1.0-9/s720x720/55609133_2273953719294679_5382152419176087552_o.jpg?_nc_cat=109&amp;_nc_ht=scontent.xx&amp;oh=a45b40b5c8d408e23df1500a7c14bdca&amp;oe=5D5EBD4B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39249881"/>
                  </a:ext>
                </a:extLst>
              </a:tr>
            </a:tbl>
          </a:graphicData>
        </a:graphic>
      </p:graphicFrame>
      <p:sp>
        <p:nvSpPr>
          <p:cNvPr id="4" name="Text Placeholder 3">
            <a:extLst>
              <a:ext uri="{FF2B5EF4-FFF2-40B4-BE49-F238E27FC236}">
                <a16:creationId xmlns:a16="http://schemas.microsoft.com/office/drawing/2014/main" id="{8086B463-5115-4DA4-9FA2-61EA2D7A451F}"/>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935109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3BB8C-D53D-441F-854E-CB2A7EB13A63}"/>
              </a:ext>
            </a:extLst>
          </p:cNvPr>
          <p:cNvSpPr>
            <a:spLocks noGrp="1"/>
          </p:cNvSpPr>
          <p:nvPr>
            <p:ph type="title"/>
          </p:nvPr>
        </p:nvSpPr>
        <p:spPr/>
        <p:txBody>
          <a:bodyPr/>
          <a:lstStyle/>
          <a:p>
            <a:r>
              <a:rPr lang="en-US"/>
              <a:t>Facebook Own Posts Table | BUSS - 15 of 26</a:t>
            </a:r>
          </a:p>
        </p:txBody>
      </p:sp>
      <p:graphicFrame>
        <p:nvGraphicFramePr>
          <p:cNvPr id="5" name="Table Placeholder 4">
            <a:extLst>
              <a:ext uri="{FF2B5EF4-FFF2-40B4-BE49-F238E27FC236}">
                <a16:creationId xmlns:a16="http://schemas.microsoft.com/office/drawing/2014/main" id="{C681C43B-F0B8-44A4-957F-1B93D651ED18}"/>
              </a:ext>
            </a:extLst>
          </p:cNvPr>
          <p:cNvGraphicFramePr>
            <a:graphicFrameLocks noGrp="1"/>
          </p:cNvGraphicFramePr>
          <p:nvPr>
            <p:ph type="tbl" sz="quarter" idx="13"/>
            <p:extLst>
              <p:ext uri="{D42A27DB-BD31-4B8C-83A1-F6EECF244321}">
                <p14:modId xmlns:p14="http://schemas.microsoft.com/office/powerpoint/2010/main" val="401481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163311789"/>
                    </a:ext>
                  </a:extLst>
                </a:gridCol>
                <a:gridCol w="905255">
                  <a:extLst>
                    <a:ext uri="{9D8B030D-6E8A-4147-A177-3AD203B41FA5}">
                      <a16:colId xmlns:a16="http://schemas.microsoft.com/office/drawing/2014/main" val="1410731893"/>
                    </a:ext>
                  </a:extLst>
                </a:gridCol>
                <a:gridCol w="246888">
                  <a:extLst>
                    <a:ext uri="{9D8B030D-6E8A-4147-A177-3AD203B41FA5}">
                      <a16:colId xmlns:a16="http://schemas.microsoft.com/office/drawing/2014/main" val="1785945992"/>
                    </a:ext>
                  </a:extLst>
                </a:gridCol>
                <a:gridCol w="208280">
                  <a:extLst>
                    <a:ext uri="{9D8B030D-6E8A-4147-A177-3AD203B41FA5}">
                      <a16:colId xmlns:a16="http://schemas.microsoft.com/office/drawing/2014/main" val="4233441525"/>
                    </a:ext>
                  </a:extLst>
                </a:gridCol>
                <a:gridCol w="208280">
                  <a:extLst>
                    <a:ext uri="{9D8B030D-6E8A-4147-A177-3AD203B41FA5}">
                      <a16:colId xmlns:a16="http://schemas.microsoft.com/office/drawing/2014/main" val="1377924064"/>
                    </a:ext>
                  </a:extLst>
                </a:gridCol>
                <a:gridCol w="208280">
                  <a:extLst>
                    <a:ext uri="{9D8B030D-6E8A-4147-A177-3AD203B41FA5}">
                      <a16:colId xmlns:a16="http://schemas.microsoft.com/office/drawing/2014/main" val="1459701925"/>
                    </a:ext>
                  </a:extLst>
                </a:gridCol>
                <a:gridCol w="208280">
                  <a:extLst>
                    <a:ext uri="{9D8B030D-6E8A-4147-A177-3AD203B41FA5}">
                      <a16:colId xmlns:a16="http://schemas.microsoft.com/office/drawing/2014/main" val="3540215582"/>
                    </a:ext>
                  </a:extLst>
                </a:gridCol>
                <a:gridCol w="208280">
                  <a:extLst>
                    <a:ext uri="{9D8B030D-6E8A-4147-A177-3AD203B41FA5}">
                      <a16:colId xmlns:a16="http://schemas.microsoft.com/office/drawing/2014/main" val="2802943318"/>
                    </a:ext>
                  </a:extLst>
                </a:gridCol>
                <a:gridCol w="208280">
                  <a:extLst>
                    <a:ext uri="{9D8B030D-6E8A-4147-A177-3AD203B41FA5}">
                      <a16:colId xmlns:a16="http://schemas.microsoft.com/office/drawing/2014/main" val="2980365023"/>
                    </a:ext>
                  </a:extLst>
                </a:gridCol>
                <a:gridCol w="208280">
                  <a:extLst>
                    <a:ext uri="{9D8B030D-6E8A-4147-A177-3AD203B41FA5}">
                      <a16:colId xmlns:a16="http://schemas.microsoft.com/office/drawing/2014/main" val="2341932810"/>
                    </a:ext>
                  </a:extLst>
                </a:gridCol>
                <a:gridCol w="208280">
                  <a:extLst>
                    <a:ext uri="{9D8B030D-6E8A-4147-A177-3AD203B41FA5}">
                      <a16:colId xmlns:a16="http://schemas.microsoft.com/office/drawing/2014/main" val="544581351"/>
                    </a:ext>
                  </a:extLst>
                </a:gridCol>
                <a:gridCol w="208280">
                  <a:extLst>
                    <a:ext uri="{9D8B030D-6E8A-4147-A177-3AD203B41FA5}">
                      <a16:colId xmlns:a16="http://schemas.microsoft.com/office/drawing/2014/main" val="2393229471"/>
                    </a:ext>
                  </a:extLst>
                </a:gridCol>
                <a:gridCol w="208280">
                  <a:extLst>
                    <a:ext uri="{9D8B030D-6E8A-4147-A177-3AD203B41FA5}">
                      <a16:colId xmlns:a16="http://schemas.microsoft.com/office/drawing/2014/main" val="3143146934"/>
                    </a:ext>
                  </a:extLst>
                </a:gridCol>
                <a:gridCol w="208280">
                  <a:extLst>
                    <a:ext uri="{9D8B030D-6E8A-4147-A177-3AD203B41FA5}">
                      <a16:colId xmlns:a16="http://schemas.microsoft.com/office/drawing/2014/main" val="4087576589"/>
                    </a:ext>
                  </a:extLst>
                </a:gridCol>
                <a:gridCol w="208280">
                  <a:extLst>
                    <a:ext uri="{9D8B030D-6E8A-4147-A177-3AD203B41FA5}">
                      <a16:colId xmlns:a16="http://schemas.microsoft.com/office/drawing/2014/main" val="3642072841"/>
                    </a:ext>
                  </a:extLst>
                </a:gridCol>
                <a:gridCol w="208280">
                  <a:extLst>
                    <a:ext uri="{9D8B030D-6E8A-4147-A177-3AD203B41FA5}">
                      <a16:colId xmlns:a16="http://schemas.microsoft.com/office/drawing/2014/main" val="467364399"/>
                    </a:ext>
                  </a:extLst>
                </a:gridCol>
                <a:gridCol w="208280">
                  <a:extLst>
                    <a:ext uri="{9D8B030D-6E8A-4147-A177-3AD203B41FA5}">
                      <a16:colId xmlns:a16="http://schemas.microsoft.com/office/drawing/2014/main" val="169881446"/>
                    </a:ext>
                  </a:extLst>
                </a:gridCol>
                <a:gridCol w="208280">
                  <a:extLst>
                    <a:ext uri="{9D8B030D-6E8A-4147-A177-3AD203B41FA5}">
                      <a16:colId xmlns:a16="http://schemas.microsoft.com/office/drawing/2014/main" val="4228310156"/>
                    </a:ext>
                  </a:extLst>
                </a:gridCol>
                <a:gridCol w="208280">
                  <a:extLst>
                    <a:ext uri="{9D8B030D-6E8A-4147-A177-3AD203B41FA5}">
                      <a16:colId xmlns:a16="http://schemas.microsoft.com/office/drawing/2014/main" val="1426294436"/>
                    </a:ext>
                  </a:extLst>
                </a:gridCol>
                <a:gridCol w="208280">
                  <a:extLst>
                    <a:ext uri="{9D8B030D-6E8A-4147-A177-3AD203B41FA5}">
                      <a16:colId xmlns:a16="http://schemas.microsoft.com/office/drawing/2014/main" val="4058467175"/>
                    </a:ext>
                  </a:extLst>
                </a:gridCol>
                <a:gridCol w="208280">
                  <a:extLst>
                    <a:ext uri="{9D8B030D-6E8A-4147-A177-3AD203B41FA5}">
                      <a16:colId xmlns:a16="http://schemas.microsoft.com/office/drawing/2014/main" val="1637859638"/>
                    </a:ext>
                  </a:extLst>
                </a:gridCol>
                <a:gridCol w="208280">
                  <a:extLst>
                    <a:ext uri="{9D8B030D-6E8A-4147-A177-3AD203B41FA5}">
                      <a16:colId xmlns:a16="http://schemas.microsoft.com/office/drawing/2014/main" val="1086384708"/>
                    </a:ext>
                  </a:extLst>
                </a:gridCol>
                <a:gridCol w="208280">
                  <a:extLst>
                    <a:ext uri="{9D8B030D-6E8A-4147-A177-3AD203B41FA5}">
                      <a16:colId xmlns:a16="http://schemas.microsoft.com/office/drawing/2014/main" val="1600899239"/>
                    </a:ext>
                  </a:extLst>
                </a:gridCol>
                <a:gridCol w="208280">
                  <a:extLst>
                    <a:ext uri="{9D8B030D-6E8A-4147-A177-3AD203B41FA5}">
                      <a16:colId xmlns:a16="http://schemas.microsoft.com/office/drawing/2014/main" val="567427652"/>
                    </a:ext>
                  </a:extLst>
                </a:gridCol>
                <a:gridCol w="208280">
                  <a:extLst>
                    <a:ext uri="{9D8B030D-6E8A-4147-A177-3AD203B41FA5}">
                      <a16:colId xmlns:a16="http://schemas.microsoft.com/office/drawing/2014/main" val="2522524946"/>
                    </a:ext>
                  </a:extLst>
                </a:gridCol>
                <a:gridCol w="208280">
                  <a:extLst>
                    <a:ext uri="{9D8B030D-6E8A-4147-A177-3AD203B41FA5}">
                      <a16:colId xmlns:a16="http://schemas.microsoft.com/office/drawing/2014/main" val="334802138"/>
                    </a:ext>
                  </a:extLst>
                </a:gridCol>
                <a:gridCol w="208280">
                  <a:extLst>
                    <a:ext uri="{9D8B030D-6E8A-4147-A177-3AD203B41FA5}">
                      <a16:colId xmlns:a16="http://schemas.microsoft.com/office/drawing/2014/main" val="3673090630"/>
                    </a:ext>
                  </a:extLst>
                </a:gridCol>
                <a:gridCol w="208280">
                  <a:extLst>
                    <a:ext uri="{9D8B030D-6E8A-4147-A177-3AD203B41FA5}">
                      <a16:colId xmlns:a16="http://schemas.microsoft.com/office/drawing/2014/main" val="3252737641"/>
                    </a:ext>
                  </a:extLst>
                </a:gridCol>
                <a:gridCol w="208280">
                  <a:extLst>
                    <a:ext uri="{9D8B030D-6E8A-4147-A177-3AD203B41FA5}">
                      <a16:colId xmlns:a16="http://schemas.microsoft.com/office/drawing/2014/main" val="386907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1373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- 2019-03-28 12:10:39 </a:t>
                      </a:r>
                      <a:r>
                        <a:rPr kumimoji="0" lang="en-US" sz="1000" b="0" i="0" u="none" strike="noStrike" kern="1200" cap="none" spc="0" normalizeH="0" baseline="0" noProof="0">
                          <a:ln>
                            <a:noFill/>
                          </a:ln>
                          <a:solidFill>
                            <a:prstClr val="black"/>
                          </a:solidFill>
                          <a:effectLst/>
                          <a:uLnTx/>
                          <a:uFillTx/>
                          <a:latin typeface="+mn-lt"/>
                          <a:ea typeface="+mn-ea"/>
                          <a:cs typeface="+mn-cs"/>
                        </a:rPr>
                        <a:t> 
 „Success in China is essential to achieve sustainable development worldwide.“, said Joe Gao, General Manager of our Chinese subsidiary, in an interview with the “Chinese Economic Information” magazine. His vision to bring BUSS forward in the Asian and Pacific markets is inspiring to witness. And we are extraordinarily happy to hear that one key element on this path is our Swiss Quality!
Read the full interview here: https://bit.ly/2FI8UOW 
#swissquality #chinesemarket #asianmarket #compounding #kneader #compounder #shanghai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https://scontent.xx.fbcdn.net/v/t1.0-9/s720x720/56381610_2263167163706668_940898030268186624_o.jpg?_nc_cat=108&amp;_nc_ht=scontent.xx&amp;oh=36b35d048afcaf1a972dbe886d9ed54f&amp;oe=5D69BA96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0581191"/>
                  </a:ext>
                </a:extLst>
              </a:tr>
            </a:tbl>
          </a:graphicData>
        </a:graphic>
      </p:graphicFrame>
      <p:sp>
        <p:nvSpPr>
          <p:cNvPr id="4" name="Text Placeholder 3">
            <a:extLst>
              <a:ext uri="{FF2B5EF4-FFF2-40B4-BE49-F238E27FC236}">
                <a16:creationId xmlns:a16="http://schemas.microsoft.com/office/drawing/2014/main" id="{ECBCE93B-5EED-4A44-8A86-0925F9BAE0A1}"/>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479622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9A9C2-89F5-4B0E-8976-C36688199D3A}"/>
              </a:ext>
            </a:extLst>
          </p:cNvPr>
          <p:cNvSpPr>
            <a:spLocks noGrp="1"/>
          </p:cNvSpPr>
          <p:nvPr>
            <p:ph type="title"/>
          </p:nvPr>
        </p:nvSpPr>
        <p:spPr/>
        <p:txBody>
          <a:bodyPr/>
          <a:lstStyle/>
          <a:p>
            <a:r>
              <a:rPr lang="en-US"/>
              <a:t>Facebook Own Posts Table | BUSS - 16 of 26</a:t>
            </a:r>
          </a:p>
        </p:txBody>
      </p:sp>
      <p:graphicFrame>
        <p:nvGraphicFramePr>
          <p:cNvPr id="5" name="Table Placeholder 4">
            <a:extLst>
              <a:ext uri="{FF2B5EF4-FFF2-40B4-BE49-F238E27FC236}">
                <a16:creationId xmlns:a16="http://schemas.microsoft.com/office/drawing/2014/main" id="{085325FA-AF7D-4756-89EB-01F23AC6A579}"/>
              </a:ext>
            </a:extLst>
          </p:cNvPr>
          <p:cNvGraphicFramePr>
            <a:graphicFrameLocks noGrp="1"/>
          </p:cNvGraphicFramePr>
          <p:nvPr>
            <p:ph type="tbl" sz="quarter" idx="13"/>
            <p:extLst>
              <p:ext uri="{D42A27DB-BD31-4B8C-83A1-F6EECF244321}">
                <p14:modId xmlns:p14="http://schemas.microsoft.com/office/powerpoint/2010/main" val="3579687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756860129"/>
                    </a:ext>
                  </a:extLst>
                </a:gridCol>
                <a:gridCol w="905255">
                  <a:extLst>
                    <a:ext uri="{9D8B030D-6E8A-4147-A177-3AD203B41FA5}">
                      <a16:colId xmlns:a16="http://schemas.microsoft.com/office/drawing/2014/main" val="2483119072"/>
                    </a:ext>
                  </a:extLst>
                </a:gridCol>
                <a:gridCol w="246888">
                  <a:extLst>
                    <a:ext uri="{9D8B030D-6E8A-4147-A177-3AD203B41FA5}">
                      <a16:colId xmlns:a16="http://schemas.microsoft.com/office/drawing/2014/main" val="1602207002"/>
                    </a:ext>
                  </a:extLst>
                </a:gridCol>
                <a:gridCol w="208280">
                  <a:extLst>
                    <a:ext uri="{9D8B030D-6E8A-4147-A177-3AD203B41FA5}">
                      <a16:colId xmlns:a16="http://schemas.microsoft.com/office/drawing/2014/main" val="868586697"/>
                    </a:ext>
                  </a:extLst>
                </a:gridCol>
                <a:gridCol w="208280">
                  <a:extLst>
                    <a:ext uri="{9D8B030D-6E8A-4147-A177-3AD203B41FA5}">
                      <a16:colId xmlns:a16="http://schemas.microsoft.com/office/drawing/2014/main" val="3726916531"/>
                    </a:ext>
                  </a:extLst>
                </a:gridCol>
                <a:gridCol w="208280">
                  <a:extLst>
                    <a:ext uri="{9D8B030D-6E8A-4147-A177-3AD203B41FA5}">
                      <a16:colId xmlns:a16="http://schemas.microsoft.com/office/drawing/2014/main" val="4033849710"/>
                    </a:ext>
                  </a:extLst>
                </a:gridCol>
                <a:gridCol w="208280">
                  <a:extLst>
                    <a:ext uri="{9D8B030D-6E8A-4147-A177-3AD203B41FA5}">
                      <a16:colId xmlns:a16="http://schemas.microsoft.com/office/drawing/2014/main" val="800928672"/>
                    </a:ext>
                  </a:extLst>
                </a:gridCol>
                <a:gridCol w="208280">
                  <a:extLst>
                    <a:ext uri="{9D8B030D-6E8A-4147-A177-3AD203B41FA5}">
                      <a16:colId xmlns:a16="http://schemas.microsoft.com/office/drawing/2014/main" val="1924119097"/>
                    </a:ext>
                  </a:extLst>
                </a:gridCol>
                <a:gridCol w="208280">
                  <a:extLst>
                    <a:ext uri="{9D8B030D-6E8A-4147-A177-3AD203B41FA5}">
                      <a16:colId xmlns:a16="http://schemas.microsoft.com/office/drawing/2014/main" val="2858765714"/>
                    </a:ext>
                  </a:extLst>
                </a:gridCol>
                <a:gridCol w="208280">
                  <a:extLst>
                    <a:ext uri="{9D8B030D-6E8A-4147-A177-3AD203B41FA5}">
                      <a16:colId xmlns:a16="http://schemas.microsoft.com/office/drawing/2014/main" val="3844228148"/>
                    </a:ext>
                  </a:extLst>
                </a:gridCol>
                <a:gridCol w="208280">
                  <a:extLst>
                    <a:ext uri="{9D8B030D-6E8A-4147-A177-3AD203B41FA5}">
                      <a16:colId xmlns:a16="http://schemas.microsoft.com/office/drawing/2014/main" val="3425163571"/>
                    </a:ext>
                  </a:extLst>
                </a:gridCol>
                <a:gridCol w="208280">
                  <a:extLst>
                    <a:ext uri="{9D8B030D-6E8A-4147-A177-3AD203B41FA5}">
                      <a16:colId xmlns:a16="http://schemas.microsoft.com/office/drawing/2014/main" val="1747083433"/>
                    </a:ext>
                  </a:extLst>
                </a:gridCol>
                <a:gridCol w="208280">
                  <a:extLst>
                    <a:ext uri="{9D8B030D-6E8A-4147-A177-3AD203B41FA5}">
                      <a16:colId xmlns:a16="http://schemas.microsoft.com/office/drawing/2014/main" val="3501676185"/>
                    </a:ext>
                  </a:extLst>
                </a:gridCol>
                <a:gridCol w="208280">
                  <a:extLst>
                    <a:ext uri="{9D8B030D-6E8A-4147-A177-3AD203B41FA5}">
                      <a16:colId xmlns:a16="http://schemas.microsoft.com/office/drawing/2014/main" val="4135602745"/>
                    </a:ext>
                  </a:extLst>
                </a:gridCol>
                <a:gridCol w="208280">
                  <a:extLst>
                    <a:ext uri="{9D8B030D-6E8A-4147-A177-3AD203B41FA5}">
                      <a16:colId xmlns:a16="http://schemas.microsoft.com/office/drawing/2014/main" val="2934731707"/>
                    </a:ext>
                  </a:extLst>
                </a:gridCol>
                <a:gridCol w="208280">
                  <a:extLst>
                    <a:ext uri="{9D8B030D-6E8A-4147-A177-3AD203B41FA5}">
                      <a16:colId xmlns:a16="http://schemas.microsoft.com/office/drawing/2014/main" val="2338473499"/>
                    </a:ext>
                  </a:extLst>
                </a:gridCol>
                <a:gridCol w="208280">
                  <a:extLst>
                    <a:ext uri="{9D8B030D-6E8A-4147-A177-3AD203B41FA5}">
                      <a16:colId xmlns:a16="http://schemas.microsoft.com/office/drawing/2014/main" val="873495290"/>
                    </a:ext>
                  </a:extLst>
                </a:gridCol>
                <a:gridCol w="208280">
                  <a:extLst>
                    <a:ext uri="{9D8B030D-6E8A-4147-A177-3AD203B41FA5}">
                      <a16:colId xmlns:a16="http://schemas.microsoft.com/office/drawing/2014/main" val="2436851143"/>
                    </a:ext>
                  </a:extLst>
                </a:gridCol>
                <a:gridCol w="208280">
                  <a:extLst>
                    <a:ext uri="{9D8B030D-6E8A-4147-A177-3AD203B41FA5}">
                      <a16:colId xmlns:a16="http://schemas.microsoft.com/office/drawing/2014/main" val="702285722"/>
                    </a:ext>
                  </a:extLst>
                </a:gridCol>
                <a:gridCol w="208280">
                  <a:extLst>
                    <a:ext uri="{9D8B030D-6E8A-4147-A177-3AD203B41FA5}">
                      <a16:colId xmlns:a16="http://schemas.microsoft.com/office/drawing/2014/main" val="3672529697"/>
                    </a:ext>
                  </a:extLst>
                </a:gridCol>
                <a:gridCol w="208280">
                  <a:extLst>
                    <a:ext uri="{9D8B030D-6E8A-4147-A177-3AD203B41FA5}">
                      <a16:colId xmlns:a16="http://schemas.microsoft.com/office/drawing/2014/main" val="3070294385"/>
                    </a:ext>
                  </a:extLst>
                </a:gridCol>
                <a:gridCol w="208280">
                  <a:extLst>
                    <a:ext uri="{9D8B030D-6E8A-4147-A177-3AD203B41FA5}">
                      <a16:colId xmlns:a16="http://schemas.microsoft.com/office/drawing/2014/main" val="208757773"/>
                    </a:ext>
                  </a:extLst>
                </a:gridCol>
                <a:gridCol w="208280">
                  <a:extLst>
                    <a:ext uri="{9D8B030D-6E8A-4147-A177-3AD203B41FA5}">
                      <a16:colId xmlns:a16="http://schemas.microsoft.com/office/drawing/2014/main" val="1360472186"/>
                    </a:ext>
                  </a:extLst>
                </a:gridCol>
                <a:gridCol w="208280">
                  <a:extLst>
                    <a:ext uri="{9D8B030D-6E8A-4147-A177-3AD203B41FA5}">
                      <a16:colId xmlns:a16="http://schemas.microsoft.com/office/drawing/2014/main" val="2098299652"/>
                    </a:ext>
                  </a:extLst>
                </a:gridCol>
                <a:gridCol w="208280">
                  <a:extLst>
                    <a:ext uri="{9D8B030D-6E8A-4147-A177-3AD203B41FA5}">
                      <a16:colId xmlns:a16="http://schemas.microsoft.com/office/drawing/2014/main" val="42176045"/>
                    </a:ext>
                  </a:extLst>
                </a:gridCol>
                <a:gridCol w="208280">
                  <a:extLst>
                    <a:ext uri="{9D8B030D-6E8A-4147-A177-3AD203B41FA5}">
                      <a16:colId xmlns:a16="http://schemas.microsoft.com/office/drawing/2014/main" val="3654419474"/>
                    </a:ext>
                  </a:extLst>
                </a:gridCol>
                <a:gridCol w="208280">
                  <a:extLst>
                    <a:ext uri="{9D8B030D-6E8A-4147-A177-3AD203B41FA5}">
                      <a16:colId xmlns:a16="http://schemas.microsoft.com/office/drawing/2014/main" val="2173398010"/>
                    </a:ext>
                  </a:extLst>
                </a:gridCol>
                <a:gridCol w="208280">
                  <a:extLst>
                    <a:ext uri="{9D8B030D-6E8A-4147-A177-3AD203B41FA5}">
                      <a16:colId xmlns:a16="http://schemas.microsoft.com/office/drawing/2014/main" val="1898279051"/>
                    </a:ext>
                  </a:extLst>
                </a:gridCol>
                <a:gridCol w="208280">
                  <a:extLst>
                    <a:ext uri="{9D8B030D-6E8A-4147-A177-3AD203B41FA5}">
                      <a16:colId xmlns:a16="http://schemas.microsoft.com/office/drawing/2014/main" val="3921188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68224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- 2019-03-19 09:49:07 </a:t>
                      </a:r>
                      <a:r>
                        <a:rPr kumimoji="0" lang="en-US" sz="1000" b="0" i="0" u="none" strike="noStrike" kern="1200" cap="none" spc="0" normalizeH="0" baseline="0" noProof="0">
                          <a:ln>
                            <a:noFill/>
                          </a:ln>
                          <a:solidFill>
                            <a:prstClr val="black"/>
                          </a:solidFill>
                          <a:effectLst/>
                          <a:uLnTx/>
                          <a:uFillTx/>
                          <a:latin typeface="+mn-lt"/>
                          <a:ea typeface="+mn-ea"/>
                          <a:cs typeface="+mn-cs"/>
                        </a:rPr>
                        <a:t> 
 Only two more days until Holi, the traditional Indian festival of colours, celebrating the arrival of spring and with it, the Colours! But there is another event that we are looking for this week: the European Coatings Show in Nuremberg! The BUSS team is waiting for you in hall 6 at our stand 232. Don’t worry, we are not planning to throw coloured powder at you. Instead we want to show you what our new compounder COMPEO will be able to do for the powder coatings industry: for example, enable an enormous number of mixing cycles at moderate and uniform shear rates for unsurpassed mixing efficiency, resulting in superior product quality!
Read more about powder coatings compounding at BUSS here: https://busscorp.com/industries/powder-coatings/
#powdercoatings #ecs2019 #compounding #compounder #compeo #buss #tradeshow #coatingsindustry #powdercoatingsindustry #efficiency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https://scontent.xx.fbcdn.net/v/t1.0-9/s720x720/54394350_2249190198437698_5924889792645955584_o.jpg?_nc_cat=102&amp;_nc_ht=scontent.xx&amp;oh=42288286e2fb5781c560a87ad8cde389&amp;oe=5D574611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30812726"/>
                  </a:ext>
                </a:extLst>
              </a:tr>
            </a:tbl>
          </a:graphicData>
        </a:graphic>
      </p:graphicFrame>
      <p:sp>
        <p:nvSpPr>
          <p:cNvPr id="4" name="Text Placeholder 3">
            <a:extLst>
              <a:ext uri="{FF2B5EF4-FFF2-40B4-BE49-F238E27FC236}">
                <a16:creationId xmlns:a16="http://schemas.microsoft.com/office/drawing/2014/main" id="{AE906DD7-2F59-47E4-9AD9-20193D36089F}"/>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244332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B3F84-2402-4457-8455-CC2D75FE4230}"/>
              </a:ext>
            </a:extLst>
          </p:cNvPr>
          <p:cNvSpPr>
            <a:spLocks noGrp="1"/>
          </p:cNvSpPr>
          <p:nvPr>
            <p:ph type="title"/>
          </p:nvPr>
        </p:nvSpPr>
        <p:spPr/>
        <p:txBody>
          <a:bodyPr/>
          <a:lstStyle/>
          <a:p>
            <a:r>
              <a:rPr lang="en-US"/>
              <a:t>Facebook Own Posts Table | BUSS - 17 of 26</a:t>
            </a:r>
          </a:p>
        </p:txBody>
      </p:sp>
      <p:graphicFrame>
        <p:nvGraphicFramePr>
          <p:cNvPr id="5" name="Table Placeholder 4">
            <a:extLst>
              <a:ext uri="{FF2B5EF4-FFF2-40B4-BE49-F238E27FC236}">
                <a16:creationId xmlns:a16="http://schemas.microsoft.com/office/drawing/2014/main" id="{1E430F22-D5B2-4681-92CE-8E6DBB8E7A97}"/>
              </a:ext>
            </a:extLst>
          </p:cNvPr>
          <p:cNvGraphicFramePr>
            <a:graphicFrameLocks noGrp="1"/>
          </p:cNvGraphicFramePr>
          <p:nvPr>
            <p:ph type="tbl" sz="quarter" idx="13"/>
            <p:extLst>
              <p:ext uri="{D42A27DB-BD31-4B8C-83A1-F6EECF244321}">
                <p14:modId xmlns:p14="http://schemas.microsoft.com/office/powerpoint/2010/main" val="2271864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067908636"/>
                    </a:ext>
                  </a:extLst>
                </a:gridCol>
                <a:gridCol w="905255">
                  <a:extLst>
                    <a:ext uri="{9D8B030D-6E8A-4147-A177-3AD203B41FA5}">
                      <a16:colId xmlns:a16="http://schemas.microsoft.com/office/drawing/2014/main" val="3189135329"/>
                    </a:ext>
                  </a:extLst>
                </a:gridCol>
                <a:gridCol w="246888">
                  <a:extLst>
                    <a:ext uri="{9D8B030D-6E8A-4147-A177-3AD203B41FA5}">
                      <a16:colId xmlns:a16="http://schemas.microsoft.com/office/drawing/2014/main" val="2995418035"/>
                    </a:ext>
                  </a:extLst>
                </a:gridCol>
                <a:gridCol w="208280">
                  <a:extLst>
                    <a:ext uri="{9D8B030D-6E8A-4147-A177-3AD203B41FA5}">
                      <a16:colId xmlns:a16="http://schemas.microsoft.com/office/drawing/2014/main" val="3395342118"/>
                    </a:ext>
                  </a:extLst>
                </a:gridCol>
                <a:gridCol w="208280">
                  <a:extLst>
                    <a:ext uri="{9D8B030D-6E8A-4147-A177-3AD203B41FA5}">
                      <a16:colId xmlns:a16="http://schemas.microsoft.com/office/drawing/2014/main" val="2719410174"/>
                    </a:ext>
                  </a:extLst>
                </a:gridCol>
                <a:gridCol w="208280">
                  <a:extLst>
                    <a:ext uri="{9D8B030D-6E8A-4147-A177-3AD203B41FA5}">
                      <a16:colId xmlns:a16="http://schemas.microsoft.com/office/drawing/2014/main" val="1331982392"/>
                    </a:ext>
                  </a:extLst>
                </a:gridCol>
                <a:gridCol w="208280">
                  <a:extLst>
                    <a:ext uri="{9D8B030D-6E8A-4147-A177-3AD203B41FA5}">
                      <a16:colId xmlns:a16="http://schemas.microsoft.com/office/drawing/2014/main" val="3672668671"/>
                    </a:ext>
                  </a:extLst>
                </a:gridCol>
                <a:gridCol w="208280">
                  <a:extLst>
                    <a:ext uri="{9D8B030D-6E8A-4147-A177-3AD203B41FA5}">
                      <a16:colId xmlns:a16="http://schemas.microsoft.com/office/drawing/2014/main" val="1737016162"/>
                    </a:ext>
                  </a:extLst>
                </a:gridCol>
                <a:gridCol w="208280">
                  <a:extLst>
                    <a:ext uri="{9D8B030D-6E8A-4147-A177-3AD203B41FA5}">
                      <a16:colId xmlns:a16="http://schemas.microsoft.com/office/drawing/2014/main" val="1943170429"/>
                    </a:ext>
                  </a:extLst>
                </a:gridCol>
                <a:gridCol w="208280">
                  <a:extLst>
                    <a:ext uri="{9D8B030D-6E8A-4147-A177-3AD203B41FA5}">
                      <a16:colId xmlns:a16="http://schemas.microsoft.com/office/drawing/2014/main" val="1897918189"/>
                    </a:ext>
                  </a:extLst>
                </a:gridCol>
                <a:gridCol w="208280">
                  <a:extLst>
                    <a:ext uri="{9D8B030D-6E8A-4147-A177-3AD203B41FA5}">
                      <a16:colId xmlns:a16="http://schemas.microsoft.com/office/drawing/2014/main" val="482549365"/>
                    </a:ext>
                  </a:extLst>
                </a:gridCol>
                <a:gridCol w="208280">
                  <a:extLst>
                    <a:ext uri="{9D8B030D-6E8A-4147-A177-3AD203B41FA5}">
                      <a16:colId xmlns:a16="http://schemas.microsoft.com/office/drawing/2014/main" val="985476999"/>
                    </a:ext>
                  </a:extLst>
                </a:gridCol>
                <a:gridCol w="208280">
                  <a:extLst>
                    <a:ext uri="{9D8B030D-6E8A-4147-A177-3AD203B41FA5}">
                      <a16:colId xmlns:a16="http://schemas.microsoft.com/office/drawing/2014/main" val="2758195634"/>
                    </a:ext>
                  </a:extLst>
                </a:gridCol>
                <a:gridCol w="208280">
                  <a:extLst>
                    <a:ext uri="{9D8B030D-6E8A-4147-A177-3AD203B41FA5}">
                      <a16:colId xmlns:a16="http://schemas.microsoft.com/office/drawing/2014/main" val="1796495310"/>
                    </a:ext>
                  </a:extLst>
                </a:gridCol>
                <a:gridCol w="208280">
                  <a:extLst>
                    <a:ext uri="{9D8B030D-6E8A-4147-A177-3AD203B41FA5}">
                      <a16:colId xmlns:a16="http://schemas.microsoft.com/office/drawing/2014/main" val="203866384"/>
                    </a:ext>
                  </a:extLst>
                </a:gridCol>
                <a:gridCol w="208280">
                  <a:extLst>
                    <a:ext uri="{9D8B030D-6E8A-4147-A177-3AD203B41FA5}">
                      <a16:colId xmlns:a16="http://schemas.microsoft.com/office/drawing/2014/main" val="3705265772"/>
                    </a:ext>
                  </a:extLst>
                </a:gridCol>
                <a:gridCol w="208280">
                  <a:extLst>
                    <a:ext uri="{9D8B030D-6E8A-4147-A177-3AD203B41FA5}">
                      <a16:colId xmlns:a16="http://schemas.microsoft.com/office/drawing/2014/main" val="3173249644"/>
                    </a:ext>
                  </a:extLst>
                </a:gridCol>
                <a:gridCol w="208280">
                  <a:extLst>
                    <a:ext uri="{9D8B030D-6E8A-4147-A177-3AD203B41FA5}">
                      <a16:colId xmlns:a16="http://schemas.microsoft.com/office/drawing/2014/main" val="539895442"/>
                    </a:ext>
                  </a:extLst>
                </a:gridCol>
                <a:gridCol w="208280">
                  <a:extLst>
                    <a:ext uri="{9D8B030D-6E8A-4147-A177-3AD203B41FA5}">
                      <a16:colId xmlns:a16="http://schemas.microsoft.com/office/drawing/2014/main" val="364877006"/>
                    </a:ext>
                  </a:extLst>
                </a:gridCol>
                <a:gridCol w="208280">
                  <a:extLst>
                    <a:ext uri="{9D8B030D-6E8A-4147-A177-3AD203B41FA5}">
                      <a16:colId xmlns:a16="http://schemas.microsoft.com/office/drawing/2014/main" val="1355147877"/>
                    </a:ext>
                  </a:extLst>
                </a:gridCol>
                <a:gridCol w="208280">
                  <a:extLst>
                    <a:ext uri="{9D8B030D-6E8A-4147-A177-3AD203B41FA5}">
                      <a16:colId xmlns:a16="http://schemas.microsoft.com/office/drawing/2014/main" val="3683399036"/>
                    </a:ext>
                  </a:extLst>
                </a:gridCol>
                <a:gridCol w="208280">
                  <a:extLst>
                    <a:ext uri="{9D8B030D-6E8A-4147-A177-3AD203B41FA5}">
                      <a16:colId xmlns:a16="http://schemas.microsoft.com/office/drawing/2014/main" val="132783987"/>
                    </a:ext>
                  </a:extLst>
                </a:gridCol>
                <a:gridCol w="208280">
                  <a:extLst>
                    <a:ext uri="{9D8B030D-6E8A-4147-A177-3AD203B41FA5}">
                      <a16:colId xmlns:a16="http://schemas.microsoft.com/office/drawing/2014/main" val="3834061760"/>
                    </a:ext>
                  </a:extLst>
                </a:gridCol>
                <a:gridCol w="208280">
                  <a:extLst>
                    <a:ext uri="{9D8B030D-6E8A-4147-A177-3AD203B41FA5}">
                      <a16:colId xmlns:a16="http://schemas.microsoft.com/office/drawing/2014/main" val="1159359692"/>
                    </a:ext>
                  </a:extLst>
                </a:gridCol>
                <a:gridCol w="208280">
                  <a:extLst>
                    <a:ext uri="{9D8B030D-6E8A-4147-A177-3AD203B41FA5}">
                      <a16:colId xmlns:a16="http://schemas.microsoft.com/office/drawing/2014/main" val="143753698"/>
                    </a:ext>
                  </a:extLst>
                </a:gridCol>
                <a:gridCol w="208280">
                  <a:extLst>
                    <a:ext uri="{9D8B030D-6E8A-4147-A177-3AD203B41FA5}">
                      <a16:colId xmlns:a16="http://schemas.microsoft.com/office/drawing/2014/main" val="2899070619"/>
                    </a:ext>
                  </a:extLst>
                </a:gridCol>
                <a:gridCol w="208280">
                  <a:extLst>
                    <a:ext uri="{9D8B030D-6E8A-4147-A177-3AD203B41FA5}">
                      <a16:colId xmlns:a16="http://schemas.microsoft.com/office/drawing/2014/main" val="2077838950"/>
                    </a:ext>
                  </a:extLst>
                </a:gridCol>
                <a:gridCol w="208280">
                  <a:extLst>
                    <a:ext uri="{9D8B030D-6E8A-4147-A177-3AD203B41FA5}">
                      <a16:colId xmlns:a16="http://schemas.microsoft.com/office/drawing/2014/main" val="372388339"/>
                    </a:ext>
                  </a:extLst>
                </a:gridCol>
                <a:gridCol w="208280">
                  <a:extLst>
                    <a:ext uri="{9D8B030D-6E8A-4147-A177-3AD203B41FA5}">
                      <a16:colId xmlns:a16="http://schemas.microsoft.com/office/drawing/2014/main" val="1447918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7637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- 2019-03-14 13:27:35 </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annouce that BUSS received the Ringier Technology Innovation Award for industrial manufacturing in plastics for our new compounder generation COMPEO. Fulfilling a long list of criteria, we are very happy to receive this award for the second time! Our general manager in Shanghai, Mr Gao Rongbao, who accepted the award last night, summed it up quite aptly: “By participating in the Ringier Technology Innovation Awards, we can learn and test whether our technological innovations are recognized by experts and the industry as motivation to move forward. In 2012, we participated in the Ringier Technology Innovation Awards with an innovative 4-flighted Kneader design and won the prize. Seven years later, we were re-elected and won with the new compounder generation COMPEO. The Ringier Technology Innovation Awards contributed to our ongoing technological innovation.” 
For more information on this, read here: https://bit.ly/2O7WxOI
#plasticsindustry #ringier #technology #innovation #innovationaward # award #ringieraward #compeo #compounder #compounding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https://scontent.xx.fbcdn.net/v/t1.0-9/s720x720/54729861_2241377645885620_3827177716025655296_o.jpg?_nc_cat=102&amp;_nc_ht=scontent.xx&amp;oh=b1a8fc0477a280520693210b03bd779b&amp;oe=5D570A9E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1248792"/>
                  </a:ext>
                </a:extLst>
              </a:tr>
            </a:tbl>
          </a:graphicData>
        </a:graphic>
      </p:graphicFrame>
      <p:sp>
        <p:nvSpPr>
          <p:cNvPr id="4" name="Text Placeholder 3">
            <a:extLst>
              <a:ext uri="{FF2B5EF4-FFF2-40B4-BE49-F238E27FC236}">
                <a16:creationId xmlns:a16="http://schemas.microsoft.com/office/drawing/2014/main" id="{05A484AE-B187-4F30-AFE2-C38FBAB6EFE2}"/>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4182768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A294A-3495-47F8-8352-474341FA049D}"/>
              </a:ext>
            </a:extLst>
          </p:cNvPr>
          <p:cNvSpPr>
            <a:spLocks noGrp="1"/>
          </p:cNvSpPr>
          <p:nvPr>
            <p:ph type="title"/>
          </p:nvPr>
        </p:nvSpPr>
        <p:spPr/>
        <p:txBody>
          <a:bodyPr/>
          <a:lstStyle/>
          <a:p>
            <a:r>
              <a:rPr lang="en-US"/>
              <a:t>Facebook Own Posts Table | BUSS - 18 of 26</a:t>
            </a:r>
          </a:p>
        </p:txBody>
      </p:sp>
      <p:graphicFrame>
        <p:nvGraphicFramePr>
          <p:cNvPr id="5" name="Table Placeholder 4">
            <a:extLst>
              <a:ext uri="{FF2B5EF4-FFF2-40B4-BE49-F238E27FC236}">
                <a16:creationId xmlns:a16="http://schemas.microsoft.com/office/drawing/2014/main" id="{15B6888A-B98C-44F6-A8D0-4B37760AEE2E}"/>
              </a:ext>
            </a:extLst>
          </p:cNvPr>
          <p:cNvGraphicFramePr>
            <a:graphicFrameLocks noGrp="1"/>
          </p:cNvGraphicFramePr>
          <p:nvPr>
            <p:ph type="tbl" sz="quarter" idx="13"/>
            <p:extLst>
              <p:ext uri="{D42A27DB-BD31-4B8C-83A1-F6EECF244321}">
                <p14:modId xmlns:p14="http://schemas.microsoft.com/office/powerpoint/2010/main" val="394797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588334372"/>
                    </a:ext>
                  </a:extLst>
                </a:gridCol>
                <a:gridCol w="905255">
                  <a:extLst>
                    <a:ext uri="{9D8B030D-6E8A-4147-A177-3AD203B41FA5}">
                      <a16:colId xmlns:a16="http://schemas.microsoft.com/office/drawing/2014/main" val="4281400868"/>
                    </a:ext>
                  </a:extLst>
                </a:gridCol>
                <a:gridCol w="246888">
                  <a:extLst>
                    <a:ext uri="{9D8B030D-6E8A-4147-A177-3AD203B41FA5}">
                      <a16:colId xmlns:a16="http://schemas.microsoft.com/office/drawing/2014/main" val="4145417911"/>
                    </a:ext>
                  </a:extLst>
                </a:gridCol>
                <a:gridCol w="208280">
                  <a:extLst>
                    <a:ext uri="{9D8B030D-6E8A-4147-A177-3AD203B41FA5}">
                      <a16:colId xmlns:a16="http://schemas.microsoft.com/office/drawing/2014/main" val="3801658750"/>
                    </a:ext>
                  </a:extLst>
                </a:gridCol>
                <a:gridCol w="208280">
                  <a:extLst>
                    <a:ext uri="{9D8B030D-6E8A-4147-A177-3AD203B41FA5}">
                      <a16:colId xmlns:a16="http://schemas.microsoft.com/office/drawing/2014/main" val="2831663213"/>
                    </a:ext>
                  </a:extLst>
                </a:gridCol>
                <a:gridCol w="208280">
                  <a:extLst>
                    <a:ext uri="{9D8B030D-6E8A-4147-A177-3AD203B41FA5}">
                      <a16:colId xmlns:a16="http://schemas.microsoft.com/office/drawing/2014/main" val="2089082721"/>
                    </a:ext>
                  </a:extLst>
                </a:gridCol>
                <a:gridCol w="208280">
                  <a:extLst>
                    <a:ext uri="{9D8B030D-6E8A-4147-A177-3AD203B41FA5}">
                      <a16:colId xmlns:a16="http://schemas.microsoft.com/office/drawing/2014/main" val="1052784715"/>
                    </a:ext>
                  </a:extLst>
                </a:gridCol>
                <a:gridCol w="208280">
                  <a:extLst>
                    <a:ext uri="{9D8B030D-6E8A-4147-A177-3AD203B41FA5}">
                      <a16:colId xmlns:a16="http://schemas.microsoft.com/office/drawing/2014/main" val="4168140666"/>
                    </a:ext>
                  </a:extLst>
                </a:gridCol>
                <a:gridCol w="208280">
                  <a:extLst>
                    <a:ext uri="{9D8B030D-6E8A-4147-A177-3AD203B41FA5}">
                      <a16:colId xmlns:a16="http://schemas.microsoft.com/office/drawing/2014/main" val="2575075863"/>
                    </a:ext>
                  </a:extLst>
                </a:gridCol>
                <a:gridCol w="208280">
                  <a:extLst>
                    <a:ext uri="{9D8B030D-6E8A-4147-A177-3AD203B41FA5}">
                      <a16:colId xmlns:a16="http://schemas.microsoft.com/office/drawing/2014/main" val="3383997858"/>
                    </a:ext>
                  </a:extLst>
                </a:gridCol>
                <a:gridCol w="208280">
                  <a:extLst>
                    <a:ext uri="{9D8B030D-6E8A-4147-A177-3AD203B41FA5}">
                      <a16:colId xmlns:a16="http://schemas.microsoft.com/office/drawing/2014/main" val="1605889366"/>
                    </a:ext>
                  </a:extLst>
                </a:gridCol>
                <a:gridCol w="208280">
                  <a:extLst>
                    <a:ext uri="{9D8B030D-6E8A-4147-A177-3AD203B41FA5}">
                      <a16:colId xmlns:a16="http://schemas.microsoft.com/office/drawing/2014/main" val="979135923"/>
                    </a:ext>
                  </a:extLst>
                </a:gridCol>
                <a:gridCol w="208280">
                  <a:extLst>
                    <a:ext uri="{9D8B030D-6E8A-4147-A177-3AD203B41FA5}">
                      <a16:colId xmlns:a16="http://schemas.microsoft.com/office/drawing/2014/main" val="1004855681"/>
                    </a:ext>
                  </a:extLst>
                </a:gridCol>
                <a:gridCol w="208280">
                  <a:extLst>
                    <a:ext uri="{9D8B030D-6E8A-4147-A177-3AD203B41FA5}">
                      <a16:colId xmlns:a16="http://schemas.microsoft.com/office/drawing/2014/main" val="2517573574"/>
                    </a:ext>
                  </a:extLst>
                </a:gridCol>
                <a:gridCol w="208280">
                  <a:extLst>
                    <a:ext uri="{9D8B030D-6E8A-4147-A177-3AD203B41FA5}">
                      <a16:colId xmlns:a16="http://schemas.microsoft.com/office/drawing/2014/main" val="3044602709"/>
                    </a:ext>
                  </a:extLst>
                </a:gridCol>
                <a:gridCol w="208280">
                  <a:extLst>
                    <a:ext uri="{9D8B030D-6E8A-4147-A177-3AD203B41FA5}">
                      <a16:colId xmlns:a16="http://schemas.microsoft.com/office/drawing/2014/main" val="3780320725"/>
                    </a:ext>
                  </a:extLst>
                </a:gridCol>
                <a:gridCol w="208280">
                  <a:extLst>
                    <a:ext uri="{9D8B030D-6E8A-4147-A177-3AD203B41FA5}">
                      <a16:colId xmlns:a16="http://schemas.microsoft.com/office/drawing/2014/main" val="576671754"/>
                    </a:ext>
                  </a:extLst>
                </a:gridCol>
                <a:gridCol w="208280">
                  <a:extLst>
                    <a:ext uri="{9D8B030D-6E8A-4147-A177-3AD203B41FA5}">
                      <a16:colId xmlns:a16="http://schemas.microsoft.com/office/drawing/2014/main" val="547974996"/>
                    </a:ext>
                  </a:extLst>
                </a:gridCol>
                <a:gridCol w="208280">
                  <a:extLst>
                    <a:ext uri="{9D8B030D-6E8A-4147-A177-3AD203B41FA5}">
                      <a16:colId xmlns:a16="http://schemas.microsoft.com/office/drawing/2014/main" val="3735537845"/>
                    </a:ext>
                  </a:extLst>
                </a:gridCol>
                <a:gridCol w="208280">
                  <a:extLst>
                    <a:ext uri="{9D8B030D-6E8A-4147-A177-3AD203B41FA5}">
                      <a16:colId xmlns:a16="http://schemas.microsoft.com/office/drawing/2014/main" val="278817673"/>
                    </a:ext>
                  </a:extLst>
                </a:gridCol>
                <a:gridCol w="208280">
                  <a:extLst>
                    <a:ext uri="{9D8B030D-6E8A-4147-A177-3AD203B41FA5}">
                      <a16:colId xmlns:a16="http://schemas.microsoft.com/office/drawing/2014/main" val="1568270709"/>
                    </a:ext>
                  </a:extLst>
                </a:gridCol>
                <a:gridCol w="208280">
                  <a:extLst>
                    <a:ext uri="{9D8B030D-6E8A-4147-A177-3AD203B41FA5}">
                      <a16:colId xmlns:a16="http://schemas.microsoft.com/office/drawing/2014/main" val="1693537390"/>
                    </a:ext>
                  </a:extLst>
                </a:gridCol>
                <a:gridCol w="208280">
                  <a:extLst>
                    <a:ext uri="{9D8B030D-6E8A-4147-A177-3AD203B41FA5}">
                      <a16:colId xmlns:a16="http://schemas.microsoft.com/office/drawing/2014/main" val="4066830116"/>
                    </a:ext>
                  </a:extLst>
                </a:gridCol>
                <a:gridCol w="208280">
                  <a:extLst>
                    <a:ext uri="{9D8B030D-6E8A-4147-A177-3AD203B41FA5}">
                      <a16:colId xmlns:a16="http://schemas.microsoft.com/office/drawing/2014/main" val="162192959"/>
                    </a:ext>
                  </a:extLst>
                </a:gridCol>
                <a:gridCol w="208280">
                  <a:extLst>
                    <a:ext uri="{9D8B030D-6E8A-4147-A177-3AD203B41FA5}">
                      <a16:colId xmlns:a16="http://schemas.microsoft.com/office/drawing/2014/main" val="2177493750"/>
                    </a:ext>
                  </a:extLst>
                </a:gridCol>
                <a:gridCol w="208280">
                  <a:extLst>
                    <a:ext uri="{9D8B030D-6E8A-4147-A177-3AD203B41FA5}">
                      <a16:colId xmlns:a16="http://schemas.microsoft.com/office/drawing/2014/main" val="2842165431"/>
                    </a:ext>
                  </a:extLst>
                </a:gridCol>
                <a:gridCol w="208280">
                  <a:extLst>
                    <a:ext uri="{9D8B030D-6E8A-4147-A177-3AD203B41FA5}">
                      <a16:colId xmlns:a16="http://schemas.microsoft.com/office/drawing/2014/main" val="3861540438"/>
                    </a:ext>
                  </a:extLst>
                </a:gridCol>
                <a:gridCol w="208280">
                  <a:extLst>
                    <a:ext uri="{9D8B030D-6E8A-4147-A177-3AD203B41FA5}">
                      <a16:colId xmlns:a16="http://schemas.microsoft.com/office/drawing/2014/main" val="241591997"/>
                    </a:ext>
                  </a:extLst>
                </a:gridCol>
                <a:gridCol w="208280">
                  <a:extLst>
                    <a:ext uri="{9D8B030D-6E8A-4147-A177-3AD203B41FA5}">
                      <a16:colId xmlns:a16="http://schemas.microsoft.com/office/drawing/2014/main" val="2765218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7432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- 2019-03-08 08:59:50 </a:t>
                      </a:r>
                      <a:r>
                        <a:rPr kumimoji="0" lang="en-US" sz="1000" b="0" i="0" u="none" strike="noStrike" kern="1200" cap="none" spc="0" normalizeH="0" baseline="0" noProof="0">
                          <a:ln>
                            <a:noFill/>
                          </a:ln>
                          <a:solidFill>
                            <a:prstClr val="black"/>
                          </a:solidFill>
                          <a:effectLst/>
                          <a:uLnTx/>
                          <a:uFillTx/>
                          <a:latin typeface="+mn-lt"/>
                          <a:ea typeface="+mn-ea"/>
                          <a:cs typeface="+mn-cs"/>
                        </a:rPr>
                        <a:t> 
 The success of BUSS can be attributed to our core competence: high quality in process engineering. The unique operating principle is the reason for the excellent mixing capabilities of our Co-Kneaders. Our head of process, Dr. François Loviat, explains the features, highlights and advantages of BUSS Kneaders. Find out, what makes our COMPEO compounding technology so different, versatile and efficient!
More about the BUSS Kneader technology here: https://busscorp.com/process-technology/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https://scontent.xx.fbcdn.net/v/t15.5256-10/s720x720/53379822_2257545821157773_8564356176261677056_n.jpg?_nc_cat=100&amp;_nc_ht=scontent.xx&amp;oh=e276f605615963a635c958a5404684d8&amp;oe=5D57CDB1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67220498"/>
                  </a:ext>
                </a:extLst>
              </a:tr>
            </a:tbl>
          </a:graphicData>
        </a:graphic>
      </p:graphicFrame>
      <p:sp>
        <p:nvSpPr>
          <p:cNvPr id="4" name="Text Placeholder 3">
            <a:extLst>
              <a:ext uri="{FF2B5EF4-FFF2-40B4-BE49-F238E27FC236}">
                <a16:creationId xmlns:a16="http://schemas.microsoft.com/office/drawing/2014/main" id="{5C915FAD-25DD-4891-84F8-28C453DADFA1}"/>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788841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F7857-7B42-4528-BC5F-2856C9E3BF87}"/>
              </a:ext>
            </a:extLst>
          </p:cNvPr>
          <p:cNvSpPr>
            <a:spLocks noGrp="1"/>
          </p:cNvSpPr>
          <p:nvPr>
            <p:ph type="title"/>
          </p:nvPr>
        </p:nvSpPr>
        <p:spPr/>
        <p:txBody>
          <a:bodyPr/>
          <a:lstStyle/>
          <a:p>
            <a:r>
              <a:rPr lang="en-US"/>
              <a:t>Facebook Own Posts Table | BUSS - 19 of 26</a:t>
            </a:r>
          </a:p>
        </p:txBody>
      </p:sp>
      <p:graphicFrame>
        <p:nvGraphicFramePr>
          <p:cNvPr id="5" name="Table Placeholder 4">
            <a:extLst>
              <a:ext uri="{FF2B5EF4-FFF2-40B4-BE49-F238E27FC236}">
                <a16:creationId xmlns:a16="http://schemas.microsoft.com/office/drawing/2014/main" id="{A6E384F3-024E-4899-8D93-0D2EA196720F}"/>
              </a:ext>
            </a:extLst>
          </p:cNvPr>
          <p:cNvGraphicFramePr>
            <a:graphicFrameLocks noGrp="1"/>
          </p:cNvGraphicFramePr>
          <p:nvPr>
            <p:ph type="tbl" sz="quarter" idx="13"/>
            <p:extLst>
              <p:ext uri="{D42A27DB-BD31-4B8C-83A1-F6EECF244321}">
                <p14:modId xmlns:p14="http://schemas.microsoft.com/office/powerpoint/2010/main" val="1577336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599474111"/>
                    </a:ext>
                  </a:extLst>
                </a:gridCol>
                <a:gridCol w="905255">
                  <a:extLst>
                    <a:ext uri="{9D8B030D-6E8A-4147-A177-3AD203B41FA5}">
                      <a16:colId xmlns:a16="http://schemas.microsoft.com/office/drawing/2014/main" val="2549891587"/>
                    </a:ext>
                  </a:extLst>
                </a:gridCol>
                <a:gridCol w="246888">
                  <a:extLst>
                    <a:ext uri="{9D8B030D-6E8A-4147-A177-3AD203B41FA5}">
                      <a16:colId xmlns:a16="http://schemas.microsoft.com/office/drawing/2014/main" val="2469862715"/>
                    </a:ext>
                  </a:extLst>
                </a:gridCol>
                <a:gridCol w="208280">
                  <a:extLst>
                    <a:ext uri="{9D8B030D-6E8A-4147-A177-3AD203B41FA5}">
                      <a16:colId xmlns:a16="http://schemas.microsoft.com/office/drawing/2014/main" val="4041046146"/>
                    </a:ext>
                  </a:extLst>
                </a:gridCol>
                <a:gridCol w="208280">
                  <a:extLst>
                    <a:ext uri="{9D8B030D-6E8A-4147-A177-3AD203B41FA5}">
                      <a16:colId xmlns:a16="http://schemas.microsoft.com/office/drawing/2014/main" val="4018517817"/>
                    </a:ext>
                  </a:extLst>
                </a:gridCol>
                <a:gridCol w="208280">
                  <a:extLst>
                    <a:ext uri="{9D8B030D-6E8A-4147-A177-3AD203B41FA5}">
                      <a16:colId xmlns:a16="http://schemas.microsoft.com/office/drawing/2014/main" val="1951287980"/>
                    </a:ext>
                  </a:extLst>
                </a:gridCol>
                <a:gridCol w="208280">
                  <a:extLst>
                    <a:ext uri="{9D8B030D-6E8A-4147-A177-3AD203B41FA5}">
                      <a16:colId xmlns:a16="http://schemas.microsoft.com/office/drawing/2014/main" val="3616522227"/>
                    </a:ext>
                  </a:extLst>
                </a:gridCol>
                <a:gridCol w="208280">
                  <a:extLst>
                    <a:ext uri="{9D8B030D-6E8A-4147-A177-3AD203B41FA5}">
                      <a16:colId xmlns:a16="http://schemas.microsoft.com/office/drawing/2014/main" val="75194845"/>
                    </a:ext>
                  </a:extLst>
                </a:gridCol>
                <a:gridCol w="208280">
                  <a:extLst>
                    <a:ext uri="{9D8B030D-6E8A-4147-A177-3AD203B41FA5}">
                      <a16:colId xmlns:a16="http://schemas.microsoft.com/office/drawing/2014/main" val="101959634"/>
                    </a:ext>
                  </a:extLst>
                </a:gridCol>
                <a:gridCol w="208280">
                  <a:extLst>
                    <a:ext uri="{9D8B030D-6E8A-4147-A177-3AD203B41FA5}">
                      <a16:colId xmlns:a16="http://schemas.microsoft.com/office/drawing/2014/main" val="352762118"/>
                    </a:ext>
                  </a:extLst>
                </a:gridCol>
                <a:gridCol w="208280">
                  <a:extLst>
                    <a:ext uri="{9D8B030D-6E8A-4147-A177-3AD203B41FA5}">
                      <a16:colId xmlns:a16="http://schemas.microsoft.com/office/drawing/2014/main" val="1415101450"/>
                    </a:ext>
                  </a:extLst>
                </a:gridCol>
                <a:gridCol w="208280">
                  <a:extLst>
                    <a:ext uri="{9D8B030D-6E8A-4147-A177-3AD203B41FA5}">
                      <a16:colId xmlns:a16="http://schemas.microsoft.com/office/drawing/2014/main" val="1570475529"/>
                    </a:ext>
                  </a:extLst>
                </a:gridCol>
                <a:gridCol w="208280">
                  <a:extLst>
                    <a:ext uri="{9D8B030D-6E8A-4147-A177-3AD203B41FA5}">
                      <a16:colId xmlns:a16="http://schemas.microsoft.com/office/drawing/2014/main" val="3043416514"/>
                    </a:ext>
                  </a:extLst>
                </a:gridCol>
                <a:gridCol w="208280">
                  <a:extLst>
                    <a:ext uri="{9D8B030D-6E8A-4147-A177-3AD203B41FA5}">
                      <a16:colId xmlns:a16="http://schemas.microsoft.com/office/drawing/2014/main" val="4000446105"/>
                    </a:ext>
                  </a:extLst>
                </a:gridCol>
                <a:gridCol w="208280">
                  <a:extLst>
                    <a:ext uri="{9D8B030D-6E8A-4147-A177-3AD203B41FA5}">
                      <a16:colId xmlns:a16="http://schemas.microsoft.com/office/drawing/2014/main" val="1483261394"/>
                    </a:ext>
                  </a:extLst>
                </a:gridCol>
                <a:gridCol w="208280">
                  <a:extLst>
                    <a:ext uri="{9D8B030D-6E8A-4147-A177-3AD203B41FA5}">
                      <a16:colId xmlns:a16="http://schemas.microsoft.com/office/drawing/2014/main" val="3311208628"/>
                    </a:ext>
                  </a:extLst>
                </a:gridCol>
                <a:gridCol w="208280">
                  <a:extLst>
                    <a:ext uri="{9D8B030D-6E8A-4147-A177-3AD203B41FA5}">
                      <a16:colId xmlns:a16="http://schemas.microsoft.com/office/drawing/2014/main" val="419874930"/>
                    </a:ext>
                  </a:extLst>
                </a:gridCol>
                <a:gridCol w="208280">
                  <a:extLst>
                    <a:ext uri="{9D8B030D-6E8A-4147-A177-3AD203B41FA5}">
                      <a16:colId xmlns:a16="http://schemas.microsoft.com/office/drawing/2014/main" val="2765718987"/>
                    </a:ext>
                  </a:extLst>
                </a:gridCol>
                <a:gridCol w="208280">
                  <a:extLst>
                    <a:ext uri="{9D8B030D-6E8A-4147-A177-3AD203B41FA5}">
                      <a16:colId xmlns:a16="http://schemas.microsoft.com/office/drawing/2014/main" val="345865166"/>
                    </a:ext>
                  </a:extLst>
                </a:gridCol>
                <a:gridCol w="208280">
                  <a:extLst>
                    <a:ext uri="{9D8B030D-6E8A-4147-A177-3AD203B41FA5}">
                      <a16:colId xmlns:a16="http://schemas.microsoft.com/office/drawing/2014/main" val="258203069"/>
                    </a:ext>
                  </a:extLst>
                </a:gridCol>
                <a:gridCol w="208280">
                  <a:extLst>
                    <a:ext uri="{9D8B030D-6E8A-4147-A177-3AD203B41FA5}">
                      <a16:colId xmlns:a16="http://schemas.microsoft.com/office/drawing/2014/main" val="1841584828"/>
                    </a:ext>
                  </a:extLst>
                </a:gridCol>
                <a:gridCol w="208280">
                  <a:extLst>
                    <a:ext uri="{9D8B030D-6E8A-4147-A177-3AD203B41FA5}">
                      <a16:colId xmlns:a16="http://schemas.microsoft.com/office/drawing/2014/main" val="1632178683"/>
                    </a:ext>
                  </a:extLst>
                </a:gridCol>
                <a:gridCol w="208280">
                  <a:extLst>
                    <a:ext uri="{9D8B030D-6E8A-4147-A177-3AD203B41FA5}">
                      <a16:colId xmlns:a16="http://schemas.microsoft.com/office/drawing/2014/main" val="3661331906"/>
                    </a:ext>
                  </a:extLst>
                </a:gridCol>
                <a:gridCol w="208280">
                  <a:extLst>
                    <a:ext uri="{9D8B030D-6E8A-4147-A177-3AD203B41FA5}">
                      <a16:colId xmlns:a16="http://schemas.microsoft.com/office/drawing/2014/main" val="1073425243"/>
                    </a:ext>
                  </a:extLst>
                </a:gridCol>
                <a:gridCol w="208280">
                  <a:extLst>
                    <a:ext uri="{9D8B030D-6E8A-4147-A177-3AD203B41FA5}">
                      <a16:colId xmlns:a16="http://schemas.microsoft.com/office/drawing/2014/main" val="789716744"/>
                    </a:ext>
                  </a:extLst>
                </a:gridCol>
                <a:gridCol w="208280">
                  <a:extLst>
                    <a:ext uri="{9D8B030D-6E8A-4147-A177-3AD203B41FA5}">
                      <a16:colId xmlns:a16="http://schemas.microsoft.com/office/drawing/2014/main" val="2032028264"/>
                    </a:ext>
                  </a:extLst>
                </a:gridCol>
                <a:gridCol w="208280">
                  <a:extLst>
                    <a:ext uri="{9D8B030D-6E8A-4147-A177-3AD203B41FA5}">
                      <a16:colId xmlns:a16="http://schemas.microsoft.com/office/drawing/2014/main" val="1862296960"/>
                    </a:ext>
                  </a:extLst>
                </a:gridCol>
                <a:gridCol w="208280">
                  <a:extLst>
                    <a:ext uri="{9D8B030D-6E8A-4147-A177-3AD203B41FA5}">
                      <a16:colId xmlns:a16="http://schemas.microsoft.com/office/drawing/2014/main" val="3819717722"/>
                    </a:ext>
                  </a:extLst>
                </a:gridCol>
                <a:gridCol w="208280">
                  <a:extLst>
                    <a:ext uri="{9D8B030D-6E8A-4147-A177-3AD203B41FA5}">
                      <a16:colId xmlns:a16="http://schemas.microsoft.com/office/drawing/2014/main" val="3270716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6830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- 2019-02-27 09:55:04 </a:t>
                      </a:r>
                      <a:r>
                        <a:rPr kumimoji="0" lang="en-US" sz="1000" b="0" i="0" u="none" strike="noStrike" kern="1200" cap="none" spc="0" normalizeH="0" baseline="0" noProof="0">
                          <a:ln>
                            <a:noFill/>
                          </a:ln>
                          <a:solidFill>
                            <a:prstClr val="black"/>
                          </a:solidFill>
                          <a:effectLst/>
                          <a:uLnTx/>
                          <a:uFillTx/>
                          <a:latin typeface="+mn-lt"/>
                          <a:ea typeface="+mn-ea"/>
                          <a:cs typeface="+mn-cs"/>
                        </a:rPr>
                        <a:t> 
 The use of rubber dates back to the Ancient Mesoamericans, as early as 1600 BC. It took almost 3500 years for rubber to become known in Western society. With the growing demand from the automotive industry, rubber compounding technology became increasingly more important for the rubber and elastomer industry. With precise temperature control, the ability to mix high proportions of filler and to inject liquid ingredients, the BUSS rubber compounding technology is ideal for a wide range of elastomers application fields. Even though, rubber has been known and utilized for more than 3600 years, we at BUSS are still constantly adapting and developing our compounding technology to optimally serve the elastomers market.
From the 05th to the 7th of March, our BUSS team welcomes customers, business partners and interested partners to explore the BUSS Kneader technology for rubber compounds at the Tire Technology Expo in Hamburg!
Find out more about rubber compounding at BUSS here: https://busscorp.com/industries/rubber-compounds/
#compounding #compound #compounder #rubber #rubbercompound #elastomer #elastomercompounding #tiretechnologyexpo #tireindustry #automotive #automotiveindustry #tires #waterproof #buss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https://scontent.xx.fbcdn.net/v/t1.0-9/s720x720/52850010_2219447984745253_6569377037302104064_o.jpg?_nc_cat=109&amp;_nc_ht=scontent.xx&amp;oh=b2a0a82ba0d79268c27bddcd429a56d1&amp;oe=5D59E87E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9584740"/>
                  </a:ext>
                </a:extLst>
              </a:tr>
            </a:tbl>
          </a:graphicData>
        </a:graphic>
      </p:graphicFrame>
      <p:sp>
        <p:nvSpPr>
          <p:cNvPr id="4" name="Text Placeholder 3">
            <a:extLst>
              <a:ext uri="{FF2B5EF4-FFF2-40B4-BE49-F238E27FC236}">
                <a16:creationId xmlns:a16="http://schemas.microsoft.com/office/drawing/2014/main" id="{7DC01365-4B9F-4301-BF23-1FD230A40059}"/>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830508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120AD-7696-4A01-B47F-7A8B237C6A9E}"/>
              </a:ext>
            </a:extLst>
          </p:cNvPr>
          <p:cNvSpPr>
            <a:spLocks noGrp="1"/>
          </p:cNvSpPr>
          <p:nvPr>
            <p:ph type="title"/>
          </p:nvPr>
        </p:nvSpPr>
        <p:spPr/>
        <p:txBody>
          <a:bodyPr/>
          <a:lstStyle/>
          <a:p>
            <a:r>
              <a:rPr lang="en-US"/>
              <a:t>Facebook Own Posts Table | BUSS - 20 of 26</a:t>
            </a:r>
          </a:p>
        </p:txBody>
      </p:sp>
      <p:graphicFrame>
        <p:nvGraphicFramePr>
          <p:cNvPr id="5" name="Table Placeholder 4">
            <a:extLst>
              <a:ext uri="{FF2B5EF4-FFF2-40B4-BE49-F238E27FC236}">
                <a16:creationId xmlns:a16="http://schemas.microsoft.com/office/drawing/2014/main" id="{E4973500-A139-4D7E-8A7E-507C14D67C37}"/>
              </a:ext>
            </a:extLst>
          </p:cNvPr>
          <p:cNvGraphicFramePr>
            <a:graphicFrameLocks noGrp="1"/>
          </p:cNvGraphicFramePr>
          <p:nvPr>
            <p:ph type="tbl" sz="quarter" idx="13"/>
            <p:extLst>
              <p:ext uri="{D42A27DB-BD31-4B8C-83A1-F6EECF244321}">
                <p14:modId xmlns:p14="http://schemas.microsoft.com/office/powerpoint/2010/main" val="1035876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97872585"/>
                    </a:ext>
                  </a:extLst>
                </a:gridCol>
                <a:gridCol w="905255">
                  <a:extLst>
                    <a:ext uri="{9D8B030D-6E8A-4147-A177-3AD203B41FA5}">
                      <a16:colId xmlns:a16="http://schemas.microsoft.com/office/drawing/2014/main" val="843887213"/>
                    </a:ext>
                  </a:extLst>
                </a:gridCol>
                <a:gridCol w="246888">
                  <a:extLst>
                    <a:ext uri="{9D8B030D-6E8A-4147-A177-3AD203B41FA5}">
                      <a16:colId xmlns:a16="http://schemas.microsoft.com/office/drawing/2014/main" val="1973477790"/>
                    </a:ext>
                  </a:extLst>
                </a:gridCol>
                <a:gridCol w="208280">
                  <a:extLst>
                    <a:ext uri="{9D8B030D-6E8A-4147-A177-3AD203B41FA5}">
                      <a16:colId xmlns:a16="http://schemas.microsoft.com/office/drawing/2014/main" val="522323749"/>
                    </a:ext>
                  </a:extLst>
                </a:gridCol>
                <a:gridCol w="208280">
                  <a:extLst>
                    <a:ext uri="{9D8B030D-6E8A-4147-A177-3AD203B41FA5}">
                      <a16:colId xmlns:a16="http://schemas.microsoft.com/office/drawing/2014/main" val="877711774"/>
                    </a:ext>
                  </a:extLst>
                </a:gridCol>
                <a:gridCol w="208280">
                  <a:extLst>
                    <a:ext uri="{9D8B030D-6E8A-4147-A177-3AD203B41FA5}">
                      <a16:colId xmlns:a16="http://schemas.microsoft.com/office/drawing/2014/main" val="101814246"/>
                    </a:ext>
                  </a:extLst>
                </a:gridCol>
                <a:gridCol w="208280">
                  <a:extLst>
                    <a:ext uri="{9D8B030D-6E8A-4147-A177-3AD203B41FA5}">
                      <a16:colId xmlns:a16="http://schemas.microsoft.com/office/drawing/2014/main" val="1551081975"/>
                    </a:ext>
                  </a:extLst>
                </a:gridCol>
                <a:gridCol w="208280">
                  <a:extLst>
                    <a:ext uri="{9D8B030D-6E8A-4147-A177-3AD203B41FA5}">
                      <a16:colId xmlns:a16="http://schemas.microsoft.com/office/drawing/2014/main" val="1911666808"/>
                    </a:ext>
                  </a:extLst>
                </a:gridCol>
                <a:gridCol w="208280">
                  <a:extLst>
                    <a:ext uri="{9D8B030D-6E8A-4147-A177-3AD203B41FA5}">
                      <a16:colId xmlns:a16="http://schemas.microsoft.com/office/drawing/2014/main" val="53696221"/>
                    </a:ext>
                  </a:extLst>
                </a:gridCol>
                <a:gridCol w="208280">
                  <a:extLst>
                    <a:ext uri="{9D8B030D-6E8A-4147-A177-3AD203B41FA5}">
                      <a16:colId xmlns:a16="http://schemas.microsoft.com/office/drawing/2014/main" val="524150709"/>
                    </a:ext>
                  </a:extLst>
                </a:gridCol>
                <a:gridCol w="208280">
                  <a:extLst>
                    <a:ext uri="{9D8B030D-6E8A-4147-A177-3AD203B41FA5}">
                      <a16:colId xmlns:a16="http://schemas.microsoft.com/office/drawing/2014/main" val="922633877"/>
                    </a:ext>
                  </a:extLst>
                </a:gridCol>
                <a:gridCol w="208280">
                  <a:extLst>
                    <a:ext uri="{9D8B030D-6E8A-4147-A177-3AD203B41FA5}">
                      <a16:colId xmlns:a16="http://schemas.microsoft.com/office/drawing/2014/main" val="3285236171"/>
                    </a:ext>
                  </a:extLst>
                </a:gridCol>
                <a:gridCol w="208280">
                  <a:extLst>
                    <a:ext uri="{9D8B030D-6E8A-4147-A177-3AD203B41FA5}">
                      <a16:colId xmlns:a16="http://schemas.microsoft.com/office/drawing/2014/main" val="1613484977"/>
                    </a:ext>
                  </a:extLst>
                </a:gridCol>
                <a:gridCol w="208280">
                  <a:extLst>
                    <a:ext uri="{9D8B030D-6E8A-4147-A177-3AD203B41FA5}">
                      <a16:colId xmlns:a16="http://schemas.microsoft.com/office/drawing/2014/main" val="544036482"/>
                    </a:ext>
                  </a:extLst>
                </a:gridCol>
                <a:gridCol w="208280">
                  <a:extLst>
                    <a:ext uri="{9D8B030D-6E8A-4147-A177-3AD203B41FA5}">
                      <a16:colId xmlns:a16="http://schemas.microsoft.com/office/drawing/2014/main" val="1771564142"/>
                    </a:ext>
                  </a:extLst>
                </a:gridCol>
                <a:gridCol w="208280">
                  <a:extLst>
                    <a:ext uri="{9D8B030D-6E8A-4147-A177-3AD203B41FA5}">
                      <a16:colId xmlns:a16="http://schemas.microsoft.com/office/drawing/2014/main" val="3829493985"/>
                    </a:ext>
                  </a:extLst>
                </a:gridCol>
                <a:gridCol w="208280">
                  <a:extLst>
                    <a:ext uri="{9D8B030D-6E8A-4147-A177-3AD203B41FA5}">
                      <a16:colId xmlns:a16="http://schemas.microsoft.com/office/drawing/2014/main" val="2932088228"/>
                    </a:ext>
                  </a:extLst>
                </a:gridCol>
                <a:gridCol w="208280">
                  <a:extLst>
                    <a:ext uri="{9D8B030D-6E8A-4147-A177-3AD203B41FA5}">
                      <a16:colId xmlns:a16="http://schemas.microsoft.com/office/drawing/2014/main" val="2508478356"/>
                    </a:ext>
                  </a:extLst>
                </a:gridCol>
                <a:gridCol w="208280">
                  <a:extLst>
                    <a:ext uri="{9D8B030D-6E8A-4147-A177-3AD203B41FA5}">
                      <a16:colId xmlns:a16="http://schemas.microsoft.com/office/drawing/2014/main" val="355598968"/>
                    </a:ext>
                  </a:extLst>
                </a:gridCol>
                <a:gridCol w="208280">
                  <a:extLst>
                    <a:ext uri="{9D8B030D-6E8A-4147-A177-3AD203B41FA5}">
                      <a16:colId xmlns:a16="http://schemas.microsoft.com/office/drawing/2014/main" val="1319169809"/>
                    </a:ext>
                  </a:extLst>
                </a:gridCol>
                <a:gridCol w="208280">
                  <a:extLst>
                    <a:ext uri="{9D8B030D-6E8A-4147-A177-3AD203B41FA5}">
                      <a16:colId xmlns:a16="http://schemas.microsoft.com/office/drawing/2014/main" val="4036565276"/>
                    </a:ext>
                  </a:extLst>
                </a:gridCol>
                <a:gridCol w="208280">
                  <a:extLst>
                    <a:ext uri="{9D8B030D-6E8A-4147-A177-3AD203B41FA5}">
                      <a16:colId xmlns:a16="http://schemas.microsoft.com/office/drawing/2014/main" val="181795575"/>
                    </a:ext>
                  </a:extLst>
                </a:gridCol>
                <a:gridCol w="208280">
                  <a:extLst>
                    <a:ext uri="{9D8B030D-6E8A-4147-A177-3AD203B41FA5}">
                      <a16:colId xmlns:a16="http://schemas.microsoft.com/office/drawing/2014/main" val="3737466085"/>
                    </a:ext>
                  </a:extLst>
                </a:gridCol>
                <a:gridCol w="208280">
                  <a:extLst>
                    <a:ext uri="{9D8B030D-6E8A-4147-A177-3AD203B41FA5}">
                      <a16:colId xmlns:a16="http://schemas.microsoft.com/office/drawing/2014/main" val="954304340"/>
                    </a:ext>
                  </a:extLst>
                </a:gridCol>
                <a:gridCol w="208280">
                  <a:extLst>
                    <a:ext uri="{9D8B030D-6E8A-4147-A177-3AD203B41FA5}">
                      <a16:colId xmlns:a16="http://schemas.microsoft.com/office/drawing/2014/main" val="3699523388"/>
                    </a:ext>
                  </a:extLst>
                </a:gridCol>
                <a:gridCol w="208280">
                  <a:extLst>
                    <a:ext uri="{9D8B030D-6E8A-4147-A177-3AD203B41FA5}">
                      <a16:colId xmlns:a16="http://schemas.microsoft.com/office/drawing/2014/main" val="2969662827"/>
                    </a:ext>
                  </a:extLst>
                </a:gridCol>
                <a:gridCol w="208280">
                  <a:extLst>
                    <a:ext uri="{9D8B030D-6E8A-4147-A177-3AD203B41FA5}">
                      <a16:colId xmlns:a16="http://schemas.microsoft.com/office/drawing/2014/main" val="3616426843"/>
                    </a:ext>
                  </a:extLst>
                </a:gridCol>
                <a:gridCol w="208280">
                  <a:extLst>
                    <a:ext uri="{9D8B030D-6E8A-4147-A177-3AD203B41FA5}">
                      <a16:colId xmlns:a16="http://schemas.microsoft.com/office/drawing/2014/main" val="2872957138"/>
                    </a:ext>
                  </a:extLst>
                </a:gridCol>
                <a:gridCol w="208280">
                  <a:extLst>
                    <a:ext uri="{9D8B030D-6E8A-4147-A177-3AD203B41FA5}">
                      <a16:colId xmlns:a16="http://schemas.microsoft.com/office/drawing/2014/main" val="448515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1241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- 2019-02-20 10:39:04 </a:t>
                      </a:r>
                      <a:r>
                        <a:rPr kumimoji="0" lang="en-US" sz="1000" b="0" i="0" u="none" strike="noStrike" kern="1200" cap="none" spc="0" normalizeH="0" baseline="0" noProof="0">
                          <a:ln>
                            <a:noFill/>
                          </a:ln>
                          <a:solidFill>
                            <a:prstClr val="black"/>
                          </a:solidFill>
                          <a:effectLst/>
                          <a:uLnTx/>
                          <a:uFillTx/>
                          <a:latin typeface="+mn-lt"/>
                          <a:ea typeface="+mn-ea"/>
                          <a:cs typeface="+mn-cs"/>
                        </a:rPr>
                        <a:t> 
 It’s a well-known fact that a company is only as good as its people. Active around the globe, with high standards in engineering, quality and service, BUSS needs open-minded, competent employees. Furthermore, working at BUSS comes with great opportunities. We are steadily growing on an international scale. Learn more about working at BUSS from Dr. Philip Nising, CEO and President of BUSS:
#compounding #compound #compounder #working #employees #company #buss #compeo #international #china #asia
More about working at BUSS here: https://busscorp.com/about-us/careers/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https://scontent.xx.fbcdn.net/v/t15.13418-10/s720x720/52250970_304085000308240_452641711357689856_n.jpg?_nc_cat=109&amp;_nc_ht=scontent.xx&amp;oh=c963aa3a5f728773a69fa185a4b9b0b5&amp;oe=5D687155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2160890"/>
                  </a:ext>
                </a:extLst>
              </a:tr>
            </a:tbl>
          </a:graphicData>
        </a:graphic>
      </p:graphicFrame>
      <p:sp>
        <p:nvSpPr>
          <p:cNvPr id="4" name="Text Placeholder 3">
            <a:extLst>
              <a:ext uri="{FF2B5EF4-FFF2-40B4-BE49-F238E27FC236}">
                <a16:creationId xmlns:a16="http://schemas.microsoft.com/office/drawing/2014/main" id="{583DDC15-AC6D-49F1-A02C-13B59F296780}"/>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753748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A7464-4783-434B-B81B-EAB83E69726F}"/>
              </a:ext>
            </a:extLst>
          </p:cNvPr>
          <p:cNvSpPr>
            <a:spLocks noGrp="1"/>
          </p:cNvSpPr>
          <p:nvPr>
            <p:ph type="title"/>
          </p:nvPr>
        </p:nvSpPr>
        <p:spPr/>
        <p:txBody>
          <a:bodyPr/>
          <a:lstStyle/>
          <a:p>
            <a:r>
              <a:rPr lang="en-US"/>
              <a:t>Facebook Own Posts Table | BUSS - 21 of 26</a:t>
            </a:r>
          </a:p>
        </p:txBody>
      </p:sp>
      <p:graphicFrame>
        <p:nvGraphicFramePr>
          <p:cNvPr id="5" name="Table Placeholder 4">
            <a:extLst>
              <a:ext uri="{FF2B5EF4-FFF2-40B4-BE49-F238E27FC236}">
                <a16:creationId xmlns:a16="http://schemas.microsoft.com/office/drawing/2014/main" id="{A3896E13-4DE5-40B8-852E-C6740C680E54}"/>
              </a:ext>
            </a:extLst>
          </p:cNvPr>
          <p:cNvGraphicFramePr>
            <a:graphicFrameLocks noGrp="1"/>
          </p:cNvGraphicFramePr>
          <p:nvPr>
            <p:ph type="tbl" sz="quarter" idx="13"/>
            <p:extLst>
              <p:ext uri="{D42A27DB-BD31-4B8C-83A1-F6EECF244321}">
                <p14:modId xmlns:p14="http://schemas.microsoft.com/office/powerpoint/2010/main" val="238415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954664739"/>
                    </a:ext>
                  </a:extLst>
                </a:gridCol>
                <a:gridCol w="905255">
                  <a:extLst>
                    <a:ext uri="{9D8B030D-6E8A-4147-A177-3AD203B41FA5}">
                      <a16:colId xmlns:a16="http://schemas.microsoft.com/office/drawing/2014/main" val="3638289222"/>
                    </a:ext>
                  </a:extLst>
                </a:gridCol>
                <a:gridCol w="246888">
                  <a:extLst>
                    <a:ext uri="{9D8B030D-6E8A-4147-A177-3AD203B41FA5}">
                      <a16:colId xmlns:a16="http://schemas.microsoft.com/office/drawing/2014/main" val="1655897089"/>
                    </a:ext>
                  </a:extLst>
                </a:gridCol>
                <a:gridCol w="208280">
                  <a:extLst>
                    <a:ext uri="{9D8B030D-6E8A-4147-A177-3AD203B41FA5}">
                      <a16:colId xmlns:a16="http://schemas.microsoft.com/office/drawing/2014/main" val="881044106"/>
                    </a:ext>
                  </a:extLst>
                </a:gridCol>
                <a:gridCol w="208280">
                  <a:extLst>
                    <a:ext uri="{9D8B030D-6E8A-4147-A177-3AD203B41FA5}">
                      <a16:colId xmlns:a16="http://schemas.microsoft.com/office/drawing/2014/main" val="3322526394"/>
                    </a:ext>
                  </a:extLst>
                </a:gridCol>
                <a:gridCol w="208280">
                  <a:extLst>
                    <a:ext uri="{9D8B030D-6E8A-4147-A177-3AD203B41FA5}">
                      <a16:colId xmlns:a16="http://schemas.microsoft.com/office/drawing/2014/main" val="3566442944"/>
                    </a:ext>
                  </a:extLst>
                </a:gridCol>
                <a:gridCol w="208280">
                  <a:extLst>
                    <a:ext uri="{9D8B030D-6E8A-4147-A177-3AD203B41FA5}">
                      <a16:colId xmlns:a16="http://schemas.microsoft.com/office/drawing/2014/main" val="215833798"/>
                    </a:ext>
                  </a:extLst>
                </a:gridCol>
                <a:gridCol w="208280">
                  <a:extLst>
                    <a:ext uri="{9D8B030D-6E8A-4147-A177-3AD203B41FA5}">
                      <a16:colId xmlns:a16="http://schemas.microsoft.com/office/drawing/2014/main" val="859897661"/>
                    </a:ext>
                  </a:extLst>
                </a:gridCol>
                <a:gridCol w="208280">
                  <a:extLst>
                    <a:ext uri="{9D8B030D-6E8A-4147-A177-3AD203B41FA5}">
                      <a16:colId xmlns:a16="http://schemas.microsoft.com/office/drawing/2014/main" val="2013632418"/>
                    </a:ext>
                  </a:extLst>
                </a:gridCol>
                <a:gridCol w="208280">
                  <a:extLst>
                    <a:ext uri="{9D8B030D-6E8A-4147-A177-3AD203B41FA5}">
                      <a16:colId xmlns:a16="http://schemas.microsoft.com/office/drawing/2014/main" val="3669434902"/>
                    </a:ext>
                  </a:extLst>
                </a:gridCol>
                <a:gridCol w="208280">
                  <a:extLst>
                    <a:ext uri="{9D8B030D-6E8A-4147-A177-3AD203B41FA5}">
                      <a16:colId xmlns:a16="http://schemas.microsoft.com/office/drawing/2014/main" val="4028247638"/>
                    </a:ext>
                  </a:extLst>
                </a:gridCol>
                <a:gridCol w="208280">
                  <a:extLst>
                    <a:ext uri="{9D8B030D-6E8A-4147-A177-3AD203B41FA5}">
                      <a16:colId xmlns:a16="http://schemas.microsoft.com/office/drawing/2014/main" val="1263879915"/>
                    </a:ext>
                  </a:extLst>
                </a:gridCol>
                <a:gridCol w="208280">
                  <a:extLst>
                    <a:ext uri="{9D8B030D-6E8A-4147-A177-3AD203B41FA5}">
                      <a16:colId xmlns:a16="http://schemas.microsoft.com/office/drawing/2014/main" val="156748946"/>
                    </a:ext>
                  </a:extLst>
                </a:gridCol>
                <a:gridCol w="208280">
                  <a:extLst>
                    <a:ext uri="{9D8B030D-6E8A-4147-A177-3AD203B41FA5}">
                      <a16:colId xmlns:a16="http://schemas.microsoft.com/office/drawing/2014/main" val="1442278116"/>
                    </a:ext>
                  </a:extLst>
                </a:gridCol>
                <a:gridCol w="208280">
                  <a:extLst>
                    <a:ext uri="{9D8B030D-6E8A-4147-A177-3AD203B41FA5}">
                      <a16:colId xmlns:a16="http://schemas.microsoft.com/office/drawing/2014/main" val="2274577029"/>
                    </a:ext>
                  </a:extLst>
                </a:gridCol>
                <a:gridCol w="208280">
                  <a:extLst>
                    <a:ext uri="{9D8B030D-6E8A-4147-A177-3AD203B41FA5}">
                      <a16:colId xmlns:a16="http://schemas.microsoft.com/office/drawing/2014/main" val="2777557981"/>
                    </a:ext>
                  </a:extLst>
                </a:gridCol>
                <a:gridCol w="208280">
                  <a:extLst>
                    <a:ext uri="{9D8B030D-6E8A-4147-A177-3AD203B41FA5}">
                      <a16:colId xmlns:a16="http://schemas.microsoft.com/office/drawing/2014/main" val="2825098971"/>
                    </a:ext>
                  </a:extLst>
                </a:gridCol>
                <a:gridCol w="208280">
                  <a:extLst>
                    <a:ext uri="{9D8B030D-6E8A-4147-A177-3AD203B41FA5}">
                      <a16:colId xmlns:a16="http://schemas.microsoft.com/office/drawing/2014/main" val="1850809880"/>
                    </a:ext>
                  </a:extLst>
                </a:gridCol>
                <a:gridCol w="208280">
                  <a:extLst>
                    <a:ext uri="{9D8B030D-6E8A-4147-A177-3AD203B41FA5}">
                      <a16:colId xmlns:a16="http://schemas.microsoft.com/office/drawing/2014/main" val="48466736"/>
                    </a:ext>
                  </a:extLst>
                </a:gridCol>
                <a:gridCol w="208280">
                  <a:extLst>
                    <a:ext uri="{9D8B030D-6E8A-4147-A177-3AD203B41FA5}">
                      <a16:colId xmlns:a16="http://schemas.microsoft.com/office/drawing/2014/main" val="150721624"/>
                    </a:ext>
                  </a:extLst>
                </a:gridCol>
                <a:gridCol w="208280">
                  <a:extLst>
                    <a:ext uri="{9D8B030D-6E8A-4147-A177-3AD203B41FA5}">
                      <a16:colId xmlns:a16="http://schemas.microsoft.com/office/drawing/2014/main" val="4245412288"/>
                    </a:ext>
                  </a:extLst>
                </a:gridCol>
                <a:gridCol w="208280">
                  <a:extLst>
                    <a:ext uri="{9D8B030D-6E8A-4147-A177-3AD203B41FA5}">
                      <a16:colId xmlns:a16="http://schemas.microsoft.com/office/drawing/2014/main" val="2951281603"/>
                    </a:ext>
                  </a:extLst>
                </a:gridCol>
                <a:gridCol w="208280">
                  <a:extLst>
                    <a:ext uri="{9D8B030D-6E8A-4147-A177-3AD203B41FA5}">
                      <a16:colId xmlns:a16="http://schemas.microsoft.com/office/drawing/2014/main" val="2605474472"/>
                    </a:ext>
                  </a:extLst>
                </a:gridCol>
                <a:gridCol w="208280">
                  <a:extLst>
                    <a:ext uri="{9D8B030D-6E8A-4147-A177-3AD203B41FA5}">
                      <a16:colId xmlns:a16="http://schemas.microsoft.com/office/drawing/2014/main" val="4191022936"/>
                    </a:ext>
                  </a:extLst>
                </a:gridCol>
                <a:gridCol w="208280">
                  <a:extLst>
                    <a:ext uri="{9D8B030D-6E8A-4147-A177-3AD203B41FA5}">
                      <a16:colId xmlns:a16="http://schemas.microsoft.com/office/drawing/2014/main" val="1869320406"/>
                    </a:ext>
                  </a:extLst>
                </a:gridCol>
                <a:gridCol w="208280">
                  <a:extLst>
                    <a:ext uri="{9D8B030D-6E8A-4147-A177-3AD203B41FA5}">
                      <a16:colId xmlns:a16="http://schemas.microsoft.com/office/drawing/2014/main" val="3983845500"/>
                    </a:ext>
                  </a:extLst>
                </a:gridCol>
                <a:gridCol w="208280">
                  <a:extLst>
                    <a:ext uri="{9D8B030D-6E8A-4147-A177-3AD203B41FA5}">
                      <a16:colId xmlns:a16="http://schemas.microsoft.com/office/drawing/2014/main" val="1292016390"/>
                    </a:ext>
                  </a:extLst>
                </a:gridCol>
                <a:gridCol w="208280">
                  <a:extLst>
                    <a:ext uri="{9D8B030D-6E8A-4147-A177-3AD203B41FA5}">
                      <a16:colId xmlns:a16="http://schemas.microsoft.com/office/drawing/2014/main" val="3194613479"/>
                    </a:ext>
                  </a:extLst>
                </a:gridCol>
                <a:gridCol w="208280">
                  <a:extLst>
                    <a:ext uri="{9D8B030D-6E8A-4147-A177-3AD203B41FA5}">
                      <a16:colId xmlns:a16="http://schemas.microsoft.com/office/drawing/2014/main" val="3779149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7463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- 2019-02-15 08:21:53 </a:t>
                      </a:r>
                      <a:r>
                        <a:rPr kumimoji="0" lang="en-US" sz="1000" b="0" i="0" u="none" strike="noStrike" kern="1200" cap="none" spc="0" normalizeH="0" baseline="0" noProof="0">
                          <a:ln>
                            <a:noFill/>
                          </a:ln>
                          <a:solidFill>
                            <a:prstClr val="black"/>
                          </a:solidFill>
                          <a:effectLst/>
                          <a:uLnTx/>
                          <a:uFillTx/>
                          <a:latin typeface="+mn-lt"/>
                          <a:ea typeface="+mn-ea"/>
                          <a:cs typeface="+mn-cs"/>
                        </a:rPr>
                        <a:t> 
 Good durability and tensile strength, high impact and fire resistance … what sounds like a description of a Marvel superhero is actually a list of requirements for polyamide compounds. In some industries, like construction, automotive and industrial applications, these plastics are exposed to aggressive chemicals and demanding environments. Compounding powerful plastics like polyamides ultimately brings a long list of intricate requirements. From gentle energy input, perfectly distributed fillers and flame retardants to maintaining high dwell times in the respective process zones at all times, it’s not a trivial task for a standard compounder! Luckily, BUSS has perfected its continuous Kneader technology and created its own superhero with the new compounder generation COMPEO!
Find out more about polyamide compounding at BUSS here: https://busscorp.com/industries/engineering-plastics/polyamide-compounds/
#compounding #compounds #polyamide #plastics #polymers #compeo #cokneader #automotive #construction #industrialapplications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https://scontent.xx.fbcdn.net/v/t1.0-9/s720x720/52333380_2200187873337931_6882192158443438080_o.jpg?_nc_cat=108&amp;_nc_ht=scontent.xx&amp;oh=25d217d99dfa5182e862601d04b25e67&amp;oe=5D59B6DE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92965958"/>
                  </a:ext>
                </a:extLst>
              </a:tr>
            </a:tbl>
          </a:graphicData>
        </a:graphic>
      </p:graphicFrame>
      <p:sp>
        <p:nvSpPr>
          <p:cNvPr id="4" name="Text Placeholder 3">
            <a:extLst>
              <a:ext uri="{FF2B5EF4-FFF2-40B4-BE49-F238E27FC236}">
                <a16:creationId xmlns:a16="http://schemas.microsoft.com/office/drawing/2014/main" id="{B99E2D25-91E9-47A1-8B40-D34B63255400}"/>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997876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FEC34-1834-472C-974C-F75F07FB2C79}"/>
              </a:ext>
            </a:extLst>
          </p:cNvPr>
          <p:cNvSpPr>
            <a:spLocks noGrp="1"/>
          </p:cNvSpPr>
          <p:nvPr>
            <p:ph type="title"/>
          </p:nvPr>
        </p:nvSpPr>
        <p:spPr/>
        <p:txBody>
          <a:bodyPr/>
          <a:lstStyle/>
          <a:p>
            <a:r>
              <a:rPr lang="en-US"/>
              <a:t>Facebook Own Posts Table | BUSS - 22 of 26</a:t>
            </a:r>
          </a:p>
        </p:txBody>
      </p:sp>
      <p:graphicFrame>
        <p:nvGraphicFramePr>
          <p:cNvPr id="5" name="Table Placeholder 4">
            <a:extLst>
              <a:ext uri="{FF2B5EF4-FFF2-40B4-BE49-F238E27FC236}">
                <a16:creationId xmlns:a16="http://schemas.microsoft.com/office/drawing/2014/main" id="{C8E986FD-58AA-4055-BD5D-0B62C9419FBE}"/>
              </a:ext>
            </a:extLst>
          </p:cNvPr>
          <p:cNvGraphicFramePr>
            <a:graphicFrameLocks noGrp="1"/>
          </p:cNvGraphicFramePr>
          <p:nvPr>
            <p:ph type="tbl" sz="quarter" idx="13"/>
            <p:extLst>
              <p:ext uri="{D42A27DB-BD31-4B8C-83A1-F6EECF244321}">
                <p14:modId xmlns:p14="http://schemas.microsoft.com/office/powerpoint/2010/main" val="2385641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171609413"/>
                    </a:ext>
                  </a:extLst>
                </a:gridCol>
                <a:gridCol w="905255">
                  <a:extLst>
                    <a:ext uri="{9D8B030D-6E8A-4147-A177-3AD203B41FA5}">
                      <a16:colId xmlns:a16="http://schemas.microsoft.com/office/drawing/2014/main" val="1601482966"/>
                    </a:ext>
                  </a:extLst>
                </a:gridCol>
                <a:gridCol w="246888">
                  <a:extLst>
                    <a:ext uri="{9D8B030D-6E8A-4147-A177-3AD203B41FA5}">
                      <a16:colId xmlns:a16="http://schemas.microsoft.com/office/drawing/2014/main" val="499081450"/>
                    </a:ext>
                  </a:extLst>
                </a:gridCol>
                <a:gridCol w="208280">
                  <a:extLst>
                    <a:ext uri="{9D8B030D-6E8A-4147-A177-3AD203B41FA5}">
                      <a16:colId xmlns:a16="http://schemas.microsoft.com/office/drawing/2014/main" val="3753713624"/>
                    </a:ext>
                  </a:extLst>
                </a:gridCol>
                <a:gridCol w="208280">
                  <a:extLst>
                    <a:ext uri="{9D8B030D-6E8A-4147-A177-3AD203B41FA5}">
                      <a16:colId xmlns:a16="http://schemas.microsoft.com/office/drawing/2014/main" val="3878133372"/>
                    </a:ext>
                  </a:extLst>
                </a:gridCol>
                <a:gridCol w="208280">
                  <a:extLst>
                    <a:ext uri="{9D8B030D-6E8A-4147-A177-3AD203B41FA5}">
                      <a16:colId xmlns:a16="http://schemas.microsoft.com/office/drawing/2014/main" val="3032100931"/>
                    </a:ext>
                  </a:extLst>
                </a:gridCol>
                <a:gridCol w="208280">
                  <a:extLst>
                    <a:ext uri="{9D8B030D-6E8A-4147-A177-3AD203B41FA5}">
                      <a16:colId xmlns:a16="http://schemas.microsoft.com/office/drawing/2014/main" val="3666827589"/>
                    </a:ext>
                  </a:extLst>
                </a:gridCol>
                <a:gridCol w="208280">
                  <a:extLst>
                    <a:ext uri="{9D8B030D-6E8A-4147-A177-3AD203B41FA5}">
                      <a16:colId xmlns:a16="http://schemas.microsoft.com/office/drawing/2014/main" val="3450940155"/>
                    </a:ext>
                  </a:extLst>
                </a:gridCol>
                <a:gridCol w="208280">
                  <a:extLst>
                    <a:ext uri="{9D8B030D-6E8A-4147-A177-3AD203B41FA5}">
                      <a16:colId xmlns:a16="http://schemas.microsoft.com/office/drawing/2014/main" val="2319089690"/>
                    </a:ext>
                  </a:extLst>
                </a:gridCol>
                <a:gridCol w="208280">
                  <a:extLst>
                    <a:ext uri="{9D8B030D-6E8A-4147-A177-3AD203B41FA5}">
                      <a16:colId xmlns:a16="http://schemas.microsoft.com/office/drawing/2014/main" val="698453605"/>
                    </a:ext>
                  </a:extLst>
                </a:gridCol>
                <a:gridCol w="208280">
                  <a:extLst>
                    <a:ext uri="{9D8B030D-6E8A-4147-A177-3AD203B41FA5}">
                      <a16:colId xmlns:a16="http://schemas.microsoft.com/office/drawing/2014/main" val="698796134"/>
                    </a:ext>
                  </a:extLst>
                </a:gridCol>
                <a:gridCol w="208280">
                  <a:extLst>
                    <a:ext uri="{9D8B030D-6E8A-4147-A177-3AD203B41FA5}">
                      <a16:colId xmlns:a16="http://schemas.microsoft.com/office/drawing/2014/main" val="2377457449"/>
                    </a:ext>
                  </a:extLst>
                </a:gridCol>
                <a:gridCol w="208280">
                  <a:extLst>
                    <a:ext uri="{9D8B030D-6E8A-4147-A177-3AD203B41FA5}">
                      <a16:colId xmlns:a16="http://schemas.microsoft.com/office/drawing/2014/main" val="3830816854"/>
                    </a:ext>
                  </a:extLst>
                </a:gridCol>
                <a:gridCol w="208280">
                  <a:extLst>
                    <a:ext uri="{9D8B030D-6E8A-4147-A177-3AD203B41FA5}">
                      <a16:colId xmlns:a16="http://schemas.microsoft.com/office/drawing/2014/main" val="3031282826"/>
                    </a:ext>
                  </a:extLst>
                </a:gridCol>
                <a:gridCol w="208280">
                  <a:extLst>
                    <a:ext uri="{9D8B030D-6E8A-4147-A177-3AD203B41FA5}">
                      <a16:colId xmlns:a16="http://schemas.microsoft.com/office/drawing/2014/main" val="1255562777"/>
                    </a:ext>
                  </a:extLst>
                </a:gridCol>
                <a:gridCol w="208280">
                  <a:extLst>
                    <a:ext uri="{9D8B030D-6E8A-4147-A177-3AD203B41FA5}">
                      <a16:colId xmlns:a16="http://schemas.microsoft.com/office/drawing/2014/main" val="2395860623"/>
                    </a:ext>
                  </a:extLst>
                </a:gridCol>
                <a:gridCol w="208280">
                  <a:extLst>
                    <a:ext uri="{9D8B030D-6E8A-4147-A177-3AD203B41FA5}">
                      <a16:colId xmlns:a16="http://schemas.microsoft.com/office/drawing/2014/main" val="676392823"/>
                    </a:ext>
                  </a:extLst>
                </a:gridCol>
                <a:gridCol w="208280">
                  <a:extLst>
                    <a:ext uri="{9D8B030D-6E8A-4147-A177-3AD203B41FA5}">
                      <a16:colId xmlns:a16="http://schemas.microsoft.com/office/drawing/2014/main" val="2654535052"/>
                    </a:ext>
                  </a:extLst>
                </a:gridCol>
                <a:gridCol w="208280">
                  <a:extLst>
                    <a:ext uri="{9D8B030D-6E8A-4147-A177-3AD203B41FA5}">
                      <a16:colId xmlns:a16="http://schemas.microsoft.com/office/drawing/2014/main" val="2515488052"/>
                    </a:ext>
                  </a:extLst>
                </a:gridCol>
                <a:gridCol w="208280">
                  <a:extLst>
                    <a:ext uri="{9D8B030D-6E8A-4147-A177-3AD203B41FA5}">
                      <a16:colId xmlns:a16="http://schemas.microsoft.com/office/drawing/2014/main" val="2232367319"/>
                    </a:ext>
                  </a:extLst>
                </a:gridCol>
                <a:gridCol w="208280">
                  <a:extLst>
                    <a:ext uri="{9D8B030D-6E8A-4147-A177-3AD203B41FA5}">
                      <a16:colId xmlns:a16="http://schemas.microsoft.com/office/drawing/2014/main" val="1748004195"/>
                    </a:ext>
                  </a:extLst>
                </a:gridCol>
                <a:gridCol w="208280">
                  <a:extLst>
                    <a:ext uri="{9D8B030D-6E8A-4147-A177-3AD203B41FA5}">
                      <a16:colId xmlns:a16="http://schemas.microsoft.com/office/drawing/2014/main" val="234142570"/>
                    </a:ext>
                  </a:extLst>
                </a:gridCol>
                <a:gridCol w="208280">
                  <a:extLst>
                    <a:ext uri="{9D8B030D-6E8A-4147-A177-3AD203B41FA5}">
                      <a16:colId xmlns:a16="http://schemas.microsoft.com/office/drawing/2014/main" val="1681613935"/>
                    </a:ext>
                  </a:extLst>
                </a:gridCol>
                <a:gridCol w="208280">
                  <a:extLst>
                    <a:ext uri="{9D8B030D-6E8A-4147-A177-3AD203B41FA5}">
                      <a16:colId xmlns:a16="http://schemas.microsoft.com/office/drawing/2014/main" val="1319487589"/>
                    </a:ext>
                  </a:extLst>
                </a:gridCol>
                <a:gridCol w="208280">
                  <a:extLst>
                    <a:ext uri="{9D8B030D-6E8A-4147-A177-3AD203B41FA5}">
                      <a16:colId xmlns:a16="http://schemas.microsoft.com/office/drawing/2014/main" val="1147696433"/>
                    </a:ext>
                  </a:extLst>
                </a:gridCol>
                <a:gridCol w="208280">
                  <a:extLst>
                    <a:ext uri="{9D8B030D-6E8A-4147-A177-3AD203B41FA5}">
                      <a16:colId xmlns:a16="http://schemas.microsoft.com/office/drawing/2014/main" val="1577666606"/>
                    </a:ext>
                  </a:extLst>
                </a:gridCol>
                <a:gridCol w="208280">
                  <a:extLst>
                    <a:ext uri="{9D8B030D-6E8A-4147-A177-3AD203B41FA5}">
                      <a16:colId xmlns:a16="http://schemas.microsoft.com/office/drawing/2014/main" val="194843751"/>
                    </a:ext>
                  </a:extLst>
                </a:gridCol>
                <a:gridCol w="208280">
                  <a:extLst>
                    <a:ext uri="{9D8B030D-6E8A-4147-A177-3AD203B41FA5}">
                      <a16:colId xmlns:a16="http://schemas.microsoft.com/office/drawing/2014/main" val="2489781688"/>
                    </a:ext>
                  </a:extLst>
                </a:gridCol>
                <a:gridCol w="208280">
                  <a:extLst>
                    <a:ext uri="{9D8B030D-6E8A-4147-A177-3AD203B41FA5}">
                      <a16:colId xmlns:a16="http://schemas.microsoft.com/office/drawing/2014/main" val="97358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5636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- 2019-02-05 10:59:02 </a:t>
                      </a:r>
                      <a:r>
                        <a:rPr kumimoji="0" lang="en-US" sz="1000" b="0" i="0" u="none" strike="noStrike" kern="1200" cap="none" spc="0" normalizeH="0" baseline="0" noProof="0">
                          <a:ln>
                            <a:noFill/>
                          </a:ln>
                          <a:solidFill>
                            <a:prstClr val="black"/>
                          </a:solidFill>
                          <a:effectLst/>
                          <a:uLnTx/>
                          <a:uFillTx/>
                          <a:latin typeface="+mn-lt"/>
                          <a:ea typeface="+mn-ea"/>
                          <a:cs typeface="+mn-cs"/>
                        </a:rPr>
                        <a:t> 
 Our BUSS team in China is celebrating Chinese New Year today! The pig with its chubby face and big ears is a symbol of wealth and fortune in Chinese culture. Funnily enough, the pig also stands for wealth in Western culture... afterall, every child stores its pocket money in a piggy bank! In the spirit of crossing cultures, we wish everyone a happy Chinese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https://scontent.xx.fbcdn.net/v/t1.0-9/s720x720/51495640_2184005114956207_4870068751283781632_o.jpg?_nc_cat=102&amp;_nc_ht=scontent.xx&amp;oh=e22dc396e116918fd3df668653a0ce75&amp;oe=5D715D44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56902827"/>
                  </a:ext>
                </a:extLst>
              </a:tr>
            </a:tbl>
          </a:graphicData>
        </a:graphic>
      </p:graphicFrame>
      <p:sp>
        <p:nvSpPr>
          <p:cNvPr id="4" name="Text Placeholder 3">
            <a:extLst>
              <a:ext uri="{FF2B5EF4-FFF2-40B4-BE49-F238E27FC236}">
                <a16:creationId xmlns:a16="http://schemas.microsoft.com/office/drawing/2014/main" id="{07664E5E-C94D-4619-B03F-8A38084B2175}"/>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437383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65139-8F70-4C1A-8B22-1D7616EBED52}"/>
              </a:ext>
            </a:extLst>
          </p:cNvPr>
          <p:cNvSpPr>
            <a:spLocks noGrp="1"/>
          </p:cNvSpPr>
          <p:nvPr>
            <p:ph type="title"/>
          </p:nvPr>
        </p:nvSpPr>
        <p:spPr/>
        <p:txBody>
          <a:bodyPr/>
          <a:lstStyle/>
          <a:p>
            <a:r>
              <a:rPr lang="en-US"/>
              <a:t>Facebook Own Posts Table | BUSS - 23 of 26</a:t>
            </a:r>
          </a:p>
        </p:txBody>
      </p:sp>
      <p:graphicFrame>
        <p:nvGraphicFramePr>
          <p:cNvPr id="5" name="Table Placeholder 4">
            <a:extLst>
              <a:ext uri="{FF2B5EF4-FFF2-40B4-BE49-F238E27FC236}">
                <a16:creationId xmlns:a16="http://schemas.microsoft.com/office/drawing/2014/main" id="{A9691D72-8ACF-470E-B808-5C3225DDE0FF}"/>
              </a:ext>
            </a:extLst>
          </p:cNvPr>
          <p:cNvGraphicFramePr>
            <a:graphicFrameLocks noGrp="1"/>
          </p:cNvGraphicFramePr>
          <p:nvPr>
            <p:ph type="tbl" sz="quarter" idx="13"/>
            <p:extLst>
              <p:ext uri="{D42A27DB-BD31-4B8C-83A1-F6EECF244321}">
                <p14:modId xmlns:p14="http://schemas.microsoft.com/office/powerpoint/2010/main" val="1013573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49173188"/>
                    </a:ext>
                  </a:extLst>
                </a:gridCol>
                <a:gridCol w="905255">
                  <a:extLst>
                    <a:ext uri="{9D8B030D-6E8A-4147-A177-3AD203B41FA5}">
                      <a16:colId xmlns:a16="http://schemas.microsoft.com/office/drawing/2014/main" val="1706800195"/>
                    </a:ext>
                  </a:extLst>
                </a:gridCol>
                <a:gridCol w="246888">
                  <a:extLst>
                    <a:ext uri="{9D8B030D-6E8A-4147-A177-3AD203B41FA5}">
                      <a16:colId xmlns:a16="http://schemas.microsoft.com/office/drawing/2014/main" val="201634032"/>
                    </a:ext>
                  </a:extLst>
                </a:gridCol>
                <a:gridCol w="208280">
                  <a:extLst>
                    <a:ext uri="{9D8B030D-6E8A-4147-A177-3AD203B41FA5}">
                      <a16:colId xmlns:a16="http://schemas.microsoft.com/office/drawing/2014/main" val="1499098752"/>
                    </a:ext>
                  </a:extLst>
                </a:gridCol>
                <a:gridCol w="208280">
                  <a:extLst>
                    <a:ext uri="{9D8B030D-6E8A-4147-A177-3AD203B41FA5}">
                      <a16:colId xmlns:a16="http://schemas.microsoft.com/office/drawing/2014/main" val="971046603"/>
                    </a:ext>
                  </a:extLst>
                </a:gridCol>
                <a:gridCol w="208280">
                  <a:extLst>
                    <a:ext uri="{9D8B030D-6E8A-4147-A177-3AD203B41FA5}">
                      <a16:colId xmlns:a16="http://schemas.microsoft.com/office/drawing/2014/main" val="1825200816"/>
                    </a:ext>
                  </a:extLst>
                </a:gridCol>
                <a:gridCol w="208280">
                  <a:extLst>
                    <a:ext uri="{9D8B030D-6E8A-4147-A177-3AD203B41FA5}">
                      <a16:colId xmlns:a16="http://schemas.microsoft.com/office/drawing/2014/main" val="2162915254"/>
                    </a:ext>
                  </a:extLst>
                </a:gridCol>
                <a:gridCol w="208280">
                  <a:extLst>
                    <a:ext uri="{9D8B030D-6E8A-4147-A177-3AD203B41FA5}">
                      <a16:colId xmlns:a16="http://schemas.microsoft.com/office/drawing/2014/main" val="2783524331"/>
                    </a:ext>
                  </a:extLst>
                </a:gridCol>
                <a:gridCol w="208280">
                  <a:extLst>
                    <a:ext uri="{9D8B030D-6E8A-4147-A177-3AD203B41FA5}">
                      <a16:colId xmlns:a16="http://schemas.microsoft.com/office/drawing/2014/main" val="3949037876"/>
                    </a:ext>
                  </a:extLst>
                </a:gridCol>
                <a:gridCol w="208280">
                  <a:extLst>
                    <a:ext uri="{9D8B030D-6E8A-4147-A177-3AD203B41FA5}">
                      <a16:colId xmlns:a16="http://schemas.microsoft.com/office/drawing/2014/main" val="3093776911"/>
                    </a:ext>
                  </a:extLst>
                </a:gridCol>
                <a:gridCol w="208280">
                  <a:extLst>
                    <a:ext uri="{9D8B030D-6E8A-4147-A177-3AD203B41FA5}">
                      <a16:colId xmlns:a16="http://schemas.microsoft.com/office/drawing/2014/main" val="2973876042"/>
                    </a:ext>
                  </a:extLst>
                </a:gridCol>
                <a:gridCol w="208280">
                  <a:extLst>
                    <a:ext uri="{9D8B030D-6E8A-4147-A177-3AD203B41FA5}">
                      <a16:colId xmlns:a16="http://schemas.microsoft.com/office/drawing/2014/main" val="1972187829"/>
                    </a:ext>
                  </a:extLst>
                </a:gridCol>
                <a:gridCol w="208280">
                  <a:extLst>
                    <a:ext uri="{9D8B030D-6E8A-4147-A177-3AD203B41FA5}">
                      <a16:colId xmlns:a16="http://schemas.microsoft.com/office/drawing/2014/main" val="659131472"/>
                    </a:ext>
                  </a:extLst>
                </a:gridCol>
                <a:gridCol w="208280">
                  <a:extLst>
                    <a:ext uri="{9D8B030D-6E8A-4147-A177-3AD203B41FA5}">
                      <a16:colId xmlns:a16="http://schemas.microsoft.com/office/drawing/2014/main" val="1551233293"/>
                    </a:ext>
                  </a:extLst>
                </a:gridCol>
                <a:gridCol w="208280">
                  <a:extLst>
                    <a:ext uri="{9D8B030D-6E8A-4147-A177-3AD203B41FA5}">
                      <a16:colId xmlns:a16="http://schemas.microsoft.com/office/drawing/2014/main" val="352448248"/>
                    </a:ext>
                  </a:extLst>
                </a:gridCol>
                <a:gridCol w="208280">
                  <a:extLst>
                    <a:ext uri="{9D8B030D-6E8A-4147-A177-3AD203B41FA5}">
                      <a16:colId xmlns:a16="http://schemas.microsoft.com/office/drawing/2014/main" val="4160041916"/>
                    </a:ext>
                  </a:extLst>
                </a:gridCol>
                <a:gridCol w="208280">
                  <a:extLst>
                    <a:ext uri="{9D8B030D-6E8A-4147-A177-3AD203B41FA5}">
                      <a16:colId xmlns:a16="http://schemas.microsoft.com/office/drawing/2014/main" val="1685726674"/>
                    </a:ext>
                  </a:extLst>
                </a:gridCol>
                <a:gridCol w="208280">
                  <a:extLst>
                    <a:ext uri="{9D8B030D-6E8A-4147-A177-3AD203B41FA5}">
                      <a16:colId xmlns:a16="http://schemas.microsoft.com/office/drawing/2014/main" val="666598541"/>
                    </a:ext>
                  </a:extLst>
                </a:gridCol>
                <a:gridCol w="208280">
                  <a:extLst>
                    <a:ext uri="{9D8B030D-6E8A-4147-A177-3AD203B41FA5}">
                      <a16:colId xmlns:a16="http://schemas.microsoft.com/office/drawing/2014/main" val="2868709305"/>
                    </a:ext>
                  </a:extLst>
                </a:gridCol>
                <a:gridCol w="208280">
                  <a:extLst>
                    <a:ext uri="{9D8B030D-6E8A-4147-A177-3AD203B41FA5}">
                      <a16:colId xmlns:a16="http://schemas.microsoft.com/office/drawing/2014/main" val="1199364017"/>
                    </a:ext>
                  </a:extLst>
                </a:gridCol>
                <a:gridCol w="208280">
                  <a:extLst>
                    <a:ext uri="{9D8B030D-6E8A-4147-A177-3AD203B41FA5}">
                      <a16:colId xmlns:a16="http://schemas.microsoft.com/office/drawing/2014/main" val="4256109293"/>
                    </a:ext>
                  </a:extLst>
                </a:gridCol>
                <a:gridCol w="208280">
                  <a:extLst>
                    <a:ext uri="{9D8B030D-6E8A-4147-A177-3AD203B41FA5}">
                      <a16:colId xmlns:a16="http://schemas.microsoft.com/office/drawing/2014/main" val="779391104"/>
                    </a:ext>
                  </a:extLst>
                </a:gridCol>
                <a:gridCol w="208280">
                  <a:extLst>
                    <a:ext uri="{9D8B030D-6E8A-4147-A177-3AD203B41FA5}">
                      <a16:colId xmlns:a16="http://schemas.microsoft.com/office/drawing/2014/main" val="2126506936"/>
                    </a:ext>
                  </a:extLst>
                </a:gridCol>
                <a:gridCol w="208280">
                  <a:extLst>
                    <a:ext uri="{9D8B030D-6E8A-4147-A177-3AD203B41FA5}">
                      <a16:colId xmlns:a16="http://schemas.microsoft.com/office/drawing/2014/main" val="3955126551"/>
                    </a:ext>
                  </a:extLst>
                </a:gridCol>
                <a:gridCol w="208280">
                  <a:extLst>
                    <a:ext uri="{9D8B030D-6E8A-4147-A177-3AD203B41FA5}">
                      <a16:colId xmlns:a16="http://schemas.microsoft.com/office/drawing/2014/main" val="3536841518"/>
                    </a:ext>
                  </a:extLst>
                </a:gridCol>
                <a:gridCol w="208280">
                  <a:extLst>
                    <a:ext uri="{9D8B030D-6E8A-4147-A177-3AD203B41FA5}">
                      <a16:colId xmlns:a16="http://schemas.microsoft.com/office/drawing/2014/main" val="3219644186"/>
                    </a:ext>
                  </a:extLst>
                </a:gridCol>
                <a:gridCol w="208280">
                  <a:extLst>
                    <a:ext uri="{9D8B030D-6E8A-4147-A177-3AD203B41FA5}">
                      <a16:colId xmlns:a16="http://schemas.microsoft.com/office/drawing/2014/main" val="3919997868"/>
                    </a:ext>
                  </a:extLst>
                </a:gridCol>
                <a:gridCol w="208280">
                  <a:extLst>
                    <a:ext uri="{9D8B030D-6E8A-4147-A177-3AD203B41FA5}">
                      <a16:colId xmlns:a16="http://schemas.microsoft.com/office/drawing/2014/main" val="4017041414"/>
                    </a:ext>
                  </a:extLst>
                </a:gridCol>
                <a:gridCol w="208280">
                  <a:extLst>
                    <a:ext uri="{9D8B030D-6E8A-4147-A177-3AD203B41FA5}">
                      <a16:colId xmlns:a16="http://schemas.microsoft.com/office/drawing/2014/main" val="3022171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3951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- 2019-02-01 14:47:23 </a:t>
                      </a:r>
                      <a:r>
                        <a:rPr kumimoji="0" lang="en-US" sz="1000" b="0" i="0" u="none" strike="noStrike" kern="1200" cap="none" spc="0" normalizeH="0" baseline="0" noProof="0">
                          <a:ln>
                            <a:noFill/>
                          </a:ln>
                          <a:solidFill>
                            <a:prstClr val="black"/>
                          </a:solidFill>
                          <a:effectLst/>
                          <a:uLnTx/>
                          <a:uFillTx/>
                          <a:latin typeface="+mn-lt"/>
                          <a:ea typeface="+mn-ea"/>
                          <a:cs typeface="+mn-cs"/>
                        </a:rPr>
                        <a:t> 
 Russia in winter is not for everyone, but our BUSS team is having a great time at the Interplastica in Moscow. The leading trade fair for plastics and rubber in Russia and Eastern Europe is coming to an end today. And it has been quite busy during the last three days. All our major clients visited the BUSS stand to inform themselves about the new compounder generation COMPEO. Frank Knittel, our Head of Sales EMERA, reports of promising, high-quality discussions about our innovative COMPEO technology and all its benefits. The broad application range, its modularity, the discharge concept, an increased robustness, user-friendliness, the long service life, .... the visitors at our stand couldn’t decide which feature of COMPEO was the most convincing. Luckily, they don’t have to! 
The BUSS team says спасибо (“spasibo”) to everyone who stopped by! Have a safe trip home and enjoy the weekend!
Read more about the features and benefits of COMPEO here: https://busscorp.com/products/compeo/ 
#interplastica #moscow #russia #tradefair #compounding #compounder #compounds #plastics #elastomers
#rubber #compeo #cokneader #kneadertechnology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https://scontent.xx.fbcdn.net/v/t1.0-9/s720x720/51029411_2178357712187614_3312678592885817344_o.jpg?_nc_cat=108&amp;_nc_ht=scontent.xx&amp;oh=1b7cec58e96cf9ae1dc086cce1acdcac&amp;oe=5D699387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4741353"/>
                  </a:ext>
                </a:extLst>
              </a:tr>
            </a:tbl>
          </a:graphicData>
        </a:graphic>
      </p:graphicFrame>
      <p:sp>
        <p:nvSpPr>
          <p:cNvPr id="4" name="Text Placeholder 3">
            <a:extLst>
              <a:ext uri="{FF2B5EF4-FFF2-40B4-BE49-F238E27FC236}">
                <a16:creationId xmlns:a16="http://schemas.microsoft.com/office/drawing/2014/main" id="{42880F0A-CB68-47DC-92DA-4EE29EC164EA}"/>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819057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E0BE6-2FF2-4F10-ADAE-EB9B28769C60}"/>
              </a:ext>
            </a:extLst>
          </p:cNvPr>
          <p:cNvSpPr>
            <a:spLocks noGrp="1"/>
          </p:cNvSpPr>
          <p:nvPr>
            <p:ph type="title"/>
          </p:nvPr>
        </p:nvSpPr>
        <p:spPr/>
        <p:txBody>
          <a:bodyPr/>
          <a:lstStyle/>
          <a:p>
            <a:r>
              <a:rPr lang="en-US"/>
              <a:t>Facebook Own Posts Table | BUSS - 24 of 26</a:t>
            </a:r>
          </a:p>
        </p:txBody>
      </p:sp>
      <p:graphicFrame>
        <p:nvGraphicFramePr>
          <p:cNvPr id="5" name="Table Placeholder 4">
            <a:extLst>
              <a:ext uri="{FF2B5EF4-FFF2-40B4-BE49-F238E27FC236}">
                <a16:creationId xmlns:a16="http://schemas.microsoft.com/office/drawing/2014/main" id="{50958737-ED43-42E2-B6EB-AF9BFB8D4FD1}"/>
              </a:ext>
            </a:extLst>
          </p:cNvPr>
          <p:cNvGraphicFramePr>
            <a:graphicFrameLocks noGrp="1"/>
          </p:cNvGraphicFramePr>
          <p:nvPr>
            <p:ph type="tbl" sz="quarter" idx="13"/>
            <p:extLst>
              <p:ext uri="{D42A27DB-BD31-4B8C-83A1-F6EECF244321}">
                <p14:modId xmlns:p14="http://schemas.microsoft.com/office/powerpoint/2010/main" val="361230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643891103"/>
                    </a:ext>
                  </a:extLst>
                </a:gridCol>
                <a:gridCol w="905255">
                  <a:extLst>
                    <a:ext uri="{9D8B030D-6E8A-4147-A177-3AD203B41FA5}">
                      <a16:colId xmlns:a16="http://schemas.microsoft.com/office/drawing/2014/main" val="992551243"/>
                    </a:ext>
                  </a:extLst>
                </a:gridCol>
                <a:gridCol w="246888">
                  <a:extLst>
                    <a:ext uri="{9D8B030D-6E8A-4147-A177-3AD203B41FA5}">
                      <a16:colId xmlns:a16="http://schemas.microsoft.com/office/drawing/2014/main" val="2057961904"/>
                    </a:ext>
                  </a:extLst>
                </a:gridCol>
                <a:gridCol w="208280">
                  <a:extLst>
                    <a:ext uri="{9D8B030D-6E8A-4147-A177-3AD203B41FA5}">
                      <a16:colId xmlns:a16="http://schemas.microsoft.com/office/drawing/2014/main" val="2381511304"/>
                    </a:ext>
                  </a:extLst>
                </a:gridCol>
                <a:gridCol w="208280">
                  <a:extLst>
                    <a:ext uri="{9D8B030D-6E8A-4147-A177-3AD203B41FA5}">
                      <a16:colId xmlns:a16="http://schemas.microsoft.com/office/drawing/2014/main" val="56669806"/>
                    </a:ext>
                  </a:extLst>
                </a:gridCol>
                <a:gridCol w="208280">
                  <a:extLst>
                    <a:ext uri="{9D8B030D-6E8A-4147-A177-3AD203B41FA5}">
                      <a16:colId xmlns:a16="http://schemas.microsoft.com/office/drawing/2014/main" val="993675031"/>
                    </a:ext>
                  </a:extLst>
                </a:gridCol>
                <a:gridCol w="208280">
                  <a:extLst>
                    <a:ext uri="{9D8B030D-6E8A-4147-A177-3AD203B41FA5}">
                      <a16:colId xmlns:a16="http://schemas.microsoft.com/office/drawing/2014/main" val="1428809690"/>
                    </a:ext>
                  </a:extLst>
                </a:gridCol>
                <a:gridCol w="208280">
                  <a:extLst>
                    <a:ext uri="{9D8B030D-6E8A-4147-A177-3AD203B41FA5}">
                      <a16:colId xmlns:a16="http://schemas.microsoft.com/office/drawing/2014/main" val="2860403172"/>
                    </a:ext>
                  </a:extLst>
                </a:gridCol>
                <a:gridCol w="208280">
                  <a:extLst>
                    <a:ext uri="{9D8B030D-6E8A-4147-A177-3AD203B41FA5}">
                      <a16:colId xmlns:a16="http://schemas.microsoft.com/office/drawing/2014/main" val="2701188940"/>
                    </a:ext>
                  </a:extLst>
                </a:gridCol>
                <a:gridCol w="208280">
                  <a:extLst>
                    <a:ext uri="{9D8B030D-6E8A-4147-A177-3AD203B41FA5}">
                      <a16:colId xmlns:a16="http://schemas.microsoft.com/office/drawing/2014/main" val="508425544"/>
                    </a:ext>
                  </a:extLst>
                </a:gridCol>
                <a:gridCol w="208280">
                  <a:extLst>
                    <a:ext uri="{9D8B030D-6E8A-4147-A177-3AD203B41FA5}">
                      <a16:colId xmlns:a16="http://schemas.microsoft.com/office/drawing/2014/main" val="2687684514"/>
                    </a:ext>
                  </a:extLst>
                </a:gridCol>
                <a:gridCol w="208280">
                  <a:extLst>
                    <a:ext uri="{9D8B030D-6E8A-4147-A177-3AD203B41FA5}">
                      <a16:colId xmlns:a16="http://schemas.microsoft.com/office/drawing/2014/main" val="766530205"/>
                    </a:ext>
                  </a:extLst>
                </a:gridCol>
                <a:gridCol w="208280">
                  <a:extLst>
                    <a:ext uri="{9D8B030D-6E8A-4147-A177-3AD203B41FA5}">
                      <a16:colId xmlns:a16="http://schemas.microsoft.com/office/drawing/2014/main" val="2878301268"/>
                    </a:ext>
                  </a:extLst>
                </a:gridCol>
                <a:gridCol w="208280">
                  <a:extLst>
                    <a:ext uri="{9D8B030D-6E8A-4147-A177-3AD203B41FA5}">
                      <a16:colId xmlns:a16="http://schemas.microsoft.com/office/drawing/2014/main" val="2085729525"/>
                    </a:ext>
                  </a:extLst>
                </a:gridCol>
                <a:gridCol w="208280">
                  <a:extLst>
                    <a:ext uri="{9D8B030D-6E8A-4147-A177-3AD203B41FA5}">
                      <a16:colId xmlns:a16="http://schemas.microsoft.com/office/drawing/2014/main" val="2846348212"/>
                    </a:ext>
                  </a:extLst>
                </a:gridCol>
                <a:gridCol w="208280">
                  <a:extLst>
                    <a:ext uri="{9D8B030D-6E8A-4147-A177-3AD203B41FA5}">
                      <a16:colId xmlns:a16="http://schemas.microsoft.com/office/drawing/2014/main" val="3552669341"/>
                    </a:ext>
                  </a:extLst>
                </a:gridCol>
                <a:gridCol w="208280">
                  <a:extLst>
                    <a:ext uri="{9D8B030D-6E8A-4147-A177-3AD203B41FA5}">
                      <a16:colId xmlns:a16="http://schemas.microsoft.com/office/drawing/2014/main" val="421067236"/>
                    </a:ext>
                  </a:extLst>
                </a:gridCol>
                <a:gridCol w="208280">
                  <a:extLst>
                    <a:ext uri="{9D8B030D-6E8A-4147-A177-3AD203B41FA5}">
                      <a16:colId xmlns:a16="http://schemas.microsoft.com/office/drawing/2014/main" val="2913495380"/>
                    </a:ext>
                  </a:extLst>
                </a:gridCol>
                <a:gridCol w="208280">
                  <a:extLst>
                    <a:ext uri="{9D8B030D-6E8A-4147-A177-3AD203B41FA5}">
                      <a16:colId xmlns:a16="http://schemas.microsoft.com/office/drawing/2014/main" val="2621887521"/>
                    </a:ext>
                  </a:extLst>
                </a:gridCol>
                <a:gridCol w="208280">
                  <a:extLst>
                    <a:ext uri="{9D8B030D-6E8A-4147-A177-3AD203B41FA5}">
                      <a16:colId xmlns:a16="http://schemas.microsoft.com/office/drawing/2014/main" val="488112082"/>
                    </a:ext>
                  </a:extLst>
                </a:gridCol>
                <a:gridCol w="208280">
                  <a:extLst>
                    <a:ext uri="{9D8B030D-6E8A-4147-A177-3AD203B41FA5}">
                      <a16:colId xmlns:a16="http://schemas.microsoft.com/office/drawing/2014/main" val="744046360"/>
                    </a:ext>
                  </a:extLst>
                </a:gridCol>
                <a:gridCol w="208280">
                  <a:extLst>
                    <a:ext uri="{9D8B030D-6E8A-4147-A177-3AD203B41FA5}">
                      <a16:colId xmlns:a16="http://schemas.microsoft.com/office/drawing/2014/main" val="3792949840"/>
                    </a:ext>
                  </a:extLst>
                </a:gridCol>
                <a:gridCol w="208280">
                  <a:extLst>
                    <a:ext uri="{9D8B030D-6E8A-4147-A177-3AD203B41FA5}">
                      <a16:colId xmlns:a16="http://schemas.microsoft.com/office/drawing/2014/main" val="3714773563"/>
                    </a:ext>
                  </a:extLst>
                </a:gridCol>
                <a:gridCol w="208280">
                  <a:extLst>
                    <a:ext uri="{9D8B030D-6E8A-4147-A177-3AD203B41FA5}">
                      <a16:colId xmlns:a16="http://schemas.microsoft.com/office/drawing/2014/main" val="2617689498"/>
                    </a:ext>
                  </a:extLst>
                </a:gridCol>
                <a:gridCol w="208280">
                  <a:extLst>
                    <a:ext uri="{9D8B030D-6E8A-4147-A177-3AD203B41FA5}">
                      <a16:colId xmlns:a16="http://schemas.microsoft.com/office/drawing/2014/main" val="57786628"/>
                    </a:ext>
                  </a:extLst>
                </a:gridCol>
                <a:gridCol w="208280">
                  <a:extLst>
                    <a:ext uri="{9D8B030D-6E8A-4147-A177-3AD203B41FA5}">
                      <a16:colId xmlns:a16="http://schemas.microsoft.com/office/drawing/2014/main" val="633616518"/>
                    </a:ext>
                  </a:extLst>
                </a:gridCol>
                <a:gridCol w="208280">
                  <a:extLst>
                    <a:ext uri="{9D8B030D-6E8A-4147-A177-3AD203B41FA5}">
                      <a16:colId xmlns:a16="http://schemas.microsoft.com/office/drawing/2014/main" val="1596364045"/>
                    </a:ext>
                  </a:extLst>
                </a:gridCol>
                <a:gridCol w="208280">
                  <a:extLst>
                    <a:ext uri="{9D8B030D-6E8A-4147-A177-3AD203B41FA5}">
                      <a16:colId xmlns:a16="http://schemas.microsoft.com/office/drawing/2014/main" val="324291952"/>
                    </a:ext>
                  </a:extLst>
                </a:gridCol>
                <a:gridCol w="208280">
                  <a:extLst>
                    <a:ext uri="{9D8B030D-6E8A-4147-A177-3AD203B41FA5}">
                      <a16:colId xmlns:a16="http://schemas.microsoft.com/office/drawing/2014/main" val="4267286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1978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- 2019-01-22 07:56:39 </a:t>
                      </a:r>
                      <a:r>
                        <a:rPr kumimoji="0" lang="en-US" sz="1000" b="0" i="0" u="none" strike="noStrike" kern="1200" cap="none" spc="0" normalizeH="0" baseline="0" noProof="0">
                          <a:ln>
                            <a:noFill/>
                          </a:ln>
                          <a:solidFill>
                            <a:prstClr val="black"/>
                          </a:solidFill>
                          <a:effectLst/>
                          <a:uLnTx/>
                          <a:uFillTx/>
                          <a:latin typeface="+mn-lt"/>
                          <a:ea typeface="+mn-ea"/>
                          <a:cs typeface="+mn-cs"/>
                        </a:rPr>
                        <a:t> 
 Have a look at the new video from Dr. Philip Nising, the CEO of BUSS, looking back at our journey of the last months and years, developing COMPEO, the flagship of BUSS innovation and engineering. The BUSS team invested a lot of time and effort, as well as heart and soul, into the development and market introduction of COMPEO. The journey is far from over, the next challenges await the BUSS team and COMPEO. So it is great to have our CEO lead the way enthusiastically — step by step, and, more importantly, together!
Read more about BUSS and its journey: https://busscorp.com/about-us
#buss #compeo #bussteam #teamwork #compounding #compounder #compounds #compoundingtechnology #polymer #plastics #growth #company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https://scontent.xx.fbcdn.net/v/t15.13418-10/s720x720/49829736_1144997118991894_6297893992767946752_n.jpg?_nc_cat=109&amp;_nc_ht=scontent.xx&amp;oh=e3cf4b98f1347ce11793d04c67d3d9a2&amp;oe=5D688164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2218995"/>
                  </a:ext>
                </a:extLst>
              </a:tr>
            </a:tbl>
          </a:graphicData>
        </a:graphic>
      </p:graphicFrame>
      <p:sp>
        <p:nvSpPr>
          <p:cNvPr id="4" name="Text Placeholder 3">
            <a:extLst>
              <a:ext uri="{FF2B5EF4-FFF2-40B4-BE49-F238E27FC236}">
                <a16:creationId xmlns:a16="http://schemas.microsoft.com/office/drawing/2014/main" id="{D2D4B8C4-25F7-4B67-B368-A9A072D8BD6D}"/>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1986581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2FFA2-915A-48AB-8411-4A0F545AE4CD}"/>
              </a:ext>
            </a:extLst>
          </p:cNvPr>
          <p:cNvSpPr>
            <a:spLocks noGrp="1"/>
          </p:cNvSpPr>
          <p:nvPr>
            <p:ph type="title"/>
          </p:nvPr>
        </p:nvSpPr>
        <p:spPr/>
        <p:txBody>
          <a:bodyPr/>
          <a:lstStyle/>
          <a:p>
            <a:r>
              <a:rPr lang="en-US"/>
              <a:t>Facebook Own Posts Table | BUSS - 25 of 26</a:t>
            </a:r>
          </a:p>
        </p:txBody>
      </p:sp>
      <p:graphicFrame>
        <p:nvGraphicFramePr>
          <p:cNvPr id="5" name="Table Placeholder 4">
            <a:extLst>
              <a:ext uri="{FF2B5EF4-FFF2-40B4-BE49-F238E27FC236}">
                <a16:creationId xmlns:a16="http://schemas.microsoft.com/office/drawing/2014/main" id="{4AA7D90F-E912-4B76-8449-DF3664E35E87}"/>
              </a:ext>
            </a:extLst>
          </p:cNvPr>
          <p:cNvGraphicFramePr>
            <a:graphicFrameLocks noGrp="1"/>
          </p:cNvGraphicFramePr>
          <p:nvPr>
            <p:ph type="tbl" sz="quarter" idx="13"/>
            <p:extLst>
              <p:ext uri="{D42A27DB-BD31-4B8C-83A1-F6EECF244321}">
                <p14:modId xmlns:p14="http://schemas.microsoft.com/office/powerpoint/2010/main" val="286491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736456697"/>
                    </a:ext>
                  </a:extLst>
                </a:gridCol>
                <a:gridCol w="905255">
                  <a:extLst>
                    <a:ext uri="{9D8B030D-6E8A-4147-A177-3AD203B41FA5}">
                      <a16:colId xmlns:a16="http://schemas.microsoft.com/office/drawing/2014/main" val="1523508322"/>
                    </a:ext>
                  </a:extLst>
                </a:gridCol>
                <a:gridCol w="246888">
                  <a:extLst>
                    <a:ext uri="{9D8B030D-6E8A-4147-A177-3AD203B41FA5}">
                      <a16:colId xmlns:a16="http://schemas.microsoft.com/office/drawing/2014/main" val="2735699806"/>
                    </a:ext>
                  </a:extLst>
                </a:gridCol>
                <a:gridCol w="208280">
                  <a:extLst>
                    <a:ext uri="{9D8B030D-6E8A-4147-A177-3AD203B41FA5}">
                      <a16:colId xmlns:a16="http://schemas.microsoft.com/office/drawing/2014/main" val="2473094143"/>
                    </a:ext>
                  </a:extLst>
                </a:gridCol>
                <a:gridCol w="208280">
                  <a:extLst>
                    <a:ext uri="{9D8B030D-6E8A-4147-A177-3AD203B41FA5}">
                      <a16:colId xmlns:a16="http://schemas.microsoft.com/office/drawing/2014/main" val="3719999524"/>
                    </a:ext>
                  </a:extLst>
                </a:gridCol>
                <a:gridCol w="208280">
                  <a:extLst>
                    <a:ext uri="{9D8B030D-6E8A-4147-A177-3AD203B41FA5}">
                      <a16:colId xmlns:a16="http://schemas.microsoft.com/office/drawing/2014/main" val="3807808195"/>
                    </a:ext>
                  </a:extLst>
                </a:gridCol>
                <a:gridCol w="208280">
                  <a:extLst>
                    <a:ext uri="{9D8B030D-6E8A-4147-A177-3AD203B41FA5}">
                      <a16:colId xmlns:a16="http://schemas.microsoft.com/office/drawing/2014/main" val="2410964319"/>
                    </a:ext>
                  </a:extLst>
                </a:gridCol>
                <a:gridCol w="208280">
                  <a:extLst>
                    <a:ext uri="{9D8B030D-6E8A-4147-A177-3AD203B41FA5}">
                      <a16:colId xmlns:a16="http://schemas.microsoft.com/office/drawing/2014/main" val="3268891686"/>
                    </a:ext>
                  </a:extLst>
                </a:gridCol>
                <a:gridCol w="208280">
                  <a:extLst>
                    <a:ext uri="{9D8B030D-6E8A-4147-A177-3AD203B41FA5}">
                      <a16:colId xmlns:a16="http://schemas.microsoft.com/office/drawing/2014/main" val="726235466"/>
                    </a:ext>
                  </a:extLst>
                </a:gridCol>
                <a:gridCol w="208280">
                  <a:extLst>
                    <a:ext uri="{9D8B030D-6E8A-4147-A177-3AD203B41FA5}">
                      <a16:colId xmlns:a16="http://schemas.microsoft.com/office/drawing/2014/main" val="3752888544"/>
                    </a:ext>
                  </a:extLst>
                </a:gridCol>
                <a:gridCol w="208280">
                  <a:extLst>
                    <a:ext uri="{9D8B030D-6E8A-4147-A177-3AD203B41FA5}">
                      <a16:colId xmlns:a16="http://schemas.microsoft.com/office/drawing/2014/main" val="2979752273"/>
                    </a:ext>
                  </a:extLst>
                </a:gridCol>
                <a:gridCol w="208280">
                  <a:extLst>
                    <a:ext uri="{9D8B030D-6E8A-4147-A177-3AD203B41FA5}">
                      <a16:colId xmlns:a16="http://schemas.microsoft.com/office/drawing/2014/main" val="2386000650"/>
                    </a:ext>
                  </a:extLst>
                </a:gridCol>
                <a:gridCol w="208280">
                  <a:extLst>
                    <a:ext uri="{9D8B030D-6E8A-4147-A177-3AD203B41FA5}">
                      <a16:colId xmlns:a16="http://schemas.microsoft.com/office/drawing/2014/main" val="902263993"/>
                    </a:ext>
                  </a:extLst>
                </a:gridCol>
                <a:gridCol w="208280">
                  <a:extLst>
                    <a:ext uri="{9D8B030D-6E8A-4147-A177-3AD203B41FA5}">
                      <a16:colId xmlns:a16="http://schemas.microsoft.com/office/drawing/2014/main" val="2666093105"/>
                    </a:ext>
                  </a:extLst>
                </a:gridCol>
                <a:gridCol w="208280">
                  <a:extLst>
                    <a:ext uri="{9D8B030D-6E8A-4147-A177-3AD203B41FA5}">
                      <a16:colId xmlns:a16="http://schemas.microsoft.com/office/drawing/2014/main" val="488892037"/>
                    </a:ext>
                  </a:extLst>
                </a:gridCol>
                <a:gridCol w="208280">
                  <a:extLst>
                    <a:ext uri="{9D8B030D-6E8A-4147-A177-3AD203B41FA5}">
                      <a16:colId xmlns:a16="http://schemas.microsoft.com/office/drawing/2014/main" val="3526200204"/>
                    </a:ext>
                  </a:extLst>
                </a:gridCol>
                <a:gridCol w="208280">
                  <a:extLst>
                    <a:ext uri="{9D8B030D-6E8A-4147-A177-3AD203B41FA5}">
                      <a16:colId xmlns:a16="http://schemas.microsoft.com/office/drawing/2014/main" val="3707305257"/>
                    </a:ext>
                  </a:extLst>
                </a:gridCol>
                <a:gridCol w="208280">
                  <a:extLst>
                    <a:ext uri="{9D8B030D-6E8A-4147-A177-3AD203B41FA5}">
                      <a16:colId xmlns:a16="http://schemas.microsoft.com/office/drawing/2014/main" val="1027639624"/>
                    </a:ext>
                  </a:extLst>
                </a:gridCol>
                <a:gridCol w="208280">
                  <a:extLst>
                    <a:ext uri="{9D8B030D-6E8A-4147-A177-3AD203B41FA5}">
                      <a16:colId xmlns:a16="http://schemas.microsoft.com/office/drawing/2014/main" val="2360418496"/>
                    </a:ext>
                  </a:extLst>
                </a:gridCol>
                <a:gridCol w="208280">
                  <a:extLst>
                    <a:ext uri="{9D8B030D-6E8A-4147-A177-3AD203B41FA5}">
                      <a16:colId xmlns:a16="http://schemas.microsoft.com/office/drawing/2014/main" val="746476981"/>
                    </a:ext>
                  </a:extLst>
                </a:gridCol>
                <a:gridCol w="208280">
                  <a:extLst>
                    <a:ext uri="{9D8B030D-6E8A-4147-A177-3AD203B41FA5}">
                      <a16:colId xmlns:a16="http://schemas.microsoft.com/office/drawing/2014/main" val="2382709314"/>
                    </a:ext>
                  </a:extLst>
                </a:gridCol>
                <a:gridCol w="208280">
                  <a:extLst>
                    <a:ext uri="{9D8B030D-6E8A-4147-A177-3AD203B41FA5}">
                      <a16:colId xmlns:a16="http://schemas.microsoft.com/office/drawing/2014/main" val="2763066636"/>
                    </a:ext>
                  </a:extLst>
                </a:gridCol>
                <a:gridCol w="208280">
                  <a:extLst>
                    <a:ext uri="{9D8B030D-6E8A-4147-A177-3AD203B41FA5}">
                      <a16:colId xmlns:a16="http://schemas.microsoft.com/office/drawing/2014/main" val="836331184"/>
                    </a:ext>
                  </a:extLst>
                </a:gridCol>
                <a:gridCol w="208280">
                  <a:extLst>
                    <a:ext uri="{9D8B030D-6E8A-4147-A177-3AD203B41FA5}">
                      <a16:colId xmlns:a16="http://schemas.microsoft.com/office/drawing/2014/main" val="4176481370"/>
                    </a:ext>
                  </a:extLst>
                </a:gridCol>
                <a:gridCol w="208280">
                  <a:extLst>
                    <a:ext uri="{9D8B030D-6E8A-4147-A177-3AD203B41FA5}">
                      <a16:colId xmlns:a16="http://schemas.microsoft.com/office/drawing/2014/main" val="2785371956"/>
                    </a:ext>
                  </a:extLst>
                </a:gridCol>
                <a:gridCol w="208280">
                  <a:extLst>
                    <a:ext uri="{9D8B030D-6E8A-4147-A177-3AD203B41FA5}">
                      <a16:colId xmlns:a16="http://schemas.microsoft.com/office/drawing/2014/main" val="3107057716"/>
                    </a:ext>
                  </a:extLst>
                </a:gridCol>
                <a:gridCol w="208280">
                  <a:extLst>
                    <a:ext uri="{9D8B030D-6E8A-4147-A177-3AD203B41FA5}">
                      <a16:colId xmlns:a16="http://schemas.microsoft.com/office/drawing/2014/main" val="2419199208"/>
                    </a:ext>
                  </a:extLst>
                </a:gridCol>
                <a:gridCol w="208280">
                  <a:extLst>
                    <a:ext uri="{9D8B030D-6E8A-4147-A177-3AD203B41FA5}">
                      <a16:colId xmlns:a16="http://schemas.microsoft.com/office/drawing/2014/main" val="3475442122"/>
                    </a:ext>
                  </a:extLst>
                </a:gridCol>
                <a:gridCol w="208280">
                  <a:extLst>
                    <a:ext uri="{9D8B030D-6E8A-4147-A177-3AD203B41FA5}">
                      <a16:colId xmlns:a16="http://schemas.microsoft.com/office/drawing/2014/main" val="672322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1009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- 2019-01-15 10:29:29 </a:t>
                      </a:r>
                      <a:r>
                        <a:rPr kumimoji="0" lang="en-US" sz="1000" b="0" i="0" u="none" strike="noStrike" kern="1200" cap="none" spc="0" normalizeH="0" baseline="0" noProof="0">
                          <a:ln>
                            <a:noFill/>
                          </a:ln>
                          <a:solidFill>
                            <a:prstClr val="black"/>
                          </a:solidFill>
                          <a:effectLst/>
                          <a:uLnTx/>
                          <a:uFillTx/>
                          <a:latin typeface="+mn-lt"/>
                          <a:ea typeface="+mn-ea"/>
                          <a:cs typeface="+mn-cs"/>
                        </a:rPr>
                        <a:t> 
 For thousands of years, mankind used wood to build houses, wagons, bridges and ships. And what exactly does that have to do with compounding? Well, over the last centuries, new applications and technologies have been developed to utilize, process and manipulate these natural fibers. One of those: natural fiber composites. Chemical agents bond natural fibers – everything from flax, hemp, and cotton, all the way to wood - with additives into strong composites. These natural fiber composites are elastic and guarantee tensile and impact strength, while still being relatively light in weight. They can be used for various goods, but one of their main application field is the automotive industry. What started out with wood wagons ended up in natural fiber composites in the automotive industry. 
Building on proven concepts, developing them further, making them better, more effective, that is what BUSS stands for. Similar to natural fiber composites, which is only one of many compounding industries that our COMPEO can be tailored to.
More about natural fiber composites at BUSS here: https://bit.ly/2TSbgio 
#compounding #composites #compounds #naturalfibers #woodfibers #automotive #naturalfibercomposites #compeo #compounder #additives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https://scontent.xx.fbcdn.net/v/t1.0-9/s720x720/50125798_2152868674736518_3351484468513734656_o.jpg?_nc_cat=108&amp;_nc_ht=scontent.xx&amp;oh=72edf6e42fcb1594e148afdab4deabd1&amp;oe=5D6A00E8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48194912"/>
                  </a:ext>
                </a:extLst>
              </a:tr>
            </a:tbl>
          </a:graphicData>
        </a:graphic>
      </p:graphicFrame>
      <p:sp>
        <p:nvSpPr>
          <p:cNvPr id="4" name="Text Placeholder 3">
            <a:extLst>
              <a:ext uri="{FF2B5EF4-FFF2-40B4-BE49-F238E27FC236}">
                <a16:creationId xmlns:a16="http://schemas.microsoft.com/office/drawing/2014/main" id="{EE9353FA-9C81-483C-A3ED-0F2D0AAF04CF}"/>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2324549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A6671-3FB1-48A2-A682-314148A792D6}"/>
              </a:ext>
            </a:extLst>
          </p:cNvPr>
          <p:cNvSpPr>
            <a:spLocks noGrp="1"/>
          </p:cNvSpPr>
          <p:nvPr>
            <p:ph type="title"/>
          </p:nvPr>
        </p:nvSpPr>
        <p:spPr/>
        <p:txBody>
          <a:bodyPr/>
          <a:lstStyle/>
          <a:p>
            <a:r>
              <a:rPr lang="en-US"/>
              <a:t>Facebook Own Posts Table | BUSS - 26 of 26</a:t>
            </a:r>
          </a:p>
        </p:txBody>
      </p:sp>
      <p:graphicFrame>
        <p:nvGraphicFramePr>
          <p:cNvPr id="5" name="Table Placeholder 4">
            <a:extLst>
              <a:ext uri="{FF2B5EF4-FFF2-40B4-BE49-F238E27FC236}">
                <a16:creationId xmlns:a16="http://schemas.microsoft.com/office/drawing/2014/main" id="{4062C5BC-BA38-4E75-899C-87C67363F0F5}"/>
              </a:ext>
            </a:extLst>
          </p:cNvPr>
          <p:cNvGraphicFramePr>
            <a:graphicFrameLocks noGrp="1"/>
          </p:cNvGraphicFramePr>
          <p:nvPr>
            <p:ph type="tbl" sz="quarter" idx="13"/>
            <p:extLst>
              <p:ext uri="{D42A27DB-BD31-4B8C-83A1-F6EECF244321}">
                <p14:modId xmlns:p14="http://schemas.microsoft.com/office/powerpoint/2010/main" val="2543725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875429462"/>
                    </a:ext>
                  </a:extLst>
                </a:gridCol>
                <a:gridCol w="905255">
                  <a:extLst>
                    <a:ext uri="{9D8B030D-6E8A-4147-A177-3AD203B41FA5}">
                      <a16:colId xmlns:a16="http://schemas.microsoft.com/office/drawing/2014/main" val="2135040821"/>
                    </a:ext>
                  </a:extLst>
                </a:gridCol>
                <a:gridCol w="246888">
                  <a:extLst>
                    <a:ext uri="{9D8B030D-6E8A-4147-A177-3AD203B41FA5}">
                      <a16:colId xmlns:a16="http://schemas.microsoft.com/office/drawing/2014/main" val="4213406315"/>
                    </a:ext>
                  </a:extLst>
                </a:gridCol>
                <a:gridCol w="208280">
                  <a:extLst>
                    <a:ext uri="{9D8B030D-6E8A-4147-A177-3AD203B41FA5}">
                      <a16:colId xmlns:a16="http://schemas.microsoft.com/office/drawing/2014/main" val="2326091061"/>
                    </a:ext>
                  </a:extLst>
                </a:gridCol>
                <a:gridCol w="208280">
                  <a:extLst>
                    <a:ext uri="{9D8B030D-6E8A-4147-A177-3AD203B41FA5}">
                      <a16:colId xmlns:a16="http://schemas.microsoft.com/office/drawing/2014/main" val="2059889419"/>
                    </a:ext>
                  </a:extLst>
                </a:gridCol>
                <a:gridCol w="208280">
                  <a:extLst>
                    <a:ext uri="{9D8B030D-6E8A-4147-A177-3AD203B41FA5}">
                      <a16:colId xmlns:a16="http://schemas.microsoft.com/office/drawing/2014/main" val="472792770"/>
                    </a:ext>
                  </a:extLst>
                </a:gridCol>
                <a:gridCol w="208280">
                  <a:extLst>
                    <a:ext uri="{9D8B030D-6E8A-4147-A177-3AD203B41FA5}">
                      <a16:colId xmlns:a16="http://schemas.microsoft.com/office/drawing/2014/main" val="3117469904"/>
                    </a:ext>
                  </a:extLst>
                </a:gridCol>
                <a:gridCol w="208280">
                  <a:extLst>
                    <a:ext uri="{9D8B030D-6E8A-4147-A177-3AD203B41FA5}">
                      <a16:colId xmlns:a16="http://schemas.microsoft.com/office/drawing/2014/main" val="1690070239"/>
                    </a:ext>
                  </a:extLst>
                </a:gridCol>
                <a:gridCol w="208280">
                  <a:extLst>
                    <a:ext uri="{9D8B030D-6E8A-4147-A177-3AD203B41FA5}">
                      <a16:colId xmlns:a16="http://schemas.microsoft.com/office/drawing/2014/main" val="3620638110"/>
                    </a:ext>
                  </a:extLst>
                </a:gridCol>
                <a:gridCol w="208280">
                  <a:extLst>
                    <a:ext uri="{9D8B030D-6E8A-4147-A177-3AD203B41FA5}">
                      <a16:colId xmlns:a16="http://schemas.microsoft.com/office/drawing/2014/main" val="323676040"/>
                    </a:ext>
                  </a:extLst>
                </a:gridCol>
                <a:gridCol w="208280">
                  <a:extLst>
                    <a:ext uri="{9D8B030D-6E8A-4147-A177-3AD203B41FA5}">
                      <a16:colId xmlns:a16="http://schemas.microsoft.com/office/drawing/2014/main" val="3514205014"/>
                    </a:ext>
                  </a:extLst>
                </a:gridCol>
                <a:gridCol w="208280">
                  <a:extLst>
                    <a:ext uri="{9D8B030D-6E8A-4147-A177-3AD203B41FA5}">
                      <a16:colId xmlns:a16="http://schemas.microsoft.com/office/drawing/2014/main" val="3310304632"/>
                    </a:ext>
                  </a:extLst>
                </a:gridCol>
                <a:gridCol w="208280">
                  <a:extLst>
                    <a:ext uri="{9D8B030D-6E8A-4147-A177-3AD203B41FA5}">
                      <a16:colId xmlns:a16="http://schemas.microsoft.com/office/drawing/2014/main" val="2114906902"/>
                    </a:ext>
                  </a:extLst>
                </a:gridCol>
                <a:gridCol w="208280">
                  <a:extLst>
                    <a:ext uri="{9D8B030D-6E8A-4147-A177-3AD203B41FA5}">
                      <a16:colId xmlns:a16="http://schemas.microsoft.com/office/drawing/2014/main" val="626130023"/>
                    </a:ext>
                  </a:extLst>
                </a:gridCol>
                <a:gridCol w="208280">
                  <a:extLst>
                    <a:ext uri="{9D8B030D-6E8A-4147-A177-3AD203B41FA5}">
                      <a16:colId xmlns:a16="http://schemas.microsoft.com/office/drawing/2014/main" val="2169542483"/>
                    </a:ext>
                  </a:extLst>
                </a:gridCol>
                <a:gridCol w="208280">
                  <a:extLst>
                    <a:ext uri="{9D8B030D-6E8A-4147-A177-3AD203B41FA5}">
                      <a16:colId xmlns:a16="http://schemas.microsoft.com/office/drawing/2014/main" val="724742790"/>
                    </a:ext>
                  </a:extLst>
                </a:gridCol>
                <a:gridCol w="208280">
                  <a:extLst>
                    <a:ext uri="{9D8B030D-6E8A-4147-A177-3AD203B41FA5}">
                      <a16:colId xmlns:a16="http://schemas.microsoft.com/office/drawing/2014/main" val="2749662708"/>
                    </a:ext>
                  </a:extLst>
                </a:gridCol>
                <a:gridCol w="208280">
                  <a:extLst>
                    <a:ext uri="{9D8B030D-6E8A-4147-A177-3AD203B41FA5}">
                      <a16:colId xmlns:a16="http://schemas.microsoft.com/office/drawing/2014/main" val="2833471824"/>
                    </a:ext>
                  </a:extLst>
                </a:gridCol>
                <a:gridCol w="208280">
                  <a:extLst>
                    <a:ext uri="{9D8B030D-6E8A-4147-A177-3AD203B41FA5}">
                      <a16:colId xmlns:a16="http://schemas.microsoft.com/office/drawing/2014/main" val="2213882298"/>
                    </a:ext>
                  </a:extLst>
                </a:gridCol>
                <a:gridCol w="208280">
                  <a:extLst>
                    <a:ext uri="{9D8B030D-6E8A-4147-A177-3AD203B41FA5}">
                      <a16:colId xmlns:a16="http://schemas.microsoft.com/office/drawing/2014/main" val="3336581830"/>
                    </a:ext>
                  </a:extLst>
                </a:gridCol>
                <a:gridCol w="208280">
                  <a:extLst>
                    <a:ext uri="{9D8B030D-6E8A-4147-A177-3AD203B41FA5}">
                      <a16:colId xmlns:a16="http://schemas.microsoft.com/office/drawing/2014/main" val="1811388490"/>
                    </a:ext>
                  </a:extLst>
                </a:gridCol>
                <a:gridCol w="208280">
                  <a:extLst>
                    <a:ext uri="{9D8B030D-6E8A-4147-A177-3AD203B41FA5}">
                      <a16:colId xmlns:a16="http://schemas.microsoft.com/office/drawing/2014/main" val="153812344"/>
                    </a:ext>
                  </a:extLst>
                </a:gridCol>
                <a:gridCol w="208280">
                  <a:extLst>
                    <a:ext uri="{9D8B030D-6E8A-4147-A177-3AD203B41FA5}">
                      <a16:colId xmlns:a16="http://schemas.microsoft.com/office/drawing/2014/main" val="1537947177"/>
                    </a:ext>
                  </a:extLst>
                </a:gridCol>
                <a:gridCol w="208280">
                  <a:extLst>
                    <a:ext uri="{9D8B030D-6E8A-4147-A177-3AD203B41FA5}">
                      <a16:colId xmlns:a16="http://schemas.microsoft.com/office/drawing/2014/main" val="2374827159"/>
                    </a:ext>
                  </a:extLst>
                </a:gridCol>
                <a:gridCol w="208280">
                  <a:extLst>
                    <a:ext uri="{9D8B030D-6E8A-4147-A177-3AD203B41FA5}">
                      <a16:colId xmlns:a16="http://schemas.microsoft.com/office/drawing/2014/main" val="3169384025"/>
                    </a:ext>
                  </a:extLst>
                </a:gridCol>
                <a:gridCol w="208280">
                  <a:extLst>
                    <a:ext uri="{9D8B030D-6E8A-4147-A177-3AD203B41FA5}">
                      <a16:colId xmlns:a16="http://schemas.microsoft.com/office/drawing/2014/main" val="1443690021"/>
                    </a:ext>
                  </a:extLst>
                </a:gridCol>
                <a:gridCol w="208280">
                  <a:extLst>
                    <a:ext uri="{9D8B030D-6E8A-4147-A177-3AD203B41FA5}">
                      <a16:colId xmlns:a16="http://schemas.microsoft.com/office/drawing/2014/main" val="4149124038"/>
                    </a:ext>
                  </a:extLst>
                </a:gridCol>
                <a:gridCol w="208280">
                  <a:extLst>
                    <a:ext uri="{9D8B030D-6E8A-4147-A177-3AD203B41FA5}">
                      <a16:colId xmlns:a16="http://schemas.microsoft.com/office/drawing/2014/main" val="2311024354"/>
                    </a:ext>
                  </a:extLst>
                </a:gridCol>
                <a:gridCol w="208280">
                  <a:extLst>
                    <a:ext uri="{9D8B030D-6E8A-4147-A177-3AD203B41FA5}">
                      <a16:colId xmlns:a16="http://schemas.microsoft.com/office/drawing/2014/main" val="427779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9945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- 2019-01-09 10:07:47 </a:t>
                      </a:r>
                      <a:r>
                        <a:rPr kumimoji="0" lang="en-US" sz="1000" b="0" i="0" u="none" strike="noStrike" kern="1200" cap="none" spc="0" normalizeH="0" baseline="0" noProof="0">
                          <a:ln>
                            <a:noFill/>
                          </a:ln>
                          <a:solidFill>
                            <a:prstClr val="black"/>
                          </a:solidFill>
                          <a:effectLst/>
                          <a:uLnTx/>
                          <a:uFillTx/>
                          <a:latin typeface="+mn-lt"/>
                          <a:ea typeface="+mn-ea"/>
                          <a:cs typeface="+mn-cs"/>
                        </a:rPr>
                        <a:t> 
 We started the BUSS tradefair season of 2019 in Dubai at the Arabplast. It was a great place to deepen our business relations on the Arab market. As it has already been the case last year, our new compounder generation COMPEO was the highlight and ensured intriguing discussions with the tradefair visitors! Thank you for your interest!
For more infos on COMPEO, check out our website: https://busscorp.com/products/compeo/ 
#compounding #arabplast #plastics #polymer #compeo #compoundingsolutions #compounder #cokneader #tradefair #buss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https://scontent.xx.fbcdn.net/v/t1.0-9/s720x720/49579410_2143765752313477_8138605487072477184_o.jpg?_nc_cat=101&amp;_nc_ht=scontent.xx&amp;oh=56f4e1a48d239724ee891af617bf14df&amp;oe=5D635B39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09:43:26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1219549"/>
                  </a:ext>
                </a:extLst>
              </a:tr>
            </a:tbl>
          </a:graphicData>
        </a:graphic>
      </p:graphicFrame>
      <p:sp>
        <p:nvSpPr>
          <p:cNvPr id="4" name="Text Placeholder 3">
            <a:extLst>
              <a:ext uri="{FF2B5EF4-FFF2-40B4-BE49-F238E27FC236}">
                <a16:creationId xmlns:a16="http://schemas.microsoft.com/office/drawing/2014/main" id="{99E0A82A-71F1-48DE-A148-F3D98E568C49}"/>
              </a:ext>
            </a:extLst>
          </p:cNvPr>
          <p:cNvSpPr>
            <a:spLocks noGrp="1"/>
          </p:cNvSpPr>
          <p:nvPr>
            <p:ph type="body" sz="quarter" idx="14"/>
          </p:nvPr>
        </p:nvSpPr>
        <p:spPr/>
        <p:txBody>
          <a:bodyPr/>
          <a:lstStyle/>
          <a:p>
            <a:r>
              <a:rPr lang="en-US"/>
              <a:t>01/01/2019 - 06/30/2019</a:t>
            </a:r>
          </a:p>
        </p:txBody>
      </p:sp>
    </p:spTree>
    <p:extLst>
      <p:ext uri="{BB962C8B-B14F-4D97-AF65-F5344CB8AC3E}">
        <p14:creationId xmlns:p14="http://schemas.microsoft.com/office/powerpoint/2010/main" val="30903363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3900</Words>
  <Application>Microsoft Office PowerPoint</Application>
  <PresentationFormat>On-screen Show (4:3)</PresentationFormat>
  <Paragraphs>1672</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Facebook Quartal (Teil 1)</vt:lpstr>
      <vt:lpstr>Facebook Key Metrics Table | BUSS</vt:lpstr>
      <vt:lpstr>Facebook Key Metrics Table | BUSS</vt:lpstr>
      <vt:lpstr>Facebook Fans Total | BUSS</vt:lpstr>
      <vt:lpstr>Facebook Fans Table | BUSS</vt:lpstr>
      <vt:lpstr>Facebook Own Posts Table | BUSS - 1 of 26</vt:lpstr>
      <vt:lpstr>Facebook Own Posts Table | BUSS - 2 of 26</vt:lpstr>
      <vt:lpstr>Facebook Own Posts Table | BUSS - 3 of 26</vt:lpstr>
      <vt:lpstr>Facebook Own Posts Table | BUSS - 4 of 26</vt:lpstr>
      <vt:lpstr>Facebook Own Posts Table | BUSS - 5 of 26</vt:lpstr>
      <vt:lpstr>Facebook Own Posts Table | BUSS - 6 of 26</vt:lpstr>
      <vt:lpstr>Facebook Own Posts Table | BUSS - 7 of 26</vt:lpstr>
      <vt:lpstr>Facebook Own Posts Table | BUSS - 8 of 26</vt:lpstr>
      <vt:lpstr>Facebook Own Posts Table | BUSS - 9 of 26</vt:lpstr>
      <vt:lpstr>Facebook Own Posts Table | BUSS - 10 of 26</vt:lpstr>
      <vt:lpstr>Facebook Own Posts Table | BUSS - 11 of 26</vt:lpstr>
      <vt:lpstr>Facebook Own Posts Table | BUSS - 12 of 26</vt:lpstr>
      <vt:lpstr>Facebook Own Posts Table | BUSS - 13 of 26</vt:lpstr>
      <vt:lpstr>Facebook Own Posts Table | BUSS - 14 of 26</vt:lpstr>
      <vt:lpstr>Facebook Own Posts Table | BUSS - 15 of 26</vt:lpstr>
      <vt:lpstr>Facebook Own Posts Table | BUSS - 16 of 26</vt:lpstr>
      <vt:lpstr>Facebook Own Posts Table | BUSS - 17 of 26</vt:lpstr>
      <vt:lpstr>Facebook Own Posts Table | BUSS - 18 of 26</vt:lpstr>
      <vt:lpstr>Facebook Own Posts Table | BUSS - 19 of 26</vt:lpstr>
      <vt:lpstr>Facebook Own Posts Table | BUSS - 20 of 26</vt:lpstr>
      <vt:lpstr>Facebook Own Posts Table | BUSS - 21 of 26</vt:lpstr>
      <vt:lpstr>Facebook Own Posts Table | BUSS - 22 of 26</vt:lpstr>
      <vt:lpstr>Facebook Own Posts Table | BUSS - 23 of 26</vt:lpstr>
      <vt:lpstr>Facebook Own Posts Table | BUSS - 24 of 26</vt:lpstr>
      <vt:lpstr>Facebook Own Posts Table | BUSS - 25 of 26</vt:lpstr>
      <vt:lpstr>Facebook Own Posts Table | BUSS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Frederik Peiniger</dc:creator>
  <cp:lastModifiedBy>Frederik Peiniger</cp:lastModifiedBy>
  <cp:revision>1</cp:revision>
  <dcterms:created xsi:type="dcterms:W3CDTF">2019-07-01T13:44:03Z</dcterms:created>
  <dcterms:modified xsi:type="dcterms:W3CDTF">2019-07-01T13:45:53Z</dcterms:modified>
</cp:coreProperties>
</file>