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Sheet1!$A$2:$A$182</c:f>
              <c:numCache>
                <c:formatCode>m/d/yyyy</c:formatCode>
                <c:ptCount val="18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numCache>
            </c:numRef>
          </c:cat>
          <c:val>
            <c:numRef>
              <c:f>Sheet1!$B$2:$B$182</c:f>
              <c:numCache>
                <c:formatCode>General</c:formatCode>
                <c:ptCount val="181"/>
                <c:pt idx="0">
                  <c:v>91</c:v>
                </c:pt>
                <c:pt idx="1">
                  <c:v>91</c:v>
                </c:pt>
                <c:pt idx="2">
                  <c:v>91</c:v>
                </c:pt>
                <c:pt idx="3">
                  <c:v>91</c:v>
                </c:pt>
                <c:pt idx="4">
                  <c:v>91</c:v>
                </c:pt>
                <c:pt idx="5">
                  <c:v>91</c:v>
                </c:pt>
                <c:pt idx="6">
                  <c:v>91</c:v>
                </c:pt>
                <c:pt idx="7">
                  <c:v>91</c:v>
                </c:pt>
                <c:pt idx="8">
                  <c:v>91</c:v>
                </c:pt>
                <c:pt idx="9">
                  <c:v>91</c:v>
                </c:pt>
                <c:pt idx="10">
                  <c:v>91</c:v>
                </c:pt>
                <c:pt idx="11">
                  <c:v>91</c:v>
                </c:pt>
                <c:pt idx="12">
                  <c:v>91</c:v>
                </c:pt>
                <c:pt idx="13">
                  <c:v>91</c:v>
                </c:pt>
                <c:pt idx="14">
                  <c:v>91</c:v>
                </c:pt>
                <c:pt idx="15">
                  <c:v>91</c:v>
                </c:pt>
                <c:pt idx="16">
                  <c:v>91</c:v>
                </c:pt>
                <c:pt idx="17">
                  <c:v>91</c:v>
                </c:pt>
                <c:pt idx="18">
                  <c:v>91</c:v>
                </c:pt>
                <c:pt idx="19">
                  <c:v>91</c:v>
                </c:pt>
                <c:pt idx="20">
                  <c:v>91</c:v>
                </c:pt>
                <c:pt idx="21">
                  <c:v>91</c:v>
                </c:pt>
                <c:pt idx="22">
                  <c:v>91</c:v>
                </c:pt>
                <c:pt idx="23">
                  <c:v>91</c:v>
                </c:pt>
                <c:pt idx="24">
                  <c:v>91</c:v>
                </c:pt>
                <c:pt idx="25">
                  <c:v>91</c:v>
                </c:pt>
                <c:pt idx="26">
                  <c:v>92</c:v>
                </c:pt>
                <c:pt idx="27">
                  <c:v>92</c:v>
                </c:pt>
                <c:pt idx="28">
                  <c:v>92</c:v>
                </c:pt>
                <c:pt idx="29">
                  <c:v>92</c:v>
                </c:pt>
                <c:pt idx="30">
                  <c:v>92</c:v>
                </c:pt>
                <c:pt idx="31">
                  <c:v>92</c:v>
                </c:pt>
                <c:pt idx="32">
                  <c:v>92</c:v>
                </c:pt>
                <c:pt idx="33">
                  <c:v>92</c:v>
                </c:pt>
                <c:pt idx="34">
                  <c:v>92</c:v>
                </c:pt>
                <c:pt idx="35">
                  <c:v>92</c:v>
                </c:pt>
                <c:pt idx="36">
                  <c:v>92</c:v>
                </c:pt>
                <c:pt idx="37">
                  <c:v>92</c:v>
                </c:pt>
                <c:pt idx="38">
                  <c:v>92</c:v>
                </c:pt>
                <c:pt idx="39">
                  <c:v>92</c:v>
                </c:pt>
                <c:pt idx="40">
                  <c:v>92</c:v>
                </c:pt>
                <c:pt idx="41">
                  <c:v>92</c:v>
                </c:pt>
                <c:pt idx="42">
                  <c:v>92</c:v>
                </c:pt>
                <c:pt idx="43">
                  <c:v>92</c:v>
                </c:pt>
                <c:pt idx="44">
                  <c:v>92</c:v>
                </c:pt>
                <c:pt idx="45">
                  <c:v>92</c:v>
                </c:pt>
                <c:pt idx="46">
                  <c:v>92</c:v>
                </c:pt>
                <c:pt idx="47">
                  <c:v>92</c:v>
                </c:pt>
                <c:pt idx="48">
                  <c:v>92</c:v>
                </c:pt>
                <c:pt idx="49">
                  <c:v>93</c:v>
                </c:pt>
                <c:pt idx="50">
                  <c:v>93</c:v>
                </c:pt>
                <c:pt idx="51">
                  <c:v>93</c:v>
                </c:pt>
                <c:pt idx="52">
                  <c:v>93</c:v>
                </c:pt>
                <c:pt idx="53">
                  <c:v>93</c:v>
                </c:pt>
                <c:pt idx="54">
                  <c:v>93</c:v>
                </c:pt>
                <c:pt idx="55">
                  <c:v>93</c:v>
                </c:pt>
                <c:pt idx="56">
                  <c:v>93</c:v>
                </c:pt>
                <c:pt idx="57">
                  <c:v>93</c:v>
                </c:pt>
                <c:pt idx="58">
                  <c:v>93</c:v>
                </c:pt>
                <c:pt idx="59">
                  <c:v>93</c:v>
                </c:pt>
                <c:pt idx="60">
                  <c:v>93</c:v>
                </c:pt>
                <c:pt idx="61">
                  <c:v>93</c:v>
                </c:pt>
                <c:pt idx="62">
                  <c:v>93</c:v>
                </c:pt>
                <c:pt idx="63">
                  <c:v>93</c:v>
                </c:pt>
                <c:pt idx="64">
                  <c:v>93</c:v>
                </c:pt>
                <c:pt idx="65">
                  <c:v>93</c:v>
                </c:pt>
                <c:pt idx="66">
                  <c:v>93</c:v>
                </c:pt>
                <c:pt idx="67">
                  <c:v>93</c:v>
                </c:pt>
                <c:pt idx="68">
                  <c:v>92</c:v>
                </c:pt>
                <c:pt idx="69">
                  <c:v>92</c:v>
                </c:pt>
                <c:pt idx="70">
                  <c:v>92</c:v>
                </c:pt>
                <c:pt idx="71">
                  <c:v>92</c:v>
                </c:pt>
                <c:pt idx="72">
                  <c:v>92</c:v>
                </c:pt>
                <c:pt idx="73">
                  <c:v>92</c:v>
                </c:pt>
                <c:pt idx="74">
                  <c:v>92</c:v>
                </c:pt>
                <c:pt idx="75">
                  <c:v>92</c:v>
                </c:pt>
                <c:pt idx="76">
                  <c:v>92</c:v>
                </c:pt>
                <c:pt idx="77">
                  <c:v>92</c:v>
                </c:pt>
                <c:pt idx="78">
                  <c:v>92</c:v>
                </c:pt>
                <c:pt idx="79">
                  <c:v>92</c:v>
                </c:pt>
                <c:pt idx="80">
                  <c:v>92</c:v>
                </c:pt>
                <c:pt idx="81">
                  <c:v>92</c:v>
                </c:pt>
                <c:pt idx="82">
                  <c:v>92</c:v>
                </c:pt>
                <c:pt idx="83">
                  <c:v>92</c:v>
                </c:pt>
                <c:pt idx="84">
                  <c:v>92</c:v>
                </c:pt>
                <c:pt idx="85">
                  <c:v>92</c:v>
                </c:pt>
                <c:pt idx="86">
                  <c:v>92</c:v>
                </c:pt>
                <c:pt idx="87">
                  <c:v>92</c:v>
                </c:pt>
                <c:pt idx="88">
                  <c:v>92</c:v>
                </c:pt>
                <c:pt idx="89">
                  <c:v>92</c:v>
                </c:pt>
                <c:pt idx="90">
                  <c:v>92</c:v>
                </c:pt>
                <c:pt idx="91">
                  <c:v>92</c:v>
                </c:pt>
                <c:pt idx="92">
                  <c:v>92</c:v>
                </c:pt>
                <c:pt idx="93">
                  <c:v>92</c:v>
                </c:pt>
                <c:pt idx="94">
                  <c:v>92</c:v>
                </c:pt>
                <c:pt idx="95">
                  <c:v>92</c:v>
                </c:pt>
                <c:pt idx="96">
                  <c:v>92</c:v>
                </c:pt>
                <c:pt idx="97">
                  <c:v>91</c:v>
                </c:pt>
                <c:pt idx="98">
                  <c:v>91</c:v>
                </c:pt>
                <c:pt idx="99">
                  <c:v>91</c:v>
                </c:pt>
                <c:pt idx="100">
                  <c:v>91</c:v>
                </c:pt>
                <c:pt idx="101">
                  <c:v>91</c:v>
                </c:pt>
                <c:pt idx="102">
                  <c:v>91</c:v>
                </c:pt>
                <c:pt idx="103">
                  <c:v>91</c:v>
                </c:pt>
                <c:pt idx="104">
                  <c:v>91</c:v>
                </c:pt>
                <c:pt idx="105">
                  <c:v>91</c:v>
                </c:pt>
                <c:pt idx="106">
                  <c:v>91</c:v>
                </c:pt>
                <c:pt idx="107">
                  <c:v>91</c:v>
                </c:pt>
                <c:pt idx="108">
                  <c:v>91</c:v>
                </c:pt>
                <c:pt idx="109">
                  <c:v>91</c:v>
                </c:pt>
                <c:pt idx="110">
                  <c:v>91</c:v>
                </c:pt>
                <c:pt idx="111">
                  <c:v>91</c:v>
                </c:pt>
                <c:pt idx="112">
                  <c:v>91</c:v>
                </c:pt>
                <c:pt idx="113">
                  <c:v>91</c:v>
                </c:pt>
                <c:pt idx="114">
                  <c:v>92</c:v>
                </c:pt>
                <c:pt idx="115">
                  <c:v>92</c:v>
                </c:pt>
                <c:pt idx="116">
                  <c:v>92</c:v>
                </c:pt>
                <c:pt idx="117">
                  <c:v>92</c:v>
                </c:pt>
                <c:pt idx="118">
                  <c:v>93</c:v>
                </c:pt>
                <c:pt idx="119">
                  <c:v>93</c:v>
                </c:pt>
                <c:pt idx="120">
                  <c:v>93</c:v>
                </c:pt>
                <c:pt idx="121">
                  <c:v>93</c:v>
                </c:pt>
                <c:pt idx="122">
                  <c:v>93</c:v>
                </c:pt>
                <c:pt idx="123">
                  <c:v>93</c:v>
                </c:pt>
                <c:pt idx="124">
                  <c:v>93</c:v>
                </c:pt>
                <c:pt idx="125">
                  <c:v>93</c:v>
                </c:pt>
                <c:pt idx="126">
                  <c:v>93</c:v>
                </c:pt>
                <c:pt idx="127">
                  <c:v>93</c:v>
                </c:pt>
                <c:pt idx="128">
                  <c:v>93</c:v>
                </c:pt>
                <c:pt idx="129">
                  <c:v>94</c:v>
                </c:pt>
                <c:pt idx="130">
                  <c:v>93</c:v>
                </c:pt>
                <c:pt idx="131">
                  <c:v>93</c:v>
                </c:pt>
                <c:pt idx="132">
                  <c:v>93</c:v>
                </c:pt>
                <c:pt idx="133">
                  <c:v>93</c:v>
                </c:pt>
                <c:pt idx="134">
                  <c:v>93</c:v>
                </c:pt>
                <c:pt idx="135">
                  <c:v>93</c:v>
                </c:pt>
                <c:pt idx="136">
                  <c:v>93</c:v>
                </c:pt>
                <c:pt idx="137">
                  <c:v>93</c:v>
                </c:pt>
                <c:pt idx="138">
                  <c:v>93</c:v>
                </c:pt>
                <c:pt idx="139">
                  <c:v>93</c:v>
                </c:pt>
                <c:pt idx="140">
                  <c:v>94</c:v>
                </c:pt>
                <c:pt idx="141">
                  <c:v>94</c:v>
                </c:pt>
                <c:pt idx="142">
                  <c:v>95</c:v>
                </c:pt>
                <c:pt idx="143">
                  <c:v>95</c:v>
                </c:pt>
                <c:pt idx="144">
                  <c:v>95</c:v>
                </c:pt>
                <c:pt idx="145">
                  <c:v>95</c:v>
                </c:pt>
                <c:pt idx="146">
                  <c:v>95</c:v>
                </c:pt>
                <c:pt idx="147">
                  <c:v>95</c:v>
                </c:pt>
                <c:pt idx="148">
                  <c:v>95</c:v>
                </c:pt>
                <c:pt idx="149">
                  <c:v>95</c:v>
                </c:pt>
                <c:pt idx="150">
                  <c:v>95</c:v>
                </c:pt>
                <c:pt idx="151">
                  <c:v>95</c:v>
                </c:pt>
                <c:pt idx="152">
                  <c:v>95</c:v>
                </c:pt>
                <c:pt idx="153">
                  <c:v>95</c:v>
                </c:pt>
                <c:pt idx="154">
                  <c:v>95</c:v>
                </c:pt>
                <c:pt idx="155">
                  <c:v>95</c:v>
                </c:pt>
                <c:pt idx="156">
                  <c:v>95</c:v>
                </c:pt>
                <c:pt idx="157">
                  <c:v>95</c:v>
                </c:pt>
                <c:pt idx="158">
                  <c:v>97</c:v>
                </c:pt>
                <c:pt idx="159">
                  <c:v>97</c:v>
                </c:pt>
                <c:pt idx="160">
                  <c:v>97</c:v>
                </c:pt>
                <c:pt idx="161">
                  <c:v>97</c:v>
                </c:pt>
                <c:pt idx="162">
                  <c:v>97</c:v>
                </c:pt>
                <c:pt idx="163">
                  <c:v>97</c:v>
                </c:pt>
                <c:pt idx="164">
                  <c:v>97</c:v>
                </c:pt>
                <c:pt idx="165">
                  <c:v>97</c:v>
                </c:pt>
                <c:pt idx="166">
                  <c:v>97</c:v>
                </c:pt>
                <c:pt idx="167">
                  <c:v>97</c:v>
                </c:pt>
                <c:pt idx="168">
                  <c:v>97</c:v>
                </c:pt>
                <c:pt idx="169">
                  <c:v>97</c:v>
                </c:pt>
                <c:pt idx="170">
                  <c:v>97</c:v>
                </c:pt>
                <c:pt idx="171">
                  <c:v>98</c:v>
                </c:pt>
                <c:pt idx="172">
                  <c:v>98</c:v>
                </c:pt>
                <c:pt idx="173">
                  <c:v>98</c:v>
                </c:pt>
                <c:pt idx="174">
                  <c:v>98</c:v>
                </c:pt>
                <c:pt idx="175">
                  <c:v>98</c:v>
                </c:pt>
                <c:pt idx="176">
                  <c:v>98</c:v>
                </c:pt>
                <c:pt idx="177">
                  <c:v>98</c:v>
                </c:pt>
                <c:pt idx="178">
                  <c:v>98</c:v>
                </c:pt>
                <c:pt idx="179">
                  <c:v>98</c:v>
                </c:pt>
                <c:pt idx="180">
                  <c:v>98</c:v>
                </c:pt>
              </c:numCache>
            </c:numRef>
          </c:val>
          <c:smooth val="0"/>
          <c:extLst>
            <c:ext xmlns:c16="http://schemas.microsoft.com/office/drawing/2014/chart" uri="{C3380CC4-5D6E-409C-BE32-E72D297353CC}">
              <c16:uniqueId val="{00000000-743D-4FE7-A4BA-DD9A0B8441BB}"/>
            </c:ext>
          </c:extLst>
        </c:ser>
        <c:dLbls>
          <c:showLegendKey val="0"/>
          <c:showVal val="0"/>
          <c:showCatName val="0"/>
          <c:showSerName val="0"/>
          <c:showPercent val="0"/>
          <c:showBubbleSize val="0"/>
        </c:dLbls>
        <c:smooth val="0"/>
        <c:axId val="298500968"/>
        <c:axId val="310757888"/>
      </c:lineChart>
      <c:dateAx>
        <c:axId val="298500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57888"/>
        <c:crosses val="autoZero"/>
        <c:auto val="1"/>
        <c:lblOffset val="100"/>
        <c:baseTimeUnit val="days"/>
      </c:dateAx>
      <c:valAx>
        <c:axId val="31075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0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CEA8-9C27-4E55-ADB4-5563F7B57370}"/>
              </a:ext>
            </a:extLst>
          </p:cNvPr>
          <p:cNvSpPr>
            <a:spLocks noGrp="1"/>
          </p:cNvSpPr>
          <p:nvPr>
            <p:ph type="ctrTitle"/>
          </p:nvPr>
        </p:nvSpPr>
        <p:spPr/>
        <p:txBody>
          <a:bodyPr/>
          <a:lstStyle/>
          <a:p>
            <a:r>
              <a:rPr lang="en-US"/>
              <a:t>Facebook Quartal (Teil 1)</a:t>
            </a:r>
          </a:p>
        </p:txBody>
      </p:sp>
      <p:sp>
        <p:nvSpPr>
          <p:cNvPr id="3" name="Subtitle 2">
            <a:extLst>
              <a:ext uri="{FF2B5EF4-FFF2-40B4-BE49-F238E27FC236}">
                <a16:creationId xmlns:a16="http://schemas.microsoft.com/office/drawing/2014/main" id="{25676C7D-5EED-4809-A3B9-3EFD8F354AF0}"/>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7780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97C0C-7BEC-4BE8-899B-6F95FBFCE41A}"/>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EFFA2CF2-1EA4-48A6-9EC2-9626369C9746}"/>
              </a:ext>
            </a:extLst>
          </p:cNvPr>
          <p:cNvGraphicFramePr>
            <a:graphicFrameLocks noGrp="1"/>
          </p:cNvGraphicFramePr>
          <p:nvPr>
            <p:ph type="tbl" sz="quarter" idx="13"/>
            <p:extLst>
              <p:ext uri="{D42A27DB-BD31-4B8C-83A1-F6EECF244321}">
                <p14:modId xmlns:p14="http://schemas.microsoft.com/office/powerpoint/2010/main" val="2882527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840658849"/>
                    </a:ext>
                  </a:extLst>
                </a:gridCol>
                <a:gridCol w="411480">
                  <a:extLst>
                    <a:ext uri="{9D8B030D-6E8A-4147-A177-3AD203B41FA5}">
                      <a16:colId xmlns:a16="http://schemas.microsoft.com/office/drawing/2014/main" val="4002264813"/>
                    </a:ext>
                  </a:extLst>
                </a:gridCol>
                <a:gridCol w="304495">
                  <a:extLst>
                    <a:ext uri="{9D8B030D-6E8A-4147-A177-3AD203B41FA5}">
                      <a16:colId xmlns:a16="http://schemas.microsoft.com/office/drawing/2014/main" val="3200092271"/>
                    </a:ext>
                  </a:extLst>
                </a:gridCol>
                <a:gridCol w="304495">
                  <a:extLst>
                    <a:ext uri="{9D8B030D-6E8A-4147-A177-3AD203B41FA5}">
                      <a16:colId xmlns:a16="http://schemas.microsoft.com/office/drawing/2014/main" val="2366373655"/>
                    </a:ext>
                  </a:extLst>
                </a:gridCol>
                <a:gridCol w="304495">
                  <a:extLst>
                    <a:ext uri="{9D8B030D-6E8A-4147-A177-3AD203B41FA5}">
                      <a16:colId xmlns:a16="http://schemas.microsoft.com/office/drawing/2014/main" val="3269978706"/>
                    </a:ext>
                  </a:extLst>
                </a:gridCol>
                <a:gridCol w="304495">
                  <a:extLst>
                    <a:ext uri="{9D8B030D-6E8A-4147-A177-3AD203B41FA5}">
                      <a16:colId xmlns:a16="http://schemas.microsoft.com/office/drawing/2014/main" val="3030943691"/>
                    </a:ext>
                  </a:extLst>
                </a:gridCol>
                <a:gridCol w="304495">
                  <a:extLst>
                    <a:ext uri="{9D8B030D-6E8A-4147-A177-3AD203B41FA5}">
                      <a16:colId xmlns:a16="http://schemas.microsoft.com/office/drawing/2014/main" val="2201517024"/>
                    </a:ext>
                  </a:extLst>
                </a:gridCol>
                <a:gridCol w="304495">
                  <a:extLst>
                    <a:ext uri="{9D8B030D-6E8A-4147-A177-3AD203B41FA5}">
                      <a16:colId xmlns:a16="http://schemas.microsoft.com/office/drawing/2014/main" val="2158099764"/>
                    </a:ext>
                  </a:extLst>
                </a:gridCol>
                <a:gridCol w="304495">
                  <a:extLst>
                    <a:ext uri="{9D8B030D-6E8A-4147-A177-3AD203B41FA5}">
                      <a16:colId xmlns:a16="http://schemas.microsoft.com/office/drawing/2014/main" val="3565971466"/>
                    </a:ext>
                  </a:extLst>
                </a:gridCol>
                <a:gridCol w="304495">
                  <a:extLst>
                    <a:ext uri="{9D8B030D-6E8A-4147-A177-3AD203B41FA5}">
                      <a16:colId xmlns:a16="http://schemas.microsoft.com/office/drawing/2014/main" val="2577445902"/>
                    </a:ext>
                  </a:extLst>
                </a:gridCol>
                <a:gridCol w="304495">
                  <a:extLst>
                    <a:ext uri="{9D8B030D-6E8A-4147-A177-3AD203B41FA5}">
                      <a16:colId xmlns:a16="http://schemas.microsoft.com/office/drawing/2014/main" val="1875859677"/>
                    </a:ext>
                  </a:extLst>
                </a:gridCol>
                <a:gridCol w="304495">
                  <a:extLst>
                    <a:ext uri="{9D8B030D-6E8A-4147-A177-3AD203B41FA5}">
                      <a16:colId xmlns:a16="http://schemas.microsoft.com/office/drawing/2014/main" val="2366389441"/>
                    </a:ext>
                  </a:extLst>
                </a:gridCol>
                <a:gridCol w="304495">
                  <a:extLst>
                    <a:ext uri="{9D8B030D-6E8A-4147-A177-3AD203B41FA5}">
                      <a16:colId xmlns:a16="http://schemas.microsoft.com/office/drawing/2014/main" val="1792171489"/>
                    </a:ext>
                  </a:extLst>
                </a:gridCol>
                <a:gridCol w="304495">
                  <a:extLst>
                    <a:ext uri="{9D8B030D-6E8A-4147-A177-3AD203B41FA5}">
                      <a16:colId xmlns:a16="http://schemas.microsoft.com/office/drawing/2014/main" val="1222002465"/>
                    </a:ext>
                  </a:extLst>
                </a:gridCol>
                <a:gridCol w="304495">
                  <a:extLst>
                    <a:ext uri="{9D8B030D-6E8A-4147-A177-3AD203B41FA5}">
                      <a16:colId xmlns:a16="http://schemas.microsoft.com/office/drawing/2014/main" val="4250752763"/>
                    </a:ext>
                  </a:extLst>
                </a:gridCol>
                <a:gridCol w="304495">
                  <a:extLst>
                    <a:ext uri="{9D8B030D-6E8A-4147-A177-3AD203B41FA5}">
                      <a16:colId xmlns:a16="http://schemas.microsoft.com/office/drawing/2014/main" val="2518255835"/>
                    </a:ext>
                  </a:extLst>
                </a:gridCol>
                <a:gridCol w="304495">
                  <a:extLst>
                    <a:ext uri="{9D8B030D-6E8A-4147-A177-3AD203B41FA5}">
                      <a16:colId xmlns:a16="http://schemas.microsoft.com/office/drawing/2014/main" val="2629058668"/>
                    </a:ext>
                  </a:extLst>
                </a:gridCol>
                <a:gridCol w="304495">
                  <a:extLst>
                    <a:ext uri="{9D8B030D-6E8A-4147-A177-3AD203B41FA5}">
                      <a16:colId xmlns:a16="http://schemas.microsoft.com/office/drawing/2014/main" val="4160115390"/>
                    </a:ext>
                  </a:extLst>
                </a:gridCol>
                <a:gridCol w="304495">
                  <a:extLst>
                    <a:ext uri="{9D8B030D-6E8A-4147-A177-3AD203B41FA5}">
                      <a16:colId xmlns:a16="http://schemas.microsoft.com/office/drawing/2014/main" val="3240633192"/>
                    </a:ext>
                  </a:extLst>
                </a:gridCol>
                <a:gridCol w="304495">
                  <a:extLst>
                    <a:ext uri="{9D8B030D-6E8A-4147-A177-3AD203B41FA5}">
                      <a16:colId xmlns:a16="http://schemas.microsoft.com/office/drawing/2014/main" val="1983575864"/>
                    </a:ext>
                  </a:extLst>
                </a:gridCol>
                <a:gridCol w="304495">
                  <a:extLst>
                    <a:ext uri="{9D8B030D-6E8A-4147-A177-3AD203B41FA5}">
                      <a16:colId xmlns:a16="http://schemas.microsoft.com/office/drawing/2014/main" val="2805318596"/>
                    </a:ext>
                  </a:extLst>
                </a:gridCol>
                <a:gridCol w="304495">
                  <a:extLst>
                    <a:ext uri="{9D8B030D-6E8A-4147-A177-3AD203B41FA5}">
                      <a16:colId xmlns:a16="http://schemas.microsoft.com/office/drawing/2014/main" val="875397870"/>
                    </a:ext>
                  </a:extLst>
                </a:gridCol>
                <a:gridCol w="304495">
                  <a:extLst>
                    <a:ext uri="{9D8B030D-6E8A-4147-A177-3AD203B41FA5}">
                      <a16:colId xmlns:a16="http://schemas.microsoft.com/office/drawing/2014/main" val="33942552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0410256"/>
                  </a:ext>
                </a:extLst>
              </a:tr>
              <a:tr h="370840">
                <a:tc>
                  <a:txBody>
                    <a:bodyPr/>
                    <a:lstStyle/>
                    <a:p>
                      <a:r>
                        <a:rPr lang="en-US" sz="1000"/>
                        <a:t>Buss AG</a:t>
                      </a:r>
                    </a:p>
                  </a:txBody>
                  <a:tcPr/>
                </a:tc>
                <a:tc>
                  <a:txBody>
                    <a:bodyPr/>
                    <a:lstStyle/>
                    <a:p>
                      <a:r>
                        <a:rPr lang="en-US" sz="1000"/>
                        <a:t>98</a:t>
                      </a:r>
                    </a:p>
                  </a:txBody>
                  <a:tcPr/>
                </a:tc>
                <a:tc>
                  <a:txBody>
                    <a:bodyPr/>
                    <a:lstStyle/>
                    <a:p>
                      <a:r>
                        <a:rPr lang="en-US" sz="1000"/>
                        <a:t>7</a:t>
                      </a:r>
                    </a:p>
                  </a:txBody>
                  <a:tcPr/>
                </a:tc>
                <a:tc>
                  <a:txBody>
                    <a:bodyPr/>
                    <a:lstStyle/>
                    <a:p>
                      <a:r>
                        <a:rPr lang="en-US" sz="1000"/>
                        <a:t>26</a:t>
                      </a:r>
                    </a:p>
                  </a:txBody>
                  <a:tcPr/>
                </a:tc>
                <a:tc>
                  <a:txBody>
                    <a:bodyPr/>
                    <a:lstStyle/>
                    <a:p>
                      <a:r>
                        <a:rPr lang="en-US" sz="1000"/>
                        <a:t>0</a:t>
                      </a:r>
                    </a:p>
                  </a:txBody>
                  <a:tcPr/>
                </a:tc>
                <a:tc>
                  <a:txBody>
                    <a:bodyPr/>
                    <a:lstStyle/>
                    <a:p>
                      <a:r>
                        <a:rPr lang="en-US" sz="1000"/>
                        <a:t>19</a:t>
                      </a:r>
                    </a:p>
                  </a:txBody>
                  <a:tcPr/>
                </a:tc>
                <a:tc>
                  <a:txBody>
                    <a:bodyPr/>
                    <a:lstStyle/>
                    <a:p>
                      <a:r>
                        <a:rPr lang="en-US" sz="1000"/>
                        <a:t>0</a:t>
                      </a:r>
                    </a:p>
                  </a:txBody>
                  <a:tcPr/>
                </a:tc>
                <a:tc>
                  <a:txBody>
                    <a:bodyPr/>
                    <a:lstStyle/>
                    <a:p>
                      <a:r>
                        <a:rPr lang="en-US" sz="1000"/>
                        <a:t>7</a:t>
                      </a:r>
                    </a:p>
                  </a:txBody>
                  <a:tcPr/>
                </a:tc>
                <a:tc>
                  <a:txBody>
                    <a:bodyPr/>
                    <a:lstStyle/>
                    <a:p>
                      <a:r>
                        <a:rPr lang="en-US" sz="1000"/>
                        <a:t>70</a:t>
                      </a:r>
                    </a:p>
                  </a:txBody>
                  <a:tcPr/>
                </a:tc>
                <a:tc>
                  <a:txBody>
                    <a:bodyPr/>
                    <a:lstStyle/>
                    <a:p>
                      <a:r>
                        <a:rPr lang="en-US" sz="1000"/>
                        <a:t>0</a:t>
                      </a:r>
                    </a:p>
                  </a:txBody>
                  <a:tcPr/>
                </a:tc>
                <a:tc>
                  <a:txBody>
                    <a:bodyPr/>
                    <a:lstStyle/>
                    <a:p>
                      <a:r>
                        <a:rPr lang="en-US" sz="1000"/>
                        <a:t>69</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16</a:t>
                      </a:r>
                    </a:p>
                  </a:txBody>
                  <a:tcPr/>
                </a:tc>
                <a:tc>
                  <a:txBody>
                    <a:bodyPr/>
                    <a:lstStyle/>
                    <a:p>
                      <a:r>
                        <a:rPr lang="en-US" sz="1000"/>
                        <a:t>86</a:t>
                      </a:r>
                    </a:p>
                  </a:txBody>
                  <a:tcPr/>
                </a:tc>
                <a:tc>
                  <a:txBody>
                    <a:bodyPr/>
                    <a:lstStyle/>
                    <a:p>
                      <a:r>
                        <a:rPr lang="en-US" sz="1000"/>
                        <a:t>0</a:t>
                      </a:r>
                    </a:p>
                  </a:txBody>
                  <a:tcPr/>
                </a:tc>
                <a:tc>
                  <a:txBody>
                    <a:bodyPr/>
                    <a:lstStyle/>
                    <a:p>
                      <a:r>
                        <a:rPr lang="en-US" sz="1000"/>
                        <a:t>0</a:t>
                      </a:r>
                    </a:p>
                  </a:txBody>
                  <a:tcPr/>
                </a:tc>
                <a:tc>
                  <a:txBody>
                    <a:bodyPr/>
                    <a:lstStyle/>
                    <a:p>
                      <a:r>
                        <a:rPr lang="en-US" sz="1000"/>
                        <a:t>3.5188 %</a:t>
                      </a:r>
                    </a:p>
                  </a:txBody>
                  <a:tcPr/>
                </a:tc>
                <a:tc>
                  <a:txBody>
                    <a:bodyPr/>
                    <a:lstStyle/>
                    <a:p>
                      <a:r>
                        <a:rPr lang="en-US" sz="1000"/>
                        <a:t>0.0 %</a:t>
                      </a:r>
                    </a:p>
                  </a:txBody>
                  <a:tcPr/>
                </a:tc>
                <a:extLst>
                  <a:ext uri="{0D108BD9-81ED-4DB2-BD59-A6C34878D82A}">
                    <a16:rowId xmlns:a16="http://schemas.microsoft.com/office/drawing/2014/main" val="2261573839"/>
                  </a:ext>
                </a:extLst>
              </a:tr>
            </a:tbl>
          </a:graphicData>
        </a:graphic>
      </p:graphicFrame>
      <p:sp>
        <p:nvSpPr>
          <p:cNvPr id="4" name="Text Placeholder 3">
            <a:extLst>
              <a:ext uri="{FF2B5EF4-FFF2-40B4-BE49-F238E27FC236}">
                <a16:creationId xmlns:a16="http://schemas.microsoft.com/office/drawing/2014/main" id="{41900C7F-9F84-4D07-81FF-0558F691DA4B}"/>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230072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21F17-9872-495B-9EB4-BDDE7F38C7B0}"/>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48CC766B-BA7D-45FD-94B8-080A980AE59F}"/>
              </a:ext>
            </a:extLst>
          </p:cNvPr>
          <p:cNvGraphicFramePr>
            <a:graphicFrameLocks noGrp="1"/>
          </p:cNvGraphicFramePr>
          <p:nvPr>
            <p:ph type="tbl" sz="quarter" idx="13"/>
            <p:extLst>
              <p:ext uri="{D42A27DB-BD31-4B8C-83A1-F6EECF244321}">
                <p14:modId xmlns:p14="http://schemas.microsoft.com/office/powerpoint/2010/main" val="1140337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2867267252"/>
                    </a:ext>
                  </a:extLst>
                </a:gridCol>
                <a:gridCol w="238658">
                  <a:extLst>
                    <a:ext uri="{9D8B030D-6E8A-4147-A177-3AD203B41FA5}">
                      <a16:colId xmlns:a16="http://schemas.microsoft.com/office/drawing/2014/main" val="4106360781"/>
                    </a:ext>
                  </a:extLst>
                </a:gridCol>
                <a:gridCol w="238658">
                  <a:extLst>
                    <a:ext uri="{9D8B030D-6E8A-4147-A177-3AD203B41FA5}">
                      <a16:colId xmlns:a16="http://schemas.microsoft.com/office/drawing/2014/main" val="2469366760"/>
                    </a:ext>
                  </a:extLst>
                </a:gridCol>
                <a:gridCol w="238658">
                  <a:extLst>
                    <a:ext uri="{9D8B030D-6E8A-4147-A177-3AD203B41FA5}">
                      <a16:colId xmlns:a16="http://schemas.microsoft.com/office/drawing/2014/main" val="3489084096"/>
                    </a:ext>
                  </a:extLst>
                </a:gridCol>
                <a:gridCol w="238658">
                  <a:extLst>
                    <a:ext uri="{9D8B030D-6E8A-4147-A177-3AD203B41FA5}">
                      <a16:colId xmlns:a16="http://schemas.microsoft.com/office/drawing/2014/main" val="675412715"/>
                    </a:ext>
                  </a:extLst>
                </a:gridCol>
                <a:gridCol w="238658">
                  <a:extLst>
                    <a:ext uri="{9D8B030D-6E8A-4147-A177-3AD203B41FA5}">
                      <a16:colId xmlns:a16="http://schemas.microsoft.com/office/drawing/2014/main" val="2567391098"/>
                    </a:ext>
                  </a:extLst>
                </a:gridCol>
                <a:gridCol w="238658">
                  <a:extLst>
                    <a:ext uri="{9D8B030D-6E8A-4147-A177-3AD203B41FA5}">
                      <a16:colId xmlns:a16="http://schemas.microsoft.com/office/drawing/2014/main" val="359716095"/>
                    </a:ext>
                  </a:extLst>
                </a:gridCol>
                <a:gridCol w="238658">
                  <a:extLst>
                    <a:ext uri="{9D8B030D-6E8A-4147-A177-3AD203B41FA5}">
                      <a16:colId xmlns:a16="http://schemas.microsoft.com/office/drawing/2014/main" val="277109876"/>
                    </a:ext>
                  </a:extLst>
                </a:gridCol>
                <a:gridCol w="238658">
                  <a:extLst>
                    <a:ext uri="{9D8B030D-6E8A-4147-A177-3AD203B41FA5}">
                      <a16:colId xmlns:a16="http://schemas.microsoft.com/office/drawing/2014/main" val="685850014"/>
                    </a:ext>
                  </a:extLst>
                </a:gridCol>
                <a:gridCol w="238658">
                  <a:extLst>
                    <a:ext uri="{9D8B030D-6E8A-4147-A177-3AD203B41FA5}">
                      <a16:colId xmlns:a16="http://schemas.microsoft.com/office/drawing/2014/main" val="3379975764"/>
                    </a:ext>
                  </a:extLst>
                </a:gridCol>
                <a:gridCol w="238658">
                  <a:extLst>
                    <a:ext uri="{9D8B030D-6E8A-4147-A177-3AD203B41FA5}">
                      <a16:colId xmlns:a16="http://schemas.microsoft.com/office/drawing/2014/main" val="3679082409"/>
                    </a:ext>
                  </a:extLst>
                </a:gridCol>
                <a:gridCol w="238658">
                  <a:extLst>
                    <a:ext uri="{9D8B030D-6E8A-4147-A177-3AD203B41FA5}">
                      <a16:colId xmlns:a16="http://schemas.microsoft.com/office/drawing/2014/main" val="3583839670"/>
                    </a:ext>
                  </a:extLst>
                </a:gridCol>
                <a:gridCol w="238658">
                  <a:extLst>
                    <a:ext uri="{9D8B030D-6E8A-4147-A177-3AD203B41FA5}">
                      <a16:colId xmlns:a16="http://schemas.microsoft.com/office/drawing/2014/main" val="622559346"/>
                    </a:ext>
                  </a:extLst>
                </a:gridCol>
                <a:gridCol w="238658">
                  <a:extLst>
                    <a:ext uri="{9D8B030D-6E8A-4147-A177-3AD203B41FA5}">
                      <a16:colId xmlns:a16="http://schemas.microsoft.com/office/drawing/2014/main" val="1916995024"/>
                    </a:ext>
                  </a:extLst>
                </a:gridCol>
                <a:gridCol w="238658">
                  <a:extLst>
                    <a:ext uri="{9D8B030D-6E8A-4147-A177-3AD203B41FA5}">
                      <a16:colId xmlns:a16="http://schemas.microsoft.com/office/drawing/2014/main" val="3816471297"/>
                    </a:ext>
                  </a:extLst>
                </a:gridCol>
                <a:gridCol w="238658">
                  <a:extLst>
                    <a:ext uri="{9D8B030D-6E8A-4147-A177-3AD203B41FA5}">
                      <a16:colId xmlns:a16="http://schemas.microsoft.com/office/drawing/2014/main" val="1380393777"/>
                    </a:ext>
                  </a:extLst>
                </a:gridCol>
                <a:gridCol w="238658">
                  <a:extLst>
                    <a:ext uri="{9D8B030D-6E8A-4147-A177-3AD203B41FA5}">
                      <a16:colId xmlns:a16="http://schemas.microsoft.com/office/drawing/2014/main" val="2143247444"/>
                    </a:ext>
                  </a:extLst>
                </a:gridCol>
                <a:gridCol w="238658">
                  <a:extLst>
                    <a:ext uri="{9D8B030D-6E8A-4147-A177-3AD203B41FA5}">
                      <a16:colId xmlns:a16="http://schemas.microsoft.com/office/drawing/2014/main" val="3175786354"/>
                    </a:ext>
                  </a:extLst>
                </a:gridCol>
                <a:gridCol w="246888">
                  <a:extLst>
                    <a:ext uri="{9D8B030D-6E8A-4147-A177-3AD203B41FA5}">
                      <a16:colId xmlns:a16="http://schemas.microsoft.com/office/drawing/2014/main" val="2340051899"/>
                    </a:ext>
                  </a:extLst>
                </a:gridCol>
                <a:gridCol w="238658">
                  <a:extLst>
                    <a:ext uri="{9D8B030D-6E8A-4147-A177-3AD203B41FA5}">
                      <a16:colId xmlns:a16="http://schemas.microsoft.com/office/drawing/2014/main" val="3464694026"/>
                    </a:ext>
                  </a:extLst>
                </a:gridCol>
                <a:gridCol w="238658">
                  <a:extLst>
                    <a:ext uri="{9D8B030D-6E8A-4147-A177-3AD203B41FA5}">
                      <a16:colId xmlns:a16="http://schemas.microsoft.com/office/drawing/2014/main" val="3720201223"/>
                    </a:ext>
                  </a:extLst>
                </a:gridCol>
                <a:gridCol w="238658">
                  <a:extLst>
                    <a:ext uri="{9D8B030D-6E8A-4147-A177-3AD203B41FA5}">
                      <a16:colId xmlns:a16="http://schemas.microsoft.com/office/drawing/2014/main" val="3081559523"/>
                    </a:ext>
                  </a:extLst>
                </a:gridCol>
                <a:gridCol w="238658">
                  <a:extLst>
                    <a:ext uri="{9D8B030D-6E8A-4147-A177-3AD203B41FA5}">
                      <a16:colId xmlns:a16="http://schemas.microsoft.com/office/drawing/2014/main" val="3200591518"/>
                    </a:ext>
                  </a:extLst>
                </a:gridCol>
                <a:gridCol w="238658">
                  <a:extLst>
                    <a:ext uri="{9D8B030D-6E8A-4147-A177-3AD203B41FA5}">
                      <a16:colId xmlns:a16="http://schemas.microsoft.com/office/drawing/2014/main" val="2909648233"/>
                    </a:ext>
                  </a:extLst>
                </a:gridCol>
                <a:gridCol w="238658">
                  <a:extLst>
                    <a:ext uri="{9D8B030D-6E8A-4147-A177-3AD203B41FA5}">
                      <a16:colId xmlns:a16="http://schemas.microsoft.com/office/drawing/2014/main" val="2759796562"/>
                    </a:ext>
                  </a:extLst>
                </a:gridCol>
                <a:gridCol w="238658">
                  <a:extLst>
                    <a:ext uri="{9D8B030D-6E8A-4147-A177-3AD203B41FA5}">
                      <a16:colId xmlns:a16="http://schemas.microsoft.com/office/drawing/2014/main" val="702380957"/>
                    </a:ext>
                  </a:extLst>
                </a:gridCol>
                <a:gridCol w="238658">
                  <a:extLst>
                    <a:ext uri="{9D8B030D-6E8A-4147-A177-3AD203B41FA5}">
                      <a16:colId xmlns:a16="http://schemas.microsoft.com/office/drawing/2014/main" val="2298297584"/>
                    </a:ext>
                  </a:extLst>
                </a:gridCol>
                <a:gridCol w="238658">
                  <a:extLst>
                    <a:ext uri="{9D8B030D-6E8A-4147-A177-3AD203B41FA5}">
                      <a16:colId xmlns:a16="http://schemas.microsoft.com/office/drawing/2014/main" val="2067354946"/>
                    </a:ext>
                  </a:extLst>
                </a:gridCol>
                <a:gridCol w="238658">
                  <a:extLst>
                    <a:ext uri="{9D8B030D-6E8A-4147-A177-3AD203B41FA5}">
                      <a16:colId xmlns:a16="http://schemas.microsoft.com/office/drawing/2014/main" val="1752448313"/>
                    </a:ext>
                  </a:extLst>
                </a:gridCol>
                <a:gridCol w="238658">
                  <a:extLst>
                    <a:ext uri="{9D8B030D-6E8A-4147-A177-3AD203B41FA5}">
                      <a16:colId xmlns:a16="http://schemas.microsoft.com/office/drawing/2014/main" val="2342169677"/>
                    </a:ext>
                  </a:extLst>
                </a:gridCol>
                <a:gridCol w="238658">
                  <a:extLst>
                    <a:ext uri="{9D8B030D-6E8A-4147-A177-3AD203B41FA5}">
                      <a16:colId xmlns:a16="http://schemas.microsoft.com/office/drawing/2014/main" val="504365760"/>
                    </a:ext>
                  </a:extLst>
                </a:gridCol>
                <a:gridCol w="238658">
                  <a:extLst>
                    <a:ext uri="{9D8B030D-6E8A-4147-A177-3AD203B41FA5}">
                      <a16:colId xmlns:a16="http://schemas.microsoft.com/office/drawing/2014/main" val="4025433841"/>
                    </a:ext>
                  </a:extLst>
                </a:gridCol>
                <a:gridCol w="238658">
                  <a:extLst>
                    <a:ext uri="{9D8B030D-6E8A-4147-A177-3AD203B41FA5}">
                      <a16:colId xmlns:a16="http://schemas.microsoft.com/office/drawing/2014/main" val="3407828371"/>
                    </a:ext>
                  </a:extLst>
                </a:gridCol>
                <a:gridCol w="238658">
                  <a:extLst>
                    <a:ext uri="{9D8B030D-6E8A-4147-A177-3AD203B41FA5}">
                      <a16:colId xmlns:a16="http://schemas.microsoft.com/office/drawing/2014/main" val="250895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910218412"/>
                  </a:ext>
                </a:extLst>
              </a:tr>
              <a:tr h="370840">
                <a:tc>
                  <a:txBody>
                    <a:bodyPr/>
                    <a:lstStyle/>
                    <a:p>
                      <a:r>
                        <a:rPr lang="en-US" sz="1000"/>
                        <a:t>Buss AG</a:t>
                      </a:r>
                    </a:p>
                  </a:txBody>
                  <a:tcPr/>
                </a:tc>
                <a:tc>
                  <a:txBody>
                    <a:bodyPr/>
                    <a:lstStyle/>
                    <a:p>
                      <a:r>
                        <a:rPr lang="en-US" sz="1000"/>
                        <a:t>98</a:t>
                      </a:r>
                    </a:p>
                  </a:txBody>
                  <a:tcPr/>
                </a:tc>
                <a:tc>
                  <a:txBody>
                    <a:bodyPr/>
                    <a:lstStyle/>
                    <a:p>
                      <a:r>
                        <a:rPr lang="en-US" sz="1000"/>
                        <a:t>10</a:t>
                      </a:r>
                    </a:p>
                  </a:txBody>
                  <a:tcPr/>
                </a:tc>
                <a:tc>
                  <a:txBody>
                    <a:bodyPr/>
                    <a:lstStyle/>
                    <a:p>
                      <a:r>
                        <a:rPr lang="en-US" sz="1000"/>
                        <a:t>11</a:t>
                      </a:r>
                    </a:p>
                  </a:txBody>
                  <a:tcPr/>
                </a:tc>
                <a:tc>
                  <a:txBody>
                    <a:bodyPr/>
                    <a:lstStyle/>
                    <a:p>
                      <a:r>
                        <a:rPr lang="en-US" sz="1000"/>
                        <a:t>3</a:t>
                      </a:r>
                    </a:p>
                  </a:txBody>
                  <a:tcPr/>
                </a:tc>
                <a:tc>
                  <a:txBody>
                    <a:bodyPr/>
                    <a:lstStyle/>
                    <a:p>
                      <a:r>
                        <a:rPr lang="en-US" sz="1000"/>
                        <a:t>64.691011235955</a:t>
                      </a:r>
                    </a:p>
                  </a:txBody>
                  <a:tcPr/>
                </a:tc>
                <a:tc>
                  <a:txBody>
                    <a:bodyPr/>
                    <a:lstStyle/>
                    <a:p>
                      <a:r>
                        <a:rPr lang="en-US" sz="1000"/>
                        <a:t>26</a:t>
                      </a:r>
                    </a:p>
                  </a:txBody>
                  <a:tcPr/>
                </a:tc>
                <a:tc>
                  <a:txBody>
                    <a:bodyPr/>
                    <a:lstStyle/>
                    <a:p>
                      <a:r>
                        <a:rPr lang="en-US" sz="1000"/>
                        <a:t>3709</a:t>
                      </a:r>
                    </a:p>
                  </a:txBody>
                  <a:tcPr/>
                </a:tc>
                <a:tc>
                  <a:txBody>
                    <a:bodyPr/>
                    <a:lstStyle/>
                    <a:p>
                      <a:r>
                        <a:rPr lang="en-US" sz="1000"/>
                        <a:t>11.933701657459</a:t>
                      </a:r>
                    </a:p>
                  </a:txBody>
                  <a:tcPr/>
                </a:tc>
                <a:tc>
                  <a:txBody>
                    <a:bodyPr/>
                    <a:lstStyle/>
                    <a:p>
                      <a:r>
                        <a:rPr lang="en-US" sz="1000"/>
                        <a:t>0</a:t>
                      </a:r>
                    </a:p>
                  </a:txBody>
                  <a:tcPr/>
                </a:tc>
                <a:tc>
                  <a:txBody>
                    <a:bodyPr/>
                    <a:lstStyle/>
                    <a:p>
                      <a:r>
                        <a:rPr lang="en-US" sz="1000"/>
                        <a:t>385</a:t>
                      </a:r>
                    </a:p>
                  </a:txBody>
                  <a:tcPr/>
                </a:tc>
                <a:tc>
                  <a:txBody>
                    <a:bodyPr/>
                    <a:lstStyle/>
                    <a:p>
                      <a:r>
                        <a:rPr lang="en-US" sz="1000"/>
                        <a:t>3709</a:t>
                      </a:r>
                    </a:p>
                  </a:txBody>
                  <a:tcPr/>
                </a:tc>
                <a:tc>
                  <a:txBody>
                    <a:bodyPr/>
                    <a:lstStyle/>
                    <a:p>
                      <a:r>
                        <a:rPr lang="en-US" sz="1000"/>
                        <a:t>62.07 %</a:t>
                      </a:r>
                    </a:p>
                  </a:txBody>
                  <a:tcPr/>
                </a:tc>
                <a:tc>
                  <a:txBody>
                    <a:bodyPr/>
                    <a:lstStyle/>
                    <a:p>
                      <a:r>
                        <a:rPr lang="en-US" sz="1000"/>
                        <a:t>488</a:t>
                      </a:r>
                    </a:p>
                  </a:txBody>
                  <a:tcPr/>
                </a:tc>
                <a:tc>
                  <a:txBody>
                    <a:bodyPr/>
                    <a:lstStyle/>
                    <a:p>
                      <a:r>
                        <a:rPr lang="en-US" sz="1000"/>
                        <a:t>238</a:t>
                      </a:r>
                    </a:p>
                  </a:txBody>
                  <a:tcPr/>
                </a:tc>
                <a:tc>
                  <a:txBody>
                    <a:bodyPr/>
                    <a:lstStyle/>
                    <a:p>
                      <a:r>
                        <a:rPr lang="en-US" sz="1000"/>
                        <a:t>2</a:t>
                      </a:r>
                    </a:p>
                  </a:txBody>
                  <a:tcPr/>
                </a:tc>
                <a:tc>
                  <a:txBody>
                    <a:bodyPr/>
                    <a:lstStyle/>
                    <a:p>
                      <a:r>
                        <a:rPr lang="en-US" sz="1000"/>
                        <a:t>2</a:t>
                      </a:r>
                    </a:p>
                  </a:txBody>
                  <a:tcPr/>
                </a:tc>
                <a:tc>
                  <a:txBody>
                    <a:bodyPr/>
                    <a:lstStyle/>
                    <a:p>
                      <a:r>
                        <a:rPr lang="en-US" sz="1000"/>
                        <a:t>265</a:t>
                      </a:r>
                    </a:p>
                  </a:txBody>
                  <a:tcPr/>
                </a:tc>
                <a:tc>
                  <a:txBody>
                    <a:bodyPr/>
                    <a:lstStyle/>
                    <a:p>
                      <a:r>
                        <a:rPr lang="en-US" sz="1000"/>
                        <a:t>5</a:t>
                      </a:r>
                    </a:p>
                  </a:txBody>
                  <a:tcPr/>
                </a:tc>
                <a:tc>
                  <a:txBody>
                    <a:bodyPr/>
                    <a:lstStyle/>
                    <a:p>
                      <a:r>
                        <a:rPr lang="en-US" sz="1000"/>
                        <a:t>50</a:t>
                      </a:r>
                    </a:p>
                  </a:txBody>
                  <a:tcPr/>
                </a:tc>
                <a:tc>
                  <a:txBody>
                    <a:bodyPr/>
                    <a:lstStyle/>
                    <a:p>
                      <a:r>
                        <a:rPr lang="en-US" sz="1000"/>
                        <a:t>54</a:t>
                      </a:r>
                    </a:p>
                  </a:txBody>
                  <a:tcPr/>
                </a:tc>
                <a:tc>
                  <a:txBody>
                    <a:bodyPr/>
                    <a:lstStyle/>
                    <a:p>
                      <a:r>
                        <a:rPr lang="en-US" sz="1000"/>
                        <a:t>156</a:t>
                      </a:r>
                    </a:p>
                  </a:txBody>
                  <a:tcPr/>
                </a:tc>
                <a:tc>
                  <a:txBody>
                    <a:bodyPr/>
                    <a:lstStyle/>
                    <a:p>
                      <a:r>
                        <a:rPr lang="en-US" sz="1000"/>
                        <a:t>0</a:t>
                      </a:r>
                    </a:p>
                  </a:txBody>
                  <a:tcPr/>
                </a:tc>
                <a:tc>
                  <a:txBody>
                    <a:bodyPr/>
                    <a:lstStyle/>
                    <a:p>
                      <a:r>
                        <a:rPr lang="en-US" sz="1000"/>
                        <a:t>120</a:t>
                      </a:r>
                    </a:p>
                  </a:txBody>
                  <a:tcPr/>
                </a:tc>
                <a:tc>
                  <a:txBody>
                    <a:bodyPr/>
                    <a:lstStyle/>
                    <a:p>
                      <a:r>
                        <a:rPr lang="en-US" sz="1000"/>
                        <a:t>103</a:t>
                      </a:r>
                    </a:p>
                  </a:txBody>
                  <a:tcPr/>
                </a:tc>
                <a:tc>
                  <a:txBody>
                    <a:bodyPr/>
                    <a:lstStyle/>
                    <a:p>
                      <a:r>
                        <a:rPr lang="en-US" sz="1000"/>
                        <a:t>0</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972125774"/>
                  </a:ext>
                </a:extLst>
              </a:tr>
            </a:tbl>
          </a:graphicData>
        </a:graphic>
      </p:graphicFrame>
      <p:sp>
        <p:nvSpPr>
          <p:cNvPr id="4" name="Text Placeholder 3">
            <a:extLst>
              <a:ext uri="{FF2B5EF4-FFF2-40B4-BE49-F238E27FC236}">
                <a16:creationId xmlns:a16="http://schemas.microsoft.com/office/drawing/2014/main" id="{775DE9D8-E45D-4B39-9178-AA1AD5574502}"/>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750389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C58F3-09CE-40BB-A3E1-CE31246DF4B0}"/>
              </a:ext>
            </a:extLst>
          </p:cNvPr>
          <p:cNvSpPr>
            <a:spLocks noGrp="1"/>
          </p:cNvSpPr>
          <p:nvPr>
            <p:ph type="title"/>
          </p:nvPr>
        </p:nvSpPr>
        <p:spPr/>
        <p:txBody>
          <a:bodyPr/>
          <a:lstStyle/>
          <a:p>
            <a:r>
              <a:rPr lang="en-US"/>
              <a:t>Facebook Fans Total | BUSS</a:t>
            </a:r>
          </a:p>
        </p:txBody>
      </p:sp>
      <p:graphicFrame>
        <p:nvGraphicFramePr>
          <p:cNvPr id="6" name="Chart Placeholder 5">
            <a:extLst>
              <a:ext uri="{FF2B5EF4-FFF2-40B4-BE49-F238E27FC236}">
                <a16:creationId xmlns:a16="http://schemas.microsoft.com/office/drawing/2014/main" id="{284821FA-B84A-4CB3-9355-31DA5757ADC9}"/>
              </a:ext>
            </a:extLst>
          </p:cNvPr>
          <p:cNvGraphicFramePr>
            <a:graphicFrameLocks noGrp="1"/>
          </p:cNvGraphicFramePr>
          <p:nvPr>
            <p:ph type="chart" sz="quarter" idx="13"/>
            <p:extLst>
              <p:ext uri="{D42A27DB-BD31-4B8C-83A1-F6EECF244321}">
                <p14:modId xmlns:p14="http://schemas.microsoft.com/office/powerpoint/2010/main" val="2806883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BE343E-7A81-4810-B803-9FB8AABFCC68}"/>
              </a:ext>
            </a:extLst>
          </p:cNvPr>
          <p:cNvSpPr>
            <a:spLocks noGrp="1"/>
          </p:cNvSpPr>
          <p:nvPr>
            <p:ph type="body" sz="quarter" idx="14"/>
          </p:nvPr>
        </p:nvSpPr>
        <p:spPr/>
        <p:txBody>
          <a:bodyPr/>
          <a:lstStyle/>
          <a:p>
            <a:r>
              <a:rPr lang="en-US"/>
              <a:t>01/01/2019 - 06/30/2019</a:t>
            </a:r>
          </a:p>
        </p:txBody>
      </p:sp>
      <p:sp>
        <p:nvSpPr>
          <p:cNvPr id="5" name="Footer Placeholder 4">
            <a:extLst>
              <a:ext uri="{FF2B5EF4-FFF2-40B4-BE49-F238E27FC236}">
                <a16:creationId xmlns:a16="http://schemas.microsoft.com/office/drawing/2014/main" id="{D3806A25-81B7-42D4-8961-66BB23E589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0960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83640-D01C-462C-A068-573B73B3B044}"/>
              </a:ext>
            </a:extLst>
          </p:cNvPr>
          <p:cNvSpPr>
            <a:spLocks noGrp="1"/>
          </p:cNvSpPr>
          <p:nvPr>
            <p:ph type="title"/>
          </p:nvPr>
        </p:nvSpPr>
        <p:spPr/>
        <p:txBody>
          <a:bodyPr/>
          <a:lstStyle/>
          <a:p>
            <a:r>
              <a:rPr lang="en-US"/>
              <a:t>Facebook Fans Table | BUSS</a:t>
            </a:r>
          </a:p>
        </p:txBody>
      </p:sp>
      <p:graphicFrame>
        <p:nvGraphicFramePr>
          <p:cNvPr id="5" name="Table Placeholder 4">
            <a:extLst>
              <a:ext uri="{FF2B5EF4-FFF2-40B4-BE49-F238E27FC236}">
                <a16:creationId xmlns:a16="http://schemas.microsoft.com/office/drawing/2014/main" id="{7393D6F5-98A7-4ACF-8758-E66A1C4635C7}"/>
              </a:ext>
            </a:extLst>
          </p:cNvPr>
          <p:cNvGraphicFramePr>
            <a:graphicFrameLocks noGrp="1"/>
          </p:cNvGraphicFramePr>
          <p:nvPr>
            <p:ph type="tbl" sz="quarter" idx="13"/>
            <p:extLst>
              <p:ext uri="{D42A27DB-BD31-4B8C-83A1-F6EECF244321}">
                <p14:modId xmlns:p14="http://schemas.microsoft.com/office/powerpoint/2010/main" val="2842988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6390958"/>
                    </a:ext>
                  </a:extLst>
                </a:gridCol>
                <a:gridCol w="1234440">
                  <a:extLst>
                    <a:ext uri="{9D8B030D-6E8A-4147-A177-3AD203B41FA5}">
                      <a16:colId xmlns:a16="http://schemas.microsoft.com/office/drawing/2014/main" val="663907582"/>
                    </a:ext>
                  </a:extLst>
                </a:gridCol>
                <a:gridCol w="822960">
                  <a:extLst>
                    <a:ext uri="{9D8B030D-6E8A-4147-A177-3AD203B41FA5}">
                      <a16:colId xmlns:a16="http://schemas.microsoft.com/office/drawing/2014/main" val="424305995"/>
                    </a:ext>
                  </a:extLst>
                </a:gridCol>
                <a:gridCol w="822960">
                  <a:extLst>
                    <a:ext uri="{9D8B030D-6E8A-4147-A177-3AD203B41FA5}">
                      <a16:colId xmlns:a16="http://schemas.microsoft.com/office/drawing/2014/main" val="2248004922"/>
                    </a:ext>
                  </a:extLst>
                </a:gridCol>
                <a:gridCol w="822960">
                  <a:extLst>
                    <a:ext uri="{9D8B030D-6E8A-4147-A177-3AD203B41FA5}">
                      <a16:colId xmlns:a16="http://schemas.microsoft.com/office/drawing/2014/main" val="1659341692"/>
                    </a:ext>
                  </a:extLst>
                </a:gridCol>
                <a:gridCol w="822960">
                  <a:extLst>
                    <a:ext uri="{9D8B030D-6E8A-4147-A177-3AD203B41FA5}">
                      <a16:colId xmlns:a16="http://schemas.microsoft.com/office/drawing/2014/main" val="1476637255"/>
                    </a:ext>
                  </a:extLst>
                </a:gridCol>
                <a:gridCol w="822960">
                  <a:extLst>
                    <a:ext uri="{9D8B030D-6E8A-4147-A177-3AD203B41FA5}">
                      <a16:colId xmlns:a16="http://schemas.microsoft.com/office/drawing/2014/main" val="1971286228"/>
                    </a:ext>
                  </a:extLst>
                </a:gridCol>
                <a:gridCol w="822960">
                  <a:extLst>
                    <a:ext uri="{9D8B030D-6E8A-4147-A177-3AD203B41FA5}">
                      <a16:colId xmlns:a16="http://schemas.microsoft.com/office/drawing/2014/main" val="22987514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668953154"/>
                  </a:ext>
                </a:extLst>
              </a:tr>
              <a:tr h="370840">
                <a:tc>
                  <a:txBody>
                    <a:bodyPr/>
                    <a:lstStyle/>
                    <a:p>
                      <a:r>
                        <a:rPr lang="en-US" sz="1000"/>
                        <a:t>Buss AG</a:t>
                      </a:r>
                    </a:p>
                  </a:txBody>
                  <a:tcPr/>
                </a:tc>
                <a:tc>
                  <a:txBody>
                    <a:bodyPr/>
                    <a:lstStyle/>
                    <a:p>
                      <a:r>
                        <a:rPr lang="en-US" sz="1000"/>
                        <a:t>98</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3</a:t>
                      </a:r>
                    </a:p>
                  </a:txBody>
                  <a:tcPr/>
                </a:tc>
                <a:tc>
                  <a:txBody>
                    <a:bodyPr/>
                    <a:lstStyle/>
                    <a:p>
                      <a:r>
                        <a:rPr lang="en-US" sz="1000"/>
                        <a:t>3.2 %</a:t>
                      </a:r>
                    </a:p>
                  </a:txBody>
                  <a:tcPr/>
                </a:tc>
                <a:extLst>
                  <a:ext uri="{0D108BD9-81ED-4DB2-BD59-A6C34878D82A}">
                    <a16:rowId xmlns:a16="http://schemas.microsoft.com/office/drawing/2014/main" val="1554096251"/>
                  </a:ext>
                </a:extLst>
              </a:tr>
            </a:tbl>
          </a:graphicData>
        </a:graphic>
      </p:graphicFrame>
      <p:sp>
        <p:nvSpPr>
          <p:cNvPr id="4" name="Text Placeholder 3">
            <a:extLst>
              <a:ext uri="{FF2B5EF4-FFF2-40B4-BE49-F238E27FC236}">
                <a16:creationId xmlns:a16="http://schemas.microsoft.com/office/drawing/2014/main" id="{7B4963EA-2D68-404E-8371-6A5C3F951F03}"/>
              </a:ext>
            </a:extLst>
          </p:cNvPr>
          <p:cNvSpPr>
            <a:spLocks noGrp="1"/>
          </p:cNvSpPr>
          <p:nvPr>
            <p:ph type="body" sz="quarter" idx="14"/>
          </p:nvPr>
        </p:nvSpPr>
        <p:spPr/>
        <p:txBody>
          <a:bodyPr/>
          <a:lstStyle/>
          <a:p>
            <a:r>
              <a:rPr lang="en-US"/>
              <a:t>05/31/2019 - 06/30/2019</a:t>
            </a:r>
          </a:p>
        </p:txBody>
      </p:sp>
    </p:spTree>
    <p:extLst>
      <p:ext uri="{BB962C8B-B14F-4D97-AF65-F5344CB8AC3E}">
        <p14:creationId xmlns:p14="http://schemas.microsoft.com/office/powerpoint/2010/main" val="3154896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4ECBB-2D73-46BA-875B-374BF6D088A3}"/>
              </a:ext>
            </a:extLst>
          </p:cNvPr>
          <p:cNvSpPr>
            <a:spLocks noGrp="1"/>
          </p:cNvSpPr>
          <p:nvPr>
            <p:ph type="title"/>
          </p:nvPr>
        </p:nvSpPr>
        <p:spPr/>
        <p:txBody>
          <a:bodyPr/>
          <a:lstStyle/>
          <a:p>
            <a:r>
              <a:rPr lang="en-US"/>
              <a:t>Facebook Own Posts Table | BUSS - 1 of 26</a:t>
            </a:r>
          </a:p>
        </p:txBody>
      </p:sp>
      <p:graphicFrame>
        <p:nvGraphicFramePr>
          <p:cNvPr id="5" name="Table Placeholder 4">
            <a:extLst>
              <a:ext uri="{FF2B5EF4-FFF2-40B4-BE49-F238E27FC236}">
                <a16:creationId xmlns:a16="http://schemas.microsoft.com/office/drawing/2014/main" id="{D15B5306-75D0-4F14-A748-0C2D5AA7F99B}"/>
              </a:ext>
            </a:extLst>
          </p:cNvPr>
          <p:cNvGraphicFramePr>
            <a:graphicFrameLocks noGrp="1"/>
          </p:cNvGraphicFramePr>
          <p:nvPr>
            <p:ph type="tbl" sz="quarter" idx="13"/>
            <p:extLst>
              <p:ext uri="{D42A27DB-BD31-4B8C-83A1-F6EECF244321}">
                <p14:modId xmlns:p14="http://schemas.microsoft.com/office/powerpoint/2010/main" val="1199979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854297289"/>
                    </a:ext>
                  </a:extLst>
                </a:gridCol>
                <a:gridCol w="905255">
                  <a:extLst>
                    <a:ext uri="{9D8B030D-6E8A-4147-A177-3AD203B41FA5}">
                      <a16:colId xmlns:a16="http://schemas.microsoft.com/office/drawing/2014/main" val="1878986707"/>
                    </a:ext>
                  </a:extLst>
                </a:gridCol>
                <a:gridCol w="246888">
                  <a:extLst>
                    <a:ext uri="{9D8B030D-6E8A-4147-A177-3AD203B41FA5}">
                      <a16:colId xmlns:a16="http://schemas.microsoft.com/office/drawing/2014/main" val="1076331639"/>
                    </a:ext>
                  </a:extLst>
                </a:gridCol>
                <a:gridCol w="208280">
                  <a:extLst>
                    <a:ext uri="{9D8B030D-6E8A-4147-A177-3AD203B41FA5}">
                      <a16:colId xmlns:a16="http://schemas.microsoft.com/office/drawing/2014/main" val="1854792469"/>
                    </a:ext>
                  </a:extLst>
                </a:gridCol>
                <a:gridCol w="208280">
                  <a:extLst>
                    <a:ext uri="{9D8B030D-6E8A-4147-A177-3AD203B41FA5}">
                      <a16:colId xmlns:a16="http://schemas.microsoft.com/office/drawing/2014/main" val="4227416870"/>
                    </a:ext>
                  </a:extLst>
                </a:gridCol>
                <a:gridCol w="208280">
                  <a:extLst>
                    <a:ext uri="{9D8B030D-6E8A-4147-A177-3AD203B41FA5}">
                      <a16:colId xmlns:a16="http://schemas.microsoft.com/office/drawing/2014/main" val="2656151526"/>
                    </a:ext>
                  </a:extLst>
                </a:gridCol>
                <a:gridCol w="208280">
                  <a:extLst>
                    <a:ext uri="{9D8B030D-6E8A-4147-A177-3AD203B41FA5}">
                      <a16:colId xmlns:a16="http://schemas.microsoft.com/office/drawing/2014/main" val="1591809421"/>
                    </a:ext>
                  </a:extLst>
                </a:gridCol>
                <a:gridCol w="208280">
                  <a:extLst>
                    <a:ext uri="{9D8B030D-6E8A-4147-A177-3AD203B41FA5}">
                      <a16:colId xmlns:a16="http://schemas.microsoft.com/office/drawing/2014/main" val="3646798292"/>
                    </a:ext>
                  </a:extLst>
                </a:gridCol>
                <a:gridCol w="208280">
                  <a:extLst>
                    <a:ext uri="{9D8B030D-6E8A-4147-A177-3AD203B41FA5}">
                      <a16:colId xmlns:a16="http://schemas.microsoft.com/office/drawing/2014/main" val="4134201416"/>
                    </a:ext>
                  </a:extLst>
                </a:gridCol>
                <a:gridCol w="208280">
                  <a:extLst>
                    <a:ext uri="{9D8B030D-6E8A-4147-A177-3AD203B41FA5}">
                      <a16:colId xmlns:a16="http://schemas.microsoft.com/office/drawing/2014/main" val="3695463747"/>
                    </a:ext>
                  </a:extLst>
                </a:gridCol>
                <a:gridCol w="208280">
                  <a:extLst>
                    <a:ext uri="{9D8B030D-6E8A-4147-A177-3AD203B41FA5}">
                      <a16:colId xmlns:a16="http://schemas.microsoft.com/office/drawing/2014/main" val="1893640434"/>
                    </a:ext>
                  </a:extLst>
                </a:gridCol>
                <a:gridCol w="208280">
                  <a:extLst>
                    <a:ext uri="{9D8B030D-6E8A-4147-A177-3AD203B41FA5}">
                      <a16:colId xmlns:a16="http://schemas.microsoft.com/office/drawing/2014/main" val="3534145690"/>
                    </a:ext>
                  </a:extLst>
                </a:gridCol>
                <a:gridCol w="208280">
                  <a:extLst>
                    <a:ext uri="{9D8B030D-6E8A-4147-A177-3AD203B41FA5}">
                      <a16:colId xmlns:a16="http://schemas.microsoft.com/office/drawing/2014/main" val="2517843935"/>
                    </a:ext>
                  </a:extLst>
                </a:gridCol>
                <a:gridCol w="208280">
                  <a:extLst>
                    <a:ext uri="{9D8B030D-6E8A-4147-A177-3AD203B41FA5}">
                      <a16:colId xmlns:a16="http://schemas.microsoft.com/office/drawing/2014/main" val="3809367062"/>
                    </a:ext>
                  </a:extLst>
                </a:gridCol>
                <a:gridCol w="208280">
                  <a:extLst>
                    <a:ext uri="{9D8B030D-6E8A-4147-A177-3AD203B41FA5}">
                      <a16:colId xmlns:a16="http://schemas.microsoft.com/office/drawing/2014/main" val="3106448224"/>
                    </a:ext>
                  </a:extLst>
                </a:gridCol>
                <a:gridCol w="208280">
                  <a:extLst>
                    <a:ext uri="{9D8B030D-6E8A-4147-A177-3AD203B41FA5}">
                      <a16:colId xmlns:a16="http://schemas.microsoft.com/office/drawing/2014/main" val="1575579763"/>
                    </a:ext>
                  </a:extLst>
                </a:gridCol>
                <a:gridCol w="208280">
                  <a:extLst>
                    <a:ext uri="{9D8B030D-6E8A-4147-A177-3AD203B41FA5}">
                      <a16:colId xmlns:a16="http://schemas.microsoft.com/office/drawing/2014/main" val="3525176630"/>
                    </a:ext>
                  </a:extLst>
                </a:gridCol>
                <a:gridCol w="208280">
                  <a:extLst>
                    <a:ext uri="{9D8B030D-6E8A-4147-A177-3AD203B41FA5}">
                      <a16:colId xmlns:a16="http://schemas.microsoft.com/office/drawing/2014/main" val="3147664570"/>
                    </a:ext>
                  </a:extLst>
                </a:gridCol>
                <a:gridCol w="208280">
                  <a:extLst>
                    <a:ext uri="{9D8B030D-6E8A-4147-A177-3AD203B41FA5}">
                      <a16:colId xmlns:a16="http://schemas.microsoft.com/office/drawing/2014/main" val="2615088613"/>
                    </a:ext>
                  </a:extLst>
                </a:gridCol>
                <a:gridCol w="208280">
                  <a:extLst>
                    <a:ext uri="{9D8B030D-6E8A-4147-A177-3AD203B41FA5}">
                      <a16:colId xmlns:a16="http://schemas.microsoft.com/office/drawing/2014/main" val="565045823"/>
                    </a:ext>
                  </a:extLst>
                </a:gridCol>
                <a:gridCol w="208280">
                  <a:extLst>
                    <a:ext uri="{9D8B030D-6E8A-4147-A177-3AD203B41FA5}">
                      <a16:colId xmlns:a16="http://schemas.microsoft.com/office/drawing/2014/main" val="2398317160"/>
                    </a:ext>
                  </a:extLst>
                </a:gridCol>
                <a:gridCol w="208280">
                  <a:extLst>
                    <a:ext uri="{9D8B030D-6E8A-4147-A177-3AD203B41FA5}">
                      <a16:colId xmlns:a16="http://schemas.microsoft.com/office/drawing/2014/main" val="2051371341"/>
                    </a:ext>
                  </a:extLst>
                </a:gridCol>
                <a:gridCol w="208280">
                  <a:extLst>
                    <a:ext uri="{9D8B030D-6E8A-4147-A177-3AD203B41FA5}">
                      <a16:colId xmlns:a16="http://schemas.microsoft.com/office/drawing/2014/main" val="1536785151"/>
                    </a:ext>
                  </a:extLst>
                </a:gridCol>
                <a:gridCol w="208280">
                  <a:extLst>
                    <a:ext uri="{9D8B030D-6E8A-4147-A177-3AD203B41FA5}">
                      <a16:colId xmlns:a16="http://schemas.microsoft.com/office/drawing/2014/main" val="3482969181"/>
                    </a:ext>
                  </a:extLst>
                </a:gridCol>
                <a:gridCol w="208280">
                  <a:extLst>
                    <a:ext uri="{9D8B030D-6E8A-4147-A177-3AD203B41FA5}">
                      <a16:colId xmlns:a16="http://schemas.microsoft.com/office/drawing/2014/main" val="1134044815"/>
                    </a:ext>
                  </a:extLst>
                </a:gridCol>
                <a:gridCol w="208280">
                  <a:extLst>
                    <a:ext uri="{9D8B030D-6E8A-4147-A177-3AD203B41FA5}">
                      <a16:colId xmlns:a16="http://schemas.microsoft.com/office/drawing/2014/main" val="3047881796"/>
                    </a:ext>
                  </a:extLst>
                </a:gridCol>
                <a:gridCol w="208280">
                  <a:extLst>
                    <a:ext uri="{9D8B030D-6E8A-4147-A177-3AD203B41FA5}">
                      <a16:colId xmlns:a16="http://schemas.microsoft.com/office/drawing/2014/main" val="2010320013"/>
                    </a:ext>
                  </a:extLst>
                </a:gridCol>
                <a:gridCol w="208280">
                  <a:extLst>
                    <a:ext uri="{9D8B030D-6E8A-4147-A177-3AD203B41FA5}">
                      <a16:colId xmlns:a16="http://schemas.microsoft.com/office/drawing/2014/main" val="9955974"/>
                    </a:ext>
                  </a:extLst>
                </a:gridCol>
                <a:gridCol w="208280">
                  <a:extLst>
                    <a:ext uri="{9D8B030D-6E8A-4147-A177-3AD203B41FA5}">
                      <a16:colId xmlns:a16="http://schemas.microsoft.com/office/drawing/2014/main" val="1313916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54052262"/>
                  </a:ext>
                </a:extLst>
              </a:tr>
            </a:tbl>
          </a:graphicData>
        </a:graphic>
      </p:graphicFrame>
      <p:sp>
        <p:nvSpPr>
          <p:cNvPr id="4" name="Text Placeholder 3">
            <a:extLst>
              <a:ext uri="{FF2B5EF4-FFF2-40B4-BE49-F238E27FC236}">
                <a16:creationId xmlns:a16="http://schemas.microsoft.com/office/drawing/2014/main" id="{E9BA7133-33D7-4CA5-A97E-3CA0B7DC6468}"/>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468532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CF6C-2D3A-4F39-971C-8DB6AB385D63}"/>
              </a:ext>
            </a:extLst>
          </p:cNvPr>
          <p:cNvSpPr>
            <a:spLocks noGrp="1"/>
          </p:cNvSpPr>
          <p:nvPr>
            <p:ph type="title"/>
          </p:nvPr>
        </p:nvSpPr>
        <p:spPr/>
        <p:txBody>
          <a:bodyPr/>
          <a:lstStyle/>
          <a:p>
            <a:r>
              <a:rPr lang="en-US"/>
              <a:t>Facebook Own Posts Table | BUSS - 2 of 26</a:t>
            </a:r>
          </a:p>
        </p:txBody>
      </p:sp>
      <p:graphicFrame>
        <p:nvGraphicFramePr>
          <p:cNvPr id="5" name="Table Placeholder 4">
            <a:extLst>
              <a:ext uri="{FF2B5EF4-FFF2-40B4-BE49-F238E27FC236}">
                <a16:creationId xmlns:a16="http://schemas.microsoft.com/office/drawing/2014/main" id="{6F70C6F7-03DA-4534-B913-2FD0A4090AC7}"/>
              </a:ext>
            </a:extLst>
          </p:cNvPr>
          <p:cNvGraphicFramePr>
            <a:graphicFrameLocks noGrp="1"/>
          </p:cNvGraphicFramePr>
          <p:nvPr>
            <p:ph type="tbl" sz="quarter" idx="13"/>
            <p:extLst>
              <p:ext uri="{D42A27DB-BD31-4B8C-83A1-F6EECF244321}">
                <p14:modId xmlns:p14="http://schemas.microsoft.com/office/powerpoint/2010/main" val="148267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796960495"/>
                    </a:ext>
                  </a:extLst>
                </a:gridCol>
                <a:gridCol w="905255">
                  <a:extLst>
                    <a:ext uri="{9D8B030D-6E8A-4147-A177-3AD203B41FA5}">
                      <a16:colId xmlns:a16="http://schemas.microsoft.com/office/drawing/2014/main" val="3332614783"/>
                    </a:ext>
                  </a:extLst>
                </a:gridCol>
                <a:gridCol w="246888">
                  <a:extLst>
                    <a:ext uri="{9D8B030D-6E8A-4147-A177-3AD203B41FA5}">
                      <a16:colId xmlns:a16="http://schemas.microsoft.com/office/drawing/2014/main" val="3461470036"/>
                    </a:ext>
                  </a:extLst>
                </a:gridCol>
                <a:gridCol w="208280">
                  <a:extLst>
                    <a:ext uri="{9D8B030D-6E8A-4147-A177-3AD203B41FA5}">
                      <a16:colId xmlns:a16="http://schemas.microsoft.com/office/drawing/2014/main" val="1524026848"/>
                    </a:ext>
                  </a:extLst>
                </a:gridCol>
                <a:gridCol w="208280">
                  <a:extLst>
                    <a:ext uri="{9D8B030D-6E8A-4147-A177-3AD203B41FA5}">
                      <a16:colId xmlns:a16="http://schemas.microsoft.com/office/drawing/2014/main" val="2082726531"/>
                    </a:ext>
                  </a:extLst>
                </a:gridCol>
                <a:gridCol w="208280">
                  <a:extLst>
                    <a:ext uri="{9D8B030D-6E8A-4147-A177-3AD203B41FA5}">
                      <a16:colId xmlns:a16="http://schemas.microsoft.com/office/drawing/2014/main" val="1145990970"/>
                    </a:ext>
                  </a:extLst>
                </a:gridCol>
                <a:gridCol w="208280">
                  <a:extLst>
                    <a:ext uri="{9D8B030D-6E8A-4147-A177-3AD203B41FA5}">
                      <a16:colId xmlns:a16="http://schemas.microsoft.com/office/drawing/2014/main" val="3234244079"/>
                    </a:ext>
                  </a:extLst>
                </a:gridCol>
                <a:gridCol w="208280">
                  <a:extLst>
                    <a:ext uri="{9D8B030D-6E8A-4147-A177-3AD203B41FA5}">
                      <a16:colId xmlns:a16="http://schemas.microsoft.com/office/drawing/2014/main" val="2757421539"/>
                    </a:ext>
                  </a:extLst>
                </a:gridCol>
                <a:gridCol w="208280">
                  <a:extLst>
                    <a:ext uri="{9D8B030D-6E8A-4147-A177-3AD203B41FA5}">
                      <a16:colId xmlns:a16="http://schemas.microsoft.com/office/drawing/2014/main" val="2907614997"/>
                    </a:ext>
                  </a:extLst>
                </a:gridCol>
                <a:gridCol w="208280">
                  <a:extLst>
                    <a:ext uri="{9D8B030D-6E8A-4147-A177-3AD203B41FA5}">
                      <a16:colId xmlns:a16="http://schemas.microsoft.com/office/drawing/2014/main" val="555418791"/>
                    </a:ext>
                  </a:extLst>
                </a:gridCol>
                <a:gridCol w="208280">
                  <a:extLst>
                    <a:ext uri="{9D8B030D-6E8A-4147-A177-3AD203B41FA5}">
                      <a16:colId xmlns:a16="http://schemas.microsoft.com/office/drawing/2014/main" val="484101985"/>
                    </a:ext>
                  </a:extLst>
                </a:gridCol>
                <a:gridCol w="208280">
                  <a:extLst>
                    <a:ext uri="{9D8B030D-6E8A-4147-A177-3AD203B41FA5}">
                      <a16:colId xmlns:a16="http://schemas.microsoft.com/office/drawing/2014/main" val="57747927"/>
                    </a:ext>
                  </a:extLst>
                </a:gridCol>
                <a:gridCol w="208280">
                  <a:extLst>
                    <a:ext uri="{9D8B030D-6E8A-4147-A177-3AD203B41FA5}">
                      <a16:colId xmlns:a16="http://schemas.microsoft.com/office/drawing/2014/main" val="776808681"/>
                    </a:ext>
                  </a:extLst>
                </a:gridCol>
                <a:gridCol w="208280">
                  <a:extLst>
                    <a:ext uri="{9D8B030D-6E8A-4147-A177-3AD203B41FA5}">
                      <a16:colId xmlns:a16="http://schemas.microsoft.com/office/drawing/2014/main" val="3217851429"/>
                    </a:ext>
                  </a:extLst>
                </a:gridCol>
                <a:gridCol w="208280">
                  <a:extLst>
                    <a:ext uri="{9D8B030D-6E8A-4147-A177-3AD203B41FA5}">
                      <a16:colId xmlns:a16="http://schemas.microsoft.com/office/drawing/2014/main" val="821624421"/>
                    </a:ext>
                  </a:extLst>
                </a:gridCol>
                <a:gridCol w="208280">
                  <a:extLst>
                    <a:ext uri="{9D8B030D-6E8A-4147-A177-3AD203B41FA5}">
                      <a16:colId xmlns:a16="http://schemas.microsoft.com/office/drawing/2014/main" val="1840248051"/>
                    </a:ext>
                  </a:extLst>
                </a:gridCol>
                <a:gridCol w="208280">
                  <a:extLst>
                    <a:ext uri="{9D8B030D-6E8A-4147-A177-3AD203B41FA5}">
                      <a16:colId xmlns:a16="http://schemas.microsoft.com/office/drawing/2014/main" val="214332446"/>
                    </a:ext>
                  </a:extLst>
                </a:gridCol>
                <a:gridCol w="208280">
                  <a:extLst>
                    <a:ext uri="{9D8B030D-6E8A-4147-A177-3AD203B41FA5}">
                      <a16:colId xmlns:a16="http://schemas.microsoft.com/office/drawing/2014/main" val="3859441133"/>
                    </a:ext>
                  </a:extLst>
                </a:gridCol>
                <a:gridCol w="208280">
                  <a:extLst>
                    <a:ext uri="{9D8B030D-6E8A-4147-A177-3AD203B41FA5}">
                      <a16:colId xmlns:a16="http://schemas.microsoft.com/office/drawing/2014/main" val="4288984254"/>
                    </a:ext>
                  </a:extLst>
                </a:gridCol>
                <a:gridCol w="208280">
                  <a:extLst>
                    <a:ext uri="{9D8B030D-6E8A-4147-A177-3AD203B41FA5}">
                      <a16:colId xmlns:a16="http://schemas.microsoft.com/office/drawing/2014/main" val="936481534"/>
                    </a:ext>
                  </a:extLst>
                </a:gridCol>
                <a:gridCol w="208280">
                  <a:extLst>
                    <a:ext uri="{9D8B030D-6E8A-4147-A177-3AD203B41FA5}">
                      <a16:colId xmlns:a16="http://schemas.microsoft.com/office/drawing/2014/main" val="4120812425"/>
                    </a:ext>
                  </a:extLst>
                </a:gridCol>
                <a:gridCol w="208280">
                  <a:extLst>
                    <a:ext uri="{9D8B030D-6E8A-4147-A177-3AD203B41FA5}">
                      <a16:colId xmlns:a16="http://schemas.microsoft.com/office/drawing/2014/main" val="616694787"/>
                    </a:ext>
                  </a:extLst>
                </a:gridCol>
                <a:gridCol w="208280">
                  <a:extLst>
                    <a:ext uri="{9D8B030D-6E8A-4147-A177-3AD203B41FA5}">
                      <a16:colId xmlns:a16="http://schemas.microsoft.com/office/drawing/2014/main" val="1517467934"/>
                    </a:ext>
                  </a:extLst>
                </a:gridCol>
                <a:gridCol w="208280">
                  <a:extLst>
                    <a:ext uri="{9D8B030D-6E8A-4147-A177-3AD203B41FA5}">
                      <a16:colId xmlns:a16="http://schemas.microsoft.com/office/drawing/2014/main" val="2267526221"/>
                    </a:ext>
                  </a:extLst>
                </a:gridCol>
                <a:gridCol w="208280">
                  <a:extLst>
                    <a:ext uri="{9D8B030D-6E8A-4147-A177-3AD203B41FA5}">
                      <a16:colId xmlns:a16="http://schemas.microsoft.com/office/drawing/2014/main" val="1123843812"/>
                    </a:ext>
                  </a:extLst>
                </a:gridCol>
                <a:gridCol w="208280">
                  <a:extLst>
                    <a:ext uri="{9D8B030D-6E8A-4147-A177-3AD203B41FA5}">
                      <a16:colId xmlns:a16="http://schemas.microsoft.com/office/drawing/2014/main" val="1540927029"/>
                    </a:ext>
                  </a:extLst>
                </a:gridCol>
                <a:gridCol w="208280">
                  <a:extLst>
                    <a:ext uri="{9D8B030D-6E8A-4147-A177-3AD203B41FA5}">
                      <a16:colId xmlns:a16="http://schemas.microsoft.com/office/drawing/2014/main" val="1695916853"/>
                    </a:ext>
                  </a:extLst>
                </a:gridCol>
                <a:gridCol w="208280">
                  <a:extLst>
                    <a:ext uri="{9D8B030D-6E8A-4147-A177-3AD203B41FA5}">
                      <a16:colId xmlns:a16="http://schemas.microsoft.com/office/drawing/2014/main" val="2475344932"/>
                    </a:ext>
                  </a:extLst>
                </a:gridCol>
                <a:gridCol w="208280">
                  <a:extLst>
                    <a:ext uri="{9D8B030D-6E8A-4147-A177-3AD203B41FA5}">
                      <a16:colId xmlns:a16="http://schemas.microsoft.com/office/drawing/2014/main" val="1299906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3885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- 2019-06-19 11:44:20 </a:t>
                      </a:r>
                      <a:r>
                        <a:rPr kumimoji="0" lang="en-US" sz="1000" b="0" i="0" u="none" strike="noStrike" kern="1200" cap="none" spc="0" normalizeH="0" baseline="0" noProof="0">
                          <a:ln>
                            <a:noFill/>
                          </a:ln>
                          <a:solidFill>
                            <a:prstClr val="black"/>
                          </a:solidFill>
                          <a:effectLst/>
                          <a:uLnTx/>
                          <a:uFillTx/>
                          <a:latin typeface="+mn-lt"/>
                          <a:ea typeface="+mn-ea"/>
                          <a:cs typeface="+mn-cs"/>
                        </a:rPr>
                        <a:t> 
 What a busy first half-year for BUSS! We exhibited at 10 trade fairs in 9 countries on 3 continents within 5 months. These numbers stand for the extensive work of the entire BUSS team, countless interesting encounters and fruitful discussions about COMPEO and the BUSS compounding technology. The spring trade fair season is over and we are looking forward to the summer, which officially starts on Friday! Have a sunny weekend and see you at K‘ 19 in Duesseldorf!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https://scontent.xx.fbcdn.net/v/t1.0-9/s720x720/64467037_2402404366449613_6176286812735012864_o.jpg?_nc_cat=104&amp;_nc_oc=AQkHQD8c4IIXbZrnZmAltDRO5ZKYxHkluSRLBu8VpdkruLLBscl3T0-Wvp7JN7LG9BE&amp;_nc_ht=scontent.xx&amp;oh=aefbfbc30ad94a5e759650ff079f021c&amp;oe=5D820788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14:11:47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5454022"/>
                  </a:ext>
                </a:extLst>
              </a:tr>
            </a:tbl>
          </a:graphicData>
        </a:graphic>
      </p:graphicFrame>
      <p:sp>
        <p:nvSpPr>
          <p:cNvPr id="4" name="Text Placeholder 3">
            <a:extLst>
              <a:ext uri="{FF2B5EF4-FFF2-40B4-BE49-F238E27FC236}">
                <a16:creationId xmlns:a16="http://schemas.microsoft.com/office/drawing/2014/main" id="{23CD8149-F9B4-4E89-AEA9-418BBE831D09}"/>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460960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3F82E-301B-4836-B929-906FC8A82E64}"/>
              </a:ext>
            </a:extLst>
          </p:cNvPr>
          <p:cNvSpPr>
            <a:spLocks noGrp="1"/>
          </p:cNvSpPr>
          <p:nvPr>
            <p:ph type="title"/>
          </p:nvPr>
        </p:nvSpPr>
        <p:spPr/>
        <p:txBody>
          <a:bodyPr/>
          <a:lstStyle/>
          <a:p>
            <a:r>
              <a:rPr lang="en-US"/>
              <a:t>Facebook Own Posts Table | BUSS - 3 of 26</a:t>
            </a:r>
          </a:p>
        </p:txBody>
      </p:sp>
      <p:graphicFrame>
        <p:nvGraphicFramePr>
          <p:cNvPr id="5" name="Table Placeholder 4">
            <a:extLst>
              <a:ext uri="{FF2B5EF4-FFF2-40B4-BE49-F238E27FC236}">
                <a16:creationId xmlns:a16="http://schemas.microsoft.com/office/drawing/2014/main" id="{11218610-7A95-4A25-8F1C-49578B596991}"/>
              </a:ext>
            </a:extLst>
          </p:cNvPr>
          <p:cNvGraphicFramePr>
            <a:graphicFrameLocks noGrp="1"/>
          </p:cNvGraphicFramePr>
          <p:nvPr>
            <p:ph type="tbl" sz="quarter" idx="13"/>
            <p:extLst>
              <p:ext uri="{D42A27DB-BD31-4B8C-83A1-F6EECF244321}">
                <p14:modId xmlns:p14="http://schemas.microsoft.com/office/powerpoint/2010/main" val="3756297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472927020"/>
                    </a:ext>
                  </a:extLst>
                </a:gridCol>
                <a:gridCol w="905255">
                  <a:extLst>
                    <a:ext uri="{9D8B030D-6E8A-4147-A177-3AD203B41FA5}">
                      <a16:colId xmlns:a16="http://schemas.microsoft.com/office/drawing/2014/main" val="1398399768"/>
                    </a:ext>
                  </a:extLst>
                </a:gridCol>
                <a:gridCol w="246888">
                  <a:extLst>
                    <a:ext uri="{9D8B030D-6E8A-4147-A177-3AD203B41FA5}">
                      <a16:colId xmlns:a16="http://schemas.microsoft.com/office/drawing/2014/main" val="1679054274"/>
                    </a:ext>
                  </a:extLst>
                </a:gridCol>
                <a:gridCol w="208280">
                  <a:extLst>
                    <a:ext uri="{9D8B030D-6E8A-4147-A177-3AD203B41FA5}">
                      <a16:colId xmlns:a16="http://schemas.microsoft.com/office/drawing/2014/main" val="2687557473"/>
                    </a:ext>
                  </a:extLst>
                </a:gridCol>
                <a:gridCol w="208280">
                  <a:extLst>
                    <a:ext uri="{9D8B030D-6E8A-4147-A177-3AD203B41FA5}">
                      <a16:colId xmlns:a16="http://schemas.microsoft.com/office/drawing/2014/main" val="3760746771"/>
                    </a:ext>
                  </a:extLst>
                </a:gridCol>
                <a:gridCol w="208280">
                  <a:extLst>
                    <a:ext uri="{9D8B030D-6E8A-4147-A177-3AD203B41FA5}">
                      <a16:colId xmlns:a16="http://schemas.microsoft.com/office/drawing/2014/main" val="3103489131"/>
                    </a:ext>
                  </a:extLst>
                </a:gridCol>
                <a:gridCol w="208280">
                  <a:extLst>
                    <a:ext uri="{9D8B030D-6E8A-4147-A177-3AD203B41FA5}">
                      <a16:colId xmlns:a16="http://schemas.microsoft.com/office/drawing/2014/main" val="2328773984"/>
                    </a:ext>
                  </a:extLst>
                </a:gridCol>
                <a:gridCol w="208280">
                  <a:extLst>
                    <a:ext uri="{9D8B030D-6E8A-4147-A177-3AD203B41FA5}">
                      <a16:colId xmlns:a16="http://schemas.microsoft.com/office/drawing/2014/main" val="686954287"/>
                    </a:ext>
                  </a:extLst>
                </a:gridCol>
                <a:gridCol w="208280">
                  <a:extLst>
                    <a:ext uri="{9D8B030D-6E8A-4147-A177-3AD203B41FA5}">
                      <a16:colId xmlns:a16="http://schemas.microsoft.com/office/drawing/2014/main" val="3575443012"/>
                    </a:ext>
                  </a:extLst>
                </a:gridCol>
                <a:gridCol w="208280">
                  <a:extLst>
                    <a:ext uri="{9D8B030D-6E8A-4147-A177-3AD203B41FA5}">
                      <a16:colId xmlns:a16="http://schemas.microsoft.com/office/drawing/2014/main" val="258388114"/>
                    </a:ext>
                  </a:extLst>
                </a:gridCol>
                <a:gridCol w="208280">
                  <a:extLst>
                    <a:ext uri="{9D8B030D-6E8A-4147-A177-3AD203B41FA5}">
                      <a16:colId xmlns:a16="http://schemas.microsoft.com/office/drawing/2014/main" val="91803907"/>
                    </a:ext>
                  </a:extLst>
                </a:gridCol>
                <a:gridCol w="208280">
                  <a:extLst>
                    <a:ext uri="{9D8B030D-6E8A-4147-A177-3AD203B41FA5}">
                      <a16:colId xmlns:a16="http://schemas.microsoft.com/office/drawing/2014/main" val="2043067479"/>
                    </a:ext>
                  </a:extLst>
                </a:gridCol>
                <a:gridCol w="208280">
                  <a:extLst>
                    <a:ext uri="{9D8B030D-6E8A-4147-A177-3AD203B41FA5}">
                      <a16:colId xmlns:a16="http://schemas.microsoft.com/office/drawing/2014/main" val="3731850525"/>
                    </a:ext>
                  </a:extLst>
                </a:gridCol>
                <a:gridCol w="208280">
                  <a:extLst>
                    <a:ext uri="{9D8B030D-6E8A-4147-A177-3AD203B41FA5}">
                      <a16:colId xmlns:a16="http://schemas.microsoft.com/office/drawing/2014/main" val="1455822722"/>
                    </a:ext>
                  </a:extLst>
                </a:gridCol>
                <a:gridCol w="208280">
                  <a:extLst>
                    <a:ext uri="{9D8B030D-6E8A-4147-A177-3AD203B41FA5}">
                      <a16:colId xmlns:a16="http://schemas.microsoft.com/office/drawing/2014/main" val="2615403988"/>
                    </a:ext>
                  </a:extLst>
                </a:gridCol>
                <a:gridCol w="208280">
                  <a:extLst>
                    <a:ext uri="{9D8B030D-6E8A-4147-A177-3AD203B41FA5}">
                      <a16:colId xmlns:a16="http://schemas.microsoft.com/office/drawing/2014/main" val="2783592966"/>
                    </a:ext>
                  </a:extLst>
                </a:gridCol>
                <a:gridCol w="208280">
                  <a:extLst>
                    <a:ext uri="{9D8B030D-6E8A-4147-A177-3AD203B41FA5}">
                      <a16:colId xmlns:a16="http://schemas.microsoft.com/office/drawing/2014/main" val="2689833552"/>
                    </a:ext>
                  </a:extLst>
                </a:gridCol>
                <a:gridCol w="208280">
                  <a:extLst>
                    <a:ext uri="{9D8B030D-6E8A-4147-A177-3AD203B41FA5}">
                      <a16:colId xmlns:a16="http://schemas.microsoft.com/office/drawing/2014/main" val="504174145"/>
                    </a:ext>
                  </a:extLst>
                </a:gridCol>
                <a:gridCol w="208280">
                  <a:extLst>
                    <a:ext uri="{9D8B030D-6E8A-4147-A177-3AD203B41FA5}">
                      <a16:colId xmlns:a16="http://schemas.microsoft.com/office/drawing/2014/main" val="3237616122"/>
                    </a:ext>
                  </a:extLst>
                </a:gridCol>
                <a:gridCol w="208280">
                  <a:extLst>
                    <a:ext uri="{9D8B030D-6E8A-4147-A177-3AD203B41FA5}">
                      <a16:colId xmlns:a16="http://schemas.microsoft.com/office/drawing/2014/main" val="3371595333"/>
                    </a:ext>
                  </a:extLst>
                </a:gridCol>
                <a:gridCol w="208280">
                  <a:extLst>
                    <a:ext uri="{9D8B030D-6E8A-4147-A177-3AD203B41FA5}">
                      <a16:colId xmlns:a16="http://schemas.microsoft.com/office/drawing/2014/main" val="821952305"/>
                    </a:ext>
                  </a:extLst>
                </a:gridCol>
                <a:gridCol w="208280">
                  <a:extLst>
                    <a:ext uri="{9D8B030D-6E8A-4147-A177-3AD203B41FA5}">
                      <a16:colId xmlns:a16="http://schemas.microsoft.com/office/drawing/2014/main" val="1312237902"/>
                    </a:ext>
                  </a:extLst>
                </a:gridCol>
                <a:gridCol w="208280">
                  <a:extLst>
                    <a:ext uri="{9D8B030D-6E8A-4147-A177-3AD203B41FA5}">
                      <a16:colId xmlns:a16="http://schemas.microsoft.com/office/drawing/2014/main" val="2942702228"/>
                    </a:ext>
                  </a:extLst>
                </a:gridCol>
                <a:gridCol w="208280">
                  <a:extLst>
                    <a:ext uri="{9D8B030D-6E8A-4147-A177-3AD203B41FA5}">
                      <a16:colId xmlns:a16="http://schemas.microsoft.com/office/drawing/2014/main" val="816757385"/>
                    </a:ext>
                  </a:extLst>
                </a:gridCol>
                <a:gridCol w="208280">
                  <a:extLst>
                    <a:ext uri="{9D8B030D-6E8A-4147-A177-3AD203B41FA5}">
                      <a16:colId xmlns:a16="http://schemas.microsoft.com/office/drawing/2014/main" val="10166543"/>
                    </a:ext>
                  </a:extLst>
                </a:gridCol>
                <a:gridCol w="208280">
                  <a:extLst>
                    <a:ext uri="{9D8B030D-6E8A-4147-A177-3AD203B41FA5}">
                      <a16:colId xmlns:a16="http://schemas.microsoft.com/office/drawing/2014/main" val="3722480746"/>
                    </a:ext>
                  </a:extLst>
                </a:gridCol>
                <a:gridCol w="208280">
                  <a:extLst>
                    <a:ext uri="{9D8B030D-6E8A-4147-A177-3AD203B41FA5}">
                      <a16:colId xmlns:a16="http://schemas.microsoft.com/office/drawing/2014/main" val="1284378051"/>
                    </a:ext>
                  </a:extLst>
                </a:gridCol>
                <a:gridCol w="208280">
                  <a:extLst>
                    <a:ext uri="{9D8B030D-6E8A-4147-A177-3AD203B41FA5}">
                      <a16:colId xmlns:a16="http://schemas.microsoft.com/office/drawing/2014/main" val="2135677751"/>
                    </a:ext>
                  </a:extLst>
                </a:gridCol>
                <a:gridCol w="208280">
                  <a:extLst>
                    <a:ext uri="{9D8B030D-6E8A-4147-A177-3AD203B41FA5}">
                      <a16:colId xmlns:a16="http://schemas.microsoft.com/office/drawing/2014/main" val="2258078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73932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- 2019-06-11 11:20:15 </a:t>
                      </a:r>
                      <a:r>
                        <a:rPr kumimoji="0" lang="en-US" sz="1000" b="0" i="0" u="none" strike="noStrike" kern="1200" cap="none" spc="0" normalizeH="0" baseline="0" noProof="0">
                          <a:ln>
                            <a:noFill/>
                          </a:ln>
                          <a:solidFill>
                            <a:prstClr val="black"/>
                          </a:solidFill>
                          <a:effectLst/>
                          <a:uLnTx/>
                          <a:uFillTx/>
                          <a:latin typeface="+mn-lt"/>
                          <a:ea typeface="+mn-ea"/>
                          <a:cs typeface="+mn-cs"/>
                        </a:rPr>
                        <a:t> 
 Rome wasn’t built in a day. And neither is a highly technical and complex machine like COMPEO. It took us 1.5 years to develop our new compounder generation. And since launching it last year, we have continuously tested COMPEO for all kinds of applications and scenarios. Last week marks the next step in our journey: we finished our first test in the new premises of our upgraded technical center at BUSS headquarters in Pratteln, Switzerland! A huge thank you to everyone, who was involved in this achievement!
Read the full story here: https://bit.ly/2IEkif0
#compounding #compounder #compounds #testing #technicalcenter #switzerland #polymers #switzerland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https://scontent.xx.fbcdn.net/v/t1.0-9/s720x720/62356611_2387850131238370_3547182200929648640_o.jpg?_nc_cat=103&amp;_nc_oc=AQllXj4s6vHhEWrwNF7xh1GYdJna42pXtU9sF3dSpnKWtwj7cX4YZgS3HHQs1yoBJdc&amp;_nc_ht=scontent.xx&amp;oh=8ac56e47f044027c43c5fef07f184b34&amp;oe=5D7D109D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14:11:47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71032239"/>
                  </a:ext>
                </a:extLst>
              </a:tr>
            </a:tbl>
          </a:graphicData>
        </a:graphic>
      </p:graphicFrame>
      <p:sp>
        <p:nvSpPr>
          <p:cNvPr id="4" name="Text Placeholder 3">
            <a:extLst>
              <a:ext uri="{FF2B5EF4-FFF2-40B4-BE49-F238E27FC236}">
                <a16:creationId xmlns:a16="http://schemas.microsoft.com/office/drawing/2014/main" id="{DF8DF098-D23D-4D7E-A533-A63C57581CD6}"/>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4003188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ABCCA-98EC-4AC3-97CA-1DD1126E3418}"/>
              </a:ext>
            </a:extLst>
          </p:cNvPr>
          <p:cNvSpPr>
            <a:spLocks noGrp="1"/>
          </p:cNvSpPr>
          <p:nvPr>
            <p:ph type="title"/>
          </p:nvPr>
        </p:nvSpPr>
        <p:spPr/>
        <p:txBody>
          <a:bodyPr/>
          <a:lstStyle/>
          <a:p>
            <a:r>
              <a:rPr lang="en-US"/>
              <a:t>Facebook Own Posts Table | BUSS - 4 of 26</a:t>
            </a:r>
          </a:p>
        </p:txBody>
      </p:sp>
      <p:graphicFrame>
        <p:nvGraphicFramePr>
          <p:cNvPr id="5" name="Table Placeholder 4">
            <a:extLst>
              <a:ext uri="{FF2B5EF4-FFF2-40B4-BE49-F238E27FC236}">
                <a16:creationId xmlns:a16="http://schemas.microsoft.com/office/drawing/2014/main" id="{CD99C119-E6E9-4393-A774-0DEEF0A82138}"/>
              </a:ext>
            </a:extLst>
          </p:cNvPr>
          <p:cNvGraphicFramePr>
            <a:graphicFrameLocks noGrp="1"/>
          </p:cNvGraphicFramePr>
          <p:nvPr>
            <p:ph type="tbl" sz="quarter" idx="13"/>
            <p:extLst>
              <p:ext uri="{D42A27DB-BD31-4B8C-83A1-F6EECF244321}">
                <p14:modId xmlns:p14="http://schemas.microsoft.com/office/powerpoint/2010/main" val="2140745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75411196"/>
                    </a:ext>
                  </a:extLst>
                </a:gridCol>
                <a:gridCol w="905255">
                  <a:extLst>
                    <a:ext uri="{9D8B030D-6E8A-4147-A177-3AD203B41FA5}">
                      <a16:colId xmlns:a16="http://schemas.microsoft.com/office/drawing/2014/main" val="626821027"/>
                    </a:ext>
                  </a:extLst>
                </a:gridCol>
                <a:gridCol w="246888">
                  <a:extLst>
                    <a:ext uri="{9D8B030D-6E8A-4147-A177-3AD203B41FA5}">
                      <a16:colId xmlns:a16="http://schemas.microsoft.com/office/drawing/2014/main" val="3034930361"/>
                    </a:ext>
                  </a:extLst>
                </a:gridCol>
                <a:gridCol w="208280">
                  <a:extLst>
                    <a:ext uri="{9D8B030D-6E8A-4147-A177-3AD203B41FA5}">
                      <a16:colId xmlns:a16="http://schemas.microsoft.com/office/drawing/2014/main" val="1438571344"/>
                    </a:ext>
                  </a:extLst>
                </a:gridCol>
                <a:gridCol w="208280">
                  <a:extLst>
                    <a:ext uri="{9D8B030D-6E8A-4147-A177-3AD203B41FA5}">
                      <a16:colId xmlns:a16="http://schemas.microsoft.com/office/drawing/2014/main" val="1673537542"/>
                    </a:ext>
                  </a:extLst>
                </a:gridCol>
                <a:gridCol w="208280">
                  <a:extLst>
                    <a:ext uri="{9D8B030D-6E8A-4147-A177-3AD203B41FA5}">
                      <a16:colId xmlns:a16="http://schemas.microsoft.com/office/drawing/2014/main" val="2899598111"/>
                    </a:ext>
                  </a:extLst>
                </a:gridCol>
                <a:gridCol w="208280">
                  <a:extLst>
                    <a:ext uri="{9D8B030D-6E8A-4147-A177-3AD203B41FA5}">
                      <a16:colId xmlns:a16="http://schemas.microsoft.com/office/drawing/2014/main" val="412027190"/>
                    </a:ext>
                  </a:extLst>
                </a:gridCol>
                <a:gridCol w="208280">
                  <a:extLst>
                    <a:ext uri="{9D8B030D-6E8A-4147-A177-3AD203B41FA5}">
                      <a16:colId xmlns:a16="http://schemas.microsoft.com/office/drawing/2014/main" val="714321634"/>
                    </a:ext>
                  </a:extLst>
                </a:gridCol>
                <a:gridCol w="208280">
                  <a:extLst>
                    <a:ext uri="{9D8B030D-6E8A-4147-A177-3AD203B41FA5}">
                      <a16:colId xmlns:a16="http://schemas.microsoft.com/office/drawing/2014/main" val="25268654"/>
                    </a:ext>
                  </a:extLst>
                </a:gridCol>
                <a:gridCol w="208280">
                  <a:extLst>
                    <a:ext uri="{9D8B030D-6E8A-4147-A177-3AD203B41FA5}">
                      <a16:colId xmlns:a16="http://schemas.microsoft.com/office/drawing/2014/main" val="2473742424"/>
                    </a:ext>
                  </a:extLst>
                </a:gridCol>
                <a:gridCol w="208280">
                  <a:extLst>
                    <a:ext uri="{9D8B030D-6E8A-4147-A177-3AD203B41FA5}">
                      <a16:colId xmlns:a16="http://schemas.microsoft.com/office/drawing/2014/main" val="824576788"/>
                    </a:ext>
                  </a:extLst>
                </a:gridCol>
                <a:gridCol w="208280">
                  <a:extLst>
                    <a:ext uri="{9D8B030D-6E8A-4147-A177-3AD203B41FA5}">
                      <a16:colId xmlns:a16="http://schemas.microsoft.com/office/drawing/2014/main" val="574177843"/>
                    </a:ext>
                  </a:extLst>
                </a:gridCol>
                <a:gridCol w="208280">
                  <a:extLst>
                    <a:ext uri="{9D8B030D-6E8A-4147-A177-3AD203B41FA5}">
                      <a16:colId xmlns:a16="http://schemas.microsoft.com/office/drawing/2014/main" val="2744975803"/>
                    </a:ext>
                  </a:extLst>
                </a:gridCol>
                <a:gridCol w="208280">
                  <a:extLst>
                    <a:ext uri="{9D8B030D-6E8A-4147-A177-3AD203B41FA5}">
                      <a16:colId xmlns:a16="http://schemas.microsoft.com/office/drawing/2014/main" val="4204520798"/>
                    </a:ext>
                  </a:extLst>
                </a:gridCol>
                <a:gridCol w="208280">
                  <a:extLst>
                    <a:ext uri="{9D8B030D-6E8A-4147-A177-3AD203B41FA5}">
                      <a16:colId xmlns:a16="http://schemas.microsoft.com/office/drawing/2014/main" val="1978951141"/>
                    </a:ext>
                  </a:extLst>
                </a:gridCol>
                <a:gridCol w="208280">
                  <a:extLst>
                    <a:ext uri="{9D8B030D-6E8A-4147-A177-3AD203B41FA5}">
                      <a16:colId xmlns:a16="http://schemas.microsoft.com/office/drawing/2014/main" val="2474904517"/>
                    </a:ext>
                  </a:extLst>
                </a:gridCol>
                <a:gridCol w="208280">
                  <a:extLst>
                    <a:ext uri="{9D8B030D-6E8A-4147-A177-3AD203B41FA5}">
                      <a16:colId xmlns:a16="http://schemas.microsoft.com/office/drawing/2014/main" val="1810006192"/>
                    </a:ext>
                  </a:extLst>
                </a:gridCol>
                <a:gridCol w="208280">
                  <a:extLst>
                    <a:ext uri="{9D8B030D-6E8A-4147-A177-3AD203B41FA5}">
                      <a16:colId xmlns:a16="http://schemas.microsoft.com/office/drawing/2014/main" val="3367386750"/>
                    </a:ext>
                  </a:extLst>
                </a:gridCol>
                <a:gridCol w="208280">
                  <a:extLst>
                    <a:ext uri="{9D8B030D-6E8A-4147-A177-3AD203B41FA5}">
                      <a16:colId xmlns:a16="http://schemas.microsoft.com/office/drawing/2014/main" val="3994238088"/>
                    </a:ext>
                  </a:extLst>
                </a:gridCol>
                <a:gridCol w="208280">
                  <a:extLst>
                    <a:ext uri="{9D8B030D-6E8A-4147-A177-3AD203B41FA5}">
                      <a16:colId xmlns:a16="http://schemas.microsoft.com/office/drawing/2014/main" val="2772211328"/>
                    </a:ext>
                  </a:extLst>
                </a:gridCol>
                <a:gridCol w="208280">
                  <a:extLst>
                    <a:ext uri="{9D8B030D-6E8A-4147-A177-3AD203B41FA5}">
                      <a16:colId xmlns:a16="http://schemas.microsoft.com/office/drawing/2014/main" val="2733590805"/>
                    </a:ext>
                  </a:extLst>
                </a:gridCol>
                <a:gridCol w="208280">
                  <a:extLst>
                    <a:ext uri="{9D8B030D-6E8A-4147-A177-3AD203B41FA5}">
                      <a16:colId xmlns:a16="http://schemas.microsoft.com/office/drawing/2014/main" val="1442003304"/>
                    </a:ext>
                  </a:extLst>
                </a:gridCol>
                <a:gridCol w="208280">
                  <a:extLst>
                    <a:ext uri="{9D8B030D-6E8A-4147-A177-3AD203B41FA5}">
                      <a16:colId xmlns:a16="http://schemas.microsoft.com/office/drawing/2014/main" val="722441006"/>
                    </a:ext>
                  </a:extLst>
                </a:gridCol>
                <a:gridCol w="208280">
                  <a:extLst>
                    <a:ext uri="{9D8B030D-6E8A-4147-A177-3AD203B41FA5}">
                      <a16:colId xmlns:a16="http://schemas.microsoft.com/office/drawing/2014/main" val="2659915063"/>
                    </a:ext>
                  </a:extLst>
                </a:gridCol>
                <a:gridCol w="208280">
                  <a:extLst>
                    <a:ext uri="{9D8B030D-6E8A-4147-A177-3AD203B41FA5}">
                      <a16:colId xmlns:a16="http://schemas.microsoft.com/office/drawing/2014/main" val="1838480593"/>
                    </a:ext>
                  </a:extLst>
                </a:gridCol>
                <a:gridCol w="208280">
                  <a:extLst>
                    <a:ext uri="{9D8B030D-6E8A-4147-A177-3AD203B41FA5}">
                      <a16:colId xmlns:a16="http://schemas.microsoft.com/office/drawing/2014/main" val="1179833076"/>
                    </a:ext>
                  </a:extLst>
                </a:gridCol>
                <a:gridCol w="208280">
                  <a:extLst>
                    <a:ext uri="{9D8B030D-6E8A-4147-A177-3AD203B41FA5}">
                      <a16:colId xmlns:a16="http://schemas.microsoft.com/office/drawing/2014/main" val="2695687188"/>
                    </a:ext>
                  </a:extLst>
                </a:gridCol>
                <a:gridCol w="208280">
                  <a:extLst>
                    <a:ext uri="{9D8B030D-6E8A-4147-A177-3AD203B41FA5}">
                      <a16:colId xmlns:a16="http://schemas.microsoft.com/office/drawing/2014/main" val="3794742290"/>
                    </a:ext>
                  </a:extLst>
                </a:gridCol>
                <a:gridCol w="208280">
                  <a:extLst>
                    <a:ext uri="{9D8B030D-6E8A-4147-A177-3AD203B41FA5}">
                      <a16:colId xmlns:a16="http://schemas.microsoft.com/office/drawing/2014/main" val="460542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66371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- 2019-06-05 16:38:41 </a:t>
                      </a:r>
                      <a:r>
                        <a:rPr kumimoji="0" lang="en-US" sz="1000" b="0" i="0" u="none" strike="noStrike" kern="1200" cap="none" spc="0" normalizeH="0" baseline="0" noProof="0">
                          <a:ln>
                            <a:noFill/>
                          </a:ln>
                          <a:solidFill>
                            <a:prstClr val="black"/>
                          </a:solidFill>
                          <a:effectLst/>
                          <a:uLnTx/>
                          <a:uFillTx/>
                          <a:latin typeface="+mn-lt"/>
                          <a:ea typeface="+mn-ea"/>
                          <a:cs typeface="+mn-cs"/>
                        </a:rPr>
                        <a:t> 
 In previous installments of our video series, our executives talked about the technical development, the intricate machine design and the convincing features of our new compounder generation COMPEO. As every advanced machinery, COMPEO needs commissioning, maintenance and, once in a while, repair. Find out from our Chief Service Officer, Andri Caderas, what you can expect from the BUSS service!
More about the BUSS service here: https://bit.ly/2WfqfDG
#compounding #compounder #compound #service #polymer #plastics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https://scontent.xx.fbcdn.net/v/t15.5256-10/s720x720/60604125_2166442630072397_3507427734529769472_n.jpg?_nc_cat=111&amp;_nc_oc=AQkyO16iyDiAETXuLPPeMf9q69uhSI2_RsWVWX6DsoyXCJ4yhwTT5vB1v8tYcq4L-9E&amp;_nc_ht=scontent.xx&amp;oh=fc4a0b3a2a133b0b82cb181a93bbf5e1&amp;oe=5D7C48FD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14:11:47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94738430"/>
                  </a:ext>
                </a:extLst>
              </a:tr>
            </a:tbl>
          </a:graphicData>
        </a:graphic>
      </p:graphicFrame>
      <p:sp>
        <p:nvSpPr>
          <p:cNvPr id="4" name="Text Placeholder 3">
            <a:extLst>
              <a:ext uri="{FF2B5EF4-FFF2-40B4-BE49-F238E27FC236}">
                <a16:creationId xmlns:a16="http://schemas.microsoft.com/office/drawing/2014/main" id="{74DA7377-F031-4D1B-B45E-BFAF4C4384B8}"/>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759155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F8522-5E15-4A9F-92F1-56A53C438D1E}"/>
              </a:ext>
            </a:extLst>
          </p:cNvPr>
          <p:cNvSpPr>
            <a:spLocks noGrp="1"/>
          </p:cNvSpPr>
          <p:nvPr>
            <p:ph type="title"/>
          </p:nvPr>
        </p:nvSpPr>
        <p:spPr/>
        <p:txBody>
          <a:bodyPr/>
          <a:lstStyle/>
          <a:p>
            <a:r>
              <a:rPr lang="en-US"/>
              <a:t>Facebook Own Posts Table | BUSS - 5 of 26</a:t>
            </a:r>
          </a:p>
        </p:txBody>
      </p:sp>
      <p:graphicFrame>
        <p:nvGraphicFramePr>
          <p:cNvPr id="5" name="Table Placeholder 4">
            <a:extLst>
              <a:ext uri="{FF2B5EF4-FFF2-40B4-BE49-F238E27FC236}">
                <a16:creationId xmlns:a16="http://schemas.microsoft.com/office/drawing/2014/main" id="{CEF46791-E113-4CDB-8B6C-865ECB656BCE}"/>
              </a:ext>
            </a:extLst>
          </p:cNvPr>
          <p:cNvGraphicFramePr>
            <a:graphicFrameLocks noGrp="1"/>
          </p:cNvGraphicFramePr>
          <p:nvPr>
            <p:ph type="tbl" sz="quarter" idx="13"/>
            <p:extLst>
              <p:ext uri="{D42A27DB-BD31-4B8C-83A1-F6EECF244321}">
                <p14:modId xmlns:p14="http://schemas.microsoft.com/office/powerpoint/2010/main" val="3397025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843856136"/>
                    </a:ext>
                  </a:extLst>
                </a:gridCol>
                <a:gridCol w="905255">
                  <a:extLst>
                    <a:ext uri="{9D8B030D-6E8A-4147-A177-3AD203B41FA5}">
                      <a16:colId xmlns:a16="http://schemas.microsoft.com/office/drawing/2014/main" val="812616387"/>
                    </a:ext>
                  </a:extLst>
                </a:gridCol>
                <a:gridCol w="246888">
                  <a:extLst>
                    <a:ext uri="{9D8B030D-6E8A-4147-A177-3AD203B41FA5}">
                      <a16:colId xmlns:a16="http://schemas.microsoft.com/office/drawing/2014/main" val="2296652607"/>
                    </a:ext>
                  </a:extLst>
                </a:gridCol>
                <a:gridCol w="208280">
                  <a:extLst>
                    <a:ext uri="{9D8B030D-6E8A-4147-A177-3AD203B41FA5}">
                      <a16:colId xmlns:a16="http://schemas.microsoft.com/office/drawing/2014/main" val="192723816"/>
                    </a:ext>
                  </a:extLst>
                </a:gridCol>
                <a:gridCol w="208280">
                  <a:extLst>
                    <a:ext uri="{9D8B030D-6E8A-4147-A177-3AD203B41FA5}">
                      <a16:colId xmlns:a16="http://schemas.microsoft.com/office/drawing/2014/main" val="2861122529"/>
                    </a:ext>
                  </a:extLst>
                </a:gridCol>
                <a:gridCol w="208280">
                  <a:extLst>
                    <a:ext uri="{9D8B030D-6E8A-4147-A177-3AD203B41FA5}">
                      <a16:colId xmlns:a16="http://schemas.microsoft.com/office/drawing/2014/main" val="1627878841"/>
                    </a:ext>
                  </a:extLst>
                </a:gridCol>
                <a:gridCol w="208280">
                  <a:extLst>
                    <a:ext uri="{9D8B030D-6E8A-4147-A177-3AD203B41FA5}">
                      <a16:colId xmlns:a16="http://schemas.microsoft.com/office/drawing/2014/main" val="23252237"/>
                    </a:ext>
                  </a:extLst>
                </a:gridCol>
                <a:gridCol w="208280">
                  <a:extLst>
                    <a:ext uri="{9D8B030D-6E8A-4147-A177-3AD203B41FA5}">
                      <a16:colId xmlns:a16="http://schemas.microsoft.com/office/drawing/2014/main" val="348423745"/>
                    </a:ext>
                  </a:extLst>
                </a:gridCol>
                <a:gridCol w="208280">
                  <a:extLst>
                    <a:ext uri="{9D8B030D-6E8A-4147-A177-3AD203B41FA5}">
                      <a16:colId xmlns:a16="http://schemas.microsoft.com/office/drawing/2014/main" val="1349822629"/>
                    </a:ext>
                  </a:extLst>
                </a:gridCol>
                <a:gridCol w="208280">
                  <a:extLst>
                    <a:ext uri="{9D8B030D-6E8A-4147-A177-3AD203B41FA5}">
                      <a16:colId xmlns:a16="http://schemas.microsoft.com/office/drawing/2014/main" val="3747030395"/>
                    </a:ext>
                  </a:extLst>
                </a:gridCol>
                <a:gridCol w="208280">
                  <a:extLst>
                    <a:ext uri="{9D8B030D-6E8A-4147-A177-3AD203B41FA5}">
                      <a16:colId xmlns:a16="http://schemas.microsoft.com/office/drawing/2014/main" val="2450274811"/>
                    </a:ext>
                  </a:extLst>
                </a:gridCol>
                <a:gridCol w="208280">
                  <a:extLst>
                    <a:ext uri="{9D8B030D-6E8A-4147-A177-3AD203B41FA5}">
                      <a16:colId xmlns:a16="http://schemas.microsoft.com/office/drawing/2014/main" val="2758457788"/>
                    </a:ext>
                  </a:extLst>
                </a:gridCol>
                <a:gridCol w="208280">
                  <a:extLst>
                    <a:ext uri="{9D8B030D-6E8A-4147-A177-3AD203B41FA5}">
                      <a16:colId xmlns:a16="http://schemas.microsoft.com/office/drawing/2014/main" val="2283401042"/>
                    </a:ext>
                  </a:extLst>
                </a:gridCol>
                <a:gridCol w="208280">
                  <a:extLst>
                    <a:ext uri="{9D8B030D-6E8A-4147-A177-3AD203B41FA5}">
                      <a16:colId xmlns:a16="http://schemas.microsoft.com/office/drawing/2014/main" val="951750318"/>
                    </a:ext>
                  </a:extLst>
                </a:gridCol>
                <a:gridCol w="208280">
                  <a:extLst>
                    <a:ext uri="{9D8B030D-6E8A-4147-A177-3AD203B41FA5}">
                      <a16:colId xmlns:a16="http://schemas.microsoft.com/office/drawing/2014/main" val="825510988"/>
                    </a:ext>
                  </a:extLst>
                </a:gridCol>
                <a:gridCol w="208280">
                  <a:extLst>
                    <a:ext uri="{9D8B030D-6E8A-4147-A177-3AD203B41FA5}">
                      <a16:colId xmlns:a16="http://schemas.microsoft.com/office/drawing/2014/main" val="3795597092"/>
                    </a:ext>
                  </a:extLst>
                </a:gridCol>
                <a:gridCol w="208280">
                  <a:extLst>
                    <a:ext uri="{9D8B030D-6E8A-4147-A177-3AD203B41FA5}">
                      <a16:colId xmlns:a16="http://schemas.microsoft.com/office/drawing/2014/main" val="149211481"/>
                    </a:ext>
                  </a:extLst>
                </a:gridCol>
                <a:gridCol w="208280">
                  <a:extLst>
                    <a:ext uri="{9D8B030D-6E8A-4147-A177-3AD203B41FA5}">
                      <a16:colId xmlns:a16="http://schemas.microsoft.com/office/drawing/2014/main" val="31811204"/>
                    </a:ext>
                  </a:extLst>
                </a:gridCol>
                <a:gridCol w="208280">
                  <a:extLst>
                    <a:ext uri="{9D8B030D-6E8A-4147-A177-3AD203B41FA5}">
                      <a16:colId xmlns:a16="http://schemas.microsoft.com/office/drawing/2014/main" val="1764255173"/>
                    </a:ext>
                  </a:extLst>
                </a:gridCol>
                <a:gridCol w="208280">
                  <a:extLst>
                    <a:ext uri="{9D8B030D-6E8A-4147-A177-3AD203B41FA5}">
                      <a16:colId xmlns:a16="http://schemas.microsoft.com/office/drawing/2014/main" val="2615062619"/>
                    </a:ext>
                  </a:extLst>
                </a:gridCol>
                <a:gridCol w="208280">
                  <a:extLst>
                    <a:ext uri="{9D8B030D-6E8A-4147-A177-3AD203B41FA5}">
                      <a16:colId xmlns:a16="http://schemas.microsoft.com/office/drawing/2014/main" val="214874855"/>
                    </a:ext>
                  </a:extLst>
                </a:gridCol>
                <a:gridCol w="208280">
                  <a:extLst>
                    <a:ext uri="{9D8B030D-6E8A-4147-A177-3AD203B41FA5}">
                      <a16:colId xmlns:a16="http://schemas.microsoft.com/office/drawing/2014/main" val="3714649681"/>
                    </a:ext>
                  </a:extLst>
                </a:gridCol>
                <a:gridCol w="208280">
                  <a:extLst>
                    <a:ext uri="{9D8B030D-6E8A-4147-A177-3AD203B41FA5}">
                      <a16:colId xmlns:a16="http://schemas.microsoft.com/office/drawing/2014/main" val="775470075"/>
                    </a:ext>
                  </a:extLst>
                </a:gridCol>
                <a:gridCol w="208280">
                  <a:extLst>
                    <a:ext uri="{9D8B030D-6E8A-4147-A177-3AD203B41FA5}">
                      <a16:colId xmlns:a16="http://schemas.microsoft.com/office/drawing/2014/main" val="2116889209"/>
                    </a:ext>
                  </a:extLst>
                </a:gridCol>
                <a:gridCol w="208280">
                  <a:extLst>
                    <a:ext uri="{9D8B030D-6E8A-4147-A177-3AD203B41FA5}">
                      <a16:colId xmlns:a16="http://schemas.microsoft.com/office/drawing/2014/main" val="2216612520"/>
                    </a:ext>
                  </a:extLst>
                </a:gridCol>
                <a:gridCol w="208280">
                  <a:extLst>
                    <a:ext uri="{9D8B030D-6E8A-4147-A177-3AD203B41FA5}">
                      <a16:colId xmlns:a16="http://schemas.microsoft.com/office/drawing/2014/main" val="2301212096"/>
                    </a:ext>
                  </a:extLst>
                </a:gridCol>
                <a:gridCol w="208280">
                  <a:extLst>
                    <a:ext uri="{9D8B030D-6E8A-4147-A177-3AD203B41FA5}">
                      <a16:colId xmlns:a16="http://schemas.microsoft.com/office/drawing/2014/main" val="920018497"/>
                    </a:ext>
                  </a:extLst>
                </a:gridCol>
                <a:gridCol w="208280">
                  <a:extLst>
                    <a:ext uri="{9D8B030D-6E8A-4147-A177-3AD203B41FA5}">
                      <a16:colId xmlns:a16="http://schemas.microsoft.com/office/drawing/2014/main" val="2105026337"/>
                    </a:ext>
                  </a:extLst>
                </a:gridCol>
                <a:gridCol w="208280">
                  <a:extLst>
                    <a:ext uri="{9D8B030D-6E8A-4147-A177-3AD203B41FA5}">
                      <a16:colId xmlns:a16="http://schemas.microsoft.com/office/drawing/2014/main" val="639703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8989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- 2019-05-29 08:52:23 </a:t>
                      </a:r>
                      <a:r>
                        <a:rPr kumimoji="0" lang="en-US" sz="1000" b="0" i="0" u="none" strike="noStrike" kern="1200" cap="none" spc="0" normalizeH="0" baseline="0" noProof="0">
                          <a:ln>
                            <a:noFill/>
                          </a:ln>
                          <a:solidFill>
                            <a:prstClr val="black"/>
                          </a:solidFill>
                          <a:effectLst/>
                          <a:uLnTx/>
                          <a:uFillTx/>
                          <a:latin typeface="+mn-lt"/>
                          <a:ea typeface="+mn-ea"/>
                          <a:cs typeface="+mn-cs"/>
                        </a:rPr>
                        <a:t> 
 Our BUSS teams in Asia have been busy last week! While we reported live from Chinaplas in Guangzhou last week, we now take a look back on another important tradefair in Asia: the Highly Functional Plastics Expo held in Osaka, Japan! Kazuhiko Hirai, General Manager of BUSS Japan, summarized last week’s event for us: “Last December, at the Plastics Expo in Tokyo, BUSS Japan successfully introduced the COMPEO technology. At this show, where the total number of attendees exceeded 25.000, we again talked to a lot of potential customers from the plastics, ceramics and paint industries. Most of them were very impressed by the recent developments of the BUSS technology, especially the incredible temperature control and serviceability of COMPEO.” From all of BUSS: Arigato for visiting our booth at the Plastics Expo in Japan! </a:t>
                      </a:r>
                      <a:r>
                        <a:rPr kumimoji="0" lang="ja-JP" altLang="en-US" sz="1000" b="0" i="0" u="none" strike="noStrike" kern="1200" cap="none" spc="0" normalizeH="0" baseline="0" noProof="0">
                          <a:ln>
                            <a:noFill/>
                          </a:ln>
                          <a:solidFill>
                            <a:prstClr val="black"/>
                          </a:solidFill>
                          <a:effectLst/>
                          <a:uLnTx/>
                          <a:uFillTx/>
                          <a:latin typeface="+mn-lt"/>
                          <a:ea typeface="+mn-ea"/>
                          <a:cs typeface="+mn-cs"/>
                        </a:rPr>
                        <a:t>ありがとう。
</a:t>
                      </a:r>
                      <a:r>
                        <a:rPr kumimoji="0" lang="en-US" sz="1000" b="0" i="0" u="none" strike="noStrike" kern="1200" cap="none" spc="0" normalizeH="0" baseline="0" noProof="0">
                          <a:ln>
                            <a:noFill/>
                          </a:ln>
                          <a:solidFill>
                            <a:prstClr val="black"/>
                          </a:solidFill>
                          <a:effectLst/>
                          <a:uLnTx/>
                          <a:uFillTx/>
                          <a:latin typeface="+mn-lt"/>
                          <a:ea typeface="+mn-ea"/>
                          <a:cs typeface="+mn-cs"/>
                        </a:rPr>
                        <a:t>Read more about the BUSS products here: https://bit.ly/2EHGq6R
#compounding #plastics #expo #tradefair #japan #asia #functionalplastics #osaka #compeo #compounder #compounds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https://scontent.xx.fbcdn.net/v/t1.0-9/s720x720/61456437_2363950053628378_953737186459516928_o.jpg?_nc_cat=105&amp;_nc_oc=AQnvdoY7xGlJVToUUH_qBJu-CHiWOLTq-3NUZ9TSo-nm_sptOHfYllc_xTns_fFcJec&amp;_nc_ht=scontent.xx&amp;oh=60eacb2ecf154f006755527a7631fbd3&amp;oe=5D81871F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06/28/2019 08:27:31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64461781"/>
                  </a:ext>
                </a:extLst>
              </a:tr>
            </a:tbl>
          </a:graphicData>
        </a:graphic>
      </p:graphicFrame>
      <p:sp>
        <p:nvSpPr>
          <p:cNvPr id="4" name="Text Placeholder 3">
            <a:extLst>
              <a:ext uri="{FF2B5EF4-FFF2-40B4-BE49-F238E27FC236}">
                <a16:creationId xmlns:a16="http://schemas.microsoft.com/office/drawing/2014/main" id="{A05333C0-F898-46EB-9988-B270ECF50B1F}"/>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657870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640FA-86C4-4318-84B2-BA2783679503}"/>
              </a:ext>
            </a:extLst>
          </p:cNvPr>
          <p:cNvSpPr>
            <a:spLocks noGrp="1"/>
          </p:cNvSpPr>
          <p:nvPr>
            <p:ph type="title"/>
          </p:nvPr>
        </p:nvSpPr>
        <p:spPr/>
        <p:txBody>
          <a:bodyPr/>
          <a:lstStyle/>
          <a:p>
            <a:r>
              <a:rPr lang="en-US"/>
              <a:t>Facebook Own Posts Table | BUSS - 6 of 26</a:t>
            </a:r>
          </a:p>
        </p:txBody>
      </p:sp>
      <p:graphicFrame>
        <p:nvGraphicFramePr>
          <p:cNvPr id="5" name="Table Placeholder 4">
            <a:extLst>
              <a:ext uri="{FF2B5EF4-FFF2-40B4-BE49-F238E27FC236}">
                <a16:creationId xmlns:a16="http://schemas.microsoft.com/office/drawing/2014/main" id="{23A97992-4D9D-43D8-8920-773A06B2551A}"/>
              </a:ext>
            </a:extLst>
          </p:cNvPr>
          <p:cNvGraphicFramePr>
            <a:graphicFrameLocks noGrp="1"/>
          </p:cNvGraphicFramePr>
          <p:nvPr>
            <p:ph type="tbl" sz="quarter" idx="13"/>
            <p:extLst>
              <p:ext uri="{D42A27DB-BD31-4B8C-83A1-F6EECF244321}">
                <p14:modId xmlns:p14="http://schemas.microsoft.com/office/powerpoint/2010/main" val="558652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803742561"/>
                    </a:ext>
                  </a:extLst>
                </a:gridCol>
                <a:gridCol w="905255">
                  <a:extLst>
                    <a:ext uri="{9D8B030D-6E8A-4147-A177-3AD203B41FA5}">
                      <a16:colId xmlns:a16="http://schemas.microsoft.com/office/drawing/2014/main" val="1286040706"/>
                    </a:ext>
                  </a:extLst>
                </a:gridCol>
                <a:gridCol w="246888">
                  <a:extLst>
                    <a:ext uri="{9D8B030D-6E8A-4147-A177-3AD203B41FA5}">
                      <a16:colId xmlns:a16="http://schemas.microsoft.com/office/drawing/2014/main" val="557497389"/>
                    </a:ext>
                  </a:extLst>
                </a:gridCol>
                <a:gridCol w="208280">
                  <a:extLst>
                    <a:ext uri="{9D8B030D-6E8A-4147-A177-3AD203B41FA5}">
                      <a16:colId xmlns:a16="http://schemas.microsoft.com/office/drawing/2014/main" val="861431966"/>
                    </a:ext>
                  </a:extLst>
                </a:gridCol>
                <a:gridCol w="208280">
                  <a:extLst>
                    <a:ext uri="{9D8B030D-6E8A-4147-A177-3AD203B41FA5}">
                      <a16:colId xmlns:a16="http://schemas.microsoft.com/office/drawing/2014/main" val="1773446039"/>
                    </a:ext>
                  </a:extLst>
                </a:gridCol>
                <a:gridCol w="208280">
                  <a:extLst>
                    <a:ext uri="{9D8B030D-6E8A-4147-A177-3AD203B41FA5}">
                      <a16:colId xmlns:a16="http://schemas.microsoft.com/office/drawing/2014/main" val="2977984880"/>
                    </a:ext>
                  </a:extLst>
                </a:gridCol>
                <a:gridCol w="208280">
                  <a:extLst>
                    <a:ext uri="{9D8B030D-6E8A-4147-A177-3AD203B41FA5}">
                      <a16:colId xmlns:a16="http://schemas.microsoft.com/office/drawing/2014/main" val="3868549600"/>
                    </a:ext>
                  </a:extLst>
                </a:gridCol>
                <a:gridCol w="208280">
                  <a:extLst>
                    <a:ext uri="{9D8B030D-6E8A-4147-A177-3AD203B41FA5}">
                      <a16:colId xmlns:a16="http://schemas.microsoft.com/office/drawing/2014/main" val="1274731515"/>
                    </a:ext>
                  </a:extLst>
                </a:gridCol>
                <a:gridCol w="208280">
                  <a:extLst>
                    <a:ext uri="{9D8B030D-6E8A-4147-A177-3AD203B41FA5}">
                      <a16:colId xmlns:a16="http://schemas.microsoft.com/office/drawing/2014/main" val="3713443192"/>
                    </a:ext>
                  </a:extLst>
                </a:gridCol>
                <a:gridCol w="208280">
                  <a:extLst>
                    <a:ext uri="{9D8B030D-6E8A-4147-A177-3AD203B41FA5}">
                      <a16:colId xmlns:a16="http://schemas.microsoft.com/office/drawing/2014/main" val="1406714338"/>
                    </a:ext>
                  </a:extLst>
                </a:gridCol>
                <a:gridCol w="208280">
                  <a:extLst>
                    <a:ext uri="{9D8B030D-6E8A-4147-A177-3AD203B41FA5}">
                      <a16:colId xmlns:a16="http://schemas.microsoft.com/office/drawing/2014/main" val="1490585796"/>
                    </a:ext>
                  </a:extLst>
                </a:gridCol>
                <a:gridCol w="208280">
                  <a:extLst>
                    <a:ext uri="{9D8B030D-6E8A-4147-A177-3AD203B41FA5}">
                      <a16:colId xmlns:a16="http://schemas.microsoft.com/office/drawing/2014/main" val="1477912996"/>
                    </a:ext>
                  </a:extLst>
                </a:gridCol>
                <a:gridCol w="208280">
                  <a:extLst>
                    <a:ext uri="{9D8B030D-6E8A-4147-A177-3AD203B41FA5}">
                      <a16:colId xmlns:a16="http://schemas.microsoft.com/office/drawing/2014/main" val="2556087824"/>
                    </a:ext>
                  </a:extLst>
                </a:gridCol>
                <a:gridCol w="208280">
                  <a:extLst>
                    <a:ext uri="{9D8B030D-6E8A-4147-A177-3AD203B41FA5}">
                      <a16:colId xmlns:a16="http://schemas.microsoft.com/office/drawing/2014/main" val="385386878"/>
                    </a:ext>
                  </a:extLst>
                </a:gridCol>
                <a:gridCol w="208280">
                  <a:extLst>
                    <a:ext uri="{9D8B030D-6E8A-4147-A177-3AD203B41FA5}">
                      <a16:colId xmlns:a16="http://schemas.microsoft.com/office/drawing/2014/main" val="728145207"/>
                    </a:ext>
                  </a:extLst>
                </a:gridCol>
                <a:gridCol w="208280">
                  <a:extLst>
                    <a:ext uri="{9D8B030D-6E8A-4147-A177-3AD203B41FA5}">
                      <a16:colId xmlns:a16="http://schemas.microsoft.com/office/drawing/2014/main" val="3177237265"/>
                    </a:ext>
                  </a:extLst>
                </a:gridCol>
                <a:gridCol w="208280">
                  <a:extLst>
                    <a:ext uri="{9D8B030D-6E8A-4147-A177-3AD203B41FA5}">
                      <a16:colId xmlns:a16="http://schemas.microsoft.com/office/drawing/2014/main" val="3480496417"/>
                    </a:ext>
                  </a:extLst>
                </a:gridCol>
                <a:gridCol w="208280">
                  <a:extLst>
                    <a:ext uri="{9D8B030D-6E8A-4147-A177-3AD203B41FA5}">
                      <a16:colId xmlns:a16="http://schemas.microsoft.com/office/drawing/2014/main" val="1711722300"/>
                    </a:ext>
                  </a:extLst>
                </a:gridCol>
                <a:gridCol w="208280">
                  <a:extLst>
                    <a:ext uri="{9D8B030D-6E8A-4147-A177-3AD203B41FA5}">
                      <a16:colId xmlns:a16="http://schemas.microsoft.com/office/drawing/2014/main" val="1869066125"/>
                    </a:ext>
                  </a:extLst>
                </a:gridCol>
                <a:gridCol w="208280">
                  <a:extLst>
                    <a:ext uri="{9D8B030D-6E8A-4147-A177-3AD203B41FA5}">
                      <a16:colId xmlns:a16="http://schemas.microsoft.com/office/drawing/2014/main" val="489242242"/>
                    </a:ext>
                  </a:extLst>
                </a:gridCol>
                <a:gridCol w="208280">
                  <a:extLst>
                    <a:ext uri="{9D8B030D-6E8A-4147-A177-3AD203B41FA5}">
                      <a16:colId xmlns:a16="http://schemas.microsoft.com/office/drawing/2014/main" val="663916596"/>
                    </a:ext>
                  </a:extLst>
                </a:gridCol>
                <a:gridCol w="208280">
                  <a:extLst>
                    <a:ext uri="{9D8B030D-6E8A-4147-A177-3AD203B41FA5}">
                      <a16:colId xmlns:a16="http://schemas.microsoft.com/office/drawing/2014/main" val="2315798687"/>
                    </a:ext>
                  </a:extLst>
                </a:gridCol>
                <a:gridCol w="208280">
                  <a:extLst>
                    <a:ext uri="{9D8B030D-6E8A-4147-A177-3AD203B41FA5}">
                      <a16:colId xmlns:a16="http://schemas.microsoft.com/office/drawing/2014/main" val="204074208"/>
                    </a:ext>
                  </a:extLst>
                </a:gridCol>
                <a:gridCol w="208280">
                  <a:extLst>
                    <a:ext uri="{9D8B030D-6E8A-4147-A177-3AD203B41FA5}">
                      <a16:colId xmlns:a16="http://schemas.microsoft.com/office/drawing/2014/main" val="3103192248"/>
                    </a:ext>
                  </a:extLst>
                </a:gridCol>
                <a:gridCol w="208280">
                  <a:extLst>
                    <a:ext uri="{9D8B030D-6E8A-4147-A177-3AD203B41FA5}">
                      <a16:colId xmlns:a16="http://schemas.microsoft.com/office/drawing/2014/main" val="2757649945"/>
                    </a:ext>
                  </a:extLst>
                </a:gridCol>
                <a:gridCol w="208280">
                  <a:extLst>
                    <a:ext uri="{9D8B030D-6E8A-4147-A177-3AD203B41FA5}">
                      <a16:colId xmlns:a16="http://schemas.microsoft.com/office/drawing/2014/main" val="793859934"/>
                    </a:ext>
                  </a:extLst>
                </a:gridCol>
                <a:gridCol w="208280">
                  <a:extLst>
                    <a:ext uri="{9D8B030D-6E8A-4147-A177-3AD203B41FA5}">
                      <a16:colId xmlns:a16="http://schemas.microsoft.com/office/drawing/2014/main" val="823400580"/>
                    </a:ext>
                  </a:extLst>
                </a:gridCol>
                <a:gridCol w="208280">
                  <a:extLst>
                    <a:ext uri="{9D8B030D-6E8A-4147-A177-3AD203B41FA5}">
                      <a16:colId xmlns:a16="http://schemas.microsoft.com/office/drawing/2014/main" val="3907245326"/>
                    </a:ext>
                  </a:extLst>
                </a:gridCol>
                <a:gridCol w="208280">
                  <a:extLst>
                    <a:ext uri="{9D8B030D-6E8A-4147-A177-3AD203B41FA5}">
                      <a16:colId xmlns:a16="http://schemas.microsoft.com/office/drawing/2014/main" val="22405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8505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- 2019-05-23 15:14:25 </a:t>
                      </a:r>
                      <a:r>
                        <a:rPr kumimoji="0" lang="en-US" sz="1000" b="0" i="0" u="none" strike="noStrike" kern="1200" cap="none" spc="0" normalizeH="0" baseline="0" noProof="0">
                          <a:ln>
                            <a:noFill/>
                          </a:ln>
                          <a:solidFill>
                            <a:prstClr val="black"/>
                          </a:solidFill>
                          <a:effectLst/>
                          <a:uLnTx/>
                          <a:uFillTx/>
                          <a:latin typeface="+mn-lt"/>
                          <a:ea typeface="+mn-ea"/>
                          <a:cs typeface="+mn-cs"/>
                        </a:rPr>
                        <a:t> 
 Exciting news from Asia! Our CEO Philip Nising reports live from the ChinaPlas in Guangzhou: “The first two days at ChinaPlas in tropical Guangzhou have been a fantastic experience for the BUSS team. With the fresh and innovative concept of our COMPEO generation, we attracted large numbers of customers and media to our booth. Our local team from Buss Compounding Solutions Shanghai as well as our experts from the Swiss headquarters were continuously engaged in discussions and technical-commercial exchange. The sheer amount of people in this vibrant environment of Southern China is truly amazing, and so is the large presence of international visitors, high-quality suppliers and multinational corporations. All in all, the ChinaPlas has already proven to be an excellent investment of time and money for BUSS!”  
Find out where else BUSS is exhibiting: https://bit.ly/2JVCLWm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https://scontent.xx.fbcdn.net/v/t1.0-9/s720x720/60716864_2353870471303003_795461589992996864_o.jpg?_nc_cat=109&amp;_nc_oc=AQkDU5FSbL6Ta8CbGblxIAO79wOCtsDzpOkqXrZC1NcryDH20BulzQlThpnUgJJS6f0&amp;_nc_ht=scontent.xx&amp;oh=b06b30d4ddfff4fc274194e8335cc0b8&amp;oe=5DC17E87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14:11:56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8942489"/>
                  </a:ext>
                </a:extLst>
              </a:tr>
            </a:tbl>
          </a:graphicData>
        </a:graphic>
      </p:graphicFrame>
      <p:sp>
        <p:nvSpPr>
          <p:cNvPr id="4" name="Text Placeholder 3">
            <a:extLst>
              <a:ext uri="{FF2B5EF4-FFF2-40B4-BE49-F238E27FC236}">
                <a16:creationId xmlns:a16="http://schemas.microsoft.com/office/drawing/2014/main" id="{891C90E9-4479-4F07-A385-9B31E7BEB77A}"/>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4072315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42AB7-9C68-4425-99B1-FCFC2E4B5FB8}"/>
              </a:ext>
            </a:extLst>
          </p:cNvPr>
          <p:cNvSpPr>
            <a:spLocks noGrp="1"/>
          </p:cNvSpPr>
          <p:nvPr>
            <p:ph type="title"/>
          </p:nvPr>
        </p:nvSpPr>
        <p:spPr/>
        <p:txBody>
          <a:bodyPr/>
          <a:lstStyle/>
          <a:p>
            <a:r>
              <a:rPr lang="en-US"/>
              <a:t>Facebook Own Posts Table | BUSS - 7 of 26</a:t>
            </a:r>
          </a:p>
        </p:txBody>
      </p:sp>
      <p:graphicFrame>
        <p:nvGraphicFramePr>
          <p:cNvPr id="5" name="Table Placeholder 4">
            <a:extLst>
              <a:ext uri="{FF2B5EF4-FFF2-40B4-BE49-F238E27FC236}">
                <a16:creationId xmlns:a16="http://schemas.microsoft.com/office/drawing/2014/main" id="{FB19556F-FB45-444A-AD96-B84BDFDE4C7C}"/>
              </a:ext>
            </a:extLst>
          </p:cNvPr>
          <p:cNvGraphicFramePr>
            <a:graphicFrameLocks noGrp="1"/>
          </p:cNvGraphicFramePr>
          <p:nvPr>
            <p:ph type="tbl" sz="quarter" idx="13"/>
            <p:extLst>
              <p:ext uri="{D42A27DB-BD31-4B8C-83A1-F6EECF244321}">
                <p14:modId xmlns:p14="http://schemas.microsoft.com/office/powerpoint/2010/main" val="2599220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73113215"/>
                    </a:ext>
                  </a:extLst>
                </a:gridCol>
                <a:gridCol w="905255">
                  <a:extLst>
                    <a:ext uri="{9D8B030D-6E8A-4147-A177-3AD203B41FA5}">
                      <a16:colId xmlns:a16="http://schemas.microsoft.com/office/drawing/2014/main" val="1915965118"/>
                    </a:ext>
                  </a:extLst>
                </a:gridCol>
                <a:gridCol w="246888">
                  <a:extLst>
                    <a:ext uri="{9D8B030D-6E8A-4147-A177-3AD203B41FA5}">
                      <a16:colId xmlns:a16="http://schemas.microsoft.com/office/drawing/2014/main" val="2102424143"/>
                    </a:ext>
                  </a:extLst>
                </a:gridCol>
                <a:gridCol w="208280">
                  <a:extLst>
                    <a:ext uri="{9D8B030D-6E8A-4147-A177-3AD203B41FA5}">
                      <a16:colId xmlns:a16="http://schemas.microsoft.com/office/drawing/2014/main" val="2385644602"/>
                    </a:ext>
                  </a:extLst>
                </a:gridCol>
                <a:gridCol w="208280">
                  <a:extLst>
                    <a:ext uri="{9D8B030D-6E8A-4147-A177-3AD203B41FA5}">
                      <a16:colId xmlns:a16="http://schemas.microsoft.com/office/drawing/2014/main" val="1488110466"/>
                    </a:ext>
                  </a:extLst>
                </a:gridCol>
                <a:gridCol w="208280">
                  <a:extLst>
                    <a:ext uri="{9D8B030D-6E8A-4147-A177-3AD203B41FA5}">
                      <a16:colId xmlns:a16="http://schemas.microsoft.com/office/drawing/2014/main" val="3983098507"/>
                    </a:ext>
                  </a:extLst>
                </a:gridCol>
                <a:gridCol w="208280">
                  <a:extLst>
                    <a:ext uri="{9D8B030D-6E8A-4147-A177-3AD203B41FA5}">
                      <a16:colId xmlns:a16="http://schemas.microsoft.com/office/drawing/2014/main" val="2103984170"/>
                    </a:ext>
                  </a:extLst>
                </a:gridCol>
                <a:gridCol w="208280">
                  <a:extLst>
                    <a:ext uri="{9D8B030D-6E8A-4147-A177-3AD203B41FA5}">
                      <a16:colId xmlns:a16="http://schemas.microsoft.com/office/drawing/2014/main" val="920811071"/>
                    </a:ext>
                  </a:extLst>
                </a:gridCol>
                <a:gridCol w="208280">
                  <a:extLst>
                    <a:ext uri="{9D8B030D-6E8A-4147-A177-3AD203B41FA5}">
                      <a16:colId xmlns:a16="http://schemas.microsoft.com/office/drawing/2014/main" val="923366456"/>
                    </a:ext>
                  </a:extLst>
                </a:gridCol>
                <a:gridCol w="208280">
                  <a:extLst>
                    <a:ext uri="{9D8B030D-6E8A-4147-A177-3AD203B41FA5}">
                      <a16:colId xmlns:a16="http://schemas.microsoft.com/office/drawing/2014/main" val="3077128486"/>
                    </a:ext>
                  </a:extLst>
                </a:gridCol>
                <a:gridCol w="208280">
                  <a:extLst>
                    <a:ext uri="{9D8B030D-6E8A-4147-A177-3AD203B41FA5}">
                      <a16:colId xmlns:a16="http://schemas.microsoft.com/office/drawing/2014/main" val="979267233"/>
                    </a:ext>
                  </a:extLst>
                </a:gridCol>
                <a:gridCol w="208280">
                  <a:extLst>
                    <a:ext uri="{9D8B030D-6E8A-4147-A177-3AD203B41FA5}">
                      <a16:colId xmlns:a16="http://schemas.microsoft.com/office/drawing/2014/main" val="3292190063"/>
                    </a:ext>
                  </a:extLst>
                </a:gridCol>
                <a:gridCol w="208280">
                  <a:extLst>
                    <a:ext uri="{9D8B030D-6E8A-4147-A177-3AD203B41FA5}">
                      <a16:colId xmlns:a16="http://schemas.microsoft.com/office/drawing/2014/main" val="3260350590"/>
                    </a:ext>
                  </a:extLst>
                </a:gridCol>
                <a:gridCol w="208280">
                  <a:extLst>
                    <a:ext uri="{9D8B030D-6E8A-4147-A177-3AD203B41FA5}">
                      <a16:colId xmlns:a16="http://schemas.microsoft.com/office/drawing/2014/main" val="1594229011"/>
                    </a:ext>
                  </a:extLst>
                </a:gridCol>
                <a:gridCol w="208280">
                  <a:extLst>
                    <a:ext uri="{9D8B030D-6E8A-4147-A177-3AD203B41FA5}">
                      <a16:colId xmlns:a16="http://schemas.microsoft.com/office/drawing/2014/main" val="2683674531"/>
                    </a:ext>
                  </a:extLst>
                </a:gridCol>
                <a:gridCol w="208280">
                  <a:extLst>
                    <a:ext uri="{9D8B030D-6E8A-4147-A177-3AD203B41FA5}">
                      <a16:colId xmlns:a16="http://schemas.microsoft.com/office/drawing/2014/main" val="714969562"/>
                    </a:ext>
                  </a:extLst>
                </a:gridCol>
                <a:gridCol w="208280">
                  <a:extLst>
                    <a:ext uri="{9D8B030D-6E8A-4147-A177-3AD203B41FA5}">
                      <a16:colId xmlns:a16="http://schemas.microsoft.com/office/drawing/2014/main" val="367318167"/>
                    </a:ext>
                  </a:extLst>
                </a:gridCol>
                <a:gridCol w="208280">
                  <a:extLst>
                    <a:ext uri="{9D8B030D-6E8A-4147-A177-3AD203B41FA5}">
                      <a16:colId xmlns:a16="http://schemas.microsoft.com/office/drawing/2014/main" val="2330531119"/>
                    </a:ext>
                  </a:extLst>
                </a:gridCol>
                <a:gridCol w="208280">
                  <a:extLst>
                    <a:ext uri="{9D8B030D-6E8A-4147-A177-3AD203B41FA5}">
                      <a16:colId xmlns:a16="http://schemas.microsoft.com/office/drawing/2014/main" val="2787097808"/>
                    </a:ext>
                  </a:extLst>
                </a:gridCol>
                <a:gridCol w="208280">
                  <a:extLst>
                    <a:ext uri="{9D8B030D-6E8A-4147-A177-3AD203B41FA5}">
                      <a16:colId xmlns:a16="http://schemas.microsoft.com/office/drawing/2014/main" val="2153726913"/>
                    </a:ext>
                  </a:extLst>
                </a:gridCol>
                <a:gridCol w="208280">
                  <a:extLst>
                    <a:ext uri="{9D8B030D-6E8A-4147-A177-3AD203B41FA5}">
                      <a16:colId xmlns:a16="http://schemas.microsoft.com/office/drawing/2014/main" val="315301359"/>
                    </a:ext>
                  </a:extLst>
                </a:gridCol>
                <a:gridCol w="208280">
                  <a:extLst>
                    <a:ext uri="{9D8B030D-6E8A-4147-A177-3AD203B41FA5}">
                      <a16:colId xmlns:a16="http://schemas.microsoft.com/office/drawing/2014/main" val="2532397468"/>
                    </a:ext>
                  </a:extLst>
                </a:gridCol>
                <a:gridCol w="208280">
                  <a:extLst>
                    <a:ext uri="{9D8B030D-6E8A-4147-A177-3AD203B41FA5}">
                      <a16:colId xmlns:a16="http://schemas.microsoft.com/office/drawing/2014/main" val="810616497"/>
                    </a:ext>
                  </a:extLst>
                </a:gridCol>
                <a:gridCol w="208280">
                  <a:extLst>
                    <a:ext uri="{9D8B030D-6E8A-4147-A177-3AD203B41FA5}">
                      <a16:colId xmlns:a16="http://schemas.microsoft.com/office/drawing/2014/main" val="2176145625"/>
                    </a:ext>
                  </a:extLst>
                </a:gridCol>
                <a:gridCol w="208280">
                  <a:extLst>
                    <a:ext uri="{9D8B030D-6E8A-4147-A177-3AD203B41FA5}">
                      <a16:colId xmlns:a16="http://schemas.microsoft.com/office/drawing/2014/main" val="2755935787"/>
                    </a:ext>
                  </a:extLst>
                </a:gridCol>
                <a:gridCol w="208280">
                  <a:extLst>
                    <a:ext uri="{9D8B030D-6E8A-4147-A177-3AD203B41FA5}">
                      <a16:colId xmlns:a16="http://schemas.microsoft.com/office/drawing/2014/main" val="2172160363"/>
                    </a:ext>
                  </a:extLst>
                </a:gridCol>
                <a:gridCol w="208280">
                  <a:extLst>
                    <a:ext uri="{9D8B030D-6E8A-4147-A177-3AD203B41FA5}">
                      <a16:colId xmlns:a16="http://schemas.microsoft.com/office/drawing/2014/main" val="3279457017"/>
                    </a:ext>
                  </a:extLst>
                </a:gridCol>
                <a:gridCol w="208280">
                  <a:extLst>
                    <a:ext uri="{9D8B030D-6E8A-4147-A177-3AD203B41FA5}">
                      <a16:colId xmlns:a16="http://schemas.microsoft.com/office/drawing/2014/main" val="3728225907"/>
                    </a:ext>
                  </a:extLst>
                </a:gridCol>
                <a:gridCol w="208280">
                  <a:extLst>
                    <a:ext uri="{9D8B030D-6E8A-4147-A177-3AD203B41FA5}">
                      <a16:colId xmlns:a16="http://schemas.microsoft.com/office/drawing/2014/main" val="2375458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16562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- 2019-05-22 08:33:39 </a:t>
                      </a:r>
                      <a:r>
                        <a:rPr kumimoji="0" lang="en-US" sz="1000" b="0" i="0" u="none" strike="noStrike" kern="1200" cap="none" spc="0" normalizeH="0" baseline="0" noProof="0">
                          <a:ln>
                            <a:noFill/>
                          </a:ln>
                          <a:solidFill>
                            <a:prstClr val="black"/>
                          </a:solidFill>
                          <a:effectLst/>
                          <a:uLnTx/>
                          <a:uFillTx/>
                          <a:latin typeface="+mn-lt"/>
                          <a:ea typeface="+mn-ea"/>
                          <a:cs typeface="+mn-cs"/>
                        </a:rPr>
                        <a:t> 
 Why is the design of our new compounder generation COMPEO so revolutionary? Find out in the newest installment of our executive video series, where Marko Stähler, COO of BUSS, explains the well thought out concept of COMPEO. From the versatile process technology that combines multiple flight elements in one, to the state-of-the-art discharge unit that works for several applications simultaneously. Simply put, COMPEO is incredibly different!
More information on COMPEO: https://bit.ly/2WSqtln
#compeo #compounding #compounder #compounds #machine #design #kneading #technology #processtechnology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https://scontent.xx.fbcdn.net/v/t15.5256-10/s720x720/59830941_825036797870675_2508295479645700096_n.jpg?_nc_cat=100&amp;_nc_oc=AQnd760mMTnCbaNpzOiYzzypbN3Nk2vUJk7K350SdPlPTJRVOPEuw8-gZsO26yOB_0M&amp;_nc_ht=scontent.xx&amp;oh=7b227681ac296489c5cc5e8318b7a55d&amp;oe=5DBD822B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06/21/2019 08:27:10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054360"/>
                  </a:ext>
                </a:extLst>
              </a:tr>
            </a:tbl>
          </a:graphicData>
        </a:graphic>
      </p:graphicFrame>
      <p:sp>
        <p:nvSpPr>
          <p:cNvPr id="4" name="Text Placeholder 3">
            <a:extLst>
              <a:ext uri="{FF2B5EF4-FFF2-40B4-BE49-F238E27FC236}">
                <a16:creationId xmlns:a16="http://schemas.microsoft.com/office/drawing/2014/main" id="{A17FB3B5-A750-4ABC-B7B8-F7D886E59529}"/>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896884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2493D-1A7B-44C8-B534-BAFEA9FBF7B4}"/>
              </a:ext>
            </a:extLst>
          </p:cNvPr>
          <p:cNvSpPr>
            <a:spLocks noGrp="1"/>
          </p:cNvSpPr>
          <p:nvPr>
            <p:ph type="title"/>
          </p:nvPr>
        </p:nvSpPr>
        <p:spPr/>
        <p:txBody>
          <a:bodyPr/>
          <a:lstStyle/>
          <a:p>
            <a:r>
              <a:rPr lang="en-US"/>
              <a:t>Facebook Own Posts Table | BUSS - 8 of 26</a:t>
            </a:r>
          </a:p>
        </p:txBody>
      </p:sp>
      <p:graphicFrame>
        <p:nvGraphicFramePr>
          <p:cNvPr id="5" name="Table Placeholder 4">
            <a:extLst>
              <a:ext uri="{FF2B5EF4-FFF2-40B4-BE49-F238E27FC236}">
                <a16:creationId xmlns:a16="http://schemas.microsoft.com/office/drawing/2014/main" id="{5B48A459-13FE-485A-AA91-6E28AAF08B4B}"/>
              </a:ext>
            </a:extLst>
          </p:cNvPr>
          <p:cNvGraphicFramePr>
            <a:graphicFrameLocks noGrp="1"/>
          </p:cNvGraphicFramePr>
          <p:nvPr>
            <p:ph type="tbl" sz="quarter" idx="13"/>
            <p:extLst>
              <p:ext uri="{D42A27DB-BD31-4B8C-83A1-F6EECF244321}">
                <p14:modId xmlns:p14="http://schemas.microsoft.com/office/powerpoint/2010/main" val="4053392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961306609"/>
                    </a:ext>
                  </a:extLst>
                </a:gridCol>
                <a:gridCol w="905255">
                  <a:extLst>
                    <a:ext uri="{9D8B030D-6E8A-4147-A177-3AD203B41FA5}">
                      <a16:colId xmlns:a16="http://schemas.microsoft.com/office/drawing/2014/main" val="2095878472"/>
                    </a:ext>
                  </a:extLst>
                </a:gridCol>
                <a:gridCol w="246888">
                  <a:extLst>
                    <a:ext uri="{9D8B030D-6E8A-4147-A177-3AD203B41FA5}">
                      <a16:colId xmlns:a16="http://schemas.microsoft.com/office/drawing/2014/main" val="2172518202"/>
                    </a:ext>
                  </a:extLst>
                </a:gridCol>
                <a:gridCol w="208280">
                  <a:extLst>
                    <a:ext uri="{9D8B030D-6E8A-4147-A177-3AD203B41FA5}">
                      <a16:colId xmlns:a16="http://schemas.microsoft.com/office/drawing/2014/main" val="3691592945"/>
                    </a:ext>
                  </a:extLst>
                </a:gridCol>
                <a:gridCol w="208280">
                  <a:extLst>
                    <a:ext uri="{9D8B030D-6E8A-4147-A177-3AD203B41FA5}">
                      <a16:colId xmlns:a16="http://schemas.microsoft.com/office/drawing/2014/main" val="669837452"/>
                    </a:ext>
                  </a:extLst>
                </a:gridCol>
                <a:gridCol w="208280">
                  <a:extLst>
                    <a:ext uri="{9D8B030D-6E8A-4147-A177-3AD203B41FA5}">
                      <a16:colId xmlns:a16="http://schemas.microsoft.com/office/drawing/2014/main" val="82221157"/>
                    </a:ext>
                  </a:extLst>
                </a:gridCol>
                <a:gridCol w="208280">
                  <a:extLst>
                    <a:ext uri="{9D8B030D-6E8A-4147-A177-3AD203B41FA5}">
                      <a16:colId xmlns:a16="http://schemas.microsoft.com/office/drawing/2014/main" val="3642530146"/>
                    </a:ext>
                  </a:extLst>
                </a:gridCol>
                <a:gridCol w="208280">
                  <a:extLst>
                    <a:ext uri="{9D8B030D-6E8A-4147-A177-3AD203B41FA5}">
                      <a16:colId xmlns:a16="http://schemas.microsoft.com/office/drawing/2014/main" val="2270956989"/>
                    </a:ext>
                  </a:extLst>
                </a:gridCol>
                <a:gridCol w="208280">
                  <a:extLst>
                    <a:ext uri="{9D8B030D-6E8A-4147-A177-3AD203B41FA5}">
                      <a16:colId xmlns:a16="http://schemas.microsoft.com/office/drawing/2014/main" val="1864298565"/>
                    </a:ext>
                  </a:extLst>
                </a:gridCol>
                <a:gridCol w="208280">
                  <a:extLst>
                    <a:ext uri="{9D8B030D-6E8A-4147-A177-3AD203B41FA5}">
                      <a16:colId xmlns:a16="http://schemas.microsoft.com/office/drawing/2014/main" val="2519373993"/>
                    </a:ext>
                  </a:extLst>
                </a:gridCol>
                <a:gridCol w="208280">
                  <a:extLst>
                    <a:ext uri="{9D8B030D-6E8A-4147-A177-3AD203B41FA5}">
                      <a16:colId xmlns:a16="http://schemas.microsoft.com/office/drawing/2014/main" val="3009448895"/>
                    </a:ext>
                  </a:extLst>
                </a:gridCol>
                <a:gridCol w="208280">
                  <a:extLst>
                    <a:ext uri="{9D8B030D-6E8A-4147-A177-3AD203B41FA5}">
                      <a16:colId xmlns:a16="http://schemas.microsoft.com/office/drawing/2014/main" val="2885061424"/>
                    </a:ext>
                  </a:extLst>
                </a:gridCol>
                <a:gridCol w="208280">
                  <a:extLst>
                    <a:ext uri="{9D8B030D-6E8A-4147-A177-3AD203B41FA5}">
                      <a16:colId xmlns:a16="http://schemas.microsoft.com/office/drawing/2014/main" val="1190577476"/>
                    </a:ext>
                  </a:extLst>
                </a:gridCol>
                <a:gridCol w="208280">
                  <a:extLst>
                    <a:ext uri="{9D8B030D-6E8A-4147-A177-3AD203B41FA5}">
                      <a16:colId xmlns:a16="http://schemas.microsoft.com/office/drawing/2014/main" val="1391951657"/>
                    </a:ext>
                  </a:extLst>
                </a:gridCol>
                <a:gridCol w="208280">
                  <a:extLst>
                    <a:ext uri="{9D8B030D-6E8A-4147-A177-3AD203B41FA5}">
                      <a16:colId xmlns:a16="http://schemas.microsoft.com/office/drawing/2014/main" val="2894710698"/>
                    </a:ext>
                  </a:extLst>
                </a:gridCol>
                <a:gridCol w="208280">
                  <a:extLst>
                    <a:ext uri="{9D8B030D-6E8A-4147-A177-3AD203B41FA5}">
                      <a16:colId xmlns:a16="http://schemas.microsoft.com/office/drawing/2014/main" val="380233505"/>
                    </a:ext>
                  </a:extLst>
                </a:gridCol>
                <a:gridCol w="208280">
                  <a:extLst>
                    <a:ext uri="{9D8B030D-6E8A-4147-A177-3AD203B41FA5}">
                      <a16:colId xmlns:a16="http://schemas.microsoft.com/office/drawing/2014/main" val="1113460962"/>
                    </a:ext>
                  </a:extLst>
                </a:gridCol>
                <a:gridCol w="208280">
                  <a:extLst>
                    <a:ext uri="{9D8B030D-6E8A-4147-A177-3AD203B41FA5}">
                      <a16:colId xmlns:a16="http://schemas.microsoft.com/office/drawing/2014/main" val="3292912558"/>
                    </a:ext>
                  </a:extLst>
                </a:gridCol>
                <a:gridCol w="208280">
                  <a:extLst>
                    <a:ext uri="{9D8B030D-6E8A-4147-A177-3AD203B41FA5}">
                      <a16:colId xmlns:a16="http://schemas.microsoft.com/office/drawing/2014/main" val="2942788736"/>
                    </a:ext>
                  </a:extLst>
                </a:gridCol>
                <a:gridCol w="208280">
                  <a:extLst>
                    <a:ext uri="{9D8B030D-6E8A-4147-A177-3AD203B41FA5}">
                      <a16:colId xmlns:a16="http://schemas.microsoft.com/office/drawing/2014/main" val="3431810859"/>
                    </a:ext>
                  </a:extLst>
                </a:gridCol>
                <a:gridCol w="208280">
                  <a:extLst>
                    <a:ext uri="{9D8B030D-6E8A-4147-A177-3AD203B41FA5}">
                      <a16:colId xmlns:a16="http://schemas.microsoft.com/office/drawing/2014/main" val="3130171237"/>
                    </a:ext>
                  </a:extLst>
                </a:gridCol>
                <a:gridCol w="208280">
                  <a:extLst>
                    <a:ext uri="{9D8B030D-6E8A-4147-A177-3AD203B41FA5}">
                      <a16:colId xmlns:a16="http://schemas.microsoft.com/office/drawing/2014/main" val="3326299901"/>
                    </a:ext>
                  </a:extLst>
                </a:gridCol>
                <a:gridCol w="208280">
                  <a:extLst>
                    <a:ext uri="{9D8B030D-6E8A-4147-A177-3AD203B41FA5}">
                      <a16:colId xmlns:a16="http://schemas.microsoft.com/office/drawing/2014/main" val="268617284"/>
                    </a:ext>
                  </a:extLst>
                </a:gridCol>
                <a:gridCol w="208280">
                  <a:extLst>
                    <a:ext uri="{9D8B030D-6E8A-4147-A177-3AD203B41FA5}">
                      <a16:colId xmlns:a16="http://schemas.microsoft.com/office/drawing/2014/main" val="2665920591"/>
                    </a:ext>
                  </a:extLst>
                </a:gridCol>
                <a:gridCol w="208280">
                  <a:extLst>
                    <a:ext uri="{9D8B030D-6E8A-4147-A177-3AD203B41FA5}">
                      <a16:colId xmlns:a16="http://schemas.microsoft.com/office/drawing/2014/main" val="4110239693"/>
                    </a:ext>
                  </a:extLst>
                </a:gridCol>
                <a:gridCol w="208280">
                  <a:extLst>
                    <a:ext uri="{9D8B030D-6E8A-4147-A177-3AD203B41FA5}">
                      <a16:colId xmlns:a16="http://schemas.microsoft.com/office/drawing/2014/main" val="2839567341"/>
                    </a:ext>
                  </a:extLst>
                </a:gridCol>
                <a:gridCol w="208280">
                  <a:extLst>
                    <a:ext uri="{9D8B030D-6E8A-4147-A177-3AD203B41FA5}">
                      <a16:colId xmlns:a16="http://schemas.microsoft.com/office/drawing/2014/main" val="3749325936"/>
                    </a:ext>
                  </a:extLst>
                </a:gridCol>
                <a:gridCol w="208280">
                  <a:extLst>
                    <a:ext uri="{9D8B030D-6E8A-4147-A177-3AD203B41FA5}">
                      <a16:colId xmlns:a16="http://schemas.microsoft.com/office/drawing/2014/main" val="1539659905"/>
                    </a:ext>
                  </a:extLst>
                </a:gridCol>
                <a:gridCol w="208280">
                  <a:extLst>
                    <a:ext uri="{9D8B030D-6E8A-4147-A177-3AD203B41FA5}">
                      <a16:colId xmlns:a16="http://schemas.microsoft.com/office/drawing/2014/main" val="2148172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1138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- 2019-05-17 11:26:07 </a:t>
                      </a:r>
                      <a:r>
                        <a:rPr kumimoji="0" lang="en-US" sz="1000" b="0" i="0" u="none" strike="noStrike" kern="1200" cap="none" spc="0" normalizeH="0" baseline="0" noProof="0">
                          <a:ln>
                            <a:noFill/>
                          </a:ln>
                          <a:solidFill>
                            <a:prstClr val="black"/>
                          </a:solidFill>
                          <a:effectLst/>
                          <a:uLnTx/>
                          <a:uFillTx/>
                          <a:latin typeface="+mn-lt"/>
                          <a:ea typeface="+mn-ea"/>
                          <a:cs typeface="+mn-cs"/>
                        </a:rPr>
                        <a:t> 
 In our daily lives, plastics are everywhere, from furniture to construction, cables to medical devices, paint, pipes, even textiles. One area, where we prefer not to have too much plastics, is our food! Luckily, there are bioplastics, which can be degraded by naturally occurring microorganisms to water and CO2. Bioplastics compounding often requires the careful incorporation of fibres, fillers and additives with multiple metering of dry ingredient streams as well as the injection of liquid additives at defined positions in the compounder. Thanks to our new COMPEO`s modular design, this can be easily achieved!
Read more about bioplastics compounding here: https://bit.ly/2VJXBiL
#compounding #bioplastics #biodegradable #plastics #polymer #compounder #compoundingtechnology #compeo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https://scontent.xx.fbcdn.net/v/t1.0-9/s720x720/60349258_2343303895692994_2231304371482656768_o.jpg?_nc_cat=101&amp;_nc_oc=AQn9nLpjLpIVKp4LjQDNCjrU9v0X9ola1zC1cRTcD1qBwhiO_EmCQ8XBefzC1-Vf1FQ&amp;_nc_ht=scontent.xx&amp;oh=537685692c60b7391b34f237e3b5289a&amp;oe=5D9416BF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06/16/2019 08:30:17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55088008"/>
                  </a:ext>
                </a:extLst>
              </a:tr>
            </a:tbl>
          </a:graphicData>
        </a:graphic>
      </p:graphicFrame>
      <p:sp>
        <p:nvSpPr>
          <p:cNvPr id="4" name="Text Placeholder 3">
            <a:extLst>
              <a:ext uri="{FF2B5EF4-FFF2-40B4-BE49-F238E27FC236}">
                <a16:creationId xmlns:a16="http://schemas.microsoft.com/office/drawing/2014/main" id="{568FC044-2A1D-43AC-91A9-4C38048297A2}"/>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889414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83A41-1757-4A13-A554-0806E9136197}"/>
              </a:ext>
            </a:extLst>
          </p:cNvPr>
          <p:cNvSpPr>
            <a:spLocks noGrp="1"/>
          </p:cNvSpPr>
          <p:nvPr>
            <p:ph type="title"/>
          </p:nvPr>
        </p:nvSpPr>
        <p:spPr/>
        <p:txBody>
          <a:bodyPr/>
          <a:lstStyle/>
          <a:p>
            <a:r>
              <a:rPr lang="en-US"/>
              <a:t>Facebook Own Posts Table | BUSS - 9 of 26</a:t>
            </a:r>
          </a:p>
        </p:txBody>
      </p:sp>
      <p:graphicFrame>
        <p:nvGraphicFramePr>
          <p:cNvPr id="5" name="Table Placeholder 4">
            <a:extLst>
              <a:ext uri="{FF2B5EF4-FFF2-40B4-BE49-F238E27FC236}">
                <a16:creationId xmlns:a16="http://schemas.microsoft.com/office/drawing/2014/main" id="{1AA1A1E4-7BDE-4D9C-8AB3-FC465A26D1F4}"/>
              </a:ext>
            </a:extLst>
          </p:cNvPr>
          <p:cNvGraphicFramePr>
            <a:graphicFrameLocks noGrp="1"/>
          </p:cNvGraphicFramePr>
          <p:nvPr>
            <p:ph type="tbl" sz="quarter" idx="13"/>
            <p:extLst>
              <p:ext uri="{D42A27DB-BD31-4B8C-83A1-F6EECF244321}">
                <p14:modId xmlns:p14="http://schemas.microsoft.com/office/powerpoint/2010/main" val="3224333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818630770"/>
                    </a:ext>
                  </a:extLst>
                </a:gridCol>
                <a:gridCol w="905255">
                  <a:extLst>
                    <a:ext uri="{9D8B030D-6E8A-4147-A177-3AD203B41FA5}">
                      <a16:colId xmlns:a16="http://schemas.microsoft.com/office/drawing/2014/main" val="1890600508"/>
                    </a:ext>
                  </a:extLst>
                </a:gridCol>
                <a:gridCol w="246888">
                  <a:extLst>
                    <a:ext uri="{9D8B030D-6E8A-4147-A177-3AD203B41FA5}">
                      <a16:colId xmlns:a16="http://schemas.microsoft.com/office/drawing/2014/main" val="1079201882"/>
                    </a:ext>
                  </a:extLst>
                </a:gridCol>
                <a:gridCol w="208280">
                  <a:extLst>
                    <a:ext uri="{9D8B030D-6E8A-4147-A177-3AD203B41FA5}">
                      <a16:colId xmlns:a16="http://schemas.microsoft.com/office/drawing/2014/main" val="990130394"/>
                    </a:ext>
                  </a:extLst>
                </a:gridCol>
                <a:gridCol w="208280">
                  <a:extLst>
                    <a:ext uri="{9D8B030D-6E8A-4147-A177-3AD203B41FA5}">
                      <a16:colId xmlns:a16="http://schemas.microsoft.com/office/drawing/2014/main" val="1999794268"/>
                    </a:ext>
                  </a:extLst>
                </a:gridCol>
                <a:gridCol w="208280">
                  <a:extLst>
                    <a:ext uri="{9D8B030D-6E8A-4147-A177-3AD203B41FA5}">
                      <a16:colId xmlns:a16="http://schemas.microsoft.com/office/drawing/2014/main" val="832103954"/>
                    </a:ext>
                  </a:extLst>
                </a:gridCol>
                <a:gridCol w="208280">
                  <a:extLst>
                    <a:ext uri="{9D8B030D-6E8A-4147-A177-3AD203B41FA5}">
                      <a16:colId xmlns:a16="http://schemas.microsoft.com/office/drawing/2014/main" val="4159496383"/>
                    </a:ext>
                  </a:extLst>
                </a:gridCol>
                <a:gridCol w="208280">
                  <a:extLst>
                    <a:ext uri="{9D8B030D-6E8A-4147-A177-3AD203B41FA5}">
                      <a16:colId xmlns:a16="http://schemas.microsoft.com/office/drawing/2014/main" val="688562120"/>
                    </a:ext>
                  </a:extLst>
                </a:gridCol>
                <a:gridCol w="208280">
                  <a:extLst>
                    <a:ext uri="{9D8B030D-6E8A-4147-A177-3AD203B41FA5}">
                      <a16:colId xmlns:a16="http://schemas.microsoft.com/office/drawing/2014/main" val="731605975"/>
                    </a:ext>
                  </a:extLst>
                </a:gridCol>
                <a:gridCol w="208280">
                  <a:extLst>
                    <a:ext uri="{9D8B030D-6E8A-4147-A177-3AD203B41FA5}">
                      <a16:colId xmlns:a16="http://schemas.microsoft.com/office/drawing/2014/main" val="2144834058"/>
                    </a:ext>
                  </a:extLst>
                </a:gridCol>
                <a:gridCol w="208280">
                  <a:extLst>
                    <a:ext uri="{9D8B030D-6E8A-4147-A177-3AD203B41FA5}">
                      <a16:colId xmlns:a16="http://schemas.microsoft.com/office/drawing/2014/main" val="2986597424"/>
                    </a:ext>
                  </a:extLst>
                </a:gridCol>
                <a:gridCol w="208280">
                  <a:extLst>
                    <a:ext uri="{9D8B030D-6E8A-4147-A177-3AD203B41FA5}">
                      <a16:colId xmlns:a16="http://schemas.microsoft.com/office/drawing/2014/main" val="945553650"/>
                    </a:ext>
                  </a:extLst>
                </a:gridCol>
                <a:gridCol w="208280">
                  <a:extLst>
                    <a:ext uri="{9D8B030D-6E8A-4147-A177-3AD203B41FA5}">
                      <a16:colId xmlns:a16="http://schemas.microsoft.com/office/drawing/2014/main" val="4001410176"/>
                    </a:ext>
                  </a:extLst>
                </a:gridCol>
                <a:gridCol w="208280">
                  <a:extLst>
                    <a:ext uri="{9D8B030D-6E8A-4147-A177-3AD203B41FA5}">
                      <a16:colId xmlns:a16="http://schemas.microsoft.com/office/drawing/2014/main" val="3084268998"/>
                    </a:ext>
                  </a:extLst>
                </a:gridCol>
                <a:gridCol w="208280">
                  <a:extLst>
                    <a:ext uri="{9D8B030D-6E8A-4147-A177-3AD203B41FA5}">
                      <a16:colId xmlns:a16="http://schemas.microsoft.com/office/drawing/2014/main" val="3590092143"/>
                    </a:ext>
                  </a:extLst>
                </a:gridCol>
                <a:gridCol w="208280">
                  <a:extLst>
                    <a:ext uri="{9D8B030D-6E8A-4147-A177-3AD203B41FA5}">
                      <a16:colId xmlns:a16="http://schemas.microsoft.com/office/drawing/2014/main" val="2817186785"/>
                    </a:ext>
                  </a:extLst>
                </a:gridCol>
                <a:gridCol w="208280">
                  <a:extLst>
                    <a:ext uri="{9D8B030D-6E8A-4147-A177-3AD203B41FA5}">
                      <a16:colId xmlns:a16="http://schemas.microsoft.com/office/drawing/2014/main" val="1855143315"/>
                    </a:ext>
                  </a:extLst>
                </a:gridCol>
                <a:gridCol w="208280">
                  <a:extLst>
                    <a:ext uri="{9D8B030D-6E8A-4147-A177-3AD203B41FA5}">
                      <a16:colId xmlns:a16="http://schemas.microsoft.com/office/drawing/2014/main" val="337208498"/>
                    </a:ext>
                  </a:extLst>
                </a:gridCol>
                <a:gridCol w="208280">
                  <a:extLst>
                    <a:ext uri="{9D8B030D-6E8A-4147-A177-3AD203B41FA5}">
                      <a16:colId xmlns:a16="http://schemas.microsoft.com/office/drawing/2014/main" val="2167112344"/>
                    </a:ext>
                  </a:extLst>
                </a:gridCol>
                <a:gridCol w="208280">
                  <a:extLst>
                    <a:ext uri="{9D8B030D-6E8A-4147-A177-3AD203B41FA5}">
                      <a16:colId xmlns:a16="http://schemas.microsoft.com/office/drawing/2014/main" val="3880503305"/>
                    </a:ext>
                  </a:extLst>
                </a:gridCol>
                <a:gridCol w="208280">
                  <a:extLst>
                    <a:ext uri="{9D8B030D-6E8A-4147-A177-3AD203B41FA5}">
                      <a16:colId xmlns:a16="http://schemas.microsoft.com/office/drawing/2014/main" val="641682220"/>
                    </a:ext>
                  </a:extLst>
                </a:gridCol>
                <a:gridCol w="208280">
                  <a:extLst>
                    <a:ext uri="{9D8B030D-6E8A-4147-A177-3AD203B41FA5}">
                      <a16:colId xmlns:a16="http://schemas.microsoft.com/office/drawing/2014/main" val="114573195"/>
                    </a:ext>
                  </a:extLst>
                </a:gridCol>
                <a:gridCol w="208280">
                  <a:extLst>
                    <a:ext uri="{9D8B030D-6E8A-4147-A177-3AD203B41FA5}">
                      <a16:colId xmlns:a16="http://schemas.microsoft.com/office/drawing/2014/main" val="2084426100"/>
                    </a:ext>
                  </a:extLst>
                </a:gridCol>
                <a:gridCol w="208280">
                  <a:extLst>
                    <a:ext uri="{9D8B030D-6E8A-4147-A177-3AD203B41FA5}">
                      <a16:colId xmlns:a16="http://schemas.microsoft.com/office/drawing/2014/main" val="166273308"/>
                    </a:ext>
                  </a:extLst>
                </a:gridCol>
                <a:gridCol w="208280">
                  <a:extLst>
                    <a:ext uri="{9D8B030D-6E8A-4147-A177-3AD203B41FA5}">
                      <a16:colId xmlns:a16="http://schemas.microsoft.com/office/drawing/2014/main" val="3786209325"/>
                    </a:ext>
                  </a:extLst>
                </a:gridCol>
                <a:gridCol w="208280">
                  <a:extLst>
                    <a:ext uri="{9D8B030D-6E8A-4147-A177-3AD203B41FA5}">
                      <a16:colId xmlns:a16="http://schemas.microsoft.com/office/drawing/2014/main" val="660544015"/>
                    </a:ext>
                  </a:extLst>
                </a:gridCol>
                <a:gridCol w="208280">
                  <a:extLst>
                    <a:ext uri="{9D8B030D-6E8A-4147-A177-3AD203B41FA5}">
                      <a16:colId xmlns:a16="http://schemas.microsoft.com/office/drawing/2014/main" val="528703926"/>
                    </a:ext>
                  </a:extLst>
                </a:gridCol>
                <a:gridCol w="208280">
                  <a:extLst>
                    <a:ext uri="{9D8B030D-6E8A-4147-A177-3AD203B41FA5}">
                      <a16:colId xmlns:a16="http://schemas.microsoft.com/office/drawing/2014/main" val="2573395899"/>
                    </a:ext>
                  </a:extLst>
                </a:gridCol>
                <a:gridCol w="208280">
                  <a:extLst>
                    <a:ext uri="{9D8B030D-6E8A-4147-A177-3AD203B41FA5}">
                      <a16:colId xmlns:a16="http://schemas.microsoft.com/office/drawing/2014/main" val="1357341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5654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- 2019-05-08 14:42:55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COMPEO! Has it really been one full year, since we launched our new state-of-the-art compounder generation COMPEO at the NPE in Orlando, Florida? Time passed by so quickly! Today, we are back in the United States. A different city, a different tradefair, but our BUSS team shows the same excitement to present COMPEO to the public. If you are also at the Compounding World Expo in Cleveland, Ohio, come visit us at booth A324!
To all our employees, customers, suppliers and business partners: thank you for being part of our journey during the last year! We are excited to see, what is next for COMPEO!
Read more about COMPEO here: https://bit.ly/2H8deaF
#compounding #compounder #cokneader #kneader #compeo #compoundingworld #polymer #plastics #compound #compoundingtechnology #anniversary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https://scontent.xx.fbcdn.net/v/t1.0-9/s720x720/59849515_2328049053885145_7768472103220674560_o.jpg?_nc_cat=101&amp;_nc_oc=AQkkkzm_V5eMrrvIZuCEf9GS246nb2JtzM5UhXzEIB8i5wUrkKoZJ9UKw6NXYpqHb9k&amp;_nc_ht=scontent.xx&amp;oh=64b0291847b7b33635cf2cea0a614df7&amp;oe=5D894673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14:12:40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3369705"/>
                  </a:ext>
                </a:extLst>
              </a:tr>
            </a:tbl>
          </a:graphicData>
        </a:graphic>
      </p:graphicFrame>
      <p:sp>
        <p:nvSpPr>
          <p:cNvPr id="4" name="Text Placeholder 3">
            <a:extLst>
              <a:ext uri="{FF2B5EF4-FFF2-40B4-BE49-F238E27FC236}">
                <a16:creationId xmlns:a16="http://schemas.microsoft.com/office/drawing/2014/main" id="{B1FD19C0-8647-4EF5-9777-EDBCC1C3149B}"/>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24455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53AEB-CC82-4CC6-BD64-43A854E41D57}"/>
              </a:ext>
            </a:extLst>
          </p:cNvPr>
          <p:cNvSpPr>
            <a:spLocks noGrp="1"/>
          </p:cNvSpPr>
          <p:nvPr>
            <p:ph type="title"/>
          </p:nvPr>
        </p:nvSpPr>
        <p:spPr/>
        <p:txBody>
          <a:bodyPr/>
          <a:lstStyle/>
          <a:p>
            <a:r>
              <a:rPr lang="en-US"/>
              <a:t>Facebook Own Posts Table | BUSS - 10 of 26</a:t>
            </a:r>
          </a:p>
        </p:txBody>
      </p:sp>
      <p:graphicFrame>
        <p:nvGraphicFramePr>
          <p:cNvPr id="5" name="Table Placeholder 4">
            <a:extLst>
              <a:ext uri="{FF2B5EF4-FFF2-40B4-BE49-F238E27FC236}">
                <a16:creationId xmlns:a16="http://schemas.microsoft.com/office/drawing/2014/main" id="{1A6C3BCF-C88D-471E-9E49-20BCA2545251}"/>
              </a:ext>
            </a:extLst>
          </p:cNvPr>
          <p:cNvGraphicFramePr>
            <a:graphicFrameLocks noGrp="1"/>
          </p:cNvGraphicFramePr>
          <p:nvPr>
            <p:ph type="tbl" sz="quarter" idx="13"/>
            <p:extLst>
              <p:ext uri="{D42A27DB-BD31-4B8C-83A1-F6EECF244321}">
                <p14:modId xmlns:p14="http://schemas.microsoft.com/office/powerpoint/2010/main" val="4093332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79841553"/>
                    </a:ext>
                  </a:extLst>
                </a:gridCol>
                <a:gridCol w="905255">
                  <a:extLst>
                    <a:ext uri="{9D8B030D-6E8A-4147-A177-3AD203B41FA5}">
                      <a16:colId xmlns:a16="http://schemas.microsoft.com/office/drawing/2014/main" val="2020968897"/>
                    </a:ext>
                  </a:extLst>
                </a:gridCol>
                <a:gridCol w="246888">
                  <a:extLst>
                    <a:ext uri="{9D8B030D-6E8A-4147-A177-3AD203B41FA5}">
                      <a16:colId xmlns:a16="http://schemas.microsoft.com/office/drawing/2014/main" val="488443332"/>
                    </a:ext>
                  </a:extLst>
                </a:gridCol>
                <a:gridCol w="208280">
                  <a:extLst>
                    <a:ext uri="{9D8B030D-6E8A-4147-A177-3AD203B41FA5}">
                      <a16:colId xmlns:a16="http://schemas.microsoft.com/office/drawing/2014/main" val="2103311636"/>
                    </a:ext>
                  </a:extLst>
                </a:gridCol>
                <a:gridCol w="208280">
                  <a:extLst>
                    <a:ext uri="{9D8B030D-6E8A-4147-A177-3AD203B41FA5}">
                      <a16:colId xmlns:a16="http://schemas.microsoft.com/office/drawing/2014/main" val="3124188700"/>
                    </a:ext>
                  </a:extLst>
                </a:gridCol>
                <a:gridCol w="208280">
                  <a:extLst>
                    <a:ext uri="{9D8B030D-6E8A-4147-A177-3AD203B41FA5}">
                      <a16:colId xmlns:a16="http://schemas.microsoft.com/office/drawing/2014/main" val="339391358"/>
                    </a:ext>
                  </a:extLst>
                </a:gridCol>
                <a:gridCol w="208280">
                  <a:extLst>
                    <a:ext uri="{9D8B030D-6E8A-4147-A177-3AD203B41FA5}">
                      <a16:colId xmlns:a16="http://schemas.microsoft.com/office/drawing/2014/main" val="2636086753"/>
                    </a:ext>
                  </a:extLst>
                </a:gridCol>
                <a:gridCol w="208280">
                  <a:extLst>
                    <a:ext uri="{9D8B030D-6E8A-4147-A177-3AD203B41FA5}">
                      <a16:colId xmlns:a16="http://schemas.microsoft.com/office/drawing/2014/main" val="3437392974"/>
                    </a:ext>
                  </a:extLst>
                </a:gridCol>
                <a:gridCol w="208280">
                  <a:extLst>
                    <a:ext uri="{9D8B030D-6E8A-4147-A177-3AD203B41FA5}">
                      <a16:colId xmlns:a16="http://schemas.microsoft.com/office/drawing/2014/main" val="200354027"/>
                    </a:ext>
                  </a:extLst>
                </a:gridCol>
                <a:gridCol w="208280">
                  <a:extLst>
                    <a:ext uri="{9D8B030D-6E8A-4147-A177-3AD203B41FA5}">
                      <a16:colId xmlns:a16="http://schemas.microsoft.com/office/drawing/2014/main" val="1152102991"/>
                    </a:ext>
                  </a:extLst>
                </a:gridCol>
                <a:gridCol w="208280">
                  <a:extLst>
                    <a:ext uri="{9D8B030D-6E8A-4147-A177-3AD203B41FA5}">
                      <a16:colId xmlns:a16="http://schemas.microsoft.com/office/drawing/2014/main" val="3602758957"/>
                    </a:ext>
                  </a:extLst>
                </a:gridCol>
                <a:gridCol w="208280">
                  <a:extLst>
                    <a:ext uri="{9D8B030D-6E8A-4147-A177-3AD203B41FA5}">
                      <a16:colId xmlns:a16="http://schemas.microsoft.com/office/drawing/2014/main" val="2608424795"/>
                    </a:ext>
                  </a:extLst>
                </a:gridCol>
                <a:gridCol w="208280">
                  <a:extLst>
                    <a:ext uri="{9D8B030D-6E8A-4147-A177-3AD203B41FA5}">
                      <a16:colId xmlns:a16="http://schemas.microsoft.com/office/drawing/2014/main" val="133665171"/>
                    </a:ext>
                  </a:extLst>
                </a:gridCol>
                <a:gridCol w="208280">
                  <a:extLst>
                    <a:ext uri="{9D8B030D-6E8A-4147-A177-3AD203B41FA5}">
                      <a16:colId xmlns:a16="http://schemas.microsoft.com/office/drawing/2014/main" val="1180970270"/>
                    </a:ext>
                  </a:extLst>
                </a:gridCol>
                <a:gridCol w="208280">
                  <a:extLst>
                    <a:ext uri="{9D8B030D-6E8A-4147-A177-3AD203B41FA5}">
                      <a16:colId xmlns:a16="http://schemas.microsoft.com/office/drawing/2014/main" val="1489362824"/>
                    </a:ext>
                  </a:extLst>
                </a:gridCol>
                <a:gridCol w="208280">
                  <a:extLst>
                    <a:ext uri="{9D8B030D-6E8A-4147-A177-3AD203B41FA5}">
                      <a16:colId xmlns:a16="http://schemas.microsoft.com/office/drawing/2014/main" val="2989489778"/>
                    </a:ext>
                  </a:extLst>
                </a:gridCol>
                <a:gridCol w="208280">
                  <a:extLst>
                    <a:ext uri="{9D8B030D-6E8A-4147-A177-3AD203B41FA5}">
                      <a16:colId xmlns:a16="http://schemas.microsoft.com/office/drawing/2014/main" val="842046359"/>
                    </a:ext>
                  </a:extLst>
                </a:gridCol>
                <a:gridCol w="208280">
                  <a:extLst>
                    <a:ext uri="{9D8B030D-6E8A-4147-A177-3AD203B41FA5}">
                      <a16:colId xmlns:a16="http://schemas.microsoft.com/office/drawing/2014/main" val="2374612769"/>
                    </a:ext>
                  </a:extLst>
                </a:gridCol>
                <a:gridCol w="208280">
                  <a:extLst>
                    <a:ext uri="{9D8B030D-6E8A-4147-A177-3AD203B41FA5}">
                      <a16:colId xmlns:a16="http://schemas.microsoft.com/office/drawing/2014/main" val="2092102789"/>
                    </a:ext>
                  </a:extLst>
                </a:gridCol>
                <a:gridCol w="208280">
                  <a:extLst>
                    <a:ext uri="{9D8B030D-6E8A-4147-A177-3AD203B41FA5}">
                      <a16:colId xmlns:a16="http://schemas.microsoft.com/office/drawing/2014/main" val="1533179078"/>
                    </a:ext>
                  </a:extLst>
                </a:gridCol>
                <a:gridCol w="208280">
                  <a:extLst>
                    <a:ext uri="{9D8B030D-6E8A-4147-A177-3AD203B41FA5}">
                      <a16:colId xmlns:a16="http://schemas.microsoft.com/office/drawing/2014/main" val="4270102040"/>
                    </a:ext>
                  </a:extLst>
                </a:gridCol>
                <a:gridCol w="208280">
                  <a:extLst>
                    <a:ext uri="{9D8B030D-6E8A-4147-A177-3AD203B41FA5}">
                      <a16:colId xmlns:a16="http://schemas.microsoft.com/office/drawing/2014/main" val="4205258309"/>
                    </a:ext>
                  </a:extLst>
                </a:gridCol>
                <a:gridCol w="208280">
                  <a:extLst>
                    <a:ext uri="{9D8B030D-6E8A-4147-A177-3AD203B41FA5}">
                      <a16:colId xmlns:a16="http://schemas.microsoft.com/office/drawing/2014/main" val="1360286114"/>
                    </a:ext>
                  </a:extLst>
                </a:gridCol>
                <a:gridCol w="208280">
                  <a:extLst>
                    <a:ext uri="{9D8B030D-6E8A-4147-A177-3AD203B41FA5}">
                      <a16:colId xmlns:a16="http://schemas.microsoft.com/office/drawing/2014/main" val="2036557528"/>
                    </a:ext>
                  </a:extLst>
                </a:gridCol>
                <a:gridCol w="208280">
                  <a:extLst>
                    <a:ext uri="{9D8B030D-6E8A-4147-A177-3AD203B41FA5}">
                      <a16:colId xmlns:a16="http://schemas.microsoft.com/office/drawing/2014/main" val="163337974"/>
                    </a:ext>
                  </a:extLst>
                </a:gridCol>
                <a:gridCol w="208280">
                  <a:extLst>
                    <a:ext uri="{9D8B030D-6E8A-4147-A177-3AD203B41FA5}">
                      <a16:colId xmlns:a16="http://schemas.microsoft.com/office/drawing/2014/main" val="1910843114"/>
                    </a:ext>
                  </a:extLst>
                </a:gridCol>
                <a:gridCol w="208280">
                  <a:extLst>
                    <a:ext uri="{9D8B030D-6E8A-4147-A177-3AD203B41FA5}">
                      <a16:colId xmlns:a16="http://schemas.microsoft.com/office/drawing/2014/main" val="2930130159"/>
                    </a:ext>
                  </a:extLst>
                </a:gridCol>
                <a:gridCol w="208280">
                  <a:extLst>
                    <a:ext uri="{9D8B030D-6E8A-4147-A177-3AD203B41FA5}">
                      <a16:colId xmlns:a16="http://schemas.microsoft.com/office/drawing/2014/main" val="2848722649"/>
                    </a:ext>
                  </a:extLst>
                </a:gridCol>
                <a:gridCol w="208280">
                  <a:extLst>
                    <a:ext uri="{9D8B030D-6E8A-4147-A177-3AD203B41FA5}">
                      <a16:colId xmlns:a16="http://schemas.microsoft.com/office/drawing/2014/main" val="1227118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131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- 2019-05-03 13:38:14 </a:t>
                      </a:r>
                      <a:r>
                        <a:rPr kumimoji="0" lang="en-US" sz="1000" b="0" i="0" u="none" strike="noStrike" kern="1200" cap="none" spc="0" normalizeH="0" baseline="0" noProof="0">
                          <a:ln>
                            <a:noFill/>
                          </a:ln>
                          <a:solidFill>
                            <a:prstClr val="black"/>
                          </a:solidFill>
                          <a:effectLst/>
                          <a:uLnTx/>
                          <a:uFillTx/>
                          <a:latin typeface="+mn-lt"/>
                          <a:ea typeface="+mn-ea"/>
                          <a:cs typeface="+mn-cs"/>
                        </a:rPr>
                        <a:t> 
 The world is growing faster and faster. To grow with this development and not get left behind, there is one major factor: flexibility. In an interview with Compounding World, our experts explain how flexibility is key for the cable compounding industry. The cable industry is facing many changes, like the replacement of overhead electrical transmission systems with underground lines. To keep up with these trends, cable compounders have to be able to switch between different formulations, while maintaining a high quality of the compound. With these trends in mind, our BUSS engineers have developed the new compounder generation COMPEO which is all about flexibility. Given the system’s modular construction and novel process geometries, COMPEO can be used within an extremely diverse application spectrum. 
Read the whole interview here (https://bit.ly/2USO17S) or visit us next week at the Compounding World Expo in Cleveland, Ohio. We’ll be waiting for you at Stand A324 in the Huntington Convention Center.
#cablecompounds #cablecompounding #cableindustry #compounding #compounds #compounder #flexibility #compeo #cokneader #kneadertechnology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https://scontent.xx.fbcdn.net/v/t1.0-9/s720x720/59479829_2319968154693235_8735890628828725248_o.jpg?_nc_cat=106&amp;_nc_oc=AQk6a_E6i5RBi937Mp8sx-3ztS0E89jCRX0wgN73I6wnMBj_12Weobc9dRarSc0x35Q&amp;_nc_ht=scontent.xx&amp;oh=f1740257882e3d7e2d73a40e8e2e13cf&amp;oe=5D9DFA33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40511367"/>
                  </a:ext>
                </a:extLst>
              </a:tr>
            </a:tbl>
          </a:graphicData>
        </a:graphic>
      </p:graphicFrame>
      <p:sp>
        <p:nvSpPr>
          <p:cNvPr id="4" name="Text Placeholder 3">
            <a:extLst>
              <a:ext uri="{FF2B5EF4-FFF2-40B4-BE49-F238E27FC236}">
                <a16:creationId xmlns:a16="http://schemas.microsoft.com/office/drawing/2014/main" id="{F660170D-2D42-4EB7-B6B6-FAE1AB8109CD}"/>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715683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B0BA-7A75-4734-925B-D46DA71E41A7}"/>
              </a:ext>
            </a:extLst>
          </p:cNvPr>
          <p:cNvSpPr>
            <a:spLocks noGrp="1"/>
          </p:cNvSpPr>
          <p:nvPr>
            <p:ph type="title"/>
          </p:nvPr>
        </p:nvSpPr>
        <p:spPr/>
        <p:txBody>
          <a:bodyPr/>
          <a:lstStyle/>
          <a:p>
            <a:r>
              <a:rPr lang="en-US"/>
              <a:t>Facebook Own Posts Table | BUSS - 11 of 26</a:t>
            </a:r>
          </a:p>
        </p:txBody>
      </p:sp>
      <p:graphicFrame>
        <p:nvGraphicFramePr>
          <p:cNvPr id="5" name="Table Placeholder 4">
            <a:extLst>
              <a:ext uri="{FF2B5EF4-FFF2-40B4-BE49-F238E27FC236}">
                <a16:creationId xmlns:a16="http://schemas.microsoft.com/office/drawing/2014/main" id="{0C55F550-71AF-4AC4-B39F-70F1B4C5169B}"/>
              </a:ext>
            </a:extLst>
          </p:cNvPr>
          <p:cNvGraphicFramePr>
            <a:graphicFrameLocks noGrp="1"/>
          </p:cNvGraphicFramePr>
          <p:nvPr>
            <p:ph type="tbl" sz="quarter" idx="13"/>
            <p:extLst>
              <p:ext uri="{D42A27DB-BD31-4B8C-83A1-F6EECF244321}">
                <p14:modId xmlns:p14="http://schemas.microsoft.com/office/powerpoint/2010/main" val="1938859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858909264"/>
                    </a:ext>
                  </a:extLst>
                </a:gridCol>
                <a:gridCol w="905255">
                  <a:extLst>
                    <a:ext uri="{9D8B030D-6E8A-4147-A177-3AD203B41FA5}">
                      <a16:colId xmlns:a16="http://schemas.microsoft.com/office/drawing/2014/main" val="560747533"/>
                    </a:ext>
                  </a:extLst>
                </a:gridCol>
                <a:gridCol w="246888">
                  <a:extLst>
                    <a:ext uri="{9D8B030D-6E8A-4147-A177-3AD203B41FA5}">
                      <a16:colId xmlns:a16="http://schemas.microsoft.com/office/drawing/2014/main" val="4001867479"/>
                    </a:ext>
                  </a:extLst>
                </a:gridCol>
                <a:gridCol w="208280">
                  <a:extLst>
                    <a:ext uri="{9D8B030D-6E8A-4147-A177-3AD203B41FA5}">
                      <a16:colId xmlns:a16="http://schemas.microsoft.com/office/drawing/2014/main" val="1655476807"/>
                    </a:ext>
                  </a:extLst>
                </a:gridCol>
                <a:gridCol w="208280">
                  <a:extLst>
                    <a:ext uri="{9D8B030D-6E8A-4147-A177-3AD203B41FA5}">
                      <a16:colId xmlns:a16="http://schemas.microsoft.com/office/drawing/2014/main" val="157508082"/>
                    </a:ext>
                  </a:extLst>
                </a:gridCol>
                <a:gridCol w="208280">
                  <a:extLst>
                    <a:ext uri="{9D8B030D-6E8A-4147-A177-3AD203B41FA5}">
                      <a16:colId xmlns:a16="http://schemas.microsoft.com/office/drawing/2014/main" val="2243939623"/>
                    </a:ext>
                  </a:extLst>
                </a:gridCol>
                <a:gridCol w="208280">
                  <a:extLst>
                    <a:ext uri="{9D8B030D-6E8A-4147-A177-3AD203B41FA5}">
                      <a16:colId xmlns:a16="http://schemas.microsoft.com/office/drawing/2014/main" val="3869418111"/>
                    </a:ext>
                  </a:extLst>
                </a:gridCol>
                <a:gridCol w="208280">
                  <a:extLst>
                    <a:ext uri="{9D8B030D-6E8A-4147-A177-3AD203B41FA5}">
                      <a16:colId xmlns:a16="http://schemas.microsoft.com/office/drawing/2014/main" val="3878508880"/>
                    </a:ext>
                  </a:extLst>
                </a:gridCol>
                <a:gridCol w="208280">
                  <a:extLst>
                    <a:ext uri="{9D8B030D-6E8A-4147-A177-3AD203B41FA5}">
                      <a16:colId xmlns:a16="http://schemas.microsoft.com/office/drawing/2014/main" val="2681400841"/>
                    </a:ext>
                  </a:extLst>
                </a:gridCol>
                <a:gridCol w="208280">
                  <a:extLst>
                    <a:ext uri="{9D8B030D-6E8A-4147-A177-3AD203B41FA5}">
                      <a16:colId xmlns:a16="http://schemas.microsoft.com/office/drawing/2014/main" val="2086727710"/>
                    </a:ext>
                  </a:extLst>
                </a:gridCol>
                <a:gridCol w="208280">
                  <a:extLst>
                    <a:ext uri="{9D8B030D-6E8A-4147-A177-3AD203B41FA5}">
                      <a16:colId xmlns:a16="http://schemas.microsoft.com/office/drawing/2014/main" val="2959776493"/>
                    </a:ext>
                  </a:extLst>
                </a:gridCol>
                <a:gridCol w="208280">
                  <a:extLst>
                    <a:ext uri="{9D8B030D-6E8A-4147-A177-3AD203B41FA5}">
                      <a16:colId xmlns:a16="http://schemas.microsoft.com/office/drawing/2014/main" val="885003279"/>
                    </a:ext>
                  </a:extLst>
                </a:gridCol>
                <a:gridCol w="208280">
                  <a:extLst>
                    <a:ext uri="{9D8B030D-6E8A-4147-A177-3AD203B41FA5}">
                      <a16:colId xmlns:a16="http://schemas.microsoft.com/office/drawing/2014/main" val="1420698898"/>
                    </a:ext>
                  </a:extLst>
                </a:gridCol>
                <a:gridCol w="208280">
                  <a:extLst>
                    <a:ext uri="{9D8B030D-6E8A-4147-A177-3AD203B41FA5}">
                      <a16:colId xmlns:a16="http://schemas.microsoft.com/office/drawing/2014/main" val="3330465968"/>
                    </a:ext>
                  </a:extLst>
                </a:gridCol>
                <a:gridCol w="208280">
                  <a:extLst>
                    <a:ext uri="{9D8B030D-6E8A-4147-A177-3AD203B41FA5}">
                      <a16:colId xmlns:a16="http://schemas.microsoft.com/office/drawing/2014/main" val="2891941378"/>
                    </a:ext>
                  </a:extLst>
                </a:gridCol>
                <a:gridCol w="208280">
                  <a:extLst>
                    <a:ext uri="{9D8B030D-6E8A-4147-A177-3AD203B41FA5}">
                      <a16:colId xmlns:a16="http://schemas.microsoft.com/office/drawing/2014/main" val="3885731235"/>
                    </a:ext>
                  </a:extLst>
                </a:gridCol>
                <a:gridCol w="208280">
                  <a:extLst>
                    <a:ext uri="{9D8B030D-6E8A-4147-A177-3AD203B41FA5}">
                      <a16:colId xmlns:a16="http://schemas.microsoft.com/office/drawing/2014/main" val="464011431"/>
                    </a:ext>
                  </a:extLst>
                </a:gridCol>
                <a:gridCol w="208280">
                  <a:extLst>
                    <a:ext uri="{9D8B030D-6E8A-4147-A177-3AD203B41FA5}">
                      <a16:colId xmlns:a16="http://schemas.microsoft.com/office/drawing/2014/main" val="227044474"/>
                    </a:ext>
                  </a:extLst>
                </a:gridCol>
                <a:gridCol w="208280">
                  <a:extLst>
                    <a:ext uri="{9D8B030D-6E8A-4147-A177-3AD203B41FA5}">
                      <a16:colId xmlns:a16="http://schemas.microsoft.com/office/drawing/2014/main" val="2591896593"/>
                    </a:ext>
                  </a:extLst>
                </a:gridCol>
                <a:gridCol w="208280">
                  <a:extLst>
                    <a:ext uri="{9D8B030D-6E8A-4147-A177-3AD203B41FA5}">
                      <a16:colId xmlns:a16="http://schemas.microsoft.com/office/drawing/2014/main" val="3154695227"/>
                    </a:ext>
                  </a:extLst>
                </a:gridCol>
                <a:gridCol w="208280">
                  <a:extLst>
                    <a:ext uri="{9D8B030D-6E8A-4147-A177-3AD203B41FA5}">
                      <a16:colId xmlns:a16="http://schemas.microsoft.com/office/drawing/2014/main" val="499987597"/>
                    </a:ext>
                  </a:extLst>
                </a:gridCol>
                <a:gridCol w="208280">
                  <a:extLst>
                    <a:ext uri="{9D8B030D-6E8A-4147-A177-3AD203B41FA5}">
                      <a16:colId xmlns:a16="http://schemas.microsoft.com/office/drawing/2014/main" val="4004787005"/>
                    </a:ext>
                  </a:extLst>
                </a:gridCol>
                <a:gridCol w="208280">
                  <a:extLst>
                    <a:ext uri="{9D8B030D-6E8A-4147-A177-3AD203B41FA5}">
                      <a16:colId xmlns:a16="http://schemas.microsoft.com/office/drawing/2014/main" val="3818042203"/>
                    </a:ext>
                  </a:extLst>
                </a:gridCol>
                <a:gridCol w="208280">
                  <a:extLst>
                    <a:ext uri="{9D8B030D-6E8A-4147-A177-3AD203B41FA5}">
                      <a16:colId xmlns:a16="http://schemas.microsoft.com/office/drawing/2014/main" val="498523650"/>
                    </a:ext>
                  </a:extLst>
                </a:gridCol>
                <a:gridCol w="208280">
                  <a:extLst>
                    <a:ext uri="{9D8B030D-6E8A-4147-A177-3AD203B41FA5}">
                      <a16:colId xmlns:a16="http://schemas.microsoft.com/office/drawing/2014/main" val="1475768577"/>
                    </a:ext>
                  </a:extLst>
                </a:gridCol>
                <a:gridCol w="208280">
                  <a:extLst>
                    <a:ext uri="{9D8B030D-6E8A-4147-A177-3AD203B41FA5}">
                      <a16:colId xmlns:a16="http://schemas.microsoft.com/office/drawing/2014/main" val="305444163"/>
                    </a:ext>
                  </a:extLst>
                </a:gridCol>
                <a:gridCol w="208280">
                  <a:extLst>
                    <a:ext uri="{9D8B030D-6E8A-4147-A177-3AD203B41FA5}">
                      <a16:colId xmlns:a16="http://schemas.microsoft.com/office/drawing/2014/main" val="574451428"/>
                    </a:ext>
                  </a:extLst>
                </a:gridCol>
                <a:gridCol w="208280">
                  <a:extLst>
                    <a:ext uri="{9D8B030D-6E8A-4147-A177-3AD203B41FA5}">
                      <a16:colId xmlns:a16="http://schemas.microsoft.com/office/drawing/2014/main" val="2270200747"/>
                    </a:ext>
                  </a:extLst>
                </a:gridCol>
                <a:gridCol w="208280">
                  <a:extLst>
                    <a:ext uri="{9D8B030D-6E8A-4147-A177-3AD203B41FA5}">
                      <a16:colId xmlns:a16="http://schemas.microsoft.com/office/drawing/2014/main" val="2547340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24527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- 2019-04-25 11:39:43 </a:t>
                      </a:r>
                      <a:r>
                        <a:rPr kumimoji="0" lang="en-US" sz="1000" b="0" i="0" u="none" strike="noStrike" kern="1200" cap="none" spc="0" normalizeH="0" baseline="0" noProof="0">
                          <a:ln>
                            <a:noFill/>
                          </a:ln>
                          <a:solidFill>
                            <a:prstClr val="black"/>
                          </a:solidFill>
                          <a:effectLst/>
                          <a:uLnTx/>
                          <a:uFillTx/>
                          <a:latin typeface="+mn-lt"/>
                          <a:ea typeface="+mn-ea"/>
                          <a:cs typeface="+mn-cs"/>
                        </a:rPr>
                        <a:t> 
 “I was totally taken by surprise by the emotions, but at the same time I am proud to have experienced this short moment with this crew.” Gianluca Tregnago, Area Sales Manager, walked past the new technical center last week and happened upon a group of BUSS veterans. The apprenticeship graduates of 1969 were visiting BUSS headquarters. One of the attendees was his former mentor Kurt Isenegger (70), as well as his old mentor Kurt Gysler (95). Three generations of BUSS employees, what an uplifting moment! 
Read more about the BUSS veterans’ visit here:
https://bit.ly/2XK3M2D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https://scontent.xx.fbcdn.net/v/t1.0-9/s720x720/58378190_2306968122659905_6616986401885913088_o.jpg?_nc_cat=103&amp;_nc_ht=scontent.xx&amp;oh=6e3da6955c88a1cdcf97993f331b389c&amp;oe=5D9DF520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05/25/2019 08:29:57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38411685"/>
                  </a:ext>
                </a:extLst>
              </a:tr>
            </a:tbl>
          </a:graphicData>
        </a:graphic>
      </p:graphicFrame>
      <p:sp>
        <p:nvSpPr>
          <p:cNvPr id="4" name="Text Placeholder 3">
            <a:extLst>
              <a:ext uri="{FF2B5EF4-FFF2-40B4-BE49-F238E27FC236}">
                <a16:creationId xmlns:a16="http://schemas.microsoft.com/office/drawing/2014/main" id="{0A609AFC-FADF-424D-B1B1-B62E7BBE9993}"/>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560824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86CA1-4A83-4DD0-AD90-64D6383B91F1}"/>
              </a:ext>
            </a:extLst>
          </p:cNvPr>
          <p:cNvSpPr>
            <a:spLocks noGrp="1"/>
          </p:cNvSpPr>
          <p:nvPr>
            <p:ph type="title"/>
          </p:nvPr>
        </p:nvSpPr>
        <p:spPr/>
        <p:txBody>
          <a:bodyPr/>
          <a:lstStyle/>
          <a:p>
            <a:r>
              <a:rPr lang="en-US"/>
              <a:t>Facebook Own Posts Table | BUSS - 12 of 26</a:t>
            </a:r>
          </a:p>
        </p:txBody>
      </p:sp>
      <p:graphicFrame>
        <p:nvGraphicFramePr>
          <p:cNvPr id="5" name="Table Placeholder 4">
            <a:extLst>
              <a:ext uri="{FF2B5EF4-FFF2-40B4-BE49-F238E27FC236}">
                <a16:creationId xmlns:a16="http://schemas.microsoft.com/office/drawing/2014/main" id="{33B71A23-E663-40D4-92E9-52E2ED5380D9}"/>
              </a:ext>
            </a:extLst>
          </p:cNvPr>
          <p:cNvGraphicFramePr>
            <a:graphicFrameLocks noGrp="1"/>
          </p:cNvGraphicFramePr>
          <p:nvPr>
            <p:ph type="tbl" sz="quarter" idx="13"/>
            <p:extLst>
              <p:ext uri="{D42A27DB-BD31-4B8C-83A1-F6EECF244321}">
                <p14:modId xmlns:p14="http://schemas.microsoft.com/office/powerpoint/2010/main" val="511336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06208565"/>
                    </a:ext>
                  </a:extLst>
                </a:gridCol>
                <a:gridCol w="905255">
                  <a:extLst>
                    <a:ext uri="{9D8B030D-6E8A-4147-A177-3AD203B41FA5}">
                      <a16:colId xmlns:a16="http://schemas.microsoft.com/office/drawing/2014/main" val="3929061764"/>
                    </a:ext>
                  </a:extLst>
                </a:gridCol>
                <a:gridCol w="246888">
                  <a:extLst>
                    <a:ext uri="{9D8B030D-6E8A-4147-A177-3AD203B41FA5}">
                      <a16:colId xmlns:a16="http://schemas.microsoft.com/office/drawing/2014/main" val="1725391330"/>
                    </a:ext>
                  </a:extLst>
                </a:gridCol>
                <a:gridCol w="208280">
                  <a:extLst>
                    <a:ext uri="{9D8B030D-6E8A-4147-A177-3AD203B41FA5}">
                      <a16:colId xmlns:a16="http://schemas.microsoft.com/office/drawing/2014/main" val="3099408577"/>
                    </a:ext>
                  </a:extLst>
                </a:gridCol>
                <a:gridCol w="208280">
                  <a:extLst>
                    <a:ext uri="{9D8B030D-6E8A-4147-A177-3AD203B41FA5}">
                      <a16:colId xmlns:a16="http://schemas.microsoft.com/office/drawing/2014/main" val="4288654415"/>
                    </a:ext>
                  </a:extLst>
                </a:gridCol>
                <a:gridCol w="208280">
                  <a:extLst>
                    <a:ext uri="{9D8B030D-6E8A-4147-A177-3AD203B41FA5}">
                      <a16:colId xmlns:a16="http://schemas.microsoft.com/office/drawing/2014/main" val="2302267967"/>
                    </a:ext>
                  </a:extLst>
                </a:gridCol>
                <a:gridCol w="208280">
                  <a:extLst>
                    <a:ext uri="{9D8B030D-6E8A-4147-A177-3AD203B41FA5}">
                      <a16:colId xmlns:a16="http://schemas.microsoft.com/office/drawing/2014/main" val="1861148326"/>
                    </a:ext>
                  </a:extLst>
                </a:gridCol>
                <a:gridCol w="208280">
                  <a:extLst>
                    <a:ext uri="{9D8B030D-6E8A-4147-A177-3AD203B41FA5}">
                      <a16:colId xmlns:a16="http://schemas.microsoft.com/office/drawing/2014/main" val="3881394803"/>
                    </a:ext>
                  </a:extLst>
                </a:gridCol>
                <a:gridCol w="208280">
                  <a:extLst>
                    <a:ext uri="{9D8B030D-6E8A-4147-A177-3AD203B41FA5}">
                      <a16:colId xmlns:a16="http://schemas.microsoft.com/office/drawing/2014/main" val="3088960550"/>
                    </a:ext>
                  </a:extLst>
                </a:gridCol>
                <a:gridCol w="208280">
                  <a:extLst>
                    <a:ext uri="{9D8B030D-6E8A-4147-A177-3AD203B41FA5}">
                      <a16:colId xmlns:a16="http://schemas.microsoft.com/office/drawing/2014/main" val="564893856"/>
                    </a:ext>
                  </a:extLst>
                </a:gridCol>
                <a:gridCol w="208280">
                  <a:extLst>
                    <a:ext uri="{9D8B030D-6E8A-4147-A177-3AD203B41FA5}">
                      <a16:colId xmlns:a16="http://schemas.microsoft.com/office/drawing/2014/main" val="2780188800"/>
                    </a:ext>
                  </a:extLst>
                </a:gridCol>
                <a:gridCol w="208280">
                  <a:extLst>
                    <a:ext uri="{9D8B030D-6E8A-4147-A177-3AD203B41FA5}">
                      <a16:colId xmlns:a16="http://schemas.microsoft.com/office/drawing/2014/main" val="3819861147"/>
                    </a:ext>
                  </a:extLst>
                </a:gridCol>
                <a:gridCol w="208280">
                  <a:extLst>
                    <a:ext uri="{9D8B030D-6E8A-4147-A177-3AD203B41FA5}">
                      <a16:colId xmlns:a16="http://schemas.microsoft.com/office/drawing/2014/main" val="2336890554"/>
                    </a:ext>
                  </a:extLst>
                </a:gridCol>
                <a:gridCol w="208280">
                  <a:extLst>
                    <a:ext uri="{9D8B030D-6E8A-4147-A177-3AD203B41FA5}">
                      <a16:colId xmlns:a16="http://schemas.microsoft.com/office/drawing/2014/main" val="2942936717"/>
                    </a:ext>
                  </a:extLst>
                </a:gridCol>
                <a:gridCol w="208280">
                  <a:extLst>
                    <a:ext uri="{9D8B030D-6E8A-4147-A177-3AD203B41FA5}">
                      <a16:colId xmlns:a16="http://schemas.microsoft.com/office/drawing/2014/main" val="2864879331"/>
                    </a:ext>
                  </a:extLst>
                </a:gridCol>
                <a:gridCol w="208280">
                  <a:extLst>
                    <a:ext uri="{9D8B030D-6E8A-4147-A177-3AD203B41FA5}">
                      <a16:colId xmlns:a16="http://schemas.microsoft.com/office/drawing/2014/main" val="1915308715"/>
                    </a:ext>
                  </a:extLst>
                </a:gridCol>
                <a:gridCol w="208280">
                  <a:extLst>
                    <a:ext uri="{9D8B030D-6E8A-4147-A177-3AD203B41FA5}">
                      <a16:colId xmlns:a16="http://schemas.microsoft.com/office/drawing/2014/main" val="258671401"/>
                    </a:ext>
                  </a:extLst>
                </a:gridCol>
                <a:gridCol w="208280">
                  <a:extLst>
                    <a:ext uri="{9D8B030D-6E8A-4147-A177-3AD203B41FA5}">
                      <a16:colId xmlns:a16="http://schemas.microsoft.com/office/drawing/2014/main" val="1320390685"/>
                    </a:ext>
                  </a:extLst>
                </a:gridCol>
                <a:gridCol w="208280">
                  <a:extLst>
                    <a:ext uri="{9D8B030D-6E8A-4147-A177-3AD203B41FA5}">
                      <a16:colId xmlns:a16="http://schemas.microsoft.com/office/drawing/2014/main" val="1632275888"/>
                    </a:ext>
                  </a:extLst>
                </a:gridCol>
                <a:gridCol w="208280">
                  <a:extLst>
                    <a:ext uri="{9D8B030D-6E8A-4147-A177-3AD203B41FA5}">
                      <a16:colId xmlns:a16="http://schemas.microsoft.com/office/drawing/2014/main" val="1209929833"/>
                    </a:ext>
                  </a:extLst>
                </a:gridCol>
                <a:gridCol w="208280">
                  <a:extLst>
                    <a:ext uri="{9D8B030D-6E8A-4147-A177-3AD203B41FA5}">
                      <a16:colId xmlns:a16="http://schemas.microsoft.com/office/drawing/2014/main" val="3805657830"/>
                    </a:ext>
                  </a:extLst>
                </a:gridCol>
                <a:gridCol w="208280">
                  <a:extLst>
                    <a:ext uri="{9D8B030D-6E8A-4147-A177-3AD203B41FA5}">
                      <a16:colId xmlns:a16="http://schemas.microsoft.com/office/drawing/2014/main" val="953820823"/>
                    </a:ext>
                  </a:extLst>
                </a:gridCol>
                <a:gridCol w="208280">
                  <a:extLst>
                    <a:ext uri="{9D8B030D-6E8A-4147-A177-3AD203B41FA5}">
                      <a16:colId xmlns:a16="http://schemas.microsoft.com/office/drawing/2014/main" val="1960873300"/>
                    </a:ext>
                  </a:extLst>
                </a:gridCol>
                <a:gridCol w="208280">
                  <a:extLst>
                    <a:ext uri="{9D8B030D-6E8A-4147-A177-3AD203B41FA5}">
                      <a16:colId xmlns:a16="http://schemas.microsoft.com/office/drawing/2014/main" val="977903315"/>
                    </a:ext>
                  </a:extLst>
                </a:gridCol>
                <a:gridCol w="208280">
                  <a:extLst>
                    <a:ext uri="{9D8B030D-6E8A-4147-A177-3AD203B41FA5}">
                      <a16:colId xmlns:a16="http://schemas.microsoft.com/office/drawing/2014/main" val="975808704"/>
                    </a:ext>
                  </a:extLst>
                </a:gridCol>
                <a:gridCol w="208280">
                  <a:extLst>
                    <a:ext uri="{9D8B030D-6E8A-4147-A177-3AD203B41FA5}">
                      <a16:colId xmlns:a16="http://schemas.microsoft.com/office/drawing/2014/main" val="4078132346"/>
                    </a:ext>
                  </a:extLst>
                </a:gridCol>
                <a:gridCol w="208280">
                  <a:extLst>
                    <a:ext uri="{9D8B030D-6E8A-4147-A177-3AD203B41FA5}">
                      <a16:colId xmlns:a16="http://schemas.microsoft.com/office/drawing/2014/main" val="1241754138"/>
                    </a:ext>
                  </a:extLst>
                </a:gridCol>
                <a:gridCol w="208280">
                  <a:extLst>
                    <a:ext uri="{9D8B030D-6E8A-4147-A177-3AD203B41FA5}">
                      <a16:colId xmlns:a16="http://schemas.microsoft.com/office/drawing/2014/main" val="2854343862"/>
                    </a:ext>
                  </a:extLst>
                </a:gridCol>
                <a:gridCol w="208280">
                  <a:extLst>
                    <a:ext uri="{9D8B030D-6E8A-4147-A177-3AD203B41FA5}">
                      <a16:colId xmlns:a16="http://schemas.microsoft.com/office/drawing/2014/main" val="2034122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7039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- 2019-04-18 13:54:26 </a:t>
                      </a:r>
                      <a:r>
                        <a:rPr kumimoji="0" lang="en-US" sz="1000" b="0" i="0" u="none" strike="noStrike" kern="1200" cap="none" spc="0" normalizeH="0" baseline="0" noProof="0">
                          <a:ln>
                            <a:noFill/>
                          </a:ln>
                          <a:solidFill>
                            <a:prstClr val="black"/>
                          </a:solidFill>
                          <a:effectLst/>
                          <a:uLnTx/>
                          <a:uFillTx/>
                          <a:latin typeface="+mn-lt"/>
                          <a:ea typeface="+mn-ea"/>
                          <a:cs typeface="+mn-cs"/>
                        </a:rPr>
                        <a:t> 
 “Schöni Ostere!“, as we say in Switzerland! For the upcoming holidays, wer wish all our employees, customers, suppliers and business partners a happy, healthy and peaceful Easter! Enjoy the lovely spring weather and good luck with the egg hunt!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https://scontent.xx.fbcdn.net/v/t1.0-9/s720x720/57444610_2295900250433359_6926794934250897408_o.jpg?_nc_cat=107&amp;_nc_ht=scontent.xx&amp;oh=37e736b7ebd37e7e62bcedd8eabd4106&amp;oe=5D6CF166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05/18/2019 08:27:46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089537"/>
                  </a:ext>
                </a:extLst>
              </a:tr>
            </a:tbl>
          </a:graphicData>
        </a:graphic>
      </p:graphicFrame>
      <p:sp>
        <p:nvSpPr>
          <p:cNvPr id="4" name="Text Placeholder 3">
            <a:extLst>
              <a:ext uri="{FF2B5EF4-FFF2-40B4-BE49-F238E27FC236}">
                <a16:creationId xmlns:a16="http://schemas.microsoft.com/office/drawing/2014/main" id="{C8319391-2758-4914-B756-C268CC327149}"/>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901119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BD405-B64D-4E24-B484-66773EC3079B}"/>
              </a:ext>
            </a:extLst>
          </p:cNvPr>
          <p:cNvSpPr>
            <a:spLocks noGrp="1"/>
          </p:cNvSpPr>
          <p:nvPr>
            <p:ph type="title"/>
          </p:nvPr>
        </p:nvSpPr>
        <p:spPr/>
        <p:txBody>
          <a:bodyPr/>
          <a:lstStyle/>
          <a:p>
            <a:r>
              <a:rPr lang="en-US"/>
              <a:t>Facebook Own Posts Table | BUSS - 13 of 26</a:t>
            </a:r>
          </a:p>
        </p:txBody>
      </p:sp>
      <p:graphicFrame>
        <p:nvGraphicFramePr>
          <p:cNvPr id="5" name="Table Placeholder 4">
            <a:extLst>
              <a:ext uri="{FF2B5EF4-FFF2-40B4-BE49-F238E27FC236}">
                <a16:creationId xmlns:a16="http://schemas.microsoft.com/office/drawing/2014/main" id="{ACA6ED35-2763-46C7-954E-790A376025D9}"/>
              </a:ext>
            </a:extLst>
          </p:cNvPr>
          <p:cNvGraphicFramePr>
            <a:graphicFrameLocks noGrp="1"/>
          </p:cNvGraphicFramePr>
          <p:nvPr>
            <p:ph type="tbl" sz="quarter" idx="13"/>
            <p:extLst>
              <p:ext uri="{D42A27DB-BD31-4B8C-83A1-F6EECF244321}">
                <p14:modId xmlns:p14="http://schemas.microsoft.com/office/powerpoint/2010/main" val="2434475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710951695"/>
                    </a:ext>
                  </a:extLst>
                </a:gridCol>
                <a:gridCol w="905255">
                  <a:extLst>
                    <a:ext uri="{9D8B030D-6E8A-4147-A177-3AD203B41FA5}">
                      <a16:colId xmlns:a16="http://schemas.microsoft.com/office/drawing/2014/main" val="4161107487"/>
                    </a:ext>
                  </a:extLst>
                </a:gridCol>
                <a:gridCol w="246888">
                  <a:extLst>
                    <a:ext uri="{9D8B030D-6E8A-4147-A177-3AD203B41FA5}">
                      <a16:colId xmlns:a16="http://schemas.microsoft.com/office/drawing/2014/main" val="2692263776"/>
                    </a:ext>
                  </a:extLst>
                </a:gridCol>
                <a:gridCol w="208280">
                  <a:extLst>
                    <a:ext uri="{9D8B030D-6E8A-4147-A177-3AD203B41FA5}">
                      <a16:colId xmlns:a16="http://schemas.microsoft.com/office/drawing/2014/main" val="4208311394"/>
                    </a:ext>
                  </a:extLst>
                </a:gridCol>
                <a:gridCol w="208280">
                  <a:extLst>
                    <a:ext uri="{9D8B030D-6E8A-4147-A177-3AD203B41FA5}">
                      <a16:colId xmlns:a16="http://schemas.microsoft.com/office/drawing/2014/main" val="997710565"/>
                    </a:ext>
                  </a:extLst>
                </a:gridCol>
                <a:gridCol w="208280">
                  <a:extLst>
                    <a:ext uri="{9D8B030D-6E8A-4147-A177-3AD203B41FA5}">
                      <a16:colId xmlns:a16="http://schemas.microsoft.com/office/drawing/2014/main" val="3973799042"/>
                    </a:ext>
                  </a:extLst>
                </a:gridCol>
                <a:gridCol w="208280">
                  <a:extLst>
                    <a:ext uri="{9D8B030D-6E8A-4147-A177-3AD203B41FA5}">
                      <a16:colId xmlns:a16="http://schemas.microsoft.com/office/drawing/2014/main" val="4173185388"/>
                    </a:ext>
                  </a:extLst>
                </a:gridCol>
                <a:gridCol w="208280">
                  <a:extLst>
                    <a:ext uri="{9D8B030D-6E8A-4147-A177-3AD203B41FA5}">
                      <a16:colId xmlns:a16="http://schemas.microsoft.com/office/drawing/2014/main" val="477301816"/>
                    </a:ext>
                  </a:extLst>
                </a:gridCol>
                <a:gridCol w="208280">
                  <a:extLst>
                    <a:ext uri="{9D8B030D-6E8A-4147-A177-3AD203B41FA5}">
                      <a16:colId xmlns:a16="http://schemas.microsoft.com/office/drawing/2014/main" val="1340111172"/>
                    </a:ext>
                  </a:extLst>
                </a:gridCol>
                <a:gridCol w="208280">
                  <a:extLst>
                    <a:ext uri="{9D8B030D-6E8A-4147-A177-3AD203B41FA5}">
                      <a16:colId xmlns:a16="http://schemas.microsoft.com/office/drawing/2014/main" val="2926874182"/>
                    </a:ext>
                  </a:extLst>
                </a:gridCol>
                <a:gridCol w="208280">
                  <a:extLst>
                    <a:ext uri="{9D8B030D-6E8A-4147-A177-3AD203B41FA5}">
                      <a16:colId xmlns:a16="http://schemas.microsoft.com/office/drawing/2014/main" val="2108138944"/>
                    </a:ext>
                  </a:extLst>
                </a:gridCol>
                <a:gridCol w="208280">
                  <a:extLst>
                    <a:ext uri="{9D8B030D-6E8A-4147-A177-3AD203B41FA5}">
                      <a16:colId xmlns:a16="http://schemas.microsoft.com/office/drawing/2014/main" val="1797910359"/>
                    </a:ext>
                  </a:extLst>
                </a:gridCol>
                <a:gridCol w="208280">
                  <a:extLst>
                    <a:ext uri="{9D8B030D-6E8A-4147-A177-3AD203B41FA5}">
                      <a16:colId xmlns:a16="http://schemas.microsoft.com/office/drawing/2014/main" val="1371093900"/>
                    </a:ext>
                  </a:extLst>
                </a:gridCol>
                <a:gridCol w="208280">
                  <a:extLst>
                    <a:ext uri="{9D8B030D-6E8A-4147-A177-3AD203B41FA5}">
                      <a16:colId xmlns:a16="http://schemas.microsoft.com/office/drawing/2014/main" val="2646465513"/>
                    </a:ext>
                  </a:extLst>
                </a:gridCol>
                <a:gridCol w="208280">
                  <a:extLst>
                    <a:ext uri="{9D8B030D-6E8A-4147-A177-3AD203B41FA5}">
                      <a16:colId xmlns:a16="http://schemas.microsoft.com/office/drawing/2014/main" val="1620947629"/>
                    </a:ext>
                  </a:extLst>
                </a:gridCol>
                <a:gridCol w="208280">
                  <a:extLst>
                    <a:ext uri="{9D8B030D-6E8A-4147-A177-3AD203B41FA5}">
                      <a16:colId xmlns:a16="http://schemas.microsoft.com/office/drawing/2014/main" val="2056269787"/>
                    </a:ext>
                  </a:extLst>
                </a:gridCol>
                <a:gridCol w="208280">
                  <a:extLst>
                    <a:ext uri="{9D8B030D-6E8A-4147-A177-3AD203B41FA5}">
                      <a16:colId xmlns:a16="http://schemas.microsoft.com/office/drawing/2014/main" val="3987559215"/>
                    </a:ext>
                  </a:extLst>
                </a:gridCol>
                <a:gridCol w="208280">
                  <a:extLst>
                    <a:ext uri="{9D8B030D-6E8A-4147-A177-3AD203B41FA5}">
                      <a16:colId xmlns:a16="http://schemas.microsoft.com/office/drawing/2014/main" val="1693634579"/>
                    </a:ext>
                  </a:extLst>
                </a:gridCol>
                <a:gridCol w="208280">
                  <a:extLst>
                    <a:ext uri="{9D8B030D-6E8A-4147-A177-3AD203B41FA5}">
                      <a16:colId xmlns:a16="http://schemas.microsoft.com/office/drawing/2014/main" val="212202267"/>
                    </a:ext>
                  </a:extLst>
                </a:gridCol>
                <a:gridCol w="208280">
                  <a:extLst>
                    <a:ext uri="{9D8B030D-6E8A-4147-A177-3AD203B41FA5}">
                      <a16:colId xmlns:a16="http://schemas.microsoft.com/office/drawing/2014/main" val="140791451"/>
                    </a:ext>
                  </a:extLst>
                </a:gridCol>
                <a:gridCol w="208280">
                  <a:extLst>
                    <a:ext uri="{9D8B030D-6E8A-4147-A177-3AD203B41FA5}">
                      <a16:colId xmlns:a16="http://schemas.microsoft.com/office/drawing/2014/main" val="2328049882"/>
                    </a:ext>
                  </a:extLst>
                </a:gridCol>
                <a:gridCol w="208280">
                  <a:extLst>
                    <a:ext uri="{9D8B030D-6E8A-4147-A177-3AD203B41FA5}">
                      <a16:colId xmlns:a16="http://schemas.microsoft.com/office/drawing/2014/main" val="1760280177"/>
                    </a:ext>
                  </a:extLst>
                </a:gridCol>
                <a:gridCol w="208280">
                  <a:extLst>
                    <a:ext uri="{9D8B030D-6E8A-4147-A177-3AD203B41FA5}">
                      <a16:colId xmlns:a16="http://schemas.microsoft.com/office/drawing/2014/main" val="1371211648"/>
                    </a:ext>
                  </a:extLst>
                </a:gridCol>
                <a:gridCol w="208280">
                  <a:extLst>
                    <a:ext uri="{9D8B030D-6E8A-4147-A177-3AD203B41FA5}">
                      <a16:colId xmlns:a16="http://schemas.microsoft.com/office/drawing/2014/main" val="1747217106"/>
                    </a:ext>
                  </a:extLst>
                </a:gridCol>
                <a:gridCol w="208280">
                  <a:extLst>
                    <a:ext uri="{9D8B030D-6E8A-4147-A177-3AD203B41FA5}">
                      <a16:colId xmlns:a16="http://schemas.microsoft.com/office/drawing/2014/main" val="1700883239"/>
                    </a:ext>
                  </a:extLst>
                </a:gridCol>
                <a:gridCol w="208280">
                  <a:extLst>
                    <a:ext uri="{9D8B030D-6E8A-4147-A177-3AD203B41FA5}">
                      <a16:colId xmlns:a16="http://schemas.microsoft.com/office/drawing/2014/main" val="679034665"/>
                    </a:ext>
                  </a:extLst>
                </a:gridCol>
                <a:gridCol w="208280">
                  <a:extLst>
                    <a:ext uri="{9D8B030D-6E8A-4147-A177-3AD203B41FA5}">
                      <a16:colId xmlns:a16="http://schemas.microsoft.com/office/drawing/2014/main" val="1926153953"/>
                    </a:ext>
                  </a:extLst>
                </a:gridCol>
                <a:gridCol w="208280">
                  <a:extLst>
                    <a:ext uri="{9D8B030D-6E8A-4147-A177-3AD203B41FA5}">
                      <a16:colId xmlns:a16="http://schemas.microsoft.com/office/drawing/2014/main" val="1974581561"/>
                    </a:ext>
                  </a:extLst>
                </a:gridCol>
                <a:gridCol w="208280">
                  <a:extLst>
                    <a:ext uri="{9D8B030D-6E8A-4147-A177-3AD203B41FA5}">
                      <a16:colId xmlns:a16="http://schemas.microsoft.com/office/drawing/2014/main" val="3590326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092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- 2019-04-09 09:54:23 </a:t>
                      </a:r>
                      <a:r>
                        <a:rPr kumimoji="0" lang="en-US" sz="1000" b="0" i="0" u="none" strike="noStrike" kern="1200" cap="none" spc="0" normalizeH="0" baseline="0" noProof="0">
                          <a:ln>
                            <a:noFill/>
                          </a:ln>
                          <a:solidFill>
                            <a:prstClr val="black"/>
                          </a:solidFill>
                          <a:effectLst/>
                          <a:uLnTx/>
                          <a:uFillTx/>
                          <a:latin typeface="+mn-lt"/>
                          <a:ea typeface="+mn-ea"/>
                          <a:cs typeface="+mn-cs"/>
                        </a:rPr>
                        <a:t> 
 It took 1.5 years of research, development, test and trial runs and constant optimization to perfect the machine design of our new compounder generation COMPEO. Drawing from decades of expertise in compounding technology, BUSS took the best of its previous kneader designs and worked them into one allrounder machine. In the newest installment of the BUSS executive videos, our Head of Technology Wolfgang Walter talks about the development process of COMPEO: 
Find out more about COMPEO here: https://bit.ly/2D5XUZR
#compounding #compounder #kneader #cokneader #compoundingtechnology #kneadertechnology #machinedesign #development #compeo #polymer #plasticindustry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https://scontent.xx.fbcdn.net/v/t15.5256-10/s720x720/54605503_325234511472810_785364207779446784_n.jpg?_nc_cat=101&amp;_nc_ht=scontent.xx&amp;oh=4deb7b2cbf7933a10fd2c7d990d101b8&amp;oe=5D7315CE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42347110"/>
                  </a:ext>
                </a:extLst>
              </a:tr>
            </a:tbl>
          </a:graphicData>
        </a:graphic>
      </p:graphicFrame>
      <p:sp>
        <p:nvSpPr>
          <p:cNvPr id="4" name="Text Placeholder 3">
            <a:extLst>
              <a:ext uri="{FF2B5EF4-FFF2-40B4-BE49-F238E27FC236}">
                <a16:creationId xmlns:a16="http://schemas.microsoft.com/office/drawing/2014/main" id="{AD5826CD-8A44-46F7-B5CA-2D2E33C7A2F4}"/>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976767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2222B-159E-4B45-A580-05F5FEC122CB}"/>
              </a:ext>
            </a:extLst>
          </p:cNvPr>
          <p:cNvSpPr>
            <a:spLocks noGrp="1"/>
          </p:cNvSpPr>
          <p:nvPr>
            <p:ph type="title"/>
          </p:nvPr>
        </p:nvSpPr>
        <p:spPr/>
        <p:txBody>
          <a:bodyPr/>
          <a:lstStyle/>
          <a:p>
            <a:r>
              <a:rPr lang="en-US"/>
              <a:t>Facebook Own Posts Table | BUSS - 14 of 26</a:t>
            </a:r>
          </a:p>
        </p:txBody>
      </p:sp>
      <p:graphicFrame>
        <p:nvGraphicFramePr>
          <p:cNvPr id="5" name="Table Placeholder 4">
            <a:extLst>
              <a:ext uri="{FF2B5EF4-FFF2-40B4-BE49-F238E27FC236}">
                <a16:creationId xmlns:a16="http://schemas.microsoft.com/office/drawing/2014/main" id="{A4B23B33-0B22-4C69-A4DB-EB7A1BCFE592}"/>
              </a:ext>
            </a:extLst>
          </p:cNvPr>
          <p:cNvGraphicFramePr>
            <a:graphicFrameLocks noGrp="1"/>
          </p:cNvGraphicFramePr>
          <p:nvPr>
            <p:ph type="tbl" sz="quarter" idx="13"/>
            <p:extLst>
              <p:ext uri="{D42A27DB-BD31-4B8C-83A1-F6EECF244321}">
                <p14:modId xmlns:p14="http://schemas.microsoft.com/office/powerpoint/2010/main" val="1937664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643990083"/>
                    </a:ext>
                  </a:extLst>
                </a:gridCol>
                <a:gridCol w="905255">
                  <a:extLst>
                    <a:ext uri="{9D8B030D-6E8A-4147-A177-3AD203B41FA5}">
                      <a16:colId xmlns:a16="http://schemas.microsoft.com/office/drawing/2014/main" val="2675922285"/>
                    </a:ext>
                  </a:extLst>
                </a:gridCol>
                <a:gridCol w="246888">
                  <a:extLst>
                    <a:ext uri="{9D8B030D-6E8A-4147-A177-3AD203B41FA5}">
                      <a16:colId xmlns:a16="http://schemas.microsoft.com/office/drawing/2014/main" val="906735787"/>
                    </a:ext>
                  </a:extLst>
                </a:gridCol>
                <a:gridCol w="208280">
                  <a:extLst>
                    <a:ext uri="{9D8B030D-6E8A-4147-A177-3AD203B41FA5}">
                      <a16:colId xmlns:a16="http://schemas.microsoft.com/office/drawing/2014/main" val="4240646797"/>
                    </a:ext>
                  </a:extLst>
                </a:gridCol>
                <a:gridCol w="208280">
                  <a:extLst>
                    <a:ext uri="{9D8B030D-6E8A-4147-A177-3AD203B41FA5}">
                      <a16:colId xmlns:a16="http://schemas.microsoft.com/office/drawing/2014/main" val="3527117336"/>
                    </a:ext>
                  </a:extLst>
                </a:gridCol>
                <a:gridCol w="208280">
                  <a:extLst>
                    <a:ext uri="{9D8B030D-6E8A-4147-A177-3AD203B41FA5}">
                      <a16:colId xmlns:a16="http://schemas.microsoft.com/office/drawing/2014/main" val="455186976"/>
                    </a:ext>
                  </a:extLst>
                </a:gridCol>
                <a:gridCol w="208280">
                  <a:extLst>
                    <a:ext uri="{9D8B030D-6E8A-4147-A177-3AD203B41FA5}">
                      <a16:colId xmlns:a16="http://schemas.microsoft.com/office/drawing/2014/main" val="550454592"/>
                    </a:ext>
                  </a:extLst>
                </a:gridCol>
                <a:gridCol w="208280">
                  <a:extLst>
                    <a:ext uri="{9D8B030D-6E8A-4147-A177-3AD203B41FA5}">
                      <a16:colId xmlns:a16="http://schemas.microsoft.com/office/drawing/2014/main" val="3329219021"/>
                    </a:ext>
                  </a:extLst>
                </a:gridCol>
                <a:gridCol w="208280">
                  <a:extLst>
                    <a:ext uri="{9D8B030D-6E8A-4147-A177-3AD203B41FA5}">
                      <a16:colId xmlns:a16="http://schemas.microsoft.com/office/drawing/2014/main" val="651946295"/>
                    </a:ext>
                  </a:extLst>
                </a:gridCol>
                <a:gridCol w="208280">
                  <a:extLst>
                    <a:ext uri="{9D8B030D-6E8A-4147-A177-3AD203B41FA5}">
                      <a16:colId xmlns:a16="http://schemas.microsoft.com/office/drawing/2014/main" val="3890001196"/>
                    </a:ext>
                  </a:extLst>
                </a:gridCol>
                <a:gridCol w="208280">
                  <a:extLst>
                    <a:ext uri="{9D8B030D-6E8A-4147-A177-3AD203B41FA5}">
                      <a16:colId xmlns:a16="http://schemas.microsoft.com/office/drawing/2014/main" val="3822326805"/>
                    </a:ext>
                  </a:extLst>
                </a:gridCol>
                <a:gridCol w="208280">
                  <a:extLst>
                    <a:ext uri="{9D8B030D-6E8A-4147-A177-3AD203B41FA5}">
                      <a16:colId xmlns:a16="http://schemas.microsoft.com/office/drawing/2014/main" val="2254859605"/>
                    </a:ext>
                  </a:extLst>
                </a:gridCol>
                <a:gridCol w="208280">
                  <a:extLst>
                    <a:ext uri="{9D8B030D-6E8A-4147-A177-3AD203B41FA5}">
                      <a16:colId xmlns:a16="http://schemas.microsoft.com/office/drawing/2014/main" val="3580381228"/>
                    </a:ext>
                  </a:extLst>
                </a:gridCol>
                <a:gridCol w="208280">
                  <a:extLst>
                    <a:ext uri="{9D8B030D-6E8A-4147-A177-3AD203B41FA5}">
                      <a16:colId xmlns:a16="http://schemas.microsoft.com/office/drawing/2014/main" val="2790884862"/>
                    </a:ext>
                  </a:extLst>
                </a:gridCol>
                <a:gridCol w="208280">
                  <a:extLst>
                    <a:ext uri="{9D8B030D-6E8A-4147-A177-3AD203B41FA5}">
                      <a16:colId xmlns:a16="http://schemas.microsoft.com/office/drawing/2014/main" val="545226273"/>
                    </a:ext>
                  </a:extLst>
                </a:gridCol>
                <a:gridCol w="208280">
                  <a:extLst>
                    <a:ext uri="{9D8B030D-6E8A-4147-A177-3AD203B41FA5}">
                      <a16:colId xmlns:a16="http://schemas.microsoft.com/office/drawing/2014/main" val="2844750130"/>
                    </a:ext>
                  </a:extLst>
                </a:gridCol>
                <a:gridCol w="208280">
                  <a:extLst>
                    <a:ext uri="{9D8B030D-6E8A-4147-A177-3AD203B41FA5}">
                      <a16:colId xmlns:a16="http://schemas.microsoft.com/office/drawing/2014/main" val="3508138806"/>
                    </a:ext>
                  </a:extLst>
                </a:gridCol>
                <a:gridCol w="208280">
                  <a:extLst>
                    <a:ext uri="{9D8B030D-6E8A-4147-A177-3AD203B41FA5}">
                      <a16:colId xmlns:a16="http://schemas.microsoft.com/office/drawing/2014/main" val="1146920746"/>
                    </a:ext>
                  </a:extLst>
                </a:gridCol>
                <a:gridCol w="208280">
                  <a:extLst>
                    <a:ext uri="{9D8B030D-6E8A-4147-A177-3AD203B41FA5}">
                      <a16:colId xmlns:a16="http://schemas.microsoft.com/office/drawing/2014/main" val="181267041"/>
                    </a:ext>
                  </a:extLst>
                </a:gridCol>
                <a:gridCol w="208280">
                  <a:extLst>
                    <a:ext uri="{9D8B030D-6E8A-4147-A177-3AD203B41FA5}">
                      <a16:colId xmlns:a16="http://schemas.microsoft.com/office/drawing/2014/main" val="3781011143"/>
                    </a:ext>
                  </a:extLst>
                </a:gridCol>
                <a:gridCol w="208280">
                  <a:extLst>
                    <a:ext uri="{9D8B030D-6E8A-4147-A177-3AD203B41FA5}">
                      <a16:colId xmlns:a16="http://schemas.microsoft.com/office/drawing/2014/main" val="3139056508"/>
                    </a:ext>
                  </a:extLst>
                </a:gridCol>
                <a:gridCol w="208280">
                  <a:extLst>
                    <a:ext uri="{9D8B030D-6E8A-4147-A177-3AD203B41FA5}">
                      <a16:colId xmlns:a16="http://schemas.microsoft.com/office/drawing/2014/main" val="1000359896"/>
                    </a:ext>
                  </a:extLst>
                </a:gridCol>
                <a:gridCol w="208280">
                  <a:extLst>
                    <a:ext uri="{9D8B030D-6E8A-4147-A177-3AD203B41FA5}">
                      <a16:colId xmlns:a16="http://schemas.microsoft.com/office/drawing/2014/main" val="3213787573"/>
                    </a:ext>
                  </a:extLst>
                </a:gridCol>
                <a:gridCol w="208280">
                  <a:extLst>
                    <a:ext uri="{9D8B030D-6E8A-4147-A177-3AD203B41FA5}">
                      <a16:colId xmlns:a16="http://schemas.microsoft.com/office/drawing/2014/main" val="28389466"/>
                    </a:ext>
                  </a:extLst>
                </a:gridCol>
                <a:gridCol w="208280">
                  <a:extLst>
                    <a:ext uri="{9D8B030D-6E8A-4147-A177-3AD203B41FA5}">
                      <a16:colId xmlns:a16="http://schemas.microsoft.com/office/drawing/2014/main" val="2146558961"/>
                    </a:ext>
                  </a:extLst>
                </a:gridCol>
                <a:gridCol w="208280">
                  <a:extLst>
                    <a:ext uri="{9D8B030D-6E8A-4147-A177-3AD203B41FA5}">
                      <a16:colId xmlns:a16="http://schemas.microsoft.com/office/drawing/2014/main" val="730398495"/>
                    </a:ext>
                  </a:extLst>
                </a:gridCol>
                <a:gridCol w="208280">
                  <a:extLst>
                    <a:ext uri="{9D8B030D-6E8A-4147-A177-3AD203B41FA5}">
                      <a16:colId xmlns:a16="http://schemas.microsoft.com/office/drawing/2014/main" val="1239076148"/>
                    </a:ext>
                  </a:extLst>
                </a:gridCol>
                <a:gridCol w="208280">
                  <a:extLst>
                    <a:ext uri="{9D8B030D-6E8A-4147-A177-3AD203B41FA5}">
                      <a16:colId xmlns:a16="http://schemas.microsoft.com/office/drawing/2014/main" val="1172881260"/>
                    </a:ext>
                  </a:extLst>
                </a:gridCol>
                <a:gridCol w="208280">
                  <a:extLst>
                    <a:ext uri="{9D8B030D-6E8A-4147-A177-3AD203B41FA5}">
                      <a16:colId xmlns:a16="http://schemas.microsoft.com/office/drawing/2014/main" val="864566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9522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- 2019-04-04 10:24:47 </a:t>
                      </a:r>
                      <a:r>
                        <a:rPr kumimoji="0" lang="en-US" sz="1000" b="0" i="0" u="none" strike="noStrike" kern="1200" cap="none" spc="0" normalizeH="0" baseline="0" noProof="0">
                          <a:ln>
                            <a:noFill/>
                          </a:ln>
                          <a:solidFill>
                            <a:prstClr val="black"/>
                          </a:solidFill>
                          <a:effectLst/>
                          <a:uLnTx/>
                          <a:uFillTx/>
                          <a:latin typeface="+mn-lt"/>
                          <a:ea typeface="+mn-ea"/>
                          <a:cs typeface="+mn-cs"/>
                        </a:rPr>
                        <a:t> 
 Latin America’s most important fairtrade for the plastics industry, the PLASTIMAGEN® MÉXICO, is in full swing. Our BUSS team is welcoming customers, partners and all fair visitors on our stand. Among all our guests, we are especially happy to have Christian Michel-Casulleras, General Director of Swisscham México, Frank Knittel, Head of Sales EMERA, Buss AG, Eric Mayoraz, Swiss Ambassador in México, and Rubén Araiza Díaz, Director of the Swiss Business Hub México at our booth.
Gracias for visiting us and Saludo to all BUSS fans in Latin America and across the whole world!
Find out, how you can contact BUSS in your country: https://bit.ly/2Iblub1
#plastimagen #mexico #compounding #compounder #kneader #tradefair #polymer #plastic #plasticindustry #compeo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https://scontent.xx.fbcdn.net/v/t1.0-9/s720x720/55609133_2273953719294679_5382152419176087552_o.jpg?_nc_cat=109&amp;_nc_ht=scontent.xx&amp;oh=a45b40b5c8d408e23df1500a7c14bdca&amp;oe=5D5EBD4B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4308238"/>
                  </a:ext>
                </a:extLst>
              </a:tr>
            </a:tbl>
          </a:graphicData>
        </a:graphic>
      </p:graphicFrame>
      <p:sp>
        <p:nvSpPr>
          <p:cNvPr id="4" name="Text Placeholder 3">
            <a:extLst>
              <a:ext uri="{FF2B5EF4-FFF2-40B4-BE49-F238E27FC236}">
                <a16:creationId xmlns:a16="http://schemas.microsoft.com/office/drawing/2014/main" id="{E6306C03-61D2-47B7-AC7B-D4A0E3466527}"/>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4082784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9F6A1-9C6A-4AF9-8A51-C823A01D435F}"/>
              </a:ext>
            </a:extLst>
          </p:cNvPr>
          <p:cNvSpPr>
            <a:spLocks noGrp="1"/>
          </p:cNvSpPr>
          <p:nvPr>
            <p:ph type="title"/>
          </p:nvPr>
        </p:nvSpPr>
        <p:spPr/>
        <p:txBody>
          <a:bodyPr/>
          <a:lstStyle/>
          <a:p>
            <a:r>
              <a:rPr lang="en-US"/>
              <a:t>Facebook Own Posts Table | BUSS - 15 of 26</a:t>
            </a:r>
          </a:p>
        </p:txBody>
      </p:sp>
      <p:graphicFrame>
        <p:nvGraphicFramePr>
          <p:cNvPr id="5" name="Table Placeholder 4">
            <a:extLst>
              <a:ext uri="{FF2B5EF4-FFF2-40B4-BE49-F238E27FC236}">
                <a16:creationId xmlns:a16="http://schemas.microsoft.com/office/drawing/2014/main" id="{EC5B94D3-FC94-436C-860A-6D8F7B5728AA}"/>
              </a:ext>
            </a:extLst>
          </p:cNvPr>
          <p:cNvGraphicFramePr>
            <a:graphicFrameLocks noGrp="1"/>
          </p:cNvGraphicFramePr>
          <p:nvPr>
            <p:ph type="tbl" sz="quarter" idx="13"/>
            <p:extLst>
              <p:ext uri="{D42A27DB-BD31-4B8C-83A1-F6EECF244321}">
                <p14:modId xmlns:p14="http://schemas.microsoft.com/office/powerpoint/2010/main" val="3769889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704828474"/>
                    </a:ext>
                  </a:extLst>
                </a:gridCol>
                <a:gridCol w="905255">
                  <a:extLst>
                    <a:ext uri="{9D8B030D-6E8A-4147-A177-3AD203B41FA5}">
                      <a16:colId xmlns:a16="http://schemas.microsoft.com/office/drawing/2014/main" val="89331348"/>
                    </a:ext>
                  </a:extLst>
                </a:gridCol>
                <a:gridCol w="246888">
                  <a:extLst>
                    <a:ext uri="{9D8B030D-6E8A-4147-A177-3AD203B41FA5}">
                      <a16:colId xmlns:a16="http://schemas.microsoft.com/office/drawing/2014/main" val="3602346437"/>
                    </a:ext>
                  </a:extLst>
                </a:gridCol>
                <a:gridCol w="208280">
                  <a:extLst>
                    <a:ext uri="{9D8B030D-6E8A-4147-A177-3AD203B41FA5}">
                      <a16:colId xmlns:a16="http://schemas.microsoft.com/office/drawing/2014/main" val="3854538601"/>
                    </a:ext>
                  </a:extLst>
                </a:gridCol>
                <a:gridCol w="208280">
                  <a:extLst>
                    <a:ext uri="{9D8B030D-6E8A-4147-A177-3AD203B41FA5}">
                      <a16:colId xmlns:a16="http://schemas.microsoft.com/office/drawing/2014/main" val="3404291313"/>
                    </a:ext>
                  </a:extLst>
                </a:gridCol>
                <a:gridCol w="208280">
                  <a:extLst>
                    <a:ext uri="{9D8B030D-6E8A-4147-A177-3AD203B41FA5}">
                      <a16:colId xmlns:a16="http://schemas.microsoft.com/office/drawing/2014/main" val="710375189"/>
                    </a:ext>
                  </a:extLst>
                </a:gridCol>
                <a:gridCol w="208280">
                  <a:extLst>
                    <a:ext uri="{9D8B030D-6E8A-4147-A177-3AD203B41FA5}">
                      <a16:colId xmlns:a16="http://schemas.microsoft.com/office/drawing/2014/main" val="3717487557"/>
                    </a:ext>
                  </a:extLst>
                </a:gridCol>
                <a:gridCol w="208280">
                  <a:extLst>
                    <a:ext uri="{9D8B030D-6E8A-4147-A177-3AD203B41FA5}">
                      <a16:colId xmlns:a16="http://schemas.microsoft.com/office/drawing/2014/main" val="2008425605"/>
                    </a:ext>
                  </a:extLst>
                </a:gridCol>
                <a:gridCol w="208280">
                  <a:extLst>
                    <a:ext uri="{9D8B030D-6E8A-4147-A177-3AD203B41FA5}">
                      <a16:colId xmlns:a16="http://schemas.microsoft.com/office/drawing/2014/main" val="3177001065"/>
                    </a:ext>
                  </a:extLst>
                </a:gridCol>
                <a:gridCol w="208280">
                  <a:extLst>
                    <a:ext uri="{9D8B030D-6E8A-4147-A177-3AD203B41FA5}">
                      <a16:colId xmlns:a16="http://schemas.microsoft.com/office/drawing/2014/main" val="4220146590"/>
                    </a:ext>
                  </a:extLst>
                </a:gridCol>
                <a:gridCol w="208280">
                  <a:extLst>
                    <a:ext uri="{9D8B030D-6E8A-4147-A177-3AD203B41FA5}">
                      <a16:colId xmlns:a16="http://schemas.microsoft.com/office/drawing/2014/main" val="496600762"/>
                    </a:ext>
                  </a:extLst>
                </a:gridCol>
                <a:gridCol w="208280">
                  <a:extLst>
                    <a:ext uri="{9D8B030D-6E8A-4147-A177-3AD203B41FA5}">
                      <a16:colId xmlns:a16="http://schemas.microsoft.com/office/drawing/2014/main" val="2613319287"/>
                    </a:ext>
                  </a:extLst>
                </a:gridCol>
                <a:gridCol w="208280">
                  <a:extLst>
                    <a:ext uri="{9D8B030D-6E8A-4147-A177-3AD203B41FA5}">
                      <a16:colId xmlns:a16="http://schemas.microsoft.com/office/drawing/2014/main" val="843315023"/>
                    </a:ext>
                  </a:extLst>
                </a:gridCol>
                <a:gridCol w="208280">
                  <a:extLst>
                    <a:ext uri="{9D8B030D-6E8A-4147-A177-3AD203B41FA5}">
                      <a16:colId xmlns:a16="http://schemas.microsoft.com/office/drawing/2014/main" val="4125292839"/>
                    </a:ext>
                  </a:extLst>
                </a:gridCol>
                <a:gridCol w="208280">
                  <a:extLst>
                    <a:ext uri="{9D8B030D-6E8A-4147-A177-3AD203B41FA5}">
                      <a16:colId xmlns:a16="http://schemas.microsoft.com/office/drawing/2014/main" val="1014366389"/>
                    </a:ext>
                  </a:extLst>
                </a:gridCol>
                <a:gridCol w="208280">
                  <a:extLst>
                    <a:ext uri="{9D8B030D-6E8A-4147-A177-3AD203B41FA5}">
                      <a16:colId xmlns:a16="http://schemas.microsoft.com/office/drawing/2014/main" val="2115549558"/>
                    </a:ext>
                  </a:extLst>
                </a:gridCol>
                <a:gridCol w="208280">
                  <a:extLst>
                    <a:ext uri="{9D8B030D-6E8A-4147-A177-3AD203B41FA5}">
                      <a16:colId xmlns:a16="http://schemas.microsoft.com/office/drawing/2014/main" val="1247376457"/>
                    </a:ext>
                  </a:extLst>
                </a:gridCol>
                <a:gridCol w="208280">
                  <a:extLst>
                    <a:ext uri="{9D8B030D-6E8A-4147-A177-3AD203B41FA5}">
                      <a16:colId xmlns:a16="http://schemas.microsoft.com/office/drawing/2014/main" val="3244453605"/>
                    </a:ext>
                  </a:extLst>
                </a:gridCol>
                <a:gridCol w="208280">
                  <a:extLst>
                    <a:ext uri="{9D8B030D-6E8A-4147-A177-3AD203B41FA5}">
                      <a16:colId xmlns:a16="http://schemas.microsoft.com/office/drawing/2014/main" val="829806391"/>
                    </a:ext>
                  </a:extLst>
                </a:gridCol>
                <a:gridCol w="208280">
                  <a:extLst>
                    <a:ext uri="{9D8B030D-6E8A-4147-A177-3AD203B41FA5}">
                      <a16:colId xmlns:a16="http://schemas.microsoft.com/office/drawing/2014/main" val="3562429147"/>
                    </a:ext>
                  </a:extLst>
                </a:gridCol>
                <a:gridCol w="208280">
                  <a:extLst>
                    <a:ext uri="{9D8B030D-6E8A-4147-A177-3AD203B41FA5}">
                      <a16:colId xmlns:a16="http://schemas.microsoft.com/office/drawing/2014/main" val="968510021"/>
                    </a:ext>
                  </a:extLst>
                </a:gridCol>
                <a:gridCol w="208280">
                  <a:extLst>
                    <a:ext uri="{9D8B030D-6E8A-4147-A177-3AD203B41FA5}">
                      <a16:colId xmlns:a16="http://schemas.microsoft.com/office/drawing/2014/main" val="2591726974"/>
                    </a:ext>
                  </a:extLst>
                </a:gridCol>
                <a:gridCol w="208280">
                  <a:extLst>
                    <a:ext uri="{9D8B030D-6E8A-4147-A177-3AD203B41FA5}">
                      <a16:colId xmlns:a16="http://schemas.microsoft.com/office/drawing/2014/main" val="632133590"/>
                    </a:ext>
                  </a:extLst>
                </a:gridCol>
                <a:gridCol w="208280">
                  <a:extLst>
                    <a:ext uri="{9D8B030D-6E8A-4147-A177-3AD203B41FA5}">
                      <a16:colId xmlns:a16="http://schemas.microsoft.com/office/drawing/2014/main" val="4137809397"/>
                    </a:ext>
                  </a:extLst>
                </a:gridCol>
                <a:gridCol w="208280">
                  <a:extLst>
                    <a:ext uri="{9D8B030D-6E8A-4147-A177-3AD203B41FA5}">
                      <a16:colId xmlns:a16="http://schemas.microsoft.com/office/drawing/2014/main" val="1674900966"/>
                    </a:ext>
                  </a:extLst>
                </a:gridCol>
                <a:gridCol w="208280">
                  <a:extLst>
                    <a:ext uri="{9D8B030D-6E8A-4147-A177-3AD203B41FA5}">
                      <a16:colId xmlns:a16="http://schemas.microsoft.com/office/drawing/2014/main" val="1512984719"/>
                    </a:ext>
                  </a:extLst>
                </a:gridCol>
                <a:gridCol w="208280">
                  <a:extLst>
                    <a:ext uri="{9D8B030D-6E8A-4147-A177-3AD203B41FA5}">
                      <a16:colId xmlns:a16="http://schemas.microsoft.com/office/drawing/2014/main" val="1476453974"/>
                    </a:ext>
                  </a:extLst>
                </a:gridCol>
                <a:gridCol w="208280">
                  <a:extLst>
                    <a:ext uri="{9D8B030D-6E8A-4147-A177-3AD203B41FA5}">
                      <a16:colId xmlns:a16="http://schemas.microsoft.com/office/drawing/2014/main" val="2618749006"/>
                    </a:ext>
                  </a:extLst>
                </a:gridCol>
                <a:gridCol w="208280">
                  <a:extLst>
                    <a:ext uri="{9D8B030D-6E8A-4147-A177-3AD203B41FA5}">
                      <a16:colId xmlns:a16="http://schemas.microsoft.com/office/drawing/2014/main" val="4225305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556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- 2019-03-28 12:10:39 </a:t>
                      </a:r>
                      <a:r>
                        <a:rPr kumimoji="0" lang="en-US" sz="1000" b="0" i="0" u="none" strike="noStrike" kern="1200" cap="none" spc="0" normalizeH="0" baseline="0" noProof="0">
                          <a:ln>
                            <a:noFill/>
                          </a:ln>
                          <a:solidFill>
                            <a:prstClr val="black"/>
                          </a:solidFill>
                          <a:effectLst/>
                          <a:uLnTx/>
                          <a:uFillTx/>
                          <a:latin typeface="+mn-lt"/>
                          <a:ea typeface="+mn-ea"/>
                          <a:cs typeface="+mn-cs"/>
                        </a:rPr>
                        <a:t> 
 „Success in China is essential to achieve sustainable development worldwide.“, said Joe Gao, General Manager of our Chinese subsidiary, in an interview with the “Chinese Economic Information” magazine. His vision to bring BUSS forward in the Asian and Pacific markets is inspiring to witness. And we are extraordinarily happy to hear that one key element on this path is our Swiss Quality!
Read the full interview here: https://bit.ly/2FI8UOW 
#swissquality #chinesemarket #asianmarket #compounding #kneader #compounder #shanghai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https://scontent.xx.fbcdn.net/v/t1.0-9/s720x720/56381610_2263167163706668_940898030268186624_o.jpg?_nc_cat=108&amp;_nc_ht=scontent.xx&amp;oh=36b35d048afcaf1a972dbe886d9ed54f&amp;oe=5D69BA96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1849628"/>
                  </a:ext>
                </a:extLst>
              </a:tr>
            </a:tbl>
          </a:graphicData>
        </a:graphic>
      </p:graphicFrame>
      <p:sp>
        <p:nvSpPr>
          <p:cNvPr id="4" name="Text Placeholder 3">
            <a:extLst>
              <a:ext uri="{FF2B5EF4-FFF2-40B4-BE49-F238E27FC236}">
                <a16:creationId xmlns:a16="http://schemas.microsoft.com/office/drawing/2014/main" id="{945AADEF-144A-42AC-9E2D-398C671A80C0}"/>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332271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16BB8-FD7D-4835-BBC0-15D56CC0B229}"/>
              </a:ext>
            </a:extLst>
          </p:cNvPr>
          <p:cNvSpPr>
            <a:spLocks noGrp="1"/>
          </p:cNvSpPr>
          <p:nvPr>
            <p:ph type="title"/>
          </p:nvPr>
        </p:nvSpPr>
        <p:spPr/>
        <p:txBody>
          <a:bodyPr/>
          <a:lstStyle/>
          <a:p>
            <a:r>
              <a:rPr lang="en-US"/>
              <a:t>Facebook Own Posts Table | BUSS - 16 of 26</a:t>
            </a:r>
          </a:p>
        </p:txBody>
      </p:sp>
      <p:graphicFrame>
        <p:nvGraphicFramePr>
          <p:cNvPr id="5" name="Table Placeholder 4">
            <a:extLst>
              <a:ext uri="{FF2B5EF4-FFF2-40B4-BE49-F238E27FC236}">
                <a16:creationId xmlns:a16="http://schemas.microsoft.com/office/drawing/2014/main" id="{89D8885F-9381-4559-A182-D0DB9C76309E}"/>
              </a:ext>
            </a:extLst>
          </p:cNvPr>
          <p:cNvGraphicFramePr>
            <a:graphicFrameLocks noGrp="1"/>
          </p:cNvGraphicFramePr>
          <p:nvPr>
            <p:ph type="tbl" sz="quarter" idx="13"/>
            <p:extLst>
              <p:ext uri="{D42A27DB-BD31-4B8C-83A1-F6EECF244321}">
                <p14:modId xmlns:p14="http://schemas.microsoft.com/office/powerpoint/2010/main" val="3836567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663142898"/>
                    </a:ext>
                  </a:extLst>
                </a:gridCol>
                <a:gridCol w="905255">
                  <a:extLst>
                    <a:ext uri="{9D8B030D-6E8A-4147-A177-3AD203B41FA5}">
                      <a16:colId xmlns:a16="http://schemas.microsoft.com/office/drawing/2014/main" val="3515488735"/>
                    </a:ext>
                  </a:extLst>
                </a:gridCol>
                <a:gridCol w="246888">
                  <a:extLst>
                    <a:ext uri="{9D8B030D-6E8A-4147-A177-3AD203B41FA5}">
                      <a16:colId xmlns:a16="http://schemas.microsoft.com/office/drawing/2014/main" val="211188928"/>
                    </a:ext>
                  </a:extLst>
                </a:gridCol>
                <a:gridCol w="208280">
                  <a:extLst>
                    <a:ext uri="{9D8B030D-6E8A-4147-A177-3AD203B41FA5}">
                      <a16:colId xmlns:a16="http://schemas.microsoft.com/office/drawing/2014/main" val="2655206460"/>
                    </a:ext>
                  </a:extLst>
                </a:gridCol>
                <a:gridCol w="208280">
                  <a:extLst>
                    <a:ext uri="{9D8B030D-6E8A-4147-A177-3AD203B41FA5}">
                      <a16:colId xmlns:a16="http://schemas.microsoft.com/office/drawing/2014/main" val="2593817837"/>
                    </a:ext>
                  </a:extLst>
                </a:gridCol>
                <a:gridCol w="208280">
                  <a:extLst>
                    <a:ext uri="{9D8B030D-6E8A-4147-A177-3AD203B41FA5}">
                      <a16:colId xmlns:a16="http://schemas.microsoft.com/office/drawing/2014/main" val="1551538032"/>
                    </a:ext>
                  </a:extLst>
                </a:gridCol>
                <a:gridCol w="208280">
                  <a:extLst>
                    <a:ext uri="{9D8B030D-6E8A-4147-A177-3AD203B41FA5}">
                      <a16:colId xmlns:a16="http://schemas.microsoft.com/office/drawing/2014/main" val="452332178"/>
                    </a:ext>
                  </a:extLst>
                </a:gridCol>
                <a:gridCol w="208280">
                  <a:extLst>
                    <a:ext uri="{9D8B030D-6E8A-4147-A177-3AD203B41FA5}">
                      <a16:colId xmlns:a16="http://schemas.microsoft.com/office/drawing/2014/main" val="3466418964"/>
                    </a:ext>
                  </a:extLst>
                </a:gridCol>
                <a:gridCol w="208280">
                  <a:extLst>
                    <a:ext uri="{9D8B030D-6E8A-4147-A177-3AD203B41FA5}">
                      <a16:colId xmlns:a16="http://schemas.microsoft.com/office/drawing/2014/main" val="3635185220"/>
                    </a:ext>
                  </a:extLst>
                </a:gridCol>
                <a:gridCol w="208280">
                  <a:extLst>
                    <a:ext uri="{9D8B030D-6E8A-4147-A177-3AD203B41FA5}">
                      <a16:colId xmlns:a16="http://schemas.microsoft.com/office/drawing/2014/main" val="592388547"/>
                    </a:ext>
                  </a:extLst>
                </a:gridCol>
                <a:gridCol w="208280">
                  <a:extLst>
                    <a:ext uri="{9D8B030D-6E8A-4147-A177-3AD203B41FA5}">
                      <a16:colId xmlns:a16="http://schemas.microsoft.com/office/drawing/2014/main" val="21165194"/>
                    </a:ext>
                  </a:extLst>
                </a:gridCol>
                <a:gridCol w="208280">
                  <a:extLst>
                    <a:ext uri="{9D8B030D-6E8A-4147-A177-3AD203B41FA5}">
                      <a16:colId xmlns:a16="http://schemas.microsoft.com/office/drawing/2014/main" val="3008419387"/>
                    </a:ext>
                  </a:extLst>
                </a:gridCol>
                <a:gridCol w="208280">
                  <a:extLst>
                    <a:ext uri="{9D8B030D-6E8A-4147-A177-3AD203B41FA5}">
                      <a16:colId xmlns:a16="http://schemas.microsoft.com/office/drawing/2014/main" val="582831717"/>
                    </a:ext>
                  </a:extLst>
                </a:gridCol>
                <a:gridCol w="208280">
                  <a:extLst>
                    <a:ext uri="{9D8B030D-6E8A-4147-A177-3AD203B41FA5}">
                      <a16:colId xmlns:a16="http://schemas.microsoft.com/office/drawing/2014/main" val="1012325215"/>
                    </a:ext>
                  </a:extLst>
                </a:gridCol>
                <a:gridCol w="208280">
                  <a:extLst>
                    <a:ext uri="{9D8B030D-6E8A-4147-A177-3AD203B41FA5}">
                      <a16:colId xmlns:a16="http://schemas.microsoft.com/office/drawing/2014/main" val="163722463"/>
                    </a:ext>
                  </a:extLst>
                </a:gridCol>
                <a:gridCol w="208280">
                  <a:extLst>
                    <a:ext uri="{9D8B030D-6E8A-4147-A177-3AD203B41FA5}">
                      <a16:colId xmlns:a16="http://schemas.microsoft.com/office/drawing/2014/main" val="1958613585"/>
                    </a:ext>
                  </a:extLst>
                </a:gridCol>
                <a:gridCol w="208280">
                  <a:extLst>
                    <a:ext uri="{9D8B030D-6E8A-4147-A177-3AD203B41FA5}">
                      <a16:colId xmlns:a16="http://schemas.microsoft.com/office/drawing/2014/main" val="1487739053"/>
                    </a:ext>
                  </a:extLst>
                </a:gridCol>
                <a:gridCol w="208280">
                  <a:extLst>
                    <a:ext uri="{9D8B030D-6E8A-4147-A177-3AD203B41FA5}">
                      <a16:colId xmlns:a16="http://schemas.microsoft.com/office/drawing/2014/main" val="785497422"/>
                    </a:ext>
                  </a:extLst>
                </a:gridCol>
                <a:gridCol w="208280">
                  <a:extLst>
                    <a:ext uri="{9D8B030D-6E8A-4147-A177-3AD203B41FA5}">
                      <a16:colId xmlns:a16="http://schemas.microsoft.com/office/drawing/2014/main" val="1707294064"/>
                    </a:ext>
                  </a:extLst>
                </a:gridCol>
                <a:gridCol w="208280">
                  <a:extLst>
                    <a:ext uri="{9D8B030D-6E8A-4147-A177-3AD203B41FA5}">
                      <a16:colId xmlns:a16="http://schemas.microsoft.com/office/drawing/2014/main" val="230288054"/>
                    </a:ext>
                  </a:extLst>
                </a:gridCol>
                <a:gridCol w="208280">
                  <a:extLst>
                    <a:ext uri="{9D8B030D-6E8A-4147-A177-3AD203B41FA5}">
                      <a16:colId xmlns:a16="http://schemas.microsoft.com/office/drawing/2014/main" val="809227405"/>
                    </a:ext>
                  </a:extLst>
                </a:gridCol>
                <a:gridCol w="208280">
                  <a:extLst>
                    <a:ext uri="{9D8B030D-6E8A-4147-A177-3AD203B41FA5}">
                      <a16:colId xmlns:a16="http://schemas.microsoft.com/office/drawing/2014/main" val="3702853846"/>
                    </a:ext>
                  </a:extLst>
                </a:gridCol>
                <a:gridCol w="208280">
                  <a:extLst>
                    <a:ext uri="{9D8B030D-6E8A-4147-A177-3AD203B41FA5}">
                      <a16:colId xmlns:a16="http://schemas.microsoft.com/office/drawing/2014/main" val="2392835233"/>
                    </a:ext>
                  </a:extLst>
                </a:gridCol>
                <a:gridCol w="208280">
                  <a:extLst>
                    <a:ext uri="{9D8B030D-6E8A-4147-A177-3AD203B41FA5}">
                      <a16:colId xmlns:a16="http://schemas.microsoft.com/office/drawing/2014/main" val="1892705005"/>
                    </a:ext>
                  </a:extLst>
                </a:gridCol>
                <a:gridCol w="208280">
                  <a:extLst>
                    <a:ext uri="{9D8B030D-6E8A-4147-A177-3AD203B41FA5}">
                      <a16:colId xmlns:a16="http://schemas.microsoft.com/office/drawing/2014/main" val="478800928"/>
                    </a:ext>
                  </a:extLst>
                </a:gridCol>
                <a:gridCol w="208280">
                  <a:extLst>
                    <a:ext uri="{9D8B030D-6E8A-4147-A177-3AD203B41FA5}">
                      <a16:colId xmlns:a16="http://schemas.microsoft.com/office/drawing/2014/main" val="3562064238"/>
                    </a:ext>
                  </a:extLst>
                </a:gridCol>
                <a:gridCol w="208280">
                  <a:extLst>
                    <a:ext uri="{9D8B030D-6E8A-4147-A177-3AD203B41FA5}">
                      <a16:colId xmlns:a16="http://schemas.microsoft.com/office/drawing/2014/main" val="52800448"/>
                    </a:ext>
                  </a:extLst>
                </a:gridCol>
                <a:gridCol w="208280">
                  <a:extLst>
                    <a:ext uri="{9D8B030D-6E8A-4147-A177-3AD203B41FA5}">
                      <a16:colId xmlns:a16="http://schemas.microsoft.com/office/drawing/2014/main" val="2132681349"/>
                    </a:ext>
                  </a:extLst>
                </a:gridCol>
                <a:gridCol w="208280">
                  <a:extLst>
                    <a:ext uri="{9D8B030D-6E8A-4147-A177-3AD203B41FA5}">
                      <a16:colId xmlns:a16="http://schemas.microsoft.com/office/drawing/2014/main" val="2909571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78111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- 2019-03-19 09:49:07 </a:t>
                      </a:r>
                      <a:r>
                        <a:rPr kumimoji="0" lang="en-US" sz="1000" b="0" i="0" u="none" strike="noStrike" kern="1200" cap="none" spc="0" normalizeH="0" baseline="0" noProof="0">
                          <a:ln>
                            <a:noFill/>
                          </a:ln>
                          <a:solidFill>
                            <a:prstClr val="black"/>
                          </a:solidFill>
                          <a:effectLst/>
                          <a:uLnTx/>
                          <a:uFillTx/>
                          <a:latin typeface="+mn-lt"/>
                          <a:ea typeface="+mn-ea"/>
                          <a:cs typeface="+mn-cs"/>
                        </a:rPr>
                        <a:t> 
 Only two more days until Holi, the traditional Indian festival of colours, celebrating the arrival of spring and with it, the Colours! But there is another event that we are looking for this week: the European Coatings Show in Nuremberg! The BUSS team is waiting for you in hall 6 at our stand 232. Don’t worry, we are not planning to throw coloured powder at you. Instead we want to show you what our new compounder COMPEO will be able to do for the powder coatings industry: for example, enable an enormous number of mixing cycles at moderate and uniform shear rates for unsurpassed mixing efficiency, resulting in superior product quality!
Read more about powder coatings compounding at BUSS here: https://busscorp.com/industries/powder-coatings/
#powdercoatings #ecs2019 #compounding #compounder #compeo #buss #tradeshow #coatingsindustry #powdercoatingsindustry #efficiency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https://scontent.xx.fbcdn.net/v/t1.0-9/s720x720/54394350_2249190198437698_5924889792645955584_o.jpg?_nc_cat=102&amp;_nc_ht=scontent.xx&amp;oh=42288286e2fb5781c560a87ad8cde389&amp;oe=5D574611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19097866"/>
                  </a:ext>
                </a:extLst>
              </a:tr>
            </a:tbl>
          </a:graphicData>
        </a:graphic>
      </p:graphicFrame>
      <p:sp>
        <p:nvSpPr>
          <p:cNvPr id="4" name="Text Placeholder 3">
            <a:extLst>
              <a:ext uri="{FF2B5EF4-FFF2-40B4-BE49-F238E27FC236}">
                <a16:creationId xmlns:a16="http://schemas.microsoft.com/office/drawing/2014/main" id="{E666D5AF-83B3-48DC-A911-F97231FC130A}"/>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670528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5E0BE-1107-4887-8835-820B5CE9A3A2}"/>
              </a:ext>
            </a:extLst>
          </p:cNvPr>
          <p:cNvSpPr>
            <a:spLocks noGrp="1"/>
          </p:cNvSpPr>
          <p:nvPr>
            <p:ph type="title"/>
          </p:nvPr>
        </p:nvSpPr>
        <p:spPr/>
        <p:txBody>
          <a:bodyPr/>
          <a:lstStyle/>
          <a:p>
            <a:r>
              <a:rPr lang="en-US"/>
              <a:t>Facebook Own Posts Table | BUSS - 17 of 26</a:t>
            </a:r>
          </a:p>
        </p:txBody>
      </p:sp>
      <p:graphicFrame>
        <p:nvGraphicFramePr>
          <p:cNvPr id="5" name="Table Placeholder 4">
            <a:extLst>
              <a:ext uri="{FF2B5EF4-FFF2-40B4-BE49-F238E27FC236}">
                <a16:creationId xmlns:a16="http://schemas.microsoft.com/office/drawing/2014/main" id="{03BE1C82-DA24-4747-9066-47E8153547BB}"/>
              </a:ext>
            </a:extLst>
          </p:cNvPr>
          <p:cNvGraphicFramePr>
            <a:graphicFrameLocks noGrp="1"/>
          </p:cNvGraphicFramePr>
          <p:nvPr>
            <p:ph type="tbl" sz="quarter" idx="13"/>
            <p:extLst>
              <p:ext uri="{D42A27DB-BD31-4B8C-83A1-F6EECF244321}">
                <p14:modId xmlns:p14="http://schemas.microsoft.com/office/powerpoint/2010/main" val="3563407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197831443"/>
                    </a:ext>
                  </a:extLst>
                </a:gridCol>
                <a:gridCol w="905255">
                  <a:extLst>
                    <a:ext uri="{9D8B030D-6E8A-4147-A177-3AD203B41FA5}">
                      <a16:colId xmlns:a16="http://schemas.microsoft.com/office/drawing/2014/main" val="2416441297"/>
                    </a:ext>
                  </a:extLst>
                </a:gridCol>
                <a:gridCol w="246888">
                  <a:extLst>
                    <a:ext uri="{9D8B030D-6E8A-4147-A177-3AD203B41FA5}">
                      <a16:colId xmlns:a16="http://schemas.microsoft.com/office/drawing/2014/main" val="4003910476"/>
                    </a:ext>
                  </a:extLst>
                </a:gridCol>
                <a:gridCol w="208280">
                  <a:extLst>
                    <a:ext uri="{9D8B030D-6E8A-4147-A177-3AD203B41FA5}">
                      <a16:colId xmlns:a16="http://schemas.microsoft.com/office/drawing/2014/main" val="3479050545"/>
                    </a:ext>
                  </a:extLst>
                </a:gridCol>
                <a:gridCol w="208280">
                  <a:extLst>
                    <a:ext uri="{9D8B030D-6E8A-4147-A177-3AD203B41FA5}">
                      <a16:colId xmlns:a16="http://schemas.microsoft.com/office/drawing/2014/main" val="3723918369"/>
                    </a:ext>
                  </a:extLst>
                </a:gridCol>
                <a:gridCol w="208280">
                  <a:extLst>
                    <a:ext uri="{9D8B030D-6E8A-4147-A177-3AD203B41FA5}">
                      <a16:colId xmlns:a16="http://schemas.microsoft.com/office/drawing/2014/main" val="4294821588"/>
                    </a:ext>
                  </a:extLst>
                </a:gridCol>
                <a:gridCol w="208280">
                  <a:extLst>
                    <a:ext uri="{9D8B030D-6E8A-4147-A177-3AD203B41FA5}">
                      <a16:colId xmlns:a16="http://schemas.microsoft.com/office/drawing/2014/main" val="2346411690"/>
                    </a:ext>
                  </a:extLst>
                </a:gridCol>
                <a:gridCol w="208280">
                  <a:extLst>
                    <a:ext uri="{9D8B030D-6E8A-4147-A177-3AD203B41FA5}">
                      <a16:colId xmlns:a16="http://schemas.microsoft.com/office/drawing/2014/main" val="143514128"/>
                    </a:ext>
                  </a:extLst>
                </a:gridCol>
                <a:gridCol w="208280">
                  <a:extLst>
                    <a:ext uri="{9D8B030D-6E8A-4147-A177-3AD203B41FA5}">
                      <a16:colId xmlns:a16="http://schemas.microsoft.com/office/drawing/2014/main" val="4127037701"/>
                    </a:ext>
                  </a:extLst>
                </a:gridCol>
                <a:gridCol w="208280">
                  <a:extLst>
                    <a:ext uri="{9D8B030D-6E8A-4147-A177-3AD203B41FA5}">
                      <a16:colId xmlns:a16="http://schemas.microsoft.com/office/drawing/2014/main" val="2841810102"/>
                    </a:ext>
                  </a:extLst>
                </a:gridCol>
                <a:gridCol w="208280">
                  <a:extLst>
                    <a:ext uri="{9D8B030D-6E8A-4147-A177-3AD203B41FA5}">
                      <a16:colId xmlns:a16="http://schemas.microsoft.com/office/drawing/2014/main" val="3466060477"/>
                    </a:ext>
                  </a:extLst>
                </a:gridCol>
                <a:gridCol w="208280">
                  <a:extLst>
                    <a:ext uri="{9D8B030D-6E8A-4147-A177-3AD203B41FA5}">
                      <a16:colId xmlns:a16="http://schemas.microsoft.com/office/drawing/2014/main" val="1696229416"/>
                    </a:ext>
                  </a:extLst>
                </a:gridCol>
                <a:gridCol w="208280">
                  <a:extLst>
                    <a:ext uri="{9D8B030D-6E8A-4147-A177-3AD203B41FA5}">
                      <a16:colId xmlns:a16="http://schemas.microsoft.com/office/drawing/2014/main" val="4275825748"/>
                    </a:ext>
                  </a:extLst>
                </a:gridCol>
                <a:gridCol w="208280">
                  <a:extLst>
                    <a:ext uri="{9D8B030D-6E8A-4147-A177-3AD203B41FA5}">
                      <a16:colId xmlns:a16="http://schemas.microsoft.com/office/drawing/2014/main" val="1510477571"/>
                    </a:ext>
                  </a:extLst>
                </a:gridCol>
                <a:gridCol w="208280">
                  <a:extLst>
                    <a:ext uri="{9D8B030D-6E8A-4147-A177-3AD203B41FA5}">
                      <a16:colId xmlns:a16="http://schemas.microsoft.com/office/drawing/2014/main" val="1090844576"/>
                    </a:ext>
                  </a:extLst>
                </a:gridCol>
                <a:gridCol w="208280">
                  <a:extLst>
                    <a:ext uri="{9D8B030D-6E8A-4147-A177-3AD203B41FA5}">
                      <a16:colId xmlns:a16="http://schemas.microsoft.com/office/drawing/2014/main" val="620637292"/>
                    </a:ext>
                  </a:extLst>
                </a:gridCol>
                <a:gridCol w="208280">
                  <a:extLst>
                    <a:ext uri="{9D8B030D-6E8A-4147-A177-3AD203B41FA5}">
                      <a16:colId xmlns:a16="http://schemas.microsoft.com/office/drawing/2014/main" val="4619404"/>
                    </a:ext>
                  </a:extLst>
                </a:gridCol>
                <a:gridCol w="208280">
                  <a:extLst>
                    <a:ext uri="{9D8B030D-6E8A-4147-A177-3AD203B41FA5}">
                      <a16:colId xmlns:a16="http://schemas.microsoft.com/office/drawing/2014/main" val="1022488420"/>
                    </a:ext>
                  </a:extLst>
                </a:gridCol>
                <a:gridCol w="208280">
                  <a:extLst>
                    <a:ext uri="{9D8B030D-6E8A-4147-A177-3AD203B41FA5}">
                      <a16:colId xmlns:a16="http://schemas.microsoft.com/office/drawing/2014/main" val="2961099789"/>
                    </a:ext>
                  </a:extLst>
                </a:gridCol>
                <a:gridCol w="208280">
                  <a:extLst>
                    <a:ext uri="{9D8B030D-6E8A-4147-A177-3AD203B41FA5}">
                      <a16:colId xmlns:a16="http://schemas.microsoft.com/office/drawing/2014/main" val="3025905358"/>
                    </a:ext>
                  </a:extLst>
                </a:gridCol>
                <a:gridCol w="208280">
                  <a:extLst>
                    <a:ext uri="{9D8B030D-6E8A-4147-A177-3AD203B41FA5}">
                      <a16:colId xmlns:a16="http://schemas.microsoft.com/office/drawing/2014/main" val="21680774"/>
                    </a:ext>
                  </a:extLst>
                </a:gridCol>
                <a:gridCol w="208280">
                  <a:extLst>
                    <a:ext uri="{9D8B030D-6E8A-4147-A177-3AD203B41FA5}">
                      <a16:colId xmlns:a16="http://schemas.microsoft.com/office/drawing/2014/main" val="810759243"/>
                    </a:ext>
                  </a:extLst>
                </a:gridCol>
                <a:gridCol w="208280">
                  <a:extLst>
                    <a:ext uri="{9D8B030D-6E8A-4147-A177-3AD203B41FA5}">
                      <a16:colId xmlns:a16="http://schemas.microsoft.com/office/drawing/2014/main" val="564507673"/>
                    </a:ext>
                  </a:extLst>
                </a:gridCol>
                <a:gridCol w="208280">
                  <a:extLst>
                    <a:ext uri="{9D8B030D-6E8A-4147-A177-3AD203B41FA5}">
                      <a16:colId xmlns:a16="http://schemas.microsoft.com/office/drawing/2014/main" val="1829131888"/>
                    </a:ext>
                  </a:extLst>
                </a:gridCol>
                <a:gridCol w="208280">
                  <a:extLst>
                    <a:ext uri="{9D8B030D-6E8A-4147-A177-3AD203B41FA5}">
                      <a16:colId xmlns:a16="http://schemas.microsoft.com/office/drawing/2014/main" val="3372251999"/>
                    </a:ext>
                  </a:extLst>
                </a:gridCol>
                <a:gridCol w="208280">
                  <a:extLst>
                    <a:ext uri="{9D8B030D-6E8A-4147-A177-3AD203B41FA5}">
                      <a16:colId xmlns:a16="http://schemas.microsoft.com/office/drawing/2014/main" val="810054124"/>
                    </a:ext>
                  </a:extLst>
                </a:gridCol>
                <a:gridCol w="208280">
                  <a:extLst>
                    <a:ext uri="{9D8B030D-6E8A-4147-A177-3AD203B41FA5}">
                      <a16:colId xmlns:a16="http://schemas.microsoft.com/office/drawing/2014/main" val="3935900448"/>
                    </a:ext>
                  </a:extLst>
                </a:gridCol>
                <a:gridCol w="208280">
                  <a:extLst>
                    <a:ext uri="{9D8B030D-6E8A-4147-A177-3AD203B41FA5}">
                      <a16:colId xmlns:a16="http://schemas.microsoft.com/office/drawing/2014/main" val="478024391"/>
                    </a:ext>
                  </a:extLst>
                </a:gridCol>
                <a:gridCol w="208280">
                  <a:extLst>
                    <a:ext uri="{9D8B030D-6E8A-4147-A177-3AD203B41FA5}">
                      <a16:colId xmlns:a16="http://schemas.microsoft.com/office/drawing/2014/main" val="2323187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8192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- 2019-03-14 13:27:35 </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annouce that BUSS received the Ringier Technology Innovation Award for industrial manufacturing in plastics for our new compounder generation COMPEO. Fulfilling a long list of criteria, we are very happy to receive this award for the second time! Our general manager in Shanghai, Mr Gao Rongbao, who accepted the award last night, summed it up quite aptly: “By participating in the Ringier Technology Innovation Awards, we can learn and test whether our technological innovations are recognized by experts and the industry as motivation to move forward. In 2012, we participated in the Ringier Technology Innovation Awards with an innovative 4-flighted Kneader design and won the prize. Seven years later, we were re-elected and won with the new compounder generation COMPEO. The Ringier Technology Innovation Awards contributed to our ongoing technological innovation.” 
For more information on this, read here: https://bit.ly/2O7WxOI
#plasticsindustry #ringier #technology #innovation #innovationaward # award #ringieraward #compeo #compounder #compounding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https://scontent.xx.fbcdn.net/v/t1.0-9/s720x720/54729861_2241377645885620_3827177716025655296_o.jpg?_nc_cat=102&amp;_nc_ht=scontent.xx&amp;oh=b1a8fc0477a280520693210b03bd779b&amp;oe=5D570A9E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34504023"/>
                  </a:ext>
                </a:extLst>
              </a:tr>
            </a:tbl>
          </a:graphicData>
        </a:graphic>
      </p:graphicFrame>
      <p:sp>
        <p:nvSpPr>
          <p:cNvPr id="4" name="Text Placeholder 3">
            <a:extLst>
              <a:ext uri="{FF2B5EF4-FFF2-40B4-BE49-F238E27FC236}">
                <a16:creationId xmlns:a16="http://schemas.microsoft.com/office/drawing/2014/main" id="{AB28978F-450F-4FD8-BC4B-85612AFB4B83}"/>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98105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D6614-C24B-4223-A9CA-B01817CBDD0F}"/>
              </a:ext>
            </a:extLst>
          </p:cNvPr>
          <p:cNvSpPr>
            <a:spLocks noGrp="1"/>
          </p:cNvSpPr>
          <p:nvPr>
            <p:ph type="title"/>
          </p:nvPr>
        </p:nvSpPr>
        <p:spPr/>
        <p:txBody>
          <a:bodyPr/>
          <a:lstStyle/>
          <a:p>
            <a:r>
              <a:rPr lang="en-US"/>
              <a:t>Facebook Own Posts Table | BUSS - 18 of 26</a:t>
            </a:r>
          </a:p>
        </p:txBody>
      </p:sp>
      <p:graphicFrame>
        <p:nvGraphicFramePr>
          <p:cNvPr id="5" name="Table Placeholder 4">
            <a:extLst>
              <a:ext uri="{FF2B5EF4-FFF2-40B4-BE49-F238E27FC236}">
                <a16:creationId xmlns:a16="http://schemas.microsoft.com/office/drawing/2014/main" id="{8D950821-5600-4067-9EB1-71140F0D7BFE}"/>
              </a:ext>
            </a:extLst>
          </p:cNvPr>
          <p:cNvGraphicFramePr>
            <a:graphicFrameLocks noGrp="1"/>
          </p:cNvGraphicFramePr>
          <p:nvPr>
            <p:ph type="tbl" sz="quarter" idx="13"/>
            <p:extLst>
              <p:ext uri="{D42A27DB-BD31-4B8C-83A1-F6EECF244321}">
                <p14:modId xmlns:p14="http://schemas.microsoft.com/office/powerpoint/2010/main" val="3862239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418357182"/>
                    </a:ext>
                  </a:extLst>
                </a:gridCol>
                <a:gridCol w="905255">
                  <a:extLst>
                    <a:ext uri="{9D8B030D-6E8A-4147-A177-3AD203B41FA5}">
                      <a16:colId xmlns:a16="http://schemas.microsoft.com/office/drawing/2014/main" val="3376512527"/>
                    </a:ext>
                  </a:extLst>
                </a:gridCol>
                <a:gridCol w="246888">
                  <a:extLst>
                    <a:ext uri="{9D8B030D-6E8A-4147-A177-3AD203B41FA5}">
                      <a16:colId xmlns:a16="http://schemas.microsoft.com/office/drawing/2014/main" val="991021496"/>
                    </a:ext>
                  </a:extLst>
                </a:gridCol>
                <a:gridCol w="208280">
                  <a:extLst>
                    <a:ext uri="{9D8B030D-6E8A-4147-A177-3AD203B41FA5}">
                      <a16:colId xmlns:a16="http://schemas.microsoft.com/office/drawing/2014/main" val="288668867"/>
                    </a:ext>
                  </a:extLst>
                </a:gridCol>
                <a:gridCol w="208280">
                  <a:extLst>
                    <a:ext uri="{9D8B030D-6E8A-4147-A177-3AD203B41FA5}">
                      <a16:colId xmlns:a16="http://schemas.microsoft.com/office/drawing/2014/main" val="3895544514"/>
                    </a:ext>
                  </a:extLst>
                </a:gridCol>
                <a:gridCol w="208280">
                  <a:extLst>
                    <a:ext uri="{9D8B030D-6E8A-4147-A177-3AD203B41FA5}">
                      <a16:colId xmlns:a16="http://schemas.microsoft.com/office/drawing/2014/main" val="3370885235"/>
                    </a:ext>
                  </a:extLst>
                </a:gridCol>
                <a:gridCol w="208280">
                  <a:extLst>
                    <a:ext uri="{9D8B030D-6E8A-4147-A177-3AD203B41FA5}">
                      <a16:colId xmlns:a16="http://schemas.microsoft.com/office/drawing/2014/main" val="649776225"/>
                    </a:ext>
                  </a:extLst>
                </a:gridCol>
                <a:gridCol w="208280">
                  <a:extLst>
                    <a:ext uri="{9D8B030D-6E8A-4147-A177-3AD203B41FA5}">
                      <a16:colId xmlns:a16="http://schemas.microsoft.com/office/drawing/2014/main" val="736485798"/>
                    </a:ext>
                  </a:extLst>
                </a:gridCol>
                <a:gridCol w="208280">
                  <a:extLst>
                    <a:ext uri="{9D8B030D-6E8A-4147-A177-3AD203B41FA5}">
                      <a16:colId xmlns:a16="http://schemas.microsoft.com/office/drawing/2014/main" val="1455962062"/>
                    </a:ext>
                  </a:extLst>
                </a:gridCol>
                <a:gridCol w="208280">
                  <a:extLst>
                    <a:ext uri="{9D8B030D-6E8A-4147-A177-3AD203B41FA5}">
                      <a16:colId xmlns:a16="http://schemas.microsoft.com/office/drawing/2014/main" val="3806636873"/>
                    </a:ext>
                  </a:extLst>
                </a:gridCol>
                <a:gridCol w="208280">
                  <a:extLst>
                    <a:ext uri="{9D8B030D-6E8A-4147-A177-3AD203B41FA5}">
                      <a16:colId xmlns:a16="http://schemas.microsoft.com/office/drawing/2014/main" val="4008130754"/>
                    </a:ext>
                  </a:extLst>
                </a:gridCol>
                <a:gridCol w="208280">
                  <a:extLst>
                    <a:ext uri="{9D8B030D-6E8A-4147-A177-3AD203B41FA5}">
                      <a16:colId xmlns:a16="http://schemas.microsoft.com/office/drawing/2014/main" val="3314918237"/>
                    </a:ext>
                  </a:extLst>
                </a:gridCol>
                <a:gridCol w="208280">
                  <a:extLst>
                    <a:ext uri="{9D8B030D-6E8A-4147-A177-3AD203B41FA5}">
                      <a16:colId xmlns:a16="http://schemas.microsoft.com/office/drawing/2014/main" val="2083791530"/>
                    </a:ext>
                  </a:extLst>
                </a:gridCol>
                <a:gridCol w="208280">
                  <a:extLst>
                    <a:ext uri="{9D8B030D-6E8A-4147-A177-3AD203B41FA5}">
                      <a16:colId xmlns:a16="http://schemas.microsoft.com/office/drawing/2014/main" val="1139583132"/>
                    </a:ext>
                  </a:extLst>
                </a:gridCol>
                <a:gridCol w="208280">
                  <a:extLst>
                    <a:ext uri="{9D8B030D-6E8A-4147-A177-3AD203B41FA5}">
                      <a16:colId xmlns:a16="http://schemas.microsoft.com/office/drawing/2014/main" val="356181964"/>
                    </a:ext>
                  </a:extLst>
                </a:gridCol>
                <a:gridCol w="208280">
                  <a:extLst>
                    <a:ext uri="{9D8B030D-6E8A-4147-A177-3AD203B41FA5}">
                      <a16:colId xmlns:a16="http://schemas.microsoft.com/office/drawing/2014/main" val="89530294"/>
                    </a:ext>
                  </a:extLst>
                </a:gridCol>
                <a:gridCol w="208280">
                  <a:extLst>
                    <a:ext uri="{9D8B030D-6E8A-4147-A177-3AD203B41FA5}">
                      <a16:colId xmlns:a16="http://schemas.microsoft.com/office/drawing/2014/main" val="2195691650"/>
                    </a:ext>
                  </a:extLst>
                </a:gridCol>
                <a:gridCol w="208280">
                  <a:extLst>
                    <a:ext uri="{9D8B030D-6E8A-4147-A177-3AD203B41FA5}">
                      <a16:colId xmlns:a16="http://schemas.microsoft.com/office/drawing/2014/main" val="304516451"/>
                    </a:ext>
                  </a:extLst>
                </a:gridCol>
                <a:gridCol w="208280">
                  <a:extLst>
                    <a:ext uri="{9D8B030D-6E8A-4147-A177-3AD203B41FA5}">
                      <a16:colId xmlns:a16="http://schemas.microsoft.com/office/drawing/2014/main" val="242428480"/>
                    </a:ext>
                  </a:extLst>
                </a:gridCol>
                <a:gridCol w="208280">
                  <a:extLst>
                    <a:ext uri="{9D8B030D-6E8A-4147-A177-3AD203B41FA5}">
                      <a16:colId xmlns:a16="http://schemas.microsoft.com/office/drawing/2014/main" val="2040579540"/>
                    </a:ext>
                  </a:extLst>
                </a:gridCol>
                <a:gridCol w="208280">
                  <a:extLst>
                    <a:ext uri="{9D8B030D-6E8A-4147-A177-3AD203B41FA5}">
                      <a16:colId xmlns:a16="http://schemas.microsoft.com/office/drawing/2014/main" val="1608139515"/>
                    </a:ext>
                  </a:extLst>
                </a:gridCol>
                <a:gridCol w="208280">
                  <a:extLst>
                    <a:ext uri="{9D8B030D-6E8A-4147-A177-3AD203B41FA5}">
                      <a16:colId xmlns:a16="http://schemas.microsoft.com/office/drawing/2014/main" val="3810141632"/>
                    </a:ext>
                  </a:extLst>
                </a:gridCol>
                <a:gridCol w="208280">
                  <a:extLst>
                    <a:ext uri="{9D8B030D-6E8A-4147-A177-3AD203B41FA5}">
                      <a16:colId xmlns:a16="http://schemas.microsoft.com/office/drawing/2014/main" val="895796296"/>
                    </a:ext>
                  </a:extLst>
                </a:gridCol>
                <a:gridCol w="208280">
                  <a:extLst>
                    <a:ext uri="{9D8B030D-6E8A-4147-A177-3AD203B41FA5}">
                      <a16:colId xmlns:a16="http://schemas.microsoft.com/office/drawing/2014/main" val="4110704952"/>
                    </a:ext>
                  </a:extLst>
                </a:gridCol>
                <a:gridCol w="208280">
                  <a:extLst>
                    <a:ext uri="{9D8B030D-6E8A-4147-A177-3AD203B41FA5}">
                      <a16:colId xmlns:a16="http://schemas.microsoft.com/office/drawing/2014/main" val="1925543915"/>
                    </a:ext>
                  </a:extLst>
                </a:gridCol>
                <a:gridCol w="208280">
                  <a:extLst>
                    <a:ext uri="{9D8B030D-6E8A-4147-A177-3AD203B41FA5}">
                      <a16:colId xmlns:a16="http://schemas.microsoft.com/office/drawing/2014/main" val="3159625490"/>
                    </a:ext>
                  </a:extLst>
                </a:gridCol>
                <a:gridCol w="208280">
                  <a:extLst>
                    <a:ext uri="{9D8B030D-6E8A-4147-A177-3AD203B41FA5}">
                      <a16:colId xmlns:a16="http://schemas.microsoft.com/office/drawing/2014/main" val="1886736272"/>
                    </a:ext>
                  </a:extLst>
                </a:gridCol>
                <a:gridCol w="208280">
                  <a:extLst>
                    <a:ext uri="{9D8B030D-6E8A-4147-A177-3AD203B41FA5}">
                      <a16:colId xmlns:a16="http://schemas.microsoft.com/office/drawing/2014/main" val="2068094780"/>
                    </a:ext>
                  </a:extLst>
                </a:gridCol>
                <a:gridCol w="208280">
                  <a:extLst>
                    <a:ext uri="{9D8B030D-6E8A-4147-A177-3AD203B41FA5}">
                      <a16:colId xmlns:a16="http://schemas.microsoft.com/office/drawing/2014/main" val="2236075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8754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- 2019-03-08 08:59:50 </a:t>
                      </a:r>
                      <a:r>
                        <a:rPr kumimoji="0" lang="en-US" sz="1000" b="0" i="0" u="none" strike="noStrike" kern="1200" cap="none" spc="0" normalizeH="0" baseline="0" noProof="0">
                          <a:ln>
                            <a:noFill/>
                          </a:ln>
                          <a:solidFill>
                            <a:prstClr val="black"/>
                          </a:solidFill>
                          <a:effectLst/>
                          <a:uLnTx/>
                          <a:uFillTx/>
                          <a:latin typeface="+mn-lt"/>
                          <a:ea typeface="+mn-ea"/>
                          <a:cs typeface="+mn-cs"/>
                        </a:rPr>
                        <a:t> 
 The success of BUSS can be attributed to our core competence: high quality in process engineering. The unique operating principle is the reason for the excellent mixing capabilities of our Co-Kneaders. Our head of process, Dr. François Loviat, explains the features, highlights and advantages of BUSS Kneaders. Find out, what makes our COMPEO compounding technology so different, versatile and efficient!
More about the BUSS Kneader technology here: https://busscorp.com/process-technology/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https://scontent.xx.fbcdn.net/v/t15.5256-10/s720x720/53379822_2257545821157773_8564356176261677056_n.jpg?_nc_cat=100&amp;_nc_ht=scontent.xx&amp;oh=e276f605615963a635c958a5404684d8&amp;oe=5D57CDB1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22833540"/>
                  </a:ext>
                </a:extLst>
              </a:tr>
            </a:tbl>
          </a:graphicData>
        </a:graphic>
      </p:graphicFrame>
      <p:sp>
        <p:nvSpPr>
          <p:cNvPr id="4" name="Text Placeholder 3">
            <a:extLst>
              <a:ext uri="{FF2B5EF4-FFF2-40B4-BE49-F238E27FC236}">
                <a16:creationId xmlns:a16="http://schemas.microsoft.com/office/drawing/2014/main" id="{B698B540-4F0B-461D-80C3-5B4D2D256B4C}"/>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5335088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D0D0C-4BA2-4F44-AFF2-BCB9B5786246}"/>
              </a:ext>
            </a:extLst>
          </p:cNvPr>
          <p:cNvSpPr>
            <a:spLocks noGrp="1"/>
          </p:cNvSpPr>
          <p:nvPr>
            <p:ph type="title"/>
          </p:nvPr>
        </p:nvSpPr>
        <p:spPr/>
        <p:txBody>
          <a:bodyPr/>
          <a:lstStyle/>
          <a:p>
            <a:r>
              <a:rPr lang="en-US"/>
              <a:t>Facebook Own Posts Table | BUSS - 19 of 26</a:t>
            </a:r>
          </a:p>
        </p:txBody>
      </p:sp>
      <p:graphicFrame>
        <p:nvGraphicFramePr>
          <p:cNvPr id="5" name="Table Placeholder 4">
            <a:extLst>
              <a:ext uri="{FF2B5EF4-FFF2-40B4-BE49-F238E27FC236}">
                <a16:creationId xmlns:a16="http://schemas.microsoft.com/office/drawing/2014/main" id="{82058467-DC71-4406-91E6-9FA37B648F46}"/>
              </a:ext>
            </a:extLst>
          </p:cNvPr>
          <p:cNvGraphicFramePr>
            <a:graphicFrameLocks noGrp="1"/>
          </p:cNvGraphicFramePr>
          <p:nvPr>
            <p:ph type="tbl" sz="quarter" idx="13"/>
            <p:extLst>
              <p:ext uri="{D42A27DB-BD31-4B8C-83A1-F6EECF244321}">
                <p14:modId xmlns:p14="http://schemas.microsoft.com/office/powerpoint/2010/main" val="993009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032345417"/>
                    </a:ext>
                  </a:extLst>
                </a:gridCol>
                <a:gridCol w="905255">
                  <a:extLst>
                    <a:ext uri="{9D8B030D-6E8A-4147-A177-3AD203B41FA5}">
                      <a16:colId xmlns:a16="http://schemas.microsoft.com/office/drawing/2014/main" val="3877315332"/>
                    </a:ext>
                  </a:extLst>
                </a:gridCol>
                <a:gridCol w="246888">
                  <a:extLst>
                    <a:ext uri="{9D8B030D-6E8A-4147-A177-3AD203B41FA5}">
                      <a16:colId xmlns:a16="http://schemas.microsoft.com/office/drawing/2014/main" val="1788435919"/>
                    </a:ext>
                  </a:extLst>
                </a:gridCol>
                <a:gridCol w="208280">
                  <a:extLst>
                    <a:ext uri="{9D8B030D-6E8A-4147-A177-3AD203B41FA5}">
                      <a16:colId xmlns:a16="http://schemas.microsoft.com/office/drawing/2014/main" val="3931065220"/>
                    </a:ext>
                  </a:extLst>
                </a:gridCol>
                <a:gridCol w="208280">
                  <a:extLst>
                    <a:ext uri="{9D8B030D-6E8A-4147-A177-3AD203B41FA5}">
                      <a16:colId xmlns:a16="http://schemas.microsoft.com/office/drawing/2014/main" val="1490122238"/>
                    </a:ext>
                  </a:extLst>
                </a:gridCol>
                <a:gridCol w="208280">
                  <a:extLst>
                    <a:ext uri="{9D8B030D-6E8A-4147-A177-3AD203B41FA5}">
                      <a16:colId xmlns:a16="http://schemas.microsoft.com/office/drawing/2014/main" val="4293294355"/>
                    </a:ext>
                  </a:extLst>
                </a:gridCol>
                <a:gridCol w="208280">
                  <a:extLst>
                    <a:ext uri="{9D8B030D-6E8A-4147-A177-3AD203B41FA5}">
                      <a16:colId xmlns:a16="http://schemas.microsoft.com/office/drawing/2014/main" val="3858311334"/>
                    </a:ext>
                  </a:extLst>
                </a:gridCol>
                <a:gridCol w="208280">
                  <a:extLst>
                    <a:ext uri="{9D8B030D-6E8A-4147-A177-3AD203B41FA5}">
                      <a16:colId xmlns:a16="http://schemas.microsoft.com/office/drawing/2014/main" val="979483425"/>
                    </a:ext>
                  </a:extLst>
                </a:gridCol>
                <a:gridCol w="208280">
                  <a:extLst>
                    <a:ext uri="{9D8B030D-6E8A-4147-A177-3AD203B41FA5}">
                      <a16:colId xmlns:a16="http://schemas.microsoft.com/office/drawing/2014/main" val="1654911676"/>
                    </a:ext>
                  </a:extLst>
                </a:gridCol>
                <a:gridCol w="208280">
                  <a:extLst>
                    <a:ext uri="{9D8B030D-6E8A-4147-A177-3AD203B41FA5}">
                      <a16:colId xmlns:a16="http://schemas.microsoft.com/office/drawing/2014/main" val="3640352436"/>
                    </a:ext>
                  </a:extLst>
                </a:gridCol>
                <a:gridCol w="208280">
                  <a:extLst>
                    <a:ext uri="{9D8B030D-6E8A-4147-A177-3AD203B41FA5}">
                      <a16:colId xmlns:a16="http://schemas.microsoft.com/office/drawing/2014/main" val="1960256928"/>
                    </a:ext>
                  </a:extLst>
                </a:gridCol>
                <a:gridCol w="208280">
                  <a:extLst>
                    <a:ext uri="{9D8B030D-6E8A-4147-A177-3AD203B41FA5}">
                      <a16:colId xmlns:a16="http://schemas.microsoft.com/office/drawing/2014/main" val="192357371"/>
                    </a:ext>
                  </a:extLst>
                </a:gridCol>
                <a:gridCol w="208280">
                  <a:extLst>
                    <a:ext uri="{9D8B030D-6E8A-4147-A177-3AD203B41FA5}">
                      <a16:colId xmlns:a16="http://schemas.microsoft.com/office/drawing/2014/main" val="3667761740"/>
                    </a:ext>
                  </a:extLst>
                </a:gridCol>
                <a:gridCol w="208280">
                  <a:extLst>
                    <a:ext uri="{9D8B030D-6E8A-4147-A177-3AD203B41FA5}">
                      <a16:colId xmlns:a16="http://schemas.microsoft.com/office/drawing/2014/main" val="1739633600"/>
                    </a:ext>
                  </a:extLst>
                </a:gridCol>
                <a:gridCol w="208280">
                  <a:extLst>
                    <a:ext uri="{9D8B030D-6E8A-4147-A177-3AD203B41FA5}">
                      <a16:colId xmlns:a16="http://schemas.microsoft.com/office/drawing/2014/main" val="1038372604"/>
                    </a:ext>
                  </a:extLst>
                </a:gridCol>
                <a:gridCol w="208280">
                  <a:extLst>
                    <a:ext uri="{9D8B030D-6E8A-4147-A177-3AD203B41FA5}">
                      <a16:colId xmlns:a16="http://schemas.microsoft.com/office/drawing/2014/main" val="2243469222"/>
                    </a:ext>
                  </a:extLst>
                </a:gridCol>
                <a:gridCol w="208280">
                  <a:extLst>
                    <a:ext uri="{9D8B030D-6E8A-4147-A177-3AD203B41FA5}">
                      <a16:colId xmlns:a16="http://schemas.microsoft.com/office/drawing/2014/main" val="1078069726"/>
                    </a:ext>
                  </a:extLst>
                </a:gridCol>
                <a:gridCol w="208280">
                  <a:extLst>
                    <a:ext uri="{9D8B030D-6E8A-4147-A177-3AD203B41FA5}">
                      <a16:colId xmlns:a16="http://schemas.microsoft.com/office/drawing/2014/main" val="1146079751"/>
                    </a:ext>
                  </a:extLst>
                </a:gridCol>
                <a:gridCol w="208280">
                  <a:extLst>
                    <a:ext uri="{9D8B030D-6E8A-4147-A177-3AD203B41FA5}">
                      <a16:colId xmlns:a16="http://schemas.microsoft.com/office/drawing/2014/main" val="284364820"/>
                    </a:ext>
                  </a:extLst>
                </a:gridCol>
                <a:gridCol w="208280">
                  <a:extLst>
                    <a:ext uri="{9D8B030D-6E8A-4147-A177-3AD203B41FA5}">
                      <a16:colId xmlns:a16="http://schemas.microsoft.com/office/drawing/2014/main" val="86794717"/>
                    </a:ext>
                  </a:extLst>
                </a:gridCol>
                <a:gridCol w="208280">
                  <a:extLst>
                    <a:ext uri="{9D8B030D-6E8A-4147-A177-3AD203B41FA5}">
                      <a16:colId xmlns:a16="http://schemas.microsoft.com/office/drawing/2014/main" val="1130732660"/>
                    </a:ext>
                  </a:extLst>
                </a:gridCol>
                <a:gridCol w="208280">
                  <a:extLst>
                    <a:ext uri="{9D8B030D-6E8A-4147-A177-3AD203B41FA5}">
                      <a16:colId xmlns:a16="http://schemas.microsoft.com/office/drawing/2014/main" val="3273619901"/>
                    </a:ext>
                  </a:extLst>
                </a:gridCol>
                <a:gridCol w="208280">
                  <a:extLst>
                    <a:ext uri="{9D8B030D-6E8A-4147-A177-3AD203B41FA5}">
                      <a16:colId xmlns:a16="http://schemas.microsoft.com/office/drawing/2014/main" val="4060003704"/>
                    </a:ext>
                  </a:extLst>
                </a:gridCol>
                <a:gridCol w="208280">
                  <a:extLst>
                    <a:ext uri="{9D8B030D-6E8A-4147-A177-3AD203B41FA5}">
                      <a16:colId xmlns:a16="http://schemas.microsoft.com/office/drawing/2014/main" val="3277781892"/>
                    </a:ext>
                  </a:extLst>
                </a:gridCol>
                <a:gridCol w="208280">
                  <a:extLst>
                    <a:ext uri="{9D8B030D-6E8A-4147-A177-3AD203B41FA5}">
                      <a16:colId xmlns:a16="http://schemas.microsoft.com/office/drawing/2014/main" val="2596797100"/>
                    </a:ext>
                  </a:extLst>
                </a:gridCol>
                <a:gridCol w="208280">
                  <a:extLst>
                    <a:ext uri="{9D8B030D-6E8A-4147-A177-3AD203B41FA5}">
                      <a16:colId xmlns:a16="http://schemas.microsoft.com/office/drawing/2014/main" val="2172186001"/>
                    </a:ext>
                  </a:extLst>
                </a:gridCol>
                <a:gridCol w="208280">
                  <a:extLst>
                    <a:ext uri="{9D8B030D-6E8A-4147-A177-3AD203B41FA5}">
                      <a16:colId xmlns:a16="http://schemas.microsoft.com/office/drawing/2014/main" val="3114861406"/>
                    </a:ext>
                  </a:extLst>
                </a:gridCol>
                <a:gridCol w="208280">
                  <a:extLst>
                    <a:ext uri="{9D8B030D-6E8A-4147-A177-3AD203B41FA5}">
                      <a16:colId xmlns:a16="http://schemas.microsoft.com/office/drawing/2014/main" val="2579084674"/>
                    </a:ext>
                  </a:extLst>
                </a:gridCol>
                <a:gridCol w="208280">
                  <a:extLst>
                    <a:ext uri="{9D8B030D-6E8A-4147-A177-3AD203B41FA5}">
                      <a16:colId xmlns:a16="http://schemas.microsoft.com/office/drawing/2014/main" val="199636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9856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- 2019-02-27 09:55:04 </a:t>
                      </a:r>
                      <a:r>
                        <a:rPr kumimoji="0" lang="en-US" sz="1000" b="0" i="0" u="none" strike="noStrike" kern="1200" cap="none" spc="0" normalizeH="0" baseline="0" noProof="0">
                          <a:ln>
                            <a:noFill/>
                          </a:ln>
                          <a:solidFill>
                            <a:prstClr val="black"/>
                          </a:solidFill>
                          <a:effectLst/>
                          <a:uLnTx/>
                          <a:uFillTx/>
                          <a:latin typeface="+mn-lt"/>
                          <a:ea typeface="+mn-ea"/>
                          <a:cs typeface="+mn-cs"/>
                        </a:rPr>
                        <a:t> 
 The use of rubber dates back to the Ancient Mesoamericans, as early as 1600 BC. It took almost 3500 years for rubber to become known in Western society. With the growing demand from the automotive industry, rubber compounding technology became increasingly more important for the rubber and elastomer industry. With precise temperature control, the ability to mix high proportions of filler and to inject liquid ingredients, the BUSS rubber compounding technology is ideal for a wide range of elastomers application fields. Even though, rubber has been known and utilized for more than 3600 years, we at BUSS are still constantly adapting and developing our compounding technology to optimally serve the elastomers market.
From the 05th to the 7th of March, our BUSS team welcomes customers, business partners and interested partners to explore the BUSS Kneader technology for rubber compounds at the Tire Technology Expo in Hamburg!
Find out more about rubber compounding at BUSS here: https://busscorp.com/industries/rubber-compounds/
#compounding #compound #compounder #rubber #rubbercompound #elastomer #elastomercompounding #tiretechnologyexpo #tireindustry #automotive #automotiveindustry #tires #waterproof #buss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https://scontent.xx.fbcdn.net/v/t1.0-9/s720x720/52850010_2219447984745253_6569377037302104064_o.jpg?_nc_cat=109&amp;_nc_ht=scontent.xx&amp;oh=b2a0a82ba0d79268c27bddcd429a56d1&amp;oe=5D59E87E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79992244"/>
                  </a:ext>
                </a:extLst>
              </a:tr>
            </a:tbl>
          </a:graphicData>
        </a:graphic>
      </p:graphicFrame>
      <p:sp>
        <p:nvSpPr>
          <p:cNvPr id="4" name="Text Placeholder 3">
            <a:extLst>
              <a:ext uri="{FF2B5EF4-FFF2-40B4-BE49-F238E27FC236}">
                <a16:creationId xmlns:a16="http://schemas.microsoft.com/office/drawing/2014/main" id="{FABC33A4-35DF-4E14-B90E-E7755DBB2761}"/>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456866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5F086-54B8-4A54-B5C8-1F7568CDA78F}"/>
              </a:ext>
            </a:extLst>
          </p:cNvPr>
          <p:cNvSpPr>
            <a:spLocks noGrp="1"/>
          </p:cNvSpPr>
          <p:nvPr>
            <p:ph type="title"/>
          </p:nvPr>
        </p:nvSpPr>
        <p:spPr/>
        <p:txBody>
          <a:bodyPr/>
          <a:lstStyle/>
          <a:p>
            <a:r>
              <a:rPr lang="en-US"/>
              <a:t>Facebook Own Posts Table | BUSS - 20 of 26</a:t>
            </a:r>
          </a:p>
        </p:txBody>
      </p:sp>
      <p:graphicFrame>
        <p:nvGraphicFramePr>
          <p:cNvPr id="5" name="Table Placeholder 4">
            <a:extLst>
              <a:ext uri="{FF2B5EF4-FFF2-40B4-BE49-F238E27FC236}">
                <a16:creationId xmlns:a16="http://schemas.microsoft.com/office/drawing/2014/main" id="{2F333949-CDD5-4229-B8EC-4C3832D07DD9}"/>
              </a:ext>
            </a:extLst>
          </p:cNvPr>
          <p:cNvGraphicFramePr>
            <a:graphicFrameLocks noGrp="1"/>
          </p:cNvGraphicFramePr>
          <p:nvPr>
            <p:ph type="tbl" sz="quarter" idx="13"/>
            <p:extLst>
              <p:ext uri="{D42A27DB-BD31-4B8C-83A1-F6EECF244321}">
                <p14:modId xmlns:p14="http://schemas.microsoft.com/office/powerpoint/2010/main" val="108011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60824799"/>
                    </a:ext>
                  </a:extLst>
                </a:gridCol>
                <a:gridCol w="905255">
                  <a:extLst>
                    <a:ext uri="{9D8B030D-6E8A-4147-A177-3AD203B41FA5}">
                      <a16:colId xmlns:a16="http://schemas.microsoft.com/office/drawing/2014/main" val="2145944784"/>
                    </a:ext>
                  </a:extLst>
                </a:gridCol>
                <a:gridCol w="246888">
                  <a:extLst>
                    <a:ext uri="{9D8B030D-6E8A-4147-A177-3AD203B41FA5}">
                      <a16:colId xmlns:a16="http://schemas.microsoft.com/office/drawing/2014/main" val="3894574800"/>
                    </a:ext>
                  </a:extLst>
                </a:gridCol>
                <a:gridCol w="208280">
                  <a:extLst>
                    <a:ext uri="{9D8B030D-6E8A-4147-A177-3AD203B41FA5}">
                      <a16:colId xmlns:a16="http://schemas.microsoft.com/office/drawing/2014/main" val="1841525936"/>
                    </a:ext>
                  </a:extLst>
                </a:gridCol>
                <a:gridCol w="208280">
                  <a:extLst>
                    <a:ext uri="{9D8B030D-6E8A-4147-A177-3AD203B41FA5}">
                      <a16:colId xmlns:a16="http://schemas.microsoft.com/office/drawing/2014/main" val="104113835"/>
                    </a:ext>
                  </a:extLst>
                </a:gridCol>
                <a:gridCol w="208280">
                  <a:extLst>
                    <a:ext uri="{9D8B030D-6E8A-4147-A177-3AD203B41FA5}">
                      <a16:colId xmlns:a16="http://schemas.microsoft.com/office/drawing/2014/main" val="2688957940"/>
                    </a:ext>
                  </a:extLst>
                </a:gridCol>
                <a:gridCol w="208280">
                  <a:extLst>
                    <a:ext uri="{9D8B030D-6E8A-4147-A177-3AD203B41FA5}">
                      <a16:colId xmlns:a16="http://schemas.microsoft.com/office/drawing/2014/main" val="150956240"/>
                    </a:ext>
                  </a:extLst>
                </a:gridCol>
                <a:gridCol w="208280">
                  <a:extLst>
                    <a:ext uri="{9D8B030D-6E8A-4147-A177-3AD203B41FA5}">
                      <a16:colId xmlns:a16="http://schemas.microsoft.com/office/drawing/2014/main" val="1201764144"/>
                    </a:ext>
                  </a:extLst>
                </a:gridCol>
                <a:gridCol w="208280">
                  <a:extLst>
                    <a:ext uri="{9D8B030D-6E8A-4147-A177-3AD203B41FA5}">
                      <a16:colId xmlns:a16="http://schemas.microsoft.com/office/drawing/2014/main" val="2543138389"/>
                    </a:ext>
                  </a:extLst>
                </a:gridCol>
                <a:gridCol w="208280">
                  <a:extLst>
                    <a:ext uri="{9D8B030D-6E8A-4147-A177-3AD203B41FA5}">
                      <a16:colId xmlns:a16="http://schemas.microsoft.com/office/drawing/2014/main" val="4121336179"/>
                    </a:ext>
                  </a:extLst>
                </a:gridCol>
                <a:gridCol w="208280">
                  <a:extLst>
                    <a:ext uri="{9D8B030D-6E8A-4147-A177-3AD203B41FA5}">
                      <a16:colId xmlns:a16="http://schemas.microsoft.com/office/drawing/2014/main" val="1085798625"/>
                    </a:ext>
                  </a:extLst>
                </a:gridCol>
                <a:gridCol w="208280">
                  <a:extLst>
                    <a:ext uri="{9D8B030D-6E8A-4147-A177-3AD203B41FA5}">
                      <a16:colId xmlns:a16="http://schemas.microsoft.com/office/drawing/2014/main" val="564340571"/>
                    </a:ext>
                  </a:extLst>
                </a:gridCol>
                <a:gridCol w="208280">
                  <a:extLst>
                    <a:ext uri="{9D8B030D-6E8A-4147-A177-3AD203B41FA5}">
                      <a16:colId xmlns:a16="http://schemas.microsoft.com/office/drawing/2014/main" val="3090818211"/>
                    </a:ext>
                  </a:extLst>
                </a:gridCol>
                <a:gridCol w="208280">
                  <a:extLst>
                    <a:ext uri="{9D8B030D-6E8A-4147-A177-3AD203B41FA5}">
                      <a16:colId xmlns:a16="http://schemas.microsoft.com/office/drawing/2014/main" val="3532498331"/>
                    </a:ext>
                  </a:extLst>
                </a:gridCol>
                <a:gridCol w="208280">
                  <a:extLst>
                    <a:ext uri="{9D8B030D-6E8A-4147-A177-3AD203B41FA5}">
                      <a16:colId xmlns:a16="http://schemas.microsoft.com/office/drawing/2014/main" val="241591819"/>
                    </a:ext>
                  </a:extLst>
                </a:gridCol>
                <a:gridCol w="208280">
                  <a:extLst>
                    <a:ext uri="{9D8B030D-6E8A-4147-A177-3AD203B41FA5}">
                      <a16:colId xmlns:a16="http://schemas.microsoft.com/office/drawing/2014/main" val="2206700548"/>
                    </a:ext>
                  </a:extLst>
                </a:gridCol>
                <a:gridCol w="208280">
                  <a:extLst>
                    <a:ext uri="{9D8B030D-6E8A-4147-A177-3AD203B41FA5}">
                      <a16:colId xmlns:a16="http://schemas.microsoft.com/office/drawing/2014/main" val="1541591223"/>
                    </a:ext>
                  </a:extLst>
                </a:gridCol>
                <a:gridCol w="208280">
                  <a:extLst>
                    <a:ext uri="{9D8B030D-6E8A-4147-A177-3AD203B41FA5}">
                      <a16:colId xmlns:a16="http://schemas.microsoft.com/office/drawing/2014/main" val="3728177431"/>
                    </a:ext>
                  </a:extLst>
                </a:gridCol>
                <a:gridCol w="208280">
                  <a:extLst>
                    <a:ext uri="{9D8B030D-6E8A-4147-A177-3AD203B41FA5}">
                      <a16:colId xmlns:a16="http://schemas.microsoft.com/office/drawing/2014/main" val="2466270671"/>
                    </a:ext>
                  </a:extLst>
                </a:gridCol>
                <a:gridCol w="208280">
                  <a:extLst>
                    <a:ext uri="{9D8B030D-6E8A-4147-A177-3AD203B41FA5}">
                      <a16:colId xmlns:a16="http://schemas.microsoft.com/office/drawing/2014/main" val="88325259"/>
                    </a:ext>
                  </a:extLst>
                </a:gridCol>
                <a:gridCol w="208280">
                  <a:extLst>
                    <a:ext uri="{9D8B030D-6E8A-4147-A177-3AD203B41FA5}">
                      <a16:colId xmlns:a16="http://schemas.microsoft.com/office/drawing/2014/main" val="1735514846"/>
                    </a:ext>
                  </a:extLst>
                </a:gridCol>
                <a:gridCol w="208280">
                  <a:extLst>
                    <a:ext uri="{9D8B030D-6E8A-4147-A177-3AD203B41FA5}">
                      <a16:colId xmlns:a16="http://schemas.microsoft.com/office/drawing/2014/main" val="2585058059"/>
                    </a:ext>
                  </a:extLst>
                </a:gridCol>
                <a:gridCol w="208280">
                  <a:extLst>
                    <a:ext uri="{9D8B030D-6E8A-4147-A177-3AD203B41FA5}">
                      <a16:colId xmlns:a16="http://schemas.microsoft.com/office/drawing/2014/main" val="652870397"/>
                    </a:ext>
                  </a:extLst>
                </a:gridCol>
                <a:gridCol w="208280">
                  <a:extLst>
                    <a:ext uri="{9D8B030D-6E8A-4147-A177-3AD203B41FA5}">
                      <a16:colId xmlns:a16="http://schemas.microsoft.com/office/drawing/2014/main" val="1649985084"/>
                    </a:ext>
                  </a:extLst>
                </a:gridCol>
                <a:gridCol w="208280">
                  <a:extLst>
                    <a:ext uri="{9D8B030D-6E8A-4147-A177-3AD203B41FA5}">
                      <a16:colId xmlns:a16="http://schemas.microsoft.com/office/drawing/2014/main" val="3668853522"/>
                    </a:ext>
                  </a:extLst>
                </a:gridCol>
                <a:gridCol w="208280">
                  <a:extLst>
                    <a:ext uri="{9D8B030D-6E8A-4147-A177-3AD203B41FA5}">
                      <a16:colId xmlns:a16="http://schemas.microsoft.com/office/drawing/2014/main" val="2776768790"/>
                    </a:ext>
                  </a:extLst>
                </a:gridCol>
                <a:gridCol w="208280">
                  <a:extLst>
                    <a:ext uri="{9D8B030D-6E8A-4147-A177-3AD203B41FA5}">
                      <a16:colId xmlns:a16="http://schemas.microsoft.com/office/drawing/2014/main" val="1070264862"/>
                    </a:ext>
                  </a:extLst>
                </a:gridCol>
                <a:gridCol w="208280">
                  <a:extLst>
                    <a:ext uri="{9D8B030D-6E8A-4147-A177-3AD203B41FA5}">
                      <a16:colId xmlns:a16="http://schemas.microsoft.com/office/drawing/2014/main" val="148067360"/>
                    </a:ext>
                  </a:extLst>
                </a:gridCol>
                <a:gridCol w="208280">
                  <a:extLst>
                    <a:ext uri="{9D8B030D-6E8A-4147-A177-3AD203B41FA5}">
                      <a16:colId xmlns:a16="http://schemas.microsoft.com/office/drawing/2014/main" val="3423227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7106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- 2019-02-20 10:39:04 </a:t>
                      </a:r>
                      <a:r>
                        <a:rPr kumimoji="0" lang="en-US" sz="1000" b="0" i="0" u="none" strike="noStrike" kern="1200" cap="none" spc="0" normalizeH="0" baseline="0" noProof="0">
                          <a:ln>
                            <a:noFill/>
                          </a:ln>
                          <a:solidFill>
                            <a:prstClr val="black"/>
                          </a:solidFill>
                          <a:effectLst/>
                          <a:uLnTx/>
                          <a:uFillTx/>
                          <a:latin typeface="+mn-lt"/>
                          <a:ea typeface="+mn-ea"/>
                          <a:cs typeface="+mn-cs"/>
                        </a:rPr>
                        <a:t> 
 It’s a well-known fact that a company is only as good as its people. Active around the globe, with high standards in engineering, quality and service, BUSS needs open-minded, competent employees. Furthermore, working at BUSS comes with great opportunities. We are steadily growing on an international scale. Learn more about working at BUSS from Dr. Philip Nising, CEO and President of BUSS:
#compounding #compound #compounder #working #employees #company #buss #compeo #international #china #asia
More about working at BUSS here: https://busscorp.com/about-us/careers/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https://scontent.xx.fbcdn.net/v/t15.13418-10/s720x720/52250970_304085000308240_452641711357689856_n.jpg?_nc_cat=109&amp;_nc_ht=scontent.xx&amp;oh=c963aa3a5f728773a69fa185a4b9b0b5&amp;oe=5D687155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1170308"/>
                  </a:ext>
                </a:extLst>
              </a:tr>
            </a:tbl>
          </a:graphicData>
        </a:graphic>
      </p:graphicFrame>
      <p:sp>
        <p:nvSpPr>
          <p:cNvPr id="4" name="Text Placeholder 3">
            <a:extLst>
              <a:ext uri="{FF2B5EF4-FFF2-40B4-BE49-F238E27FC236}">
                <a16:creationId xmlns:a16="http://schemas.microsoft.com/office/drawing/2014/main" id="{36ACE56B-97FE-41D6-B0A5-9B48C6D72162}"/>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77441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765A-8963-4734-A6D3-50EACE91B459}"/>
              </a:ext>
            </a:extLst>
          </p:cNvPr>
          <p:cNvSpPr>
            <a:spLocks noGrp="1"/>
          </p:cNvSpPr>
          <p:nvPr>
            <p:ph type="title"/>
          </p:nvPr>
        </p:nvSpPr>
        <p:spPr/>
        <p:txBody>
          <a:bodyPr/>
          <a:lstStyle/>
          <a:p>
            <a:r>
              <a:rPr lang="en-US"/>
              <a:t>Facebook Own Posts Table | BUSS - 21 of 26</a:t>
            </a:r>
          </a:p>
        </p:txBody>
      </p:sp>
      <p:graphicFrame>
        <p:nvGraphicFramePr>
          <p:cNvPr id="5" name="Table Placeholder 4">
            <a:extLst>
              <a:ext uri="{FF2B5EF4-FFF2-40B4-BE49-F238E27FC236}">
                <a16:creationId xmlns:a16="http://schemas.microsoft.com/office/drawing/2014/main" id="{839B7ABD-6CCC-42EE-974E-E18AF02DC2F6}"/>
              </a:ext>
            </a:extLst>
          </p:cNvPr>
          <p:cNvGraphicFramePr>
            <a:graphicFrameLocks noGrp="1"/>
          </p:cNvGraphicFramePr>
          <p:nvPr>
            <p:ph type="tbl" sz="quarter" idx="13"/>
            <p:extLst>
              <p:ext uri="{D42A27DB-BD31-4B8C-83A1-F6EECF244321}">
                <p14:modId xmlns:p14="http://schemas.microsoft.com/office/powerpoint/2010/main" val="2633513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770819532"/>
                    </a:ext>
                  </a:extLst>
                </a:gridCol>
                <a:gridCol w="905255">
                  <a:extLst>
                    <a:ext uri="{9D8B030D-6E8A-4147-A177-3AD203B41FA5}">
                      <a16:colId xmlns:a16="http://schemas.microsoft.com/office/drawing/2014/main" val="2623681170"/>
                    </a:ext>
                  </a:extLst>
                </a:gridCol>
                <a:gridCol w="246888">
                  <a:extLst>
                    <a:ext uri="{9D8B030D-6E8A-4147-A177-3AD203B41FA5}">
                      <a16:colId xmlns:a16="http://schemas.microsoft.com/office/drawing/2014/main" val="3690542815"/>
                    </a:ext>
                  </a:extLst>
                </a:gridCol>
                <a:gridCol w="208280">
                  <a:extLst>
                    <a:ext uri="{9D8B030D-6E8A-4147-A177-3AD203B41FA5}">
                      <a16:colId xmlns:a16="http://schemas.microsoft.com/office/drawing/2014/main" val="4082360470"/>
                    </a:ext>
                  </a:extLst>
                </a:gridCol>
                <a:gridCol w="208280">
                  <a:extLst>
                    <a:ext uri="{9D8B030D-6E8A-4147-A177-3AD203B41FA5}">
                      <a16:colId xmlns:a16="http://schemas.microsoft.com/office/drawing/2014/main" val="387928682"/>
                    </a:ext>
                  </a:extLst>
                </a:gridCol>
                <a:gridCol w="208280">
                  <a:extLst>
                    <a:ext uri="{9D8B030D-6E8A-4147-A177-3AD203B41FA5}">
                      <a16:colId xmlns:a16="http://schemas.microsoft.com/office/drawing/2014/main" val="4132020918"/>
                    </a:ext>
                  </a:extLst>
                </a:gridCol>
                <a:gridCol w="208280">
                  <a:extLst>
                    <a:ext uri="{9D8B030D-6E8A-4147-A177-3AD203B41FA5}">
                      <a16:colId xmlns:a16="http://schemas.microsoft.com/office/drawing/2014/main" val="3172819366"/>
                    </a:ext>
                  </a:extLst>
                </a:gridCol>
                <a:gridCol w="208280">
                  <a:extLst>
                    <a:ext uri="{9D8B030D-6E8A-4147-A177-3AD203B41FA5}">
                      <a16:colId xmlns:a16="http://schemas.microsoft.com/office/drawing/2014/main" val="4085078988"/>
                    </a:ext>
                  </a:extLst>
                </a:gridCol>
                <a:gridCol w="208280">
                  <a:extLst>
                    <a:ext uri="{9D8B030D-6E8A-4147-A177-3AD203B41FA5}">
                      <a16:colId xmlns:a16="http://schemas.microsoft.com/office/drawing/2014/main" val="788405296"/>
                    </a:ext>
                  </a:extLst>
                </a:gridCol>
                <a:gridCol w="208280">
                  <a:extLst>
                    <a:ext uri="{9D8B030D-6E8A-4147-A177-3AD203B41FA5}">
                      <a16:colId xmlns:a16="http://schemas.microsoft.com/office/drawing/2014/main" val="2691474403"/>
                    </a:ext>
                  </a:extLst>
                </a:gridCol>
                <a:gridCol w="208280">
                  <a:extLst>
                    <a:ext uri="{9D8B030D-6E8A-4147-A177-3AD203B41FA5}">
                      <a16:colId xmlns:a16="http://schemas.microsoft.com/office/drawing/2014/main" val="1569072507"/>
                    </a:ext>
                  </a:extLst>
                </a:gridCol>
                <a:gridCol w="208280">
                  <a:extLst>
                    <a:ext uri="{9D8B030D-6E8A-4147-A177-3AD203B41FA5}">
                      <a16:colId xmlns:a16="http://schemas.microsoft.com/office/drawing/2014/main" val="2985652216"/>
                    </a:ext>
                  </a:extLst>
                </a:gridCol>
                <a:gridCol w="208280">
                  <a:extLst>
                    <a:ext uri="{9D8B030D-6E8A-4147-A177-3AD203B41FA5}">
                      <a16:colId xmlns:a16="http://schemas.microsoft.com/office/drawing/2014/main" val="2041086992"/>
                    </a:ext>
                  </a:extLst>
                </a:gridCol>
                <a:gridCol w="208280">
                  <a:extLst>
                    <a:ext uri="{9D8B030D-6E8A-4147-A177-3AD203B41FA5}">
                      <a16:colId xmlns:a16="http://schemas.microsoft.com/office/drawing/2014/main" val="2899689914"/>
                    </a:ext>
                  </a:extLst>
                </a:gridCol>
                <a:gridCol w="208280">
                  <a:extLst>
                    <a:ext uri="{9D8B030D-6E8A-4147-A177-3AD203B41FA5}">
                      <a16:colId xmlns:a16="http://schemas.microsoft.com/office/drawing/2014/main" val="3431534696"/>
                    </a:ext>
                  </a:extLst>
                </a:gridCol>
                <a:gridCol w="208280">
                  <a:extLst>
                    <a:ext uri="{9D8B030D-6E8A-4147-A177-3AD203B41FA5}">
                      <a16:colId xmlns:a16="http://schemas.microsoft.com/office/drawing/2014/main" val="3213359853"/>
                    </a:ext>
                  </a:extLst>
                </a:gridCol>
                <a:gridCol w="208280">
                  <a:extLst>
                    <a:ext uri="{9D8B030D-6E8A-4147-A177-3AD203B41FA5}">
                      <a16:colId xmlns:a16="http://schemas.microsoft.com/office/drawing/2014/main" val="1155182375"/>
                    </a:ext>
                  </a:extLst>
                </a:gridCol>
                <a:gridCol w="208280">
                  <a:extLst>
                    <a:ext uri="{9D8B030D-6E8A-4147-A177-3AD203B41FA5}">
                      <a16:colId xmlns:a16="http://schemas.microsoft.com/office/drawing/2014/main" val="174614489"/>
                    </a:ext>
                  </a:extLst>
                </a:gridCol>
                <a:gridCol w="208280">
                  <a:extLst>
                    <a:ext uri="{9D8B030D-6E8A-4147-A177-3AD203B41FA5}">
                      <a16:colId xmlns:a16="http://schemas.microsoft.com/office/drawing/2014/main" val="2356542760"/>
                    </a:ext>
                  </a:extLst>
                </a:gridCol>
                <a:gridCol w="208280">
                  <a:extLst>
                    <a:ext uri="{9D8B030D-6E8A-4147-A177-3AD203B41FA5}">
                      <a16:colId xmlns:a16="http://schemas.microsoft.com/office/drawing/2014/main" val="4143134481"/>
                    </a:ext>
                  </a:extLst>
                </a:gridCol>
                <a:gridCol w="208280">
                  <a:extLst>
                    <a:ext uri="{9D8B030D-6E8A-4147-A177-3AD203B41FA5}">
                      <a16:colId xmlns:a16="http://schemas.microsoft.com/office/drawing/2014/main" val="2807781646"/>
                    </a:ext>
                  </a:extLst>
                </a:gridCol>
                <a:gridCol w="208280">
                  <a:extLst>
                    <a:ext uri="{9D8B030D-6E8A-4147-A177-3AD203B41FA5}">
                      <a16:colId xmlns:a16="http://schemas.microsoft.com/office/drawing/2014/main" val="3199945791"/>
                    </a:ext>
                  </a:extLst>
                </a:gridCol>
                <a:gridCol w="208280">
                  <a:extLst>
                    <a:ext uri="{9D8B030D-6E8A-4147-A177-3AD203B41FA5}">
                      <a16:colId xmlns:a16="http://schemas.microsoft.com/office/drawing/2014/main" val="2531277183"/>
                    </a:ext>
                  </a:extLst>
                </a:gridCol>
                <a:gridCol w="208280">
                  <a:extLst>
                    <a:ext uri="{9D8B030D-6E8A-4147-A177-3AD203B41FA5}">
                      <a16:colId xmlns:a16="http://schemas.microsoft.com/office/drawing/2014/main" val="2476988007"/>
                    </a:ext>
                  </a:extLst>
                </a:gridCol>
                <a:gridCol w="208280">
                  <a:extLst>
                    <a:ext uri="{9D8B030D-6E8A-4147-A177-3AD203B41FA5}">
                      <a16:colId xmlns:a16="http://schemas.microsoft.com/office/drawing/2014/main" val="587923454"/>
                    </a:ext>
                  </a:extLst>
                </a:gridCol>
                <a:gridCol w="208280">
                  <a:extLst>
                    <a:ext uri="{9D8B030D-6E8A-4147-A177-3AD203B41FA5}">
                      <a16:colId xmlns:a16="http://schemas.microsoft.com/office/drawing/2014/main" val="2396158421"/>
                    </a:ext>
                  </a:extLst>
                </a:gridCol>
                <a:gridCol w="208280">
                  <a:extLst>
                    <a:ext uri="{9D8B030D-6E8A-4147-A177-3AD203B41FA5}">
                      <a16:colId xmlns:a16="http://schemas.microsoft.com/office/drawing/2014/main" val="554441610"/>
                    </a:ext>
                  </a:extLst>
                </a:gridCol>
                <a:gridCol w="208280">
                  <a:extLst>
                    <a:ext uri="{9D8B030D-6E8A-4147-A177-3AD203B41FA5}">
                      <a16:colId xmlns:a16="http://schemas.microsoft.com/office/drawing/2014/main" val="1722662893"/>
                    </a:ext>
                  </a:extLst>
                </a:gridCol>
                <a:gridCol w="208280">
                  <a:extLst>
                    <a:ext uri="{9D8B030D-6E8A-4147-A177-3AD203B41FA5}">
                      <a16:colId xmlns:a16="http://schemas.microsoft.com/office/drawing/2014/main" val="2117872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1671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- 2019-02-15 08:21:53 </a:t>
                      </a:r>
                      <a:r>
                        <a:rPr kumimoji="0" lang="en-US" sz="1000" b="0" i="0" u="none" strike="noStrike" kern="1200" cap="none" spc="0" normalizeH="0" baseline="0" noProof="0">
                          <a:ln>
                            <a:noFill/>
                          </a:ln>
                          <a:solidFill>
                            <a:prstClr val="black"/>
                          </a:solidFill>
                          <a:effectLst/>
                          <a:uLnTx/>
                          <a:uFillTx/>
                          <a:latin typeface="+mn-lt"/>
                          <a:ea typeface="+mn-ea"/>
                          <a:cs typeface="+mn-cs"/>
                        </a:rPr>
                        <a:t> 
 Good durability and tensile strength, high impact and fire resistance … what sounds like a description of a Marvel superhero is actually a list of requirements for polyamide compounds. In some industries, like construction, automotive and industrial applications, these plastics are exposed to aggressive chemicals and demanding environments. Compounding powerful plastics like polyamides ultimately brings a long list of intricate requirements. From gentle energy input, perfectly distributed fillers and flame retardants to maintaining high dwell times in the respective process zones at all times, it’s not a trivial task for a standard compounder! Luckily, BUSS has perfected its continuous Kneader technology and created its own superhero with the new compounder generation COMPEO!
Find out more about polyamide compounding at BUSS here: https://busscorp.com/industries/engineering-plastics/polyamide-compounds/
#compounding #compounds #polyamide #plastics #polymers #compeo #cokneader #automotive #construction #industrialapplications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https://scontent.xx.fbcdn.net/v/t1.0-9/s720x720/52333380_2200187873337931_6882192158443438080_o.jpg?_nc_cat=108&amp;_nc_ht=scontent.xx&amp;oh=25d217d99dfa5182e862601d04b25e67&amp;oe=5D59B6DE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55334995"/>
                  </a:ext>
                </a:extLst>
              </a:tr>
            </a:tbl>
          </a:graphicData>
        </a:graphic>
      </p:graphicFrame>
      <p:sp>
        <p:nvSpPr>
          <p:cNvPr id="4" name="Text Placeholder 3">
            <a:extLst>
              <a:ext uri="{FF2B5EF4-FFF2-40B4-BE49-F238E27FC236}">
                <a16:creationId xmlns:a16="http://schemas.microsoft.com/office/drawing/2014/main" id="{5E9F1445-DD2E-4E52-AC57-AD0FBA520B5B}"/>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853417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2C65F-1614-4CB2-9D25-0A2CEBCFD410}"/>
              </a:ext>
            </a:extLst>
          </p:cNvPr>
          <p:cNvSpPr>
            <a:spLocks noGrp="1"/>
          </p:cNvSpPr>
          <p:nvPr>
            <p:ph type="title"/>
          </p:nvPr>
        </p:nvSpPr>
        <p:spPr/>
        <p:txBody>
          <a:bodyPr/>
          <a:lstStyle/>
          <a:p>
            <a:r>
              <a:rPr lang="en-US"/>
              <a:t>Facebook Own Posts Table | BUSS - 22 of 26</a:t>
            </a:r>
          </a:p>
        </p:txBody>
      </p:sp>
      <p:graphicFrame>
        <p:nvGraphicFramePr>
          <p:cNvPr id="5" name="Table Placeholder 4">
            <a:extLst>
              <a:ext uri="{FF2B5EF4-FFF2-40B4-BE49-F238E27FC236}">
                <a16:creationId xmlns:a16="http://schemas.microsoft.com/office/drawing/2014/main" id="{6D4B9D79-0934-4607-B374-74911D1FEABC}"/>
              </a:ext>
            </a:extLst>
          </p:cNvPr>
          <p:cNvGraphicFramePr>
            <a:graphicFrameLocks noGrp="1"/>
          </p:cNvGraphicFramePr>
          <p:nvPr>
            <p:ph type="tbl" sz="quarter" idx="13"/>
            <p:extLst>
              <p:ext uri="{D42A27DB-BD31-4B8C-83A1-F6EECF244321}">
                <p14:modId xmlns:p14="http://schemas.microsoft.com/office/powerpoint/2010/main" val="178008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509442174"/>
                    </a:ext>
                  </a:extLst>
                </a:gridCol>
                <a:gridCol w="905255">
                  <a:extLst>
                    <a:ext uri="{9D8B030D-6E8A-4147-A177-3AD203B41FA5}">
                      <a16:colId xmlns:a16="http://schemas.microsoft.com/office/drawing/2014/main" val="561594338"/>
                    </a:ext>
                  </a:extLst>
                </a:gridCol>
                <a:gridCol w="246888">
                  <a:extLst>
                    <a:ext uri="{9D8B030D-6E8A-4147-A177-3AD203B41FA5}">
                      <a16:colId xmlns:a16="http://schemas.microsoft.com/office/drawing/2014/main" val="645978478"/>
                    </a:ext>
                  </a:extLst>
                </a:gridCol>
                <a:gridCol w="208280">
                  <a:extLst>
                    <a:ext uri="{9D8B030D-6E8A-4147-A177-3AD203B41FA5}">
                      <a16:colId xmlns:a16="http://schemas.microsoft.com/office/drawing/2014/main" val="3467412432"/>
                    </a:ext>
                  </a:extLst>
                </a:gridCol>
                <a:gridCol w="208280">
                  <a:extLst>
                    <a:ext uri="{9D8B030D-6E8A-4147-A177-3AD203B41FA5}">
                      <a16:colId xmlns:a16="http://schemas.microsoft.com/office/drawing/2014/main" val="4064124172"/>
                    </a:ext>
                  </a:extLst>
                </a:gridCol>
                <a:gridCol w="208280">
                  <a:extLst>
                    <a:ext uri="{9D8B030D-6E8A-4147-A177-3AD203B41FA5}">
                      <a16:colId xmlns:a16="http://schemas.microsoft.com/office/drawing/2014/main" val="3699788781"/>
                    </a:ext>
                  </a:extLst>
                </a:gridCol>
                <a:gridCol w="208280">
                  <a:extLst>
                    <a:ext uri="{9D8B030D-6E8A-4147-A177-3AD203B41FA5}">
                      <a16:colId xmlns:a16="http://schemas.microsoft.com/office/drawing/2014/main" val="2714907499"/>
                    </a:ext>
                  </a:extLst>
                </a:gridCol>
                <a:gridCol w="208280">
                  <a:extLst>
                    <a:ext uri="{9D8B030D-6E8A-4147-A177-3AD203B41FA5}">
                      <a16:colId xmlns:a16="http://schemas.microsoft.com/office/drawing/2014/main" val="141391441"/>
                    </a:ext>
                  </a:extLst>
                </a:gridCol>
                <a:gridCol w="208280">
                  <a:extLst>
                    <a:ext uri="{9D8B030D-6E8A-4147-A177-3AD203B41FA5}">
                      <a16:colId xmlns:a16="http://schemas.microsoft.com/office/drawing/2014/main" val="4065609689"/>
                    </a:ext>
                  </a:extLst>
                </a:gridCol>
                <a:gridCol w="208280">
                  <a:extLst>
                    <a:ext uri="{9D8B030D-6E8A-4147-A177-3AD203B41FA5}">
                      <a16:colId xmlns:a16="http://schemas.microsoft.com/office/drawing/2014/main" val="2971802614"/>
                    </a:ext>
                  </a:extLst>
                </a:gridCol>
                <a:gridCol w="208280">
                  <a:extLst>
                    <a:ext uri="{9D8B030D-6E8A-4147-A177-3AD203B41FA5}">
                      <a16:colId xmlns:a16="http://schemas.microsoft.com/office/drawing/2014/main" val="3969486584"/>
                    </a:ext>
                  </a:extLst>
                </a:gridCol>
                <a:gridCol w="208280">
                  <a:extLst>
                    <a:ext uri="{9D8B030D-6E8A-4147-A177-3AD203B41FA5}">
                      <a16:colId xmlns:a16="http://schemas.microsoft.com/office/drawing/2014/main" val="3371056102"/>
                    </a:ext>
                  </a:extLst>
                </a:gridCol>
                <a:gridCol w="208280">
                  <a:extLst>
                    <a:ext uri="{9D8B030D-6E8A-4147-A177-3AD203B41FA5}">
                      <a16:colId xmlns:a16="http://schemas.microsoft.com/office/drawing/2014/main" val="1652351833"/>
                    </a:ext>
                  </a:extLst>
                </a:gridCol>
                <a:gridCol w="208280">
                  <a:extLst>
                    <a:ext uri="{9D8B030D-6E8A-4147-A177-3AD203B41FA5}">
                      <a16:colId xmlns:a16="http://schemas.microsoft.com/office/drawing/2014/main" val="3871749732"/>
                    </a:ext>
                  </a:extLst>
                </a:gridCol>
                <a:gridCol w="208280">
                  <a:extLst>
                    <a:ext uri="{9D8B030D-6E8A-4147-A177-3AD203B41FA5}">
                      <a16:colId xmlns:a16="http://schemas.microsoft.com/office/drawing/2014/main" val="1451231150"/>
                    </a:ext>
                  </a:extLst>
                </a:gridCol>
                <a:gridCol w="208280">
                  <a:extLst>
                    <a:ext uri="{9D8B030D-6E8A-4147-A177-3AD203B41FA5}">
                      <a16:colId xmlns:a16="http://schemas.microsoft.com/office/drawing/2014/main" val="3628505284"/>
                    </a:ext>
                  </a:extLst>
                </a:gridCol>
                <a:gridCol w="208280">
                  <a:extLst>
                    <a:ext uri="{9D8B030D-6E8A-4147-A177-3AD203B41FA5}">
                      <a16:colId xmlns:a16="http://schemas.microsoft.com/office/drawing/2014/main" val="501082186"/>
                    </a:ext>
                  </a:extLst>
                </a:gridCol>
                <a:gridCol w="208280">
                  <a:extLst>
                    <a:ext uri="{9D8B030D-6E8A-4147-A177-3AD203B41FA5}">
                      <a16:colId xmlns:a16="http://schemas.microsoft.com/office/drawing/2014/main" val="1720173510"/>
                    </a:ext>
                  </a:extLst>
                </a:gridCol>
                <a:gridCol w="208280">
                  <a:extLst>
                    <a:ext uri="{9D8B030D-6E8A-4147-A177-3AD203B41FA5}">
                      <a16:colId xmlns:a16="http://schemas.microsoft.com/office/drawing/2014/main" val="3844363362"/>
                    </a:ext>
                  </a:extLst>
                </a:gridCol>
                <a:gridCol w="208280">
                  <a:extLst>
                    <a:ext uri="{9D8B030D-6E8A-4147-A177-3AD203B41FA5}">
                      <a16:colId xmlns:a16="http://schemas.microsoft.com/office/drawing/2014/main" val="4053463226"/>
                    </a:ext>
                  </a:extLst>
                </a:gridCol>
                <a:gridCol w="208280">
                  <a:extLst>
                    <a:ext uri="{9D8B030D-6E8A-4147-A177-3AD203B41FA5}">
                      <a16:colId xmlns:a16="http://schemas.microsoft.com/office/drawing/2014/main" val="3226869315"/>
                    </a:ext>
                  </a:extLst>
                </a:gridCol>
                <a:gridCol w="208280">
                  <a:extLst>
                    <a:ext uri="{9D8B030D-6E8A-4147-A177-3AD203B41FA5}">
                      <a16:colId xmlns:a16="http://schemas.microsoft.com/office/drawing/2014/main" val="1588407300"/>
                    </a:ext>
                  </a:extLst>
                </a:gridCol>
                <a:gridCol w="208280">
                  <a:extLst>
                    <a:ext uri="{9D8B030D-6E8A-4147-A177-3AD203B41FA5}">
                      <a16:colId xmlns:a16="http://schemas.microsoft.com/office/drawing/2014/main" val="2509736976"/>
                    </a:ext>
                  </a:extLst>
                </a:gridCol>
                <a:gridCol w="208280">
                  <a:extLst>
                    <a:ext uri="{9D8B030D-6E8A-4147-A177-3AD203B41FA5}">
                      <a16:colId xmlns:a16="http://schemas.microsoft.com/office/drawing/2014/main" val="1300481089"/>
                    </a:ext>
                  </a:extLst>
                </a:gridCol>
                <a:gridCol w="208280">
                  <a:extLst>
                    <a:ext uri="{9D8B030D-6E8A-4147-A177-3AD203B41FA5}">
                      <a16:colId xmlns:a16="http://schemas.microsoft.com/office/drawing/2014/main" val="1541986101"/>
                    </a:ext>
                  </a:extLst>
                </a:gridCol>
                <a:gridCol w="208280">
                  <a:extLst>
                    <a:ext uri="{9D8B030D-6E8A-4147-A177-3AD203B41FA5}">
                      <a16:colId xmlns:a16="http://schemas.microsoft.com/office/drawing/2014/main" val="3446534824"/>
                    </a:ext>
                  </a:extLst>
                </a:gridCol>
                <a:gridCol w="208280">
                  <a:extLst>
                    <a:ext uri="{9D8B030D-6E8A-4147-A177-3AD203B41FA5}">
                      <a16:colId xmlns:a16="http://schemas.microsoft.com/office/drawing/2014/main" val="2050496683"/>
                    </a:ext>
                  </a:extLst>
                </a:gridCol>
                <a:gridCol w="208280">
                  <a:extLst>
                    <a:ext uri="{9D8B030D-6E8A-4147-A177-3AD203B41FA5}">
                      <a16:colId xmlns:a16="http://schemas.microsoft.com/office/drawing/2014/main" val="2360888522"/>
                    </a:ext>
                  </a:extLst>
                </a:gridCol>
                <a:gridCol w="208280">
                  <a:extLst>
                    <a:ext uri="{9D8B030D-6E8A-4147-A177-3AD203B41FA5}">
                      <a16:colId xmlns:a16="http://schemas.microsoft.com/office/drawing/2014/main" val="3117164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3973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- 2019-02-05 10:59:02 </a:t>
                      </a:r>
                      <a:r>
                        <a:rPr kumimoji="0" lang="en-US" sz="1000" b="0" i="0" u="none" strike="noStrike" kern="1200" cap="none" spc="0" normalizeH="0" baseline="0" noProof="0">
                          <a:ln>
                            <a:noFill/>
                          </a:ln>
                          <a:solidFill>
                            <a:prstClr val="black"/>
                          </a:solidFill>
                          <a:effectLst/>
                          <a:uLnTx/>
                          <a:uFillTx/>
                          <a:latin typeface="+mn-lt"/>
                          <a:ea typeface="+mn-ea"/>
                          <a:cs typeface="+mn-cs"/>
                        </a:rPr>
                        <a:t> 
 Our BUSS team in China is celebrating Chinese New Year today! The pig with its chubby face and big ears is a symbol of wealth and fortune in Chinese culture. Funnily enough, the pig also stands for wealth in Western culture... afterall, every child stores its pocket money in a piggy bank! In the spirit of crossing cultures, we wish everyone a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https://scontent.xx.fbcdn.net/v/t1.0-9/s720x720/51495640_2184005114956207_4870068751283781632_o.jpg?_nc_cat=102&amp;_nc_ht=scontent.xx&amp;oh=e22dc396e116918fd3df668653a0ce75&amp;oe=5D715D44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87623425"/>
                  </a:ext>
                </a:extLst>
              </a:tr>
            </a:tbl>
          </a:graphicData>
        </a:graphic>
      </p:graphicFrame>
      <p:sp>
        <p:nvSpPr>
          <p:cNvPr id="4" name="Text Placeholder 3">
            <a:extLst>
              <a:ext uri="{FF2B5EF4-FFF2-40B4-BE49-F238E27FC236}">
                <a16:creationId xmlns:a16="http://schemas.microsoft.com/office/drawing/2014/main" id="{C95ABD27-0318-4CBA-BED6-F52A9D71833B}"/>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371991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8179C-C1C6-4DE6-A9D9-C8A62C42916E}"/>
              </a:ext>
            </a:extLst>
          </p:cNvPr>
          <p:cNvSpPr>
            <a:spLocks noGrp="1"/>
          </p:cNvSpPr>
          <p:nvPr>
            <p:ph type="title"/>
          </p:nvPr>
        </p:nvSpPr>
        <p:spPr/>
        <p:txBody>
          <a:bodyPr/>
          <a:lstStyle/>
          <a:p>
            <a:r>
              <a:rPr lang="en-US"/>
              <a:t>Facebook Own Posts Table | BUSS - 23 of 26</a:t>
            </a:r>
          </a:p>
        </p:txBody>
      </p:sp>
      <p:graphicFrame>
        <p:nvGraphicFramePr>
          <p:cNvPr id="5" name="Table Placeholder 4">
            <a:extLst>
              <a:ext uri="{FF2B5EF4-FFF2-40B4-BE49-F238E27FC236}">
                <a16:creationId xmlns:a16="http://schemas.microsoft.com/office/drawing/2014/main" id="{8C273E3D-0051-4749-A594-DCAF4F220FB4}"/>
              </a:ext>
            </a:extLst>
          </p:cNvPr>
          <p:cNvGraphicFramePr>
            <a:graphicFrameLocks noGrp="1"/>
          </p:cNvGraphicFramePr>
          <p:nvPr>
            <p:ph type="tbl" sz="quarter" idx="13"/>
            <p:extLst>
              <p:ext uri="{D42A27DB-BD31-4B8C-83A1-F6EECF244321}">
                <p14:modId xmlns:p14="http://schemas.microsoft.com/office/powerpoint/2010/main" val="345276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82475231"/>
                    </a:ext>
                  </a:extLst>
                </a:gridCol>
                <a:gridCol w="905255">
                  <a:extLst>
                    <a:ext uri="{9D8B030D-6E8A-4147-A177-3AD203B41FA5}">
                      <a16:colId xmlns:a16="http://schemas.microsoft.com/office/drawing/2014/main" val="1453775339"/>
                    </a:ext>
                  </a:extLst>
                </a:gridCol>
                <a:gridCol w="246888">
                  <a:extLst>
                    <a:ext uri="{9D8B030D-6E8A-4147-A177-3AD203B41FA5}">
                      <a16:colId xmlns:a16="http://schemas.microsoft.com/office/drawing/2014/main" val="1144506649"/>
                    </a:ext>
                  </a:extLst>
                </a:gridCol>
                <a:gridCol w="208280">
                  <a:extLst>
                    <a:ext uri="{9D8B030D-6E8A-4147-A177-3AD203B41FA5}">
                      <a16:colId xmlns:a16="http://schemas.microsoft.com/office/drawing/2014/main" val="2924409373"/>
                    </a:ext>
                  </a:extLst>
                </a:gridCol>
                <a:gridCol w="208280">
                  <a:extLst>
                    <a:ext uri="{9D8B030D-6E8A-4147-A177-3AD203B41FA5}">
                      <a16:colId xmlns:a16="http://schemas.microsoft.com/office/drawing/2014/main" val="317081176"/>
                    </a:ext>
                  </a:extLst>
                </a:gridCol>
                <a:gridCol w="208280">
                  <a:extLst>
                    <a:ext uri="{9D8B030D-6E8A-4147-A177-3AD203B41FA5}">
                      <a16:colId xmlns:a16="http://schemas.microsoft.com/office/drawing/2014/main" val="3743417833"/>
                    </a:ext>
                  </a:extLst>
                </a:gridCol>
                <a:gridCol w="208280">
                  <a:extLst>
                    <a:ext uri="{9D8B030D-6E8A-4147-A177-3AD203B41FA5}">
                      <a16:colId xmlns:a16="http://schemas.microsoft.com/office/drawing/2014/main" val="611294518"/>
                    </a:ext>
                  </a:extLst>
                </a:gridCol>
                <a:gridCol w="208280">
                  <a:extLst>
                    <a:ext uri="{9D8B030D-6E8A-4147-A177-3AD203B41FA5}">
                      <a16:colId xmlns:a16="http://schemas.microsoft.com/office/drawing/2014/main" val="754034450"/>
                    </a:ext>
                  </a:extLst>
                </a:gridCol>
                <a:gridCol w="208280">
                  <a:extLst>
                    <a:ext uri="{9D8B030D-6E8A-4147-A177-3AD203B41FA5}">
                      <a16:colId xmlns:a16="http://schemas.microsoft.com/office/drawing/2014/main" val="3313543195"/>
                    </a:ext>
                  </a:extLst>
                </a:gridCol>
                <a:gridCol w="208280">
                  <a:extLst>
                    <a:ext uri="{9D8B030D-6E8A-4147-A177-3AD203B41FA5}">
                      <a16:colId xmlns:a16="http://schemas.microsoft.com/office/drawing/2014/main" val="3997125440"/>
                    </a:ext>
                  </a:extLst>
                </a:gridCol>
                <a:gridCol w="208280">
                  <a:extLst>
                    <a:ext uri="{9D8B030D-6E8A-4147-A177-3AD203B41FA5}">
                      <a16:colId xmlns:a16="http://schemas.microsoft.com/office/drawing/2014/main" val="2493820377"/>
                    </a:ext>
                  </a:extLst>
                </a:gridCol>
                <a:gridCol w="208280">
                  <a:extLst>
                    <a:ext uri="{9D8B030D-6E8A-4147-A177-3AD203B41FA5}">
                      <a16:colId xmlns:a16="http://schemas.microsoft.com/office/drawing/2014/main" val="1974071084"/>
                    </a:ext>
                  </a:extLst>
                </a:gridCol>
                <a:gridCol w="208280">
                  <a:extLst>
                    <a:ext uri="{9D8B030D-6E8A-4147-A177-3AD203B41FA5}">
                      <a16:colId xmlns:a16="http://schemas.microsoft.com/office/drawing/2014/main" val="1609758523"/>
                    </a:ext>
                  </a:extLst>
                </a:gridCol>
                <a:gridCol w="208280">
                  <a:extLst>
                    <a:ext uri="{9D8B030D-6E8A-4147-A177-3AD203B41FA5}">
                      <a16:colId xmlns:a16="http://schemas.microsoft.com/office/drawing/2014/main" val="3363276516"/>
                    </a:ext>
                  </a:extLst>
                </a:gridCol>
                <a:gridCol w="208280">
                  <a:extLst>
                    <a:ext uri="{9D8B030D-6E8A-4147-A177-3AD203B41FA5}">
                      <a16:colId xmlns:a16="http://schemas.microsoft.com/office/drawing/2014/main" val="2691484362"/>
                    </a:ext>
                  </a:extLst>
                </a:gridCol>
                <a:gridCol w="208280">
                  <a:extLst>
                    <a:ext uri="{9D8B030D-6E8A-4147-A177-3AD203B41FA5}">
                      <a16:colId xmlns:a16="http://schemas.microsoft.com/office/drawing/2014/main" val="4120048365"/>
                    </a:ext>
                  </a:extLst>
                </a:gridCol>
                <a:gridCol w="208280">
                  <a:extLst>
                    <a:ext uri="{9D8B030D-6E8A-4147-A177-3AD203B41FA5}">
                      <a16:colId xmlns:a16="http://schemas.microsoft.com/office/drawing/2014/main" val="3799861039"/>
                    </a:ext>
                  </a:extLst>
                </a:gridCol>
                <a:gridCol w="208280">
                  <a:extLst>
                    <a:ext uri="{9D8B030D-6E8A-4147-A177-3AD203B41FA5}">
                      <a16:colId xmlns:a16="http://schemas.microsoft.com/office/drawing/2014/main" val="2477352730"/>
                    </a:ext>
                  </a:extLst>
                </a:gridCol>
                <a:gridCol w="208280">
                  <a:extLst>
                    <a:ext uri="{9D8B030D-6E8A-4147-A177-3AD203B41FA5}">
                      <a16:colId xmlns:a16="http://schemas.microsoft.com/office/drawing/2014/main" val="4019378813"/>
                    </a:ext>
                  </a:extLst>
                </a:gridCol>
                <a:gridCol w="208280">
                  <a:extLst>
                    <a:ext uri="{9D8B030D-6E8A-4147-A177-3AD203B41FA5}">
                      <a16:colId xmlns:a16="http://schemas.microsoft.com/office/drawing/2014/main" val="550908156"/>
                    </a:ext>
                  </a:extLst>
                </a:gridCol>
                <a:gridCol w="208280">
                  <a:extLst>
                    <a:ext uri="{9D8B030D-6E8A-4147-A177-3AD203B41FA5}">
                      <a16:colId xmlns:a16="http://schemas.microsoft.com/office/drawing/2014/main" val="546504952"/>
                    </a:ext>
                  </a:extLst>
                </a:gridCol>
                <a:gridCol w="208280">
                  <a:extLst>
                    <a:ext uri="{9D8B030D-6E8A-4147-A177-3AD203B41FA5}">
                      <a16:colId xmlns:a16="http://schemas.microsoft.com/office/drawing/2014/main" val="3316450944"/>
                    </a:ext>
                  </a:extLst>
                </a:gridCol>
                <a:gridCol w="208280">
                  <a:extLst>
                    <a:ext uri="{9D8B030D-6E8A-4147-A177-3AD203B41FA5}">
                      <a16:colId xmlns:a16="http://schemas.microsoft.com/office/drawing/2014/main" val="2173823413"/>
                    </a:ext>
                  </a:extLst>
                </a:gridCol>
                <a:gridCol w="208280">
                  <a:extLst>
                    <a:ext uri="{9D8B030D-6E8A-4147-A177-3AD203B41FA5}">
                      <a16:colId xmlns:a16="http://schemas.microsoft.com/office/drawing/2014/main" val="518332333"/>
                    </a:ext>
                  </a:extLst>
                </a:gridCol>
                <a:gridCol w="208280">
                  <a:extLst>
                    <a:ext uri="{9D8B030D-6E8A-4147-A177-3AD203B41FA5}">
                      <a16:colId xmlns:a16="http://schemas.microsoft.com/office/drawing/2014/main" val="3823589377"/>
                    </a:ext>
                  </a:extLst>
                </a:gridCol>
                <a:gridCol w="208280">
                  <a:extLst>
                    <a:ext uri="{9D8B030D-6E8A-4147-A177-3AD203B41FA5}">
                      <a16:colId xmlns:a16="http://schemas.microsoft.com/office/drawing/2014/main" val="139716172"/>
                    </a:ext>
                  </a:extLst>
                </a:gridCol>
                <a:gridCol w="208280">
                  <a:extLst>
                    <a:ext uri="{9D8B030D-6E8A-4147-A177-3AD203B41FA5}">
                      <a16:colId xmlns:a16="http://schemas.microsoft.com/office/drawing/2014/main" val="2409898293"/>
                    </a:ext>
                  </a:extLst>
                </a:gridCol>
                <a:gridCol w="208280">
                  <a:extLst>
                    <a:ext uri="{9D8B030D-6E8A-4147-A177-3AD203B41FA5}">
                      <a16:colId xmlns:a16="http://schemas.microsoft.com/office/drawing/2014/main" val="3184084457"/>
                    </a:ext>
                  </a:extLst>
                </a:gridCol>
                <a:gridCol w="208280">
                  <a:extLst>
                    <a:ext uri="{9D8B030D-6E8A-4147-A177-3AD203B41FA5}">
                      <a16:colId xmlns:a16="http://schemas.microsoft.com/office/drawing/2014/main" val="11650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4499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- 2019-02-01 14:47:23 </a:t>
                      </a:r>
                      <a:r>
                        <a:rPr kumimoji="0" lang="en-US" sz="1000" b="0" i="0" u="none" strike="noStrike" kern="1200" cap="none" spc="0" normalizeH="0" baseline="0" noProof="0">
                          <a:ln>
                            <a:noFill/>
                          </a:ln>
                          <a:solidFill>
                            <a:prstClr val="black"/>
                          </a:solidFill>
                          <a:effectLst/>
                          <a:uLnTx/>
                          <a:uFillTx/>
                          <a:latin typeface="+mn-lt"/>
                          <a:ea typeface="+mn-ea"/>
                          <a:cs typeface="+mn-cs"/>
                        </a:rPr>
                        <a:t> 
 Russia in winter is not for everyone, but our BUSS team is having a great time at the Interplastica in Moscow. The leading trade fair for plastics and rubber in Russia and Eastern Europe is coming to an end today. And it has been quite busy during the last three days. All our major clients visited the BUSS stand to inform themselves about the new compounder generation COMPEO. Frank Knittel, our Head of Sales EMERA, reports of promising, high-quality discussions about our innovative COMPEO technology and all its benefits. The broad application range, its modularity, the discharge concept, an increased robustness, user-friendliness, the long service life, .... the visitors at our stand couldn’t decide which feature of COMPEO was the most convincing. Luckily, they don’t have to! 
The BUSS team says спасибо (“spasibo”) to everyone who stopped by! Have a safe trip home and enjoy the weekend!
Read more about the features and benefits of COMPEO here: https://busscorp.com/products/compeo/ 
#interplastica #moscow #russia #tradefair #compounding #compounder #compounds #plastics #elastomers
#rubber #compeo #cokneader #kneadertechnology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https://scontent.xx.fbcdn.net/v/t1.0-9/s720x720/51029411_2178357712187614_3312678592885817344_o.jpg?_nc_cat=108&amp;_nc_ht=scontent.xx&amp;oh=1b7cec58e96cf9ae1dc086cce1acdcac&amp;oe=5D699387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72951827"/>
                  </a:ext>
                </a:extLst>
              </a:tr>
            </a:tbl>
          </a:graphicData>
        </a:graphic>
      </p:graphicFrame>
      <p:sp>
        <p:nvSpPr>
          <p:cNvPr id="4" name="Text Placeholder 3">
            <a:extLst>
              <a:ext uri="{FF2B5EF4-FFF2-40B4-BE49-F238E27FC236}">
                <a16:creationId xmlns:a16="http://schemas.microsoft.com/office/drawing/2014/main" id="{BE17042A-5BC2-4A69-BF9F-7BA40739EEA9}"/>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669331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CB8D3-4BCC-4E6A-95A6-5A8B0C9175B1}"/>
              </a:ext>
            </a:extLst>
          </p:cNvPr>
          <p:cNvSpPr>
            <a:spLocks noGrp="1"/>
          </p:cNvSpPr>
          <p:nvPr>
            <p:ph type="title"/>
          </p:nvPr>
        </p:nvSpPr>
        <p:spPr/>
        <p:txBody>
          <a:bodyPr/>
          <a:lstStyle/>
          <a:p>
            <a:r>
              <a:rPr lang="en-US"/>
              <a:t>Facebook Own Posts Table | BUSS - 24 of 26</a:t>
            </a:r>
          </a:p>
        </p:txBody>
      </p:sp>
      <p:graphicFrame>
        <p:nvGraphicFramePr>
          <p:cNvPr id="5" name="Table Placeholder 4">
            <a:extLst>
              <a:ext uri="{FF2B5EF4-FFF2-40B4-BE49-F238E27FC236}">
                <a16:creationId xmlns:a16="http://schemas.microsoft.com/office/drawing/2014/main" id="{C7C0AFC6-D9A1-4152-96ED-069E437EE2CB}"/>
              </a:ext>
            </a:extLst>
          </p:cNvPr>
          <p:cNvGraphicFramePr>
            <a:graphicFrameLocks noGrp="1"/>
          </p:cNvGraphicFramePr>
          <p:nvPr>
            <p:ph type="tbl" sz="quarter" idx="13"/>
            <p:extLst>
              <p:ext uri="{D42A27DB-BD31-4B8C-83A1-F6EECF244321}">
                <p14:modId xmlns:p14="http://schemas.microsoft.com/office/powerpoint/2010/main" val="3727507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892218502"/>
                    </a:ext>
                  </a:extLst>
                </a:gridCol>
                <a:gridCol w="905255">
                  <a:extLst>
                    <a:ext uri="{9D8B030D-6E8A-4147-A177-3AD203B41FA5}">
                      <a16:colId xmlns:a16="http://schemas.microsoft.com/office/drawing/2014/main" val="4258073052"/>
                    </a:ext>
                  </a:extLst>
                </a:gridCol>
                <a:gridCol w="246888">
                  <a:extLst>
                    <a:ext uri="{9D8B030D-6E8A-4147-A177-3AD203B41FA5}">
                      <a16:colId xmlns:a16="http://schemas.microsoft.com/office/drawing/2014/main" val="966215514"/>
                    </a:ext>
                  </a:extLst>
                </a:gridCol>
                <a:gridCol w="208280">
                  <a:extLst>
                    <a:ext uri="{9D8B030D-6E8A-4147-A177-3AD203B41FA5}">
                      <a16:colId xmlns:a16="http://schemas.microsoft.com/office/drawing/2014/main" val="357798588"/>
                    </a:ext>
                  </a:extLst>
                </a:gridCol>
                <a:gridCol w="208280">
                  <a:extLst>
                    <a:ext uri="{9D8B030D-6E8A-4147-A177-3AD203B41FA5}">
                      <a16:colId xmlns:a16="http://schemas.microsoft.com/office/drawing/2014/main" val="1724377401"/>
                    </a:ext>
                  </a:extLst>
                </a:gridCol>
                <a:gridCol w="208280">
                  <a:extLst>
                    <a:ext uri="{9D8B030D-6E8A-4147-A177-3AD203B41FA5}">
                      <a16:colId xmlns:a16="http://schemas.microsoft.com/office/drawing/2014/main" val="714756936"/>
                    </a:ext>
                  </a:extLst>
                </a:gridCol>
                <a:gridCol w="208280">
                  <a:extLst>
                    <a:ext uri="{9D8B030D-6E8A-4147-A177-3AD203B41FA5}">
                      <a16:colId xmlns:a16="http://schemas.microsoft.com/office/drawing/2014/main" val="440761091"/>
                    </a:ext>
                  </a:extLst>
                </a:gridCol>
                <a:gridCol w="208280">
                  <a:extLst>
                    <a:ext uri="{9D8B030D-6E8A-4147-A177-3AD203B41FA5}">
                      <a16:colId xmlns:a16="http://schemas.microsoft.com/office/drawing/2014/main" val="440145968"/>
                    </a:ext>
                  </a:extLst>
                </a:gridCol>
                <a:gridCol w="208280">
                  <a:extLst>
                    <a:ext uri="{9D8B030D-6E8A-4147-A177-3AD203B41FA5}">
                      <a16:colId xmlns:a16="http://schemas.microsoft.com/office/drawing/2014/main" val="3698251285"/>
                    </a:ext>
                  </a:extLst>
                </a:gridCol>
                <a:gridCol w="208280">
                  <a:extLst>
                    <a:ext uri="{9D8B030D-6E8A-4147-A177-3AD203B41FA5}">
                      <a16:colId xmlns:a16="http://schemas.microsoft.com/office/drawing/2014/main" val="2488827775"/>
                    </a:ext>
                  </a:extLst>
                </a:gridCol>
                <a:gridCol w="208280">
                  <a:extLst>
                    <a:ext uri="{9D8B030D-6E8A-4147-A177-3AD203B41FA5}">
                      <a16:colId xmlns:a16="http://schemas.microsoft.com/office/drawing/2014/main" val="1701961795"/>
                    </a:ext>
                  </a:extLst>
                </a:gridCol>
                <a:gridCol w="208280">
                  <a:extLst>
                    <a:ext uri="{9D8B030D-6E8A-4147-A177-3AD203B41FA5}">
                      <a16:colId xmlns:a16="http://schemas.microsoft.com/office/drawing/2014/main" val="4194411091"/>
                    </a:ext>
                  </a:extLst>
                </a:gridCol>
                <a:gridCol w="208280">
                  <a:extLst>
                    <a:ext uri="{9D8B030D-6E8A-4147-A177-3AD203B41FA5}">
                      <a16:colId xmlns:a16="http://schemas.microsoft.com/office/drawing/2014/main" val="729298205"/>
                    </a:ext>
                  </a:extLst>
                </a:gridCol>
                <a:gridCol w="208280">
                  <a:extLst>
                    <a:ext uri="{9D8B030D-6E8A-4147-A177-3AD203B41FA5}">
                      <a16:colId xmlns:a16="http://schemas.microsoft.com/office/drawing/2014/main" val="3328601667"/>
                    </a:ext>
                  </a:extLst>
                </a:gridCol>
                <a:gridCol w="208280">
                  <a:extLst>
                    <a:ext uri="{9D8B030D-6E8A-4147-A177-3AD203B41FA5}">
                      <a16:colId xmlns:a16="http://schemas.microsoft.com/office/drawing/2014/main" val="979238679"/>
                    </a:ext>
                  </a:extLst>
                </a:gridCol>
                <a:gridCol w="208280">
                  <a:extLst>
                    <a:ext uri="{9D8B030D-6E8A-4147-A177-3AD203B41FA5}">
                      <a16:colId xmlns:a16="http://schemas.microsoft.com/office/drawing/2014/main" val="607298226"/>
                    </a:ext>
                  </a:extLst>
                </a:gridCol>
                <a:gridCol w="208280">
                  <a:extLst>
                    <a:ext uri="{9D8B030D-6E8A-4147-A177-3AD203B41FA5}">
                      <a16:colId xmlns:a16="http://schemas.microsoft.com/office/drawing/2014/main" val="1322441215"/>
                    </a:ext>
                  </a:extLst>
                </a:gridCol>
                <a:gridCol w="208280">
                  <a:extLst>
                    <a:ext uri="{9D8B030D-6E8A-4147-A177-3AD203B41FA5}">
                      <a16:colId xmlns:a16="http://schemas.microsoft.com/office/drawing/2014/main" val="3588825543"/>
                    </a:ext>
                  </a:extLst>
                </a:gridCol>
                <a:gridCol w="208280">
                  <a:extLst>
                    <a:ext uri="{9D8B030D-6E8A-4147-A177-3AD203B41FA5}">
                      <a16:colId xmlns:a16="http://schemas.microsoft.com/office/drawing/2014/main" val="3585163805"/>
                    </a:ext>
                  </a:extLst>
                </a:gridCol>
                <a:gridCol w="208280">
                  <a:extLst>
                    <a:ext uri="{9D8B030D-6E8A-4147-A177-3AD203B41FA5}">
                      <a16:colId xmlns:a16="http://schemas.microsoft.com/office/drawing/2014/main" val="2895243143"/>
                    </a:ext>
                  </a:extLst>
                </a:gridCol>
                <a:gridCol w="208280">
                  <a:extLst>
                    <a:ext uri="{9D8B030D-6E8A-4147-A177-3AD203B41FA5}">
                      <a16:colId xmlns:a16="http://schemas.microsoft.com/office/drawing/2014/main" val="641709178"/>
                    </a:ext>
                  </a:extLst>
                </a:gridCol>
                <a:gridCol w="208280">
                  <a:extLst>
                    <a:ext uri="{9D8B030D-6E8A-4147-A177-3AD203B41FA5}">
                      <a16:colId xmlns:a16="http://schemas.microsoft.com/office/drawing/2014/main" val="969192618"/>
                    </a:ext>
                  </a:extLst>
                </a:gridCol>
                <a:gridCol w="208280">
                  <a:extLst>
                    <a:ext uri="{9D8B030D-6E8A-4147-A177-3AD203B41FA5}">
                      <a16:colId xmlns:a16="http://schemas.microsoft.com/office/drawing/2014/main" val="3512485559"/>
                    </a:ext>
                  </a:extLst>
                </a:gridCol>
                <a:gridCol w="208280">
                  <a:extLst>
                    <a:ext uri="{9D8B030D-6E8A-4147-A177-3AD203B41FA5}">
                      <a16:colId xmlns:a16="http://schemas.microsoft.com/office/drawing/2014/main" val="3823098001"/>
                    </a:ext>
                  </a:extLst>
                </a:gridCol>
                <a:gridCol w="208280">
                  <a:extLst>
                    <a:ext uri="{9D8B030D-6E8A-4147-A177-3AD203B41FA5}">
                      <a16:colId xmlns:a16="http://schemas.microsoft.com/office/drawing/2014/main" val="3941049511"/>
                    </a:ext>
                  </a:extLst>
                </a:gridCol>
                <a:gridCol w="208280">
                  <a:extLst>
                    <a:ext uri="{9D8B030D-6E8A-4147-A177-3AD203B41FA5}">
                      <a16:colId xmlns:a16="http://schemas.microsoft.com/office/drawing/2014/main" val="551798940"/>
                    </a:ext>
                  </a:extLst>
                </a:gridCol>
                <a:gridCol w="208280">
                  <a:extLst>
                    <a:ext uri="{9D8B030D-6E8A-4147-A177-3AD203B41FA5}">
                      <a16:colId xmlns:a16="http://schemas.microsoft.com/office/drawing/2014/main" val="3978939929"/>
                    </a:ext>
                  </a:extLst>
                </a:gridCol>
                <a:gridCol w="208280">
                  <a:extLst>
                    <a:ext uri="{9D8B030D-6E8A-4147-A177-3AD203B41FA5}">
                      <a16:colId xmlns:a16="http://schemas.microsoft.com/office/drawing/2014/main" val="1311040356"/>
                    </a:ext>
                  </a:extLst>
                </a:gridCol>
                <a:gridCol w="208280">
                  <a:extLst>
                    <a:ext uri="{9D8B030D-6E8A-4147-A177-3AD203B41FA5}">
                      <a16:colId xmlns:a16="http://schemas.microsoft.com/office/drawing/2014/main" val="4075258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25314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- 2019-01-22 07:56:39 </a:t>
                      </a:r>
                      <a:r>
                        <a:rPr kumimoji="0" lang="en-US" sz="1000" b="0" i="0" u="none" strike="noStrike" kern="1200" cap="none" spc="0" normalizeH="0" baseline="0" noProof="0">
                          <a:ln>
                            <a:noFill/>
                          </a:ln>
                          <a:solidFill>
                            <a:prstClr val="black"/>
                          </a:solidFill>
                          <a:effectLst/>
                          <a:uLnTx/>
                          <a:uFillTx/>
                          <a:latin typeface="+mn-lt"/>
                          <a:ea typeface="+mn-ea"/>
                          <a:cs typeface="+mn-cs"/>
                        </a:rPr>
                        <a:t> 
 Have a look at the new video from Dr. Philip Nising, the CEO of BUSS, looking back at our journey of the last months and years, developing COMPEO, the flagship of BUSS innovation and engineering. The BUSS team invested a lot of time and effort, as well as heart and soul, into the development and market introduction of COMPEO. The journey is far from over, the next challenges await the BUSS team and COMPEO. So it is great to have our CEO lead the way enthusiastically — step by step, and, more importantly, together!
Read more about BUSS and its journey: https://busscorp.com/about-us
#buss #compeo #bussteam #teamwork #compounding #compounder #compounds #compoundingtechnology #polymer #plastics #growth #company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https://scontent.xx.fbcdn.net/v/t15.13418-10/s720x720/49829736_1144997118991894_6297893992767946752_n.jpg?_nc_cat=109&amp;_nc_ht=scontent.xx&amp;oh=e3cf4b98f1347ce11793d04c67d3d9a2&amp;oe=5D688164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88889648"/>
                  </a:ext>
                </a:extLst>
              </a:tr>
            </a:tbl>
          </a:graphicData>
        </a:graphic>
      </p:graphicFrame>
      <p:sp>
        <p:nvSpPr>
          <p:cNvPr id="4" name="Text Placeholder 3">
            <a:extLst>
              <a:ext uri="{FF2B5EF4-FFF2-40B4-BE49-F238E27FC236}">
                <a16:creationId xmlns:a16="http://schemas.microsoft.com/office/drawing/2014/main" id="{40D61311-F36B-4A02-8423-C21D4B76F939}"/>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347525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44B29-D244-4E12-9E09-0A7A81D0E581}"/>
              </a:ext>
            </a:extLst>
          </p:cNvPr>
          <p:cNvSpPr>
            <a:spLocks noGrp="1"/>
          </p:cNvSpPr>
          <p:nvPr>
            <p:ph type="title"/>
          </p:nvPr>
        </p:nvSpPr>
        <p:spPr/>
        <p:txBody>
          <a:bodyPr/>
          <a:lstStyle/>
          <a:p>
            <a:r>
              <a:rPr lang="en-US"/>
              <a:t>Facebook Own Posts Table | BUSS - 25 of 26</a:t>
            </a:r>
          </a:p>
        </p:txBody>
      </p:sp>
      <p:graphicFrame>
        <p:nvGraphicFramePr>
          <p:cNvPr id="5" name="Table Placeholder 4">
            <a:extLst>
              <a:ext uri="{FF2B5EF4-FFF2-40B4-BE49-F238E27FC236}">
                <a16:creationId xmlns:a16="http://schemas.microsoft.com/office/drawing/2014/main" id="{0E1F550E-F1E0-4A2D-A7DE-F093EAD2EF8B}"/>
              </a:ext>
            </a:extLst>
          </p:cNvPr>
          <p:cNvGraphicFramePr>
            <a:graphicFrameLocks noGrp="1"/>
          </p:cNvGraphicFramePr>
          <p:nvPr>
            <p:ph type="tbl" sz="quarter" idx="13"/>
            <p:extLst>
              <p:ext uri="{D42A27DB-BD31-4B8C-83A1-F6EECF244321}">
                <p14:modId xmlns:p14="http://schemas.microsoft.com/office/powerpoint/2010/main" val="3970412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415742038"/>
                    </a:ext>
                  </a:extLst>
                </a:gridCol>
                <a:gridCol w="905255">
                  <a:extLst>
                    <a:ext uri="{9D8B030D-6E8A-4147-A177-3AD203B41FA5}">
                      <a16:colId xmlns:a16="http://schemas.microsoft.com/office/drawing/2014/main" val="1242162083"/>
                    </a:ext>
                  </a:extLst>
                </a:gridCol>
                <a:gridCol w="246888">
                  <a:extLst>
                    <a:ext uri="{9D8B030D-6E8A-4147-A177-3AD203B41FA5}">
                      <a16:colId xmlns:a16="http://schemas.microsoft.com/office/drawing/2014/main" val="1044918392"/>
                    </a:ext>
                  </a:extLst>
                </a:gridCol>
                <a:gridCol w="208280">
                  <a:extLst>
                    <a:ext uri="{9D8B030D-6E8A-4147-A177-3AD203B41FA5}">
                      <a16:colId xmlns:a16="http://schemas.microsoft.com/office/drawing/2014/main" val="4273586413"/>
                    </a:ext>
                  </a:extLst>
                </a:gridCol>
                <a:gridCol w="208280">
                  <a:extLst>
                    <a:ext uri="{9D8B030D-6E8A-4147-A177-3AD203B41FA5}">
                      <a16:colId xmlns:a16="http://schemas.microsoft.com/office/drawing/2014/main" val="1011874994"/>
                    </a:ext>
                  </a:extLst>
                </a:gridCol>
                <a:gridCol w="208280">
                  <a:extLst>
                    <a:ext uri="{9D8B030D-6E8A-4147-A177-3AD203B41FA5}">
                      <a16:colId xmlns:a16="http://schemas.microsoft.com/office/drawing/2014/main" val="271295892"/>
                    </a:ext>
                  </a:extLst>
                </a:gridCol>
                <a:gridCol w="208280">
                  <a:extLst>
                    <a:ext uri="{9D8B030D-6E8A-4147-A177-3AD203B41FA5}">
                      <a16:colId xmlns:a16="http://schemas.microsoft.com/office/drawing/2014/main" val="3474872172"/>
                    </a:ext>
                  </a:extLst>
                </a:gridCol>
                <a:gridCol w="208280">
                  <a:extLst>
                    <a:ext uri="{9D8B030D-6E8A-4147-A177-3AD203B41FA5}">
                      <a16:colId xmlns:a16="http://schemas.microsoft.com/office/drawing/2014/main" val="2642875428"/>
                    </a:ext>
                  </a:extLst>
                </a:gridCol>
                <a:gridCol w="208280">
                  <a:extLst>
                    <a:ext uri="{9D8B030D-6E8A-4147-A177-3AD203B41FA5}">
                      <a16:colId xmlns:a16="http://schemas.microsoft.com/office/drawing/2014/main" val="3072007354"/>
                    </a:ext>
                  </a:extLst>
                </a:gridCol>
                <a:gridCol w="208280">
                  <a:extLst>
                    <a:ext uri="{9D8B030D-6E8A-4147-A177-3AD203B41FA5}">
                      <a16:colId xmlns:a16="http://schemas.microsoft.com/office/drawing/2014/main" val="63854771"/>
                    </a:ext>
                  </a:extLst>
                </a:gridCol>
                <a:gridCol w="208280">
                  <a:extLst>
                    <a:ext uri="{9D8B030D-6E8A-4147-A177-3AD203B41FA5}">
                      <a16:colId xmlns:a16="http://schemas.microsoft.com/office/drawing/2014/main" val="2040438233"/>
                    </a:ext>
                  </a:extLst>
                </a:gridCol>
                <a:gridCol w="208280">
                  <a:extLst>
                    <a:ext uri="{9D8B030D-6E8A-4147-A177-3AD203B41FA5}">
                      <a16:colId xmlns:a16="http://schemas.microsoft.com/office/drawing/2014/main" val="2492832955"/>
                    </a:ext>
                  </a:extLst>
                </a:gridCol>
                <a:gridCol w="208280">
                  <a:extLst>
                    <a:ext uri="{9D8B030D-6E8A-4147-A177-3AD203B41FA5}">
                      <a16:colId xmlns:a16="http://schemas.microsoft.com/office/drawing/2014/main" val="146479128"/>
                    </a:ext>
                  </a:extLst>
                </a:gridCol>
                <a:gridCol w="208280">
                  <a:extLst>
                    <a:ext uri="{9D8B030D-6E8A-4147-A177-3AD203B41FA5}">
                      <a16:colId xmlns:a16="http://schemas.microsoft.com/office/drawing/2014/main" val="1516578819"/>
                    </a:ext>
                  </a:extLst>
                </a:gridCol>
                <a:gridCol w="208280">
                  <a:extLst>
                    <a:ext uri="{9D8B030D-6E8A-4147-A177-3AD203B41FA5}">
                      <a16:colId xmlns:a16="http://schemas.microsoft.com/office/drawing/2014/main" val="2395444442"/>
                    </a:ext>
                  </a:extLst>
                </a:gridCol>
                <a:gridCol w="208280">
                  <a:extLst>
                    <a:ext uri="{9D8B030D-6E8A-4147-A177-3AD203B41FA5}">
                      <a16:colId xmlns:a16="http://schemas.microsoft.com/office/drawing/2014/main" val="2993000497"/>
                    </a:ext>
                  </a:extLst>
                </a:gridCol>
                <a:gridCol w="208280">
                  <a:extLst>
                    <a:ext uri="{9D8B030D-6E8A-4147-A177-3AD203B41FA5}">
                      <a16:colId xmlns:a16="http://schemas.microsoft.com/office/drawing/2014/main" val="1417873195"/>
                    </a:ext>
                  </a:extLst>
                </a:gridCol>
                <a:gridCol w="208280">
                  <a:extLst>
                    <a:ext uri="{9D8B030D-6E8A-4147-A177-3AD203B41FA5}">
                      <a16:colId xmlns:a16="http://schemas.microsoft.com/office/drawing/2014/main" val="422391989"/>
                    </a:ext>
                  </a:extLst>
                </a:gridCol>
                <a:gridCol w="208280">
                  <a:extLst>
                    <a:ext uri="{9D8B030D-6E8A-4147-A177-3AD203B41FA5}">
                      <a16:colId xmlns:a16="http://schemas.microsoft.com/office/drawing/2014/main" val="1451443374"/>
                    </a:ext>
                  </a:extLst>
                </a:gridCol>
                <a:gridCol w="208280">
                  <a:extLst>
                    <a:ext uri="{9D8B030D-6E8A-4147-A177-3AD203B41FA5}">
                      <a16:colId xmlns:a16="http://schemas.microsoft.com/office/drawing/2014/main" val="3257713111"/>
                    </a:ext>
                  </a:extLst>
                </a:gridCol>
                <a:gridCol w="208280">
                  <a:extLst>
                    <a:ext uri="{9D8B030D-6E8A-4147-A177-3AD203B41FA5}">
                      <a16:colId xmlns:a16="http://schemas.microsoft.com/office/drawing/2014/main" val="1865441128"/>
                    </a:ext>
                  </a:extLst>
                </a:gridCol>
                <a:gridCol w="208280">
                  <a:extLst>
                    <a:ext uri="{9D8B030D-6E8A-4147-A177-3AD203B41FA5}">
                      <a16:colId xmlns:a16="http://schemas.microsoft.com/office/drawing/2014/main" val="301414479"/>
                    </a:ext>
                  </a:extLst>
                </a:gridCol>
                <a:gridCol w="208280">
                  <a:extLst>
                    <a:ext uri="{9D8B030D-6E8A-4147-A177-3AD203B41FA5}">
                      <a16:colId xmlns:a16="http://schemas.microsoft.com/office/drawing/2014/main" val="3471716196"/>
                    </a:ext>
                  </a:extLst>
                </a:gridCol>
                <a:gridCol w="208280">
                  <a:extLst>
                    <a:ext uri="{9D8B030D-6E8A-4147-A177-3AD203B41FA5}">
                      <a16:colId xmlns:a16="http://schemas.microsoft.com/office/drawing/2014/main" val="3811738203"/>
                    </a:ext>
                  </a:extLst>
                </a:gridCol>
                <a:gridCol w="208280">
                  <a:extLst>
                    <a:ext uri="{9D8B030D-6E8A-4147-A177-3AD203B41FA5}">
                      <a16:colId xmlns:a16="http://schemas.microsoft.com/office/drawing/2014/main" val="3736023449"/>
                    </a:ext>
                  </a:extLst>
                </a:gridCol>
                <a:gridCol w="208280">
                  <a:extLst>
                    <a:ext uri="{9D8B030D-6E8A-4147-A177-3AD203B41FA5}">
                      <a16:colId xmlns:a16="http://schemas.microsoft.com/office/drawing/2014/main" val="3234502699"/>
                    </a:ext>
                  </a:extLst>
                </a:gridCol>
                <a:gridCol w="208280">
                  <a:extLst>
                    <a:ext uri="{9D8B030D-6E8A-4147-A177-3AD203B41FA5}">
                      <a16:colId xmlns:a16="http://schemas.microsoft.com/office/drawing/2014/main" val="669855533"/>
                    </a:ext>
                  </a:extLst>
                </a:gridCol>
                <a:gridCol w="208280">
                  <a:extLst>
                    <a:ext uri="{9D8B030D-6E8A-4147-A177-3AD203B41FA5}">
                      <a16:colId xmlns:a16="http://schemas.microsoft.com/office/drawing/2014/main" val="4075893177"/>
                    </a:ext>
                  </a:extLst>
                </a:gridCol>
                <a:gridCol w="208280">
                  <a:extLst>
                    <a:ext uri="{9D8B030D-6E8A-4147-A177-3AD203B41FA5}">
                      <a16:colId xmlns:a16="http://schemas.microsoft.com/office/drawing/2014/main" val="41724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0113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- 2019-01-15 10:29:29 </a:t>
                      </a:r>
                      <a:r>
                        <a:rPr kumimoji="0" lang="en-US" sz="1000" b="0" i="0" u="none" strike="noStrike" kern="1200" cap="none" spc="0" normalizeH="0" baseline="0" noProof="0">
                          <a:ln>
                            <a:noFill/>
                          </a:ln>
                          <a:solidFill>
                            <a:prstClr val="black"/>
                          </a:solidFill>
                          <a:effectLst/>
                          <a:uLnTx/>
                          <a:uFillTx/>
                          <a:latin typeface="+mn-lt"/>
                          <a:ea typeface="+mn-ea"/>
                          <a:cs typeface="+mn-cs"/>
                        </a:rPr>
                        <a:t> 
 For thousands of years, mankind used wood to build houses, wagons, bridges and ships. And what exactly does that have to do with compounding? Well, over the last centuries, new applications and technologies have been developed to utilize, process and manipulate these natural fibers. One of those: natural fiber composites. Chemical agents bond natural fibers – everything from flax, hemp, and cotton, all the way to wood - with additives into strong composites. These natural fiber composites are elastic and guarantee tensile and impact strength, while still being relatively light in weight. They can be used for various goods, but one of their main application field is the automotive industry. What started out with wood wagons ended up in natural fiber composites in the automotive industry. 
Building on proven concepts, developing them further, making them better, more effective, that is what BUSS stands for. Similar to natural fiber composites, which is only one of many compounding industries that our COMPEO can be tailored to.
More about natural fiber composites at BUSS here: https://bit.ly/2TSbgio 
#compounding #composites #compounds #naturalfibers #woodfibers #automotive #naturalfibercomposites #compeo #compounder #additives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https://scontent.xx.fbcdn.net/v/t1.0-9/s720x720/50125798_2152868674736518_3351484468513734656_o.jpg?_nc_cat=108&amp;_nc_ht=scontent.xx&amp;oh=72edf6e42fcb1594e148afdab4deabd1&amp;oe=5D6A00E8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71909484"/>
                  </a:ext>
                </a:extLst>
              </a:tr>
            </a:tbl>
          </a:graphicData>
        </a:graphic>
      </p:graphicFrame>
      <p:sp>
        <p:nvSpPr>
          <p:cNvPr id="4" name="Text Placeholder 3">
            <a:extLst>
              <a:ext uri="{FF2B5EF4-FFF2-40B4-BE49-F238E27FC236}">
                <a16:creationId xmlns:a16="http://schemas.microsoft.com/office/drawing/2014/main" id="{BE3FE39E-2940-4D2C-A283-955E3DED1115}"/>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3779295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A34F2-90C3-454D-B51B-2EFB9A6855C4}"/>
              </a:ext>
            </a:extLst>
          </p:cNvPr>
          <p:cNvSpPr>
            <a:spLocks noGrp="1"/>
          </p:cNvSpPr>
          <p:nvPr>
            <p:ph type="title"/>
          </p:nvPr>
        </p:nvSpPr>
        <p:spPr/>
        <p:txBody>
          <a:bodyPr/>
          <a:lstStyle/>
          <a:p>
            <a:r>
              <a:rPr lang="en-US"/>
              <a:t>Facebook Own Posts Table | BUSS - 26 of 26</a:t>
            </a:r>
          </a:p>
        </p:txBody>
      </p:sp>
      <p:graphicFrame>
        <p:nvGraphicFramePr>
          <p:cNvPr id="5" name="Table Placeholder 4">
            <a:extLst>
              <a:ext uri="{FF2B5EF4-FFF2-40B4-BE49-F238E27FC236}">
                <a16:creationId xmlns:a16="http://schemas.microsoft.com/office/drawing/2014/main" id="{6FE28C15-B61C-4341-A4E1-740D1CA5E69C}"/>
              </a:ext>
            </a:extLst>
          </p:cNvPr>
          <p:cNvGraphicFramePr>
            <a:graphicFrameLocks noGrp="1"/>
          </p:cNvGraphicFramePr>
          <p:nvPr>
            <p:ph type="tbl" sz="quarter" idx="13"/>
            <p:extLst>
              <p:ext uri="{D42A27DB-BD31-4B8C-83A1-F6EECF244321}">
                <p14:modId xmlns:p14="http://schemas.microsoft.com/office/powerpoint/2010/main" val="809361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741344208"/>
                    </a:ext>
                  </a:extLst>
                </a:gridCol>
                <a:gridCol w="905255">
                  <a:extLst>
                    <a:ext uri="{9D8B030D-6E8A-4147-A177-3AD203B41FA5}">
                      <a16:colId xmlns:a16="http://schemas.microsoft.com/office/drawing/2014/main" val="1011068754"/>
                    </a:ext>
                  </a:extLst>
                </a:gridCol>
                <a:gridCol w="246888">
                  <a:extLst>
                    <a:ext uri="{9D8B030D-6E8A-4147-A177-3AD203B41FA5}">
                      <a16:colId xmlns:a16="http://schemas.microsoft.com/office/drawing/2014/main" val="3230864263"/>
                    </a:ext>
                  </a:extLst>
                </a:gridCol>
                <a:gridCol w="208280">
                  <a:extLst>
                    <a:ext uri="{9D8B030D-6E8A-4147-A177-3AD203B41FA5}">
                      <a16:colId xmlns:a16="http://schemas.microsoft.com/office/drawing/2014/main" val="1139528127"/>
                    </a:ext>
                  </a:extLst>
                </a:gridCol>
                <a:gridCol w="208280">
                  <a:extLst>
                    <a:ext uri="{9D8B030D-6E8A-4147-A177-3AD203B41FA5}">
                      <a16:colId xmlns:a16="http://schemas.microsoft.com/office/drawing/2014/main" val="2985898018"/>
                    </a:ext>
                  </a:extLst>
                </a:gridCol>
                <a:gridCol w="208280">
                  <a:extLst>
                    <a:ext uri="{9D8B030D-6E8A-4147-A177-3AD203B41FA5}">
                      <a16:colId xmlns:a16="http://schemas.microsoft.com/office/drawing/2014/main" val="342765262"/>
                    </a:ext>
                  </a:extLst>
                </a:gridCol>
                <a:gridCol w="208280">
                  <a:extLst>
                    <a:ext uri="{9D8B030D-6E8A-4147-A177-3AD203B41FA5}">
                      <a16:colId xmlns:a16="http://schemas.microsoft.com/office/drawing/2014/main" val="4125585025"/>
                    </a:ext>
                  </a:extLst>
                </a:gridCol>
                <a:gridCol w="208280">
                  <a:extLst>
                    <a:ext uri="{9D8B030D-6E8A-4147-A177-3AD203B41FA5}">
                      <a16:colId xmlns:a16="http://schemas.microsoft.com/office/drawing/2014/main" val="1878833954"/>
                    </a:ext>
                  </a:extLst>
                </a:gridCol>
                <a:gridCol w="208280">
                  <a:extLst>
                    <a:ext uri="{9D8B030D-6E8A-4147-A177-3AD203B41FA5}">
                      <a16:colId xmlns:a16="http://schemas.microsoft.com/office/drawing/2014/main" val="1286366128"/>
                    </a:ext>
                  </a:extLst>
                </a:gridCol>
                <a:gridCol w="208280">
                  <a:extLst>
                    <a:ext uri="{9D8B030D-6E8A-4147-A177-3AD203B41FA5}">
                      <a16:colId xmlns:a16="http://schemas.microsoft.com/office/drawing/2014/main" val="2906603579"/>
                    </a:ext>
                  </a:extLst>
                </a:gridCol>
                <a:gridCol w="208280">
                  <a:extLst>
                    <a:ext uri="{9D8B030D-6E8A-4147-A177-3AD203B41FA5}">
                      <a16:colId xmlns:a16="http://schemas.microsoft.com/office/drawing/2014/main" val="382581243"/>
                    </a:ext>
                  </a:extLst>
                </a:gridCol>
                <a:gridCol w="208280">
                  <a:extLst>
                    <a:ext uri="{9D8B030D-6E8A-4147-A177-3AD203B41FA5}">
                      <a16:colId xmlns:a16="http://schemas.microsoft.com/office/drawing/2014/main" val="3527082498"/>
                    </a:ext>
                  </a:extLst>
                </a:gridCol>
                <a:gridCol w="208280">
                  <a:extLst>
                    <a:ext uri="{9D8B030D-6E8A-4147-A177-3AD203B41FA5}">
                      <a16:colId xmlns:a16="http://schemas.microsoft.com/office/drawing/2014/main" val="3661686226"/>
                    </a:ext>
                  </a:extLst>
                </a:gridCol>
                <a:gridCol w="208280">
                  <a:extLst>
                    <a:ext uri="{9D8B030D-6E8A-4147-A177-3AD203B41FA5}">
                      <a16:colId xmlns:a16="http://schemas.microsoft.com/office/drawing/2014/main" val="4005726151"/>
                    </a:ext>
                  </a:extLst>
                </a:gridCol>
                <a:gridCol w="208280">
                  <a:extLst>
                    <a:ext uri="{9D8B030D-6E8A-4147-A177-3AD203B41FA5}">
                      <a16:colId xmlns:a16="http://schemas.microsoft.com/office/drawing/2014/main" val="1355615519"/>
                    </a:ext>
                  </a:extLst>
                </a:gridCol>
                <a:gridCol w="208280">
                  <a:extLst>
                    <a:ext uri="{9D8B030D-6E8A-4147-A177-3AD203B41FA5}">
                      <a16:colId xmlns:a16="http://schemas.microsoft.com/office/drawing/2014/main" val="1613841763"/>
                    </a:ext>
                  </a:extLst>
                </a:gridCol>
                <a:gridCol w="208280">
                  <a:extLst>
                    <a:ext uri="{9D8B030D-6E8A-4147-A177-3AD203B41FA5}">
                      <a16:colId xmlns:a16="http://schemas.microsoft.com/office/drawing/2014/main" val="3609253578"/>
                    </a:ext>
                  </a:extLst>
                </a:gridCol>
                <a:gridCol w="208280">
                  <a:extLst>
                    <a:ext uri="{9D8B030D-6E8A-4147-A177-3AD203B41FA5}">
                      <a16:colId xmlns:a16="http://schemas.microsoft.com/office/drawing/2014/main" val="4148484233"/>
                    </a:ext>
                  </a:extLst>
                </a:gridCol>
                <a:gridCol w="208280">
                  <a:extLst>
                    <a:ext uri="{9D8B030D-6E8A-4147-A177-3AD203B41FA5}">
                      <a16:colId xmlns:a16="http://schemas.microsoft.com/office/drawing/2014/main" val="1579259648"/>
                    </a:ext>
                  </a:extLst>
                </a:gridCol>
                <a:gridCol w="208280">
                  <a:extLst>
                    <a:ext uri="{9D8B030D-6E8A-4147-A177-3AD203B41FA5}">
                      <a16:colId xmlns:a16="http://schemas.microsoft.com/office/drawing/2014/main" val="3164371353"/>
                    </a:ext>
                  </a:extLst>
                </a:gridCol>
                <a:gridCol w="208280">
                  <a:extLst>
                    <a:ext uri="{9D8B030D-6E8A-4147-A177-3AD203B41FA5}">
                      <a16:colId xmlns:a16="http://schemas.microsoft.com/office/drawing/2014/main" val="2909923085"/>
                    </a:ext>
                  </a:extLst>
                </a:gridCol>
                <a:gridCol w="208280">
                  <a:extLst>
                    <a:ext uri="{9D8B030D-6E8A-4147-A177-3AD203B41FA5}">
                      <a16:colId xmlns:a16="http://schemas.microsoft.com/office/drawing/2014/main" val="1261603817"/>
                    </a:ext>
                  </a:extLst>
                </a:gridCol>
                <a:gridCol w="208280">
                  <a:extLst>
                    <a:ext uri="{9D8B030D-6E8A-4147-A177-3AD203B41FA5}">
                      <a16:colId xmlns:a16="http://schemas.microsoft.com/office/drawing/2014/main" val="2175409519"/>
                    </a:ext>
                  </a:extLst>
                </a:gridCol>
                <a:gridCol w="208280">
                  <a:extLst>
                    <a:ext uri="{9D8B030D-6E8A-4147-A177-3AD203B41FA5}">
                      <a16:colId xmlns:a16="http://schemas.microsoft.com/office/drawing/2014/main" val="3409316977"/>
                    </a:ext>
                  </a:extLst>
                </a:gridCol>
                <a:gridCol w="208280">
                  <a:extLst>
                    <a:ext uri="{9D8B030D-6E8A-4147-A177-3AD203B41FA5}">
                      <a16:colId xmlns:a16="http://schemas.microsoft.com/office/drawing/2014/main" val="4287131567"/>
                    </a:ext>
                  </a:extLst>
                </a:gridCol>
                <a:gridCol w="208280">
                  <a:extLst>
                    <a:ext uri="{9D8B030D-6E8A-4147-A177-3AD203B41FA5}">
                      <a16:colId xmlns:a16="http://schemas.microsoft.com/office/drawing/2014/main" val="1579587072"/>
                    </a:ext>
                  </a:extLst>
                </a:gridCol>
                <a:gridCol w="208280">
                  <a:extLst>
                    <a:ext uri="{9D8B030D-6E8A-4147-A177-3AD203B41FA5}">
                      <a16:colId xmlns:a16="http://schemas.microsoft.com/office/drawing/2014/main" val="2558214358"/>
                    </a:ext>
                  </a:extLst>
                </a:gridCol>
                <a:gridCol w="208280">
                  <a:extLst>
                    <a:ext uri="{9D8B030D-6E8A-4147-A177-3AD203B41FA5}">
                      <a16:colId xmlns:a16="http://schemas.microsoft.com/office/drawing/2014/main" val="1501096045"/>
                    </a:ext>
                  </a:extLst>
                </a:gridCol>
                <a:gridCol w="208280">
                  <a:extLst>
                    <a:ext uri="{9D8B030D-6E8A-4147-A177-3AD203B41FA5}">
                      <a16:colId xmlns:a16="http://schemas.microsoft.com/office/drawing/2014/main" val="2826447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8634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- 2019-01-09 10:07:47 </a:t>
                      </a:r>
                      <a:r>
                        <a:rPr kumimoji="0" lang="en-US" sz="1000" b="0" i="0" u="none" strike="noStrike" kern="1200" cap="none" spc="0" normalizeH="0" baseline="0" noProof="0">
                          <a:ln>
                            <a:noFill/>
                          </a:ln>
                          <a:solidFill>
                            <a:prstClr val="black"/>
                          </a:solidFill>
                          <a:effectLst/>
                          <a:uLnTx/>
                          <a:uFillTx/>
                          <a:latin typeface="+mn-lt"/>
                          <a:ea typeface="+mn-ea"/>
                          <a:cs typeface="+mn-cs"/>
                        </a:rPr>
                        <a:t> 
 We started the BUSS tradefair season of 2019 in Dubai at the Arabplast. It was a great place to deepen our business relations on the Arab market. As it has already been the case last year, our new compounder generation COMPEO was the highlight and ensured intriguing discussions with the tradefair visitors! Thank you for your interest!
For more infos on COMPEO, check out our website: https://busscorp.com/products/compeo/ 
#compounding #arabplast #plastics #polymer #compeo #compoundingsolutions #compounder #cokneader #tradefair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https://scontent.xx.fbcdn.net/v/t1.0-9/s720x720/49579410_2143765752313477_8138605487072477184_o.jpg?_nc_cat=101&amp;_nc_ht=scontent.xx&amp;oh=56f4e1a48d239724ee891af617bf14df&amp;oe=5D635B39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34196224"/>
                  </a:ext>
                </a:extLst>
              </a:tr>
            </a:tbl>
          </a:graphicData>
        </a:graphic>
      </p:graphicFrame>
      <p:sp>
        <p:nvSpPr>
          <p:cNvPr id="4" name="Text Placeholder 3">
            <a:extLst>
              <a:ext uri="{FF2B5EF4-FFF2-40B4-BE49-F238E27FC236}">
                <a16:creationId xmlns:a16="http://schemas.microsoft.com/office/drawing/2014/main" id="{84456811-91EE-4014-B206-17360D90FE65}"/>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9791699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3900</Words>
  <Application>Microsoft Office PowerPoint</Application>
  <PresentationFormat>On-screen Show (4:3)</PresentationFormat>
  <Paragraphs>1672</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Facebook Quartal (Teil 1)</vt:lpstr>
      <vt:lpstr>Facebook Key Metrics Table | BUSS</vt:lpstr>
      <vt:lpstr>Facebook Key Metrics Table | BUSS</vt:lpstr>
      <vt:lpstr>Facebook Fans Total | BUSS</vt:lpstr>
      <vt:lpstr>Facebook Fans Table | BUSS</vt:lpstr>
      <vt:lpstr>Facebook Own Posts Table | BUSS - 1 of 26</vt:lpstr>
      <vt:lpstr>Facebook Own Posts Table | BUSS - 2 of 26</vt:lpstr>
      <vt:lpstr>Facebook Own Posts Table | BUSS - 3 of 26</vt:lpstr>
      <vt:lpstr>Facebook Own Posts Table | BUSS - 4 of 26</vt:lpstr>
      <vt:lpstr>Facebook Own Posts Table | BUSS - 5 of 26</vt:lpstr>
      <vt:lpstr>Facebook Own Posts Table | BUSS - 6 of 26</vt:lpstr>
      <vt:lpstr>Facebook Own Posts Table | BUSS - 7 of 26</vt:lpstr>
      <vt:lpstr>Facebook Own Posts Table | BUSS - 8 of 26</vt:lpstr>
      <vt:lpstr>Facebook Own Posts Table | BUSS - 9 of 26</vt:lpstr>
      <vt:lpstr>Facebook Own Posts Table | BUSS - 10 of 26</vt:lpstr>
      <vt:lpstr>Facebook Own Posts Table | BUSS - 11 of 26</vt:lpstr>
      <vt:lpstr>Facebook Own Posts Table | BUSS - 12 of 26</vt:lpstr>
      <vt:lpstr>Facebook Own Posts Table | BUSS - 13 of 26</vt:lpstr>
      <vt:lpstr>Facebook Own Posts Table | BUSS - 14 of 26</vt:lpstr>
      <vt:lpstr>Facebook Own Posts Table | BUSS - 15 of 26</vt:lpstr>
      <vt:lpstr>Facebook Own Posts Table | BUSS - 16 of 26</vt:lpstr>
      <vt:lpstr>Facebook Own Posts Table | BUSS - 17 of 26</vt:lpstr>
      <vt:lpstr>Facebook Own Posts Table | BUSS - 18 of 26</vt:lpstr>
      <vt:lpstr>Facebook Own Posts Table | BUSS - 19 of 26</vt:lpstr>
      <vt:lpstr>Facebook Own Posts Table | BUSS - 20 of 26</vt:lpstr>
      <vt:lpstr>Facebook Own Posts Table | BUSS - 21 of 26</vt:lpstr>
      <vt:lpstr>Facebook Own Posts Table | BUSS - 22 of 26</vt:lpstr>
      <vt:lpstr>Facebook Own Posts Table | BUSS - 23 of 26</vt:lpstr>
      <vt:lpstr>Facebook Own Posts Table | BUSS - 24 of 26</vt:lpstr>
      <vt:lpstr>Facebook Own Posts Table | BUSS - 25 of 26</vt:lpstr>
      <vt:lpstr>Facebook Own Posts Table | BUSS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 (Teil 1)</dc:title>
  <dc:creator>Frederik Peiniger</dc:creator>
  <cp:lastModifiedBy>Frederik Peiniger</cp:lastModifiedBy>
  <cp:revision>1</cp:revision>
  <dcterms:created xsi:type="dcterms:W3CDTF">2019-07-01T13:41:08Z</dcterms:created>
  <dcterms:modified xsi:type="dcterms:W3CDTF">2019-07-01T13:43:00Z</dcterms:modified>
</cp:coreProperties>
</file>