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Lst>
  <p:sldSz cx="9144000" cy="6858000" type="screen4x3"/>
  <p:notesSz cx="6858000" cy="9144000"/>
  <p:embeddedFontLst>
    <p:embeddedFont>
      <p:font typeface="Calibri" panose="020F0502020204030204" pitchFamily="34" charset="0"/>
      <p:regular r:id="rId55"/>
      <p:bold r:id="rId56"/>
      <p:italic r:id="rId57"/>
      <p:bold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Sheet1!$A$2:$A$92</c:f>
              <c:numCache>
                <c:formatCode>m/d/yyyy</c:formatCode>
                <c:ptCount val="91"/>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pt idx="30">
                  <c:v>43586</c:v>
                </c:pt>
                <c:pt idx="31">
                  <c:v>43587</c:v>
                </c:pt>
                <c:pt idx="32">
                  <c:v>43588</c:v>
                </c:pt>
                <c:pt idx="33">
                  <c:v>43589</c:v>
                </c:pt>
                <c:pt idx="34">
                  <c:v>43590</c:v>
                </c:pt>
                <c:pt idx="35">
                  <c:v>43591</c:v>
                </c:pt>
                <c:pt idx="36">
                  <c:v>43592</c:v>
                </c:pt>
                <c:pt idx="37">
                  <c:v>43593</c:v>
                </c:pt>
                <c:pt idx="38">
                  <c:v>43594</c:v>
                </c:pt>
                <c:pt idx="39">
                  <c:v>43595</c:v>
                </c:pt>
                <c:pt idx="40">
                  <c:v>43596</c:v>
                </c:pt>
                <c:pt idx="41">
                  <c:v>43597</c:v>
                </c:pt>
                <c:pt idx="42">
                  <c:v>43598</c:v>
                </c:pt>
                <c:pt idx="43">
                  <c:v>43599</c:v>
                </c:pt>
                <c:pt idx="44">
                  <c:v>43600</c:v>
                </c:pt>
                <c:pt idx="45">
                  <c:v>43601</c:v>
                </c:pt>
                <c:pt idx="46">
                  <c:v>43602</c:v>
                </c:pt>
                <c:pt idx="47">
                  <c:v>43603</c:v>
                </c:pt>
                <c:pt idx="48">
                  <c:v>43604</c:v>
                </c:pt>
                <c:pt idx="49">
                  <c:v>43605</c:v>
                </c:pt>
                <c:pt idx="50">
                  <c:v>43606</c:v>
                </c:pt>
                <c:pt idx="51">
                  <c:v>43607</c:v>
                </c:pt>
                <c:pt idx="52">
                  <c:v>43608</c:v>
                </c:pt>
                <c:pt idx="53">
                  <c:v>43609</c:v>
                </c:pt>
                <c:pt idx="54">
                  <c:v>43610</c:v>
                </c:pt>
                <c:pt idx="55">
                  <c:v>43611</c:v>
                </c:pt>
                <c:pt idx="56">
                  <c:v>43612</c:v>
                </c:pt>
                <c:pt idx="57">
                  <c:v>43613</c:v>
                </c:pt>
                <c:pt idx="58">
                  <c:v>43614</c:v>
                </c:pt>
                <c:pt idx="59">
                  <c:v>43615</c:v>
                </c:pt>
                <c:pt idx="60">
                  <c:v>43616</c:v>
                </c:pt>
                <c:pt idx="61">
                  <c:v>43617</c:v>
                </c:pt>
                <c:pt idx="62">
                  <c:v>43618</c:v>
                </c:pt>
                <c:pt idx="63">
                  <c:v>43619</c:v>
                </c:pt>
                <c:pt idx="64">
                  <c:v>43620</c:v>
                </c:pt>
                <c:pt idx="65">
                  <c:v>43621</c:v>
                </c:pt>
                <c:pt idx="66">
                  <c:v>43622</c:v>
                </c:pt>
                <c:pt idx="67">
                  <c:v>43623</c:v>
                </c:pt>
                <c:pt idx="68">
                  <c:v>43624</c:v>
                </c:pt>
                <c:pt idx="69">
                  <c:v>43625</c:v>
                </c:pt>
                <c:pt idx="70">
                  <c:v>43626</c:v>
                </c:pt>
                <c:pt idx="71">
                  <c:v>43627</c:v>
                </c:pt>
                <c:pt idx="72">
                  <c:v>43628</c:v>
                </c:pt>
                <c:pt idx="73">
                  <c:v>43629</c:v>
                </c:pt>
                <c:pt idx="74">
                  <c:v>43630</c:v>
                </c:pt>
                <c:pt idx="75">
                  <c:v>43631</c:v>
                </c:pt>
                <c:pt idx="76">
                  <c:v>43632</c:v>
                </c:pt>
                <c:pt idx="77">
                  <c:v>43633</c:v>
                </c:pt>
                <c:pt idx="78">
                  <c:v>43634</c:v>
                </c:pt>
                <c:pt idx="79">
                  <c:v>43635</c:v>
                </c:pt>
                <c:pt idx="80">
                  <c:v>43636</c:v>
                </c:pt>
                <c:pt idx="81">
                  <c:v>43637</c:v>
                </c:pt>
                <c:pt idx="82">
                  <c:v>43638</c:v>
                </c:pt>
                <c:pt idx="83">
                  <c:v>43639</c:v>
                </c:pt>
                <c:pt idx="84">
                  <c:v>43640</c:v>
                </c:pt>
                <c:pt idx="85">
                  <c:v>43641</c:v>
                </c:pt>
                <c:pt idx="86">
                  <c:v>43642</c:v>
                </c:pt>
                <c:pt idx="87">
                  <c:v>43643</c:v>
                </c:pt>
                <c:pt idx="88">
                  <c:v>43644</c:v>
                </c:pt>
                <c:pt idx="89">
                  <c:v>43645</c:v>
                </c:pt>
                <c:pt idx="90">
                  <c:v>43646</c:v>
                </c:pt>
              </c:numCache>
            </c:numRef>
          </c:cat>
          <c:val>
            <c:numRef>
              <c:f>Sheet1!$B$2:$B$92</c:f>
              <c:numCache>
                <c:formatCode>General</c:formatCode>
                <c:ptCount val="91"/>
                <c:pt idx="0">
                  <c:v>2714</c:v>
                </c:pt>
                <c:pt idx="1">
                  <c:v>2716</c:v>
                </c:pt>
                <c:pt idx="2">
                  <c:v>2716</c:v>
                </c:pt>
                <c:pt idx="3">
                  <c:v>2715</c:v>
                </c:pt>
                <c:pt idx="4">
                  <c:v>2715</c:v>
                </c:pt>
                <c:pt idx="5">
                  <c:v>2716</c:v>
                </c:pt>
                <c:pt idx="6">
                  <c:v>2715</c:v>
                </c:pt>
                <c:pt idx="7">
                  <c:v>2715</c:v>
                </c:pt>
                <c:pt idx="8">
                  <c:v>2719</c:v>
                </c:pt>
                <c:pt idx="9">
                  <c:v>2719</c:v>
                </c:pt>
                <c:pt idx="10">
                  <c:v>2717</c:v>
                </c:pt>
                <c:pt idx="11">
                  <c:v>2721</c:v>
                </c:pt>
                <c:pt idx="12">
                  <c:v>2721</c:v>
                </c:pt>
                <c:pt idx="13">
                  <c:v>2718</c:v>
                </c:pt>
                <c:pt idx="14">
                  <c:v>2717</c:v>
                </c:pt>
                <c:pt idx="15">
                  <c:v>2720</c:v>
                </c:pt>
                <c:pt idx="16">
                  <c:v>2722</c:v>
                </c:pt>
                <c:pt idx="17">
                  <c:v>2721</c:v>
                </c:pt>
                <c:pt idx="18">
                  <c:v>2721</c:v>
                </c:pt>
                <c:pt idx="19">
                  <c:v>2721</c:v>
                </c:pt>
                <c:pt idx="20">
                  <c:v>2722</c:v>
                </c:pt>
                <c:pt idx="21">
                  <c:v>2720</c:v>
                </c:pt>
                <c:pt idx="22">
                  <c:v>2720</c:v>
                </c:pt>
                <c:pt idx="23">
                  <c:v>2718</c:v>
                </c:pt>
                <c:pt idx="24">
                  <c:v>2718</c:v>
                </c:pt>
                <c:pt idx="25">
                  <c:v>2717</c:v>
                </c:pt>
                <c:pt idx="26">
                  <c:v>2716</c:v>
                </c:pt>
                <c:pt idx="27">
                  <c:v>2717</c:v>
                </c:pt>
                <c:pt idx="28">
                  <c:v>2717</c:v>
                </c:pt>
                <c:pt idx="29">
                  <c:v>2717</c:v>
                </c:pt>
                <c:pt idx="30">
                  <c:v>2720</c:v>
                </c:pt>
                <c:pt idx="31">
                  <c:v>2718</c:v>
                </c:pt>
                <c:pt idx="32">
                  <c:v>2720</c:v>
                </c:pt>
                <c:pt idx="33">
                  <c:v>2719</c:v>
                </c:pt>
                <c:pt idx="34">
                  <c:v>2717</c:v>
                </c:pt>
                <c:pt idx="35">
                  <c:v>2716</c:v>
                </c:pt>
                <c:pt idx="36">
                  <c:v>2716</c:v>
                </c:pt>
                <c:pt idx="37">
                  <c:v>2717</c:v>
                </c:pt>
                <c:pt idx="38">
                  <c:v>2719</c:v>
                </c:pt>
                <c:pt idx="39">
                  <c:v>2721</c:v>
                </c:pt>
                <c:pt idx="40">
                  <c:v>2719</c:v>
                </c:pt>
                <c:pt idx="41">
                  <c:v>2721</c:v>
                </c:pt>
                <c:pt idx="42">
                  <c:v>2719</c:v>
                </c:pt>
                <c:pt idx="43">
                  <c:v>2717</c:v>
                </c:pt>
                <c:pt idx="44">
                  <c:v>2717</c:v>
                </c:pt>
                <c:pt idx="45">
                  <c:v>2715</c:v>
                </c:pt>
                <c:pt idx="46">
                  <c:v>2717</c:v>
                </c:pt>
                <c:pt idx="47">
                  <c:v>2715</c:v>
                </c:pt>
                <c:pt idx="48">
                  <c:v>2714</c:v>
                </c:pt>
                <c:pt idx="49">
                  <c:v>2715</c:v>
                </c:pt>
                <c:pt idx="50">
                  <c:v>2720</c:v>
                </c:pt>
                <c:pt idx="51">
                  <c:v>2726</c:v>
                </c:pt>
                <c:pt idx="52">
                  <c:v>2728</c:v>
                </c:pt>
                <c:pt idx="53">
                  <c:v>2731</c:v>
                </c:pt>
                <c:pt idx="54">
                  <c:v>2733</c:v>
                </c:pt>
                <c:pt idx="55">
                  <c:v>2732</c:v>
                </c:pt>
                <c:pt idx="56">
                  <c:v>2733</c:v>
                </c:pt>
                <c:pt idx="57">
                  <c:v>2732</c:v>
                </c:pt>
                <c:pt idx="58">
                  <c:v>2733</c:v>
                </c:pt>
                <c:pt idx="59">
                  <c:v>2735</c:v>
                </c:pt>
                <c:pt idx="60">
                  <c:v>2734</c:v>
                </c:pt>
                <c:pt idx="61">
                  <c:v>2735</c:v>
                </c:pt>
                <c:pt idx="62">
                  <c:v>2737</c:v>
                </c:pt>
                <c:pt idx="63">
                  <c:v>2737</c:v>
                </c:pt>
                <c:pt idx="64">
                  <c:v>2739</c:v>
                </c:pt>
                <c:pt idx="65">
                  <c:v>2738</c:v>
                </c:pt>
                <c:pt idx="66">
                  <c:v>2739</c:v>
                </c:pt>
                <c:pt idx="67">
                  <c:v>2740</c:v>
                </c:pt>
                <c:pt idx="68">
                  <c:v>2741</c:v>
                </c:pt>
                <c:pt idx="69">
                  <c:v>2744</c:v>
                </c:pt>
                <c:pt idx="70">
                  <c:v>2744</c:v>
                </c:pt>
                <c:pt idx="71">
                  <c:v>2746</c:v>
                </c:pt>
                <c:pt idx="72">
                  <c:v>2746</c:v>
                </c:pt>
                <c:pt idx="73">
                  <c:v>2748</c:v>
                </c:pt>
                <c:pt idx="74">
                  <c:v>2747</c:v>
                </c:pt>
                <c:pt idx="75">
                  <c:v>2747</c:v>
                </c:pt>
                <c:pt idx="76">
                  <c:v>2745</c:v>
                </c:pt>
                <c:pt idx="77">
                  <c:v>2748</c:v>
                </c:pt>
                <c:pt idx="78">
                  <c:v>2749</c:v>
                </c:pt>
                <c:pt idx="79">
                  <c:v>2748</c:v>
                </c:pt>
                <c:pt idx="80">
                  <c:v>2754</c:v>
                </c:pt>
                <c:pt idx="81">
                  <c:v>2760</c:v>
                </c:pt>
                <c:pt idx="82">
                  <c:v>2763</c:v>
                </c:pt>
                <c:pt idx="83">
                  <c:v>2763</c:v>
                </c:pt>
                <c:pt idx="84">
                  <c:v>2764</c:v>
                </c:pt>
                <c:pt idx="85">
                  <c:v>2765</c:v>
                </c:pt>
                <c:pt idx="86">
                  <c:v>2771</c:v>
                </c:pt>
                <c:pt idx="87">
                  <c:v>2781</c:v>
                </c:pt>
                <c:pt idx="88">
                  <c:v>2783</c:v>
                </c:pt>
                <c:pt idx="89">
                  <c:v>2786</c:v>
                </c:pt>
                <c:pt idx="90">
                  <c:v>2789</c:v>
                </c:pt>
              </c:numCache>
            </c:numRef>
          </c:val>
          <c:smooth val="0"/>
          <c:extLst>
            <c:ext xmlns:c16="http://schemas.microsoft.com/office/drawing/2014/chart" uri="{C3380CC4-5D6E-409C-BE32-E72D297353CC}">
              <c16:uniqueId val="{00000000-7E0B-4A51-ADCD-8A82265924A4}"/>
            </c:ext>
          </c:extLst>
        </c:ser>
        <c:dLbls>
          <c:showLegendKey val="0"/>
          <c:showVal val="0"/>
          <c:showCatName val="0"/>
          <c:showSerName val="0"/>
          <c:showPercent val="0"/>
          <c:showBubbleSize val="0"/>
        </c:dLbls>
        <c:smooth val="0"/>
        <c:axId val="298294952"/>
        <c:axId val="298299216"/>
      </c:lineChart>
      <c:dateAx>
        <c:axId val="29829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99216"/>
        <c:crosses val="autoZero"/>
        <c:auto val="1"/>
        <c:lblOffset val="100"/>
        <c:baseTimeUnit val="days"/>
      </c:dateAx>
      <c:valAx>
        <c:axId val="29829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9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642.91304347826099</c:v>
                </c:pt>
              </c:numCache>
            </c:numRef>
          </c:val>
          <c:extLst>
            <c:ext xmlns:c16="http://schemas.microsoft.com/office/drawing/2014/chart" uri="{C3380CC4-5D6E-409C-BE32-E72D297353CC}">
              <c16:uniqueId val="{00000000-8F78-459C-8D83-CBA369344265}"/>
            </c:ext>
          </c:extLst>
        </c:ser>
        <c:dLbls>
          <c:showLegendKey val="0"/>
          <c:showVal val="0"/>
          <c:showCatName val="0"/>
          <c:showSerName val="0"/>
          <c:showPercent val="0"/>
          <c:showBubbleSize val="0"/>
        </c:dLbls>
        <c:gapWidth val="150"/>
        <c:overlap val="100"/>
        <c:axId val="449474240"/>
        <c:axId val="449475224"/>
      </c:barChart>
      <c:catAx>
        <c:axId val="449474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75224"/>
        <c:crosses val="autoZero"/>
        <c:auto val="1"/>
        <c:lblAlgn val="ctr"/>
        <c:lblOffset val="100"/>
        <c:noMultiLvlLbl val="0"/>
      </c:catAx>
      <c:valAx>
        <c:axId val="449475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7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trendset.muenchen</c:v>
                </c:pt>
              </c:strCache>
            </c:strRef>
          </c:tx>
          <c:spPr>
            <a:solidFill>
              <a:schemeClr val="accent1"/>
            </a:solidFill>
            <a:ln>
              <a:noFill/>
            </a:ln>
            <a:effectLst/>
          </c:spPr>
          <c:invertIfNegative val="0"/>
          <c:cat>
            <c:strRef>
              <c:f>Sheet1!$A$2</c:f>
              <c:strCache>
                <c:ptCount val="1"/>
                <c:pt idx="0">
                  <c:v>Image</c:v>
                </c:pt>
              </c:strCache>
            </c:strRef>
          </c:cat>
          <c:val>
            <c:numRef>
              <c:f>Sheet1!$B$2</c:f>
              <c:numCache>
                <c:formatCode>General</c:formatCode>
                <c:ptCount val="1"/>
                <c:pt idx="0">
                  <c:v>1.68767722563209</c:v>
                </c:pt>
              </c:numCache>
            </c:numRef>
          </c:val>
          <c:extLst>
            <c:ext xmlns:c16="http://schemas.microsoft.com/office/drawing/2014/chart" uri="{C3380CC4-5D6E-409C-BE32-E72D297353CC}">
              <c16:uniqueId val="{00000000-2AB0-40F2-AE05-04C0671001D2}"/>
            </c:ext>
          </c:extLst>
        </c:ser>
        <c:dLbls>
          <c:showLegendKey val="0"/>
          <c:showVal val="0"/>
          <c:showCatName val="0"/>
          <c:showSerName val="0"/>
          <c:showPercent val="0"/>
          <c:showBubbleSize val="0"/>
        </c:dLbls>
        <c:gapWidth val="219"/>
        <c:overlap val="-27"/>
        <c:axId val="449470632"/>
        <c:axId val="449471288"/>
      </c:barChart>
      <c:catAx>
        <c:axId val="44947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71288"/>
        <c:crosses val="autoZero"/>
        <c:auto val="1"/>
        <c:lblAlgn val="ctr"/>
        <c:lblOffset val="100"/>
        <c:noMultiLvlLbl val="0"/>
      </c:catAx>
      <c:valAx>
        <c:axId val="44947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7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trendset.muenchen</c:v>
                </c:pt>
              </c:strCache>
            </c:strRef>
          </c:cat>
          <c:val>
            <c:numRef>
              <c:f>Sheet1!$B$2</c:f>
              <c:numCache>
                <c:formatCode>General</c:formatCode>
                <c:ptCount val="1"/>
                <c:pt idx="0">
                  <c:v>47.6086956521739</c:v>
                </c:pt>
              </c:numCache>
            </c:numRef>
          </c:val>
          <c:extLst>
            <c:ext xmlns:c16="http://schemas.microsoft.com/office/drawing/2014/chart" uri="{C3380CC4-5D6E-409C-BE32-E72D297353CC}">
              <c16:uniqueId val="{00000000-3B79-4CE5-8E32-D97F52E29375}"/>
            </c:ext>
          </c:extLst>
        </c:ser>
        <c:dLbls>
          <c:showLegendKey val="0"/>
          <c:showVal val="0"/>
          <c:showCatName val="0"/>
          <c:showSerName val="0"/>
          <c:showPercent val="0"/>
          <c:showBubbleSize val="0"/>
        </c:dLbls>
        <c:gapWidth val="150"/>
        <c:overlap val="100"/>
        <c:axId val="449489000"/>
        <c:axId val="449484080"/>
      </c:barChart>
      <c:catAx>
        <c:axId val="449489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84080"/>
        <c:crosses val="autoZero"/>
        <c:auto val="1"/>
        <c:lblAlgn val="ctr"/>
        <c:lblOffset val="100"/>
        <c:noMultiLvlLbl val="0"/>
      </c:catAx>
      <c:valAx>
        <c:axId val="449484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48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7AF69-F4A0-4D61-9B8D-E3F4E5BBF3ED}"/>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D39D2C5B-9906-4402-A87A-72BF15B684B9}"/>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1162516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EE901-FEF8-4477-8D5A-D8F2365C279D}"/>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CAB89B25-1F75-4BAE-BD0A-E42114AEF701}"/>
              </a:ext>
            </a:extLst>
          </p:cNvPr>
          <p:cNvGraphicFramePr>
            <a:graphicFrameLocks noGrp="1"/>
          </p:cNvGraphicFramePr>
          <p:nvPr>
            <p:ph type="tbl" sz="quarter" idx="13"/>
            <p:extLst>
              <p:ext uri="{D42A27DB-BD31-4B8C-83A1-F6EECF244321}">
                <p14:modId xmlns:p14="http://schemas.microsoft.com/office/powerpoint/2010/main" val="68377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0471376"/>
                    </a:ext>
                  </a:extLst>
                </a:gridCol>
                <a:gridCol w="699516">
                  <a:extLst>
                    <a:ext uri="{9D8B030D-6E8A-4147-A177-3AD203B41FA5}">
                      <a16:colId xmlns:a16="http://schemas.microsoft.com/office/drawing/2014/main" val="2477953524"/>
                    </a:ext>
                  </a:extLst>
                </a:gridCol>
                <a:gridCol w="699516">
                  <a:extLst>
                    <a:ext uri="{9D8B030D-6E8A-4147-A177-3AD203B41FA5}">
                      <a16:colId xmlns:a16="http://schemas.microsoft.com/office/drawing/2014/main" val="261159485"/>
                    </a:ext>
                  </a:extLst>
                </a:gridCol>
                <a:gridCol w="658368">
                  <a:extLst>
                    <a:ext uri="{9D8B030D-6E8A-4147-A177-3AD203B41FA5}">
                      <a16:colId xmlns:a16="http://schemas.microsoft.com/office/drawing/2014/main" val="3743030252"/>
                    </a:ext>
                  </a:extLst>
                </a:gridCol>
                <a:gridCol w="658368">
                  <a:extLst>
                    <a:ext uri="{9D8B030D-6E8A-4147-A177-3AD203B41FA5}">
                      <a16:colId xmlns:a16="http://schemas.microsoft.com/office/drawing/2014/main" val="63801327"/>
                    </a:ext>
                  </a:extLst>
                </a:gridCol>
                <a:gridCol w="658368">
                  <a:extLst>
                    <a:ext uri="{9D8B030D-6E8A-4147-A177-3AD203B41FA5}">
                      <a16:colId xmlns:a16="http://schemas.microsoft.com/office/drawing/2014/main" val="1134689386"/>
                    </a:ext>
                  </a:extLst>
                </a:gridCol>
                <a:gridCol w="699516">
                  <a:extLst>
                    <a:ext uri="{9D8B030D-6E8A-4147-A177-3AD203B41FA5}">
                      <a16:colId xmlns:a16="http://schemas.microsoft.com/office/drawing/2014/main" val="724216001"/>
                    </a:ext>
                  </a:extLst>
                </a:gridCol>
                <a:gridCol w="699516">
                  <a:extLst>
                    <a:ext uri="{9D8B030D-6E8A-4147-A177-3AD203B41FA5}">
                      <a16:colId xmlns:a16="http://schemas.microsoft.com/office/drawing/2014/main" val="1759044436"/>
                    </a:ext>
                  </a:extLst>
                </a:gridCol>
                <a:gridCol w="699516">
                  <a:extLst>
                    <a:ext uri="{9D8B030D-6E8A-4147-A177-3AD203B41FA5}">
                      <a16:colId xmlns:a16="http://schemas.microsoft.com/office/drawing/2014/main" val="968008339"/>
                    </a:ext>
                  </a:extLst>
                </a:gridCol>
                <a:gridCol w="658368">
                  <a:extLst>
                    <a:ext uri="{9D8B030D-6E8A-4147-A177-3AD203B41FA5}">
                      <a16:colId xmlns:a16="http://schemas.microsoft.com/office/drawing/2014/main" val="8085503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01277468"/>
                  </a:ext>
                </a:extLst>
              </a:tr>
              <a:tr h="370840">
                <a:tc>
                  <a:txBody>
                    <a:bodyPr/>
                    <a:lstStyle/>
                    <a:p>
                      <a:r>
                        <a:rPr lang="en-US" sz="1000"/>
                        <a:t>trendset.muenchen</a:t>
                      </a:r>
                    </a:p>
                  </a:txBody>
                  <a:tcPr/>
                </a:tc>
                <a:tc>
                  <a:txBody>
                    <a:bodyPr/>
                    <a:lstStyle/>
                    <a:p>
                      <a:r>
                        <a:rPr lang="en-US" sz="1000"/>
                        <a:t>2789</a:t>
                      </a:r>
                    </a:p>
                  </a:txBody>
                  <a:tcPr/>
                </a:tc>
                <a:tc>
                  <a:txBody>
                    <a:bodyPr/>
                    <a:lstStyle/>
                    <a:p>
                      <a:r>
                        <a:rPr lang="en-US" sz="1000"/>
                        <a:t>75</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1019</a:t>
                      </a:r>
                    </a:p>
                  </a:txBody>
                  <a:tcPr/>
                </a:tc>
                <a:tc>
                  <a:txBody>
                    <a:bodyPr/>
                    <a:lstStyle/>
                    <a:p>
                      <a:r>
                        <a:rPr lang="en-US" sz="1000"/>
                        <a:t>47</a:t>
                      </a:r>
                    </a:p>
                  </a:txBody>
                  <a:tcPr/>
                </a:tc>
                <a:tc>
                  <a:txBody>
                    <a:bodyPr/>
                    <a:lstStyle/>
                    <a:p>
                      <a:r>
                        <a:rPr lang="en-US" sz="1000"/>
                        <a:t>1.6848 %</a:t>
                      </a:r>
                    </a:p>
                  </a:txBody>
                  <a:tcPr/>
                </a:tc>
                <a:extLst>
                  <a:ext uri="{0D108BD9-81ED-4DB2-BD59-A6C34878D82A}">
                    <a16:rowId xmlns:a16="http://schemas.microsoft.com/office/drawing/2014/main" val="2111818356"/>
                  </a:ext>
                </a:extLst>
              </a:tr>
            </a:tbl>
          </a:graphicData>
        </a:graphic>
      </p:graphicFrame>
      <p:sp>
        <p:nvSpPr>
          <p:cNvPr id="4" name="Text Placeholder 3">
            <a:extLst>
              <a:ext uri="{FF2B5EF4-FFF2-40B4-BE49-F238E27FC236}">
                <a16:creationId xmlns:a16="http://schemas.microsoft.com/office/drawing/2014/main" id="{72E6D4A1-C198-4567-AB9E-7EC429A4E4F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880721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31C4-69BD-4BF4-B772-D432E80B7A92}"/>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1617F667-4575-40A3-A8BD-AF0C49FB5B23}"/>
              </a:ext>
            </a:extLst>
          </p:cNvPr>
          <p:cNvGraphicFramePr>
            <a:graphicFrameLocks noGrp="1"/>
          </p:cNvGraphicFramePr>
          <p:nvPr>
            <p:ph type="tbl" sz="quarter" idx="13"/>
            <p:extLst>
              <p:ext uri="{D42A27DB-BD31-4B8C-83A1-F6EECF244321}">
                <p14:modId xmlns:p14="http://schemas.microsoft.com/office/powerpoint/2010/main" val="385123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11424643"/>
                    </a:ext>
                  </a:extLst>
                </a:gridCol>
                <a:gridCol w="576072">
                  <a:extLst>
                    <a:ext uri="{9D8B030D-6E8A-4147-A177-3AD203B41FA5}">
                      <a16:colId xmlns:a16="http://schemas.microsoft.com/office/drawing/2014/main" val="2489084042"/>
                    </a:ext>
                  </a:extLst>
                </a:gridCol>
                <a:gridCol w="576072">
                  <a:extLst>
                    <a:ext uri="{9D8B030D-6E8A-4147-A177-3AD203B41FA5}">
                      <a16:colId xmlns:a16="http://schemas.microsoft.com/office/drawing/2014/main" val="1501586510"/>
                    </a:ext>
                  </a:extLst>
                </a:gridCol>
                <a:gridCol w="576072">
                  <a:extLst>
                    <a:ext uri="{9D8B030D-6E8A-4147-A177-3AD203B41FA5}">
                      <a16:colId xmlns:a16="http://schemas.microsoft.com/office/drawing/2014/main" val="1965475535"/>
                    </a:ext>
                  </a:extLst>
                </a:gridCol>
                <a:gridCol w="576072">
                  <a:extLst>
                    <a:ext uri="{9D8B030D-6E8A-4147-A177-3AD203B41FA5}">
                      <a16:colId xmlns:a16="http://schemas.microsoft.com/office/drawing/2014/main" val="4279333800"/>
                    </a:ext>
                  </a:extLst>
                </a:gridCol>
                <a:gridCol w="576072">
                  <a:extLst>
                    <a:ext uri="{9D8B030D-6E8A-4147-A177-3AD203B41FA5}">
                      <a16:colId xmlns:a16="http://schemas.microsoft.com/office/drawing/2014/main" val="19903905"/>
                    </a:ext>
                  </a:extLst>
                </a:gridCol>
                <a:gridCol w="576072">
                  <a:extLst>
                    <a:ext uri="{9D8B030D-6E8A-4147-A177-3AD203B41FA5}">
                      <a16:colId xmlns:a16="http://schemas.microsoft.com/office/drawing/2014/main" val="2435496223"/>
                    </a:ext>
                  </a:extLst>
                </a:gridCol>
                <a:gridCol w="576072">
                  <a:extLst>
                    <a:ext uri="{9D8B030D-6E8A-4147-A177-3AD203B41FA5}">
                      <a16:colId xmlns:a16="http://schemas.microsoft.com/office/drawing/2014/main" val="3983402595"/>
                    </a:ext>
                  </a:extLst>
                </a:gridCol>
                <a:gridCol w="576072">
                  <a:extLst>
                    <a:ext uri="{9D8B030D-6E8A-4147-A177-3AD203B41FA5}">
                      <a16:colId xmlns:a16="http://schemas.microsoft.com/office/drawing/2014/main" val="3776546238"/>
                    </a:ext>
                  </a:extLst>
                </a:gridCol>
                <a:gridCol w="576072">
                  <a:extLst>
                    <a:ext uri="{9D8B030D-6E8A-4147-A177-3AD203B41FA5}">
                      <a16:colId xmlns:a16="http://schemas.microsoft.com/office/drawing/2014/main" val="1556788727"/>
                    </a:ext>
                  </a:extLst>
                </a:gridCol>
                <a:gridCol w="576072">
                  <a:extLst>
                    <a:ext uri="{9D8B030D-6E8A-4147-A177-3AD203B41FA5}">
                      <a16:colId xmlns:a16="http://schemas.microsoft.com/office/drawing/2014/main" val="2422723382"/>
                    </a:ext>
                  </a:extLst>
                </a:gridCol>
                <a:gridCol w="576072">
                  <a:extLst>
                    <a:ext uri="{9D8B030D-6E8A-4147-A177-3AD203B41FA5}">
                      <a16:colId xmlns:a16="http://schemas.microsoft.com/office/drawing/2014/main" val="2756072862"/>
                    </a:ext>
                  </a:extLst>
                </a:gridCol>
                <a:gridCol w="576072">
                  <a:extLst>
                    <a:ext uri="{9D8B030D-6E8A-4147-A177-3AD203B41FA5}">
                      <a16:colId xmlns:a16="http://schemas.microsoft.com/office/drawing/2014/main" val="3705098786"/>
                    </a:ext>
                  </a:extLst>
                </a:gridCol>
                <a:gridCol w="576072">
                  <a:extLst>
                    <a:ext uri="{9D8B030D-6E8A-4147-A177-3AD203B41FA5}">
                      <a16:colId xmlns:a16="http://schemas.microsoft.com/office/drawing/2014/main" val="2436644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839037383"/>
                  </a:ext>
                </a:extLst>
              </a:tr>
              <a:tr h="370840">
                <a:tc>
                  <a:txBody>
                    <a:bodyPr/>
                    <a:lstStyle/>
                    <a:p>
                      <a:r>
                        <a:rPr lang="en-US" sz="1000"/>
                        <a:t>trendset.muenchen</a:t>
                      </a:r>
                    </a:p>
                  </a:txBody>
                  <a:tcPr/>
                </a:tc>
                <a:tc>
                  <a:txBody>
                    <a:bodyPr/>
                    <a:lstStyle/>
                    <a:p>
                      <a:r>
                        <a:rPr lang="en-US" sz="1000"/>
                        <a:t>23</a:t>
                      </a:r>
                    </a:p>
                  </a:txBody>
                  <a:tcPr/>
                </a:tc>
                <a:tc>
                  <a:txBody>
                    <a:bodyPr/>
                    <a:lstStyle/>
                    <a:p>
                      <a:r>
                        <a:rPr lang="en-US" sz="1000"/>
                        <a:t>24</a:t>
                      </a:r>
                    </a:p>
                  </a:txBody>
                  <a:tcPr/>
                </a:tc>
                <a:tc>
                  <a:txBody>
                    <a:bodyPr/>
                    <a:lstStyle/>
                    <a:p>
                      <a:r>
                        <a:rPr lang="en-US" sz="1000"/>
                        <a:t>1022</a:t>
                      </a:r>
                    </a:p>
                  </a:txBody>
                  <a:tcPr/>
                </a:tc>
                <a:tc>
                  <a:txBody>
                    <a:bodyPr/>
                    <a:lstStyle/>
                    <a:p>
                      <a:r>
                        <a:rPr lang="en-US" sz="1000"/>
                        <a:t>47</a:t>
                      </a:r>
                    </a:p>
                  </a:txBody>
                  <a:tcPr/>
                </a:tc>
                <a:tc>
                  <a:txBody>
                    <a:bodyPr/>
                    <a:lstStyle/>
                    <a:p>
                      <a:r>
                        <a:rPr lang="en-US" sz="1000"/>
                        <a:t>20136</a:t>
                      </a:r>
                    </a:p>
                  </a:txBody>
                  <a:tcPr/>
                </a:tc>
                <a:tc>
                  <a:txBody>
                    <a:bodyPr/>
                    <a:lstStyle/>
                    <a:p>
                      <a:r>
                        <a:rPr lang="en-US" sz="1000"/>
                        <a:t>5553</a:t>
                      </a:r>
                    </a:p>
                  </a:txBody>
                  <a:tcPr/>
                </a:tc>
                <a:tc>
                  <a:txBody>
                    <a:bodyPr/>
                    <a:lstStyle/>
                    <a:p>
                      <a:r>
                        <a:rPr lang="en-US" sz="1000"/>
                        <a:t>1095</a:t>
                      </a:r>
                    </a:p>
                  </a:txBody>
                  <a:tcPr/>
                </a:tc>
                <a:tc>
                  <a:txBody>
                    <a:bodyPr/>
                    <a:lstStyle/>
                    <a:p>
                      <a:r>
                        <a:rPr lang="en-US" sz="1000"/>
                        <a:t>642.91304347826</a:t>
                      </a:r>
                    </a:p>
                  </a:txBody>
                  <a:tcPr/>
                </a:tc>
                <a:tc>
                  <a:txBody>
                    <a:bodyPr/>
                    <a:lstStyle/>
                    <a:p>
                      <a:r>
                        <a:rPr lang="en-US" sz="1000"/>
                        <a:t>200.70833333333</a:t>
                      </a:r>
                    </a:p>
                  </a:txBody>
                  <a:tcPr/>
                </a:tc>
                <a:tc>
                  <a:txBody>
                    <a:bodyPr/>
                    <a:lstStyle/>
                    <a:p>
                      <a:r>
                        <a:rPr lang="en-US" sz="1000"/>
                        <a:t>26</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16690812"/>
                  </a:ext>
                </a:extLst>
              </a:tr>
            </a:tbl>
          </a:graphicData>
        </a:graphic>
      </p:graphicFrame>
      <p:sp>
        <p:nvSpPr>
          <p:cNvPr id="4" name="Text Placeholder 3">
            <a:extLst>
              <a:ext uri="{FF2B5EF4-FFF2-40B4-BE49-F238E27FC236}">
                <a16:creationId xmlns:a16="http://schemas.microsoft.com/office/drawing/2014/main" id="{66C0492C-AC63-42E9-B4DF-9C9EF366904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234517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5941D-9A68-40F1-A337-311A36AB5C5C}"/>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2C3A0FDF-2941-4911-9678-8B74A0A5DD7F}"/>
              </a:ext>
            </a:extLst>
          </p:cNvPr>
          <p:cNvGraphicFramePr>
            <a:graphicFrameLocks noGrp="1"/>
          </p:cNvGraphicFramePr>
          <p:nvPr>
            <p:ph type="chart" sz="quarter" idx="13"/>
            <p:extLst>
              <p:ext uri="{D42A27DB-BD31-4B8C-83A1-F6EECF244321}">
                <p14:modId xmlns:p14="http://schemas.microsoft.com/office/powerpoint/2010/main" val="2825687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D443A0-E7FA-4DE3-9DA8-2D1C7D7E25BE}"/>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F41D8FC4-11B9-414E-9122-2C674EA84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798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01993-1151-4D48-89F2-0FF79414DA4C}"/>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450CF4F7-0614-4D0F-9D45-94FE9B6B0B35}"/>
              </a:ext>
            </a:extLst>
          </p:cNvPr>
          <p:cNvGraphicFramePr>
            <a:graphicFrameLocks noGrp="1"/>
          </p:cNvGraphicFramePr>
          <p:nvPr>
            <p:ph type="tbl" sz="quarter" idx="13"/>
            <p:extLst>
              <p:ext uri="{D42A27DB-BD31-4B8C-83A1-F6EECF244321}">
                <p14:modId xmlns:p14="http://schemas.microsoft.com/office/powerpoint/2010/main" val="46485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2951355"/>
                    </a:ext>
                  </a:extLst>
                </a:gridCol>
                <a:gridCol w="1234440">
                  <a:extLst>
                    <a:ext uri="{9D8B030D-6E8A-4147-A177-3AD203B41FA5}">
                      <a16:colId xmlns:a16="http://schemas.microsoft.com/office/drawing/2014/main" val="2131841023"/>
                    </a:ext>
                  </a:extLst>
                </a:gridCol>
                <a:gridCol w="822960">
                  <a:extLst>
                    <a:ext uri="{9D8B030D-6E8A-4147-A177-3AD203B41FA5}">
                      <a16:colId xmlns:a16="http://schemas.microsoft.com/office/drawing/2014/main" val="1898389439"/>
                    </a:ext>
                  </a:extLst>
                </a:gridCol>
                <a:gridCol w="822960">
                  <a:extLst>
                    <a:ext uri="{9D8B030D-6E8A-4147-A177-3AD203B41FA5}">
                      <a16:colId xmlns:a16="http://schemas.microsoft.com/office/drawing/2014/main" val="2074265889"/>
                    </a:ext>
                  </a:extLst>
                </a:gridCol>
                <a:gridCol w="822960">
                  <a:extLst>
                    <a:ext uri="{9D8B030D-6E8A-4147-A177-3AD203B41FA5}">
                      <a16:colId xmlns:a16="http://schemas.microsoft.com/office/drawing/2014/main" val="852413394"/>
                    </a:ext>
                  </a:extLst>
                </a:gridCol>
                <a:gridCol w="822960">
                  <a:extLst>
                    <a:ext uri="{9D8B030D-6E8A-4147-A177-3AD203B41FA5}">
                      <a16:colId xmlns:a16="http://schemas.microsoft.com/office/drawing/2014/main" val="2294524035"/>
                    </a:ext>
                  </a:extLst>
                </a:gridCol>
                <a:gridCol w="822960">
                  <a:extLst>
                    <a:ext uri="{9D8B030D-6E8A-4147-A177-3AD203B41FA5}">
                      <a16:colId xmlns:a16="http://schemas.microsoft.com/office/drawing/2014/main" val="2557704818"/>
                    </a:ext>
                  </a:extLst>
                </a:gridCol>
                <a:gridCol w="822960">
                  <a:extLst>
                    <a:ext uri="{9D8B030D-6E8A-4147-A177-3AD203B41FA5}">
                      <a16:colId xmlns:a16="http://schemas.microsoft.com/office/drawing/2014/main" val="19258942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79777514"/>
                  </a:ext>
                </a:extLst>
              </a:tr>
              <a:tr h="370840">
                <a:tc>
                  <a:txBody>
                    <a:bodyPr/>
                    <a:lstStyle/>
                    <a:p>
                      <a:r>
                        <a:rPr lang="en-US" sz="1000"/>
                        <a:t>trendset.muenchen</a:t>
                      </a:r>
                    </a:p>
                  </a:txBody>
                  <a:tcPr/>
                </a:tc>
                <a:tc>
                  <a:txBody>
                    <a:bodyPr/>
                    <a:lstStyle/>
                    <a:p>
                      <a:r>
                        <a:rPr lang="en-US" sz="1000"/>
                        <a:t>2789</a:t>
                      </a:r>
                    </a:p>
                  </a:txBody>
                  <a:tcPr/>
                </a:tc>
                <a:tc>
                  <a:txBody>
                    <a:bodyPr/>
                    <a:lstStyle/>
                    <a:p>
                      <a:r>
                        <a:rPr lang="en-US" sz="1000"/>
                        <a:t>8</a:t>
                      </a:r>
                    </a:p>
                  </a:txBody>
                  <a:tcPr/>
                </a:tc>
                <a:tc>
                  <a:txBody>
                    <a:bodyPr/>
                    <a:lstStyle/>
                    <a:p>
                      <a:r>
                        <a:rPr lang="en-US" sz="1000"/>
                        <a:t>0.3 %</a:t>
                      </a:r>
                    </a:p>
                  </a:txBody>
                  <a:tcPr/>
                </a:tc>
                <a:tc>
                  <a:txBody>
                    <a:bodyPr/>
                    <a:lstStyle/>
                    <a:p>
                      <a:r>
                        <a:rPr lang="en-US" sz="1000"/>
                        <a:t>26</a:t>
                      </a:r>
                    </a:p>
                  </a:txBody>
                  <a:tcPr/>
                </a:tc>
                <a:tc>
                  <a:txBody>
                    <a:bodyPr/>
                    <a:lstStyle/>
                    <a:p>
                      <a:r>
                        <a:rPr lang="en-US" sz="1000"/>
                        <a:t>0.9 %</a:t>
                      </a:r>
                    </a:p>
                  </a:txBody>
                  <a:tcPr/>
                </a:tc>
                <a:tc>
                  <a:txBody>
                    <a:bodyPr/>
                    <a:lstStyle/>
                    <a:p>
                      <a:r>
                        <a:rPr lang="en-US" sz="1000"/>
                        <a:t>55</a:t>
                      </a:r>
                    </a:p>
                  </a:txBody>
                  <a:tcPr/>
                </a:tc>
                <a:tc>
                  <a:txBody>
                    <a:bodyPr/>
                    <a:lstStyle/>
                    <a:p>
                      <a:r>
                        <a:rPr lang="en-US" sz="1000"/>
                        <a:t>2.0 %</a:t>
                      </a:r>
                    </a:p>
                  </a:txBody>
                  <a:tcPr/>
                </a:tc>
                <a:extLst>
                  <a:ext uri="{0D108BD9-81ED-4DB2-BD59-A6C34878D82A}">
                    <a16:rowId xmlns:a16="http://schemas.microsoft.com/office/drawing/2014/main" val="1377143302"/>
                  </a:ext>
                </a:extLst>
              </a:tr>
            </a:tbl>
          </a:graphicData>
        </a:graphic>
      </p:graphicFrame>
      <p:sp>
        <p:nvSpPr>
          <p:cNvPr id="4" name="Text Placeholder 3">
            <a:extLst>
              <a:ext uri="{FF2B5EF4-FFF2-40B4-BE49-F238E27FC236}">
                <a16:creationId xmlns:a16="http://schemas.microsoft.com/office/drawing/2014/main" id="{34CC0207-98AA-4578-8AF2-A7CB6FAD18DF}"/>
              </a:ext>
            </a:extLst>
          </p:cNvPr>
          <p:cNvSpPr>
            <a:spLocks noGrp="1"/>
          </p:cNvSpPr>
          <p:nvPr>
            <p:ph type="body" sz="quarter" idx="14"/>
          </p:nvPr>
        </p:nvSpPr>
        <p:spPr/>
        <p:txBody>
          <a:bodyPr/>
          <a:lstStyle/>
          <a:p>
            <a:r>
              <a:rPr lang="en-US"/>
              <a:t>05/31/2019 - 06/30/2019</a:t>
            </a:r>
          </a:p>
        </p:txBody>
      </p:sp>
    </p:spTree>
    <p:extLst>
      <p:ext uri="{BB962C8B-B14F-4D97-AF65-F5344CB8AC3E}">
        <p14:creationId xmlns:p14="http://schemas.microsoft.com/office/powerpoint/2010/main" val="3593215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F7D34-38FE-4003-9BE9-2DF09F2EBF5C}"/>
              </a:ext>
            </a:extLst>
          </p:cNvPr>
          <p:cNvSpPr>
            <a:spLocks noGrp="1"/>
          </p:cNvSpPr>
          <p:nvPr>
            <p:ph type="title"/>
          </p:nvPr>
        </p:nvSpPr>
        <p:spPr/>
        <p:txBody>
          <a:bodyPr/>
          <a:lstStyle/>
          <a:p>
            <a:r>
              <a:rPr lang="en-US"/>
              <a:t>Instagram Posts Table | TrendSet - 1 of 23</a:t>
            </a:r>
          </a:p>
        </p:txBody>
      </p:sp>
      <p:graphicFrame>
        <p:nvGraphicFramePr>
          <p:cNvPr id="5" name="Table Placeholder 4">
            <a:extLst>
              <a:ext uri="{FF2B5EF4-FFF2-40B4-BE49-F238E27FC236}">
                <a16:creationId xmlns:a16="http://schemas.microsoft.com/office/drawing/2014/main" id="{CC64D6A1-BF80-4152-B4FD-4D975443229B}"/>
              </a:ext>
            </a:extLst>
          </p:cNvPr>
          <p:cNvGraphicFramePr>
            <a:graphicFrameLocks noGrp="1"/>
          </p:cNvGraphicFramePr>
          <p:nvPr>
            <p:ph type="tbl" sz="quarter" idx="13"/>
            <p:extLst>
              <p:ext uri="{D42A27DB-BD31-4B8C-83A1-F6EECF244321}">
                <p14:modId xmlns:p14="http://schemas.microsoft.com/office/powerpoint/2010/main" val="1003622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1662374"/>
                    </a:ext>
                  </a:extLst>
                </a:gridCol>
                <a:gridCol w="658368">
                  <a:extLst>
                    <a:ext uri="{9D8B030D-6E8A-4147-A177-3AD203B41FA5}">
                      <a16:colId xmlns:a16="http://schemas.microsoft.com/office/drawing/2014/main" val="1181241239"/>
                    </a:ext>
                  </a:extLst>
                </a:gridCol>
                <a:gridCol w="658368">
                  <a:extLst>
                    <a:ext uri="{9D8B030D-6E8A-4147-A177-3AD203B41FA5}">
                      <a16:colId xmlns:a16="http://schemas.microsoft.com/office/drawing/2014/main" val="2043374848"/>
                    </a:ext>
                  </a:extLst>
                </a:gridCol>
                <a:gridCol w="658368">
                  <a:extLst>
                    <a:ext uri="{9D8B030D-6E8A-4147-A177-3AD203B41FA5}">
                      <a16:colId xmlns:a16="http://schemas.microsoft.com/office/drawing/2014/main" val="2069139970"/>
                    </a:ext>
                  </a:extLst>
                </a:gridCol>
                <a:gridCol w="658368">
                  <a:extLst>
                    <a:ext uri="{9D8B030D-6E8A-4147-A177-3AD203B41FA5}">
                      <a16:colId xmlns:a16="http://schemas.microsoft.com/office/drawing/2014/main" val="393034374"/>
                    </a:ext>
                  </a:extLst>
                </a:gridCol>
                <a:gridCol w="658368">
                  <a:extLst>
                    <a:ext uri="{9D8B030D-6E8A-4147-A177-3AD203B41FA5}">
                      <a16:colId xmlns:a16="http://schemas.microsoft.com/office/drawing/2014/main" val="4201859427"/>
                    </a:ext>
                  </a:extLst>
                </a:gridCol>
                <a:gridCol w="658368">
                  <a:extLst>
                    <a:ext uri="{9D8B030D-6E8A-4147-A177-3AD203B41FA5}">
                      <a16:colId xmlns:a16="http://schemas.microsoft.com/office/drawing/2014/main" val="2546909547"/>
                    </a:ext>
                  </a:extLst>
                </a:gridCol>
                <a:gridCol w="658368">
                  <a:extLst>
                    <a:ext uri="{9D8B030D-6E8A-4147-A177-3AD203B41FA5}">
                      <a16:colId xmlns:a16="http://schemas.microsoft.com/office/drawing/2014/main" val="1322045284"/>
                    </a:ext>
                  </a:extLst>
                </a:gridCol>
                <a:gridCol w="658368">
                  <a:extLst>
                    <a:ext uri="{9D8B030D-6E8A-4147-A177-3AD203B41FA5}">
                      <a16:colId xmlns:a16="http://schemas.microsoft.com/office/drawing/2014/main" val="4123266588"/>
                    </a:ext>
                  </a:extLst>
                </a:gridCol>
                <a:gridCol w="658368">
                  <a:extLst>
                    <a:ext uri="{9D8B030D-6E8A-4147-A177-3AD203B41FA5}">
                      <a16:colId xmlns:a16="http://schemas.microsoft.com/office/drawing/2014/main" val="92381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93567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- 2019-06-30 16:50:05 </a:t>
                      </a:r>
                      <a:r>
                        <a:rPr kumimoji="0" lang="en-US" sz="1000" b="0" i="0" u="none" strike="noStrike" kern="1200" cap="none" spc="0" normalizeH="0" baseline="0" noProof="0">
                          <a:ln>
                            <a:noFill/>
                          </a:ln>
                          <a:solidFill>
                            <a:prstClr val="black"/>
                          </a:solidFill>
                          <a:effectLst/>
                          <a:uLnTx/>
                          <a:uFillTx/>
                          <a:latin typeface="+mn-lt"/>
                          <a:ea typeface="+mn-ea"/>
                          <a:cs typeface="+mn-cs"/>
                        </a:rPr>
                        <a:t>
 Who said, interior design only takes place inside your own four walls? Or inside an office? Or inside a building in general? 🙈 Inside the car is also an "inside"... And with @noihamburg you can take FREE MOTION's spirit with you. 😉💙
———
pic by @noihamburg
————————————————————
#trendsetmünchen #freemotion #rainbow #car #cardesign #caraccessoire #carinterieur #steeringwheel  #happiness #spirit #creativespirit #colourful #colourfulmind #trendinspo #interiordesign #trendscout #designsponge #interiorinspo #homeinterior #interiorblog #trendblog #igerforinspo #trendinteriors #interiors #inspiration #lifestyle #trendsetsummer2019 #noihamburg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extLst>
                  <a:ext uri="{0D108BD9-81ED-4DB2-BD59-A6C34878D82A}">
                    <a16:rowId xmlns:a16="http://schemas.microsoft.com/office/drawing/2014/main" val="4213465074"/>
                  </a:ext>
                </a:extLst>
              </a:tr>
            </a:tbl>
          </a:graphicData>
        </a:graphic>
      </p:graphicFrame>
      <p:sp>
        <p:nvSpPr>
          <p:cNvPr id="4" name="Text Placeholder 3">
            <a:extLst>
              <a:ext uri="{FF2B5EF4-FFF2-40B4-BE49-F238E27FC236}">
                <a16:creationId xmlns:a16="http://schemas.microsoft.com/office/drawing/2014/main" id="{6E1AE087-B91B-4612-A3EE-79B1A1A0E72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047669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D267F-0E26-4D4A-ACC2-3A77C844DD0F}"/>
              </a:ext>
            </a:extLst>
          </p:cNvPr>
          <p:cNvSpPr>
            <a:spLocks noGrp="1"/>
          </p:cNvSpPr>
          <p:nvPr>
            <p:ph type="title"/>
          </p:nvPr>
        </p:nvSpPr>
        <p:spPr/>
        <p:txBody>
          <a:bodyPr/>
          <a:lstStyle/>
          <a:p>
            <a:r>
              <a:rPr lang="en-US"/>
              <a:t>Instagram Posts Table | TrendSet - 2 of 23</a:t>
            </a:r>
          </a:p>
        </p:txBody>
      </p:sp>
      <p:graphicFrame>
        <p:nvGraphicFramePr>
          <p:cNvPr id="5" name="Table Placeholder 4">
            <a:extLst>
              <a:ext uri="{FF2B5EF4-FFF2-40B4-BE49-F238E27FC236}">
                <a16:creationId xmlns:a16="http://schemas.microsoft.com/office/drawing/2014/main" id="{968F9B4F-1C7E-453C-BEB6-19D6A90BCB06}"/>
              </a:ext>
            </a:extLst>
          </p:cNvPr>
          <p:cNvGraphicFramePr>
            <a:graphicFrameLocks noGrp="1"/>
          </p:cNvGraphicFramePr>
          <p:nvPr>
            <p:ph type="tbl" sz="quarter" idx="13"/>
            <p:extLst>
              <p:ext uri="{D42A27DB-BD31-4B8C-83A1-F6EECF244321}">
                <p14:modId xmlns:p14="http://schemas.microsoft.com/office/powerpoint/2010/main" val="11730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5924715"/>
                    </a:ext>
                  </a:extLst>
                </a:gridCol>
                <a:gridCol w="658368">
                  <a:extLst>
                    <a:ext uri="{9D8B030D-6E8A-4147-A177-3AD203B41FA5}">
                      <a16:colId xmlns:a16="http://schemas.microsoft.com/office/drawing/2014/main" val="3782801050"/>
                    </a:ext>
                  </a:extLst>
                </a:gridCol>
                <a:gridCol w="658368">
                  <a:extLst>
                    <a:ext uri="{9D8B030D-6E8A-4147-A177-3AD203B41FA5}">
                      <a16:colId xmlns:a16="http://schemas.microsoft.com/office/drawing/2014/main" val="2781707936"/>
                    </a:ext>
                  </a:extLst>
                </a:gridCol>
                <a:gridCol w="658368">
                  <a:extLst>
                    <a:ext uri="{9D8B030D-6E8A-4147-A177-3AD203B41FA5}">
                      <a16:colId xmlns:a16="http://schemas.microsoft.com/office/drawing/2014/main" val="2080295085"/>
                    </a:ext>
                  </a:extLst>
                </a:gridCol>
                <a:gridCol w="658368">
                  <a:extLst>
                    <a:ext uri="{9D8B030D-6E8A-4147-A177-3AD203B41FA5}">
                      <a16:colId xmlns:a16="http://schemas.microsoft.com/office/drawing/2014/main" val="812939977"/>
                    </a:ext>
                  </a:extLst>
                </a:gridCol>
                <a:gridCol w="658368">
                  <a:extLst>
                    <a:ext uri="{9D8B030D-6E8A-4147-A177-3AD203B41FA5}">
                      <a16:colId xmlns:a16="http://schemas.microsoft.com/office/drawing/2014/main" val="3832041088"/>
                    </a:ext>
                  </a:extLst>
                </a:gridCol>
                <a:gridCol w="658368">
                  <a:extLst>
                    <a:ext uri="{9D8B030D-6E8A-4147-A177-3AD203B41FA5}">
                      <a16:colId xmlns:a16="http://schemas.microsoft.com/office/drawing/2014/main" val="429527242"/>
                    </a:ext>
                  </a:extLst>
                </a:gridCol>
                <a:gridCol w="658368">
                  <a:extLst>
                    <a:ext uri="{9D8B030D-6E8A-4147-A177-3AD203B41FA5}">
                      <a16:colId xmlns:a16="http://schemas.microsoft.com/office/drawing/2014/main" val="2752680943"/>
                    </a:ext>
                  </a:extLst>
                </a:gridCol>
                <a:gridCol w="658368">
                  <a:extLst>
                    <a:ext uri="{9D8B030D-6E8A-4147-A177-3AD203B41FA5}">
                      <a16:colId xmlns:a16="http://schemas.microsoft.com/office/drawing/2014/main" val="3324185878"/>
                    </a:ext>
                  </a:extLst>
                </a:gridCol>
                <a:gridCol w="658368">
                  <a:extLst>
                    <a:ext uri="{9D8B030D-6E8A-4147-A177-3AD203B41FA5}">
                      <a16:colId xmlns:a16="http://schemas.microsoft.com/office/drawing/2014/main" val="3001983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6590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- 2019-06-29 10:41:05 </a:t>
                      </a:r>
                      <a:r>
                        <a:rPr kumimoji="0" lang="en-US" sz="1000" b="0" i="0" u="none" strike="noStrike" kern="1200" cap="none" spc="0" normalizeH="0" baseline="0" noProof="0">
                          <a:ln>
                            <a:noFill/>
                          </a:ln>
                          <a:solidFill>
                            <a:prstClr val="black"/>
                          </a:solidFill>
                          <a:effectLst/>
                          <a:uLnTx/>
                          <a:uFillTx/>
                          <a:latin typeface="+mn-lt"/>
                          <a:ea typeface="+mn-ea"/>
                          <a:cs typeface="+mn-cs"/>
                        </a:rPr>
                        <a:t>
 Cheerful, colourful, trendy, individual, creative, joyful, free... 🌈🙃🌟 That's what Trend Motif FREE MOTION wants us to feel around by it inspired furniture, items and accessoires. 😊 @ricedk created a great example for the crazy style and mood of our Trend Motif with this serving trolley. 💙 Imagine, it would stand there at the next birthday party? 🎉
———
pic by @ricedk
————————————————————
#trendsetmünchen #freemotion #servingtrolley #golden #partyaccessoires #birthdayparty #partydesign #mirrorball #pinkisthenewblack #partyhat #tableware #chamganeglas #partytime #trendy #individual #joyful #freedesign #happiness #trendinspo #interiordesign #trendscout #interiorinspo #interiorblog #trendblog #trendinteriors #interiors #inspiration #lifestyle #trendsetsummer2019 #ricedk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extLst>
                  <a:ext uri="{0D108BD9-81ED-4DB2-BD59-A6C34878D82A}">
                    <a16:rowId xmlns:a16="http://schemas.microsoft.com/office/drawing/2014/main" val="3852224634"/>
                  </a:ext>
                </a:extLst>
              </a:tr>
            </a:tbl>
          </a:graphicData>
        </a:graphic>
      </p:graphicFrame>
      <p:sp>
        <p:nvSpPr>
          <p:cNvPr id="4" name="Text Placeholder 3">
            <a:extLst>
              <a:ext uri="{FF2B5EF4-FFF2-40B4-BE49-F238E27FC236}">
                <a16:creationId xmlns:a16="http://schemas.microsoft.com/office/drawing/2014/main" id="{6F8205B7-AEFC-4A4F-99B3-55E0944F720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264067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A2CE0-EA34-4F8E-A8B1-CB561BA3143C}"/>
              </a:ext>
            </a:extLst>
          </p:cNvPr>
          <p:cNvSpPr>
            <a:spLocks noGrp="1"/>
          </p:cNvSpPr>
          <p:nvPr>
            <p:ph type="title"/>
          </p:nvPr>
        </p:nvSpPr>
        <p:spPr/>
        <p:txBody>
          <a:bodyPr/>
          <a:lstStyle/>
          <a:p>
            <a:r>
              <a:rPr lang="en-US"/>
              <a:t>Instagram Posts Table | TrendSet - 3 of 23</a:t>
            </a:r>
          </a:p>
        </p:txBody>
      </p:sp>
      <p:graphicFrame>
        <p:nvGraphicFramePr>
          <p:cNvPr id="5" name="Table Placeholder 4">
            <a:extLst>
              <a:ext uri="{FF2B5EF4-FFF2-40B4-BE49-F238E27FC236}">
                <a16:creationId xmlns:a16="http://schemas.microsoft.com/office/drawing/2014/main" id="{EA6B15B0-788F-42BF-9419-A8D9B4C8B2CD}"/>
              </a:ext>
            </a:extLst>
          </p:cNvPr>
          <p:cNvGraphicFramePr>
            <a:graphicFrameLocks noGrp="1"/>
          </p:cNvGraphicFramePr>
          <p:nvPr>
            <p:ph type="tbl" sz="quarter" idx="13"/>
            <p:extLst>
              <p:ext uri="{D42A27DB-BD31-4B8C-83A1-F6EECF244321}">
                <p14:modId xmlns:p14="http://schemas.microsoft.com/office/powerpoint/2010/main" val="180406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27643855"/>
                    </a:ext>
                  </a:extLst>
                </a:gridCol>
                <a:gridCol w="658368">
                  <a:extLst>
                    <a:ext uri="{9D8B030D-6E8A-4147-A177-3AD203B41FA5}">
                      <a16:colId xmlns:a16="http://schemas.microsoft.com/office/drawing/2014/main" val="3715676524"/>
                    </a:ext>
                  </a:extLst>
                </a:gridCol>
                <a:gridCol w="658368">
                  <a:extLst>
                    <a:ext uri="{9D8B030D-6E8A-4147-A177-3AD203B41FA5}">
                      <a16:colId xmlns:a16="http://schemas.microsoft.com/office/drawing/2014/main" val="4045714154"/>
                    </a:ext>
                  </a:extLst>
                </a:gridCol>
                <a:gridCol w="658368">
                  <a:extLst>
                    <a:ext uri="{9D8B030D-6E8A-4147-A177-3AD203B41FA5}">
                      <a16:colId xmlns:a16="http://schemas.microsoft.com/office/drawing/2014/main" val="703610584"/>
                    </a:ext>
                  </a:extLst>
                </a:gridCol>
                <a:gridCol w="658368">
                  <a:extLst>
                    <a:ext uri="{9D8B030D-6E8A-4147-A177-3AD203B41FA5}">
                      <a16:colId xmlns:a16="http://schemas.microsoft.com/office/drawing/2014/main" val="570268603"/>
                    </a:ext>
                  </a:extLst>
                </a:gridCol>
                <a:gridCol w="658368">
                  <a:extLst>
                    <a:ext uri="{9D8B030D-6E8A-4147-A177-3AD203B41FA5}">
                      <a16:colId xmlns:a16="http://schemas.microsoft.com/office/drawing/2014/main" val="748380637"/>
                    </a:ext>
                  </a:extLst>
                </a:gridCol>
                <a:gridCol w="658368">
                  <a:extLst>
                    <a:ext uri="{9D8B030D-6E8A-4147-A177-3AD203B41FA5}">
                      <a16:colId xmlns:a16="http://schemas.microsoft.com/office/drawing/2014/main" val="1795429449"/>
                    </a:ext>
                  </a:extLst>
                </a:gridCol>
                <a:gridCol w="658368">
                  <a:extLst>
                    <a:ext uri="{9D8B030D-6E8A-4147-A177-3AD203B41FA5}">
                      <a16:colId xmlns:a16="http://schemas.microsoft.com/office/drawing/2014/main" val="24668939"/>
                    </a:ext>
                  </a:extLst>
                </a:gridCol>
                <a:gridCol w="658368">
                  <a:extLst>
                    <a:ext uri="{9D8B030D-6E8A-4147-A177-3AD203B41FA5}">
                      <a16:colId xmlns:a16="http://schemas.microsoft.com/office/drawing/2014/main" val="3915436689"/>
                    </a:ext>
                  </a:extLst>
                </a:gridCol>
                <a:gridCol w="658368">
                  <a:extLst>
                    <a:ext uri="{9D8B030D-6E8A-4147-A177-3AD203B41FA5}">
                      <a16:colId xmlns:a16="http://schemas.microsoft.com/office/drawing/2014/main" val="2755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8245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- 2019-06-27 19:14:16 </a:t>
                      </a:r>
                      <a:r>
                        <a:rPr kumimoji="0" lang="en-US" sz="1000" b="0" i="0" u="none" strike="noStrike" kern="1200" cap="none" spc="0" normalizeH="0" baseline="0" noProof="0">
                          <a:ln>
                            <a:noFill/>
                          </a:ln>
                          <a:solidFill>
                            <a:prstClr val="black"/>
                          </a:solidFill>
                          <a:effectLst/>
                          <a:uLnTx/>
                          <a:uFillTx/>
                          <a:latin typeface="+mn-lt"/>
                          <a:ea typeface="+mn-ea"/>
                          <a:cs typeface="+mn-cs"/>
                        </a:rPr>
                        <a:t>
 Of course, NATURAL SPIRIT also wants to safe nature and act sustainable. 💚💙 On the first sight, coffee and brownies doesn't seem quite healthy. But imagine they'd be sugar free and fair trade? 🍪☕️ For the box to be sustainable, we don't need any imagination. The @uhmmbox is made of Poly Propylene and doen't contain any phtalates, parabens or other heavy metals. 👍
———
pic by @uhmmbox
————————————————————
#trendsetmünchen #naturalspirit #sustainability #freshbox #coffee #brownies #powerbox #foodbox #kitchenware #coffeebeans #foodlove #kitchendesign #tableware #trendinspo #interiordesign #trendscout #designsponge #interiorinspo #homeinterior #interiorblog #trendblog #igerforinspo #trendinteriors #interiors #inspiration #lifestyle #trendsetsummer2019 #uhmmbox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2819499721"/>
                  </a:ext>
                </a:extLst>
              </a:tr>
            </a:tbl>
          </a:graphicData>
        </a:graphic>
      </p:graphicFrame>
      <p:sp>
        <p:nvSpPr>
          <p:cNvPr id="4" name="Text Placeholder 3">
            <a:extLst>
              <a:ext uri="{FF2B5EF4-FFF2-40B4-BE49-F238E27FC236}">
                <a16:creationId xmlns:a16="http://schemas.microsoft.com/office/drawing/2014/main" id="{3630F3A1-FF6E-4855-A927-11B036B28E0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051722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1BA08-215E-4A4F-B649-F391CE52E74A}"/>
              </a:ext>
            </a:extLst>
          </p:cNvPr>
          <p:cNvSpPr>
            <a:spLocks noGrp="1"/>
          </p:cNvSpPr>
          <p:nvPr>
            <p:ph type="title"/>
          </p:nvPr>
        </p:nvSpPr>
        <p:spPr/>
        <p:txBody>
          <a:bodyPr/>
          <a:lstStyle/>
          <a:p>
            <a:r>
              <a:rPr lang="en-US"/>
              <a:t>Instagram Posts Table | TrendSet - 4 of 23</a:t>
            </a:r>
          </a:p>
        </p:txBody>
      </p:sp>
      <p:graphicFrame>
        <p:nvGraphicFramePr>
          <p:cNvPr id="5" name="Table Placeholder 4">
            <a:extLst>
              <a:ext uri="{FF2B5EF4-FFF2-40B4-BE49-F238E27FC236}">
                <a16:creationId xmlns:a16="http://schemas.microsoft.com/office/drawing/2014/main" id="{DFEE7E1C-CF0C-4500-95A2-70F5F9F17668}"/>
              </a:ext>
            </a:extLst>
          </p:cNvPr>
          <p:cNvGraphicFramePr>
            <a:graphicFrameLocks noGrp="1"/>
          </p:cNvGraphicFramePr>
          <p:nvPr>
            <p:ph type="tbl" sz="quarter" idx="13"/>
            <p:extLst>
              <p:ext uri="{D42A27DB-BD31-4B8C-83A1-F6EECF244321}">
                <p14:modId xmlns:p14="http://schemas.microsoft.com/office/powerpoint/2010/main" val="1610204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0787308"/>
                    </a:ext>
                  </a:extLst>
                </a:gridCol>
                <a:gridCol w="658368">
                  <a:extLst>
                    <a:ext uri="{9D8B030D-6E8A-4147-A177-3AD203B41FA5}">
                      <a16:colId xmlns:a16="http://schemas.microsoft.com/office/drawing/2014/main" val="1317701480"/>
                    </a:ext>
                  </a:extLst>
                </a:gridCol>
                <a:gridCol w="658368">
                  <a:extLst>
                    <a:ext uri="{9D8B030D-6E8A-4147-A177-3AD203B41FA5}">
                      <a16:colId xmlns:a16="http://schemas.microsoft.com/office/drawing/2014/main" val="235645456"/>
                    </a:ext>
                  </a:extLst>
                </a:gridCol>
                <a:gridCol w="658368">
                  <a:extLst>
                    <a:ext uri="{9D8B030D-6E8A-4147-A177-3AD203B41FA5}">
                      <a16:colId xmlns:a16="http://schemas.microsoft.com/office/drawing/2014/main" val="2298978296"/>
                    </a:ext>
                  </a:extLst>
                </a:gridCol>
                <a:gridCol w="658368">
                  <a:extLst>
                    <a:ext uri="{9D8B030D-6E8A-4147-A177-3AD203B41FA5}">
                      <a16:colId xmlns:a16="http://schemas.microsoft.com/office/drawing/2014/main" val="3053705645"/>
                    </a:ext>
                  </a:extLst>
                </a:gridCol>
                <a:gridCol w="658368">
                  <a:extLst>
                    <a:ext uri="{9D8B030D-6E8A-4147-A177-3AD203B41FA5}">
                      <a16:colId xmlns:a16="http://schemas.microsoft.com/office/drawing/2014/main" val="745636810"/>
                    </a:ext>
                  </a:extLst>
                </a:gridCol>
                <a:gridCol w="658368">
                  <a:extLst>
                    <a:ext uri="{9D8B030D-6E8A-4147-A177-3AD203B41FA5}">
                      <a16:colId xmlns:a16="http://schemas.microsoft.com/office/drawing/2014/main" val="1388155298"/>
                    </a:ext>
                  </a:extLst>
                </a:gridCol>
                <a:gridCol w="658368">
                  <a:extLst>
                    <a:ext uri="{9D8B030D-6E8A-4147-A177-3AD203B41FA5}">
                      <a16:colId xmlns:a16="http://schemas.microsoft.com/office/drawing/2014/main" val="1519932763"/>
                    </a:ext>
                  </a:extLst>
                </a:gridCol>
                <a:gridCol w="658368">
                  <a:extLst>
                    <a:ext uri="{9D8B030D-6E8A-4147-A177-3AD203B41FA5}">
                      <a16:colId xmlns:a16="http://schemas.microsoft.com/office/drawing/2014/main" val="3248369908"/>
                    </a:ext>
                  </a:extLst>
                </a:gridCol>
                <a:gridCol w="658368">
                  <a:extLst>
                    <a:ext uri="{9D8B030D-6E8A-4147-A177-3AD203B41FA5}">
                      <a16:colId xmlns:a16="http://schemas.microsoft.com/office/drawing/2014/main" val="4164538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4105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- 2019-06-27 19:13:08 </a:t>
                      </a:r>
                      <a:r>
                        <a:rPr kumimoji="0" lang="en-US" sz="1000" b="0" i="0" u="none" strike="noStrike" kern="1200" cap="none" spc="0" normalizeH="0" baseline="0" noProof="0">
                          <a:ln>
                            <a:noFill/>
                          </a:ln>
                          <a:solidFill>
                            <a:prstClr val="black"/>
                          </a:solidFill>
                          <a:effectLst/>
                          <a:uLnTx/>
                          <a:uFillTx/>
                          <a:latin typeface="+mn-lt"/>
                          <a:ea typeface="+mn-ea"/>
                          <a:cs typeface="+mn-cs"/>
                        </a:rPr>
                        <a:t>
 NATURAL SPIRIT 💙 Here you can see the second of our three trend motives for the TrendSet Summer 2019, which presents the trends of a/w 2019.20. 😊
———
NATURAL SPIRIT celebrates the aesthetics of nature with elementary designs and natural colours. The flora and fauna of the homelike forest provides the ideas for details and decorations. Natural elements are transformed into furniture, luminaires and decorative pieces. Minerals and gems are the inspiration for individual organic patterns and shiny surfaces. Glass is sculpturally transformed into expressive decorative objects. Surfaces are elaborately faceted, polished and metallized and shimmer in various metallic shades. Translucency is an important stylistic device to bring a mystical lightness to many designs. Folkloristic motifs based on ancient wisdom from nature give the pieces a powerful energy. Holistic and spiritual, the nature-inspired designs positively charge the atmosphere.
———
The NATURAL SPIRIT trend motif creates looks with a wellness character through designs that seem to be made directly from nature. Everything is aimed at a holistic sense of well-being. This is also followed by the colours in pleasant natural tones. Earthy brown, deep green, pale orange-yellow and bright maple red remind us of the pleasure of an autumn walk. Dark tones seem mystical like a shady fairytale forest. Purple sets accents and gold metallic brings shine to matt tones.
————————————————————
#trendsetmünchen #trendmotif #naturalspirit #nature #naturelove #naturaldesigns #trenscendence #holistic #spiritualdesign #wellness #naturaltones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extLst>
                  <a:ext uri="{0D108BD9-81ED-4DB2-BD59-A6C34878D82A}">
                    <a16:rowId xmlns:a16="http://schemas.microsoft.com/office/drawing/2014/main" val="1630958710"/>
                  </a:ext>
                </a:extLst>
              </a:tr>
            </a:tbl>
          </a:graphicData>
        </a:graphic>
      </p:graphicFrame>
      <p:sp>
        <p:nvSpPr>
          <p:cNvPr id="4" name="Text Placeholder 3">
            <a:extLst>
              <a:ext uri="{FF2B5EF4-FFF2-40B4-BE49-F238E27FC236}">
                <a16:creationId xmlns:a16="http://schemas.microsoft.com/office/drawing/2014/main" id="{37ECD450-5BF2-4000-B163-AFA2F079420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04125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3963F-DE74-41EC-947B-C499255B7C47}"/>
              </a:ext>
            </a:extLst>
          </p:cNvPr>
          <p:cNvSpPr>
            <a:spLocks noGrp="1"/>
          </p:cNvSpPr>
          <p:nvPr>
            <p:ph type="title"/>
          </p:nvPr>
        </p:nvSpPr>
        <p:spPr/>
        <p:txBody>
          <a:bodyPr/>
          <a:lstStyle/>
          <a:p>
            <a:r>
              <a:rPr lang="en-US"/>
              <a:t>Instagram Posts Table | TrendSet - 5 of 23</a:t>
            </a:r>
          </a:p>
        </p:txBody>
      </p:sp>
      <p:graphicFrame>
        <p:nvGraphicFramePr>
          <p:cNvPr id="5" name="Table Placeholder 4">
            <a:extLst>
              <a:ext uri="{FF2B5EF4-FFF2-40B4-BE49-F238E27FC236}">
                <a16:creationId xmlns:a16="http://schemas.microsoft.com/office/drawing/2014/main" id="{9632869C-C80E-4BBF-AE3A-0BE02E481573}"/>
              </a:ext>
            </a:extLst>
          </p:cNvPr>
          <p:cNvGraphicFramePr>
            <a:graphicFrameLocks noGrp="1"/>
          </p:cNvGraphicFramePr>
          <p:nvPr>
            <p:ph type="tbl" sz="quarter" idx="13"/>
            <p:extLst>
              <p:ext uri="{D42A27DB-BD31-4B8C-83A1-F6EECF244321}">
                <p14:modId xmlns:p14="http://schemas.microsoft.com/office/powerpoint/2010/main" val="3213712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5930234"/>
                    </a:ext>
                  </a:extLst>
                </a:gridCol>
                <a:gridCol w="658368">
                  <a:extLst>
                    <a:ext uri="{9D8B030D-6E8A-4147-A177-3AD203B41FA5}">
                      <a16:colId xmlns:a16="http://schemas.microsoft.com/office/drawing/2014/main" val="560471033"/>
                    </a:ext>
                  </a:extLst>
                </a:gridCol>
                <a:gridCol w="658368">
                  <a:extLst>
                    <a:ext uri="{9D8B030D-6E8A-4147-A177-3AD203B41FA5}">
                      <a16:colId xmlns:a16="http://schemas.microsoft.com/office/drawing/2014/main" val="1818436952"/>
                    </a:ext>
                  </a:extLst>
                </a:gridCol>
                <a:gridCol w="658368">
                  <a:extLst>
                    <a:ext uri="{9D8B030D-6E8A-4147-A177-3AD203B41FA5}">
                      <a16:colId xmlns:a16="http://schemas.microsoft.com/office/drawing/2014/main" val="4272054357"/>
                    </a:ext>
                  </a:extLst>
                </a:gridCol>
                <a:gridCol w="658368">
                  <a:extLst>
                    <a:ext uri="{9D8B030D-6E8A-4147-A177-3AD203B41FA5}">
                      <a16:colId xmlns:a16="http://schemas.microsoft.com/office/drawing/2014/main" val="3881688494"/>
                    </a:ext>
                  </a:extLst>
                </a:gridCol>
                <a:gridCol w="658368">
                  <a:extLst>
                    <a:ext uri="{9D8B030D-6E8A-4147-A177-3AD203B41FA5}">
                      <a16:colId xmlns:a16="http://schemas.microsoft.com/office/drawing/2014/main" val="2645119109"/>
                    </a:ext>
                  </a:extLst>
                </a:gridCol>
                <a:gridCol w="658368">
                  <a:extLst>
                    <a:ext uri="{9D8B030D-6E8A-4147-A177-3AD203B41FA5}">
                      <a16:colId xmlns:a16="http://schemas.microsoft.com/office/drawing/2014/main" val="3173772975"/>
                    </a:ext>
                  </a:extLst>
                </a:gridCol>
                <a:gridCol w="658368">
                  <a:extLst>
                    <a:ext uri="{9D8B030D-6E8A-4147-A177-3AD203B41FA5}">
                      <a16:colId xmlns:a16="http://schemas.microsoft.com/office/drawing/2014/main" val="4236956008"/>
                    </a:ext>
                  </a:extLst>
                </a:gridCol>
                <a:gridCol w="658368">
                  <a:extLst>
                    <a:ext uri="{9D8B030D-6E8A-4147-A177-3AD203B41FA5}">
                      <a16:colId xmlns:a16="http://schemas.microsoft.com/office/drawing/2014/main" val="1371895400"/>
                    </a:ext>
                  </a:extLst>
                </a:gridCol>
                <a:gridCol w="658368">
                  <a:extLst>
                    <a:ext uri="{9D8B030D-6E8A-4147-A177-3AD203B41FA5}">
                      <a16:colId xmlns:a16="http://schemas.microsoft.com/office/drawing/2014/main" val="3791840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8885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- 2019-06-26 15:09:43 </a:t>
                      </a:r>
                      <a:r>
                        <a:rPr kumimoji="0" lang="en-US" sz="1000" b="0" i="0" u="none" strike="noStrike" kern="1200" cap="none" spc="0" normalizeH="0" baseline="0" noProof="0">
                          <a:ln>
                            <a:noFill/>
                          </a:ln>
                          <a:solidFill>
                            <a:prstClr val="black"/>
                          </a:solidFill>
                          <a:effectLst/>
                          <a:uLnTx/>
                          <a:uFillTx/>
                          <a:latin typeface="+mn-lt"/>
                          <a:ea typeface="+mn-ea"/>
                          <a:cs typeface="+mn-cs"/>
                        </a:rPr>
                        <a:t>
 Although it's summer, we already talk about the trends of A7W 2019.20 here. 💙 And for those, who don’t want to miss the inspiration of flowers in autumn and winter, @cedon.de has a solution: these calendars! 🌸🌼 Our Trend Motif NATURAL SPIRIT already ordered one, because the colours are its favorite ones! 🙈 This floral design positively charges your work space. 😊
———
pic by @cedon.de
————————————————————
#trendsetmünchen #naturalspirit #notebook #notes #officeaccessoires #calendar #floraldesign #flowerpower #coffee #penandpaper #officedesign #inspirationatwork #workflow #books #trendinspo #interiordesign #trendscout #designsponge #interiorinspo #homeinterior #interiorblog #trendblog #igerforinspo #trendinteriors #interiors #inspiration #lifestyle #trendsetsummer2019 #cedon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a:t>
                      </a:r>
                    </a:p>
                  </a:txBody>
                  <a:tcPr/>
                </a:tc>
                <a:extLst>
                  <a:ext uri="{0D108BD9-81ED-4DB2-BD59-A6C34878D82A}">
                    <a16:rowId xmlns:a16="http://schemas.microsoft.com/office/drawing/2014/main" val="789955601"/>
                  </a:ext>
                </a:extLst>
              </a:tr>
            </a:tbl>
          </a:graphicData>
        </a:graphic>
      </p:graphicFrame>
      <p:sp>
        <p:nvSpPr>
          <p:cNvPr id="4" name="Text Placeholder 3">
            <a:extLst>
              <a:ext uri="{FF2B5EF4-FFF2-40B4-BE49-F238E27FC236}">
                <a16:creationId xmlns:a16="http://schemas.microsoft.com/office/drawing/2014/main" id="{290D1D97-203C-4EA2-84C5-BA5FCF07639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856335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8D665-8934-4E36-A5AA-97AD28F343FE}"/>
              </a:ext>
            </a:extLst>
          </p:cNvPr>
          <p:cNvSpPr>
            <a:spLocks noGrp="1"/>
          </p:cNvSpPr>
          <p:nvPr>
            <p:ph type="title"/>
          </p:nvPr>
        </p:nvSpPr>
        <p:spPr/>
        <p:txBody>
          <a:bodyPr/>
          <a:lstStyle/>
          <a:p>
            <a:r>
              <a:rPr lang="en-US"/>
              <a:t>Instagram Posts Table | TrendSet - 6 of 23</a:t>
            </a:r>
          </a:p>
        </p:txBody>
      </p:sp>
      <p:graphicFrame>
        <p:nvGraphicFramePr>
          <p:cNvPr id="5" name="Table Placeholder 4">
            <a:extLst>
              <a:ext uri="{FF2B5EF4-FFF2-40B4-BE49-F238E27FC236}">
                <a16:creationId xmlns:a16="http://schemas.microsoft.com/office/drawing/2014/main" id="{932DAC1C-9C98-442A-9788-16FB483D18FC}"/>
              </a:ext>
            </a:extLst>
          </p:cNvPr>
          <p:cNvGraphicFramePr>
            <a:graphicFrameLocks noGrp="1"/>
          </p:cNvGraphicFramePr>
          <p:nvPr>
            <p:ph type="tbl" sz="quarter" idx="13"/>
            <p:extLst>
              <p:ext uri="{D42A27DB-BD31-4B8C-83A1-F6EECF244321}">
                <p14:modId xmlns:p14="http://schemas.microsoft.com/office/powerpoint/2010/main" val="2716107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5761993"/>
                    </a:ext>
                  </a:extLst>
                </a:gridCol>
                <a:gridCol w="658368">
                  <a:extLst>
                    <a:ext uri="{9D8B030D-6E8A-4147-A177-3AD203B41FA5}">
                      <a16:colId xmlns:a16="http://schemas.microsoft.com/office/drawing/2014/main" val="2907272914"/>
                    </a:ext>
                  </a:extLst>
                </a:gridCol>
                <a:gridCol w="658368">
                  <a:extLst>
                    <a:ext uri="{9D8B030D-6E8A-4147-A177-3AD203B41FA5}">
                      <a16:colId xmlns:a16="http://schemas.microsoft.com/office/drawing/2014/main" val="2781076528"/>
                    </a:ext>
                  </a:extLst>
                </a:gridCol>
                <a:gridCol w="658368">
                  <a:extLst>
                    <a:ext uri="{9D8B030D-6E8A-4147-A177-3AD203B41FA5}">
                      <a16:colId xmlns:a16="http://schemas.microsoft.com/office/drawing/2014/main" val="1355309897"/>
                    </a:ext>
                  </a:extLst>
                </a:gridCol>
                <a:gridCol w="658368">
                  <a:extLst>
                    <a:ext uri="{9D8B030D-6E8A-4147-A177-3AD203B41FA5}">
                      <a16:colId xmlns:a16="http://schemas.microsoft.com/office/drawing/2014/main" val="4188931240"/>
                    </a:ext>
                  </a:extLst>
                </a:gridCol>
                <a:gridCol w="658368">
                  <a:extLst>
                    <a:ext uri="{9D8B030D-6E8A-4147-A177-3AD203B41FA5}">
                      <a16:colId xmlns:a16="http://schemas.microsoft.com/office/drawing/2014/main" val="66417847"/>
                    </a:ext>
                  </a:extLst>
                </a:gridCol>
                <a:gridCol w="658368">
                  <a:extLst>
                    <a:ext uri="{9D8B030D-6E8A-4147-A177-3AD203B41FA5}">
                      <a16:colId xmlns:a16="http://schemas.microsoft.com/office/drawing/2014/main" val="3787544810"/>
                    </a:ext>
                  </a:extLst>
                </a:gridCol>
                <a:gridCol w="658368">
                  <a:extLst>
                    <a:ext uri="{9D8B030D-6E8A-4147-A177-3AD203B41FA5}">
                      <a16:colId xmlns:a16="http://schemas.microsoft.com/office/drawing/2014/main" val="3866845069"/>
                    </a:ext>
                  </a:extLst>
                </a:gridCol>
                <a:gridCol w="658368">
                  <a:extLst>
                    <a:ext uri="{9D8B030D-6E8A-4147-A177-3AD203B41FA5}">
                      <a16:colId xmlns:a16="http://schemas.microsoft.com/office/drawing/2014/main" val="1660667595"/>
                    </a:ext>
                  </a:extLst>
                </a:gridCol>
                <a:gridCol w="658368">
                  <a:extLst>
                    <a:ext uri="{9D8B030D-6E8A-4147-A177-3AD203B41FA5}">
                      <a16:colId xmlns:a16="http://schemas.microsoft.com/office/drawing/2014/main" val="12452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7654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- 2019-06-25 15:06:50 </a:t>
                      </a:r>
                      <a:r>
                        <a:rPr kumimoji="0" lang="en-US" sz="1000" b="0" i="0" u="none" strike="noStrike" kern="1200" cap="none" spc="0" normalizeH="0" baseline="0" noProof="0">
                          <a:ln>
                            <a:noFill/>
                          </a:ln>
                          <a:solidFill>
                            <a:prstClr val="black"/>
                          </a:solidFill>
                          <a:effectLst/>
                          <a:uLnTx/>
                          <a:uFillTx/>
                          <a:latin typeface="+mn-lt"/>
                          <a:ea typeface="+mn-ea"/>
                          <a:cs typeface="+mn-cs"/>
                        </a:rPr>
                        <a:t>
 In the Christmas Bakery with NATURAL SPIRIT... 💫🎄🍪Do you already smell the scent of cloves, cinnamon, nuts, vanilla and cardamom? 😋
———
Pic by @iblaursen
————————————————————
#trendsetmünchen #naturalspirit #christmas #christmasbakery #vanilla #nuts #cups #bakery #baking #kitchen #kitchenware #tableware #tabletop #knife #trendinspo #interiordesign #trendscout #designsponge #interiorinspo #homeinterior #interiorblog #trendblog #igerforinspo #trendinteriors #interiors #inspiration #lifestyle #trendsetsummer2019 #iblaursen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extLst>
                  <a:ext uri="{0D108BD9-81ED-4DB2-BD59-A6C34878D82A}">
                    <a16:rowId xmlns:a16="http://schemas.microsoft.com/office/drawing/2014/main" val="301188921"/>
                  </a:ext>
                </a:extLst>
              </a:tr>
            </a:tbl>
          </a:graphicData>
        </a:graphic>
      </p:graphicFrame>
      <p:sp>
        <p:nvSpPr>
          <p:cNvPr id="4" name="Text Placeholder 3">
            <a:extLst>
              <a:ext uri="{FF2B5EF4-FFF2-40B4-BE49-F238E27FC236}">
                <a16:creationId xmlns:a16="http://schemas.microsoft.com/office/drawing/2014/main" id="{1BF63E72-9B44-4D9D-B3E4-3D948FB5AC9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515908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FBA71-C52A-4915-8958-6CEAFF6F7579}"/>
              </a:ext>
            </a:extLst>
          </p:cNvPr>
          <p:cNvSpPr>
            <a:spLocks noGrp="1"/>
          </p:cNvSpPr>
          <p:nvPr>
            <p:ph type="title"/>
          </p:nvPr>
        </p:nvSpPr>
        <p:spPr/>
        <p:txBody>
          <a:bodyPr/>
          <a:lstStyle/>
          <a:p>
            <a:r>
              <a:rPr lang="en-US"/>
              <a:t>Instagram Posts Table | TrendSet - 7 of 23</a:t>
            </a:r>
          </a:p>
        </p:txBody>
      </p:sp>
      <p:graphicFrame>
        <p:nvGraphicFramePr>
          <p:cNvPr id="5" name="Table Placeholder 4">
            <a:extLst>
              <a:ext uri="{FF2B5EF4-FFF2-40B4-BE49-F238E27FC236}">
                <a16:creationId xmlns:a16="http://schemas.microsoft.com/office/drawing/2014/main" id="{D9F026F3-E3A5-40A4-BDEF-1DA34294B1F0}"/>
              </a:ext>
            </a:extLst>
          </p:cNvPr>
          <p:cNvGraphicFramePr>
            <a:graphicFrameLocks noGrp="1"/>
          </p:cNvGraphicFramePr>
          <p:nvPr>
            <p:ph type="tbl" sz="quarter" idx="13"/>
            <p:extLst>
              <p:ext uri="{D42A27DB-BD31-4B8C-83A1-F6EECF244321}">
                <p14:modId xmlns:p14="http://schemas.microsoft.com/office/powerpoint/2010/main" val="1443625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8656230"/>
                    </a:ext>
                  </a:extLst>
                </a:gridCol>
                <a:gridCol w="658368">
                  <a:extLst>
                    <a:ext uri="{9D8B030D-6E8A-4147-A177-3AD203B41FA5}">
                      <a16:colId xmlns:a16="http://schemas.microsoft.com/office/drawing/2014/main" val="2105099218"/>
                    </a:ext>
                  </a:extLst>
                </a:gridCol>
                <a:gridCol w="658368">
                  <a:extLst>
                    <a:ext uri="{9D8B030D-6E8A-4147-A177-3AD203B41FA5}">
                      <a16:colId xmlns:a16="http://schemas.microsoft.com/office/drawing/2014/main" val="1662242898"/>
                    </a:ext>
                  </a:extLst>
                </a:gridCol>
                <a:gridCol w="658368">
                  <a:extLst>
                    <a:ext uri="{9D8B030D-6E8A-4147-A177-3AD203B41FA5}">
                      <a16:colId xmlns:a16="http://schemas.microsoft.com/office/drawing/2014/main" val="4068340319"/>
                    </a:ext>
                  </a:extLst>
                </a:gridCol>
                <a:gridCol w="658368">
                  <a:extLst>
                    <a:ext uri="{9D8B030D-6E8A-4147-A177-3AD203B41FA5}">
                      <a16:colId xmlns:a16="http://schemas.microsoft.com/office/drawing/2014/main" val="2862623611"/>
                    </a:ext>
                  </a:extLst>
                </a:gridCol>
                <a:gridCol w="658368">
                  <a:extLst>
                    <a:ext uri="{9D8B030D-6E8A-4147-A177-3AD203B41FA5}">
                      <a16:colId xmlns:a16="http://schemas.microsoft.com/office/drawing/2014/main" val="1961628675"/>
                    </a:ext>
                  </a:extLst>
                </a:gridCol>
                <a:gridCol w="658368">
                  <a:extLst>
                    <a:ext uri="{9D8B030D-6E8A-4147-A177-3AD203B41FA5}">
                      <a16:colId xmlns:a16="http://schemas.microsoft.com/office/drawing/2014/main" val="3500740950"/>
                    </a:ext>
                  </a:extLst>
                </a:gridCol>
                <a:gridCol w="658368">
                  <a:extLst>
                    <a:ext uri="{9D8B030D-6E8A-4147-A177-3AD203B41FA5}">
                      <a16:colId xmlns:a16="http://schemas.microsoft.com/office/drawing/2014/main" val="3917186868"/>
                    </a:ext>
                  </a:extLst>
                </a:gridCol>
                <a:gridCol w="658368">
                  <a:extLst>
                    <a:ext uri="{9D8B030D-6E8A-4147-A177-3AD203B41FA5}">
                      <a16:colId xmlns:a16="http://schemas.microsoft.com/office/drawing/2014/main" val="3691330917"/>
                    </a:ext>
                  </a:extLst>
                </a:gridCol>
                <a:gridCol w="658368">
                  <a:extLst>
                    <a:ext uri="{9D8B030D-6E8A-4147-A177-3AD203B41FA5}">
                      <a16:colId xmlns:a16="http://schemas.microsoft.com/office/drawing/2014/main" val="2197007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5920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- 2019-06-24 09:28:04 </a:t>
                      </a:r>
                      <a:r>
                        <a:rPr kumimoji="0" lang="en-US" sz="1000" b="0" i="0" u="none" strike="noStrike" kern="1200" cap="none" spc="0" normalizeH="0" baseline="0" noProof="0">
                          <a:ln>
                            <a:noFill/>
                          </a:ln>
                          <a:solidFill>
                            <a:prstClr val="black"/>
                          </a:solidFill>
                          <a:effectLst/>
                          <a:uLnTx/>
                          <a:uFillTx/>
                          <a:latin typeface="+mn-lt"/>
                          <a:ea typeface="+mn-ea"/>
                          <a:cs typeface="+mn-cs"/>
                        </a:rPr>
                        <a:t>
 Christmas with NATURAL SPIRIT 🎄 With this furniture and these accessoires by @vosteen_decoration you can bring the homelike forest into your living room. The small tree beautifully stages NATURAL SPIRIT's accent colour blue. 💙 The boxes and the reindeer heads made of wood give the christmas interior composition a natural character and an aesthetic creativty. Beside the nature, the Trend Motif also likes shiny surfaces: here implemented through the Christmas balls. 💫 Who wants to celebrate Christmas 2019 with NATURAL SPIRIT now?
———
pic by @vosteen_decoration
————————————————————
#trendsetmünchen #naturalspirit #naturelove #naturaldesign #wooddesign #woodeninteriors #reindeer #christmastree #christmasballs #green #navyblue #chair #aesthetic #forest #naturalcolours #trendinspo #interiordesign #trendscout #designsponge #interiorinspo #homeinterior #interiorblog #trendblog #igerforinspo #trendinteriors #interiors #inspiration #lifestyle #trendsetsummer2019 #vosteen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extLst>
                  <a:ext uri="{0D108BD9-81ED-4DB2-BD59-A6C34878D82A}">
                    <a16:rowId xmlns:a16="http://schemas.microsoft.com/office/drawing/2014/main" val="4073253069"/>
                  </a:ext>
                </a:extLst>
              </a:tr>
            </a:tbl>
          </a:graphicData>
        </a:graphic>
      </p:graphicFrame>
      <p:sp>
        <p:nvSpPr>
          <p:cNvPr id="4" name="Text Placeholder 3">
            <a:extLst>
              <a:ext uri="{FF2B5EF4-FFF2-40B4-BE49-F238E27FC236}">
                <a16:creationId xmlns:a16="http://schemas.microsoft.com/office/drawing/2014/main" id="{23AB4987-F3CA-4794-9CD5-09536D06DD5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633797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69142-C860-4739-97F0-294DBA192877}"/>
              </a:ext>
            </a:extLst>
          </p:cNvPr>
          <p:cNvSpPr>
            <a:spLocks noGrp="1"/>
          </p:cNvSpPr>
          <p:nvPr>
            <p:ph type="title"/>
          </p:nvPr>
        </p:nvSpPr>
        <p:spPr/>
        <p:txBody>
          <a:bodyPr/>
          <a:lstStyle/>
          <a:p>
            <a:r>
              <a:rPr lang="en-US"/>
              <a:t>Instagram Posts Table | TrendSet - 8 of 23</a:t>
            </a:r>
          </a:p>
        </p:txBody>
      </p:sp>
      <p:graphicFrame>
        <p:nvGraphicFramePr>
          <p:cNvPr id="5" name="Table Placeholder 4">
            <a:extLst>
              <a:ext uri="{FF2B5EF4-FFF2-40B4-BE49-F238E27FC236}">
                <a16:creationId xmlns:a16="http://schemas.microsoft.com/office/drawing/2014/main" id="{1A40DFFC-F4EB-48FE-8563-978893708B40}"/>
              </a:ext>
            </a:extLst>
          </p:cNvPr>
          <p:cNvGraphicFramePr>
            <a:graphicFrameLocks noGrp="1"/>
          </p:cNvGraphicFramePr>
          <p:nvPr>
            <p:ph type="tbl" sz="quarter" idx="13"/>
            <p:extLst>
              <p:ext uri="{D42A27DB-BD31-4B8C-83A1-F6EECF244321}">
                <p14:modId xmlns:p14="http://schemas.microsoft.com/office/powerpoint/2010/main" val="163686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93290096"/>
                    </a:ext>
                  </a:extLst>
                </a:gridCol>
                <a:gridCol w="658368">
                  <a:extLst>
                    <a:ext uri="{9D8B030D-6E8A-4147-A177-3AD203B41FA5}">
                      <a16:colId xmlns:a16="http://schemas.microsoft.com/office/drawing/2014/main" val="3783510823"/>
                    </a:ext>
                  </a:extLst>
                </a:gridCol>
                <a:gridCol w="658368">
                  <a:extLst>
                    <a:ext uri="{9D8B030D-6E8A-4147-A177-3AD203B41FA5}">
                      <a16:colId xmlns:a16="http://schemas.microsoft.com/office/drawing/2014/main" val="910263713"/>
                    </a:ext>
                  </a:extLst>
                </a:gridCol>
                <a:gridCol w="658368">
                  <a:extLst>
                    <a:ext uri="{9D8B030D-6E8A-4147-A177-3AD203B41FA5}">
                      <a16:colId xmlns:a16="http://schemas.microsoft.com/office/drawing/2014/main" val="3860408219"/>
                    </a:ext>
                  </a:extLst>
                </a:gridCol>
                <a:gridCol w="658368">
                  <a:extLst>
                    <a:ext uri="{9D8B030D-6E8A-4147-A177-3AD203B41FA5}">
                      <a16:colId xmlns:a16="http://schemas.microsoft.com/office/drawing/2014/main" val="565547064"/>
                    </a:ext>
                  </a:extLst>
                </a:gridCol>
                <a:gridCol w="658368">
                  <a:extLst>
                    <a:ext uri="{9D8B030D-6E8A-4147-A177-3AD203B41FA5}">
                      <a16:colId xmlns:a16="http://schemas.microsoft.com/office/drawing/2014/main" val="893668966"/>
                    </a:ext>
                  </a:extLst>
                </a:gridCol>
                <a:gridCol w="658368">
                  <a:extLst>
                    <a:ext uri="{9D8B030D-6E8A-4147-A177-3AD203B41FA5}">
                      <a16:colId xmlns:a16="http://schemas.microsoft.com/office/drawing/2014/main" val="449108538"/>
                    </a:ext>
                  </a:extLst>
                </a:gridCol>
                <a:gridCol w="658368">
                  <a:extLst>
                    <a:ext uri="{9D8B030D-6E8A-4147-A177-3AD203B41FA5}">
                      <a16:colId xmlns:a16="http://schemas.microsoft.com/office/drawing/2014/main" val="931049985"/>
                    </a:ext>
                  </a:extLst>
                </a:gridCol>
                <a:gridCol w="658368">
                  <a:extLst>
                    <a:ext uri="{9D8B030D-6E8A-4147-A177-3AD203B41FA5}">
                      <a16:colId xmlns:a16="http://schemas.microsoft.com/office/drawing/2014/main" val="3844556836"/>
                    </a:ext>
                  </a:extLst>
                </a:gridCol>
                <a:gridCol w="658368">
                  <a:extLst>
                    <a:ext uri="{9D8B030D-6E8A-4147-A177-3AD203B41FA5}">
                      <a16:colId xmlns:a16="http://schemas.microsoft.com/office/drawing/2014/main" val="338929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32298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- 2019-06-19 09:33:40 </a:t>
                      </a:r>
                      <a:r>
                        <a:rPr kumimoji="0" lang="en-US" sz="1000" b="0" i="0" u="none" strike="noStrike" kern="1200" cap="none" spc="0" normalizeH="0" baseline="0" noProof="0">
                          <a:ln>
                            <a:noFill/>
                          </a:ln>
                          <a:solidFill>
                            <a:prstClr val="black"/>
                          </a:solidFill>
                          <a:effectLst/>
                          <a:uLnTx/>
                          <a:uFillTx/>
                          <a:latin typeface="+mn-lt"/>
                          <a:ea typeface="+mn-ea"/>
                          <a:cs typeface="+mn-cs"/>
                        </a:rPr>
                        <a:t>
 The haptic of wood ist unique, isn't it? 🌳 The soft durance, the warmth, the energy of the life of the tree, the filigrane structure of the wood fibres, the thousand shades of brown and beige, ... With @debuyerfrance you can experience all this in the kitchen, while expressing your creativity with food. 😊 Trend Motif NATURAL SPIRIT enjoys the powerful energy of wood...💙 ———
pic by @debuyerfrance
————————————————————
#trendsetmünchen #naturalspirit #kitchenware #wooden #woodendesign #creativefood #poweroftrees #cooking #pepper #pan #trendinspo #interiordesign #trendscout #interiordesign #designsponge #interiorinspo #homeinterior #interiorblog #trendblog #igerforinspo #trendinteriors #interiors #inspiration #lifestyle #trendsetsummer2019 #bebuyerindustries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extLst>
                  <a:ext uri="{0D108BD9-81ED-4DB2-BD59-A6C34878D82A}">
                    <a16:rowId xmlns:a16="http://schemas.microsoft.com/office/drawing/2014/main" val="1237314620"/>
                  </a:ext>
                </a:extLst>
              </a:tr>
            </a:tbl>
          </a:graphicData>
        </a:graphic>
      </p:graphicFrame>
      <p:sp>
        <p:nvSpPr>
          <p:cNvPr id="4" name="Text Placeholder 3">
            <a:extLst>
              <a:ext uri="{FF2B5EF4-FFF2-40B4-BE49-F238E27FC236}">
                <a16:creationId xmlns:a16="http://schemas.microsoft.com/office/drawing/2014/main" id="{7488055D-A38A-47E3-82B6-5C3E2CFD576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88040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7874C-4702-481C-9B57-158F24F9B6DE}"/>
              </a:ext>
            </a:extLst>
          </p:cNvPr>
          <p:cNvSpPr>
            <a:spLocks noGrp="1"/>
          </p:cNvSpPr>
          <p:nvPr>
            <p:ph type="title"/>
          </p:nvPr>
        </p:nvSpPr>
        <p:spPr/>
        <p:txBody>
          <a:bodyPr/>
          <a:lstStyle/>
          <a:p>
            <a:r>
              <a:rPr lang="en-US"/>
              <a:t>Instagram Posts Table | TrendSet - 9 of 23</a:t>
            </a:r>
          </a:p>
        </p:txBody>
      </p:sp>
      <p:graphicFrame>
        <p:nvGraphicFramePr>
          <p:cNvPr id="5" name="Table Placeholder 4">
            <a:extLst>
              <a:ext uri="{FF2B5EF4-FFF2-40B4-BE49-F238E27FC236}">
                <a16:creationId xmlns:a16="http://schemas.microsoft.com/office/drawing/2014/main" id="{5225E6AB-44E5-4AAD-B394-BC094EFEDB9A}"/>
              </a:ext>
            </a:extLst>
          </p:cNvPr>
          <p:cNvGraphicFramePr>
            <a:graphicFrameLocks noGrp="1"/>
          </p:cNvGraphicFramePr>
          <p:nvPr>
            <p:ph type="tbl" sz="quarter" idx="13"/>
            <p:extLst>
              <p:ext uri="{D42A27DB-BD31-4B8C-83A1-F6EECF244321}">
                <p14:modId xmlns:p14="http://schemas.microsoft.com/office/powerpoint/2010/main" val="88623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43770680"/>
                    </a:ext>
                  </a:extLst>
                </a:gridCol>
                <a:gridCol w="658368">
                  <a:extLst>
                    <a:ext uri="{9D8B030D-6E8A-4147-A177-3AD203B41FA5}">
                      <a16:colId xmlns:a16="http://schemas.microsoft.com/office/drawing/2014/main" val="510281433"/>
                    </a:ext>
                  </a:extLst>
                </a:gridCol>
                <a:gridCol w="658368">
                  <a:extLst>
                    <a:ext uri="{9D8B030D-6E8A-4147-A177-3AD203B41FA5}">
                      <a16:colId xmlns:a16="http://schemas.microsoft.com/office/drawing/2014/main" val="25493442"/>
                    </a:ext>
                  </a:extLst>
                </a:gridCol>
                <a:gridCol w="658368">
                  <a:extLst>
                    <a:ext uri="{9D8B030D-6E8A-4147-A177-3AD203B41FA5}">
                      <a16:colId xmlns:a16="http://schemas.microsoft.com/office/drawing/2014/main" val="3252114489"/>
                    </a:ext>
                  </a:extLst>
                </a:gridCol>
                <a:gridCol w="658368">
                  <a:extLst>
                    <a:ext uri="{9D8B030D-6E8A-4147-A177-3AD203B41FA5}">
                      <a16:colId xmlns:a16="http://schemas.microsoft.com/office/drawing/2014/main" val="1038108585"/>
                    </a:ext>
                  </a:extLst>
                </a:gridCol>
                <a:gridCol w="658368">
                  <a:extLst>
                    <a:ext uri="{9D8B030D-6E8A-4147-A177-3AD203B41FA5}">
                      <a16:colId xmlns:a16="http://schemas.microsoft.com/office/drawing/2014/main" val="4042787570"/>
                    </a:ext>
                  </a:extLst>
                </a:gridCol>
                <a:gridCol w="658368">
                  <a:extLst>
                    <a:ext uri="{9D8B030D-6E8A-4147-A177-3AD203B41FA5}">
                      <a16:colId xmlns:a16="http://schemas.microsoft.com/office/drawing/2014/main" val="1088498510"/>
                    </a:ext>
                  </a:extLst>
                </a:gridCol>
                <a:gridCol w="658368">
                  <a:extLst>
                    <a:ext uri="{9D8B030D-6E8A-4147-A177-3AD203B41FA5}">
                      <a16:colId xmlns:a16="http://schemas.microsoft.com/office/drawing/2014/main" val="3391349420"/>
                    </a:ext>
                  </a:extLst>
                </a:gridCol>
                <a:gridCol w="658368">
                  <a:extLst>
                    <a:ext uri="{9D8B030D-6E8A-4147-A177-3AD203B41FA5}">
                      <a16:colId xmlns:a16="http://schemas.microsoft.com/office/drawing/2014/main" val="3312516699"/>
                    </a:ext>
                  </a:extLst>
                </a:gridCol>
                <a:gridCol w="658368">
                  <a:extLst>
                    <a:ext uri="{9D8B030D-6E8A-4147-A177-3AD203B41FA5}">
                      <a16:colId xmlns:a16="http://schemas.microsoft.com/office/drawing/2014/main" val="371909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73043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- 2019-06-17 08:33:30 </a:t>
                      </a:r>
                      <a:r>
                        <a:rPr kumimoji="0" lang="en-US" sz="1000" b="0" i="0" u="none" strike="noStrike" kern="1200" cap="none" spc="0" normalizeH="0" baseline="0" noProof="0">
                          <a:ln>
                            <a:noFill/>
                          </a:ln>
                          <a:solidFill>
                            <a:prstClr val="black"/>
                          </a:solidFill>
                          <a:effectLst/>
                          <a:uLnTx/>
                          <a:uFillTx/>
                          <a:latin typeface="+mn-lt"/>
                          <a:ea typeface="+mn-ea"/>
                          <a:cs typeface="+mn-cs"/>
                        </a:rPr>
                        <a:t>
 Also at TrendSet Summer 2019 we offer season tickets, our so called 3-day tickets, for access to the TrendSet fair all 3 days. 😊 Aaaand... 🎉 We offer them to a special price a few days longer until 21-06-2019. Be fast and buy a season ticket for only 20€! Means 4€ less... 💸 You find the ticket shop on www.trendset.de 💙
#trendsetmünchen #smoothintention #ticketshop #trendscout #interiordesign #designsponge #interiorinspo #homeinterior #interiorblog #trendblog #igerforinspo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2518528812"/>
                  </a:ext>
                </a:extLst>
              </a:tr>
            </a:tbl>
          </a:graphicData>
        </a:graphic>
      </p:graphicFrame>
      <p:sp>
        <p:nvSpPr>
          <p:cNvPr id="4" name="Text Placeholder 3">
            <a:extLst>
              <a:ext uri="{FF2B5EF4-FFF2-40B4-BE49-F238E27FC236}">
                <a16:creationId xmlns:a16="http://schemas.microsoft.com/office/drawing/2014/main" id="{DC59B79C-89A3-4A62-91C2-27ED6EE5651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167962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B9FD1-58C3-4A85-863B-4C1FDE4BA7D2}"/>
              </a:ext>
            </a:extLst>
          </p:cNvPr>
          <p:cNvSpPr>
            <a:spLocks noGrp="1"/>
          </p:cNvSpPr>
          <p:nvPr>
            <p:ph type="title"/>
          </p:nvPr>
        </p:nvSpPr>
        <p:spPr/>
        <p:txBody>
          <a:bodyPr/>
          <a:lstStyle/>
          <a:p>
            <a:r>
              <a:rPr lang="en-US"/>
              <a:t>Instagram Posts Table | TrendSet - 10 of 23</a:t>
            </a:r>
          </a:p>
        </p:txBody>
      </p:sp>
      <p:graphicFrame>
        <p:nvGraphicFramePr>
          <p:cNvPr id="5" name="Table Placeholder 4">
            <a:extLst>
              <a:ext uri="{FF2B5EF4-FFF2-40B4-BE49-F238E27FC236}">
                <a16:creationId xmlns:a16="http://schemas.microsoft.com/office/drawing/2014/main" id="{73A3921E-0817-4396-B53C-7081A4FCFF53}"/>
              </a:ext>
            </a:extLst>
          </p:cNvPr>
          <p:cNvGraphicFramePr>
            <a:graphicFrameLocks noGrp="1"/>
          </p:cNvGraphicFramePr>
          <p:nvPr>
            <p:ph type="tbl" sz="quarter" idx="13"/>
            <p:extLst>
              <p:ext uri="{D42A27DB-BD31-4B8C-83A1-F6EECF244321}">
                <p14:modId xmlns:p14="http://schemas.microsoft.com/office/powerpoint/2010/main" val="3142522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9092350"/>
                    </a:ext>
                  </a:extLst>
                </a:gridCol>
                <a:gridCol w="658368">
                  <a:extLst>
                    <a:ext uri="{9D8B030D-6E8A-4147-A177-3AD203B41FA5}">
                      <a16:colId xmlns:a16="http://schemas.microsoft.com/office/drawing/2014/main" val="609717495"/>
                    </a:ext>
                  </a:extLst>
                </a:gridCol>
                <a:gridCol w="658368">
                  <a:extLst>
                    <a:ext uri="{9D8B030D-6E8A-4147-A177-3AD203B41FA5}">
                      <a16:colId xmlns:a16="http://schemas.microsoft.com/office/drawing/2014/main" val="3523950156"/>
                    </a:ext>
                  </a:extLst>
                </a:gridCol>
                <a:gridCol w="658368">
                  <a:extLst>
                    <a:ext uri="{9D8B030D-6E8A-4147-A177-3AD203B41FA5}">
                      <a16:colId xmlns:a16="http://schemas.microsoft.com/office/drawing/2014/main" val="4275057330"/>
                    </a:ext>
                  </a:extLst>
                </a:gridCol>
                <a:gridCol w="658368">
                  <a:extLst>
                    <a:ext uri="{9D8B030D-6E8A-4147-A177-3AD203B41FA5}">
                      <a16:colId xmlns:a16="http://schemas.microsoft.com/office/drawing/2014/main" val="2102958407"/>
                    </a:ext>
                  </a:extLst>
                </a:gridCol>
                <a:gridCol w="658368">
                  <a:extLst>
                    <a:ext uri="{9D8B030D-6E8A-4147-A177-3AD203B41FA5}">
                      <a16:colId xmlns:a16="http://schemas.microsoft.com/office/drawing/2014/main" val="1418660559"/>
                    </a:ext>
                  </a:extLst>
                </a:gridCol>
                <a:gridCol w="658368">
                  <a:extLst>
                    <a:ext uri="{9D8B030D-6E8A-4147-A177-3AD203B41FA5}">
                      <a16:colId xmlns:a16="http://schemas.microsoft.com/office/drawing/2014/main" val="606358686"/>
                    </a:ext>
                  </a:extLst>
                </a:gridCol>
                <a:gridCol w="658368">
                  <a:extLst>
                    <a:ext uri="{9D8B030D-6E8A-4147-A177-3AD203B41FA5}">
                      <a16:colId xmlns:a16="http://schemas.microsoft.com/office/drawing/2014/main" val="1327662475"/>
                    </a:ext>
                  </a:extLst>
                </a:gridCol>
                <a:gridCol w="658368">
                  <a:extLst>
                    <a:ext uri="{9D8B030D-6E8A-4147-A177-3AD203B41FA5}">
                      <a16:colId xmlns:a16="http://schemas.microsoft.com/office/drawing/2014/main" val="4076470792"/>
                    </a:ext>
                  </a:extLst>
                </a:gridCol>
                <a:gridCol w="658368">
                  <a:extLst>
                    <a:ext uri="{9D8B030D-6E8A-4147-A177-3AD203B41FA5}">
                      <a16:colId xmlns:a16="http://schemas.microsoft.com/office/drawing/2014/main" val="1324368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4571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- 2019-06-15 11:49:23 </a:t>
                      </a:r>
                      <a:r>
                        <a:rPr kumimoji="0" lang="en-US" sz="1000" b="0" i="0" u="none" strike="noStrike" kern="1200" cap="none" spc="0" normalizeH="0" baseline="0" noProof="0">
                          <a:ln>
                            <a:noFill/>
                          </a:ln>
                          <a:solidFill>
                            <a:prstClr val="black"/>
                          </a:solidFill>
                          <a:effectLst/>
                          <a:uLnTx/>
                          <a:uFillTx/>
                          <a:latin typeface="+mn-lt"/>
                          <a:ea typeface="+mn-ea"/>
                          <a:cs typeface="+mn-cs"/>
                        </a:rPr>
                        <a:t>
 The TrendSet Journal of the TrendSet Summer 2019 is out now! 🎉💙 You can already take a look into it online on our website! (Link in bio) 😊 Or you wait a few more days... It now is on the way to you by sending it through the post. ✉️📦 ————————————————————
#trendsetmünchen #trendsetjournal #trendscout #interiordesign #designsponge #interiorinspo #homeinterior #interiorblog #trendblog #igerforinspo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2482592584"/>
                  </a:ext>
                </a:extLst>
              </a:tr>
            </a:tbl>
          </a:graphicData>
        </a:graphic>
      </p:graphicFrame>
      <p:sp>
        <p:nvSpPr>
          <p:cNvPr id="4" name="Text Placeholder 3">
            <a:extLst>
              <a:ext uri="{FF2B5EF4-FFF2-40B4-BE49-F238E27FC236}">
                <a16:creationId xmlns:a16="http://schemas.microsoft.com/office/drawing/2014/main" id="{F21F3ED3-357C-4C71-A9E9-CEDAADB7F08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805156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240AF-63F3-4958-AB70-A934B3A23BFC}"/>
              </a:ext>
            </a:extLst>
          </p:cNvPr>
          <p:cNvSpPr>
            <a:spLocks noGrp="1"/>
          </p:cNvSpPr>
          <p:nvPr>
            <p:ph type="title"/>
          </p:nvPr>
        </p:nvSpPr>
        <p:spPr/>
        <p:txBody>
          <a:bodyPr/>
          <a:lstStyle/>
          <a:p>
            <a:r>
              <a:rPr lang="en-US"/>
              <a:t>Instagram Posts Table | TrendSet - 11 of 23</a:t>
            </a:r>
          </a:p>
        </p:txBody>
      </p:sp>
      <p:graphicFrame>
        <p:nvGraphicFramePr>
          <p:cNvPr id="5" name="Table Placeholder 4">
            <a:extLst>
              <a:ext uri="{FF2B5EF4-FFF2-40B4-BE49-F238E27FC236}">
                <a16:creationId xmlns:a16="http://schemas.microsoft.com/office/drawing/2014/main" id="{75B171A6-2CB1-4452-857F-27BEEEED3197}"/>
              </a:ext>
            </a:extLst>
          </p:cNvPr>
          <p:cNvGraphicFramePr>
            <a:graphicFrameLocks noGrp="1"/>
          </p:cNvGraphicFramePr>
          <p:nvPr>
            <p:ph type="tbl" sz="quarter" idx="13"/>
            <p:extLst>
              <p:ext uri="{D42A27DB-BD31-4B8C-83A1-F6EECF244321}">
                <p14:modId xmlns:p14="http://schemas.microsoft.com/office/powerpoint/2010/main" val="222692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6836548"/>
                    </a:ext>
                  </a:extLst>
                </a:gridCol>
                <a:gridCol w="658368">
                  <a:extLst>
                    <a:ext uri="{9D8B030D-6E8A-4147-A177-3AD203B41FA5}">
                      <a16:colId xmlns:a16="http://schemas.microsoft.com/office/drawing/2014/main" val="3808487783"/>
                    </a:ext>
                  </a:extLst>
                </a:gridCol>
                <a:gridCol w="658368">
                  <a:extLst>
                    <a:ext uri="{9D8B030D-6E8A-4147-A177-3AD203B41FA5}">
                      <a16:colId xmlns:a16="http://schemas.microsoft.com/office/drawing/2014/main" val="57686642"/>
                    </a:ext>
                  </a:extLst>
                </a:gridCol>
                <a:gridCol w="658368">
                  <a:extLst>
                    <a:ext uri="{9D8B030D-6E8A-4147-A177-3AD203B41FA5}">
                      <a16:colId xmlns:a16="http://schemas.microsoft.com/office/drawing/2014/main" val="1028858483"/>
                    </a:ext>
                  </a:extLst>
                </a:gridCol>
                <a:gridCol w="658368">
                  <a:extLst>
                    <a:ext uri="{9D8B030D-6E8A-4147-A177-3AD203B41FA5}">
                      <a16:colId xmlns:a16="http://schemas.microsoft.com/office/drawing/2014/main" val="3972014539"/>
                    </a:ext>
                  </a:extLst>
                </a:gridCol>
                <a:gridCol w="658368">
                  <a:extLst>
                    <a:ext uri="{9D8B030D-6E8A-4147-A177-3AD203B41FA5}">
                      <a16:colId xmlns:a16="http://schemas.microsoft.com/office/drawing/2014/main" val="1209261966"/>
                    </a:ext>
                  </a:extLst>
                </a:gridCol>
                <a:gridCol w="658368">
                  <a:extLst>
                    <a:ext uri="{9D8B030D-6E8A-4147-A177-3AD203B41FA5}">
                      <a16:colId xmlns:a16="http://schemas.microsoft.com/office/drawing/2014/main" val="1017997943"/>
                    </a:ext>
                  </a:extLst>
                </a:gridCol>
                <a:gridCol w="658368">
                  <a:extLst>
                    <a:ext uri="{9D8B030D-6E8A-4147-A177-3AD203B41FA5}">
                      <a16:colId xmlns:a16="http://schemas.microsoft.com/office/drawing/2014/main" val="2376604873"/>
                    </a:ext>
                  </a:extLst>
                </a:gridCol>
                <a:gridCol w="658368">
                  <a:extLst>
                    <a:ext uri="{9D8B030D-6E8A-4147-A177-3AD203B41FA5}">
                      <a16:colId xmlns:a16="http://schemas.microsoft.com/office/drawing/2014/main" val="861931711"/>
                    </a:ext>
                  </a:extLst>
                </a:gridCol>
                <a:gridCol w="658368">
                  <a:extLst>
                    <a:ext uri="{9D8B030D-6E8A-4147-A177-3AD203B41FA5}">
                      <a16:colId xmlns:a16="http://schemas.microsoft.com/office/drawing/2014/main" val="200070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1357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- 2019-06-14 15:57:44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SMOOTH INTENTION lets us celebrate Christmas 2019 with filigrane patterns, golden accents, tonal colour combinations and a bit of artistic creativity... [Blue Heart] Enough words! Just have a look at this composition by @ambienteeurope! Do you already feel the flair of Christmas? ⭐️🎄
————
Pic by @ambienteeurope
————————————————————
#trendsetmünchen #smoothintention #merrychristmas #christmas2019 #filigrane #plates #cup #coffeecup #stars #globe #trendinspo #interiordesign #kitchenware #tabletop #christmascookies #cookietime #interiorfair #interior #trendinteriors #interiors #inspiration #lifestyle #trendsetsummer2019 #ambienteeurope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extLst>
                  <a:ext uri="{0D108BD9-81ED-4DB2-BD59-A6C34878D82A}">
                    <a16:rowId xmlns:a16="http://schemas.microsoft.com/office/drawing/2014/main" val="3035280608"/>
                  </a:ext>
                </a:extLst>
              </a:tr>
            </a:tbl>
          </a:graphicData>
        </a:graphic>
      </p:graphicFrame>
      <p:sp>
        <p:nvSpPr>
          <p:cNvPr id="4" name="Text Placeholder 3">
            <a:extLst>
              <a:ext uri="{FF2B5EF4-FFF2-40B4-BE49-F238E27FC236}">
                <a16:creationId xmlns:a16="http://schemas.microsoft.com/office/drawing/2014/main" id="{856B6EAF-17B1-4562-8235-EDB88439871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602031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BCAA8-A745-451E-AE49-4B8B81356607}"/>
              </a:ext>
            </a:extLst>
          </p:cNvPr>
          <p:cNvSpPr>
            <a:spLocks noGrp="1"/>
          </p:cNvSpPr>
          <p:nvPr>
            <p:ph type="title"/>
          </p:nvPr>
        </p:nvSpPr>
        <p:spPr/>
        <p:txBody>
          <a:bodyPr/>
          <a:lstStyle/>
          <a:p>
            <a:r>
              <a:rPr lang="en-US"/>
              <a:t>Instagram Posts Table | TrendSet - 12 of 23</a:t>
            </a:r>
          </a:p>
        </p:txBody>
      </p:sp>
      <p:graphicFrame>
        <p:nvGraphicFramePr>
          <p:cNvPr id="5" name="Table Placeholder 4">
            <a:extLst>
              <a:ext uri="{FF2B5EF4-FFF2-40B4-BE49-F238E27FC236}">
                <a16:creationId xmlns:a16="http://schemas.microsoft.com/office/drawing/2014/main" id="{C09FFD73-654D-4A80-A766-623641EF4BA4}"/>
              </a:ext>
            </a:extLst>
          </p:cNvPr>
          <p:cNvGraphicFramePr>
            <a:graphicFrameLocks noGrp="1"/>
          </p:cNvGraphicFramePr>
          <p:nvPr>
            <p:ph type="tbl" sz="quarter" idx="13"/>
            <p:extLst>
              <p:ext uri="{D42A27DB-BD31-4B8C-83A1-F6EECF244321}">
                <p14:modId xmlns:p14="http://schemas.microsoft.com/office/powerpoint/2010/main" val="410867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9902490"/>
                    </a:ext>
                  </a:extLst>
                </a:gridCol>
                <a:gridCol w="658368">
                  <a:extLst>
                    <a:ext uri="{9D8B030D-6E8A-4147-A177-3AD203B41FA5}">
                      <a16:colId xmlns:a16="http://schemas.microsoft.com/office/drawing/2014/main" val="903669566"/>
                    </a:ext>
                  </a:extLst>
                </a:gridCol>
                <a:gridCol w="658368">
                  <a:extLst>
                    <a:ext uri="{9D8B030D-6E8A-4147-A177-3AD203B41FA5}">
                      <a16:colId xmlns:a16="http://schemas.microsoft.com/office/drawing/2014/main" val="1536969161"/>
                    </a:ext>
                  </a:extLst>
                </a:gridCol>
                <a:gridCol w="658368">
                  <a:extLst>
                    <a:ext uri="{9D8B030D-6E8A-4147-A177-3AD203B41FA5}">
                      <a16:colId xmlns:a16="http://schemas.microsoft.com/office/drawing/2014/main" val="1571443293"/>
                    </a:ext>
                  </a:extLst>
                </a:gridCol>
                <a:gridCol w="658368">
                  <a:extLst>
                    <a:ext uri="{9D8B030D-6E8A-4147-A177-3AD203B41FA5}">
                      <a16:colId xmlns:a16="http://schemas.microsoft.com/office/drawing/2014/main" val="3001045778"/>
                    </a:ext>
                  </a:extLst>
                </a:gridCol>
                <a:gridCol w="658368">
                  <a:extLst>
                    <a:ext uri="{9D8B030D-6E8A-4147-A177-3AD203B41FA5}">
                      <a16:colId xmlns:a16="http://schemas.microsoft.com/office/drawing/2014/main" val="23691565"/>
                    </a:ext>
                  </a:extLst>
                </a:gridCol>
                <a:gridCol w="658368">
                  <a:extLst>
                    <a:ext uri="{9D8B030D-6E8A-4147-A177-3AD203B41FA5}">
                      <a16:colId xmlns:a16="http://schemas.microsoft.com/office/drawing/2014/main" val="4234478350"/>
                    </a:ext>
                  </a:extLst>
                </a:gridCol>
                <a:gridCol w="658368">
                  <a:extLst>
                    <a:ext uri="{9D8B030D-6E8A-4147-A177-3AD203B41FA5}">
                      <a16:colId xmlns:a16="http://schemas.microsoft.com/office/drawing/2014/main" val="2272879828"/>
                    </a:ext>
                  </a:extLst>
                </a:gridCol>
                <a:gridCol w="658368">
                  <a:extLst>
                    <a:ext uri="{9D8B030D-6E8A-4147-A177-3AD203B41FA5}">
                      <a16:colId xmlns:a16="http://schemas.microsoft.com/office/drawing/2014/main" val="2567799469"/>
                    </a:ext>
                  </a:extLst>
                </a:gridCol>
                <a:gridCol w="658368">
                  <a:extLst>
                    <a:ext uri="{9D8B030D-6E8A-4147-A177-3AD203B41FA5}">
                      <a16:colId xmlns:a16="http://schemas.microsoft.com/office/drawing/2014/main" val="3309714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0880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- 2019-06-14 12:58:36 </a:t>
                      </a:r>
                      <a:r>
                        <a:rPr kumimoji="0" lang="en-US" sz="1000" b="0" i="0" u="none" strike="noStrike" kern="1200" cap="none" spc="0" normalizeH="0" baseline="0" noProof="0">
                          <a:ln>
                            <a:noFill/>
                          </a:ln>
                          <a:solidFill>
                            <a:prstClr val="black"/>
                          </a:solidFill>
                          <a:effectLst/>
                          <a:uLnTx/>
                          <a:uFillTx/>
                          <a:latin typeface="+mn-lt"/>
                          <a:ea typeface="+mn-ea"/>
                          <a:cs typeface="+mn-cs"/>
                        </a:rPr>
                        <a:t>
 SMOOTH INTENTION 💙 Today we present you the first trend motif of the three we developed after our trend researches by our trend scouts. 🎉
——
SMOOTH INTENTION spreads calmness and relaxation in the room and in life with soft forms, calm designs and subdued colours. ☯️ From the timeless minimalism of pure, natural materials and an unobtrusive functionality of the designs, a new aesthetic is created, focused on functionality. Light woods, matt surfaces and tonal colour combinations of neutral and chalky tones are the basic elements for a light, meditative look. Metallic, primarily gold, sets warm shimmering accents. Filigrane patterns and subtle 3D effects add artistic creativity to the pieces. Unfinished textures generate surprising tactile experiences. Willingly imperfect surfaces celebrate the beauty of natural imperfection. Nostalgic motifs give contemporary design a calming feeling of familiarity.
——
The meditative power of the patterns and forms is supported by the colour chart (see colour plates under the motif's name) with soft, creamy tones. Pastel shades such as mauve, pistachio and sky blue harmonise with light neutrals. Navy blue, beige, and grey create a calm, noble look. Fruity pink and apricot set strong accents with moss green and inky blue.
————————————————————
#trendsetmünchen #trendmotif #smoothintention #calmness #relaxation #calmdesign #timeless #minimalism #meditative #harmony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extLst>
                  <a:ext uri="{0D108BD9-81ED-4DB2-BD59-A6C34878D82A}">
                    <a16:rowId xmlns:a16="http://schemas.microsoft.com/office/drawing/2014/main" val="478158395"/>
                  </a:ext>
                </a:extLst>
              </a:tr>
            </a:tbl>
          </a:graphicData>
        </a:graphic>
      </p:graphicFrame>
      <p:sp>
        <p:nvSpPr>
          <p:cNvPr id="4" name="Text Placeholder 3">
            <a:extLst>
              <a:ext uri="{FF2B5EF4-FFF2-40B4-BE49-F238E27FC236}">
                <a16:creationId xmlns:a16="http://schemas.microsoft.com/office/drawing/2014/main" id="{2C5F2D48-61FE-4572-96C0-ABA72B62B3E1}"/>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8201967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CE1A5-D4A4-4A6A-A3CC-595B5437F958}"/>
              </a:ext>
            </a:extLst>
          </p:cNvPr>
          <p:cNvSpPr>
            <a:spLocks noGrp="1"/>
          </p:cNvSpPr>
          <p:nvPr>
            <p:ph type="title"/>
          </p:nvPr>
        </p:nvSpPr>
        <p:spPr/>
        <p:txBody>
          <a:bodyPr/>
          <a:lstStyle/>
          <a:p>
            <a:r>
              <a:rPr lang="en-US"/>
              <a:t>Instagram Posts Table | TrendSet - 13 of 23</a:t>
            </a:r>
          </a:p>
        </p:txBody>
      </p:sp>
      <p:graphicFrame>
        <p:nvGraphicFramePr>
          <p:cNvPr id="5" name="Table Placeholder 4">
            <a:extLst>
              <a:ext uri="{FF2B5EF4-FFF2-40B4-BE49-F238E27FC236}">
                <a16:creationId xmlns:a16="http://schemas.microsoft.com/office/drawing/2014/main" id="{B9F1C4FA-7DCB-484D-A517-8475E6FE152A}"/>
              </a:ext>
            </a:extLst>
          </p:cNvPr>
          <p:cNvGraphicFramePr>
            <a:graphicFrameLocks noGrp="1"/>
          </p:cNvGraphicFramePr>
          <p:nvPr>
            <p:ph type="tbl" sz="quarter" idx="13"/>
            <p:extLst>
              <p:ext uri="{D42A27DB-BD31-4B8C-83A1-F6EECF244321}">
                <p14:modId xmlns:p14="http://schemas.microsoft.com/office/powerpoint/2010/main" val="1039223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6482922"/>
                    </a:ext>
                  </a:extLst>
                </a:gridCol>
                <a:gridCol w="658368">
                  <a:extLst>
                    <a:ext uri="{9D8B030D-6E8A-4147-A177-3AD203B41FA5}">
                      <a16:colId xmlns:a16="http://schemas.microsoft.com/office/drawing/2014/main" val="1211533218"/>
                    </a:ext>
                  </a:extLst>
                </a:gridCol>
                <a:gridCol w="658368">
                  <a:extLst>
                    <a:ext uri="{9D8B030D-6E8A-4147-A177-3AD203B41FA5}">
                      <a16:colId xmlns:a16="http://schemas.microsoft.com/office/drawing/2014/main" val="3725982089"/>
                    </a:ext>
                  </a:extLst>
                </a:gridCol>
                <a:gridCol w="658368">
                  <a:extLst>
                    <a:ext uri="{9D8B030D-6E8A-4147-A177-3AD203B41FA5}">
                      <a16:colId xmlns:a16="http://schemas.microsoft.com/office/drawing/2014/main" val="675007555"/>
                    </a:ext>
                  </a:extLst>
                </a:gridCol>
                <a:gridCol w="658368">
                  <a:extLst>
                    <a:ext uri="{9D8B030D-6E8A-4147-A177-3AD203B41FA5}">
                      <a16:colId xmlns:a16="http://schemas.microsoft.com/office/drawing/2014/main" val="2695229631"/>
                    </a:ext>
                  </a:extLst>
                </a:gridCol>
                <a:gridCol w="658368">
                  <a:extLst>
                    <a:ext uri="{9D8B030D-6E8A-4147-A177-3AD203B41FA5}">
                      <a16:colId xmlns:a16="http://schemas.microsoft.com/office/drawing/2014/main" val="897499257"/>
                    </a:ext>
                  </a:extLst>
                </a:gridCol>
                <a:gridCol w="658368">
                  <a:extLst>
                    <a:ext uri="{9D8B030D-6E8A-4147-A177-3AD203B41FA5}">
                      <a16:colId xmlns:a16="http://schemas.microsoft.com/office/drawing/2014/main" val="3496959245"/>
                    </a:ext>
                  </a:extLst>
                </a:gridCol>
                <a:gridCol w="658368">
                  <a:extLst>
                    <a:ext uri="{9D8B030D-6E8A-4147-A177-3AD203B41FA5}">
                      <a16:colId xmlns:a16="http://schemas.microsoft.com/office/drawing/2014/main" val="849193966"/>
                    </a:ext>
                  </a:extLst>
                </a:gridCol>
                <a:gridCol w="658368">
                  <a:extLst>
                    <a:ext uri="{9D8B030D-6E8A-4147-A177-3AD203B41FA5}">
                      <a16:colId xmlns:a16="http://schemas.microsoft.com/office/drawing/2014/main" val="2429172800"/>
                    </a:ext>
                  </a:extLst>
                </a:gridCol>
                <a:gridCol w="658368">
                  <a:extLst>
                    <a:ext uri="{9D8B030D-6E8A-4147-A177-3AD203B41FA5}">
                      <a16:colId xmlns:a16="http://schemas.microsoft.com/office/drawing/2014/main" val="2717342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4761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- 2019-06-14 11:39:41 </a:t>
                      </a:r>
                      <a:r>
                        <a:rPr kumimoji="0" lang="en-US" sz="1000" b="0" i="0" u="none" strike="noStrike" kern="1200" cap="none" spc="0" normalizeH="0" baseline="0" noProof="0">
                          <a:ln>
                            <a:noFill/>
                          </a:ln>
                          <a:solidFill>
                            <a:prstClr val="black"/>
                          </a:solidFill>
                          <a:effectLst/>
                          <a:uLnTx/>
                          <a:uFillTx/>
                          <a:latin typeface="+mn-lt"/>
                          <a:ea typeface="+mn-ea"/>
                          <a:cs typeface="+mn-cs"/>
                        </a:rPr>
                        <a:t>
 Here in Munich it finally really feels like summer. And what is one of the best things of summer? Ice cream! 🍦😉 Who else would take a vanilla ice cream with cookies and chocolate sauce now, styled and served by our Trend Motif SMOOTH INTENTION? 💙 ———
pic by @bastioncollections
————————————————————
#trendsetmünchen #smoothintention #summer #summertime #icecream #icecreamlove #tableware #vanilla #chocolatelove #cup #sweets #calmdesign #dots #minimalism #trendscout #interiordesign #designsponge #interiorinspo #homeinterior #interiorblog #trendblog #igerforinspo #trendinteriors #interiors #inspiration #lifestyle #trendsetsummer2019 #bastioncollections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extLst>
                  <a:ext uri="{0D108BD9-81ED-4DB2-BD59-A6C34878D82A}">
                    <a16:rowId xmlns:a16="http://schemas.microsoft.com/office/drawing/2014/main" val="426664017"/>
                  </a:ext>
                </a:extLst>
              </a:tr>
            </a:tbl>
          </a:graphicData>
        </a:graphic>
      </p:graphicFrame>
      <p:sp>
        <p:nvSpPr>
          <p:cNvPr id="4" name="Text Placeholder 3">
            <a:extLst>
              <a:ext uri="{FF2B5EF4-FFF2-40B4-BE49-F238E27FC236}">
                <a16:creationId xmlns:a16="http://schemas.microsoft.com/office/drawing/2014/main" id="{EAC5BC75-F937-4F6F-A316-6296EB4CD36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866213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95FF-1721-4CA0-A7C0-149312A09C17}"/>
              </a:ext>
            </a:extLst>
          </p:cNvPr>
          <p:cNvSpPr>
            <a:spLocks noGrp="1"/>
          </p:cNvSpPr>
          <p:nvPr>
            <p:ph type="title"/>
          </p:nvPr>
        </p:nvSpPr>
        <p:spPr/>
        <p:txBody>
          <a:bodyPr/>
          <a:lstStyle/>
          <a:p>
            <a:r>
              <a:rPr lang="en-US"/>
              <a:t>Instagram Posts Table | TrendSet - 14 of 23</a:t>
            </a:r>
          </a:p>
        </p:txBody>
      </p:sp>
      <p:graphicFrame>
        <p:nvGraphicFramePr>
          <p:cNvPr id="5" name="Table Placeholder 4">
            <a:extLst>
              <a:ext uri="{FF2B5EF4-FFF2-40B4-BE49-F238E27FC236}">
                <a16:creationId xmlns:a16="http://schemas.microsoft.com/office/drawing/2014/main" id="{222C5ECC-C130-4045-B039-E46551A0B3BD}"/>
              </a:ext>
            </a:extLst>
          </p:cNvPr>
          <p:cNvGraphicFramePr>
            <a:graphicFrameLocks noGrp="1"/>
          </p:cNvGraphicFramePr>
          <p:nvPr>
            <p:ph type="tbl" sz="quarter" idx="13"/>
            <p:extLst>
              <p:ext uri="{D42A27DB-BD31-4B8C-83A1-F6EECF244321}">
                <p14:modId xmlns:p14="http://schemas.microsoft.com/office/powerpoint/2010/main" val="320454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68179970"/>
                    </a:ext>
                  </a:extLst>
                </a:gridCol>
                <a:gridCol w="658368">
                  <a:extLst>
                    <a:ext uri="{9D8B030D-6E8A-4147-A177-3AD203B41FA5}">
                      <a16:colId xmlns:a16="http://schemas.microsoft.com/office/drawing/2014/main" val="636856385"/>
                    </a:ext>
                  </a:extLst>
                </a:gridCol>
                <a:gridCol w="658368">
                  <a:extLst>
                    <a:ext uri="{9D8B030D-6E8A-4147-A177-3AD203B41FA5}">
                      <a16:colId xmlns:a16="http://schemas.microsoft.com/office/drawing/2014/main" val="66880757"/>
                    </a:ext>
                  </a:extLst>
                </a:gridCol>
                <a:gridCol w="658368">
                  <a:extLst>
                    <a:ext uri="{9D8B030D-6E8A-4147-A177-3AD203B41FA5}">
                      <a16:colId xmlns:a16="http://schemas.microsoft.com/office/drawing/2014/main" val="542177695"/>
                    </a:ext>
                  </a:extLst>
                </a:gridCol>
                <a:gridCol w="658368">
                  <a:extLst>
                    <a:ext uri="{9D8B030D-6E8A-4147-A177-3AD203B41FA5}">
                      <a16:colId xmlns:a16="http://schemas.microsoft.com/office/drawing/2014/main" val="2744663301"/>
                    </a:ext>
                  </a:extLst>
                </a:gridCol>
                <a:gridCol w="658368">
                  <a:extLst>
                    <a:ext uri="{9D8B030D-6E8A-4147-A177-3AD203B41FA5}">
                      <a16:colId xmlns:a16="http://schemas.microsoft.com/office/drawing/2014/main" val="600808966"/>
                    </a:ext>
                  </a:extLst>
                </a:gridCol>
                <a:gridCol w="658368">
                  <a:extLst>
                    <a:ext uri="{9D8B030D-6E8A-4147-A177-3AD203B41FA5}">
                      <a16:colId xmlns:a16="http://schemas.microsoft.com/office/drawing/2014/main" val="4158387396"/>
                    </a:ext>
                  </a:extLst>
                </a:gridCol>
                <a:gridCol w="658368">
                  <a:extLst>
                    <a:ext uri="{9D8B030D-6E8A-4147-A177-3AD203B41FA5}">
                      <a16:colId xmlns:a16="http://schemas.microsoft.com/office/drawing/2014/main" val="3250323534"/>
                    </a:ext>
                  </a:extLst>
                </a:gridCol>
                <a:gridCol w="658368">
                  <a:extLst>
                    <a:ext uri="{9D8B030D-6E8A-4147-A177-3AD203B41FA5}">
                      <a16:colId xmlns:a16="http://schemas.microsoft.com/office/drawing/2014/main" val="3627943441"/>
                    </a:ext>
                  </a:extLst>
                </a:gridCol>
                <a:gridCol w="658368">
                  <a:extLst>
                    <a:ext uri="{9D8B030D-6E8A-4147-A177-3AD203B41FA5}">
                      <a16:colId xmlns:a16="http://schemas.microsoft.com/office/drawing/2014/main" val="2478432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1499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- 2019-06-11 10:37:12 </a:t>
                      </a:r>
                      <a:r>
                        <a:rPr kumimoji="0" lang="en-US" sz="1000" b="0" i="0" u="none" strike="noStrike" kern="1200" cap="none" spc="0" normalizeH="0" baseline="0" noProof="0">
                          <a:ln>
                            <a:noFill/>
                          </a:ln>
                          <a:solidFill>
                            <a:prstClr val="black"/>
                          </a:solidFill>
                          <a:effectLst/>
                          <a:uLnTx/>
                          <a:uFillTx/>
                          <a:latin typeface="+mn-lt"/>
                          <a:ea typeface="+mn-ea"/>
                          <a:cs typeface="+mn-cs"/>
                        </a:rPr>
                        <a:t>
 With this interior design @zenzahome beautifully shows SMOOTH INTENTION's glamorous side. The filigrane patterns of the lights are inspiring, aren't they? The structure and design of the wooden tables and the bank... The smooth pillows... Calmness, relaxation. ✨
———
pic by @zenzahome
————————————————————
#trendsetmünchen #smoothintention #lights #filigranedesign #glamour #innovativedesign #naturaldesign #pastelblue #mauve #pillow #calmness #relaxation #aesthetic #glamorousaesthetik #trendinspo #trendscout #interiordesign #designsponge #interiorinspo #homeinterior #interiorblog #trendblog #igerforinspo #trendinteriors #interiors #inspiration #lifestyle #trendsetsummer2019 #zenzahome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extLst>
                  <a:ext uri="{0D108BD9-81ED-4DB2-BD59-A6C34878D82A}">
                    <a16:rowId xmlns:a16="http://schemas.microsoft.com/office/drawing/2014/main" val="3527592889"/>
                  </a:ext>
                </a:extLst>
              </a:tr>
            </a:tbl>
          </a:graphicData>
        </a:graphic>
      </p:graphicFrame>
      <p:sp>
        <p:nvSpPr>
          <p:cNvPr id="4" name="Text Placeholder 3">
            <a:extLst>
              <a:ext uri="{FF2B5EF4-FFF2-40B4-BE49-F238E27FC236}">
                <a16:creationId xmlns:a16="http://schemas.microsoft.com/office/drawing/2014/main" id="{77F8B133-0F2B-44B3-9F24-2DD702996C1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880630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EBB7-D868-4D24-836E-74CACEF23AB4}"/>
              </a:ext>
            </a:extLst>
          </p:cNvPr>
          <p:cNvSpPr>
            <a:spLocks noGrp="1"/>
          </p:cNvSpPr>
          <p:nvPr>
            <p:ph type="title"/>
          </p:nvPr>
        </p:nvSpPr>
        <p:spPr/>
        <p:txBody>
          <a:bodyPr/>
          <a:lstStyle/>
          <a:p>
            <a:r>
              <a:rPr lang="en-US"/>
              <a:t>Instagram Posts Table | TrendSet - 15 of 23</a:t>
            </a:r>
          </a:p>
        </p:txBody>
      </p:sp>
      <p:graphicFrame>
        <p:nvGraphicFramePr>
          <p:cNvPr id="5" name="Table Placeholder 4">
            <a:extLst>
              <a:ext uri="{FF2B5EF4-FFF2-40B4-BE49-F238E27FC236}">
                <a16:creationId xmlns:a16="http://schemas.microsoft.com/office/drawing/2014/main" id="{2DB0AC66-D222-4506-B6E2-F2DBF6498E41}"/>
              </a:ext>
            </a:extLst>
          </p:cNvPr>
          <p:cNvGraphicFramePr>
            <a:graphicFrameLocks noGrp="1"/>
          </p:cNvGraphicFramePr>
          <p:nvPr>
            <p:ph type="tbl" sz="quarter" idx="13"/>
            <p:extLst>
              <p:ext uri="{D42A27DB-BD31-4B8C-83A1-F6EECF244321}">
                <p14:modId xmlns:p14="http://schemas.microsoft.com/office/powerpoint/2010/main" val="770677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3485381"/>
                    </a:ext>
                  </a:extLst>
                </a:gridCol>
                <a:gridCol w="658368">
                  <a:extLst>
                    <a:ext uri="{9D8B030D-6E8A-4147-A177-3AD203B41FA5}">
                      <a16:colId xmlns:a16="http://schemas.microsoft.com/office/drawing/2014/main" val="3803894048"/>
                    </a:ext>
                  </a:extLst>
                </a:gridCol>
                <a:gridCol w="658368">
                  <a:extLst>
                    <a:ext uri="{9D8B030D-6E8A-4147-A177-3AD203B41FA5}">
                      <a16:colId xmlns:a16="http://schemas.microsoft.com/office/drawing/2014/main" val="3413077734"/>
                    </a:ext>
                  </a:extLst>
                </a:gridCol>
                <a:gridCol w="658368">
                  <a:extLst>
                    <a:ext uri="{9D8B030D-6E8A-4147-A177-3AD203B41FA5}">
                      <a16:colId xmlns:a16="http://schemas.microsoft.com/office/drawing/2014/main" val="2801275576"/>
                    </a:ext>
                  </a:extLst>
                </a:gridCol>
                <a:gridCol w="658368">
                  <a:extLst>
                    <a:ext uri="{9D8B030D-6E8A-4147-A177-3AD203B41FA5}">
                      <a16:colId xmlns:a16="http://schemas.microsoft.com/office/drawing/2014/main" val="2399988480"/>
                    </a:ext>
                  </a:extLst>
                </a:gridCol>
                <a:gridCol w="658368">
                  <a:extLst>
                    <a:ext uri="{9D8B030D-6E8A-4147-A177-3AD203B41FA5}">
                      <a16:colId xmlns:a16="http://schemas.microsoft.com/office/drawing/2014/main" val="3548845255"/>
                    </a:ext>
                  </a:extLst>
                </a:gridCol>
                <a:gridCol w="658368">
                  <a:extLst>
                    <a:ext uri="{9D8B030D-6E8A-4147-A177-3AD203B41FA5}">
                      <a16:colId xmlns:a16="http://schemas.microsoft.com/office/drawing/2014/main" val="542319858"/>
                    </a:ext>
                  </a:extLst>
                </a:gridCol>
                <a:gridCol w="658368">
                  <a:extLst>
                    <a:ext uri="{9D8B030D-6E8A-4147-A177-3AD203B41FA5}">
                      <a16:colId xmlns:a16="http://schemas.microsoft.com/office/drawing/2014/main" val="3918419052"/>
                    </a:ext>
                  </a:extLst>
                </a:gridCol>
                <a:gridCol w="658368">
                  <a:extLst>
                    <a:ext uri="{9D8B030D-6E8A-4147-A177-3AD203B41FA5}">
                      <a16:colId xmlns:a16="http://schemas.microsoft.com/office/drawing/2014/main" val="4204448213"/>
                    </a:ext>
                  </a:extLst>
                </a:gridCol>
                <a:gridCol w="658368">
                  <a:extLst>
                    <a:ext uri="{9D8B030D-6E8A-4147-A177-3AD203B41FA5}">
                      <a16:colId xmlns:a16="http://schemas.microsoft.com/office/drawing/2014/main" val="3107524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5490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- 2019-06-08 12:33:27 </a:t>
                      </a:r>
                      <a:r>
                        <a:rPr kumimoji="0" lang="en-US" sz="1000" b="0" i="0" u="none" strike="noStrike" kern="1200" cap="none" spc="0" normalizeH="0" baseline="0" noProof="0">
                          <a:ln>
                            <a:noFill/>
                          </a:ln>
                          <a:solidFill>
                            <a:prstClr val="black"/>
                          </a:solidFill>
                          <a:effectLst/>
                          <a:uLnTx/>
                          <a:uFillTx/>
                          <a:latin typeface="+mn-lt"/>
                          <a:ea typeface="+mn-ea"/>
                          <a:cs typeface="+mn-cs"/>
                        </a:rPr>
                        <a:t>
 Matt and willingly imperfect surfaces, pastel colours and tonal colour combinations, shimmering accents of gold, filigrane patterns... @livinterior shows us, how Trend Motif SMOOTH INTENTION can be realized in the bathroom. 💙
———
pic by @livinterior
————————————————————
#trendsetmünchen #smoothintention #bathroom #bathroomdesign #shower #perfectimperfect #contemporarydesign #mirror #filigranepattern #trendinspo #interiordesign #trendscout #interiordesign #designsponge #interiorinspo #homeinterior #interiorblog #trendblog #igerforinspo #trendinteriors #interiors #inspiration #lifestyle #trendsetsummer2019 #livinterior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extLst>
                  <a:ext uri="{0D108BD9-81ED-4DB2-BD59-A6C34878D82A}">
                    <a16:rowId xmlns:a16="http://schemas.microsoft.com/office/drawing/2014/main" val="2082808394"/>
                  </a:ext>
                </a:extLst>
              </a:tr>
            </a:tbl>
          </a:graphicData>
        </a:graphic>
      </p:graphicFrame>
      <p:sp>
        <p:nvSpPr>
          <p:cNvPr id="4" name="Text Placeholder 3">
            <a:extLst>
              <a:ext uri="{FF2B5EF4-FFF2-40B4-BE49-F238E27FC236}">
                <a16:creationId xmlns:a16="http://schemas.microsoft.com/office/drawing/2014/main" id="{38D84248-B05C-4F87-974D-39321027FEFF}"/>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3310451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E4190-484E-43CA-916D-9C6458F93BA8}"/>
              </a:ext>
            </a:extLst>
          </p:cNvPr>
          <p:cNvSpPr>
            <a:spLocks noGrp="1"/>
          </p:cNvSpPr>
          <p:nvPr>
            <p:ph type="title"/>
          </p:nvPr>
        </p:nvSpPr>
        <p:spPr/>
        <p:txBody>
          <a:bodyPr/>
          <a:lstStyle/>
          <a:p>
            <a:r>
              <a:rPr lang="en-US"/>
              <a:t>Instagram Posts Table | TrendSet - 16 of 23</a:t>
            </a:r>
          </a:p>
        </p:txBody>
      </p:sp>
      <p:graphicFrame>
        <p:nvGraphicFramePr>
          <p:cNvPr id="5" name="Table Placeholder 4">
            <a:extLst>
              <a:ext uri="{FF2B5EF4-FFF2-40B4-BE49-F238E27FC236}">
                <a16:creationId xmlns:a16="http://schemas.microsoft.com/office/drawing/2014/main" id="{1E71DFF6-321E-4546-8016-71D76D925723}"/>
              </a:ext>
            </a:extLst>
          </p:cNvPr>
          <p:cNvGraphicFramePr>
            <a:graphicFrameLocks noGrp="1"/>
          </p:cNvGraphicFramePr>
          <p:nvPr>
            <p:ph type="tbl" sz="quarter" idx="13"/>
            <p:extLst>
              <p:ext uri="{D42A27DB-BD31-4B8C-83A1-F6EECF244321}">
                <p14:modId xmlns:p14="http://schemas.microsoft.com/office/powerpoint/2010/main" val="847324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96919452"/>
                    </a:ext>
                  </a:extLst>
                </a:gridCol>
                <a:gridCol w="658368">
                  <a:extLst>
                    <a:ext uri="{9D8B030D-6E8A-4147-A177-3AD203B41FA5}">
                      <a16:colId xmlns:a16="http://schemas.microsoft.com/office/drawing/2014/main" val="3164324330"/>
                    </a:ext>
                  </a:extLst>
                </a:gridCol>
                <a:gridCol w="658368">
                  <a:extLst>
                    <a:ext uri="{9D8B030D-6E8A-4147-A177-3AD203B41FA5}">
                      <a16:colId xmlns:a16="http://schemas.microsoft.com/office/drawing/2014/main" val="402819794"/>
                    </a:ext>
                  </a:extLst>
                </a:gridCol>
                <a:gridCol w="658368">
                  <a:extLst>
                    <a:ext uri="{9D8B030D-6E8A-4147-A177-3AD203B41FA5}">
                      <a16:colId xmlns:a16="http://schemas.microsoft.com/office/drawing/2014/main" val="3150092226"/>
                    </a:ext>
                  </a:extLst>
                </a:gridCol>
                <a:gridCol w="658368">
                  <a:extLst>
                    <a:ext uri="{9D8B030D-6E8A-4147-A177-3AD203B41FA5}">
                      <a16:colId xmlns:a16="http://schemas.microsoft.com/office/drawing/2014/main" val="3004926966"/>
                    </a:ext>
                  </a:extLst>
                </a:gridCol>
                <a:gridCol w="658368">
                  <a:extLst>
                    <a:ext uri="{9D8B030D-6E8A-4147-A177-3AD203B41FA5}">
                      <a16:colId xmlns:a16="http://schemas.microsoft.com/office/drawing/2014/main" val="4143384594"/>
                    </a:ext>
                  </a:extLst>
                </a:gridCol>
                <a:gridCol w="658368">
                  <a:extLst>
                    <a:ext uri="{9D8B030D-6E8A-4147-A177-3AD203B41FA5}">
                      <a16:colId xmlns:a16="http://schemas.microsoft.com/office/drawing/2014/main" val="671246268"/>
                    </a:ext>
                  </a:extLst>
                </a:gridCol>
                <a:gridCol w="658368">
                  <a:extLst>
                    <a:ext uri="{9D8B030D-6E8A-4147-A177-3AD203B41FA5}">
                      <a16:colId xmlns:a16="http://schemas.microsoft.com/office/drawing/2014/main" val="3083981439"/>
                    </a:ext>
                  </a:extLst>
                </a:gridCol>
                <a:gridCol w="658368">
                  <a:extLst>
                    <a:ext uri="{9D8B030D-6E8A-4147-A177-3AD203B41FA5}">
                      <a16:colId xmlns:a16="http://schemas.microsoft.com/office/drawing/2014/main" val="658993767"/>
                    </a:ext>
                  </a:extLst>
                </a:gridCol>
                <a:gridCol w="658368">
                  <a:extLst>
                    <a:ext uri="{9D8B030D-6E8A-4147-A177-3AD203B41FA5}">
                      <a16:colId xmlns:a16="http://schemas.microsoft.com/office/drawing/2014/main" val="390646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60529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- 2019-06-06 22:31:46 </a:t>
                      </a:r>
                      <a:r>
                        <a:rPr kumimoji="0" lang="en-US" sz="1000" b="0" i="0" u="none" strike="noStrike" kern="1200" cap="none" spc="0" normalizeH="0" baseline="0" noProof="0">
                          <a:ln>
                            <a:noFill/>
                          </a:ln>
                          <a:solidFill>
                            <a:prstClr val="black"/>
                          </a:solidFill>
                          <a:effectLst/>
                          <a:uLnTx/>
                          <a:uFillTx/>
                          <a:latin typeface="+mn-lt"/>
                          <a:ea typeface="+mn-ea"/>
                          <a:cs typeface="+mn-cs"/>
                        </a:rPr>
                        <a:t>
 The trend colours of Trend Motif SMOOTH INTENTION of A/W 2019.20 can be summed up in: 50 shades of pastel. 😉 Mauve, pistachio and sky blue are the most famous colours this season. 💙 This tableware collection by @jlinedecoration lets one seek after pistachio tones for self made cookies in the winter, doesn't it? 😊 ——
pic by @jlinedecoration
————————————————————
#trendsetmünchen #smoothintention #pastel #pastelcolours #fiftyshadesofpastel #pistachio #pistachiolove #tableware #kitchen #tabletop #cups #cocoa #sweetassugar #waffletime #trendinspo #interiordesign #trendscout #interiordesign #designsponge #interiorinspo #homeinterior #interiorblog #trendblog #igerforinspo #trendinteriors #interiors #inspiration #lifestyle #trendsetsummer2019 #jolipa #jlinedecoration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466614375"/>
                  </a:ext>
                </a:extLst>
              </a:tr>
            </a:tbl>
          </a:graphicData>
        </a:graphic>
      </p:graphicFrame>
      <p:sp>
        <p:nvSpPr>
          <p:cNvPr id="4" name="Text Placeholder 3">
            <a:extLst>
              <a:ext uri="{FF2B5EF4-FFF2-40B4-BE49-F238E27FC236}">
                <a16:creationId xmlns:a16="http://schemas.microsoft.com/office/drawing/2014/main" id="{B2B18CDB-BBCD-44E8-9374-E07576E056F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397501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1BDB-9CA7-458A-AB83-E8D0DF643EF6}"/>
              </a:ext>
            </a:extLst>
          </p:cNvPr>
          <p:cNvSpPr>
            <a:spLocks noGrp="1"/>
          </p:cNvSpPr>
          <p:nvPr>
            <p:ph type="title"/>
          </p:nvPr>
        </p:nvSpPr>
        <p:spPr/>
        <p:txBody>
          <a:bodyPr/>
          <a:lstStyle/>
          <a:p>
            <a:r>
              <a:rPr lang="en-US"/>
              <a:t>Instagram Posts Table | TrendSet - 17 of 23</a:t>
            </a:r>
          </a:p>
        </p:txBody>
      </p:sp>
      <p:graphicFrame>
        <p:nvGraphicFramePr>
          <p:cNvPr id="5" name="Table Placeholder 4">
            <a:extLst>
              <a:ext uri="{FF2B5EF4-FFF2-40B4-BE49-F238E27FC236}">
                <a16:creationId xmlns:a16="http://schemas.microsoft.com/office/drawing/2014/main" id="{4D7EF522-2516-495E-A98B-811990A8FC8B}"/>
              </a:ext>
            </a:extLst>
          </p:cNvPr>
          <p:cNvGraphicFramePr>
            <a:graphicFrameLocks noGrp="1"/>
          </p:cNvGraphicFramePr>
          <p:nvPr>
            <p:ph type="tbl" sz="quarter" idx="13"/>
            <p:extLst>
              <p:ext uri="{D42A27DB-BD31-4B8C-83A1-F6EECF244321}">
                <p14:modId xmlns:p14="http://schemas.microsoft.com/office/powerpoint/2010/main" val="2676177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41086960"/>
                    </a:ext>
                  </a:extLst>
                </a:gridCol>
                <a:gridCol w="658368">
                  <a:extLst>
                    <a:ext uri="{9D8B030D-6E8A-4147-A177-3AD203B41FA5}">
                      <a16:colId xmlns:a16="http://schemas.microsoft.com/office/drawing/2014/main" val="701531860"/>
                    </a:ext>
                  </a:extLst>
                </a:gridCol>
                <a:gridCol w="658368">
                  <a:extLst>
                    <a:ext uri="{9D8B030D-6E8A-4147-A177-3AD203B41FA5}">
                      <a16:colId xmlns:a16="http://schemas.microsoft.com/office/drawing/2014/main" val="2501709698"/>
                    </a:ext>
                  </a:extLst>
                </a:gridCol>
                <a:gridCol w="658368">
                  <a:extLst>
                    <a:ext uri="{9D8B030D-6E8A-4147-A177-3AD203B41FA5}">
                      <a16:colId xmlns:a16="http://schemas.microsoft.com/office/drawing/2014/main" val="2018450083"/>
                    </a:ext>
                  </a:extLst>
                </a:gridCol>
                <a:gridCol w="658368">
                  <a:extLst>
                    <a:ext uri="{9D8B030D-6E8A-4147-A177-3AD203B41FA5}">
                      <a16:colId xmlns:a16="http://schemas.microsoft.com/office/drawing/2014/main" val="3428049330"/>
                    </a:ext>
                  </a:extLst>
                </a:gridCol>
                <a:gridCol w="658368">
                  <a:extLst>
                    <a:ext uri="{9D8B030D-6E8A-4147-A177-3AD203B41FA5}">
                      <a16:colId xmlns:a16="http://schemas.microsoft.com/office/drawing/2014/main" val="3994696788"/>
                    </a:ext>
                  </a:extLst>
                </a:gridCol>
                <a:gridCol w="658368">
                  <a:extLst>
                    <a:ext uri="{9D8B030D-6E8A-4147-A177-3AD203B41FA5}">
                      <a16:colId xmlns:a16="http://schemas.microsoft.com/office/drawing/2014/main" val="1280386299"/>
                    </a:ext>
                  </a:extLst>
                </a:gridCol>
                <a:gridCol w="658368">
                  <a:extLst>
                    <a:ext uri="{9D8B030D-6E8A-4147-A177-3AD203B41FA5}">
                      <a16:colId xmlns:a16="http://schemas.microsoft.com/office/drawing/2014/main" val="499355856"/>
                    </a:ext>
                  </a:extLst>
                </a:gridCol>
                <a:gridCol w="658368">
                  <a:extLst>
                    <a:ext uri="{9D8B030D-6E8A-4147-A177-3AD203B41FA5}">
                      <a16:colId xmlns:a16="http://schemas.microsoft.com/office/drawing/2014/main" val="2525835130"/>
                    </a:ext>
                  </a:extLst>
                </a:gridCol>
                <a:gridCol w="658368">
                  <a:extLst>
                    <a:ext uri="{9D8B030D-6E8A-4147-A177-3AD203B41FA5}">
                      <a16:colId xmlns:a16="http://schemas.microsoft.com/office/drawing/2014/main" val="21697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19415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- 2019-06-04 18:38:51 </a:t>
                      </a:r>
                      <a:r>
                        <a:rPr kumimoji="0" lang="en-US" sz="1000" b="0" i="0" u="none" strike="noStrike" kern="1200" cap="none" spc="0" normalizeH="0" baseline="0" noProof="0">
                          <a:ln>
                            <a:noFill/>
                          </a:ln>
                          <a:solidFill>
                            <a:prstClr val="black"/>
                          </a:solidFill>
                          <a:effectLst/>
                          <a:uLnTx/>
                          <a:uFillTx/>
                          <a:latin typeface="+mn-lt"/>
                          <a:ea typeface="+mn-ea"/>
                          <a:cs typeface="+mn-cs"/>
                        </a:rPr>
                        <a:t>
 Our Ticket Shop is open! 🎉 Go to our website (link in bio) and get your ticket(s) for the Trendset Summer 2019 NOW! 💙 ————————————————————
#trendsetmünchen #ticketshop #trendinspo #interiordesign #trendscout #interiordesign #designsponge #interiorinspo #homeinterior #interiorblog #trendblog #igerforinspo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extLst>
                  <a:ext uri="{0D108BD9-81ED-4DB2-BD59-A6C34878D82A}">
                    <a16:rowId xmlns:a16="http://schemas.microsoft.com/office/drawing/2014/main" val="518170172"/>
                  </a:ext>
                </a:extLst>
              </a:tr>
            </a:tbl>
          </a:graphicData>
        </a:graphic>
      </p:graphicFrame>
      <p:sp>
        <p:nvSpPr>
          <p:cNvPr id="4" name="Text Placeholder 3">
            <a:extLst>
              <a:ext uri="{FF2B5EF4-FFF2-40B4-BE49-F238E27FC236}">
                <a16:creationId xmlns:a16="http://schemas.microsoft.com/office/drawing/2014/main" id="{AE7D1A64-2D5A-4CCF-BEB0-E1AB461F4C72}"/>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060558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8625A-3799-4C44-9F7D-FB6B1A36CF17}"/>
              </a:ext>
            </a:extLst>
          </p:cNvPr>
          <p:cNvSpPr>
            <a:spLocks noGrp="1"/>
          </p:cNvSpPr>
          <p:nvPr>
            <p:ph type="title"/>
          </p:nvPr>
        </p:nvSpPr>
        <p:spPr/>
        <p:txBody>
          <a:bodyPr/>
          <a:lstStyle/>
          <a:p>
            <a:r>
              <a:rPr lang="en-US"/>
              <a:t>Instagram Posts Table | TrendSet - 18 of 23</a:t>
            </a:r>
          </a:p>
        </p:txBody>
      </p:sp>
      <p:graphicFrame>
        <p:nvGraphicFramePr>
          <p:cNvPr id="5" name="Table Placeholder 4">
            <a:extLst>
              <a:ext uri="{FF2B5EF4-FFF2-40B4-BE49-F238E27FC236}">
                <a16:creationId xmlns:a16="http://schemas.microsoft.com/office/drawing/2014/main" id="{DCBC6574-0E88-439E-A950-A61A5147106C}"/>
              </a:ext>
            </a:extLst>
          </p:cNvPr>
          <p:cNvGraphicFramePr>
            <a:graphicFrameLocks noGrp="1"/>
          </p:cNvGraphicFramePr>
          <p:nvPr>
            <p:ph type="tbl" sz="quarter" idx="13"/>
            <p:extLst>
              <p:ext uri="{D42A27DB-BD31-4B8C-83A1-F6EECF244321}">
                <p14:modId xmlns:p14="http://schemas.microsoft.com/office/powerpoint/2010/main" val="347258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11302680"/>
                    </a:ext>
                  </a:extLst>
                </a:gridCol>
                <a:gridCol w="658368">
                  <a:extLst>
                    <a:ext uri="{9D8B030D-6E8A-4147-A177-3AD203B41FA5}">
                      <a16:colId xmlns:a16="http://schemas.microsoft.com/office/drawing/2014/main" val="3412804031"/>
                    </a:ext>
                  </a:extLst>
                </a:gridCol>
                <a:gridCol w="658368">
                  <a:extLst>
                    <a:ext uri="{9D8B030D-6E8A-4147-A177-3AD203B41FA5}">
                      <a16:colId xmlns:a16="http://schemas.microsoft.com/office/drawing/2014/main" val="94836947"/>
                    </a:ext>
                  </a:extLst>
                </a:gridCol>
                <a:gridCol w="658368">
                  <a:extLst>
                    <a:ext uri="{9D8B030D-6E8A-4147-A177-3AD203B41FA5}">
                      <a16:colId xmlns:a16="http://schemas.microsoft.com/office/drawing/2014/main" val="2282117415"/>
                    </a:ext>
                  </a:extLst>
                </a:gridCol>
                <a:gridCol w="658368">
                  <a:extLst>
                    <a:ext uri="{9D8B030D-6E8A-4147-A177-3AD203B41FA5}">
                      <a16:colId xmlns:a16="http://schemas.microsoft.com/office/drawing/2014/main" val="785714668"/>
                    </a:ext>
                  </a:extLst>
                </a:gridCol>
                <a:gridCol w="658368">
                  <a:extLst>
                    <a:ext uri="{9D8B030D-6E8A-4147-A177-3AD203B41FA5}">
                      <a16:colId xmlns:a16="http://schemas.microsoft.com/office/drawing/2014/main" val="3725400354"/>
                    </a:ext>
                  </a:extLst>
                </a:gridCol>
                <a:gridCol w="658368">
                  <a:extLst>
                    <a:ext uri="{9D8B030D-6E8A-4147-A177-3AD203B41FA5}">
                      <a16:colId xmlns:a16="http://schemas.microsoft.com/office/drawing/2014/main" val="1972605283"/>
                    </a:ext>
                  </a:extLst>
                </a:gridCol>
                <a:gridCol w="658368">
                  <a:extLst>
                    <a:ext uri="{9D8B030D-6E8A-4147-A177-3AD203B41FA5}">
                      <a16:colId xmlns:a16="http://schemas.microsoft.com/office/drawing/2014/main" val="570977113"/>
                    </a:ext>
                  </a:extLst>
                </a:gridCol>
                <a:gridCol w="658368">
                  <a:extLst>
                    <a:ext uri="{9D8B030D-6E8A-4147-A177-3AD203B41FA5}">
                      <a16:colId xmlns:a16="http://schemas.microsoft.com/office/drawing/2014/main" val="183705339"/>
                    </a:ext>
                  </a:extLst>
                </a:gridCol>
                <a:gridCol w="658368">
                  <a:extLst>
                    <a:ext uri="{9D8B030D-6E8A-4147-A177-3AD203B41FA5}">
                      <a16:colId xmlns:a16="http://schemas.microsoft.com/office/drawing/2014/main" val="429469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6822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- 2019-05-15 18:11:22 </a:t>
                      </a:r>
                      <a:r>
                        <a:rPr kumimoji="0" lang="en-US" sz="1000" b="0" i="0" u="none" strike="noStrike" kern="1200" cap="none" spc="0" normalizeH="0" baseline="0" noProof="0">
                          <a:ln>
                            <a:noFill/>
                          </a:ln>
                          <a:solidFill>
                            <a:prstClr val="black"/>
                          </a:solidFill>
                          <a:effectLst/>
                          <a:uLnTx/>
                          <a:uFillTx/>
                          <a:latin typeface="+mn-lt"/>
                          <a:ea typeface="+mn-ea"/>
                          <a:cs typeface="+mn-cs"/>
                        </a:rPr>
                        <a:t>
 SAVE THE DATE 🎉 The next TrendSet Fair is the TrendSet Summer 2019! It takes place at @messe_muenchen from 6 - 8 July 2019! 💙 ————
Little foretaste of the upcoming TrendSet? Check out “TrendSet TV”, our YouTube channel! There we uploaded a brand new video for you today! 😊 ————————————————————
#trendsetmünchen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extLst>
                  <a:ext uri="{0D108BD9-81ED-4DB2-BD59-A6C34878D82A}">
                    <a16:rowId xmlns:a16="http://schemas.microsoft.com/office/drawing/2014/main" val="3506707352"/>
                  </a:ext>
                </a:extLst>
              </a:tr>
            </a:tbl>
          </a:graphicData>
        </a:graphic>
      </p:graphicFrame>
      <p:sp>
        <p:nvSpPr>
          <p:cNvPr id="4" name="Text Placeholder 3">
            <a:extLst>
              <a:ext uri="{FF2B5EF4-FFF2-40B4-BE49-F238E27FC236}">
                <a16:creationId xmlns:a16="http://schemas.microsoft.com/office/drawing/2014/main" id="{3B9D5D4E-94E3-493F-92F3-1B93CE646DA1}"/>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900704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3601-1C50-42C6-AAC7-7E8D14BF8EFD}"/>
              </a:ext>
            </a:extLst>
          </p:cNvPr>
          <p:cNvSpPr>
            <a:spLocks noGrp="1"/>
          </p:cNvSpPr>
          <p:nvPr>
            <p:ph type="title"/>
          </p:nvPr>
        </p:nvSpPr>
        <p:spPr/>
        <p:txBody>
          <a:bodyPr/>
          <a:lstStyle/>
          <a:p>
            <a:r>
              <a:rPr lang="en-US"/>
              <a:t>Instagram Posts Table | TrendSet - 19 of 23</a:t>
            </a:r>
          </a:p>
        </p:txBody>
      </p:sp>
      <p:graphicFrame>
        <p:nvGraphicFramePr>
          <p:cNvPr id="5" name="Table Placeholder 4">
            <a:extLst>
              <a:ext uri="{FF2B5EF4-FFF2-40B4-BE49-F238E27FC236}">
                <a16:creationId xmlns:a16="http://schemas.microsoft.com/office/drawing/2014/main" id="{23922B7E-A0F0-49D0-A9FC-CD4E3B64EA60}"/>
              </a:ext>
            </a:extLst>
          </p:cNvPr>
          <p:cNvGraphicFramePr>
            <a:graphicFrameLocks noGrp="1"/>
          </p:cNvGraphicFramePr>
          <p:nvPr>
            <p:ph type="tbl" sz="quarter" idx="13"/>
            <p:extLst>
              <p:ext uri="{D42A27DB-BD31-4B8C-83A1-F6EECF244321}">
                <p14:modId xmlns:p14="http://schemas.microsoft.com/office/powerpoint/2010/main" val="3437703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91451"/>
                    </a:ext>
                  </a:extLst>
                </a:gridCol>
                <a:gridCol w="658368">
                  <a:extLst>
                    <a:ext uri="{9D8B030D-6E8A-4147-A177-3AD203B41FA5}">
                      <a16:colId xmlns:a16="http://schemas.microsoft.com/office/drawing/2014/main" val="519749352"/>
                    </a:ext>
                  </a:extLst>
                </a:gridCol>
                <a:gridCol w="658368">
                  <a:extLst>
                    <a:ext uri="{9D8B030D-6E8A-4147-A177-3AD203B41FA5}">
                      <a16:colId xmlns:a16="http://schemas.microsoft.com/office/drawing/2014/main" val="1913637580"/>
                    </a:ext>
                  </a:extLst>
                </a:gridCol>
                <a:gridCol w="658368">
                  <a:extLst>
                    <a:ext uri="{9D8B030D-6E8A-4147-A177-3AD203B41FA5}">
                      <a16:colId xmlns:a16="http://schemas.microsoft.com/office/drawing/2014/main" val="3114337159"/>
                    </a:ext>
                  </a:extLst>
                </a:gridCol>
                <a:gridCol w="658368">
                  <a:extLst>
                    <a:ext uri="{9D8B030D-6E8A-4147-A177-3AD203B41FA5}">
                      <a16:colId xmlns:a16="http://schemas.microsoft.com/office/drawing/2014/main" val="3053689616"/>
                    </a:ext>
                  </a:extLst>
                </a:gridCol>
                <a:gridCol w="658368">
                  <a:extLst>
                    <a:ext uri="{9D8B030D-6E8A-4147-A177-3AD203B41FA5}">
                      <a16:colId xmlns:a16="http://schemas.microsoft.com/office/drawing/2014/main" val="363830813"/>
                    </a:ext>
                  </a:extLst>
                </a:gridCol>
                <a:gridCol w="658368">
                  <a:extLst>
                    <a:ext uri="{9D8B030D-6E8A-4147-A177-3AD203B41FA5}">
                      <a16:colId xmlns:a16="http://schemas.microsoft.com/office/drawing/2014/main" val="4095783990"/>
                    </a:ext>
                  </a:extLst>
                </a:gridCol>
                <a:gridCol w="658368">
                  <a:extLst>
                    <a:ext uri="{9D8B030D-6E8A-4147-A177-3AD203B41FA5}">
                      <a16:colId xmlns:a16="http://schemas.microsoft.com/office/drawing/2014/main" val="4140189615"/>
                    </a:ext>
                  </a:extLst>
                </a:gridCol>
                <a:gridCol w="658368">
                  <a:extLst>
                    <a:ext uri="{9D8B030D-6E8A-4147-A177-3AD203B41FA5}">
                      <a16:colId xmlns:a16="http://schemas.microsoft.com/office/drawing/2014/main" val="2237231141"/>
                    </a:ext>
                  </a:extLst>
                </a:gridCol>
                <a:gridCol w="658368">
                  <a:extLst>
                    <a:ext uri="{9D8B030D-6E8A-4147-A177-3AD203B41FA5}">
                      <a16:colId xmlns:a16="http://schemas.microsoft.com/office/drawing/2014/main" val="2319932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9942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- 2019-05-15 18:04:06 </a:t>
                      </a:r>
                      <a:r>
                        <a:rPr kumimoji="0" lang="en-US" sz="1000" b="0" i="0" u="none" strike="noStrike" kern="1200" cap="none" spc="0" normalizeH="0" baseline="0" noProof="0">
                          <a:ln>
                            <a:noFill/>
                          </a:ln>
                          <a:solidFill>
                            <a:prstClr val="black"/>
                          </a:solidFill>
                          <a:effectLst/>
                          <a:uLnTx/>
                          <a:uFillTx/>
                          <a:latin typeface="+mn-lt"/>
                          <a:ea typeface="+mn-ea"/>
                          <a:cs typeface="+mn-cs"/>
                        </a:rPr>
                        <a:t>
 FREE MOTION 💙 Last but not least, this is the third trend motif, which our trend scouts excerpted out of all the small hints we found to the upcoming trends.
————
FREE MOTION celebrates a new freedom in design with maximum use of colours and patterns. 🆓 Styles from all cultures and epochs are presented in a cheerful, colourful and trendy way. Individuality and creativity are the parameters for finding one's own identity. Enjoyment of the finer things in life are written in capital letters. Many pieces come with a wink and a good sense of humour. Glamorous accents with metallics, glitter, high-gloss lacquers and liquid optics create artistic-luxurious surfaces. Gold effects and glitter glam combine with cool graffiti style. Composite materials are experiencing a revival in colourful industrial design. Experimenting and mixing, there are no borders set to the imagination. Vivid colours set the tone, especially primaries and contrasting materials, from wood to plastic.
————
FREE MOTION creates new freedom and joy in design. Colourful and imaginative, the designs create one thing above all else: a good mood. The colour palette underlines this with rich, lively tones. Bright orange, deep green, bright blue and blood red vitalise. Purple, dark blue, cappuccino brown and beige add depth. Neutrals such as sand and grey match everything and give lightness to the designs. Pastel lilac and rich seventies yellow set retrospective accents.
————————————————————
#trendsetmünchen #trendmotif #freemotion #free #freedesign #goodmood #happiness #cheerfuldesign #individuality #creativity #enjoyment #finerthingsinlife #industrialdesign #nobordersforcreativity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extLst>
                  <a:ext uri="{0D108BD9-81ED-4DB2-BD59-A6C34878D82A}">
                    <a16:rowId xmlns:a16="http://schemas.microsoft.com/office/drawing/2014/main" val="3688332057"/>
                  </a:ext>
                </a:extLst>
              </a:tr>
            </a:tbl>
          </a:graphicData>
        </a:graphic>
      </p:graphicFrame>
      <p:sp>
        <p:nvSpPr>
          <p:cNvPr id="4" name="Text Placeholder 3">
            <a:extLst>
              <a:ext uri="{FF2B5EF4-FFF2-40B4-BE49-F238E27FC236}">
                <a16:creationId xmlns:a16="http://schemas.microsoft.com/office/drawing/2014/main" id="{2FBFC0CD-4BC5-45F9-97FE-5E4059E0B00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599182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7422-2F9F-4C98-966B-3BD1A31218C5}"/>
              </a:ext>
            </a:extLst>
          </p:cNvPr>
          <p:cNvSpPr>
            <a:spLocks noGrp="1"/>
          </p:cNvSpPr>
          <p:nvPr>
            <p:ph type="title"/>
          </p:nvPr>
        </p:nvSpPr>
        <p:spPr/>
        <p:txBody>
          <a:bodyPr/>
          <a:lstStyle/>
          <a:p>
            <a:r>
              <a:rPr lang="en-US"/>
              <a:t>Instagram Posts Table | TrendSet - 20 of 23</a:t>
            </a:r>
          </a:p>
        </p:txBody>
      </p:sp>
      <p:graphicFrame>
        <p:nvGraphicFramePr>
          <p:cNvPr id="5" name="Table Placeholder 4">
            <a:extLst>
              <a:ext uri="{FF2B5EF4-FFF2-40B4-BE49-F238E27FC236}">
                <a16:creationId xmlns:a16="http://schemas.microsoft.com/office/drawing/2014/main" id="{795B7113-937E-4D28-AF8A-76567C772FA4}"/>
              </a:ext>
            </a:extLst>
          </p:cNvPr>
          <p:cNvGraphicFramePr>
            <a:graphicFrameLocks noGrp="1"/>
          </p:cNvGraphicFramePr>
          <p:nvPr>
            <p:ph type="tbl" sz="quarter" idx="13"/>
            <p:extLst>
              <p:ext uri="{D42A27DB-BD31-4B8C-83A1-F6EECF244321}">
                <p14:modId xmlns:p14="http://schemas.microsoft.com/office/powerpoint/2010/main" val="1823157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81814452"/>
                    </a:ext>
                  </a:extLst>
                </a:gridCol>
                <a:gridCol w="658368">
                  <a:extLst>
                    <a:ext uri="{9D8B030D-6E8A-4147-A177-3AD203B41FA5}">
                      <a16:colId xmlns:a16="http://schemas.microsoft.com/office/drawing/2014/main" val="116332801"/>
                    </a:ext>
                  </a:extLst>
                </a:gridCol>
                <a:gridCol w="658368">
                  <a:extLst>
                    <a:ext uri="{9D8B030D-6E8A-4147-A177-3AD203B41FA5}">
                      <a16:colId xmlns:a16="http://schemas.microsoft.com/office/drawing/2014/main" val="2440458645"/>
                    </a:ext>
                  </a:extLst>
                </a:gridCol>
                <a:gridCol w="658368">
                  <a:extLst>
                    <a:ext uri="{9D8B030D-6E8A-4147-A177-3AD203B41FA5}">
                      <a16:colId xmlns:a16="http://schemas.microsoft.com/office/drawing/2014/main" val="194580859"/>
                    </a:ext>
                  </a:extLst>
                </a:gridCol>
                <a:gridCol w="658368">
                  <a:extLst>
                    <a:ext uri="{9D8B030D-6E8A-4147-A177-3AD203B41FA5}">
                      <a16:colId xmlns:a16="http://schemas.microsoft.com/office/drawing/2014/main" val="3131389890"/>
                    </a:ext>
                  </a:extLst>
                </a:gridCol>
                <a:gridCol w="658368">
                  <a:extLst>
                    <a:ext uri="{9D8B030D-6E8A-4147-A177-3AD203B41FA5}">
                      <a16:colId xmlns:a16="http://schemas.microsoft.com/office/drawing/2014/main" val="669080284"/>
                    </a:ext>
                  </a:extLst>
                </a:gridCol>
                <a:gridCol w="658368">
                  <a:extLst>
                    <a:ext uri="{9D8B030D-6E8A-4147-A177-3AD203B41FA5}">
                      <a16:colId xmlns:a16="http://schemas.microsoft.com/office/drawing/2014/main" val="1730314171"/>
                    </a:ext>
                  </a:extLst>
                </a:gridCol>
                <a:gridCol w="658368">
                  <a:extLst>
                    <a:ext uri="{9D8B030D-6E8A-4147-A177-3AD203B41FA5}">
                      <a16:colId xmlns:a16="http://schemas.microsoft.com/office/drawing/2014/main" val="3862898354"/>
                    </a:ext>
                  </a:extLst>
                </a:gridCol>
                <a:gridCol w="658368">
                  <a:extLst>
                    <a:ext uri="{9D8B030D-6E8A-4147-A177-3AD203B41FA5}">
                      <a16:colId xmlns:a16="http://schemas.microsoft.com/office/drawing/2014/main" val="4024758449"/>
                    </a:ext>
                  </a:extLst>
                </a:gridCol>
                <a:gridCol w="658368">
                  <a:extLst>
                    <a:ext uri="{9D8B030D-6E8A-4147-A177-3AD203B41FA5}">
                      <a16:colId xmlns:a16="http://schemas.microsoft.com/office/drawing/2014/main" val="444141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477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- 2019-05-06 11:56:16 </a:t>
                      </a:r>
                      <a:r>
                        <a:rPr kumimoji="0" lang="en-US" sz="1000" b="0" i="0" u="none" strike="noStrike" kern="1200" cap="none" spc="0" normalizeH="0" baseline="0" noProof="0">
                          <a:ln>
                            <a:noFill/>
                          </a:ln>
                          <a:solidFill>
                            <a:prstClr val="black"/>
                          </a:solidFill>
                          <a:effectLst/>
                          <a:uLnTx/>
                          <a:uFillTx/>
                          <a:latin typeface="+mn-lt"/>
                          <a:ea typeface="+mn-ea"/>
                          <a:cs typeface="+mn-cs"/>
                        </a:rPr>
                        <a:t>
 NATURAL SPIRIT 💙 Here you can see the second of our three trend motives for the TrendSet Summer 2019, which presents the trends of a/w 2019.20. 😊
———
NATURAL SPIRIT celebrates the aesthetics of nature with elementary designs and natural colours. The flora and fauna of the homelike forest provides the ideas for details and decorations. Natural elements are transformed into furniture, luminaires and decorative pieces. Minerals and gems are the inspiration for individual organic patterns and shiny surfaces. Glass is sculpturally transformed into expressive decorative objects. Surfaces are elaborately faceted, polished and metallized and shimmer in various metallic shades. Translucency is an important stylistic device to bring a mystical lightness to many designs. Folkloristic motifs based on ancient wisdom from nature give the pieces a powerful energy. Holistic and spiritual, the nature-inspired designs positively charge the atmosphere.
The NATURAL SPIRIT trend motif creates looks with a wellness character through designs that seem to be made directly from nature. Everything is aimed at a holistic sense of well-being. This is also followed by the colours in pleasant natural tones. Earthy brown, deep green, pale orange-yellow and bright maple red remind us of the pleasure of an autumn walk. Dark tones seem mystical like a shady fairytale forest. Purple sets accents and gold metallic brings shine to matt tones.
————————————————————
#trendsetmünchen #trendmotif #naturalspirit #nauture #naturelove #naturaldesigns #trenscendence #holistic #spiritualdesign #wellness wellnessfeeling #naturaltones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extLst>
                  <a:ext uri="{0D108BD9-81ED-4DB2-BD59-A6C34878D82A}">
                    <a16:rowId xmlns:a16="http://schemas.microsoft.com/office/drawing/2014/main" val="1082292147"/>
                  </a:ext>
                </a:extLst>
              </a:tr>
            </a:tbl>
          </a:graphicData>
        </a:graphic>
      </p:graphicFrame>
      <p:sp>
        <p:nvSpPr>
          <p:cNvPr id="4" name="Text Placeholder 3">
            <a:extLst>
              <a:ext uri="{FF2B5EF4-FFF2-40B4-BE49-F238E27FC236}">
                <a16:creationId xmlns:a16="http://schemas.microsoft.com/office/drawing/2014/main" id="{AB497B9B-170E-4578-B6B6-E961D0B541B8}"/>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1525485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0C854-06B8-4728-96DF-E7CC09023FF1}"/>
              </a:ext>
            </a:extLst>
          </p:cNvPr>
          <p:cNvSpPr>
            <a:spLocks noGrp="1"/>
          </p:cNvSpPr>
          <p:nvPr>
            <p:ph type="title"/>
          </p:nvPr>
        </p:nvSpPr>
        <p:spPr/>
        <p:txBody>
          <a:bodyPr/>
          <a:lstStyle/>
          <a:p>
            <a:r>
              <a:rPr lang="en-US"/>
              <a:t>Instagram Posts Table | TrendSet - 21 of 23</a:t>
            </a:r>
          </a:p>
        </p:txBody>
      </p:sp>
      <p:graphicFrame>
        <p:nvGraphicFramePr>
          <p:cNvPr id="5" name="Table Placeholder 4">
            <a:extLst>
              <a:ext uri="{FF2B5EF4-FFF2-40B4-BE49-F238E27FC236}">
                <a16:creationId xmlns:a16="http://schemas.microsoft.com/office/drawing/2014/main" id="{DD52085C-16DB-4AD9-9998-EA73B3D94491}"/>
              </a:ext>
            </a:extLst>
          </p:cNvPr>
          <p:cNvGraphicFramePr>
            <a:graphicFrameLocks noGrp="1"/>
          </p:cNvGraphicFramePr>
          <p:nvPr>
            <p:ph type="tbl" sz="quarter" idx="13"/>
            <p:extLst>
              <p:ext uri="{D42A27DB-BD31-4B8C-83A1-F6EECF244321}">
                <p14:modId xmlns:p14="http://schemas.microsoft.com/office/powerpoint/2010/main" val="249110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07129850"/>
                    </a:ext>
                  </a:extLst>
                </a:gridCol>
                <a:gridCol w="658368">
                  <a:extLst>
                    <a:ext uri="{9D8B030D-6E8A-4147-A177-3AD203B41FA5}">
                      <a16:colId xmlns:a16="http://schemas.microsoft.com/office/drawing/2014/main" val="568113930"/>
                    </a:ext>
                  </a:extLst>
                </a:gridCol>
                <a:gridCol w="658368">
                  <a:extLst>
                    <a:ext uri="{9D8B030D-6E8A-4147-A177-3AD203B41FA5}">
                      <a16:colId xmlns:a16="http://schemas.microsoft.com/office/drawing/2014/main" val="1898253344"/>
                    </a:ext>
                  </a:extLst>
                </a:gridCol>
                <a:gridCol w="658368">
                  <a:extLst>
                    <a:ext uri="{9D8B030D-6E8A-4147-A177-3AD203B41FA5}">
                      <a16:colId xmlns:a16="http://schemas.microsoft.com/office/drawing/2014/main" val="732760210"/>
                    </a:ext>
                  </a:extLst>
                </a:gridCol>
                <a:gridCol w="658368">
                  <a:extLst>
                    <a:ext uri="{9D8B030D-6E8A-4147-A177-3AD203B41FA5}">
                      <a16:colId xmlns:a16="http://schemas.microsoft.com/office/drawing/2014/main" val="747968923"/>
                    </a:ext>
                  </a:extLst>
                </a:gridCol>
                <a:gridCol w="658368">
                  <a:extLst>
                    <a:ext uri="{9D8B030D-6E8A-4147-A177-3AD203B41FA5}">
                      <a16:colId xmlns:a16="http://schemas.microsoft.com/office/drawing/2014/main" val="1927212794"/>
                    </a:ext>
                  </a:extLst>
                </a:gridCol>
                <a:gridCol w="658368">
                  <a:extLst>
                    <a:ext uri="{9D8B030D-6E8A-4147-A177-3AD203B41FA5}">
                      <a16:colId xmlns:a16="http://schemas.microsoft.com/office/drawing/2014/main" val="67410046"/>
                    </a:ext>
                  </a:extLst>
                </a:gridCol>
                <a:gridCol w="658368">
                  <a:extLst>
                    <a:ext uri="{9D8B030D-6E8A-4147-A177-3AD203B41FA5}">
                      <a16:colId xmlns:a16="http://schemas.microsoft.com/office/drawing/2014/main" val="2766926238"/>
                    </a:ext>
                  </a:extLst>
                </a:gridCol>
                <a:gridCol w="658368">
                  <a:extLst>
                    <a:ext uri="{9D8B030D-6E8A-4147-A177-3AD203B41FA5}">
                      <a16:colId xmlns:a16="http://schemas.microsoft.com/office/drawing/2014/main" val="2998400841"/>
                    </a:ext>
                  </a:extLst>
                </a:gridCol>
                <a:gridCol w="658368">
                  <a:extLst>
                    <a:ext uri="{9D8B030D-6E8A-4147-A177-3AD203B41FA5}">
                      <a16:colId xmlns:a16="http://schemas.microsoft.com/office/drawing/2014/main" val="60850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77026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- 2019-04-29 11:01:12 </a:t>
                      </a:r>
                      <a:r>
                        <a:rPr kumimoji="0" lang="en-US" sz="1000" b="0" i="0" u="none" strike="noStrike" kern="1200" cap="none" spc="0" normalizeH="0" baseline="0" noProof="0">
                          <a:ln>
                            <a:noFill/>
                          </a:ln>
                          <a:solidFill>
                            <a:prstClr val="black"/>
                          </a:solidFill>
                          <a:effectLst/>
                          <a:uLnTx/>
                          <a:uFillTx/>
                          <a:latin typeface="+mn-lt"/>
                          <a:ea typeface="+mn-ea"/>
                          <a:cs typeface="+mn-cs"/>
                        </a:rPr>
                        <a:t>
 SMOOTH INTENTION 💙 Today we present you the first trend motif of the three we developed after our trend researches by our trend scouts. 🎉
——
SMOOTH INTENTION spreads calmness and relaxation in the room and in life with soft forms, calm designs and subdued colours. ☯️ From the timeless minimalism of pure, natural materials and an unobtrusive functionality of the designs, a new aesthetic is created, focused on functionality. Light woods, matt surfaces and tonal colour combinations of neutral and chalky tones are the basic elements for a light, meditative look. Metallic, primarily gold, sets warm shimmering accents. Filigrane patterns and subtle 3D effects add artistic creativity to the pieces. Unfinished textures generate surprising tactile experiences. Willingly imperfect surfaces celebrate the beauty of natural imperfection. Nostalgic motifs give contemporary design a calming feeling of familiarity.
The meditative power of the patterns and forms is supported by the colour chart (see colour plates under the motif's name) with soft, creamy tones. Pastel shades such as mauve, pistachio and sky blue harmonise with light neutrals. Navy blue, beige, and grey create a calm, noble look. Fruity pink and apricot set strong accents with moss green and inky blue.
————————————————————
#trendsetmünchen #trendmotif #smoothintention #calmness #relaxation #calmdesign #timeless #minimalism #meditative #harmony #trendscout #interiordesign #designsponge #interiorinspo #homeinterior #interiorblog #interiorfair #igerforinspo #myinteriorstyletoday #trendinteriors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extLst>
                  <a:ext uri="{0D108BD9-81ED-4DB2-BD59-A6C34878D82A}">
                    <a16:rowId xmlns:a16="http://schemas.microsoft.com/office/drawing/2014/main" val="2112311391"/>
                  </a:ext>
                </a:extLst>
              </a:tr>
            </a:tbl>
          </a:graphicData>
        </a:graphic>
      </p:graphicFrame>
      <p:sp>
        <p:nvSpPr>
          <p:cNvPr id="4" name="Text Placeholder 3">
            <a:extLst>
              <a:ext uri="{FF2B5EF4-FFF2-40B4-BE49-F238E27FC236}">
                <a16:creationId xmlns:a16="http://schemas.microsoft.com/office/drawing/2014/main" id="{2860AD1F-8D6D-4F5A-8B0E-1C2E54E3E34C}"/>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3630591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53B8-B6C1-402B-A123-04E69EDC55E2}"/>
              </a:ext>
            </a:extLst>
          </p:cNvPr>
          <p:cNvSpPr>
            <a:spLocks noGrp="1"/>
          </p:cNvSpPr>
          <p:nvPr>
            <p:ph type="title"/>
          </p:nvPr>
        </p:nvSpPr>
        <p:spPr/>
        <p:txBody>
          <a:bodyPr/>
          <a:lstStyle/>
          <a:p>
            <a:r>
              <a:rPr lang="en-US"/>
              <a:t>Instagram Posts Table | TrendSet - 22 of 23</a:t>
            </a:r>
          </a:p>
        </p:txBody>
      </p:sp>
      <p:graphicFrame>
        <p:nvGraphicFramePr>
          <p:cNvPr id="5" name="Table Placeholder 4">
            <a:extLst>
              <a:ext uri="{FF2B5EF4-FFF2-40B4-BE49-F238E27FC236}">
                <a16:creationId xmlns:a16="http://schemas.microsoft.com/office/drawing/2014/main" id="{2878D3CC-5465-40A1-AC83-FEEC4BC38381}"/>
              </a:ext>
            </a:extLst>
          </p:cNvPr>
          <p:cNvGraphicFramePr>
            <a:graphicFrameLocks noGrp="1"/>
          </p:cNvGraphicFramePr>
          <p:nvPr>
            <p:ph type="tbl" sz="quarter" idx="13"/>
            <p:extLst>
              <p:ext uri="{D42A27DB-BD31-4B8C-83A1-F6EECF244321}">
                <p14:modId xmlns:p14="http://schemas.microsoft.com/office/powerpoint/2010/main" val="160231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2659862"/>
                    </a:ext>
                  </a:extLst>
                </a:gridCol>
                <a:gridCol w="658368">
                  <a:extLst>
                    <a:ext uri="{9D8B030D-6E8A-4147-A177-3AD203B41FA5}">
                      <a16:colId xmlns:a16="http://schemas.microsoft.com/office/drawing/2014/main" val="3437615022"/>
                    </a:ext>
                  </a:extLst>
                </a:gridCol>
                <a:gridCol w="658368">
                  <a:extLst>
                    <a:ext uri="{9D8B030D-6E8A-4147-A177-3AD203B41FA5}">
                      <a16:colId xmlns:a16="http://schemas.microsoft.com/office/drawing/2014/main" val="2879735424"/>
                    </a:ext>
                  </a:extLst>
                </a:gridCol>
                <a:gridCol w="658368">
                  <a:extLst>
                    <a:ext uri="{9D8B030D-6E8A-4147-A177-3AD203B41FA5}">
                      <a16:colId xmlns:a16="http://schemas.microsoft.com/office/drawing/2014/main" val="1545127953"/>
                    </a:ext>
                  </a:extLst>
                </a:gridCol>
                <a:gridCol w="658368">
                  <a:extLst>
                    <a:ext uri="{9D8B030D-6E8A-4147-A177-3AD203B41FA5}">
                      <a16:colId xmlns:a16="http://schemas.microsoft.com/office/drawing/2014/main" val="62269843"/>
                    </a:ext>
                  </a:extLst>
                </a:gridCol>
                <a:gridCol w="658368">
                  <a:extLst>
                    <a:ext uri="{9D8B030D-6E8A-4147-A177-3AD203B41FA5}">
                      <a16:colId xmlns:a16="http://schemas.microsoft.com/office/drawing/2014/main" val="999649729"/>
                    </a:ext>
                  </a:extLst>
                </a:gridCol>
                <a:gridCol w="658368">
                  <a:extLst>
                    <a:ext uri="{9D8B030D-6E8A-4147-A177-3AD203B41FA5}">
                      <a16:colId xmlns:a16="http://schemas.microsoft.com/office/drawing/2014/main" val="1906838539"/>
                    </a:ext>
                  </a:extLst>
                </a:gridCol>
                <a:gridCol w="658368">
                  <a:extLst>
                    <a:ext uri="{9D8B030D-6E8A-4147-A177-3AD203B41FA5}">
                      <a16:colId xmlns:a16="http://schemas.microsoft.com/office/drawing/2014/main" val="707729528"/>
                    </a:ext>
                  </a:extLst>
                </a:gridCol>
                <a:gridCol w="658368">
                  <a:extLst>
                    <a:ext uri="{9D8B030D-6E8A-4147-A177-3AD203B41FA5}">
                      <a16:colId xmlns:a16="http://schemas.microsoft.com/office/drawing/2014/main" val="1353148322"/>
                    </a:ext>
                  </a:extLst>
                </a:gridCol>
                <a:gridCol w="658368">
                  <a:extLst>
                    <a:ext uri="{9D8B030D-6E8A-4147-A177-3AD203B41FA5}">
                      <a16:colId xmlns:a16="http://schemas.microsoft.com/office/drawing/2014/main" val="11750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8995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- 2019-04-12 17:43:06 </a:t>
                      </a:r>
                      <a:r>
                        <a:rPr kumimoji="0" lang="en-US" sz="1000" b="0" i="0" u="none" strike="noStrike" kern="1200" cap="none" spc="0" normalizeH="0" baseline="0" noProof="0">
                          <a:ln>
                            <a:noFill/>
                          </a:ln>
                          <a:solidFill>
                            <a:prstClr val="black"/>
                          </a:solidFill>
                          <a:effectLst/>
                          <a:uLnTx/>
                          <a:uFillTx/>
                          <a:latin typeface="+mn-lt"/>
                          <a:ea typeface="+mn-ea"/>
                          <a:cs typeface="+mn-cs"/>
                        </a:rPr>
                        <a:t>
 To all our exhibitors: Also this TrendSet fair the TrendSet offers several marketing services. Go to our website and order now! 💙
————————————————————
#trendsetmünchen #exihibitors #standequipment #trendcolors #newseason #letsstartagain #tradefair #upcoming #trends #interiordesign #trendscout #trendinteriors #hiddenbird #whocanseeit #bird #contemporaryart #newcomer #countryandstyle #trendsetfinearts #designtrends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extLst>
                  <a:ext uri="{0D108BD9-81ED-4DB2-BD59-A6C34878D82A}">
                    <a16:rowId xmlns:a16="http://schemas.microsoft.com/office/drawing/2014/main" val="1968599760"/>
                  </a:ext>
                </a:extLst>
              </a:tr>
            </a:tbl>
          </a:graphicData>
        </a:graphic>
      </p:graphicFrame>
      <p:sp>
        <p:nvSpPr>
          <p:cNvPr id="4" name="Text Placeholder 3">
            <a:extLst>
              <a:ext uri="{FF2B5EF4-FFF2-40B4-BE49-F238E27FC236}">
                <a16:creationId xmlns:a16="http://schemas.microsoft.com/office/drawing/2014/main" id="{D117C211-3032-46A9-814D-0B8CC8A56B7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0557336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9B66-B10C-4176-9228-9E7A0E2E9006}"/>
              </a:ext>
            </a:extLst>
          </p:cNvPr>
          <p:cNvSpPr>
            <a:spLocks noGrp="1"/>
          </p:cNvSpPr>
          <p:nvPr>
            <p:ph type="title"/>
          </p:nvPr>
        </p:nvSpPr>
        <p:spPr/>
        <p:txBody>
          <a:bodyPr/>
          <a:lstStyle/>
          <a:p>
            <a:r>
              <a:rPr lang="en-US"/>
              <a:t>Instagram Posts Table | TrendSet - 23 of 23</a:t>
            </a:r>
          </a:p>
        </p:txBody>
      </p:sp>
      <p:graphicFrame>
        <p:nvGraphicFramePr>
          <p:cNvPr id="5" name="Table Placeholder 4">
            <a:extLst>
              <a:ext uri="{FF2B5EF4-FFF2-40B4-BE49-F238E27FC236}">
                <a16:creationId xmlns:a16="http://schemas.microsoft.com/office/drawing/2014/main" id="{37ABFD5C-2120-4844-9277-80A32034629B}"/>
              </a:ext>
            </a:extLst>
          </p:cNvPr>
          <p:cNvGraphicFramePr>
            <a:graphicFrameLocks noGrp="1"/>
          </p:cNvGraphicFramePr>
          <p:nvPr>
            <p:ph type="tbl" sz="quarter" idx="13"/>
            <p:extLst>
              <p:ext uri="{D42A27DB-BD31-4B8C-83A1-F6EECF244321}">
                <p14:modId xmlns:p14="http://schemas.microsoft.com/office/powerpoint/2010/main" val="347156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2667437"/>
                    </a:ext>
                  </a:extLst>
                </a:gridCol>
                <a:gridCol w="658368">
                  <a:extLst>
                    <a:ext uri="{9D8B030D-6E8A-4147-A177-3AD203B41FA5}">
                      <a16:colId xmlns:a16="http://schemas.microsoft.com/office/drawing/2014/main" val="3091422812"/>
                    </a:ext>
                  </a:extLst>
                </a:gridCol>
                <a:gridCol w="658368">
                  <a:extLst>
                    <a:ext uri="{9D8B030D-6E8A-4147-A177-3AD203B41FA5}">
                      <a16:colId xmlns:a16="http://schemas.microsoft.com/office/drawing/2014/main" val="4170548050"/>
                    </a:ext>
                  </a:extLst>
                </a:gridCol>
                <a:gridCol w="658368">
                  <a:extLst>
                    <a:ext uri="{9D8B030D-6E8A-4147-A177-3AD203B41FA5}">
                      <a16:colId xmlns:a16="http://schemas.microsoft.com/office/drawing/2014/main" val="1472358060"/>
                    </a:ext>
                  </a:extLst>
                </a:gridCol>
                <a:gridCol w="658368">
                  <a:extLst>
                    <a:ext uri="{9D8B030D-6E8A-4147-A177-3AD203B41FA5}">
                      <a16:colId xmlns:a16="http://schemas.microsoft.com/office/drawing/2014/main" val="3997353964"/>
                    </a:ext>
                  </a:extLst>
                </a:gridCol>
                <a:gridCol w="658368">
                  <a:extLst>
                    <a:ext uri="{9D8B030D-6E8A-4147-A177-3AD203B41FA5}">
                      <a16:colId xmlns:a16="http://schemas.microsoft.com/office/drawing/2014/main" val="2013895543"/>
                    </a:ext>
                  </a:extLst>
                </a:gridCol>
                <a:gridCol w="658368">
                  <a:extLst>
                    <a:ext uri="{9D8B030D-6E8A-4147-A177-3AD203B41FA5}">
                      <a16:colId xmlns:a16="http://schemas.microsoft.com/office/drawing/2014/main" val="905276629"/>
                    </a:ext>
                  </a:extLst>
                </a:gridCol>
                <a:gridCol w="658368">
                  <a:extLst>
                    <a:ext uri="{9D8B030D-6E8A-4147-A177-3AD203B41FA5}">
                      <a16:colId xmlns:a16="http://schemas.microsoft.com/office/drawing/2014/main" val="2722516527"/>
                    </a:ext>
                  </a:extLst>
                </a:gridCol>
                <a:gridCol w="658368">
                  <a:extLst>
                    <a:ext uri="{9D8B030D-6E8A-4147-A177-3AD203B41FA5}">
                      <a16:colId xmlns:a16="http://schemas.microsoft.com/office/drawing/2014/main" val="2550386049"/>
                    </a:ext>
                  </a:extLst>
                </a:gridCol>
                <a:gridCol w="658368">
                  <a:extLst>
                    <a:ext uri="{9D8B030D-6E8A-4147-A177-3AD203B41FA5}">
                      <a16:colId xmlns:a16="http://schemas.microsoft.com/office/drawing/2014/main" val="2471870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69751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- 2019-04-09 15:34:24 </a:t>
                      </a:r>
                      <a:r>
                        <a:rPr kumimoji="0" lang="en-US" sz="1000" b="0" i="0" u="none" strike="noStrike" kern="1200" cap="none" spc="0" normalizeH="0" baseline="0" noProof="0">
                          <a:ln>
                            <a:noFill/>
                          </a:ln>
                          <a:solidFill>
                            <a:prstClr val="black"/>
                          </a:solidFill>
                          <a:effectLst/>
                          <a:uLnTx/>
                          <a:uFillTx/>
                          <a:latin typeface="+mn-lt"/>
                          <a:ea typeface="+mn-ea"/>
                          <a:cs typeface="+mn-cs"/>
                        </a:rPr>
                        <a:t>
 To all our exhibitors: You now can order your stand equipment on our website! 💙 Just visit our website, click on "Exhibitors" in the navigation and then on "Technical Order". 😌😊 ————————————————————
#trendsetmünchen #exihibitors #standequipment #trendcolors #newseason #letsstartagain #tradefair #upcoming #trends #interiordesign #trendscout #trendinteriors #hiddenbird #whocanseeit #bird #contemporaryart #newcomer #countryandstyle #trendsetfinearts #designtrends #interiors #inspiration #lifestyle #trendsetsummer2019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extLst>
                  <a:ext uri="{0D108BD9-81ED-4DB2-BD59-A6C34878D82A}">
                    <a16:rowId xmlns:a16="http://schemas.microsoft.com/office/drawing/2014/main" val="917078301"/>
                  </a:ext>
                </a:extLst>
              </a:tr>
            </a:tbl>
          </a:graphicData>
        </a:graphic>
      </p:graphicFrame>
      <p:sp>
        <p:nvSpPr>
          <p:cNvPr id="4" name="Text Placeholder 3">
            <a:extLst>
              <a:ext uri="{FF2B5EF4-FFF2-40B4-BE49-F238E27FC236}">
                <a16:creationId xmlns:a16="http://schemas.microsoft.com/office/drawing/2014/main" id="{FE232844-0352-49BC-B12F-7C05B9657A5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67872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D6B1-3E45-4BB0-B8CB-01EE4BB1C8F9}"/>
              </a:ext>
            </a:extLst>
          </p:cNvPr>
          <p:cNvSpPr>
            <a:spLocks noGrp="1"/>
          </p:cNvSpPr>
          <p:nvPr>
            <p:ph type="title"/>
          </p:nvPr>
        </p:nvSpPr>
        <p:spPr/>
        <p:txBody>
          <a:bodyPr/>
          <a:lstStyle/>
          <a:p>
            <a:r>
              <a:rPr lang="en-US"/>
              <a:t>Instagram Stories Table  | TrendSet - 1 of 18</a:t>
            </a:r>
          </a:p>
        </p:txBody>
      </p:sp>
      <p:graphicFrame>
        <p:nvGraphicFramePr>
          <p:cNvPr id="5" name="Table Placeholder 4">
            <a:extLst>
              <a:ext uri="{FF2B5EF4-FFF2-40B4-BE49-F238E27FC236}">
                <a16:creationId xmlns:a16="http://schemas.microsoft.com/office/drawing/2014/main" id="{CD9EC553-0CB5-40D3-8FC4-ADD3D12700D3}"/>
              </a:ext>
            </a:extLst>
          </p:cNvPr>
          <p:cNvGraphicFramePr>
            <a:graphicFrameLocks noGrp="1"/>
          </p:cNvGraphicFramePr>
          <p:nvPr>
            <p:ph type="tbl" sz="quarter" idx="13"/>
            <p:extLst>
              <p:ext uri="{D42A27DB-BD31-4B8C-83A1-F6EECF244321}">
                <p14:modId xmlns:p14="http://schemas.microsoft.com/office/powerpoint/2010/main" val="893263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11919001"/>
                    </a:ext>
                  </a:extLst>
                </a:gridCol>
                <a:gridCol w="1316736">
                  <a:extLst>
                    <a:ext uri="{9D8B030D-6E8A-4147-A177-3AD203B41FA5}">
                      <a16:colId xmlns:a16="http://schemas.microsoft.com/office/drawing/2014/main" val="2677069056"/>
                    </a:ext>
                  </a:extLst>
                </a:gridCol>
                <a:gridCol w="658368">
                  <a:extLst>
                    <a:ext uri="{9D8B030D-6E8A-4147-A177-3AD203B41FA5}">
                      <a16:colId xmlns:a16="http://schemas.microsoft.com/office/drawing/2014/main" val="1657370985"/>
                    </a:ext>
                  </a:extLst>
                </a:gridCol>
                <a:gridCol w="658368">
                  <a:extLst>
                    <a:ext uri="{9D8B030D-6E8A-4147-A177-3AD203B41FA5}">
                      <a16:colId xmlns:a16="http://schemas.microsoft.com/office/drawing/2014/main" val="3446465934"/>
                    </a:ext>
                  </a:extLst>
                </a:gridCol>
                <a:gridCol w="658368">
                  <a:extLst>
                    <a:ext uri="{9D8B030D-6E8A-4147-A177-3AD203B41FA5}">
                      <a16:colId xmlns:a16="http://schemas.microsoft.com/office/drawing/2014/main" val="3316675218"/>
                    </a:ext>
                  </a:extLst>
                </a:gridCol>
                <a:gridCol w="658368">
                  <a:extLst>
                    <a:ext uri="{9D8B030D-6E8A-4147-A177-3AD203B41FA5}">
                      <a16:colId xmlns:a16="http://schemas.microsoft.com/office/drawing/2014/main" val="37460916"/>
                    </a:ext>
                  </a:extLst>
                </a:gridCol>
                <a:gridCol w="658368">
                  <a:extLst>
                    <a:ext uri="{9D8B030D-6E8A-4147-A177-3AD203B41FA5}">
                      <a16:colId xmlns:a16="http://schemas.microsoft.com/office/drawing/2014/main" val="1521306402"/>
                    </a:ext>
                  </a:extLst>
                </a:gridCol>
                <a:gridCol w="658368">
                  <a:extLst>
                    <a:ext uri="{9D8B030D-6E8A-4147-A177-3AD203B41FA5}">
                      <a16:colId xmlns:a16="http://schemas.microsoft.com/office/drawing/2014/main" val="397451219"/>
                    </a:ext>
                  </a:extLst>
                </a:gridCol>
                <a:gridCol w="658368">
                  <a:extLst>
                    <a:ext uri="{9D8B030D-6E8A-4147-A177-3AD203B41FA5}">
                      <a16:colId xmlns:a16="http://schemas.microsoft.com/office/drawing/2014/main" val="3352164743"/>
                    </a:ext>
                  </a:extLst>
                </a:gridCol>
                <a:gridCol w="658368">
                  <a:extLst>
                    <a:ext uri="{9D8B030D-6E8A-4147-A177-3AD203B41FA5}">
                      <a16:colId xmlns:a16="http://schemas.microsoft.com/office/drawing/2014/main" val="91044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8644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- 2019-06-30 16:55:23 </a:t>
                      </a:r>
                      <a:r>
                        <a:rPr kumimoji="0" lang="en-US" sz="1000" b="0" i="0" u="none" strike="noStrike" kern="1200" cap="none" spc="0" normalizeH="0" baseline="0" noProof="0">
                          <a:ln>
                            <a:noFill/>
                          </a:ln>
                          <a:solidFill>
                            <a:prstClr val="black"/>
                          </a:solidFill>
                          <a:effectLst/>
                          <a:uLnTx/>
                          <a:uFillTx/>
                          <a:latin typeface="+mn-lt"/>
                          <a:ea typeface="+mn-ea"/>
                          <a:cs typeface="+mn-cs"/>
                        </a:rPr>
                        <a:t>
 We always talk about #interiordesign ... Have you ever recognized that inside your car  is also an “inside”, which needs design?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https://scontent.xx.fbcdn.net/v/t51.12442-15/65824971_142905926802667_5975338576632442761_n.jpg?_nc_cat=108&amp;_nc_oc=AQlW8w9gdszCbdRXipnZMCf6efaTi9FS3b6N-6iLnAcln5FL7_6VUj6K8eoL2kjTgG0&amp;_nc_ht=scontent.xx&amp;oh=2b8679dca62f21cc34b9e457adf6f9fd&amp;oe=5DC2FEC3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09:30:38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08960154"/>
                  </a:ext>
                </a:extLst>
              </a:tr>
            </a:tbl>
          </a:graphicData>
        </a:graphic>
      </p:graphicFrame>
      <p:sp>
        <p:nvSpPr>
          <p:cNvPr id="4" name="Text Placeholder 3">
            <a:extLst>
              <a:ext uri="{FF2B5EF4-FFF2-40B4-BE49-F238E27FC236}">
                <a16:creationId xmlns:a16="http://schemas.microsoft.com/office/drawing/2014/main" id="{941C8FAA-756E-43FB-AEF1-C8166C18203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3666479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EA3E7-D82A-48B2-BB37-59F6D5952894}"/>
              </a:ext>
            </a:extLst>
          </p:cNvPr>
          <p:cNvSpPr>
            <a:spLocks noGrp="1"/>
          </p:cNvSpPr>
          <p:nvPr>
            <p:ph type="title"/>
          </p:nvPr>
        </p:nvSpPr>
        <p:spPr/>
        <p:txBody>
          <a:bodyPr/>
          <a:lstStyle/>
          <a:p>
            <a:r>
              <a:rPr lang="en-US"/>
              <a:t>Instagram Stories Table  | TrendSet - 2 of 18</a:t>
            </a:r>
          </a:p>
        </p:txBody>
      </p:sp>
      <p:graphicFrame>
        <p:nvGraphicFramePr>
          <p:cNvPr id="5" name="Table Placeholder 4">
            <a:extLst>
              <a:ext uri="{FF2B5EF4-FFF2-40B4-BE49-F238E27FC236}">
                <a16:creationId xmlns:a16="http://schemas.microsoft.com/office/drawing/2014/main" id="{9AA95E61-4132-4FB9-8D29-3AED1971B903}"/>
              </a:ext>
            </a:extLst>
          </p:cNvPr>
          <p:cNvGraphicFramePr>
            <a:graphicFrameLocks noGrp="1"/>
          </p:cNvGraphicFramePr>
          <p:nvPr>
            <p:ph type="tbl" sz="quarter" idx="13"/>
            <p:extLst>
              <p:ext uri="{D42A27DB-BD31-4B8C-83A1-F6EECF244321}">
                <p14:modId xmlns:p14="http://schemas.microsoft.com/office/powerpoint/2010/main" val="3788845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2870105"/>
                    </a:ext>
                  </a:extLst>
                </a:gridCol>
                <a:gridCol w="1316736">
                  <a:extLst>
                    <a:ext uri="{9D8B030D-6E8A-4147-A177-3AD203B41FA5}">
                      <a16:colId xmlns:a16="http://schemas.microsoft.com/office/drawing/2014/main" val="3986717992"/>
                    </a:ext>
                  </a:extLst>
                </a:gridCol>
                <a:gridCol w="658368">
                  <a:extLst>
                    <a:ext uri="{9D8B030D-6E8A-4147-A177-3AD203B41FA5}">
                      <a16:colId xmlns:a16="http://schemas.microsoft.com/office/drawing/2014/main" val="227160379"/>
                    </a:ext>
                  </a:extLst>
                </a:gridCol>
                <a:gridCol w="658368">
                  <a:extLst>
                    <a:ext uri="{9D8B030D-6E8A-4147-A177-3AD203B41FA5}">
                      <a16:colId xmlns:a16="http://schemas.microsoft.com/office/drawing/2014/main" val="3656643773"/>
                    </a:ext>
                  </a:extLst>
                </a:gridCol>
                <a:gridCol w="658368">
                  <a:extLst>
                    <a:ext uri="{9D8B030D-6E8A-4147-A177-3AD203B41FA5}">
                      <a16:colId xmlns:a16="http://schemas.microsoft.com/office/drawing/2014/main" val="914300702"/>
                    </a:ext>
                  </a:extLst>
                </a:gridCol>
                <a:gridCol w="658368">
                  <a:extLst>
                    <a:ext uri="{9D8B030D-6E8A-4147-A177-3AD203B41FA5}">
                      <a16:colId xmlns:a16="http://schemas.microsoft.com/office/drawing/2014/main" val="486774282"/>
                    </a:ext>
                  </a:extLst>
                </a:gridCol>
                <a:gridCol w="658368">
                  <a:extLst>
                    <a:ext uri="{9D8B030D-6E8A-4147-A177-3AD203B41FA5}">
                      <a16:colId xmlns:a16="http://schemas.microsoft.com/office/drawing/2014/main" val="2084662440"/>
                    </a:ext>
                  </a:extLst>
                </a:gridCol>
                <a:gridCol w="658368">
                  <a:extLst>
                    <a:ext uri="{9D8B030D-6E8A-4147-A177-3AD203B41FA5}">
                      <a16:colId xmlns:a16="http://schemas.microsoft.com/office/drawing/2014/main" val="3107926103"/>
                    </a:ext>
                  </a:extLst>
                </a:gridCol>
                <a:gridCol w="658368">
                  <a:extLst>
                    <a:ext uri="{9D8B030D-6E8A-4147-A177-3AD203B41FA5}">
                      <a16:colId xmlns:a16="http://schemas.microsoft.com/office/drawing/2014/main" val="3640043053"/>
                    </a:ext>
                  </a:extLst>
                </a:gridCol>
                <a:gridCol w="658368">
                  <a:extLst>
                    <a:ext uri="{9D8B030D-6E8A-4147-A177-3AD203B41FA5}">
                      <a16:colId xmlns:a16="http://schemas.microsoft.com/office/drawing/2014/main" val="1551476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3835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- 2019-06-29 10:43:26 </a:t>
                      </a:r>
                      <a:r>
                        <a:rPr kumimoji="0" lang="en-US" sz="1000" b="0" i="0" u="none" strike="noStrike" kern="1200" cap="none" spc="0" normalizeH="0" baseline="0" noProof="0">
                          <a:ln>
                            <a:noFill/>
                          </a:ln>
                          <a:solidFill>
                            <a:prstClr val="black"/>
                          </a:solidFill>
                          <a:effectLst/>
                          <a:uLnTx/>
                          <a:uFillTx/>
                          <a:latin typeface="+mn-lt"/>
                          <a:ea typeface="+mn-ea"/>
                          <a:cs typeface="+mn-cs"/>
                        </a:rPr>
                        <a:t>
 Trend motif  FREE 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https://scontent.xx.fbcdn.net/v/t51.12442-15/64700019_407066639900326_7581963318678974209_n.jpg?_nc_cat=108&amp;_nc_oc=AQlUS5GMLbQzcxvdDyt-f7KL3pTyCoRgObHGPDWZo5dvfPvmo04uQFZg5KrPBIphfSs&amp;_nc_ht=scontent.xx&amp;oh=4b6656e493b6857f53fcd52c3594802e&amp;oe=5DBE3182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06/30/2019 10:38:54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583398422"/>
                  </a:ext>
                </a:extLst>
              </a:tr>
            </a:tbl>
          </a:graphicData>
        </a:graphic>
      </p:graphicFrame>
      <p:sp>
        <p:nvSpPr>
          <p:cNvPr id="4" name="Text Placeholder 3">
            <a:extLst>
              <a:ext uri="{FF2B5EF4-FFF2-40B4-BE49-F238E27FC236}">
                <a16:creationId xmlns:a16="http://schemas.microsoft.com/office/drawing/2014/main" id="{88FB7204-F961-4B24-82D9-43FE8E8D9ED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7958440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9ACE-DDEB-4494-9D7A-FE074C931A3C}"/>
              </a:ext>
            </a:extLst>
          </p:cNvPr>
          <p:cNvSpPr>
            <a:spLocks noGrp="1"/>
          </p:cNvSpPr>
          <p:nvPr>
            <p:ph type="title"/>
          </p:nvPr>
        </p:nvSpPr>
        <p:spPr/>
        <p:txBody>
          <a:bodyPr/>
          <a:lstStyle/>
          <a:p>
            <a:r>
              <a:rPr lang="en-US"/>
              <a:t>Instagram Stories Table  | TrendSet - 3 of 18</a:t>
            </a:r>
          </a:p>
        </p:txBody>
      </p:sp>
      <p:graphicFrame>
        <p:nvGraphicFramePr>
          <p:cNvPr id="5" name="Table Placeholder 4">
            <a:extLst>
              <a:ext uri="{FF2B5EF4-FFF2-40B4-BE49-F238E27FC236}">
                <a16:creationId xmlns:a16="http://schemas.microsoft.com/office/drawing/2014/main" id="{F470FA75-22E9-497A-ACEC-DC5F574C6603}"/>
              </a:ext>
            </a:extLst>
          </p:cNvPr>
          <p:cNvGraphicFramePr>
            <a:graphicFrameLocks noGrp="1"/>
          </p:cNvGraphicFramePr>
          <p:nvPr>
            <p:ph type="tbl" sz="quarter" idx="13"/>
            <p:extLst>
              <p:ext uri="{D42A27DB-BD31-4B8C-83A1-F6EECF244321}">
                <p14:modId xmlns:p14="http://schemas.microsoft.com/office/powerpoint/2010/main" val="312212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58864942"/>
                    </a:ext>
                  </a:extLst>
                </a:gridCol>
                <a:gridCol w="1316736">
                  <a:extLst>
                    <a:ext uri="{9D8B030D-6E8A-4147-A177-3AD203B41FA5}">
                      <a16:colId xmlns:a16="http://schemas.microsoft.com/office/drawing/2014/main" val="1702871154"/>
                    </a:ext>
                  </a:extLst>
                </a:gridCol>
                <a:gridCol w="658368">
                  <a:extLst>
                    <a:ext uri="{9D8B030D-6E8A-4147-A177-3AD203B41FA5}">
                      <a16:colId xmlns:a16="http://schemas.microsoft.com/office/drawing/2014/main" val="3874827677"/>
                    </a:ext>
                  </a:extLst>
                </a:gridCol>
                <a:gridCol w="658368">
                  <a:extLst>
                    <a:ext uri="{9D8B030D-6E8A-4147-A177-3AD203B41FA5}">
                      <a16:colId xmlns:a16="http://schemas.microsoft.com/office/drawing/2014/main" val="1843769638"/>
                    </a:ext>
                  </a:extLst>
                </a:gridCol>
                <a:gridCol w="658368">
                  <a:extLst>
                    <a:ext uri="{9D8B030D-6E8A-4147-A177-3AD203B41FA5}">
                      <a16:colId xmlns:a16="http://schemas.microsoft.com/office/drawing/2014/main" val="2399100460"/>
                    </a:ext>
                  </a:extLst>
                </a:gridCol>
                <a:gridCol w="658368">
                  <a:extLst>
                    <a:ext uri="{9D8B030D-6E8A-4147-A177-3AD203B41FA5}">
                      <a16:colId xmlns:a16="http://schemas.microsoft.com/office/drawing/2014/main" val="2053475253"/>
                    </a:ext>
                  </a:extLst>
                </a:gridCol>
                <a:gridCol w="658368">
                  <a:extLst>
                    <a:ext uri="{9D8B030D-6E8A-4147-A177-3AD203B41FA5}">
                      <a16:colId xmlns:a16="http://schemas.microsoft.com/office/drawing/2014/main" val="1865986248"/>
                    </a:ext>
                  </a:extLst>
                </a:gridCol>
                <a:gridCol w="658368">
                  <a:extLst>
                    <a:ext uri="{9D8B030D-6E8A-4147-A177-3AD203B41FA5}">
                      <a16:colId xmlns:a16="http://schemas.microsoft.com/office/drawing/2014/main" val="2832447534"/>
                    </a:ext>
                  </a:extLst>
                </a:gridCol>
                <a:gridCol w="658368">
                  <a:extLst>
                    <a:ext uri="{9D8B030D-6E8A-4147-A177-3AD203B41FA5}">
                      <a16:colId xmlns:a16="http://schemas.microsoft.com/office/drawing/2014/main" val="3276560886"/>
                    </a:ext>
                  </a:extLst>
                </a:gridCol>
                <a:gridCol w="658368">
                  <a:extLst>
                    <a:ext uri="{9D8B030D-6E8A-4147-A177-3AD203B41FA5}">
                      <a16:colId xmlns:a16="http://schemas.microsoft.com/office/drawing/2014/main" val="3253536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3774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- 2019-06-27 19:15:49 </a:t>
                      </a:r>
                      <a:r>
                        <a:rPr kumimoji="0" lang="en-US" sz="1000" b="0" i="0" u="none" strike="noStrike" kern="1200" cap="none" spc="0" normalizeH="0" baseline="0" noProof="0">
                          <a:ln>
                            <a:noFill/>
                          </a:ln>
                          <a:solidFill>
                            <a:prstClr val="black"/>
                          </a:solidFill>
                          <a:effectLst/>
                          <a:uLnTx/>
                          <a:uFillTx/>
                          <a:latin typeface="+mn-lt"/>
                          <a:ea typeface="+mn-ea"/>
                          <a:cs typeface="+mn-cs"/>
                        </a:rPr>
                        <a:t>
 BECAUSE WE HAVE ONLY THIS ONE PLANET...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https://scontent.xx.fbcdn.net/v/t51.12442-15/65099697_144276136685618_7712665522886402167_n.jpg?_nc_cat=106&amp;_nc_oc=AQlabS4lr9uTLggtBPJNvaxalQcsKnS68M8BcwIFNEFThxBxYIQ-fBfjAuWoHmMfpxY&amp;_nc_ht=scontent.xx&amp;oh=bbdaa41610a5f1128c3a9c3c68532885&amp;oe=5DC0C10F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19:00:30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06384146"/>
                  </a:ext>
                </a:extLst>
              </a:tr>
            </a:tbl>
          </a:graphicData>
        </a:graphic>
      </p:graphicFrame>
      <p:sp>
        <p:nvSpPr>
          <p:cNvPr id="4" name="Text Placeholder 3">
            <a:extLst>
              <a:ext uri="{FF2B5EF4-FFF2-40B4-BE49-F238E27FC236}">
                <a16:creationId xmlns:a16="http://schemas.microsoft.com/office/drawing/2014/main" id="{94B9D94D-B528-46A2-BDDE-2172874F6B2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004249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4652-C708-4DE7-A481-F405F3328BBD}"/>
              </a:ext>
            </a:extLst>
          </p:cNvPr>
          <p:cNvSpPr>
            <a:spLocks noGrp="1"/>
          </p:cNvSpPr>
          <p:nvPr>
            <p:ph type="title"/>
          </p:nvPr>
        </p:nvSpPr>
        <p:spPr/>
        <p:txBody>
          <a:bodyPr/>
          <a:lstStyle/>
          <a:p>
            <a:r>
              <a:rPr lang="en-US"/>
              <a:t>Instagram Stories Table  | TrendSet - 4 of 18</a:t>
            </a:r>
          </a:p>
        </p:txBody>
      </p:sp>
      <p:graphicFrame>
        <p:nvGraphicFramePr>
          <p:cNvPr id="5" name="Table Placeholder 4">
            <a:extLst>
              <a:ext uri="{FF2B5EF4-FFF2-40B4-BE49-F238E27FC236}">
                <a16:creationId xmlns:a16="http://schemas.microsoft.com/office/drawing/2014/main" id="{92CD8C81-712B-4DEF-AE80-EAB1F9FA76E9}"/>
              </a:ext>
            </a:extLst>
          </p:cNvPr>
          <p:cNvGraphicFramePr>
            <a:graphicFrameLocks noGrp="1"/>
          </p:cNvGraphicFramePr>
          <p:nvPr>
            <p:ph type="tbl" sz="quarter" idx="13"/>
            <p:extLst>
              <p:ext uri="{D42A27DB-BD31-4B8C-83A1-F6EECF244321}">
                <p14:modId xmlns:p14="http://schemas.microsoft.com/office/powerpoint/2010/main" val="108672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2021826"/>
                    </a:ext>
                  </a:extLst>
                </a:gridCol>
                <a:gridCol w="1316736">
                  <a:extLst>
                    <a:ext uri="{9D8B030D-6E8A-4147-A177-3AD203B41FA5}">
                      <a16:colId xmlns:a16="http://schemas.microsoft.com/office/drawing/2014/main" val="1002861060"/>
                    </a:ext>
                  </a:extLst>
                </a:gridCol>
                <a:gridCol w="658368">
                  <a:extLst>
                    <a:ext uri="{9D8B030D-6E8A-4147-A177-3AD203B41FA5}">
                      <a16:colId xmlns:a16="http://schemas.microsoft.com/office/drawing/2014/main" val="1389647080"/>
                    </a:ext>
                  </a:extLst>
                </a:gridCol>
                <a:gridCol w="658368">
                  <a:extLst>
                    <a:ext uri="{9D8B030D-6E8A-4147-A177-3AD203B41FA5}">
                      <a16:colId xmlns:a16="http://schemas.microsoft.com/office/drawing/2014/main" val="3353311850"/>
                    </a:ext>
                  </a:extLst>
                </a:gridCol>
                <a:gridCol w="658368">
                  <a:extLst>
                    <a:ext uri="{9D8B030D-6E8A-4147-A177-3AD203B41FA5}">
                      <a16:colId xmlns:a16="http://schemas.microsoft.com/office/drawing/2014/main" val="193635561"/>
                    </a:ext>
                  </a:extLst>
                </a:gridCol>
                <a:gridCol w="658368">
                  <a:extLst>
                    <a:ext uri="{9D8B030D-6E8A-4147-A177-3AD203B41FA5}">
                      <a16:colId xmlns:a16="http://schemas.microsoft.com/office/drawing/2014/main" val="3074639683"/>
                    </a:ext>
                  </a:extLst>
                </a:gridCol>
                <a:gridCol w="658368">
                  <a:extLst>
                    <a:ext uri="{9D8B030D-6E8A-4147-A177-3AD203B41FA5}">
                      <a16:colId xmlns:a16="http://schemas.microsoft.com/office/drawing/2014/main" val="1079182628"/>
                    </a:ext>
                  </a:extLst>
                </a:gridCol>
                <a:gridCol w="658368">
                  <a:extLst>
                    <a:ext uri="{9D8B030D-6E8A-4147-A177-3AD203B41FA5}">
                      <a16:colId xmlns:a16="http://schemas.microsoft.com/office/drawing/2014/main" val="648099776"/>
                    </a:ext>
                  </a:extLst>
                </a:gridCol>
                <a:gridCol w="658368">
                  <a:extLst>
                    <a:ext uri="{9D8B030D-6E8A-4147-A177-3AD203B41FA5}">
                      <a16:colId xmlns:a16="http://schemas.microsoft.com/office/drawing/2014/main" val="1371230773"/>
                    </a:ext>
                  </a:extLst>
                </a:gridCol>
                <a:gridCol w="658368">
                  <a:extLst>
                    <a:ext uri="{9D8B030D-6E8A-4147-A177-3AD203B41FA5}">
                      <a16:colId xmlns:a16="http://schemas.microsoft.com/office/drawing/2014/main" val="371099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6868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- 2019-06-27 19:13:42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https://scontent.xx.fbcdn.net/v/t51.12442-15/64956172_1361519653996759_8147804710877965573_n.jpg?_nc_cat=102&amp;_nc_oc=AQkGJsgZwUMc4uWS5D1dSgwgtfiy_RHiaL1JD58UREb09Lv95fdiKf--b3tKuAaYhjw&amp;_nc_ht=scontent.xx&amp;oh=7e6413ba0be174d50d7f3f9ed3de3f5e&amp;oe=5D839F56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06/28/2019 19:00:30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13346403"/>
                  </a:ext>
                </a:extLst>
              </a:tr>
            </a:tbl>
          </a:graphicData>
        </a:graphic>
      </p:graphicFrame>
      <p:sp>
        <p:nvSpPr>
          <p:cNvPr id="4" name="Text Placeholder 3">
            <a:extLst>
              <a:ext uri="{FF2B5EF4-FFF2-40B4-BE49-F238E27FC236}">
                <a16:creationId xmlns:a16="http://schemas.microsoft.com/office/drawing/2014/main" id="{52DC848D-0771-4CB0-81D2-A629990EC2E2}"/>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540660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73617-39C2-4ACD-8B52-DBFC61B3A764}"/>
              </a:ext>
            </a:extLst>
          </p:cNvPr>
          <p:cNvSpPr>
            <a:spLocks noGrp="1"/>
          </p:cNvSpPr>
          <p:nvPr>
            <p:ph type="title"/>
          </p:nvPr>
        </p:nvSpPr>
        <p:spPr/>
        <p:txBody>
          <a:bodyPr/>
          <a:lstStyle/>
          <a:p>
            <a:r>
              <a:rPr lang="en-US"/>
              <a:t>Instagram Stories Table  | TrendSet - 5 of 18</a:t>
            </a:r>
          </a:p>
        </p:txBody>
      </p:sp>
      <p:graphicFrame>
        <p:nvGraphicFramePr>
          <p:cNvPr id="5" name="Table Placeholder 4">
            <a:extLst>
              <a:ext uri="{FF2B5EF4-FFF2-40B4-BE49-F238E27FC236}">
                <a16:creationId xmlns:a16="http://schemas.microsoft.com/office/drawing/2014/main" id="{62AF7F33-2709-4936-807B-8FBE5C742F2C}"/>
              </a:ext>
            </a:extLst>
          </p:cNvPr>
          <p:cNvGraphicFramePr>
            <a:graphicFrameLocks noGrp="1"/>
          </p:cNvGraphicFramePr>
          <p:nvPr>
            <p:ph type="tbl" sz="quarter" idx="13"/>
            <p:extLst>
              <p:ext uri="{D42A27DB-BD31-4B8C-83A1-F6EECF244321}">
                <p14:modId xmlns:p14="http://schemas.microsoft.com/office/powerpoint/2010/main" val="3511846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32208243"/>
                    </a:ext>
                  </a:extLst>
                </a:gridCol>
                <a:gridCol w="1316736">
                  <a:extLst>
                    <a:ext uri="{9D8B030D-6E8A-4147-A177-3AD203B41FA5}">
                      <a16:colId xmlns:a16="http://schemas.microsoft.com/office/drawing/2014/main" val="1696085909"/>
                    </a:ext>
                  </a:extLst>
                </a:gridCol>
                <a:gridCol w="658368">
                  <a:extLst>
                    <a:ext uri="{9D8B030D-6E8A-4147-A177-3AD203B41FA5}">
                      <a16:colId xmlns:a16="http://schemas.microsoft.com/office/drawing/2014/main" val="1494728401"/>
                    </a:ext>
                  </a:extLst>
                </a:gridCol>
                <a:gridCol w="658368">
                  <a:extLst>
                    <a:ext uri="{9D8B030D-6E8A-4147-A177-3AD203B41FA5}">
                      <a16:colId xmlns:a16="http://schemas.microsoft.com/office/drawing/2014/main" val="1179188371"/>
                    </a:ext>
                  </a:extLst>
                </a:gridCol>
                <a:gridCol w="658368">
                  <a:extLst>
                    <a:ext uri="{9D8B030D-6E8A-4147-A177-3AD203B41FA5}">
                      <a16:colId xmlns:a16="http://schemas.microsoft.com/office/drawing/2014/main" val="2033044574"/>
                    </a:ext>
                  </a:extLst>
                </a:gridCol>
                <a:gridCol w="658368">
                  <a:extLst>
                    <a:ext uri="{9D8B030D-6E8A-4147-A177-3AD203B41FA5}">
                      <a16:colId xmlns:a16="http://schemas.microsoft.com/office/drawing/2014/main" val="3843234142"/>
                    </a:ext>
                  </a:extLst>
                </a:gridCol>
                <a:gridCol w="658368">
                  <a:extLst>
                    <a:ext uri="{9D8B030D-6E8A-4147-A177-3AD203B41FA5}">
                      <a16:colId xmlns:a16="http://schemas.microsoft.com/office/drawing/2014/main" val="1864342842"/>
                    </a:ext>
                  </a:extLst>
                </a:gridCol>
                <a:gridCol w="658368">
                  <a:extLst>
                    <a:ext uri="{9D8B030D-6E8A-4147-A177-3AD203B41FA5}">
                      <a16:colId xmlns:a16="http://schemas.microsoft.com/office/drawing/2014/main" val="3272927807"/>
                    </a:ext>
                  </a:extLst>
                </a:gridCol>
                <a:gridCol w="658368">
                  <a:extLst>
                    <a:ext uri="{9D8B030D-6E8A-4147-A177-3AD203B41FA5}">
                      <a16:colId xmlns:a16="http://schemas.microsoft.com/office/drawing/2014/main" val="263844368"/>
                    </a:ext>
                  </a:extLst>
                </a:gridCol>
                <a:gridCol w="658368">
                  <a:extLst>
                    <a:ext uri="{9D8B030D-6E8A-4147-A177-3AD203B41FA5}">
                      <a16:colId xmlns:a16="http://schemas.microsoft.com/office/drawing/2014/main" val="166339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0385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- 2019-06-26 15:14:20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https://scontent.xx.fbcdn.net/v/t51.12442-15/65191813_527185631151507_5953793277465750409_n.jpg?_nc_cat=104&amp;_nc_oc=AQluxFd0cQi_rTJVxsThHUeU9Q2HNuNQhvnlSfryfepHoQxjIWa-v8GYMXePSEaQbaQ&amp;_nc_ht=scontent.xx&amp;oh=aa0db8a5fa338d529e41bf2fe679de12&amp;oe=5D86F4D8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06/27/2019 14:32:28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4093386"/>
                  </a:ext>
                </a:extLst>
              </a:tr>
            </a:tbl>
          </a:graphicData>
        </a:graphic>
      </p:graphicFrame>
      <p:sp>
        <p:nvSpPr>
          <p:cNvPr id="4" name="Text Placeholder 3">
            <a:extLst>
              <a:ext uri="{FF2B5EF4-FFF2-40B4-BE49-F238E27FC236}">
                <a16:creationId xmlns:a16="http://schemas.microsoft.com/office/drawing/2014/main" id="{2DE0AC10-747D-4568-9206-9810DA68A83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413935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3AA4-2DC5-4E5E-9AB2-1A8AA5949DDD}"/>
              </a:ext>
            </a:extLst>
          </p:cNvPr>
          <p:cNvSpPr>
            <a:spLocks noGrp="1"/>
          </p:cNvSpPr>
          <p:nvPr>
            <p:ph type="title"/>
          </p:nvPr>
        </p:nvSpPr>
        <p:spPr/>
        <p:txBody>
          <a:bodyPr/>
          <a:lstStyle/>
          <a:p>
            <a:r>
              <a:rPr lang="en-US"/>
              <a:t>Instagram Stories Table  | TrendSet - 6 of 18</a:t>
            </a:r>
          </a:p>
        </p:txBody>
      </p:sp>
      <p:graphicFrame>
        <p:nvGraphicFramePr>
          <p:cNvPr id="5" name="Table Placeholder 4">
            <a:extLst>
              <a:ext uri="{FF2B5EF4-FFF2-40B4-BE49-F238E27FC236}">
                <a16:creationId xmlns:a16="http://schemas.microsoft.com/office/drawing/2014/main" id="{F2F4A79F-D6D6-4E9E-884F-67A8FC05FB90}"/>
              </a:ext>
            </a:extLst>
          </p:cNvPr>
          <p:cNvGraphicFramePr>
            <a:graphicFrameLocks noGrp="1"/>
          </p:cNvGraphicFramePr>
          <p:nvPr>
            <p:ph type="tbl" sz="quarter" idx="13"/>
            <p:extLst>
              <p:ext uri="{D42A27DB-BD31-4B8C-83A1-F6EECF244321}">
                <p14:modId xmlns:p14="http://schemas.microsoft.com/office/powerpoint/2010/main" val="1808625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20639371"/>
                    </a:ext>
                  </a:extLst>
                </a:gridCol>
                <a:gridCol w="1316736">
                  <a:extLst>
                    <a:ext uri="{9D8B030D-6E8A-4147-A177-3AD203B41FA5}">
                      <a16:colId xmlns:a16="http://schemas.microsoft.com/office/drawing/2014/main" val="3167903662"/>
                    </a:ext>
                  </a:extLst>
                </a:gridCol>
                <a:gridCol w="658368">
                  <a:extLst>
                    <a:ext uri="{9D8B030D-6E8A-4147-A177-3AD203B41FA5}">
                      <a16:colId xmlns:a16="http://schemas.microsoft.com/office/drawing/2014/main" val="2712872756"/>
                    </a:ext>
                  </a:extLst>
                </a:gridCol>
                <a:gridCol w="658368">
                  <a:extLst>
                    <a:ext uri="{9D8B030D-6E8A-4147-A177-3AD203B41FA5}">
                      <a16:colId xmlns:a16="http://schemas.microsoft.com/office/drawing/2014/main" val="1991697073"/>
                    </a:ext>
                  </a:extLst>
                </a:gridCol>
                <a:gridCol w="658368">
                  <a:extLst>
                    <a:ext uri="{9D8B030D-6E8A-4147-A177-3AD203B41FA5}">
                      <a16:colId xmlns:a16="http://schemas.microsoft.com/office/drawing/2014/main" val="1040925181"/>
                    </a:ext>
                  </a:extLst>
                </a:gridCol>
                <a:gridCol w="658368">
                  <a:extLst>
                    <a:ext uri="{9D8B030D-6E8A-4147-A177-3AD203B41FA5}">
                      <a16:colId xmlns:a16="http://schemas.microsoft.com/office/drawing/2014/main" val="2589381108"/>
                    </a:ext>
                  </a:extLst>
                </a:gridCol>
                <a:gridCol w="658368">
                  <a:extLst>
                    <a:ext uri="{9D8B030D-6E8A-4147-A177-3AD203B41FA5}">
                      <a16:colId xmlns:a16="http://schemas.microsoft.com/office/drawing/2014/main" val="525117671"/>
                    </a:ext>
                  </a:extLst>
                </a:gridCol>
                <a:gridCol w="658368">
                  <a:extLst>
                    <a:ext uri="{9D8B030D-6E8A-4147-A177-3AD203B41FA5}">
                      <a16:colId xmlns:a16="http://schemas.microsoft.com/office/drawing/2014/main" val="365608638"/>
                    </a:ext>
                  </a:extLst>
                </a:gridCol>
                <a:gridCol w="658368">
                  <a:extLst>
                    <a:ext uri="{9D8B030D-6E8A-4147-A177-3AD203B41FA5}">
                      <a16:colId xmlns:a16="http://schemas.microsoft.com/office/drawing/2014/main" val="858782746"/>
                    </a:ext>
                  </a:extLst>
                </a:gridCol>
                <a:gridCol w="658368">
                  <a:extLst>
                    <a:ext uri="{9D8B030D-6E8A-4147-A177-3AD203B41FA5}">
                      <a16:colId xmlns:a16="http://schemas.microsoft.com/office/drawing/2014/main" val="200414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8444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- 2019-06-26 15:13:30 </a:t>
                      </a:r>
                      <a:r>
                        <a:rPr kumimoji="0" lang="en-US" sz="1000" b="0" i="0" u="none" strike="noStrike" kern="1200" cap="none" spc="0" normalizeH="0" baseline="0" noProof="0">
                          <a:ln>
                            <a:noFill/>
                          </a:ln>
                          <a:solidFill>
                            <a:prstClr val="black"/>
                          </a:solidFill>
                          <a:effectLst/>
                          <a:uLnTx/>
                          <a:uFillTx/>
                          <a:latin typeface="+mn-lt"/>
                          <a:ea typeface="+mn-ea"/>
                          <a:cs typeface="+mn-cs"/>
                        </a:rPr>
                        <a:t>
 We found NATURAL SPIRIT‘s new calendar... 🙈 The design even fits the temperatures and summer vibes outside these 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https://scontent.xx.fbcdn.net/v/t51.12442-15/64791089_649721572169668_2967450569225590430_n.jpg?_nc_cat=103&amp;_nc_oc=AQnkJZHRb1Urbajg2mqJlioKGcCBtaU3kR8NzX1EnmW7b-Bo8gx-cQso8g-QY43cUYU&amp;_nc_ht=scontent.xx&amp;oh=aac37cd6a37f7b3ce85751cd3c256815&amp;oe=5DBA821D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06/27/2019 14:32:28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46972287"/>
                  </a:ext>
                </a:extLst>
              </a:tr>
            </a:tbl>
          </a:graphicData>
        </a:graphic>
      </p:graphicFrame>
      <p:sp>
        <p:nvSpPr>
          <p:cNvPr id="4" name="Text Placeholder 3">
            <a:extLst>
              <a:ext uri="{FF2B5EF4-FFF2-40B4-BE49-F238E27FC236}">
                <a16:creationId xmlns:a16="http://schemas.microsoft.com/office/drawing/2014/main" id="{E622E702-3EA1-4FC8-AFAB-BC0E1D6AC0E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574120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35A3B-3F90-4423-9EC5-08F511D2F1BA}"/>
              </a:ext>
            </a:extLst>
          </p:cNvPr>
          <p:cNvSpPr>
            <a:spLocks noGrp="1"/>
          </p:cNvSpPr>
          <p:nvPr>
            <p:ph type="title"/>
          </p:nvPr>
        </p:nvSpPr>
        <p:spPr/>
        <p:txBody>
          <a:bodyPr/>
          <a:lstStyle/>
          <a:p>
            <a:r>
              <a:rPr lang="en-US"/>
              <a:t>Instagram Stories Table  | TrendSet - 7 of 18</a:t>
            </a:r>
          </a:p>
        </p:txBody>
      </p:sp>
      <p:graphicFrame>
        <p:nvGraphicFramePr>
          <p:cNvPr id="5" name="Table Placeholder 4">
            <a:extLst>
              <a:ext uri="{FF2B5EF4-FFF2-40B4-BE49-F238E27FC236}">
                <a16:creationId xmlns:a16="http://schemas.microsoft.com/office/drawing/2014/main" id="{10E3DDDC-BE41-4D85-B0BB-F73952992CDE}"/>
              </a:ext>
            </a:extLst>
          </p:cNvPr>
          <p:cNvGraphicFramePr>
            <a:graphicFrameLocks noGrp="1"/>
          </p:cNvGraphicFramePr>
          <p:nvPr>
            <p:ph type="tbl" sz="quarter" idx="13"/>
            <p:extLst>
              <p:ext uri="{D42A27DB-BD31-4B8C-83A1-F6EECF244321}">
                <p14:modId xmlns:p14="http://schemas.microsoft.com/office/powerpoint/2010/main" val="2907360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08814945"/>
                    </a:ext>
                  </a:extLst>
                </a:gridCol>
                <a:gridCol w="1316736">
                  <a:extLst>
                    <a:ext uri="{9D8B030D-6E8A-4147-A177-3AD203B41FA5}">
                      <a16:colId xmlns:a16="http://schemas.microsoft.com/office/drawing/2014/main" val="330210234"/>
                    </a:ext>
                  </a:extLst>
                </a:gridCol>
                <a:gridCol w="658368">
                  <a:extLst>
                    <a:ext uri="{9D8B030D-6E8A-4147-A177-3AD203B41FA5}">
                      <a16:colId xmlns:a16="http://schemas.microsoft.com/office/drawing/2014/main" val="1419009017"/>
                    </a:ext>
                  </a:extLst>
                </a:gridCol>
                <a:gridCol w="658368">
                  <a:extLst>
                    <a:ext uri="{9D8B030D-6E8A-4147-A177-3AD203B41FA5}">
                      <a16:colId xmlns:a16="http://schemas.microsoft.com/office/drawing/2014/main" val="2639734972"/>
                    </a:ext>
                  </a:extLst>
                </a:gridCol>
                <a:gridCol w="658368">
                  <a:extLst>
                    <a:ext uri="{9D8B030D-6E8A-4147-A177-3AD203B41FA5}">
                      <a16:colId xmlns:a16="http://schemas.microsoft.com/office/drawing/2014/main" val="3525036625"/>
                    </a:ext>
                  </a:extLst>
                </a:gridCol>
                <a:gridCol w="658368">
                  <a:extLst>
                    <a:ext uri="{9D8B030D-6E8A-4147-A177-3AD203B41FA5}">
                      <a16:colId xmlns:a16="http://schemas.microsoft.com/office/drawing/2014/main" val="1739086252"/>
                    </a:ext>
                  </a:extLst>
                </a:gridCol>
                <a:gridCol w="658368">
                  <a:extLst>
                    <a:ext uri="{9D8B030D-6E8A-4147-A177-3AD203B41FA5}">
                      <a16:colId xmlns:a16="http://schemas.microsoft.com/office/drawing/2014/main" val="2167805349"/>
                    </a:ext>
                  </a:extLst>
                </a:gridCol>
                <a:gridCol w="658368">
                  <a:extLst>
                    <a:ext uri="{9D8B030D-6E8A-4147-A177-3AD203B41FA5}">
                      <a16:colId xmlns:a16="http://schemas.microsoft.com/office/drawing/2014/main" val="3793298299"/>
                    </a:ext>
                  </a:extLst>
                </a:gridCol>
                <a:gridCol w="658368">
                  <a:extLst>
                    <a:ext uri="{9D8B030D-6E8A-4147-A177-3AD203B41FA5}">
                      <a16:colId xmlns:a16="http://schemas.microsoft.com/office/drawing/2014/main" val="3848611051"/>
                    </a:ext>
                  </a:extLst>
                </a:gridCol>
                <a:gridCol w="658368">
                  <a:extLst>
                    <a:ext uri="{9D8B030D-6E8A-4147-A177-3AD203B41FA5}">
                      <a16:colId xmlns:a16="http://schemas.microsoft.com/office/drawing/2014/main" val="3548374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9299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- 2019-06-25 15:08:17 </a:t>
                      </a:r>
                      <a:r>
                        <a:rPr kumimoji="0" lang="en-US" sz="1000" b="0" i="0" u="none" strike="noStrike" kern="1200" cap="none" spc="0" normalizeH="0" baseline="0" noProof="0">
                          <a:ln>
                            <a:noFill/>
                          </a:ln>
                          <a:solidFill>
                            <a:prstClr val="black"/>
                          </a:solidFill>
                          <a:effectLst/>
                          <a:uLnTx/>
                          <a:uFillTx/>
                          <a:latin typeface="+mn-lt"/>
                          <a:ea typeface="+mn-ea"/>
                          <a:cs typeface="+mn-cs"/>
                        </a:rPr>
                        <a:t>
 Trend Motive NATURAL SPIRIT loves baking...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https://scontent.xx.fbcdn.net/v/t51.12442-15/64996041_1567741666690508_6255733428507149886_n.jpg?_nc_cat=100&amp;_nc_oc=AQncBV8oCMS60tVPhNIE1tBEGDcOiWrr3iq0CUHSQc1PbHMQVQvEON_SzRed3M4xyxM&amp;_nc_ht=scontent.xx&amp;oh=4fff42e66b321ff62052f808a3161ccd&amp;oe=5DC54320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06/26/2019 15:00:31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65384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- 2019-06-19 09:40:09 </a:t>
                      </a:r>
                      <a:r>
                        <a:rPr kumimoji="0" lang="en-US" sz="1000" b="0" i="0" u="none" strike="noStrike" kern="1200" cap="none" spc="0" normalizeH="0" baseline="0" noProof="0">
                          <a:ln>
                            <a:noFill/>
                          </a:ln>
                          <a:solidFill>
                            <a:prstClr val="black"/>
                          </a:solidFill>
                          <a:effectLst/>
                          <a:uLnTx/>
                          <a:uFillTx/>
                          <a:latin typeface="+mn-lt"/>
                          <a:ea typeface="+mn-ea"/>
                          <a:cs typeface="+mn-cs"/>
                        </a:rPr>
                        <a:t>
 Attention! Get your 
3-day-ticket at a 
special price now!! The offer ends on Friday!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https://scontent.xx.fbcdn.net/v/t51.12442-15/65118231_908482889503805_361515199807306253_n.jpg?_nc_cat=106&amp;_nc_ht=scontent.xx&amp;oh=654ce105c4bc38607a6cca1c8c64d7fc&amp;oe=5DC3F072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09:30:28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818051266"/>
                  </a:ext>
                </a:extLst>
              </a:tr>
            </a:tbl>
          </a:graphicData>
        </a:graphic>
      </p:graphicFrame>
      <p:sp>
        <p:nvSpPr>
          <p:cNvPr id="4" name="Text Placeholder 3">
            <a:extLst>
              <a:ext uri="{FF2B5EF4-FFF2-40B4-BE49-F238E27FC236}">
                <a16:creationId xmlns:a16="http://schemas.microsoft.com/office/drawing/2014/main" id="{F6956918-FC6B-499A-91E4-14EFA102FE4C}"/>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953784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2A39-0248-4F1A-9A83-FBAA92ADA582}"/>
              </a:ext>
            </a:extLst>
          </p:cNvPr>
          <p:cNvSpPr>
            <a:spLocks noGrp="1"/>
          </p:cNvSpPr>
          <p:nvPr>
            <p:ph type="title"/>
          </p:nvPr>
        </p:nvSpPr>
        <p:spPr/>
        <p:txBody>
          <a:bodyPr/>
          <a:lstStyle/>
          <a:p>
            <a:r>
              <a:rPr lang="en-US"/>
              <a:t>Instagram Stories Table  | TrendSet - 8 of 18</a:t>
            </a:r>
          </a:p>
        </p:txBody>
      </p:sp>
      <p:graphicFrame>
        <p:nvGraphicFramePr>
          <p:cNvPr id="5" name="Table Placeholder 4">
            <a:extLst>
              <a:ext uri="{FF2B5EF4-FFF2-40B4-BE49-F238E27FC236}">
                <a16:creationId xmlns:a16="http://schemas.microsoft.com/office/drawing/2014/main" id="{81FF42DB-A2C1-4301-B9DC-18CA339E20A1}"/>
              </a:ext>
            </a:extLst>
          </p:cNvPr>
          <p:cNvGraphicFramePr>
            <a:graphicFrameLocks noGrp="1"/>
          </p:cNvGraphicFramePr>
          <p:nvPr>
            <p:ph type="tbl" sz="quarter" idx="13"/>
            <p:extLst>
              <p:ext uri="{D42A27DB-BD31-4B8C-83A1-F6EECF244321}">
                <p14:modId xmlns:p14="http://schemas.microsoft.com/office/powerpoint/2010/main" val="2017456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168306"/>
                    </a:ext>
                  </a:extLst>
                </a:gridCol>
                <a:gridCol w="1316736">
                  <a:extLst>
                    <a:ext uri="{9D8B030D-6E8A-4147-A177-3AD203B41FA5}">
                      <a16:colId xmlns:a16="http://schemas.microsoft.com/office/drawing/2014/main" val="888360271"/>
                    </a:ext>
                  </a:extLst>
                </a:gridCol>
                <a:gridCol w="658368">
                  <a:extLst>
                    <a:ext uri="{9D8B030D-6E8A-4147-A177-3AD203B41FA5}">
                      <a16:colId xmlns:a16="http://schemas.microsoft.com/office/drawing/2014/main" val="2671834349"/>
                    </a:ext>
                  </a:extLst>
                </a:gridCol>
                <a:gridCol w="658368">
                  <a:extLst>
                    <a:ext uri="{9D8B030D-6E8A-4147-A177-3AD203B41FA5}">
                      <a16:colId xmlns:a16="http://schemas.microsoft.com/office/drawing/2014/main" val="2452207374"/>
                    </a:ext>
                  </a:extLst>
                </a:gridCol>
                <a:gridCol w="658368">
                  <a:extLst>
                    <a:ext uri="{9D8B030D-6E8A-4147-A177-3AD203B41FA5}">
                      <a16:colId xmlns:a16="http://schemas.microsoft.com/office/drawing/2014/main" val="2342476661"/>
                    </a:ext>
                  </a:extLst>
                </a:gridCol>
                <a:gridCol w="658368">
                  <a:extLst>
                    <a:ext uri="{9D8B030D-6E8A-4147-A177-3AD203B41FA5}">
                      <a16:colId xmlns:a16="http://schemas.microsoft.com/office/drawing/2014/main" val="387971882"/>
                    </a:ext>
                  </a:extLst>
                </a:gridCol>
                <a:gridCol w="658368">
                  <a:extLst>
                    <a:ext uri="{9D8B030D-6E8A-4147-A177-3AD203B41FA5}">
                      <a16:colId xmlns:a16="http://schemas.microsoft.com/office/drawing/2014/main" val="1279328715"/>
                    </a:ext>
                  </a:extLst>
                </a:gridCol>
                <a:gridCol w="658368">
                  <a:extLst>
                    <a:ext uri="{9D8B030D-6E8A-4147-A177-3AD203B41FA5}">
                      <a16:colId xmlns:a16="http://schemas.microsoft.com/office/drawing/2014/main" val="2280065461"/>
                    </a:ext>
                  </a:extLst>
                </a:gridCol>
                <a:gridCol w="658368">
                  <a:extLst>
                    <a:ext uri="{9D8B030D-6E8A-4147-A177-3AD203B41FA5}">
                      <a16:colId xmlns:a16="http://schemas.microsoft.com/office/drawing/2014/main" val="302353574"/>
                    </a:ext>
                  </a:extLst>
                </a:gridCol>
                <a:gridCol w="658368">
                  <a:extLst>
                    <a:ext uri="{9D8B030D-6E8A-4147-A177-3AD203B41FA5}">
                      <a16:colId xmlns:a16="http://schemas.microsoft.com/office/drawing/2014/main" val="651022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3111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- 2019-06-19 09:37:15 </a:t>
                      </a:r>
                      <a:r>
                        <a:rPr kumimoji="0" lang="en-US" sz="1000" b="0" i="0" u="none" strike="noStrike" kern="1200" cap="none" spc="0" normalizeH="0" baseline="0" noProof="0">
                          <a:ln>
                            <a:noFill/>
                          </a:ln>
                          <a:solidFill>
                            <a:prstClr val="black"/>
                          </a:solidFill>
                          <a:effectLst/>
                          <a:uLnTx/>
                          <a:uFillTx/>
                          <a:latin typeface="+mn-lt"/>
                          <a:ea typeface="+mn-ea"/>
                          <a:cs typeface="+mn-cs"/>
                        </a:rPr>
                        <a:t>
 A great example of Trend Motive NATURAL SPIRIT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https://scontent.xx.fbcdn.net/v/t51.12442-15/64999150_2873860552838161_7249202735964278036_n.jpg?_nc_cat=107&amp;_nc_ht=scontent.xx&amp;oh=4d090dad629a2d0dc97d6b94461b916f&amp;oe=5D88BCF4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09:30:28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4255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- 2019-06-17 08:36:16 </a:t>
                      </a:r>
                      <a:r>
                        <a:rPr kumimoji="0" lang="en-US" sz="1000" b="0" i="0" u="none" strike="noStrike" kern="1200" cap="none" spc="0" normalizeH="0" baseline="0" noProof="0">
                          <a:ln>
                            <a:noFill/>
                          </a:ln>
                          <a:solidFill>
                            <a:prstClr val="black"/>
                          </a:solidFill>
                          <a:effectLst/>
                          <a:uLnTx/>
                          <a:uFillTx/>
                          <a:latin typeface="+mn-lt"/>
                          <a:ea typeface="+mn-ea"/>
                          <a:cs typeface="+mn-cs"/>
                        </a:rPr>
                        <a:t>
 ATTENTION! VISIT THE TICKET SHOP AND GET YOUR 3-DAY TICKET AT A REDUCED PRICE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https://scontent.xx.fbcdn.net/v/t51.12442-15/64760435_105586533962003_8473543338026642524_n.jpg?_nc_cat=104&amp;_nc_oc=AQkvvzK4L3WRu0Er3H18jJBePRuTA9JnnarOw6mSvliX0rp3Fp-srM7iQ5DOSlx7N1A&amp;_nc_ht=scontent.xx&amp;oh=7dccd38b7384df7188e8beeee66a5549&amp;oe=5D80B0A6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08:28:16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72768507"/>
                  </a:ext>
                </a:extLst>
              </a:tr>
            </a:tbl>
          </a:graphicData>
        </a:graphic>
      </p:graphicFrame>
      <p:sp>
        <p:nvSpPr>
          <p:cNvPr id="4" name="Text Placeholder 3">
            <a:extLst>
              <a:ext uri="{FF2B5EF4-FFF2-40B4-BE49-F238E27FC236}">
                <a16:creationId xmlns:a16="http://schemas.microsoft.com/office/drawing/2014/main" id="{3BCA4B40-3119-465A-B910-5025BB20ADAA}"/>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710506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93EDA-02E6-4D1C-9FA8-62F21F3D79AD}"/>
              </a:ext>
            </a:extLst>
          </p:cNvPr>
          <p:cNvSpPr>
            <a:spLocks noGrp="1"/>
          </p:cNvSpPr>
          <p:nvPr>
            <p:ph type="title"/>
          </p:nvPr>
        </p:nvSpPr>
        <p:spPr/>
        <p:txBody>
          <a:bodyPr/>
          <a:lstStyle/>
          <a:p>
            <a:r>
              <a:rPr lang="en-US"/>
              <a:t>Instagram Stories Table  | TrendSet - 9 of 18</a:t>
            </a:r>
          </a:p>
        </p:txBody>
      </p:sp>
      <p:graphicFrame>
        <p:nvGraphicFramePr>
          <p:cNvPr id="5" name="Table Placeholder 4">
            <a:extLst>
              <a:ext uri="{FF2B5EF4-FFF2-40B4-BE49-F238E27FC236}">
                <a16:creationId xmlns:a16="http://schemas.microsoft.com/office/drawing/2014/main" id="{0E7830BE-78AB-44F7-B576-E0DBDECEEDDF}"/>
              </a:ext>
            </a:extLst>
          </p:cNvPr>
          <p:cNvGraphicFramePr>
            <a:graphicFrameLocks noGrp="1"/>
          </p:cNvGraphicFramePr>
          <p:nvPr>
            <p:ph type="tbl" sz="quarter" idx="13"/>
            <p:extLst>
              <p:ext uri="{D42A27DB-BD31-4B8C-83A1-F6EECF244321}">
                <p14:modId xmlns:p14="http://schemas.microsoft.com/office/powerpoint/2010/main" val="2413971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7801789"/>
                    </a:ext>
                  </a:extLst>
                </a:gridCol>
                <a:gridCol w="1316736">
                  <a:extLst>
                    <a:ext uri="{9D8B030D-6E8A-4147-A177-3AD203B41FA5}">
                      <a16:colId xmlns:a16="http://schemas.microsoft.com/office/drawing/2014/main" val="3316004205"/>
                    </a:ext>
                  </a:extLst>
                </a:gridCol>
                <a:gridCol w="658368">
                  <a:extLst>
                    <a:ext uri="{9D8B030D-6E8A-4147-A177-3AD203B41FA5}">
                      <a16:colId xmlns:a16="http://schemas.microsoft.com/office/drawing/2014/main" val="1955667188"/>
                    </a:ext>
                  </a:extLst>
                </a:gridCol>
                <a:gridCol w="658368">
                  <a:extLst>
                    <a:ext uri="{9D8B030D-6E8A-4147-A177-3AD203B41FA5}">
                      <a16:colId xmlns:a16="http://schemas.microsoft.com/office/drawing/2014/main" val="3239377478"/>
                    </a:ext>
                  </a:extLst>
                </a:gridCol>
                <a:gridCol w="658368">
                  <a:extLst>
                    <a:ext uri="{9D8B030D-6E8A-4147-A177-3AD203B41FA5}">
                      <a16:colId xmlns:a16="http://schemas.microsoft.com/office/drawing/2014/main" val="2016246886"/>
                    </a:ext>
                  </a:extLst>
                </a:gridCol>
                <a:gridCol w="658368">
                  <a:extLst>
                    <a:ext uri="{9D8B030D-6E8A-4147-A177-3AD203B41FA5}">
                      <a16:colId xmlns:a16="http://schemas.microsoft.com/office/drawing/2014/main" val="4192302777"/>
                    </a:ext>
                  </a:extLst>
                </a:gridCol>
                <a:gridCol w="658368">
                  <a:extLst>
                    <a:ext uri="{9D8B030D-6E8A-4147-A177-3AD203B41FA5}">
                      <a16:colId xmlns:a16="http://schemas.microsoft.com/office/drawing/2014/main" val="1932806981"/>
                    </a:ext>
                  </a:extLst>
                </a:gridCol>
                <a:gridCol w="658368">
                  <a:extLst>
                    <a:ext uri="{9D8B030D-6E8A-4147-A177-3AD203B41FA5}">
                      <a16:colId xmlns:a16="http://schemas.microsoft.com/office/drawing/2014/main" val="325785791"/>
                    </a:ext>
                  </a:extLst>
                </a:gridCol>
                <a:gridCol w="658368">
                  <a:extLst>
                    <a:ext uri="{9D8B030D-6E8A-4147-A177-3AD203B41FA5}">
                      <a16:colId xmlns:a16="http://schemas.microsoft.com/office/drawing/2014/main" val="2587438110"/>
                    </a:ext>
                  </a:extLst>
                </a:gridCol>
                <a:gridCol w="658368">
                  <a:extLst>
                    <a:ext uri="{9D8B030D-6E8A-4147-A177-3AD203B41FA5}">
                      <a16:colId xmlns:a16="http://schemas.microsoft.com/office/drawing/2014/main" val="4216257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68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- 2019-06-15 11:49:55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https://scontent.xx.fbcdn.net/v/t51.12442-15/64406198_578534942674470_2621516778884486024_n.jpg?_nc_cat=103&amp;_nc_oc=AQnA1HGNbzaAmzgRR5hziX5LHZlCQ5yk3neE8_GL7RebLxWGFKcArBlwk-fDWtZNvPE&amp;_nc_ht=scontent.xx&amp;oh=85372137626f47130a1e95bd4c70fe3c&amp;oe=5D82EFB1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06/16/2019 11:30:58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36195480"/>
                  </a:ext>
                </a:extLst>
              </a:tr>
            </a:tbl>
          </a:graphicData>
        </a:graphic>
      </p:graphicFrame>
      <p:sp>
        <p:nvSpPr>
          <p:cNvPr id="4" name="Text Placeholder 3">
            <a:extLst>
              <a:ext uri="{FF2B5EF4-FFF2-40B4-BE49-F238E27FC236}">
                <a16:creationId xmlns:a16="http://schemas.microsoft.com/office/drawing/2014/main" id="{C70BB772-8052-4D4A-B800-1DC0749BB7A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3032293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CF6F-2CAC-477E-95FD-127453675B10}"/>
              </a:ext>
            </a:extLst>
          </p:cNvPr>
          <p:cNvSpPr>
            <a:spLocks noGrp="1"/>
          </p:cNvSpPr>
          <p:nvPr>
            <p:ph type="title"/>
          </p:nvPr>
        </p:nvSpPr>
        <p:spPr/>
        <p:txBody>
          <a:bodyPr/>
          <a:lstStyle/>
          <a:p>
            <a:r>
              <a:rPr lang="en-US"/>
              <a:t>Instagram Stories Table  | TrendSet - 10 of 18</a:t>
            </a:r>
          </a:p>
        </p:txBody>
      </p:sp>
      <p:graphicFrame>
        <p:nvGraphicFramePr>
          <p:cNvPr id="5" name="Table Placeholder 4">
            <a:extLst>
              <a:ext uri="{FF2B5EF4-FFF2-40B4-BE49-F238E27FC236}">
                <a16:creationId xmlns:a16="http://schemas.microsoft.com/office/drawing/2014/main" id="{7FF20B81-DE28-4806-B390-7E944D55684F}"/>
              </a:ext>
            </a:extLst>
          </p:cNvPr>
          <p:cNvGraphicFramePr>
            <a:graphicFrameLocks noGrp="1"/>
          </p:cNvGraphicFramePr>
          <p:nvPr>
            <p:ph type="tbl" sz="quarter" idx="13"/>
            <p:extLst>
              <p:ext uri="{D42A27DB-BD31-4B8C-83A1-F6EECF244321}">
                <p14:modId xmlns:p14="http://schemas.microsoft.com/office/powerpoint/2010/main" val="792341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2876852"/>
                    </a:ext>
                  </a:extLst>
                </a:gridCol>
                <a:gridCol w="1316736">
                  <a:extLst>
                    <a:ext uri="{9D8B030D-6E8A-4147-A177-3AD203B41FA5}">
                      <a16:colId xmlns:a16="http://schemas.microsoft.com/office/drawing/2014/main" val="3973793133"/>
                    </a:ext>
                  </a:extLst>
                </a:gridCol>
                <a:gridCol w="658368">
                  <a:extLst>
                    <a:ext uri="{9D8B030D-6E8A-4147-A177-3AD203B41FA5}">
                      <a16:colId xmlns:a16="http://schemas.microsoft.com/office/drawing/2014/main" val="2579948459"/>
                    </a:ext>
                  </a:extLst>
                </a:gridCol>
                <a:gridCol w="658368">
                  <a:extLst>
                    <a:ext uri="{9D8B030D-6E8A-4147-A177-3AD203B41FA5}">
                      <a16:colId xmlns:a16="http://schemas.microsoft.com/office/drawing/2014/main" val="1913851647"/>
                    </a:ext>
                  </a:extLst>
                </a:gridCol>
                <a:gridCol w="658368">
                  <a:extLst>
                    <a:ext uri="{9D8B030D-6E8A-4147-A177-3AD203B41FA5}">
                      <a16:colId xmlns:a16="http://schemas.microsoft.com/office/drawing/2014/main" val="2367714629"/>
                    </a:ext>
                  </a:extLst>
                </a:gridCol>
                <a:gridCol w="658368">
                  <a:extLst>
                    <a:ext uri="{9D8B030D-6E8A-4147-A177-3AD203B41FA5}">
                      <a16:colId xmlns:a16="http://schemas.microsoft.com/office/drawing/2014/main" val="1028253804"/>
                    </a:ext>
                  </a:extLst>
                </a:gridCol>
                <a:gridCol w="658368">
                  <a:extLst>
                    <a:ext uri="{9D8B030D-6E8A-4147-A177-3AD203B41FA5}">
                      <a16:colId xmlns:a16="http://schemas.microsoft.com/office/drawing/2014/main" val="3395784005"/>
                    </a:ext>
                  </a:extLst>
                </a:gridCol>
                <a:gridCol w="658368">
                  <a:extLst>
                    <a:ext uri="{9D8B030D-6E8A-4147-A177-3AD203B41FA5}">
                      <a16:colId xmlns:a16="http://schemas.microsoft.com/office/drawing/2014/main" val="2017740088"/>
                    </a:ext>
                  </a:extLst>
                </a:gridCol>
                <a:gridCol w="658368">
                  <a:extLst>
                    <a:ext uri="{9D8B030D-6E8A-4147-A177-3AD203B41FA5}">
                      <a16:colId xmlns:a16="http://schemas.microsoft.com/office/drawing/2014/main" val="2267786434"/>
                    </a:ext>
                  </a:extLst>
                </a:gridCol>
                <a:gridCol w="658368">
                  <a:extLst>
                    <a:ext uri="{9D8B030D-6E8A-4147-A177-3AD203B41FA5}">
                      <a16:colId xmlns:a16="http://schemas.microsoft.com/office/drawing/2014/main" val="483837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0055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- 2019-06-14 16:01:36 </a:t>
                      </a:r>
                      <a:r>
                        <a:rPr kumimoji="0" lang="en-US" sz="1000" b="0" i="0" u="none" strike="noStrike" kern="1200" cap="none" spc="0" normalizeH="0" baseline="0" noProof="0">
                          <a:ln>
                            <a:noFill/>
                          </a:ln>
                          <a:solidFill>
                            <a:prstClr val="black"/>
                          </a:solidFill>
                          <a:effectLst/>
                          <a:uLnTx/>
                          <a:uFillTx/>
                          <a:latin typeface="+mn-lt"/>
                          <a:ea typeface="+mn-ea"/>
                          <a:cs typeface="+mn-cs"/>
                        </a:rPr>
                        <a:t>
 Christmas with @ambienteeurope 
and Trend Motif 
SMOOTH INTENTION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https://scontent.xx.fbcdn.net/v/t51.12442-15/61900222_436410140506351_1905384399762359326_n.jpg?_nc_cat=109&amp;_nc_oc=AQnpwS0v8sQnx6uhHaDkWdCB8X7QwiP0Sw8aFmf1KderhQ28IrYmglugzz9WsAX6_x4&amp;_nc_ht=scontent.xx&amp;oh=24771624378e743d0ad2f751df1e8632&amp;oe=5DC71CE9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16:00:29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57007666"/>
                  </a:ext>
                </a:extLst>
              </a:tr>
            </a:tbl>
          </a:graphicData>
        </a:graphic>
      </p:graphicFrame>
      <p:sp>
        <p:nvSpPr>
          <p:cNvPr id="4" name="Text Placeholder 3">
            <a:extLst>
              <a:ext uri="{FF2B5EF4-FFF2-40B4-BE49-F238E27FC236}">
                <a16:creationId xmlns:a16="http://schemas.microsoft.com/office/drawing/2014/main" id="{E348D7A7-6750-4394-81AB-44A10B37C10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9516297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BB45D-E2EF-4E42-AF37-188DFE5BC869}"/>
              </a:ext>
            </a:extLst>
          </p:cNvPr>
          <p:cNvSpPr>
            <a:spLocks noGrp="1"/>
          </p:cNvSpPr>
          <p:nvPr>
            <p:ph type="title"/>
          </p:nvPr>
        </p:nvSpPr>
        <p:spPr/>
        <p:txBody>
          <a:bodyPr/>
          <a:lstStyle/>
          <a:p>
            <a:r>
              <a:rPr lang="en-US"/>
              <a:t>Instagram Stories Table  | TrendSet - 11 of 18</a:t>
            </a:r>
          </a:p>
        </p:txBody>
      </p:sp>
      <p:graphicFrame>
        <p:nvGraphicFramePr>
          <p:cNvPr id="5" name="Table Placeholder 4">
            <a:extLst>
              <a:ext uri="{FF2B5EF4-FFF2-40B4-BE49-F238E27FC236}">
                <a16:creationId xmlns:a16="http://schemas.microsoft.com/office/drawing/2014/main" id="{C0D3EEE7-E6AC-4CEA-81D8-62ADBEFF03D8}"/>
              </a:ext>
            </a:extLst>
          </p:cNvPr>
          <p:cNvGraphicFramePr>
            <a:graphicFrameLocks noGrp="1"/>
          </p:cNvGraphicFramePr>
          <p:nvPr>
            <p:ph type="tbl" sz="quarter" idx="13"/>
            <p:extLst>
              <p:ext uri="{D42A27DB-BD31-4B8C-83A1-F6EECF244321}">
                <p14:modId xmlns:p14="http://schemas.microsoft.com/office/powerpoint/2010/main" val="147006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61840683"/>
                    </a:ext>
                  </a:extLst>
                </a:gridCol>
                <a:gridCol w="1316736">
                  <a:extLst>
                    <a:ext uri="{9D8B030D-6E8A-4147-A177-3AD203B41FA5}">
                      <a16:colId xmlns:a16="http://schemas.microsoft.com/office/drawing/2014/main" val="3755054697"/>
                    </a:ext>
                  </a:extLst>
                </a:gridCol>
                <a:gridCol w="658368">
                  <a:extLst>
                    <a:ext uri="{9D8B030D-6E8A-4147-A177-3AD203B41FA5}">
                      <a16:colId xmlns:a16="http://schemas.microsoft.com/office/drawing/2014/main" val="1720831596"/>
                    </a:ext>
                  </a:extLst>
                </a:gridCol>
                <a:gridCol w="658368">
                  <a:extLst>
                    <a:ext uri="{9D8B030D-6E8A-4147-A177-3AD203B41FA5}">
                      <a16:colId xmlns:a16="http://schemas.microsoft.com/office/drawing/2014/main" val="2092802911"/>
                    </a:ext>
                  </a:extLst>
                </a:gridCol>
                <a:gridCol w="658368">
                  <a:extLst>
                    <a:ext uri="{9D8B030D-6E8A-4147-A177-3AD203B41FA5}">
                      <a16:colId xmlns:a16="http://schemas.microsoft.com/office/drawing/2014/main" val="3974232460"/>
                    </a:ext>
                  </a:extLst>
                </a:gridCol>
                <a:gridCol w="658368">
                  <a:extLst>
                    <a:ext uri="{9D8B030D-6E8A-4147-A177-3AD203B41FA5}">
                      <a16:colId xmlns:a16="http://schemas.microsoft.com/office/drawing/2014/main" val="201343555"/>
                    </a:ext>
                  </a:extLst>
                </a:gridCol>
                <a:gridCol w="658368">
                  <a:extLst>
                    <a:ext uri="{9D8B030D-6E8A-4147-A177-3AD203B41FA5}">
                      <a16:colId xmlns:a16="http://schemas.microsoft.com/office/drawing/2014/main" val="31332941"/>
                    </a:ext>
                  </a:extLst>
                </a:gridCol>
                <a:gridCol w="658368">
                  <a:extLst>
                    <a:ext uri="{9D8B030D-6E8A-4147-A177-3AD203B41FA5}">
                      <a16:colId xmlns:a16="http://schemas.microsoft.com/office/drawing/2014/main" val="3959331475"/>
                    </a:ext>
                  </a:extLst>
                </a:gridCol>
                <a:gridCol w="658368">
                  <a:extLst>
                    <a:ext uri="{9D8B030D-6E8A-4147-A177-3AD203B41FA5}">
                      <a16:colId xmlns:a16="http://schemas.microsoft.com/office/drawing/2014/main" val="942081932"/>
                    </a:ext>
                  </a:extLst>
                </a:gridCol>
                <a:gridCol w="658368">
                  <a:extLst>
                    <a:ext uri="{9D8B030D-6E8A-4147-A177-3AD203B41FA5}">
                      <a16:colId xmlns:a16="http://schemas.microsoft.com/office/drawing/2014/main" val="290370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9542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- 2019-06-14 11:42:02 </a:t>
                      </a:r>
                      <a:r>
                        <a:rPr kumimoji="0" lang="en-US" sz="1000" b="0" i="0" u="none" strike="noStrike" kern="1200" cap="none" spc="0" normalizeH="0" baseline="0" noProof="0">
                          <a:ln>
                            <a:noFill/>
                          </a:ln>
                          <a:solidFill>
                            <a:prstClr val="black"/>
                          </a:solidFill>
                          <a:effectLst/>
                          <a:uLnTx/>
                          <a:uFillTx/>
                          <a:latin typeface="+mn-lt"/>
                          <a:ea typeface="+mn-ea"/>
                          <a:cs typeface="+mn-cs"/>
                        </a:rPr>
                        <a:t>
 Summertime is ice cream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https://scontent.xx.fbcdn.net/v/t51.12442-15/60647061_142608093557310_7513358354584334032_n.jpg?_nc_cat=103&amp;_nc_oc=AQmhb_02LK5HCwKjoFKFr2rrSDwezOGHGISj8f62E7HKJ8ruPEFUBFEMQi23IDg8cF8&amp;_nc_ht=scontent.xx&amp;oh=23587e7f9003ad39eeace1cfd8b1d30d&amp;oe=5D8A1613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11:30:33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273144209"/>
                  </a:ext>
                </a:extLst>
              </a:tr>
            </a:tbl>
          </a:graphicData>
        </a:graphic>
      </p:graphicFrame>
      <p:sp>
        <p:nvSpPr>
          <p:cNvPr id="4" name="Text Placeholder 3">
            <a:extLst>
              <a:ext uri="{FF2B5EF4-FFF2-40B4-BE49-F238E27FC236}">
                <a16:creationId xmlns:a16="http://schemas.microsoft.com/office/drawing/2014/main" id="{3DFF44F8-B82A-4C2F-84F5-4DC57A87F628}"/>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3462422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EB76C-F462-45C6-AADE-5C1F1BD102B3}"/>
              </a:ext>
            </a:extLst>
          </p:cNvPr>
          <p:cNvSpPr>
            <a:spLocks noGrp="1"/>
          </p:cNvSpPr>
          <p:nvPr>
            <p:ph type="title"/>
          </p:nvPr>
        </p:nvSpPr>
        <p:spPr/>
        <p:txBody>
          <a:bodyPr/>
          <a:lstStyle/>
          <a:p>
            <a:r>
              <a:rPr lang="en-US"/>
              <a:t>Instagram Stories Table  | TrendSet - 12 of 18</a:t>
            </a:r>
          </a:p>
        </p:txBody>
      </p:sp>
      <p:graphicFrame>
        <p:nvGraphicFramePr>
          <p:cNvPr id="5" name="Table Placeholder 4">
            <a:extLst>
              <a:ext uri="{FF2B5EF4-FFF2-40B4-BE49-F238E27FC236}">
                <a16:creationId xmlns:a16="http://schemas.microsoft.com/office/drawing/2014/main" id="{95243DB2-B0C7-49C1-A5E9-4507AC9F0260}"/>
              </a:ext>
            </a:extLst>
          </p:cNvPr>
          <p:cNvGraphicFramePr>
            <a:graphicFrameLocks noGrp="1"/>
          </p:cNvGraphicFramePr>
          <p:nvPr>
            <p:ph type="tbl" sz="quarter" idx="13"/>
            <p:extLst>
              <p:ext uri="{D42A27DB-BD31-4B8C-83A1-F6EECF244321}">
                <p14:modId xmlns:p14="http://schemas.microsoft.com/office/powerpoint/2010/main" val="2410903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00977816"/>
                    </a:ext>
                  </a:extLst>
                </a:gridCol>
                <a:gridCol w="1316736">
                  <a:extLst>
                    <a:ext uri="{9D8B030D-6E8A-4147-A177-3AD203B41FA5}">
                      <a16:colId xmlns:a16="http://schemas.microsoft.com/office/drawing/2014/main" val="87893820"/>
                    </a:ext>
                  </a:extLst>
                </a:gridCol>
                <a:gridCol w="658368">
                  <a:extLst>
                    <a:ext uri="{9D8B030D-6E8A-4147-A177-3AD203B41FA5}">
                      <a16:colId xmlns:a16="http://schemas.microsoft.com/office/drawing/2014/main" val="2962856100"/>
                    </a:ext>
                  </a:extLst>
                </a:gridCol>
                <a:gridCol w="658368">
                  <a:extLst>
                    <a:ext uri="{9D8B030D-6E8A-4147-A177-3AD203B41FA5}">
                      <a16:colId xmlns:a16="http://schemas.microsoft.com/office/drawing/2014/main" val="3067323111"/>
                    </a:ext>
                  </a:extLst>
                </a:gridCol>
                <a:gridCol w="658368">
                  <a:extLst>
                    <a:ext uri="{9D8B030D-6E8A-4147-A177-3AD203B41FA5}">
                      <a16:colId xmlns:a16="http://schemas.microsoft.com/office/drawing/2014/main" val="760587624"/>
                    </a:ext>
                  </a:extLst>
                </a:gridCol>
                <a:gridCol w="658368">
                  <a:extLst>
                    <a:ext uri="{9D8B030D-6E8A-4147-A177-3AD203B41FA5}">
                      <a16:colId xmlns:a16="http://schemas.microsoft.com/office/drawing/2014/main" val="3996711231"/>
                    </a:ext>
                  </a:extLst>
                </a:gridCol>
                <a:gridCol w="658368">
                  <a:extLst>
                    <a:ext uri="{9D8B030D-6E8A-4147-A177-3AD203B41FA5}">
                      <a16:colId xmlns:a16="http://schemas.microsoft.com/office/drawing/2014/main" val="957418607"/>
                    </a:ext>
                  </a:extLst>
                </a:gridCol>
                <a:gridCol w="658368">
                  <a:extLst>
                    <a:ext uri="{9D8B030D-6E8A-4147-A177-3AD203B41FA5}">
                      <a16:colId xmlns:a16="http://schemas.microsoft.com/office/drawing/2014/main" val="2181403139"/>
                    </a:ext>
                  </a:extLst>
                </a:gridCol>
                <a:gridCol w="658368">
                  <a:extLst>
                    <a:ext uri="{9D8B030D-6E8A-4147-A177-3AD203B41FA5}">
                      <a16:colId xmlns:a16="http://schemas.microsoft.com/office/drawing/2014/main" val="107095334"/>
                    </a:ext>
                  </a:extLst>
                </a:gridCol>
                <a:gridCol w="658368">
                  <a:extLst>
                    <a:ext uri="{9D8B030D-6E8A-4147-A177-3AD203B41FA5}">
                      <a16:colId xmlns:a16="http://schemas.microsoft.com/office/drawing/2014/main" val="3096504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6712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- 2019-06-11 10:39:43 </a:t>
                      </a:r>
                      <a:r>
                        <a:rPr kumimoji="0" lang="en-US" sz="1000" b="0" i="0" u="none" strike="noStrike" kern="1200" cap="none" spc="0" normalizeH="0" baseline="0" noProof="0">
                          <a:ln>
                            <a:noFill/>
                          </a:ln>
                          <a:solidFill>
                            <a:prstClr val="black"/>
                          </a:solidFill>
                          <a:effectLst/>
                          <a:uLnTx/>
                          <a:uFillTx/>
                          <a:latin typeface="+mn-lt"/>
                          <a:ea typeface="+mn-ea"/>
                          <a:cs typeface="+mn-cs"/>
                        </a:rPr>
                        <a:t>
 THIS TIME AN EXAMPLE FOR THE GLAMOROUS SIDE OF SMOOTH INTENTION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https://scontent.xx.fbcdn.net/v/t51.12442-15/61587639_1022101487986117_3645695457964213099_n.jpg?_nc_cat=102&amp;_nc_oc=AQl-6PbFtI9NfMDkyN52XZRNHAGZLMn1kuENXeDm4EFKq7CytI96YdT0gX9WKvovIac&amp;_nc_ht=scontent.xx&amp;oh=a5569c09a7b68dbb8ce1125bf9d02202&amp;oe=5D79AB14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06/12/2019 10:39:04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24898365"/>
                  </a:ext>
                </a:extLst>
              </a:tr>
            </a:tbl>
          </a:graphicData>
        </a:graphic>
      </p:graphicFrame>
      <p:sp>
        <p:nvSpPr>
          <p:cNvPr id="4" name="Text Placeholder 3">
            <a:extLst>
              <a:ext uri="{FF2B5EF4-FFF2-40B4-BE49-F238E27FC236}">
                <a16:creationId xmlns:a16="http://schemas.microsoft.com/office/drawing/2014/main" id="{E8D6AFC2-8A5A-4245-8955-A2B57BF4E47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6372290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5A389-DDC6-4807-9783-C3838D31DDED}"/>
              </a:ext>
            </a:extLst>
          </p:cNvPr>
          <p:cNvSpPr>
            <a:spLocks noGrp="1"/>
          </p:cNvSpPr>
          <p:nvPr>
            <p:ph type="title"/>
          </p:nvPr>
        </p:nvSpPr>
        <p:spPr/>
        <p:txBody>
          <a:bodyPr/>
          <a:lstStyle/>
          <a:p>
            <a:r>
              <a:rPr lang="en-US"/>
              <a:t>Instagram Stories Table  | TrendSet - 13 of 18</a:t>
            </a:r>
          </a:p>
        </p:txBody>
      </p:sp>
      <p:graphicFrame>
        <p:nvGraphicFramePr>
          <p:cNvPr id="5" name="Table Placeholder 4">
            <a:extLst>
              <a:ext uri="{FF2B5EF4-FFF2-40B4-BE49-F238E27FC236}">
                <a16:creationId xmlns:a16="http://schemas.microsoft.com/office/drawing/2014/main" id="{B2E7C904-D26B-4F67-A0B4-C3B69B527201}"/>
              </a:ext>
            </a:extLst>
          </p:cNvPr>
          <p:cNvGraphicFramePr>
            <a:graphicFrameLocks noGrp="1"/>
          </p:cNvGraphicFramePr>
          <p:nvPr>
            <p:ph type="tbl" sz="quarter" idx="13"/>
            <p:extLst>
              <p:ext uri="{D42A27DB-BD31-4B8C-83A1-F6EECF244321}">
                <p14:modId xmlns:p14="http://schemas.microsoft.com/office/powerpoint/2010/main" val="240371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6620824"/>
                    </a:ext>
                  </a:extLst>
                </a:gridCol>
                <a:gridCol w="1316736">
                  <a:extLst>
                    <a:ext uri="{9D8B030D-6E8A-4147-A177-3AD203B41FA5}">
                      <a16:colId xmlns:a16="http://schemas.microsoft.com/office/drawing/2014/main" val="3971247374"/>
                    </a:ext>
                  </a:extLst>
                </a:gridCol>
                <a:gridCol w="658368">
                  <a:extLst>
                    <a:ext uri="{9D8B030D-6E8A-4147-A177-3AD203B41FA5}">
                      <a16:colId xmlns:a16="http://schemas.microsoft.com/office/drawing/2014/main" val="1296738521"/>
                    </a:ext>
                  </a:extLst>
                </a:gridCol>
                <a:gridCol w="658368">
                  <a:extLst>
                    <a:ext uri="{9D8B030D-6E8A-4147-A177-3AD203B41FA5}">
                      <a16:colId xmlns:a16="http://schemas.microsoft.com/office/drawing/2014/main" val="3190367905"/>
                    </a:ext>
                  </a:extLst>
                </a:gridCol>
                <a:gridCol w="658368">
                  <a:extLst>
                    <a:ext uri="{9D8B030D-6E8A-4147-A177-3AD203B41FA5}">
                      <a16:colId xmlns:a16="http://schemas.microsoft.com/office/drawing/2014/main" val="3822692817"/>
                    </a:ext>
                  </a:extLst>
                </a:gridCol>
                <a:gridCol w="658368">
                  <a:extLst>
                    <a:ext uri="{9D8B030D-6E8A-4147-A177-3AD203B41FA5}">
                      <a16:colId xmlns:a16="http://schemas.microsoft.com/office/drawing/2014/main" val="464390770"/>
                    </a:ext>
                  </a:extLst>
                </a:gridCol>
                <a:gridCol w="658368">
                  <a:extLst>
                    <a:ext uri="{9D8B030D-6E8A-4147-A177-3AD203B41FA5}">
                      <a16:colId xmlns:a16="http://schemas.microsoft.com/office/drawing/2014/main" val="4164683466"/>
                    </a:ext>
                  </a:extLst>
                </a:gridCol>
                <a:gridCol w="658368">
                  <a:extLst>
                    <a:ext uri="{9D8B030D-6E8A-4147-A177-3AD203B41FA5}">
                      <a16:colId xmlns:a16="http://schemas.microsoft.com/office/drawing/2014/main" val="3310862911"/>
                    </a:ext>
                  </a:extLst>
                </a:gridCol>
                <a:gridCol w="658368">
                  <a:extLst>
                    <a:ext uri="{9D8B030D-6E8A-4147-A177-3AD203B41FA5}">
                      <a16:colId xmlns:a16="http://schemas.microsoft.com/office/drawing/2014/main" val="936222166"/>
                    </a:ext>
                  </a:extLst>
                </a:gridCol>
                <a:gridCol w="658368">
                  <a:extLst>
                    <a:ext uri="{9D8B030D-6E8A-4147-A177-3AD203B41FA5}">
                      <a16:colId xmlns:a16="http://schemas.microsoft.com/office/drawing/2014/main" val="1909828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083668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- 2019-06-08 12:36:31 </a:t>
                      </a:r>
                      <a:r>
                        <a:rPr kumimoji="0" lang="en-US" sz="1000" b="0" i="0" u="none" strike="noStrike" kern="1200" cap="none" spc="0" normalizeH="0" baseline="0" noProof="0">
                          <a:ln>
                            <a:noFill/>
                          </a:ln>
                          <a:solidFill>
                            <a:prstClr val="black"/>
                          </a:solidFill>
                          <a:effectLst/>
                          <a:uLnTx/>
                          <a:uFillTx/>
                          <a:latin typeface="+mn-lt"/>
                          <a:ea typeface="+mn-ea"/>
                          <a:cs typeface="+mn-cs"/>
                        </a:rPr>
                        <a:t>
 Another great example for Trend Morif SMOOTH INTENTION!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https://scontent.xx.fbcdn.net/v/t51.12442-15/61959985_111039906822203_2657216258817170077_n.jpg?_nc_cat=108&amp;_nc_oc=AQkmFfAppKpXmnzu5eTTF2f44pGpM4p6qk5RXhyt8hidXE5CIe-zro-LrrBsYwGNlE4&amp;_nc_ht=scontent.xx&amp;oh=dfad9d7b7cd070f48eb81805d66e30fa&amp;oe=5D941268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06/09/2019 12:32:14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67400299"/>
                  </a:ext>
                </a:extLst>
              </a:tr>
            </a:tbl>
          </a:graphicData>
        </a:graphic>
      </p:graphicFrame>
      <p:sp>
        <p:nvSpPr>
          <p:cNvPr id="4" name="Text Placeholder 3">
            <a:extLst>
              <a:ext uri="{FF2B5EF4-FFF2-40B4-BE49-F238E27FC236}">
                <a16:creationId xmlns:a16="http://schemas.microsoft.com/office/drawing/2014/main" id="{6279F623-2B5B-479D-B3C5-2107AB63117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26858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C718B-F400-4A30-ADAD-3E5DDF3E9BC5}"/>
              </a:ext>
            </a:extLst>
          </p:cNvPr>
          <p:cNvSpPr>
            <a:spLocks noGrp="1"/>
          </p:cNvSpPr>
          <p:nvPr>
            <p:ph type="title"/>
          </p:nvPr>
        </p:nvSpPr>
        <p:spPr/>
        <p:txBody>
          <a:bodyPr/>
          <a:lstStyle/>
          <a:p>
            <a:r>
              <a:rPr lang="en-US"/>
              <a:t>Instagram Stories Table  | TrendSet - 14 of 18</a:t>
            </a:r>
          </a:p>
        </p:txBody>
      </p:sp>
      <p:graphicFrame>
        <p:nvGraphicFramePr>
          <p:cNvPr id="5" name="Table Placeholder 4">
            <a:extLst>
              <a:ext uri="{FF2B5EF4-FFF2-40B4-BE49-F238E27FC236}">
                <a16:creationId xmlns:a16="http://schemas.microsoft.com/office/drawing/2014/main" id="{06749576-9C63-48E6-BA71-5A1CBD3FC0F8}"/>
              </a:ext>
            </a:extLst>
          </p:cNvPr>
          <p:cNvGraphicFramePr>
            <a:graphicFrameLocks noGrp="1"/>
          </p:cNvGraphicFramePr>
          <p:nvPr>
            <p:ph type="tbl" sz="quarter" idx="13"/>
            <p:extLst>
              <p:ext uri="{D42A27DB-BD31-4B8C-83A1-F6EECF244321}">
                <p14:modId xmlns:p14="http://schemas.microsoft.com/office/powerpoint/2010/main" val="1811813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03209675"/>
                    </a:ext>
                  </a:extLst>
                </a:gridCol>
                <a:gridCol w="1316736">
                  <a:extLst>
                    <a:ext uri="{9D8B030D-6E8A-4147-A177-3AD203B41FA5}">
                      <a16:colId xmlns:a16="http://schemas.microsoft.com/office/drawing/2014/main" val="351690593"/>
                    </a:ext>
                  </a:extLst>
                </a:gridCol>
                <a:gridCol w="658368">
                  <a:extLst>
                    <a:ext uri="{9D8B030D-6E8A-4147-A177-3AD203B41FA5}">
                      <a16:colId xmlns:a16="http://schemas.microsoft.com/office/drawing/2014/main" val="1851480336"/>
                    </a:ext>
                  </a:extLst>
                </a:gridCol>
                <a:gridCol w="658368">
                  <a:extLst>
                    <a:ext uri="{9D8B030D-6E8A-4147-A177-3AD203B41FA5}">
                      <a16:colId xmlns:a16="http://schemas.microsoft.com/office/drawing/2014/main" val="3218297179"/>
                    </a:ext>
                  </a:extLst>
                </a:gridCol>
                <a:gridCol w="658368">
                  <a:extLst>
                    <a:ext uri="{9D8B030D-6E8A-4147-A177-3AD203B41FA5}">
                      <a16:colId xmlns:a16="http://schemas.microsoft.com/office/drawing/2014/main" val="2627480775"/>
                    </a:ext>
                  </a:extLst>
                </a:gridCol>
                <a:gridCol w="658368">
                  <a:extLst>
                    <a:ext uri="{9D8B030D-6E8A-4147-A177-3AD203B41FA5}">
                      <a16:colId xmlns:a16="http://schemas.microsoft.com/office/drawing/2014/main" val="260661517"/>
                    </a:ext>
                  </a:extLst>
                </a:gridCol>
                <a:gridCol w="658368">
                  <a:extLst>
                    <a:ext uri="{9D8B030D-6E8A-4147-A177-3AD203B41FA5}">
                      <a16:colId xmlns:a16="http://schemas.microsoft.com/office/drawing/2014/main" val="476115267"/>
                    </a:ext>
                  </a:extLst>
                </a:gridCol>
                <a:gridCol w="658368">
                  <a:extLst>
                    <a:ext uri="{9D8B030D-6E8A-4147-A177-3AD203B41FA5}">
                      <a16:colId xmlns:a16="http://schemas.microsoft.com/office/drawing/2014/main" val="1862746071"/>
                    </a:ext>
                  </a:extLst>
                </a:gridCol>
                <a:gridCol w="658368">
                  <a:extLst>
                    <a:ext uri="{9D8B030D-6E8A-4147-A177-3AD203B41FA5}">
                      <a16:colId xmlns:a16="http://schemas.microsoft.com/office/drawing/2014/main" val="2108650262"/>
                    </a:ext>
                  </a:extLst>
                </a:gridCol>
                <a:gridCol w="658368">
                  <a:extLst>
                    <a:ext uri="{9D8B030D-6E8A-4147-A177-3AD203B41FA5}">
                      <a16:colId xmlns:a16="http://schemas.microsoft.com/office/drawing/2014/main" val="1136303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9751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- 2019-06-07 15:41:43 </a:t>
                      </a:r>
                      <a:r>
                        <a:rPr kumimoji="0" lang="en-US" sz="1000" b="0" i="0" u="none" strike="noStrike" kern="1200" cap="none" spc="0" normalizeH="0" baseline="0" noProof="0">
                          <a:ln>
                            <a:noFill/>
                          </a:ln>
                          <a:solidFill>
                            <a:prstClr val="black"/>
                          </a:solidFill>
                          <a:effectLst/>
                          <a:uLnTx/>
                          <a:uFillTx/>
                          <a:latin typeface="+mn-lt"/>
                          <a:ea typeface="+mn-ea"/>
                          <a:cs typeface="+mn-cs"/>
                        </a:rPr>
                        <a:t>
 #trendinteriors #interiors #inspiration #lifestyle #trendsetmünchen #trendscout #journal  The TrendSet Journal of the #trendsetsummer2019 is printed and is going to be sent to you in around a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https://scontent.xx.fbcdn.net/v/t51.12442-15/62014912_2509081835808882_1909178726981457379_n.jpg?_nc_cat=103&amp;_nc_oc=AQmAqdnVb1mZ1lTtKSFW_3ehqA9FZZ1vYKa0AXVa4nWw-HPcjJTiKqEI74MDMV2T5bw&amp;_nc_ht=scontent.xx&amp;oh=473468ca04d5a3f6ab8a7a7c4484c8f5&amp;oe=5D8F713E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06/08/2019 15:30:29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2541839"/>
                  </a:ext>
                </a:extLst>
              </a:tr>
            </a:tbl>
          </a:graphicData>
        </a:graphic>
      </p:graphicFrame>
      <p:sp>
        <p:nvSpPr>
          <p:cNvPr id="4" name="Text Placeholder 3">
            <a:extLst>
              <a:ext uri="{FF2B5EF4-FFF2-40B4-BE49-F238E27FC236}">
                <a16:creationId xmlns:a16="http://schemas.microsoft.com/office/drawing/2014/main" id="{4B604639-C7CD-439F-B23B-85A6269CBD5D}"/>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2585447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CF39A-4A59-4C7C-A7CF-125B01975F74}"/>
              </a:ext>
            </a:extLst>
          </p:cNvPr>
          <p:cNvSpPr>
            <a:spLocks noGrp="1"/>
          </p:cNvSpPr>
          <p:nvPr>
            <p:ph type="title"/>
          </p:nvPr>
        </p:nvSpPr>
        <p:spPr/>
        <p:txBody>
          <a:bodyPr/>
          <a:lstStyle/>
          <a:p>
            <a:r>
              <a:rPr lang="en-US"/>
              <a:t>Instagram Stories Table  | TrendSet - 15 of 18</a:t>
            </a:r>
          </a:p>
        </p:txBody>
      </p:sp>
      <p:graphicFrame>
        <p:nvGraphicFramePr>
          <p:cNvPr id="5" name="Table Placeholder 4">
            <a:extLst>
              <a:ext uri="{FF2B5EF4-FFF2-40B4-BE49-F238E27FC236}">
                <a16:creationId xmlns:a16="http://schemas.microsoft.com/office/drawing/2014/main" id="{22EA19AD-F59D-484F-A018-151C2EF419B6}"/>
              </a:ext>
            </a:extLst>
          </p:cNvPr>
          <p:cNvGraphicFramePr>
            <a:graphicFrameLocks noGrp="1"/>
          </p:cNvGraphicFramePr>
          <p:nvPr>
            <p:ph type="tbl" sz="quarter" idx="13"/>
            <p:extLst>
              <p:ext uri="{D42A27DB-BD31-4B8C-83A1-F6EECF244321}">
                <p14:modId xmlns:p14="http://schemas.microsoft.com/office/powerpoint/2010/main" val="449709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02610070"/>
                    </a:ext>
                  </a:extLst>
                </a:gridCol>
                <a:gridCol w="1316736">
                  <a:extLst>
                    <a:ext uri="{9D8B030D-6E8A-4147-A177-3AD203B41FA5}">
                      <a16:colId xmlns:a16="http://schemas.microsoft.com/office/drawing/2014/main" val="4114197248"/>
                    </a:ext>
                  </a:extLst>
                </a:gridCol>
                <a:gridCol w="658368">
                  <a:extLst>
                    <a:ext uri="{9D8B030D-6E8A-4147-A177-3AD203B41FA5}">
                      <a16:colId xmlns:a16="http://schemas.microsoft.com/office/drawing/2014/main" val="370708395"/>
                    </a:ext>
                  </a:extLst>
                </a:gridCol>
                <a:gridCol w="658368">
                  <a:extLst>
                    <a:ext uri="{9D8B030D-6E8A-4147-A177-3AD203B41FA5}">
                      <a16:colId xmlns:a16="http://schemas.microsoft.com/office/drawing/2014/main" val="3763646584"/>
                    </a:ext>
                  </a:extLst>
                </a:gridCol>
                <a:gridCol w="658368">
                  <a:extLst>
                    <a:ext uri="{9D8B030D-6E8A-4147-A177-3AD203B41FA5}">
                      <a16:colId xmlns:a16="http://schemas.microsoft.com/office/drawing/2014/main" val="1686400002"/>
                    </a:ext>
                  </a:extLst>
                </a:gridCol>
                <a:gridCol w="658368">
                  <a:extLst>
                    <a:ext uri="{9D8B030D-6E8A-4147-A177-3AD203B41FA5}">
                      <a16:colId xmlns:a16="http://schemas.microsoft.com/office/drawing/2014/main" val="2068303862"/>
                    </a:ext>
                  </a:extLst>
                </a:gridCol>
                <a:gridCol w="658368">
                  <a:extLst>
                    <a:ext uri="{9D8B030D-6E8A-4147-A177-3AD203B41FA5}">
                      <a16:colId xmlns:a16="http://schemas.microsoft.com/office/drawing/2014/main" val="4028973132"/>
                    </a:ext>
                  </a:extLst>
                </a:gridCol>
                <a:gridCol w="658368">
                  <a:extLst>
                    <a:ext uri="{9D8B030D-6E8A-4147-A177-3AD203B41FA5}">
                      <a16:colId xmlns:a16="http://schemas.microsoft.com/office/drawing/2014/main" val="2090567624"/>
                    </a:ext>
                  </a:extLst>
                </a:gridCol>
                <a:gridCol w="658368">
                  <a:extLst>
                    <a:ext uri="{9D8B030D-6E8A-4147-A177-3AD203B41FA5}">
                      <a16:colId xmlns:a16="http://schemas.microsoft.com/office/drawing/2014/main" val="439917715"/>
                    </a:ext>
                  </a:extLst>
                </a:gridCol>
                <a:gridCol w="658368">
                  <a:extLst>
                    <a:ext uri="{9D8B030D-6E8A-4147-A177-3AD203B41FA5}">
                      <a16:colId xmlns:a16="http://schemas.microsoft.com/office/drawing/2014/main" val="239131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674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- 2019-06-06 22:34:34 </a:t>
                      </a:r>
                      <a:r>
                        <a:rPr kumimoji="0" lang="en-US" sz="1000" b="0" i="0" u="none" strike="noStrike" kern="1200" cap="none" spc="0" normalizeH="0" baseline="0" noProof="0">
                          <a:ln>
                            <a:noFill/>
                          </a:ln>
                          <a:solidFill>
                            <a:prstClr val="black"/>
                          </a:solidFill>
                          <a:effectLst/>
                          <a:uLnTx/>
                          <a:uFillTx/>
                          <a:latin typeface="+mn-lt"/>
                          <a:ea typeface="+mn-ea"/>
                          <a:cs typeface="+mn-cs"/>
                        </a:rPr>
                        <a:t>
 IT‘S TIME TO INTRODUCE OUR TREND MOTIVES WITH &amp; THROUGH PHOTOS... HERE‘S THE 1ST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https://scontent.xx.fbcdn.net/v/t51.12442-15/61835293_597919263950719_4382379563242707528_n.jpg?_nc_cat=108&amp;_nc_oc=AQkuPIeSp0jlKhqTeo3iDFzXh1_Am_T5OnTqIm7T25E350zdRg65wGPH0vqmbZrFbqE&amp;_nc_ht=scontent.xx&amp;oh=9758afc339a6645e956ae00dc8877da2&amp;oe=5D80011F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22:32:10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35284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- 2019-06-04 18:39:32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https://scontent.xx.fbcdn.net/v/t51.12442-15/60774881_168594794163369_591308039912226369_n.jpg?_nc_cat=101&amp;_nc_ht=scontent.xx&amp;oh=8766b5a25b53182d1c7c1756de8ffbf9&amp;oe=5D86A4D4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18:32:03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05463223"/>
                  </a:ext>
                </a:extLst>
              </a:tr>
            </a:tbl>
          </a:graphicData>
        </a:graphic>
      </p:graphicFrame>
      <p:sp>
        <p:nvSpPr>
          <p:cNvPr id="4" name="Text Placeholder 3">
            <a:extLst>
              <a:ext uri="{FF2B5EF4-FFF2-40B4-BE49-F238E27FC236}">
                <a16:creationId xmlns:a16="http://schemas.microsoft.com/office/drawing/2014/main" id="{97ABAA2F-771C-4B52-99D9-10DECD575E4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855701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50817-248E-433C-B20B-BFF542501544}"/>
              </a:ext>
            </a:extLst>
          </p:cNvPr>
          <p:cNvSpPr>
            <a:spLocks noGrp="1"/>
          </p:cNvSpPr>
          <p:nvPr>
            <p:ph type="title"/>
          </p:nvPr>
        </p:nvSpPr>
        <p:spPr/>
        <p:txBody>
          <a:bodyPr/>
          <a:lstStyle/>
          <a:p>
            <a:r>
              <a:rPr lang="en-US"/>
              <a:t>Instagram Stories Table  | TrendSet - 16 of 18</a:t>
            </a:r>
          </a:p>
        </p:txBody>
      </p:sp>
      <p:graphicFrame>
        <p:nvGraphicFramePr>
          <p:cNvPr id="5" name="Table Placeholder 4">
            <a:extLst>
              <a:ext uri="{FF2B5EF4-FFF2-40B4-BE49-F238E27FC236}">
                <a16:creationId xmlns:a16="http://schemas.microsoft.com/office/drawing/2014/main" id="{2B132D05-0F14-4E70-BFCE-4407AC316C56}"/>
              </a:ext>
            </a:extLst>
          </p:cNvPr>
          <p:cNvGraphicFramePr>
            <a:graphicFrameLocks noGrp="1"/>
          </p:cNvGraphicFramePr>
          <p:nvPr>
            <p:ph type="tbl" sz="quarter" idx="13"/>
            <p:extLst>
              <p:ext uri="{D42A27DB-BD31-4B8C-83A1-F6EECF244321}">
                <p14:modId xmlns:p14="http://schemas.microsoft.com/office/powerpoint/2010/main" val="2712200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57385939"/>
                    </a:ext>
                  </a:extLst>
                </a:gridCol>
                <a:gridCol w="1316736">
                  <a:extLst>
                    <a:ext uri="{9D8B030D-6E8A-4147-A177-3AD203B41FA5}">
                      <a16:colId xmlns:a16="http://schemas.microsoft.com/office/drawing/2014/main" val="3440390193"/>
                    </a:ext>
                  </a:extLst>
                </a:gridCol>
                <a:gridCol w="658368">
                  <a:extLst>
                    <a:ext uri="{9D8B030D-6E8A-4147-A177-3AD203B41FA5}">
                      <a16:colId xmlns:a16="http://schemas.microsoft.com/office/drawing/2014/main" val="3844825949"/>
                    </a:ext>
                  </a:extLst>
                </a:gridCol>
                <a:gridCol w="658368">
                  <a:extLst>
                    <a:ext uri="{9D8B030D-6E8A-4147-A177-3AD203B41FA5}">
                      <a16:colId xmlns:a16="http://schemas.microsoft.com/office/drawing/2014/main" val="327180849"/>
                    </a:ext>
                  </a:extLst>
                </a:gridCol>
                <a:gridCol w="658368">
                  <a:extLst>
                    <a:ext uri="{9D8B030D-6E8A-4147-A177-3AD203B41FA5}">
                      <a16:colId xmlns:a16="http://schemas.microsoft.com/office/drawing/2014/main" val="1247194551"/>
                    </a:ext>
                  </a:extLst>
                </a:gridCol>
                <a:gridCol w="658368">
                  <a:extLst>
                    <a:ext uri="{9D8B030D-6E8A-4147-A177-3AD203B41FA5}">
                      <a16:colId xmlns:a16="http://schemas.microsoft.com/office/drawing/2014/main" val="2358737902"/>
                    </a:ext>
                  </a:extLst>
                </a:gridCol>
                <a:gridCol w="658368">
                  <a:extLst>
                    <a:ext uri="{9D8B030D-6E8A-4147-A177-3AD203B41FA5}">
                      <a16:colId xmlns:a16="http://schemas.microsoft.com/office/drawing/2014/main" val="2294359939"/>
                    </a:ext>
                  </a:extLst>
                </a:gridCol>
                <a:gridCol w="658368">
                  <a:extLst>
                    <a:ext uri="{9D8B030D-6E8A-4147-A177-3AD203B41FA5}">
                      <a16:colId xmlns:a16="http://schemas.microsoft.com/office/drawing/2014/main" val="2592655507"/>
                    </a:ext>
                  </a:extLst>
                </a:gridCol>
                <a:gridCol w="658368">
                  <a:extLst>
                    <a:ext uri="{9D8B030D-6E8A-4147-A177-3AD203B41FA5}">
                      <a16:colId xmlns:a16="http://schemas.microsoft.com/office/drawing/2014/main" val="1872433995"/>
                    </a:ext>
                  </a:extLst>
                </a:gridCol>
                <a:gridCol w="658368">
                  <a:extLst>
                    <a:ext uri="{9D8B030D-6E8A-4147-A177-3AD203B41FA5}">
                      <a16:colId xmlns:a16="http://schemas.microsoft.com/office/drawing/2014/main" val="3740225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3106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- 2019-05-15 18:11:50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https://scontent.xx.fbcdn.net/v/t51.12442-15/60878034_1123194117868968_105817991052542142_n.jpg?_nc_cat=111&amp;_nc_ht=scontent.xx&amp;oh=e43a4d95f9155fd0110425f65347c006&amp;oe=5D5671B0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18:00:27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6732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- 2019-05-15 18:06:58 </a:t>
                      </a:r>
                      <a:r>
                        <a:rPr kumimoji="0" lang="en-US" sz="1000" b="0" i="0" u="none" strike="noStrike" kern="1200" cap="none" spc="0" normalizeH="0" baseline="0" noProof="0">
                          <a:ln>
                            <a:noFill/>
                          </a:ln>
                          <a:solidFill>
                            <a:prstClr val="black"/>
                          </a:solidFill>
                          <a:effectLst/>
                          <a:uLnTx/>
                          <a:uFillTx/>
                          <a:latin typeface="+mn-lt"/>
                          <a:ea typeface="+mn-ea"/>
                          <a:cs typeface="+mn-cs"/>
                        </a:rPr>
                        <a:t>
 The third Trend Motif of TrendSet Summer 2019 is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https://scontent.xx.fbcdn.net/v/t51.12442-15/58858156_1993818184062125_891890950406744006_n.jpg?_nc_cat=107&amp;_nc_ht=scontent.xx&amp;oh=8eb81b3d67f63da2632109b5b141c4f6&amp;oe=5D667AB0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18:00:27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26841342"/>
                  </a:ext>
                </a:extLst>
              </a:tr>
            </a:tbl>
          </a:graphicData>
        </a:graphic>
      </p:graphicFrame>
      <p:sp>
        <p:nvSpPr>
          <p:cNvPr id="4" name="Text Placeholder 3">
            <a:extLst>
              <a:ext uri="{FF2B5EF4-FFF2-40B4-BE49-F238E27FC236}">
                <a16:creationId xmlns:a16="http://schemas.microsoft.com/office/drawing/2014/main" id="{C24D2F0F-A53A-4283-AAB7-0DF8EF08529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867701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96444-9F6E-43E5-A2FE-074898F47650}"/>
              </a:ext>
            </a:extLst>
          </p:cNvPr>
          <p:cNvSpPr>
            <a:spLocks noGrp="1"/>
          </p:cNvSpPr>
          <p:nvPr>
            <p:ph type="title"/>
          </p:nvPr>
        </p:nvSpPr>
        <p:spPr/>
        <p:txBody>
          <a:bodyPr/>
          <a:lstStyle/>
          <a:p>
            <a:r>
              <a:rPr lang="en-US"/>
              <a:t>Instagram Stories Table  | TrendSet - 17 of 18</a:t>
            </a:r>
          </a:p>
        </p:txBody>
      </p:sp>
      <p:graphicFrame>
        <p:nvGraphicFramePr>
          <p:cNvPr id="5" name="Table Placeholder 4">
            <a:extLst>
              <a:ext uri="{FF2B5EF4-FFF2-40B4-BE49-F238E27FC236}">
                <a16:creationId xmlns:a16="http://schemas.microsoft.com/office/drawing/2014/main" id="{373C6378-569D-426D-860D-F2B9F6257C57}"/>
              </a:ext>
            </a:extLst>
          </p:cNvPr>
          <p:cNvGraphicFramePr>
            <a:graphicFrameLocks noGrp="1"/>
          </p:cNvGraphicFramePr>
          <p:nvPr>
            <p:ph type="tbl" sz="quarter" idx="13"/>
            <p:extLst>
              <p:ext uri="{D42A27DB-BD31-4B8C-83A1-F6EECF244321}">
                <p14:modId xmlns:p14="http://schemas.microsoft.com/office/powerpoint/2010/main" val="395956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22543"/>
                    </a:ext>
                  </a:extLst>
                </a:gridCol>
                <a:gridCol w="1316736">
                  <a:extLst>
                    <a:ext uri="{9D8B030D-6E8A-4147-A177-3AD203B41FA5}">
                      <a16:colId xmlns:a16="http://schemas.microsoft.com/office/drawing/2014/main" val="3029167616"/>
                    </a:ext>
                  </a:extLst>
                </a:gridCol>
                <a:gridCol w="658368">
                  <a:extLst>
                    <a:ext uri="{9D8B030D-6E8A-4147-A177-3AD203B41FA5}">
                      <a16:colId xmlns:a16="http://schemas.microsoft.com/office/drawing/2014/main" val="4267207692"/>
                    </a:ext>
                  </a:extLst>
                </a:gridCol>
                <a:gridCol w="658368">
                  <a:extLst>
                    <a:ext uri="{9D8B030D-6E8A-4147-A177-3AD203B41FA5}">
                      <a16:colId xmlns:a16="http://schemas.microsoft.com/office/drawing/2014/main" val="1004126490"/>
                    </a:ext>
                  </a:extLst>
                </a:gridCol>
                <a:gridCol w="658368">
                  <a:extLst>
                    <a:ext uri="{9D8B030D-6E8A-4147-A177-3AD203B41FA5}">
                      <a16:colId xmlns:a16="http://schemas.microsoft.com/office/drawing/2014/main" val="408300619"/>
                    </a:ext>
                  </a:extLst>
                </a:gridCol>
                <a:gridCol w="658368">
                  <a:extLst>
                    <a:ext uri="{9D8B030D-6E8A-4147-A177-3AD203B41FA5}">
                      <a16:colId xmlns:a16="http://schemas.microsoft.com/office/drawing/2014/main" val="717707761"/>
                    </a:ext>
                  </a:extLst>
                </a:gridCol>
                <a:gridCol w="658368">
                  <a:extLst>
                    <a:ext uri="{9D8B030D-6E8A-4147-A177-3AD203B41FA5}">
                      <a16:colId xmlns:a16="http://schemas.microsoft.com/office/drawing/2014/main" val="3496118026"/>
                    </a:ext>
                  </a:extLst>
                </a:gridCol>
                <a:gridCol w="658368">
                  <a:extLst>
                    <a:ext uri="{9D8B030D-6E8A-4147-A177-3AD203B41FA5}">
                      <a16:colId xmlns:a16="http://schemas.microsoft.com/office/drawing/2014/main" val="2991345833"/>
                    </a:ext>
                  </a:extLst>
                </a:gridCol>
                <a:gridCol w="658368">
                  <a:extLst>
                    <a:ext uri="{9D8B030D-6E8A-4147-A177-3AD203B41FA5}">
                      <a16:colId xmlns:a16="http://schemas.microsoft.com/office/drawing/2014/main" val="3616948967"/>
                    </a:ext>
                  </a:extLst>
                </a:gridCol>
                <a:gridCol w="658368">
                  <a:extLst>
                    <a:ext uri="{9D8B030D-6E8A-4147-A177-3AD203B41FA5}">
                      <a16:colId xmlns:a16="http://schemas.microsoft.com/office/drawing/2014/main" val="4032780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14296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- 2019-05-06 11:59:53 </a:t>
                      </a:r>
                      <a:r>
                        <a:rPr kumimoji="0" lang="en-US" sz="1000" b="0" i="0" u="none" strike="noStrike" kern="1200" cap="none" spc="0" normalizeH="0" baseline="0" noProof="0">
                          <a:ln>
                            <a:noFill/>
                          </a:ln>
                          <a:solidFill>
                            <a:prstClr val="black"/>
                          </a:solidFill>
                          <a:effectLst/>
                          <a:uLnTx/>
                          <a:uFillTx/>
                          <a:latin typeface="+mn-lt"/>
                          <a:ea typeface="+mn-ea"/>
                          <a:cs typeface="+mn-cs"/>
                        </a:rPr>
                        <a:t>
 2nd Trend Motif 
of the TrendSet 
Summer 2019! 🥳 Tap‘n‘Read!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https://scontent.xx.fbcdn.net/v/t51.12442-15/56721731_2706649036018211_5479675800526181654_n.jpg?_nc_cat=101&amp;_nc_ht=scontent.xx&amp;oh=72cfae4caeaa4c13a04d81821ce3de64&amp;oe=5D689668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11:30:27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232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- 2019-04-29 11:04:53 </a:t>
                      </a:r>
                      <a:r>
                        <a:rPr kumimoji="0" lang="en-US" sz="1000" b="0" i="0" u="none" strike="noStrike" kern="1200" cap="none" spc="0" normalizeH="0" baseline="0" noProof="0">
                          <a:ln>
                            <a:noFill/>
                          </a:ln>
                          <a:solidFill>
                            <a:prstClr val="black"/>
                          </a:solidFill>
                          <a:effectLst/>
                          <a:uLnTx/>
                          <a:uFillTx/>
                          <a:latin typeface="+mn-lt"/>
                          <a:ea typeface="+mn-ea"/>
                          <a:cs typeface="+mn-cs"/>
                        </a:rPr>
                        <a:t>
 1st trend motif of the trends of a/w 2019.20 is online! 😯 Tap and read!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https://scontent.xx.fbcdn.net/v/t51.12442-15/57044401_303942133840719_7952497621501175830_n.jpg?_nc_cat=100&amp;_nc_ht=scontent.xx&amp;oh=8ebaea314ed5655df4e3787c9a6e17c6&amp;oe=5D38997D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10:37:32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128426781"/>
                  </a:ext>
                </a:extLst>
              </a:tr>
            </a:tbl>
          </a:graphicData>
        </a:graphic>
      </p:graphicFrame>
      <p:sp>
        <p:nvSpPr>
          <p:cNvPr id="4" name="Text Placeholder 3">
            <a:extLst>
              <a:ext uri="{FF2B5EF4-FFF2-40B4-BE49-F238E27FC236}">
                <a16:creationId xmlns:a16="http://schemas.microsoft.com/office/drawing/2014/main" id="{13C5612C-0A4F-49E8-935F-2E967710A25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099086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36D73-EC44-40E4-8878-AEA1EB984E85}"/>
              </a:ext>
            </a:extLst>
          </p:cNvPr>
          <p:cNvSpPr>
            <a:spLocks noGrp="1"/>
          </p:cNvSpPr>
          <p:nvPr>
            <p:ph type="title"/>
          </p:nvPr>
        </p:nvSpPr>
        <p:spPr/>
        <p:txBody>
          <a:bodyPr/>
          <a:lstStyle/>
          <a:p>
            <a:r>
              <a:rPr lang="en-US"/>
              <a:t>Instagram Stories Table  | TrendSet - 18 of 18</a:t>
            </a:r>
          </a:p>
        </p:txBody>
      </p:sp>
      <p:graphicFrame>
        <p:nvGraphicFramePr>
          <p:cNvPr id="5" name="Table Placeholder 4">
            <a:extLst>
              <a:ext uri="{FF2B5EF4-FFF2-40B4-BE49-F238E27FC236}">
                <a16:creationId xmlns:a16="http://schemas.microsoft.com/office/drawing/2014/main" id="{41FE2AC1-4BF0-4FF2-A40D-2CC52ADEDD63}"/>
              </a:ext>
            </a:extLst>
          </p:cNvPr>
          <p:cNvGraphicFramePr>
            <a:graphicFrameLocks noGrp="1"/>
          </p:cNvGraphicFramePr>
          <p:nvPr>
            <p:ph type="tbl" sz="quarter" idx="13"/>
            <p:extLst>
              <p:ext uri="{D42A27DB-BD31-4B8C-83A1-F6EECF244321}">
                <p14:modId xmlns:p14="http://schemas.microsoft.com/office/powerpoint/2010/main" val="318013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41370854"/>
                    </a:ext>
                  </a:extLst>
                </a:gridCol>
                <a:gridCol w="1316736">
                  <a:extLst>
                    <a:ext uri="{9D8B030D-6E8A-4147-A177-3AD203B41FA5}">
                      <a16:colId xmlns:a16="http://schemas.microsoft.com/office/drawing/2014/main" val="2387485967"/>
                    </a:ext>
                  </a:extLst>
                </a:gridCol>
                <a:gridCol w="658368">
                  <a:extLst>
                    <a:ext uri="{9D8B030D-6E8A-4147-A177-3AD203B41FA5}">
                      <a16:colId xmlns:a16="http://schemas.microsoft.com/office/drawing/2014/main" val="793866607"/>
                    </a:ext>
                  </a:extLst>
                </a:gridCol>
                <a:gridCol w="658368">
                  <a:extLst>
                    <a:ext uri="{9D8B030D-6E8A-4147-A177-3AD203B41FA5}">
                      <a16:colId xmlns:a16="http://schemas.microsoft.com/office/drawing/2014/main" val="2545371319"/>
                    </a:ext>
                  </a:extLst>
                </a:gridCol>
                <a:gridCol w="658368">
                  <a:extLst>
                    <a:ext uri="{9D8B030D-6E8A-4147-A177-3AD203B41FA5}">
                      <a16:colId xmlns:a16="http://schemas.microsoft.com/office/drawing/2014/main" val="3125096942"/>
                    </a:ext>
                  </a:extLst>
                </a:gridCol>
                <a:gridCol w="658368">
                  <a:extLst>
                    <a:ext uri="{9D8B030D-6E8A-4147-A177-3AD203B41FA5}">
                      <a16:colId xmlns:a16="http://schemas.microsoft.com/office/drawing/2014/main" val="901977201"/>
                    </a:ext>
                  </a:extLst>
                </a:gridCol>
                <a:gridCol w="658368">
                  <a:extLst>
                    <a:ext uri="{9D8B030D-6E8A-4147-A177-3AD203B41FA5}">
                      <a16:colId xmlns:a16="http://schemas.microsoft.com/office/drawing/2014/main" val="1484473009"/>
                    </a:ext>
                  </a:extLst>
                </a:gridCol>
                <a:gridCol w="658368">
                  <a:extLst>
                    <a:ext uri="{9D8B030D-6E8A-4147-A177-3AD203B41FA5}">
                      <a16:colId xmlns:a16="http://schemas.microsoft.com/office/drawing/2014/main" val="1692644141"/>
                    </a:ext>
                  </a:extLst>
                </a:gridCol>
                <a:gridCol w="658368">
                  <a:extLst>
                    <a:ext uri="{9D8B030D-6E8A-4147-A177-3AD203B41FA5}">
                      <a16:colId xmlns:a16="http://schemas.microsoft.com/office/drawing/2014/main" val="2574740720"/>
                    </a:ext>
                  </a:extLst>
                </a:gridCol>
                <a:gridCol w="658368">
                  <a:extLst>
                    <a:ext uri="{9D8B030D-6E8A-4147-A177-3AD203B41FA5}">
                      <a16:colId xmlns:a16="http://schemas.microsoft.com/office/drawing/2014/main" val="3136136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0790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- 2019-04-12 17:44:52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https://scontent.xx.fbcdn.net/v/t51.12442-15/56664983_890540671283875_1992047665635372906_n.jpg?_nc_cat=106&amp;_nc_ht=scontent.xx&amp;oh=bf34cbdc7d35c37a40444a2f8ec78aeb&amp;oe=5D4CAE03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04/13/2019 17:30:21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65327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- 2019-04-09 15:36:33 </a:t>
                      </a:r>
                      <a:r>
                        <a:rPr kumimoji="0" lang="en-US" sz="1000" b="0" i="0" u="none" strike="noStrike" kern="1200" cap="none" spc="0" normalizeH="0" baseline="0" noProof="0">
                          <a:ln>
                            <a:noFill/>
                          </a:ln>
                          <a:solidFill>
                            <a:prstClr val="black"/>
                          </a:solidFill>
                          <a:effectLst/>
                          <a:uLnTx/>
                          <a:uFillTx/>
                          <a:latin typeface="+mn-lt"/>
                          <a:ea typeface="+mn-ea"/>
                          <a:cs typeface="+mn-cs"/>
                        </a:rPr>
                        <a:t>
 Order your stand equipment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https://scontent.xx.fbcdn.net/v/t51.12442-15/55942426_2254006554927304_7838780992821043099_n.jpg?_nc_cat=103&amp;_nc_ht=scontent.xx&amp;oh=091f9fa7b2f595c77667c1482e0bbd1b&amp;oe=5D4E9AE7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04/10/2019 15:30:23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90125734"/>
                  </a:ext>
                </a:extLst>
              </a:tr>
            </a:tbl>
          </a:graphicData>
        </a:graphic>
      </p:graphicFrame>
      <p:sp>
        <p:nvSpPr>
          <p:cNvPr id="4" name="Text Placeholder 3">
            <a:extLst>
              <a:ext uri="{FF2B5EF4-FFF2-40B4-BE49-F238E27FC236}">
                <a16:creationId xmlns:a16="http://schemas.microsoft.com/office/drawing/2014/main" id="{684AC004-751E-431E-B36C-1D061E3ED791}"/>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1108460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6AE1D-9E35-4419-8689-8C6BE5904899}"/>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E5839C62-64F9-450C-9A32-D663D838E42F}"/>
              </a:ext>
            </a:extLst>
          </p:cNvPr>
          <p:cNvGraphicFramePr>
            <a:graphicFrameLocks noGrp="1"/>
          </p:cNvGraphicFramePr>
          <p:nvPr>
            <p:ph type="tbl" sz="quarter" idx="13"/>
            <p:extLst>
              <p:ext uri="{D42A27DB-BD31-4B8C-83A1-F6EECF244321}">
                <p14:modId xmlns:p14="http://schemas.microsoft.com/office/powerpoint/2010/main" val="2963298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72493851"/>
                    </a:ext>
                  </a:extLst>
                </a:gridCol>
                <a:gridCol w="707746">
                  <a:extLst>
                    <a:ext uri="{9D8B030D-6E8A-4147-A177-3AD203B41FA5}">
                      <a16:colId xmlns:a16="http://schemas.microsoft.com/office/drawing/2014/main" val="649137621"/>
                    </a:ext>
                  </a:extLst>
                </a:gridCol>
                <a:gridCol w="707746">
                  <a:extLst>
                    <a:ext uri="{9D8B030D-6E8A-4147-A177-3AD203B41FA5}">
                      <a16:colId xmlns:a16="http://schemas.microsoft.com/office/drawing/2014/main" val="943742719"/>
                    </a:ext>
                  </a:extLst>
                </a:gridCol>
                <a:gridCol w="353873">
                  <a:extLst>
                    <a:ext uri="{9D8B030D-6E8A-4147-A177-3AD203B41FA5}">
                      <a16:colId xmlns:a16="http://schemas.microsoft.com/office/drawing/2014/main" val="7912171"/>
                    </a:ext>
                  </a:extLst>
                </a:gridCol>
                <a:gridCol w="353873">
                  <a:extLst>
                    <a:ext uri="{9D8B030D-6E8A-4147-A177-3AD203B41FA5}">
                      <a16:colId xmlns:a16="http://schemas.microsoft.com/office/drawing/2014/main" val="1233783966"/>
                    </a:ext>
                  </a:extLst>
                </a:gridCol>
                <a:gridCol w="707746">
                  <a:extLst>
                    <a:ext uri="{9D8B030D-6E8A-4147-A177-3AD203B41FA5}">
                      <a16:colId xmlns:a16="http://schemas.microsoft.com/office/drawing/2014/main" val="1893127235"/>
                    </a:ext>
                  </a:extLst>
                </a:gridCol>
                <a:gridCol w="707746">
                  <a:extLst>
                    <a:ext uri="{9D8B030D-6E8A-4147-A177-3AD203B41FA5}">
                      <a16:colId xmlns:a16="http://schemas.microsoft.com/office/drawing/2014/main" val="3692134405"/>
                    </a:ext>
                  </a:extLst>
                </a:gridCol>
                <a:gridCol w="707746">
                  <a:extLst>
                    <a:ext uri="{9D8B030D-6E8A-4147-A177-3AD203B41FA5}">
                      <a16:colId xmlns:a16="http://schemas.microsoft.com/office/drawing/2014/main" val="4128469717"/>
                    </a:ext>
                  </a:extLst>
                </a:gridCol>
                <a:gridCol w="707746">
                  <a:extLst>
                    <a:ext uri="{9D8B030D-6E8A-4147-A177-3AD203B41FA5}">
                      <a16:colId xmlns:a16="http://schemas.microsoft.com/office/drawing/2014/main" val="1119943910"/>
                    </a:ext>
                  </a:extLst>
                </a:gridCol>
                <a:gridCol w="707746">
                  <a:extLst>
                    <a:ext uri="{9D8B030D-6E8A-4147-A177-3AD203B41FA5}">
                      <a16:colId xmlns:a16="http://schemas.microsoft.com/office/drawing/2014/main" val="556096307"/>
                    </a:ext>
                  </a:extLst>
                </a:gridCol>
                <a:gridCol w="707746">
                  <a:extLst>
                    <a:ext uri="{9D8B030D-6E8A-4147-A177-3AD203B41FA5}">
                      <a16:colId xmlns:a16="http://schemas.microsoft.com/office/drawing/2014/main" val="2657775442"/>
                    </a:ext>
                  </a:extLst>
                </a:gridCol>
                <a:gridCol w="707746">
                  <a:extLst>
                    <a:ext uri="{9D8B030D-6E8A-4147-A177-3AD203B41FA5}">
                      <a16:colId xmlns:a16="http://schemas.microsoft.com/office/drawing/2014/main" val="365083411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82211598"/>
                  </a:ext>
                </a:extLst>
              </a:tr>
              <a:tr h="370840">
                <a:tc>
                  <a:txBody>
                    <a:bodyPr/>
                    <a:lstStyle/>
                    <a:p>
                      <a:r>
                        <a:rPr lang="en-US" sz="1000"/>
                        <a:t>trendset.muenchen</a:t>
                      </a:r>
                    </a:p>
                  </a:txBody>
                  <a:tcPr/>
                </a:tc>
                <a:tc>
                  <a:txBody>
                    <a:bodyPr/>
                    <a:lstStyle/>
                    <a:p>
                      <a:r>
                        <a:rPr lang="en-US" sz="1000"/>
                        <a:t>24</a:t>
                      </a:r>
                    </a:p>
                  </a:txBody>
                  <a:tcPr/>
                </a:tc>
                <a:tc>
                  <a:txBody>
                    <a:bodyPr/>
                    <a:lstStyle/>
                    <a:p>
                      <a:r>
                        <a:rPr lang="en-US" sz="1000"/>
                        <a:t>0.5944</a:t>
                      </a:r>
                    </a:p>
                  </a:txBody>
                  <a:tcPr/>
                </a:tc>
                <a:tc>
                  <a:txBody>
                    <a:bodyPr/>
                    <a:lstStyle/>
                    <a:p>
                      <a:r>
                        <a:rPr lang="en-US" sz="1000"/>
                        <a:t>29.21</a:t>
                      </a:r>
                    </a:p>
                  </a:txBody>
                  <a:tcPr/>
                </a:tc>
                <a:tc>
                  <a:txBody>
                    <a:bodyPr/>
                    <a:lstStyle/>
                    <a:p>
                      <a:r>
                        <a:rPr lang="en-US" sz="1000"/>
                        <a:t>0.21</a:t>
                      </a:r>
                    </a:p>
                  </a:txBody>
                  <a:tcPr/>
                </a:tc>
                <a:tc>
                  <a:txBody>
                    <a:bodyPr/>
                    <a:lstStyle/>
                    <a:p>
                      <a:r>
                        <a:rPr lang="en-US" sz="1000"/>
                        <a:t>231.38</a:t>
                      </a:r>
                    </a:p>
                  </a:txBody>
                  <a:tcPr/>
                </a:tc>
                <a:tc>
                  <a:txBody>
                    <a:bodyPr/>
                    <a:lstStyle/>
                    <a:p>
                      <a:r>
                        <a:rPr lang="en-US" sz="1000"/>
                        <a:t>200.71</a:t>
                      </a:r>
                    </a:p>
                  </a:txBody>
                  <a:tcPr/>
                </a:tc>
                <a:tc>
                  <a:txBody>
                    <a:bodyPr/>
                    <a:lstStyle/>
                    <a:p>
                      <a:r>
                        <a:rPr lang="en-US" sz="1000"/>
                        <a:t>117.46</a:t>
                      </a:r>
                    </a:p>
                  </a:txBody>
                  <a:tcPr/>
                </a:tc>
                <a:tc>
                  <a:txBody>
                    <a:bodyPr/>
                    <a:lstStyle/>
                    <a:p>
                      <a:r>
                        <a:rPr lang="en-US" sz="1000"/>
                        <a:t>117.25</a:t>
                      </a:r>
                    </a:p>
                  </a:txBody>
                  <a:tcPr/>
                </a:tc>
                <a:tc>
                  <a:txBody>
                    <a:bodyPr/>
                    <a:lstStyle/>
                    <a:p>
                      <a:r>
                        <a:rPr lang="en-US" sz="1000"/>
                        <a:t>5553</a:t>
                      </a:r>
                    </a:p>
                  </a:txBody>
                  <a:tcPr/>
                </a:tc>
                <a:tc>
                  <a:txBody>
                    <a:bodyPr/>
                    <a:lstStyle/>
                    <a:p>
                      <a:r>
                        <a:rPr lang="en-US" sz="1000"/>
                        <a:t>701</a:t>
                      </a:r>
                    </a:p>
                  </a:txBody>
                  <a:tcPr/>
                </a:tc>
                <a:tc>
                  <a:txBody>
                    <a:bodyPr/>
                    <a:lstStyle/>
                    <a:p>
                      <a:r>
                        <a:rPr lang="en-US" sz="1000"/>
                        <a:t>2819</a:t>
                      </a:r>
                    </a:p>
                  </a:txBody>
                  <a:tcPr/>
                </a:tc>
                <a:extLst>
                  <a:ext uri="{0D108BD9-81ED-4DB2-BD59-A6C34878D82A}">
                    <a16:rowId xmlns:a16="http://schemas.microsoft.com/office/drawing/2014/main" val="582996347"/>
                  </a:ext>
                </a:extLst>
              </a:tr>
            </a:tbl>
          </a:graphicData>
        </a:graphic>
      </p:graphicFrame>
      <p:sp>
        <p:nvSpPr>
          <p:cNvPr id="4" name="Text Placeholder 3">
            <a:extLst>
              <a:ext uri="{FF2B5EF4-FFF2-40B4-BE49-F238E27FC236}">
                <a16:creationId xmlns:a16="http://schemas.microsoft.com/office/drawing/2014/main" id="{459AF0F4-1C2F-4981-89AB-211BFB08F50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439302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CEDC0-C0A8-474E-9C8A-AEF587D2DB48}"/>
              </a:ext>
            </a:extLst>
          </p:cNvPr>
          <p:cNvSpPr>
            <a:spLocks noGrp="1"/>
          </p:cNvSpPr>
          <p:nvPr>
            <p:ph type="title"/>
          </p:nvPr>
        </p:nvSpPr>
        <p:spPr/>
        <p:txBody>
          <a:bodyPr/>
          <a:lstStyle/>
          <a:p>
            <a:r>
              <a:rPr lang="en-US"/>
              <a:t>Instagram Organic Reach by Post Type  | TrendSet</a:t>
            </a:r>
          </a:p>
        </p:txBody>
      </p:sp>
      <p:graphicFrame>
        <p:nvGraphicFramePr>
          <p:cNvPr id="6" name="Chart Placeholder 5">
            <a:extLst>
              <a:ext uri="{FF2B5EF4-FFF2-40B4-BE49-F238E27FC236}">
                <a16:creationId xmlns:a16="http://schemas.microsoft.com/office/drawing/2014/main" id="{F194715F-9C6E-4AD6-8C2E-82E576EB2D24}"/>
              </a:ext>
            </a:extLst>
          </p:cNvPr>
          <p:cNvGraphicFramePr>
            <a:graphicFrameLocks noGrp="1"/>
          </p:cNvGraphicFramePr>
          <p:nvPr>
            <p:ph type="chart" sz="quarter" idx="13"/>
            <p:extLst>
              <p:ext uri="{D42A27DB-BD31-4B8C-83A1-F6EECF244321}">
                <p14:modId xmlns:p14="http://schemas.microsoft.com/office/powerpoint/2010/main" val="2666737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6A4B10-F750-4937-9640-9828D7051645}"/>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0EAC744E-2A41-4523-B011-AEBEF8014C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7630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F91CC-3B16-49CA-8AB7-6867C2E36603}"/>
              </a:ext>
            </a:extLst>
          </p:cNvPr>
          <p:cNvSpPr>
            <a:spLocks noGrp="1"/>
          </p:cNvSpPr>
          <p:nvPr>
            <p:ph type="title"/>
          </p:nvPr>
        </p:nvSpPr>
        <p:spPr/>
        <p:txBody>
          <a:bodyPr/>
          <a:lstStyle/>
          <a:p>
            <a:r>
              <a:rPr lang="en-US"/>
              <a:t>Instagram Interaction Rate By Post Type | TrendSet</a:t>
            </a:r>
          </a:p>
        </p:txBody>
      </p:sp>
      <p:graphicFrame>
        <p:nvGraphicFramePr>
          <p:cNvPr id="6" name="Chart Placeholder 5">
            <a:extLst>
              <a:ext uri="{FF2B5EF4-FFF2-40B4-BE49-F238E27FC236}">
                <a16:creationId xmlns:a16="http://schemas.microsoft.com/office/drawing/2014/main" id="{97AFFE12-3DAC-4896-A750-AD79E45064DC}"/>
              </a:ext>
            </a:extLst>
          </p:cNvPr>
          <p:cNvGraphicFramePr>
            <a:graphicFrameLocks noGrp="1"/>
          </p:cNvGraphicFramePr>
          <p:nvPr>
            <p:ph type="chart" sz="quarter" idx="13"/>
            <p:extLst>
              <p:ext uri="{D42A27DB-BD31-4B8C-83A1-F6EECF244321}">
                <p14:modId xmlns:p14="http://schemas.microsoft.com/office/powerpoint/2010/main" val="1835982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A89136-66AE-4422-BCB4-442FDF4A8844}"/>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0A5E9317-8610-4853-872A-21F16FDC8C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4306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004F6-EF8E-4531-A498-1C6B08694EE4}"/>
              </a:ext>
            </a:extLst>
          </p:cNvPr>
          <p:cNvSpPr>
            <a:spLocks noGrp="1"/>
          </p:cNvSpPr>
          <p:nvPr>
            <p:ph type="title"/>
          </p:nvPr>
        </p:nvSpPr>
        <p:spPr/>
        <p:txBody>
          <a:bodyPr/>
          <a:lstStyle/>
          <a:p>
            <a:r>
              <a:rPr lang="en-US"/>
              <a:t>Instagram Avg. Organic Engagement Distribution per post (by Post Type) | TrendSet</a:t>
            </a:r>
          </a:p>
        </p:txBody>
      </p:sp>
      <p:graphicFrame>
        <p:nvGraphicFramePr>
          <p:cNvPr id="6" name="Chart Placeholder 5">
            <a:extLst>
              <a:ext uri="{FF2B5EF4-FFF2-40B4-BE49-F238E27FC236}">
                <a16:creationId xmlns:a16="http://schemas.microsoft.com/office/drawing/2014/main" id="{F7AD20DA-6C93-41D8-AC5E-3B3D67D0DDBE}"/>
              </a:ext>
            </a:extLst>
          </p:cNvPr>
          <p:cNvGraphicFramePr>
            <a:graphicFrameLocks noGrp="1"/>
          </p:cNvGraphicFramePr>
          <p:nvPr>
            <p:ph type="chart" sz="quarter" idx="13"/>
            <p:extLst>
              <p:ext uri="{D42A27DB-BD31-4B8C-83A1-F6EECF244321}">
                <p14:modId xmlns:p14="http://schemas.microsoft.com/office/powerpoint/2010/main" val="2611922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8610E-5FDC-4BF9-81B1-C682488152D3}"/>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3F9AC4C2-163F-4C67-9973-0D03FFCA7D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46717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AA57-7E87-4711-B64F-52C7998B8AFE}"/>
              </a:ext>
            </a:extLst>
          </p:cNvPr>
          <p:cNvSpPr>
            <a:spLocks noGrp="1"/>
          </p:cNvSpPr>
          <p:nvPr>
            <p:ph type="title"/>
          </p:nvPr>
        </p:nvSpPr>
        <p:spPr/>
        <p:txBody>
          <a:bodyPr/>
          <a:lstStyle/>
          <a:p>
            <a:r>
              <a:rPr lang="en-US"/>
              <a:t>Instagram Hashtag Detection | TrendSet - 1 of 3</a:t>
            </a:r>
          </a:p>
        </p:txBody>
      </p:sp>
      <p:graphicFrame>
        <p:nvGraphicFramePr>
          <p:cNvPr id="5" name="Table Placeholder 4">
            <a:extLst>
              <a:ext uri="{FF2B5EF4-FFF2-40B4-BE49-F238E27FC236}">
                <a16:creationId xmlns:a16="http://schemas.microsoft.com/office/drawing/2014/main" id="{89394061-4AAF-4DB1-B7F9-21C64490169F}"/>
              </a:ext>
            </a:extLst>
          </p:cNvPr>
          <p:cNvGraphicFramePr>
            <a:graphicFrameLocks noGrp="1"/>
          </p:cNvGraphicFramePr>
          <p:nvPr>
            <p:ph type="tbl" sz="quarter" idx="13"/>
            <p:extLst>
              <p:ext uri="{D42A27DB-BD31-4B8C-83A1-F6EECF244321}">
                <p14:modId xmlns:p14="http://schemas.microsoft.com/office/powerpoint/2010/main" val="1654414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44030"/>
                    </a:ext>
                  </a:extLst>
                </a:gridCol>
                <a:gridCol w="822960">
                  <a:extLst>
                    <a:ext uri="{9D8B030D-6E8A-4147-A177-3AD203B41FA5}">
                      <a16:colId xmlns:a16="http://schemas.microsoft.com/office/drawing/2014/main" val="156685531"/>
                    </a:ext>
                  </a:extLst>
                </a:gridCol>
                <a:gridCol w="822960">
                  <a:extLst>
                    <a:ext uri="{9D8B030D-6E8A-4147-A177-3AD203B41FA5}">
                      <a16:colId xmlns:a16="http://schemas.microsoft.com/office/drawing/2014/main" val="2269723770"/>
                    </a:ext>
                  </a:extLst>
                </a:gridCol>
                <a:gridCol w="822960">
                  <a:extLst>
                    <a:ext uri="{9D8B030D-6E8A-4147-A177-3AD203B41FA5}">
                      <a16:colId xmlns:a16="http://schemas.microsoft.com/office/drawing/2014/main" val="2793951759"/>
                    </a:ext>
                  </a:extLst>
                </a:gridCol>
                <a:gridCol w="822960">
                  <a:extLst>
                    <a:ext uri="{9D8B030D-6E8A-4147-A177-3AD203B41FA5}">
                      <a16:colId xmlns:a16="http://schemas.microsoft.com/office/drawing/2014/main" val="2251939382"/>
                    </a:ext>
                  </a:extLst>
                </a:gridCol>
                <a:gridCol w="822960">
                  <a:extLst>
                    <a:ext uri="{9D8B030D-6E8A-4147-A177-3AD203B41FA5}">
                      <a16:colId xmlns:a16="http://schemas.microsoft.com/office/drawing/2014/main" val="1301865697"/>
                    </a:ext>
                  </a:extLst>
                </a:gridCol>
                <a:gridCol w="822960">
                  <a:extLst>
                    <a:ext uri="{9D8B030D-6E8A-4147-A177-3AD203B41FA5}">
                      <a16:colId xmlns:a16="http://schemas.microsoft.com/office/drawing/2014/main" val="1512020841"/>
                    </a:ext>
                  </a:extLst>
                </a:gridCol>
                <a:gridCol w="822960">
                  <a:extLst>
                    <a:ext uri="{9D8B030D-6E8A-4147-A177-3AD203B41FA5}">
                      <a16:colId xmlns:a16="http://schemas.microsoft.com/office/drawing/2014/main" val="3614403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450056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639.05</a:t>
                      </a:r>
                    </a:p>
                  </a:txBody>
                  <a:tcPr/>
                </a:tc>
                <a:extLst>
                  <a:ext uri="{0D108BD9-81ED-4DB2-BD59-A6C34878D82A}">
                    <a16:rowId xmlns:a16="http://schemas.microsoft.com/office/drawing/2014/main" val="234184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#exihibitors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555920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#standequipment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1108483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#trendcolors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105477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10847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#letsstartagain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2646792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#tradefair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40653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#upcoming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74610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287118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45.148148148148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2.2592592592593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48.518518518519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644.66666666667</a:t>
                      </a:r>
                    </a:p>
                  </a:txBody>
                  <a:tcPr/>
                </a:tc>
                <a:extLst>
                  <a:ext uri="{0D108BD9-81ED-4DB2-BD59-A6C34878D82A}">
                    <a16:rowId xmlns:a16="http://schemas.microsoft.com/office/drawing/2014/main" val="2182436799"/>
                  </a:ext>
                </a:extLst>
              </a:tr>
            </a:tbl>
          </a:graphicData>
        </a:graphic>
      </p:graphicFrame>
      <p:sp>
        <p:nvSpPr>
          <p:cNvPr id="4" name="Text Placeholder 3">
            <a:extLst>
              <a:ext uri="{FF2B5EF4-FFF2-40B4-BE49-F238E27FC236}">
                <a16:creationId xmlns:a16="http://schemas.microsoft.com/office/drawing/2014/main" id="{D97CE5F5-7921-480D-BCD9-D89A0D1C2A5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8440800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2F82A-D94F-4958-A97F-F7C7A51A3B19}"/>
              </a:ext>
            </a:extLst>
          </p:cNvPr>
          <p:cNvSpPr>
            <a:spLocks noGrp="1"/>
          </p:cNvSpPr>
          <p:nvPr>
            <p:ph type="title"/>
          </p:nvPr>
        </p:nvSpPr>
        <p:spPr/>
        <p:txBody>
          <a:bodyPr/>
          <a:lstStyle/>
          <a:p>
            <a:r>
              <a:rPr lang="en-US"/>
              <a:t>Instagram Hashtag Detection | TrendSet - 2 of 3</a:t>
            </a:r>
          </a:p>
        </p:txBody>
      </p:sp>
      <p:graphicFrame>
        <p:nvGraphicFramePr>
          <p:cNvPr id="5" name="Table Placeholder 4">
            <a:extLst>
              <a:ext uri="{FF2B5EF4-FFF2-40B4-BE49-F238E27FC236}">
                <a16:creationId xmlns:a16="http://schemas.microsoft.com/office/drawing/2014/main" id="{186C2101-93EC-4128-9CD3-3BD8FF2DD4FD}"/>
              </a:ext>
            </a:extLst>
          </p:cNvPr>
          <p:cNvGraphicFramePr>
            <a:graphicFrameLocks noGrp="1"/>
          </p:cNvGraphicFramePr>
          <p:nvPr>
            <p:ph type="tbl" sz="quarter" idx="13"/>
            <p:extLst>
              <p:ext uri="{D42A27DB-BD31-4B8C-83A1-F6EECF244321}">
                <p14:modId xmlns:p14="http://schemas.microsoft.com/office/powerpoint/2010/main" val="332961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5483358"/>
                    </a:ext>
                  </a:extLst>
                </a:gridCol>
                <a:gridCol w="822960">
                  <a:extLst>
                    <a:ext uri="{9D8B030D-6E8A-4147-A177-3AD203B41FA5}">
                      <a16:colId xmlns:a16="http://schemas.microsoft.com/office/drawing/2014/main" val="1499362903"/>
                    </a:ext>
                  </a:extLst>
                </a:gridCol>
                <a:gridCol w="822960">
                  <a:extLst>
                    <a:ext uri="{9D8B030D-6E8A-4147-A177-3AD203B41FA5}">
                      <a16:colId xmlns:a16="http://schemas.microsoft.com/office/drawing/2014/main" val="2019652681"/>
                    </a:ext>
                  </a:extLst>
                </a:gridCol>
                <a:gridCol w="822960">
                  <a:extLst>
                    <a:ext uri="{9D8B030D-6E8A-4147-A177-3AD203B41FA5}">
                      <a16:colId xmlns:a16="http://schemas.microsoft.com/office/drawing/2014/main" val="69499888"/>
                    </a:ext>
                  </a:extLst>
                </a:gridCol>
                <a:gridCol w="822960">
                  <a:extLst>
                    <a:ext uri="{9D8B030D-6E8A-4147-A177-3AD203B41FA5}">
                      <a16:colId xmlns:a16="http://schemas.microsoft.com/office/drawing/2014/main" val="2468944268"/>
                    </a:ext>
                  </a:extLst>
                </a:gridCol>
                <a:gridCol w="822960">
                  <a:extLst>
                    <a:ext uri="{9D8B030D-6E8A-4147-A177-3AD203B41FA5}">
                      <a16:colId xmlns:a16="http://schemas.microsoft.com/office/drawing/2014/main" val="4046226275"/>
                    </a:ext>
                  </a:extLst>
                </a:gridCol>
                <a:gridCol w="822960">
                  <a:extLst>
                    <a:ext uri="{9D8B030D-6E8A-4147-A177-3AD203B41FA5}">
                      <a16:colId xmlns:a16="http://schemas.microsoft.com/office/drawing/2014/main" val="1993236614"/>
                    </a:ext>
                  </a:extLst>
                </a:gridCol>
                <a:gridCol w="822960">
                  <a:extLst>
                    <a:ext uri="{9D8B030D-6E8A-4147-A177-3AD203B41FA5}">
                      <a16:colId xmlns:a16="http://schemas.microsoft.com/office/drawing/2014/main" val="411616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323136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642.09090909091</a:t>
                      </a:r>
                    </a:p>
                  </a:txBody>
                  <a:tcPr/>
                </a:tc>
                <a:extLst>
                  <a:ext uri="{0D108BD9-81ED-4DB2-BD59-A6C34878D82A}">
                    <a16:rowId xmlns:a16="http://schemas.microsoft.com/office/drawing/2014/main" val="322111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642.91304347826</a:t>
                      </a:r>
                    </a:p>
                  </a:txBody>
                  <a:tcPr/>
                </a:tc>
                <a:extLst>
                  <a:ext uri="{0D108BD9-81ED-4DB2-BD59-A6C34878D82A}">
                    <a16:rowId xmlns:a16="http://schemas.microsoft.com/office/drawing/2014/main" val="220266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#hiddenbird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287157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#whocanseeit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398699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363088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#contemporaryart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233799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#newcomer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323112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#countryandstyle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367772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#trendsetfinearts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167128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#designtrends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587.5</a:t>
                      </a:r>
                    </a:p>
                  </a:txBody>
                  <a:tcPr/>
                </a:tc>
                <a:extLst>
                  <a:ext uri="{0D108BD9-81ED-4DB2-BD59-A6C34878D82A}">
                    <a16:rowId xmlns:a16="http://schemas.microsoft.com/office/drawing/2014/main" val="3969672223"/>
                  </a:ext>
                </a:extLst>
              </a:tr>
            </a:tbl>
          </a:graphicData>
        </a:graphic>
      </p:graphicFrame>
      <p:sp>
        <p:nvSpPr>
          <p:cNvPr id="4" name="Text Placeholder 3">
            <a:extLst>
              <a:ext uri="{FF2B5EF4-FFF2-40B4-BE49-F238E27FC236}">
                <a16:creationId xmlns:a16="http://schemas.microsoft.com/office/drawing/2014/main" id="{EBF013EC-EBF8-4AB6-BCB5-1F19009F9D07}"/>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2265575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1DB2D-35DC-445A-8825-CFEC62C36C1D}"/>
              </a:ext>
            </a:extLst>
          </p:cNvPr>
          <p:cNvSpPr>
            <a:spLocks noGrp="1"/>
          </p:cNvSpPr>
          <p:nvPr>
            <p:ph type="title"/>
          </p:nvPr>
        </p:nvSpPr>
        <p:spPr/>
        <p:txBody>
          <a:bodyPr/>
          <a:lstStyle/>
          <a:p>
            <a:r>
              <a:rPr lang="en-US"/>
              <a:t>Instagram Hashtag Detection | TrendSet - 3 of 3</a:t>
            </a:r>
          </a:p>
        </p:txBody>
      </p:sp>
      <p:graphicFrame>
        <p:nvGraphicFramePr>
          <p:cNvPr id="5" name="Table Placeholder 4">
            <a:extLst>
              <a:ext uri="{FF2B5EF4-FFF2-40B4-BE49-F238E27FC236}">
                <a16:creationId xmlns:a16="http://schemas.microsoft.com/office/drawing/2014/main" id="{11F05418-345D-4297-8A37-EFA2516EC541}"/>
              </a:ext>
            </a:extLst>
          </p:cNvPr>
          <p:cNvGraphicFramePr>
            <a:graphicFrameLocks noGrp="1"/>
          </p:cNvGraphicFramePr>
          <p:nvPr>
            <p:ph type="tbl" sz="quarter" idx="13"/>
            <p:extLst>
              <p:ext uri="{D42A27DB-BD31-4B8C-83A1-F6EECF244321}">
                <p14:modId xmlns:p14="http://schemas.microsoft.com/office/powerpoint/2010/main" val="140257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4585275"/>
                    </a:ext>
                  </a:extLst>
                </a:gridCol>
                <a:gridCol w="822960">
                  <a:extLst>
                    <a:ext uri="{9D8B030D-6E8A-4147-A177-3AD203B41FA5}">
                      <a16:colId xmlns:a16="http://schemas.microsoft.com/office/drawing/2014/main" val="2945216045"/>
                    </a:ext>
                  </a:extLst>
                </a:gridCol>
                <a:gridCol w="822960">
                  <a:extLst>
                    <a:ext uri="{9D8B030D-6E8A-4147-A177-3AD203B41FA5}">
                      <a16:colId xmlns:a16="http://schemas.microsoft.com/office/drawing/2014/main" val="935132703"/>
                    </a:ext>
                  </a:extLst>
                </a:gridCol>
                <a:gridCol w="822960">
                  <a:extLst>
                    <a:ext uri="{9D8B030D-6E8A-4147-A177-3AD203B41FA5}">
                      <a16:colId xmlns:a16="http://schemas.microsoft.com/office/drawing/2014/main" val="1000052768"/>
                    </a:ext>
                  </a:extLst>
                </a:gridCol>
                <a:gridCol w="822960">
                  <a:extLst>
                    <a:ext uri="{9D8B030D-6E8A-4147-A177-3AD203B41FA5}">
                      <a16:colId xmlns:a16="http://schemas.microsoft.com/office/drawing/2014/main" val="3298551889"/>
                    </a:ext>
                  </a:extLst>
                </a:gridCol>
                <a:gridCol w="822960">
                  <a:extLst>
                    <a:ext uri="{9D8B030D-6E8A-4147-A177-3AD203B41FA5}">
                      <a16:colId xmlns:a16="http://schemas.microsoft.com/office/drawing/2014/main" val="959226782"/>
                    </a:ext>
                  </a:extLst>
                </a:gridCol>
                <a:gridCol w="822960">
                  <a:extLst>
                    <a:ext uri="{9D8B030D-6E8A-4147-A177-3AD203B41FA5}">
                      <a16:colId xmlns:a16="http://schemas.microsoft.com/office/drawing/2014/main" val="2922224280"/>
                    </a:ext>
                  </a:extLst>
                </a:gridCol>
                <a:gridCol w="822960">
                  <a:extLst>
                    <a:ext uri="{9D8B030D-6E8A-4147-A177-3AD203B41FA5}">
                      <a16:colId xmlns:a16="http://schemas.microsoft.com/office/drawing/2014/main" val="274585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957862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642.91304347826</a:t>
                      </a:r>
                    </a:p>
                  </a:txBody>
                  <a:tcPr/>
                </a:tc>
                <a:extLst>
                  <a:ext uri="{0D108BD9-81ED-4DB2-BD59-A6C34878D82A}">
                    <a16:rowId xmlns:a16="http://schemas.microsoft.com/office/drawing/2014/main" val="206618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642.91304347826</a:t>
                      </a:r>
                    </a:p>
                  </a:txBody>
                  <a:tcPr/>
                </a:tc>
                <a:extLst>
                  <a:ext uri="{0D108BD9-81ED-4DB2-BD59-A6C34878D82A}">
                    <a16:rowId xmlns:a16="http://schemas.microsoft.com/office/drawing/2014/main" val="67285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642.91304347826</a:t>
                      </a:r>
                    </a:p>
                  </a:txBody>
                  <a:tcPr/>
                </a:tc>
                <a:extLst>
                  <a:ext uri="{0D108BD9-81ED-4DB2-BD59-A6C34878D82A}">
                    <a16:rowId xmlns:a16="http://schemas.microsoft.com/office/drawing/2014/main" val="347240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1.1304347826087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875.47826086957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642.91304347826</a:t>
                      </a:r>
                    </a:p>
                  </a:txBody>
                  <a:tcPr/>
                </a:tc>
                <a:extLst>
                  <a:ext uri="{0D108BD9-81ED-4DB2-BD59-A6C34878D82A}">
                    <a16:rowId xmlns:a16="http://schemas.microsoft.com/office/drawing/2014/main" val="76346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#trendmotif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585.6</a:t>
                      </a:r>
                    </a:p>
                  </a:txBody>
                  <a:tcPr/>
                </a:tc>
                <a:extLst>
                  <a:ext uri="{0D108BD9-81ED-4DB2-BD59-A6C34878D82A}">
                    <a16:rowId xmlns:a16="http://schemas.microsoft.com/office/drawing/2014/main" val="407666180"/>
                  </a:ext>
                </a:extLst>
              </a:tr>
            </a:tbl>
          </a:graphicData>
        </a:graphic>
      </p:graphicFrame>
      <p:sp>
        <p:nvSpPr>
          <p:cNvPr id="4" name="Text Placeholder 3">
            <a:extLst>
              <a:ext uri="{FF2B5EF4-FFF2-40B4-BE49-F238E27FC236}">
                <a16:creationId xmlns:a16="http://schemas.microsoft.com/office/drawing/2014/main" id="{A9D39FDB-8B88-4E79-B48E-B59462A3048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4351403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3428</Words>
  <Application>Microsoft Office PowerPoint</Application>
  <PresentationFormat>On-screen Show (4:3)</PresentationFormat>
  <Paragraphs>1302</Paragraphs>
  <Slides>53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23</vt:lpstr>
      <vt:lpstr>Instagram Posts Table | TrendSet - 2 of 23</vt:lpstr>
      <vt:lpstr>Instagram Posts Table | TrendSet - 3 of 23</vt:lpstr>
      <vt:lpstr>Instagram Posts Table | TrendSet - 4 of 23</vt:lpstr>
      <vt:lpstr>Instagram Posts Table | TrendSet - 5 of 23</vt:lpstr>
      <vt:lpstr>Instagram Posts Table | TrendSet - 6 of 23</vt:lpstr>
      <vt:lpstr>Instagram Posts Table | TrendSet - 7 of 23</vt:lpstr>
      <vt:lpstr>Instagram Posts Table | TrendSet - 8 of 23</vt:lpstr>
      <vt:lpstr>Instagram Posts Table | TrendSet - 9 of 23</vt:lpstr>
      <vt:lpstr>Instagram Posts Table | TrendSet - 10 of 23</vt:lpstr>
      <vt:lpstr>Instagram Posts Table | TrendSet - 11 of 23</vt:lpstr>
      <vt:lpstr>Instagram Posts Table | TrendSet - 12 of 23</vt:lpstr>
      <vt:lpstr>Instagram Posts Table | TrendSet - 13 of 23</vt:lpstr>
      <vt:lpstr>Instagram Posts Table | TrendSet - 14 of 23</vt:lpstr>
      <vt:lpstr>Instagram Posts Table | TrendSet - 15 of 23</vt:lpstr>
      <vt:lpstr>Instagram Posts Table | TrendSet - 16 of 23</vt:lpstr>
      <vt:lpstr>Instagram Posts Table | TrendSet - 17 of 23</vt:lpstr>
      <vt:lpstr>Instagram Posts Table | TrendSet - 18 of 23</vt:lpstr>
      <vt:lpstr>Instagram Posts Table | TrendSet - 19 of 23</vt:lpstr>
      <vt:lpstr>Instagram Posts Table | TrendSet - 20 of 23</vt:lpstr>
      <vt:lpstr>Instagram Posts Table | TrendSet - 21 of 23</vt:lpstr>
      <vt:lpstr>Instagram Posts Table | TrendSet - 22 of 23</vt:lpstr>
      <vt:lpstr>Instagram Posts Table | TrendSet - 23 of 23</vt:lpstr>
      <vt:lpstr>Instagram Stories Table  | TrendSet - 1 of 18</vt:lpstr>
      <vt:lpstr>Instagram Stories Table  | TrendSet - 2 of 18</vt:lpstr>
      <vt:lpstr>Instagram Stories Table  | TrendSet - 3 of 18</vt:lpstr>
      <vt:lpstr>Instagram Stories Table  | TrendSet - 4 of 18</vt:lpstr>
      <vt:lpstr>Instagram Stories Table  | TrendSet - 5 of 18</vt:lpstr>
      <vt:lpstr>Instagram Stories Table  | TrendSet - 6 of 18</vt:lpstr>
      <vt:lpstr>Instagram Stories Table  | TrendSet - 7 of 18</vt:lpstr>
      <vt:lpstr>Instagram Stories Table  | TrendSet - 8 of 18</vt:lpstr>
      <vt:lpstr>Instagram Stories Table  | TrendSet - 9 of 18</vt:lpstr>
      <vt:lpstr>Instagram Stories Table  | TrendSet - 10 of 18</vt:lpstr>
      <vt:lpstr>Instagram Stories Table  | TrendSet - 11 of 18</vt:lpstr>
      <vt:lpstr>Instagram Stories Table  | TrendSet - 12 of 18</vt:lpstr>
      <vt:lpstr>Instagram Stories Table  | TrendSet - 13 of 18</vt:lpstr>
      <vt:lpstr>Instagram Stories Table  | TrendSet - 14 of 18</vt:lpstr>
      <vt:lpstr>Instagram Stories Table  | TrendSet - 15 of 18</vt:lpstr>
      <vt:lpstr>Instagram Stories Table  | TrendSet - 16 of 18</vt:lpstr>
      <vt:lpstr>Instagram Stories Table  | TrendSet - 17 of 18</vt:lpstr>
      <vt:lpstr>Instagram Stories Table  | TrendSet - 18 of 18</vt:lpstr>
      <vt:lpstr>Instagram Stories Key Metrics Table | TrendSet</vt:lpstr>
      <vt:lpstr>Instagram Organic Reach by Post Type  | TrendSet</vt:lpstr>
      <vt:lpstr>Instagram Interaction Rate By Post Type | TrendSet</vt:lpstr>
      <vt:lpstr>Instagram Avg. Organic Engagement Distribution per post (by Post Type) | TrendSet</vt:lpstr>
      <vt:lpstr>Instagram Hashtag Detection | TrendSet - 1 of 3</vt:lpstr>
      <vt:lpstr>Instagram Hashtag Detection | TrendSet - 2 of 3</vt:lpstr>
      <vt:lpstr>Instagram Hashtag Detection | TrendSet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2019-07-01T07:56:14Z</dcterms:created>
  <dcterms:modified xsi:type="dcterms:W3CDTF">2019-07-01T07:58:52Z</dcterms:modified>
</cp:coreProperties>
</file>