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Sheet1!$A$2:$A$92</c:f>
              <c:numCache>
                <c:formatCode>m/d/yyyy</c:formatCode>
                <c:ptCount val="91"/>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pt idx="30">
                  <c:v>43586</c:v>
                </c:pt>
                <c:pt idx="31">
                  <c:v>43587</c:v>
                </c:pt>
                <c:pt idx="32">
                  <c:v>43588</c:v>
                </c:pt>
                <c:pt idx="33">
                  <c:v>43589</c:v>
                </c:pt>
                <c:pt idx="34">
                  <c:v>43590</c:v>
                </c:pt>
                <c:pt idx="35">
                  <c:v>43591</c:v>
                </c:pt>
                <c:pt idx="36">
                  <c:v>43592</c:v>
                </c:pt>
                <c:pt idx="37">
                  <c:v>43593</c:v>
                </c:pt>
                <c:pt idx="38">
                  <c:v>43594</c:v>
                </c:pt>
                <c:pt idx="39">
                  <c:v>43595</c:v>
                </c:pt>
                <c:pt idx="40">
                  <c:v>43596</c:v>
                </c:pt>
                <c:pt idx="41">
                  <c:v>43597</c:v>
                </c:pt>
                <c:pt idx="42">
                  <c:v>43598</c:v>
                </c:pt>
                <c:pt idx="43">
                  <c:v>43599</c:v>
                </c:pt>
                <c:pt idx="44">
                  <c:v>43600</c:v>
                </c:pt>
                <c:pt idx="45">
                  <c:v>43601</c:v>
                </c:pt>
                <c:pt idx="46">
                  <c:v>43602</c:v>
                </c:pt>
                <c:pt idx="47">
                  <c:v>43603</c:v>
                </c:pt>
                <c:pt idx="48">
                  <c:v>43604</c:v>
                </c:pt>
                <c:pt idx="49">
                  <c:v>43605</c:v>
                </c:pt>
                <c:pt idx="50">
                  <c:v>43606</c:v>
                </c:pt>
                <c:pt idx="51">
                  <c:v>43607</c:v>
                </c:pt>
                <c:pt idx="52">
                  <c:v>43608</c:v>
                </c:pt>
                <c:pt idx="53">
                  <c:v>43609</c:v>
                </c:pt>
                <c:pt idx="54">
                  <c:v>43610</c:v>
                </c:pt>
                <c:pt idx="55">
                  <c:v>43611</c:v>
                </c:pt>
                <c:pt idx="56">
                  <c:v>43612</c:v>
                </c:pt>
                <c:pt idx="57">
                  <c:v>43613</c:v>
                </c:pt>
                <c:pt idx="58">
                  <c:v>43614</c:v>
                </c:pt>
                <c:pt idx="59">
                  <c:v>43615</c:v>
                </c:pt>
                <c:pt idx="60">
                  <c:v>43616</c:v>
                </c:pt>
                <c:pt idx="61">
                  <c:v>43617</c:v>
                </c:pt>
                <c:pt idx="62">
                  <c:v>43618</c:v>
                </c:pt>
                <c:pt idx="63">
                  <c:v>43619</c:v>
                </c:pt>
                <c:pt idx="64">
                  <c:v>43620</c:v>
                </c:pt>
                <c:pt idx="65">
                  <c:v>43621</c:v>
                </c:pt>
                <c:pt idx="66">
                  <c:v>43622</c:v>
                </c:pt>
                <c:pt idx="67">
                  <c:v>43623</c:v>
                </c:pt>
                <c:pt idx="68">
                  <c:v>43624</c:v>
                </c:pt>
                <c:pt idx="69">
                  <c:v>43625</c:v>
                </c:pt>
                <c:pt idx="70">
                  <c:v>43626</c:v>
                </c:pt>
                <c:pt idx="71">
                  <c:v>43627</c:v>
                </c:pt>
                <c:pt idx="72">
                  <c:v>43628</c:v>
                </c:pt>
                <c:pt idx="73">
                  <c:v>43629</c:v>
                </c:pt>
                <c:pt idx="74">
                  <c:v>43630</c:v>
                </c:pt>
                <c:pt idx="75">
                  <c:v>43631</c:v>
                </c:pt>
                <c:pt idx="76">
                  <c:v>43632</c:v>
                </c:pt>
                <c:pt idx="77">
                  <c:v>43633</c:v>
                </c:pt>
                <c:pt idx="78">
                  <c:v>43634</c:v>
                </c:pt>
                <c:pt idx="79">
                  <c:v>43635</c:v>
                </c:pt>
                <c:pt idx="80">
                  <c:v>43636</c:v>
                </c:pt>
                <c:pt idx="81">
                  <c:v>43637</c:v>
                </c:pt>
                <c:pt idx="82">
                  <c:v>43638</c:v>
                </c:pt>
                <c:pt idx="83">
                  <c:v>43639</c:v>
                </c:pt>
                <c:pt idx="84">
                  <c:v>43640</c:v>
                </c:pt>
                <c:pt idx="85">
                  <c:v>43641</c:v>
                </c:pt>
                <c:pt idx="86">
                  <c:v>43642</c:v>
                </c:pt>
                <c:pt idx="87">
                  <c:v>43643</c:v>
                </c:pt>
                <c:pt idx="88">
                  <c:v>43644</c:v>
                </c:pt>
                <c:pt idx="89">
                  <c:v>43645</c:v>
                </c:pt>
                <c:pt idx="90">
                  <c:v>43646</c:v>
                </c:pt>
              </c:numCache>
            </c:numRef>
          </c:cat>
          <c:val>
            <c:numRef>
              <c:f>Sheet1!$B$2:$B$92</c:f>
              <c:numCache>
                <c:formatCode>General</c:formatCode>
                <c:ptCount val="91"/>
                <c:pt idx="0">
                  <c:v>3023</c:v>
                </c:pt>
                <c:pt idx="1">
                  <c:v>3023</c:v>
                </c:pt>
                <c:pt idx="2">
                  <c:v>3024</c:v>
                </c:pt>
                <c:pt idx="3">
                  <c:v>3025</c:v>
                </c:pt>
                <c:pt idx="4">
                  <c:v>3025</c:v>
                </c:pt>
                <c:pt idx="5">
                  <c:v>3025</c:v>
                </c:pt>
                <c:pt idx="6">
                  <c:v>3025</c:v>
                </c:pt>
                <c:pt idx="7">
                  <c:v>3024</c:v>
                </c:pt>
                <c:pt idx="8">
                  <c:v>3024</c:v>
                </c:pt>
                <c:pt idx="9">
                  <c:v>3023</c:v>
                </c:pt>
                <c:pt idx="10">
                  <c:v>3022</c:v>
                </c:pt>
                <c:pt idx="11">
                  <c:v>3022</c:v>
                </c:pt>
                <c:pt idx="12">
                  <c:v>3022</c:v>
                </c:pt>
                <c:pt idx="13">
                  <c:v>3024</c:v>
                </c:pt>
                <c:pt idx="14">
                  <c:v>3025</c:v>
                </c:pt>
                <c:pt idx="15">
                  <c:v>3025</c:v>
                </c:pt>
                <c:pt idx="16">
                  <c:v>3026</c:v>
                </c:pt>
                <c:pt idx="17">
                  <c:v>3026</c:v>
                </c:pt>
                <c:pt idx="18">
                  <c:v>3026</c:v>
                </c:pt>
                <c:pt idx="19">
                  <c:v>3027</c:v>
                </c:pt>
                <c:pt idx="20">
                  <c:v>3027</c:v>
                </c:pt>
                <c:pt idx="21">
                  <c:v>3026</c:v>
                </c:pt>
                <c:pt idx="22">
                  <c:v>3027</c:v>
                </c:pt>
                <c:pt idx="23">
                  <c:v>3028</c:v>
                </c:pt>
                <c:pt idx="24">
                  <c:v>3028</c:v>
                </c:pt>
                <c:pt idx="25">
                  <c:v>3027</c:v>
                </c:pt>
                <c:pt idx="26">
                  <c:v>3027</c:v>
                </c:pt>
                <c:pt idx="27">
                  <c:v>3027</c:v>
                </c:pt>
                <c:pt idx="28">
                  <c:v>3026</c:v>
                </c:pt>
                <c:pt idx="29">
                  <c:v>3027</c:v>
                </c:pt>
                <c:pt idx="30">
                  <c:v>3027</c:v>
                </c:pt>
                <c:pt idx="31">
                  <c:v>3027</c:v>
                </c:pt>
                <c:pt idx="32">
                  <c:v>3027</c:v>
                </c:pt>
                <c:pt idx="33">
                  <c:v>3027</c:v>
                </c:pt>
                <c:pt idx="34">
                  <c:v>3028</c:v>
                </c:pt>
                <c:pt idx="35">
                  <c:v>3028</c:v>
                </c:pt>
                <c:pt idx="36">
                  <c:v>3027</c:v>
                </c:pt>
                <c:pt idx="37">
                  <c:v>3028</c:v>
                </c:pt>
                <c:pt idx="38">
                  <c:v>3029</c:v>
                </c:pt>
                <c:pt idx="39">
                  <c:v>3029</c:v>
                </c:pt>
                <c:pt idx="40">
                  <c:v>3029</c:v>
                </c:pt>
                <c:pt idx="41">
                  <c:v>3029</c:v>
                </c:pt>
                <c:pt idx="42">
                  <c:v>3029</c:v>
                </c:pt>
                <c:pt idx="43">
                  <c:v>3030</c:v>
                </c:pt>
                <c:pt idx="44">
                  <c:v>3032</c:v>
                </c:pt>
                <c:pt idx="45">
                  <c:v>3033</c:v>
                </c:pt>
                <c:pt idx="46">
                  <c:v>3036</c:v>
                </c:pt>
                <c:pt idx="47">
                  <c:v>3036</c:v>
                </c:pt>
                <c:pt idx="48">
                  <c:v>3037</c:v>
                </c:pt>
                <c:pt idx="49">
                  <c:v>3038</c:v>
                </c:pt>
                <c:pt idx="50">
                  <c:v>3040</c:v>
                </c:pt>
                <c:pt idx="51">
                  <c:v>3043</c:v>
                </c:pt>
                <c:pt idx="52">
                  <c:v>3044</c:v>
                </c:pt>
                <c:pt idx="53">
                  <c:v>3046</c:v>
                </c:pt>
                <c:pt idx="54">
                  <c:v>3046</c:v>
                </c:pt>
                <c:pt idx="55">
                  <c:v>3047</c:v>
                </c:pt>
                <c:pt idx="56">
                  <c:v>3048</c:v>
                </c:pt>
                <c:pt idx="57">
                  <c:v>3050</c:v>
                </c:pt>
                <c:pt idx="58">
                  <c:v>3052</c:v>
                </c:pt>
                <c:pt idx="59">
                  <c:v>3053</c:v>
                </c:pt>
                <c:pt idx="60">
                  <c:v>3054</c:v>
                </c:pt>
                <c:pt idx="61">
                  <c:v>3053</c:v>
                </c:pt>
                <c:pt idx="62">
                  <c:v>3054</c:v>
                </c:pt>
                <c:pt idx="63">
                  <c:v>3054</c:v>
                </c:pt>
                <c:pt idx="64">
                  <c:v>3055</c:v>
                </c:pt>
                <c:pt idx="65">
                  <c:v>3056</c:v>
                </c:pt>
                <c:pt idx="66">
                  <c:v>3056</c:v>
                </c:pt>
                <c:pt idx="67">
                  <c:v>3055</c:v>
                </c:pt>
                <c:pt idx="68">
                  <c:v>3056</c:v>
                </c:pt>
                <c:pt idx="69">
                  <c:v>3056</c:v>
                </c:pt>
                <c:pt idx="70">
                  <c:v>3058</c:v>
                </c:pt>
                <c:pt idx="71">
                  <c:v>3059</c:v>
                </c:pt>
                <c:pt idx="72">
                  <c:v>3058</c:v>
                </c:pt>
                <c:pt idx="73">
                  <c:v>3056</c:v>
                </c:pt>
                <c:pt idx="74">
                  <c:v>3057</c:v>
                </c:pt>
                <c:pt idx="75">
                  <c:v>3057</c:v>
                </c:pt>
                <c:pt idx="76">
                  <c:v>3058</c:v>
                </c:pt>
                <c:pt idx="77">
                  <c:v>3057</c:v>
                </c:pt>
                <c:pt idx="78">
                  <c:v>3058</c:v>
                </c:pt>
                <c:pt idx="79">
                  <c:v>3058</c:v>
                </c:pt>
                <c:pt idx="80">
                  <c:v>3058</c:v>
                </c:pt>
                <c:pt idx="81">
                  <c:v>3061</c:v>
                </c:pt>
                <c:pt idx="82">
                  <c:v>3062</c:v>
                </c:pt>
                <c:pt idx="83">
                  <c:v>3065</c:v>
                </c:pt>
                <c:pt idx="84">
                  <c:v>3065</c:v>
                </c:pt>
                <c:pt idx="85">
                  <c:v>3068</c:v>
                </c:pt>
                <c:pt idx="86">
                  <c:v>3071</c:v>
                </c:pt>
                <c:pt idx="87">
                  <c:v>3072</c:v>
                </c:pt>
                <c:pt idx="88">
                  <c:v>3076</c:v>
                </c:pt>
                <c:pt idx="89">
                  <c:v>3076</c:v>
                </c:pt>
                <c:pt idx="90">
                  <c:v>3080</c:v>
                </c:pt>
              </c:numCache>
            </c:numRef>
          </c:val>
          <c:smooth val="0"/>
          <c:extLst>
            <c:ext xmlns:c16="http://schemas.microsoft.com/office/drawing/2014/chart" uri="{C3380CC4-5D6E-409C-BE32-E72D297353CC}">
              <c16:uniqueId val="{00000000-22CB-4CC6-B543-38F329AB0DD6}"/>
            </c:ext>
          </c:extLst>
        </c:ser>
        <c:dLbls>
          <c:showLegendKey val="0"/>
          <c:showVal val="0"/>
          <c:showCatName val="0"/>
          <c:showSerName val="0"/>
          <c:showPercent val="0"/>
          <c:showBubbleSize val="0"/>
        </c:dLbls>
        <c:smooth val="0"/>
        <c:axId val="318952056"/>
        <c:axId val="318958288"/>
      </c:lineChart>
      <c:dateAx>
        <c:axId val="318952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958288"/>
        <c:crosses val="autoZero"/>
        <c:auto val="1"/>
        <c:lblOffset val="100"/>
        <c:baseTimeUnit val="days"/>
      </c:dateAx>
      <c:valAx>
        <c:axId val="318958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95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BADBB-92E9-4B22-9CA9-2A080BD09B04}"/>
              </a:ext>
            </a:extLst>
          </p:cNvPr>
          <p:cNvSpPr>
            <a:spLocks noGrp="1"/>
          </p:cNvSpPr>
          <p:nvPr>
            <p:ph type="ctrTitle"/>
          </p:nvPr>
        </p:nvSpPr>
        <p:spPr/>
        <p:txBody>
          <a:bodyPr/>
          <a:lstStyle/>
          <a:p>
            <a:r>
              <a:rPr lang="en-US"/>
              <a:t>Facebook Quartal (Teil 1)</a:t>
            </a:r>
          </a:p>
        </p:txBody>
      </p:sp>
      <p:sp>
        <p:nvSpPr>
          <p:cNvPr id="3" name="Subtitle 2">
            <a:extLst>
              <a:ext uri="{FF2B5EF4-FFF2-40B4-BE49-F238E27FC236}">
                <a16:creationId xmlns:a16="http://schemas.microsoft.com/office/drawing/2014/main" id="{1D8D1A70-4076-428D-B36B-EC079950741F}"/>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1263108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4E4A0-2957-4CC8-82E6-3032787B7A46}"/>
              </a:ext>
            </a:extLst>
          </p:cNvPr>
          <p:cNvSpPr>
            <a:spLocks noGrp="1"/>
          </p:cNvSpPr>
          <p:nvPr>
            <p:ph type="title"/>
          </p:nvPr>
        </p:nvSpPr>
        <p:spPr/>
        <p:txBody>
          <a:bodyPr/>
          <a:lstStyle/>
          <a:p>
            <a:r>
              <a:rPr lang="en-US"/>
              <a:t>Facebook Key Metrics Table | TrendSet</a:t>
            </a:r>
          </a:p>
        </p:txBody>
      </p:sp>
      <p:graphicFrame>
        <p:nvGraphicFramePr>
          <p:cNvPr id="5" name="Table Placeholder 4">
            <a:extLst>
              <a:ext uri="{FF2B5EF4-FFF2-40B4-BE49-F238E27FC236}">
                <a16:creationId xmlns:a16="http://schemas.microsoft.com/office/drawing/2014/main" id="{C8970BCF-4757-4F3F-A611-2D825F8E19D0}"/>
              </a:ext>
            </a:extLst>
          </p:cNvPr>
          <p:cNvGraphicFramePr>
            <a:graphicFrameLocks noGrp="1"/>
          </p:cNvGraphicFramePr>
          <p:nvPr>
            <p:ph type="tbl" sz="quarter" idx="13"/>
            <p:extLst>
              <p:ext uri="{D42A27DB-BD31-4B8C-83A1-F6EECF244321}">
                <p14:modId xmlns:p14="http://schemas.microsoft.com/office/powerpoint/2010/main" val="1104451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149311894"/>
                    </a:ext>
                  </a:extLst>
                </a:gridCol>
                <a:gridCol w="411480">
                  <a:extLst>
                    <a:ext uri="{9D8B030D-6E8A-4147-A177-3AD203B41FA5}">
                      <a16:colId xmlns:a16="http://schemas.microsoft.com/office/drawing/2014/main" val="2378823856"/>
                    </a:ext>
                  </a:extLst>
                </a:gridCol>
                <a:gridCol w="304495">
                  <a:extLst>
                    <a:ext uri="{9D8B030D-6E8A-4147-A177-3AD203B41FA5}">
                      <a16:colId xmlns:a16="http://schemas.microsoft.com/office/drawing/2014/main" val="610181715"/>
                    </a:ext>
                  </a:extLst>
                </a:gridCol>
                <a:gridCol w="304495">
                  <a:extLst>
                    <a:ext uri="{9D8B030D-6E8A-4147-A177-3AD203B41FA5}">
                      <a16:colId xmlns:a16="http://schemas.microsoft.com/office/drawing/2014/main" val="771036885"/>
                    </a:ext>
                  </a:extLst>
                </a:gridCol>
                <a:gridCol w="304495">
                  <a:extLst>
                    <a:ext uri="{9D8B030D-6E8A-4147-A177-3AD203B41FA5}">
                      <a16:colId xmlns:a16="http://schemas.microsoft.com/office/drawing/2014/main" val="39271749"/>
                    </a:ext>
                  </a:extLst>
                </a:gridCol>
                <a:gridCol w="304495">
                  <a:extLst>
                    <a:ext uri="{9D8B030D-6E8A-4147-A177-3AD203B41FA5}">
                      <a16:colId xmlns:a16="http://schemas.microsoft.com/office/drawing/2014/main" val="2166991460"/>
                    </a:ext>
                  </a:extLst>
                </a:gridCol>
                <a:gridCol w="304495">
                  <a:extLst>
                    <a:ext uri="{9D8B030D-6E8A-4147-A177-3AD203B41FA5}">
                      <a16:colId xmlns:a16="http://schemas.microsoft.com/office/drawing/2014/main" val="2773500487"/>
                    </a:ext>
                  </a:extLst>
                </a:gridCol>
                <a:gridCol w="304495">
                  <a:extLst>
                    <a:ext uri="{9D8B030D-6E8A-4147-A177-3AD203B41FA5}">
                      <a16:colId xmlns:a16="http://schemas.microsoft.com/office/drawing/2014/main" val="1065029970"/>
                    </a:ext>
                  </a:extLst>
                </a:gridCol>
                <a:gridCol w="304495">
                  <a:extLst>
                    <a:ext uri="{9D8B030D-6E8A-4147-A177-3AD203B41FA5}">
                      <a16:colId xmlns:a16="http://schemas.microsoft.com/office/drawing/2014/main" val="469833903"/>
                    </a:ext>
                  </a:extLst>
                </a:gridCol>
                <a:gridCol w="304495">
                  <a:extLst>
                    <a:ext uri="{9D8B030D-6E8A-4147-A177-3AD203B41FA5}">
                      <a16:colId xmlns:a16="http://schemas.microsoft.com/office/drawing/2014/main" val="3273239001"/>
                    </a:ext>
                  </a:extLst>
                </a:gridCol>
                <a:gridCol w="304495">
                  <a:extLst>
                    <a:ext uri="{9D8B030D-6E8A-4147-A177-3AD203B41FA5}">
                      <a16:colId xmlns:a16="http://schemas.microsoft.com/office/drawing/2014/main" val="295652841"/>
                    </a:ext>
                  </a:extLst>
                </a:gridCol>
                <a:gridCol w="304495">
                  <a:extLst>
                    <a:ext uri="{9D8B030D-6E8A-4147-A177-3AD203B41FA5}">
                      <a16:colId xmlns:a16="http://schemas.microsoft.com/office/drawing/2014/main" val="1475926746"/>
                    </a:ext>
                  </a:extLst>
                </a:gridCol>
                <a:gridCol w="304495">
                  <a:extLst>
                    <a:ext uri="{9D8B030D-6E8A-4147-A177-3AD203B41FA5}">
                      <a16:colId xmlns:a16="http://schemas.microsoft.com/office/drawing/2014/main" val="1105381917"/>
                    </a:ext>
                  </a:extLst>
                </a:gridCol>
                <a:gridCol w="304495">
                  <a:extLst>
                    <a:ext uri="{9D8B030D-6E8A-4147-A177-3AD203B41FA5}">
                      <a16:colId xmlns:a16="http://schemas.microsoft.com/office/drawing/2014/main" val="3854247887"/>
                    </a:ext>
                  </a:extLst>
                </a:gridCol>
                <a:gridCol w="304495">
                  <a:extLst>
                    <a:ext uri="{9D8B030D-6E8A-4147-A177-3AD203B41FA5}">
                      <a16:colId xmlns:a16="http://schemas.microsoft.com/office/drawing/2014/main" val="3130396334"/>
                    </a:ext>
                  </a:extLst>
                </a:gridCol>
                <a:gridCol w="304495">
                  <a:extLst>
                    <a:ext uri="{9D8B030D-6E8A-4147-A177-3AD203B41FA5}">
                      <a16:colId xmlns:a16="http://schemas.microsoft.com/office/drawing/2014/main" val="3331957726"/>
                    </a:ext>
                  </a:extLst>
                </a:gridCol>
                <a:gridCol w="304495">
                  <a:extLst>
                    <a:ext uri="{9D8B030D-6E8A-4147-A177-3AD203B41FA5}">
                      <a16:colId xmlns:a16="http://schemas.microsoft.com/office/drawing/2014/main" val="286081299"/>
                    </a:ext>
                  </a:extLst>
                </a:gridCol>
                <a:gridCol w="304495">
                  <a:extLst>
                    <a:ext uri="{9D8B030D-6E8A-4147-A177-3AD203B41FA5}">
                      <a16:colId xmlns:a16="http://schemas.microsoft.com/office/drawing/2014/main" val="3763099621"/>
                    </a:ext>
                  </a:extLst>
                </a:gridCol>
                <a:gridCol w="304495">
                  <a:extLst>
                    <a:ext uri="{9D8B030D-6E8A-4147-A177-3AD203B41FA5}">
                      <a16:colId xmlns:a16="http://schemas.microsoft.com/office/drawing/2014/main" val="3425348902"/>
                    </a:ext>
                  </a:extLst>
                </a:gridCol>
                <a:gridCol w="304495">
                  <a:extLst>
                    <a:ext uri="{9D8B030D-6E8A-4147-A177-3AD203B41FA5}">
                      <a16:colId xmlns:a16="http://schemas.microsoft.com/office/drawing/2014/main" val="2855222587"/>
                    </a:ext>
                  </a:extLst>
                </a:gridCol>
                <a:gridCol w="304495">
                  <a:extLst>
                    <a:ext uri="{9D8B030D-6E8A-4147-A177-3AD203B41FA5}">
                      <a16:colId xmlns:a16="http://schemas.microsoft.com/office/drawing/2014/main" val="3470018431"/>
                    </a:ext>
                  </a:extLst>
                </a:gridCol>
                <a:gridCol w="304495">
                  <a:extLst>
                    <a:ext uri="{9D8B030D-6E8A-4147-A177-3AD203B41FA5}">
                      <a16:colId xmlns:a16="http://schemas.microsoft.com/office/drawing/2014/main" val="1080407566"/>
                    </a:ext>
                  </a:extLst>
                </a:gridCol>
                <a:gridCol w="304495">
                  <a:extLst>
                    <a:ext uri="{9D8B030D-6E8A-4147-A177-3AD203B41FA5}">
                      <a16:colId xmlns:a16="http://schemas.microsoft.com/office/drawing/2014/main" val="123522480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40353961"/>
                  </a:ext>
                </a:extLst>
              </a:tr>
              <a:tr h="370840">
                <a:tc>
                  <a:txBody>
                    <a:bodyPr/>
                    <a:lstStyle/>
                    <a:p>
                      <a:r>
                        <a:rPr lang="en-US" sz="1000"/>
                        <a:t>TrendSet</a:t>
                      </a:r>
                    </a:p>
                  </a:txBody>
                  <a:tcPr/>
                </a:tc>
                <a:tc>
                  <a:txBody>
                    <a:bodyPr/>
                    <a:lstStyle/>
                    <a:p>
                      <a:r>
                        <a:rPr lang="en-US" sz="1000"/>
                        <a:t>3078</a:t>
                      </a:r>
                    </a:p>
                  </a:txBody>
                  <a:tcPr/>
                </a:tc>
                <a:tc>
                  <a:txBody>
                    <a:bodyPr/>
                    <a:lstStyle/>
                    <a:p>
                      <a:r>
                        <a:rPr lang="en-US" sz="1000"/>
                        <a:t>55</a:t>
                      </a:r>
                    </a:p>
                  </a:txBody>
                  <a:tcPr/>
                </a:tc>
                <a:tc>
                  <a:txBody>
                    <a:bodyPr/>
                    <a:lstStyle/>
                    <a:p>
                      <a:r>
                        <a:rPr lang="en-US" sz="1000"/>
                        <a:t>15</a:t>
                      </a:r>
                    </a:p>
                  </a:txBody>
                  <a:tcPr/>
                </a:tc>
                <a:tc>
                  <a:txBody>
                    <a:bodyPr/>
                    <a:lstStyle/>
                    <a:p>
                      <a:r>
                        <a:rPr lang="en-US" sz="1000"/>
                        <a:t>0</a:t>
                      </a:r>
                    </a:p>
                  </a:txBody>
                  <a:tcPr/>
                </a:tc>
                <a:tc>
                  <a:txBody>
                    <a:bodyPr/>
                    <a:lstStyle/>
                    <a:p>
                      <a:r>
                        <a:rPr lang="en-US" sz="1000"/>
                        <a:t>14</a:t>
                      </a:r>
                    </a:p>
                  </a:txBody>
                  <a:tcPr/>
                </a:tc>
                <a:tc>
                  <a:txBody>
                    <a:bodyPr/>
                    <a:lstStyle/>
                    <a:p>
                      <a:r>
                        <a:rPr lang="en-US" sz="1000"/>
                        <a:t>0</a:t>
                      </a:r>
                    </a:p>
                  </a:txBody>
                  <a:tcPr/>
                </a:tc>
                <a:tc>
                  <a:txBody>
                    <a:bodyPr/>
                    <a:lstStyle/>
                    <a:p>
                      <a:r>
                        <a:rPr lang="en-US" sz="1000"/>
                        <a:t>1</a:t>
                      </a:r>
                    </a:p>
                  </a:txBody>
                  <a:tcPr/>
                </a:tc>
                <a:tc>
                  <a:txBody>
                    <a:bodyPr/>
                    <a:lstStyle/>
                    <a:p>
                      <a:r>
                        <a:rPr lang="en-US" sz="1000"/>
                        <a:t>167</a:t>
                      </a:r>
                    </a:p>
                  </a:txBody>
                  <a:tcPr/>
                </a:tc>
                <a:tc>
                  <a:txBody>
                    <a:bodyPr/>
                    <a:lstStyle/>
                    <a:p>
                      <a:r>
                        <a:rPr lang="en-US" sz="1000"/>
                        <a:t>0</a:t>
                      </a:r>
                    </a:p>
                  </a:txBody>
                  <a:tcPr/>
                </a:tc>
                <a:tc>
                  <a:txBody>
                    <a:bodyPr/>
                    <a:lstStyle/>
                    <a:p>
                      <a:r>
                        <a:rPr lang="en-US" sz="1000"/>
                        <a:t>166</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9</a:t>
                      </a:r>
                    </a:p>
                  </a:txBody>
                  <a:tcPr/>
                </a:tc>
                <a:tc>
                  <a:txBody>
                    <a:bodyPr/>
                    <a:lstStyle/>
                    <a:p>
                      <a:r>
                        <a:rPr lang="en-US" sz="1000"/>
                        <a:t>17</a:t>
                      </a:r>
                    </a:p>
                  </a:txBody>
                  <a:tcPr/>
                </a:tc>
                <a:tc>
                  <a:txBody>
                    <a:bodyPr/>
                    <a:lstStyle/>
                    <a:p>
                      <a:r>
                        <a:rPr lang="en-US" sz="1000"/>
                        <a:t>193</a:t>
                      </a:r>
                    </a:p>
                  </a:txBody>
                  <a:tcPr/>
                </a:tc>
                <a:tc>
                  <a:txBody>
                    <a:bodyPr/>
                    <a:lstStyle/>
                    <a:p>
                      <a:r>
                        <a:rPr lang="en-US" sz="1000"/>
                        <a:t>1</a:t>
                      </a:r>
                    </a:p>
                  </a:txBody>
                  <a:tcPr/>
                </a:tc>
                <a:tc>
                  <a:txBody>
                    <a:bodyPr/>
                    <a:lstStyle/>
                    <a:p>
                      <a:r>
                        <a:rPr lang="en-US" sz="1000"/>
                        <a:t>0</a:t>
                      </a:r>
                    </a:p>
                  </a:txBody>
                  <a:tcPr/>
                </a:tc>
                <a:tc>
                  <a:txBody>
                    <a:bodyPr/>
                    <a:lstStyle/>
                    <a:p>
                      <a:r>
                        <a:rPr lang="en-US" sz="1000"/>
                        <a:t>0.4219 %</a:t>
                      </a:r>
                    </a:p>
                  </a:txBody>
                  <a:tcPr/>
                </a:tc>
                <a:tc>
                  <a:txBody>
                    <a:bodyPr/>
                    <a:lstStyle/>
                    <a:p>
                      <a:r>
                        <a:rPr lang="en-US" sz="1000"/>
                        <a:t>0.0 %</a:t>
                      </a:r>
                    </a:p>
                  </a:txBody>
                  <a:tcPr/>
                </a:tc>
                <a:extLst>
                  <a:ext uri="{0D108BD9-81ED-4DB2-BD59-A6C34878D82A}">
                    <a16:rowId xmlns:a16="http://schemas.microsoft.com/office/drawing/2014/main" val="1309435950"/>
                  </a:ext>
                </a:extLst>
              </a:tr>
            </a:tbl>
          </a:graphicData>
        </a:graphic>
      </p:graphicFrame>
      <p:sp>
        <p:nvSpPr>
          <p:cNvPr id="4" name="Text Placeholder 3">
            <a:extLst>
              <a:ext uri="{FF2B5EF4-FFF2-40B4-BE49-F238E27FC236}">
                <a16:creationId xmlns:a16="http://schemas.microsoft.com/office/drawing/2014/main" id="{726A0027-666E-44AB-8F84-FCF904959E36}"/>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1775858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2ADC1-4B7A-4C6C-B796-FBA7E5458B1F}"/>
              </a:ext>
            </a:extLst>
          </p:cNvPr>
          <p:cNvSpPr>
            <a:spLocks noGrp="1"/>
          </p:cNvSpPr>
          <p:nvPr>
            <p:ph type="title"/>
          </p:nvPr>
        </p:nvSpPr>
        <p:spPr/>
        <p:txBody>
          <a:bodyPr/>
          <a:lstStyle/>
          <a:p>
            <a:r>
              <a:rPr lang="en-US"/>
              <a:t>Facebook Key Metrics Table | TrendSet</a:t>
            </a:r>
          </a:p>
        </p:txBody>
      </p:sp>
      <p:graphicFrame>
        <p:nvGraphicFramePr>
          <p:cNvPr id="5" name="Table Placeholder 4">
            <a:extLst>
              <a:ext uri="{FF2B5EF4-FFF2-40B4-BE49-F238E27FC236}">
                <a16:creationId xmlns:a16="http://schemas.microsoft.com/office/drawing/2014/main" id="{570FB8C7-9436-4640-BE75-A86ED4464C4B}"/>
              </a:ext>
            </a:extLst>
          </p:cNvPr>
          <p:cNvGraphicFramePr>
            <a:graphicFrameLocks noGrp="1"/>
          </p:cNvGraphicFramePr>
          <p:nvPr>
            <p:ph type="tbl" sz="quarter" idx="13"/>
            <p:extLst>
              <p:ext uri="{D42A27DB-BD31-4B8C-83A1-F6EECF244321}">
                <p14:modId xmlns:p14="http://schemas.microsoft.com/office/powerpoint/2010/main" val="2425901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
                  <a:extLst>
                    <a:ext uri="{9D8B030D-6E8A-4147-A177-3AD203B41FA5}">
                      <a16:colId xmlns:a16="http://schemas.microsoft.com/office/drawing/2014/main" val="175801088"/>
                    </a:ext>
                  </a:extLst>
                </a:gridCol>
                <a:gridCol w="238658">
                  <a:extLst>
                    <a:ext uri="{9D8B030D-6E8A-4147-A177-3AD203B41FA5}">
                      <a16:colId xmlns:a16="http://schemas.microsoft.com/office/drawing/2014/main" val="590630742"/>
                    </a:ext>
                  </a:extLst>
                </a:gridCol>
                <a:gridCol w="238658">
                  <a:extLst>
                    <a:ext uri="{9D8B030D-6E8A-4147-A177-3AD203B41FA5}">
                      <a16:colId xmlns:a16="http://schemas.microsoft.com/office/drawing/2014/main" val="377951116"/>
                    </a:ext>
                  </a:extLst>
                </a:gridCol>
                <a:gridCol w="238658">
                  <a:extLst>
                    <a:ext uri="{9D8B030D-6E8A-4147-A177-3AD203B41FA5}">
                      <a16:colId xmlns:a16="http://schemas.microsoft.com/office/drawing/2014/main" val="451980330"/>
                    </a:ext>
                  </a:extLst>
                </a:gridCol>
                <a:gridCol w="238658">
                  <a:extLst>
                    <a:ext uri="{9D8B030D-6E8A-4147-A177-3AD203B41FA5}">
                      <a16:colId xmlns:a16="http://schemas.microsoft.com/office/drawing/2014/main" val="4084122525"/>
                    </a:ext>
                  </a:extLst>
                </a:gridCol>
                <a:gridCol w="238658">
                  <a:extLst>
                    <a:ext uri="{9D8B030D-6E8A-4147-A177-3AD203B41FA5}">
                      <a16:colId xmlns:a16="http://schemas.microsoft.com/office/drawing/2014/main" val="369366373"/>
                    </a:ext>
                  </a:extLst>
                </a:gridCol>
                <a:gridCol w="238658">
                  <a:extLst>
                    <a:ext uri="{9D8B030D-6E8A-4147-A177-3AD203B41FA5}">
                      <a16:colId xmlns:a16="http://schemas.microsoft.com/office/drawing/2014/main" val="4078442760"/>
                    </a:ext>
                  </a:extLst>
                </a:gridCol>
                <a:gridCol w="238658">
                  <a:extLst>
                    <a:ext uri="{9D8B030D-6E8A-4147-A177-3AD203B41FA5}">
                      <a16:colId xmlns:a16="http://schemas.microsoft.com/office/drawing/2014/main" val="1642097173"/>
                    </a:ext>
                  </a:extLst>
                </a:gridCol>
                <a:gridCol w="238658">
                  <a:extLst>
                    <a:ext uri="{9D8B030D-6E8A-4147-A177-3AD203B41FA5}">
                      <a16:colId xmlns:a16="http://schemas.microsoft.com/office/drawing/2014/main" val="3858958555"/>
                    </a:ext>
                  </a:extLst>
                </a:gridCol>
                <a:gridCol w="238658">
                  <a:extLst>
                    <a:ext uri="{9D8B030D-6E8A-4147-A177-3AD203B41FA5}">
                      <a16:colId xmlns:a16="http://schemas.microsoft.com/office/drawing/2014/main" val="3672324621"/>
                    </a:ext>
                  </a:extLst>
                </a:gridCol>
                <a:gridCol w="238658">
                  <a:extLst>
                    <a:ext uri="{9D8B030D-6E8A-4147-A177-3AD203B41FA5}">
                      <a16:colId xmlns:a16="http://schemas.microsoft.com/office/drawing/2014/main" val="451422311"/>
                    </a:ext>
                  </a:extLst>
                </a:gridCol>
                <a:gridCol w="238658">
                  <a:extLst>
                    <a:ext uri="{9D8B030D-6E8A-4147-A177-3AD203B41FA5}">
                      <a16:colId xmlns:a16="http://schemas.microsoft.com/office/drawing/2014/main" val="943156230"/>
                    </a:ext>
                  </a:extLst>
                </a:gridCol>
                <a:gridCol w="238658">
                  <a:extLst>
                    <a:ext uri="{9D8B030D-6E8A-4147-A177-3AD203B41FA5}">
                      <a16:colId xmlns:a16="http://schemas.microsoft.com/office/drawing/2014/main" val="725208822"/>
                    </a:ext>
                  </a:extLst>
                </a:gridCol>
                <a:gridCol w="238658">
                  <a:extLst>
                    <a:ext uri="{9D8B030D-6E8A-4147-A177-3AD203B41FA5}">
                      <a16:colId xmlns:a16="http://schemas.microsoft.com/office/drawing/2014/main" val="461576552"/>
                    </a:ext>
                  </a:extLst>
                </a:gridCol>
                <a:gridCol w="238658">
                  <a:extLst>
                    <a:ext uri="{9D8B030D-6E8A-4147-A177-3AD203B41FA5}">
                      <a16:colId xmlns:a16="http://schemas.microsoft.com/office/drawing/2014/main" val="1999101899"/>
                    </a:ext>
                  </a:extLst>
                </a:gridCol>
                <a:gridCol w="238658">
                  <a:extLst>
                    <a:ext uri="{9D8B030D-6E8A-4147-A177-3AD203B41FA5}">
                      <a16:colId xmlns:a16="http://schemas.microsoft.com/office/drawing/2014/main" val="1372033108"/>
                    </a:ext>
                  </a:extLst>
                </a:gridCol>
                <a:gridCol w="238658">
                  <a:extLst>
                    <a:ext uri="{9D8B030D-6E8A-4147-A177-3AD203B41FA5}">
                      <a16:colId xmlns:a16="http://schemas.microsoft.com/office/drawing/2014/main" val="2650005354"/>
                    </a:ext>
                  </a:extLst>
                </a:gridCol>
                <a:gridCol w="238658">
                  <a:extLst>
                    <a:ext uri="{9D8B030D-6E8A-4147-A177-3AD203B41FA5}">
                      <a16:colId xmlns:a16="http://schemas.microsoft.com/office/drawing/2014/main" val="3343861812"/>
                    </a:ext>
                  </a:extLst>
                </a:gridCol>
                <a:gridCol w="246888">
                  <a:extLst>
                    <a:ext uri="{9D8B030D-6E8A-4147-A177-3AD203B41FA5}">
                      <a16:colId xmlns:a16="http://schemas.microsoft.com/office/drawing/2014/main" val="3356785138"/>
                    </a:ext>
                  </a:extLst>
                </a:gridCol>
                <a:gridCol w="238658">
                  <a:extLst>
                    <a:ext uri="{9D8B030D-6E8A-4147-A177-3AD203B41FA5}">
                      <a16:colId xmlns:a16="http://schemas.microsoft.com/office/drawing/2014/main" val="1380515158"/>
                    </a:ext>
                  </a:extLst>
                </a:gridCol>
                <a:gridCol w="238658">
                  <a:extLst>
                    <a:ext uri="{9D8B030D-6E8A-4147-A177-3AD203B41FA5}">
                      <a16:colId xmlns:a16="http://schemas.microsoft.com/office/drawing/2014/main" val="1034518893"/>
                    </a:ext>
                  </a:extLst>
                </a:gridCol>
                <a:gridCol w="238658">
                  <a:extLst>
                    <a:ext uri="{9D8B030D-6E8A-4147-A177-3AD203B41FA5}">
                      <a16:colId xmlns:a16="http://schemas.microsoft.com/office/drawing/2014/main" val="2271467737"/>
                    </a:ext>
                  </a:extLst>
                </a:gridCol>
                <a:gridCol w="238658">
                  <a:extLst>
                    <a:ext uri="{9D8B030D-6E8A-4147-A177-3AD203B41FA5}">
                      <a16:colId xmlns:a16="http://schemas.microsoft.com/office/drawing/2014/main" val="2281279373"/>
                    </a:ext>
                  </a:extLst>
                </a:gridCol>
                <a:gridCol w="238658">
                  <a:extLst>
                    <a:ext uri="{9D8B030D-6E8A-4147-A177-3AD203B41FA5}">
                      <a16:colId xmlns:a16="http://schemas.microsoft.com/office/drawing/2014/main" val="2748491660"/>
                    </a:ext>
                  </a:extLst>
                </a:gridCol>
                <a:gridCol w="238658">
                  <a:extLst>
                    <a:ext uri="{9D8B030D-6E8A-4147-A177-3AD203B41FA5}">
                      <a16:colId xmlns:a16="http://schemas.microsoft.com/office/drawing/2014/main" val="721695469"/>
                    </a:ext>
                  </a:extLst>
                </a:gridCol>
                <a:gridCol w="238658">
                  <a:extLst>
                    <a:ext uri="{9D8B030D-6E8A-4147-A177-3AD203B41FA5}">
                      <a16:colId xmlns:a16="http://schemas.microsoft.com/office/drawing/2014/main" val="4165688521"/>
                    </a:ext>
                  </a:extLst>
                </a:gridCol>
                <a:gridCol w="238658">
                  <a:extLst>
                    <a:ext uri="{9D8B030D-6E8A-4147-A177-3AD203B41FA5}">
                      <a16:colId xmlns:a16="http://schemas.microsoft.com/office/drawing/2014/main" val="3103367453"/>
                    </a:ext>
                  </a:extLst>
                </a:gridCol>
                <a:gridCol w="238658">
                  <a:extLst>
                    <a:ext uri="{9D8B030D-6E8A-4147-A177-3AD203B41FA5}">
                      <a16:colId xmlns:a16="http://schemas.microsoft.com/office/drawing/2014/main" val="4246603656"/>
                    </a:ext>
                  </a:extLst>
                </a:gridCol>
                <a:gridCol w="238658">
                  <a:extLst>
                    <a:ext uri="{9D8B030D-6E8A-4147-A177-3AD203B41FA5}">
                      <a16:colId xmlns:a16="http://schemas.microsoft.com/office/drawing/2014/main" val="428208831"/>
                    </a:ext>
                  </a:extLst>
                </a:gridCol>
                <a:gridCol w="238658">
                  <a:extLst>
                    <a:ext uri="{9D8B030D-6E8A-4147-A177-3AD203B41FA5}">
                      <a16:colId xmlns:a16="http://schemas.microsoft.com/office/drawing/2014/main" val="786231841"/>
                    </a:ext>
                  </a:extLst>
                </a:gridCol>
                <a:gridCol w="238658">
                  <a:extLst>
                    <a:ext uri="{9D8B030D-6E8A-4147-A177-3AD203B41FA5}">
                      <a16:colId xmlns:a16="http://schemas.microsoft.com/office/drawing/2014/main" val="2167476864"/>
                    </a:ext>
                  </a:extLst>
                </a:gridCol>
                <a:gridCol w="238658">
                  <a:extLst>
                    <a:ext uri="{9D8B030D-6E8A-4147-A177-3AD203B41FA5}">
                      <a16:colId xmlns:a16="http://schemas.microsoft.com/office/drawing/2014/main" val="1271251141"/>
                    </a:ext>
                  </a:extLst>
                </a:gridCol>
                <a:gridCol w="238658">
                  <a:extLst>
                    <a:ext uri="{9D8B030D-6E8A-4147-A177-3AD203B41FA5}">
                      <a16:colId xmlns:a16="http://schemas.microsoft.com/office/drawing/2014/main" val="2628943957"/>
                    </a:ext>
                  </a:extLst>
                </a:gridCol>
                <a:gridCol w="238658">
                  <a:extLst>
                    <a:ext uri="{9D8B030D-6E8A-4147-A177-3AD203B41FA5}">
                      <a16:colId xmlns:a16="http://schemas.microsoft.com/office/drawing/2014/main" val="327883226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765194587"/>
                  </a:ext>
                </a:extLst>
              </a:tr>
              <a:tr h="370840">
                <a:tc>
                  <a:txBody>
                    <a:bodyPr/>
                    <a:lstStyle/>
                    <a:p>
                      <a:r>
                        <a:rPr lang="en-US" sz="1000"/>
                        <a:t>TrendSet</a:t>
                      </a:r>
                    </a:p>
                  </a:txBody>
                  <a:tcPr/>
                </a:tc>
                <a:tc>
                  <a:txBody>
                    <a:bodyPr/>
                    <a:lstStyle/>
                    <a:p>
                      <a:r>
                        <a:rPr lang="en-US" sz="1000"/>
                        <a:t>3080</a:t>
                      </a:r>
                    </a:p>
                  </a:txBody>
                  <a:tcPr/>
                </a:tc>
                <a:tc>
                  <a:txBody>
                    <a:bodyPr/>
                    <a:lstStyle/>
                    <a:p>
                      <a:r>
                        <a:rPr lang="en-US" sz="1000"/>
                        <a:t>30</a:t>
                      </a:r>
                    </a:p>
                  </a:txBody>
                  <a:tcPr/>
                </a:tc>
                <a:tc>
                  <a:txBody>
                    <a:bodyPr/>
                    <a:lstStyle/>
                    <a:p>
                      <a:r>
                        <a:rPr lang="en-US" sz="1000"/>
                        <a:t>74</a:t>
                      </a:r>
                    </a:p>
                  </a:txBody>
                  <a:tcPr/>
                </a:tc>
                <a:tc>
                  <a:txBody>
                    <a:bodyPr/>
                    <a:lstStyle/>
                    <a:p>
                      <a:r>
                        <a:rPr lang="en-US" sz="1000"/>
                        <a:t>13</a:t>
                      </a:r>
                    </a:p>
                  </a:txBody>
                  <a:tcPr/>
                </a:tc>
                <a:tc>
                  <a:txBody>
                    <a:bodyPr/>
                    <a:lstStyle/>
                    <a:p>
                      <a:r>
                        <a:rPr lang="en-US" sz="1000"/>
                        <a:t>2804.9659090909</a:t>
                      </a:r>
                    </a:p>
                  </a:txBody>
                  <a:tcPr/>
                </a:tc>
                <a:tc>
                  <a:txBody>
                    <a:bodyPr/>
                    <a:lstStyle/>
                    <a:p>
                      <a:r>
                        <a:rPr lang="en-US" sz="1000"/>
                        <a:t>15</a:t>
                      </a:r>
                    </a:p>
                  </a:txBody>
                  <a:tcPr/>
                </a:tc>
                <a:tc>
                  <a:txBody>
                    <a:bodyPr/>
                    <a:lstStyle/>
                    <a:p>
                      <a:r>
                        <a:rPr lang="en-US" sz="1000"/>
                        <a:t>33145</a:t>
                      </a:r>
                    </a:p>
                  </a:txBody>
                  <a:tcPr/>
                </a:tc>
                <a:tc>
                  <a:txBody>
                    <a:bodyPr/>
                    <a:lstStyle/>
                    <a:p>
                      <a:r>
                        <a:rPr lang="en-US" sz="1000"/>
                        <a:t>223.8021978022</a:t>
                      </a:r>
                    </a:p>
                  </a:txBody>
                  <a:tcPr/>
                </a:tc>
                <a:tc>
                  <a:txBody>
                    <a:bodyPr/>
                    <a:lstStyle/>
                    <a:p>
                      <a:r>
                        <a:rPr lang="en-US" sz="1000"/>
                        <a:t>0</a:t>
                      </a:r>
                    </a:p>
                  </a:txBody>
                  <a:tcPr/>
                </a:tc>
                <a:tc>
                  <a:txBody>
                    <a:bodyPr/>
                    <a:lstStyle/>
                    <a:p>
                      <a:r>
                        <a:rPr lang="en-US" sz="1000"/>
                        <a:t>863</a:t>
                      </a:r>
                    </a:p>
                  </a:txBody>
                  <a:tcPr/>
                </a:tc>
                <a:tc>
                  <a:txBody>
                    <a:bodyPr/>
                    <a:lstStyle/>
                    <a:p>
                      <a:r>
                        <a:rPr lang="en-US" sz="1000"/>
                        <a:t>33145</a:t>
                      </a:r>
                    </a:p>
                  </a:txBody>
                  <a:tcPr/>
                </a:tc>
                <a:tc>
                  <a:txBody>
                    <a:bodyPr/>
                    <a:lstStyle/>
                    <a:p>
                      <a:r>
                        <a:rPr lang="en-US" sz="1000"/>
                        <a:t>10.86 %</a:t>
                      </a:r>
                    </a:p>
                  </a:txBody>
                  <a:tcPr/>
                </a:tc>
                <a:tc>
                  <a:txBody>
                    <a:bodyPr/>
                    <a:lstStyle/>
                    <a:p>
                      <a:r>
                        <a:rPr lang="en-US" sz="1000"/>
                        <a:t>178</a:t>
                      </a:r>
                    </a:p>
                  </a:txBody>
                  <a:tcPr/>
                </a:tc>
                <a:tc>
                  <a:txBody>
                    <a:bodyPr/>
                    <a:lstStyle/>
                    <a:p>
                      <a:r>
                        <a:rPr lang="en-US" sz="1000"/>
                        <a:t>44</a:t>
                      </a:r>
                    </a:p>
                  </a:txBody>
                  <a:tcPr/>
                </a:tc>
                <a:tc>
                  <a:txBody>
                    <a:bodyPr/>
                    <a:lstStyle/>
                    <a:p>
                      <a:r>
                        <a:rPr lang="en-US" sz="1000"/>
                        <a:t>11</a:t>
                      </a:r>
                    </a:p>
                  </a:txBody>
                  <a:tcPr/>
                </a:tc>
                <a:tc>
                  <a:txBody>
                    <a:bodyPr/>
                    <a:lstStyle/>
                    <a:p>
                      <a:r>
                        <a:rPr lang="en-US" sz="1000"/>
                        <a:t>0</a:t>
                      </a:r>
                    </a:p>
                  </a:txBody>
                  <a:tcPr/>
                </a:tc>
                <a:tc>
                  <a:txBody>
                    <a:bodyPr/>
                    <a:lstStyle/>
                    <a:p>
                      <a:r>
                        <a:rPr lang="en-US" sz="1000"/>
                        <a:t>640</a:t>
                      </a:r>
                    </a:p>
                  </a:txBody>
                  <a:tcPr/>
                </a:tc>
                <a:tc>
                  <a:txBody>
                    <a:bodyPr/>
                    <a:lstStyle/>
                    <a:p>
                      <a:r>
                        <a:rPr lang="en-US" sz="1000"/>
                        <a:t>73</a:t>
                      </a:r>
                    </a:p>
                  </a:txBody>
                  <a:tcPr/>
                </a:tc>
                <a:tc>
                  <a:txBody>
                    <a:bodyPr/>
                    <a:lstStyle/>
                    <a:p>
                      <a:r>
                        <a:rPr lang="en-US" sz="1000"/>
                        <a:t>88</a:t>
                      </a:r>
                    </a:p>
                  </a:txBody>
                  <a:tcPr/>
                </a:tc>
                <a:tc>
                  <a:txBody>
                    <a:bodyPr/>
                    <a:lstStyle/>
                    <a:p>
                      <a:r>
                        <a:rPr lang="en-US" sz="1000"/>
                        <a:t>7</a:t>
                      </a:r>
                    </a:p>
                  </a:txBody>
                  <a:tcPr/>
                </a:tc>
                <a:tc>
                  <a:txBody>
                    <a:bodyPr/>
                    <a:lstStyle/>
                    <a:p>
                      <a:r>
                        <a:rPr lang="en-US" sz="1000"/>
                        <a:t>472</a:t>
                      </a:r>
                    </a:p>
                  </a:txBody>
                  <a:tcPr/>
                </a:tc>
                <a:tc>
                  <a:txBody>
                    <a:bodyPr/>
                    <a:lstStyle/>
                    <a:p>
                      <a:r>
                        <a:rPr lang="en-US" sz="1000"/>
                        <a:t>14</a:t>
                      </a:r>
                    </a:p>
                  </a:txBody>
                  <a:tcPr/>
                </a:tc>
                <a:tc>
                  <a:txBody>
                    <a:bodyPr/>
                    <a:lstStyle/>
                    <a:p>
                      <a:r>
                        <a:rPr lang="en-US" sz="1000"/>
                        <a:t>223</a:t>
                      </a:r>
                    </a:p>
                  </a:txBody>
                  <a:tcPr/>
                </a:tc>
                <a:tc>
                  <a:txBody>
                    <a:bodyPr/>
                    <a:lstStyle/>
                    <a:p>
                      <a:r>
                        <a:rPr lang="en-US" sz="1000"/>
                        <a:t>194</a:t>
                      </a:r>
                    </a:p>
                  </a:txBody>
                  <a:tcPr/>
                </a:tc>
                <a:tc>
                  <a:txBody>
                    <a:bodyPr/>
                    <a:lstStyle/>
                    <a:p>
                      <a:r>
                        <a:rPr lang="en-US" sz="1000"/>
                        <a:t>10</a:t>
                      </a:r>
                    </a:p>
                  </a:txBody>
                  <a:tcPr/>
                </a:tc>
                <a:tc>
                  <a:txBody>
                    <a:bodyPr/>
                    <a:lstStyle/>
                    <a:p>
                      <a:r>
                        <a:rPr lang="en-US" sz="1000"/>
                        <a:t>19</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15031239"/>
                  </a:ext>
                </a:extLst>
              </a:tr>
            </a:tbl>
          </a:graphicData>
        </a:graphic>
      </p:graphicFrame>
      <p:sp>
        <p:nvSpPr>
          <p:cNvPr id="4" name="Text Placeholder 3">
            <a:extLst>
              <a:ext uri="{FF2B5EF4-FFF2-40B4-BE49-F238E27FC236}">
                <a16:creationId xmlns:a16="http://schemas.microsoft.com/office/drawing/2014/main" id="{9D635993-046F-40EE-B9FA-E9F26A853A78}"/>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256877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3A724-94A1-47DB-81ED-85F9AF4A77EC}"/>
              </a:ext>
            </a:extLst>
          </p:cNvPr>
          <p:cNvSpPr>
            <a:spLocks noGrp="1"/>
          </p:cNvSpPr>
          <p:nvPr>
            <p:ph type="title"/>
          </p:nvPr>
        </p:nvSpPr>
        <p:spPr/>
        <p:txBody>
          <a:bodyPr/>
          <a:lstStyle/>
          <a:p>
            <a:r>
              <a:rPr lang="en-US"/>
              <a:t>Facebook Fans Total | TrendSet</a:t>
            </a:r>
          </a:p>
        </p:txBody>
      </p:sp>
      <p:graphicFrame>
        <p:nvGraphicFramePr>
          <p:cNvPr id="6" name="Chart Placeholder 5">
            <a:extLst>
              <a:ext uri="{FF2B5EF4-FFF2-40B4-BE49-F238E27FC236}">
                <a16:creationId xmlns:a16="http://schemas.microsoft.com/office/drawing/2014/main" id="{C5D51F9E-83EC-4B8B-A764-454F5BBBEF16}"/>
              </a:ext>
            </a:extLst>
          </p:cNvPr>
          <p:cNvGraphicFramePr>
            <a:graphicFrameLocks noGrp="1"/>
          </p:cNvGraphicFramePr>
          <p:nvPr>
            <p:ph type="chart" sz="quarter" idx="13"/>
            <p:extLst>
              <p:ext uri="{D42A27DB-BD31-4B8C-83A1-F6EECF244321}">
                <p14:modId xmlns:p14="http://schemas.microsoft.com/office/powerpoint/2010/main" val="28397563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646B7D-C984-4E73-ACFF-F86444D7B97F}"/>
              </a:ext>
            </a:extLst>
          </p:cNvPr>
          <p:cNvSpPr>
            <a:spLocks noGrp="1"/>
          </p:cNvSpPr>
          <p:nvPr>
            <p:ph type="body" sz="quarter" idx="14"/>
          </p:nvPr>
        </p:nvSpPr>
        <p:spPr/>
        <p:txBody>
          <a:bodyPr/>
          <a:lstStyle/>
          <a:p>
            <a:r>
              <a:rPr lang="en-US"/>
              <a:t>04/01/2019 - 06/30/2019</a:t>
            </a:r>
          </a:p>
        </p:txBody>
      </p:sp>
      <p:sp>
        <p:nvSpPr>
          <p:cNvPr id="5" name="Footer Placeholder 4">
            <a:extLst>
              <a:ext uri="{FF2B5EF4-FFF2-40B4-BE49-F238E27FC236}">
                <a16:creationId xmlns:a16="http://schemas.microsoft.com/office/drawing/2014/main" id="{6C7C3A31-F7DB-4A31-B7DF-3B969D25C9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1695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CFD2A-ED93-484C-8555-BB212D7D4B48}"/>
              </a:ext>
            </a:extLst>
          </p:cNvPr>
          <p:cNvSpPr>
            <a:spLocks noGrp="1"/>
          </p:cNvSpPr>
          <p:nvPr>
            <p:ph type="title"/>
          </p:nvPr>
        </p:nvSpPr>
        <p:spPr/>
        <p:txBody>
          <a:bodyPr/>
          <a:lstStyle/>
          <a:p>
            <a:r>
              <a:rPr lang="en-US"/>
              <a:t>Facebook Fans Table | TrendSet</a:t>
            </a:r>
          </a:p>
        </p:txBody>
      </p:sp>
      <p:graphicFrame>
        <p:nvGraphicFramePr>
          <p:cNvPr id="5" name="Table Placeholder 4">
            <a:extLst>
              <a:ext uri="{FF2B5EF4-FFF2-40B4-BE49-F238E27FC236}">
                <a16:creationId xmlns:a16="http://schemas.microsoft.com/office/drawing/2014/main" id="{AD9AC7AF-74D3-40A7-AC73-D5E8D770B095}"/>
              </a:ext>
            </a:extLst>
          </p:cNvPr>
          <p:cNvGraphicFramePr>
            <a:graphicFrameLocks noGrp="1"/>
          </p:cNvGraphicFramePr>
          <p:nvPr>
            <p:ph type="tbl" sz="quarter" idx="13"/>
            <p:extLst>
              <p:ext uri="{D42A27DB-BD31-4B8C-83A1-F6EECF244321}">
                <p14:modId xmlns:p14="http://schemas.microsoft.com/office/powerpoint/2010/main" val="217711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25663998"/>
                    </a:ext>
                  </a:extLst>
                </a:gridCol>
                <a:gridCol w="1234440">
                  <a:extLst>
                    <a:ext uri="{9D8B030D-6E8A-4147-A177-3AD203B41FA5}">
                      <a16:colId xmlns:a16="http://schemas.microsoft.com/office/drawing/2014/main" val="2307814832"/>
                    </a:ext>
                  </a:extLst>
                </a:gridCol>
                <a:gridCol w="822960">
                  <a:extLst>
                    <a:ext uri="{9D8B030D-6E8A-4147-A177-3AD203B41FA5}">
                      <a16:colId xmlns:a16="http://schemas.microsoft.com/office/drawing/2014/main" val="3316220413"/>
                    </a:ext>
                  </a:extLst>
                </a:gridCol>
                <a:gridCol w="822960">
                  <a:extLst>
                    <a:ext uri="{9D8B030D-6E8A-4147-A177-3AD203B41FA5}">
                      <a16:colId xmlns:a16="http://schemas.microsoft.com/office/drawing/2014/main" val="1599685545"/>
                    </a:ext>
                  </a:extLst>
                </a:gridCol>
                <a:gridCol w="822960">
                  <a:extLst>
                    <a:ext uri="{9D8B030D-6E8A-4147-A177-3AD203B41FA5}">
                      <a16:colId xmlns:a16="http://schemas.microsoft.com/office/drawing/2014/main" val="691826212"/>
                    </a:ext>
                  </a:extLst>
                </a:gridCol>
                <a:gridCol w="822960">
                  <a:extLst>
                    <a:ext uri="{9D8B030D-6E8A-4147-A177-3AD203B41FA5}">
                      <a16:colId xmlns:a16="http://schemas.microsoft.com/office/drawing/2014/main" val="2458374169"/>
                    </a:ext>
                  </a:extLst>
                </a:gridCol>
                <a:gridCol w="822960">
                  <a:extLst>
                    <a:ext uri="{9D8B030D-6E8A-4147-A177-3AD203B41FA5}">
                      <a16:colId xmlns:a16="http://schemas.microsoft.com/office/drawing/2014/main" val="2186524902"/>
                    </a:ext>
                  </a:extLst>
                </a:gridCol>
                <a:gridCol w="822960">
                  <a:extLst>
                    <a:ext uri="{9D8B030D-6E8A-4147-A177-3AD203B41FA5}">
                      <a16:colId xmlns:a16="http://schemas.microsoft.com/office/drawing/2014/main" val="381758384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522640451"/>
                  </a:ext>
                </a:extLst>
              </a:tr>
              <a:tr h="370840">
                <a:tc>
                  <a:txBody>
                    <a:bodyPr/>
                    <a:lstStyle/>
                    <a:p>
                      <a:r>
                        <a:rPr lang="en-US" sz="1000"/>
                        <a:t>TrendSet</a:t>
                      </a:r>
                    </a:p>
                  </a:txBody>
                  <a:tcPr/>
                </a:tc>
                <a:tc>
                  <a:txBody>
                    <a:bodyPr/>
                    <a:lstStyle/>
                    <a:p>
                      <a:r>
                        <a:rPr lang="en-US" sz="1000"/>
                        <a:t>3078</a:t>
                      </a:r>
                    </a:p>
                  </a:txBody>
                  <a:tcPr/>
                </a:tc>
                <a:tc>
                  <a:txBody>
                    <a:bodyPr/>
                    <a:lstStyle/>
                    <a:p>
                      <a:r>
                        <a:rPr lang="en-US" sz="1000"/>
                        <a:t>7</a:t>
                      </a:r>
                    </a:p>
                  </a:txBody>
                  <a:tcPr/>
                </a:tc>
                <a:tc>
                  <a:txBody>
                    <a:bodyPr/>
                    <a:lstStyle/>
                    <a:p>
                      <a:r>
                        <a:rPr lang="en-US" sz="1000"/>
                        <a:t>0.2 %</a:t>
                      </a:r>
                    </a:p>
                  </a:txBody>
                  <a:tcPr/>
                </a:tc>
                <a:tc>
                  <a:txBody>
                    <a:bodyPr/>
                    <a:lstStyle/>
                    <a:p>
                      <a:r>
                        <a:rPr lang="en-US" sz="1000"/>
                        <a:t>15</a:t>
                      </a:r>
                    </a:p>
                  </a:txBody>
                  <a:tcPr/>
                </a:tc>
                <a:tc>
                  <a:txBody>
                    <a:bodyPr/>
                    <a:lstStyle/>
                    <a:p>
                      <a:r>
                        <a:rPr lang="en-US" sz="1000"/>
                        <a:t>0.5 %</a:t>
                      </a:r>
                    </a:p>
                  </a:txBody>
                  <a:tcPr/>
                </a:tc>
                <a:tc>
                  <a:txBody>
                    <a:bodyPr/>
                    <a:lstStyle/>
                    <a:p>
                      <a:r>
                        <a:rPr lang="en-US" sz="1000"/>
                        <a:t>24</a:t>
                      </a:r>
                    </a:p>
                  </a:txBody>
                  <a:tcPr/>
                </a:tc>
                <a:tc>
                  <a:txBody>
                    <a:bodyPr/>
                    <a:lstStyle/>
                    <a:p>
                      <a:r>
                        <a:rPr lang="en-US" sz="1000"/>
                        <a:t>0.8 %</a:t>
                      </a:r>
                    </a:p>
                  </a:txBody>
                  <a:tcPr/>
                </a:tc>
                <a:extLst>
                  <a:ext uri="{0D108BD9-81ED-4DB2-BD59-A6C34878D82A}">
                    <a16:rowId xmlns:a16="http://schemas.microsoft.com/office/drawing/2014/main" val="3228827489"/>
                  </a:ext>
                </a:extLst>
              </a:tr>
            </a:tbl>
          </a:graphicData>
        </a:graphic>
      </p:graphicFrame>
      <p:sp>
        <p:nvSpPr>
          <p:cNvPr id="4" name="Text Placeholder 3">
            <a:extLst>
              <a:ext uri="{FF2B5EF4-FFF2-40B4-BE49-F238E27FC236}">
                <a16:creationId xmlns:a16="http://schemas.microsoft.com/office/drawing/2014/main" id="{2A549A2B-9699-4F24-82C0-48ED94A70E43}"/>
              </a:ext>
            </a:extLst>
          </p:cNvPr>
          <p:cNvSpPr>
            <a:spLocks noGrp="1"/>
          </p:cNvSpPr>
          <p:nvPr>
            <p:ph type="body" sz="quarter" idx="14"/>
          </p:nvPr>
        </p:nvSpPr>
        <p:spPr/>
        <p:txBody>
          <a:bodyPr/>
          <a:lstStyle/>
          <a:p>
            <a:r>
              <a:rPr lang="en-US"/>
              <a:t>05/31/2019 - 06/30/2019</a:t>
            </a:r>
          </a:p>
        </p:txBody>
      </p:sp>
    </p:spTree>
    <p:extLst>
      <p:ext uri="{BB962C8B-B14F-4D97-AF65-F5344CB8AC3E}">
        <p14:creationId xmlns:p14="http://schemas.microsoft.com/office/powerpoint/2010/main" val="843450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DD37C-7080-4A5D-8A0D-FE53B9582142}"/>
              </a:ext>
            </a:extLst>
          </p:cNvPr>
          <p:cNvSpPr>
            <a:spLocks noGrp="1"/>
          </p:cNvSpPr>
          <p:nvPr>
            <p:ph type="title"/>
          </p:nvPr>
        </p:nvSpPr>
        <p:spPr/>
        <p:txBody>
          <a:bodyPr/>
          <a:lstStyle/>
          <a:p>
            <a:r>
              <a:rPr lang="en-US"/>
              <a:t>Facebook Own Posts Table | TrendSet - 1 of 16</a:t>
            </a:r>
          </a:p>
        </p:txBody>
      </p:sp>
      <p:graphicFrame>
        <p:nvGraphicFramePr>
          <p:cNvPr id="5" name="Table Placeholder 4">
            <a:extLst>
              <a:ext uri="{FF2B5EF4-FFF2-40B4-BE49-F238E27FC236}">
                <a16:creationId xmlns:a16="http://schemas.microsoft.com/office/drawing/2014/main" id="{4BCC0F74-7844-48B6-9CF3-5BE9F71906DF}"/>
              </a:ext>
            </a:extLst>
          </p:cNvPr>
          <p:cNvGraphicFramePr>
            <a:graphicFrameLocks noGrp="1"/>
          </p:cNvGraphicFramePr>
          <p:nvPr>
            <p:ph type="tbl" sz="quarter" idx="13"/>
            <p:extLst>
              <p:ext uri="{D42A27DB-BD31-4B8C-83A1-F6EECF244321}">
                <p14:modId xmlns:p14="http://schemas.microsoft.com/office/powerpoint/2010/main" val="31979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294204036"/>
                    </a:ext>
                  </a:extLst>
                </a:gridCol>
                <a:gridCol w="905255">
                  <a:extLst>
                    <a:ext uri="{9D8B030D-6E8A-4147-A177-3AD203B41FA5}">
                      <a16:colId xmlns:a16="http://schemas.microsoft.com/office/drawing/2014/main" val="3358660576"/>
                    </a:ext>
                  </a:extLst>
                </a:gridCol>
                <a:gridCol w="246888">
                  <a:extLst>
                    <a:ext uri="{9D8B030D-6E8A-4147-A177-3AD203B41FA5}">
                      <a16:colId xmlns:a16="http://schemas.microsoft.com/office/drawing/2014/main" val="2184598676"/>
                    </a:ext>
                  </a:extLst>
                </a:gridCol>
                <a:gridCol w="208280">
                  <a:extLst>
                    <a:ext uri="{9D8B030D-6E8A-4147-A177-3AD203B41FA5}">
                      <a16:colId xmlns:a16="http://schemas.microsoft.com/office/drawing/2014/main" val="1199807694"/>
                    </a:ext>
                  </a:extLst>
                </a:gridCol>
                <a:gridCol w="208280">
                  <a:extLst>
                    <a:ext uri="{9D8B030D-6E8A-4147-A177-3AD203B41FA5}">
                      <a16:colId xmlns:a16="http://schemas.microsoft.com/office/drawing/2014/main" val="1836800428"/>
                    </a:ext>
                  </a:extLst>
                </a:gridCol>
                <a:gridCol w="208280">
                  <a:extLst>
                    <a:ext uri="{9D8B030D-6E8A-4147-A177-3AD203B41FA5}">
                      <a16:colId xmlns:a16="http://schemas.microsoft.com/office/drawing/2014/main" val="4204904923"/>
                    </a:ext>
                  </a:extLst>
                </a:gridCol>
                <a:gridCol w="208280">
                  <a:extLst>
                    <a:ext uri="{9D8B030D-6E8A-4147-A177-3AD203B41FA5}">
                      <a16:colId xmlns:a16="http://schemas.microsoft.com/office/drawing/2014/main" val="3827710560"/>
                    </a:ext>
                  </a:extLst>
                </a:gridCol>
                <a:gridCol w="208280">
                  <a:extLst>
                    <a:ext uri="{9D8B030D-6E8A-4147-A177-3AD203B41FA5}">
                      <a16:colId xmlns:a16="http://schemas.microsoft.com/office/drawing/2014/main" val="3241921941"/>
                    </a:ext>
                  </a:extLst>
                </a:gridCol>
                <a:gridCol w="208280">
                  <a:extLst>
                    <a:ext uri="{9D8B030D-6E8A-4147-A177-3AD203B41FA5}">
                      <a16:colId xmlns:a16="http://schemas.microsoft.com/office/drawing/2014/main" val="1568045671"/>
                    </a:ext>
                  </a:extLst>
                </a:gridCol>
                <a:gridCol w="208280">
                  <a:extLst>
                    <a:ext uri="{9D8B030D-6E8A-4147-A177-3AD203B41FA5}">
                      <a16:colId xmlns:a16="http://schemas.microsoft.com/office/drawing/2014/main" val="1286979160"/>
                    </a:ext>
                  </a:extLst>
                </a:gridCol>
                <a:gridCol w="208280">
                  <a:extLst>
                    <a:ext uri="{9D8B030D-6E8A-4147-A177-3AD203B41FA5}">
                      <a16:colId xmlns:a16="http://schemas.microsoft.com/office/drawing/2014/main" val="3219836876"/>
                    </a:ext>
                  </a:extLst>
                </a:gridCol>
                <a:gridCol w="208280">
                  <a:extLst>
                    <a:ext uri="{9D8B030D-6E8A-4147-A177-3AD203B41FA5}">
                      <a16:colId xmlns:a16="http://schemas.microsoft.com/office/drawing/2014/main" val="332461900"/>
                    </a:ext>
                  </a:extLst>
                </a:gridCol>
                <a:gridCol w="208280">
                  <a:extLst>
                    <a:ext uri="{9D8B030D-6E8A-4147-A177-3AD203B41FA5}">
                      <a16:colId xmlns:a16="http://schemas.microsoft.com/office/drawing/2014/main" val="1181491658"/>
                    </a:ext>
                  </a:extLst>
                </a:gridCol>
                <a:gridCol w="208280">
                  <a:extLst>
                    <a:ext uri="{9D8B030D-6E8A-4147-A177-3AD203B41FA5}">
                      <a16:colId xmlns:a16="http://schemas.microsoft.com/office/drawing/2014/main" val="648814855"/>
                    </a:ext>
                  </a:extLst>
                </a:gridCol>
                <a:gridCol w="208280">
                  <a:extLst>
                    <a:ext uri="{9D8B030D-6E8A-4147-A177-3AD203B41FA5}">
                      <a16:colId xmlns:a16="http://schemas.microsoft.com/office/drawing/2014/main" val="1436953469"/>
                    </a:ext>
                  </a:extLst>
                </a:gridCol>
                <a:gridCol w="208280">
                  <a:extLst>
                    <a:ext uri="{9D8B030D-6E8A-4147-A177-3AD203B41FA5}">
                      <a16:colId xmlns:a16="http://schemas.microsoft.com/office/drawing/2014/main" val="709287771"/>
                    </a:ext>
                  </a:extLst>
                </a:gridCol>
                <a:gridCol w="208280">
                  <a:extLst>
                    <a:ext uri="{9D8B030D-6E8A-4147-A177-3AD203B41FA5}">
                      <a16:colId xmlns:a16="http://schemas.microsoft.com/office/drawing/2014/main" val="3807908672"/>
                    </a:ext>
                  </a:extLst>
                </a:gridCol>
                <a:gridCol w="208280">
                  <a:extLst>
                    <a:ext uri="{9D8B030D-6E8A-4147-A177-3AD203B41FA5}">
                      <a16:colId xmlns:a16="http://schemas.microsoft.com/office/drawing/2014/main" val="225930779"/>
                    </a:ext>
                  </a:extLst>
                </a:gridCol>
                <a:gridCol w="208280">
                  <a:extLst>
                    <a:ext uri="{9D8B030D-6E8A-4147-A177-3AD203B41FA5}">
                      <a16:colId xmlns:a16="http://schemas.microsoft.com/office/drawing/2014/main" val="3602677945"/>
                    </a:ext>
                  </a:extLst>
                </a:gridCol>
                <a:gridCol w="208280">
                  <a:extLst>
                    <a:ext uri="{9D8B030D-6E8A-4147-A177-3AD203B41FA5}">
                      <a16:colId xmlns:a16="http://schemas.microsoft.com/office/drawing/2014/main" val="3043083868"/>
                    </a:ext>
                  </a:extLst>
                </a:gridCol>
                <a:gridCol w="208280">
                  <a:extLst>
                    <a:ext uri="{9D8B030D-6E8A-4147-A177-3AD203B41FA5}">
                      <a16:colId xmlns:a16="http://schemas.microsoft.com/office/drawing/2014/main" val="2885450162"/>
                    </a:ext>
                  </a:extLst>
                </a:gridCol>
                <a:gridCol w="208280">
                  <a:extLst>
                    <a:ext uri="{9D8B030D-6E8A-4147-A177-3AD203B41FA5}">
                      <a16:colId xmlns:a16="http://schemas.microsoft.com/office/drawing/2014/main" val="79816528"/>
                    </a:ext>
                  </a:extLst>
                </a:gridCol>
                <a:gridCol w="208280">
                  <a:extLst>
                    <a:ext uri="{9D8B030D-6E8A-4147-A177-3AD203B41FA5}">
                      <a16:colId xmlns:a16="http://schemas.microsoft.com/office/drawing/2014/main" val="282097141"/>
                    </a:ext>
                  </a:extLst>
                </a:gridCol>
                <a:gridCol w="208280">
                  <a:extLst>
                    <a:ext uri="{9D8B030D-6E8A-4147-A177-3AD203B41FA5}">
                      <a16:colId xmlns:a16="http://schemas.microsoft.com/office/drawing/2014/main" val="2772008218"/>
                    </a:ext>
                  </a:extLst>
                </a:gridCol>
                <a:gridCol w="208280">
                  <a:extLst>
                    <a:ext uri="{9D8B030D-6E8A-4147-A177-3AD203B41FA5}">
                      <a16:colId xmlns:a16="http://schemas.microsoft.com/office/drawing/2014/main" val="1047590458"/>
                    </a:ext>
                  </a:extLst>
                </a:gridCol>
                <a:gridCol w="208280">
                  <a:extLst>
                    <a:ext uri="{9D8B030D-6E8A-4147-A177-3AD203B41FA5}">
                      <a16:colId xmlns:a16="http://schemas.microsoft.com/office/drawing/2014/main" val="2661290948"/>
                    </a:ext>
                  </a:extLst>
                </a:gridCol>
                <a:gridCol w="208280">
                  <a:extLst>
                    <a:ext uri="{9D8B030D-6E8A-4147-A177-3AD203B41FA5}">
                      <a16:colId xmlns:a16="http://schemas.microsoft.com/office/drawing/2014/main" val="1024940749"/>
                    </a:ext>
                  </a:extLst>
                </a:gridCol>
                <a:gridCol w="208280">
                  <a:extLst>
                    <a:ext uri="{9D8B030D-6E8A-4147-A177-3AD203B41FA5}">
                      <a16:colId xmlns:a16="http://schemas.microsoft.com/office/drawing/2014/main" val="4117643837"/>
                    </a:ext>
                  </a:extLst>
                </a:gridCol>
                <a:gridCol w="208280">
                  <a:extLst>
                    <a:ext uri="{9D8B030D-6E8A-4147-A177-3AD203B41FA5}">
                      <a16:colId xmlns:a16="http://schemas.microsoft.com/office/drawing/2014/main" val="1044714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08200557"/>
                  </a:ext>
                </a:extLst>
              </a:tr>
            </a:tbl>
          </a:graphicData>
        </a:graphic>
      </p:graphicFrame>
      <p:sp>
        <p:nvSpPr>
          <p:cNvPr id="4" name="Text Placeholder 3">
            <a:extLst>
              <a:ext uri="{FF2B5EF4-FFF2-40B4-BE49-F238E27FC236}">
                <a16:creationId xmlns:a16="http://schemas.microsoft.com/office/drawing/2014/main" id="{0141AE69-A91C-4C6B-A542-7E35B7727A43}"/>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3437683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F846B-85EA-4260-81B0-8AD062DAB25A}"/>
              </a:ext>
            </a:extLst>
          </p:cNvPr>
          <p:cNvSpPr>
            <a:spLocks noGrp="1"/>
          </p:cNvSpPr>
          <p:nvPr>
            <p:ph type="title"/>
          </p:nvPr>
        </p:nvSpPr>
        <p:spPr/>
        <p:txBody>
          <a:bodyPr/>
          <a:lstStyle/>
          <a:p>
            <a:r>
              <a:rPr lang="en-US"/>
              <a:t>Facebook Own Posts Table | TrendSet - 2 of 16</a:t>
            </a:r>
          </a:p>
        </p:txBody>
      </p:sp>
      <p:graphicFrame>
        <p:nvGraphicFramePr>
          <p:cNvPr id="5" name="Table Placeholder 4">
            <a:extLst>
              <a:ext uri="{FF2B5EF4-FFF2-40B4-BE49-F238E27FC236}">
                <a16:creationId xmlns:a16="http://schemas.microsoft.com/office/drawing/2014/main" id="{4906B548-8D2F-40B6-A86B-FD0569CBECD4}"/>
              </a:ext>
            </a:extLst>
          </p:cNvPr>
          <p:cNvGraphicFramePr>
            <a:graphicFrameLocks noGrp="1"/>
          </p:cNvGraphicFramePr>
          <p:nvPr>
            <p:ph type="tbl" sz="quarter" idx="13"/>
            <p:extLst>
              <p:ext uri="{D42A27DB-BD31-4B8C-83A1-F6EECF244321}">
                <p14:modId xmlns:p14="http://schemas.microsoft.com/office/powerpoint/2010/main" val="214169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986617591"/>
                    </a:ext>
                  </a:extLst>
                </a:gridCol>
                <a:gridCol w="905255">
                  <a:extLst>
                    <a:ext uri="{9D8B030D-6E8A-4147-A177-3AD203B41FA5}">
                      <a16:colId xmlns:a16="http://schemas.microsoft.com/office/drawing/2014/main" val="660114910"/>
                    </a:ext>
                  </a:extLst>
                </a:gridCol>
                <a:gridCol w="246888">
                  <a:extLst>
                    <a:ext uri="{9D8B030D-6E8A-4147-A177-3AD203B41FA5}">
                      <a16:colId xmlns:a16="http://schemas.microsoft.com/office/drawing/2014/main" val="2336181187"/>
                    </a:ext>
                  </a:extLst>
                </a:gridCol>
                <a:gridCol w="208280">
                  <a:extLst>
                    <a:ext uri="{9D8B030D-6E8A-4147-A177-3AD203B41FA5}">
                      <a16:colId xmlns:a16="http://schemas.microsoft.com/office/drawing/2014/main" val="292239779"/>
                    </a:ext>
                  </a:extLst>
                </a:gridCol>
                <a:gridCol w="208280">
                  <a:extLst>
                    <a:ext uri="{9D8B030D-6E8A-4147-A177-3AD203B41FA5}">
                      <a16:colId xmlns:a16="http://schemas.microsoft.com/office/drawing/2014/main" val="1428855310"/>
                    </a:ext>
                  </a:extLst>
                </a:gridCol>
                <a:gridCol w="208280">
                  <a:extLst>
                    <a:ext uri="{9D8B030D-6E8A-4147-A177-3AD203B41FA5}">
                      <a16:colId xmlns:a16="http://schemas.microsoft.com/office/drawing/2014/main" val="1303459987"/>
                    </a:ext>
                  </a:extLst>
                </a:gridCol>
                <a:gridCol w="208280">
                  <a:extLst>
                    <a:ext uri="{9D8B030D-6E8A-4147-A177-3AD203B41FA5}">
                      <a16:colId xmlns:a16="http://schemas.microsoft.com/office/drawing/2014/main" val="1449495051"/>
                    </a:ext>
                  </a:extLst>
                </a:gridCol>
                <a:gridCol w="208280">
                  <a:extLst>
                    <a:ext uri="{9D8B030D-6E8A-4147-A177-3AD203B41FA5}">
                      <a16:colId xmlns:a16="http://schemas.microsoft.com/office/drawing/2014/main" val="2533931300"/>
                    </a:ext>
                  </a:extLst>
                </a:gridCol>
                <a:gridCol w="208280">
                  <a:extLst>
                    <a:ext uri="{9D8B030D-6E8A-4147-A177-3AD203B41FA5}">
                      <a16:colId xmlns:a16="http://schemas.microsoft.com/office/drawing/2014/main" val="2854027720"/>
                    </a:ext>
                  </a:extLst>
                </a:gridCol>
                <a:gridCol w="208280">
                  <a:extLst>
                    <a:ext uri="{9D8B030D-6E8A-4147-A177-3AD203B41FA5}">
                      <a16:colId xmlns:a16="http://schemas.microsoft.com/office/drawing/2014/main" val="78172095"/>
                    </a:ext>
                  </a:extLst>
                </a:gridCol>
                <a:gridCol w="208280">
                  <a:extLst>
                    <a:ext uri="{9D8B030D-6E8A-4147-A177-3AD203B41FA5}">
                      <a16:colId xmlns:a16="http://schemas.microsoft.com/office/drawing/2014/main" val="2214060599"/>
                    </a:ext>
                  </a:extLst>
                </a:gridCol>
                <a:gridCol w="208280">
                  <a:extLst>
                    <a:ext uri="{9D8B030D-6E8A-4147-A177-3AD203B41FA5}">
                      <a16:colId xmlns:a16="http://schemas.microsoft.com/office/drawing/2014/main" val="2331134113"/>
                    </a:ext>
                  </a:extLst>
                </a:gridCol>
                <a:gridCol w="208280">
                  <a:extLst>
                    <a:ext uri="{9D8B030D-6E8A-4147-A177-3AD203B41FA5}">
                      <a16:colId xmlns:a16="http://schemas.microsoft.com/office/drawing/2014/main" val="948119977"/>
                    </a:ext>
                  </a:extLst>
                </a:gridCol>
                <a:gridCol w="208280">
                  <a:extLst>
                    <a:ext uri="{9D8B030D-6E8A-4147-A177-3AD203B41FA5}">
                      <a16:colId xmlns:a16="http://schemas.microsoft.com/office/drawing/2014/main" val="713559349"/>
                    </a:ext>
                  </a:extLst>
                </a:gridCol>
                <a:gridCol w="208280">
                  <a:extLst>
                    <a:ext uri="{9D8B030D-6E8A-4147-A177-3AD203B41FA5}">
                      <a16:colId xmlns:a16="http://schemas.microsoft.com/office/drawing/2014/main" val="2084310845"/>
                    </a:ext>
                  </a:extLst>
                </a:gridCol>
                <a:gridCol w="208280">
                  <a:extLst>
                    <a:ext uri="{9D8B030D-6E8A-4147-A177-3AD203B41FA5}">
                      <a16:colId xmlns:a16="http://schemas.microsoft.com/office/drawing/2014/main" val="1741919611"/>
                    </a:ext>
                  </a:extLst>
                </a:gridCol>
                <a:gridCol w="208280">
                  <a:extLst>
                    <a:ext uri="{9D8B030D-6E8A-4147-A177-3AD203B41FA5}">
                      <a16:colId xmlns:a16="http://schemas.microsoft.com/office/drawing/2014/main" val="2737250065"/>
                    </a:ext>
                  </a:extLst>
                </a:gridCol>
                <a:gridCol w="208280">
                  <a:extLst>
                    <a:ext uri="{9D8B030D-6E8A-4147-A177-3AD203B41FA5}">
                      <a16:colId xmlns:a16="http://schemas.microsoft.com/office/drawing/2014/main" val="2808740989"/>
                    </a:ext>
                  </a:extLst>
                </a:gridCol>
                <a:gridCol w="208280">
                  <a:extLst>
                    <a:ext uri="{9D8B030D-6E8A-4147-A177-3AD203B41FA5}">
                      <a16:colId xmlns:a16="http://schemas.microsoft.com/office/drawing/2014/main" val="3440509870"/>
                    </a:ext>
                  </a:extLst>
                </a:gridCol>
                <a:gridCol w="208280">
                  <a:extLst>
                    <a:ext uri="{9D8B030D-6E8A-4147-A177-3AD203B41FA5}">
                      <a16:colId xmlns:a16="http://schemas.microsoft.com/office/drawing/2014/main" val="200208713"/>
                    </a:ext>
                  </a:extLst>
                </a:gridCol>
                <a:gridCol w="208280">
                  <a:extLst>
                    <a:ext uri="{9D8B030D-6E8A-4147-A177-3AD203B41FA5}">
                      <a16:colId xmlns:a16="http://schemas.microsoft.com/office/drawing/2014/main" val="4131760080"/>
                    </a:ext>
                  </a:extLst>
                </a:gridCol>
                <a:gridCol w="208280">
                  <a:extLst>
                    <a:ext uri="{9D8B030D-6E8A-4147-A177-3AD203B41FA5}">
                      <a16:colId xmlns:a16="http://schemas.microsoft.com/office/drawing/2014/main" val="1296067947"/>
                    </a:ext>
                  </a:extLst>
                </a:gridCol>
                <a:gridCol w="208280">
                  <a:extLst>
                    <a:ext uri="{9D8B030D-6E8A-4147-A177-3AD203B41FA5}">
                      <a16:colId xmlns:a16="http://schemas.microsoft.com/office/drawing/2014/main" val="3842252689"/>
                    </a:ext>
                  </a:extLst>
                </a:gridCol>
                <a:gridCol w="208280">
                  <a:extLst>
                    <a:ext uri="{9D8B030D-6E8A-4147-A177-3AD203B41FA5}">
                      <a16:colId xmlns:a16="http://schemas.microsoft.com/office/drawing/2014/main" val="1985172757"/>
                    </a:ext>
                  </a:extLst>
                </a:gridCol>
                <a:gridCol w="208280">
                  <a:extLst>
                    <a:ext uri="{9D8B030D-6E8A-4147-A177-3AD203B41FA5}">
                      <a16:colId xmlns:a16="http://schemas.microsoft.com/office/drawing/2014/main" val="3789244587"/>
                    </a:ext>
                  </a:extLst>
                </a:gridCol>
                <a:gridCol w="208280">
                  <a:extLst>
                    <a:ext uri="{9D8B030D-6E8A-4147-A177-3AD203B41FA5}">
                      <a16:colId xmlns:a16="http://schemas.microsoft.com/office/drawing/2014/main" val="1106195184"/>
                    </a:ext>
                  </a:extLst>
                </a:gridCol>
                <a:gridCol w="208280">
                  <a:extLst>
                    <a:ext uri="{9D8B030D-6E8A-4147-A177-3AD203B41FA5}">
                      <a16:colId xmlns:a16="http://schemas.microsoft.com/office/drawing/2014/main" val="835849525"/>
                    </a:ext>
                  </a:extLst>
                </a:gridCol>
                <a:gridCol w="208280">
                  <a:extLst>
                    <a:ext uri="{9D8B030D-6E8A-4147-A177-3AD203B41FA5}">
                      <a16:colId xmlns:a16="http://schemas.microsoft.com/office/drawing/2014/main" val="164115461"/>
                    </a:ext>
                  </a:extLst>
                </a:gridCol>
                <a:gridCol w="208280">
                  <a:extLst>
                    <a:ext uri="{9D8B030D-6E8A-4147-A177-3AD203B41FA5}">
                      <a16:colId xmlns:a16="http://schemas.microsoft.com/office/drawing/2014/main" val="1211393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06793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- 2019-06-20 10:00:01 </a:t>
                      </a:r>
                      <a:r>
                        <a:rPr kumimoji="0" lang="en-US" sz="1000" b="0" i="0" u="none" strike="noStrike" kern="1200" cap="none" spc="0" normalizeH="0" baseline="0" noProof="0">
                          <a:ln>
                            <a:noFill/>
                          </a:ln>
                          <a:solidFill>
                            <a:prstClr val="black"/>
                          </a:solidFill>
                          <a:effectLst/>
                          <a:uLnTx/>
                          <a:uFillTx/>
                          <a:latin typeface="+mn-lt"/>
                          <a:ea typeface="+mn-ea"/>
                          <a:cs typeface="+mn-cs"/>
                        </a:rPr>
                        <a:t> 
 Neuer Beitrag im TrendSet Blog: https://bit.ly/2WqfPGt
Natur ist, als Verbindung des Menschen zum Universellen, ein Grundthema für die festliche Deko zur Weihnachtszeit. Die mystische Atmosphäre des Winterwaldes dient als Inspiration für viele Stücke. Laub, Zweige und Pflanzen werden winterlich verfremdet, Tier-Motive modern und glamourös als Weihnachts-Deko eingesetzt. Mehr zu den neuen Weihnachtstrends 2019 gibt es im TrendSet Blog. Lest mal rein! (Deko gesehen bei H.U. Scheulen)
#trendsetmuenchen #trendset #trendsetsommer2019 #trends2019 #aw2019 #christmas2019 #christmasdecor #christmasdecorations #floristik #inspiration #lifestyle #lifestylefair #internationaltradefair #messemünchen #trendsetter #exhibition #munich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https://scontent.xx.fbcdn.net/v/t1.0-9/p720x720/61732425_2492879010742687_7229488084490911744_n.jpg?_nc_cat=103&amp;_nc_oc=AQl2aG5XjJ5UiItz6cQYhiSTdvQ0cSs5dwqCqY7I7KCmIgMN5noTtpz2rB-sP_hd36o&amp;_nc_ht=scontent.xx&amp;oh=31c1729b5977518856f693f083e10975&amp;oe=5DB29749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08:27:14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69435542"/>
                  </a:ext>
                </a:extLst>
              </a:tr>
            </a:tbl>
          </a:graphicData>
        </a:graphic>
      </p:graphicFrame>
      <p:sp>
        <p:nvSpPr>
          <p:cNvPr id="4" name="Text Placeholder 3">
            <a:extLst>
              <a:ext uri="{FF2B5EF4-FFF2-40B4-BE49-F238E27FC236}">
                <a16:creationId xmlns:a16="http://schemas.microsoft.com/office/drawing/2014/main" id="{21BC266D-513B-4629-BC7A-AB1F6C09532F}"/>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3107623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3D961-9B2B-404B-8804-482C0324CA46}"/>
              </a:ext>
            </a:extLst>
          </p:cNvPr>
          <p:cNvSpPr>
            <a:spLocks noGrp="1"/>
          </p:cNvSpPr>
          <p:nvPr>
            <p:ph type="title"/>
          </p:nvPr>
        </p:nvSpPr>
        <p:spPr/>
        <p:txBody>
          <a:bodyPr/>
          <a:lstStyle/>
          <a:p>
            <a:r>
              <a:rPr lang="en-US"/>
              <a:t>Facebook Own Posts Table | TrendSet - 3 of 16</a:t>
            </a:r>
          </a:p>
        </p:txBody>
      </p:sp>
      <p:graphicFrame>
        <p:nvGraphicFramePr>
          <p:cNvPr id="5" name="Table Placeholder 4">
            <a:extLst>
              <a:ext uri="{FF2B5EF4-FFF2-40B4-BE49-F238E27FC236}">
                <a16:creationId xmlns:a16="http://schemas.microsoft.com/office/drawing/2014/main" id="{75267109-DC29-42DA-AAD5-B9AC5C913238}"/>
              </a:ext>
            </a:extLst>
          </p:cNvPr>
          <p:cNvGraphicFramePr>
            <a:graphicFrameLocks noGrp="1"/>
          </p:cNvGraphicFramePr>
          <p:nvPr>
            <p:ph type="tbl" sz="quarter" idx="13"/>
            <p:extLst>
              <p:ext uri="{D42A27DB-BD31-4B8C-83A1-F6EECF244321}">
                <p14:modId xmlns:p14="http://schemas.microsoft.com/office/powerpoint/2010/main" val="3688585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248762891"/>
                    </a:ext>
                  </a:extLst>
                </a:gridCol>
                <a:gridCol w="905255">
                  <a:extLst>
                    <a:ext uri="{9D8B030D-6E8A-4147-A177-3AD203B41FA5}">
                      <a16:colId xmlns:a16="http://schemas.microsoft.com/office/drawing/2014/main" val="1045957649"/>
                    </a:ext>
                  </a:extLst>
                </a:gridCol>
                <a:gridCol w="246888">
                  <a:extLst>
                    <a:ext uri="{9D8B030D-6E8A-4147-A177-3AD203B41FA5}">
                      <a16:colId xmlns:a16="http://schemas.microsoft.com/office/drawing/2014/main" val="1834163338"/>
                    </a:ext>
                  </a:extLst>
                </a:gridCol>
                <a:gridCol w="208280">
                  <a:extLst>
                    <a:ext uri="{9D8B030D-6E8A-4147-A177-3AD203B41FA5}">
                      <a16:colId xmlns:a16="http://schemas.microsoft.com/office/drawing/2014/main" val="2825668384"/>
                    </a:ext>
                  </a:extLst>
                </a:gridCol>
                <a:gridCol w="208280">
                  <a:extLst>
                    <a:ext uri="{9D8B030D-6E8A-4147-A177-3AD203B41FA5}">
                      <a16:colId xmlns:a16="http://schemas.microsoft.com/office/drawing/2014/main" val="2430005404"/>
                    </a:ext>
                  </a:extLst>
                </a:gridCol>
                <a:gridCol w="208280">
                  <a:extLst>
                    <a:ext uri="{9D8B030D-6E8A-4147-A177-3AD203B41FA5}">
                      <a16:colId xmlns:a16="http://schemas.microsoft.com/office/drawing/2014/main" val="2203346260"/>
                    </a:ext>
                  </a:extLst>
                </a:gridCol>
                <a:gridCol w="208280">
                  <a:extLst>
                    <a:ext uri="{9D8B030D-6E8A-4147-A177-3AD203B41FA5}">
                      <a16:colId xmlns:a16="http://schemas.microsoft.com/office/drawing/2014/main" val="154118458"/>
                    </a:ext>
                  </a:extLst>
                </a:gridCol>
                <a:gridCol w="208280">
                  <a:extLst>
                    <a:ext uri="{9D8B030D-6E8A-4147-A177-3AD203B41FA5}">
                      <a16:colId xmlns:a16="http://schemas.microsoft.com/office/drawing/2014/main" val="2203405232"/>
                    </a:ext>
                  </a:extLst>
                </a:gridCol>
                <a:gridCol w="208280">
                  <a:extLst>
                    <a:ext uri="{9D8B030D-6E8A-4147-A177-3AD203B41FA5}">
                      <a16:colId xmlns:a16="http://schemas.microsoft.com/office/drawing/2014/main" val="2959810021"/>
                    </a:ext>
                  </a:extLst>
                </a:gridCol>
                <a:gridCol w="208280">
                  <a:extLst>
                    <a:ext uri="{9D8B030D-6E8A-4147-A177-3AD203B41FA5}">
                      <a16:colId xmlns:a16="http://schemas.microsoft.com/office/drawing/2014/main" val="96746514"/>
                    </a:ext>
                  </a:extLst>
                </a:gridCol>
                <a:gridCol w="208280">
                  <a:extLst>
                    <a:ext uri="{9D8B030D-6E8A-4147-A177-3AD203B41FA5}">
                      <a16:colId xmlns:a16="http://schemas.microsoft.com/office/drawing/2014/main" val="1750093255"/>
                    </a:ext>
                  </a:extLst>
                </a:gridCol>
                <a:gridCol w="208280">
                  <a:extLst>
                    <a:ext uri="{9D8B030D-6E8A-4147-A177-3AD203B41FA5}">
                      <a16:colId xmlns:a16="http://schemas.microsoft.com/office/drawing/2014/main" val="3477142024"/>
                    </a:ext>
                  </a:extLst>
                </a:gridCol>
                <a:gridCol w="208280">
                  <a:extLst>
                    <a:ext uri="{9D8B030D-6E8A-4147-A177-3AD203B41FA5}">
                      <a16:colId xmlns:a16="http://schemas.microsoft.com/office/drawing/2014/main" val="168616952"/>
                    </a:ext>
                  </a:extLst>
                </a:gridCol>
                <a:gridCol w="208280">
                  <a:extLst>
                    <a:ext uri="{9D8B030D-6E8A-4147-A177-3AD203B41FA5}">
                      <a16:colId xmlns:a16="http://schemas.microsoft.com/office/drawing/2014/main" val="3933038841"/>
                    </a:ext>
                  </a:extLst>
                </a:gridCol>
                <a:gridCol w="208280">
                  <a:extLst>
                    <a:ext uri="{9D8B030D-6E8A-4147-A177-3AD203B41FA5}">
                      <a16:colId xmlns:a16="http://schemas.microsoft.com/office/drawing/2014/main" val="1779885206"/>
                    </a:ext>
                  </a:extLst>
                </a:gridCol>
                <a:gridCol w="208280">
                  <a:extLst>
                    <a:ext uri="{9D8B030D-6E8A-4147-A177-3AD203B41FA5}">
                      <a16:colId xmlns:a16="http://schemas.microsoft.com/office/drawing/2014/main" val="3068229414"/>
                    </a:ext>
                  </a:extLst>
                </a:gridCol>
                <a:gridCol w="208280">
                  <a:extLst>
                    <a:ext uri="{9D8B030D-6E8A-4147-A177-3AD203B41FA5}">
                      <a16:colId xmlns:a16="http://schemas.microsoft.com/office/drawing/2014/main" val="1958662130"/>
                    </a:ext>
                  </a:extLst>
                </a:gridCol>
                <a:gridCol w="208280">
                  <a:extLst>
                    <a:ext uri="{9D8B030D-6E8A-4147-A177-3AD203B41FA5}">
                      <a16:colId xmlns:a16="http://schemas.microsoft.com/office/drawing/2014/main" val="1635808006"/>
                    </a:ext>
                  </a:extLst>
                </a:gridCol>
                <a:gridCol w="208280">
                  <a:extLst>
                    <a:ext uri="{9D8B030D-6E8A-4147-A177-3AD203B41FA5}">
                      <a16:colId xmlns:a16="http://schemas.microsoft.com/office/drawing/2014/main" val="3174538408"/>
                    </a:ext>
                  </a:extLst>
                </a:gridCol>
                <a:gridCol w="208280">
                  <a:extLst>
                    <a:ext uri="{9D8B030D-6E8A-4147-A177-3AD203B41FA5}">
                      <a16:colId xmlns:a16="http://schemas.microsoft.com/office/drawing/2014/main" val="1226366092"/>
                    </a:ext>
                  </a:extLst>
                </a:gridCol>
                <a:gridCol w="208280">
                  <a:extLst>
                    <a:ext uri="{9D8B030D-6E8A-4147-A177-3AD203B41FA5}">
                      <a16:colId xmlns:a16="http://schemas.microsoft.com/office/drawing/2014/main" val="3003065338"/>
                    </a:ext>
                  </a:extLst>
                </a:gridCol>
                <a:gridCol w="208280">
                  <a:extLst>
                    <a:ext uri="{9D8B030D-6E8A-4147-A177-3AD203B41FA5}">
                      <a16:colId xmlns:a16="http://schemas.microsoft.com/office/drawing/2014/main" val="2475859201"/>
                    </a:ext>
                  </a:extLst>
                </a:gridCol>
                <a:gridCol w="208280">
                  <a:extLst>
                    <a:ext uri="{9D8B030D-6E8A-4147-A177-3AD203B41FA5}">
                      <a16:colId xmlns:a16="http://schemas.microsoft.com/office/drawing/2014/main" val="62722462"/>
                    </a:ext>
                  </a:extLst>
                </a:gridCol>
                <a:gridCol w="208280">
                  <a:extLst>
                    <a:ext uri="{9D8B030D-6E8A-4147-A177-3AD203B41FA5}">
                      <a16:colId xmlns:a16="http://schemas.microsoft.com/office/drawing/2014/main" val="3193407410"/>
                    </a:ext>
                  </a:extLst>
                </a:gridCol>
                <a:gridCol w="208280">
                  <a:extLst>
                    <a:ext uri="{9D8B030D-6E8A-4147-A177-3AD203B41FA5}">
                      <a16:colId xmlns:a16="http://schemas.microsoft.com/office/drawing/2014/main" val="1030844045"/>
                    </a:ext>
                  </a:extLst>
                </a:gridCol>
                <a:gridCol w="208280">
                  <a:extLst>
                    <a:ext uri="{9D8B030D-6E8A-4147-A177-3AD203B41FA5}">
                      <a16:colId xmlns:a16="http://schemas.microsoft.com/office/drawing/2014/main" val="2263661009"/>
                    </a:ext>
                  </a:extLst>
                </a:gridCol>
                <a:gridCol w="208280">
                  <a:extLst>
                    <a:ext uri="{9D8B030D-6E8A-4147-A177-3AD203B41FA5}">
                      <a16:colId xmlns:a16="http://schemas.microsoft.com/office/drawing/2014/main" val="3989004912"/>
                    </a:ext>
                  </a:extLst>
                </a:gridCol>
                <a:gridCol w="208280">
                  <a:extLst>
                    <a:ext uri="{9D8B030D-6E8A-4147-A177-3AD203B41FA5}">
                      <a16:colId xmlns:a16="http://schemas.microsoft.com/office/drawing/2014/main" val="911124390"/>
                    </a:ext>
                  </a:extLst>
                </a:gridCol>
                <a:gridCol w="208280">
                  <a:extLst>
                    <a:ext uri="{9D8B030D-6E8A-4147-A177-3AD203B41FA5}">
                      <a16:colId xmlns:a16="http://schemas.microsoft.com/office/drawing/2014/main" val="2549925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24553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- 2019-06-18 09:47:44 </a:t>
                      </a:r>
                      <a:r>
                        <a:rPr kumimoji="0" lang="de-DE" sz="1000" b="0" i="0" u="none" strike="noStrike" kern="1200" cap="none" spc="0" normalizeH="0" baseline="0" noProof="0">
                          <a:ln>
                            <a:noFill/>
                          </a:ln>
                          <a:solidFill>
                            <a:prstClr val="black"/>
                          </a:solidFill>
                          <a:effectLst/>
                          <a:uLnTx/>
                          <a:uFillTx/>
                          <a:latin typeface="+mn-lt"/>
                          <a:ea typeface="+mn-ea"/>
                          <a:cs typeface="+mn-cs"/>
                        </a:rPr>
                        <a:t> 
 Wichtige Information für die Aussteller der TrendSet Sommer 2019: Unter https://trendset.de/aussteller/wichtige-informationen/ stehen für Sie ab jetzt alle Informationen zu Auf- und Abbau, Verkehrsregelung und -lenkung für Ein- und Ausfahrten mit LKW oder PKW sowie den Serviceeinrichtungen der TrendSet Sommer 2019 und der Messe München online bereit. 
#trendsetmuenchen #trendset #trendsetsommer2019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https://scontent.xx.fbcdn.net/v/t1.0-9/p720x720/64803195_2516641295033125_6607467873889681408_o.jpg?_nc_cat=102&amp;_nc_oc=AQkJN1hnB-EWHp8Zy5y1DPxaALuialBXZII04OapGh4hXf-cRdIbJM1ONKh9tbYSgvA&amp;_nc_ht=scontent.xx&amp;oh=0ad812fee7493555e4a95faddd53b339&amp;oe=5DC71A4A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08:27:14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2406663"/>
                  </a:ext>
                </a:extLst>
              </a:tr>
            </a:tbl>
          </a:graphicData>
        </a:graphic>
      </p:graphicFrame>
      <p:sp>
        <p:nvSpPr>
          <p:cNvPr id="4" name="Text Placeholder 3">
            <a:extLst>
              <a:ext uri="{FF2B5EF4-FFF2-40B4-BE49-F238E27FC236}">
                <a16:creationId xmlns:a16="http://schemas.microsoft.com/office/drawing/2014/main" id="{BE832BA2-4D15-4BE0-AAF4-DDE4E90905EA}"/>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3158496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7734A-7216-4ADC-BF76-C266BEABD0CD}"/>
              </a:ext>
            </a:extLst>
          </p:cNvPr>
          <p:cNvSpPr>
            <a:spLocks noGrp="1"/>
          </p:cNvSpPr>
          <p:nvPr>
            <p:ph type="title"/>
          </p:nvPr>
        </p:nvSpPr>
        <p:spPr/>
        <p:txBody>
          <a:bodyPr/>
          <a:lstStyle/>
          <a:p>
            <a:r>
              <a:rPr lang="en-US"/>
              <a:t>Facebook Own Posts Table | TrendSet - 4 of 16</a:t>
            </a:r>
          </a:p>
        </p:txBody>
      </p:sp>
      <p:graphicFrame>
        <p:nvGraphicFramePr>
          <p:cNvPr id="5" name="Table Placeholder 4">
            <a:extLst>
              <a:ext uri="{FF2B5EF4-FFF2-40B4-BE49-F238E27FC236}">
                <a16:creationId xmlns:a16="http://schemas.microsoft.com/office/drawing/2014/main" id="{550B0559-D9EB-44B5-95EC-5E24F76B269E}"/>
              </a:ext>
            </a:extLst>
          </p:cNvPr>
          <p:cNvGraphicFramePr>
            <a:graphicFrameLocks noGrp="1"/>
          </p:cNvGraphicFramePr>
          <p:nvPr>
            <p:ph type="tbl" sz="quarter" idx="13"/>
            <p:extLst>
              <p:ext uri="{D42A27DB-BD31-4B8C-83A1-F6EECF244321}">
                <p14:modId xmlns:p14="http://schemas.microsoft.com/office/powerpoint/2010/main" val="2286213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61555027"/>
                    </a:ext>
                  </a:extLst>
                </a:gridCol>
                <a:gridCol w="905255">
                  <a:extLst>
                    <a:ext uri="{9D8B030D-6E8A-4147-A177-3AD203B41FA5}">
                      <a16:colId xmlns:a16="http://schemas.microsoft.com/office/drawing/2014/main" val="1913845187"/>
                    </a:ext>
                  </a:extLst>
                </a:gridCol>
                <a:gridCol w="246888">
                  <a:extLst>
                    <a:ext uri="{9D8B030D-6E8A-4147-A177-3AD203B41FA5}">
                      <a16:colId xmlns:a16="http://schemas.microsoft.com/office/drawing/2014/main" val="2153781998"/>
                    </a:ext>
                  </a:extLst>
                </a:gridCol>
                <a:gridCol w="208280">
                  <a:extLst>
                    <a:ext uri="{9D8B030D-6E8A-4147-A177-3AD203B41FA5}">
                      <a16:colId xmlns:a16="http://schemas.microsoft.com/office/drawing/2014/main" val="2144716329"/>
                    </a:ext>
                  </a:extLst>
                </a:gridCol>
                <a:gridCol w="208280">
                  <a:extLst>
                    <a:ext uri="{9D8B030D-6E8A-4147-A177-3AD203B41FA5}">
                      <a16:colId xmlns:a16="http://schemas.microsoft.com/office/drawing/2014/main" val="65228014"/>
                    </a:ext>
                  </a:extLst>
                </a:gridCol>
                <a:gridCol w="208280">
                  <a:extLst>
                    <a:ext uri="{9D8B030D-6E8A-4147-A177-3AD203B41FA5}">
                      <a16:colId xmlns:a16="http://schemas.microsoft.com/office/drawing/2014/main" val="562604030"/>
                    </a:ext>
                  </a:extLst>
                </a:gridCol>
                <a:gridCol w="208280">
                  <a:extLst>
                    <a:ext uri="{9D8B030D-6E8A-4147-A177-3AD203B41FA5}">
                      <a16:colId xmlns:a16="http://schemas.microsoft.com/office/drawing/2014/main" val="3486632529"/>
                    </a:ext>
                  </a:extLst>
                </a:gridCol>
                <a:gridCol w="208280">
                  <a:extLst>
                    <a:ext uri="{9D8B030D-6E8A-4147-A177-3AD203B41FA5}">
                      <a16:colId xmlns:a16="http://schemas.microsoft.com/office/drawing/2014/main" val="2906965659"/>
                    </a:ext>
                  </a:extLst>
                </a:gridCol>
                <a:gridCol w="208280">
                  <a:extLst>
                    <a:ext uri="{9D8B030D-6E8A-4147-A177-3AD203B41FA5}">
                      <a16:colId xmlns:a16="http://schemas.microsoft.com/office/drawing/2014/main" val="1027243750"/>
                    </a:ext>
                  </a:extLst>
                </a:gridCol>
                <a:gridCol w="208280">
                  <a:extLst>
                    <a:ext uri="{9D8B030D-6E8A-4147-A177-3AD203B41FA5}">
                      <a16:colId xmlns:a16="http://schemas.microsoft.com/office/drawing/2014/main" val="2860128344"/>
                    </a:ext>
                  </a:extLst>
                </a:gridCol>
                <a:gridCol w="208280">
                  <a:extLst>
                    <a:ext uri="{9D8B030D-6E8A-4147-A177-3AD203B41FA5}">
                      <a16:colId xmlns:a16="http://schemas.microsoft.com/office/drawing/2014/main" val="804860378"/>
                    </a:ext>
                  </a:extLst>
                </a:gridCol>
                <a:gridCol w="208280">
                  <a:extLst>
                    <a:ext uri="{9D8B030D-6E8A-4147-A177-3AD203B41FA5}">
                      <a16:colId xmlns:a16="http://schemas.microsoft.com/office/drawing/2014/main" val="3926407480"/>
                    </a:ext>
                  </a:extLst>
                </a:gridCol>
                <a:gridCol w="208280">
                  <a:extLst>
                    <a:ext uri="{9D8B030D-6E8A-4147-A177-3AD203B41FA5}">
                      <a16:colId xmlns:a16="http://schemas.microsoft.com/office/drawing/2014/main" val="3273547877"/>
                    </a:ext>
                  </a:extLst>
                </a:gridCol>
                <a:gridCol w="208280">
                  <a:extLst>
                    <a:ext uri="{9D8B030D-6E8A-4147-A177-3AD203B41FA5}">
                      <a16:colId xmlns:a16="http://schemas.microsoft.com/office/drawing/2014/main" val="4273088847"/>
                    </a:ext>
                  </a:extLst>
                </a:gridCol>
                <a:gridCol w="208280">
                  <a:extLst>
                    <a:ext uri="{9D8B030D-6E8A-4147-A177-3AD203B41FA5}">
                      <a16:colId xmlns:a16="http://schemas.microsoft.com/office/drawing/2014/main" val="3554618812"/>
                    </a:ext>
                  </a:extLst>
                </a:gridCol>
                <a:gridCol w="208280">
                  <a:extLst>
                    <a:ext uri="{9D8B030D-6E8A-4147-A177-3AD203B41FA5}">
                      <a16:colId xmlns:a16="http://schemas.microsoft.com/office/drawing/2014/main" val="445157112"/>
                    </a:ext>
                  </a:extLst>
                </a:gridCol>
                <a:gridCol w="208280">
                  <a:extLst>
                    <a:ext uri="{9D8B030D-6E8A-4147-A177-3AD203B41FA5}">
                      <a16:colId xmlns:a16="http://schemas.microsoft.com/office/drawing/2014/main" val="1835335230"/>
                    </a:ext>
                  </a:extLst>
                </a:gridCol>
                <a:gridCol w="208280">
                  <a:extLst>
                    <a:ext uri="{9D8B030D-6E8A-4147-A177-3AD203B41FA5}">
                      <a16:colId xmlns:a16="http://schemas.microsoft.com/office/drawing/2014/main" val="2888538610"/>
                    </a:ext>
                  </a:extLst>
                </a:gridCol>
                <a:gridCol w="208280">
                  <a:extLst>
                    <a:ext uri="{9D8B030D-6E8A-4147-A177-3AD203B41FA5}">
                      <a16:colId xmlns:a16="http://schemas.microsoft.com/office/drawing/2014/main" val="1774449479"/>
                    </a:ext>
                  </a:extLst>
                </a:gridCol>
                <a:gridCol w="208280">
                  <a:extLst>
                    <a:ext uri="{9D8B030D-6E8A-4147-A177-3AD203B41FA5}">
                      <a16:colId xmlns:a16="http://schemas.microsoft.com/office/drawing/2014/main" val="400220840"/>
                    </a:ext>
                  </a:extLst>
                </a:gridCol>
                <a:gridCol w="208280">
                  <a:extLst>
                    <a:ext uri="{9D8B030D-6E8A-4147-A177-3AD203B41FA5}">
                      <a16:colId xmlns:a16="http://schemas.microsoft.com/office/drawing/2014/main" val="1380780758"/>
                    </a:ext>
                  </a:extLst>
                </a:gridCol>
                <a:gridCol w="208280">
                  <a:extLst>
                    <a:ext uri="{9D8B030D-6E8A-4147-A177-3AD203B41FA5}">
                      <a16:colId xmlns:a16="http://schemas.microsoft.com/office/drawing/2014/main" val="587784337"/>
                    </a:ext>
                  </a:extLst>
                </a:gridCol>
                <a:gridCol w="208280">
                  <a:extLst>
                    <a:ext uri="{9D8B030D-6E8A-4147-A177-3AD203B41FA5}">
                      <a16:colId xmlns:a16="http://schemas.microsoft.com/office/drawing/2014/main" val="1632274376"/>
                    </a:ext>
                  </a:extLst>
                </a:gridCol>
                <a:gridCol w="208280">
                  <a:extLst>
                    <a:ext uri="{9D8B030D-6E8A-4147-A177-3AD203B41FA5}">
                      <a16:colId xmlns:a16="http://schemas.microsoft.com/office/drawing/2014/main" val="90482213"/>
                    </a:ext>
                  </a:extLst>
                </a:gridCol>
                <a:gridCol w="208280">
                  <a:extLst>
                    <a:ext uri="{9D8B030D-6E8A-4147-A177-3AD203B41FA5}">
                      <a16:colId xmlns:a16="http://schemas.microsoft.com/office/drawing/2014/main" val="3568760775"/>
                    </a:ext>
                  </a:extLst>
                </a:gridCol>
                <a:gridCol w="208280">
                  <a:extLst>
                    <a:ext uri="{9D8B030D-6E8A-4147-A177-3AD203B41FA5}">
                      <a16:colId xmlns:a16="http://schemas.microsoft.com/office/drawing/2014/main" val="1463215282"/>
                    </a:ext>
                  </a:extLst>
                </a:gridCol>
                <a:gridCol w="208280">
                  <a:extLst>
                    <a:ext uri="{9D8B030D-6E8A-4147-A177-3AD203B41FA5}">
                      <a16:colId xmlns:a16="http://schemas.microsoft.com/office/drawing/2014/main" val="1389596507"/>
                    </a:ext>
                  </a:extLst>
                </a:gridCol>
                <a:gridCol w="208280">
                  <a:extLst>
                    <a:ext uri="{9D8B030D-6E8A-4147-A177-3AD203B41FA5}">
                      <a16:colId xmlns:a16="http://schemas.microsoft.com/office/drawing/2014/main" val="1536477563"/>
                    </a:ext>
                  </a:extLst>
                </a:gridCol>
                <a:gridCol w="208280">
                  <a:extLst>
                    <a:ext uri="{9D8B030D-6E8A-4147-A177-3AD203B41FA5}">
                      <a16:colId xmlns:a16="http://schemas.microsoft.com/office/drawing/2014/main" val="1020888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05307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- 2019-06-14 10:00:00 </a:t>
                      </a:r>
                      <a:r>
                        <a:rPr kumimoji="0" lang="en-US" sz="1000" b="0" i="0" u="none" strike="noStrike" kern="1200" cap="none" spc="0" normalizeH="0" baseline="0" noProof="0">
                          <a:ln>
                            <a:noFill/>
                          </a:ln>
                          <a:solidFill>
                            <a:prstClr val="black"/>
                          </a:solidFill>
                          <a:effectLst/>
                          <a:uLnTx/>
                          <a:uFillTx/>
                          <a:latin typeface="+mn-lt"/>
                          <a:ea typeface="+mn-ea"/>
                          <a:cs typeface="+mn-cs"/>
                        </a:rPr>
                        <a:t> 
 Out now: Das TrendSet Journal zur TrendSet Sommer 2019 steht für euch ab jetzt zum Durchblättern oder Download unter https://bit.ly/2F2Wj81 bereit! Hier findet ihr die Trends A/W 2019.20 und viele neue Produkte aus 15 Interiors &amp; Lifestyle Fair Areas sowie vier Topic Areas! Viel Spaß beim Schmökern!
#trendsetmuenchen #trendset #trends2019 #trends2020 #autumn2019 #winter2020 #trendsetsommer2019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https://scontent.xx.fbcdn.net/v/t1.0-9/p720x720/62599073_2503262703037651_742588296311341056_o.jpg?_nc_cat=106&amp;_nc_oc=AQkhT6FNmEJNuN_Mrc2LNpZGj2uPgWrzOGBhdhJ9LJZK3sVPqobBwWR5A0_58uJARYc&amp;_nc_ht=scontent.xx&amp;oh=4ebfaac3c24fa41f863c8b1cd0cc4819&amp;oe=5DBF060D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08:27:14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61789074"/>
                  </a:ext>
                </a:extLst>
              </a:tr>
            </a:tbl>
          </a:graphicData>
        </a:graphic>
      </p:graphicFrame>
      <p:sp>
        <p:nvSpPr>
          <p:cNvPr id="4" name="Text Placeholder 3">
            <a:extLst>
              <a:ext uri="{FF2B5EF4-FFF2-40B4-BE49-F238E27FC236}">
                <a16:creationId xmlns:a16="http://schemas.microsoft.com/office/drawing/2014/main" id="{54B631EB-A905-4F8F-8B78-BEBC2C35AC27}"/>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4112383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86F0E-E4D6-4075-8DF1-0592F95B5F40}"/>
              </a:ext>
            </a:extLst>
          </p:cNvPr>
          <p:cNvSpPr>
            <a:spLocks noGrp="1"/>
          </p:cNvSpPr>
          <p:nvPr>
            <p:ph type="title"/>
          </p:nvPr>
        </p:nvSpPr>
        <p:spPr/>
        <p:txBody>
          <a:bodyPr/>
          <a:lstStyle/>
          <a:p>
            <a:r>
              <a:rPr lang="en-US"/>
              <a:t>Facebook Own Posts Table | TrendSet - 5 of 16</a:t>
            </a:r>
          </a:p>
        </p:txBody>
      </p:sp>
      <p:graphicFrame>
        <p:nvGraphicFramePr>
          <p:cNvPr id="5" name="Table Placeholder 4">
            <a:extLst>
              <a:ext uri="{FF2B5EF4-FFF2-40B4-BE49-F238E27FC236}">
                <a16:creationId xmlns:a16="http://schemas.microsoft.com/office/drawing/2014/main" id="{F1883E2A-33DB-43F4-845F-04403897B99E}"/>
              </a:ext>
            </a:extLst>
          </p:cNvPr>
          <p:cNvGraphicFramePr>
            <a:graphicFrameLocks noGrp="1"/>
          </p:cNvGraphicFramePr>
          <p:nvPr>
            <p:ph type="tbl" sz="quarter" idx="13"/>
            <p:extLst>
              <p:ext uri="{D42A27DB-BD31-4B8C-83A1-F6EECF244321}">
                <p14:modId xmlns:p14="http://schemas.microsoft.com/office/powerpoint/2010/main" val="756718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076811238"/>
                    </a:ext>
                  </a:extLst>
                </a:gridCol>
                <a:gridCol w="905255">
                  <a:extLst>
                    <a:ext uri="{9D8B030D-6E8A-4147-A177-3AD203B41FA5}">
                      <a16:colId xmlns:a16="http://schemas.microsoft.com/office/drawing/2014/main" val="1992732279"/>
                    </a:ext>
                  </a:extLst>
                </a:gridCol>
                <a:gridCol w="246888">
                  <a:extLst>
                    <a:ext uri="{9D8B030D-6E8A-4147-A177-3AD203B41FA5}">
                      <a16:colId xmlns:a16="http://schemas.microsoft.com/office/drawing/2014/main" val="3409746412"/>
                    </a:ext>
                  </a:extLst>
                </a:gridCol>
                <a:gridCol w="208280">
                  <a:extLst>
                    <a:ext uri="{9D8B030D-6E8A-4147-A177-3AD203B41FA5}">
                      <a16:colId xmlns:a16="http://schemas.microsoft.com/office/drawing/2014/main" val="3500048851"/>
                    </a:ext>
                  </a:extLst>
                </a:gridCol>
                <a:gridCol w="208280">
                  <a:extLst>
                    <a:ext uri="{9D8B030D-6E8A-4147-A177-3AD203B41FA5}">
                      <a16:colId xmlns:a16="http://schemas.microsoft.com/office/drawing/2014/main" val="3987526219"/>
                    </a:ext>
                  </a:extLst>
                </a:gridCol>
                <a:gridCol w="208280">
                  <a:extLst>
                    <a:ext uri="{9D8B030D-6E8A-4147-A177-3AD203B41FA5}">
                      <a16:colId xmlns:a16="http://schemas.microsoft.com/office/drawing/2014/main" val="967364922"/>
                    </a:ext>
                  </a:extLst>
                </a:gridCol>
                <a:gridCol w="208280">
                  <a:extLst>
                    <a:ext uri="{9D8B030D-6E8A-4147-A177-3AD203B41FA5}">
                      <a16:colId xmlns:a16="http://schemas.microsoft.com/office/drawing/2014/main" val="2147433603"/>
                    </a:ext>
                  </a:extLst>
                </a:gridCol>
                <a:gridCol w="208280">
                  <a:extLst>
                    <a:ext uri="{9D8B030D-6E8A-4147-A177-3AD203B41FA5}">
                      <a16:colId xmlns:a16="http://schemas.microsoft.com/office/drawing/2014/main" val="75637183"/>
                    </a:ext>
                  </a:extLst>
                </a:gridCol>
                <a:gridCol w="208280">
                  <a:extLst>
                    <a:ext uri="{9D8B030D-6E8A-4147-A177-3AD203B41FA5}">
                      <a16:colId xmlns:a16="http://schemas.microsoft.com/office/drawing/2014/main" val="913578438"/>
                    </a:ext>
                  </a:extLst>
                </a:gridCol>
                <a:gridCol w="208280">
                  <a:extLst>
                    <a:ext uri="{9D8B030D-6E8A-4147-A177-3AD203B41FA5}">
                      <a16:colId xmlns:a16="http://schemas.microsoft.com/office/drawing/2014/main" val="50373139"/>
                    </a:ext>
                  </a:extLst>
                </a:gridCol>
                <a:gridCol w="208280">
                  <a:extLst>
                    <a:ext uri="{9D8B030D-6E8A-4147-A177-3AD203B41FA5}">
                      <a16:colId xmlns:a16="http://schemas.microsoft.com/office/drawing/2014/main" val="29451449"/>
                    </a:ext>
                  </a:extLst>
                </a:gridCol>
                <a:gridCol w="208280">
                  <a:extLst>
                    <a:ext uri="{9D8B030D-6E8A-4147-A177-3AD203B41FA5}">
                      <a16:colId xmlns:a16="http://schemas.microsoft.com/office/drawing/2014/main" val="3283144083"/>
                    </a:ext>
                  </a:extLst>
                </a:gridCol>
                <a:gridCol w="208280">
                  <a:extLst>
                    <a:ext uri="{9D8B030D-6E8A-4147-A177-3AD203B41FA5}">
                      <a16:colId xmlns:a16="http://schemas.microsoft.com/office/drawing/2014/main" val="637686375"/>
                    </a:ext>
                  </a:extLst>
                </a:gridCol>
                <a:gridCol w="208280">
                  <a:extLst>
                    <a:ext uri="{9D8B030D-6E8A-4147-A177-3AD203B41FA5}">
                      <a16:colId xmlns:a16="http://schemas.microsoft.com/office/drawing/2014/main" val="3231609926"/>
                    </a:ext>
                  </a:extLst>
                </a:gridCol>
                <a:gridCol w="208280">
                  <a:extLst>
                    <a:ext uri="{9D8B030D-6E8A-4147-A177-3AD203B41FA5}">
                      <a16:colId xmlns:a16="http://schemas.microsoft.com/office/drawing/2014/main" val="1109094061"/>
                    </a:ext>
                  </a:extLst>
                </a:gridCol>
                <a:gridCol w="208280">
                  <a:extLst>
                    <a:ext uri="{9D8B030D-6E8A-4147-A177-3AD203B41FA5}">
                      <a16:colId xmlns:a16="http://schemas.microsoft.com/office/drawing/2014/main" val="1688588819"/>
                    </a:ext>
                  </a:extLst>
                </a:gridCol>
                <a:gridCol w="208280">
                  <a:extLst>
                    <a:ext uri="{9D8B030D-6E8A-4147-A177-3AD203B41FA5}">
                      <a16:colId xmlns:a16="http://schemas.microsoft.com/office/drawing/2014/main" val="1565026833"/>
                    </a:ext>
                  </a:extLst>
                </a:gridCol>
                <a:gridCol w="208280">
                  <a:extLst>
                    <a:ext uri="{9D8B030D-6E8A-4147-A177-3AD203B41FA5}">
                      <a16:colId xmlns:a16="http://schemas.microsoft.com/office/drawing/2014/main" val="3254907190"/>
                    </a:ext>
                  </a:extLst>
                </a:gridCol>
                <a:gridCol w="208280">
                  <a:extLst>
                    <a:ext uri="{9D8B030D-6E8A-4147-A177-3AD203B41FA5}">
                      <a16:colId xmlns:a16="http://schemas.microsoft.com/office/drawing/2014/main" val="1328028625"/>
                    </a:ext>
                  </a:extLst>
                </a:gridCol>
                <a:gridCol w="208280">
                  <a:extLst>
                    <a:ext uri="{9D8B030D-6E8A-4147-A177-3AD203B41FA5}">
                      <a16:colId xmlns:a16="http://schemas.microsoft.com/office/drawing/2014/main" val="2143028844"/>
                    </a:ext>
                  </a:extLst>
                </a:gridCol>
                <a:gridCol w="208280">
                  <a:extLst>
                    <a:ext uri="{9D8B030D-6E8A-4147-A177-3AD203B41FA5}">
                      <a16:colId xmlns:a16="http://schemas.microsoft.com/office/drawing/2014/main" val="1604420582"/>
                    </a:ext>
                  </a:extLst>
                </a:gridCol>
                <a:gridCol w="208280">
                  <a:extLst>
                    <a:ext uri="{9D8B030D-6E8A-4147-A177-3AD203B41FA5}">
                      <a16:colId xmlns:a16="http://schemas.microsoft.com/office/drawing/2014/main" val="2329541182"/>
                    </a:ext>
                  </a:extLst>
                </a:gridCol>
                <a:gridCol w="208280">
                  <a:extLst>
                    <a:ext uri="{9D8B030D-6E8A-4147-A177-3AD203B41FA5}">
                      <a16:colId xmlns:a16="http://schemas.microsoft.com/office/drawing/2014/main" val="2802635399"/>
                    </a:ext>
                  </a:extLst>
                </a:gridCol>
                <a:gridCol w="208280">
                  <a:extLst>
                    <a:ext uri="{9D8B030D-6E8A-4147-A177-3AD203B41FA5}">
                      <a16:colId xmlns:a16="http://schemas.microsoft.com/office/drawing/2014/main" val="2008486481"/>
                    </a:ext>
                  </a:extLst>
                </a:gridCol>
                <a:gridCol w="208280">
                  <a:extLst>
                    <a:ext uri="{9D8B030D-6E8A-4147-A177-3AD203B41FA5}">
                      <a16:colId xmlns:a16="http://schemas.microsoft.com/office/drawing/2014/main" val="3818556826"/>
                    </a:ext>
                  </a:extLst>
                </a:gridCol>
                <a:gridCol w="208280">
                  <a:extLst>
                    <a:ext uri="{9D8B030D-6E8A-4147-A177-3AD203B41FA5}">
                      <a16:colId xmlns:a16="http://schemas.microsoft.com/office/drawing/2014/main" val="1896470034"/>
                    </a:ext>
                  </a:extLst>
                </a:gridCol>
                <a:gridCol w="208280">
                  <a:extLst>
                    <a:ext uri="{9D8B030D-6E8A-4147-A177-3AD203B41FA5}">
                      <a16:colId xmlns:a16="http://schemas.microsoft.com/office/drawing/2014/main" val="3197872842"/>
                    </a:ext>
                  </a:extLst>
                </a:gridCol>
                <a:gridCol w="208280">
                  <a:extLst>
                    <a:ext uri="{9D8B030D-6E8A-4147-A177-3AD203B41FA5}">
                      <a16:colId xmlns:a16="http://schemas.microsoft.com/office/drawing/2014/main" val="103465862"/>
                    </a:ext>
                  </a:extLst>
                </a:gridCol>
                <a:gridCol w="208280">
                  <a:extLst>
                    <a:ext uri="{9D8B030D-6E8A-4147-A177-3AD203B41FA5}">
                      <a16:colId xmlns:a16="http://schemas.microsoft.com/office/drawing/2014/main" val="1043938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96639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- 2019-06-13 10:00:00 </a:t>
                      </a:r>
                      <a:r>
                        <a:rPr kumimoji="0" lang="en-US" sz="1000" b="0" i="0" u="none" strike="noStrike" kern="1200" cap="none" spc="0" normalizeH="0" baseline="0" noProof="0">
                          <a:ln>
                            <a:noFill/>
                          </a:ln>
                          <a:solidFill>
                            <a:prstClr val="black"/>
                          </a:solidFill>
                          <a:effectLst/>
                          <a:uLnTx/>
                          <a:uFillTx/>
                          <a:latin typeface="+mn-lt"/>
                          <a:ea typeface="+mn-ea"/>
                          <a:cs typeface="+mn-cs"/>
                        </a:rPr>
                        <a:t> 
 Neuer Beitrag im TrendSet Blog: https://bit.ly/2wBu8bT
Inspired by Nature sind viele Designs im Floristik-Bereich in A/W 2019.20. Florale Muster, natürlich gemasertes Holz und glänzende Mineralien-Oberflächen bringen die Schönheit der Natur direkt auf Fensterbank und Balkon. Der Fokus liegt auf emotionalen Designs, die alle Sinne anregen. Mehr zu den neuen Floristik-Trends in A/W 2019.20 gibt es im TrendSet Blog. Lest mal rein! 
(Deko gesehen bei Wohnmanufactur Grünberger)
#trendsetmuenchen #trendset #trendsetsommer2019 #trends2019 #trends2020 #aw2019 #floristik #floristiktrends #inspiration #lifestyle #lifestylefair #internationaltradefair #messemünchen #trendsetter #exhibition #munich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https://scontent.xx.fbcdn.net/v/t1.0-9/p720x720/62087779_2492876114076310_4002998378450386944_n.jpg?_nc_cat=105&amp;_nc_oc=AQn6ZH9dwhtV3ZfSfpYdNit6SJEnZQc-28hlrbrpHDN-K_gvWdSjUXArll0apVBlydA&amp;_nc_ht=scontent.xx&amp;oh=b1399775b1f221df80a0f08eef2df639&amp;oe=5DAF59F8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08:27:14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4034495"/>
                  </a:ext>
                </a:extLst>
              </a:tr>
            </a:tbl>
          </a:graphicData>
        </a:graphic>
      </p:graphicFrame>
      <p:sp>
        <p:nvSpPr>
          <p:cNvPr id="4" name="Text Placeholder 3">
            <a:extLst>
              <a:ext uri="{FF2B5EF4-FFF2-40B4-BE49-F238E27FC236}">
                <a16:creationId xmlns:a16="http://schemas.microsoft.com/office/drawing/2014/main" id="{0CEE5DC2-097C-495C-9EC4-DF8BAF011BB2}"/>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4448780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57098-837F-40B9-B5C2-CCE29F4F3C4F}"/>
              </a:ext>
            </a:extLst>
          </p:cNvPr>
          <p:cNvSpPr>
            <a:spLocks noGrp="1"/>
          </p:cNvSpPr>
          <p:nvPr>
            <p:ph type="title"/>
          </p:nvPr>
        </p:nvSpPr>
        <p:spPr/>
        <p:txBody>
          <a:bodyPr/>
          <a:lstStyle/>
          <a:p>
            <a:r>
              <a:rPr lang="en-US"/>
              <a:t>Facebook Own Posts Table | TrendSet - 6 of 16</a:t>
            </a:r>
          </a:p>
        </p:txBody>
      </p:sp>
      <p:graphicFrame>
        <p:nvGraphicFramePr>
          <p:cNvPr id="5" name="Table Placeholder 4">
            <a:extLst>
              <a:ext uri="{FF2B5EF4-FFF2-40B4-BE49-F238E27FC236}">
                <a16:creationId xmlns:a16="http://schemas.microsoft.com/office/drawing/2014/main" id="{6625AF51-1BD1-4B14-80B3-29759FA87993}"/>
              </a:ext>
            </a:extLst>
          </p:cNvPr>
          <p:cNvGraphicFramePr>
            <a:graphicFrameLocks noGrp="1"/>
          </p:cNvGraphicFramePr>
          <p:nvPr>
            <p:ph type="tbl" sz="quarter" idx="13"/>
            <p:extLst>
              <p:ext uri="{D42A27DB-BD31-4B8C-83A1-F6EECF244321}">
                <p14:modId xmlns:p14="http://schemas.microsoft.com/office/powerpoint/2010/main" val="191161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140333414"/>
                    </a:ext>
                  </a:extLst>
                </a:gridCol>
                <a:gridCol w="905255">
                  <a:extLst>
                    <a:ext uri="{9D8B030D-6E8A-4147-A177-3AD203B41FA5}">
                      <a16:colId xmlns:a16="http://schemas.microsoft.com/office/drawing/2014/main" val="498951375"/>
                    </a:ext>
                  </a:extLst>
                </a:gridCol>
                <a:gridCol w="246888">
                  <a:extLst>
                    <a:ext uri="{9D8B030D-6E8A-4147-A177-3AD203B41FA5}">
                      <a16:colId xmlns:a16="http://schemas.microsoft.com/office/drawing/2014/main" val="3334365919"/>
                    </a:ext>
                  </a:extLst>
                </a:gridCol>
                <a:gridCol w="208280">
                  <a:extLst>
                    <a:ext uri="{9D8B030D-6E8A-4147-A177-3AD203B41FA5}">
                      <a16:colId xmlns:a16="http://schemas.microsoft.com/office/drawing/2014/main" val="3868733751"/>
                    </a:ext>
                  </a:extLst>
                </a:gridCol>
                <a:gridCol w="208280">
                  <a:extLst>
                    <a:ext uri="{9D8B030D-6E8A-4147-A177-3AD203B41FA5}">
                      <a16:colId xmlns:a16="http://schemas.microsoft.com/office/drawing/2014/main" val="1032483991"/>
                    </a:ext>
                  </a:extLst>
                </a:gridCol>
                <a:gridCol w="208280">
                  <a:extLst>
                    <a:ext uri="{9D8B030D-6E8A-4147-A177-3AD203B41FA5}">
                      <a16:colId xmlns:a16="http://schemas.microsoft.com/office/drawing/2014/main" val="2672039752"/>
                    </a:ext>
                  </a:extLst>
                </a:gridCol>
                <a:gridCol w="208280">
                  <a:extLst>
                    <a:ext uri="{9D8B030D-6E8A-4147-A177-3AD203B41FA5}">
                      <a16:colId xmlns:a16="http://schemas.microsoft.com/office/drawing/2014/main" val="4048822964"/>
                    </a:ext>
                  </a:extLst>
                </a:gridCol>
                <a:gridCol w="208280">
                  <a:extLst>
                    <a:ext uri="{9D8B030D-6E8A-4147-A177-3AD203B41FA5}">
                      <a16:colId xmlns:a16="http://schemas.microsoft.com/office/drawing/2014/main" val="2764094362"/>
                    </a:ext>
                  </a:extLst>
                </a:gridCol>
                <a:gridCol w="208280">
                  <a:extLst>
                    <a:ext uri="{9D8B030D-6E8A-4147-A177-3AD203B41FA5}">
                      <a16:colId xmlns:a16="http://schemas.microsoft.com/office/drawing/2014/main" val="4025432641"/>
                    </a:ext>
                  </a:extLst>
                </a:gridCol>
                <a:gridCol w="208280">
                  <a:extLst>
                    <a:ext uri="{9D8B030D-6E8A-4147-A177-3AD203B41FA5}">
                      <a16:colId xmlns:a16="http://schemas.microsoft.com/office/drawing/2014/main" val="2016259062"/>
                    </a:ext>
                  </a:extLst>
                </a:gridCol>
                <a:gridCol w="208280">
                  <a:extLst>
                    <a:ext uri="{9D8B030D-6E8A-4147-A177-3AD203B41FA5}">
                      <a16:colId xmlns:a16="http://schemas.microsoft.com/office/drawing/2014/main" val="770740068"/>
                    </a:ext>
                  </a:extLst>
                </a:gridCol>
                <a:gridCol w="208280">
                  <a:extLst>
                    <a:ext uri="{9D8B030D-6E8A-4147-A177-3AD203B41FA5}">
                      <a16:colId xmlns:a16="http://schemas.microsoft.com/office/drawing/2014/main" val="256817475"/>
                    </a:ext>
                  </a:extLst>
                </a:gridCol>
                <a:gridCol w="208280">
                  <a:extLst>
                    <a:ext uri="{9D8B030D-6E8A-4147-A177-3AD203B41FA5}">
                      <a16:colId xmlns:a16="http://schemas.microsoft.com/office/drawing/2014/main" val="299605925"/>
                    </a:ext>
                  </a:extLst>
                </a:gridCol>
                <a:gridCol w="208280">
                  <a:extLst>
                    <a:ext uri="{9D8B030D-6E8A-4147-A177-3AD203B41FA5}">
                      <a16:colId xmlns:a16="http://schemas.microsoft.com/office/drawing/2014/main" val="1773392858"/>
                    </a:ext>
                  </a:extLst>
                </a:gridCol>
                <a:gridCol w="208280">
                  <a:extLst>
                    <a:ext uri="{9D8B030D-6E8A-4147-A177-3AD203B41FA5}">
                      <a16:colId xmlns:a16="http://schemas.microsoft.com/office/drawing/2014/main" val="1601312523"/>
                    </a:ext>
                  </a:extLst>
                </a:gridCol>
                <a:gridCol w="208280">
                  <a:extLst>
                    <a:ext uri="{9D8B030D-6E8A-4147-A177-3AD203B41FA5}">
                      <a16:colId xmlns:a16="http://schemas.microsoft.com/office/drawing/2014/main" val="1020615183"/>
                    </a:ext>
                  </a:extLst>
                </a:gridCol>
                <a:gridCol w="208280">
                  <a:extLst>
                    <a:ext uri="{9D8B030D-6E8A-4147-A177-3AD203B41FA5}">
                      <a16:colId xmlns:a16="http://schemas.microsoft.com/office/drawing/2014/main" val="1399174919"/>
                    </a:ext>
                  </a:extLst>
                </a:gridCol>
                <a:gridCol w="208280">
                  <a:extLst>
                    <a:ext uri="{9D8B030D-6E8A-4147-A177-3AD203B41FA5}">
                      <a16:colId xmlns:a16="http://schemas.microsoft.com/office/drawing/2014/main" val="813814752"/>
                    </a:ext>
                  </a:extLst>
                </a:gridCol>
                <a:gridCol w="208280">
                  <a:extLst>
                    <a:ext uri="{9D8B030D-6E8A-4147-A177-3AD203B41FA5}">
                      <a16:colId xmlns:a16="http://schemas.microsoft.com/office/drawing/2014/main" val="1360000939"/>
                    </a:ext>
                  </a:extLst>
                </a:gridCol>
                <a:gridCol w="208280">
                  <a:extLst>
                    <a:ext uri="{9D8B030D-6E8A-4147-A177-3AD203B41FA5}">
                      <a16:colId xmlns:a16="http://schemas.microsoft.com/office/drawing/2014/main" val="2222854205"/>
                    </a:ext>
                  </a:extLst>
                </a:gridCol>
                <a:gridCol w="208280">
                  <a:extLst>
                    <a:ext uri="{9D8B030D-6E8A-4147-A177-3AD203B41FA5}">
                      <a16:colId xmlns:a16="http://schemas.microsoft.com/office/drawing/2014/main" val="292485463"/>
                    </a:ext>
                  </a:extLst>
                </a:gridCol>
                <a:gridCol w="208280">
                  <a:extLst>
                    <a:ext uri="{9D8B030D-6E8A-4147-A177-3AD203B41FA5}">
                      <a16:colId xmlns:a16="http://schemas.microsoft.com/office/drawing/2014/main" val="3506597559"/>
                    </a:ext>
                  </a:extLst>
                </a:gridCol>
                <a:gridCol w="208280">
                  <a:extLst>
                    <a:ext uri="{9D8B030D-6E8A-4147-A177-3AD203B41FA5}">
                      <a16:colId xmlns:a16="http://schemas.microsoft.com/office/drawing/2014/main" val="3825803846"/>
                    </a:ext>
                  </a:extLst>
                </a:gridCol>
                <a:gridCol w="208280">
                  <a:extLst>
                    <a:ext uri="{9D8B030D-6E8A-4147-A177-3AD203B41FA5}">
                      <a16:colId xmlns:a16="http://schemas.microsoft.com/office/drawing/2014/main" val="2805694854"/>
                    </a:ext>
                  </a:extLst>
                </a:gridCol>
                <a:gridCol w="208280">
                  <a:extLst>
                    <a:ext uri="{9D8B030D-6E8A-4147-A177-3AD203B41FA5}">
                      <a16:colId xmlns:a16="http://schemas.microsoft.com/office/drawing/2014/main" val="3101287422"/>
                    </a:ext>
                  </a:extLst>
                </a:gridCol>
                <a:gridCol w="208280">
                  <a:extLst>
                    <a:ext uri="{9D8B030D-6E8A-4147-A177-3AD203B41FA5}">
                      <a16:colId xmlns:a16="http://schemas.microsoft.com/office/drawing/2014/main" val="2958741954"/>
                    </a:ext>
                  </a:extLst>
                </a:gridCol>
                <a:gridCol w="208280">
                  <a:extLst>
                    <a:ext uri="{9D8B030D-6E8A-4147-A177-3AD203B41FA5}">
                      <a16:colId xmlns:a16="http://schemas.microsoft.com/office/drawing/2014/main" val="1292645941"/>
                    </a:ext>
                  </a:extLst>
                </a:gridCol>
                <a:gridCol w="208280">
                  <a:extLst>
                    <a:ext uri="{9D8B030D-6E8A-4147-A177-3AD203B41FA5}">
                      <a16:colId xmlns:a16="http://schemas.microsoft.com/office/drawing/2014/main" val="483040772"/>
                    </a:ext>
                  </a:extLst>
                </a:gridCol>
                <a:gridCol w="208280">
                  <a:extLst>
                    <a:ext uri="{9D8B030D-6E8A-4147-A177-3AD203B41FA5}">
                      <a16:colId xmlns:a16="http://schemas.microsoft.com/office/drawing/2014/main" val="3626293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95690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- 2019-06-12 10:00:00 </a:t>
                      </a:r>
                      <a:r>
                        <a:rPr kumimoji="0" lang="de-DE" sz="1000" b="0" i="0" u="none" strike="noStrike" kern="1200" cap="none" spc="0" normalizeH="0" baseline="0" noProof="0">
                          <a:ln>
                            <a:noFill/>
                          </a:ln>
                          <a:solidFill>
                            <a:prstClr val="black"/>
                          </a:solidFill>
                          <a:effectLst/>
                          <a:uLnTx/>
                          <a:uFillTx/>
                          <a:latin typeface="+mn-lt"/>
                          <a:ea typeface="+mn-ea"/>
                          <a:cs typeface="+mn-cs"/>
                        </a:rPr>
                        <a:t> 
 Achtung: Wir verlängern den Dauerkarten-Spezialpreis noch bis zum 21.06.2019! Unter https://shop.trendset.de/mein-konto/ könnt ihr eure Dauerkarten oder Eintageskarten für die TrendSet Sommer 2019 rund um die Uhr bestellen. Wer seine Dauerkarte bis zum 21.06.2019 ordert, zahlt statt 24 Euro nur 20 Euro. Bis bald auf der TrendSet Sommer 2019. Wir freuen uns auf euch!
#trendsetmuenchen #trendset #trendsetsommer2019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https://scontent.xx.fbcdn.net/v/t1.0-9/p720x720/62258433_2503256013038320_2436989749697708032_o.jpg?_nc_cat=110&amp;_nc_oc=AQl5bZesZsioX22XmQA8OVYJOIU6n2AhFasgXUINNPA_sjA_rE3IC7-jH1AoIDGQVbQ&amp;_nc_ht=scontent.xx&amp;oh=88bd7d6389bff4f4dcd534b76e53bf56&amp;oe=5DBD4D62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08:27:14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85143488"/>
                  </a:ext>
                </a:extLst>
              </a:tr>
            </a:tbl>
          </a:graphicData>
        </a:graphic>
      </p:graphicFrame>
      <p:sp>
        <p:nvSpPr>
          <p:cNvPr id="4" name="Text Placeholder 3">
            <a:extLst>
              <a:ext uri="{FF2B5EF4-FFF2-40B4-BE49-F238E27FC236}">
                <a16:creationId xmlns:a16="http://schemas.microsoft.com/office/drawing/2014/main" id="{4C24B42A-7D3E-4D7C-A27D-0AA2BDCD3F38}"/>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5064727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82824-CF60-4049-9F20-B9FC6A605516}"/>
              </a:ext>
            </a:extLst>
          </p:cNvPr>
          <p:cNvSpPr>
            <a:spLocks noGrp="1"/>
          </p:cNvSpPr>
          <p:nvPr>
            <p:ph type="title"/>
          </p:nvPr>
        </p:nvSpPr>
        <p:spPr/>
        <p:txBody>
          <a:bodyPr/>
          <a:lstStyle/>
          <a:p>
            <a:r>
              <a:rPr lang="en-US"/>
              <a:t>Facebook Own Posts Table | TrendSet - 7 of 16</a:t>
            </a:r>
          </a:p>
        </p:txBody>
      </p:sp>
      <p:graphicFrame>
        <p:nvGraphicFramePr>
          <p:cNvPr id="5" name="Table Placeholder 4">
            <a:extLst>
              <a:ext uri="{FF2B5EF4-FFF2-40B4-BE49-F238E27FC236}">
                <a16:creationId xmlns:a16="http://schemas.microsoft.com/office/drawing/2014/main" id="{B727282A-0BB3-4A66-A32A-2B95ED04B96D}"/>
              </a:ext>
            </a:extLst>
          </p:cNvPr>
          <p:cNvGraphicFramePr>
            <a:graphicFrameLocks noGrp="1"/>
          </p:cNvGraphicFramePr>
          <p:nvPr>
            <p:ph type="tbl" sz="quarter" idx="13"/>
            <p:extLst>
              <p:ext uri="{D42A27DB-BD31-4B8C-83A1-F6EECF244321}">
                <p14:modId xmlns:p14="http://schemas.microsoft.com/office/powerpoint/2010/main" val="2980704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070059817"/>
                    </a:ext>
                  </a:extLst>
                </a:gridCol>
                <a:gridCol w="905255">
                  <a:extLst>
                    <a:ext uri="{9D8B030D-6E8A-4147-A177-3AD203B41FA5}">
                      <a16:colId xmlns:a16="http://schemas.microsoft.com/office/drawing/2014/main" val="1735888785"/>
                    </a:ext>
                  </a:extLst>
                </a:gridCol>
                <a:gridCol w="246888">
                  <a:extLst>
                    <a:ext uri="{9D8B030D-6E8A-4147-A177-3AD203B41FA5}">
                      <a16:colId xmlns:a16="http://schemas.microsoft.com/office/drawing/2014/main" val="2931461780"/>
                    </a:ext>
                  </a:extLst>
                </a:gridCol>
                <a:gridCol w="208280">
                  <a:extLst>
                    <a:ext uri="{9D8B030D-6E8A-4147-A177-3AD203B41FA5}">
                      <a16:colId xmlns:a16="http://schemas.microsoft.com/office/drawing/2014/main" val="4136708892"/>
                    </a:ext>
                  </a:extLst>
                </a:gridCol>
                <a:gridCol w="208280">
                  <a:extLst>
                    <a:ext uri="{9D8B030D-6E8A-4147-A177-3AD203B41FA5}">
                      <a16:colId xmlns:a16="http://schemas.microsoft.com/office/drawing/2014/main" val="3175796539"/>
                    </a:ext>
                  </a:extLst>
                </a:gridCol>
                <a:gridCol w="208280">
                  <a:extLst>
                    <a:ext uri="{9D8B030D-6E8A-4147-A177-3AD203B41FA5}">
                      <a16:colId xmlns:a16="http://schemas.microsoft.com/office/drawing/2014/main" val="692231585"/>
                    </a:ext>
                  </a:extLst>
                </a:gridCol>
                <a:gridCol w="208280">
                  <a:extLst>
                    <a:ext uri="{9D8B030D-6E8A-4147-A177-3AD203B41FA5}">
                      <a16:colId xmlns:a16="http://schemas.microsoft.com/office/drawing/2014/main" val="496010287"/>
                    </a:ext>
                  </a:extLst>
                </a:gridCol>
                <a:gridCol w="208280">
                  <a:extLst>
                    <a:ext uri="{9D8B030D-6E8A-4147-A177-3AD203B41FA5}">
                      <a16:colId xmlns:a16="http://schemas.microsoft.com/office/drawing/2014/main" val="66028027"/>
                    </a:ext>
                  </a:extLst>
                </a:gridCol>
                <a:gridCol w="208280">
                  <a:extLst>
                    <a:ext uri="{9D8B030D-6E8A-4147-A177-3AD203B41FA5}">
                      <a16:colId xmlns:a16="http://schemas.microsoft.com/office/drawing/2014/main" val="1609204808"/>
                    </a:ext>
                  </a:extLst>
                </a:gridCol>
                <a:gridCol w="208280">
                  <a:extLst>
                    <a:ext uri="{9D8B030D-6E8A-4147-A177-3AD203B41FA5}">
                      <a16:colId xmlns:a16="http://schemas.microsoft.com/office/drawing/2014/main" val="1680757468"/>
                    </a:ext>
                  </a:extLst>
                </a:gridCol>
                <a:gridCol w="208280">
                  <a:extLst>
                    <a:ext uri="{9D8B030D-6E8A-4147-A177-3AD203B41FA5}">
                      <a16:colId xmlns:a16="http://schemas.microsoft.com/office/drawing/2014/main" val="889295088"/>
                    </a:ext>
                  </a:extLst>
                </a:gridCol>
                <a:gridCol w="208280">
                  <a:extLst>
                    <a:ext uri="{9D8B030D-6E8A-4147-A177-3AD203B41FA5}">
                      <a16:colId xmlns:a16="http://schemas.microsoft.com/office/drawing/2014/main" val="461649059"/>
                    </a:ext>
                  </a:extLst>
                </a:gridCol>
                <a:gridCol w="208280">
                  <a:extLst>
                    <a:ext uri="{9D8B030D-6E8A-4147-A177-3AD203B41FA5}">
                      <a16:colId xmlns:a16="http://schemas.microsoft.com/office/drawing/2014/main" val="1714940793"/>
                    </a:ext>
                  </a:extLst>
                </a:gridCol>
                <a:gridCol w="208280">
                  <a:extLst>
                    <a:ext uri="{9D8B030D-6E8A-4147-A177-3AD203B41FA5}">
                      <a16:colId xmlns:a16="http://schemas.microsoft.com/office/drawing/2014/main" val="595295208"/>
                    </a:ext>
                  </a:extLst>
                </a:gridCol>
                <a:gridCol w="208280">
                  <a:extLst>
                    <a:ext uri="{9D8B030D-6E8A-4147-A177-3AD203B41FA5}">
                      <a16:colId xmlns:a16="http://schemas.microsoft.com/office/drawing/2014/main" val="2667380165"/>
                    </a:ext>
                  </a:extLst>
                </a:gridCol>
                <a:gridCol w="208280">
                  <a:extLst>
                    <a:ext uri="{9D8B030D-6E8A-4147-A177-3AD203B41FA5}">
                      <a16:colId xmlns:a16="http://schemas.microsoft.com/office/drawing/2014/main" val="1064838568"/>
                    </a:ext>
                  </a:extLst>
                </a:gridCol>
                <a:gridCol w="208280">
                  <a:extLst>
                    <a:ext uri="{9D8B030D-6E8A-4147-A177-3AD203B41FA5}">
                      <a16:colId xmlns:a16="http://schemas.microsoft.com/office/drawing/2014/main" val="1796169567"/>
                    </a:ext>
                  </a:extLst>
                </a:gridCol>
                <a:gridCol w="208280">
                  <a:extLst>
                    <a:ext uri="{9D8B030D-6E8A-4147-A177-3AD203B41FA5}">
                      <a16:colId xmlns:a16="http://schemas.microsoft.com/office/drawing/2014/main" val="1656421194"/>
                    </a:ext>
                  </a:extLst>
                </a:gridCol>
                <a:gridCol w="208280">
                  <a:extLst>
                    <a:ext uri="{9D8B030D-6E8A-4147-A177-3AD203B41FA5}">
                      <a16:colId xmlns:a16="http://schemas.microsoft.com/office/drawing/2014/main" val="65348262"/>
                    </a:ext>
                  </a:extLst>
                </a:gridCol>
                <a:gridCol w="208280">
                  <a:extLst>
                    <a:ext uri="{9D8B030D-6E8A-4147-A177-3AD203B41FA5}">
                      <a16:colId xmlns:a16="http://schemas.microsoft.com/office/drawing/2014/main" val="2072703463"/>
                    </a:ext>
                  </a:extLst>
                </a:gridCol>
                <a:gridCol w="208280">
                  <a:extLst>
                    <a:ext uri="{9D8B030D-6E8A-4147-A177-3AD203B41FA5}">
                      <a16:colId xmlns:a16="http://schemas.microsoft.com/office/drawing/2014/main" val="2049792091"/>
                    </a:ext>
                  </a:extLst>
                </a:gridCol>
                <a:gridCol w="208280">
                  <a:extLst>
                    <a:ext uri="{9D8B030D-6E8A-4147-A177-3AD203B41FA5}">
                      <a16:colId xmlns:a16="http://schemas.microsoft.com/office/drawing/2014/main" val="1783929177"/>
                    </a:ext>
                  </a:extLst>
                </a:gridCol>
                <a:gridCol w="208280">
                  <a:extLst>
                    <a:ext uri="{9D8B030D-6E8A-4147-A177-3AD203B41FA5}">
                      <a16:colId xmlns:a16="http://schemas.microsoft.com/office/drawing/2014/main" val="578978102"/>
                    </a:ext>
                  </a:extLst>
                </a:gridCol>
                <a:gridCol w="208280">
                  <a:extLst>
                    <a:ext uri="{9D8B030D-6E8A-4147-A177-3AD203B41FA5}">
                      <a16:colId xmlns:a16="http://schemas.microsoft.com/office/drawing/2014/main" val="3004456238"/>
                    </a:ext>
                  </a:extLst>
                </a:gridCol>
                <a:gridCol w="208280">
                  <a:extLst>
                    <a:ext uri="{9D8B030D-6E8A-4147-A177-3AD203B41FA5}">
                      <a16:colId xmlns:a16="http://schemas.microsoft.com/office/drawing/2014/main" val="3095707688"/>
                    </a:ext>
                  </a:extLst>
                </a:gridCol>
                <a:gridCol w="208280">
                  <a:extLst>
                    <a:ext uri="{9D8B030D-6E8A-4147-A177-3AD203B41FA5}">
                      <a16:colId xmlns:a16="http://schemas.microsoft.com/office/drawing/2014/main" val="2282609565"/>
                    </a:ext>
                  </a:extLst>
                </a:gridCol>
                <a:gridCol w="208280">
                  <a:extLst>
                    <a:ext uri="{9D8B030D-6E8A-4147-A177-3AD203B41FA5}">
                      <a16:colId xmlns:a16="http://schemas.microsoft.com/office/drawing/2014/main" val="2663681283"/>
                    </a:ext>
                  </a:extLst>
                </a:gridCol>
                <a:gridCol w="208280">
                  <a:extLst>
                    <a:ext uri="{9D8B030D-6E8A-4147-A177-3AD203B41FA5}">
                      <a16:colId xmlns:a16="http://schemas.microsoft.com/office/drawing/2014/main" val="2752307656"/>
                    </a:ext>
                  </a:extLst>
                </a:gridCol>
                <a:gridCol w="208280">
                  <a:extLst>
                    <a:ext uri="{9D8B030D-6E8A-4147-A177-3AD203B41FA5}">
                      <a16:colId xmlns:a16="http://schemas.microsoft.com/office/drawing/2014/main" val="2605458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96594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- 2019-06-06 10:00:00 </a:t>
                      </a:r>
                      <a:r>
                        <a:rPr kumimoji="0" lang="en-US" sz="1000" b="0" i="0" u="none" strike="noStrike" kern="1200" cap="none" spc="0" normalizeH="0" baseline="0" noProof="0">
                          <a:ln>
                            <a:noFill/>
                          </a:ln>
                          <a:solidFill>
                            <a:prstClr val="black"/>
                          </a:solidFill>
                          <a:effectLst/>
                          <a:uLnTx/>
                          <a:uFillTx/>
                          <a:latin typeface="+mn-lt"/>
                          <a:ea typeface="+mn-ea"/>
                          <a:cs typeface="+mn-cs"/>
                        </a:rPr>
                        <a:t> 
 Neuer Beitrag im TrendSet Blog: https://bit.ly/2MeztjT
Zeitlos, natürlich, nachhaltig und vor allem entspannt – so zeigen sich im Herbst/Winter 2019.20 viele Interiors. Der Trend geht zu langlebigen Materialien mit natürlicher Unvollkommenheit. Designs mit nostalgischen Anleihen aus verschiedenen Jahrzehnten und Epochen formen sich zu einer modernen, ruhigen Retro-Ästhetik. Sanfte Farbtöne unterstreichen den ruhigen Minimalismus der Entwürfe. Mehr zu den neuen Interiors-Trends in A/W 2019.20 gibt es im TrendSet Blog. Lest mal rein! 
(Deko gesehen bei JOLIPA J-line
#trendsetmuenchen #trendset #trendsetsommer2019 #trends2019 #trends2020 #aw2019 #interiors #interiortrends #inspiration #lifestyle #lifestylefair #internationaltradefair #messemünchen #trendsetter #exhibition #munich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https://scontent.xx.fbcdn.net/v/t1.0-9/p720x720/61641655_2478146385549283_3327173849811779584_n.jpg?_nc_cat=104&amp;_nc_oc=AQmyXX6oAYwv2TspxMxGqaWvOJ06_Utl1IE4flegpbsCzRS_NN5MEBwxJZFSrRAPDgA&amp;_nc_ht=scontent.xx&amp;oh=c1d2910f9b34f2caa3787ee2f09e0d1e&amp;oe=5DC1B3FA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08:27:14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82334732"/>
                  </a:ext>
                </a:extLst>
              </a:tr>
            </a:tbl>
          </a:graphicData>
        </a:graphic>
      </p:graphicFrame>
      <p:sp>
        <p:nvSpPr>
          <p:cNvPr id="4" name="Text Placeholder 3">
            <a:extLst>
              <a:ext uri="{FF2B5EF4-FFF2-40B4-BE49-F238E27FC236}">
                <a16:creationId xmlns:a16="http://schemas.microsoft.com/office/drawing/2014/main" id="{0159A3E6-72C7-407F-A0AC-CFED758EAF00}"/>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4156340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4FFC0-DC7B-41F0-8C4B-3B4B9C9E1A50}"/>
              </a:ext>
            </a:extLst>
          </p:cNvPr>
          <p:cNvSpPr>
            <a:spLocks noGrp="1"/>
          </p:cNvSpPr>
          <p:nvPr>
            <p:ph type="title"/>
          </p:nvPr>
        </p:nvSpPr>
        <p:spPr/>
        <p:txBody>
          <a:bodyPr/>
          <a:lstStyle/>
          <a:p>
            <a:r>
              <a:rPr lang="en-US"/>
              <a:t>Facebook Own Posts Table | TrendSet - 8 of 16</a:t>
            </a:r>
          </a:p>
        </p:txBody>
      </p:sp>
      <p:graphicFrame>
        <p:nvGraphicFramePr>
          <p:cNvPr id="5" name="Table Placeholder 4">
            <a:extLst>
              <a:ext uri="{FF2B5EF4-FFF2-40B4-BE49-F238E27FC236}">
                <a16:creationId xmlns:a16="http://schemas.microsoft.com/office/drawing/2014/main" id="{7A682D38-3298-4133-AB61-503502C4F6F2}"/>
              </a:ext>
            </a:extLst>
          </p:cNvPr>
          <p:cNvGraphicFramePr>
            <a:graphicFrameLocks noGrp="1"/>
          </p:cNvGraphicFramePr>
          <p:nvPr>
            <p:ph type="tbl" sz="quarter" idx="13"/>
            <p:extLst>
              <p:ext uri="{D42A27DB-BD31-4B8C-83A1-F6EECF244321}">
                <p14:modId xmlns:p14="http://schemas.microsoft.com/office/powerpoint/2010/main" val="438304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4291205173"/>
                    </a:ext>
                  </a:extLst>
                </a:gridCol>
                <a:gridCol w="905255">
                  <a:extLst>
                    <a:ext uri="{9D8B030D-6E8A-4147-A177-3AD203B41FA5}">
                      <a16:colId xmlns:a16="http://schemas.microsoft.com/office/drawing/2014/main" val="4084224264"/>
                    </a:ext>
                  </a:extLst>
                </a:gridCol>
                <a:gridCol w="246888">
                  <a:extLst>
                    <a:ext uri="{9D8B030D-6E8A-4147-A177-3AD203B41FA5}">
                      <a16:colId xmlns:a16="http://schemas.microsoft.com/office/drawing/2014/main" val="922819502"/>
                    </a:ext>
                  </a:extLst>
                </a:gridCol>
                <a:gridCol w="208280">
                  <a:extLst>
                    <a:ext uri="{9D8B030D-6E8A-4147-A177-3AD203B41FA5}">
                      <a16:colId xmlns:a16="http://schemas.microsoft.com/office/drawing/2014/main" val="2350817851"/>
                    </a:ext>
                  </a:extLst>
                </a:gridCol>
                <a:gridCol w="208280">
                  <a:extLst>
                    <a:ext uri="{9D8B030D-6E8A-4147-A177-3AD203B41FA5}">
                      <a16:colId xmlns:a16="http://schemas.microsoft.com/office/drawing/2014/main" val="1351750487"/>
                    </a:ext>
                  </a:extLst>
                </a:gridCol>
                <a:gridCol w="208280">
                  <a:extLst>
                    <a:ext uri="{9D8B030D-6E8A-4147-A177-3AD203B41FA5}">
                      <a16:colId xmlns:a16="http://schemas.microsoft.com/office/drawing/2014/main" val="3611181001"/>
                    </a:ext>
                  </a:extLst>
                </a:gridCol>
                <a:gridCol w="208280">
                  <a:extLst>
                    <a:ext uri="{9D8B030D-6E8A-4147-A177-3AD203B41FA5}">
                      <a16:colId xmlns:a16="http://schemas.microsoft.com/office/drawing/2014/main" val="3716846430"/>
                    </a:ext>
                  </a:extLst>
                </a:gridCol>
                <a:gridCol w="208280">
                  <a:extLst>
                    <a:ext uri="{9D8B030D-6E8A-4147-A177-3AD203B41FA5}">
                      <a16:colId xmlns:a16="http://schemas.microsoft.com/office/drawing/2014/main" val="211350075"/>
                    </a:ext>
                  </a:extLst>
                </a:gridCol>
                <a:gridCol w="208280">
                  <a:extLst>
                    <a:ext uri="{9D8B030D-6E8A-4147-A177-3AD203B41FA5}">
                      <a16:colId xmlns:a16="http://schemas.microsoft.com/office/drawing/2014/main" val="2651839274"/>
                    </a:ext>
                  </a:extLst>
                </a:gridCol>
                <a:gridCol w="208280">
                  <a:extLst>
                    <a:ext uri="{9D8B030D-6E8A-4147-A177-3AD203B41FA5}">
                      <a16:colId xmlns:a16="http://schemas.microsoft.com/office/drawing/2014/main" val="3380115266"/>
                    </a:ext>
                  </a:extLst>
                </a:gridCol>
                <a:gridCol w="208280">
                  <a:extLst>
                    <a:ext uri="{9D8B030D-6E8A-4147-A177-3AD203B41FA5}">
                      <a16:colId xmlns:a16="http://schemas.microsoft.com/office/drawing/2014/main" val="3304563644"/>
                    </a:ext>
                  </a:extLst>
                </a:gridCol>
                <a:gridCol w="208280">
                  <a:extLst>
                    <a:ext uri="{9D8B030D-6E8A-4147-A177-3AD203B41FA5}">
                      <a16:colId xmlns:a16="http://schemas.microsoft.com/office/drawing/2014/main" val="1212757724"/>
                    </a:ext>
                  </a:extLst>
                </a:gridCol>
                <a:gridCol w="208280">
                  <a:extLst>
                    <a:ext uri="{9D8B030D-6E8A-4147-A177-3AD203B41FA5}">
                      <a16:colId xmlns:a16="http://schemas.microsoft.com/office/drawing/2014/main" val="1402478578"/>
                    </a:ext>
                  </a:extLst>
                </a:gridCol>
                <a:gridCol w="208280">
                  <a:extLst>
                    <a:ext uri="{9D8B030D-6E8A-4147-A177-3AD203B41FA5}">
                      <a16:colId xmlns:a16="http://schemas.microsoft.com/office/drawing/2014/main" val="2308852197"/>
                    </a:ext>
                  </a:extLst>
                </a:gridCol>
                <a:gridCol w="208280">
                  <a:extLst>
                    <a:ext uri="{9D8B030D-6E8A-4147-A177-3AD203B41FA5}">
                      <a16:colId xmlns:a16="http://schemas.microsoft.com/office/drawing/2014/main" val="685376125"/>
                    </a:ext>
                  </a:extLst>
                </a:gridCol>
                <a:gridCol w="208280">
                  <a:extLst>
                    <a:ext uri="{9D8B030D-6E8A-4147-A177-3AD203B41FA5}">
                      <a16:colId xmlns:a16="http://schemas.microsoft.com/office/drawing/2014/main" val="3964746675"/>
                    </a:ext>
                  </a:extLst>
                </a:gridCol>
                <a:gridCol w="208280">
                  <a:extLst>
                    <a:ext uri="{9D8B030D-6E8A-4147-A177-3AD203B41FA5}">
                      <a16:colId xmlns:a16="http://schemas.microsoft.com/office/drawing/2014/main" val="622649288"/>
                    </a:ext>
                  </a:extLst>
                </a:gridCol>
                <a:gridCol w="208280">
                  <a:extLst>
                    <a:ext uri="{9D8B030D-6E8A-4147-A177-3AD203B41FA5}">
                      <a16:colId xmlns:a16="http://schemas.microsoft.com/office/drawing/2014/main" val="390066608"/>
                    </a:ext>
                  </a:extLst>
                </a:gridCol>
                <a:gridCol w="208280">
                  <a:extLst>
                    <a:ext uri="{9D8B030D-6E8A-4147-A177-3AD203B41FA5}">
                      <a16:colId xmlns:a16="http://schemas.microsoft.com/office/drawing/2014/main" val="162972953"/>
                    </a:ext>
                  </a:extLst>
                </a:gridCol>
                <a:gridCol w="208280">
                  <a:extLst>
                    <a:ext uri="{9D8B030D-6E8A-4147-A177-3AD203B41FA5}">
                      <a16:colId xmlns:a16="http://schemas.microsoft.com/office/drawing/2014/main" val="97139547"/>
                    </a:ext>
                  </a:extLst>
                </a:gridCol>
                <a:gridCol w="208280">
                  <a:extLst>
                    <a:ext uri="{9D8B030D-6E8A-4147-A177-3AD203B41FA5}">
                      <a16:colId xmlns:a16="http://schemas.microsoft.com/office/drawing/2014/main" val="828614636"/>
                    </a:ext>
                  </a:extLst>
                </a:gridCol>
                <a:gridCol w="208280">
                  <a:extLst>
                    <a:ext uri="{9D8B030D-6E8A-4147-A177-3AD203B41FA5}">
                      <a16:colId xmlns:a16="http://schemas.microsoft.com/office/drawing/2014/main" val="2611593492"/>
                    </a:ext>
                  </a:extLst>
                </a:gridCol>
                <a:gridCol w="208280">
                  <a:extLst>
                    <a:ext uri="{9D8B030D-6E8A-4147-A177-3AD203B41FA5}">
                      <a16:colId xmlns:a16="http://schemas.microsoft.com/office/drawing/2014/main" val="2578187457"/>
                    </a:ext>
                  </a:extLst>
                </a:gridCol>
                <a:gridCol w="208280">
                  <a:extLst>
                    <a:ext uri="{9D8B030D-6E8A-4147-A177-3AD203B41FA5}">
                      <a16:colId xmlns:a16="http://schemas.microsoft.com/office/drawing/2014/main" val="1634669881"/>
                    </a:ext>
                  </a:extLst>
                </a:gridCol>
                <a:gridCol w="208280">
                  <a:extLst>
                    <a:ext uri="{9D8B030D-6E8A-4147-A177-3AD203B41FA5}">
                      <a16:colId xmlns:a16="http://schemas.microsoft.com/office/drawing/2014/main" val="1669010584"/>
                    </a:ext>
                  </a:extLst>
                </a:gridCol>
                <a:gridCol w="208280">
                  <a:extLst>
                    <a:ext uri="{9D8B030D-6E8A-4147-A177-3AD203B41FA5}">
                      <a16:colId xmlns:a16="http://schemas.microsoft.com/office/drawing/2014/main" val="4085942721"/>
                    </a:ext>
                  </a:extLst>
                </a:gridCol>
                <a:gridCol w="208280">
                  <a:extLst>
                    <a:ext uri="{9D8B030D-6E8A-4147-A177-3AD203B41FA5}">
                      <a16:colId xmlns:a16="http://schemas.microsoft.com/office/drawing/2014/main" val="4099942024"/>
                    </a:ext>
                  </a:extLst>
                </a:gridCol>
                <a:gridCol w="208280">
                  <a:extLst>
                    <a:ext uri="{9D8B030D-6E8A-4147-A177-3AD203B41FA5}">
                      <a16:colId xmlns:a16="http://schemas.microsoft.com/office/drawing/2014/main" val="3961074801"/>
                    </a:ext>
                  </a:extLst>
                </a:gridCol>
                <a:gridCol w="208280">
                  <a:extLst>
                    <a:ext uri="{9D8B030D-6E8A-4147-A177-3AD203B41FA5}">
                      <a16:colId xmlns:a16="http://schemas.microsoft.com/office/drawing/2014/main" val="1753393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5394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- 2019-06-05 15:42:01 </a:t>
                      </a:r>
                      <a:r>
                        <a:rPr kumimoji="0" lang="de-DE" sz="1000" b="0" i="0" u="none" strike="noStrike" kern="1200" cap="none" spc="0" normalizeH="0" baseline="0" noProof="0">
                          <a:ln>
                            <a:noFill/>
                          </a:ln>
                          <a:solidFill>
                            <a:prstClr val="black"/>
                          </a:solidFill>
                          <a:effectLst/>
                          <a:uLnTx/>
                          <a:uFillTx/>
                          <a:latin typeface="+mn-lt"/>
                          <a:ea typeface="+mn-ea"/>
                          <a:cs typeface="+mn-cs"/>
                        </a:rPr>
                        <a:t> 
 Wir haben für euch geöffnet: Ab sofort könnt ihr als Fachbesucher in unserem Eintrittskarten-Shop unter https://shop.trendset.de/mein-konto/ rund um die Uhr Tageskarten oder Dauerkarten für euren Besuch auf der TrendSet Sommer 2019 bestellen. Unsere Dauerkarten gelten für alle drei Messetage und können bis zum 14.06.2019 online zum günstigeren Spezialpreis von 20 Euro bestellt werden! Ihr spart mit unserem Dauerkarten-Angebot also vier Euro! 
#trendsetmuenchen #trendset #trendsetsommer2019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https://scontent.xx.fbcdn.net/v/t1.0-9/p720x720/62085750_2492780097419245_2412283736306483200_o.jpg?_nc_cat=111&amp;_nc_oc=AQkmkl00ikbUGBDduCdYTK5ft_tw1cuop2yyaPVVhPySu_TSeFpUDSGL04OHaIr5kPc&amp;_nc_ht=scontent.xx&amp;oh=e4c65cfe33e64b31d5ac431bf6a9fde7&amp;oe=5D7AADFA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08:27:14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35309636"/>
                  </a:ext>
                </a:extLst>
              </a:tr>
            </a:tbl>
          </a:graphicData>
        </a:graphic>
      </p:graphicFrame>
      <p:sp>
        <p:nvSpPr>
          <p:cNvPr id="4" name="Text Placeholder 3">
            <a:extLst>
              <a:ext uri="{FF2B5EF4-FFF2-40B4-BE49-F238E27FC236}">
                <a16:creationId xmlns:a16="http://schemas.microsoft.com/office/drawing/2014/main" id="{35D01DB7-9B81-4577-90FA-4F16BE98C0B4}"/>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73231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8C1EE-6B29-4718-B24D-2742B69D1426}"/>
              </a:ext>
            </a:extLst>
          </p:cNvPr>
          <p:cNvSpPr>
            <a:spLocks noGrp="1"/>
          </p:cNvSpPr>
          <p:nvPr>
            <p:ph type="title"/>
          </p:nvPr>
        </p:nvSpPr>
        <p:spPr/>
        <p:txBody>
          <a:bodyPr/>
          <a:lstStyle/>
          <a:p>
            <a:r>
              <a:rPr lang="en-US"/>
              <a:t>Facebook Own Posts Table | TrendSet - 9 of 16</a:t>
            </a:r>
          </a:p>
        </p:txBody>
      </p:sp>
      <p:graphicFrame>
        <p:nvGraphicFramePr>
          <p:cNvPr id="5" name="Table Placeholder 4">
            <a:extLst>
              <a:ext uri="{FF2B5EF4-FFF2-40B4-BE49-F238E27FC236}">
                <a16:creationId xmlns:a16="http://schemas.microsoft.com/office/drawing/2014/main" id="{65D9AEAE-65B6-4723-A3DA-ADA6DD9C7264}"/>
              </a:ext>
            </a:extLst>
          </p:cNvPr>
          <p:cNvGraphicFramePr>
            <a:graphicFrameLocks noGrp="1"/>
          </p:cNvGraphicFramePr>
          <p:nvPr>
            <p:ph type="tbl" sz="quarter" idx="13"/>
            <p:extLst>
              <p:ext uri="{D42A27DB-BD31-4B8C-83A1-F6EECF244321}">
                <p14:modId xmlns:p14="http://schemas.microsoft.com/office/powerpoint/2010/main" val="3234398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844985327"/>
                    </a:ext>
                  </a:extLst>
                </a:gridCol>
                <a:gridCol w="905255">
                  <a:extLst>
                    <a:ext uri="{9D8B030D-6E8A-4147-A177-3AD203B41FA5}">
                      <a16:colId xmlns:a16="http://schemas.microsoft.com/office/drawing/2014/main" val="3043473673"/>
                    </a:ext>
                  </a:extLst>
                </a:gridCol>
                <a:gridCol w="246888">
                  <a:extLst>
                    <a:ext uri="{9D8B030D-6E8A-4147-A177-3AD203B41FA5}">
                      <a16:colId xmlns:a16="http://schemas.microsoft.com/office/drawing/2014/main" val="1306770968"/>
                    </a:ext>
                  </a:extLst>
                </a:gridCol>
                <a:gridCol w="208280">
                  <a:extLst>
                    <a:ext uri="{9D8B030D-6E8A-4147-A177-3AD203B41FA5}">
                      <a16:colId xmlns:a16="http://schemas.microsoft.com/office/drawing/2014/main" val="681037982"/>
                    </a:ext>
                  </a:extLst>
                </a:gridCol>
                <a:gridCol w="208280">
                  <a:extLst>
                    <a:ext uri="{9D8B030D-6E8A-4147-A177-3AD203B41FA5}">
                      <a16:colId xmlns:a16="http://schemas.microsoft.com/office/drawing/2014/main" val="2320704199"/>
                    </a:ext>
                  </a:extLst>
                </a:gridCol>
                <a:gridCol w="208280">
                  <a:extLst>
                    <a:ext uri="{9D8B030D-6E8A-4147-A177-3AD203B41FA5}">
                      <a16:colId xmlns:a16="http://schemas.microsoft.com/office/drawing/2014/main" val="2735323280"/>
                    </a:ext>
                  </a:extLst>
                </a:gridCol>
                <a:gridCol w="208280">
                  <a:extLst>
                    <a:ext uri="{9D8B030D-6E8A-4147-A177-3AD203B41FA5}">
                      <a16:colId xmlns:a16="http://schemas.microsoft.com/office/drawing/2014/main" val="253309849"/>
                    </a:ext>
                  </a:extLst>
                </a:gridCol>
                <a:gridCol w="208280">
                  <a:extLst>
                    <a:ext uri="{9D8B030D-6E8A-4147-A177-3AD203B41FA5}">
                      <a16:colId xmlns:a16="http://schemas.microsoft.com/office/drawing/2014/main" val="667133090"/>
                    </a:ext>
                  </a:extLst>
                </a:gridCol>
                <a:gridCol w="208280">
                  <a:extLst>
                    <a:ext uri="{9D8B030D-6E8A-4147-A177-3AD203B41FA5}">
                      <a16:colId xmlns:a16="http://schemas.microsoft.com/office/drawing/2014/main" val="216255386"/>
                    </a:ext>
                  </a:extLst>
                </a:gridCol>
                <a:gridCol w="208280">
                  <a:extLst>
                    <a:ext uri="{9D8B030D-6E8A-4147-A177-3AD203B41FA5}">
                      <a16:colId xmlns:a16="http://schemas.microsoft.com/office/drawing/2014/main" val="2976644458"/>
                    </a:ext>
                  </a:extLst>
                </a:gridCol>
                <a:gridCol w="208280">
                  <a:extLst>
                    <a:ext uri="{9D8B030D-6E8A-4147-A177-3AD203B41FA5}">
                      <a16:colId xmlns:a16="http://schemas.microsoft.com/office/drawing/2014/main" val="1976312571"/>
                    </a:ext>
                  </a:extLst>
                </a:gridCol>
                <a:gridCol w="208280">
                  <a:extLst>
                    <a:ext uri="{9D8B030D-6E8A-4147-A177-3AD203B41FA5}">
                      <a16:colId xmlns:a16="http://schemas.microsoft.com/office/drawing/2014/main" val="4163136859"/>
                    </a:ext>
                  </a:extLst>
                </a:gridCol>
                <a:gridCol w="208280">
                  <a:extLst>
                    <a:ext uri="{9D8B030D-6E8A-4147-A177-3AD203B41FA5}">
                      <a16:colId xmlns:a16="http://schemas.microsoft.com/office/drawing/2014/main" val="322580368"/>
                    </a:ext>
                  </a:extLst>
                </a:gridCol>
                <a:gridCol w="208280">
                  <a:extLst>
                    <a:ext uri="{9D8B030D-6E8A-4147-A177-3AD203B41FA5}">
                      <a16:colId xmlns:a16="http://schemas.microsoft.com/office/drawing/2014/main" val="1549830607"/>
                    </a:ext>
                  </a:extLst>
                </a:gridCol>
                <a:gridCol w="208280">
                  <a:extLst>
                    <a:ext uri="{9D8B030D-6E8A-4147-A177-3AD203B41FA5}">
                      <a16:colId xmlns:a16="http://schemas.microsoft.com/office/drawing/2014/main" val="2102207519"/>
                    </a:ext>
                  </a:extLst>
                </a:gridCol>
                <a:gridCol w="208280">
                  <a:extLst>
                    <a:ext uri="{9D8B030D-6E8A-4147-A177-3AD203B41FA5}">
                      <a16:colId xmlns:a16="http://schemas.microsoft.com/office/drawing/2014/main" val="1606777099"/>
                    </a:ext>
                  </a:extLst>
                </a:gridCol>
                <a:gridCol w="208280">
                  <a:extLst>
                    <a:ext uri="{9D8B030D-6E8A-4147-A177-3AD203B41FA5}">
                      <a16:colId xmlns:a16="http://schemas.microsoft.com/office/drawing/2014/main" val="129252809"/>
                    </a:ext>
                  </a:extLst>
                </a:gridCol>
                <a:gridCol w="208280">
                  <a:extLst>
                    <a:ext uri="{9D8B030D-6E8A-4147-A177-3AD203B41FA5}">
                      <a16:colId xmlns:a16="http://schemas.microsoft.com/office/drawing/2014/main" val="3959518182"/>
                    </a:ext>
                  </a:extLst>
                </a:gridCol>
                <a:gridCol w="208280">
                  <a:extLst>
                    <a:ext uri="{9D8B030D-6E8A-4147-A177-3AD203B41FA5}">
                      <a16:colId xmlns:a16="http://schemas.microsoft.com/office/drawing/2014/main" val="2783037820"/>
                    </a:ext>
                  </a:extLst>
                </a:gridCol>
                <a:gridCol w="208280">
                  <a:extLst>
                    <a:ext uri="{9D8B030D-6E8A-4147-A177-3AD203B41FA5}">
                      <a16:colId xmlns:a16="http://schemas.microsoft.com/office/drawing/2014/main" val="125207005"/>
                    </a:ext>
                  </a:extLst>
                </a:gridCol>
                <a:gridCol w="208280">
                  <a:extLst>
                    <a:ext uri="{9D8B030D-6E8A-4147-A177-3AD203B41FA5}">
                      <a16:colId xmlns:a16="http://schemas.microsoft.com/office/drawing/2014/main" val="783823468"/>
                    </a:ext>
                  </a:extLst>
                </a:gridCol>
                <a:gridCol w="208280">
                  <a:extLst>
                    <a:ext uri="{9D8B030D-6E8A-4147-A177-3AD203B41FA5}">
                      <a16:colId xmlns:a16="http://schemas.microsoft.com/office/drawing/2014/main" val="988453235"/>
                    </a:ext>
                  </a:extLst>
                </a:gridCol>
                <a:gridCol w="208280">
                  <a:extLst>
                    <a:ext uri="{9D8B030D-6E8A-4147-A177-3AD203B41FA5}">
                      <a16:colId xmlns:a16="http://schemas.microsoft.com/office/drawing/2014/main" val="81447767"/>
                    </a:ext>
                  </a:extLst>
                </a:gridCol>
                <a:gridCol w="208280">
                  <a:extLst>
                    <a:ext uri="{9D8B030D-6E8A-4147-A177-3AD203B41FA5}">
                      <a16:colId xmlns:a16="http://schemas.microsoft.com/office/drawing/2014/main" val="650726534"/>
                    </a:ext>
                  </a:extLst>
                </a:gridCol>
                <a:gridCol w="208280">
                  <a:extLst>
                    <a:ext uri="{9D8B030D-6E8A-4147-A177-3AD203B41FA5}">
                      <a16:colId xmlns:a16="http://schemas.microsoft.com/office/drawing/2014/main" val="3301668390"/>
                    </a:ext>
                  </a:extLst>
                </a:gridCol>
                <a:gridCol w="208280">
                  <a:extLst>
                    <a:ext uri="{9D8B030D-6E8A-4147-A177-3AD203B41FA5}">
                      <a16:colId xmlns:a16="http://schemas.microsoft.com/office/drawing/2014/main" val="2643958875"/>
                    </a:ext>
                  </a:extLst>
                </a:gridCol>
                <a:gridCol w="208280">
                  <a:extLst>
                    <a:ext uri="{9D8B030D-6E8A-4147-A177-3AD203B41FA5}">
                      <a16:colId xmlns:a16="http://schemas.microsoft.com/office/drawing/2014/main" val="476760658"/>
                    </a:ext>
                  </a:extLst>
                </a:gridCol>
                <a:gridCol w="208280">
                  <a:extLst>
                    <a:ext uri="{9D8B030D-6E8A-4147-A177-3AD203B41FA5}">
                      <a16:colId xmlns:a16="http://schemas.microsoft.com/office/drawing/2014/main" val="3772082725"/>
                    </a:ext>
                  </a:extLst>
                </a:gridCol>
                <a:gridCol w="208280">
                  <a:extLst>
                    <a:ext uri="{9D8B030D-6E8A-4147-A177-3AD203B41FA5}">
                      <a16:colId xmlns:a16="http://schemas.microsoft.com/office/drawing/2014/main" val="4254275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10472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- 2019-05-29 10:00:00 </a:t>
                      </a:r>
                      <a:r>
                        <a:rPr kumimoji="0" lang="de-DE" sz="1000" b="0" i="0" u="none" strike="noStrike" kern="1200" cap="none" spc="0" normalizeH="0" baseline="0" noProof="0">
                          <a:ln>
                            <a:noFill/>
                          </a:ln>
                          <a:solidFill>
                            <a:prstClr val="black"/>
                          </a:solidFill>
                          <a:effectLst/>
                          <a:uLnTx/>
                          <a:uFillTx/>
                          <a:latin typeface="+mn-lt"/>
                          <a:ea typeface="+mn-ea"/>
                          <a:cs typeface="+mn-cs"/>
                        </a:rPr>
                        <a:t> 
 Neuer Beitrag im TrendSet Blog: https://bit.ly/2VVwgu1
FREE MOTION schafft eine neue Freiheit und Freude im Design. Bunt und fantasievoll machen die Entwürfe vor allem eines: Gute Laune. Stile aus allen Kulturen und Epochen werden fröhlich, bunt und poppig in Szene gesetzt. Viele Stücke kommen mit einem Augenzwinkern und einer gehörigen Prise Humor daher. Es wird experimentiert und gemixt, der Fantasie sind keine Grenzen gesetzt. Lebendige Farben und kontrastierende Materialien geben den Ton an. Im neuen TrendSet Blogbeitrag seht ihr, wie die neuen Produkte aus Interiors &amp; Lifestyle diese Strömung in A/W 2019.20 umsetzen. Lest mal rein!  (Deko gesehen bei NOI Home &amp; Fashion)
#trendsetmuenchen #trendset #trends2019 #trends2020 #freemotion #trendsetsommer2019 #trendblog #trendsetblog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https://scontent.xx.fbcdn.net/v/t1.0-9/p720x720/60796547_2469682116395710_2504141490356224000_n.jpg?_nc_cat=108&amp;_nc_oc=AQnAAI0U1qJW7igKPLwJKyl9XjNhIK5bN-TYmenA1uo6lzgLxcT9FdkXn58rIrQ7Da8&amp;_nc_ht=scontent.xx&amp;oh=4b2d444cc2f657626553ab376235657a&amp;oe=5D79DDB9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06/28/2019 08:27:31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08153948"/>
                  </a:ext>
                </a:extLst>
              </a:tr>
            </a:tbl>
          </a:graphicData>
        </a:graphic>
      </p:graphicFrame>
      <p:sp>
        <p:nvSpPr>
          <p:cNvPr id="4" name="Text Placeholder 3">
            <a:extLst>
              <a:ext uri="{FF2B5EF4-FFF2-40B4-BE49-F238E27FC236}">
                <a16:creationId xmlns:a16="http://schemas.microsoft.com/office/drawing/2014/main" id="{10A2D7AA-C6AE-4F91-93A0-6E2E51F41DBA}"/>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3198207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3E113-F88E-4B6F-9F09-B3FD967923F5}"/>
              </a:ext>
            </a:extLst>
          </p:cNvPr>
          <p:cNvSpPr>
            <a:spLocks noGrp="1"/>
          </p:cNvSpPr>
          <p:nvPr>
            <p:ph type="title"/>
          </p:nvPr>
        </p:nvSpPr>
        <p:spPr/>
        <p:txBody>
          <a:bodyPr/>
          <a:lstStyle/>
          <a:p>
            <a:r>
              <a:rPr lang="en-US"/>
              <a:t>Facebook Own Posts Table | TrendSet - 10 of 16</a:t>
            </a:r>
          </a:p>
        </p:txBody>
      </p:sp>
      <p:graphicFrame>
        <p:nvGraphicFramePr>
          <p:cNvPr id="5" name="Table Placeholder 4">
            <a:extLst>
              <a:ext uri="{FF2B5EF4-FFF2-40B4-BE49-F238E27FC236}">
                <a16:creationId xmlns:a16="http://schemas.microsoft.com/office/drawing/2014/main" id="{F613694D-2F3D-4749-99C1-FB1A48325D21}"/>
              </a:ext>
            </a:extLst>
          </p:cNvPr>
          <p:cNvGraphicFramePr>
            <a:graphicFrameLocks noGrp="1"/>
          </p:cNvGraphicFramePr>
          <p:nvPr>
            <p:ph type="tbl" sz="quarter" idx="13"/>
            <p:extLst>
              <p:ext uri="{D42A27DB-BD31-4B8C-83A1-F6EECF244321}">
                <p14:modId xmlns:p14="http://schemas.microsoft.com/office/powerpoint/2010/main" val="1251917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103362748"/>
                    </a:ext>
                  </a:extLst>
                </a:gridCol>
                <a:gridCol w="905255">
                  <a:extLst>
                    <a:ext uri="{9D8B030D-6E8A-4147-A177-3AD203B41FA5}">
                      <a16:colId xmlns:a16="http://schemas.microsoft.com/office/drawing/2014/main" val="3859909182"/>
                    </a:ext>
                  </a:extLst>
                </a:gridCol>
                <a:gridCol w="246888">
                  <a:extLst>
                    <a:ext uri="{9D8B030D-6E8A-4147-A177-3AD203B41FA5}">
                      <a16:colId xmlns:a16="http://schemas.microsoft.com/office/drawing/2014/main" val="2375147749"/>
                    </a:ext>
                  </a:extLst>
                </a:gridCol>
                <a:gridCol w="208280">
                  <a:extLst>
                    <a:ext uri="{9D8B030D-6E8A-4147-A177-3AD203B41FA5}">
                      <a16:colId xmlns:a16="http://schemas.microsoft.com/office/drawing/2014/main" val="1260161777"/>
                    </a:ext>
                  </a:extLst>
                </a:gridCol>
                <a:gridCol w="208280">
                  <a:extLst>
                    <a:ext uri="{9D8B030D-6E8A-4147-A177-3AD203B41FA5}">
                      <a16:colId xmlns:a16="http://schemas.microsoft.com/office/drawing/2014/main" val="4271641197"/>
                    </a:ext>
                  </a:extLst>
                </a:gridCol>
                <a:gridCol w="208280">
                  <a:extLst>
                    <a:ext uri="{9D8B030D-6E8A-4147-A177-3AD203B41FA5}">
                      <a16:colId xmlns:a16="http://schemas.microsoft.com/office/drawing/2014/main" val="248743461"/>
                    </a:ext>
                  </a:extLst>
                </a:gridCol>
                <a:gridCol w="208280">
                  <a:extLst>
                    <a:ext uri="{9D8B030D-6E8A-4147-A177-3AD203B41FA5}">
                      <a16:colId xmlns:a16="http://schemas.microsoft.com/office/drawing/2014/main" val="3147491621"/>
                    </a:ext>
                  </a:extLst>
                </a:gridCol>
                <a:gridCol w="208280">
                  <a:extLst>
                    <a:ext uri="{9D8B030D-6E8A-4147-A177-3AD203B41FA5}">
                      <a16:colId xmlns:a16="http://schemas.microsoft.com/office/drawing/2014/main" val="880205806"/>
                    </a:ext>
                  </a:extLst>
                </a:gridCol>
                <a:gridCol w="208280">
                  <a:extLst>
                    <a:ext uri="{9D8B030D-6E8A-4147-A177-3AD203B41FA5}">
                      <a16:colId xmlns:a16="http://schemas.microsoft.com/office/drawing/2014/main" val="227223946"/>
                    </a:ext>
                  </a:extLst>
                </a:gridCol>
                <a:gridCol w="208280">
                  <a:extLst>
                    <a:ext uri="{9D8B030D-6E8A-4147-A177-3AD203B41FA5}">
                      <a16:colId xmlns:a16="http://schemas.microsoft.com/office/drawing/2014/main" val="293567428"/>
                    </a:ext>
                  </a:extLst>
                </a:gridCol>
                <a:gridCol w="208280">
                  <a:extLst>
                    <a:ext uri="{9D8B030D-6E8A-4147-A177-3AD203B41FA5}">
                      <a16:colId xmlns:a16="http://schemas.microsoft.com/office/drawing/2014/main" val="1923469893"/>
                    </a:ext>
                  </a:extLst>
                </a:gridCol>
                <a:gridCol w="208280">
                  <a:extLst>
                    <a:ext uri="{9D8B030D-6E8A-4147-A177-3AD203B41FA5}">
                      <a16:colId xmlns:a16="http://schemas.microsoft.com/office/drawing/2014/main" val="3817758403"/>
                    </a:ext>
                  </a:extLst>
                </a:gridCol>
                <a:gridCol w="208280">
                  <a:extLst>
                    <a:ext uri="{9D8B030D-6E8A-4147-A177-3AD203B41FA5}">
                      <a16:colId xmlns:a16="http://schemas.microsoft.com/office/drawing/2014/main" val="606977222"/>
                    </a:ext>
                  </a:extLst>
                </a:gridCol>
                <a:gridCol w="208280">
                  <a:extLst>
                    <a:ext uri="{9D8B030D-6E8A-4147-A177-3AD203B41FA5}">
                      <a16:colId xmlns:a16="http://schemas.microsoft.com/office/drawing/2014/main" val="1093103889"/>
                    </a:ext>
                  </a:extLst>
                </a:gridCol>
                <a:gridCol w="208280">
                  <a:extLst>
                    <a:ext uri="{9D8B030D-6E8A-4147-A177-3AD203B41FA5}">
                      <a16:colId xmlns:a16="http://schemas.microsoft.com/office/drawing/2014/main" val="598764232"/>
                    </a:ext>
                  </a:extLst>
                </a:gridCol>
                <a:gridCol w="208280">
                  <a:extLst>
                    <a:ext uri="{9D8B030D-6E8A-4147-A177-3AD203B41FA5}">
                      <a16:colId xmlns:a16="http://schemas.microsoft.com/office/drawing/2014/main" val="2624850487"/>
                    </a:ext>
                  </a:extLst>
                </a:gridCol>
                <a:gridCol w="208280">
                  <a:extLst>
                    <a:ext uri="{9D8B030D-6E8A-4147-A177-3AD203B41FA5}">
                      <a16:colId xmlns:a16="http://schemas.microsoft.com/office/drawing/2014/main" val="3533653164"/>
                    </a:ext>
                  </a:extLst>
                </a:gridCol>
                <a:gridCol w="208280">
                  <a:extLst>
                    <a:ext uri="{9D8B030D-6E8A-4147-A177-3AD203B41FA5}">
                      <a16:colId xmlns:a16="http://schemas.microsoft.com/office/drawing/2014/main" val="492905313"/>
                    </a:ext>
                  </a:extLst>
                </a:gridCol>
                <a:gridCol w="208280">
                  <a:extLst>
                    <a:ext uri="{9D8B030D-6E8A-4147-A177-3AD203B41FA5}">
                      <a16:colId xmlns:a16="http://schemas.microsoft.com/office/drawing/2014/main" val="353419707"/>
                    </a:ext>
                  </a:extLst>
                </a:gridCol>
                <a:gridCol w="208280">
                  <a:extLst>
                    <a:ext uri="{9D8B030D-6E8A-4147-A177-3AD203B41FA5}">
                      <a16:colId xmlns:a16="http://schemas.microsoft.com/office/drawing/2014/main" val="3330384386"/>
                    </a:ext>
                  </a:extLst>
                </a:gridCol>
                <a:gridCol w="208280">
                  <a:extLst>
                    <a:ext uri="{9D8B030D-6E8A-4147-A177-3AD203B41FA5}">
                      <a16:colId xmlns:a16="http://schemas.microsoft.com/office/drawing/2014/main" val="3449571606"/>
                    </a:ext>
                  </a:extLst>
                </a:gridCol>
                <a:gridCol w="208280">
                  <a:extLst>
                    <a:ext uri="{9D8B030D-6E8A-4147-A177-3AD203B41FA5}">
                      <a16:colId xmlns:a16="http://schemas.microsoft.com/office/drawing/2014/main" val="3291208873"/>
                    </a:ext>
                  </a:extLst>
                </a:gridCol>
                <a:gridCol w="208280">
                  <a:extLst>
                    <a:ext uri="{9D8B030D-6E8A-4147-A177-3AD203B41FA5}">
                      <a16:colId xmlns:a16="http://schemas.microsoft.com/office/drawing/2014/main" val="3036337435"/>
                    </a:ext>
                  </a:extLst>
                </a:gridCol>
                <a:gridCol w="208280">
                  <a:extLst>
                    <a:ext uri="{9D8B030D-6E8A-4147-A177-3AD203B41FA5}">
                      <a16:colId xmlns:a16="http://schemas.microsoft.com/office/drawing/2014/main" val="3393740671"/>
                    </a:ext>
                  </a:extLst>
                </a:gridCol>
                <a:gridCol w="208280">
                  <a:extLst>
                    <a:ext uri="{9D8B030D-6E8A-4147-A177-3AD203B41FA5}">
                      <a16:colId xmlns:a16="http://schemas.microsoft.com/office/drawing/2014/main" val="3539033045"/>
                    </a:ext>
                  </a:extLst>
                </a:gridCol>
                <a:gridCol w="208280">
                  <a:extLst>
                    <a:ext uri="{9D8B030D-6E8A-4147-A177-3AD203B41FA5}">
                      <a16:colId xmlns:a16="http://schemas.microsoft.com/office/drawing/2014/main" val="1683741733"/>
                    </a:ext>
                  </a:extLst>
                </a:gridCol>
                <a:gridCol w="208280">
                  <a:extLst>
                    <a:ext uri="{9D8B030D-6E8A-4147-A177-3AD203B41FA5}">
                      <a16:colId xmlns:a16="http://schemas.microsoft.com/office/drawing/2014/main" val="2648473742"/>
                    </a:ext>
                  </a:extLst>
                </a:gridCol>
                <a:gridCol w="208280">
                  <a:extLst>
                    <a:ext uri="{9D8B030D-6E8A-4147-A177-3AD203B41FA5}">
                      <a16:colId xmlns:a16="http://schemas.microsoft.com/office/drawing/2014/main" val="2148781111"/>
                    </a:ext>
                  </a:extLst>
                </a:gridCol>
                <a:gridCol w="208280">
                  <a:extLst>
                    <a:ext uri="{9D8B030D-6E8A-4147-A177-3AD203B41FA5}">
                      <a16:colId xmlns:a16="http://schemas.microsoft.com/office/drawing/2014/main" val="195805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3925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- 2019-05-23 10:00:01 </a:t>
                      </a:r>
                      <a:r>
                        <a:rPr kumimoji="0" lang="de-DE" sz="1000" b="0" i="0" u="none" strike="noStrike" kern="1200" cap="none" spc="0" normalizeH="0" baseline="0" noProof="0">
                          <a:ln>
                            <a:noFill/>
                          </a:ln>
                          <a:solidFill>
                            <a:prstClr val="black"/>
                          </a:solidFill>
                          <a:effectLst/>
                          <a:uLnTx/>
                          <a:uFillTx/>
                          <a:latin typeface="+mn-lt"/>
                          <a:ea typeface="+mn-ea"/>
                          <a:cs typeface="+mn-cs"/>
                        </a:rPr>
                        <a:t> 
 Neuer Beitrag im TrendSet Blog: https://bit.ly/2Wf0F5H
NATURAL SPIRIT schafft durch Designs, die direkt aus der Natur gefertigt zu sein scheinen, Optiken mit Wellness-Charakter. Alles zielt auf ein ganzheitliches Wohlbefinden ab. Daraus entsteht eine natürliche Ästhetik mit elementarem Stil und naturinspirierten Farbtönen. Im neuen TrendSet Blogbeitrag zeigen wir euch, wie die neuen Produkte aus Interiors &amp; Lifestyle diese Strömung in A/W 2019.20 umsetzen. Lest mal rein! 
(Deko gesehen bei blomus)
#trendsetmuenchen #trendset #trends2019 #trends2020 #naturalspirit #trendsetsommer2019 #trendblog #trendsetblog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https://scontent.xx.fbcdn.net/v/t1.0-9/p720x720/60597357_2465930640104191_2832990192564961280_n.jpg?_nc_cat=107&amp;_nc_oc=AQlw56dRIYB44qyYQFo2CGoM3IvjbhnrWqyCmehVohJ-khI5y6G79Ln-8HwuxKkYdlY&amp;_nc_ht=scontent.xx&amp;oh=c88292163e1b6c6e0ed389f971f98bf1&amp;oe=5DC68D93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06/22/2019 08:27:39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89139937"/>
                  </a:ext>
                </a:extLst>
              </a:tr>
            </a:tbl>
          </a:graphicData>
        </a:graphic>
      </p:graphicFrame>
      <p:sp>
        <p:nvSpPr>
          <p:cNvPr id="4" name="Text Placeholder 3">
            <a:extLst>
              <a:ext uri="{FF2B5EF4-FFF2-40B4-BE49-F238E27FC236}">
                <a16:creationId xmlns:a16="http://schemas.microsoft.com/office/drawing/2014/main" id="{CE405584-90E0-41CC-B5EC-7AD3B60F542D}"/>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14814676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02D7F-7E5F-4D4B-90AD-4308E314194D}"/>
              </a:ext>
            </a:extLst>
          </p:cNvPr>
          <p:cNvSpPr>
            <a:spLocks noGrp="1"/>
          </p:cNvSpPr>
          <p:nvPr>
            <p:ph type="title"/>
          </p:nvPr>
        </p:nvSpPr>
        <p:spPr/>
        <p:txBody>
          <a:bodyPr/>
          <a:lstStyle/>
          <a:p>
            <a:r>
              <a:rPr lang="en-US"/>
              <a:t>Facebook Own Posts Table | TrendSet - 11 of 16</a:t>
            </a:r>
          </a:p>
        </p:txBody>
      </p:sp>
      <p:graphicFrame>
        <p:nvGraphicFramePr>
          <p:cNvPr id="5" name="Table Placeholder 4">
            <a:extLst>
              <a:ext uri="{FF2B5EF4-FFF2-40B4-BE49-F238E27FC236}">
                <a16:creationId xmlns:a16="http://schemas.microsoft.com/office/drawing/2014/main" id="{70A60E96-109F-4D96-A240-926B8BFA8E50}"/>
              </a:ext>
            </a:extLst>
          </p:cNvPr>
          <p:cNvGraphicFramePr>
            <a:graphicFrameLocks noGrp="1"/>
          </p:cNvGraphicFramePr>
          <p:nvPr>
            <p:ph type="tbl" sz="quarter" idx="13"/>
            <p:extLst>
              <p:ext uri="{D42A27DB-BD31-4B8C-83A1-F6EECF244321}">
                <p14:modId xmlns:p14="http://schemas.microsoft.com/office/powerpoint/2010/main" val="2355957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958075656"/>
                    </a:ext>
                  </a:extLst>
                </a:gridCol>
                <a:gridCol w="905255">
                  <a:extLst>
                    <a:ext uri="{9D8B030D-6E8A-4147-A177-3AD203B41FA5}">
                      <a16:colId xmlns:a16="http://schemas.microsoft.com/office/drawing/2014/main" val="2339422373"/>
                    </a:ext>
                  </a:extLst>
                </a:gridCol>
                <a:gridCol w="246888">
                  <a:extLst>
                    <a:ext uri="{9D8B030D-6E8A-4147-A177-3AD203B41FA5}">
                      <a16:colId xmlns:a16="http://schemas.microsoft.com/office/drawing/2014/main" val="1098641157"/>
                    </a:ext>
                  </a:extLst>
                </a:gridCol>
                <a:gridCol w="208280">
                  <a:extLst>
                    <a:ext uri="{9D8B030D-6E8A-4147-A177-3AD203B41FA5}">
                      <a16:colId xmlns:a16="http://schemas.microsoft.com/office/drawing/2014/main" val="2708180094"/>
                    </a:ext>
                  </a:extLst>
                </a:gridCol>
                <a:gridCol w="208280">
                  <a:extLst>
                    <a:ext uri="{9D8B030D-6E8A-4147-A177-3AD203B41FA5}">
                      <a16:colId xmlns:a16="http://schemas.microsoft.com/office/drawing/2014/main" val="1044433309"/>
                    </a:ext>
                  </a:extLst>
                </a:gridCol>
                <a:gridCol w="208280">
                  <a:extLst>
                    <a:ext uri="{9D8B030D-6E8A-4147-A177-3AD203B41FA5}">
                      <a16:colId xmlns:a16="http://schemas.microsoft.com/office/drawing/2014/main" val="2670395343"/>
                    </a:ext>
                  </a:extLst>
                </a:gridCol>
                <a:gridCol w="208280">
                  <a:extLst>
                    <a:ext uri="{9D8B030D-6E8A-4147-A177-3AD203B41FA5}">
                      <a16:colId xmlns:a16="http://schemas.microsoft.com/office/drawing/2014/main" val="2271922255"/>
                    </a:ext>
                  </a:extLst>
                </a:gridCol>
                <a:gridCol w="208280">
                  <a:extLst>
                    <a:ext uri="{9D8B030D-6E8A-4147-A177-3AD203B41FA5}">
                      <a16:colId xmlns:a16="http://schemas.microsoft.com/office/drawing/2014/main" val="924898811"/>
                    </a:ext>
                  </a:extLst>
                </a:gridCol>
                <a:gridCol w="208280">
                  <a:extLst>
                    <a:ext uri="{9D8B030D-6E8A-4147-A177-3AD203B41FA5}">
                      <a16:colId xmlns:a16="http://schemas.microsoft.com/office/drawing/2014/main" val="2904878648"/>
                    </a:ext>
                  </a:extLst>
                </a:gridCol>
                <a:gridCol w="208280">
                  <a:extLst>
                    <a:ext uri="{9D8B030D-6E8A-4147-A177-3AD203B41FA5}">
                      <a16:colId xmlns:a16="http://schemas.microsoft.com/office/drawing/2014/main" val="348266369"/>
                    </a:ext>
                  </a:extLst>
                </a:gridCol>
                <a:gridCol w="208280">
                  <a:extLst>
                    <a:ext uri="{9D8B030D-6E8A-4147-A177-3AD203B41FA5}">
                      <a16:colId xmlns:a16="http://schemas.microsoft.com/office/drawing/2014/main" val="1342190465"/>
                    </a:ext>
                  </a:extLst>
                </a:gridCol>
                <a:gridCol w="208280">
                  <a:extLst>
                    <a:ext uri="{9D8B030D-6E8A-4147-A177-3AD203B41FA5}">
                      <a16:colId xmlns:a16="http://schemas.microsoft.com/office/drawing/2014/main" val="2234696666"/>
                    </a:ext>
                  </a:extLst>
                </a:gridCol>
                <a:gridCol w="208280">
                  <a:extLst>
                    <a:ext uri="{9D8B030D-6E8A-4147-A177-3AD203B41FA5}">
                      <a16:colId xmlns:a16="http://schemas.microsoft.com/office/drawing/2014/main" val="3284166272"/>
                    </a:ext>
                  </a:extLst>
                </a:gridCol>
                <a:gridCol w="208280">
                  <a:extLst>
                    <a:ext uri="{9D8B030D-6E8A-4147-A177-3AD203B41FA5}">
                      <a16:colId xmlns:a16="http://schemas.microsoft.com/office/drawing/2014/main" val="4198256721"/>
                    </a:ext>
                  </a:extLst>
                </a:gridCol>
                <a:gridCol w="208280">
                  <a:extLst>
                    <a:ext uri="{9D8B030D-6E8A-4147-A177-3AD203B41FA5}">
                      <a16:colId xmlns:a16="http://schemas.microsoft.com/office/drawing/2014/main" val="3340959539"/>
                    </a:ext>
                  </a:extLst>
                </a:gridCol>
                <a:gridCol w="208280">
                  <a:extLst>
                    <a:ext uri="{9D8B030D-6E8A-4147-A177-3AD203B41FA5}">
                      <a16:colId xmlns:a16="http://schemas.microsoft.com/office/drawing/2014/main" val="1079597904"/>
                    </a:ext>
                  </a:extLst>
                </a:gridCol>
                <a:gridCol w="208280">
                  <a:extLst>
                    <a:ext uri="{9D8B030D-6E8A-4147-A177-3AD203B41FA5}">
                      <a16:colId xmlns:a16="http://schemas.microsoft.com/office/drawing/2014/main" val="4128919633"/>
                    </a:ext>
                  </a:extLst>
                </a:gridCol>
                <a:gridCol w="208280">
                  <a:extLst>
                    <a:ext uri="{9D8B030D-6E8A-4147-A177-3AD203B41FA5}">
                      <a16:colId xmlns:a16="http://schemas.microsoft.com/office/drawing/2014/main" val="2020389812"/>
                    </a:ext>
                  </a:extLst>
                </a:gridCol>
                <a:gridCol w="208280">
                  <a:extLst>
                    <a:ext uri="{9D8B030D-6E8A-4147-A177-3AD203B41FA5}">
                      <a16:colId xmlns:a16="http://schemas.microsoft.com/office/drawing/2014/main" val="1830868452"/>
                    </a:ext>
                  </a:extLst>
                </a:gridCol>
                <a:gridCol w="208280">
                  <a:extLst>
                    <a:ext uri="{9D8B030D-6E8A-4147-A177-3AD203B41FA5}">
                      <a16:colId xmlns:a16="http://schemas.microsoft.com/office/drawing/2014/main" val="2341439843"/>
                    </a:ext>
                  </a:extLst>
                </a:gridCol>
                <a:gridCol w="208280">
                  <a:extLst>
                    <a:ext uri="{9D8B030D-6E8A-4147-A177-3AD203B41FA5}">
                      <a16:colId xmlns:a16="http://schemas.microsoft.com/office/drawing/2014/main" val="2214484598"/>
                    </a:ext>
                  </a:extLst>
                </a:gridCol>
                <a:gridCol w="208280">
                  <a:extLst>
                    <a:ext uri="{9D8B030D-6E8A-4147-A177-3AD203B41FA5}">
                      <a16:colId xmlns:a16="http://schemas.microsoft.com/office/drawing/2014/main" val="2200111664"/>
                    </a:ext>
                  </a:extLst>
                </a:gridCol>
                <a:gridCol w="208280">
                  <a:extLst>
                    <a:ext uri="{9D8B030D-6E8A-4147-A177-3AD203B41FA5}">
                      <a16:colId xmlns:a16="http://schemas.microsoft.com/office/drawing/2014/main" val="1743194422"/>
                    </a:ext>
                  </a:extLst>
                </a:gridCol>
                <a:gridCol w="208280">
                  <a:extLst>
                    <a:ext uri="{9D8B030D-6E8A-4147-A177-3AD203B41FA5}">
                      <a16:colId xmlns:a16="http://schemas.microsoft.com/office/drawing/2014/main" val="3980241452"/>
                    </a:ext>
                  </a:extLst>
                </a:gridCol>
                <a:gridCol w="208280">
                  <a:extLst>
                    <a:ext uri="{9D8B030D-6E8A-4147-A177-3AD203B41FA5}">
                      <a16:colId xmlns:a16="http://schemas.microsoft.com/office/drawing/2014/main" val="2530802091"/>
                    </a:ext>
                  </a:extLst>
                </a:gridCol>
                <a:gridCol w="208280">
                  <a:extLst>
                    <a:ext uri="{9D8B030D-6E8A-4147-A177-3AD203B41FA5}">
                      <a16:colId xmlns:a16="http://schemas.microsoft.com/office/drawing/2014/main" val="1210326099"/>
                    </a:ext>
                  </a:extLst>
                </a:gridCol>
                <a:gridCol w="208280">
                  <a:extLst>
                    <a:ext uri="{9D8B030D-6E8A-4147-A177-3AD203B41FA5}">
                      <a16:colId xmlns:a16="http://schemas.microsoft.com/office/drawing/2014/main" val="4006877536"/>
                    </a:ext>
                  </a:extLst>
                </a:gridCol>
                <a:gridCol w="208280">
                  <a:extLst>
                    <a:ext uri="{9D8B030D-6E8A-4147-A177-3AD203B41FA5}">
                      <a16:colId xmlns:a16="http://schemas.microsoft.com/office/drawing/2014/main" val="2326884417"/>
                    </a:ext>
                  </a:extLst>
                </a:gridCol>
                <a:gridCol w="208280">
                  <a:extLst>
                    <a:ext uri="{9D8B030D-6E8A-4147-A177-3AD203B41FA5}">
                      <a16:colId xmlns:a16="http://schemas.microsoft.com/office/drawing/2014/main" val="553614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776980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- 2019-05-16 10:00:01 </a:t>
                      </a:r>
                      <a:r>
                        <a:rPr kumimoji="0" lang="de-DE" sz="1000" b="0" i="0" u="none" strike="noStrike" kern="1200" cap="none" spc="0" normalizeH="0" baseline="0" noProof="0">
                          <a:ln>
                            <a:noFill/>
                          </a:ln>
                          <a:solidFill>
                            <a:prstClr val="black"/>
                          </a:solidFill>
                          <a:effectLst/>
                          <a:uLnTx/>
                          <a:uFillTx/>
                          <a:latin typeface="+mn-lt"/>
                          <a:ea typeface="+mn-ea"/>
                          <a:cs typeface="+mn-cs"/>
                        </a:rPr>
                        <a:t> 
 Neuer Beitrag im TrendSet Blog: https://bit.ly/2VEg5kv
SMOOTH INTENTION besinnt sich auf die natürliche Einfachheit der Dinge und übersetzt sie in eine pure, harmoniebestrebte Ästhetik mit sanften Formen, naturnahen Designs und tonalen Farbkombinationen. Der neue Beitrag im TrendSet Blog zeigt euch inspirierende neue Produkte, die dieser Strömung im Herbst/Winter 2019.20 folgen. Lest mal rein! 
(Deko gesehen bei Mars &amp; More)
#trendsetmuenchen #trendset #trends2019 #trends2020 #smoothintention #trendsetsommer2019 #trendblog #trendsetblog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https://scontent.xx.fbcdn.net/v/t1.0-9/p720x720/60355256_2455486687815253_7762205209064898560_n.jpg?_nc_cat=103&amp;_nc_oc=AQnT5pPg1-DQirm3MkfpfnWEQi9ahg_kpSC2z2XHquLHGWtUEFByvvumSzEnIuaLuno&amp;_nc_ht=scontent.xx&amp;oh=56a4b694860dd8bf83546dbaeede90b4&amp;oe=5D863AD0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06/15/2019 08:28:22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71026175"/>
                  </a:ext>
                </a:extLst>
              </a:tr>
            </a:tbl>
          </a:graphicData>
        </a:graphic>
      </p:graphicFrame>
      <p:sp>
        <p:nvSpPr>
          <p:cNvPr id="4" name="Text Placeholder 3">
            <a:extLst>
              <a:ext uri="{FF2B5EF4-FFF2-40B4-BE49-F238E27FC236}">
                <a16:creationId xmlns:a16="http://schemas.microsoft.com/office/drawing/2014/main" id="{0B5C84D5-69B0-48FB-B6D0-C639947391E9}"/>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3962156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A4AB3-1BD4-4C64-A780-22177E14C1DD}"/>
              </a:ext>
            </a:extLst>
          </p:cNvPr>
          <p:cNvSpPr>
            <a:spLocks noGrp="1"/>
          </p:cNvSpPr>
          <p:nvPr>
            <p:ph type="title"/>
          </p:nvPr>
        </p:nvSpPr>
        <p:spPr/>
        <p:txBody>
          <a:bodyPr/>
          <a:lstStyle/>
          <a:p>
            <a:r>
              <a:rPr lang="en-US"/>
              <a:t>Facebook Own Posts Table | TrendSet - 12 of 16</a:t>
            </a:r>
          </a:p>
        </p:txBody>
      </p:sp>
      <p:graphicFrame>
        <p:nvGraphicFramePr>
          <p:cNvPr id="5" name="Table Placeholder 4">
            <a:extLst>
              <a:ext uri="{FF2B5EF4-FFF2-40B4-BE49-F238E27FC236}">
                <a16:creationId xmlns:a16="http://schemas.microsoft.com/office/drawing/2014/main" id="{BFCC4744-8915-470A-8AD8-814B20278875}"/>
              </a:ext>
            </a:extLst>
          </p:cNvPr>
          <p:cNvGraphicFramePr>
            <a:graphicFrameLocks noGrp="1"/>
          </p:cNvGraphicFramePr>
          <p:nvPr>
            <p:ph type="tbl" sz="quarter" idx="13"/>
            <p:extLst>
              <p:ext uri="{D42A27DB-BD31-4B8C-83A1-F6EECF244321}">
                <p14:modId xmlns:p14="http://schemas.microsoft.com/office/powerpoint/2010/main" val="392481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937804691"/>
                    </a:ext>
                  </a:extLst>
                </a:gridCol>
                <a:gridCol w="905255">
                  <a:extLst>
                    <a:ext uri="{9D8B030D-6E8A-4147-A177-3AD203B41FA5}">
                      <a16:colId xmlns:a16="http://schemas.microsoft.com/office/drawing/2014/main" val="1140856615"/>
                    </a:ext>
                  </a:extLst>
                </a:gridCol>
                <a:gridCol w="246888">
                  <a:extLst>
                    <a:ext uri="{9D8B030D-6E8A-4147-A177-3AD203B41FA5}">
                      <a16:colId xmlns:a16="http://schemas.microsoft.com/office/drawing/2014/main" val="708871385"/>
                    </a:ext>
                  </a:extLst>
                </a:gridCol>
                <a:gridCol w="208280">
                  <a:extLst>
                    <a:ext uri="{9D8B030D-6E8A-4147-A177-3AD203B41FA5}">
                      <a16:colId xmlns:a16="http://schemas.microsoft.com/office/drawing/2014/main" val="692806429"/>
                    </a:ext>
                  </a:extLst>
                </a:gridCol>
                <a:gridCol w="208280">
                  <a:extLst>
                    <a:ext uri="{9D8B030D-6E8A-4147-A177-3AD203B41FA5}">
                      <a16:colId xmlns:a16="http://schemas.microsoft.com/office/drawing/2014/main" val="85671598"/>
                    </a:ext>
                  </a:extLst>
                </a:gridCol>
                <a:gridCol w="208280">
                  <a:extLst>
                    <a:ext uri="{9D8B030D-6E8A-4147-A177-3AD203B41FA5}">
                      <a16:colId xmlns:a16="http://schemas.microsoft.com/office/drawing/2014/main" val="4226858194"/>
                    </a:ext>
                  </a:extLst>
                </a:gridCol>
                <a:gridCol w="208280">
                  <a:extLst>
                    <a:ext uri="{9D8B030D-6E8A-4147-A177-3AD203B41FA5}">
                      <a16:colId xmlns:a16="http://schemas.microsoft.com/office/drawing/2014/main" val="3533034511"/>
                    </a:ext>
                  </a:extLst>
                </a:gridCol>
                <a:gridCol w="208280">
                  <a:extLst>
                    <a:ext uri="{9D8B030D-6E8A-4147-A177-3AD203B41FA5}">
                      <a16:colId xmlns:a16="http://schemas.microsoft.com/office/drawing/2014/main" val="1132054873"/>
                    </a:ext>
                  </a:extLst>
                </a:gridCol>
                <a:gridCol w="208280">
                  <a:extLst>
                    <a:ext uri="{9D8B030D-6E8A-4147-A177-3AD203B41FA5}">
                      <a16:colId xmlns:a16="http://schemas.microsoft.com/office/drawing/2014/main" val="1787587926"/>
                    </a:ext>
                  </a:extLst>
                </a:gridCol>
                <a:gridCol w="208280">
                  <a:extLst>
                    <a:ext uri="{9D8B030D-6E8A-4147-A177-3AD203B41FA5}">
                      <a16:colId xmlns:a16="http://schemas.microsoft.com/office/drawing/2014/main" val="394914736"/>
                    </a:ext>
                  </a:extLst>
                </a:gridCol>
                <a:gridCol w="208280">
                  <a:extLst>
                    <a:ext uri="{9D8B030D-6E8A-4147-A177-3AD203B41FA5}">
                      <a16:colId xmlns:a16="http://schemas.microsoft.com/office/drawing/2014/main" val="48393572"/>
                    </a:ext>
                  </a:extLst>
                </a:gridCol>
                <a:gridCol w="208280">
                  <a:extLst>
                    <a:ext uri="{9D8B030D-6E8A-4147-A177-3AD203B41FA5}">
                      <a16:colId xmlns:a16="http://schemas.microsoft.com/office/drawing/2014/main" val="1667249748"/>
                    </a:ext>
                  </a:extLst>
                </a:gridCol>
                <a:gridCol w="208280">
                  <a:extLst>
                    <a:ext uri="{9D8B030D-6E8A-4147-A177-3AD203B41FA5}">
                      <a16:colId xmlns:a16="http://schemas.microsoft.com/office/drawing/2014/main" val="3565120560"/>
                    </a:ext>
                  </a:extLst>
                </a:gridCol>
                <a:gridCol w="208280">
                  <a:extLst>
                    <a:ext uri="{9D8B030D-6E8A-4147-A177-3AD203B41FA5}">
                      <a16:colId xmlns:a16="http://schemas.microsoft.com/office/drawing/2014/main" val="103920329"/>
                    </a:ext>
                  </a:extLst>
                </a:gridCol>
                <a:gridCol w="208280">
                  <a:extLst>
                    <a:ext uri="{9D8B030D-6E8A-4147-A177-3AD203B41FA5}">
                      <a16:colId xmlns:a16="http://schemas.microsoft.com/office/drawing/2014/main" val="3511311213"/>
                    </a:ext>
                  </a:extLst>
                </a:gridCol>
                <a:gridCol w="208280">
                  <a:extLst>
                    <a:ext uri="{9D8B030D-6E8A-4147-A177-3AD203B41FA5}">
                      <a16:colId xmlns:a16="http://schemas.microsoft.com/office/drawing/2014/main" val="4009975140"/>
                    </a:ext>
                  </a:extLst>
                </a:gridCol>
                <a:gridCol w="208280">
                  <a:extLst>
                    <a:ext uri="{9D8B030D-6E8A-4147-A177-3AD203B41FA5}">
                      <a16:colId xmlns:a16="http://schemas.microsoft.com/office/drawing/2014/main" val="3549476795"/>
                    </a:ext>
                  </a:extLst>
                </a:gridCol>
                <a:gridCol w="208280">
                  <a:extLst>
                    <a:ext uri="{9D8B030D-6E8A-4147-A177-3AD203B41FA5}">
                      <a16:colId xmlns:a16="http://schemas.microsoft.com/office/drawing/2014/main" val="1008409374"/>
                    </a:ext>
                  </a:extLst>
                </a:gridCol>
                <a:gridCol w="208280">
                  <a:extLst>
                    <a:ext uri="{9D8B030D-6E8A-4147-A177-3AD203B41FA5}">
                      <a16:colId xmlns:a16="http://schemas.microsoft.com/office/drawing/2014/main" val="2594122914"/>
                    </a:ext>
                  </a:extLst>
                </a:gridCol>
                <a:gridCol w="208280">
                  <a:extLst>
                    <a:ext uri="{9D8B030D-6E8A-4147-A177-3AD203B41FA5}">
                      <a16:colId xmlns:a16="http://schemas.microsoft.com/office/drawing/2014/main" val="4150992147"/>
                    </a:ext>
                  </a:extLst>
                </a:gridCol>
                <a:gridCol w="208280">
                  <a:extLst>
                    <a:ext uri="{9D8B030D-6E8A-4147-A177-3AD203B41FA5}">
                      <a16:colId xmlns:a16="http://schemas.microsoft.com/office/drawing/2014/main" val="799612044"/>
                    </a:ext>
                  </a:extLst>
                </a:gridCol>
                <a:gridCol w="208280">
                  <a:extLst>
                    <a:ext uri="{9D8B030D-6E8A-4147-A177-3AD203B41FA5}">
                      <a16:colId xmlns:a16="http://schemas.microsoft.com/office/drawing/2014/main" val="2103893259"/>
                    </a:ext>
                  </a:extLst>
                </a:gridCol>
                <a:gridCol w="208280">
                  <a:extLst>
                    <a:ext uri="{9D8B030D-6E8A-4147-A177-3AD203B41FA5}">
                      <a16:colId xmlns:a16="http://schemas.microsoft.com/office/drawing/2014/main" val="2021738565"/>
                    </a:ext>
                  </a:extLst>
                </a:gridCol>
                <a:gridCol w="208280">
                  <a:extLst>
                    <a:ext uri="{9D8B030D-6E8A-4147-A177-3AD203B41FA5}">
                      <a16:colId xmlns:a16="http://schemas.microsoft.com/office/drawing/2014/main" val="4250467985"/>
                    </a:ext>
                  </a:extLst>
                </a:gridCol>
                <a:gridCol w="208280">
                  <a:extLst>
                    <a:ext uri="{9D8B030D-6E8A-4147-A177-3AD203B41FA5}">
                      <a16:colId xmlns:a16="http://schemas.microsoft.com/office/drawing/2014/main" val="3464248332"/>
                    </a:ext>
                  </a:extLst>
                </a:gridCol>
                <a:gridCol w="208280">
                  <a:extLst>
                    <a:ext uri="{9D8B030D-6E8A-4147-A177-3AD203B41FA5}">
                      <a16:colId xmlns:a16="http://schemas.microsoft.com/office/drawing/2014/main" val="3901852177"/>
                    </a:ext>
                  </a:extLst>
                </a:gridCol>
                <a:gridCol w="208280">
                  <a:extLst>
                    <a:ext uri="{9D8B030D-6E8A-4147-A177-3AD203B41FA5}">
                      <a16:colId xmlns:a16="http://schemas.microsoft.com/office/drawing/2014/main" val="2151226352"/>
                    </a:ext>
                  </a:extLst>
                </a:gridCol>
                <a:gridCol w="208280">
                  <a:extLst>
                    <a:ext uri="{9D8B030D-6E8A-4147-A177-3AD203B41FA5}">
                      <a16:colId xmlns:a16="http://schemas.microsoft.com/office/drawing/2014/main" val="1833225121"/>
                    </a:ext>
                  </a:extLst>
                </a:gridCol>
                <a:gridCol w="208280">
                  <a:extLst>
                    <a:ext uri="{9D8B030D-6E8A-4147-A177-3AD203B41FA5}">
                      <a16:colId xmlns:a16="http://schemas.microsoft.com/office/drawing/2014/main" val="2845470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31747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- 2019-05-15 14:04:29 </a:t>
                      </a:r>
                      <a:r>
                        <a:rPr kumimoji="0" lang="de-DE" sz="1000" b="0" i="0" u="none" strike="noStrike" kern="1200" cap="none" spc="0" normalizeH="0" baseline="0" noProof="0">
                          <a:ln>
                            <a:noFill/>
                          </a:ln>
                          <a:solidFill>
                            <a:prstClr val="black"/>
                          </a:solidFill>
                          <a:effectLst/>
                          <a:uLnTx/>
                          <a:uFillTx/>
                          <a:latin typeface="+mn-lt"/>
                          <a:ea typeface="+mn-ea"/>
                          <a:cs typeface="+mn-cs"/>
                        </a:rPr>
                        <a:t> 
 Save the Date für die TrendSet Sommer 2019 vom 6. bis 8. Juli 2019 in München! Seid dabei, wenn es wieder heißt: Vorhang auf für die neuesten Trends in Sachen Wohnen, Essen, Freizeit und Schenken im Winter 2019.20 auf der TrendSet Sommer 2019. Und hier gibt’s für euch mit dem TrendSet Trendausblick A/W 2019.20 schon Mal einen kleinen Vorgeschmack auf die kommenden Trends: https://bit.ly/2WFZsla 
Schaut mal rein! 
#trendsetmuenchen #trendset #trends2019 #trends2020 #autumn2019 #winter2019 #winter2020 #trendsetsommer2019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https://scontent.xx.fbcdn.net/v/t1.0-9/p720x720/60358247_2455419111155344_1074760925250060288_o.jpg?_nc_cat=102&amp;_nc_oc=AQlpaXfrGORDRQM7OayYuswfYm2ciXnZzHC_Q3PzkD2Bw2nGyB9aW02NwVMROVjcAhc&amp;_nc_ht=scontent.xx&amp;oh=eddc49aab38fab9885cea3c540c51e4d&amp;oe=5D8E4B03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06/14/2019 08:28:41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40319304"/>
                  </a:ext>
                </a:extLst>
              </a:tr>
            </a:tbl>
          </a:graphicData>
        </a:graphic>
      </p:graphicFrame>
      <p:sp>
        <p:nvSpPr>
          <p:cNvPr id="4" name="Text Placeholder 3">
            <a:extLst>
              <a:ext uri="{FF2B5EF4-FFF2-40B4-BE49-F238E27FC236}">
                <a16:creationId xmlns:a16="http://schemas.microsoft.com/office/drawing/2014/main" id="{346C961F-85AB-45E4-80B6-C27919CD163B}"/>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9313035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D7D06-5843-4C96-8CC8-729CFD492D21}"/>
              </a:ext>
            </a:extLst>
          </p:cNvPr>
          <p:cNvSpPr>
            <a:spLocks noGrp="1"/>
          </p:cNvSpPr>
          <p:nvPr>
            <p:ph type="title"/>
          </p:nvPr>
        </p:nvSpPr>
        <p:spPr/>
        <p:txBody>
          <a:bodyPr/>
          <a:lstStyle/>
          <a:p>
            <a:r>
              <a:rPr lang="en-US"/>
              <a:t>Facebook Own Posts Table | TrendSet - 13 of 16</a:t>
            </a:r>
          </a:p>
        </p:txBody>
      </p:sp>
      <p:graphicFrame>
        <p:nvGraphicFramePr>
          <p:cNvPr id="5" name="Table Placeholder 4">
            <a:extLst>
              <a:ext uri="{FF2B5EF4-FFF2-40B4-BE49-F238E27FC236}">
                <a16:creationId xmlns:a16="http://schemas.microsoft.com/office/drawing/2014/main" id="{785544BB-28F5-41F1-B076-B20E3C493EF7}"/>
              </a:ext>
            </a:extLst>
          </p:cNvPr>
          <p:cNvGraphicFramePr>
            <a:graphicFrameLocks noGrp="1"/>
          </p:cNvGraphicFramePr>
          <p:nvPr>
            <p:ph type="tbl" sz="quarter" idx="13"/>
            <p:extLst>
              <p:ext uri="{D42A27DB-BD31-4B8C-83A1-F6EECF244321}">
                <p14:modId xmlns:p14="http://schemas.microsoft.com/office/powerpoint/2010/main" val="2882677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851061281"/>
                    </a:ext>
                  </a:extLst>
                </a:gridCol>
                <a:gridCol w="905255">
                  <a:extLst>
                    <a:ext uri="{9D8B030D-6E8A-4147-A177-3AD203B41FA5}">
                      <a16:colId xmlns:a16="http://schemas.microsoft.com/office/drawing/2014/main" val="1901842010"/>
                    </a:ext>
                  </a:extLst>
                </a:gridCol>
                <a:gridCol w="246888">
                  <a:extLst>
                    <a:ext uri="{9D8B030D-6E8A-4147-A177-3AD203B41FA5}">
                      <a16:colId xmlns:a16="http://schemas.microsoft.com/office/drawing/2014/main" val="2054515463"/>
                    </a:ext>
                  </a:extLst>
                </a:gridCol>
                <a:gridCol w="208280">
                  <a:extLst>
                    <a:ext uri="{9D8B030D-6E8A-4147-A177-3AD203B41FA5}">
                      <a16:colId xmlns:a16="http://schemas.microsoft.com/office/drawing/2014/main" val="2100315901"/>
                    </a:ext>
                  </a:extLst>
                </a:gridCol>
                <a:gridCol w="208280">
                  <a:extLst>
                    <a:ext uri="{9D8B030D-6E8A-4147-A177-3AD203B41FA5}">
                      <a16:colId xmlns:a16="http://schemas.microsoft.com/office/drawing/2014/main" val="3675409093"/>
                    </a:ext>
                  </a:extLst>
                </a:gridCol>
                <a:gridCol w="208280">
                  <a:extLst>
                    <a:ext uri="{9D8B030D-6E8A-4147-A177-3AD203B41FA5}">
                      <a16:colId xmlns:a16="http://schemas.microsoft.com/office/drawing/2014/main" val="68592351"/>
                    </a:ext>
                  </a:extLst>
                </a:gridCol>
                <a:gridCol w="208280">
                  <a:extLst>
                    <a:ext uri="{9D8B030D-6E8A-4147-A177-3AD203B41FA5}">
                      <a16:colId xmlns:a16="http://schemas.microsoft.com/office/drawing/2014/main" val="3947963079"/>
                    </a:ext>
                  </a:extLst>
                </a:gridCol>
                <a:gridCol w="208280">
                  <a:extLst>
                    <a:ext uri="{9D8B030D-6E8A-4147-A177-3AD203B41FA5}">
                      <a16:colId xmlns:a16="http://schemas.microsoft.com/office/drawing/2014/main" val="247460627"/>
                    </a:ext>
                  </a:extLst>
                </a:gridCol>
                <a:gridCol w="208280">
                  <a:extLst>
                    <a:ext uri="{9D8B030D-6E8A-4147-A177-3AD203B41FA5}">
                      <a16:colId xmlns:a16="http://schemas.microsoft.com/office/drawing/2014/main" val="706072632"/>
                    </a:ext>
                  </a:extLst>
                </a:gridCol>
                <a:gridCol w="208280">
                  <a:extLst>
                    <a:ext uri="{9D8B030D-6E8A-4147-A177-3AD203B41FA5}">
                      <a16:colId xmlns:a16="http://schemas.microsoft.com/office/drawing/2014/main" val="3973123719"/>
                    </a:ext>
                  </a:extLst>
                </a:gridCol>
                <a:gridCol w="208280">
                  <a:extLst>
                    <a:ext uri="{9D8B030D-6E8A-4147-A177-3AD203B41FA5}">
                      <a16:colId xmlns:a16="http://schemas.microsoft.com/office/drawing/2014/main" val="1400115663"/>
                    </a:ext>
                  </a:extLst>
                </a:gridCol>
                <a:gridCol w="208280">
                  <a:extLst>
                    <a:ext uri="{9D8B030D-6E8A-4147-A177-3AD203B41FA5}">
                      <a16:colId xmlns:a16="http://schemas.microsoft.com/office/drawing/2014/main" val="2603061228"/>
                    </a:ext>
                  </a:extLst>
                </a:gridCol>
                <a:gridCol w="208280">
                  <a:extLst>
                    <a:ext uri="{9D8B030D-6E8A-4147-A177-3AD203B41FA5}">
                      <a16:colId xmlns:a16="http://schemas.microsoft.com/office/drawing/2014/main" val="3209391417"/>
                    </a:ext>
                  </a:extLst>
                </a:gridCol>
                <a:gridCol w="208280">
                  <a:extLst>
                    <a:ext uri="{9D8B030D-6E8A-4147-A177-3AD203B41FA5}">
                      <a16:colId xmlns:a16="http://schemas.microsoft.com/office/drawing/2014/main" val="1989211320"/>
                    </a:ext>
                  </a:extLst>
                </a:gridCol>
                <a:gridCol w="208280">
                  <a:extLst>
                    <a:ext uri="{9D8B030D-6E8A-4147-A177-3AD203B41FA5}">
                      <a16:colId xmlns:a16="http://schemas.microsoft.com/office/drawing/2014/main" val="3329041822"/>
                    </a:ext>
                  </a:extLst>
                </a:gridCol>
                <a:gridCol w="208280">
                  <a:extLst>
                    <a:ext uri="{9D8B030D-6E8A-4147-A177-3AD203B41FA5}">
                      <a16:colId xmlns:a16="http://schemas.microsoft.com/office/drawing/2014/main" val="1792609652"/>
                    </a:ext>
                  </a:extLst>
                </a:gridCol>
                <a:gridCol w="208280">
                  <a:extLst>
                    <a:ext uri="{9D8B030D-6E8A-4147-A177-3AD203B41FA5}">
                      <a16:colId xmlns:a16="http://schemas.microsoft.com/office/drawing/2014/main" val="3679420035"/>
                    </a:ext>
                  </a:extLst>
                </a:gridCol>
                <a:gridCol w="208280">
                  <a:extLst>
                    <a:ext uri="{9D8B030D-6E8A-4147-A177-3AD203B41FA5}">
                      <a16:colId xmlns:a16="http://schemas.microsoft.com/office/drawing/2014/main" val="594541829"/>
                    </a:ext>
                  </a:extLst>
                </a:gridCol>
                <a:gridCol w="208280">
                  <a:extLst>
                    <a:ext uri="{9D8B030D-6E8A-4147-A177-3AD203B41FA5}">
                      <a16:colId xmlns:a16="http://schemas.microsoft.com/office/drawing/2014/main" val="2875458249"/>
                    </a:ext>
                  </a:extLst>
                </a:gridCol>
                <a:gridCol w="208280">
                  <a:extLst>
                    <a:ext uri="{9D8B030D-6E8A-4147-A177-3AD203B41FA5}">
                      <a16:colId xmlns:a16="http://schemas.microsoft.com/office/drawing/2014/main" val="4283105965"/>
                    </a:ext>
                  </a:extLst>
                </a:gridCol>
                <a:gridCol w="208280">
                  <a:extLst>
                    <a:ext uri="{9D8B030D-6E8A-4147-A177-3AD203B41FA5}">
                      <a16:colId xmlns:a16="http://schemas.microsoft.com/office/drawing/2014/main" val="2876501828"/>
                    </a:ext>
                  </a:extLst>
                </a:gridCol>
                <a:gridCol w="208280">
                  <a:extLst>
                    <a:ext uri="{9D8B030D-6E8A-4147-A177-3AD203B41FA5}">
                      <a16:colId xmlns:a16="http://schemas.microsoft.com/office/drawing/2014/main" val="3833111516"/>
                    </a:ext>
                  </a:extLst>
                </a:gridCol>
                <a:gridCol w="208280">
                  <a:extLst>
                    <a:ext uri="{9D8B030D-6E8A-4147-A177-3AD203B41FA5}">
                      <a16:colId xmlns:a16="http://schemas.microsoft.com/office/drawing/2014/main" val="4149979308"/>
                    </a:ext>
                  </a:extLst>
                </a:gridCol>
                <a:gridCol w="208280">
                  <a:extLst>
                    <a:ext uri="{9D8B030D-6E8A-4147-A177-3AD203B41FA5}">
                      <a16:colId xmlns:a16="http://schemas.microsoft.com/office/drawing/2014/main" val="3361035668"/>
                    </a:ext>
                  </a:extLst>
                </a:gridCol>
                <a:gridCol w="208280">
                  <a:extLst>
                    <a:ext uri="{9D8B030D-6E8A-4147-A177-3AD203B41FA5}">
                      <a16:colId xmlns:a16="http://schemas.microsoft.com/office/drawing/2014/main" val="2240798665"/>
                    </a:ext>
                  </a:extLst>
                </a:gridCol>
                <a:gridCol w="208280">
                  <a:extLst>
                    <a:ext uri="{9D8B030D-6E8A-4147-A177-3AD203B41FA5}">
                      <a16:colId xmlns:a16="http://schemas.microsoft.com/office/drawing/2014/main" val="3741689967"/>
                    </a:ext>
                  </a:extLst>
                </a:gridCol>
                <a:gridCol w="208280">
                  <a:extLst>
                    <a:ext uri="{9D8B030D-6E8A-4147-A177-3AD203B41FA5}">
                      <a16:colId xmlns:a16="http://schemas.microsoft.com/office/drawing/2014/main" val="3577613005"/>
                    </a:ext>
                  </a:extLst>
                </a:gridCol>
                <a:gridCol w="208280">
                  <a:extLst>
                    <a:ext uri="{9D8B030D-6E8A-4147-A177-3AD203B41FA5}">
                      <a16:colId xmlns:a16="http://schemas.microsoft.com/office/drawing/2014/main" val="2532557912"/>
                    </a:ext>
                  </a:extLst>
                </a:gridCol>
                <a:gridCol w="208280">
                  <a:extLst>
                    <a:ext uri="{9D8B030D-6E8A-4147-A177-3AD203B41FA5}">
                      <a16:colId xmlns:a16="http://schemas.microsoft.com/office/drawing/2014/main" val="2617404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48401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- 2019-05-09 10:00:01 </a:t>
                      </a:r>
                      <a:r>
                        <a:rPr kumimoji="0" lang="de-DE" sz="1000" b="0" i="0" u="none" strike="noStrike" kern="1200" cap="none" spc="0" normalizeH="0" baseline="0" noProof="0">
                          <a:ln>
                            <a:noFill/>
                          </a:ln>
                          <a:solidFill>
                            <a:prstClr val="black"/>
                          </a:solidFill>
                          <a:effectLst/>
                          <a:uLnTx/>
                          <a:uFillTx/>
                          <a:latin typeface="+mn-lt"/>
                          <a:ea typeface="+mn-ea"/>
                          <a:cs typeface="+mn-cs"/>
                        </a:rPr>
                        <a:t> 
 Neuer Beitrag im TrendSet Blog: https://bit.ly/2WzqZ7G
Nachhaltigkeit, Ethik und die Hinwendung zur Natur sind im Herbst/Winter 2019.20 die Treiber für eine neue Qualität und Ästhetik der Designs. Interiors, Deko, Fashion und Accessoires folgen einer spielerischen, hedonistischen Ausrichtung, die auf Genuss mit Ethos abzielt. Naturinspirierte Materialien, warme Farbtöne sowie künstlerische Muster und Formen schaffen einzigartige Designs voller Lebensfreude. 
Den kompletten Trendausblick gibt’s jetzt im TrendSet Blog. Lest mal rein! (Deko gesehen bei leuchtend – KLEiN Umformtechnik)
#trendsetmuenchen #trendset #trends2019 #trends2020 #trendsetsommer2019 #trendblog #trendsetblog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https://scontent.xx.fbcdn.net/v/t1.0-9/p720x720/59942834_2442917212405534_2117232445282582528_n.jpg?_nc_cat=102&amp;_nc_oc=AQlOz1MYWh8OPFNNk5Ez9A4jvuhAQrf5re6Zigtp7dBX76cfKfIrXyinh2CXJAIMld8&amp;_nc_ht=scontent.xx&amp;oh=d62009046f2e8c6854368da7292f667e&amp;oe=5D9E82BA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06/08/2019 08:28:15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29956213"/>
                  </a:ext>
                </a:extLst>
              </a:tr>
            </a:tbl>
          </a:graphicData>
        </a:graphic>
      </p:graphicFrame>
      <p:sp>
        <p:nvSpPr>
          <p:cNvPr id="4" name="Text Placeholder 3">
            <a:extLst>
              <a:ext uri="{FF2B5EF4-FFF2-40B4-BE49-F238E27FC236}">
                <a16:creationId xmlns:a16="http://schemas.microsoft.com/office/drawing/2014/main" id="{D9B068C2-91CA-4CF1-90FB-06DA8FC15CA9}"/>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38329845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C985B-06B8-4869-B188-330E435DF7A1}"/>
              </a:ext>
            </a:extLst>
          </p:cNvPr>
          <p:cNvSpPr>
            <a:spLocks noGrp="1"/>
          </p:cNvSpPr>
          <p:nvPr>
            <p:ph type="title"/>
          </p:nvPr>
        </p:nvSpPr>
        <p:spPr/>
        <p:txBody>
          <a:bodyPr/>
          <a:lstStyle/>
          <a:p>
            <a:r>
              <a:rPr lang="en-US"/>
              <a:t>Facebook Own Posts Table | TrendSet - 14 of 16</a:t>
            </a:r>
          </a:p>
        </p:txBody>
      </p:sp>
      <p:graphicFrame>
        <p:nvGraphicFramePr>
          <p:cNvPr id="5" name="Table Placeholder 4">
            <a:extLst>
              <a:ext uri="{FF2B5EF4-FFF2-40B4-BE49-F238E27FC236}">
                <a16:creationId xmlns:a16="http://schemas.microsoft.com/office/drawing/2014/main" id="{99361DC9-059E-4205-8542-C95E58B71F50}"/>
              </a:ext>
            </a:extLst>
          </p:cNvPr>
          <p:cNvGraphicFramePr>
            <a:graphicFrameLocks noGrp="1"/>
          </p:cNvGraphicFramePr>
          <p:nvPr>
            <p:ph type="tbl" sz="quarter" idx="13"/>
            <p:extLst>
              <p:ext uri="{D42A27DB-BD31-4B8C-83A1-F6EECF244321}">
                <p14:modId xmlns:p14="http://schemas.microsoft.com/office/powerpoint/2010/main" val="1236020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275894792"/>
                    </a:ext>
                  </a:extLst>
                </a:gridCol>
                <a:gridCol w="905255">
                  <a:extLst>
                    <a:ext uri="{9D8B030D-6E8A-4147-A177-3AD203B41FA5}">
                      <a16:colId xmlns:a16="http://schemas.microsoft.com/office/drawing/2014/main" val="840735071"/>
                    </a:ext>
                  </a:extLst>
                </a:gridCol>
                <a:gridCol w="246888">
                  <a:extLst>
                    <a:ext uri="{9D8B030D-6E8A-4147-A177-3AD203B41FA5}">
                      <a16:colId xmlns:a16="http://schemas.microsoft.com/office/drawing/2014/main" val="3475189997"/>
                    </a:ext>
                  </a:extLst>
                </a:gridCol>
                <a:gridCol w="208280">
                  <a:extLst>
                    <a:ext uri="{9D8B030D-6E8A-4147-A177-3AD203B41FA5}">
                      <a16:colId xmlns:a16="http://schemas.microsoft.com/office/drawing/2014/main" val="3202674986"/>
                    </a:ext>
                  </a:extLst>
                </a:gridCol>
                <a:gridCol w="208280">
                  <a:extLst>
                    <a:ext uri="{9D8B030D-6E8A-4147-A177-3AD203B41FA5}">
                      <a16:colId xmlns:a16="http://schemas.microsoft.com/office/drawing/2014/main" val="1143019608"/>
                    </a:ext>
                  </a:extLst>
                </a:gridCol>
                <a:gridCol w="208280">
                  <a:extLst>
                    <a:ext uri="{9D8B030D-6E8A-4147-A177-3AD203B41FA5}">
                      <a16:colId xmlns:a16="http://schemas.microsoft.com/office/drawing/2014/main" val="3067266396"/>
                    </a:ext>
                  </a:extLst>
                </a:gridCol>
                <a:gridCol w="208280">
                  <a:extLst>
                    <a:ext uri="{9D8B030D-6E8A-4147-A177-3AD203B41FA5}">
                      <a16:colId xmlns:a16="http://schemas.microsoft.com/office/drawing/2014/main" val="1209410748"/>
                    </a:ext>
                  </a:extLst>
                </a:gridCol>
                <a:gridCol w="208280">
                  <a:extLst>
                    <a:ext uri="{9D8B030D-6E8A-4147-A177-3AD203B41FA5}">
                      <a16:colId xmlns:a16="http://schemas.microsoft.com/office/drawing/2014/main" val="2031954851"/>
                    </a:ext>
                  </a:extLst>
                </a:gridCol>
                <a:gridCol w="208280">
                  <a:extLst>
                    <a:ext uri="{9D8B030D-6E8A-4147-A177-3AD203B41FA5}">
                      <a16:colId xmlns:a16="http://schemas.microsoft.com/office/drawing/2014/main" val="322939251"/>
                    </a:ext>
                  </a:extLst>
                </a:gridCol>
                <a:gridCol w="208280">
                  <a:extLst>
                    <a:ext uri="{9D8B030D-6E8A-4147-A177-3AD203B41FA5}">
                      <a16:colId xmlns:a16="http://schemas.microsoft.com/office/drawing/2014/main" val="3638406379"/>
                    </a:ext>
                  </a:extLst>
                </a:gridCol>
                <a:gridCol w="208280">
                  <a:extLst>
                    <a:ext uri="{9D8B030D-6E8A-4147-A177-3AD203B41FA5}">
                      <a16:colId xmlns:a16="http://schemas.microsoft.com/office/drawing/2014/main" val="1899461803"/>
                    </a:ext>
                  </a:extLst>
                </a:gridCol>
                <a:gridCol w="208280">
                  <a:extLst>
                    <a:ext uri="{9D8B030D-6E8A-4147-A177-3AD203B41FA5}">
                      <a16:colId xmlns:a16="http://schemas.microsoft.com/office/drawing/2014/main" val="3950486542"/>
                    </a:ext>
                  </a:extLst>
                </a:gridCol>
                <a:gridCol w="208280">
                  <a:extLst>
                    <a:ext uri="{9D8B030D-6E8A-4147-A177-3AD203B41FA5}">
                      <a16:colId xmlns:a16="http://schemas.microsoft.com/office/drawing/2014/main" val="2544195955"/>
                    </a:ext>
                  </a:extLst>
                </a:gridCol>
                <a:gridCol w="208280">
                  <a:extLst>
                    <a:ext uri="{9D8B030D-6E8A-4147-A177-3AD203B41FA5}">
                      <a16:colId xmlns:a16="http://schemas.microsoft.com/office/drawing/2014/main" val="654719541"/>
                    </a:ext>
                  </a:extLst>
                </a:gridCol>
                <a:gridCol w="208280">
                  <a:extLst>
                    <a:ext uri="{9D8B030D-6E8A-4147-A177-3AD203B41FA5}">
                      <a16:colId xmlns:a16="http://schemas.microsoft.com/office/drawing/2014/main" val="4147046614"/>
                    </a:ext>
                  </a:extLst>
                </a:gridCol>
                <a:gridCol w="208280">
                  <a:extLst>
                    <a:ext uri="{9D8B030D-6E8A-4147-A177-3AD203B41FA5}">
                      <a16:colId xmlns:a16="http://schemas.microsoft.com/office/drawing/2014/main" val="1753766678"/>
                    </a:ext>
                  </a:extLst>
                </a:gridCol>
                <a:gridCol w="208280">
                  <a:extLst>
                    <a:ext uri="{9D8B030D-6E8A-4147-A177-3AD203B41FA5}">
                      <a16:colId xmlns:a16="http://schemas.microsoft.com/office/drawing/2014/main" val="955529525"/>
                    </a:ext>
                  </a:extLst>
                </a:gridCol>
                <a:gridCol w="208280">
                  <a:extLst>
                    <a:ext uri="{9D8B030D-6E8A-4147-A177-3AD203B41FA5}">
                      <a16:colId xmlns:a16="http://schemas.microsoft.com/office/drawing/2014/main" val="2455391835"/>
                    </a:ext>
                  </a:extLst>
                </a:gridCol>
                <a:gridCol w="208280">
                  <a:extLst>
                    <a:ext uri="{9D8B030D-6E8A-4147-A177-3AD203B41FA5}">
                      <a16:colId xmlns:a16="http://schemas.microsoft.com/office/drawing/2014/main" val="3792852469"/>
                    </a:ext>
                  </a:extLst>
                </a:gridCol>
                <a:gridCol w="208280">
                  <a:extLst>
                    <a:ext uri="{9D8B030D-6E8A-4147-A177-3AD203B41FA5}">
                      <a16:colId xmlns:a16="http://schemas.microsoft.com/office/drawing/2014/main" val="754160350"/>
                    </a:ext>
                  </a:extLst>
                </a:gridCol>
                <a:gridCol w="208280">
                  <a:extLst>
                    <a:ext uri="{9D8B030D-6E8A-4147-A177-3AD203B41FA5}">
                      <a16:colId xmlns:a16="http://schemas.microsoft.com/office/drawing/2014/main" val="1299099974"/>
                    </a:ext>
                  </a:extLst>
                </a:gridCol>
                <a:gridCol w="208280">
                  <a:extLst>
                    <a:ext uri="{9D8B030D-6E8A-4147-A177-3AD203B41FA5}">
                      <a16:colId xmlns:a16="http://schemas.microsoft.com/office/drawing/2014/main" val="188672462"/>
                    </a:ext>
                  </a:extLst>
                </a:gridCol>
                <a:gridCol w="208280">
                  <a:extLst>
                    <a:ext uri="{9D8B030D-6E8A-4147-A177-3AD203B41FA5}">
                      <a16:colId xmlns:a16="http://schemas.microsoft.com/office/drawing/2014/main" val="1954280639"/>
                    </a:ext>
                  </a:extLst>
                </a:gridCol>
                <a:gridCol w="208280">
                  <a:extLst>
                    <a:ext uri="{9D8B030D-6E8A-4147-A177-3AD203B41FA5}">
                      <a16:colId xmlns:a16="http://schemas.microsoft.com/office/drawing/2014/main" val="602756906"/>
                    </a:ext>
                  </a:extLst>
                </a:gridCol>
                <a:gridCol w="208280">
                  <a:extLst>
                    <a:ext uri="{9D8B030D-6E8A-4147-A177-3AD203B41FA5}">
                      <a16:colId xmlns:a16="http://schemas.microsoft.com/office/drawing/2014/main" val="330780277"/>
                    </a:ext>
                  </a:extLst>
                </a:gridCol>
                <a:gridCol w="208280">
                  <a:extLst>
                    <a:ext uri="{9D8B030D-6E8A-4147-A177-3AD203B41FA5}">
                      <a16:colId xmlns:a16="http://schemas.microsoft.com/office/drawing/2014/main" val="3597304923"/>
                    </a:ext>
                  </a:extLst>
                </a:gridCol>
                <a:gridCol w="208280">
                  <a:extLst>
                    <a:ext uri="{9D8B030D-6E8A-4147-A177-3AD203B41FA5}">
                      <a16:colId xmlns:a16="http://schemas.microsoft.com/office/drawing/2014/main" val="2270431636"/>
                    </a:ext>
                  </a:extLst>
                </a:gridCol>
                <a:gridCol w="208280">
                  <a:extLst>
                    <a:ext uri="{9D8B030D-6E8A-4147-A177-3AD203B41FA5}">
                      <a16:colId xmlns:a16="http://schemas.microsoft.com/office/drawing/2014/main" val="4099391150"/>
                    </a:ext>
                  </a:extLst>
                </a:gridCol>
                <a:gridCol w="208280">
                  <a:extLst>
                    <a:ext uri="{9D8B030D-6E8A-4147-A177-3AD203B41FA5}">
                      <a16:colId xmlns:a16="http://schemas.microsoft.com/office/drawing/2014/main" val="1188970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60049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- 2019-04-25 10:30:00 </a:t>
                      </a:r>
                      <a:r>
                        <a:rPr kumimoji="0" lang="en-US" sz="1000" b="0" i="0" u="none" strike="noStrike" kern="1200" cap="none" spc="0" normalizeH="0" baseline="0" noProof="0">
                          <a:ln>
                            <a:noFill/>
                          </a:ln>
                          <a:solidFill>
                            <a:prstClr val="black"/>
                          </a:solidFill>
                          <a:effectLst/>
                          <a:uLnTx/>
                          <a:uFillTx/>
                          <a:latin typeface="+mn-lt"/>
                          <a:ea typeface="+mn-ea"/>
                          <a:cs typeface="+mn-cs"/>
                        </a:rPr>
                        <a:t> 
 Neuer Beitrag im TrendSet Blog: https://bit.ly/2U3SQ20
Holt euch das Feeling für die neuen Strömungen, Farben, Formen und Muster der Designs in Interiors &amp; Lifestyle im Herbst/Winter 2019.20! Mit den neuen Trendmotiven und Farbkarten für A/W 2018.19 – jetzt zu sehen im TrendSet Blog. Lest mal rein!
#trendsetmuenchen #trendset #trends2019 #trends2020 #smoothintention #naturalspirit #freemotion #trendsetsommer2019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https://scontent.xx.fbcdn.net/v/t15.5256-10/53245420_2612140609003090_1859136551817052160_n.jpg?_nc_cat=107&amp;_nc_ht=scontent.xx&amp;oh=3238ccabd5d832566bdf62a2f09f26c8&amp;oe=5D6360BC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05/25/2019 08:29:57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53051974"/>
                  </a:ext>
                </a:extLst>
              </a:tr>
            </a:tbl>
          </a:graphicData>
        </a:graphic>
      </p:graphicFrame>
      <p:sp>
        <p:nvSpPr>
          <p:cNvPr id="4" name="Text Placeholder 3">
            <a:extLst>
              <a:ext uri="{FF2B5EF4-FFF2-40B4-BE49-F238E27FC236}">
                <a16:creationId xmlns:a16="http://schemas.microsoft.com/office/drawing/2014/main" id="{298C4C2A-3850-4B8D-9F61-AB9982758DEA}"/>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6662819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5E014-5B45-4154-9180-4A3B97E351BF}"/>
              </a:ext>
            </a:extLst>
          </p:cNvPr>
          <p:cNvSpPr>
            <a:spLocks noGrp="1"/>
          </p:cNvSpPr>
          <p:nvPr>
            <p:ph type="title"/>
          </p:nvPr>
        </p:nvSpPr>
        <p:spPr/>
        <p:txBody>
          <a:bodyPr/>
          <a:lstStyle/>
          <a:p>
            <a:r>
              <a:rPr lang="en-US"/>
              <a:t>Facebook Own Posts Table | TrendSet - 15 of 16</a:t>
            </a:r>
          </a:p>
        </p:txBody>
      </p:sp>
      <p:graphicFrame>
        <p:nvGraphicFramePr>
          <p:cNvPr id="5" name="Table Placeholder 4">
            <a:extLst>
              <a:ext uri="{FF2B5EF4-FFF2-40B4-BE49-F238E27FC236}">
                <a16:creationId xmlns:a16="http://schemas.microsoft.com/office/drawing/2014/main" id="{E9B7B27D-8434-4CA7-903F-F985CE87A7BE}"/>
              </a:ext>
            </a:extLst>
          </p:cNvPr>
          <p:cNvGraphicFramePr>
            <a:graphicFrameLocks noGrp="1"/>
          </p:cNvGraphicFramePr>
          <p:nvPr>
            <p:ph type="tbl" sz="quarter" idx="13"/>
            <p:extLst>
              <p:ext uri="{D42A27DB-BD31-4B8C-83A1-F6EECF244321}">
                <p14:modId xmlns:p14="http://schemas.microsoft.com/office/powerpoint/2010/main" val="3650226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848895011"/>
                    </a:ext>
                  </a:extLst>
                </a:gridCol>
                <a:gridCol w="905255">
                  <a:extLst>
                    <a:ext uri="{9D8B030D-6E8A-4147-A177-3AD203B41FA5}">
                      <a16:colId xmlns:a16="http://schemas.microsoft.com/office/drawing/2014/main" val="4084459675"/>
                    </a:ext>
                  </a:extLst>
                </a:gridCol>
                <a:gridCol w="246888">
                  <a:extLst>
                    <a:ext uri="{9D8B030D-6E8A-4147-A177-3AD203B41FA5}">
                      <a16:colId xmlns:a16="http://schemas.microsoft.com/office/drawing/2014/main" val="3634486357"/>
                    </a:ext>
                  </a:extLst>
                </a:gridCol>
                <a:gridCol w="208280">
                  <a:extLst>
                    <a:ext uri="{9D8B030D-6E8A-4147-A177-3AD203B41FA5}">
                      <a16:colId xmlns:a16="http://schemas.microsoft.com/office/drawing/2014/main" val="320326062"/>
                    </a:ext>
                  </a:extLst>
                </a:gridCol>
                <a:gridCol w="208280">
                  <a:extLst>
                    <a:ext uri="{9D8B030D-6E8A-4147-A177-3AD203B41FA5}">
                      <a16:colId xmlns:a16="http://schemas.microsoft.com/office/drawing/2014/main" val="1955060232"/>
                    </a:ext>
                  </a:extLst>
                </a:gridCol>
                <a:gridCol w="208280">
                  <a:extLst>
                    <a:ext uri="{9D8B030D-6E8A-4147-A177-3AD203B41FA5}">
                      <a16:colId xmlns:a16="http://schemas.microsoft.com/office/drawing/2014/main" val="30622346"/>
                    </a:ext>
                  </a:extLst>
                </a:gridCol>
                <a:gridCol w="208280">
                  <a:extLst>
                    <a:ext uri="{9D8B030D-6E8A-4147-A177-3AD203B41FA5}">
                      <a16:colId xmlns:a16="http://schemas.microsoft.com/office/drawing/2014/main" val="2662053324"/>
                    </a:ext>
                  </a:extLst>
                </a:gridCol>
                <a:gridCol w="208280">
                  <a:extLst>
                    <a:ext uri="{9D8B030D-6E8A-4147-A177-3AD203B41FA5}">
                      <a16:colId xmlns:a16="http://schemas.microsoft.com/office/drawing/2014/main" val="1745592502"/>
                    </a:ext>
                  </a:extLst>
                </a:gridCol>
                <a:gridCol w="208280">
                  <a:extLst>
                    <a:ext uri="{9D8B030D-6E8A-4147-A177-3AD203B41FA5}">
                      <a16:colId xmlns:a16="http://schemas.microsoft.com/office/drawing/2014/main" val="2088952568"/>
                    </a:ext>
                  </a:extLst>
                </a:gridCol>
                <a:gridCol w="208280">
                  <a:extLst>
                    <a:ext uri="{9D8B030D-6E8A-4147-A177-3AD203B41FA5}">
                      <a16:colId xmlns:a16="http://schemas.microsoft.com/office/drawing/2014/main" val="1581440273"/>
                    </a:ext>
                  </a:extLst>
                </a:gridCol>
                <a:gridCol w="208280">
                  <a:extLst>
                    <a:ext uri="{9D8B030D-6E8A-4147-A177-3AD203B41FA5}">
                      <a16:colId xmlns:a16="http://schemas.microsoft.com/office/drawing/2014/main" val="523367627"/>
                    </a:ext>
                  </a:extLst>
                </a:gridCol>
                <a:gridCol w="208280">
                  <a:extLst>
                    <a:ext uri="{9D8B030D-6E8A-4147-A177-3AD203B41FA5}">
                      <a16:colId xmlns:a16="http://schemas.microsoft.com/office/drawing/2014/main" val="1850755899"/>
                    </a:ext>
                  </a:extLst>
                </a:gridCol>
                <a:gridCol w="208280">
                  <a:extLst>
                    <a:ext uri="{9D8B030D-6E8A-4147-A177-3AD203B41FA5}">
                      <a16:colId xmlns:a16="http://schemas.microsoft.com/office/drawing/2014/main" val="1907726978"/>
                    </a:ext>
                  </a:extLst>
                </a:gridCol>
                <a:gridCol w="208280">
                  <a:extLst>
                    <a:ext uri="{9D8B030D-6E8A-4147-A177-3AD203B41FA5}">
                      <a16:colId xmlns:a16="http://schemas.microsoft.com/office/drawing/2014/main" val="2794379356"/>
                    </a:ext>
                  </a:extLst>
                </a:gridCol>
                <a:gridCol w="208280">
                  <a:extLst>
                    <a:ext uri="{9D8B030D-6E8A-4147-A177-3AD203B41FA5}">
                      <a16:colId xmlns:a16="http://schemas.microsoft.com/office/drawing/2014/main" val="2095831622"/>
                    </a:ext>
                  </a:extLst>
                </a:gridCol>
                <a:gridCol w="208280">
                  <a:extLst>
                    <a:ext uri="{9D8B030D-6E8A-4147-A177-3AD203B41FA5}">
                      <a16:colId xmlns:a16="http://schemas.microsoft.com/office/drawing/2014/main" val="4058741770"/>
                    </a:ext>
                  </a:extLst>
                </a:gridCol>
                <a:gridCol w="208280">
                  <a:extLst>
                    <a:ext uri="{9D8B030D-6E8A-4147-A177-3AD203B41FA5}">
                      <a16:colId xmlns:a16="http://schemas.microsoft.com/office/drawing/2014/main" val="102836060"/>
                    </a:ext>
                  </a:extLst>
                </a:gridCol>
                <a:gridCol w="208280">
                  <a:extLst>
                    <a:ext uri="{9D8B030D-6E8A-4147-A177-3AD203B41FA5}">
                      <a16:colId xmlns:a16="http://schemas.microsoft.com/office/drawing/2014/main" val="945156864"/>
                    </a:ext>
                  </a:extLst>
                </a:gridCol>
                <a:gridCol w="208280">
                  <a:extLst>
                    <a:ext uri="{9D8B030D-6E8A-4147-A177-3AD203B41FA5}">
                      <a16:colId xmlns:a16="http://schemas.microsoft.com/office/drawing/2014/main" val="4271260570"/>
                    </a:ext>
                  </a:extLst>
                </a:gridCol>
                <a:gridCol w="208280">
                  <a:extLst>
                    <a:ext uri="{9D8B030D-6E8A-4147-A177-3AD203B41FA5}">
                      <a16:colId xmlns:a16="http://schemas.microsoft.com/office/drawing/2014/main" val="4194254544"/>
                    </a:ext>
                  </a:extLst>
                </a:gridCol>
                <a:gridCol w="208280">
                  <a:extLst>
                    <a:ext uri="{9D8B030D-6E8A-4147-A177-3AD203B41FA5}">
                      <a16:colId xmlns:a16="http://schemas.microsoft.com/office/drawing/2014/main" val="817050827"/>
                    </a:ext>
                  </a:extLst>
                </a:gridCol>
                <a:gridCol w="208280">
                  <a:extLst>
                    <a:ext uri="{9D8B030D-6E8A-4147-A177-3AD203B41FA5}">
                      <a16:colId xmlns:a16="http://schemas.microsoft.com/office/drawing/2014/main" val="26605174"/>
                    </a:ext>
                  </a:extLst>
                </a:gridCol>
                <a:gridCol w="208280">
                  <a:extLst>
                    <a:ext uri="{9D8B030D-6E8A-4147-A177-3AD203B41FA5}">
                      <a16:colId xmlns:a16="http://schemas.microsoft.com/office/drawing/2014/main" val="3548039294"/>
                    </a:ext>
                  </a:extLst>
                </a:gridCol>
                <a:gridCol w="208280">
                  <a:extLst>
                    <a:ext uri="{9D8B030D-6E8A-4147-A177-3AD203B41FA5}">
                      <a16:colId xmlns:a16="http://schemas.microsoft.com/office/drawing/2014/main" val="3543970731"/>
                    </a:ext>
                  </a:extLst>
                </a:gridCol>
                <a:gridCol w="208280">
                  <a:extLst>
                    <a:ext uri="{9D8B030D-6E8A-4147-A177-3AD203B41FA5}">
                      <a16:colId xmlns:a16="http://schemas.microsoft.com/office/drawing/2014/main" val="86280431"/>
                    </a:ext>
                  </a:extLst>
                </a:gridCol>
                <a:gridCol w="208280">
                  <a:extLst>
                    <a:ext uri="{9D8B030D-6E8A-4147-A177-3AD203B41FA5}">
                      <a16:colId xmlns:a16="http://schemas.microsoft.com/office/drawing/2014/main" val="1219521196"/>
                    </a:ext>
                  </a:extLst>
                </a:gridCol>
                <a:gridCol w="208280">
                  <a:extLst>
                    <a:ext uri="{9D8B030D-6E8A-4147-A177-3AD203B41FA5}">
                      <a16:colId xmlns:a16="http://schemas.microsoft.com/office/drawing/2014/main" val="1000181767"/>
                    </a:ext>
                  </a:extLst>
                </a:gridCol>
                <a:gridCol w="208280">
                  <a:extLst>
                    <a:ext uri="{9D8B030D-6E8A-4147-A177-3AD203B41FA5}">
                      <a16:colId xmlns:a16="http://schemas.microsoft.com/office/drawing/2014/main" val="3717252204"/>
                    </a:ext>
                  </a:extLst>
                </a:gridCol>
                <a:gridCol w="208280">
                  <a:extLst>
                    <a:ext uri="{9D8B030D-6E8A-4147-A177-3AD203B41FA5}">
                      <a16:colId xmlns:a16="http://schemas.microsoft.com/office/drawing/2014/main" val="2661886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05570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- 2019-04-12 10:00:00 </a:t>
                      </a:r>
                      <a:r>
                        <a:rPr kumimoji="0" lang="de-DE" sz="1000" b="0" i="0" u="none" strike="noStrike" kern="1200" cap="none" spc="0" normalizeH="0" baseline="0" noProof="0">
                          <a:ln>
                            <a:noFill/>
                          </a:ln>
                          <a:solidFill>
                            <a:prstClr val="black"/>
                          </a:solidFill>
                          <a:effectLst/>
                          <a:uLnTx/>
                          <a:uFillTx/>
                          <a:latin typeface="+mn-lt"/>
                          <a:ea typeface="+mn-ea"/>
                          <a:cs typeface="+mn-cs"/>
                        </a:rPr>
                        <a:t> 
 An alle Aussteller: Brauchen Sie noch Einladungen, Aufkleber oder sonstige Werbemittel für Ihre Kunden? Dann ordern Sie am besten gleich die kostenlosen Marketing-Services der TrendSet für Ihre Messeteilnahme an der TrendSet Sommer 2019! Jetzt für Sie verfügbar unter https://trendset.de/aussteller/marketingservices/
#trendsetmuenchen #trendset #trendsetsommer2019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https://scontent.xx.fbcdn.net/v/t1.0-9/p720x720/56823312_2399104743453448_3371859660221972480_o.jpg?_nc_cat=106&amp;_nc_ht=scontent.xx&amp;oh=e4f2bdf87d31c9be9dd6b5325e6f2ed2&amp;oe=5D6238DE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7501721"/>
                  </a:ext>
                </a:extLst>
              </a:tr>
            </a:tbl>
          </a:graphicData>
        </a:graphic>
      </p:graphicFrame>
      <p:sp>
        <p:nvSpPr>
          <p:cNvPr id="4" name="Text Placeholder 3">
            <a:extLst>
              <a:ext uri="{FF2B5EF4-FFF2-40B4-BE49-F238E27FC236}">
                <a16:creationId xmlns:a16="http://schemas.microsoft.com/office/drawing/2014/main" id="{12C754D0-6175-407F-88FD-C168B4B8C504}"/>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3607399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719BA-DCBF-4557-BEEA-1E8D93D99708}"/>
              </a:ext>
            </a:extLst>
          </p:cNvPr>
          <p:cNvSpPr>
            <a:spLocks noGrp="1"/>
          </p:cNvSpPr>
          <p:nvPr>
            <p:ph type="title"/>
          </p:nvPr>
        </p:nvSpPr>
        <p:spPr/>
        <p:txBody>
          <a:bodyPr/>
          <a:lstStyle/>
          <a:p>
            <a:r>
              <a:rPr lang="en-US"/>
              <a:t>Facebook Own Posts Table | TrendSet - 16 of 16</a:t>
            </a:r>
          </a:p>
        </p:txBody>
      </p:sp>
      <p:graphicFrame>
        <p:nvGraphicFramePr>
          <p:cNvPr id="5" name="Table Placeholder 4">
            <a:extLst>
              <a:ext uri="{FF2B5EF4-FFF2-40B4-BE49-F238E27FC236}">
                <a16:creationId xmlns:a16="http://schemas.microsoft.com/office/drawing/2014/main" id="{93B4F47A-5634-4CA4-9AC0-E48F40EB746F}"/>
              </a:ext>
            </a:extLst>
          </p:cNvPr>
          <p:cNvGraphicFramePr>
            <a:graphicFrameLocks noGrp="1"/>
          </p:cNvGraphicFramePr>
          <p:nvPr>
            <p:ph type="tbl" sz="quarter" idx="13"/>
            <p:extLst>
              <p:ext uri="{D42A27DB-BD31-4B8C-83A1-F6EECF244321}">
                <p14:modId xmlns:p14="http://schemas.microsoft.com/office/powerpoint/2010/main" val="3654302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854132044"/>
                    </a:ext>
                  </a:extLst>
                </a:gridCol>
                <a:gridCol w="905255">
                  <a:extLst>
                    <a:ext uri="{9D8B030D-6E8A-4147-A177-3AD203B41FA5}">
                      <a16:colId xmlns:a16="http://schemas.microsoft.com/office/drawing/2014/main" val="1668323254"/>
                    </a:ext>
                  </a:extLst>
                </a:gridCol>
                <a:gridCol w="246888">
                  <a:extLst>
                    <a:ext uri="{9D8B030D-6E8A-4147-A177-3AD203B41FA5}">
                      <a16:colId xmlns:a16="http://schemas.microsoft.com/office/drawing/2014/main" val="2318182505"/>
                    </a:ext>
                  </a:extLst>
                </a:gridCol>
                <a:gridCol w="208280">
                  <a:extLst>
                    <a:ext uri="{9D8B030D-6E8A-4147-A177-3AD203B41FA5}">
                      <a16:colId xmlns:a16="http://schemas.microsoft.com/office/drawing/2014/main" val="1716775569"/>
                    </a:ext>
                  </a:extLst>
                </a:gridCol>
                <a:gridCol w="208280">
                  <a:extLst>
                    <a:ext uri="{9D8B030D-6E8A-4147-A177-3AD203B41FA5}">
                      <a16:colId xmlns:a16="http://schemas.microsoft.com/office/drawing/2014/main" val="1990930088"/>
                    </a:ext>
                  </a:extLst>
                </a:gridCol>
                <a:gridCol w="208280">
                  <a:extLst>
                    <a:ext uri="{9D8B030D-6E8A-4147-A177-3AD203B41FA5}">
                      <a16:colId xmlns:a16="http://schemas.microsoft.com/office/drawing/2014/main" val="4173995409"/>
                    </a:ext>
                  </a:extLst>
                </a:gridCol>
                <a:gridCol w="208280">
                  <a:extLst>
                    <a:ext uri="{9D8B030D-6E8A-4147-A177-3AD203B41FA5}">
                      <a16:colId xmlns:a16="http://schemas.microsoft.com/office/drawing/2014/main" val="1206477618"/>
                    </a:ext>
                  </a:extLst>
                </a:gridCol>
                <a:gridCol w="208280">
                  <a:extLst>
                    <a:ext uri="{9D8B030D-6E8A-4147-A177-3AD203B41FA5}">
                      <a16:colId xmlns:a16="http://schemas.microsoft.com/office/drawing/2014/main" val="3028154924"/>
                    </a:ext>
                  </a:extLst>
                </a:gridCol>
                <a:gridCol w="208280">
                  <a:extLst>
                    <a:ext uri="{9D8B030D-6E8A-4147-A177-3AD203B41FA5}">
                      <a16:colId xmlns:a16="http://schemas.microsoft.com/office/drawing/2014/main" val="1021983198"/>
                    </a:ext>
                  </a:extLst>
                </a:gridCol>
                <a:gridCol w="208280">
                  <a:extLst>
                    <a:ext uri="{9D8B030D-6E8A-4147-A177-3AD203B41FA5}">
                      <a16:colId xmlns:a16="http://schemas.microsoft.com/office/drawing/2014/main" val="1587413153"/>
                    </a:ext>
                  </a:extLst>
                </a:gridCol>
                <a:gridCol w="208280">
                  <a:extLst>
                    <a:ext uri="{9D8B030D-6E8A-4147-A177-3AD203B41FA5}">
                      <a16:colId xmlns:a16="http://schemas.microsoft.com/office/drawing/2014/main" val="1096366411"/>
                    </a:ext>
                  </a:extLst>
                </a:gridCol>
                <a:gridCol w="208280">
                  <a:extLst>
                    <a:ext uri="{9D8B030D-6E8A-4147-A177-3AD203B41FA5}">
                      <a16:colId xmlns:a16="http://schemas.microsoft.com/office/drawing/2014/main" val="2684387342"/>
                    </a:ext>
                  </a:extLst>
                </a:gridCol>
                <a:gridCol w="208280">
                  <a:extLst>
                    <a:ext uri="{9D8B030D-6E8A-4147-A177-3AD203B41FA5}">
                      <a16:colId xmlns:a16="http://schemas.microsoft.com/office/drawing/2014/main" val="3415291129"/>
                    </a:ext>
                  </a:extLst>
                </a:gridCol>
                <a:gridCol w="208280">
                  <a:extLst>
                    <a:ext uri="{9D8B030D-6E8A-4147-A177-3AD203B41FA5}">
                      <a16:colId xmlns:a16="http://schemas.microsoft.com/office/drawing/2014/main" val="2738420915"/>
                    </a:ext>
                  </a:extLst>
                </a:gridCol>
                <a:gridCol w="208280">
                  <a:extLst>
                    <a:ext uri="{9D8B030D-6E8A-4147-A177-3AD203B41FA5}">
                      <a16:colId xmlns:a16="http://schemas.microsoft.com/office/drawing/2014/main" val="4211355596"/>
                    </a:ext>
                  </a:extLst>
                </a:gridCol>
                <a:gridCol w="208280">
                  <a:extLst>
                    <a:ext uri="{9D8B030D-6E8A-4147-A177-3AD203B41FA5}">
                      <a16:colId xmlns:a16="http://schemas.microsoft.com/office/drawing/2014/main" val="3245661639"/>
                    </a:ext>
                  </a:extLst>
                </a:gridCol>
                <a:gridCol w="208280">
                  <a:extLst>
                    <a:ext uri="{9D8B030D-6E8A-4147-A177-3AD203B41FA5}">
                      <a16:colId xmlns:a16="http://schemas.microsoft.com/office/drawing/2014/main" val="2168599861"/>
                    </a:ext>
                  </a:extLst>
                </a:gridCol>
                <a:gridCol w="208280">
                  <a:extLst>
                    <a:ext uri="{9D8B030D-6E8A-4147-A177-3AD203B41FA5}">
                      <a16:colId xmlns:a16="http://schemas.microsoft.com/office/drawing/2014/main" val="787575089"/>
                    </a:ext>
                  </a:extLst>
                </a:gridCol>
                <a:gridCol w="208280">
                  <a:extLst>
                    <a:ext uri="{9D8B030D-6E8A-4147-A177-3AD203B41FA5}">
                      <a16:colId xmlns:a16="http://schemas.microsoft.com/office/drawing/2014/main" val="924262878"/>
                    </a:ext>
                  </a:extLst>
                </a:gridCol>
                <a:gridCol w="208280">
                  <a:extLst>
                    <a:ext uri="{9D8B030D-6E8A-4147-A177-3AD203B41FA5}">
                      <a16:colId xmlns:a16="http://schemas.microsoft.com/office/drawing/2014/main" val="255097969"/>
                    </a:ext>
                  </a:extLst>
                </a:gridCol>
                <a:gridCol w="208280">
                  <a:extLst>
                    <a:ext uri="{9D8B030D-6E8A-4147-A177-3AD203B41FA5}">
                      <a16:colId xmlns:a16="http://schemas.microsoft.com/office/drawing/2014/main" val="3467435311"/>
                    </a:ext>
                  </a:extLst>
                </a:gridCol>
                <a:gridCol w="208280">
                  <a:extLst>
                    <a:ext uri="{9D8B030D-6E8A-4147-A177-3AD203B41FA5}">
                      <a16:colId xmlns:a16="http://schemas.microsoft.com/office/drawing/2014/main" val="4085687599"/>
                    </a:ext>
                  </a:extLst>
                </a:gridCol>
                <a:gridCol w="208280">
                  <a:extLst>
                    <a:ext uri="{9D8B030D-6E8A-4147-A177-3AD203B41FA5}">
                      <a16:colId xmlns:a16="http://schemas.microsoft.com/office/drawing/2014/main" val="2741768602"/>
                    </a:ext>
                  </a:extLst>
                </a:gridCol>
                <a:gridCol w="208280">
                  <a:extLst>
                    <a:ext uri="{9D8B030D-6E8A-4147-A177-3AD203B41FA5}">
                      <a16:colId xmlns:a16="http://schemas.microsoft.com/office/drawing/2014/main" val="1667185336"/>
                    </a:ext>
                  </a:extLst>
                </a:gridCol>
                <a:gridCol w="208280">
                  <a:extLst>
                    <a:ext uri="{9D8B030D-6E8A-4147-A177-3AD203B41FA5}">
                      <a16:colId xmlns:a16="http://schemas.microsoft.com/office/drawing/2014/main" val="2285425452"/>
                    </a:ext>
                  </a:extLst>
                </a:gridCol>
                <a:gridCol w="208280">
                  <a:extLst>
                    <a:ext uri="{9D8B030D-6E8A-4147-A177-3AD203B41FA5}">
                      <a16:colId xmlns:a16="http://schemas.microsoft.com/office/drawing/2014/main" val="2238585926"/>
                    </a:ext>
                  </a:extLst>
                </a:gridCol>
                <a:gridCol w="208280">
                  <a:extLst>
                    <a:ext uri="{9D8B030D-6E8A-4147-A177-3AD203B41FA5}">
                      <a16:colId xmlns:a16="http://schemas.microsoft.com/office/drawing/2014/main" val="1511680647"/>
                    </a:ext>
                  </a:extLst>
                </a:gridCol>
                <a:gridCol w="208280">
                  <a:extLst>
                    <a:ext uri="{9D8B030D-6E8A-4147-A177-3AD203B41FA5}">
                      <a16:colId xmlns:a16="http://schemas.microsoft.com/office/drawing/2014/main" val="83445173"/>
                    </a:ext>
                  </a:extLst>
                </a:gridCol>
                <a:gridCol w="208280">
                  <a:extLst>
                    <a:ext uri="{9D8B030D-6E8A-4147-A177-3AD203B41FA5}">
                      <a16:colId xmlns:a16="http://schemas.microsoft.com/office/drawing/2014/main" val="3770256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53134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- 2019-04-11 10:07:32 </a:t>
                      </a:r>
                      <a:r>
                        <a:rPr kumimoji="0" lang="de-DE" sz="1000" b="0" i="0" u="none" strike="noStrike" kern="1200" cap="none" spc="0" normalizeH="0" baseline="0" noProof="0">
                          <a:ln>
                            <a:noFill/>
                          </a:ln>
                          <a:solidFill>
                            <a:prstClr val="black"/>
                          </a:solidFill>
                          <a:effectLst/>
                          <a:uLnTx/>
                          <a:uFillTx/>
                          <a:latin typeface="+mn-lt"/>
                          <a:ea typeface="+mn-ea"/>
                          <a:cs typeface="+mn-cs"/>
                        </a:rPr>
                        <a:t> 
 Liebe Aussteller, ab heute können Sie Ihre Standausstattung für die TrendSet Sommer 2019 online unter https://trendset.de/aussteller/technische-bestellung/ bestellen! Sie benötigen dafür nur Ihre Zugangsdaten, die Sie von uns mit der Standbestätigung erhalten haben. Also nichts wie los! Denn in rund 12 Wochen beginnt sie schon: die 114. TrendSet in München. Wir freuen uns drauf!
#trendsetmuenchen #trendset #trendsetsommer2019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https://scontent.xx.fbcdn.net/v/t1.0-9/p720x720/56744623_2399092806787975_7222368866960146432_o.jpg?_nc_cat=105&amp;_nc_ht=scontent.xx&amp;oh=bf2523d9b8d5d224b631d451b9fb2564&amp;oe=5D9FAA91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70780182"/>
                  </a:ext>
                </a:extLst>
              </a:tr>
            </a:tbl>
          </a:graphicData>
        </a:graphic>
      </p:graphicFrame>
      <p:sp>
        <p:nvSpPr>
          <p:cNvPr id="4" name="Text Placeholder 3">
            <a:extLst>
              <a:ext uri="{FF2B5EF4-FFF2-40B4-BE49-F238E27FC236}">
                <a16:creationId xmlns:a16="http://schemas.microsoft.com/office/drawing/2014/main" id="{E3F7BB40-3A11-4497-AF51-0ACFA1A4E94B}"/>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316504051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2490</Words>
  <Application>Microsoft Office PowerPoint</Application>
  <PresentationFormat>On-screen Show (4:3)</PresentationFormat>
  <Paragraphs>1072</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Facebook Quartal (Teil 1)</vt:lpstr>
      <vt:lpstr>Facebook Key Metrics Table | TrendSet</vt:lpstr>
      <vt:lpstr>Facebook Key Metrics Table | TrendSet</vt:lpstr>
      <vt:lpstr>Facebook Fans Total | TrendSet</vt:lpstr>
      <vt:lpstr>Facebook Fans Table | TrendSet</vt:lpstr>
      <vt:lpstr>Facebook Own Posts Table | TrendSet - 1 of 16</vt:lpstr>
      <vt:lpstr>Facebook Own Posts Table | TrendSet - 2 of 16</vt:lpstr>
      <vt:lpstr>Facebook Own Posts Table | TrendSet - 3 of 16</vt:lpstr>
      <vt:lpstr>Facebook Own Posts Table | TrendSet - 4 of 16</vt:lpstr>
      <vt:lpstr>Facebook Own Posts Table | TrendSet - 5 of 16</vt:lpstr>
      <vt:lpstr>Facebook Own Posts Table | TrendSet - 6 of 16</vt:lpstr>
      <vt:lpstr>Facebook Own Posts Table | TrendSet - 7 of 16</vt:lpstr>
      <vt:lpstr>Facebook Own Posts Table | TrendSet - 8 of 16</vt:lpstr>
      <vt:lpstr>Facebook Own Posts Table | TrendSet - 9 of 16</vt:lpstr>
      <vt:lpstr>Facebook Own Posts Table | TrendSet - 10 of 16</vt:lpstr>
      <vt:lpstr>Facebook Own Posts Table | TrendSet - 11 of 16</vt:lpstr>
      <vt:lpstr>Facebook Own Posts Table | TrendSet - 12 of 16</vt:lpstr>
      <vt:lpstr>Facebook Own Posts Table | TrendSet - 13 of 16</vt:lpstr>
      <vt:lpstr>Facebook Own Posts Table | TrendSet - 14 of 16</vt:lpstr>
      <vt:lpstr>Facebook Own Posts Table | TrendSet - 15 of 16</vt:lpstr>
      <vt:lpstr>Facebook Own Posts Table | TrendSet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Quartal (Teil 1)</dc:title>
  <dc:creator>Frederik Peiniger</dc:creator>
  <cp:lastModifiedBy>Frederik Peiniger</cp:lastModifiedBy>
  <cp:revision>1</cp:revision>
  <dcterms:created xsi:type="dcterms:W3CDTF">2019-07-01T07:44:32Z</dcterms:created>
  <dcterms:modified xsi:type="dcterms:W3CDTF">2019-07-01T07:45:37Z</dcterms:modified>
</cp:coreProperties>
</file>