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2" r:id="rId35"/>
    <p:sldId id="293" r:id="rId36"/>
    <p:sldId id="294" r:id="rId37"/>
  </p:sldIdLst>
  <p:sldSz cx="9144000" cy="6858000" type="screen4x3"/>
  <p:notesSz cx="6858000" cy="9144000"/>
  <p:embeddedFontLst>
    <p:embeddedFont>
      <p:font typeface="Calibri" panose="020F0502020204030204" pitchFamily="34" charset="0"/>
      <p:regular r:id="rId38"/>
      <p:bold r:id="rId39"/>
      <p:italic r:id="rId40"/>
      <p:boldItalic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3.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trendset.muenchen</c:v>
                </c:pt>
              </c:strCache>
            </c:strRef>
          </c:tx>
          <c:spPr>
            <a:ln w="28575" cap="rnd">
              <a:solidFill>
                <a:schemeClr val="accent1"/>
              </a:solidFill>
              <a:round/>
            </a:ln>
            <a:effectLst/>
          </c:spPr>
          <c:marker>
            <c:symbol val="none"/>
          </c:marker>
          <c:cat>
            <c:numRef>
              <c:f>Sheet1!$A$2:$A$91</c:f>
              <c:numCache>
                <c:formatCode>m/d/yyyy</c:formatCode>
                <c:ptCount val="90"/>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numCache>
            </c:numRef>
          </c:cat>
          <c:val>
            <c:numRef>
              <c:f>Sheet1!$B$2:$B$91</c:f>
              <c:numCache>
                <c:formatCode>General</c:formatCode>
                <c:ptCount val="90"/>
                <c:pt idx="0">
                  <c:v>2283</c:v>
                </c:pt>
                <c:pt idx="1">
                  <c:v>2311</c:v>
                </c:pt>
                <c:pt idx="2">
                  <c:v>2422</c:v>
                </c:pt>
                <c:pt idx="3">
                  <c:v>2507</c:v>
                </c:pt>
                <c:pt idx="4">
                  <c:v>2598</c:v>
                </c:pt>
                <c:pt idx="5">
                  <c:v>2657</c:v>
                </c:pt>
                <c:pt idx="6">
                  <c:v>2663</c:v>
                </c:pt>
                <c:pt idx="7">
                  <c:v>2666</c:v>
                </c:pt>
                <c:pt idx="8">
                  <c:v>2671</c:v>
                </c:pt>
                <c:pt idx="9">
                  <c:v>2671</c:v>
                </c:pt>
                <c:pt idx="10">
                  <c:v>2672</c:v>
                </c:pt>
                <c:pt idx="11">
                  <c:v>2672</c:v>
                </c:pt>
                <c:pt idx="12">
                  <c:v>2673</c:v>
                </c:pt>
                <c:pt idx="13">
                  <c:v>2677</c:v>
                </c:pt>
                <c:pt idx="14">
                  <c:v>2685</c:v>
                </c:pt>
                <c:pt idx="15">
                  <c:v>2687</c:v>
                </c:pt>
                <c:pt idx="16">
                  <c:v>2689</c:v>
                </c:pt>
                <c:pt idx="17">
                  <c:v>2690</c:v>
                </c:pt>
                <c:pt idx="18">
                  <c:v>2696</c:v>
                </c:pt>
                <c:pt idx="19">
                  <c:v>2694</c:v>
                </c:pt>
                <c:pt idx="20">
                  <c:v>2699</c:v>
                </c:pt>
                <c:pt idx="21">
                  <c:v>2701</c:v>
                </c:pt>
                <c:pt idx="22">
                  <c:v>2707</c:v>
                </c:pt>
                <c:pt idx="23">
                  <c:v>2707</c:v>
                </c:pt>
                <c:pt idx="24">
                  <c:v>2706</c:v>
                </c:pt>
                <c:pt idx="25">
                  <c:v>2710</c:v>
                </c:pt>
                <c:pt idx="26">
                  <c:v>2712</c:v>
                </c:pt>
                <c:pt idx="27">
                  <c:v>2714</c:v>
                </c:pt>
                <c:pt idx="28">
                  <c:v>2713</c:v>
                </c:pt>
                <c:pt idx="29">
                  <c:v>2712</c:v>
                </c:pt>
                <c:pt idx="30">
                  <c:v>2712</c:v>
                </c:pt>
                <c:pt idx="31">
                  <c:v>2714</c:v>
                </c:pt>
                <c:pt idx="32">
                  <c:v>2713</c:v>
                </c:pt>
                <c:pt idx="33">
                  <c:v>2717</c:v>
                </c:pt>
                <c:pt idx="34">
                  <c:v>2716</c:v>
                </c:pt>
                <c:pt idx="35">
                  <c:v>2719</c:v>
                </c:pt>
                <c:pt idx="36">
                  <c:v>2722</c:v>
                </c:pt>
                <c:pt idx="37">
                  <c:v>2720</c:v>
                </c:pt>
                <c:pt idx="38">
                  <c:v>2718</c:v>
                </c:pt>
                <c:pt idx="39">
                  <c:v>2714</c:v>
                </c:pt>
                <c:pt idx="40">
                  <c:v>2717</c:v>
                </c:pt>
                <c:pt idx="41">
                  <c:v>2721</c:v>
                </c:pt>
                <c:pt idx="42">
                  <c:v>2722</c:v>
                </c:pt>
                <c:pt idx="43">
                  <c:v>2683</c:v>
                </c:pt>
                <c:pt idx="44">
                  <c:v>2729</c:v>
                </c:pt>
                <c:pt idx="45">
                  <c:v>2726</c:v>
                </c:pt>
                <c:pt idx="46">
                  <c:v>2725</c:v>
                </c:pt>
                <c:pt idx="47">
                  <c:v>2724</c:v>
                </c:pt>
                <c:pt idx="48">
                  <c:v>2723</c:v>
                </c:pt>
                <c:pt idx="49">
                  <c:v>2726</c:v>
                </c:pt>
                <c:pt idx="50">
                  <c:v>2726</c:v>
                </c:pt>
                <c:pt idx="51">
                  <c:v>2725</c:v>
                </c:pt>
                <c:pt idx="52">
                  <c:v>2725</c:v>
                </c:pt>
                <c:pt idx="53">
                  <c:v>2725</c:v>
                </c:pt>
                <c:pt idx="54">
                  <c:v>2725</c:v>
                </c:pt>
                <c:pt idx="55">
                  <c:v>2728</c:v>
                </c:pt>
                <c:pt idx="56">
                  <c:v>2728</c:v>
                </c:pt>
                <c:pt idx="57">
                  <c:v>2728</c:v>
                </c:pt>
                <c:pt idx="58">
                  <c:v>2730</c:v>
                </c:pt>
                <c:pt idx="59">
                  <c:v>2728</c:v>
                </c:pt>
                <c:pt idx="60">
                  <c:v>2726</c:v>
                </c:pt>
                <c:pt idx="61">
                  <c:v>2726</c:v>
                </c:pt>
                <c:pt idx="62">
                  <c:v>2730</c:v>
                </c:pt>
                <c:pt idx="63">
                  <c:v>2728</c:v>
                </c:pt>
                <c:pt idx="64">
                  <c:v>2727</c:v>
                </c:pt>
                <c:pt idx="65">
                  <c:v>2725</c:v>
                </c:pt>
                <c:pt idx="66">
                  <c:v>2722</c:v>
                </c:pt>
                <c:pt idx="67">
                  <c:v>2722</c:v>
                </c:pt>
                <c:pt idx="68">
                  <c:v>2722</c:v>
                </c:pt>
                <c:pt idx="69">
                  <c:v>2721</c:v>
                </c:pt>
                <c:pt idx="70">
                  <c:v>2723</c:v>
                </c:pt>
                <c:pt idx="71">
                  <c:v>2727</c:v>
                </c:pt>
                <c:pt idx="72">
                  <c:v>2723</c:v>
                </c:pt>
                <c:pt idx="73">
                  <c:v>2721</c:v>
                </c:pt>
                <c:pt idx="74">
                  <c:v>2723</c:v>
                </c:pt>
                <c:pt idx="75">
                  <c:v>2724</c:v>
                </c:pt>
                <c:pt idx="76">
                  <c:v>2723</c:v>
                </c:pt>
                <c:pt idx="77">
                  <c:v>2726</c:v>
                </c:pt>
                <c:pt idx="78">
                  <c:v>2724</c:v>
                </c:pt>
                <c:pt idx="79">
                  <c:v>2726</c:v>
                </c:pt>
                <c:pt idx="80">
                  <c:v>2723</c:v>
                </c:pt>
                <c:pt idx="81">
                  <c:v>2721</c:v>
                </c:pt>
                <c:pt idx="82">
                  <c:v>2719</c:v>
                </c:pt>
                <c:pt idx="83">
                  <c:v>2718</c:v>
                </c:pt>
                <c:pt idx="84">
                  <c:v>2719</c:v>
                </c:pt>
                <c:pt idx="85">
                  <c:v>2720</c:v>
                </c:pt>
                <c:pt idx="86">
                  <c:v>2722</c:v>
                </c:pt>
                <c:pt idx="87">
                  <c:v>2717</c:v>
                </c:pt>
                <c:pt idx="88">
                  <c:v>2715</c:v>
                </c:pt>
                <c:pt idx="89">
                  <c:v>2714</c:v>
                </c:pt>
              </c:numCache>
            </c:numRef>
          </c:val>
          <c:smooth val="0"/>
          <c:extLst>
            <c:ext xmlns:c16="http://schemas.microsoft.com/office/drawing/2014/chart" uri="{C3380CC4-5D6E-409C-BE32-E72D297353CC}">
              <c16:uniqueId val="{00000000-3337-4B50-B489-6BD90283DC07}"/>
            </c:ext>
          </c:extLst>
        </c:ser>
        <c:dLbls>
          <c:showLegendKey val="0"/>
          <c:showVal val="0"/>
          <c:showCatName val="0"/>
          <c:showSerName val="0"/>
          <c:showPercent val="0"/>
          <c:showBubbleSize val="0"/>
        </c:dLbls>
        <c:smooth val="0"/>
        <c:axId val="51740744"/>
        <c:axId val="51741072"/>
      </c:lineChart>
      <c:dateAx>
        <c:axId val="517407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741072"/>
        <c:crosses val="autoZero"/>
        <c:auto val="1"/>
        <c:lblOffset val="100"/>
        <c:baseTimeUnit val="days"/>
      </c:dateAx>
      <c:valAx>
        <c:axId val="51741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740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c:v>
                </c:pt>
              </c:strCache>
            </c:strRef>
          </c:tx>
          <c:spPr>
            <a:solidFill>
              <a:schemeClr val="accent1"/>
            </a:solidFill>
            <a:ln>
              <a:noFill/>
            </a:ln>
            <a:effectLst/>
          </c:spPr>
          <c:invertIfNegative val="0"/>
          <c:cat>
            <c:strRef>
              <c:f>Sheet1!$A$2</c:f>
              <c:strCache>
                <c:ptCount val="1"/>
                <c:pt idx="0">
                  <c:v>trendset.muenchen</c:v>
                </c:pt>
              </c:strCache>
            </c:strRef>
          </c:cat>
          <c:val>
            <c:numRef>
              <c:f>Sheet1!$B$2</c:f>
              <c:numCache>
                <c:formatCode>General</c:formatCode>
                <c:ptCount val="1"/>
                <c:pt idx="0">
                  <c:v>766.6</c:v>
                </c:pt>
              </c:numCache>
            </c:numRef>
          </c:val>
          <c:extLst>
            <c:ext xmlns:c16="http://schemas.microsoft.com/office/drawing/2014/chart" uri="{C3380CC4-5D6E-409C-BE32-E72D297353CC}">
              <c16:uniqueId val="{00000000-D837-49C0-812F-8CCD8993C0F5}"/>
            </c:ext>
          </c:extLst>
        </c:ser>
        <c:ser>
          <c:idx val="1"/>
          <c:order val="1"/>
          <c:tx>
            <c:strRef>
              <c:f>Sheet1!$C$1</c:f>
              <c:strCache>
                <c:ptCount val="1"/>
                <c:pt idx="0">
                  <c:v>Image</c:v>
                </c:pt>
              </c:strCache>
            </c:strRef>
          </c:tx>
          <c:spPr>
            <a:solidFill>
              <a:schemeClr val="accent2"/>
            </a:solidFill>
            <a:ln>
              <a:noFill/>
            </a:ln>
            <a:effectLst/>
          </c:spPr>
          <c:invertIfNegative val="0"/>
          <c:cat>
            <c:strRef>
              <c:f>Sheet1!$A$2</c:f>
              <c:strCache>
                <c:ptCount val="1"/>
                <c:pt idx="0">
                  <c:v>trendset.muenchen</c:v>
                </c:pt>
              </c:strCache>
            </c:strRef>
          </c:cat>
          <c:val>
            <c:numRef>
              <c:f>Sheet1!$C$2</c:f>
              <c:numCache>
                <c:formatCode>General</c:formatCode>
                <c:ptCount val="1"/>
                <c:pt idx="0">
                  <c:v>927.30769230769204</c:v>
                </c:pt>
              </c:numCache>
            </c:numRef>
          </c:val>
          <c:extLst>
            <c:ext xmlns:c16="http://schemas.microsoft.com/office/drawing/2014/chart" uri="{C3380CC4-5D6E-409C-BE32-E72D297353CC}">
              <c16:uniqueId val="{00000001-D837-49C0-812F-8CCD8993C0F5}"/>
            </c:ext>
          </c:extLst>
        </c:ser>
        <c:dLbls>
          <c:showLegendKey val="0"/>
          <c:showVal val="0"/>
          <c:showCatName val="0"/>
          <c:showSerName val="0"/>
          <c:showPercent val="0"/>
          <c:showBubbleSize val="0"/>
        </c:dLbls>
        <c:gapWidth val="150"/>
        <c:overlap val="100"/>
        <c:axId val="537839640"/>
        <c:axId val="537836032"/>
      </c:barChart>
      <c:catAx>
        <c:axId val="537839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7836032"/>
        <c:crosses val="autoZero"/>
        <c:auto val="1"/>
        <c:lblAlgn val="ctr"/>
        <c:lblOffset val="100"/>
        <c:noMultiLvlLbl val="0"/>
      </c:catAx>
      <c:valAx>
        <c:axId val="5378360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7839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trendset.muenchen</c:v>
                </c:pt>
              </c:strCache>
            </c:strRef>
          </c:tx>
          <c:spPr>
            <a:solidFill>
              <a:schemeClr val="accent1"/>
            </a:solidFill>
            <a:ln>
              <a:noFill/>
            </a:ln>
            <a:effectLst/>
          </c:spPr>
          <c:invertIfNegative val="0"/>
          <c:cat>
            <c:strRef>
              <c:f>Sheet1!$A$2:$A$3</c:f>
              <c:strCache>
                <c:ptCount val="2"/>
                <c:pt idx="0">
                  <c:v>Carousel</c:v>
                </c:pt>
                <c:pt idx="1">
                  <c:v>Image</c:v>
                </c:pt>
              </c:strCache>
            </c:strRef>
          </c:cat>
          <c:val>
            <c:numRef>
              <c:f>Sheet1!$B$2:$B$3</c:f>
              <c:numCache>
                <c:formatCode>General</c:formatCode>
                <c:ptCount val="2"/>
                <c:pt idx="0">
                  <c:v>2.5199501746164001</c:v>
                </c:pt>
                <c:pt idx="1">
                  <c:v>2.6138384320205899</c:v>
                </c:pt>
              </c:numCache>
            </c:numRef>
          </c:val>
          <c:extLst>
            <c:ext xmlns:c16="http://schemas.microsoft.com/office/drawing/2014/chart" uri="{C3380CC4-5D6E-409C-BE32-E72D297353CC}">
              <c16:uniqueId val="{00000000-4ACB-42C0-A4A1-56EE51801136}"/>
            </c:ext>
          </c:extLst>
        </c:ser>
        <c:dLbls>
          <c:showLegendKey val="0"/>
          <c:showVal val="0"/>
          <c:showCatName val="0"/>
          <c:showSerName val="0"/>
          <c:showPercent val="0"/>
          <c:showBubbleSize val="0"/>
        </c:dLbls>
        <c:gapWidth val="219"/>
        <c:overlap val="-27"/>
        <c:axId val="537837344"/>
        <c:axId val="537837672"/>
      </c:barChart>
      <c:catAx>
        <c:axId val="537837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7837672"/>
        <c:crosses val="autoZero"/>
        <c:auto val="1"/>
        <c:lblAlgn val="ctr"/>
        <c:lblOffset val="100"/>
        <c:noMultiLvlLbl val="0"/>
      </c:catAx>
      <c:valAx>
        <c:axId val="537837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7837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c:v>
                </c:pt>
              </c:strCache>
            </c:strRef>
          </c:tx>
          <c:spPr>
            <a:solidFill>
              <a:schemeClr val="accent1"/>
            </a:solidFill>
            <a:ln>
              <a:noFill/>
            </a:ln>
            <a:effectLst/>
          </c:spPr>
          <c:invertIfNegative val="0"/>
          <c:cat>
            <c:strRef>
              <c:f>Sheet1!$A$2</c:f>
              <c:strCache>
                <c:ptCount val="1"/>
                <c:pt idx="0">
                  <c:v>trendset.muenchen</c:v>
                </c:pt>
              </c:strCache>
            </c:strRef>
          </c:cat>
          <c:val>
            <c:numRef>
              <c:f>Sheet1!$B$2</c:f>
              <c:numCache>
                <c:formatCode>General</c:formatCode>
                <c:ptCount val="1"/>
                <c:pt idx="0">
                  <c:v>67</c:v>
                </c:pt>
              </c:numCache>
            </c:numRef>
          </c:val>
          <c:extLst>
            <c:ext xmlns:c16="http://schemas.microsoft.com/office/drawing/2014/chart" uri="{C3380CC4-5D6E-409C-BE32-E72D297353CC}">
              <c16:uniqueId val="{00000000-928C-411F-8B74-625598135141}"/>
            </c:ext>
          </c:extLst>
        </c:ser>
        <c:ser>
          <c:idx val="1"/>
          <c:order val="1"/>
          <c:tx>
            <c:strRef>
              <c:f>Sheet1!$C$1</c:f>
              <c:strCache>
                <c:ptCount val="1"/>
                <c:pt idx="0">
                  <c:v>Image</c:v>
                </c:pt>
              </c:strCache>
            </c:strRef>
          </c:tx>
          <c:spPr>
            <a:solidFill>
              <a:schemeClr val="accent2"/>
            </a:solidFill>
            <a:ln>
              <a:noFill/>
            </a:ln>
            <a:effectLst/>
          </c:spPr>
          <c:invertIfNegative val="0"/>
          <c:cat>
            <c:strRef>
              <c:f>Sheet1!$A$2</c:f>
              <c:strCache>
                <c:ptCount val="1"/>
                <c:pt idx="0">
                  <c:v>trendset.muenchen</c:v>
                </c:pt>
              </c:strCache>
            </c:strRef>
          </c:cat>
          <c:val>
            <c:numRef>
              <c:f>Sheet1!$C$2</c:f>
              <c:numCache>
                <c:formatCode>General</c:formatCode>
                <c:ptCount val="1"/>
                <c:pt idx="0">
                  <c:v>68.653846153846203</c:v>
                </c:pt>
              </c:numCache>
            </c:numRef>
          </c:val>
          <c:extLst>
            <c:ext xmlns:c16="http://schemas.microsoft.com/office/drawing/2014/chart" uri="{C3380CC4-5D6E-409C-BE32-E72D297353CC}">
              <c16:uniqueId val="{00000001-928C-411F-8B74-625598135141}"/>
            </c:ext>
          </c:extLst>
        </c:ser>
        <c:dLbls>
          <c:showLegendKey val="0"/>
          <c:showVal val="0"/>
          <c:showCatName val="0"/>
          <c:showSerName val="0"/>
          <c:showPercent val="0"/>
          <c:showBubbleSize val="0"/>
        </c:dLbls>
        <c:gapWidth val="150"/>
        <c:overlap val="100"/>
        <c:axId val="537844888"/>
        <c:axId val="537845216"/>
      </c:barChart>
      <c:catAx>
        <c:axId val="537844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7845216"/>
        <c:crosses val="autoZero"/>
        <c:auto val="1"/>
        <c:lblAlgn val="ctr"/>
        <c:lblOffset val="100"/>
        <c:noMultiLvlLbl val="0"/>
      </c:catAx>
      <c:valAx>
        <c:axId val="5378452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7844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C0E909-856D-46FB-AEE9-87DF602EB2E4}"/>
              </a:ext>
            </a:extLst>
          </p:cNvPr>
          <p:cNvSpPr>
            <a:spLocks noGrp="1"/>
          </p:cNvSpPr>
          <p:nvPr>
            <p:ph type="ctrTitle"/>
          </p:nvPr>
        </p:nvSpPr>
        <p:spPr/>
        <p:txBody>
          <a:bodyPr/>
          <a:lstStyle/>
          <a:p>
            <a:r>
              <a:rPr lang="en-US"/>
              <a:t>Instagram Quartal</a:t>
            </a:r>
          </a:p>
        </p:txBody>
      </p:sp>
      <p:sp>
        <p:nvSpPr>
          <p:cNvPr id="3" name="Subtitle 2">
            <a:extLst>
              <a:ext uri="{FF2B5EF4-FFF2-40B4-BE49-F238E27FC236}">
                <a16:creationId xmlns:a16="http://schemas.microsoft.com/office/drawing/2014/main" id="{93A0E982-2B83-4C4B-87FE-25A5EDE0FBD6}"/>
              </a:ext>
            </a:extLst>
          </p:cNvPr>
          <p:cNvSpPr>
            <a:spLocks noGrp="1"/>
          </p:cNvSpPr>
          <p:nvPr>
            <p:ph type="subTitle" idx="1"/>
          </p:nvPr>
        </p:nvSpPr>
        <p:spPr/>
        <p:txBody>
          <a:bodyPr/>
          <a:lstStyle/>
          <a:p>
            <a:r>
              <a:rPr lang="en-US"/>
              <a:t>INCREON GmbH</a:t>
            </a:r>
          </a:p>
        </p:txBody>
      </p:sp>
    </p:spTree>
    <p:extLst>
      <p:ext uri="{BB962C8B-B14F-4D97-AF65-F5344CB8AC3E}">
        <p14:creationId xmlns:p14="http://schemas.microsoft.com/office/powerpoint/2010/main" val="2142563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197321-CD68-4D28-984B-2CE85D13A03D}"/>
              </a:ext>
            </a:extLst>
          </p:cNvPr>
          <p:cNvSpPr>
            <a:spLocks noGrp="1"/>
          </p:cNvSpPr>
          <p:nvPr>
            <p:ph type="title"/>
          </p:nvPr>
        </p:nvSpPr>
        <p:spPr/>
        <p:txBody>
          <a:bodyPr/>
          <a:lstStyle/>
          <a:p>
            <a:r>
              <a:rPr lang="en-US"/>
              <a:t>Instagram Key Metrics Table | TrendSet</a:t>
            </a:r>
          </a:p>
        </p:txBody>
      </p:sp>
      <p:graphicFrame>
        <p:nvGraphicFramePr>
          <p:cNvPr id="5" name="Table Placeholder 4">
            <a:extLst>
              <a:ext uri="{FF2B5EF4-FFF2-40B4-BE49-F238E27FC236}">
                <a16:creationId xmlns:a16="http://schemas.microsoft.com/office/drawing/2014/main" id="{1EE7E319-A4EC-4944-A795-B0346C563955}"/>
              </a:ext>
            </a:extLst>
          </p:cNvPr>
          <p:cNvGraphicFramePr>
            <a:graphicFrameLocks noGrp="1"/>
          </p:cNvGraphicFramePr>
          <p:nvPr>
            <p:ph type="tbl" sz="quarter" idx="13"/>
            <p:extLst>
              <p:ext uri="{D42A27DB-BD31-4B8C-83A1-F6EECF244321}">
                <p14:modId xmlns:p14="http://schemas.microsoft.com/office/powerpoint/2010/main" val="33533869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8143430"/>
                    </a:ext>
                  </a:extLst>
                </a:gridCol>
                <a:gridCol w="699516">
                  <a:extLst>
                    <a:ext uri="{9D8B030D-6E8A-4147-A177-3AD203B41FA5}">
                      <a16:colId xmlns:a16="http://schemas.microsoft.com/office/drawing/2014/main" val="489944351"/>
                    </a:ext>
                  </a:extLst>
                </a:gridCol>
                <a:gridCol w="699516">
                  <a:extLst>
                    <a:ext uri="{9D8B030D-6E8A-4147-A177-3AD203B41FA5}">
                      <a16:colId xmlns:a16="http://schemas.microsoft.com/office/drawing/2014/main" val="2937782638"/>
                    </a:ext>
                  </a:extLst>
                </a:gridCol>
                <a:gridCol w="658368">
                  <a:extLst>
                    <a:ext uri="{9D8B030D-6E8A-4147-A177-3AD203B41FA5}">
                      <a16:colId xmlns:a16="http://schemas.microsoft.com/office/drawing/2014/main" val="1421496141"/>
                    </a:ext>
                  </a:extLst>
                </a:gridCol>
                <a:gridCol w="658368">
                  <a:extLst>
                    <a:ext uri="{9D8B030D-6E8A-4147-A177-3AD203B41FA5}">
                      <a16:colId xmlns:a16="http://schemas.microsoft.com/office/drawing/2014/main" val="3535346092"/>
                    </a:ext>
                  </a:extLst>
                </a:gridCol>
                <a:gridCol w="658368">
                  <a:extLst>
                    <a:ext uri="{9D8B030D-6E8A-4147-A177-3AD203B41FA5}">
                      <a16:colId xmlns:a16="http://schemas.microsoft.com/office/drawing/2014/main" val="615911470"/>
                    </a:ext>
                  </a:extLst>
                </a:gridCol>
                <a:gridCol w="699516">
                  <a:extLst>
                    <a:ext uri="{9D8B030D-6E8A-4147-A177-3AD203B41FA5}">
                      <a16:colId xmlns:a16="http://schemas.microsoft.com/office/drawing/2014/main" val="3918908982"/>
                    </a:ext>
                  </a:extLst>
                </a:gridCol>
                <a:gridCol w="699516">
                  <a:extLst>
                    <a:ext uri="{9D8B030D-6E8A-4147-A177-3AD203B41FA5}">
                      <a16:colId xmlns:a16="http://schemas.microsoft.com/office/drawing/2014/main" val="3595012310"/>
                    </a:ext>
                  </a:extLst>
                </a:gridCol>
                <a:gridCol w="699516">
                  <a:extLst>
                    <a:ext uri="{9D8B030D-6E8A-4147-A177-3AD203B41FA5}">
                      <a16:colId xmlns:a16="http://schemas.microsoft.com/office/drawing/2014/main" val="963416198"/>
                    </a:ext>
                  </a:extLst>
                </a:gridCol>
                <a:gridCol w="658368">
                  <a:extLst>
                    <a:ext uri="{9D8B030D-6E8A-4147-A177-3AD203B41FA5}">
                      <a16:colId xmlns:a16="http://schemas.microsoft.com/office/drawing/2014/main" val="364322947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713077717"/>
                  </a:ext>
                </a:extLst>
              </a:tr>
              <a:tr h="370840">
                <a:tc>
                  <a:txBody>
                    <a:bodyPr/>
                    <a:lstStyle/>
                    <a:p>
                      <a:r>
                        <a:rPr lang="en-US" sz="1000"/>
                        <a:t>trendset.muenchen</a:t>
                      </a:r>
                    </a:p>
                  </a:txBody>
                  <a:tcPr/>
                </a:tc>
                <a:tc>
                  <a:txBody>
                    <a:bodyPr/>
                    <a:lstStyle/>
                    <a:p>
                      <a:r>
                        <a:rPr lang="en-US" sz="1000"/>
                        <a:t>2714</a:t>
                      </a:r>
                    </a:p>
                  </a:txBody>
                  <a:tcPr/>
                </a:tc>
                <a:tc>
                  <a:txBody>
                    <a:bodyPr/>
                    <a:lstStyle/>
                    <a:p>
                      <a:r>
                        <a:rPr lang="en-US" sz="1000"/>
                        <a:t>438</a:t>
                      </a:r>
                    </a:p>
                  </a:txBody>
                  <a:tcPr/>
                </a:tc>
                <a:tc>
                  <a:txBody>
                    <a:bodyPr/>
                    <a:lstStyle/>
                    <a:p>
                      <a:r>
                        <a:rPr lang="en-US" sz="1000"/>
                        <a:t>26</a:t>
                      </a:r>
                    </a:p>
                  </a:txBody>
                  <a:tcPr/>
                </a:tc>
                <a:tc>
                  <a:txBody>
                    <a:bodyPr/>
                    <a:lstStyle/>
                    <a:p>
                      <a:r>
                        <a:rPr lang="en-US" sz="1000"/>
                        <a:t>5</a:t>
                      </a:r>
                    </a:p>
                  </a:txBody>
                  <a:tcPr/>
                </a:tc>
                <a:tc>
                  <a:txBody>
                    <a:bodyPr/>
                    <a:lstStyle/>
                    <a:p>
                      <a:r>
                        <a:rPr lang="en-US" sz="1000"/>
                        <a:t>0</a:t>
                      </a:r>
                    </a:p>
                  </a:txBody>
                  <a:tcPr/>
                </a:tc>
                <a:tc>
                  <a:txBody>
                    <a:bodyPr/>
                    <a:lstStyle/>
                    <a:p>
                      <a:r>
                        <a:rPr lang="en-US" sz="1000"/>
                        <a:t>31</a:t>
                      </a:r>
                    </a:p>
                  </a:txBody>
                  <a:tcPr/>
                </a:tc>
                <a:tc>
                  <a:txBody>
                    <a:bodyPr/>
                    <a:lstStyle/>
                    <a:p>
                      <a:r>
                        <a:rPr lang="en-US" sz="1000"/>
                        <a:t>1967</a:t>
                      </a:r>
                    </a:p>
                  </a:txBody>
                  <a:tcPr/>
                </a:tc>
                <a:tc>
                  <a:txBody>
                    <a:bodyPr/>
                    <a:lstStyle/>
                    <a:p>
                      <a:r>
                        <a:rPr lang="en-US" sz="1000"/>
                        <a:t>86</a:t>
                      </a:r>
                    </a:p>
                  </a:txBody>
                  <a:tcPr/>
                </a:tc>
                <a:tc>
                  <a:txBody>
                    <a:bodyPr/>
                    <a:lstStyle/>
                    <a:p>
                      <a:r>
                        <a:rPr lang="en-US" sz="1000"/>
                        <a:t>2.6543 %</a:t>
                      </a:r>
                    </a:p>
                  </a:txBody>
                  <a:tcPr/>
                </a:tc>
                <a:extLst>
                  <a:ext uri="{0D108BD9-81ED-4DB2-BD59-A6C34878D82A}">
                    <a16:rowId xmlns:a16="http://schemas.microsoft.com/office/drawing/2014/main" val="8290215"/>
                  </a:ext>
                </a:extLst>
              </a:tr>
            </a:tbl>
          </a:graphicData>
        </a:graphic>
      </p:graphicFrame>
      <p:sp>
        <p:nvSpPr>
          <p:cNvPr id="4" name="Text Placeholder 3">
            <a:extLst>
              <a:ext uri="{FF2B5EF4-FFF2-40B4-BE49-F238E27FC236}">
                <a16:creationId xmlns:a16="http://schemas.microsoft.com/office/drawing/2014/main" id="{1EE1E8D1-9457-4ED6-A8C7-5A63B476173A}"/>
              </a:ext>
            </a:extLst>
          </p:cNvPr>
          <p:cNvSpPr>
            <a:spLocks noGrp="1"/>
          </p:cNvSpPr>
          <p:nvPr>
            <p:ph type="body" sz="quarter" idx="14"/>
          </p:nvPr>
        </p:nvSpPr>
        <p:spPr/>
        <p:txBody>
          <a:bodyPr/>
          <a:lstStyle/>
          <a:p>
            <a:r>
              <a:rPr lang="en-US"/>
              <a:t>01/01/2019 - 03/31/2019</a:t>
            </a:r>
          </a:p>
        </p:txBody>
      </p:sp>
    </p:spTree>
    <p:extLst>
      <p:ext uri="{BB962C8B-B14F-4D97-AF65-F5344CB8AC3E}">
        <p14:creationId xmlns:p14="http://schemas.microsoft.com/office/powerpoint/2010/main" val="32102637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887882-FECC-4E17-A4BA-A3E364411726}"/>
              </a:ext>
            </a:extLst>
          </p:cNvPr>
          <p:cNvSpPr>
            <a:spLocks noGrp="1"/>
          </p:cNvSpPr>
          <p:nvPr>
            <p:ph type="title"/>
          </p:nvPr>
        </p:nvSpPr>
        <p:spPr/>
        <p:txBody>
          <a:bodyPr/>
          <a:lstStyle/>
          <a:p>
            <a:r>
              <a:rPr lang="en-US"/>
              <a:t>Instagram Key Metrics Table | TrendSet</a:t>
            </a:r>
          </a:p>
        </p:txBody>
      </p:sp>
      <p:graphicFrame>
        <p:nvGraphicFramePr>
          <p:cNvPr id="5" name="Table Placeholder 4">
            <a:extLst>
              <a:ext uri="{FF2B5EF4-FFF2-40B4-BE49-F238E27FC236}">
                <a16:creationId xmlns:a16="http://schemas.microsoft.com/office/drawing/2014/main" id="{EEA22BDD-6DDD-454B-A304-8210888C6D01}"/>
              </a:ext>
            </a:extLst>
          </p:cNvPr>
          <p:cNvGraphicFramePr>
            <a:graphicFrameLocks noGrp="1"/>
          </p:cNvGraphicFramePr>
          <p:nvPr>
            <p:ph type="tbl" sz="quarter" idx="13"/>
            <p:extLst>
              <p:ext uri="{D42A27DB-BD31-4B8C-83A1-F6EECF244321}">
                <p14:modId xmlns:p14="http://schemas.microsoft.com/office/powerpoint/2010/main" val="41484088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5">
                  <a:extLst>
                    <a:ext uri="{9D8B030D-6E8A-4147-A177-3AD203B41FA5}">
                      <a16:colId xmlns:a16="http://schemas.microsoft.com/office/drawing/2014/main" val="3497328065"/>
                    </a:ext>
                  </a:extLst>
                </a:gridCol>
                <a:gridCol w="576072">
                  <a:extLst>
                    <a:ext uri="{9D8B030D-6E8A-4147-A177-3AD203B41FA5}">
                      <a16:colId xmlns:a16="http://schemas.microsoft.com/office/drawing/2014/main" val="3467504523"/>
                    </a:ext>
                  </a:extLst>
                </a:gridCol>
                <a:gridCol w="576072">
                  <a:extLst>
                    <a:ext uri="{9D8B030D-6E8A-4147-A177-3AD203B41FA5}">
                      <a16:colId xmlns:a16="http://schemas.microsoft.com/office/drawing/2014/main" val="845758320"/>
                    </a:ext>
                  </a:extLst>
                </a:gridCol>
                <a:gridCol w="576072">
                  <a:extLst>
                    <a:ext uri="{9D8B030D-6E8A-4147-A177-3AD203B41FA5}">
                      <a16:colId xmlns:a16="http://schemas.microsoft.com/office/drawing/2014/main" val="447501984"/>
                    </a:ext>
                  </a:extLst>
                </a:gridCol>
                <a:gridCol w="576072">
                  <a:extLst>
                    <a:ext uri="{9D8B030D-6E8A-4147-A177-3AD203B41FA5}">
                      <a16:colId xmlns:a16="http://schemas.microsoft.com/office/drawing/2014/main" val="319402541"/>
                    </a:ext>
                  </a:extLst>
                </a:gridCol>
                <a:gridCol w="576072">
                  <a:extLst>
                    <a:ext uri="{9D8B030D-6E8A-4147-A177-3AD203B41FA5}">
                      <a16:colId xmlns:a16="http://schemas.microsoft.com/office/drawing/2014/main" val="1520895007"/>
                    </a:ext>
                  </a:extLst>
                </a:gridCol>
                <a:gridCol w="576072">
                  <a:extLst>
                    <a:ext uri="{9D8B030D-6E8A-4147-A177-3AD203B41FA5}">
                      <a16:colId xmlns:a16="http://schemas.microsoft.com/office/drawing/2014/main" val="1192438742"/>
                    </a:ext>
                  </a:extLst>
                </a:gridCol>
                <a:gridCol w="576072">
                  <a:extLst>
                    <a:ext uri="{9D8B030D-6E8A-4147-A177-3AD203B41FA5}">
                      <a16:colId xmlns:a16="http://schemas.microsoft.com/office/drawing/2014/main" val="3431575273"/>
                    </a:ext>
                  </a:extLst>
                </a:gridCol>
                <a:gridCol w="576072">
                  <a:extLst>
                    <a:ext uri="{9D8B030D-6E8A-4147-A177-3AD203B41FA5}">
                      <a16:colId xmlns:a16="http://schemas.microsoft.com/office/drawing/2014/main" val="3534074933"/>
                    </a:ext>
                  </a:extLst>
                </a:gridCol>
                <a:gridCol w="576072">
                  <a:extLst>
                    <a:ext uri="{9D8B030D-6E8A-4147-A177-3AD203B41FA5}">
                      <a16:colId xmlns:a16="http://schemas.microsoft.com/office/drawing/2014/main" val="1165083844"/>
                    </a:ext>
                  </a:extLst>
                </a:gridCol>
                <a:gridCol w="576072">
                  <a:extLst>
                    <a:ext uri="{9D8B030D-6E8A-4147-A177-3AD203B41FA5}">
                      <a16:colId xmlns:a16="http://schemas.microsoft.com/office/drawing/2014/main" val="2200235065"/>
                    </a:ext>
                  </a:extLst>
                </a:gridCol>
                <a:gridCol w="576072">
                  <a:extLst>
                    <a:ext uri="{9D8B030D-6E8A-4147-A177-3AD203B41FA5}">
                      <a16:colId xmlns:a16="http://schemas.microsoft.com/office/drawing/2014/main" val="1559953734"/>
                    </a:ext>
                  </a:extLst>
                </a:gridCol>
                <a:gridCol w="576072">
                  <a:extLst>
                    <a:ext uri="{9D8B030D-6E8A-4147-A177-3AD203B41FA5}">
                      <a16:colId xmlns:a16="http://schemas.microsoft.com/office/drawing/2014/main" val="2852754014"/>
                    </a:ext>
                  </a:extLst>
                </a:gridCol>
                <a:gridCol w="576072">
                  <a:extLst>
                    <a:ext uri="{9D8B030D-6E8A-4147-A177-3AD203B41FA5}">
                      <a16:colId xmlns:a16="http://schemas.microsoft.com/office/drawing/2014/main" val="2258176138"/>
                    </a:ext>
                  </a:extLst>
                </a:gridCol>
              </a:tblGrid>
              <a:tr h="370840">
                <a:tc>
                  <a:txBody>
                    <a:bodyPr/>
                    <a:lstStyle/>
                    <a:p>
                      <a:r>
                        <a:rPr lang="en-US" sz="1000"/>
                        <a:t>Name</a:t>
                      </a:r>
                    </a:p>
                  </a:txBody>
                  <a:tcPr/>
                </a:tc>
                <a:tc>
                  <a:txBody>
                    <a:bodyPr/>
                    <a:lstStyle/>
                    <a:p>
                      <a:r>
                        <a:rPr lang="en-US" sz="1000"/>
                        <a:t>Posts</a:t>
                      </a:r>
                    </a:p>
                  </a:txBody>
                  <a:tcPr/>
                </a:tc>
                <a:tc>
                  <a:txBody>
                    <a:bodyPr/>
                    <a:lstStyle/>
                    <a:p>
                      <a:r>
                        <a:rPr lang="en-US" sz="1000"/>
                        <a:t>Stories</a:t>
                      </a:r>
                    </a:p>
                  </a:txBody>
                  <a:tcPr/>
                </a:tc>
                <a:tc>
                  <a:txBody>
                    <a:bodyPr/>
                    <a:lstStyle/>
                    <a:p>
                      <a:r>
                        <a:rPr lang="en-US" sz="1000"/>
                        <a:t>Likes</a:t>
                      </a:r>
                    </a:p>
                  </a:txBody>
                  <a:tcPr/>
                </a:tc>
                <a:tc>
                  <a:txBody>
                    <a:bodyPr/>
                    <a:lstStyle/>
                    <a:p>
                      <a:r>
                        <a:rPr lang="en-US" sz="1000"/>
                        <a:t>Comments</a:t>
                      </a:r>
                    </a:p>
                  </a:txBody>
                  <a:tcPr/>
                </a:tc>
                <a:tc>
                  <a:txBody>
                    <a:bodyPr/>
                    <a:lstStyle/>
                    <a:p>
                      <a:r>
                        <a:rPr lang="en-US" sz="1000"/>
                        <a:t>Total Post Impressions</a:t>
                      </a:r>
                    </a:p>
                  </a:txBody>
                  <a:tcPr/>
                </a:tc>
                <a:tc>
                  <a:txBody>
                    <a:bodyPr/>
                    <a:lstStyle/>
                    <a:p>
                      <a:r>
                        <a:rPr lang="en-US" sz="1000"/>
                        <a:t>Total Story Impressions</a:t>
                      </a:r>
                    </a:p>
                  </a:txBody>
                  <a:tcPr/>
                </a:tc>
                <a:tc>
                  <a:txBody>
                    <a:bodyPr/>
                    <a:lstStyle/>
                    <a:p>
                      <a:r>
                        <a:rPr lang="en-US" sz="1000"/>
                        <a:t>Total Engagement</a:t>
                      </a:r>
                    </a:p>
                  </a:txBody>
                  <a:tcPr/>
                </a:tc>
                <a:tc>
                  <a:txBody>
                    <a:bodyPr/>
                    <a:lstStyle/>
                    <a:p>
                      <a:r>
                        <a:rPr lang="en-US" sz="1000"/>
                        <a:t>Avg. Post Reach</a:t>
                      </a:r>
                    </a:p>
                  </a:txBody>
                  <a:tcPr/>
                </a:tc>
                <a:tc>
                  <a:txBody>
                    <a:bodyPr/>
                    <a:lstStyle/>
                    <a:p>
                      <a:r>
                        <a:rPr lang="en-US" sz="1000"/>
                        <a:t>Avg. Story Reach</a:t>
                      </a:r>
                    </a:p>
                  </a:txBody>
                  <a:tcPr/>
                </a:tc>
                <a:tc>
                  <a:txBody>
                    <a:bodyPr/>
                    <a:lstStyle/>
                    <a:p>
                      <a:r>
                        <a:rPr lang="en-US" sz="1000"/>
                        <a:t>Total Saves</a:t>
                      </a:r>
                    </a:p>
                  </a:txBody>
                  <a:tcPr/>
                </a:tc>
                <a:tc>
                  <a:txBody>
                    <a:bodyPr/>
                    <a:lstStyle/>
                    <a:p>
                      <a:r>
                        <a:rPr lang="en-US" sz="1000"/>
                        <a:t>Image Posts</a:t>
                      </a:r>
                    </a:p>
                  </a:txBody>
                  <a:tcPr/>
                </a:tc>
                <a:tc>
                  <a:txBody>
                    <a:bodyPr/>
                    <a:lstStyle/>
                    <a:p>
                      <a:r>
                        <a:rPr lang="en-US" sz="1000"/>
                        <a:t>Carousel Posts</a:t>
                      </a:r>
                    </a:p>
                  </a:txBody>
                  <a:tcPr/>
                </a:tc>
                <a:tc>
                  <a:txBody>
                    <a:bodyPr/>
                    <a:lstStyle/>
                    <a:p>
                      <a:r>
                        <a:rPr lang="en-US" sz="1000"/>
                        <a:t>Video Posts</a:t>
                      </a:r>
                    </a:p>
                  </a:txBody>
                  <a:tcPr/>
                </a:tc>
                <a:extLst>
                  <a:ext uri="{0D108BD9-81ED-4DB2-BD59-A6C34878D82A}">
                    <a16:rowId xmlns:a16="http://schemas.microsoft.com/office/drawing/2014/main" val="352566706"/>
                  </a:ext>
                </a:extLst>
              </a:tr>
              <a:tr h="370840">
                <a:tc>
                  <a:txBody>
                    <a:bodyPr/>
                    <a:lstStyle/>
                    <a:p>
                      <a:r>
                        <a:rPr lang="en-US" sz="1000"/>
                        <a:t>trendset.muenchen</a:t>
                      </a:r>
                    </a:p>
                  </a:txBody>
                  <a:tcPr/>
                </a:tc>
                <a:tc>
                  <a:txBody>
                    <a:bodyPr/>
                    <a:lstStyle/>
                    <a:p>
                      <a:r>
                        <a:rPr lang="en-US" sz="1000"/>
                        <a:t>31</a:t>
                      </a:r>
                    </a:p>
                  </a:txBody>
                  <a:tcPr/>
                </a:tc>
                <a:tc>
                  <a:txBody>
                    <a:bodyPr/>
                    <a:lstStyle/>
                    <a:p>
                      <a:r>
                        <a:rPr lang="en-US" sz="1000"/>
                        <a:t>50</a:t>
                      </a:r>
                    </a:p>
                  </a:txBody>
                  <a:tcPr/>
                </a:tc>
                <a:tc>
                  <a:txBody>
                    <a:bodyPr/>
                    <a:lstStyle/>
                    <a:p>
                      <a:r>
                        <a:rPr lang="en-US" sz="1000"/>
                        <a:t>1967</a:t>
                      </a:r>
                    </a:p>
                  </a:txBody>
                  <a:tcPr/>
                </a:tc>
                <a:tc>
                  <a:txBody>
                    <a:bodyPr/>
                    <a:lstStyle/>
                    <a:p>
                      <a:r>
                        <a:rPr lang="en-US" sz="1000"/>
                        <a:t>86</a:t>
                      </a:r>
                    </a:p>
                  </a:txBody>
                  <a:tcPr/>
                </a:tc>
                <a:tc>
                  <a:txBody>
                    <a:bodyPr/>
                    <a:lstStyle/>
                    <a:p>
                      <a:r>
                        <a:rPr lang="en-US" sz="1000"/>
                        <a:t>39818</a:t>
                      </a:r>
                    </a:p>
                  </a:txBody>
                  <a:tcPr/>
                </a:tc>
                <a:tc>
                  <a:txBody>
                    <a:bodyPr/>
                    <a:lstStyle/>
                    <a:p>
                      <a:r>
                        <a:rPr lang="en-US" sz="1000"/>
                        <a:t>28945</a:t>
                      </a:r>
                    </a:p>
                  </a:txBody>
                  <a:tcPr/>
                </a:tc>
                <a:tc>
                  <a:txBody>
                    <a:bodyPr/>
                    <a:lstStyle/>
                    <a:p>
                      <a:r>
                        <a:rPr lang="en-US" sz="1000"/>
                        <a:t>2120</a:t>
                      </a:r>
                    </a:p>
                  </a:txBody>
                  <a:tcPr/>
                </a:tc>
                <a:tc>
                  <a:txBody>
                    <a:bodyPr/>
                    <a:lstStyle/>
                    <a:p>
                      <a:r>
                        <a:rPr lang="en-US" sz="1000"/>
                        <a:t>901.38709677419</a:t>
                      </a:r>
                    </a:p>
                  </a:txBody>
                  <a:tcPr/>
                </a:tc>
                <a:tc>
                  <a:txBody>
                    <a:bodyPr/>
                    <a:lstStyle/>
                    <a:p>
                      <a:r>
                        <a:rPr lang="en-US" sz="1000"/>
                        <a:t>511.74</a:t>
                      </a:r>
                    </a:p>
                  </a:txBody>
                  <a:tcPr/>
                </a:tc>
                <a:tc>
                  <a:txBody>
                    <a:bodyPr/>
                    <a:lstStyle/>
                    <a:p>
                      <a:r>
                        <a:rPr lang="en-US" sz="1000"/>
                        <a:t>67</a:t>
                      </a:r>
                    </a:p>
                  </a:txBody>
                  <a:tcPr/>
                </a:tc>
                <a:tc>
                  <a:txBody>
                    <a:bodyPr/>
                    <a:lstStyle/>
                    <a:p>
                      <a:r>
                        <a:rPr lang="en-US" sz="1000"/>
                        <a:t>26</a:t>
                      </a:r>
                    </a:p>
                  </a:txBody>
                  <a:tcPr/>
                </a:tc>
                <a:tc>
                  <a:txBody>
                    <a:bodyPr/>
                    <a:lstStyle/>
                    <a:p>
                      <a:r>
                        <a:rPr lang="en-US" sz="1000"/>
                        <a:t>5</a:t>
                      </a:r>
                    </a:p>
                  </a:txBody>
                  <a:tcPr/>
                </a:tc>
                <a:tc>
                  <a:txBody>
                    <a:bodyPr/>
                    <a:lstStyle/>
                    <a:p>
                      <a:r>
                        <a:rPr lang="en-US" sz="1000"/>
                        <a:t>0</a:t>
                      </a:r>
                    </a:p>
                  </a:txBody>
                  <a:tcPr/>
                </a:tc>
                <a:extLst>
                  <a:ext uri="{0D108BD9-81ED-4DB2-BD59-A6C34878D82A}">
                    <a16:rowId xmlns:a16="http://schemas.microsoft.com/office/drawing/2014/main" val="519449843"/>
                  </a:ext>
                </a:extLst>
              </a:tr>
            </a:tbl>
          </a:graphicData>
        </a:graphic>
      </p:graphicFrame>
      <p:sp>
        <p:nvSpPr>
          <p:cNvPr id="4" name="Text Placeholder 3">
            <a:extLst>
              <a:ext uri="{FF2B5EF4-FFF2-40B4-BE49-F238E27FC236}">
                <a16:creationId xmlns:a16="http://schemas.microsoft.com/office/drawing/2014/main" id="{CE3A1A5F-D4D1-4595-99E6-227B91E181F1}"/>
              </a:ext>
            </a:extLst>
          </p:cNvPr>
          <p:cNvSpPr>
            <a:spLocks noGrp="1"/>
          </p:cNvSpPr>
          <p:nvPr>
            <p:ph type="body" sz="quarter" idx="14"/>
          </p:nvPr>
        </p:nvSpPr>
        <p:spPr/>
        <p:txBody>
          <a:bodyPr/>
          <a:lstStyle/>
          <a:p>
            <a:r>
              <a:rPr lang="en-US"/>
              <a:t>01/01/2019 - 03/31/2019</a:t>
            </a:r>
          </a:p>
        </p:txBody>
      </p:sp>
    </p:spTree>
    <p:extLst>
      <p:ext uri="{BB962C8B-B14F-4D97-AF65-F5344CB8AC3E}">
        <p14:creationId xmlns:p14="http://schemas.microsoft.com/office/powerpoint/2010/main" val="26333334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B28BC-AD06-4E29-901E-4E0588EEF676}"/>
              </a:ext>
            </a:extLst>
          </p:cNvPr>
          <p:cNvSpPr>
            <a:spLocks noGrp="1"/>
          </p:cNvSpPr>
          <p:nvPr>
            <p:ph type="title"/>
          </p:nvPr>
        </p:nvSpPr>
        <p:spPr/>
        <p:txBody>
          <a:bodyPr/>
          <a:lstStyle/>
          <a:p>
            <a:r>
              <a:rPr lang="en-US"/>
              <a:t>Instagram Followers Total | TrendSet</a:t>
            </a:r>
          </a:p>
        </p:txBody>
      </p:sp>
      <p:graphicFrame>
        <p:nvGraphicFramePr>
          <p:cNvPr id="6" name="Chart Placeholder 5">
            <a:extLst>
              <a:ext uri="{FF2B5EF4-FFF2-40B4-BE49-F238E27FC236}">
                <a16:creationId xmlns:a16="http://schemas.microsoft.com/office/drawing/2014/main" id="{C01B64A3-2249-45F5-AD3F-ACCB56D91E34}"/>
              </a:ext>
            </a:extLst>
          </p:cNvPr>
          <p:cNvGraphicFramePr>
            <a:graphicFrameLocks noGrp="1"/>
          </p:cNvGraphicFramePr>
          <p:nvPr>
            <p:ph type="chart" sz="quarter" idx="13"/>
            <p:extLst>
              <p:ext uri="{D42A27DB-BD31-4B8C-83A1-F6EECF244321}">
                <p14:modId xmlns:p14="http://schemas.microsoft.com/office/powerpoint/2010/main" val="27759227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60D0354-76C0-4C34-8375-8F5777F805F7}"/>
              </a:ext>
            </a:extLst>
          </p:cNvPr>
          <p:cNvSpPr>
            <a:spLocks noGrp="1"/>
          </p:cNvSpPr>
          <p:nvPr>
            <p:ph type="body" sz="quarter" idx="14"/>
          </p:nvPr>
        </p:nvSpPr>
        <p:spPr/>
        <p:txBody>
          <a:bodyPr/>
          <a:lstStyle/>
          <a:p>
            <a:r>
              <a:rPr lang="en-US"/>
              <a:t>01/01/2019 - 03/31/2019</a:t>
            </a:r>
          </a:p>
        </p:txBody>
      </p:sp>
      <p:sp>
        <p:nvSpPr>
          <p:cNvPr id="5" name="Footer Placeholder 4">
            <a:extLst>
              <a:ext uri="{FF2B5EF4-FFF2-40B4-BE49-F238E27FC236}">
                <a16:creationId xmlns:a16="http://schemas.microsoft.com/office/drawing/2014/main" id="{2C9023D0-C949-4E05-8CF5-01ECCC9A9AC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231856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B8C9DA-E457-46BB-8EE5-768AF47FBECF}"/>
              </a:ext>
            </a:extLst>
          </p:cNvPr>
          <p:cNvSpPr>
            <a:spLocks noGrp="1"/>
          </p:cNvSpPr>
          <p:nvPr>
            <p:ph type="title"/>
          </p:nvPr>
        </p:nvSpPr>
        <p:spPr/>
        <p:txBody>
          <a:bodyPr/>
          <a:lstStyle/>
          <a:p>
            <a:r>
              <a:rPr lang="en-US"/>
              <a:t>Instagram Followers Table | TrendSet</a:t>
            </a:r>
          </a:p>
        </p:txBody>
      </p:sp>
      <p:graphicFrame>
        <p:nvGraphicFramePr>
          <p:cNvPr id="5" name="Table Placeholder 4">
            <a:extLst>
              <a:ext uri="{FF2B5EF4-FFF2-40B4-BE49-F238E27FC236}">
                <a16:creationId xmlns:a16="http://schemas.microsoft.com/office/drawing/2014/main" id="{D4BD730A-9E51-43C3-95FE-97E68E6451A3}"/>
              </a:ext>
            </a:extLst>
          </p:cNvPr>
          <p:cNvGraphicFramePr>
            <a:graphicFrameLocks noGrp="1"/>
          </p:cNvGraphicFramePr>
          <p:nvPr>
            <p:ph type="tbl" sz="quarter" idx="13"/>
            <p:extLst>
              <p:ext uri="{D42A27DB-BD31-4B8C-83A1-F6EECF244321}">
                <p14:modId xmlns:p14="http://schemas.microsoft.com/office/powerpoint/2010/main" val="12233634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07046233"/>
                    </a:ext>
                  </a:extLst>
                </a:gridCol>
                <a:gridCol w="1234440">
                  <a:extLst>
                    <a:ext uri="{9D8B030D-6E8A-4147-A177-3AD203B41FA5}">
                      <a16:colId xmlns:a16="http://schemas.microsoft.com/office/drawing/2014/main" val="1807871031"/>
                    </a:ext>
                  </a:extLst>
                </a:gridCol>
                <a:gridCol w="822960">
                  <a:extLst>
                    <a:ext uri="{9D8B030D-6E8A-4147-A177-3AD203B41FA5}">
                      <a16:colId xmlns:a16="http://schemas.microsoft.com/office/drawing/2014/main" val="1820678998"/>
                    </a:ext>
                  </a:extLst>
                </a:gridCol>
                <a:gridCol w="822960">
                  <a:extLst>
                    <a:ext uri="{9D8B030D-6E8A-4147-A177-3AD203B41FA5}">
                      <a16:colId xmlns:a16="http://schemas.microsoft.com/office/drawing/2014/main" val="1177813443"/>
                    </a:ext>
                  </a:extLst>
                </a:gridCol>
                <a:gridCol w="822960">
                  <a:extLst>
                    <a:ext uri="{9D8B030D-6E8A-4147-A177-3AD203B41FA5}">
                      <a16:colId xmlns:a16="http://schemas.microsoft.com/office/drawing/2014/main" val="1708297"/>
                    </a:ext>
                  </a:extLst>
                </a:gridCol>
                <a:gridCol w="822960">
                  <a:extLst>
                    <a:ext uri="{9D8B030D-6E8A-4147-A177-3AD203B41FA5}">
                      <a16:colId xmlns:a16="http://schemas.microsoft.com/office/drawing/2014/main" val="2658312067"/>
                    </a:ext>
                  </a:extLst>
                </a:gridCol>
                <a:gridCol w="822960">
                  <a:extLst>
                    <a:ext uri="{9D8B030D-6E8A-4147-A177-3AD203B41FA5}">
                      <a16:colId xmlns:a16="http://schemas.microsoft.com/office/drawing/2014/main" val="1600117817"/>
                    </a:ext>
                  </a:extLst>
                </a:gridCol>
                <a:gridCol w="822960">
                  <a:extLst>
                    <a:ext uri="{9D8B030D-6E8A-4147-A177-3AD203B41FA5}">
                      <a16:colId xmlns:a16="http://schemas.microsoft.com/office/drawing/2014/main" val="161973156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1790873722"/>
                  </a:ext>
                </a:extLst>
              </a:tr>
              <a:tr h="370840">
                <a:tc>
                  <a:txBody>
                    <a:bodyPr/>
                    <a:lstStyle/>
                    <a:p>
                      <a:r>
                        <a:rPr lang="en-US" sz="1000"/>
                        <a:t>trendset.muenchen</a:t>
                      </a:r>
                    </a:p>
                  </a:txBody>
                  <a:tcPr/>
                </a:tc>
                <a:tc>
                  <a:txBody>
                    <a:bodyPr/>
                    <a:lstStyle/>
                    <a:p>
                      <a:r>
                        <a:rPr lang="en-US" sz="1000"/>
                        <a:t>2714</a:t>
                      </a:r>
                    </a:p>
                  </a:txBody>
                  <a:tcPr/>
                </a:tc>
                <a:tc>
                  <a:txBody>
                    <a:bodyPr/>
                    <a:lstStyle/>
                    <a:p>
                      <a:r>
                        <a:rPr lang="en-US" sz="1000"/>
                        <a:t>-8</a:t>
                      </a:r>
                    </a:p>
                  </a:txBody>
                  <a:tcPr/>
                </a:tc>
                <a:tc>
                  <a:txBody>
                    <a:bodyPr/>
                    <a:lstStyle/>
                    <a:p>
                      <a:r>
                        <a:rPr lang="en-US" sz="1000"/>
                        <a:t>-0.3 %</a:t>
                      </a:r>
                    </a:p>
                  </a:txBody>
                  <a:tcPr/>
                </a:tc>
                <a:tc>
                  <a:txBody>
                    <a:bodyPr/>
                    <a:lstStyle/>
                    <a:p>
                      <a:r>
                        <a:rPr lang="en-US" sz="1000"/>
                        <a:t>-5</a:t>
                      </a:r>
                    </a:p>
                  </a:txBody>
                  <a:tcPr/>
                </a:tc>
                <a:tc>
                  <a:txBody>
                    <a:bodyPr/>
                    <a:lstStyle/>
                    <a:p>
                      <a:r>
                        <a:rPr lang="en-US" sz="1000"/>
                        <a:t>-0.2 %</a:t>
                      </a:r>
                    </a:p>
                  </a:txBody>
                  <a:tcPr/>
                </a:tc>
                <a:tc>
                  <a:txBody>
                    <a:bodyPr/>
                    <a:lstStyle/>
                    <a:p>
                      <a:r>
                        <a:rPr lang="en-US" sz="1000"/>
                        <a:t>-14</a:t>
                      </a:r>
                    </a:p>
                  </a:txBody>
                  <a:tcPr/>
                </a:tc>
                <a:tc>
                  <a:txBody>
                    <a:bodyPr/>
                    <a:lstStyle/>
                    <a:p>
                      <a:r>
                        <a:rPr lang="en-US" sz="1000"/>
                        <a:t>-0.5 %</a:t>
                      </a:r>
                    </a:p>
                  </a:txBody>
                  <a:tcPr/>
                </a:tc>
                <a:extLst>
                  <a:ext uri="{0D108BD9-81ED-4DB2-BD59-A6C34878D82A}">
                    <a16:rowId xmlns:a16="http://schemas.microsoft.com/office/drawing/2014/main" val="4279941762"/>
                  </a:ext>
                </a:extLst>
              </a:tr>
            </a:tbl>
          </a:graphicData>
        </a:graphic>
      </p:graphicFrame>
      <p:sp>
        <p:nvSpPr>
          <p:cNvPr id="4" name="Text Placeholder 3">
            <a:extLst>
              <a:ext uri="{FF2B5EF4-FFF2-40B4-BE49-F238E27FC236}">
                <a16:creationId xmlns:a16="http://schemas.microsoft.com/office/drawing/2014/main" id="{9013829B-729B-4F86-8E40-91786DF07C55}"/>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6098226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5C558-F4FA-4B25-B1BE-481F007BF7EB}"/>
              </a:ext>
            </a:extLst>
          </p:cNvPr>
          <p:cNvSpPr>
            <a:spLocks noGrp="1"/>
          </p:cNvSpPr>
          <p:nvPr>
            <p:ph type="title"/>
          </p:nvPr>
        </p:nvSpPr>
        <p:spPr/>
        <p:txBody>
          <a:bodyPr/>
          <a:lstStyle/>
          <a:p>
            <a:r>
              <a:rPr lang="en-US"/>
              <a:t>Instagram Posts Table | TrendSet - 1 of 15</a:t>
            </a:r>
          </a:p>
        </p:txBody>
      </p:sp>
      <p:graphicFrame>
        <p:nvGraphicFramePr>
          <p:cNvPr id="5" name="Table Placeholder 4">
            <a:extLst>
              <a:ext uri="{FF2B5EF4-FFF2-40B4-BE49-F238E27FC236}">
                <a16:creationId xmlns:a16="http://schemas.microsoft.com/office/drawing/2014/main" id="{B3257803-29F4-4DE9-A541-746089FB6E77}"/>
              </a:ext>
            </a:extLst>
          </p:cNvPr>
          <p:cNvGraphicFramePr>
            <a:graphicFrameLocks noGrp="1"/>
          </p:cNvGraphicFramePr>
          <p:nvPr>
            <p:ph type="tbl" sz="quarter" idx="13"/>
            <p:extLst>
              <p:ext uri="{D42A27DB-BD31-4B8C-83A1-F6EECF244321}">
                <p14:modId xmlns:p14="http://schemas.microsoft.com/office/powerpoint/2010/main" val="5242577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281141997"/>
                    </a:ext>
                  </a:extLst>
                </a:gridCol>
                <a:gridCol w="658368">
                  <a:extLst>
                    <a:ext uri="{9D8B030D-6E8A-4147-A177-3AD203B41FA5}">
                      <a16:colId xmlns:a16="http://schemas.microsoft.com/office/drawing/2014/main" val="1563008732"/>
                    </a:ext>
                  </a:extLst>
                </a:gridCol>
                <a:gridCol w="658368">
                  <a:extLst>
                    <a:ext uri="{9D8B030D-6E8A-4147-A177-3AD203B41FA5}">
                      <a16:colId xmlns:a16="http://schemas.microsoft.com/office/drawing/2014/main" val="3881201758"/>
                    </a:ext>
                  </a:extLst>
                </a:gridCol>
                <a:gridCol w="658368">
                  <a:extLst>
                    <a:ext uri="{9D8B030D-6E8A-4147-A177-3AD203B41FA5}">
                      <a16:colId xmlns:a16="http://schemas.microsoft.com/office/drawing/2014/main" val="1814655492"/>
                    </a:ext>
                  </a:extLst>
                </a:gridCol>
                <a:gridCol w="658368">
                  <a:extLst>
                    <a:ext uri="{9D8B030D-6E8A-4147-A177-3AD203B41FA5}">
                      <a16:colId xmlns:a16="http://schemas.microsoft.com/office/drawing/2014/main" val="1995850448"/>
                    </a:ext>
                  </a:extLst>
                </a:gridCol>
                <a:gridCol w="658368">
                  <a:extLst>
                    <a:ext uri="{9D8B030D-6E8A-4147-A177-3AD203B41FA5}">
                      <a16:colId xmlns:a16="http://schemas.microsoft.com/office/drawing/2014/main" val="699338358"/>
                    </a:ext>
                  </a:extLst>
                </a:gridCol>
                <a:gridCol w="658368">
                  <a:extLst>
                    <a:ext uri="{9D8B030D-6E8A-4147-A177-3AD203B41FA5}">
                      <a16:colId xmlns:a16="http://schemas.microsoft.com/office/drawing/2014/main" val="2136033196"/>
                    </a:ext>
                  </a:extLst>
                </a:gridCol>
                <a:gridCol w="658368">
                  <a:extLst>
                    <a:ext uri="{9D8B030D-6E8A-4147-A177-3AD203B41FA5}">
                      <a16:colId xmlns:a16="http://schemas.microsoft.com/office/drawing/2014/main" val="3317723417"/>
                    </a:ext>
                  </a:extLst>
                </a:gridCol>
                <a:gridCol w="658368">
                  <a:extLst>
                    <a:ext uri="{9D8B030D-6E8A-4147-A177-3AD203B41FA5}">
                      <a16:colId xmlns:a16="http://schemas.microsoft.com/office/drawing/2014/main" val="10903421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963166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- 2019-03-28 13:58:20 </a:t>
                      </a:r>
                      <a:r>
                        <a:rPr kumimoji="0" lang="en-US" sz="1000" b="0" i="0" u="none" strike="noStrike" kern="1200" cap="none" spc="0" normalizeH="0" baseline="0" noProof="0">
                          <a:ln>
                            <a:noFill/>
                          </a:ln>
                          <a:solidFill>
                            <a:prstClr val="black"/>
                          </a:solidFill>
                          <a:effectLst/>
                          <a:uLnTx/>
                          <a:uFillTx/>
                          <a:latin typeface="+mn-lt"/>
                          <a:ea typeface="+mn-ea"/>
                          <a:cs typeface="+mn-cs"/>
                        </a:rPr>
                        <a:t>
 Central Motif of the TrendSet Summer 2019! 🥳
It’s time to wake up this account after its winter holidays! 😌 The TrendSet Summer 2019 will start sooner than it feels to us right now. 🙈 And first we want to inspire you with the upcoming trend colors, put together in our central motif. 💙 Who can see the bird in there? 🐦
#trendsetmünchen #centralmotif #trendcolors #newseason #letsstartagain #tradefair #upcoming #trends #interiordesign #trendscout #trendinteriors #hiddenbird #whocanseeit #bird #contemporaryart #newcomer #countryandstyle #trendsetfinearts #designtrends #interiors #inspiration #lifestyle #trendsetsummer2019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743</a:t>
                      </a:r>
                    </a:p>
                  </a:txBody>
                  <a:tcPr/>
                </a:tc>
                <a:extLst>
                  <a:ext uri="{0D108BD9-81ED-4DB2-BD59-A6C34878D82A}">
                    <a16:rowId xmlns:a16="http://schemas.microsoft.com/office/drawing/2014/main" val="1369269688"/>
                  </a:ext>
                </a:extLst>
              </a:tr>
            </a:tbl>
          </a:graphicData>
        </a:graphic>
      </p:graphicFrame>
      <p:sp>
        <p:nvSpPr>
          <p:cNvPr id="4" name="Text Placeholder 3">
            <a:extLst>
              <a:ext uri="{FF2B5EF4-FFF2-40B4-BE49-F238E27FC236}">
                <a16:creationId xmlns:a16="http://schemas.microsoft.com/office/drawing/2014/main" id="{D691BD92-3C81-40F8-AEB7-47F81D0E4578}"/>
              </a:ext>
            </a:extLst>
          </p:cNvPr>
          <p:cNvSpPr>
            <a:spLocks noGrp="1"/>
          </p:cNvSpPr>
          <p:nvPr>
            <p:ph type="body" sz="quarter" idx="14"/>
          </p:nvPr>
        </p:nvSpPr>
        <p:spPr/>
        <p:txBody>
          <a:bodyPr/>
          <a:lstStyle/>
          <a:p>
            <a:r>
              <a:rPr lang="en-US"/>
              <a:t>01/01/2019 - 03/31/2019</a:t>
            </a:r>
          </a:p>
        </p:txBody>
      </p:sp>
    </p:spTree>
    <p:extLst>
      <p:ext uri="{BB962C8B-B14F-4D97-AF65-F5344CB8AC3E}">
        <p14:creationId xmlns:p14="http://schemas.microsoft.com/office/powerpoint/2010/main" val="34670769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55CDC4-8493-4D01-86EC-3B11ABC8F6AB}"/>
              </a:ext>
            </a:extLst>
          </p:cNvPr>
          <p:cNvSpPr>
            <a:spLocks noGrp="1"/>
          </p:cNvSpPr>
          <p:nvPr>
            <p:ph type="title"/>
          </p:nvPr>
        </p:nvSpPr>
        <p:spPr/>
        <p:txBody>
          <a:bodyPr/>
          <a:lstStyle/>
          <a:p>
            <a:r>
              <a:rPr lang="en-US"/>
              <a:t>Instagram Posts Table | TrendSet - 2 of 15</a:t>
            </a:r>
          </a:p>
        </p:txBody>
      </p:sp>
      <p:graphicFrame>
        <p:nvGraphicFramePr>
          <p:cNvPr id="5" name="Table Placeholder 4">
            <a:extLst>
              <a:ext uri="{FF2B5EF4-FFF2-40B4-BE49-F238E27FC236}">
                <a16:creationId xmlns:a16="http://schemas.microsoft.com/office/drawing/2014/main" id="{1DFCBA39-726A-4779-A2F3-0937FA95BEA9}"/>
              </a:ext>
            </a:extLst>
          </p:cNvPr>
          <p:cNvGraphicFramePr>
            <a:graphicFrameLocks noGrp="1"/>
          </p:cNvGraphicFramePr>
          <p:nvPr>
            <p:ph type="tbl" sz="quarter" idx="13"/>
            <p:extLst>
              <p:ext uri="{D42A27DB-BD31-4B8C-83A1-F6EECF244321}">
                <p14:modId xmlns:p14="http://schemas.microsoft.com/office/powerpoint/2010/main" val="35472176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731908069"/>
                    </a:ext>
                  </a:extLst>
                </a:gridCol>
                <a:gridCol w="658368">
                  <a:extLst>
                    <a:ext uri="{9D8B030D-6E8A-4147-A177-3AD203B41FA5}">
                      <a16:colId xmlns:a16="http://schemas.microsoft.com/office/drawing/2014/main" val="2615525246"/>
                    </a:ext>
                  </a:extLst>
                </a:gridCol>
                <a:gridCol w="658368">
                  <a:extLst>
                    <a:ext uri="{9D8B030D-6E8A-4147-A177-3AD203B41FA5}">
                      <a16:colId xmlns:a16="http://schemas.microsoft.com/office/drawing/2014/main" val="1218114099"/>
                    </a:ext>
                  </a:extLst>
                </a:gridCol>
                <a:gridCol w="658368">
                  <a:extLst>
                    <a:ext uri="{9D8B030D-6E8A-4147-A177-3AD203B41FA5}">
                      <a16:colId xmlns:a16="http://schemas.microsoft.com/office/drawing/2014/main" val="2588463065"/>
                    </a:ext>
                  </a:extLst>
                </a:gridCol>
                <a:gridCol w="658368">
                  <a:extLst>
                    <a:ext uri="{9D8B030D-6E8A-4147-A177-3AD203B41FA5}">
                      <a16:colId xmlns:a16="http://schemas.microsoft.com/office/drawing/2014/main" val="800364981"/>
                    </a:ext>
                  </a:extLst>
                </a:gridCol>
                <a:gridCol w="658368">
                  <a:extLst>
                    <a:ext uri="{9D8B030D-6E8A-4147-A177-3AD203B41FA5}">
                      <a16:colId xmlns:a16="http://schemas.microsoft.com/office/drawing/2014/main" val="1738736569"/>
                    </a:ext>
                  </a:extLst>
                </a:gridCol>
                <a:gridCol w="658368">
                  <a:extLst>
                    <a:ext uri="{9D8B030D-6E8A-4147-A177-3AD203B41FA5}">
                      <a16:colId xmlns:a16="http://schemas.microsoft.com/office/drawing/2014/main" val="342367545"/>
                    </a:ext>
                  </a:extLst>
                </a:gridCol>
                <a:gridCol w="658368">
                  <a:extLst>
                    <a:ext uri="{9D8B030D-6E8A-4147-A177-3AD203B41FA5}">
                      <a16:colId xmlns:a16="http://schemas.microsoft.com/office/drawing/2014/main" val="2094372683"/>
                    </a:ext>
                  </a:extLst>
                </a:gridCol>
                <a:gridCol w="658368">
                  <a:extLst>
                    <a:ext uri="{9D8B030D-6E8A-4147-A177-3AD203B41FA5}">
                      <a16:colId xmlns:a16="http://schemas.microsoft.com/office/drawing/2014/main" val="33855525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0201907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- 2019-02-11 15:20:00 </a:t>
                      </a:r>
                      <a:r>
                        <a:rPr kumimoji="0" lang="en-US" sz="1000" b="0" i="0" u="none" strike="noStrike" kern="1200" cap="none" spc="0" normalizeH="0" baseline="0" noProof="0">
                          <a:ln>
                            <a:noFill/>
                          </a:ln>
                          <a:solidFill>
                            <a:prstClr val="black"/>
                          </a:solidFill>
                          <a:effectLst/>
                          <a:uLnTx/>
                          <a:uFillTx/>
                          <a:latin typeface="+mn-lt"/>
                          <a:ea typeface="+mn-ea"/>
                          <a:cs typeface="+mn-cs"/>
                        </a:rPr>
                        <a:t>
 Exhibitors: Attention❗️In 5 days, on Friday, 15 February 2019, the registration period for the TrendSet Summer 2019 ends! 💙 This year the trade fair is going to take place as usual at the exhibition grounds of @messe_muenchen from 06 to 08 July 2019. So don't waste any time and register now via our homepage: Download the registration form, fill it in and email it to TrendSet. As easy as that! 😊
#trendsetmuenchen #trendsetsummer2019 #trendinteriors #trends #interiortrends #interiordesign #jewellerytrends #kitchentrends #interiors #inspiration #lifestyle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1038</a:t>
                      </a:r>
                    </a:p>
                  </a:txBody>
                  <a:tcPr/>
                </a:tc>
                <a:extLst>
                  <a:ext uri="{0D108BD9-81ED-4DB2-BD59-A6C34878D82A}">
                    <a16:rowId xmlns:a16="http://schemas.microsoft.com/office/drawing/2014/main" val="2570073001"/>
                  </a:ext>
                </a:extLst>
              </a:tr>
            </a:tbl>
          </a:graphicData>
        </a:graphic>
      </p:graphicFrame>
      <p:sp>
        <p:nvSpPr>
          <p:cNvPr id="4" name="Text Placeholder 3">
            <a:extLst>
              <a:ext uri="{FF2B5EF4-FFF2-40B4-BE49-F238E27FC236}">
                <a16:creationId xmlns:a16="http://schemas.microsoft.com/office/drawing/2014/main" id="{C5D76C2F-00D4-4446-A2EB-D1AD07B29547}"/>
              </a:ext>
            </a:extLst>
          </p:cNvPr>
          <p:cNvSpPr>
            <a:spLocks noGrp="1"/>
          </p:cNvSpPr>
          <p:nvPr>
            <p:ph type="body" sz="quarter" idx="14"/>
          </p:nvPr>
        </p:nvSpPr>
        <p:spPr/>
        <p:txBody>
          <a:bodyPr/>
          <a:lstStyle/>
          <a:p>
            <a:r>
              <a:rPr lang="en-US"/>
              <a:t>01/01/2019 - 03/31/2019</a:t>
            </a:r>
          </a:p>
        </p:txBody>
      </p:sp>
    </p:spTree>
    <p:extLst>
      <p:ext uri="{BB962C8B-B14F-4D97-AF65-F5344CB8AC3E}">
        <p14:creationId xmlns:p14="http://schemas.microsoft.com/office/powerpoint/2010/main" val="33543668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DFBD0-4E5B-4BEB-B696-FD2965452FE6}"/>
              </a:ext>
            </a:extLst>
          </p:cNvPr>
          <p:cNvSpPr>
            <a:spLocks noGrp="1"/>
          </p:cNvSpPr>
          <p:nvPr>
            <p:ph type="title"/>
          </p:nvPr>
        </p:nvSpPr>
        <p:spPr/>
        <p:txBody>
          <a:bodyPr/>
          <a:lstStyle/>
          <a:p>
            <a:r>
              <a:rPr lang="en-US"/>
              <a:t>Instagram Posts Table | TrendSet - 3 of 15</a:t>
            </a:r>
          </a:p>
        </p:txBody>
      </p:sp>
      <p:graphicFrame>
        <p:nvGraphicFramePr>
          <p:cNvPr id="5" name="Table Placeholder 4">
            <a:extLst>
              <a:ext uri="{FF2B5EF4-FFF2-40B4-BE49-F238E27FC236}">
                <a16:creationId xmlns:a16="http://schemas.microsoft.com/office/drawing/2014/main" id="{D8E7F674-B629-44F8-ACF5-3AB6B439C8AC}"/>
              </a:ext>
            </a:extLst>
          </p:cNvPr>
          <p:cNvGraphicFramePr>
            <a:graphicFrameLocks noGrp="1"/>
          </p:cNvGraphicFramePr>
          <p:nvPr>
            <p:ph type="tbl" sz="quarter" idx="13"/>
            <p:extLst>
              <p:ext uri="{D42A27DB-BD31-4B8C-83A1-F6EECF244321}">
                <p14:modId xmlns:p14="http://schemas.microsoft.com/office/powerpoint/2010/main" val="37793634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385324966"/>
                    </a:ext>
                  </a:extLst>
                </a:gridCol>
                <a:gridCol w="658368">
                  <a:extLst>
                    <a:ext uri="{9D8B030D-6E8A-4147-A177-3AD203B41FA5}">
                      <a16:colId xmlns:a16="http://schemas.microsoft.com/office/drawing/2014/main" val="415832853"/>
                    </a:ext>
                  </a:extLst>
                </a:gridCol>
                <a:gridCol w="658368">
                  <a:extLst>
                    <a:ext uri="{9D8B030D-6E8A-4147-A177-3AD203B41FA5}">
                      <a16:colId xmlns:a16="http://schemas.microsoft.com/office/drawing/2014/main" val="2192833196"/>
                    </a:ext>
                  </a:extLst>
                </a:gridCol>
                <a:gridCol w="658368">
                  <a:extLst>
                    <a:ext uri="{9D8B030D-6E8A-4147-A177-3AD203B41FA5}">
                      <a16:colId xmlns:a16="http://schemas.microsoft.com/office/drawing/2014/main" val="3049174547"/>
                    </a:ext>
                  </a:extLst>
                </a:gridCol>
                <a:gridCol w="658368">
                  <a:extLst>
                    <a:ext uri="{9D8B030D-6E8A-4147-A177-3AD203B41FA5}">
                      <a16:colId xmlns:a16="http://schemas.microsoft.com/office/drawing/2014/main" val="2657492869"/>
                    </a:ext>
                  </a:extLst>
                </a:gridCol>
                <a:gridCol w="658368">
                  <a:extLst>
                    <a:ext uri="{9D8B030D-6E8A-4147-A177-3AD203B41FA5}">
                      <a16:colId xmlns:a16="http://schemas.microsoft.com/office/drawing/2014/main" val="2714629405"/>
                    </a:ext>
                  </a:extLst>
                </a:gridCol>
                <a:gridCol w="658368">
                  <a:extLst>
                    <a:ext uri="{9D8B030D-6E8A-4147-A177-3AD203B41FA5}">
                      <a16:colId xmlns:a16="http://schemas.microsoft.com/office/drawing/2014/main" val="3271448121"/>
                    </a:ext>
                  </a:extLst>
                </a:gridCol>
                <a:gridCol w="658368">
                  <a:extLst>
                    <a:ext uri="{9D8B030D-6E8A-4147-A177-3AD203B41FA5}">
                      <a16:colId xmlns:a16="http://schemas.microsoft.com/office/drawing/2014/main" val="3699971273"/>
                    </a:ext>
                  </a:extLst>
                </a:gridCol>
                <a:gridCol w="658368">
                  <a:extLst>
                    <a:ext uri="{9D8B030D-6E8A-4147-A177-3AD203B41FA5}">
                      <a16:colId xmlns:a16="http://schemas.microsoft.com/office/drawing/2014/main" val="21275550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174421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- 2019-02-07 09:39:27 </a:t>
                      </a:r>
                      <a:r>
                        <a:rPr kumimoji="0" lang="en-US" sz="1000" b="0" i="0" u="none" strike="noStrike" kern="1200" cap="none" spc="0" normalizeH="0" baseline="0" noProof="0">
                          <a:ln>
                            <a:noFill/>
                          </a:ln>
                          <a:solidFill>
                            <a:prstClr val="black"/>
                          </a:solidFill>
                          <a:effectLst/>
                          <a:uLnTx/>
                          <a:uFillTx/>
                          <a:latin typeface="+mn-lt"/>
                          <a:ea typeface="+mn-ea"/>
                          <a:cs typeface="+mn-cs"/>
                        </a:rPr>
                        <a:t>
 The videos of the TrendSet Winter 2019 are now online on YouTube. The TrendSet‘s account is called ”TrendSetTV“. 💙 We put all news, produkts, trends, easter trends and the TrendSet flair of the 14 Interiors &amp; Lifestyle Areas and the 4 Topic Areas together for you. 😊 Plus some preview products of the A/W 2019.20 trends. 🎉
#trendsetmünchen #videos #videosonline #interiors #trendinteriors #interiordesign #preview #eastertrend #inspiration #lifestyle #trendsetwinter2019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690</a:t>
                      </a:r>
                    </a:p>
                  </a:txBody>
                  <a:tcPr/>
                </a:tc>
                <a:extLst>
                  <a:ext uri="{0D108BD9-81ED-4DB2-BD59-A6C34878D82A}">
                    <a16:rowId xmlns:a16="http://schemas.microsoft.com/office/drawing/2014/main" val="3315571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- 2019-01-24 11:21:58 </a:t>
                      </a:r>
                      <a:r>
                        <a:rPr kumimoji="0" lang="en-US" sz="1000" b="0" i="0" u="none" strike="noStrike" kern="1200" cap="none" spc="0" normalizeH="0" baseline="0" noProof="0">
                          <a:ln>
                            <a:noFill/>
                          </a:ln>
                          <a:solidFill>
                            <a:prstClr val="black"/>
                          </a:solidFill>
                          <a:effectLst/>
                          <a:uLnTx/>
                          <a:uFillTx/>
                          <a:latin typeface="+mn-lt"/>
                          <a:ea typeface="+mn-ea"/>
                          <a:cs typeface="+mn-cs"/>
                        </a:rPr>
                        <a:t>
 Who would like to get so many presents? 🎁 The great paper in the style of GENTLE TOUCH, in which these are wrapped, is from @dpdanmark_aps (C3, F17). 💙
#trendset #presents #gentletouch #colorful #colors #paper #paperlover #papery #decoration #trendinteriors #interiors #inspiration #lifestyle #trendsetwinter2019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730</a:t>
                      </a:r>
                    </a:p>
                  </a:txBody>
                  <a:tcPr/>
                </a:tc>
                <a:extLst>
                  <a:ext uri="{0D108BD9-81ED-4DB2-BD59-A6C34878D82A}">
                    <a16:rowId xmlns:a16="http://schemas.microsoft.com/office/drawing/2014/main" val="1398481993"/>
                  </a:ext>
                </a:extLst>
              </a:tr>
            </a:tbl>
          </a:graphicData>
        </a:graphic>
      </p:graphicFrame>
      <p:sp>
        <p:nvSpPr>
          <p:cNvPr id="4" name="Text Placeholder 3">
            <a:extLst>
              <a:ext uri="{FF2B5EF4-FFF2-40B4-BE49-F238E27FC236}">
                <a16:creationId xmlns:a16="http://schemas.microsoft.com/office/drawing/2014/main" id="{B65FE422-6FD1-45AF-952F-BB91932785B7}"/>
              </a:ext>
            </a:extLst>
          </p:cNvPr>
          <p:cNvSpPr>
            <a:spLocks noGrp="1"/>
          </p:cNvSpPr>
          <p:nvPr>
            <p:ph type="body" sz="quarter" idx="14"/>
          </p:nvPr>
        </p:nvSpPr>
        <p:spPr/>
        <p:txBody>
          <a:bodyPr/>
          <a:lstStyle/>
          <a:p>
            <a:r>
              <a:rPr lang="en-US"/>
              <a:t>01/01/2019 - 03/31/2019</a:t>
            </a:r>
          </a:p>
        </p:txBody>
      </p:sp>
    </p:spTree>
    <p:extLst>
      <p:ext uri="{BB962C8B-B14F-4D97-AF65-F5344CB8AC3E}">
        <p14:creationId xmlns:p14="http://schemas.microsoft.com/office/powerpoint/2010/main" val="20881646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43CE53-F667-4FCF-81C6-DEE98C4E1388}"/>
              </a:ext>
            </a:extLst>
          </p:cNvPr>
          <p:cNvSpPr>
            <a:spLocks noGrp="1"/>
          </p:cNvSpPr>
          <p:nvPr>
            <p:ph type="title"/>
          </p:nvPr>
        </p:nvSpPr>
        <p:spPr/>
        <p:txBody>
          <a:bodyPr/>
          <a:lstStyle/>
          <a:p>
            <a:r>
              <a:rPr lang="en-US"/>
              <a:t>Instagram Posts Table | TrendSet - 4 of 15</a:t>
            </a:r>
          </a:p>
        </p:txBody>
      </p:sp>
      <p:graphicFrame>
        <p:nvGraphicFramePr>
          <p:cNvPr id="5" name="Table Placeholder 4">
            <a:extLst>
              <a:ext uri="{FF2B5EF4-FFF2-40B4-BE49-F238E27FC236}">
                <a16:creationId xmlns:a16="http://schemas.microsoft.com/office/drawing/2014/main" id="{1623D723-9DB3-427E-B7A5-E7A2D1507F5C}"/>
              </a:ext>
            </a:extLst>
          </p:cNvPr>
          <p:cNvGraphicFramePr>
            <a:graphicFrameLocks noGrp="1"/>
          </p:cNvGraphicFramePr>
          <p:nvPr>
            <p:ph type="tbl" sz="quarter" idx="13"/>
            <p:extLst>
              <p:ext uri="{D42A27DB-BD31-4B8C-83A1-F6EECF244321}">
                <p14:modId xmlns:p14="http://schemas.microsoft.com/office/powerpoint/2010/main" val="11651114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973884979"/>
                    </a:ext>
                  </a:extLst>
                </a:gridCol>
                <a:gridCol w="658368">
                  <a:extLst>
                    <a:ext uri="{9D8B030D-6E8A-4147-A177-3AD203B41FA5}">
                      <a16:colId xmlns:a16="http://schemas.microsoft.com/office/drawing/2014/main" val="2893698987"/>
                    </a:ext>
                  </a:extLst>
                </a:gridCol>
                <a:gridCol w="658368">
                  <a:extLst>
                    <a:ext uri="{9D8B030D-6E8A-4147-A177-3AD203B41FA5}">
                      <a16:colId xmlns:a16="http://schemas.microsoft.com/office/drawing/2014/main" val="3586202468"/>
                    </a:ext>
                  </a:extLst>
                </a:gridCol>
                <a:gridCol w="658368">
                  <a:extLst>
                    <a:ext uri="{9D8B030D-6E8A-4147-A177-3AD203B41FA5}">
                      <a16:colId xmlns:a16="http://schemas.microsoft.com/office/drawing/2014/main" val="3648350806"/>
                    </a:ext>
                  </a:extLst>
                </a:gridCol>
                <a:gridCol w="658368">
                  <a:extLst>
                    <a:ext uri="{9D8B030D-6E8A-4147-A177-3AD203B41FA5}">
                      <a16:colId xmlns:a16="http://schemas.microsoft.com/office/drawing/2014/main" val="2388301438"/>
                    </a:ext>
                  </a:extLst>
                </a:gridCol>
                <a:gridCol w="658368">
                  <a:extLst>
                    <a:ext uri="{9D8B030D-6E8A-4147-A177-3AD203B41FA5}">
                      <a16:colId xmlns:a16="http://schemas.microsoft.com/office/drawing/2014/main" val="3492980901"/>
                    </a:ext>
                  </a:extLst>
                </a:gridCol>
                <a:gridCol w="658368">
                  <a:extLst>
                    <a:ext uri="{9D8B030D-6E8A-4147-A177-3AD203B41FA5}">
                      <a16:colId xmlns:a16="http://schemas.microsoft.com/office/drawing/2014/main" val="1480823436"/>
                    </a:ext>
                  </a:extLst>
                </a:gridCol>
                <a:gridCol w="658368">
                  <a:extLst>
                    <a:ext uri="{9D8B030D-6E8A-4147-A177-3AD203B41FA5}">
                      <a16:colId xmlns:a16="http://schemas.microsoft.com/office/drawing/2014/main" val="1952925570"/>
                    </a:ext>
                  </a:extLst>
                </a:gridCol>
                <a:gridCol w="658368">
                  <a:extLst>
                    <a:ext uri="{9D8B030D-6E8A-4147-A177-3AD203B41FA5}">
                      <a16:colId xmlns:a16="http://schemas.microsoft.com/office/drawing/2014/main" val="38574034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219423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- 2019-01-21 08:54:46 </a:t>
                      </a:r>
                      <a:r>
                        <a:rPr kumimoji="0" lang="en-US" sz="1000" b="0" i="0" u="none" strike="noStrike" kern="1200" cap="none" spc="0" normalizeH="0" baseline="0" noProof="0">
                          <a:ln>
                            <a:noFill/>
                          </a:ln>
                          <a:solidFill>
                            <a:prstClr val="black"/>
                          </a:solidFill>
                          <a:effectLst/>
                          <a:uLnTx/>
                          <a:uFillTx/>
                          <a:latin typeface="+mn-lt"/>
                          <a:ea typeface="+mn-ea"/>
                          <a:cs typeface="+mn-cs"/>
                        </a:rPr>
                        <a:t>
 While walking over the TrendSet Winter 2019 one could easily see that our TrendMotif RURAL DREAM could be found a lot around the topics Kitchen &amp; Tabletop. 🍽🥣🍶 In this carousel you can see some great examples of RURAL DREAM styled tableware. 😊 The first photo was taken at @brostecph (B4, B21), the second one at @homerepublicgermany (B4, E47), the third at @villeroyboch‘s booth (B1, C49). 💙
#trendsetmünchen #ruraldream #kitchen #tabletop #tableware #tabledecor #plates #cups #cuplove #interiordesign #trendinteriors #interiors #inspiration #lifestyle #trendsetwinter2019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a:t>
                      </a:r>
                    </a:p>
                  </a:txBody>
                  <a:tcPr/>
                </a:tc>
                <a:extLst>
                  <a:ext uri="{0D108BD9-81ED-4DB2-BD59-A6C34878D82A}">
                    <a16:rowId xmlns:a16="http://schemas.microsoft.com/office/drawing/2014/main" val="2558599428"/>
                  </a:ext>
                </a:extLst>
              </a:tr>
            </a:tbl>
          </a:graphicData>
        </a:graphic>
      </p:graphicFrame>
      <p:sp>
        <p:nvSpPr>
          <p:cNvPr id="4" name="Text Placeholder 3">
            <a:extLst>
              <a:ext uri="{FF2B5EF4-FFF2-40B4-BE49-F238E27FC236}">
                <a16:creationId xmlns:a16="http://schemas.microsoft.com/office/drawing/2014/main" id="{2A98F3A7-DE1B-4CA3-837D-C49D10E1FD9C}"/>
              </a:ext>
            </a:extLst>
          </p:cNvPr>
          <p:cNvSpPr>
            <a:spLocks noGrp="1"/>
          </p:cNvSpPr>
          <p:nvPr>
            <p:ph type="body" sz="quarter" idx="14"/>
          </p:nvPr>
        </p:nvSpPr>
        <p:spPr/>
        <p:txBody>
          <a:bodyPr/>
          <a:lstStyle/>
          <a:p>
            <a:r>
              <a:rPr lang="en-US"/>
              <a:t>01/01/2019 - 03/31/2019</a:t>
            </a:r>
          </a:p>
        </p:txBody>
      </p:sp>
    </p:spTree>
    <p:extLst>
      <p:ext uri="{BB962C8B-B14F-4D97-AF65-F5344CB8AC3E}">
        <p14:creationId xmlns:p14="http://schemas.microsoft.com/office/powerpoint/2010/main" val="16788128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F47EF-6EA4-4D13-896C-00CE43874D3D}"/>
              </a:ext>
            </a:extLst>
          </p:cNvPr>
          <p:cNvSpPr>
            <a:spLocks noGrp="1"/>
          </p:cNvSpPr>
          <p:nvPr>
            <p:ph type="title"/>
          </p:nvPr>
        </p:nvSpPr>
        <p:spPr/>
        <p:txBody>
          <a:bodyPr/>
          <a:lstStyle/>
          <a:p>
            <a:r>
              <a:rPr lang="en-US"/>
              <a:t>Instagram Posts Table | TrendSet - 5 of 15</a:t>
            </a:r>
          </a:p>
        </p:txBody>
      </p:sp>
      <p:graphicFrame>
        <p:nvGraphicFramePr>
          <p:cNvPr id="5" name="Table Placeholder 4">
            <a:extLst>
              <a:ext uri="{FF2B5EF4-FFF2-40B4-BE49-F238E27FC236}">
                <a16:creationId xmlns:a16="http://schemas.microsoft.com/office/drawing/2014/main" id="{14C7D0D8-179C-4034-86AA-08D2A07D034A}"/>
              </a:ext>
            </a:extLst>
          </p:cNvPr>
          <p:cNvGraphicFramePr>
            <a:graphicFrameLocks noGrp="1"/>
          </p:cNvGraphicFramePr>
          <p:nvPr>
            <p:ph type="tbl" sz="quarter" idx="13"/>
            <p:extLst>
              <p:ext uri="{D42A27DB-BD31-4B8C-83A1-F6EECF244321}">
                <p14:modId xmlns:p14="http://schemas.microsoft.com/office/powerpoint/2010/main" val="10197787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645611145"/>
                    </a:ext>
                  </a:extLst>
                </a:gridCol>
                <a:gridCol w="658368">
                  <a:extLst>
                    <a:ext uri="{9D8B030D-6E8A-4147-A177-3AD203B41FA5}">
                      <a16:colId xmlns:a16="http://schemas.microsoft.com/office/drawing/2014/main" val="1784825643"/>
                    </a:ext>
                  </a:extLst>
                </a:gridCol>
                <a:gridCol w="658368">
                  <a:extLst>
                    <a:ext uri="{9D8B030D-6E8A-4147-A177-3AD203B41FA5}">
                      <a16:colId xmlns:a16="http://schemas.microsoft.com/office/drawing/2014/main" val="3689930020"/>
                    </a:ext>
                  </a:extLst>
                </a:gridCol>
                <a:gridCol w="658368">
                  <a:extLst>
                    <a:ext uri="{9D8B030D-6E8A-4147-A177-3AD203B41FA5}">
                      <a16:colId xmlns:a16="http://schemas.microsoft.com/office/drawing/2014/main" val="1848882115"/>
                    </a:ext>
                  </a:extLst>
                </a:gridCol>
                <a:gridCol w="658368">
                  <a:extLst>
                    <a:ext uri="{9D8B030D-6E8A-4147-A177-3AD203B41FA5}">
                      <a16:colId xmlns:a16="http://schemas.microsoft.com/office/drawing/2014/main" val="2239682579"/>
                    </a:ext>
                  </a:extLst>
                </a:gridCol>
                <a:gridCol w="658368">
                  <a:extLst>
                    <a:ext uri="{9D8B030D-6E8A-4147-A177-3AD203B41FA5}">
                      <a16:colId xmlns:a16="http://schemas.microsoft.com/office/drawing/2014/main" val="3235539310"/>
                    </a:ext>
                  </a:extLst>
                </a:gridCol>
                <a:gridCol w="658368">
                  <a:extLst>
                    <a:ext uri="{9D8B030D-6E8A-4147-A177-3AD203B41FA5}">
                      <a16:colId xmlns:a16="http://schemas.microsoft.com/office/drawing/2014/main" val="2154816404"/>
                    </a:ext>
                  </a:extLst>
                </a:gridCol>
                <a:gridCol w="658368">
                  <a:extLst>
                    <a:ext uri="{9D8B030D-6E8A-4147-A177-3AD203B41FA5}">
                      <a16:colId xmlns:a16="http://schemas.microsoft.com/office/drawing/2014/main" val="1761745663"/>
                    </a:ext>
                  </a:extLst>
                </a:gridCol>
                <a:gridCol w="658368">
                  <a:extLst>
                    <a:ext uri="{9D8B030D-6E8A-4147-A177-3AD203B41FA5}">
                      <a16:colId xmlns:a16="http://schemas.microsoft.com/office/drawing/2014/main" val="2110276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7902064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- 2019-01-16 09:04:14 </a:t>
                      </a:r>
                      <a:r>
                        <a:rPr kumimoji="0" lang="en-US" sz="1000" b="0" i="0" u="none" strike="noStrike" kern="1200" cap="none" spc="0" normalizeH="0" baseline="0" noProof="0">
                          <a:ln>
                            <a:noFill/>
                          </a:ln>
                          <a:solidFill>
                            <a:prstClr val="black"/>
                          </a:solidFill>
                          <a:effectLst/>
                          <a:uLnTx/>
                          <a:uFillTx/>
                          <a:latin typeface="+mn-lt"/>
                          <a:ea typeface="+mn-ea"/>
                          <a:cs typeface="+mn-cs"/>
                        </a:rPr>
                        <a:t>
 Not only the upcoming easter decoration is pretty much inspired by our Trend Motif RURAL DREAM, but also the gifts you can present children at easter like this puzzle and these cards from @vissevasse (B4, F15). 🌸 
#trendsetmünchen #ruraldream #easterpresent #puzzle #cards #presentideas #gifts #fun #rose #militarygreen #playtime #havingfuntogether #trendinteriors #interiors #imspiration #lifestyle #trendsetwinter2019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953</a:t>
                      </a:r>
                    </a:p>
                  </a:txBody>
                  <a:tcPr/>
                </a:tc>
                <a:extLst>
                  <a:ext uri="{0D108BD9-81ED-4DB2-BD59-A6C34878D82A}">
                    <a16:rowId xmlns:a16="http://schemas.microsoft.com/office/drawing/2014/main" val="1492541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- 2019-01-14 09:51:30 </a:t>
                      </a:r>
                      <a:r>
                        <a:rPr kumimoji="0" lang="en-US" sz="1000" b="0" i="0" u="none" strike="noStrike" kern="1200" cap="none" spc="0" normalizeH="0" baseline="0" noProof="0">
                          <a:ln>
                            <a:noFill/>
                          </a:ln>
                          <a:solidFill>
                            <a:prstClr val="black"/>
                          </a:solidFill>
                          <a:effectLst/>
                          <a:uLnTx/>
                          <a:uFillTx/>
                          <a:latin typeface="+mn-lt"/>
                          <a:ea typeface="+mn-ea"/>
                          <a:cs typeface="+mn-cs"/>
                        </a:rPr>
                        <a:t>
 #sustainability at TrendSet Winter 2019 🌱🌾🌞 1st photo: backpacks made out of cork and felt by UIStO (B1, F31-26). 2nd photo: "hotels" for bees out of paperboard by Wunderle (B1, F41-06). 🐝
#goodfortheworld #cork #backpack #backpackfashion #bees #beehotel #bienenhotel #sustainable #sustainablefashion #trendinteriors #interiors #inspiration #lifestyle #trendsetwinter2019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650</a:t>
                      </a:r>
                    </a:p>
                  </a:txBody>
                  <a:tcPr/>
                </a:tc>
                <a:extLst>
                  <a:ext uri="{0D108BD9-81ED-4DB2-BD59-A6C34878D82A}">
                    <a16:rowId xmlns:a16="http://schemas.microsoft.com/office/drawing/2014/main" val="4005683455"/>
                  </a:ext>
                </a:extLst>
              </a:tr>
            </a:tbl>
          </a:graphicData>
        </a:graphic>
      </p:graphicFrame>
      <p:sp>
        <p:nvSpPr>
          <p:cNvPr id="4" name="Text Placeholder 3">
            <a:extLst>
              <a:ext uri="{FF2B5EF4-FFF2-40B4-BE49-F238E27FC236}">
                <a16:creationId xmlns:a16="http://schemas.microsoft.com/office/drawing/2014/main" id="{49D12A5C-7238-417F-9121-9D8CF0B08906}"/>
              </a:ext>
            </a:extLst>
          </p:cNvPr>
          <p:cNvSpPr>
            <a:spLocks noGrp="1"/>
          </p:cNvSpPr>
          <p:nvPr>
            <p:ph type="body" sz="quarter" idx="14"/>
          </p:nvPr>
        </p:nvSpPr>
        <p:spPr/>
        <p:txBody>
          <a:bodyPr/>
          <a:lstStyle/>
          <a:p>
            <a:r>
              <a:rPr lang="en-US"/>
              <a:t>01/01/2019 - 03/31/2019</a:t>
            </a:r>
          </a:p>
        </p:txBody>
      </p:sp>
    </p:spTree>
    <p:extLst>
      <p:ext uri="{BB962C8B-B14F-4D97-AF65-F5344CB8AC3E}">
        <p14:creationId xmlns:p14="http://schemas.microsoft.com/office/powerpoint/2010/main" val="7209370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D6E966-EDF3-4E5D-BD66-468A3A02470A}"/>
              </a:ext>
            </a:extLst>
          </p:cNvPr>
          <p:cNvSpPr>
            <a:spLocks noGrp="1"/>
          </p:cNvSpPr>
          <p:nvPr>
            <p:ph type="title"/>
          </p:nvPr>
        </p:nvSpPr>
        <p:spPr/>
        <p:txBody>
          <a:bodyPr/>
          <a:lstStyle/>
          <a:p>
            <a:r>
              <a:rPr lang="en-US"/>
              <a:t>Instagram Posts Table | TrendSet - 6 of 15</a:t>
            </a:r>
          </a:p>
        </p:txBody>
      </p:sp>
      <p:graphicFrame>
        <p:nvGraphicFramePr>
          <p:cNvPr id="5" name="Table Placeholder 4">
            <a:extLst>
              <a:ext uri="{FF2B5EF4-FFF2-40B4-BE49-F238E27FC236}">
                <a16:creationId xmlns:a16="http://schemas.microsoft.com/office/drawing/2014/main" id="{EB6ADEF3-E196-4FC4-BBD8-AF56733832B2}"/>
              </a:ext>
            </a:extLst>
          </p:cNvPr>
          <p:cNvGraphicFramePr>
            <a:graphicFrameLocks noGrp="1"/>
          </p:cNvGraphicFramePr>
          <p:nvPr>
            <p:ph type="tbl" sz="quarter" idx="13"/>
            <p:extLst>
              <p:ext uri="{D42A27DB-BD31-4B8C-83A1-F6EECF244321}">
                <p14:modId xmlns:p14="http://schemas.microsoft.com/office/powerpoint/2010/main" val="36830777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861782750"/>
                    </a:ext>
                  </a:extLst>
                </a:gridCol>
                <a:gridCol w="658368">
                  <a:extLst>
                    <a:ext uri="{9D8B030D-6E8A-4147-A177-3AD203B41FA5}">
                      <a16:colId xmlns:a16="http://schemas.microsoft.com/office/drawing/2014/main" val="3969515000"/>
                    </a:ext>
                  </a:extLst>
                </a:gridCol>
                <a:gridCol w="658368">
                  <a:extLst>
                    <a:ext uri="{9D8B030D-6E8A-4147-A177-3AD203B41FA5}">
                      <a16:colId xmlns:a16="http://schemas.microsoft.com/office/drawing/2014/main" val="767967381"/>
                    </a:ext>
                  </a:extLst>
                </a:gridCol>
                <a:gridCol w="658368">
                  <a:extLst>
                    <a:ext uri="{9D8B030D-6E8A-4147-A177-3AD203B41FA5}">
                      <a16:colId xmlns:a16="http://schemas.microsoft.com/office/drawing/2014/main" val="2756304287"/>
                    </a:ext>
                  </a:extLst>
                </a:gridCol>
                <a:gridCol w="658368">
                  <a:extLst>
                    <a:ext uri="{9D8B030D-6E8A-4147-A177-3AD203B41FA5}">
                      <a16:colId xmlns:a16="http://schemas.microsoft.com/office/drawing/2014/main" val="3921739768"/>
                    </a:ext>
                  </a:extLst>
                </a:gridCol>
                <a:gridCol w="658368">
                  <a:extLst>
                    <a:ext uri="{9D8B030D-6E8A-4147-A177-3AD203B41FA5}">
                      <a16:colId xmlns:a16="http://schemas.microsoft.com/office/drawing/2014/main" val="1332518630"/>
                    </a:ext>
                  </a:extLst>
                </a:gridCol>
                <a:gridCol w="658368">
                  <a:extLst>
                    <a:ext uri="{9D8B030D-6E8A-4147-A177-3AD203B41FA5}">
                      <a16:colId xmlns:a16="http://schemas.microsoft.com/office/drawing/2014/main" val="1209592286"/>
                    </a:ext>
                  </a:extLst>
                </a:gridCol>
                <a:gridCol w="658368">
                  <a:extLst>
                    <a:ext uri="{9D8B030D-6E8A-4147-A177-3AD203B41FA5}">
                      <a16:colId xmlns:a16="http://schemas.microsoft.com/office/drawing/2014/main" val="3586410834"/>
                    </a:ext>
                  </a:extLst>
                </a:gridCol>
                <a:gridCol w="658368">
                  <a:extLst>
                    <a:ext uri="{9D8B030D-6E8A-4147-A177-3AD203B41FA5}">
                      <a16:colId xmlns:a16="http://schemas.microsoft.com/office/drawing/2014/main" val="17363241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362319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- 2019-01-10 09:33:31 </a:t>
                      </a:r>
                      <a:r>
                        <a:rPr kumimoji="0" lang="en-US" sz="1000" b="0" i="0" u="none" strike="noStrike" kern="1200" cap="none" spc="0" normalizeH="0" baseline="0" noProof="0">
                          <a:ln>
                            <a:noFill/>
                          </a:ln>
                          <a:solidFill>
                            <a:prstClr val="black"/>
                          </a:solidFill>
                          <a:effectLst/>
                          <a:uLnTx/>
                          <a:uFillTx/>
                          <a:latin typeface="+mn-lt"/>
                          <a:ea typeface="+mn-ea"/>
                          <a:cs typeface="+mn-cs"/>
                        </a:rPr>
                        <a:t>
 With our in the TrendSet Journal predicted Easter trend "Boho Deluxe" we have hit the bull‘s eye - a rose colored one... 🌸🐰 Photos: 1st: Schneider Korbwaren, 2nd: Privat Collection, KRÖMER, 3rd: Röcher Frank-Wiepand Glas-Art, 4th: KAHEKU, 5th: Maurer &amp; Albrecht
#trendsetmünchen #ruraldream #easter #eastertrend #trendscout #deluxe #bohodeluxe #trending #rose #flowers #bunnies #glitter #easterdecor #decoration #homeaccessories #trendinteriors #interiors #inspiration #lifestyle #trendsetwinter2019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693</a:t>
                      </a:r>
                    </a:p>
                  </a:txBody>
                  <a:tcPr/>
                </a:tc>
                <a:extLst>
                  <a:ext uri="{0D108BD9-81ED-4DB2-BD59-A6C34878D82A}">
                    <a16:rowId xmlns:a16="http://schemas.microsoft.com/office/drawing/2014/main" val="3006877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- 2019-01-08 12:21:43 </a:t>
                      </a:r>
                      <a:r>
                        <a:rPr kumimoji="0" lang="en-US" sz="1000" b="0" i="0" u="none" strike="noStrike" kern="1200" cap="none" spc="0" normalizeH="0" baseline="0" noProof="0">
                          <a:ln>
                            <a:noFill/>
                          </a:ln>
                          <a:solidFill>
                            <a:prstClr val="black"/>
                          </a:solidFill>
                          <a:effectLst/>
                          <a:uLnTx/>
                          <a:uFillTx/>
                          <a:latin typeface="+mn-lt"/>
                          <a:ea typeface="+mn-ea"/>
                          <a:cs typeface="+mn-cs"/>
                        </a:rPr>
                        <a:t>
 Have a look at the Instagram account @trendset.finearts! 😊 Our Topic Area TrendSet Fine Arts for contemporary fine art has an own account now. 🥳
#trendsetfinearts #contemporaryart #artists #fineart #topicarea #art #trendinteriors #interiors #inspiration #lifestyle #trendsetmünchen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a:t>
                      </a:r>
                    </a:p>
                  </a:txBody>
                  <a:tcPr/>
                </a:tc>
                <a:extLst>
                  <a:ext uri="{0D108BD9-81ED-4DB2-BD59-A6C34878D82A}">
                    <a16:rowId xmlns:a16="http://schemas.microsoft.com/office/drawing/2014/main" val="1863987654"/>
                  </a:ext>
                </a:extLst>
              </a:tr>
            </a:tbl>
          </a:graphicData>
        </a:graphic>
      </p:graphicFrame>
      <p:sp>
        <p:nvSpPr>
          <p:cNvPr id="4" name="Text Placeholder 3">
            <a:extLst>
              <a:ext uri="{FF2B5EF4-FFF2-40B4-BE49-F238E27FC236}">
                <a16:creationId xmlns:a16="http://schemas.microsoft.com/office/drawing/2014/main" id="{B540162F-A3E2-4C14-BDB2-319AA7D06EB4}"/>
              </a:ext>
            </a:extLst>
          </p:cNvPr>
          <p:cNvSpPr>
            <a:spLocks noGrp="1"/>
          </p:cNvSpPr>
          <p:nvPr>
            <p:ph type="body" sz="quarter" idx="14"/>
          </p:nvPr>
        </p:nvSpPr>
        <p:spPr/>
        <p:txBody>
          <a:bodyPr/>
          <a:lstStyle/>
          <a:p>
            <a:r>
              <a:rPr lang="en-US"/>
              <a:t>01/01/2019 - 03/31/2019</a:t>
            </a:r>
          </a:p>
        </p:txBody>
      </p:sp>
    </p:spTree>
    <p:extLst>
      <p:ext uri="{BB962C8B-B14F-4D97-AF65-F5344CB8AC3E}">
        <p14:creationId xmlns:p14="http://schemas.microsoft.com/office/powerpoint/2010/main" val="32743135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456609-796E-400D-83B2-E77EEFECB778}"/>
              </a:ext>
            </a:extLst>
          </p:cNvPr>
          <p:cNvSpPr>
            <a:spLocks noGrp="1"/>
          </p:cNvSpPr>
          <p:nvPr>
            <p:ph type="title"/>
          </p:nvPr>
        </p:nvSpPr>
        <p:spPr/>
        <p:txBody>
          <a:bodyPr/>
          <a:lstStyle/>
          <a:p>
            <a:r>
              <a:rPr lang="en-US"/>
              <a:t>Instagram Posts Table | TrendSet - 7 of 15</a:t>
            </a:r>
          </a:p>
        </p:txBody>
      </p:sp>
      <p:graphicFrame>
        <p:nvGraphicFramePr>
          <p:cNvPr id="5" name="Table Placeholder 4">
            <a:extLst>
              <a:ext uri="{FF2B5EF4-FFF2-40B4-BE49-F238E27FC236}">
                <a16:creationId xmlns:a16="http://schemas.microsoft.com/office/drawing/2014/main" id="{D6152897-5380-449A-9015-D7D1CD943A32}"/>
              </a:ext>
            </a:extLst>
          </p:cNvPr>
          <p:cNvGraphicFramePr>
            <a:graphicFrameLocks noGrp="1"/>
          </p:cNvGraphicFramePr>
          <p:nvPr>
            <p:ph type="tbl" sz="quarter" idx="13"/>
            <p:extLst>
              <p:ext uri="{D42A27DB-BD31-4B8C-83A1-F6EECF244321}">
                <p14:modId xmlns:p14="http://schemas.microsoft.com/office/powerpoint/2010/main" val="28576617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701155201"/>
                    </a:ext>
                  </a:extLst>
                </a:gridCol>
                <a:gridCol w="658368">
                  <a:extLst>
                    <a:ext uri="{9D8B030D-6E8A-4147-A177-3AD203B41FA5}">
                      <a16:colId xmlns:a16="http://schemas.microsoft.com/office/drawing/2014/main" val="3833359259"/>
                    </a:ext>
                  </a:extLst>
                </a:gridCol>
                <a:gridCol w="658368">
                  <a:extLst>
                    <a:ext uri="{9D8B030D-6E8A-4147-A177-3AD203B41FA5}">
                      <a16:colId xmlns:a16="http://schemas.microsoft.com/office/drawing/2014/main" val="990246260"/>
                    </a:ext>
                  </a:extLst>
                </a:gridCol>
                <a:gridCol w="658368">
                  <a:extLst>
                    <a:ext uri="{9D8B030D-6E8A-4147-A177-3AD203B41FA5}">
                      <a16:colId xmlns:a16="http://schemas.microsoft.com/office/drawing/2014/main" val="4021205668"/>
                    </a:ext>
                  </a:extLst>
                </a:gridCol>
                <a:gridCol w="658368">
                  <a:extLst>
                    <a:ext uri="{9D8B030D-6E8A-4147-A177-3AD203B41FA5}">
                      <a16:colId xmlns:a16="http://schemas.microsoft.com/office/drawing/2014/main" val="1673867072"/>
                    </a:ext>
                  </a:extLst>
                </a:gridCol>
                <a:gridCol w="658368">
                  <a:extLst>
                    <a:ext uri="{9D8B030D-6E8A-4147-A177-3AD203B41FA5}">
                      <a16:colId xmlns:a16="http://schemas.microsoft.com/office/drawing/2014/main" val="2428509472"/>
                    </a:ext>
                  </a:extLst>
                </a:gridCol>
                <a:gridCol w="658368">
                  <a:extLst>
                    <a:ext uri="{9D8B030D-6E8A-4147-A177-3AD203B41FA5}">
                      <a16:colId xmlns:a16="http://schemas.microsoft.com/office/drawing/2014/main" val="2067134840"/>
                    </a:ext>
                  </a:extLst>
                </a:gridCol>
                <a:gridCol w="658368">
                  <a:extLst>
                    <a:ext uri="{9D8B030D-6E8A-4147-A177-3AD203B41FA5}">
                      <a16:colId xmlns:a16="http://schemas.microsoft.com/office/drawing/2014/main" val="2870980265"/>
                    </a:ext>
                  </a:extLst>
                </a:gridCol>
                <a:gridCol w="658368">
                  <a:extLst>
                    <a:ext uri="{9D8B030D-6E8A-4147-A177-3AD203B41FA5}">
                      <a16:colId xmlns:a16="http://schemas.microsoft.com/office/drawing/2014/main" val="8795609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036503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- 2019-01-07 19:39:03 </a:t>
                      </a:r>
                      <a:r>
                        <a:rPr kumimoji="0" lang="en-US" sz="1000" b="0" i="0" u="none" strike="noStrike" kern="1200" cap="none" spc="0" normalizeH="0" baseline="0" noProof="0">
                          <a:ln>
                            <a:noFill/>
                          </a:ln>
                          <a:solidFill>
                            <a:prstClr val="black"/>
                          </a:solidFill>
                          <a:effectLst/>
                          <a:uLnTx/>
                          <a:uFillTx/>
                          <a:latin typeface="+mn-lt"/>
                          <a:ea typeface="+mn-ea"/>
                          <a:cs typeface="+mn-cs"/>
                        </a:rPr>
                        <a:t>
 Through the photos, which we shared to our Trend Motif OPEN MINDS during the TrendSet Winter 2019, one could get the impression of no full colors around metal surfaces. 😯 But: OPEN MINDS loves full colors! 🎨 This wall decoration from Denk Herbert GmbH is a great example for the use of full colors around interior decoration in the style of OPEN MINDS. 😊
#trendsetmünchen #openminds #trendscout #fullcolor #shadesofblue #shadesofgreen #golden #walldecor #interiordecor #interiordesign #trendinteriors #ss19 #interiors #inspiration #lifestyle #trendsetwinter2019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858</a:t>
                      </a:r>
                    </a:p>
                  </a:txBody>
                  <a:tcPr/>
                </a:tc>
                <a:extLst>
                  <a:ext uri="{0D108BD9-81ED-4DB2-BD59-A6C34878D82A}">
                    <a16:rowId xmlns:a16="http://schemas.microsoft.com/office/drawing/2014/main" val="3982007971"/>
                  </a:ext>
                </a:extLst>
              </a:tr>
            </a:tbl>
          </a:graphicData>
        </a:graphic>
      </p:graphicFrame>
      <p:sp>
        <p:nvSpPr>
          <p:cNvPr id="4" name="Text Placeholder 3">
            <a:extLst>
              <a:ext uri="{FF2B5EF4-FFF2-40B4-BE49-F238E27FC236}">
                <a16:creationId xmlns:a16="http://schemas.microsoft.com/office/drawing/2014/main" id="{ADE03059-2D8F-438C-9E0B-347A8A5C6361}"/>
              </a:ext>
            </a:extLst>
          </p:cNvPr>
          <p:cNvSpPr>
            <a:spLocks noGrp="1"/>
          </p:cNvSpPr>
          <p:nvPr>
            <p:ph type="body" sz="quarter" idx="14"/>
          </p:nvPr>
        </p:nvSpPr>
        <p:spPr/>
        <p:txBody>
          <a:bodyPr/>
          <a:lstStyle/>
          <a:p>
            <a:r>
              <a:rPr lang="en-US"/>
              <a:t>01/01/2019 - 03/31/2019</a:t>
            </a:r>
          </a:p>
        </p:txBody>
      </p:sp>
    </p:spTree>
    <p:extLst>
      <p:ext uri="{BB962C8B-B14F-4D97-AF65-F5344CB8AC3E}">
        <p14:creationId xmlns:p14="http://schemas.microsoft.com/office/powerpoint/2010/main" val="22741731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51908-9F1C-4A7C-A3FB-DDD03645D3C8}"/>
              </a:ext>
            </a:extLst>
          </p:cNvPr>
          <p:cNvSpPr>
            <a:spLocks noGrp="1"/>
          </p:cNvSpPr>
          <p:nvPr>
            <p:ph type="title"/>
          </p:nvPr>
        </p:nvSpPr>
        <p:spPr/>
        <p:txBody>
          <a:bodyPr/>
          <a:lstStyle/>
          <a:p>
            <a:r>
              <a:rPr lang="en-US"/>
              <a:t>Instagram Posts Table | TrendSet - 8 of 15</a:t>
            </a:r>
          </a:p>
        </p:txBody>
      </p:sp>
      <p:graphicFrame>
        <p:nvGraphicFramePr>
          <p:cNvPr id="5" name="Table Placeholder 4">
            <a:extLst>
              <a:ext uri="{FF2B5EF4-FFF2-40B4-BE49-F238E27FC236}">
                <a16:creationId xmlns:a16="http://schemas.microsoft.com/office/drawing/2014/main" id="{218B8398-1961-4E06-B0A6-DB4173283554}"/>
              </a:ext>
            </a:extLst>
          </p:cNvPr>
          <p:cNvGraphicFramePr>
            <a:graphicFrameLocks noGrp="1"/>
          </p:cNvGraphicFramePr>
          <p:nvPr>
            <p:ph type="tbl" sz="quarter" idx="13"/>
            <p:extLst>
              <p:ext uri="{D42A27DB-BD31-4B8C-83A1-F6EECF244321}">
                <p14:modId xmlns:p14="http://schemas.microsoft.com/office/powerpoint/2010/main" val="22750128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009619096"/>
                    </a:ext>
                  </a:extLst>
                </a:gridCol>
                <a:gridCol w="658368">
                  <a:extLst>
                    <a:ext uri="{9D8B030D-6E8A-4147-A177-3AD203B41FA5}">
                      <a16:colId xmlns:a16="http://schemas.microsoft.com/office/drawing/2014/main" val="2346845289"/>
                    </a:ext>
                  </a:extLst>
                </a:gridCol>
                <a:gridCol w="658368">
                  <a:extLst>
                    <a:ext uri="{9D8B030D-6E8A-4147-A177-3AD203B41FA5}">
                      <a16:colId xmlns:a16="http://schemas.microsoft.com/office/drawing/2014/main" val="1616209679"/>
                    </a:ext>
                  </a:extLst>
                </a:gridCol>
                <a:gridCol w="658368">
                  <a:extLst>
                    <a:ext uri="{9D8B030D-6E8A-4147-A177-3AD203B41FA5}">
                      <a16:colId xmlns:a16="http://schemas.microsoft.com/office/drawing/2014/main" val="2716781583"/>
                    </a:ext>
                  </a:extLst>
                </a:gridCol>
                <a:gridCol w="658368">
                  <a:extLst>
                    <a:ext uri="{9D8B030D-6E8A-4147-A177-3AD203B41FA5}">
                      <a16:colId xmlns:a16="http://schemas.microsoft.com/office/drawing/2014/main" val="4251437315"/>
                    </a:ext>
                  </a:extLst>
                </a:gridCol>
                <a:gridCol w="658368">
                  <a:extLst>
                    <a:ext uri="{9D8B030D-6E8A-4147-A177-3AD203B41FA5}">
                      <a16:colId xmlns:a16="http://schemas.microsoft.com/office/drawing/2014/main" val="768935945"/>
                    </a:ext>
                  </a:extLst>
                </a:gridCol>
                <a:gridCol w="658368">
                  <a:extLst>
                    <a:ext uri="{9D8B030D-6E8A-4147-A177-3AD203B41FA5}">
                      <a16:colId xmlns:a16="http://schemas.microsoft.com/office/drawing/2014/main" val="3373806608"/>
                    </a:ext>
                  </a:extLst>
                </a:gridCol>
                <a:gridCol w="658368">
                  <a:extLst>
                    <a:ext uri="{9D8B030D-6E8A-4147-A177-3AD203B41FA5}">
                      <a16:colId xmlns:a16="http://schemas.microsoft.com/office/drawing/2014/main" val="3678005402"/>
                    </a:ext>
                  </a:extLst>
                </a:gridCol>
                <a:gridCol w="658368">
                  <a:extLst>
                    <a:ext uri="{9D8B030D-6E8A-4147-A177-3AD203B41FA5}">
                      <a16:colId xmlns:a16="http://schemas.microsoft.com/office/drawing/2014/main" val="20586593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9762236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- 2019-01-05 21:01:15 </a:t>
                      </a:r>
                      <a:r>
                        <a:rPr kumimoji="0" lang="en-US" sz="1000" b="0" i="0" u="none" strike="noStrike" kern="1200" cap="none" spc="0" normalizeH="0" baseline="0" noProof="0">
                          <a:ln>
                            <a:noFill/>
                          </a:ln>
                          <a:solidFill>
                            <a:prstClr val="black"/>
                          </a:solidFill>
                          <a:effectLst/>
                          <a:uLnTx/>
                          <a:uFillTx/>
                          <a:latin typeface="+mn-lt"/>
                          <a:ea typeface="+mn-ea"/>
                          <a:cs typeface="+mn-cs"/>
                        </a:rPr>
                        <a:t>
 Thank you for a great TrendSet Winter 2019! 💙 Munich turned into a snow city during the last three days. But instead of falling back into a christmas mood, the exhibitors showed and the trade visitors shopped the new easter trends and many other goods around interiors. 🙃 Interesting new exhibitors presented innovative products in the Newcomer Area, at the Country &amp; Style you could find cool products with traditional flair and at the @trendset.finearts artists showed inspiring contemporary art. 😊 Bye,bye for now and see you again at the TrendSet Summer 2019 from 06 - 08 July 2019! 🥳 
#trendsetmünchen #trendsetwinter2019 #thankyou #tradefair #trendinteriors #interiordesign #easter2019 #contemporaryart #newcomer #country #style #trendsetfinearts #interiors #inspiration #lifestyle #trendsetsummer2019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1236</a:t>
                      </a:r>
                    </a:p>
                  </a:txBody>
                  <a:tcPr/>
                </a:tc>
                <a:extLst>
                  <a:ext uri="{0D108BD9-81ED-4DB2-BD59-A6C34878D82A}">
                    <a16:rowId xmlns:a16="http://schemas.microsoft.com/office/drawing/2014/main" val="2503404232"/>
                  </a:ext>
                </a:extLst>
              </a:tr>
            </a:tbl>
          </a:graphicData>
        </a:graphic>
      </p:graphicFrame>
      <p:sp>
        <p:nvSpPr>
          <p:cNvPr id="4" name="Text Placeholder 3">
            <a:extLst>
              <a:ext uri="{FF2B5EF4-FFF2-40B4-BE49-F238E27FC236}">
                <a16:creationId xmlns:a16="http://schemas.microsoft.com/office/drawing/2014/main" id="{1668B626-419F-46BE-B1ED-B25775A2DEA6}"/>
              </a:ext>
            </a:extLst>
          </p:cNvPr>
          <p:cNvSpPr>
            <a:spLocks noGrp="1"/>
          </p:cNvSpPr>
          <p:nvPr>
            <p:ph type="body" sz="quarter" idx="14"/>
          </p:nvPr>
        </p:nvSpPr>
        <p:spPr/>
        <p:txBody>
          <a:bodyPr/>
          <a:lstStyle/>
          <a:p>
            <a:r>
              <a:rPr lang="en-US"/>
              <a:t>01/01/2019 - 03/31/2019</a:t>
            </a:r>
          </a:p>
        </p:txBody>
      </p:sp>
    </p:spTree>
    <p:extLst>
      <p:ext uri="{BB962C8B-B14F-4D97-AF65-F5344CB8AC3E}">
        <p14:creationId xmlns:p14="http://schemas.microsoft.com/office/powerpoint/2010/main" val="38097667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D0C89-A6DC-4AD7-911B-EDE97C3C9B20}"/>
              </a:ext>
            </a:extLst>
          </p:cNvPr>
          <p:cNvSpPr>
            <a:spLocks noGrp="1"/>
          </p:cNvSpPr>
          <p:nvPr>
            <p:ph type="title"/>
          </p:nvPr>
        </p:nvSpPr>
        <p:spPr/>
        <p:txBody>
          <a:bodyPr/>
          <a:lstStyle/>
          <a:p>
            <a:r>
              <a:rPr lang="en-US"/>
              <a:t>Instagram Posts Table | TrendSet - 9 of 15</a:t>
            </a:r>
          </a:p>
        </p:txBody>
      </p:sp>
      <p:graphicFrame>
        <p:nvGraphicFramePr>
          <p:cNvPr id="5" name="Table Placeholder 4">
            <a:extLst>
              <a:ext uri="{FF2B5EF4-FFF2-40B4-BE49-F238E27FC236}">
                <a16:creationId xmlns:a16="http://schemas.microsoft.com/office/drawing/2014/main" id="{87D81786-5517-4474-A82B-6A2388C69918}"/>
              </a:ext>
            </a:extLst>
          </p:cNvPr>
          <p:cNvGraphicFramePr>
            <a:graphicFrameLocks noGrp="1"/>
          </p:cNvGraphicFramePr>
          <p:nvPr>
            <p:ph type="tbl" sz="quarter" idx="13"/>
            <p:extLst>
              <p:ext uri="{D42A27DB-BD31-4B8C-83A1-F6EECF244321}">
                <p14:modId xmlns:p14="http://schemas.microsoft.com/office/powerpoint/2010/main" val="18857274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185253434"/>
                    </a:ext>
                  </a:extLst>
                </a:gridCol>
                <a:gridCol w="658368">
                  <a:extLst>
                    <a:ext uri="{9D8B030D-6E8A-4147-A177-3AD203B41FA5}">
                      <a16:colId xmlns:a16="http://schemas.microsoft.com/office/drawing/2014/main" val="884220810"/>
                    </a:ext>
                  </a:extLst>
                </a:gridCol>
                <a:gridCol w="658368">
                  <a:extLst>
                    <a:ext uri="{9D8B030D-6E8A-4147-A177-3AD203B41FA5}">
                      <a16:colId xmlns:a16="http://schemas.microsoft.com/office/drawing/2014/main" val="1664223424"/>
                    </a:ext>
                  </a:extLst>
                </a:gridCol>
                <a:gridCol w="658368">
                  <a:extLst>
                    <a:ext uri="{9D8B030D-6E8A-4147-A177-3AD203B41FA5}">
                      <a16:colId xmlns:a16="http://schemas.microsoft.com/office/drawing/2014/main" val="2615176631"/>
                    </a:ext>
                  </a:extLst>
                </a:gridCol>
                <a:gridCol w="658368">
                  <a:extLst>
                    <a:ext uri="{9D8B030D-6E8A-4147-A177-3AD203B41FA5}">
                      <a16:colId xmlns:a16="http://schemas.microsoft.com/office/drawing/2014/main" val="292275517"/>
                    </a:ext>
                  </a:extLst>
                </a:gridCol>
                <a:gridCol w="658368">
                  <a:extLst>
                    <a:ext uri="{9D8B030D-6E8A-4147-A177-3AD203B41FA5}">
                      <a16:colId xmlns:a16="http://schemas.microsoft.com/office/drawing/2014/main" val="3228294102"/>
                    </a:ext>
                  </a:extLst>
                </a:gridCol>
                <a:gridCol w="658368">
                  <a:extLst>
                    <a:ext uri="{9D8B030D-6E8A-4147-A177-3AD203B41FA5}">
                      <a16:colId xmlns:a16="http://schemas.microsoft.com/office/drawing/2014/main" val="2424571468"/>
                    </a:ext>
                  </a:extLst>
                </a:gridCol>
                <a:gridCol w="658368">
                  <a:extLst>
                    <a:ext uri="{9D8B030D-6E8A-4147-A177-3AD203B41FA5}">
                      <a16:colId xmlns:a16="http://schemas.microsoft.com/office/drawing/2014/main" val="3764394342"/>
                    </a:ext>
                  </a:extLst>
                </a:gridCol>
                <a:gridCol w="658368">
                  <a:extLst>
                    <a:ext uri="{9D8B030D-6E8A-4147-A177-3AD203B41FA5}">
                      <a16:colId xmlns:a16="http://schemas.microsoft.com/office/drawing/2014/main" val="30597509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119798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- 2019-01-05 15:42:03 </a:t>
                      </a:r>
                      <a:r>
                        <a:rPr kumimoji="0" lang="en-US" sz="1000" b="0" i="0" u="none" strike="noStrike" kern="1200" cap="none" spc="0" normalizeH="0" baseline="0" noProof="0">
                          <a:ln>
                            <a:noFill/>
                          </a:ln>
                          <a:solidFill>
                            <a:prstClr val="black"/>
                          </a:solidFill>
                          <a:effectLst/>
                          <a:uLnTx/>
                          <a:uFillTx/>
                          <a:latin typeface="+mn-lt"/>
                          <a:ea typeface="+mn-ea"/>
                          <a:cs typeface="+mn-cs"/>
                        </a:rPr>
                        <a:t>
 The last hours of the TrendSet Winter 2019 are running. 😯💙 This little lightning is already tired of standing and sat down on a fatboy. 💡🙈 Found at the booth of @agentur_plescher (B1, B21). #trendsetmünchen #gentletouch #lightning #sitting #fatboy #tiredofstanding #torquise #wooden #innovative #crazy #interiordesign #interiordesigntrends #trendscout #trendinteriors #interiors #inspiration #lifestyle #trendsetwinter2019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1588</a:t>
                      </a:r>
                    </a:p>
                  </a:txBody>
                  <a:tcPr/>
                </a:tc>
                <a:extLst>
                  <a:ext uri="{0D108BD9-81ED-4DB2-BD59-A6C34878D82A}">
                    <a16:rowId xmlns:a16="http://schemas.microsoft.com/office/drawing/2014/main" val="4268725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- 2019-01-05 14:46:57 </a:t>
                      </a:r>
                      <a:r>
                        <a:rPr kumimoji="0" lang="en-US" sz="1000" b="0" i="0" u="none" strike="noStrike" kern="1200" cap="none" spc="0" normalizeH="0" baseline="0" noProof="0">
                          <a:ln>
                            <a:noFill/>
                          </a:ln>
                          <a:solidFill>
                            <a:prstClr val="black"/>
                          </a:solidFill>
                          <a:effectLst/>
                          <a:uLnTx/>
                          <a:uFillTx/>
                          <a:latin typeface="+mn-lt"/>
                          <a:ea typeface="+mn-ea"/>
                          <a:cs typeface="+mn-cs"/>
                        </a:rPr>
                        <a:t>
 Ever cutted a tomato or a cucumber like warm butter? 😌 With japanese knives this is possible. 🔪 These one are from @zayiko_damastmesser (B1, B34). #trendsetmünchen #knives #japanese #japaneseknives #zayiko_damastmesser #cookingtips #trendinteriors #kitchen #kitchenware #interiors #inspiration #lifestyle #trendsetwinter2019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1148</a:t>
                      </a:r>
                    </a:p>
                  </a:txBody>
                  <a:tcPr/>
                </a:tc>
                <a:extLst>
                  <a:ext uri="{0D108BD9-81ED-4DB2-BD59-A6C34878D82A}">
                    <a16:rowId xmlns:a16="http://schemas.microsoft.com/office/drawing/2014/main" val="3214903120"/>
                  </a:ext>
                </a:extLst>
              </a:tr>
            </a:tbl>
          </a:graphicData>
        </a:graphic>
      </p:graphicFrame>
      <p:sp>
        <p:nvSpPr>
          <p:cNvPr id="4" name="Text Placeholder 3">
            <a:extLst>
              <a:ext uri="{FF2B5EF4-FFF2-40B4-BE49-F238E27FC236}">
                <a16:creationId xmlns:a16="http://schemas.microsoft.com/office/drawing/2014/main" id="{9B5A76B6-9098-450E-A76D-FE2696573C7D}"/>
              </a:ext>
            </a:extLst>
          </p:cNvPr>
          <p:cNvSpPr>
            <a:spLocks noGrp="1"/>
          </p:cNvSpPr>
          <p:nvPr>
            <p:ph type="body" sz="quarter" idx="14"/>
          </p:nvPr>
        </p:nvSpPr>
        <p:spPr/>
        <p:txBody>
          <a:bodyPr/>
          <a:lstStyle/>
          <a:p>
            <a:r>
              <a:rPr lang="en-US"/>
              <a:t>01/01/2019 - 03/31/2019</a:t>
            </a:r>
          </a:p>
        </p:txBody>
      </p:sp>
    </p:spTree>
    <p:extLst>
      <p:ext uri="{BB962C8B-B14F-4D97-AF65-F5344CB8AC3E}">
        <p14:creationId xmlns:p14="http://schemas.microsoft.com/office/powerpoint/2010/main" val="38761402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A65AE-A904-4800-9B3F-DD00C1A9F0E5}"/>
              </a:ext>
            </a:extLst>
          </p:cNvPr>
          <p:cNvSpPr>
            <a:spLocks noGrp="1"/>
          </p:cNvSpPr>
          <p:nvPr>
            <p:ph type="title"/>
          </p:nvPr>
        </p:nvSpPr>
        <p:spPr/>
        <p:txBody>
          <a:bodyPr/>
          <a:lstStyle/>
          <a:p>
            <a:r>
              <a:rPr lang="en-US"/>
              <a:t>Instagram Posts Table | TrendSet - 10 of 15</a:t>
            </a:r>
          </a:p>
        </p:txBody>
      </p:sp>
      <p:graphicFrame>
        <p:nvGraphicFramePr>
          <p:cNvPr id="5" name="Table Placeholder 4">
            <a:extLst>
              <a:ext uri="{FF2B5EF4-FFF2-40B4-BE49-F238E27FC236}">
                <a16:creationId xmlns:a16="http://schemas.microsoft.com/office/drawing/2014/main" id="{261FE7D1-8500-4801-ABB5-2E14CF8E7D74}"/>
              </a:ext>
            </a:extLst>
          </p:cNvPr>
          <p:cNvGraphicFramePr>
            <a:graphicFrameLocks noGrp="1"/>
          </p:cNvGraphicFramePr>
          <p:nvPr>
            <p:ph type="tbl" sz="quarter" idx="13"/>
            <p:extLst>
              <p:ext uri="{D42A27DB-BD31-4B8C-83A1-F6EECF244321}">
                <p14:modId xmlns:p14="http://schemas.microsoft.com/office/powerpoint/2010/main" val="4904136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844404033"/>
                    </a:ext>
                  </a:extLst>
                </a:gridCol>
                <a:gridCol w="658368">
                  <a:extLst>
                    <a:ext uri="{9D8B030D-6E8A-4147-A177-3AD203B41FA5}">
                      <a16:colId xmlns:a16="http://schemas.microsoft.com/office/drawing/2014/main" val="1888683232"/>
                    </a:ext>
                  </a:extLst>
                </a:gridCol>
                <a:gridCol w="658368">
                  <a:extLst>
                    <a:ext uri="{9D8B030D-6E8A-4147-A177-3AD203B41FA5}">
                      <a16:colId xmlns:a16="http://schemas.microsoft.com/office/drawing/2014/main" val="3568809680"/>
                    </a:ext>
                  </a:extLst>
                </a:gridCol>
                <a:gridCol w="658368">
                  <a:extLst>
                    <a:ext uri="{9D8B030D-6E8A-4147-A177-3AD203B41FA5}">
                      <a16:colId xmlns:a16="http://schemas.microsoft.com/office/drawing/2014/main" val="1931307084"/>
                    </a:ext>
                  </a:extLst>
                </a:gridCol>
                <a:gridCol w="658368">
                  <a:extLst>
                    <a:ext uri="{9D8B030D-6E8A-4147-A177-3AD203B41FA5}">
                      <a16:colId xmlns:a16="http://schemas.microsoft.com/office/drawing/2014/main" val="3592077143"/>
                    </a:ext>
                  </a:extLst>
                </a:gridCol>
                <a:gridCol w="658368">
                  <a:extLst>
                    <a:ext uri="{9D8B030D-6E8A-4147-A177-3AD203B41FA5}">
                      <a16:colId xmlns:a16="http://schemas.microsoft.com/office/drawing/2014/main" val="3084825382"/>
                    </a:ext>
                  </a:extLst>
                </a:gridCol>
                <a:gridCol w="658368">
                  <a:extLst>
                    <a:ext uri="{9D8B030D-6E8A-4147-A177-3AD203B41FA5}">
                      <a16:colId xmlns:a16="http://schemas.microsoft.com/office/drawing/2014/main" val="364555426"/>
                    </a:ext>
                  </a:extLst>
                </a:gridCol>
                <a:gridCol w="658368">
                  <a:extLst>
                    <a:ext uri="{9D8B030D-6E8A-4147-A177-3AD203B41FA5}">
                      <a16:colId xmlns:a16="http://schemas.microsoft.com/office/drawing/2014/main" val="3588437047"/>
                    </a:ext>
                  </a:extLst>
                </a:gridCol>
                <a:gridCol w="658368">
                  <a:extLst>
                    <a:ext uri="{9D8B030D-6E8A-4147-A177-3AD203B41FA5}">
                      <a16:colId xmlns:a16="http://schemas.microsoft.com/office/drawing/2014/main" val="9472093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050208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- 2019-01-05 13:08:19 </a:t>
                      </a:r>
                      <a:r>
                        <a:rPr kumimoji="0" lang="en-US" sz="1000" b="0" i="0" u="none" strike="noStrike" kern="1200" cap="none" spc="0" normalizeH="0" baseline="0" noProof="0">
                          <a:ln>
                            <a:noFill/>
                          </a:ln>
                          <a:solidFill>
                            <a:prstClr val="black"/>
                          </a:solidFill>
                          <a:effectLst/>
                          <a:uLnTx/>
                          <a:uFillTx/>
                          <a:latin typeface="+mn-lt"/>
                          <a:ea typeface="+mn-ea"/>
                          <a:cs typeface="+mn-cs"/>
                        </a:rPr>
                        <a:t>
 RURAL DREAM at the Bijoutex... 🌸 First picture: @buddhapearls (C4, E25), second picture: @dolfiwoodcarvings_since_1892 (C4, F25), third picture: Me Lady B.V. (C4, A40). #trendsetmünchen #bijoutex #ruraldream #jewellery #chains #pearls #buddhapearls #dolfi #fashion #trendinteriors #rose #inspiration #trendsetwinter2019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850</a:t>
                      </a:r>
                    </a:p>
                  </a:txBody>
                  <a:tcPr/>
                </a:tc>
                <a:extLst>
                  <a:ext uri="{0D108BD9-81ED-4DB2-BD59-A6C34878D82A}">
                    <a16:rowId xmlns:a16="http://schemas.microsoft.com/office/drawing/2014/main" val="472962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- 2019-01-05 11:10:39 </a:t>
                      </a:r>
                      <a:r>
                        <a:rPr kumimoji="0" lang="en-US" sz="1000" b="0" i="0" u="none" strike="noStrike" kern="1200" cap="none" spc="0" normalizeH="0" baseline="0" noProof="0">
                          <a:ln>
                            <a:noFill/>
                          </a:ln>
                          <a:solidFill>
                            <a:prstClr val="black"/>
                          </a:solidFill>
                          <a:effectLst/>
                          <a:uLnTx/>
                          <a:uFillTx/>
                          <a:latin typeface="+mn-lt"/>
                          <a:ea typeface="+mn-ea"/>
                          <a:cs typeface="+mn-cs"/>
                        </a:rPr>
                        <a:t>
 This tableware by @seraxbelgium (C2, D29) underlines the trend we scouted and expected for the kitchen &amp; tabletop area. we called it „The Simple Life“ because everything is reduced like the cups without handles. 😊 
#trendsetmünchen #thesimplelife #kitchen #kitchendesign #tabletop #tableware #tablewaredesign #plates #cups #teatime #bronce #trendinteriors #interiors #inspiration #lifestyle #trendsetwinter2019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890</a:t>
                      </a:r>
                    </a:p>
                  </a:txBody>
                  <a:tcPr/>
                </a:tc>
                <a:extLst>
                  <a:ext uri="{0D108BD9-81ED-4DB2-BD59-A6C34878D82A}">
                    <a16:rowId xmlns:a16="http://schemas.microsoft.com/office/drawing/2014/main" val="1452523142"/>
                  </a:ext>
                </a:extLst>
              </a:tr>
            </a:tbl>
          </a:graphicData>
        </a:graphic>
      </p:graphicFrame>
      <p:sp>
        <p:nvSpPr>
          <p:cNvPr id="4" name="Text Placeholder 3">
            <a:extLst>
              <a:ext uri="{FF2B5EF4-FFF2-40B4-BE49-F238E27FC236}">
                <a16:creationId xmlns:a16="http://schemas.microsoft.com/office/drawing/2014/main" id="{5DA7C54A-7C97-4D61-9A04-A6D3ADB61174}"/>
              </a:ext>
            </a:extLst>
          </p:cNvPr>
          <p:cNvSpPr>
            <a:spLocks noGrp="1"/>
          </p:cNvSpPr>
          <p:nvPr>
            <p:ph type="body" sz="quarter" idx="14"/>
          </p:nvPr>
        </p:nvSpPr>
        <p:spPr/>
        <p:txBody>
          <a:bodyPr/>
          <a:lstStyle/>
          <a:p>
            <a:r>
              <a:rPr lang="en-US"/>
              <a:t>01/01/2019 - 03/31/2019</a:t>
            </a:r>
          </a:p>
        </p:txBody>
      </p:sp>
    </p:spTree>
    <p:extLst>
      <p:ext uri="{BB962C8B-B14F-4D97-AF65-F5344CB8AC3E}">
        <p14:creationId xmlns:p14="http://schemas.microsoft.com/office/powerpoint/2010/main" val="18415511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147F1D-4CF5-4F29-A986-66EBDCAEA155}"/>
              </a:ext>
            </a:extLst>
          </p:cNvPr>
          <p:cNvSpPr>
            <a:spLocks noGrp="1"/>
          </p:cNvSpPr>
          <p:nvPr>
            <p:ph type="title"/>
          </p:nvPr>
        </p:nvSpPr>
        <p:spPr/>
        <p:txBody>
          <a:bodyPr/>
          <a:lstStyle/>
          <a:p>
            <a:r>
              <a:rPr lang="en-US"/>
              <a:t>Instagram Posts Table | TrendSet - 11 of 15</a:t>
            </a:r>
          </a:p>
        </p:txBody>
      </p:sp>
      <p:graphicFrame>
        <p:nvGraphicFramePr>
          <p:cNvPr id="5" name="Table Placeholder 4">
            <a:extLst>
              <a:ext uri="{FF2B5EF4-FFF2-40B4-BE49-F238E27FC236}">
                <a16:creationId xmlns:a16="http://schemas.microsoft.com/office/drawing/2014/main" id="{3DD65BF8-37ED-44FE-A768-3806730BDCE9}"/>
              </a:ext>
            </a:extLst>
          </p:cNvPr>
          <p:cNvGraphicFramePr>
            <a:graphicFrameLocks noGrp="1"/>
          </p:cNvGraphicFramePr>
          <p:nvPr>
            <p:ph type="tbl" sz="quarter" idx="13"/>
            <p:extLst>
              <p:ext uri="{D42A27DB-BD31-4B8C-83A1-F6EECF244321}">
                <p14:modId xmlns:p14="http://schemas.microsoft.com/office/powerpoint/2010/main" val="37420883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78088917"/>
                    </a:ext>
                  </a:extLst>
                </a:gridCol>
                <a:gridCol w="658368">
                  <a:extLst>
                    <a:ext uri="{9D8B030D-6E8A-4147-A177-3AD203B41FA5}">
                      <a16:colId xmlns:a16="http://schemas.microsoft.com/office/drawing/2014/main" val="3936268687"/>
                    </a:ext>
                  </a:extLst>
                </a:gridCol>
                <a:gridCol w="658368">
                  <a:extLst>
                    <a:ext uri="{9D8B030D-6E8A-4147-A177-3AD203B41FA5}">
                      <a16:colId xmlns:a16="http://schemas.microsoft.com/office/drawing/2014/main" val="360579602"/>
                    </a:ext>
                  </a:extLst>
                </a:gridCol>
                <a:gridCol w="658368">
                  <a:extLst>
                    <a:ext uri="{9D8B030D-6E8A-4147-A177-3AD203B41FA5}">
                      <a16:colId xmlns:a16="http://schemas.microsoft.com/office/drawing/2014/main" val="2315075865"/>
                    </a:ext>
                  </a:extLst>
                </a:gridCol>
                <a:gridCol w="658368">
                  <a:extLst>
                    <a:ext uri="{9D8B030D-6E8A-4147-A177-3AD203B41FA5}">
                      <a16:colId xmlns:a16="http://schemas.microsoft.com/office/drawing/2014/main" val="2963684342"/>
                    </a:ext>
                  </a:extLst>
                </a:gridCol>
                <a:gridCol w="658368">
                  <a:extLst>
                    <a:ext uri="{9D8B030D-6E8A-4147-A177-3AD203B41FA5}">
                      <a16:colId xmlns:a16="http://schemas.microsoft.com/office/drawing/2014/main" val="4205868704"/>
                    </a:ext>
                  </a:extLst>
                </a:gridCol>
                <a:gridCol w="658368">
                  <a:extLst>
                    <a:ext uri="{9D8B030D-6E8A-4147-A177-3AD203B41FA5}">
                      <a16:colId xmlns:a16="http://schemas.microsoft.com/office/drawing/2014/main" val="2021460488"/>
                    </a:ext>
                  </a:extLst>
                </a:gridCol>
                <a:gridCol w="658368">
                  <a:extLst>
                    <a:ext uri="{9D8B030D-6E8A-4147-A177-3AD203B41FA5}">
                      <a16:colId xmlns:a16="http://schemas.microsoft.com/office/drawing/2014/main" val="2134037711"/>
                    </a:ext>
                  </a:extLst>
                </a:gridCol>
                <a:gridCol w="658368">
                  <a:extLst>
                    <a:ext uri="{9D8B030D-6E8A-4147-A177-3AD203B41FA5}">
                      <a16:colId xmlns:a16="http://schemas.microsoft.com/office/drawing/2014/main" val="9773736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212363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- 2019-01-05 10:56:20 </a:t>
                      </a:r>
                      <a:r>
                        <a:rPr kumimoji="0" lang="en-US" sz="1000" b="0" i="0" u="none" strike="noStrike" kern="1200" cap="none" spc="0" normalizeH="0" baseline="0" noProof="0">
                          <a:ln>
                            <a:noFill/>
                          </a:ln>
                          <a:solidFill>
                            <a:prstClr val="black"/>
                          </a:solidFill>
                          <a:effectLst/>
                          <a:uLnTx/>
                          <a:uFillTx/>
                          <a:latin typeface="+mn-lt"/>
                          <a:ea typeface="+mn-ea"/>
                          <a:cs typeface="+mn-cs"/>
                        </a:rPr>
                        <a:t>
 Relaxing with Trend Motif RURAL DREAM? @cozylivingcopenhagen (C2, B29) makes it possible with this easy chair. 🌸
#trendsetmünchen #ruraldream #chair #armchair #interiordesign #rose #interiors #interior_design #rose #interiorlove #trendinteriors #tradefair #cozylivingcopenhagen #interiors #inspiration #lifestyle #trendsetwinter2019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1382</a:t>
                      </a:r>
                    </a:p>
                  </a:txBody>
                  <a:tcPr/>
                </a:tc>
                <a:extLst>
                  <a:ext uri="{0D108BD9-81ED-4DB2-BD59-A6C34878D82A}">
                    <a16:rowId xmlns:a16="http://schemas.microsoft.com/office/drawing/2014/main" val="1173295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- 2019-01-04 15:00:22 </a:t>
                      </a:r>
                      <a:r>
                        <a:rPr kumimoji="0" lang="en-US" sz="1000" b="0" i="0" u="none" strike="noStrike" kern="1200" cap="none" spc="0" normalizeH="0" baseline="0" noProof="0">
                          <a:ln>
                            <a:noFill/>
                          </a:ln>
                          <a:solidFill>
                            <a:prstClr val="black"/>
                          </a:solidFill>
                          <a:effectLst/>
                          <a:uLnTx/>
                          <a:uFillTx/>
                          <a:latin typeface="+mn-lt"/>
                          <a:ea typeface="+mn-ea"/>
                          <a:cs typeface="+mn-cs"/>
                        </a:rPr>
                        <a:t>
 Have you ever seen clocks, plates and more made out of concrete? @ovisproducts (B1, F31-15) produces exactly this. 😯 innovative, isn‘t it? 💙 for more innovation amd new stuff visist the newcomer area in hall B1! 
#trendsetmünchen #innovation #concretedesign #interiordesign #clock #plate #tabletop #trendinteriors #interiors #inspiration #lifestyle #trendsetwinter2018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1196</a:t>
                      </a:r>
                    </a:p>
                  </a:txBody>
                  <a:tcPr/>
                </a:tc>
                <a:extLst>
                  <a:ext uri="{0D108BD9-81ED-4DB2-BD59-A6C34878D82A}">
                    <a16:rowId xmlns:a16="http://schemas.microsoft.com/office/drawing/2014/main" val="3828225135"/>
                  </a:ext>
                </a:extLst>
              </a:tr>
            </a:tbl>
          </a:graphicData>
        </a:graphic>
      </p:graphicFrame>
      <p:sp>
        <p:nvSpPr>
          <p:cNvPr id="4" name="Text Placeholder 3">
            <a:extLst>
              <a:ext uri="{FF2B5EF4-FFF2-40B4-BE49-F238E27FC236}">
                <a16:creationId xmlns:a16="http://schemas.microsoft.com/office/drawing/2014/main" id="{C4F861D9-B50C-4A7C-9636-D1B36797E8CC}"/>
              </a:ext>
            </a:extLst>
          </p:cNvPr>
          <p:cNvSpPr>
            <a:spLocks noGrp="1"/>
          </p:cNvSpPr>
          <p:nvPr>
            <p:ph type="body" sz="quarter" idx="14"/>
          </p:nvPr>
        </p:nvSpPr>
        <p:spPr/>
        <p:txBody>
          <a:bodyPr/>
          <a:lstStyle/>
          <a:p>
            <a:r>
              <a:rPr lang="en-US"/>
              <a:t>01/01/2019 - 03/31/2019</a:t>
            </a:r>
          </a:p>
        </p:txBody>
      </p:sp>
    </p:spTree>
    <p:extLst>
      <p:ext uri="{BB962C8B-B14F-4D97-AF65-F5344CB8AC3E}">
        <p14:creationId xmlns:p14="http://schemas.microsoft.com/office/powerpoint/2010/main" val="29112135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3F0DA-B628-435E-8070-25AB1030B792}"/>
              </a:ext>
            </a:extLst>
          </p:cNvPr>
          <p:cNvSpPr>
            <a:spLocks noGrp="1"/>
          </p:cNvSpPr>
          <p:nvPr>
            <p:ph type="title"/>
          </p:nvPr>
        </p:nvSpPr>
        <p:spPr/>
        <p:txBody>
          <a:bodyPr/>
          <a:lstStyle/>
          <a:p>
            <a:r>
              <a:rPr lang="en-US"/>
              <a:t>Instagram Posts Table | TrendSet - 12 of 15</a:t>
            </a:r>
          </a:p>
        </p:txBody>
      </p:sp>
      <p:graphicFrame>
        <p:nvGraphicFramePr>
          <p:cNvPr id="5" name="Table Placeholder 4">
            <a:extLst>
              <a:ext uri="{FF2B5EF4-FFF2-40B4-BE49-F238E27FC236}">
                <a16:creationId xmlns:a16="http://schemas.microsoft.com/office/drawing/2014/main" id="{4005787E-4E42-4BF6-8B48-D7C1E83BF1C9}"/>
              </a:ext>
            </a:extLst>
          </p:cNvPr>
          <p:cNvGraphicFramePr>
            <a:graphicFrameLocks noGrp="1"/>
          </p:cNvGraphicFramePr>
          <p:nvPr>
            <p:ph type="tbl" sz="quarter" idx="13"/>
            <p:extLst>
              <p:ext uri="{D42A27DB-BD31-4B8C-83A1-F6EECF244321}">
                <p14:modId xmlns:p14="http://schemas.microsoft.com/office/powerpoint/2010/main" val="40410204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454723036"/>
                    </a:ext>
                  </a:extLst>
                </a:gridCol>
                <a:gridCol w="658368">
                  <a:extLst>
                    <a:ext uri="{9D8B030D-6E8A-4147-A177-3AD203B41FA5}">
                      <a16:colId xmlns:a16="http://schemas.microsoft.com/office/drawing/2014/main" val="2308434276"/>
                    </a:ext>
                  </a:extLst>
                </a:gridCol>
                <a:gridCol w="658368">
                  <a:extLst>
                    <a:ext uri="{9D8B030D-6E8A-4147-A177-3AD203B41FA5}">
                      <a16:colId xmlns:a16="http://schemas.microsoft.com/office/drawing/2014/main" val="2516378093"/>
                    </a:ext>
                  </a:extLst>
                </a:gridCol>
                <a:gridCol w="658368">
                  <a:extLst>
                    <a:ext uri="{9D8B030D-6E8A-4147-A177-3AD203B41FA5}">
                      <a16:colId xmlns:a16="http://schemas.microsoft.com/office/drawing/2014/main" val="2732058354"/>
                    </a:ext>
                  </a:extLst>
                </a:gridCol>
                <a:gridCol w="658368">
                  <a:extLst>
                    <a:ext uri="{9D8B030D-6E8A-4147-A177-3AD203B41FA5}">
                      <a16:colId xmlns:a16="http://schemas.microsoft.com/office/drawing/2014/main" val="1849583529"/>
                    </a:ext>
                  </a:extLst>
                </a:gridCol>
                <a:gridCol w="658368">
                  <a:extLst>
                    <a:ext uri="{9D8B030D-6E8A-4147-A177-3AD203B41FA5}">
                      <a16:colId xmlns:a16="http://schemas.microsoft.com/office/drawing/2014/main" val="3626383786"/>
                    </a:ext>
                  </a:extLst>
                </a:gridCol>
                <a:gridCol w="658368">
                  <a:extLst>
                    <a:ext uri="{9D8B030D-6E8A-4147-A177-3AD203B41FA5}">
                      <a16:colId xmlns:a16="http://schemas.microsoft.com/office/drawing/2014/main" val="1732264384"/>
                    </a:ext>
                  </a:extLst>
                </a:gridCol>
                <a:gridCol w="658368">
                  <a:extLst>
                    <a:ext uri="{9D8B030D-6E8A-4147-A177-3AD203B41FA5}">
                      <a16:colId xmlns:a16="http://schemas.microsoft.com/office/drawing/2014/main" val="4199472598"/>
                    </a:ext>
                  </a:extLst>
                </a:gridCol>
                <a:gridCol w="658368">
                  <a:extLst>
                    <a:ext uri="{9D8B030D-6E8A-4147-A177-3AD203B41FA5}">
                      <a16:colId xmlns:a16="http://schemas.microsoft.com/office/drawing/2014/main" val="15323695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152122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- 2019-01-04 13:08:58 </a:t>
                      </a:r>
                      <a:r>
                        <a:rPr kumimoji="0" lang="en-US" sz="1000" b="0" i="0" u="none" strike="noStrike" kern="1200" cap="none" spc="0" normalizeH="0" baseline="0" noProof="0">
                          <a:ln>
                            <a:noFill/>
                          </a:ln>
                          <a:solidFill>
                            <a:prstClr val="black"/>
                          </a:solidFill>
                          <a:effectLst/>
                          <a:uLnTx/>
                          <a:uFillTx/>
                          <a:latin typeface="+mn-lt"/>
                          <a:ea typeface="+mn-ea"/>
                          <a:cs typeface="+mn-cs"/>
                        </a:rPr>
                        <a:t>
 Pesto sold without water and oil? Pesto that you can blend yourself at home? That‘s what Bavaria Selection (B3, E26) offers. And we tasted the pesto: it‘s great! 😊
#trendsetmünchen #gentletouch #pesto #pomodoro #picante #pestorosso #kitchen #foodphotography #food #tastey #interiors #inspiration #lifestyle #trendsetwinter2019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1119</a:t>
                      </a:r>
                    </a:p>
                  </a:txBody>
                  <a:tcPr/>
                </a:tc>
                <a:extLst>
                  <a:ext uri="{0D108BD9-81ED-4DB2-BD59-A6C34878D82A}">
                    <a16:rowId xmlns:a16="http://schemas.microsoft.com/office/drawing/2014/main" val="2614116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- 2019-01-04 11:22:41 </a:t>
                      </a:r>
                      <a:r>
                        <a:rPr kumimoji="0" lang="en-US" sz="1000" b="0" i="0" u="none" strike="noStrike" kern="1200" cap="none" spc="0" normalizeH="0" baseline="0" noProof="0">
                          <a:ln>
                            <a:noFill/>
                          </a:ln>
                          <a:solidFill>
                            <a:prstClr val="black"/>
                          </a:solidFill>
                          <a:effectLst/>
                          <a:uLnTx/>
                          <a:uFillTx/>
                          <a:latin typeface="+mn-lt"/>
                          <a:ea typeface="+mn-ea"/>
                          <a:cs typeface="+mn-cs"/>
                        </a:rPr>
                        <a:t>
 RURAL DREAM flair at the booth of @formano.de (B3, D20). 🌸
#trendsetmünchen #ruraldream #floristry #flowers #faces #sculptures #whitelove #interiordecor #decoration #interiordesign #trendinteriors #interiors #inspiration #lifestyle #trendsetwinter2019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890</a:t>
                      </a:r>
                    </a:p>
                  </a:txBody>
                  <a:tcPr/>
                </a:tc>
                <a:extLst>
                  <a:ext uri="{0D108BD9-81ED-4DB2-BD59-A6C34878D82A}">
                    <a16:rowId xmlns:a16="http://schemas.microsoft.com/office/drawing/2014/main" val="3559702512"/>
                  </a:ext>
                </a:extLst>
              </a:tr>
            </a:tbl>
          </a:graphicData>
        </a:graphic>
      </p:graphicFrame>
      <p:sp>
        <p:nvSpPr>
          <p:cNvPr id="4" name="Text Placeholder 3">
            <a:extLst>
              <a:ext uri="{FF2B5EF4-FFF2-40B4-BE49-F238E27FC236}">
                <a16:creationId xmlns:a16="http://schemas.microsoft.com/office/drawing/2014/main" id="{F6F9E26B-F2BF-44FC-BFB1-CA3B31C8133D}"/>
              </a:ext>
            </a:extLst>
          </p:cNvPr>
          <p:cNvSpPr>
            <a:spLocks noGrp="1"/>
          </p:cNvSpPr>
          <p:nvPr>
            <p:ph type="body" sz="quarter" idx="14"/>
          </p:nvPr>
        </p:nvSpPr>
        <p:spPr/>
        <p:txBody>
          <a:bodyPr/>
          <a:lstStyle/>
          <a:p>
            <a:r>
              <a:rPr lang="en-US"/>
              <a:t>01/01/2019 - 03/31/2019</a:t>
            </a:r>
          </a:p>
        </p:txBody>
      </p:sp>
    </p:spTree>
    <p:extLst>
      <p:ext uri="{BB962C8B-B14F-4D97-AF65-F5344CB8AC3E}">
        <p14:creationId xmlns:p14="http://schemas.microsoft.com/office/powerpoint/2010/main" val="17355811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C0C6F-08A1-44F3-BE3F-0E29AD6496A7}"/>
              </a:ext>
            </a:extLst>
          </p:cNvPr>
          <p:cNvSpPr>
            <a:spLocks noGrp="1"/>
          </p:cNvSpPr>
          <p:nvPr>
            <p:ph type="title"/>
          </p:nvPr>
        </p:nvSpPr>
        <p:spPr/>
        <p:txBody>
          <a:bodyPr/>
          <a:lstStyle/>
          <a:p>
            <a:r>
              <a:rPr lang="en-US"/>
              <a:t>Instagram Posts Table | TrendSet - 13 of 15</a:t>
            </a:r>
          </a:p>
        </p:txBody>
      </p:sp>
      <p:graphicFrame>
        <p:nvGraphicFramePr>
          <p:cNvPr id="5" name="Table Placeholder 4">
            <a:extLst>
              <a:ext uri="{FF2B5EF4-FFF2-40B4-BE49-F238E27FC236}">
                <a16:creationId xmlns:a16="http://schemas.microsoft.com/office/drawing/2014/main" id="{8A3D083E-34FC-4012-8CC9-D3BDE15D4A34}"/>
              </a:ext>
            </a:extLst>
          </p:cNvPr>
          <p:cNvGraphicFramePr>
            <a:graphicFrameLocks noGrp="1"/>
          </p:cNvGraphicFramePr>
          <p:nvPr>
            <p:ph type="tbl" sz="quarter" idx="13"/>
            <p:extLst>
              <p:ext uri="{D42A27DB-BD31-4B8C-83A1-F6EECF244321}">
                <p14:modId xmlns:p14="http://schemas.microsoft.com/office/powerpoint/2010/main" val="37715285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986833902"/>
                    </a:ext>
                  </a:extLst>
                </a:gridCol>
                <a:gridCol w="658368">
                  <a:extLst>
                    <a:ext uri="{9D8B030D-6E8A-4147-A177-3AD203B41FA5}">
                      <a16:colId xmlns:a16="http://schemas.microsoft.com/office/drawing/2014/main" val="265699703"/>
                    </a:ext>
                  </a:extLst>
                </a:gridCol>
                <a:gridCol w="658368">
                  <a:extLst>
                    <a:ext uri="{9D8B030D-6E8A-4147-A177-3AD203B41FA5}">
                      <a16:colId xmlns:a16="http://schemas.microsoft.com/office/drawing/2014/main" val="4046058112"/>
                    </a:ext>
                  </a:extLst>
                </a:gridCol>
                <a:gridCol w="658368">
                  <a:extLst>
                    <a:ext uri="{9D8B030D-6E8A-4147-A177-3AD203B41FA5}">
                      <a16:colId xmlns:a16="http://schemas.microsoft.com/office/drawing/2014/main" val="1427531615"/>
                    </a:ext>
                  </a:extLst>
                </a:gridCol>
                <a:gridCol w="658368">
                  <a:extLst>
                    <a:ext uri="{9D8B030D-6E8A-4147-A177-3AD203B41FA5}">
                      <a16:colId xmlns:a16="http://schemas.microsoft.com/office/drawing/2014/main" val="3982447017"/>
                    </a:ext>
                  </a:extLst>
                </a:gridCol>
                <a:gridCol w="658368">
                  <a:extLst>
                    <a:ext uri="{9D8B030D-6E8A-4147-A177-3AD203B41FA5}">
                      <a16:colId xmlns:a16="http://schemas.microsoft.com/office/drawing/2014/main" val="3655149417"/>
                    </a:ext>
                  </a:extLst>
                </a:gridCol>
                <a:gridCol w="658368">
                  <a:extLst>
                    <a:ext uri="{9D8B030D-6E8A-4147-A177-3AD203B41FA5}">
                      <a16:colId xmlns:a16="http://schemas.microsoft.com/office/drawing/2014/main" val="2031467082"/>
                    </a:ext>
                  </a:extLst>
                </a:gridCol>
                <a:gridCol w="658368">
                  <a:extLst>
                    <a:ext uri="{9D8B030D-6E8A-4147-A177-3AD203B41FA5}">
                      <a16:colId xmlns:a16="http://schemas.microsoft.com/office/drawing/2014/main" val="1112692579"/>
                    </a:ext>
                  </a:extLst>
                </a:gridCol>
                <a:gridCol w="658368">
                  <a:extLst>
                    <a:ext uri="{9D8B030D-6E8A-4147-A177-3AD203B41FA5}">
                      <a16:colId xmlns:a16="http://schemas.microsoft.com/office/drawing/2014/main" val="30243716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9086042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- 2019-01-04 11:11:58 </a:t>
                      </a:r>
                      <a:r>
                        <a:rPr kumimoji="0" lang="en-US" sz="1000" b="0" i="0" u="none" strike="noStrike" kern="1200" cap="none" spc="0" normalizeH="0" baseline="0" noProof="0">
                          <a:ln>
                            <a:noFill/>
                          </a:ln>
                          <a:solidFill>
                            <a:prstClr val="black"/>
                          </a:solidFill>
                          <a:effectLst/>
                          <a:uLnTx/>
                          <a:uFillTx/>
                          <a:latin typeface="+mn-lt"/>
                          <a:ea typeface="+mn-ea"/>
                          <a:cs typeface="+mn-cs"/>
                        </a:rPr>
                        <a:t>
 @five_oaks_ltd took our Trend Motif OPEN MINDS literally and created these face/head sculptures with open heads - or open minds. 🙈 
#trendsetmünchen #openminds #heads #faces #sculptures #gardendecor #decoration #brown #terracotta #sleepy #trendinteriors #interiors #inspiration #lifestyle #trendsetwinter2019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650</a:t>
                      </a:r>
                    </a:p>
                  </a:txBody>
                  <a:tcPr/>
                </a:tc>
                <a:extLst>
                  <a:ext uri="{0D108BD9-81ED-4DB2-BD59-A6C34878D82A}">
                    <a16:rowId xmlns:a16="http://schemas.microsoft.com/office/drawing/2014/main" val="1035159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- 2019-01-04 09:58:19 </a:t>
                      </a:r>
                      <a:r>
                        <a:rPr kumimoji="0" lang="en-US" sz="1000" b="0" i="0" u="none" strike="noStrike" kern="1200" cap="none" spc="0" normalizeH="0" baseline="0" noProof="0">
                          <a:ln>
                            <a:noFill/>
                          </a:ln>
                          <a:solidFill>
                            <a:prstClr val="black"/>
                          </a:solidFill>
                          <a:effectLst/>
                          <a:uLnTx/>
                          <a:uFillTx/>
                          <a:latin typeface="+mn-lt"/>
                          <a:ea typeface="+mn-ea"/>
                          <a:cs typeface="+mn-cs"/>
                        </a:rPr>
                        <a:t>
 Boho Deluxe is the name of our expected easter trend. 😌 Glittering bunnies like these from Maurer &amp; Albrecht (B2, B11) emphazise this scouted trend. 🐰
#trendsetmünchen #eastertrend #bohodeluxe #bunnies #easter #easterdecor #decoration #interiordecoration #interiordesign #floristry #rose #glitter #trendinteriors #interiors #inspiration #lifestyle #trendsetwinter2019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921</a:t>
                      </a:r>
                    </a:p>
                  </a:txBody>
                  <a:tcPr/>
                </a:tc>
                <a:extLst>
                  <a:ext uri="{0D108BD9-81ED-4DB2-BD59-A6C34878D82A}">
                    <a16:rowId xmlns:a16="http://schemas.microsoft.com/office/drawing/2014/main" val="423860911"/>
                  </a:ext>
                </a:extLst>
              </a:tr>
            </a:tbl>
          </a:graphicData>
        </a:graphic>
      </p:graphicFrame>
      <p:sp>
        <p:nvSpPr>
          <p:cNvPr id="4" name="Text Placeholder 3">
            <a:extLst>
              <a:ext uri="{FF2B5EF4-FFF2-40B4-BE49-F238E27FC236}">
                <a16:creationId xmlns:a16="http://schemas.microsoft.com/office/drawing/2014/main" id="{857FD580-7A5F-49D8-AC28-52F42479FD25}"/>
              </a:ext>
            </a:extLst>
          </p:cNvPr>
          <p:cNvSpPr>
            <a:spLocks noGrp="1"/>
          </p:cNvSpPr>
          <p:nvPr>
            <p:ph type="body" sz="quarter" idx="14"/>
          </p:nvPr>
        </p:nvSpPr>
        <p:spPr/>
        <p:txBody>
          <a:bodyPr/>
          <a:lstStyle/>
          <a:p>
            <a:r>
              <a:rPr lang="en-US"/>
              <a:t>01/01/2019 - 03/31/2019</a:t>
            </a:r>
          </a:p>
        </p:txBody>
      </p:sp>
    </p:spTree>
    <p:extLst>
      <p:ext uri="{BB962C8B-B14F-4D97-AF65-F5344CB8AC3E}">
        <p14:creationId xmlns:p14="http://schemas.microsoft.com/office/powerpoint/2010/main" val="37587639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E73A0-1BA5-43E3-8D86-D2C8EF7BAAF3}"/>
              </a:ext>
            </a:extLst>
          </p:cNvPr>
          <p:cNvSpPr>
            <a:spLocks noGrp="1"/>
          </p:cNvSpPr>
          <p:nvPr>
            <p:ph type="title"/>
          </p:nvPr>
        </p:nvSpPr>
        <p:spPr/>
        <p:txBody>
          <a:bodyPr/>
          <a:lstStyle/>
          <a:p>
            <a:r>
              <a:rPr lang="en-US"/>
              <a:t>Instagram Posts Table | TrendSet - 14 of 15</a:t>
            </a:r>
          </a:p>
        </p:txBody>
      </p:sp>
      <p:graphicFrame>
        <p:nvGraphicFramePr>
          <p:cNvPr id="5" name="Table Placeholder 4">
            <a:extLst>
              <a:ext uri="{FF2B5EF4-FFF2-40B4-BE49-F238E27FC236}">
                <a16:creationId xmlns:a16="http://schemas.microsoft.com/office/drawing/2014/main" id="{EC7D780A-A23C-4AB6-8AB2-1614576EB5E0}"/>
              </a:ext>
            </a:extLst>
          </p:cNvPr>
          <p:cNvGraphicFramePr>
            <a:graphicFrameLocks noGrp="1"/>
          </p:cNvGraphicFramePr>
          <p:nvPr>
            <p:ph type="tbl" sz="quarter" idx="13"/>
            <p:extLst>
              <p:ext uri="{D42A27DB-BD31-4B8C-83A1-F6EECF244321}">
                <p14:modId xmlns:p14="http://schemas.microsoft.com/office/powerpoint/2010/main" val="13270567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80507495"/>
                    </a:ext>
                  </a:extLst>
                </a:gridCol>
                <a:gridCol w="658368">
                  <a:extLst>
                    <a:ext uri="{9D8B030D-6E8A-4147-A177-3AD203B41FA5}">
                      <a16:colId xmlns:a16="http://schemas.microsoft.com/office/drawing/2014/main" val="891553176"/>
                    </a:ext>
                  </a:extLst>
                </a:gridCol>
                <a:gridCol w="658368">
                  <a:extLst>
                    <a:ext uri="{9D8B030D-6E8A-4147-A177-3AD203B41FA5}">
                      <a16:colId xmlns:a16="http://schemas.microsoft.com/office/drawing/2014/main" val="3080037195"/>
                    </a:ext>
                  </a:extLst>
                </a:gridCol>
                <a:gridCol w="658368">
                  <a:extLst>
                    <a:ext uri="{9D8B030D-6E8A-4147-A177-3AD203B41FA5}">
                      <a16:colId xmlns:a16="http://schemas.microsoft.com/office/drawing/2014/main" val="270309471"/>
                    </a:ext>
                  </a:extLst>
                </a:gridCol>
                <a:gridCol w="658368">
                  <a:extLst>
                    <a:ext uri="{9D8B030D-6E8A-4147-A177-3AD203B41FA5}">
                      <a16:colId xmlns:a16="http://schemas.microsoft.com/office/drawing/2014/main" val="3373962198"/>
                    </a:ext>
                  </a:extLst>
                </a:gridCol>
                <a:gridCol w="658368">
                  <a:extLst>
                    <a:ext uri="{9D8B030D-6E8A-4147-A177-3AD203B41FA5}">
                      <a16:colId xmlns:a16="http://schemas.microsoft.com/office/drawing/2014/main" val="2957374142"/>
                    </a:ext>
                  </a:extLst>
                </a:gridCol>
                <a:gridCol w="658368">
                  <a:extLst>
                    <a:ext uri="{9D8B030D-6E8A-4147-A177-3AD203B41FA5}">
                      <a16:colId xmlns:a16="http://schemas.microsoft.com/office/drawing/2014/main" val="2295248857"/>
                    </a:ext>
                  </a:extLst>
                </a:gridCol>
                <a:gridCol w="658368">
                  <a:extLst>
                    <a:ext uri="{9D8B030D-6E8A-4147-A177-3AD203B41FA5}">
                      <a16:colId xmlns:a16="http://schemas.microsoft.com/office/drawing/2014/main" val="3886166538"/>
                    </a:ext>
                  </a:extLst>
                </a:gridCol>
                <a:gridCol w="658368">
                  <a:extLst>
                    <a:ext uri="{9D8B030D-6E8A-4147-A177-3AD203B41FA5}">
                      <a16:colId xmlns:a16="http://schemas.microsoft.com/office/drawing/2014/main" val="21585294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971274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- 2019-01-04 09:48:02 </a:t>
                      </a:r>
                      <a:r>
                        <a:rPr kumimoji="0" lang="en-US" sz="1000" b="0" i="0" u="none" strike="noStrike" kern="1200" cap="none" spc="0" normalizeH="0" baseline="0" noProof="0">
                          <a:ln>
                            <a:noFill/>
                          </a:ln>
                          <a:solidFill>
                            <a:prstClr val="black"/>
                          </a:solidFill>
                          <a:effectLst/>
                          <a:uLnTx/>
                          <a:uFillTx/>
                          <a:latin typeface="+mn-lt"/>
                          <a:ea typeface="+mn-ea"/>
                          <a:cs typeface="+mn-cs"/>
                        </a:rPr>
                        <a:t>
 Sketchbooks should not only have pages for writing down ideas, they should also inspire, don‘t they? 🙈 The Magma Sketchbooks from Laurence King Verlag (C3, F33) inspire in the style of GENTLE TOUCH. 💡
#trendsetmünchen #gentletouch #papery #office #sketchbook #colors #books #trendinteriors #interiors #inspiration #lifestyle #trendsetwinter2019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751</a:t>
                      </a:r>
                    </a:p>
                  </a:txBody>
                  <a:tcPr/>
                </a:tc>
                <a:extLst>
                  <a:ext uri="{0D108BD9-81ED-4DB2-BD59-A6C34878D82A}">
                    <a16:rowId xmlns:a16="http://schemas.microsoft.com/office/drawing/2014/main" val="2527159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- 2019-01-03 17:52:47 </a:t>
                      </a:r>
                      <a:r>
                        <a:rPr kumimoji="0" lang="en-US" sz="1000" b="0" i="0" u="none" strike="noStrike" kern="1200" cap="none" spc="0" normalizeH="0" baseline="0" noProof="0">
                          <a:ln>
                            <a:noFill/>
                          </a:ln>
                          <a:solidFill>
                            <a:prstClr val="black"/>
                          </a:solidFill>
                          <a:effectLst/>
                          <a:uLnTx/>
                          <a:uFillTx/>
                          <a:latin typeface="+mn-lt"/>
                          <a:ea typeface="+mn-ea"/>
                          <a:cs typeface="+mn-cs"/>
                        </a:rPr>
                        <a:t>
 Tomorrow is a vernissage @trendset.finearts in hall C3, A40 at 4 pm. 🥳 Come over and have a look at all the great artwork from our exhibiting artists! 💙 teaser is made by @robertbree.de, one of the exhibiting artists at the TrendSet Fine Arts. 😊 
#trendsetfinearts #vernissage #artwork #artists #gallery #tradefair #trendinteriors #trendsetwinter2019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1157</a:t>
                      </a:r>
                    </a:p>
                  </a:txBody>
                  <a:tcPr/>
                </a:tc>
                <a:extLst>
                  <a:ext uri="{0D108BD9-81ED-4DB2-BD59-A6C34878D82A}">
                    <a16:rowId xmlns:a16="http://schemas.microsoft.com/office/drawing/2014/main" val="3416065047"/>
                  </a:ext>
                </a:extLst>
              </a:tr>
            </a:tbl>
          </a:graphicData>
        </a:graphic>
      </p:graphicFrame>
      <p:sp>
        <p:nvSpPr>
          <p:cNvPr id="4" name="Text Placeholder 3">
            <a:extLst>
              <a:ext uri="{FF2B5EF4-FFF2-40B4-BE49-F238E27FC236}">
                <a16:creationId xmlns:a16="http://schemas.microsoft.com/office/drawing/2014/main" id="{29542BF3-843D-44A1-9FE4-9B32596CEDEE}"/>
              </a:ext>
            </a:extLst>
          </p:cNvPr>
          <p:cNvSpPr>
            <a:spLocks noGrp="1"/>
          </p:cNvSpPr>
          <p:nvPr>
            <p:ph type="body" sz="quarter" idx="14"/>
          </p:nvPr>
        </p:nvSpPr>
        <p:spPr/>
        <p:txBody>
          <a:bodyPr/>
          <a:lstStyle/>
          <a:p>
            <a:r>
              <a:rPr lang="en-US"/>
              <a:t>01/01/2019 - 03/31/2019</a:t>
            </a:r>
          </a:p>
        </p:txBody>
      </p:sp>
    </p:spTree>
    <p:extLst>
      <p:ext uri="{BB962C8B-B14F-4D97-AF65-F5344CB8AC3E}">
        <p14:creationId xmlns:p14="http://schemas.microsoft.com/office/powerpoint/2010/main" val="40820092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049773-4864-42F7-ADD9-8DD225C66590}"/>
              </a:ext>
            </a:extLst>
          </p:cNvPr>
          <p:cNvSpPr>
            <a:spLocks noGrp="1"/>
          </p:cNvSpPr>
          <p:nvPr>
            <p:ph type="title"/>
          </p:nvPr>
        </p:nvSpPr>
        <p:spPr/>
        <p:txBody>
          <a:bodyPr/>
          <a:lstStyle/>
          <a:p>
            <a:r>
              <a:rPr lang="en-US"/>
              <a:t>Instagram Posts Table | TrendSet - 15 of 15</a:t>
            </a:r>
          </a:p>
        </p:txBody>
      </p:sp>
      <p:graphicFrame>
        <p:nvGraphicFramePr>
          <p:cNvPr id="5" name="Table Placeholder 4">
            <a:extLst>
              <a:ext uri="{FF2B5EF4-FFF2-40B4-BE49-F238E27FC236}">
                <a16:creationId xmlns:a16="http://schemas.microsoft.com/office/drawing/2014/main" id="{BE204FA1-3191-41B0-827B-C491007D5288}"/>
              </a:ext>
            </a:extLst>
          </p:cNvPr>
          <p:cNvGraphicFramePr>
            <a:graphicFrameLocks noGrp="1"/>
          </p:cNvGraphicFramePr>
          <p:nvPr>
            <p:ph type="tbl" sz="quarter" idx="13"/>
            <p:extLst>
              <p:ext uri="{D42A27DB-BD31-4B8C-83A1-F6EECF244321}">
                <p14:modId xmlns:p14="http://schemas.microsoft.com/office/powerpoint/2010/main" val="20423535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730187951"/>
                    </a:ext>
                  </a:extLst>
                </a:gridCol>
                <a:gridCol w="658368">
                  <a:extLst>
                    <a:ext uri="{9D8B030D-6E8A-4147-A177-3AD203B41FA5}">
                      <a16:colId xmlns:a16="http://schemas.microsoft.com/office/drawing/2014/main" val="2896734361"/>
                    </a:ext>
                  </a:extLst>
                </a:gridCol>
                <a:gridCol w="658368">
                  <a:extLst>
                    <a:ext uri="{9D8B030D-6E8A-4147-A177-3AD203B41FA5}">
                      <a16:colId xmlns:a16="http://schemas.microsoft.com/office/drawing/2014/main" val="2303402203"/>
                    </a:ext>
                  </a:extLst>
                </a:gridCol>
                <a:gridCol w="658368">
                  <a:extLst>
                    <a:ext uri="{9D8B030D-6E8A-4147-A177-3AD203B41FA5}">
                      <a16:colId xmlns:a16="http://schemas.microsoft.com/office/drawing/2014/main" val="3157919633"/>
                    </a:ext>
                  </a:extLst>
                </a:gridCol>
                <a:gridCol w="658368">
                  <a:extLst>
                    <a:ext uri="{9D8B030D-6E8A-4147-A177-3AD203B41FA5}">
                      <a16:colId xmlns:a16="http://schemas.microsoft.com/office/drawing/2014/main" val="1652715616"/>
                    </a:ext>
                  </a:extLst>
                </a:gridCol>
                <a:gridCol w="658368">
                  <a:extLst>
                    <a:ext uri="{9D8B030D-6E8A-4147-A177-3AD203B41FA5}">
                      <a16:colId xmlns:a16="http://schemas.microsoft.com/office/drawing/2014/main" val="2250126584"/>
                    </a:ext>
                  </a:extLst>
                </a:gridCol>
                <a:gridCol w="658368">
                  <a:extLst>
                    <a:ext uri="{9D8B030D-6E8A-4147-A177-3AD203B41FA5}">
                      <a16:colId xmlns:a16="http://schemas.microsoft.com/office/drawing/2014/main" val="137757860"/>
                    </a:ext>
                  </a:extLst>
                </a:gridCol>
                <a:gridCol w="658368">
                  <a:extLst>
                    <a:ext uri="{9D8B030D-6E8A-4147-A177-3AD203B41FA5}">
                      <a16:colId xmlns:a16="http://schemas.microsoft.com/office/drawing/2014/main" val="2611271026"/>
                    </a:ext>
                  </a:extLst>
                </a:gridCol>
                <a:gridCol w="658368">
                  <a:extLst>
                    <a:ext uri="{9D8B030D-6E8A-4147-A177-3AD203B41FA5}">
                      <a16:colId xmlns:a16="http://schemas.microsoft.com/office/drawing/2014/main" val="20982113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638044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- 2019-01-03 17:39:16 </a:t>
                      </a:r>
                      <a:r>
                        <a:rPr kumimoji="0" lang="en-US" sz="1000" b="0" i="0" u="none" strike="noStrike" kern="1200" cap="none" spc="0" normalizeH="0" baseline="0" noProof="0">
                          <a:ln>
                            <a:noFill/>
                          </a:ln>
                          <a:solidFill>
                            <a:prstClr val="black"/>
                          </a:solidFill>
                          <a:effectLst/>
                          <a:uLnTx/>
                          <a:uFillTx/>
                          <a:latin typeface="+mn-lt"/>
                          <a:ea typeface="+mn-ea"/>
                          <a:cs typeface="+mn-cs"/>
                        </a:rPr>
                        <a:t>
 Innovative lightnings with a bit of minimalistic design definitly are a trend at the TrendSet Winter 2019! This makes Trend Motif GENTLE TOUCH happy. 💡 Lightnings by Werner Voß (C1, E40). #trendsetmünchen #trendscout #lightning #lightningdesign #innovative #creative #gentletouch #ethnic #interiordesign #trendinteriors #interiors #inspiration #lifestyle #trendsetwinter2019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876</a:t>
                      </a:r>
                    </a:p>
                  </a:txBody>
                  <a:tcPr/>
                </a:tc>
                <a:extLst>
                  <a:ext uri="{0D108BD9-81ED-4DB2-BD59-A6C34878D82A}">
                    <a16:rowId xmlns:a16="http://schemas.microsoft.com/office/drawing/2014/main" val="4030717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- 2019-01-03 17:28:20 </a:t>
                      </a:r>
                      <a:r>
                        <a:rPr kumimoji="0" lang="en-US" sz="1000" b="0" i="0" u="none" strike="noStrike" kern="1200" cap="none" spc="0" normalizeH="0" baseline="0" noProof="0">
                          <a:ln>
                            <a:noFill/>
                          </a:ln>
                          <a:solidFill>
                            <a:prstClr val="black"/>
                          </a:solidFill>
                          <a:effectLst/>
                          <a:uLnTx/>
                          <a:uFillTx/>
                          <a:latin typeface="+mn-lt"/>
                          <a:ea typeface="+mn-ea"/>
                          <a:cs typeface="+mn-cs"/>
                        </a:rPr>
                        <a:t>
 these ’natural‘ blue beauties are waiting for you to be seated at your easter table... 💙🐰 Seen at Kwoka’s booth in hall B4, B11. 😊
#trendsetmünchen #easter #easterbunnies #bluebunny #eastertrend #easterdecor #tabledecoration #trendinteriors #trendscout #interiors #inspiration #lifestyle #trendsetwinter2019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904</a:t>
                      </a:r>
                    </a:p>
                  </a:txBody>
                  <a:tcPr/>
                </a:tc>
                <a:extLst>
                  <a:ext uri="{0D108BD9-81ED-4DB2-BD59-A6C34878D82A}">
                    <a16:rowId xmlns:a16="http://schemas.microsoft.com/office/drawing/2014/main" val="2209572322"/>
                  </a:ext>
                </a:extLst>
              </a:tr>
            </a:tbl>
          </a:graphicData>
        </a:graphic>
      </p:graphicFrame>
      <p:sp>
        <p:nvSpPr>
          <p:cNvPr id="4" name="Text Placeholder 3">
            <a:extLst>
              <a:ext uri="{FF2B5EF4-FFF2-40B4-BE49-F238E27FC236}">
                <a16:creationId xmlns:a16="http://schemas.microsoft.com/office/drawing/2014/main" id="{BD9679A5-04B0-4AC9-B40E-F2381C970DED}"/>
              </a:ext>
            </a:extLst>
          </p:cNvPr>
          <p:cNvSpPr>
            <a:spLocks noGrp="1"/>
          </p:cNvSpPr>
          <p:nvPr>
            <p:ph type="body" sz="quarter" idx="14"/>
          </p:nvPr>
        </p:nvSpPr>
        <p:spPr/>
        <p:txBody>
          <a:bodyPr/>
          <a:lstStyle/>
          <a:p>
            <a:r>
              <a:rPr lang="en-US"/>
              <a:t>01/01/2019 - 03/31/2019</a:t>
            </a:r>
          </a:p>
        </p:txBody>
      </p:sp>
    </p:spTree>
    <p:extLst>
      <p:ext uri="{BB962C8B-B14F-4D97-AF65-F5344CB8AC3E}">
        <p14:creationId xmlns:p14="http://schemas.microsoft.com/office/powerpoint/2010/main" val="34862439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D33A7D-80FA-41AE-BD26-D44992891F6C}"/>
              </a:ext>
            </a:extLst>
          </p:cNvPr>
          <p:cNvSpPr>
            <a:spLocks noGrp="1"/>
          </p:cNvSpPr>
          <p:nvPr>
            <p:ph type="title"/>
          </p:nvPr>
        </p:nvSpPr>
        <p:spPr/>
        <p:txBody>
          <a:bodyPr/>
          <a:lstStyle/>
          <a:p>
            <a:r>
              <a:rPr lang="en-US"/>
              <a:t>Instagram Stories Table  | TrendSet - 1 of 9</a:t>
            </a:r>
          </a:p>
        </p:txBody>
      </p:sp>
      <p:graphicFrame>
        <p:nvGraphicFramePr>
          <p:cNvPr id="5" name="Table Placeholder 4">
            <a:extLst>
              <a:ext uri="{FF2B5EF4-FFF2-40B4-BE49-F238E27FC236}">
                <a16:creationId xmlns:a16="http://schemas.microsoft.com/office/drawing/2014/main" id="{16433847-2299-4094-9BD2-0494EB7A2522}"/>
              </a:ext>
            </a:extLst>
          </p:cNvPr>
          <p:cNvGraphicFramePr>
            <a:graphicFrameLocks noGrp="1"/>
          </p:cNvGraphicFramePr>
          <p:nvPr>
            <p:ph type="tbl" sz="quarter" idx="13"/>
            <p:extLst>
              <p:ext uri="{D42A27DB-BD31-4B8C-83A1-F6EECF244321}">
                <p14:modId xmlns:p14="http://schemas.microsoft.com/office/powerpoint/2010/main" val="20127543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172575685"/>
                    </a:ext>
                  </a:extLst>
                </a:gridCol>
                <a:gridCol w="1645920">
                  <a:extLst>
                    <a:ext uri="{9D8B030D-6E8A-4147-A177-3AD203B41FA5}">
                      <a16:colId xmlns:a16="http://schemas.microsoft.com/office/drawing/2014/main" val="1736404119"/>
                    </a:ext>
                  </a:extLst>
                </a:gridCol>
                <a:gridCol w="658368">
                  <a:extLst>
                    <a:ext uri="{9D8B030D-6E8A-4147-A177-3AD203B41FA5}">
                      <a16:colId xmlns:a16="http://schemas.microsoft.com/office/drawing/2014/main" val="1092663349"/>
                    </a:ext>
                  </a:extLst>
                </a:gridCol>
                <a:gridCol w="658368">
                  <a:extLst>
                    <a:ext uri="{9D8B030D-6E8A-4147-A177-3AD203B41FA5}">
                      <a16:colId xmlns:a16="http://schemas.microsoft.com/office/drawing/2014/main" val="1009494797"/>
                    </a:ext>
                  </a:extLst>
                </a:gridCol>
                <a:gridCol w="658368">
                  <a:extLst>
                    <a:ext uri="{9D8B030D-6E8A-4147-A177-3AD203B41FA5}">
                      <a16:colId xmlns:a16="http://schemas.microsoft.com/office/drawing/2014/main" val="2560569947"/>
                    </a:ext>
                  </a:extLst>
                </a:gridCol>
                <a:gridCol w="658368">
                  <a:extLst>
                    <a:ext uri="{9D8B030D-6E8A-4147-A177-3AD203B41FA5}">
                      <a16:colId xmlns:a16="http://schemas.microsoft.com/office/drawing/2014/main" val="4071803434"/>
                    </a:ext>
                  </a:extLst>
                </a:gridCol>
                <a:gridCol w="658368">
                  <a:extLst>
                    <a:ext uri="{9D8B030D-6E8A-4147-A177-3AD203B41FA5}">
                      <a16:colId xmlns:a16="http://schemas.microsoft.com/office/drawing/2014/main" val="1681443478"/>
                    </a:ext>
                  </a:extLst>
                </a:gridCol>
                <a:gridCol w="658368">
                  <a:extLst>
                    <a:ext uri="{9D8B030D-6E8A-4147-A177-3AD203B41FA5}">
                      <a16:colId xmlns:a16="http://schemas.microsoft.com/office/drawing/2014/main" val="1234025411"/>
                    </a:ext>
                  </a:extLst>
                </a:gridCol>
                <a:gridCol w="658368">
                  <a:extLst>
                    <a:ext uri="{9D8B030D-6E8A-4147-A177-3AD203B41FA5}">
                      <a16:colId xmlns:a16="http://schemas.microsoft.com/office/drawing/2014/main" val="25068483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0740284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- 2019-03-28 13:59:53 </a:t>
                      </a:r>
                      <a:r>
                        <a:rPr kumimoji="0" lang="en-US" sz="1000" b="0" i="0" u="none" strike="noStrike" kern="1200" cap="none" spc="0" normalizeH="0" baseline="0" noProof="0">
                          <a:ln>
                            <a:noFill/>
                          </a:ln>
                          <a:solidFill>
                            <a:prstClr val="black"/>
                          </a:solidFill>
                          <a:effectLst/>
                          <a:uLnTx/>
                          <a:uFillTx/>
                          <a:latin typeface="+mn-lt"/>
                          <a:ea typeface="+mn-ea"/>
                          <a:cs typeface="+mn-cs"/>
                        </a:rPr>
                        <a:t>
 Who sees the bird in the trend motif of TrendSet Summer 2019?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https://scontent.xx.fbcdn.net/v/t51.12442-15/53373873_800737003619401_3444680965463850256_n.jpg?_nc_cat=105&amp;_nc_ht=scontent.xx&amp;oh=bf28579075c817e00433a73a498f9689&amp;oe=5D4F7358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9845222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- 2019-02-11 15:21:09 </a:t>
                      </a:r>
                      <a:r>
                        <a:rPr kumimoji="0" lang="en-US" sz="1000" b="0" i="0" u="none" strike="noStrike" kern="1200" cap="none" spc="0" normalizeH="0" baseline="0" noProof="0">
                          <a:ln>
                            <a:noFill/>
                          </a:ln>
                          <a:solidFill>
                            <a:prstClr val="black"/>
                          </a:solidFill>
                          <a:effectLst/>
                          <a:uLnTx/>
                          <a:uFillTx/>
                          <a:latin typeface="+mn-lt"/>
                          <a:ea typeface="+mn-ea"/>
                          <a:cs typeface="+mn-cs"/>
                        </a:rPr>
                        <a:t>
 Exhibitors: Attention❗️ The registration ends 
on Friday!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https://scontent.xx.fbcdn.net/v/t51.12442-15/51349650_543577176152443_8118940272912348368_n.jpg?_nc_cat=111&amp;_nc_ht=scontent.xx&amp;oh=46a7630249161856e263298930960a76&amp;oe=5CF13DDE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508811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- 2019-02-11 07:55:48 </a:t>
                      </a:r>
                      <a:r>
                        <a:rPr kumimoji="0" lang="en-US" sz="1000" b="0" i="0" u="none" strike="noStrike" kern="1200" cap="none" spc="0" normalizeH="0" baseline="0" noProof="0">
                          <a:ln>
                            <a:noFill/>
                          </a:ln>
                          <a:solidFill>
                            <a:prstClr val="black"/>
                          </a:solidFill>
                          <a:effectLst/>
                          <a:uLnTx/>
                          <a:uFillTx/>
                          <a:latin typeface="+mn-lt"/>
                          <a:ea typeface="+mn-ea"/>
                          <a:cs typeface="+mn-cs"/>
                        </a:rPr>
                        <a:t>
 Attention❗️
Registration ends 
on Friday!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https://scontent.xx.fbcdn.net/v/t51.12442-15/52320018_504292156644843_6230396334783168957_n.jpg?_nc_cat=110&amp;_nc_ht=scontent.xx&amp;oh=63ddb6c725a4954f948cf6e46e878b09&amp;oe=5CFBAB6A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2684994660"/>
                  </a:ext>
                </a:extLst>
              </a:tr>
            </a:tbl>
          </a:graphicData>
        </a:graphic>
      </p:graphicFrame>
      <p:sp>
        <p:nvSpPr>
          <p:cNvPr id="4" name="Text Placeholder 3">
            <a:extLst>
              <a:ext uri="{FF2B5EF4-FFF2-40B4-BE49-F238E27FC236}">
                <a16:creationId xmlns:a16="http://schemas.microsoft.com/office/drawing/2014/main" id="{F7595A75-57A0-44E5-B8D5-ADF40C299753}"/>
              </a:ext>
            </a:extLst>
          </p:cNvPr>
          <p:cNvSpPr>
            <a:spLocks noGrp="1"/>
          </p:cNvSpPr>
          <p:nvPr>
            <p:ph type="body" sz="quarter" idx="14"/>
          </p:nvPr>
        </p:nvSpPr>
        <p:spPr/>
        <p:txBody>
          <a:bodyPr/>
          <a:lstStyle/>
          <a:p>
            <a:r>
              <a:rPr lang="en-US"/>
              <a:t>01/01/2019 - 03/31/2019</a:t>
            </a:r>
          </a:p>
        </p:txBody>
      </p:sp>
    </p:spTree>
    <p:extLst>
      <p:ext uri="{BB962C8B-B14F-4D97-AF65-F5344CB8AC3E}">
        <p14:creationId xmlns:p14="http://schemas.microsoft.com/office/powerpoint/2010/main" val="22934399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3744AE-9051-4114-B8D6-B39FABE8D7F9}"/>
              </a:ext>
            </a:extLst>
          </p:cNvPr>
          <p:cNvSpPr>
            <a:spLocks noGrp="1"/>
          </p:cNvSpPr>
          <p:nvPr>
            <p:ph type="title"/>
          </p:nvPr>
        </p:nvSpPr>
        <p:spPr/>
        <p:txBody>
          <a:bodyPr/>
          <a:lstStyle/>
          <a:p>
            <a:r>
              <a:rPr lang="en-US"/>
              <a:t>Instagram Stories Table  | TrendSet - 2 of 9</a:t>
            </a:r>
          </a:p>
        </p:txBody>
      </p:sp>
      <p:graphicFrame>
        <p:nvGraphicFramePr>
          <p:cNvPr id="5" name="Table Placeholder 4">
            <a:extLst>
              <a:ext uri="{FF2B5EF4-FFF2-40B4-BE49-F238E27FC236}">
                <a16:creationId xmlns:a16="http://schemas.microsoft.com/office/drawing/2014/main" id="{0A5C67EA-17EB-4888-82F6-0BB5693F9127}"/>
              </a:ext>
            </a:extLst>
          </p:cNvPr>
          <p:cNvGraphicFramePr>
            <a:graphicFrameLocks noGrp="1"/>
          </p:cNvGraphicFramePr>
          <p:nvPr>
            <p:ph type="tbl" sz="quarter" idx="13"/>
            <p:extLst>
              <p:ext uri="{D42A27DB-BD31-4B8C-83A1-F6EECF244321}">
                <p14:modId xmlns:p14="http://schemas.microsoft.com/office/powerpoint/2010/main" val="13506043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360537689"/>
                    </a:ext>
                  </a:extLst>
                </a:gridCol>
                <a:gridCol w="1645920">
                  <a:extLst>
                    <a:ext uri="{9D8B030D-6E8A-4147-A177-3AD203B41FA5}">
                      <a16:colId xmlns:a16="http://schemas.microsoft.com/office/drawing/2014/main" val="4092980283"/>
                    </a:ext>
                  </a:extLst>
                </a:gridCol>
                <a:gridCol w="658368">
                  <a:extLst>
                    <a:ext uri="{9D8B030D-6E8A-4147-A177-3AD203B41FA5}">
                      <a16:colId xmlns:a16="http://schemas.microsoft.com/office/drawing/2014/main" val="4277036867"/>
                    </a:ext>
                  </a:extLst>
                </a:gridCol>
                <a:gridCol w="658368">
                  <a:extLst>
                    <a:ext uri="{9D8B030D-6E8A-4147-A177-3AD203B41FA5}">
                      <a16:colId xmlns:a16="http://schemas.microsoft.com/office/drawing/2014/main" val="4044665218"/>
                    </a:ext>
                  </a:extLst>
                </a:gridCol>
                <a:gridCol w="658368">
                  <a:extLst>
                    <a:ext uri="{9D8B030D-6E8A-4147-A177-3AD203B41FA5}">
                      <a16:colId xmlns:a16="http://schemas.microsoft.com/office/drawing/2014/main" val="2465142011"/>
                    </a:ext>
                  </a:extLst>
                </a:gridCol>
                <a:gridCol w="658368">
                  <a:extLst>
                    <a:ext uri="{9D8B030D-6E8A-4147-A177-3AD203B41FA5}">
                      <a16:colId xmlns:a16="http://schemas.microsoft.com/office/drawing/2014/main" val="3713700182"/>
                    </a:ext>
                  </a:extLst>
                </a:gridCol>
                <a:gridCol w="658368">
                  <a:extLst>
                    <a:ext uri="{9D8B030D-6E8A-4147-A177-3AD203B41FA5}">
                      <a16:colId xmlns:a16="http://schemas.microsoft.com/office/drawing/2014/main" val="2054718023"/>
                    </a:ext>
                  </a:extLst>
                </a:gridCol>
                <a:gridCol w="658368">
                  <a:extLst>
                    <a:ext uri="{9D8B030D-6E8A-4147-A177-3AD203B41FA5}">
                      <a16:colId xmlns:a16="http://schemas.microsoft.com/office/drawing/2014/main" val="2102169742"/>
                    </a:ext>
                  </a:extLst>
                </a:gridCol>
                <a:gridCol w="658368">
                  <a:extLst>
                    <a:ext uri="{9D8B030D-6E8A-4147-A177-3AD203B41FA5}">
                      <a16:colId xmlns:a16="http://schemas.microsoft.com/office/drawing/2014/main" val="28350840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851052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- 2019-02-07 09:41:48 </a:t>
                      </a:r>
                      <a:r>
                        <a:rPr kumimoji="0" lang="en-US" sz="1000" b="0" i="0" u="none" strike="noStrike" kern="1200" cap="none" spc="0" normalizeH="0" baseline="0" noProof="0">
                          <a:ln>
                            <a:noFill/>
                          </a:ln>
                          <a:solidFill>
                            <a:prstClr val="black"/>
                          </a:solidFill>
                          <a:effectLst/>
                          <a:uLnTx/>
                          <a:uFillTx/>
                          <a:latin typeface="+mn-lt"/>
                          <a:ea typeface="+mn-ea"/>
                          <a:cs typeface="+mn-cs"/>
                        </a:rPr>
                        <a:t>
 See the videos of the TrendSet Winter 2019 on TrendSet‘s YouTube account ”TrendSetTV“!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https://scontent.xx.fbcdn.net/v/t51.12442-15/50693767_1061294884062890_5670118837000268679_n.jpg?_nc_cat=106&amp;_nc_ht=scontent.xx&amp;oh=80645f7cccc0aeade8f4549a830d18c5&amp;oe=5CB7B298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840819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- 2019-01-24 11:23:00 </a:t>
                      </a:r>
                      <a:r>
                        <a:rPr kumimoji="0" lang="en-US" sz="1000" b="0" i="0" u="none" strike="noStrike" kern="1200" cap="none" spc="0" normalizeH="0" baseline="0" noProof="0">
                          <a:ln>
                            <a:noFill/>
                          </a:ln>
                          <a:solidFill>
                            <a:prstClr val="black"/>
                          </a:solidFill>
                          <a:effectLst/>
                          <a:uLnTx/>
                          <a:uFillTx/>
                          <a:latin typeface="+mn-lt"/>
                          <a:ea typeface="+mn-ea"/>
                          <a:cs typeface="+mn-cs"/>
                        </a:rPr>
                        <a:t>
 WHO WANTS SO MANY PRESENTS?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https://scontent.xx.fbcdn.net/v/t51.12442-15/49913287_230114374533213_1782514029388376003_n.jpg?_nc_cat=108&amp;_nc_ht=scontent.xx&amp;oh=9464acaafcd9fcf9606110db482b8c40&amp;oe=5CB9FA51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2101965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- 2019-01-21 08:56:10 </a:t>
                      </a:r>
                      <a:r>
                        <a:rPr kumimoji="0" lang="en-US" sz="1000" b="0" i="0" u="none" strike="noStrike" kern="1200" cap="none" spc="0" normalizeH="0" baseline="0" noProof="0">
                          <a:ln>
                            <a:noFill/>
                          </a:ln>
                          <a:solidFill>
                            <a:prstClr val="black"/>
                          </a:solidFill>
                          <a:effectLst/>
                          <a:uLnTx/>
                          <a:uFillTx/>
                          <a:latin typeface="+mn-lt"/>
                          <a:ea typeface="+mn-ea"/>
                          <a:cs typeface="+mn-cs"/>
                        </a:rPr>
                        <a:t>
 SOME GREAT EXAMPLES FOR TABLEWARE IN THE STYLE OF RURAL DREAM!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https://scontent.xx.fbcdn.net/v/t51.12442-15/50008878_806790709673759_1257480700424957908_n.jpg?_nc_cat=109&amp;_nc_ht=scontent.xx&amp;oh=8fd9dd64df331a3e2fbed81de8fe3052&amp;oe=5CB7FF6A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580176432"/>
                  </a:ext>
                </a:extLst>
              </a:tr>
            </a:tbl>
          </a:graphicData>
        </a:graphic>
      </p:graphicFrame>
      <p:sp>
        <p:nvSpPr>
          <p:cNvPr id="4" name="Text Placeholder 3">
            <a:extLst>
              <a:ext uri="{FF2B5EF4-FFF2-40B4-BE49-F238E27FC236}">
                <a16:creationId xmlns:a16="http://schemas.microsoft.com/office/drawing/2014/main" id="{43D403B0-2B8D-4355-A94F-168D472FF743}"/>
              </a:ext>
            </a:extLst>
          </p:cNvPr>
          <p:cNvSpPr>
            <a:spLocks noGrp="1"/>
          </p:cNvSpPr>
          <p:nvPr>
            <p:ph type="body" sz="quarter" idx="14"/>
          </p:nvPr>
        </p:nvSpPr>
        <p:spPr/>
        <p:txBody>
          <a:bodyPr/>
          <a:lstStyle/>
          <a:p>
            <a:r>
              <a:rPr lang="en-US"/>
              <a:t>01/01/2019 - 03/31/2019</a:t>
            </a:r>
          </a:p>
        </p:txBody>
      </p:sp>
    </p:spTree>
    <p:extLst>
      <p:ext uri="{BB962C8B-B14F-4D97-AF65-F5344CB8AC3E}">
        <p14:creationId xmlns:p14="http://schemas.microsoft.com/office/powerpoint/2010/main" val="30799341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81D8C0-0814-406A-BC22-6EB391A26F3B}"/>
              </a:ext>
            </a:extLst>
          </p:cNvPr>
          <p:cNvSpPr>
            <a:spLocks noGrp="1"/>
          </p:cNvSpPr>
          <p:nvPr>
            <p:ph type="title"/>
          </p:nvPr>
        </p:nvSpPr>
        <p:spPr/>
        <p:txBody>
          <a:bodyPr/>
          <a:lstStyle/>
          <a:p>
            <a:r>
              <a:rPr lang="en-US"/>
              <a:t>Instagram Stories Table  | TrendSet - 3 of 9</a:t>
            </a:r>
          </a:p>
        </p:txBody>
      </p:sp>
      <p:graphicFrame>
        <p:nvGraphicFramePr>
          <p:cNvPr id="5" name="Table Placeholder 4">
            <a:extLst>
              <a:ext uri="{FF2B5EF4-FFF2-40B4-BE49-F238E27FC236}">
                <a16:creationId xmlns:a16="http://schemas.microsoft.com/office/drawing/2014/main" id="{EE19485A-F5BA-40EA-8396-7D91A3F71C0D}"/>
              </a:ext>
            </a:extLst>
          </p:cNvPr>
          <p:cNvGraphicFramePr>
            <a:graphicFrameLocks noGrp="1"/>
          </p:cNvGraphicFramePr>
          <p:nvPr>
            <p:ph type="tbl" sz="quarter" idx="13"/>
            <p:extLst>
              <p:ext uri="{D42A27DB-BD31-4B8C-83A1-F6EECF244321}">
                <p14:modId xmlns:p14="http://schemas.microsoft.com/office/powerpoint/2010/main" val="11477152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211978482"/>
                    </a:ext>
                  </a:extLst>
                </a:gridCol>
                <a:gridCol w="1645920">
                  <a:extLst>
                    <a:ext uri="{9D8B030D-6E8A-4147-A177-3AD203B41FA5}">
                      <a16:colId xmlns:a16="http://schemas.microsoft.com/office/drawing/2014/main" val="4141917172"/>
                    </a:ext>
                  </a:extLst>
                </a:gridCol>
                <a:gridCol w="658368">
                  <a:extLst>
                    <a:ext uri="{9D8B030D-6E8A-4147-A177-3AD203B41FA5}">
                      <a16:colId xmlns:a16="http://schemas.microsoft.com/office/drawing/2014/main" val="3740264533"/>
                    </a:ext>
                  </a:extLst>
                </a:gridCol>
                <a:gridCol w="658368">
                  <a:extLst>
                    <a:ext uri="{9D8B030D-6E8A-4147-A177-3AD203B41FA5}">
                      <a16:colId xmlns:a16="http://schemas.microsoft.com/office/drawing/2014/main" val="1336006637"/>
                    </a:ext>
                  </a:extLst>
                </a:gridCol>
                <a:gridCol w="658368">
                  <a:extLst>
                    <a:ext uri="{9D8B030D-6E8A-4147-A177-3AD203B41FA5}">
                      <a16:colId xmlns:a16="http://schemas.microsoft.com/office/drawing/2014/main" val="1494538766"/>
                    </a:ext>
                  </a:extLst>
                </a:gridCol>
                <a:gridCol w="658368">
                  <a:extLst>
                    <a:ext uri="{9D8B030D-6E8A-4147-A177-3AD203B41FA5}">
                      <a16:colId xmlns:a16="http://schemas.microsoft.com/office/drawing/2014/main" val="3798565942"/>
                    </a:ext>
                  </a:extLst>
                </a:gridCol>
                <a:gridCol w="658368">
                  <a:extLst>
                    <a:ext uri="{9D8B030D-6E8A-4147-A177-3AD203B41FA5}">
                      <a16:colId xmlns:a16="http://schemas.microsoft.com/office/drawing/2014/main" val="764244305"/>
                    </a:ext>
                  </a:extLst>
                </a:gridCol>
                <a:gridCol w="658368">
                  <a:extLst>
                    <a:ext uri="{9D8B030D-6E8A-4147-A177-3AD203B41FA5}">
                      <a16:colId xmlns:a16="http://schemas.microsoft.com/office/drawing/2014/main" val="3430304123"/>
                    </a:ext>
                  </a:extLst>
                </a:gridCol>
                <a:gridCol w="658368">
                  <a:extLst>
                    <a:ext uri="{9D8B030D-6E8A-4147-A177-3AD203B41FA5}">
                      <a16:colId xmlns:a16="http://schemas.microsoft.com/office/drawing/2014/main" val="39832581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941452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- 2019-01-16 09:05:34 </a:t>
                      </a:r>
                      <a:r>
                        <a:rPr kumimoji="0" lang="en-US" sz="1000" b="0" i="0" u="none" strike="noStrike" kern="1200" cap="none" spc="0" normalizeH="0" baseline="0" noProof="0">
                          <a:ln>
                            <a:noFill/>
                          </a:ln>
                          <a:solidFill>
                            <a:prstClr val="black"/>
                          </a:solidFill>
                          <a:effectLst/>
                          <a:uLnTx/>
                          <a:uFillTx/>
                          <a:latin typeface="+mn-lt"/>
                          <a:ea typeface="+mn-ea"/>
                          <a:cs typeface="+mn-cs"/>
                        </a:rPr>
                        <a:t>
 FOR NEXT EASTER FEAST...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https://scontent.xx.fbcdn.net/v/t51.12442-15/49339191_2500074460034929_1889117354846338932_n.jpg?_nc_cat=102&amp;_nc_ht=scontent.xx&amp;oh=ec4d847eb1fbe2a497574058eb300791&amp;oe=5CFDF8F0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95528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- 2019-01-14 09:53:34 </a:t>
                      </a:r>
                      <a:r>
                        <a:rPr kumimoji="0" lang="en-US" sz="1000" b="0" i="0" u="none" strike="noStrike" kern="1200" cap="none" spc="0" normalizeH="0" baseline="0" noProof="0">
                          <a:ln>
                            <a:noFill/>
                          </a:ln>
                          <a:solidFill>
                            <a:prstClr val="black"/>
                          </a:solidFill>
                          <a:effectLst/>
                          <a:uLnTx/>
                          <a:uFillTx/>
                          <a:latin typeface="+mn-lt"/>
                          <a:ea typeface="+mn-ea"/>
                          <a:cs typeface="+mn-cs"/>
                        </a:rPr>
                        <a:t>
 Sustainability at TrendSet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https://scontent.xx.fbcdn.net/v/t51.12442-15/47693750_679063305847683_6072941088257900171_n.jpg?_nc_cat=111&amp;_nc_ht=scontent.xx&amp;oh=431d94734fd3840d187273656c08f3fb&amp;oe=5CCEB282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2450547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- 2019-01-10 09:35:41 </a:t>
                      </a:r>
                      <a:r>
                        <a:rPr kumimoji="0" lang="en-US" sz="1000" b="0" i="0" u="none" strike="noStrike" kern="1200" cap="none" spc="0" normalizeH="0" baseline="0" noProof="0">
                          <a:ln>
                            <a:noFill/>
                          </a:ln>
                          <a:solidFill>
                            <a:prstClr val="black"/>
                          </a:solidFill>
                          <a:effectLst/>
                          <a:uLnTx/>
                          <a:uFillTx/>
                          <a:latin typeface="+mn-lt"/>
                          <a:ea typeface="+mn-ea"/>
                          <a:cs typeface="+mn-cs"/>
                        </a:rPr>
                        <a:t>
 Easter trend "Boho Deluxe"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https://scontent.xx.fbcdn.net/v/t51.12442-15/49674415_2631991263492783_6565312199956084275_n.jpg?_nc_cat=110&amp;_nc_ht=scontent.xx&amp;oh=74ecf559a6ffd13541121867784a2e24&amp;oe=5CBF1A38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3740360690"/>
                  </a:ext>
                </a:extLst>
              </a:tr>
            </a:tbl>
          </a:graphicData>
        </a:graphic>
      </p:graphicFrame>
      <p:sp>
        <p:nvSpPr>
          <p:cNvPr id="4" name="Text Placeholder 3">
            <a:extLst>
              <a:ext uri="{FF2B5EF4-FFF2-40B4-BE49-F238E27FC236}">
                <a16:creationId xmlns:a16="http://schemas.microsoft.com/office/drawing/2014/main" id="{FD042675-DDD2-4C9A-A72D-594B3CD3FFC5}"/>
              </a:ext>
            </a:extLst>
          </p:cNvPr>
          <p:cNvSpPr>
            <a:spLocks noGrp="1"/>
          </p:cNvSpPr>
          <p:nvPr>
            <p:ph type="body" sz="quarter" idx="14"/>
          </p:nvPr>
        </p:nvSpPr>
        <p:spPr/>
        <p:txBody>
          <a:bodyPr/>
          <a:lstStyle/>
          <a:p>
            <a:r>
              <a:rPr lang="en-US"/>
              <a:t>01/01/2019 - 03/31/2019</a:t>
            </a:r>
          </a:p>
        </p:txBody>
      </p:sp>
    </p:spTree>
    <p:extLst>
      <p:ext uri="{BB962C8B-B14F-4D97-AF65-F5344CB8AC3E}">
        <p14:creationId xmlns:p14="http://schemas.microsoft.com/office/powerpoint/2010/main" val="37242041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C70B8C-E578-4975-AC32-85B1810222DA}"/>
              </a:ext>
            </a:extLst>
          </p:cNvPr>
          <p:cNvSpPr>
            <a:spLocks noGrp="1"/>
          </p:cNvSpPr>
          <p:nvPr>
            <p:ph type="title"/>
          </p:nvPr>
        </p:nvSpPr>
        <p:spPr/>
        <p:txBody>
          <a:bodyPr/>
          <a:lstStyle/>
          <a:p>
            <a:r>
              <a:rPr lang="en-US"/>
              <a:t>Instagram Stories Table  | TrendSet - 4 of 9</a:t>
            </a:r>
          </a:p>
        </p:txBody>
      </p:sp>
      <p:graphicFrame>
        <p:nvGraphicFramePr>
          <p:cNvPr id="5" name="Table Placeholder 4">
            <a:extLst>
              <a:ext uri="{FF2B5EF4-FFF2-40B4-BE49-F238E27FC236}">
                <a16:creationId xmlns:a16="http://schemas.microsoft.com/office/drawing/2014/main" id="{716D42B1-28CD-49C3-9670-57663F23A4FF}"/>
              </a:ext>
            </a:extLst>
          </p:cNvPr>
          <p:cNvGraphicFramePr>
            <a:graphicFrameLocks noGrp="1"/>
          </p:cNvGraphicFramePr>
          <p:nvPr>
            <p:ph type="tbl" sz="quarter" idx="13"/>
            <p:extLst>
              <p:ext uri="{D42A27DB-BD31-4B8C-83A1-F6EECF244321}">
                <p14:modId xmlns:p14="http://schemas.microsoft.com/office/powerpoint/2010/main" val="1675723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713593352"/>
                    </a:ext>
                  </a:extLst>
                </a:gridCol>
                <a:gridCol w="1645920">
                  <a:extLst>
                    <a:ext uri="{9D8B030D-6E8A-4147-A177-3AD203B41FA5}">
                      <a16:colId xmlns:a16="http://schemas.microsoft.com/office/drawing/2014/main" val="2506867849"/>
                    </a:ext>
                  </a:extLst>
                </a:gridCol>
                <a:gridCol w="658368">
                  <a:extLst>
                    <a:ext uri="{9D8B030D-6E8A-4147-A177-3AD203B41FA5}">
                      <a16:colId xmlns:a16="http://schemas.microsoft.com/office/drawing/2014/main" val="716929094"/>
                    </a:ext>
                  </a:extLst>
                </a:gridCol>
                <a:gridCol w="658368">
                  <a:extLst>
                    <a:ext uri="{9D8B030D-6E8A-4147-A177-3AD203B41FA5}">
                      <a16:colId xmlns:a16="http://schemas.microsoft.com/office/drawing/2014/main" val="2080621205"/>
                    </a:ext>
                  </a:extLst>
                </a:gridCol>
                <a:gridCol w="658368">
                  <a:extLst>
                    <a:ext uri="{9D8B030D-6E8A-4147-A177-3AD203B41FA5}">
                      <a16:colId xmlns:a16="http://schemas.microsoft.com/office/drawing/2014/main" val="302722954"/>
                    </a:ext>
                  </a:extLst>
                </a:gridCol>
                <a:gridCol w="658368">
                  <a:extLst>
                    <a:ext uri="{9D8B030D-6E8A-4147-A177-3AD203B41FA5}">
                      <a16:colId xmlns:a16="http://schemas.microsoft.com/office/drawing/2014/main" val="1868656065"/>
                    </a:ext>
                  </a:extLst>
                </a:gridCol>
                <a:gridCol w="658368">
                  <a:extLst>
                    <a:ext uri="{9D8B030D-6E8A-4147-A177-3AD203B41FA5}">
                      <a16:colId xmlns:a16="http://schemas.microsoft.com/office/drawing/2014/main" val="2251546198"/>
                    </a:ext>
                  </a:extLst>
                </a:gridCol>
                <a:gridCol w="658368">
                  <a:extLst>
                    <a:ext uri="{9D8B030D-6E8A-4147-A177-3AD203B41FA5}">
                      <a16:colId xmlns:a16="http://schemas.microsoft.com/office/drawing/2014/main" val="1766752506"/>
                    </a:ext>
                  </a:extLst>
                </a:gridCol>
                <a:gridCol w="658368">
                  <a:extLst>
                    <a:ext uri="{9D8B030D-6E8A-4147-A177-3AD203B41FA5}">
                      <a16:colId xmlns:a16="http://schemas.microsoft.com/office/drawing/2014/main" val="13919524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391835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- 2019-01-08 12:25:14 </a:t>
                      </a:r>
                      <a:r>
                        <a:rPr kumimoji="0" lang="en-US" sz="1000" b="0" i="0" u="none" strike="noStrike" kern="1200" cap="none" spc="0" normalizeH="0" baseline="0" noProof="0">
                          <a:ln>
                            <a:noFill/>
                          </a:ln>
                          <a:solidFill>
                            <a:prstClr val="black"/>
                          </a:solidFill>
                          <a:effectLst/>
                          <a:uLnTx/>
                          <a:uFillTx/>
                          <a:latin typeface="+mn-lt"/>
                          <a:ea typeface="+mn-ea"/>
                          <a:cs typeface="+mn-cs"/>
                        </a:rPr>
                        <a:t>
 Check out @trendset.finearts! 🥳 It‘s the Instagram account of our topic area for #contemporaryart...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https://scontent.xx.fbcdn.net/v/t51.12442-15/49467982_230722081190539_4067059159132770588_n.jpg?_nc_cat=111&amp;_nc_ht=scontent.xx&amp;oh=5f957933d91a966c065c7d8b730f29e9&amp;oe=5CD0674A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590075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- 2019-01-07 19:42:35 </a:t>
                      </a:r>
                      <a:r>
                        <a:rPr kumimoji="0" lang="en-US" sz="1000" b="0" i="0" u="none" strike="noStrike" kern="1200" cap="none" spc="0" normalizeH="0" baseline="0" noProof="0">
                          <a:ln>
                            <a:noFill/>
                          </a:ln>
                          <a:solidFill>
                            <a:prstClr val="black"/>
                          </a:solidFill>
                          <a:effectLst/>
                          <a:uLnTx/>
                          <a:uFillTx/>
                          <a:latin typeface="+mn-lt"/>
                          <a:ea typeface="+mn-ea"/>
                          <a:cs typeface="+mn-cs"/>
                        </a:rPr>
                        <a:t>
 I M P R E S S I O N
from the 
TrendSet Winter 2019! 💙 #openminds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https://scontent.xx.fbcdn.net/v/t51.12442-15/47585043_214530012828942_3132742617175242096_n.jpg?_nc_cat=105&amp;_nc_ht=scontent.xx&amp;oh=a798b0ff9848f45a7fb51ffed9e94c1c&amp;oe=5CD85A87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4245609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trendset.muenchen - 2019-01-05 21:01:28 </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https://scontent.xx.fbcdn.net/v/t51.12442-15/47690312_443307276206541_4905977286020272216_n.jpg?_nc_cat=101&amp;_nc_ht=scontent.xx&amp;oh=c27a076642904e6e48d1234431fc078e&amp;oe=5CBE4D56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3020784009"/>
                  </a:ext>
                </a:extLst>
              </a:tr>
            </a:tbl>
          </a:graphicData>
        </a:graphic>
      </p:graphicFrame>
      <p:sp>
        <p:nvSpPr>
          <p:cNvPr id="4" name="Text Placeholder 3">
            <a:extLst>
              <a:ext uri="{FF2B5EF4-FFF2-40B4-BE49-F238E27FC236}">
                <a16:creationId xmlns:a16="http://schemas.microsoft.com/office/drawing/2014/main" id="{420B91F2-AB56-4799-AD53-0E6D1343418C}"/>
              </a:ext>
            </a:extLst>
          </p:cNvPr>
          <p:cNvSpPr>
            <a:spLocks noGrp="1"/>
          </p:cNvSpPr>
          <p:nvPr>
            <p:ph type="body" sz="quarter" idx="14"/>
          </p:nvPr>
        </p:nvSpPr>
        <p:spPr/>
        <p:txBody>
          <a:bodyPr/>
          <a:lstStyle/>
          <a:p>
            <a:r>
              <a:rPr lang="en-US"/>
              <a:t>01/01/2019 - 03/31/2019</a:t>
            </a:r>
          </a:p>
        </p:txBody>
      </p:sp>
    </p:spTree>
    <p:extLst>
      <p:ext uri="{BB962C8B-B14F-4D97-AF65-F5344CB8AC3E}">
        <p14:creationId xmlns:p14="http://schemas.microsoft.com/office/powerpoint/2010/main" val="22767564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6DADF-CC55-468D-A060-FB907CC9702E}"/>
              </a:ext>
            </a:extLst>
          </p:cNvPr>
          <p:cNvSpPr>
            <a:spLocks noGrp="1"/>
          </p:cNvSpPr>
          <p:nvPr>
            <p:ph type="title"/>
          </p:nvPr>
        </p:nvSpPr>
        <p:spPr/>
        <p:txBody>
          <a:bodyPr/>
          <a:lstStyle/>
          <a:p>
            <a:r>
              <a:rPr lang="en-US"/>
              <a:t>Instagram Stories Table  | TrendSet - 5 of 9</a:t>
            </a:r>
          </a:p>
        </p:txBody>
      </p:sp>
      <p:graphicFrame>
        <p:nvGraphicFramePr>
          <p:cNvPr id="5" name="Table Placeholder 4">
            <a:extLst>
              <a:ext uri="{FF2B5EF4-FFF2-40B4-BE49-F238E27FC236}">
                <a16:creationId xmlns:a16="http://schemas.microsoft.com/office/drawing/2014/main" id="{B7E0A423-B50C-4D43-920F-0719D74594B4}"/>
              </a:ext>
            </a:extLst>
          </p:cNvPr>
          <p:cNvGraphicFramePr>
            <a:graphicFrameLocks noGrp="1"/>
          </p:cNvGraphicFramePr>
          <p:nvPr>
            <p:ph type="tbl" sz="quarter" idx="13"/>
            <p:extLst>
              <p:ext uri="{D42A27DB-BD31-4B8C-83A1-F6EECF244321}">
                <p14:modId xmlns:p14="http://schemas.microsoft.com/office/powerpoint/2010/main" val="21223790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440779907"/>
                    </a:ext>
                  </a:extLst>
                </a:gridCol>
                <a:gridCol w="1645920">
                  <a:extLst>
                    <a:ext uri="{9D8B030D-6E8A-4147-A177-3AD203B41FA5}">
                      <a16:colId xmlns:a16="http://schemas.microsoft.com/office/drawing/2014/main" val="1785633545"/>
                    </a:ext>
                  </a:extLst>
                </a:gridCol>
                <a:gridCol w="658368">
                  <a:extLst>
                    <a:ext uri="{9D8B030D-6E8A-4147-A177-3AD203B41FA5}">
                      <a16:colId xmlns:a16="http://schemas.microsoft.com/office/drawing/2014/main" val="2879241742"/>
                    </a:ext>
                  </a:extLst>
                </a:gridCol>
                <a:gridCol w="658368">
                  <a:extLst>
                    <a:ext uri="{9D8B030D-6E8A-4147-A177-3AD203B41FA5}">
                      <a16:colId xmlns:a16="http://schemas.microsoft.com/office/drawing/2014/main" val="493136928"/>
                    </a:ext>
                  </a:extLst>
                </a:gridCol>
                <a:gridCol w="658368">
                  <a:extLst>
                    <a:ext uri="{9D8B030D-6E8A-4147-A177-3AD203B41FA5}">
                      <a16:colId xmlns:a16="http://schemas.microsoft.com/office/drawing/2014/main" val="1346429327"/>
                    </a:ext>
                  </a:extLst>
                </a:gridCol>
                <a:gridCol w="658368">
                  <a:extLst>
                    <a:ext uri="{9D8B030D-6E8A-4147-A177-3AD203B41FA5}">
                      <a16:colId xmlns:a16="http://schemas.microsoft.com/office/drawing/2014/main" val="3143881608"/>
                    </a:ext>
                  </a:extLst>
                </a:gridCol>
                <a:gridCol w="658368">
                  <a:extLst>
                    <a:ext uri="{9D8B030D-6E8A-4147-A177-3AD203B41FA5}">
                      <a16:colId xmlns:a16="http://schemas.microsoft.com/office/drawing/2014/main" val="4219485394"/>
                    </a:ext>
                  </a:extLst>
                </a:gridCol>
                <a:gridCol w="658368">
                  <a:extLst>
                    <a:ext uri="{9D8B030D-6E8A-4147-A177-3AD203B41FA5}">
                      <a16:colId xmlns:a16="http://schemas.microsoft.com/office/drawing/2014/main" val="2957539954"/>
                    </a:ext>
                  </a:extLst>
                </a:gridCol>
                <a:gridCol w="658368">
                  <a:extLst>
                    <a:ext uri="{9D8B030D-6E8A-4147-A177-3AD203B41FA5}">
                      <a16:colId xmlns:a16="http://schemas.microsoft.com/office/drawing/2014/main" val="36212669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27067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trendset.muenchen - 2019-01-05 09:44:30 </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https://scontent.xx.fbcdn.net/v/t51.12442-15/47692775_316135522338855_5098951950778019645_n.jpg?_nc_cat=102&amp;_nc_ht=scontent.xx&amp;oh=1d070d4f4210ce7d2abb3a75ff111ca3&amp;oe=5CD4EE89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4124772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trendset.muenchen - 2019-01-05 09:00:40 </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https://scontent.xx.fbcdn.net/v/t51.12442-15/47693384_2138707309775975_4758692781132208447_n.jpg?_nc_cat=106&amp;_nc_ht=scontent.xx&amp;oh=d8b75e4d0a9c212f2592db0d7345d46e&amp;oe=5CCB331C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extLst>
                  <a:ext uri="{0D108BD9-81ED-4DB2-BD59-A6C34878D82A}">
                    <a16:rowId xmlns:a16="http://schemas.microsoft.com/office/drawing/2014/main" val="3383791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- 2019-01-05 08:59:46 </a:t>
                      </a:r>
                      <a:r>
                        <a:rPr kumimoji="0" lang="en-US" sz="1000" b="0" i="0" u="none" strike="noStrike" kern="1200" cap="none" spc="0" normalizeH="0" baseline="0" noProof="0">
                          <a:ln>
                            <a:noFill/>
                          </a:ln>
                          <a:solidFill>
                            <a:prstClr val="black"/>
                          </a:solidFill>
                          <a:effectLst/>
                          <a:uLnTx/>
                          <a:uFillTx/>
                          <a:latin typeface="+mn-lt"/>
                          <a:ea typeface="+mn-ea"/>
                          <a:cs typeface="+mn-cs"/>
                        </a:rPr>
                        <a:t>
 Day 3 🥳 
TrendSet Winter 2019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https://scontent.xx.fbcdn.net/v/t51.12442-15/47585409_280202322677798_3705574892140263624_n.jpg?_nc_cat=104&amp;_nc_ht=scontent.xx&amp;oh=969be26bfbedd196721d1c6050bdba21&amp;oe=5CD66717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2402987353"/>
                  </a:ext>
                </a:extLst>
              </a:tr>
            </a:tbl>
          </a:graphicData>
        </a:graphic>
      </p:graphicFrame>
      <p:sp>
        <p:nvSpPr>
          <p:cNvPr id="4" name="Text Placeholder 3">
            <a:extLst>
              <a:ext uri="{FF2B5EF4-FFF2-40B4-BE49-F238E27FC236}">
                <a16:creationId xmlns:a16="http://schemas.microsoft.com/office/drawing/2014/main" id="{089574F2-4525-4B72-BD30-17BE7953BAC1}"/>
              </a:ext>
            </a:extLst>
          </p:cNvPr>
          <p:cNvSpPr>
            <a:spLocks noGrp="1"/>
          </p:cNvSpPr>
          <p:nvPr>
            <p:ph type="body" sz="quarter" idx="14"/>
          </p:nvPr>
        </p:nvSpPr>
        <p:spPr/>
        <p:txBody>
          <a:bodyPr/>
          <a:lstStyle/>
          <a:p>
            <a:r>
              <a:rPr lang="en-US"/>
              <a:t>01/01/2019 - 03/31/2019</a:t>
            </a:r>
          </a:p>
        </p:txBody>
      </p:sp>
    </p:spTree>
    <p:extLst>
      <p:ext uri="{BB962C8B-B14F-4D97-AF65-F5344CB8AC3E}">
        <p14:creationId xmlns:p14="http://schemas.microsoft.com/office/powerpoint/2010/main" val="39382836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948E62-1E79-45B2-AEBB-EF7FE614F5D3}"/>
              </a:ext>
            </a:extLst>
          </p:cNvPr>
          <p:cNvSpPr>
            <a:spLocks noGrp="1"/>
          </p:cNvSpPr>
          <p:nvPr>
            <p:ph type="title"/>
          </p:nvPr>
        </p:nvSpPr>
        <p:spPr/>
        <p:txBody>
          <a:bodyPr/>
          <a:lstStyle/>
          <a:p>
            <a:r>
              <a:rPr lang="en-US"/>
              <a:t>Instagram Stories Table  | TrendSet - 6 of 9</a:t>
            </a:r>
          </a:p>
        </p:txBody>
      </p:sp>
      <p:graphicFrame>
        <p:nvGraphicFramePr>
          <p:cNvPr id="5" name="Table Placeholder 4">
            <a:extLst>
              <a:ext uri="{FF2B5EF4-FFF2-40B4-BE49-F238E27FC236}">
                <a16:creationId xmlns:a16="http://schemas.microsoft.com/office/drawing/2014/main" id="{86D10535-39EA-48C3-BE13-842D61CD88C1}"/>
              </a:ext>
            </a:extLst>
          </p:cNvPr>
          <p:cNvGraphicFramePr>
            <a:graphicFrameLocks noGrp="1"/>
          </p:cNvGraphicFramePr>
          <p:nvPr>
            <p:ph type="tbl" sz="quarter" idx="13"/>
            <p:extLst>
              <p:ext uri="{D42A27DB-BD31-4B8C-83A1-F6EECF244321}">
                <p14:modId xmlns:p14="http://schemas.microsoft.com/office/powerpoint/2010/main" val="8996212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781146266"/>
                    </a:ext>
                  </a:extLst>
                </a:gridCol>
                <a:gridCol w="1645920">
                  <a:extLst>
                    <a:ext uri="{9D8B030D-6E8A-4147-A177-3AD203B41FA5}">
                      <a16:colId xmlns:a16="http://schemas.microsoft.com/office/drawing/2014/main" val="2464093290"/>
                    </a:ext>
                  </a:extLst>
                </a:gridCol>
                <a:gridCol w="658368">
                  <a:extLst>
                    <a:ext uri="{9D8B030D-6E8A-4147-A177-3AD203B41FA5}">
                      <a16:colId xmlns:a16="http://schemas.microsoft.com/office/drawing/2014/main" val="253242107"/>
                    </a:ext>
                  </a:extLst>
                </a:gridCol>
                <a:gridCol w="658368">
                  <a:extLst>
                    <a:ext uri="{9D8B030D-6E8A-4147-A177-3AD203B41FA5}">
                      <a16:colId xmlns:a16="http://schemas.microsoft.com/office/drawing/2014/main" val="4036665236"/>
                    </a:ext>
                  </a:extLst>
                </a:gridCol>
                <a:gridCol w="658368">
                  <a:extLst>
                    <a:ext uri="{9D8B030D-6E8A-4147-A177-3AD203B41FA5}">
                      <a16:colId xmlns:a16="http://schemas.microsoft.com/office/drawing/2014/main" val="259217027"/>
                    </a:ext>
                  </a:extLst>
                </a:gridCol>
                <a:gridCol w="658368">
                  <a:extLst>
                    <a:ext uri="{9D8B030D-6E8A-4147-A177-3AD203B41FA5}">
                      <a16:colId xmlns:a16="http://schemas.microsoft.com/office/drawing/2014/main" val="2411993239"/>
                    </a:ext>
                  </a:extLst>
                </a:gridCol>
                <a:gridCol w="658368">
                  <a:extLst>
                    <a:ext uri="{9D8B030D-6E8A-4147-A177-3AD203B41FA5}">
                      <a16:colId xmlns:a16="http://schemas.microsoft.com/office/drawing/2014/main" val="2771058811"/>
                    </a:ext>
                  </a:extLst>
                </a:gridCol>
                <a:gridCol w="658368">
                  <a:extLst>
                    <a:ext uri="{9D8B030D-6E8A-4147-A177-3AD203B41FA5}">
                      <a16:colId xmlns:a16="http://schemas.microsoft.com/office/drawing/2014/main" val="3198632397"/>
                    </a:ext>
                  </a:extLst>
                </a:gridCol>
                <a:gridCol w="658368">
                  <a:extLst>
                    <a:ext uri="{9D8B030D-6E8A-4147-A177-3AD203B41FA5}">
                      <a16:colId xmlns:a16="http://schemas.microsoft.com/office/drawing/2014/main" val="32698327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507843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- 2019-01-04 14:23:04 </a:t>
                      </a:r>
                      <a:r>
                        <a:rPr kumimoji="0" lang="en-US" sz="1000" b="0" i="0" u="none" strike="noStrike" kern="1200" cap="none" spc="0" normalizeH="0" baseline="0" noProof="0">
                          <a:ln>
                            <a:noFill/>
                          </a:ln>
                          <a:solidFill>
                            <a:prstClr val="black"/>
                          </a:solidFill>
                          <a:effectLst/>
                          <a:uLnTx/>
                          <a:uFillTx/>
                          <a:latin typeface="+mn-lt"/>
                          <a:ea typeface="+mn-ea"/>
                          <a:cs typeface="+mn-cs"/>
                        </a:rPr>
                        <a:t>
 At Lib-elle‘s booth (B1, F31-06) you can win planners and more!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https://scontent.xx.fbcdn.net/v/t51.12442-15/47585122_634263193659951_7759782751174347299_n.jpg?_nc_cat=105&amp;_nc_ht=scontent.xx&amp;oh=7664ff58b6785f81ef930da9fadf500e&amp;oe=5C8C21F6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extLst>
                  <a:ext uri="{0D108BD9-81ED-4DB2-BD59-A6C34878D82A}">
                    <a16:rowId xmlns:a16="http://schemas.microsoft.com/office/drawing/2014/main" val="1822574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trendset.muenchen - 2019-01-04 14:08:55 </a:t>
                      </a:r>
                      <a:r>
                        <a:rPr kumimoji="0" lang="de-DE" sz="1000" b="0" i="0" u="none" strike="noStrike" kern="1200" cap="none" spc="0" normalizeH="0" baseline="0" noProof="0">
                          <a:ln>
                            <a:noFill/>
                          </a:ln>
                          <a:solidFill>
                            <a:prstClr val="black"/>
                          </a:solidFill>
                          <a:effectLst/>
                          <a:uLnTx/>
                          <a:uFillTx/>
                          <a:latin typeface="+mn-lt"/>
                          <a:ea typeface="+mn-ea"/>
                          <a:cs typeface="+mn-cs"/>
                        </a:rPr>
                        <a:t>
 B1, F31-18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https://scontent.xx.fbcdn.net/v/t51.12442-15/49450895_590043151443066_4452755921483237679_n.jpg?_nc_cat=108&amp;_nc_ht=scontent.xx&amp;oh=54034267988c6a2759d50ab10670cc63&amp;oe=5CD01ABC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extLst>
                  <a:ext uri="{0D108BD9-81ED-4DB2-BD59-A6C34878D82A}">
                    <a16:rowId xmlns:a16="http://schemas.microsoft.com/office/drawing/2014/main" val="34861319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- 2019-01-04 13:58:56 </a:t>
                      </a:r>
                      <a:r>
                        <a:rPr kumimoji="0" lang="en-US" sz="1000" b="0" i="0" u="none" strike="noStrike" kern="1200" cap="none" spc="0" normalizeH="0" baseline="0" noProof="0">
                          <a:ln>
                            <a:noFill/>
                          </a:ln>
                          <a:solidFill>
                            <a:prstClr val="black"/>
                          </a:solidFill>
                          <a:effectLst/>
                          <a:uLnTx/>
                          <a:uFillTx/>
                          <a:latin typeface="+mn-lt"/>
                          <a:ea typeface="+mn-ea"/>
                          <a:cs typeface="+mn-cs"/>
                        </a:rPr>
                        <a:t>
 Magnetic trees... Hall B1, F31-29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https://scontent.xx.fbcdn.net/v/t51.12442-15/49536506_370040877138410_1764850739960638674_n.jpg?_nc_cat=106&amp;_nc_ht=scontent.xx&amp;oh=a46cf33407f5a32236739ec06afb40dc&amp;oe=5C93B107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1146593736"/>
                  </a:ext>
                </a:extLst>
              </a:tr>
            </a:tbl>
          </a:graphicData>
        </a:graphic>
      </p:graphicFrame>
      <p:sp>
        <p:nvSpPr>
          <p:cNvPr id="4" name="Text Placeholder 3">
            <a:extLst>
              <a:ext uri="{FF2B5EF4-FFF2-40B4-BE49-F238E27FC236}">
                <a16:creationId xmlns:a16="http://schemas.microsoft.com/office/drawing/2014/main" id="{0A2D5079-A6A8-4879-A2E6-B895F69C835C}"/>
              </a:ext>
            </a:extLst>
          </p:cNvPr>
          <p:cNvSpPr>
            <a:spLocks noGrp="1"/>
          </p:cNvSpPr>
          <p:nvPr>
            <p:ph type="body" sz="quarter" idx="14"/>
          </p:nvPr>
        </p:nvSpPr>
        <p:spPr/>
        <p:txBody>
          <a:bodyPr/>
          <a:lstStyle/>
          <a:p>
            <a:r>
              <a:rPr lang="en-US"/>
              <a:t>01/01/2019 - 03/31/2019</a:t>
            </a:r>
          </a:p>
        </p:txBody>
      </p:sp>
    </p:spTree>
    <p:extLst>
      <p:ext uri="{BB962C8B-B14F-4D97-AF65-F5344CB8AC3E}">
        <p14:creationId xmlns:p14="http://schemas.microsoft.com/office/powerpoint/2010/main" val="8905948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71D074-E8C9-4855-8F13-D929CB26D231}"/>
              </a:ext>
            </a:extLst>
          </p:cNvPr>
          <p:cNvSpPr>
            <a:spLocks noGrp="1"/>
          </p:cNvSpPr>
          <p:nvPr>
            <p:ph type="title"/>
          </p:nvPr>
        </p:nvSpPr>
        <p:spPr/>
        <p:txBody>
          <a:bodyPr/>
          <a:lstStyle/>
          <a:p>
            <a:r>
              <a:rPr lang="en-US"/>
              <a:t>Instagram Stories Table  | TrendSet - 7 of 9</a:t>
            </a:r>
          </a:p>
        </p:txBody>
      </p:sp>
      <p:graphicFrame>
        <p:nvGraphicFramePr>
          <p:cNvPr id="5" name="Table Placeholder 4">
            <a:extLst>
              <a:ext uri="{FF2B5EF4-FFF2-40B4-BE49-F238E27FC236}">
                <a16:creationId xmlns:a16="http://schemas.microsoft.com/office/drawing/2014/main" id="{BC1C7956-3203-4FDF-9ED7-B018FA966996}"/>
              </a:ext>
            </a:extLst>
          </p:cNvPr>
          <p:cNvGraphicFramePr>
            <a:graphicFrameLocks noGrp="1"/>
          </p:cNvGraphicFramePr>
          <p:nvPr>
            <p:ph type="tbl" sz="quarter" idx="13"/>
            <p:extLst>
              <p:ext uri="{D42A27DB-BD31-4B8C-83A1-F6EECF244321}">
                <p14:modId xmlns:p14="http://schemas.microsoft.com/office/powerpoint/2010/main" val="13257587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4038311903"/>
                    </a:ext>
                  </a:extLst>
                </a:gridCol>
                <a:gridCol w="1645920">
                  <a:extLst>
                    <a:ext uri="{9D8B030D-6E8A-4147-A177-3AD203B41FA5}">
                      <a16:colId xmlns:a16="http://schemas.microsoft.com/office/drawing/2014/main" val="1022647675"/>
                    </a:ext>
                  </a:extLst>
                </a:gridCol>
                <a:gridCol w="658368">
                  <a:extLst>
                    <a:ext uri="{9D8B030D-6E8A-4147-A177-3AD203B41FA5}">
                      <a16:colId xmlns:a16="http://schemas.microsoft.com/office/drawing/2014/main" val="3882100556"/>
                    </a:ext>
                  </a:extLst>
                </a:gridCol>
                <a:gridCol w="658368">
                  <a:extLst>
                    <a:ext uri="{9D8B030D-6E8A-4147-A177-3AD203B41FA5}">
                      <a16:colId xmlns:a16="http://schemas.microsoft.com/office/drawing/2014/main" val="3001551163"/>
                    </a:ext>
                  </a:extLst>
                </a:gridCol>
                <a:gridCol w="658368">
                  <a:extLst>
                    <a:ext uri="{9D8B030D-6E8A-4147-A177-3AD203B41FA5}">
                      <a16:colId xmlns:a16="http://schemas.microsoft.com/office/drawing/2014/main" val="1922214323"/>
                    </a:ext>
                  </a:extLst>
                </a:gridCol>
                <a:gridCol w="658368">
                  <a:extLst>
                    <a:ext uri="{9D8B030D-6E8A-4147-A177-3AD203B41FA5}">
                      <a16:colId xmlns:a16="http://schemas.microsoft.com/office/drawing/2014/main" val="2822264632"/>
                    </a:ext>
                  </a:extLst>
                </a:gridCol>
                <a:gridCol w="658368">
                  <a:extLst>
                    <a:ext uri="{9D8B030D-6E8A-4147-A177-3AD203B41FA5}">
                      <a16:colId xmlns:a16="http://schemas.microsoft.com/office/drawing/2014/main" val="2838027199"/>
                    </a:ext>
                  </a:extLst>
                </a:gridCol>
                <a:gridCol w="658368">
                  <a:extLst>
                    <a:ext uri="{9D8B030D-6E8A-4147-A177-3AD203B41FA5}">
                      <a16:colId xmlns:a16="http://schemas.microsoft.com/office/drawing/2014/main" val="2940271920"/>
                    </a:ext>
                  </a:extLst>
                </a:gridCol>
                <a:gridCol w="658368">
                  <a:extLst>
                    <a:ext uri="{9D8B030D-6E8A-4147-A177-3AD203B41FA5}">
                      <a16:colId xmlns:a16="http://schemas.microsoft.com/office/drawing/2014/main" val="23273501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285062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trendset.muenchen - 2019-01-04 13:49:06 </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https://scontent.xx.fbcdn.net/v/t51.12442-15/47584256_294121894575909_4858177630072560688_n.jpg?_nc_cat=111&amp;_nc_ht=scontent.xx&amp;oh=e4bf5f3a70a2b7b03700a725e306c3ed&amp;oe=5C930809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4036128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trendset.muenchen - 2019-01-04 13:49:01 </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https://scontent.xx.fbcdn.net/v/t51.12442-15/47581727_2027899937304652_4597413779216523403_n.jpg?_nc_cat=100&amp;_nc_ht=scontent.xx&amp;oh=4b9504cd75cf59a06f9a8d56933fee14&amp;oe=5C8ECCFF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3991634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- 2019-01-04 13:48:57 </a:t>
                      </a:r>
                      <a:r>
                        <a:rPr kumimoji="0" lang="en-US" sz="1000" b="0" i="0" u="none" strike="noStrike" kern="1200" cap="none" spc="0" normalizeH="0" baseline="0" noProof="0">
                          <a:ln>
                            <a:noFill/>
                          </a:ln>
                          <a:solidFill>
                            <a:prstClr val="black"/>
                          </a:solidFill>
                          <a:effectLst/>
                          <a:uLnTx/>
                          <a:uFillTx/>
                          <a:latin typeface="+mn-lt"/>
                          <a:ea typeface="+mn-ea"/>
                          <a:cs typeface="+mn-cs"/>
                        </a:rPr>
                        <a:t>
 At the Country &amp; Style in Hall B1 right now.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https://scontent.xx.fbcdn.net/v/t51.12442-15/49933567_2373920722682415_9199322325869911975_n.jpg?_nc_cat=105&amp;_nc_ht=scontent.xx&amp;oh=f48d3afa5a680daa0ec41105b5d9551c&amp;oe=5C908544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98747348"/>
                  </a:ext>
                </a:extLst>
              </a:tr>
            </a:tbl>
          </a:graphicData>
        </a:graphic>
      </p:graphicFrame>
      <p:sp>
        <p:nvSpPr>
          <p:cNvPr id="4" name="Text Placeholder 3">
            <a:extLst>
              <a:ext uri="{FF2B5EF4-FFF2-40B4-BE49-F238E27FC236}">
                <a16:creationId xmlns:a16="http://schemas.microsoft.com/office/drawing/2014/main" id="{510016BF-2E7B-4143-BA68-D425F5FB34C0}"/>
              </a:ext>
            </a:extLst>
          </p:cNvPr>
          <p:cNvSpPr>
            <a:spLocks noGrp="1"/>
          </p:cNvSpPr>
          <p:nvPr>
            <p:ph type="body" sz="quarter" idx="14"/>
          </p:nvPr>
        </p:nvSpPr>
        <p:spPr/>
        <p:txBody>
          <a:bodyPr/>
          <a:lstStyle/>
          <a:p>
            <a:r>
              <a:rPr lang="en-US"/>
              <a:t>01/01/2019 - 03/31/2019</a:t>
            </a:r>
          </a:p>
        </p:txBody>
      </p:sp>
    </p:spTree>
    <p:extLst>
      <p:ext uri="{BB962C8B-B14F-4D97-AF65-F5344CB8AC3E}">
        <p14:creationId xmlns:p14="http://schemas.microsoft.com/office/powerpoint/2010/main" val="6702601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9787D-2209-4A8B-99DC-216FFDD9E549}"/>
              </a:ext>
            </a:extLst>
          </p:cNvPr>
          <p:cNvSpPr>
            <a:spLocks noGrp="1"/>
          </p:cNvSpPr>
          <p:nvPr>
            <p:ph type="title"/>
          </p:nvPr>
        </p:nvSpPr>
        <p:spPr/>
        <p:txBody>
          <a:bodyPr/>
          <a:lstStyle/>
          <a:p>
            <a:r>
              <a:rPr lang="en-US"/>
              <a:t>Instagram Stories Table  | TrendSet - 8 of 9</a:t>
            </a:r>
          </a:p>
        </p:txBody>
      </p:sp>
      <p:graphicFrame>
        <p:nvGraphicFramePr>
          <p:cNvPr id="5" name="Table Placeholder 4">
            <a:extLst>
              <a:ext uri="{FF2B5EF4-FFF2-40B4-BE49-F238E27FC236}">
                <a16:creationId xmlns:a16="http://schemas.microsoft.com/office/drawing/2014/main" id="{99035477-E1EB-4A25-9248-F9E04A0FE595}"/>
              </a:ext>
            </a:extLst>
          </p:cNvPr>
          <p:cNvGraphicFramePr>
            <a:graphicFrameLocks noGrp="1"/>
          </p:cNvGraphicFramePr>
          <p:nvPr>
            <p:ph type="tbl" sz="quarter" idx="13"/>
            <p:extLst>
              <p:ext uri="{D42A27DB-BD31-4B8C-83A1-F6EECF244321}">
                <p14:modId xmlns:p14="http://schemas.microsoft.com/office/powerpoint/2010/main" val="42853497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58826560"/>
                    </a:ext>
                  </a:extLst>
                </a:gridCol>
                <a:gridCol w="1645920">
                  <a:extLst>
                    <a:ext uri="{9D8B030D-6E8A-4147-A177-3AD203B41FA5}">
                      <a16:colId xmlns:a16="http://schemas.microsoft.com/office/drawing/2014/main" val="821303903"/>
                    </a:ext>
                  </a:extLst>
                </a:gridCol>
                <a:gridCol w="658368">
                  <a:extLst>
                    <a:ext uri="{9D8B030D-6E8A-4147-A177-3AD203B41FA5}">
                      <a16:colId xmlns:a16="http://schemas.microsoft.com/office/drawing/2014/main" val="2454118169"/>
                    </a:ext>
                  </a:extLst>
                </a:gridCol>
                <a:gridCol w="658368">
                  <a:extLst>
                    <a:ext uri="{9D8B030D-6E8A-4147-A177-3AD203B41FA5}">
                      <a16:colId xmlns:a16="http://schemas.microsoft.com/office/drawing/2014/main" val="3195757772"/>
                    </a:ext>
                  </a:extLst>
                </a:gridCol>
                <a:gridCol w="658368">
                  <a:extLst>
                    <a:ext uri="{9D8B030D-6E8A-4147-A177-3AD203B41FA5}">
                      <a16:colId xmlns:a16="http://schemas.microsoft.com/office/drawing/2014/main" val="1050161588"/>
                    </a:ext>
                  </a:extLst>
                </a:gridCol>
                <a:gridCol w="658368">
                  <a:extLst>
                    <a:ext uri="{9D8B030D-6E8A-4147-A177-3AD203B41FA5}">
                      <a16:colId xmlns:a16="http://schemas.microsoft.com/office/drawing/2014/main" val="1179758223"/>
                    </a:ext>
                  </a:extLst>
                </a:gridCol>
                <a:gridCol w="658368">
                  <a:extLst>
                    <a:ext uri="{9D8B030D-6E8A-4147-A177-3AD203B41FA5}">
                      <a16:colId xmlns:a16="http://schemas.microsoft.com/office/drawing/2014/main" val="989323741"/>
                    </a:ext>
                  </a:extLst>
                </a:gridCol>
                <a:gridCol w="658368">
                  <a:extLst>
                    <a:ext uri="{9D8B030D-6E8A-4147-A177-3AD203B41FA5}">
                      <a16:colId xmlns:a16="http://schemas.microsoft.com/office/drawing/2014/main" val="4115280254"/>
                    </a:ext>
                  </a:extLst>
                </a:gridCol>
                <a:gridCol w="658368">
                  <a:extLst>
                    <a:ext uri="{9D8B030D-6E8A-4147-A177-3AD203B41FA5}">
                      <a16:colId xmlns:a16="http://schemas.microsoft.com/office/drawing/2014/main" val="3887666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3152239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trendset.muenchen - 2019-01-04 13:36:41 </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https://scontent.xx.fbcdn.net/v/t51.12442-15/49614719_2012168515503807_6578045391362972145_n.jpg?_nc_cat=103&amp;_nc_ht=scontent.xx&amp;oh=6c1b1e0ccc16cac97f24b41a6062b6a1&amp;oe=5CD52579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1969237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- 2019-01-04 12:02:46 </a:t>
                      </a:r>
                      <a:r>
                        <a:rPr kumimoji="0" lang="en-US" sz="1000" b="0" i="0" u="none" strike="noStrike" kern="1200" cap="none" spc="0" normalizeH="0" baseline="0" noProof="0">
                          <a:ln>
                            <a:noFill/>
                          </a:ln>
                          <a:solidFill>
                            <a:prstClr val="black"/>
                          </a:solidFill>
                          <a:effectLst/>
                          <a:uLnTx/>
                          <a:uFillTx/>
                          <a:latin typeface="+mn-lt"/>
                          <a:ea typeface="+mn-ea"/>
                          <a:cs typeface="+mn-cs"/>
                        </a:rPr>
                        <a:t>
 Oils and balms in all shades of red - one of GENTLE TOUCH‘s main colors. 😊 @wajos.trier (B1, B27)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https://scontent.xx.fbcdn.net/v/t51.12442-15/47691092_640638146354342_6047729230765516260_n.jpg?_nc_cat=110&amp;_nc_ht=scontent.xx&amp;oh=20d35cb2ca4cdf5c42eefbe3f053e71b&amp;oe=5CD117D6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2545603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- 2019-01-04 10:21:02 </a:t>
                      </a:r>
                      <a:r>
                        <a:rPr kumimoji="0" lang="en-US" sz="1000" b="0" i="0" u="none" strike="noStrike" kern="1200" cap="none" spc="0" normalizeH="0" baseline="0" noProof="0">
                          <a:ln>
                            <a:noFill/>
                          </a:ln>
                          <a:solidFill>
                            <a:prstClr val="black"/>
                          </a:solidFill>
                          <a:effectLst/>
                          <a:uLnTx/>
                          <a:uFillTx/>
                          <a:latin typeface="+mn-lt"/>
                          <a:ea typeface="+mn-ea"/>
                          <a:cs typeface="+mn-cs"/>
                        </a:rPr>
                        <a:t>
 The topic in hall B3 is Gifts&amp;Fun. This do is funny... 😂 Winfried Kögler (B3, B28)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https://scontent.xx.fbcdn.net/v/t51.12442-15/47582798_375246056373682_5010363245477130004_n.jpg?_nc_cat=111&amp;_nc_ht=scontent.xx&amp;oh=d398ea2272c65c7ffb916c4f0aadcd1d&amp;oe=5C914EF1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3268012490"/>
                  </a:ext>
                </a:extLst>
              </a:tr>
            </a:tbl>
          </a:graphicData>
        </a:graphic>
      </p:graphicFrame>
      <p:sp>
        <p:nvSpPr>
          <p:cNvPr id="4" name="Text Placeholder 3">
            <a:extLst>
              <a:ext uri="{FF2B5EF4-FFF2-40B4-BE49-F238E27FC236}">
                <a16:creationId xmlns:a16="http://schemas.microsoft.com/office/drawing/2014/main" id="{4DD5AB7A-7132-4194-9739-FAFCB22B19D8}"/>
              </a:ext>
            </a:extLst>
          </p:cNvPr>
          <p:cNvSpPr>
            <a:spLocks noGrp="1"/>
          </p:cNvSpPr>
          <p:nvPr>
            <p:ph type="body" sz="quarter" idx="14"/>
          </p:nvPr>
        </p:nvSpPr>
        <p:spPr/>
        <p:txBody>
          <a:bodyPr/>
          <a:lstStyle/>
          <a:p>
            <a:r>
              <a:rPr lang="en-US"/>
              <a:t>01/01/2019 - 03/31/2019</a:t>
            </a:r>
          </a:p>
        </p:txBody>
      </p:sp>
    </p:spTree>
    <p:extLst>
      <p:ext uri="{BB962C8B-B14F-4D97-AF65-F5344CB8AC3E}">
        <p14:creationId xmlns:p14="http://schemas.microsoft.com/office/powerpoint/2010/main" val="35574624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12C49-F7FC-483F-A9C3-6316C09AE302}"/>
              </a:ext>
            </a:extLst>
          </p:cNvPr>
          <p:cNvSpPr>
            <a:spLocks noGrp="1"/>
          </p:cNvSpPr>
          <p:nvPr>
            <p:ph type="title"/>
          </p:nvPr>
        </p:nvSpPr>
        <p:spPr/>
        <p:txBody>
          <a:bodyPr/>
          <a:lstStyle/>
          <a:p>
            <a:r>
              <a:rPr lang="en-US"/>
              <a:t>Instagram Stories Table  | TrendSet - 9 of 9</a:t>
            </a:r>
          </a:p>
        </p:txBody>
      </p:sp>
      <p:graphicFrame>
        <p:nvGraphicFramePr>
          <p:cNvPr id="5" name="Table Placeholder 4">
            <a:extLst>
              <a:ext uri="{FF2B5EF4-FFF2-40B4-BE49-F238E27FC236}">
                <a16:creationId xmlns:a16="http://schemas.microsoft.com/office/drawing/2014/main" id="{6E17F6DB-3840-48C8-8B9A-E699A5EA8B71}"/>
              </a:ext>
            </a:extLst>
          </p:cNvPr>
          <p:cNvGraphicFramePr>
            <a:graphicFrameLocks noGrp="1"/>
          </p:cNvGraphicFramePr>
          <p:nvPr>
            <p:ph type="tbl" sz="quarter" idx="13"/>
            <p:extLst>
              <p:ext uri="{D42A27DB-BD31-4B8C-83A1-F6EECF244321}">
                <p14:modId xmlns:p14="http://schemas.microsoft.com/office/powerpoint/2010/main" val="11692464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012918081"/>
                    </a:ext>
                  </a:extLst>
                </a:gridCol>
                <a:gridCol w="1645920">
                  <a:extLst>
                    <a:ext uri="{9D8B030D-6E8A-4147-A177-3AD203B41FA5}">
                      <a16:colId xmlns:a16="http://schemas.microsoft.com/office/drawing/2014/main" val="888537178"/>
                    </a:ext>
                  </a:extLst>
                </a:gridCol>
                <a:gridCol w="658368">
                  <a:extLst>
                    <a:ext uri="{9D8B030D-6E8A-4147-A177-3AD203B41FA5}">
                      <a16:colId xmlns:a16="http://schemas.microsoft.com/office/drawing/2014/main" val="4157402154"/>
                    </a:ext>
                  </a:extLst>
                </a:gridCol>
                <a:gridCol w="658368">
                  <a:extLst>
                    <a:ext uri="{9D8B030D-6E8A-4147-A177-3AD203B41FA5}">
                      <a16:colId xmlns:a16="http://schemas.microsoft.com/office/drawing/2014/main" val="4265387534"/>
                    </a:ext>
                  </a:extLst>
                </a:gridCol>
                <a:gridCol w="658368">
                  <a:extLst>
                    <a:ext uri="{9D8B030D-6E8A-4147-A177-3AD203B41FA5}">
                      <a16:colId xmlns:a16="http://schemas.microsoft.com/office/drawing/2014/main" val="3691159941"/>
                    </a:ext>
                  </a:extLst>
                </a:gridCol>
                <a:gridCol w="658368">
                  <a:extLst>
                    <a:ext uri="{9D8B030D-6E8A-4147-A177-3AD203B41FA5}">
                      <a16:colId xmlns:a16="http://schemas.microsoft.com/office/drawing/2014/main" val="1812770802"/>
                    </a:ext>
                  </a:extLst>
                </a:gridCol>
                <a:gridCol w="658368">
                  <a:extLst>
                    <a:ext uri="{9D8B030D-6E8A-4147-A177-3AD203B41FA5}">
                      <a16:colId xmlns:a16="http://schemas.microsoft.com/office/drawing/2014/main" val="1574467621"/>
                    </a:ext>
                  </a:extLst>
                </a:gridCol>
                <a:gridCol w="658368">
                  <a:extLst>
                    <a:ext uri="{9D8B030D-6E8A-4147-A177-3AD203B41FA5}">
                      <a16:colId xmlns:a16="http://schemas.microsoft.com/office/drawing/2014/main" val="672048622"/>
                    </a:ext>
                  </a:extLst>
                </a:gridCol>
                <a:gridCol w="658368">
                  <a:extLst>
                    <a:ext uri="{9D8B030D-6E8A-4147-A177-3AD203B41FA5}">
                      <a16:colId xmlns:a16="http://schemas.microsoft.com/office/drawing/2014/main" val="18569861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9364066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trendset.muenchen - 2019-01-04 09:32:51 </a:t>
                      </a:r>
                      <a:r>
                        <a:rPr kumimoji="0" lang="de-DE" sz="1000" b="0" i="0" u="none" strike="noStrike" kern="1200" cap="none" spc="0" normalizeH="0" baseline="0" noProof="0">
                          <a:ln>
                            <a:noFill/>
                          </a:ln>
                          <a:solidFill>
                            <a:prstClr val="black"/>
                          </a:solidFill>
                          <a:effectLst/>
                          <a:uLnTx/>
                          <a:uFillTx/>
                          <a:latin typeface="+mn-lt"/>
                          <a:ea typeface="+mn-ea"/>
                          <a:cs typeface="+mn-cs"/>
                        </a:rPr>
                        <a:t>
 H. U. Scheulen 
in hall B2, C29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https://scontent.xx.fbcdn.net/v/t51.12442-15/49558560_2147663592164005_5759988463953390024_n.jpg?_nc_cat=104&amp;_nc_ht=scontent.xx&amp;oh=a6c88768fe3f75bed8a72a885f3589a4&amp;oe=5C9394FD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1930102241"/>
                  </a:ext>
                </a:extLst>
              </a:tr>
            </a:tbl>
          </a:graphicData>
        </a:graphic>
      </p:graphicFrame>
      <p:sp>
        <p:nvSpPr>
          <p:cNvPr id="4" name="Text Placeholder 3">
            <a:extLst>
              <a:ext uri="{FF2B5EF4-FFF2-40B4-BE49-F238E27FC236}">
                <a16:creationId xmlns:a16="http://schemas.microsoft.com/office/drawing/2014/main" id="{6D1954DC-7151-41AF-A06E-DC1126CC6045}"/>
              </a:ext>
            </a:extLst>
          </p:cNvPr>
          <p:cNvSpPr>
            <a:spLocks noGrp="1"/>
          </p:cNvSpPr>
          <p:nvPr>
            <p:ph type="body" sz="quarter" idx="14"/>
          </p:nvPr>
        </p:nvSpPr>
        <p:spPr/>
        <p:txBody>
          <a:bodyPr/>
          <a:lstStyle/>
          <a:p>
            <a:r>
              <a:rPr lang="en-US"/>
              <a:t>01/01/2019 - 03/31/2019</a:t>
            </a:r>
          </a:p>
        </p:txBody>
      </p:sp>
    </p:spTree>
    <p:extLst>
      <p:ext uri="{BB962C8B-B14F-4D97-AF65-F5344CB8AC3E}">
        <p14:creationId xmlns:p14="http://schemas.microsoft.com/office/powerpoint/2010/main" val="38754675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69910C-492E-43FB-8008-98586F2B6D4E}"/>
              </a:ext>
            </a:extLst>
          </p:cNvPr>
          <p:cNvSpPr>
            <a:spLocks noGrp="1"/>
          </p:cNvSpPr>
          <p:nvPr>
            <p:ph type="title"/>
          </p:nvPr>
        </p:nvSpPr>
        <p:spPr/>
        <p:txBody>
          <a:bodyPr/>
          <a:lstStyle/>
          <a:p>
            <a:r>
              <a:rPr lang="en-US"/>
              <a:t>Instagram Stories Key Metrics Table | TrendSet</a:t>
            </a:r>
          </a:p>
        </p:txBody>
      </p:sp>
      <p:graphicFrame>
        <p:nvGraphicFramePr>
          <p:cNvPr id="5" name="Table Placeholder 4">
            <a:extLst>
              <a:ext uri="{FF2B5EF4-FFF2-40B4-BE49-F238E27FC236}">
                <a16:creationId xmlns:a16="http://schemas.microsoft.com/office/drawing/2014/main" id="{1FD9C12B-7CF8-4015-B5AE-B452D81DEEC4}"/>
              </a:ext>
            </a:extLst>
          </p:cNvPr>
          <p:cNvGraphicFramePr>
            <a:graphicFrameLocks noGrp="1"/>
          </p:cNvGraphicFramePr>
          <p:nvPr>
            <p:ph type="tbl" sz="quarter" idx="13"/>
            <p:extLst>
              <p:ext uri="{D42A27DB-BD31-4B8C-83A1-F6EECF244321}">
                <p14:modId xmlns:p14="http://schemas.microsoft.com/office/powerpoint/2010/main" val="15546554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124068726"/>
                    </a:ext>
                  </a:extLst>
                </a:gridCol>
                <a:gridCol w="707746">
                  <a:extLst>
                    <a:ext uri="{9D8B030D-6E8A-4147-A177-3AD203B41FA5}">
                      <a16:colId xmlns:a16="http://schemas.microsoft.com/office/drawing/2014/main" val="3279442143"/>
                    </a:ext>
                  </a:extLst>
                </a:gridCol>
                <a:gridCol w="707746">
                  <a:extLst>
                    <a:ext uri="{9D8B030D-6E8A-4147-A177-3AD203B41FA5}">
                      <a16:colId xmlns:a16="http://schemas.microsoft.com/office/drawing/2014/main" val="2371733359"/>
                    </a:ext>
                  </a:extLst>
                </a:gridCol>
                <a:gridCol w="353873">
                  <a:extLst>
                    <a:ext uri="{9D8B030D-6E8A-4147-A177-3AD203B41FA5}">
                      <a16:colId xmlns:a16="http://schemas.microsoft.com/office/drawing/2014/main" val="2091000472"/>
                    </a:ext>
                  </a:extLst>
                </a:gridCol>
                <a:gridCol w="353873">
                  <a:extLst>
                    <a:ext uri="{9D8B030D-6E8A-4147-A177-3AD203B41FA5}">
                      <a16:colId xmlns:a16="http://schemas.microsoft.com/office/drawing/2014/main" val="1447424964"/>
                    </a:ext>
                  </a:extLst>
                </a:gridCol>
                <a:gridCol w="707746">
                  <a:extLst>
                    <a:ext uri="{9D8B030D-6E8A-4147-A177-3AD203B41FA5}">
                      <a16:colId xmlns:a16="http://schemas.microsoft.com/office/drawing/2014/main" val="3492074332"/>
                    </a:ext>
                  </a:extLst>
                </a:gridCol>
                <a:gridCol w="707746">
                  <a:extLst>
                    <a:ext uri="{9D8B030D-6E8A-4147-A177-3AD203B41FA5}">
                      <a16:colId xmlns:a16="http://schemas.microsoft.com/office/drawing/2014/main" val="2386887655"/>
                    </a:ext>
                  </a:extLst>
                </a:gridCol>
                <a:gridCol w="707746">
                  <a:extLst>
                    <a:ext uri="{9D8B030D-6E8A-4147-A177-3AD203B41FA5}">
                      <a16:colId xmlns:a16="http://schemas.microsoft.com/office/drawing/2014/main" val="3266683235"/>
                    </a:ext>
                  </a:extLst>
                </a:gridCol>
                <a:gridCol w="707746">
                  <a:extLst>
                    <a:ext uri="{9D8B030D-6E8A-4147-A177-3AD203B41FA5}">
                      <a16:colId xmlns:a16="http://schemas.microsoft.com/office/drawing/2014/main" val="975817281"/>
                    </a:ext>
                  </a:extLst>
                </a:gridCol>
                <a:gridCol w="707746">
                  <a:extLst>
                    <a:ext uri="{9D8B030D-6E8A-4147-A177-3AD203B41FA5}">
                      <a16:colId xmlns:a16="http://schemas.microsoft.com/office/drawing/2014/main" val="1201943192"/>
                    </a:ext>
                  </a:extLst>
                </a:gridCol>
                <a:gridCol w="707746">
                  <a:extLst>
                    <a:ext uri="{9D8B030D-6E8A-4147-A177-3AD203B41FA5}">
                      <a16:colId xmlns:a16="http://schemas.microsoft.com/office/drawing/2014/main" val="2014171452"/>
                    </a:ext>
                  </a:extLst>
                </a:gridCol>
                <a:gridCol w="707746">
                  <a:extLst>
                    <a:ext uri="{9D8B030D-6E8A-4147-A177-3AD203B41FA5}">
                      <a16:colId xmlns:a16="http://schemas.microsoft.com/office/drawing/2014/main" val="868035226"/>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4287560183"/>
                  </a:ext>
                </a:extLst>
              </a:tr>
              <a:tr h="370840">
                <a:tc>
                  <a:txBody>
                    <a:bodyPr/>
                    <a:lstStyle/>
                    <a:p>
                      <a:r>
                        <a:rPr lang="en-US" sz="1000"/>
                        <a:t>trendset.muenchen</a:t>
                      </a:r>
                    </a:p>
                  </a:txBody>
                  <a:tcPr/>
                </a:tc>
                <a:tc>
                  <a:txBody>
                    <a:bodyPr/>
                    <a:lstStyle/>
                    <a:p>
                      <a:r>
                        <a:rPr lang="en-US" sz="1000"/>
                        <a:t>50</a:t>
                      </a:r>
                    </a:p>
                  </a:txBody>
                  <a:tcPr/>
                </a:tc>
                <a:tc>
                  <a:txBody>
                    <a:bodyPr/>
                    <a:lstStyle/>
                    <a:p>
                      <a:r>
                        <a:rPr lang="en-US" sz="1000"/>
                        <a:t>0.7837</a:t>
                      </a:r>
                    </a:p>
                  </a:txBody>
                  <a:tcPr/>
                </a:tc>
                <a:tc>
                  <a:txBody>
                    <a:bodyPr/>
                    <a:lstStyle/>
                    <a:p>
                      <a:r>
                        <a:rPr lang="en-US" sz="1000"/>
                        <a:t>33.86</a:t>
                      </a:r>
                    </a:p>
                  </a:txBody>
                  <a:tcPr/>
                </a:tc>
                <a:tc>
                  <a:txBody>
                    <a:bodyPr/>
                    <a:lstStyle/>
                    <a:p>
                      <a:r>
                        <a:rPr lang="en-US" sz="1000"/>
                        <a:t>0.18</a:t>
                      </a:r>
                    </a:p>
                  </a:txBody>
                  <a:tcPr/>
                </a:tc>
                <a:tc>
                  <a:txBody>
                    <a:bodyPr/>
                    <a:lstStyle/>
                    <a:p>
                      <a:r>
                        <a:rPr lang="en-US" sz="1000"/>
                        <a:t>578.90</a:t>
                      </a:r>
                    </a:p>
                  </a:txBody>
                  <a:tcPr/>
                </a:tc>
                <a:tc>
                  <a:txBody>
                    <a:bodyPr/>
                    <a:lstStyle/>
                    <a:p>
                      <a:r>
                        <a:rPr lang="en-US" sz="1000"/>
                        <a:t>511.74</a:t>
                      </a:r>
                    </a:p>
                  </a:txBody>
                  <a:tcPr/>
                </a:tc>
                <a:tc>
                  <a:txBody>
                    <a:bodyPr/>
                    <a:lstStyle/>
                    <a:p>
                      <a:r>
                        <a:rPr lang="en-US" sz="1000"/>
                        <a:t>416.78</a:t>
                      </a:r>
                    </a:p>
                  </a:txBody>
                  <a:tcPr/>
                </a:tc>
                <a:tc>
                  <a:txBody>
                    <a:bodyPr/>
                    <a:lstStyle/>
                    <a:p>
                      <a:r>
                        <a:rPr lang="en-US" sz="1000"/>
                        <a:t>416.60</a:t>
                      </a:r>
                    </a:p>
                  </a:txBody>
                  <a:tcPr/>
                </a:tc>
                <a:tc>
                  <a:txBody>
                    <a:bodyPr/>
                    <a:lstStyle/>
                    <a:p>
                      <a:r>
                        <a:rPr lang="en-US" sz="1000"/>
                        <a:t>28945</a:t>
                      </a:r>
                    </a:p>
                  </a:txBody>
                  <a:tcPr/>
                </a:tc>
                <a:tc>
                  <a:txBody>
                    <a:bodyPr/>
                    <a:lstStyle/>
                    <a:p>
                      <a:r>
                        <a:rPr lang="en-US" sz="1000"/>
                        <a:t>1693</a:t>
                      </a:r>
                    </a:p>
                  </a:txBody>
                  <a:tcPr/>
                </a:tc>
                <a:tc>
                  <a:txBody>
                    <a:bodyPr/>
                    <a:lstStyle/>
                    <a:p>
                      <a:r>
                        <a:rPr lang="en-US" sz="1000"/>
                        <a:t>20839</a:t>
                      </a:r>
                    </a:p>
                  </a:txBody>
                  <a:tcPr/>
                </a:tc>
                <a:extLst>
                  <a:ext uri="{0D108BD9-81ED-4DB2-BD59-A6C34878D82A}">
                    <a16:rowId xmlns:a16="http://schemas.microsoft.com/office/drawing/2014/main" val="2831962136"/>
                  </a:ext>
                </a:extLst>
              </a:tr>
            </a:tbl>
          </a:graphicData>
        </a:graphic>
      </p:graphicFrame>
      <p:sp>
        <p:nvSpPr>
          <p:cNvPr id="4" name="Text Placeholder 3">
            <a:extLst>
              <a:ext uri="{FF2B5EF4-FFF2-40B4-BE49-F238E27FC236}">
                <a16:creationId xmlns:a16="http://schemas.microsoft.com/office/drawing/2014/main" id="{971EA4CB-0500-4C43-8A3E-439CC6B877E8}"/>
              </a:ext>
            </a:extLst>
          </p:cNvPr>
          <p:cNvSpPr>
            <a:spLocks noGrp="1"/>
          </p:cNvSpPr>
          <p:nvPr>
            <p:ph type="body" sz="quarter" idx="14"/>
          </p:nvPr>
        </p:nvSpPr>
        <p:spPr/>
        <p:txBody>
          <a:bodyPr/>
          <a:lstStyle/>
          <a:p>
            <a:r>
              <a:rPr lang="en-US"/>
              <a:t>01/01/2019 - 03/31/2019</a:t>
            </a:r>
          </a:p>
        </p:txBody>
      </p:sp>
    </p:spTree>
    <p:extLst>
      <p:ext uri="{BB962C8B-B14F-4D97-AF65-F5344CB8AC3E}">
        <p14:creationId xmlns:p14="http://schemas.microsoft.com/office/powerpoint/2010/main" val="7810203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1C2-9070-4B42-955D-CC50392B5CE4}"/>
              </a:ext>
            </a:extLst>
          </p:cNvPr>
          <p:cNvSpPr>
            <a:spLocks noGrp="1"/>
          </p:cNvSpPr>
          <p:nvPr>
            <p:ph type="title"/>
          </p:nvPr>
        </p:nvSpPr>
        <p:spPr/>
        <p:txBody>
          <a:bodyPr/>
          <a:lstStyle/>
          <a:p>
            <a:r>
              <a:rPr lang="en-US"/>
              <a:t>Instagram Organic Reach by Post Type  | TrendSet</a:t>
            </a:r>
          </a:p>
        </p:txBody>
      </p:sp>
      <p:graphicFrame>
        <p:nvGraphicFramePr>
          <p:cNvPr id="6" name="Chart Placeholder 5">
            <a:extLst>
              <a:ext uri="{FF2B5EF4-FFF2-40B4-BE49-F238E27FC236}">
                <a16:creationId xmlns:a16="http://schemas.microsoft.com/office/drawing/2014/main" id="{173AB9F1-5E1E-401A-943A-2D1FC1FAE831}"/>
              </a:ext>
            </a:extLst>
          </p:cNvPr>
          <p:cNvGraphicFramePr>
            <a:graphicFrameLocks noGrp="1"/>
          </p:cNvGraphicFramePr>
          <p:nvPr>
            <p:ph type="chart" sz="quarter" idx="13"/>
            <p:extLst>
              <p:ext uri="{D42A27DB-BD31-4B8C-83A1-F6EECF244321}">
                <p14:modId xmlns:p14="http://schemas.microsoft.com/office/powerpoint/2010/main" val="1503526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A9F81EA-21CA-4987-A94B-09C8B3642BDE}"/>
              </a:ext>
            </a:extLst>
          </p:cNvPr>
          <p:cNvSpPr>
            <a:spLocks noGrp="1"/>
          </p:cNvSpPr>
          <p:nvPr>
            <p:ph type="body" sz="quarter" idx="14"/>
          </p:nvPr>
        </p:nvSpPr>
        <p:spPr/>
        <p:txBody>
          <a:bodyPr/>
          <a:lstStyle/>
          <a:p>
            <a:r>
              <a:rPr lang="en-US"/>
              <a:t>01/01/2019 - 03/31/2019</a:t>
            </a:r>
          </a:p>
        </p:txBody>
      </p:sp>
      <p:sp>
        <p:nvSpPr>
          <p:cNvPr id="5" name="Footer Placeholder 4">
            <a:extLst>
              <a:ext uri="{FF2B5EF4-FFF2-40B4-BE49-F238E27FC236}">
                <a16:creationId xmlns:a16="http://schemas.microsoft.com/office/drawing/2014/main" id="{4488B0C6-CF94-4B55-AF50-70F1054531B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590430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3DAB4-FAA0-4509-BB2A-2E417193E5F6}"/>
              </a:ext>
            </a:extLst>
          </p:cNvPr>
          <p:cNvSpPr>
            <a:spLocks noGrp="1"/>
          </p:cNvSpPr>
          <p:nvPr>
            <p:ph type="title"/>
          </p:nvPr>
        </p:nvSpPr>
        <p:spPr/>
        <p:txBody>
          <a:bodyPr/>
          <a:lstStyle/>
          <a:p>
            <a:r>
              <a:rPr lang="en-US"/>
              <a:t>Instagram Interaction Rate By Post Type | TrendSet</a:t>
            </a:r>
          </a:p>
        </p:txBody>
      </p:sp>
      <p:graphicFrame>
        <p:nvGraphicFramePr>
          <p:cNvPr id="6" name="Chart Placeholder 5">
            <a:extLst>
              <a:ext uri="{FF2B5EF4-FFF2-40B4-BE49-F238E27FC236}">
                <a16:creationId xmlns:a16="http://schemas.microsoft.com/office/drawing/2014/main" id="{5907DFDD-F7FD-4A3D-A872-54D8D6DAD4D6}"/>
              </a:ext>
            </a:extLst>
          </p:cNvPr>
          <p:cNvGraphicFramePr>
            <a:graphicFrameLocks noGrp="1"/>
          </p:cNvGraphicFramePr>
          <p:nvPr>
            <p:ph type="chart" sz="quarter" idx="13"/>
            <p:extLst>
              <p:ext uri="{D42A27DB-BD31-4B8C-83A1-F6EECF244321}">
                <p14:modId xmlns:p14="http://schemas.microsoft.com/office/powerpoint/2010/main" val="5168592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4EB0528-AF96-4763-9F88-B6CAA35EB2E8}"/>
              </a:ext>
            </a:extLst>
          </p:cNvPr>
          <p:cNvSpPr>
            <a:spLocks noGrp="1"/>
          </p:cNvSpPr>
          <p:nvPr>
            <p:ph type="body" sz="quarter" idx="14"/>
          </p:nvPr>
        </p:nvSpPr>
        <p:spPr/>
        <p:txBody>
          <a:bodyPr/>
          <a:lstStyle/>
          <a:p>
            <a:r>
              <a:rPr lang="en-US"/>
              <a:t>01/01/2019 - 03/31/2019</a:t>
            </a:r>
          </a:p>
        </p:txBody>
      </p:sp>
      <p:sp>
        <p:nvSpPr>
          <p:cNvPr id="5" name="Footer Placeholder 4">
            <a:extLst>
              <a:ext uri="{FF2B5EF4-FFF2-40B4-BE49-F238E27FC236}">
                <a16:creationId xmlns:a16="http://schemas.microsoft.com/office/drawing/2014/main" id="{91110B84-1CAA-4C32-9B6D-854C130188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180292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87BF51-632C-4E24-ABF3-493E08F82C20}"/>
              </a:ext>
            </a:extLst>
          </p:cNvPr>
          <p:cNvSpPr>
            <a:spLocks noGrp="1"/>
          </p:cNvSpPr>
          <p:nvPr>
            <p:ph type="title"/>
          </p:nvPr>
        </p:nvSpPr>
        <p:spPr/>
        <p:txBody>
          <a:bodyPr/>
          <a:lstStyle/>
          <a:p>
            <a:r>
              <a:rPr lang="en-US"/>
              <a:t>Instagram Avg. Organic Engagement Distribution per post (by Post Type) | TrendSet</a:t>
            </a:r>
          </a:p>
        </p:txBody>
      </p:sp>
      <p:graphicFrame>
        <p:nvGraphicFramePr>
          <p:cNvPr id="6" name="Chart Placeholder 5">
            <a:extLst>
              <a:ext uri="{FF2B5EF4-FFF2-40B4-BE49-F238E27FC236}">
                <a16:creationId xmlns:a16="http://schemas.microsoft.com/office/drawing/2014/main" id="{FE10F1FE-C136-443C-9EA9-198C366C7977}"/>
              </a:ext>
            </a:extLst>
          </p:cNvPr>
          <p:cNvGraphicFramePr>
            <a:graphicFrameLocks noGrp="1"/>
          </p:cNvGraphicFramePr>
          <p:nvPr>
            <p:ph type="chart" sz="quarter" idx="13"/>
            <p:extLst>
              <p:ext uri="{D42A27DB-BD31-4B8C-83A1-F6EECF244321}">
                <p14:modId xmlns:p14="http://schemas.microsoft.com/office/powerpoint/2010/main" val="19653159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EED6CE5-8B0B-48C8-AB04-DD2B53C7B95E}"/>
              </a:ext>
            </a:extLst>
          </p:cNvPr>
          <p:cNvSpPr>
            <a:spLocks noGrp="1"/>
          </p:cNvSpPr>
          <p:nvPr>
            <p:ph type="body" sz="quarter" idx="14"/>
          </p:nvPr>
        </p:nvSpPr>
        <p:spPr/>
        <p:txBody>
          <a:bodyPr/>
          <a:lstStyle/>
          <a:p>
            <a:r>
              <a:rPr lang="en-US"/>
              <a:t>01/01/2019 - 03/31/2019</a:t>
            </a:r>
          </a:p>
        </p:txBody>
      </p:sp>
      <p:sp>
        <p:nvSpPr>
          <p:cNvPr id="5" name="Footer Placeholder 4">
            <a:extLst>
              <a:ext uri="{FF2B5EF4-FFF2-40B4-BE49-F238E27FC236}">
                <a16:creationId xmlns:a16="http://schemas.microsoft.com/office/drawing/2014/main" id="{4997C6C5-9254-4C9E-B615-7376BE100A5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26139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6E3AD-97BF-42D7-9FA4-A81CCC03A0C8}"/>
              </a:ext>
            </a:extLst>
          </p:cNvPr>
          <p:cNvSpPr>
            <a:spLocks noGrp="1"/>
          </p:cNvSpPr>
          <p:nvPr>
            <p:ph type="title"/>
          </p:nvPr>
        </p:nvSpPr>
        <p:spPr/>
        <p:txBody>
          <a:bodyPr/>
          <a:lstStyle/>
          <a:p>
            <a:r>
              <a:rPr lang="en-US"/>
              <a:t>Instagram Hashtag Detection | TrendSet - 1 of 3</a:t>
            </a:r>
          </a:p>
        </p:txBody>
      </p:sp>
      <p:graphicFrame>
        <p:nvGraphicFramePr>
          <p:cNvPr id="5" name="Table Placeholder 4">
            <a:extLst>
              <a:ext uri="{FF2B5EF4-FFF2-40B4-BE49-F238E27FC236}">
                <a16:creationId xmlns:a16="http://schemas.microsoft.com/office/drawing/2014/main" id="{BE56802D-20C8-40E5-81FB-9F1846A51405}"/>
              </a:ext>
            </a:extLst>
          </p:cNvPr>
          <p:cNvGraphicFramePr>
            <a:graphicFrameLocks noGrp="1"/>
          </p:cNvGraphicFramePr>
          <p:nvPr>
            <p:ph type="tbl" sz="quarter" idx="13"/>
            <p:extLst>
              <p:ext uri="{D42A27DB-BD31-4B8C-83A1-F6EECF244321}">
                <p14:modId xmlns:p14="http://schemas.microsoft.com/office/powerpoint/2010/main" val="35615559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891244244"/>
                    </a:ext>
                  </a:extLst>
                </a:gridCol>
                <a:gridCol w="822960">
                  <a:extLst>
                    <a:ext uri="{9D8B030D-6E8A-4147-A177-3AD203B41FA5}">
                      <a16:colId xmlns:a16="http://schemas.microsoft.com/office/drawing/2014/main" val="1391010657"/>
                    </a:ext>
                  </a:extLst>
                </a:gridCol>
                <a:gridCol w="822960">
                  <a:extLst>
                    <a:ext uri="{9D8B030D-6E8A-4147-A177-3AD203B41FA5}">
                      <a16:colId xmlns:a16="http://schemas.microsoft.com/office/drawing/2014/main" val="2678563207"/>
                    </a:ext>
                  </a:extLst>
                </a:gridCol>
                <a:gridCol w="822960">
                  <a:extLst>
                    <a:ext uri="{9D8B030D-6E8A-4147-A177-3AD203B41FA5}">
                      <a16:colId xmlns:a16="http://schemas.microsoft.com/office/drawing/2014/main" val="3667151848"/>
                    </a:ext>
                  </a:extLst>
                </a:gridCol>
                <a:gridCol w="822960">
                  <a:extLst>
                    <a:ext uri="{9D8B030D-6E8A-4147-A177-3AD203B41FA5}">
                      <a16:colId xmlns:a16="http://schemas.microsoft.com/office/drawing/2014/main" val="3002069273"/>
                    </a:ext>
                  </a:extLst>
                </a:gridCol>
                <a:gridCol w="822960">
                  <a:extLst>
                    <a:ext uri="{9D8B030D-6E8A-4147-A177-3AD203B41FA5}">
                      <a16:colId xmlns:a16="http://schemas.microsoft.com/office/drawing/2014/main" val="4218554593"/>
                    </a:ext>
                  </a:extLst>
                </a:gridCol>
                <a:gridCol w="822960">
                  <a:extLst>
                    <a:ext uri="{9D8B030D-6E8A-4147-A177-3AD203B41FA5}">
                      <a16:colId xmlns:a16="http://schemas.microsoft.com/office/drawing/2014/main" val="2648613190"/>
                    </a:ext>
                  </a:extLst>
                </a:gridCol>
                <a:gridCol w="822960">
                  <a:extLst>
                    <a:ext uri="{9D8B030D-6E8A-4147-A177-3AD203B41FA5}">
                      <a16:colId xmlns:a16="http://schemas.microsoft.com/office/drawing/2014/main" val="31568140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Saves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Engagements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Impressions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Post</a:t>
                      </a:r>
                    </a:p>
                  </a:txBody>
                  <a:tcPr/>
                </a:tc>
                <a:extLst>
                  <a:ext uri="{0D108BD9-81ED-4DB2-BD59-A6C34878D82A}">
                    <a16:rowId xmlns:a16="http://schemas.microsoft.com/office/drawing/2014/main" val="1262795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#trendsetmünchen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65.538461538462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2.8076923076923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2.3461538461538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70.692307692308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1283.6153846154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908.65384615385</a:t>
                      </a:r>
                    </a:p>
                  </a:txBody>
                  <a:tcPr/>
                </a:tc>
                <a:extLst>
                  <a:ext uri="{0D108BD9-81ED-4DB2-BD59-A6C34878D82A}">
                    <a16:rowId xmlns:a16="http://schemas.microsoft.com/office/drawing/2014/main" val="4189314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#happynewyear2019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703</a:t>
                      </a:r>
                    </a:p>
                  </a:txBody>
                  <a:tcPr/>
                </a:tc>
                <a:extLst>
                  <a:ext uri="{0D108BD9-81ED-4DB2-BD59-A6C34878D82A}">
                    <a16:rowId xmlns:a16="http://schemas.microsoft.com/office/drawing/2014/main" val="939180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#tradefair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66.571428571429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978</a:t>
                      </a:r>
                    </a:p>
                  </a:txBody>
                  <a:tcPr/>
                </a:tc>
                <a:extLst>
                  <a:ext uri="{0D108BD9-81ED-4DB2-BD59-A6C34878D82A}">
                    <a16:rowId xmlns:a16="http://schemas.microsoft.com/office/drawing/2014/main" val="1377103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#interiors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70.533333333333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1287.0333333333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910.6</a:t>
                      </a:r>
                    </a:p>
                  </a:txBody>
                  <a:tcPr/>
                </a:tc>
                <a:extLst>
                  <a:ext uri="{0D108BD9-81ED-4DB2-BD59-A6C34878D82A}">
                    <a16:rowId xmlns:a16="http://schemas.microsoft.com/office/drawing/2014/main" val="2172434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#interiordesign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72.533333333333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940.2</a:t>
                      </a:r>
                    </a:p>
                  </a:txBody>
                  <a:tcPr/>
                </a:tc>
                <a:extLst>
                  <a:ext uri="{0D108BD9-81ED-4DB2-BD59-A6C34878D82A}">
                    <a16:rowId xmlns:a16="http://schemas.microsoft.com/office/drawing/2014/main" val="1154407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#trendinteriors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1275.6666666667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894.13333333333</a:t>
                      </a:r>
                    </a:p>
                  </a:txBody>
                  <a:tcPr/>
                </a:tc>
                <a:extLst>
                  <a:ext uri="{0D108BD9-81ED-4DB2-BD59-A6C34878D82A}">
                    <a16:rowId xmlns:a16="http://schemas.microsoft.com/office/drawing/2014/main" val="1633650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#trendscout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67.444444444444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2.7777777777778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1.8888888888889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887.77777777778</a:t>
                      </a:r>
                    </a:p>
                  </a:txBody>
                  <a:tcPr/>
                </a:tc>
                <a:extLst>
                  <a:ext uri="{0D108BD9-81ED-4DB2-BD59-A6C34878D82A}">
                    <a16:rowId xmlns:a16="http://schemas.microsoft.com/office/drawing/2014/main" val="3636086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#inspiration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63.448275862069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2.6896551724138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2.2413793103448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68.379310344828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1270.8965517241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890.79310344828</a:t>
                      </a:r>
                    </a:p>
                  </a:txBody>
                  <a:tcPr/>
                </a:tc>
                <a:extLst>
                  <a:ext uri="{0D108BD9-81ED-4DB2-BD59-A6C34878D82A}">
                    <a16:rowId xmlns:a16="http://schemas.microsoft.com/office/drawing/2014/main" val="782604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64.103448275862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2.8275862068966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2.0689655172414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1262.0344827586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894.34482758621</a:t>
                      </a:r>
                    </a:p>
                  </a:txBody>
                  <a:tcPr/>
                </a:tc>
                <a:extLst>
                  <a:ext uri="{0D108BD9-81ED-4DB2-BD59-A6C34878D82A}">
                    <a16:rowId xmlns:a16="http://schemas.microsoft.com/office/drawing/2014/main" val="3900275128"/>
                  </a:ext>
                </a:extLst>
              </a:tr>
            </a:tbl>
          </a:graphicData>
        </a:graphic>
      </p:graphicFrame>
      <p:sp>
        <p:nvSpPr>
          <p:cNvPr id="4" name="Text Placeholder 3">
            <a:extLst>
              <a:ext uri="{FF2B5EF4-FFF2-40B4-BE49-F238E27FC236}">
                <a16:creationId xmlns:a16="http://schemas.microsoft.com/office/drawing/2014/main" id="{2A06DD82-4679-4B5D-9959-BB463EB67947}"/>
              </a:ext>
            </a:extLst>
          </p:cNvPr>
          <p:cNvSpPr>
            <a:spLocks noGrp="1"/>
          </p:cNvSpPr>
          <p:nvPr>
            <p:ph type="body" sz="quarter" idx="14"/>
          </p:nvPr>
        </p:nvSpPr>
        <p:spPr/>
        <p:txBody>
          <a:bodyPr/>
          <a:lstStyle/>
          <a:p>
            <a:r>
              <a:rPr lang="en-US"/>
              <a:t>01/01/2019 - 03/31/2019</a:t>
            </a:r>
          </a:p>
        </p:txBody>
      </p:sp>
    </p:spTree>
    <p:extLst>
      <p:ext uri="{BB962C8B-B14F-4D97-AF65-F5344CB8AC3E}">
        <p14:creationId xmlns:p14="http://schemas.microsoft.com/office/powerpoint/2010/main" val="3234426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23E99-BBD4-4356-A2FD-ED67D9DA3BD0}"/>
              </a:ext>
            </a:extLst>
          </p:cNvPr>
          <p:cNvSpPr>
            <a:spLocks noGrp="1"/>
          </p:cNvSpPr>
          <p:nvPr>
            <p:ph type="title"/>
          </p:nvPr>
        </p:nvSpPr>
        <p:spPr/>
        <p:txBody>
          <a:bodyPr/>
          <a:lstStyle/>
          <a:p>
            <a:r>
              <a:rPr lang="en-US"/>
              <a:t>Instagram Hashtag Detection | TrendSet - 2 of 3</a:t>
            </a:r>
          </a:p>
        </p:txBody>
      </p:sp>
      <p:graphicFrame>
        <p:nvGraphicFramePr>
          <p:cNvPr id="5" name="Table Placeholder 4">
            <a:extLst>
              <a:ext uri="{FF2B5EF4-FFF2-40B4-BE49-F238E27FC236}">
                <a16:creationId xmlns:a16="http://schemas.microsoft.com/office/drawing/2014/main" id="{E85F869B-6024-4D40-89AF-E650A949F353}"/>
              </a:ext>
            </a:extLst>
          </p:cNvPr>
          <p:cNvGraphicFramePr>
            <a:graphicFrameLocks noGrp="1"/>
          </p:cNvGraphicFramePr>
          <p:nvPr>
            <p:ph type="tbl" sz="quarter" idx="13"/>
            <p:extLst>
              <p:ext uri="{D42A27DB-BD31-4B8C-83A1-F6EECF244321}">
                <p14:modId xmlns:p14="http://schemas.microsoft.com/office/powerpoint/2010/main" val="16560492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726336526"/>
                    </a:ext>
                  </a:extLst>
                </a:gridCol>
                <a:gridCol w="822960">
                  <a:extLst>
                    <a:ext uri="{9D8B030D-6E8A-4147-A177-3AD203B41FA5}">
                      <a16:colId xmlns:a16="http://schemas.microsoft.com/office/drawing/2014/main" val="3348935432"/>
                    </a:ext>
                  </a:extLst>
                </a:gridCol>
                <a:gridCol w="822960">
                  <a:extLst>
                    <a:ext uri="{9D8B030D-6E8A-4147-A177-3AD203B41FA5}">
                      <a16:colId xmlns:a16="http://schemas.microsoft.com/office/drawing/2014/main" val="445680684"/>
                    </a:ext>
                  </a:extLst>
                </a:gridCol>
                <a:gridCol w="822960">
                  <a:extLst>
                    <a:ext uri="{9D8B030D-6E8A-4147-A177-3AD203B41FA5}">
                      <a16:colId xmlns:a16="http://schemas.microsoft.com/office/drawing/2014/main" val="23871404"/>
                    </a:ext>
                  </a:extLst>
                </a:gridCol>
                <a:gridCol w="822960">
                  <a:extLst>
                    <a:ext uri="{9D8B030D-6E8A-4147-A177-3AD203B41FA5}">
                      <a16:colId xmlns:a16="http://schemas.microsoft.com/office/drawing/2014/main" val="1652449418"/>
                    </a:ext>
                  </a:extLst>
                </a:gridCol>
                <a:gridCol w="822960">
                  <a:extLst>
                    <a:ext uri="{9D8B030D-6E8A-4147-A177-3AD203B41FA5}">
                      <a16:colId xmlns:a16="http://schemas.microsoft.com/office/drawing/2014/main" val="3532260983"/>
                    </a:ext>
                  </a:extLst>
                </a:gridCol>
                <a:gridCol w="822960">
                  <a:extLst>
                    <a:ext uri="{9D8B030D-6E8A-4147-A177-3AD203B41FA5}">
                      <a16:colId xmlns:a16="http://schemas.microsoft.com/office/drawing/2014/main" val="2761934857"/>
                    </a:ext>
                  </a:extLst>
                </a:gridCol>
                <a:gridCol w="822960">
                  <a:extLst>
                    <a:ext uri="{9D8B030D-6E8A-4147-A177-3AD203B41FA5}">
                      <a16:colId xmlns:a16="http://schemas.microsoft.com/office/drawing/2014/main" val="19840246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Saves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Engagements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Impressions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Post</a:t>
                      </a:r>
                    </a:p>
                  </a:txBody>
                  <a:tcPr/>
                </a:tc>
                <a:extLst>
                  <a:ext uri="{0D108BD9-81ED-4DB2-BD59-A6C34878D82A}">
                    <a16:rowId xmlns:a16="http://schemas.microsoft.com/office/drawing/2014/main" val="3452232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#newcomer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894</a:t>
                      </a:r>
                    </a:p>
                  </a:txBody>
                  <a:tcPr/>
                </a:tc>
                <a:extLst>
                  <a:ext uri="{0D108BD9-81ED-4DB2-BD59-A6C34878D82A}">
                    <a16:rowId xmlns:a16="http://schemas.microsoft.com/office/drawing/2014/main" val="3859737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#heimatcollection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703</a:t>
                      </a:r>
                    </a:p>
                  </a:txBody>
                  <a:tcPr/>
                </a:tc>
                <a:extLst>
                  <a:ext uri="{0D108BD9-81ED-4DB2-BD59-A6C34878D82A}">
                    <a16:rowId xmlns:a16="http://schemas.microsoft.com/office/drawing/2014/main" val="2484452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#countryandstyle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a:t>
                      </a:r>
                    </a:p>
                  </a:txBody>
                  <a:tcPr/>
                </a:tc>
                <a:extLst>
                  <a:ext uri="{0D108BD9-81ED-4DB2-BD59-A6C34878D82A}">
                    <a16:rowId xmlns:a16="http://schemas.microsoft.com/office/drawing/2014/main" val="306101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#bijoutex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776.5</a:t>
                      </a:r>
                    </a:p>
                  </a:txBody>
                  <a:tcPr/>
                </a:tc>
                <a:extLst>
                  <a:ext uri="{0D108BD9-81ED-4DB2-BD59-A6C34878D82A}">
                    <a16:rowId xmlns:a16="http://schemas.microsoft.com/office/drawing/2014/main" val="4390819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#trendsetfinearts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1322.6666666667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888.33333333333</a:t>
                      </a:r>
                    </a:p>
                  </a:txBody>
                  <a:tcPr/>
                </a:tc>
                <a:extLst>
                  <a:ext uri="{0D108BD9-81ED-4DB2-BD59-A6C34878D82A}">
                    <a16:rowId xmlns:a16="http://schemas.microsoft.com/office/drawing/2014/main" val="2768895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#ruraldream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68.444444444444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1399.2222222222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889.33333333333</a:t>
                      </a:r>
                    </a:p>
                  </a:txBody>
                  <a:tcPr/>
                </a:tc>
                <a:extLst>
                  <a:ext uri="{0D108BD9-81ED-4DB2-BD59-A6C34878D82A}">
                    <a16:rowId xmlns:a16="http://schemas.microsoft.com/office/drawing/2014/main" val="4131075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#gentletouch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74.714285714286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1366.7142857143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961.57142857143</a:t>
                      </a:r>
                    </a:p>
                  </a:txBody>
                  <a:tcPr/>
                </a:tc>
                <a:extLst>
                  <a:ext uri="{0D108BD9-81ED-4DB2-BD59-A6C34878D82A}">
                    <a16:rowId xmlns:a16="http://schemas.microsoft.com/office/drawing/2014/main" val="2501588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#openminds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1069.8333333333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746.83333333333</a:t>
                      </a:r>
                    </a:p>
                  </a:txBody>
                  <a:tcPr/>
                </a:tc>
                <a:extLst>
                  <a:ext uri="{0D108BD9-81ED-4DB2-BD59-A6C34878D82A}">
                    <a16:rowId xmlns:a16="http://schemas.microsoft.com/office/drawing/2014/main" val="2702355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#trendsetwinter2019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64.888888888889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2.6296296296296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69.851851851852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1298.5925925926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905.14814814815</a:t>
                      </a:r>
                    </a:p>
                  </a:txBody>
                  <a:tcPr/>
                </a:tc>
                <a:extLst>
                  <a:ext uri="{0D108BD9-81ED-4DB2-BD59-A6C34878D82A}">
                    <a16:rowId xmlns:a16="http://schemas.microsoft.com/office/drawing/2014/main" val="1298585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915</a:t>
                      </a:r>
                    </a:p>
                  </a:txBody>
                  <a:tcPr/>
                </a:tc>
                <a:extLst>
                  <a:ext uri="{0D108BD9-81ED-4DB2-BD59-A6C34878D82A}">
                    <a16:rowId xmlns:a16="http://schemas.microsoft.com/office/drawing/2014/main" val="3665590082"/>
                  </a:ext>
                </a:extLst>
              </a:tr>
            </a:tbl>
          </a:graphicData>
        </a:graphic>
      </p:graphicFrame>
      <p:sp>
        <p:nvSpPr>
          <p:cNvPr id="4" name="Text Placeholder 3">
            <a:extLst>
              <a:ext uri="{FF2B5EF4-FFF2-40B4-BE49-F238E27FC236}">
                <a16:creationId xmlns:a16="http://schemas.microsoft.com/office/drawing/2014/main" id="{2ADECCB0-78C1-4269-A316-8CFFE0C475C7}"/>
              </a:ext>
            </a:extLst>
          </p:cNvPr>
          <p:cNvSpPr>
            <a:spLocks noGrp="1"/>
          </p:cNvSpPr>
          <p:nvPr>
            <p:ph type="body" sz="quarter" idx="14"/>
          </p:nvPr>
        </p:nvSpPr>
        <p:spPr/>
        <p:txBody>
          <a:bodyPr/>
          <a:lstStyle/>
          <a:p>
            <a:r>
              <a:rPr lang="en-US"/>
              <a:t>01/01/2019 - 03/31/2019</a:t>
            </a:r>
          </a:p>
        </p:txBody>
      </p:sp>
    </p:spTree>
    <p:extLst>
      <p:ext uri="{BB962C8B-B14F-4D97-AF65-F5344CB8AC3E}">
        <p14:creationId xmlns:p14="http://schemas.microsoft.com/office/powerpoint/2010/main" val="154797258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C7890C-86E9-409E-8F9B-9C7B7057E914}"/>
              </a:ext>
            </a:extLst>
          </p:cNvPr>
          <p:cNvSpPr>
            <a:spLocks noGrp="1"/>
          </p:cNvSpPr>
          <p:nvPr>
            <p:ph type="title"/>
          </p:nvPr>
        </p:nvSpPr>
        <p:spPr/>
        <p:txBody>
          <a:bodyPr/>
          <a:lstStyle/>
          <a:p>
            <a:r>
              <a:rPr lang="en-US"/>
              <a:t>Instagram Hashtag Detection | TrendSet - 3 of 3</a:t>
            </a:r>
          </a:p>
        </p:txBody>
      </p:sp>
      <p:graphicFrame>
        <p:nvGraphicFramePr>
          <p:cNvPr id="5" name="Table Placeholder 4">
            <a:extLst>
              <a:ext uri="{FF2B5EF4-FFF2-40B4-BE49-F238E27FC236}">
                <a16:creationId xmlns:a16="http://schemas.microsoft.com/office/drawing/2014/main" id="{0CFC4A7D-2271-4C65-8C01-CF184ADDF8BA}"/>
              </a:ext>
            </a:extLst>
          </p:cNvPr>
          <p:cNvGraphicFramePr>
            <a:graphicFrameLocks noGrp="1"/>
          </p:cNvGraphicFramePr>
          <p:nvPr>
            <p:ph type="tbl" sz="quarter" idx="13"/>
            <p:extLst>
              <p:ext uri="{D42A27DB-BD31-4B8C-83A1-F6EECF244321}">
                <p14:modId xmlns:p14="http://schemas.microsoft.com/office/powerpoint/2010/main" val="12494325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028300213"/>
                    </a:ext>
                  </a:extLst>
                </a:gridCol>
                <a:gridCol w="822960">
                  <a:extLst>
                    <a:ext uri="{9D8B030D-6E8A-4147-A177-3AD203B41FA5}">
                      <a16:colId xmlns:a16="http://schemas.microsoft.com/office/drawing/2014/main" val="11887824"/>
                    </a:ext>
                  </a:extLst>
                </a:gridCol>
                <a:gridCol w="822960">
                  <a:extLst>
                    <a:ext uri="{9D8B030D-6E8A-4147-A177-3AD203B41FA5}">
                      <a16:colId xmlns:a16="http://schemas.microsoft.com/office/drawing/2014/main" val="2263626871"/>
                    </a:ext>
                  </a:extLst>
                </a:gridCol>
                <a:gridCol w="822960">
                  <a:extLst>
                    <a:ext uri="{9D8B030D-6E8A-4147-A177-3AD203B41FA5}">
                      <a16:colId xmlns:a16="http://schemas.microsoft.com/office/drawing/2014/main" val="2334244275"/>
                    </a:ext>
                  </a:extLst>
                </a:gridCol>
                <a:gridCol w="822960">
                  <a:extLst>
                    <a:ext uri="{9D8B030D-6E8A-4147-A177-3AD203B41FA5}">
                      <a16:colId xmlns:a16="http://schemas.microsoft.com/office/drawing/2014/main" val="3887480506"/>
                    </a:ext>
                  </a:extLst>
                </a:gridCol>
                <a:gridCol w="822960">
                  <a:extLst>
                    <a:ext uri="{9D8B030D-6E8A-4147-A177-3AD203B41FA5}">
                      <a16:colId xmlns:a16="http://schemas.microsoft.com/office/drawing/2014/main" val="2244032618"/>
                    </a:ext>
                  </a:extLst>
                </a:gridCol>
                <a:gridCol w="822960">
                  <a:extLst>
                    <a:ext uri="{9D8B030D-6E8A-4147-A177-3AD203B41FA5}">
                      <a16:colId xmlns:a16="http://schemas.microsoft.com/office/drawing/2014/main" val="96091552"/>
                    </a:ext>
                  </a:extLst>
                </a:gridCol>
                <a:gridCol w="822960">
                  <a:extLst>
                    <a:ext uri="{9D8B030D-6E8A-4147-A177-3AD203B41FA5}">
                      <a16:colId xmlns:a16="http://schemas.microsoft.com/office/drawing/2014/main" val="27675319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Saves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Engagements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Impressions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Post</a:t>
                      </a:r>
                    </a:p>
                  </a:txBody>
                  <a:tcPr/>
                </a:tc>
                <a:extLst>
                  <a:ext uri="{0D108BD9-81ED-4DB2-BD59-A6C34878D82A}">
                    <a16:rowId xmlns:a16="http://schemas.microsoft.com/office/drawing/2014/main" val="2907161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964</a:t>
                      </a:r>
                    </a:p>
                  </a:txBody>
                  <a:tcPr/>
                </a:tc>
                <a:extLst>
                  <a:ext uri="{0D108BD9-81ED-4DB2-BD59-A6C34878D82A}">
                    <a16:rowId xmlns:a16="http://schemas.microsoft.com/office/drawing/2014/main" val="3096885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964</a:t>
                      </a:r>
                    </a:p>
                  </a:txBody>
                  <a:tcPr/>
                </a:tc>
                <a:extLst>
                  <a:ext uri="{0D108BD9-81ED-4DB2-BD59-A6C34878D82A}">
                    <a16:rowId xmlns:a16="http://schemas.microsoft.com/office/drawing/2014/main" val="4150500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#interiorstrend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964</a:t>
                      </a:r>
                    </a:p>
                  </a:txBody>
                  <a:tcPr/>
                </a:tc>
                <a:extLst>
                  <a:ext uri="{0D108BD9-81ED-4DB2-BD59-A6C34878D82A}">
                    <a16:rowId xmlns:a16="http://schemas.microsoft.com/office/drawing/2014/main" val="3160447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#rural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964</a:t>
                      </a:r>
                    </a:p>
                  </a:txBody>
                  <a:tcPr/>
                </a:tc>
                <a:extLst>
                  <a:ext uri="{0D108BD9-81ED-4DB2-BD59-A6C34878D82A}">
                    <a16:rowId xmlns:a16="http://schemas.microsoft.com/office/drawing/2014/main" val="2733448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#opposingdesign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964</a:t>
                      </a:r>
                    </a:p>
                  </a:txBody>
                  <a:tcPr/>
                </a:tc>
                <a:extLst>
                  <a:ext uri="{0D108BD9-81ED-4DB2-BD59-A6C34878D82A}">
                    <a16:rowId xmlns:a16="http://schemas.microsoft.com/office/drawing/2014/main" val="21296442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#expressionism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964</a:t>
                      </a:r>
                    </a:p>
                  </a:txBody>
                  <a:tcPr/>
                </a:tc>
                <a:extLst>
                  <a:ext uri="{0D108BD9-81ED-4DB2-BD59-A6C34878D82A}">
                    <a16:rowId xmlns:a16="http://schemas.microsoft.com/office/drawing/2014/main" val="3426538623"/>
                  </a:ext>
                </a:extLst>
              </a:tr>
            </a:tbl>
          </a:graphicData>
        </a:graphic>
      </p:graphicFrame>
      <p:sp>
        <p:nvSpPr>
          <p:cNvPr id="4" name="Text Placeholder 3">
            <a:extLst>
              <a:ext uri="{FF2B5EF4-FFF2-40B4-BE49-F238E27FC236}">
                <a16:creationId xmlns:a16="http://schemas.microsoft.com/office/drawing/2014/main" id="{28A49F66-9E06-4B80-9672-30D6B598BE82}"/>
              </a:ext>
            </a:extLst>
          </p:cNvPr>
          <p:cNvSpPr>
            <a:spLocks noGrp="1"/>
          </p:cNvSpPr>
          <p:nvPr>
            <p:ph type="body" sz="quarter" idx="14"/>
          </p:nvPr>
        </p:nvSpPr>
        <p:spPr/>
        <p:txBody>
          <a:bodyPr/>
          <a:lstStyle/>
          <a:p>
            <a:r>
              <a:rPr lang="en-US"/>
              <a:t>01/01/2019 - 03/31/2019</a:t>
            </a:r>
          </a:p>
        </p:txBody>
      </p:sp>
    </p:spTree>
    <p:extLst>
      <p:ext uri="{BB962C8B-B14F-4D97-AF65-F5344CB8AC3E}">
        <p14:creationId xmlns:p14="http://schemas.microsoft.com/office/powerpoint/2010/main" val="394275548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2849</Words>
  <Application>Microsoft Office PowerPoint</Application>
  <PresentationFormat>On-screen Show (4:3)</PresentationFormat>
  <Paragraphs>1054</Paragraphs>
  <Slides>36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36</vt:i4>
      </vt:variant>
    </vt:vector>
  </HeadingPairs>
  <TitlesOfParts>
    <vt:vector size="39" baseType="lpstr">
      <vt:lpstr>Arial</vt:lpstr>
      <vt:lpstr>Calibri</vt:lpstr>
      <vt:lpstr>quintly_template</vt:lpstr>
      <vt:lpstr>Instagram Quartal</vt:lpstr>
      <vt:lpstr>Instagram Key Metrics Table | TrendSet</vt:lpstr>
      <vt:lpstr>Instagram Key Metrics Table | TrendSet</vt:lpstr>
      <vt:lpstr>Instagram Followers Total | TrendSet</vt:lpstr>
      <vt:lpstr>Instagram Followers Table | TrendSet</vt:lpstr>
      <vt:lpstr>Instagram Posts Table | TrendSet - 1 of 15</vt:lpstr>
      <vt:lpstr>Instagram Posts Table | TrendSet - 2 of 15</vt:lpstr>
      <vt:lpstr>Instagram Posts Table | TrendSet - 3 of 15</vt:lpstr>
      <vt:lpstr>Instagram Posts Table | TrendSet - 4 of 15</vt:lpstr>
      <vt:lpstr>Instagram Posts Table | TrendSet - 5 of 15</vt:lpstr>
      <vt:lpstr>Instagram Posts Table | TrendSet - 6 of 15</vt:lpstr>
      <vt:lpstr>Instagram Posts Table | TrendSet - 7 of 15</vt:lpstr>
      <vt:lpstr>Instagram Posts Table | TrendSet - 8 of 15</vt:lpstr>
      <vt:lpstr>Instagram Posts Table | TrendSet - 9 of 15</vt:lpstr>
      <vt:lpstr>Instagram Posts Table | TrendSet - 10 of 15</vt:lpstr>
      <vt:lpstr>Instagram Posts Table | TrendSet - 11 of 15</vt:lpstr>
      <vt:lpstr>Instagram Posts Table | TrendSet - 12 of 15</vt:lpstr>
      <vt:lpstr>Instagram Posts Table | TrendSet - 13 of 15</vt:lpstr>
      <vt:lpstr>Instagram Posts Table | TrendSet - 14 of 15</vt:lpstr>
      <vt:lpstr>Instagram Posts Table | TrendSet - 15 of 15</vt:lpstr>
      <vt:lpstr>Instagram Stories Table  | TrendSet - 1 of 9</vt:lpstr>
      <vt:lpstr>Instagram Stories Table  | TrendSet - 2 of 9</vt:lpstr>
      <vt:lpstr>Instagram Stories Table  | TrendSet - 3 of 9</vt:lpstr>
      <vt:lpstr>Instagram Stories Table  | TrendSet - 4 of 9</vt:lpstr>
      <vt:lpstr>Instagram Stories Table  | TrendSet - 5 of 9</vt:lpstr>
      <vt:lpstr>Instagram Stories Table  | TrendSet - 6 of 9</vt:lpstr>
      <vt:lpstr>Instagram Stories Table  | TrendSet - 7 of 9</vt:lpstr>
      <vt:lpstr>Instagram Stories Table  | TrendSet - 8 of 9</vt:lpstr>
      <vt:lpstr>Instagram Stories Table  | TrendSet - 9 of 9</vt:lpstr>
      <vt:lpstr>Instagram Stories Key Metrics Table | TrendSet</vt:lpstr>
      <vt:lpstr>Instagram Organic Reach by Post Type  | TrendSet</vt:lpstr>
      <vt:lpstr>Instagram Interaction Rate By Post Type | TrendSet</vt:lpstr>
      <vt:lpstr>Instagram Avg. Organic Engagement Distribution per post (by Post Type) | TrendSet</vt:lpstr>
      <vt:lpstr>Instagram Hashtag Detection | TrendSet - 1 of 3</vt:lpstr>
      <vt:lpstr>Instagram Hashtag Detection | TrendSet - 2 of 3</vt:lpstr>
      <vt:lpstr>Instagram Hashtag Detection | TrendSet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Quartal</dc:title>
  <dc:creator>Frederik Peiniger</dc:creator>
  <cp:lastModifiedBy>Frederik Peiniger</cp:lastModifiedBy>
  <cp:revision>1</cp:revision>
  <dcterms:created xsi:type="dcterms:W3CDTF">2019-04-08T07:16:05Z</dcterms:created>
  <dcterms:modified xsi:type="dcterms:W3CDTF">2019-04-08T07:18:15Z</dcterms:modified>
</cp:coreProperties>
</file>