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Sheet1!$A$2:$A$91</c:f>
              <c:numCache>
                <c:formatCode>m/d/yyyy</c:formatCode>
                <c:ptCount val="90"/>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numCache>
            </c:numRef>
          </c:cat>
          <c:val>
            <c:numRef>
              <c:f>Sheet1!$B$2:$B$91</c:f>
              <c:numCache>
                <c:formatCode>General</c:formatCode>
                <c:ptCount val="90"/>
                <c:pt idx="0">
                  <c:v>738</c:v>
                </c:pt>
                <c:pt idx="1">
                  <c:v>738</c:v>
                </c:pt>
                <c:pt idx="2">
                  <c:v>741</c:v>
                </c:pt>
                <c:pt idx="3">
                  <c:v>741</c:v>
                </c:pt>
                <c:pt idx="4">
                  <c:v>742</c:v>
                </c:pt>
                <c:pt idx="5">
                  <c:v>743</c:v>
                </c:pt>
                <c:pt idx="6">
                  <c:v>745</c:v>
                </c:pt>
                <c:pt idx="7">
                  <c:v>746</c:v>
                </c:pt>
                <c:pt idx="8">
                  <c:v>746</c:v>
                </c:pt>
                <c:pt idx="9">
                  <c:v>746</c:v>
                </c:pt>
                <c:pt idx="10">
                  <c:v>746</c:v>
                </c:pt>
                <c:pt idx="11">
                  <c:v>746</c:v>
                </c:pt>
                <c:pt idx="12">
                  <c:v>748</c:v>
                </c:pt>
                <c:pt idx="13">
                  <c:v>749</c:v>
                </c:pt>
                <c:pt idx="14">
                  <c:v>753</c:v>
                </c:pt>
                <c:pt idx="15">
                  <c:v>755</c:v>
                </c:pt>
                <c:pt idx="16">
                  <c:v>755</c:v>
                </c:pt>
                <c:pt idx="17">
                  <c:v>758</c:v>
                </c:pt>
                <c:pt idx="18">
                  <c:v>758</c:v>
                </c:pt>
                <c:pt idx="19">
                  <c:v>759</c:v>
                </c:pt>
                <c:pt idx="20">
                  <c:v>760</c:v>
                </c:pt>
                <c:pt idx="21">
                  <c:v>762</c:v>
                </c:pt>
                <c:pt idx="22">
                  <c:v>766</c:v>
                </c:pt>
                <c:pt idx="23">
                  <c:v>766</c:v>
                </c:pt>
                <c:pt idx="24">
                  <c:v>766</c:v>
                </c:pt>
                <c:pt idx="25">
                  <c:v>766</c:v>
                </c:pt>
                <c:pt idx="26">
                  <c:v>766</c:v>
                </c:pt>
                <c:pt idx="27">
                  <c:v>767</c:v>
                </c:pt>
                <c:pt idx="28">
                  <c:v>768</c:v>
                </c:pt>
                <c:pt idx="29">
                  <c:v>768</c:v>
                </c:pt>
                <c:pt idx="30">
                  <c:v>770</c:v>
                </c:pt>
                <c:pt idx="31">
                  <c:v>771</c:v>
                </c:pt>
                <c:pt idx="32">
                  <c:v>772</c:v>
                </c:pt>
                <c:pt idx="33">
                  <c:v>772</c:v>
                </c:pt>
                <c:pt idx="34">
                  <c:v>772</c:v>
                </c:pt>
                <c:pt idx="35">
                  <c:v>772</c:v>
                </c:pt>
                <c:pt idx="36">
                  <c:v>773</c:v>
                </c:pt>
                <c:pt idx="37">
                  <c:v>773</c:v>
                </c:pt>
                <c:pt idx="38">
                  <c:v>774</c:v>
                </c:pt>
                <c:pt idx="39">
                  <c:v>775</c:v>
                </c:pt>
                <c:pt idx="40">
                  <c:v>776</c:v>
                </c:pt>
                <c:pt idx="41">
                  <c:v>777</c:v>
                </c:pt>
                <c:pt idx="42">
                  <c:v>778</c:v>
                </c:pt>
                <c:pt idx="43">
                  <c:v>779</c:v>
                </c:pt>
                <c:pt idx="44">
                  <c:v>779</c:v>
                </c:pt>
                <c:pt idx="45">
                  <c:v>782</c:v>
                </c:pt>
                <c:pt idx="46">
                  <c:v>783</c:v>
                </c:pt>
                <c:pt idx="47">
                  <c:v>786</c:v>
                </c:pt>
                <c:pt idx="48">
                  <c:v>787</c:v>
                </c:pt>
                <c:pt idx="49">
                  <c:v>789</c:v>
                </c:pt>
                <c:pt idx="50">
                  <c:v>791</c:v>
                </c:pt>
                <c:pt idx="51">
                  <c:v>792</c:v>
                </c:pt>
                <c:pt idx="52">
                  <c:v>793</c:v>
                </c:pt>
                <c:pt idx="53">
                  <c:v>798</c:v>
                </c:pt>
                <c:pt idx="54">
                  <c:v>800</c:v>
                </c:pt>
                <c:pt idx="55">
                  <c:v>800</c:v>
                </c:pt>
                <c:pt idx="56">
                  <c:v>802</c:v>
                </c:pt>
                <c:pt idx="57">
                  <c:v>803</c:v>
                </c:pt>
                <c:pt idx="58">
                  <c:v>803</c:v>
                </c:pt>
                <c:pt idx="59">
                  <c:v>804</c:v>
                </c:pt>
                <c:pt idx="60">
                  <c:v>804</c:v>
                </c:pt>
                <c:pt idx="61">
                  <c:v>804</c:v>
                </c:pt>
                <c:pt idx="62">
                  <c:v>805</c:v>
                </c:pt>
                <c:pt idx="63">
                  <c:v>805</c:v>
                </c:pt>
                <c:pt idx="64">
                  <c:v>807</c:v>
                </c:pt>
                <c:pt idx="65">
                  <c:v>807</c:v>
                </c:pt>
                <c:pt idx="66">
                  <c:v>808</c:v>
                </c:pt>
                <c:pt idx="67">
                  <c:v>809</c:v>
                </c:pt>
                <c:pt idx="68">
                  <c:v>809</c:v>
                </c:pt>
                <c:pt idx="69">
                  <c:v>809</c:v>
                </c:pt>
                <c:pt idx="70">
                  <c:v>811</c:v>
                </c:pt>
                <c:pt idx="71">
                  <c:v>813</c:v>
                </c:pt>
                <c:pt idx="72">
                  <c:v>814</c:v>
                </c:pt>
                <c:pt idx="73">
                  <c:v>816</c:v>
                </c:pt>
                <c:pt idx="74">
                  <c:v>817</c:v>
                </c:pt>
                <c:pt idx="75">
                  <c:v>817</c:v>
                </c:pt>
                <c:pt idx="76">
                  <c:v>818</c:v>
                </c:pt>
                <c:pt idx="77">
                  <c:v>818</c:v>
                </c:pt>
                <c:pt idx="78">
                  <c:v>819</c:v>
                </c:pt>
                <c:pt idx="79">
                  <c:v>821</c:v>
                </c:pt>
                <c:pt idx="80">
                  <c:v>822</c:v>
                </c:pt>
                <c:pt idx="81">
                  <c:v>822</c:v>
                </c:pt>
                <c:pt idx="82">
                  <c:v>823</c:v>
                </c:pt>
                <c:pt idx="83">
                  <c:v>824</c:v>
                </c:pt>
                <c:pt idx="84">
                  <c:v>825</c:v>
                </c:pt>
                <c:pt idx="85">
                  <c:v>826</c:v>
                </c:pt>
                <c:pt idx="86">
                  <c:v>826</c:v>
                </c:pt>
                <c:pt idx="87">
                  <c:v>827</c:v>
                </c:pt>
                <c:pt idx="88">
                  <c:v>827</c:v>
                </c:pt>
                <c:pt idx="89">
                  <c:v>827</c:v>
                </c:pt>
              </c:numCache>
            </c:numRef>
          </c:val>
          <c:smooth val="0"/>
          <c:extLst>
            <c:ext xmlns:c16="http://schemas.microsoft.com/office/drawing/2014/chart" uri="{C3380CC4-5D6E-409C-BE32-E72D297353CC}">
              <c16:uniqueId val="{00000000-1C2E-4774-9C71-BE9878FE43CD}"/>
            </c:ext>
          </c:extLst>
        </c:ser>
        <c:dLbls>
          <c:showLegendKey val="0"/>
          <c:showVal val="0"/>
          <c:showCatName val="0"/>
          <c:showSerName val="0"/>
          <c:showPercent val="0"/>
          <c:showBubbleSize val="0"/>
        </c:dLbls>
        <c:smooth val="0"/>
        <c:axId val="528991312"/>
        <c:axId val="528986720"/>
      </c:lineChart>
      <c:dateAx>
        <c:axId val="528991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986720"/>
        <c:crosses val="autoZero"/>
        <c:auto val="1"/>
        <c:lblOffset val="100"/>
        <c:baseTimeUnit val="days"/>
      </c:dateAx>
      <c:valAx>
        <c:axId val="52898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99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Sheet1!$A$2:$A$91</c:f>
              <c:numCache>
                <c:formatCode>m/d/yyyy</c:formatCode>
                <c:ptCount val="90"/>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numCache>
            </c:numRef>
          </c:cat>
          <c:val>
            <c:numRef>
              <c:f>Sheet1!$B$2:$B$91</c:f>
              <c:numCache>
                <c:formatCode>General</c:formatCode>
                <c:ptCount val="90"/>
                <c:pt idx="0">
                  <c:v>0</c:v>
                </c:pt>
                <c:pt idx="1">
                  <c:v>0</c:v>
                </c:pt>
                <c:pt idx="2">
                  <c:v>0</c:v>
                </c:pt>
                <c:pt idx="3">
                  <c:v>0</c:v>
                </c:pt>
                <c:pt idx="4">
                  <c:v>0</c:v>
                </c:pt>
                <c:pt idx="5">
                  <c:v>0</c:v>
                </c:pt>
                <c:pt idx="6">
                  <c:v>0</c:v>
                </c:pt>
                <c:pt idx="7">
                  <c:v>0</c:v>
                </c:pt>
                <c:pt idx="8">
                  <c:v>2.4128686327077702</c:v>
                </c:pt>
                <c:pt idx="9">
                  <c:v>0</c:v>
                </c:pt>
                <c:pt idx="10">
                  <c:v>0</c:v>
                </c:pt>
                <c:pt idx="11">
                  <c:v>0</c:v>
                </c:pt>
                <c:pt idx="12">
                  <c:v>0</c:v>
                </c:pt>
                <c:pt idx="13">
                  <c:v>0</c:v>
                </c:pt>
                <c:pt idx="14">
                  <c:v>3.9946737683089202</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3.7662337662337699</c:v>
                </c:pt>
                <c:pt idx="32">
                  <c:v>0</c:v>
                </c:pt>
                <c:pt idx="33">
                  <c:v>0</c:v>
                </c:pt>
                <c:pt idx="34">
                  <c:v>0</c:v>
                </c:pt>
                <c:pt idx="35">
                  <c:v>2.46113989637306</c:v>
                </c:pt>
                <c:pt idx="36">
                  <c:v>0</c:v>
                </c:pt>
                <c:pt idx="37">
                  <c:v>0</c:v>
                </c:pt>
                <c:pt idx="38">
                  <c:v>0</c:v>
                </c:pt>
                <c:pt idx="39">
                  <c:v>0</c:v>
                </c:pt>
                <c:pt idx="40">
                  <c:v>0</c:v>
                </c:pt>
                <c:pt idx="41">
                  <c:v>0</c:v>
                </c:pt>
                <c:pt idx="42">
                  <c:v>0</c:v>
                </c:pt>
                <c:pt idx="43">
                  <c:v>0</c:v>
                </c:pt>
                <c:pt idx="44">
                  <c:v>0</c:v>
                </c:pt>
                <c:pt idx="45">
                  <c:v>3.7179487179487198</c:v>
                </c:pt>
                <c:pt idx="46">
                  <c:v>0</c:v>
                </c:pt>
                <c:pt idx="47">
                  <c:v>0</c:v>
                </c:pt>
                <c:pt idx="48">
                  <c:v>0</c:v>
                </c:pt>
                <c:pt idx="49">
                  <c:v>0</c:v>
                </c:pt>
                <c:pt idx="50">
                  <c:v>2.0253164556962</c:v>
                </c:pt>
                <c:pt idx="51">
                  <c:v>0.126422250316056</c:v>
                </c:pt>
                <c:pt idx="52">
                  <c:v>0</c:v>
                </c:pt>
                <c:pt idx="53">
                  <c:v>0</c:v>
                </c:pt>
                <c:pt idx="54">
                  <c:v>0</c:v>
                </c:pt>
                <c:pt idx="55">
                  <c:v>0</c:v>
                </c:pt>
                <c:pt idx="56">
                  <c:v>0</c:v>
                </c:pt>
                <c:pt idx="57">
                  <c:v>2.6184538653366598</c:v>
                </c:pt>
                <c:pt idx="58">
                  <c:v>0</c:v>
                </c:pt>
                <c:pt idx="59">
                  <c:v>0</c:v>
                </c:pt>
                <c:pt idx="60">
                  <c:v>0</c:v>
                </c:pt>
                <c:pt idx="61">
                  <c:v>0</c:v>
                </c:pt>
                <c:pt idx="62">
                  <c:v>0</c:v>
                </c:pt>
                <c:pt idx="63">
                  <c:v>0</c:v>
                </c:pt>
                <c:pt idx="64">
                  <c:v>0</c:v>
                </c:pt>
                <c:pt idx="65">
                  <c:v>0</c:v>
                </c:pt>
                <c:pt idx="66">
                  <c:v>4.2131350681536599</c:v>
                </c:pt>
                <c:pt idx="67">
                  <c:v>0</c:v>
                </c:pt>
                <c:pt idx="68">
                  <c:v>0</c:v>
                </c:pt>
                <c:pt idx="69">
                  <c:v>0</c:v>
                </c:pt>
                <c:pt idx="70">
                  <c:v>0</c:v>
                </c:pt>
                <c:pt idx="71">
                  <c:v>0</c:v>
                </c:pt>
                <c:pt idx="72">
                  <c:v>5.4120541205412103</c:v>
                </c:pt>
                <c:pt idx="73">
                  <c:v>0</c:v>
                </c:pt>
                <c:pt idx="74">
                  <c:v>0</c:v>
                </c:pt>
                <c:pt idx="75">
                  <c:v>0</c:v>
                </c:pt>
                <c:pt idx="76">
                  <c:v>0</c:v>
                </c:pt>
                <c:pt idx="77">
                  <c:v>2.44498777506112</c:v>
                </c:pt>
                <c:pt idx="78">
                  <c:v>0</c:v>
                </c:pt>
                <c:pt idx="79">
                  <c:v>0</c:v>
                </c:pt>
                <c:pt idx="80">
                  <c:v>0</c:v>
                </c:pt>
                <c:pt idx="81">
                  <c:v>0.121654501216545</c:v>
                </c:pt>
                <c:pt idx="82">
                  <c:v>0</c:v>
                </c:pt>
                <c:pt idx="83">
                  <c:v>0</c:v>
                </c:pt>
                <c:pt idx="84">
                  <c:v>0</c:v>
                </c:pt>
                <c:pt idx="85">
                  <c:v>0</c:v>
                </c:pt>
                <c:pt idx="86">
                  <c:v>1.57384987893462</c:v>
                </c:pt>
                <c:pt idx="87">
                  <c:v>0</c:v>
                </c:pt>
                <c:pt idx="88">
                  <c:v>0</c:v>
                </c:pt>
                <c:pt idx="89">
                  <c:v>0</c:v>
                </c:pt>
              </c:numCache>
            </c:numRef>
          </c:val>
          <c:smooth val="0"/>
          <c:extLst>
            <c:ext xmlns:c16="http://schemas.microsoft.com/office/drawing/2014/chart" uri="{C3380CC4-5D6E-409C-BE32-E72D297353CC}">
              <c16:uniqueId val="{00000000-3FB9-41BD-B5D2-A4094091C3E2}"/>
            </c:ext>
          </c:extLst>
        </c:ser>
        <c:dLbls>
          <c:showLegendKey val="0"/>
          <c:showVal val="0"/>
          <c:showCatName val="0"/>
          <c:showSerName val="0"/>
          <c:showPercent val="0"/>
          <c:showBubbleSize val="0"/>
        </c:dLbls>
        <c:smooth val="0"/>
        <c:axId val="500972176"/>
        <c:axId val="500963648"/>
      </c:lineChart>
      <c:dateAx>
        <c:axId val="500972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63648"/>
        <c:crosses val="autoZero"/>
        <c:auto val="1"/>
        <c:lblOffset val="100"/>
        <c:baseTimeUnit val="days"/>
      </c:dateAx>
      <c:valAx>
        <c:axId val="50096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7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B1564-5057-418A-BE46-45D443B96793}"/>
              </a:ext>
            </a:extLst>
          </p:cNvPr>
          <p:cNvSpPr>
            <a:spLocks noGrp="1"/>
          </p:cNvSpPr>
          <p:nvPr>
            <p:ph type="ctrTitle"/>
          </p:nvPr>
        </p:nvSpPr>
        <p:spPr/>
        <p:txBody>
          <a:bodyPr/>
          <a:lstStyle/>
          <a:p>
            <a:r>
              <a:rPr lang="en-US"/>
              <a:t>LinkedIn Quartal</a:t>
            </a:r>
          </a:p>
        </p:txBody>
      </p:sp>
      <p:sp>
        <p:nvSpPr>
          <p:cNvPr id="3" name="Subtitle 2">
            <a:extLst>
              <a:ext uri="{FF2B5EF4-FFF2-40B4-BE49-F238E27FC236}">
                <a16:creationId xmlns:a16="http://schemas.microsoft.com/office/drawing/2014/main" id="{D29EE489-2BE8-45EA-93F2-D98C0E00C732}"/>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198595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532F2-F87F-4453-B5BA-CE04216BDF61}"/>
              </a:ext>
            </a:extLst>
          </p:cNvPr>
          <p:cNvSpPr>
            <a:spLocks noGrp="1"/>
          </p:cNvSpPr>
          <p:nvPr>
            <p:ph type="title"/>
          </p:nvPr>
        </p:nvSpPr>
        <p:spPr/>
        <p:txBody>
          <a:bodyPr/>
          <a:lstStyle/>
          <a:p>
            <a:r>
              <a:rPr lang="en-US"/>
              <a:t>LinkedIn Key Metrics Table | BUSS</a:t>
            </a:r>
          </a:p>
        </p:txBody>
      </p:sp>
      <p:graphicFrame>
        <p:nvGraphicFramePr>
          <p:cNvPr id="5" name="Table Placeholder 4">
            <a:extLst>
              <a:ext uri="{FF2B5EF4-FFF2-40B4-BE49-F238E27FC236}">
                <a16:creationId xmlns:a16="http://schemas.microsoft.com/office/drawing/2014/main" id="{5640EA7D-0FE5-4416-AE02-161BC9F2C6EE}"/>
              </a:ext>
            </a:extLst>
          </p:cNvPr>
          <p:cNvGraphicFramePr>
            <a:graphicFrameLocks noGrp="1"/>
          </p:cNvGraphicFramePr>
          <p:nvPr>
            <p:ph type="tbl" sz="quarter" idx="13"/>
            <p:extLst>
              <p:ext uri="{D42A27DB-BD31-4B8C-83A1-F6EECF244321}">
                <p14:modId xmlns:p14="http://schemas.microsoft.com/office/powerpoint/2010/main" val="3829781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66620818"/>
                    </a:ext>
                  </a:extLst>
                </a:gridCol>
                <a:gridCol w="1069848">
                  <a:extLst>
                    <a:ext uri="{9D8B030D-6E8A-4147-A177-3AD203B41FA5}">
                      <a16:colId xmlns:a16="http://schemas.microsoft.com/office/drawing/2014/main" val="1111511557"/>
                    </a:ext>
                  </a:extLst>
                </a:gridCol>
                <a:gridCol w="1069848">
                  <a:extLst>
                    <a:ext uri="{9D8B030D-6E8A-4147-A177-3AD203B41FA5}">
                      <a16:colId xmlns:a16="http://schemas.microsoft.com/office/drawing/2014/main" val="3088927824"/>
                    </a:ext>
                  </a:extLst>
                </a:gridCol>
                <a:gridCol w="1069848">
                  <a:extLst>
                    <a:ext uri="{9D8B030D-6E8A-4147-A177-3AD203B41FA5}">
                      <a16:colId xmlns:a16="http://schemas.microsoft.com/office/drawing/2014/main" val="2974095567"/>
                    </a:ext>
                  </a:extLst>
                </a:gridCol>
                <a:gridCol w="1069848">
                  <a:extLst>
                    <a:ext uri="{9D8B030D-6E8A-4147-A177-3AD203B41FA5}">
                      <a16:colId xmlns:a16="http://schemas.microsoft.com/office/drawing/2014/main" val="1870368528"/>
                    </a:ext>
                  </a:extLst>
                </a:gridCol>
                <a:gridCol w="1069848">
                  <a:extLst>
                    <a:ext uri="{9D8B030D-6E8A-4147-A177-3AD203B41FA5}">
                      <a16:colId xmlns:a16="http://schemas.microsoft.com/office/drawing/2014/main" val="2936432640"/>
                    </a:ext>
                  </a:extLst>
                </a:gridCol>
                <a:gridCol w="1069848">
                  <a:extLst>
                    <a:ext uri="{9D8B030D-6E8A-4147-A177-3AD203B41FA5}">
                      <a16:colId xmlns:a16="http://schemas.microsoft.com/office/drawing/2014/main" val="260435875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14786726"/>
                  </a:ext>
                </a:extLst>
              </a:tr>
              <a:tr h="370840">
                <a:tc>
                  <a:txBody>
                    <a:bodyPr/>
                    <a:lstStyle/>
                    <a:p>
                      <a:r>
                        <a:rPr lang="en-US" sz="1000"/>
                        <a:t>Buss AG</a:t>
                      </a:r>
                    </a:p>
                  </a:txBody>
                  <a:tcPr/>
                </a:tc>
                <a:tc>
                  <a:txBody>
                    <a:bodyPr/>
                    <a:lstStyle/>
                    <a:p>
                      <a:r>
                        <a:rPr lang="en-US" sz="1000"/>
                        <a:t>827</a:t>
                      </a:r>
                    </a:p>
                  </a:txBody>
                  <a:tcPr/>
                </a:tc>
                <a:tc>
                  <a:txBody>
                    <a:bodyPr/>
                    <a:lstStyle/>
                    <a:p>
                      <a:r>
                        <a:rPr lang="en-US" sz="1000"/>
                        <a:t>91</a:t>
                      </a:r>
                    </a:p>
                  </a:txBody>
                  <a:tcPr/>
                </a:tc>
                <a:tc>
                  <a:txBody>
                    <a:bodyPr/>
                    <a:lstStyle/>
                    <a:p>
                      <a:r>
                        <a:rPr lang="en-US" sz="1000"/>
                        <a:t>13</a:t>
                      </a:r>
                    </a:p>
                  </a:txBody>
                  <a:tcPr/>
                </a:tc>
                <a:tc>
                  <a:txBody>
                    <a:bodyPr/>
                    <a:lstStyle/>
                    <a:p>
                      <a:r>
                        <a:rPr lang="en-US" sz="1000"/>
                        <a:t>269</a:t>
                      </a:r>
                    </a:p>
                  </a:txBody>
                  <a:tcPr/>
                </a:tc>
                <a:tc>
                  <a:txBody>
                    <a:bodyPr/>
                    <a:lstStyle/>
                    <a:p>
                      <a:r>
                        <a:rPr lang="en-US" sz="1000"/>
                        <a:t>6</a:t>
                      </a:r>
                    </a:p>
                  </a:txBody>
                  <a:tcPr/>
                </a:tc>
                <a:tc>
                  <a:txBody>
                    <a:bodyPr/>
                    <a:lstStyle/>
                    <a:p>
                      <a:r>
                        <a:rPr lang="en-US" sz="1000"/>
                        <a:t>2.7086 %</a:t>
                      </a:r>
                    </a:p>
                  </a:txBody>
                  <a:tcPr/>
                </a:tc>
                <a:extLst>
                  <a:ext uri="{0D108BD9-81ED-4DB2-BD59-A6C34878D82A}">
                    <a16:rowId xmlns:a16="http://schemas.microsoft.com/office/drawing/2014/main" val="3232405600"/>
                  </a:ext>
                </a:extLst>
              </a:tr>
            </a:tbl>
          </a:graphicData>
        </a:graphic>
      </p:graphicFrame>
      <p:sp>
        <p:nvSpPr>
          <p:cNvPr id="4" name="Text Placeholder 3">
            <a:extLst>
              <a:ext uri="{FF2B5EF4-FFF2-40B4-BE49-F238E27FC236}">
                <a16:creationId xmlns:a16="http://schemas.microsoft.com/office/drawing/2014/main" id="{5D5A5822-6143-49ED-BF5A-EB17F749667E}"/>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366010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3E584-FE3B-41EB-A21B-AF6551729A70}"/>
              </a:ext>
            </a:extLst>
          </p:cNvPr>
          <p:cNvSpPr>
            <a:spLocks noGrp="1"/>
          </p:cNvSpPr>
          <p:nvPr>
            <p:ph type="title"/>
          </p:nvPr>
        </p:nvSpPr>
        <p:spPr/>
        <p:txBody>
          <a:bodyPr/>
          <a:lstStyle/>
          <a:p>
            <a:r>
              <a:rPr lang="en-US"/>
              <a:t>LinkedIn Followers Total | BUSS</a:t>
            </a:r>
          </a:p>
        </p:txBody>
      </p:sp>
      <p:graphicFrame>
        <p:nvGraphicFramePr>
          <p:cNvPr id="6" name="Chart Placeholder 5">
            <a:extLst>
              <a:ext uri="{FF2B5EF4-FFF2-40B4-BE49-F238E27FC236}">
                <a16:creationId xmlns:a16="http://schemas.microsoft.com/office/drawing/2014/main" id="{6647DB9A-A3F7-412D-B19D-D5CFB6EBC9CA}"/>
              </a:ext>
            </a:extLst>
          </p:cNvPr>
          <p:cNvGraphicFramePr>
            <a:graphicFrameLocks noGrp="1"/>
          </p:cNvGraphicFramePr>
          <p:nvPr>
            <p:ph type="chart" sz="quarter" idx="13"/>
            <p:extLst>
              <p:ext uri="{D42A27DB-BD31-4B8C-83A1-F6EECF244321}">
                <p14:modId xmlns:p14="http://schemas.microsoft.com/office/powerpoint/2010/main" val="598552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EE17DC-B16D-4E06-B84F-DC09A8457E25}"/>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E032CA7E-A2F2-4B22-9388-DE4D233B9B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4590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132C5-00B2-45E9-9C5C-7E6E30E6D7E6}"/>
              </a:ext>
            </a:extLst>
          </p:cNvPr>
          <p:cNvSpPr>
            <a:spLocks noGrp="1"/>
          </p:cNvSpPr>
          <p:nvPr>
            <p:ph type="title"/>
          </p:nvPr>
        </p:nvSpPr>
        <p:spPr/>
        <p:txBody>
          <a:bodyPr/>
          <a:lstStyle/>
          <a:p>
            <a:r>
              <a:rPr lang="en-US"/>
              <a:t>LinkedIn Updates Table | BUSS - 1 of 11</a:t>
            </a:r>
          </a:p>
        </p:txBody>
      </p:sp>
      <p:graphicFrame>
        <p:nvGraphicFramePr>
          <p:cNvPr id="5" name="Table Placeholder 4">
            <a:extLst>
              <a:ext uri="{FF2B5EF4-FFF2-40B4-BE49-F238E27FC236}">
                <a16:creationId xmlns:a16="http://schemas.microsoft.com/office/drawing/2014/main" id="{C19FD8FA-1291-4849-9928-7264DA03C67E}"/>
              </a:ext>
            </a:extLst>
          </p:cNvPr>
          <p:cNvGraphicFramePr>
            <a:graphicFrameLocks noGrp="1"/>
          </p:cNvGraphicFramePr>
          <p:nvPr>
            <p:ph type="tbl" sz="quarter" idx="13"/>
            <p:extLst>
              <p:ext uri="{D42A27DB-BD31-4B8C-83A1-F6EECF244321}">
                <p14:modId xmlns:p14="http://schemas.microsoft.com/office/powerpoint/2010/main" val="166625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73161698"/>
                    </a:ext>
                  </a:extLst>
                </a:gridCol>
                <a:gridCol w="905256">
                  <a:extLst>
                    <a:ext uri="{9D8B030D-6E8A-4147-A177-3AD203B41FA5}">
                      <a16:colId xmlns:a16="http://schemas.microsoft.com/office/drawing/2014/main" val="2671724974"/>
                    </a:ext>
                  </a:extLst>
                </a:gridCol>
                <a:gridCol w="822960">
                  <a:extLst>
                    <a:ext uri="{9D8B030D-6E8A-4147-A177-3AD203B41FA5}">
                      <a16:colId xmlns:a16="http://schemas.microsoft.com/office/drawing/2014/main" val="1256223703"/>
                    </a:ext>
                  </a:extLst>
                </a:gridCol>
                <a:gridCol w="987552">
                  <a:extLst>
                    <a:ext uri="{9D8B030D-6E8A-4147-A177-3AD203B41FA5}">
                      <a16:colId xmlns:a16="http://schemas.microsoft.com/office/drawing/2014/main" val="3326595116"/>
                    </a:ext>
                  </a:extLst>
                </a:gridCol>
                <a:gridCol w="987552">
                  <a:extLst>
                    <a:ext uri="{9D8B030D-6E8A-4147-A177-3AD203B41FA5}">
                      <a16:colId xmlns:a16="http://schemas.microsoft.com/office/drawing/2014/main" val="1353664227"/>
                    </a:ext>
                  </a:extLst>
                </a:gridCol>
                <a:gridCol w="987552">
                  <a:extLst>
                    <a:ext uri="{9D8B030D-6E8A-4147-A177-3AD203B41FA5}">
                      <a16:colId xmlns:a16="http://schemas.microsoft.com/office/drawing/2014/main" val="2516486089"/>
                    </a:ext>
                  </a:extLst>
                </a:gridCol>
                <a:gridCol w="987552">
                  <a:extLst>
                    <a:ext uri="{9D8B030D-6E8A-4147-A177-3AD203B41FA5}">
                      <a16:colId xmlns:a16="http://schemas.microsoft.com/office/drawing/2014/main" val="2172474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3330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- 2019-03-28 12:10:29 </a:t>
                      </a:r>
                      <a:r>
                        <a:rPr kumimoji="0" lang="en-US" sz="1000" b="0" i="0" u="none" strike="noStrike" kern="1200" cap="none" spc="0" normalizeH="0" baseline="0" noProof="0">
                          <a:ln>
                            <a:noFill/>
                          </a:ln>
                          <a:solidFill>
                            <a:prstClr val="black"/>
                          </a:solidFill>
                          <a:effectLst/>
                          <a:uLnTx/>
                          <a:uFillTx/>
                          <a:latin typeface="+mn-lt"/>
                          <a:ea typeface="+mn-ea"/>
                          <a:cs typeface="+mn-cs"/>
                        </a:rPr>
                        <a:t>
  „Success in China is essential to achieve sustainable development worldwide.“, said Joe Gao, General Manager of our Chinese subsidiary, in an interview with the “Chinese Economic Information” magazine. His vision to bring BUSS forward in the Asian and Pacific markets is inspiring to witness. And we are extraordinarily happy to hear that one key element on this path is our Swiss Quality!
Read the full interview here: https://bit.ly/2FI8UOW 
#swissquality #chinesemarket #asianmarket #compounding #kneader #compounder #shanghai #development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https://media.licdn.com/dms/image/C5622AQE-xMIp4PV52A/feedshare-shrink_8192/0?e=1554962400&amp;v=beta&amp;t=OmF759q-J9468z8AdHE8oVhbXeXLONbleegxxjIx2rY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07:12:41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82155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Buss AG - 2019-03-23 06:33:51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07:12:41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600352246"/>
                  </a:ext>
                </a:extLst>
              </a:tr>
            </a:tbl>
          </a:graphicData>
        </a:graphic>
      </p:graphicFrame>
      <p:sp>
        <p:nvSpPr>
          <p:cNvPr id="4" name="Text Placeholder 3">
            <a:extLst>
              <a:ext uri="{FF2B5EF4-FFF2-40B4-BE49-F238E27FC236}">
                <a16:creationId xmlns:a16="http://schemas.microsoft.com/office/drawing/2014/main" id="{7258A2EA-BA03-4D20-9E21-88C8462EBD72}"/>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612136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46A9F-29DB-4807-82B8-20DFD6A31B1D}"/>
              </a:ext>
            </a:extLst>
          </p:cNvPr>
          <p:cNvSpPr>
            <a:spLocks noGrp="1"/>
          </p:cNvSpPr>
          <p:nvPr>
            <p:ph type="title"/>
          </p:nvPr>
        </p:nvSpPr>
        <p:spPr/>
        <p:txBody>
          <a:bodyPr/>
          <a:lstStyle/>
          <a:p>
            <a:r>
              <a:rPr lang="en-US"/>
              <a:t>LinkedIn Updates Table | BUSS - 2 of 11</a:t>
            </a:r>
          </a:p>
        </p:txBody>
      </p:sp>
      <p:graphicFrame>
        <p:nvGraphicFramePr>
          <p:cNvPr id="5" name="Table Placeholder 4">
            <a:extLst>
              <a:ext uri="{FF2B5EF4-FFF2-40B4-BE49-F238E27FC236}">
                <a16:creationId xmlns:a16="http://schemas.microsoft.com/office/drawing/2014/main" id="{9BF035C0-5DCD-4B0C-A83D-3331B3C448AD}"/>
              </a:ext>
            </a:extLst>
          </p:cNvPr>
          <p:cNvGraphicFramePr>
            <a:graphicFrameLocks noGrp="1"/>
          </p:cNvGraphicFramePr>
          <p:nvPr>
            <p:ph type="tbl" sz="quarter" idx="13"/>
            <p:extLst>
              <p:ext uri="{D42A27DB-BD31-4B8C-83A1-F6EECF244321}">
                <p14:modId xmlns:p14="http://schemas.microsoft.com/office/powerpoint/2010/main" val="667809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52859443"/>
                    </a:ext>
                  </a:extLst>
                </a:gridCol>
                <a:gridCol w="905256">
                  <a:extLst>
                    <a:ext uri="{9D8B030D-6E8A-4147-A177-3AD203B41FA5}">
                      <a16:colId xmlns:a16="http://schemas.microsoft.com/office/drawing/2014/main" val="3774232487"/>
                    </a:ext>
                  </a:extLst>
                </a:gridCol>
                <a:gridCol w="822960">
                  <a:extLst>
                    <a:ext uri="{9D8B030D-6E8A-4147-A177-3AD203B41FA5}">
                      <a16:colId xmlns:a16="http://schemas.microsoft.com/office/drawing/2014/main" val="2551301811"/>
                    </a:ext>
                  </a:extLst>
                </a:gridCol>
                <a:gridCol w="987552">
                  <a:extLst>
                    <a:ext uri="{9D8B030D-6E8A-4147-A177-3AD203B41FA5}">
                      <a16:colId xmlns:a16="http://schemas.microsoft.com/office/drawing/2014/main" val="363589465"/>
                    </a:ext>
                  </a:extLst>
                </a:gridCol>
                <a:gridCol w="987552">
                  <a:extLst>
                    <a:ext uri="{9D8B030D-6E8A-4147-A177-3AD203B41FA5}">
                      <a16:colId xmlns:a16="http://schemas.microsoft.com/office/drawing/2014/main" val="829278732"/>
                    </a:ext>
                  </a:extLst>
                </a:gridCol>
                <a:gridCol w="987552">
                  <a:extLst>
                    <a:ext uri="{9D8B030D-6E8A-4147-A177-3AD203B41FA5}">
                      <a16:colId xmlns:a16="http://schemas.microsoft.com/office/drawing/2014/main" val="234288889"/>
                    </a:ext>
                  </a:extLst>
                </a:gridCol>
                <a:gridCol w="987552">
                  <a:extLst>
                    <a:ext uri="{9D8B030D-6E8A-4147-A177-3AD203B41FA5}">
                      <a16:colId xmlns:a16="http://schemas.microsoft.com/office/drawing/2014/main" val="819303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6381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- 2019-03-19 09:48:50 </a:t>
                      </a:r>
                      <a:r>
                        <a:rPr kumimoji="0" lang="en-US" sz="1000" b="0" i="0" u="none" strike="noStrike" kern="1200" cap="none" spc="0" normalizeH="0" baseline="0" noProof="0">
                          <a:ln>
                            <a:noFill/>
                          </a:ln>
                          <a:solidFill>
                            <a:prstClr val="black"/>
                          </a:solidFill>
                          <a:effectLst/>
                          <a:uLnTx/>
                          <a:uFillTx/>
                          <a:latin typeface="+mn-lt"/>
                          <a:ea typeface="+mn-ea"/>
                          <a:cs typeface="+mn-cs"/>
                        </a:rPr>
                        <a:t>
  Only two more days until Holi, the traditional Indian festival of colours, celebrating the arrival of spring and with it, the Colours! But there is another event that we are looking for this week: the European Coatings Show in Nuremberg! The BUSS team is waiting for you in hall 6 at our stand 232. Don’t worry, we are not planning to throw coloured powder at you. Instead we want to show you what our new compounder COMPEO will be able to do for the powder coatings industry: for example, enable an enormous number of mixing cycles at moderate and uniform shear rates for unsurpassed mixing efficiency, resulting in superior product quality! 
Read more about powder coatings compounding at BUSS here: https://lnkd.in/gBWg7SC
#powdercoatings #ecs2019 #compounding #compounder #compeo #buss #tradeshow #coatingsindustry #powdercoatingsindustry #efficiency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https://media.licdn.com/dms/image/C5622AQFKSlAWkyGzgQ/feedshare-shrink_1280/0?e=1554962400&amp;v=beta&amp;t=k7fL3OdDkwoFUTd8fmYhKwhh6wg8IMnA8pVRWzhSPpw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07:12:41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18775404"/>
                  </a:ext>
                </a:extLst>
              </a:tr>
            </a:tbl>
          </a:graphicData>
        </a:graphic>
      </p:graphicFrame>
      <p:sp>
        <p:nvSpPr>
          <p:cNvPr id="4" name="Text Placeholder 3">
            <a:extLst>
              <a:ext uri="{FF2B5EF4-FFF2-40B4-BE49-F238E27FC236}">
                <a16:creationId xmlns:a16="http://schemas.microsoft.com/office/drawing/2014/main" id="{23C80472-8BFF-4AC7-896E-D7C4E027E320}"/>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855367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E29D5-835C-4DC0-A021-EC6B2A60F624}"/>
              </a:ext>
            </a:extLst>
          </p:cNvPr>
          <p:cNvSpPr>
            <a:spLocks noGrp="1"/>
          </p:cNvSpPr>
          <p:nvPr>
            <p:ph type="title"/>
          </p:nvPr>
        </p:nvSpPr>
        <p:spPr/>
        <p:txBody>
          <a:bodyPr/>
          <a:lstStyle/>
          <a:p>
            <a:r>
              <a:rPr lang="en-US"/>
              <a:t>LinkedIn Updates Table | BUSS - 3 of 11</a:t>
            </a:r>
          </a:p>
        </p:txBody>
      </p:sp>
      <p:graphicFrame>
        <p:nvGraphicFramePr>
          <p:cNvPr id="5" name="Table Placeholder 4">
            <a:extLst>
              <a:ext uri="{FF2B5EF4-FFF2-40B4-BE49-F238E27FC236}">
                <a16:creationId xmlns:a16="http://schemas.microsoft.com/office/drawing/2014/main" id="{FA18B468-5605-4DF2-B534-B0D7F2D9F196}"/>
              </a:ext>
            </a:extLst>
          </p:cNvPr>
          <p:cNvGraphicFramePr>
            <a:graphicFrameLocks noGrp="1"/>
          </p:cNvGraphicFramePr>
          <p:nvPr>
            <p:ph type="tbl" sz="quarter" idx="13"/>
            <p:extLst>
              <p:ext uri="{D42A27DB-BD31-4B8C-83A1-F6EECF244321}">
                <p14:modId xmlns:p14="http://schemas.microsoft.com/office/powerpoint/2010/main" val="3281208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59535227"/>
                    </a:ext>
                  </a:extLst>
                </a:gridCol>
                <a:gridCol w="905256">
                  <a:extLst>
                    <a:ext uri="{9D8B030D-6E8A-4147-A177-3AD203B41FA5}">
                      <a16:colId xmlns:a16="http://schemas.microsoft.com/office/drawing/2014/main" val="2433468774"/>
                    </a:ext>
                  </a:extLst>
                </a:gridCol>
                <a:gridCol w="822960">
                  <a:extLst>
                    <a:ext uri="{9D8B030D-6E8A-4147-A177-3AD203B41FA5}">
                      <a16:colId xmlns:a16="http://schemas.microsoft.com/office/drawing/2014/main" val="4140805794"/>
                    </a:ext>
                  </a:extLst>
                </a:gridCol>
                <a:gridCol w="987552">
                  <a:extLst>
                    <a:ext uri="{9D8B030D-6E8A-4147-A177-3AD203B41FA5}">
                      <a16:colId xmlns:a16="http://schemas.microsoft.com/office/drawing/2014/main" val="551689168"/>
                    </a:ext>
                  </a:extLst>
                </a:gridCol>
                <a:gridCol w="987552">
                  <a:extLst>
                    <a:ext uri="{9D8B030D-6E8A-4147-A177-3AD203B41FA5}">
                      <a16:colId xmlns:a16="http://schemas.microsoft.com/office/drawing/2014/main" val="1180440758"/>
                    </a:ext>
                  </a:extLst>
                </a:gridCol>
                <a:gridCol w="987552">
                  <a:extLst>
                    <a:ext uri="{9D8B030D-6E8A-4147-A177-3AD203B41FA5}">
                      <a16:colId xmlns:a16="http://schemas.microsoft.com/office/drawing/2014/main" val="3306043601"/>
                    </a:ext>
                  </a:extLst>
                </a:gridCol>
                <a:gridCol w="987552">
                  <a:extLst>
                    <a:ext uri="{9D8B030D-6E8A-4147-A177-3AD203B41FA5}">
                      <a16:colId xmlns:a16="http://schemas.microsoft.com/office/drawing/2014/main" val="2831619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634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- 2019-03-14 13:27:56 </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annouce that BUSS received the Ringier Technology Innovation Award for industrial manufacturing in plastics for our new compounder generation COMPEO. Fulfilling a long list of criteria, we are very happy to receive this award for the second time! Our general manager in Shanghai, Mr Gao Rongbao, who accepted the award last night, summed it up quite aptly: “By participating in the Ringier Technology Innovation Awards, we can learn and test whether our technological innovations are recognized by experts and the industry as motivation to move forward. In 2012, we participated in the Ringier Technology Innovation Awards with an innovative 4-flighted Kneader design and won the prize. Seven years later, we were re-elected and won with the new compounder generation COMPEO. The Ringier Technology Innovation Awards contributed to our ongoing technological innovation.” 
For more information on this, read here: https://bit.ly/2O7WxOI
#plasticsindustry #ringier #technology #innova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https://media.licdn.com/dms/image/C5622AQHxL4d-WpkUVw/feedshare-shrink_8192/0?e=1554962400&amp;v=beta&amp;t=idojt-ATPdSdG_N619lFeKeBnhwrr2bIlwdNH2NXDz4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07:12:41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69655174"/>
                  </a:ext>
                </a:extLst>
              </a:tr>
            </a:tbl>
          </a:graphicData>
        </a:graphic>
      </p:graphicFrame>
      <p:sp>
        <p:nvSpPr>
          <p:cNvPr id="4" name="Text Placeholder 3">
            <a:extLst>
              <a:ext uri="{FF2B5EF4-FFF2-40B4-BE49-F238E27FC236}">
                <a16:creationId xmlns:a16="http://schemas.microsoft.com/office/drawing/2014/main" id="{F4609E74-4025-474A-9E92-334D12D3856D}"/>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51434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344A5-2E71-48CD-9FC7-F6FD03E99958}"/>
              </a:ext>
            </a:extLst>
          </p:cNvPr>
          <p:cNvSpPr>
            <a:spLocks noGrp="1"/>
          </p:cNvSpPr>
          <p:nvPr>
            <p:ph type="title"/>
          </p:nvPr>
        </p:nvSpPr>
        <p:spPr/>
        <p:txBody>
          <a:bodyPr/>
          <a:lstStyle/>
          <a:p>
            <a:r>
              <a:rPr lang="en-US"/>
              <a:t>LinkedIn Updates Table | BUSS - 4 of 11</a:t>
            </a:r>
          </a:p>
        </p:txBody>
      </p:sp>
      <p:graphicFrame>
        <p:nvGraphicFramePr>
          <p:cNvPr id="5" name="Table Placeholder 4">
            <a:extLst>
              <a:ext uri="{FF2B5EF4-FFF2-40B4-BE49-F238E27FC236}">
                <a16:creationId xmlns:a16="http://schemas.microsoft.com/office/drawing/2014/main" id="{FE0CE809-17BE-49D9-8EA1-48FD065A202F}"/>
              </a:ext>
            </a:extLst>
          </p:cNvPr>
          <p:cNvGraphicFramePr>
            <a:graphicFrameLocks noGrp="1"/>
          </p:cNvGraphicFramePr>
          <p:nvPr>
            <p:ph type="tbl" sz="quarter" idx="13"/>
            <p:extLst>
              <p:ext uri="{D42A27DB-BD31-4B8C-83A1-F6EECF244321}">
                <p14:modId xmlns:p14="http://schemas.microsoft.com/office/powerpoint/2010/main" val="3288223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01482437"/>
                    </a:ext>
                  </a:extLst>
                </a:gridCol>
                <a:gridCol w="905256">
                  <a:extLst>
                    <a:ext uri="{9D8B030D-6E8A-4147-A177-3AD203B41FA5}">
                      <a16:colId xmlns:a16="http://schemas.microsoft.com/office/drawing/2014/main" val="4267801675"/>
                    </a:ext>
                  </a:extLst>
                </a:gridCol>
                <a:gridCol w="822960">
                  <a:extLst>
                    <a:ext uri="{9D8B030D-6E8A-4147-A177-3AD203B41FA5}">
                      <a16:colId xmlns:a16="http://schemas.microsoft.com/office/drawing/2014/main" val="2588367670"/>
                    </a:ext>
                  </a:extLst>
                </a:gridCol>
                <a:gridCol w="987552">
                  <a:extLst>
                    <a:ext uri="{9D8B030D-6E8A-4147-A177-3AD203B41FA5}">
                      <a16:colId xmlns:a16="http://schemas.microsoft.com/office/drawing/2014/main" val="1973225657"/>
                    </a:ext>
                  </a:extLst>
                </a:gridCol>
                <a:gridCol w="987552">
                  <a:extLst>
                    <a:ext uri="{9D8B030D-6E8A-4147-A177-3AD203B41FA5}">
                      <a16:colId xmlns:a16="http://schemas.microsoft.com/office/drawing/2014/main" val="2800873315"/>
                    </a:ext>
                  </a:extLst>
                </a:gridCol>
                <a:gridCol w="987552">
                  <a:extLst>
                    <a:ext uri="{9D8B030D-6E8A-4147-A177-3AD203B41FA5}">
                      <a16:colId xmlns:a16="http://schemas.microsoft.com/office/drawing/2014/main" val="2799861647"/>
                    </a:ext>
                  </a:extLst>
                </a:gridCol>
                <a:gridCol w="987552">
                  <a:extLst>
                    <a:ext uri="{9D8B030D-6E8A-4147-A177-3AD203B41FA5}">
                      <a16:colId xmlns:a16="http://schemas.microsoft.com/office/drawing/2014/main" val="874117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1571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- 2019-03-08 08:56:01 </a:t>
                      </a:r>
                      <a:r>
                        <a:rPr kumimoji="0" lang="en-US" sz="1000" b="0" i="0" u="none" strike="noStrike" kern="1200" cap="none" spc="0" normalizeH="0" baseline="0" noProof="0">
                          <a:ln>
                            <a:noFill/>
                          </a:ln>
                          <a:solidFill>
                            <a:prstClr val="black"/>
                          </a:solidFill>
                          <a:effectLst/>
                          <a:uLnTx/>
                          <a:uFillTx/>
                          <a:latin typeface="+mn-lt"/>
                          <a:ea typeface="+mn-ea"/>
                          <a:cs typeface="+mn-cs"/>
                        </a:rPr>
                        <a:t>
  The success of BUSS can be attributed to our core competence: high quality in process engineering. The unique operating principle is the reason for the excellent mixing capabilities of our Co-Kneaders. Our head of process, Dr. François Loviat, explains the features, highlights and advantages of BUSS Kneaders. Find out, what makes our COMPEO compounding technology so different, versatile and efficient!
More about the BUSS Kneader technology here: https://lnkd.in/eYdv9g2
#cokneader #processengineering #engineering #compounding #kneader #kneadingtechnology #buss #compeo #polymers #plastics
https://lnkd.in/gHE6nHa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https://media.licdn.com/media-proxy/ext?w=480&amp;h=360&amp;f=n&amp;hash=93TFTwfSo7PogwdwgfdWMg4phCc%3D&amp;ora=1%2CaFBCTXdkRmpGL2lvQUFBPQ%2CxAVta5g-0R6j3QIOyxEmrq2OoACm7QhUSYbmG2LlAELorcrYISO8L5aaJfa__h1B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07:10:07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7761955"/>
                  </a:ext>
                </a:extLst>
              </a:tr>
            </a:tbl>
          </a:graphicData>
        </a:graphic>
      </p:graphicFrame>
      <p:sp>
        <p:nvSpPr>
          <p:cNvPr id="4" name="Text Placeholder 3">
            <a:extLst>
              <a:ext uri="{FF2B5EF4-FFF2-40B4-BE49-F238E27FC236}">
                <a16:creationId xmlns:a16="http://schemas.microsoft.com/office/drawing/2014/main" id="{14FAA990-2F31-40CB-B329-88D4EF8C35D4}"/>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988288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685B5-6336-425D-B1B6-610B75346EB2}"/>
              </a:ext>
            </a:extLst>
          </p:cNvPr>
          <p:cNvSpPr>
            <a:spLocks noGrp="1"/>
          </p:cNvSpPr>
          <p:nvPr>
            <p:ph type="title"/>
          </p:nvPr>
        </p:nvSpPr>
        <p:spPr/>
        <p:txBody>
          <a:bodyPr/>
          <a:lstStyle/>
          <a:p>
            <a:r>
              <a:rPr lang="en-US"/>
              <a:t>LinkedIn Updates Table | BUSS - 5 of 11</a:t>
            </a:r>
          </a:p>
        </p:txBody>
      </p:sp>
      <p:graphicFrame>
        <p:nvGraphicFramePr>
          <p:cNvPr id="5" name="Table Placeholder 4">
            <a:extLst>
              <a:ext uri="{FF2B5EF4-FFF2-40B4-BE49-F238E27FC236}">
                <a16:creationId xmlns:a16="http://schemas.microsoft.com/office/drawing/2014/main" id="{E7A66503-C3AA-4EF4-9154-D37236A0C68B}"/>
              </a:ext>
            </a:extLst>
          </p:cNvPr>
          <p:cNvGraphicFramePr>
            <a:graphicFrameLocks noGrp="1"/>
          </p:cNvGraphicFramePr>
          <p:nvPr>
            <p:ph type="tbl" sz="quarter" idx="13"/>
            <p:extLst>
              <p:ext uri="{D42A27DB-BD31-4B8C-83A1-F6EECF244321}">
                <p14:modId xmlns:p14="http://schemas.microsoft.com/office/powerpoint/2010/main" val="4268803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85186985"/>
                    </a:ext>
                  </a:extLst>
                </a:gridCol>
                <a:gridCol w="905256">
                  <a:extLst>
                    <a:ext uri="{9D8B030D-6E8A-4147-A177-3AD203B41FA5}">
                      <a16:colId xmlns:a16="http://schemas.microsoft.com/office/drawing/2014/main" val="2040408554"/>
                    </a:ext>
                  </a:extLst>
                </a:gridCol>
                <a:gridCol w="822960">
                  <a:extLst>
                    <a:ext uri="{9D8B030D-6E8A-4147-A177-3AD203B41FA5}">
                      <a16:colId xmlns:a16="http://schemas.microsoft.com/office/drawing/2014/main" val="2295958249"/>
                    </a:ext>
                  </a:extLst>
                </a:gridCol>
                <a:gridCol w="987552">
                  <a:extLst>
                    <a:ext uri="{9D8B030D-6E8A-4147-A177-3AD203B41FA5}">
                      <a16:colId xmlns:a16="http://schemas.microsoft.com/office/drawing/2014/main" val="2768608983"/>
                    </a:ext>
                  </a:extLst>
                </a:gridCol>
                <a:gridCol w="987552">
                  <a:extLst>
                    <a:ext uri="{9D8B030D-6E8A-4147-A177-3AD203B41FA5}">
                      <a16:colId xmlns:a16="http://schemas.microsoft.com/office/drawing/2014/main" val="3830527506"/>
                    </a:ext>
                  </a:extLst>
                </a:gridCol>
                <a:gridCol w="987552">
                  <a:extLst>
                    <a:ext uri="{9D8B030D-6E8A-4147-A177-3AD203B41FA5}">
                      <a16:colId xmlns:a16="http://schemas.microsoft.com/office/drawing/2014/main" val="16979605"/>
                    </a:ext>
                  </a:extLst>
                </a:gridCol>
                <a:gridCol w="987552">
                  <a:extLst>
                    <a:ext uri="{9D8B030D-6E8A-4147-A177-3AD203B41FA5}">
                      <a16:colId xmlns:a16="http://schemas.microsoft.com/office/drawing/2014/main" val="2686899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8195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- 2019-02-27 09:54:47 </a:t>
                      </a:r>
                      <a:r>
                        <a:rPr kumimoji="0" lang="en-US" sz="1000" b="0" i="0" u="none" strike="noStrike" kern="1200" cap="none" spc="0" normalizeH="0" baseline="0" noProof="0">
                          <a:ln>
                            <a:noFill/>
                          </a:ln>
                          <a:solidFill>
                            <a:prstClr val="black"/>
                          </a:solidFill>
                          <a:effectLst/>
                          <a:uLnTx/>
                          <a:uFillTx/>
                          <a:latin typeface="+mn-lt"/>
                          <a:ea typeface="+mn-ea"/>
                          <a:cs typeface="+mn-cs"/>
                        </a:rPr>
                        <a:t>
  The use of rubber dates back to the Ancient Mesoamericans, as early as 1600 BC. It took almost 3500 years for rubber to become known in Western society. With the growing demand from the automotive industry, rubber compounding technology became increasingly more important for the rubber and elastomer industry. With precise temperature control, the ability to mix high proportions of filler and to inject liquid ingredients, the BUSS rubber compounding technology is ideal for a wide range of elastomers application fields. Even though, rubber has been known and utilized for more than 3600 years, we at BUSS are still constantly adapting and developing our compounding technology to optimally serve the elastomers market.
From the 05th to the 7th of March, our BUSS team welcomes customers, business partners and interested partners to explore the BUSS Kneader technology for rubber compounds at the Tire Technology Expo in Hamburg!
Find out more about rubber compounding at BUSS here: https://lnk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https://media.licdn.com/dms/image/C5622AQEj6rshrt7H_g/feedshare-shrink_8192/0?e=1554962400&amp;v=beta&amp;t=HB6osTjpvY0mN3mXcCN32w_NtigziW7qbtthsCObvS8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07:12:41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28863615"/>
                  </a:ext>
                </a:extLst>
              </a:tr>
            </a:tbl>
          </a:graphicData>
        </a:graphic>
      </p:graphicFrame>
      <p:sp>
        <p:nvSpPr>
          <p:cNvPr id="4" name="Text Placeholder 3">
            <a:extLst>
              <a:ext uri="{FF2B5EF4-FFF2-40B4-BE49-F238E27FC236}">
                <a16:creationId xmlns:a16="http://schemas.microsoft.com/office/drawing/2014/main" id="{7C92DA57-65D4-4920-BCF0-53109D22B1DC}"/>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491317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F38B-2929-4B7F-BD8E-129E41CACC6C}"/>
              </a:ext>
            </a:extLst>
          </p:cNvPr>
          <p:cNvSpPr>
            <a:spLocks noGrp="1"/>
          </p:cNvSpPr>
          <p:nvPr>
            <p:ph type="title"/>
          </p:nvPr>
        </p:nvSpPr>
        <p:spPr/>
        <p:txBody>
          <a:bodyPr/>
          <a:lstStyle/>
          <a:p>
            <a:r>
              <a:rPr lang="en-US"/>
              <a:t>LinkedIn Updates Table | BUSS - 6 of 11</a:t>
            </a:r>
          </a:p>
        </p:txBody>
      </p:sp>
      <p:graphicFrame>
        <p:nvGraphicFramePr>
          <p:cNvPr id="5" name="Table Placeholder 4">
            <a:extLst>
              <a:ext uri="{FF2B5EF4-FFF2-40B4-BE49-F238E27FC236}">
                <a16:creationId xmlns:a16="http://schemas.microsoft.com/office/drawing/2014/main" id="{C6B53EB1-CAB9-4195-80BB-87A3CE4F9F77}"/>
              </a:ext>
            </a:extLst>
          </p:cNvPr>
          <p:cNvGraphicFramePr>
            <a:graphicFrameLocks noGrp="1"/>
          </p:cNvGraphicFramePr>
          <p:nvPr>
            <p:ph type="tbl" sz="quarter" idx="13"/>
            <p:extLst>
              <p:ext uri="{D42A27DB-BD31-4B8C-83A1-F6EECF244321}">
                <p14:modId xmlns:p14="http://schemas.microsoft.com/office/powerpoint/2010/main" val="716294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79477201"/>
                    </a:ext>
                  </a:extLst>
                </a:gridCol>
                <a:gridCol w="905256">
                  <a:extLst>
                    <a:ext uri="{9D8B030D-6E8A-4147-A177-3AD203B41FA5}">
                      <a16:colId xmlns:a16="http://schemas.microsoft.com/office/drawing/2014/main" val="649967965"/>
                    </a:ext>
                  </a:extLst>
                </a:gridCol>
                <a:gridCol w="822960">
                  <a:extLst>
                    <a:ext uri="{9D8B030D-6E8A-4147-A177-3AD203B41FA5}">
                      <a16:colId xmlns:a16="http://schemas.microsoft.com/office/drawing/2014/main" val="1256888310"/>
                    </a:ext>
                  </a:extLst>
                </a:gridCol>
                <a:gridCol w="987552">
                  <a:extLst>
                    <a:ext uri="{9D8B030D-6E8A-4147-A177-3AD203B41FA5}">
                      <a16:colId xmlns:a16="http://schemas.microsoft.com/office/drawing/2014/main" val="1934721327"/>
                    </a:ext>
                  </a:extLst>
                </a:gridCol>
                <a:gridCol w="987552">
                  <a:extLst>
                    <a:ext uri="{9D8B030D-6E8A-4147-A177-3AD203B41FA5}">
                      <a16:colId xmlns:a16="http://schemas.microsoft.com/office/drawing/2014/main" val="3060354640"/>
                    </a:ext>
                  </a:extLst>
                </a:gridCol>
                <a:gridCol w="987552">
                  <a:extLst>
                    <a:ext uri="{9D8B030D-6E8A-4147-A177-3AD203B41FA5}">
                      <a16:colId xmlns:a16="http://schemas.microsoft.com/office/drawing/2014/main" val="1141544008"/>
                    </a:ext>
                  </a:extLst>
                </a:gridCol>
                <a:gridCol w="987552">
                  <a:extLst>
                    <a:ext uri="{9D8B030D-6E8A-4147-A177-3AD203B41FA5}">
                      <a16:colId xmlns:a16="http://schemas.microsoft.com/office/drawing/2014/main" val="3185171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8769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Buss AG - 2019-02-21 11:24:34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02/22/2019 06:12:17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480091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- 2019-02-20 10:37:31 </a:t>
                      </a:r>
                      <a:r>
                        <a:rPr kumimoji="0" lang="en-US" sz="1000" b="0" i="0" u="none" strike="noStrike" kern="1200" cap="none" spc="0" normalizeH="0" baseline="0" noProof="0">
                          <a:ln>
                            <a:noFill/>
                          </a:ln>
                          <a:solidFill>
                            <a:prstClr val="black"/>
                          </a:solidFill>
                          <a:effectLst/>
                          <a:uLnTx/>
                          <a:uFillTx/>
                          <a:latin typeface="+mn-lt"/>
                          <a:ea typeface="+mn-ea"/>
                          <a:cs typeface="+mn-cs"/>
                        </a:rPr>
                        <a:t>
  It’s a well-known fact that a company is only as good as its people. Active around the globe, with high standards in engineering, quality and service, BUSS needs open-minded, competent employees. Furthermore, working at BUSS comes with great opportunities. We are steadily growing on an international scale. Learn more about working at BUSS from Dr. Philip Nising, CEO and President of BUSS:
#compounding #compound #compounder #working #employees #company #buss #compeo #international #china #asia 
More about working at BUSS here: https://lnkd.in/g9e8cbk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https://media.licdn.com/media-proxy/ext?w=480&amp;h=360&amp;f=n&amp;hash=xU0b80mdevSXcStp%2FmBwvJMe91I%3D&amp;ora=1%2CaFBCTXdkRmpGL2lvQUFBPQ%2CxAVta5g-0R6j3QIOyxEmrq2OoACm7QhNSpb3LG_TB1jgqcrYISO8L5aaJfa__h1B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03/09/2019 06:12:56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93999140"/>
                  </a:ext>
                </a:extLst>
              </a:tr>
            </a:tbl>
          </a:graphicData>
        </a:graphic>
      </p:graphicFrame>
      <p:sp>
        <p:nvSpPr>
          <p:cNvPr id="4" name="Text Placeholder 3">
            <a:extLst>
              <a:ext uri="{FF2B5EF4-FFF2-40B4-BE49-F238E27FC236}">
                <a16:creationId xmlns:a16="http://schemas.microsoft.com/office/drawing/2014/main" id="{861587F6-E359-4200-B1EE-5082DD329960}"/>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648344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AF3C7-A58A-4908-979E-77A169FFD64B}"/>
              </a:ext>
            </a:extLst>
          </p:cNvPr>
          <p:cNvSpPr>
            <a:spLocks noGrp="1"/>
          </p:cNvSpPr>
          <p:nvPr>
            <p:ph type="title"/>
          </p:nvPr>
        </p:nvSpPr>
        <p:spPr/>
        <p:txBody>
          <a:bodyPr/>
          <a:lstStyle/>
          <a:p>
            <a:r>
              <a:rPr lang="en-US"/>
              <a:t>LinkedIn Updates Table | BUSS - 7 of 11</a:t>
            </a:r>
          </a:p>
        </p:txBody>
      </p:sp>
      <p:graphicFrame>
        <p:nvGraphicFramePr>
          <p:cNvPr id="5" name="Table Placeholder 4">
            <a:extLst>
              <a:ext uri="{FF2B5EF4-FFF2-40B4-BE49-F238E27FC236}">
                <a16:creationId xmlns:a16="http://schemas.microsoft.com/office/drawing/2014/main" id="{0B26C4B8-1D26-4C29-87DF-E6FB0BFE42C1}"/>
              </a:ext>
            </a:extLst>
          </p:cNvPr>
          <p:cNvGraphicFramePr>
            <a:graphicFrameLocks noGrp="1"/>
          </p:cNvGraphicFramePr>
          <p:nvPr>
            <p:ph type="tbl" sz="quarter" idx="13"/>
            <p:extLst>
              <p:ext uri="{D42A27DB-BD31-4B8C-83A1-F6EECF244321}">
                <p14:modId xmlns:p14="http://schemas.microsoft.com/office/powerpoint/2010/main" val="2953922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592751104"/>
                    </a:ext>
                  </a:extLst>
                </a:gridCol>
                <a:gridCol w="905256">
                  <a:extLst>
                    <a:ext uri="{9D8B030D-6E8A-4147-A177-3AD203B41FA5}">
                      <a16:colId xmlns:a16="http://schemas.microsoft.com/office/drawing/2014/main" val="3919155528"/>
                    </a:ext>
                  </a:extLst>
                </a:gridCol>
                <a:gridCol w="822960">
                  <a:extLst>
                    <a:ext uri="{9D8B030D-6E8A-4147-A177-3AD203B41FA5}">
                      <a16:colId xmlns:a16="http://schemas.microsoft.com/office/drawing/2014/main" val="2352637779"/>
                    </a:ext>
                  </a:extLst>
                </a:gridCol>
                <a:gridCol w="987552">
                  <a:extLst>
                    <a:ext uri="{9D8B030D-6E8A-4147-A177-3AD203B41FA5}">
                      <a16:colId xmlns:a16="http://schemas.microsoft.com/office/drawing/2014/main" val="3678082002"/>
                    </a:ext>
                  </a:extLst>
                </a:gridCol>
                <a:gridCol w="987552">
                  <a:extLst>
                    <a:ext uri="{9D8B030D-6E8A-4147-A177-3AD203B41FA5}">
                      <a16:colId xmlns:a16="http://schemas.microsoft.com/office/drawing/2014/main" val="3305623373"/>
                    </a:ext>
                  </a:extLst>
                </a:gridCol>
                <a:gridCol w="987552">
                  <a:extLst>
                    <a:ext uri="{9D8B030D-6E8A-4147-A177-3AD203B41FA5}">
                      <a16:colId xmlns:a16="http://schemas.microsoft.com/office/drawing/2014/main" val="2230389460"/>
                    </a:ext>
                  </a:extLst>
                </a:gridCol>
                <a:gridCol w="987552">
                  <a:extLst>
                    <a:ext uri="{9D8B030D-6E8A-4147-A177-3AD203B41FA5}">
                      <a16:colId xmlns:a16="http://schemas.microsoft.com/office/drawing/2014/main" val="2510655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3111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- 2019-02-15 08:21:30 </a:t>
                      </a:r>
                      <a:r>
                        <a:rPr kumimoji="0" lang="en-US" sz="1000" b="0" i="0" u="none" strike="noStrike" kern="1200" cap="none" spc="0" normalizeH="0" baseline="0" noProof="0">
                          <a:ln>
                            <a:noFill/>
                          </a:ln>
                          <a:solidFill>
                            <a:prstClr val="black"/>
                          </a:solidFill>
                          <a:effectLst/>
                          <a:uLnTx/>
                          <a:uFillTx/>
                          <a:latin typeface="+mn-lt"/>
                          <a:ea typeface="+mn-ea"/>
                          <a:cs typeface="+mn-cs"/>
                        </a:rPr>
                        <a:t>
  Good durability and tensile strength, high impact and fire resistance … what sounds like a description of a Marvel superhero is actually a list of requirements for polyamide compounds. In some industries, like construction, automotive and industrial applications, these plastics are exposed to aggressive chemicals and demanding environments. Compounding powerful plastics like polyamides ultimately brings a long list of intricate requirements. From gentle energy input, perfectly distributed fillers and flame retardants to maintaining high dwell times in the respective process zones at all times, it’s not a trivial task for a standard compounder! Luckily, BUSS has perfected its continuous Kneader technology and created its own superhero with the new compounder generation COMPEO!
Find out more about polyamide compounding at BUSS here: https://lnkd.in/dtnPfQ4
#compounding #compounds #polyamide #plastics #polymers #compeo #cokneader #automotive #construction #industrialapplications #superh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https://media.licdn.com/dms/image/C4D22AQFH6e7iccUCIQ/feedshare-shrink_8192/0?e=1554962400&amp;v=beta&amp;t=Zn9PTddVh8PlZcsxp4AVB7jomszfS6AoUVGshTUxqzE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07:12:41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05520662"/>
                  </a:ext>
                </a:extLst>
              </a:tr>
            </a:tbl>
          </a:graphicData>
        </a:graphic>
      </p:graphicFrame>
      <p:sp>
        <p:nvSpPr>
          <p:cNvPr id="4" name="Text Placeholder 3">
            <a:extLst>
              <a:ext uri="{FF2B5EF4-FFF2-40B4-BE49-F238E27FC236}">
                <a16:creationId xmlns:a16="http://schemas.microsoft.com/office/drawing/2014/main" id="{8CA552E1-3367-4249-9DFE-E0F726C4C1B9}"/>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601908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FF67D-7821-4C35-BA64-FEC646E88F79}"/>
              </a:ext>
            </a:extLst>
          </p:cNvPr>
          <p:cNvSpPr>
            <a:spLocks noGrp="1"/>
          </p:cNvSpPr>
          <p:nvPr>
            <p:ph type="title"/>
          </p:nvPr>
        </p:nvSpPr>
        <p:spPr/>
        <p:txBody>
          <a:bodyPr/>
          <a:lstStyle/>
          <a:p>
            <a:r>
              <a:rPr lang="en-US"/>
              <a:t>LinkedIn Updates Table | BUSS - 8 of 11</a:t>
            </a:r>
          </a:p>
        </p:txBody>
      </p:sp>
      <p:graphicFrame>
        <p:nvGraphicFramePr>
          <p:cNvPr id="5" name="Table Placeholder 4">
            <a:extLst>
              <a:ext uri="{FF2B5EF4-FFF2-40B4-BE49-F238E27FC236}">
                <a16:creationId xmlns:a16="http://schemas.microsoft.com/office/drawing/2014/main" id="{6EF406C4-EEF6-4021-82AD-6F8BD243972A}"/>
              </a:ext>
            </a:extLst>
          </p:cNvPr>
          <p:cNvGraphicFramePr>
            <a:graphicFrameLocks noGrp="1"/>
          </p:cNvGraphicFramePr>
          <p:nvPr>
            <p:ph type="tbl" sz="quarter" idx="13"/>
            <p:extLst>
              <p:ext uri="{D42A27DB-BD31-4B8C-83A1-F6EECF244321}">
                <p14:modId xmlns:p14="http://schemas.microsoft.com/office/powerpoint/2010/main" val="1819082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71537015"/>
                    </a:ext>
                  </a:extLst>
                </a:gridCol>
                <a:gridCol w="905256">
                  <a:extLst>
                    <a:ext uri="{9D8B030D-6E8A-4147-A177-3AD203B41FA5}">
                      <a16:colId xmlns:a16="http://schemas.microsoft.com/office/drawing/2014/main" val="3380608523"/>
                    </a:ext>
                  </a:extLst>
                </a:gridCol>
                <a:gridCol w="822960">
                  <a:extLst>
                    <a:ext uri="{9D8B030D-6E8A-4147-A177-3AD203B41FA5}">
                      <a16:colId xmlns:a16="http://schemas.microsoft.com/office/drawing/2014/main" val="2733019688"/>
                    </a:ext>
                  </a:extLst>
                </a:gridCol>
                <a:gridCol w="987552">
                  <a:extLst>
                    <a:ext uri="{9D8B030D-6E8A-4147-A177-3AD203B41FA5}">
                      <a16:colId xmlns:a16="http://schemas.microsoft.com/office/drawing/2014/main" val="3629586032"/>
                    </a:ext>
                  </a:extLst>
                </a:gridCol>
                <a:gridCol w="987552">
                  <a:extLst>
                    <a:ext uri="{9D8B030D-6E8A-4147-A177-3AD203B41FA5}">
                      <a16:colId xmlns:a16="http://schemas.microsoft.com/office/drawing/2014/main" val="2058701738"/>
                    </a:ext>
                  </a:extLst>
                </a:gridCol>
                <a:gridCol w="987552">
                  <a:extLst>
                    <a:ext uri="{9D8B030D-6E8A-4147-A177-3AD203B41FA5}">
                      <a16:colId xmlns:a16="http://schemas.microsoft.com/office/drawing/2014/main" val="3406910759"/>
                    </a:ext>
                  </a:extLst>
                </a:gridCol>
                <a:gridCol w="987552">
                  <a:extLst>
                    <a:ext uri="{9D8B030D-6E8A-4147-A177-3AD203B41FA5}">
                      <a16:colId xmlns:a16="http://schemas.microsoft.com/office/drawing/2014/main" val="2892879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5250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- 2019-02-05 10:58:43 </a:t>
                      </a:r>
                      <a:r>
                        <a:rPr kumimoji="0" lang="en-US" sz="1000" b="0" i="0" u="none" strike="noStrike" kern="1200" cap="none" spc="0" normalizeH="0" baseline="0" noProof="0">
                          <a:ln>
                            <a:noFill/>
                          </a:ln>
                          <a:solidFill>
                            <a:prstClr val="black"/>
                          </a:solidFill>
                          <a:effectLst/>
                          <a:uLnTx/>
                          <a:uFillTx/>
                          <a:latin typeface="+mn-lt"/>
                          <a:ea typeface="+mn-ea"/>
                          <a:cs typeface="+mn-cs"/>
                        </a:rPr>
                        <a:t>
  Our BUSS team in China is celebrating Chinese New Year today! The pig with its chubby face and big ears is a symbol of wealth and fortune in Chinese culture. Funnily enough, the pig also stands for wealth in Western culture... afterall, every child stores its pocket money in a piggy bank! In the spirit of crossing cultures, we wish everyone a happy Chinese New Year!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https://media.licdn.com/dms/image/C5622AQF1xkTWri5iQg/feedshare-shrink_8192/0?e=1554962400&amp;v=beta&amp;t=ND8FAtA5_SZ0s03vMuC_pcQkiLlv_tSdEd2kiFmN4dE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07:12:41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45111319"/>
                  </a:ext>
                </a:extLst>
              </a:tr>
            </a:tbl>
          </a:graphicData>
        </a:graphic>
      </p:graphicFrame>
      <p:sp>
        <p:nvSpPr>
          <p:cNvPr id="4" name="Text Placeholder 3">
            <a:extLst>
              <a:ext uri="{FF2B5EF4-FFF2-40B4-BE49-F238E27FC236}">
                <a16:creationId xmlns:a16="http://schemas.microsoft.com/office/drawing/2014/main" id="{F16C7B00-91BF-4CB1-BBE9-D753256D6993}"/>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775558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E6A0F-7FBF-4249-8358-1670E8F9E64F}"/>
              </a:ext>
            </a:extLst>
          </p:cNvPr>
          <p:cNvSpPr>
            <a:spLocks noGrp="1"/>
          </p:cNvSpPr>
          <p:nvPr>
            <p:ph type="title"/>
          </p:nvPr>
        </p:nvSpPr>
        <p:spPr/>
        <p:txBody>
          <a:bodyPr/>
          <a:lstStyle/>
          <a:p>
            <a:r>
              <a:rPr lang="en-US"/>
              <a:t>LinkedIn Updates Table | BUSS - 9 of 11</a:t>
            </a:r>
          </a:p>
        </p:txBody>
      </p:sp>
      <p:graphicFrame>
        <p:nvGraphicFramePr>
          <p:cNvPr id="5" name="Table Placeholder 4">
            <a:extLst>
              <a:ext uri="{FF2B5EF4-FFF2-40B4-BE49-F238E27FC236}">
                <a16:creationId xmlns:a16="http://schemas.microsoft.com/office/drawing/2014/main" id="{3B6F83C3-A8C8-4C41-9484-4C1D090B8BDE}"/>
              </a:ext>
            </a:extLst>
          </p:cNvPr>
          <p:cNvGraphicFramePr>
            <a:graphicFrameLocks noGrp="1"/>
          </p:cNvGraphicFramePr>
          <p:nvPr>
            <p:ph type="tbl" sz="quarter" idx="13"/>
            <p:extLst>
              <p:ext uri="{D42A27DB-BD31-4B8C-83A1-F6EECF244321}">
                <p14:modId xmlns:p14="http://schemas.microsoft.com/office/powerpoint/2010/main" val="1540431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80449317"/>
                    </a:ext>
                  </a:extLst>
                </a:gridCol>
                <a:gridCol w="905256">
                  <a:extLst>
                    <a:ext uri="{9D8B030D-6E8A-4147-A177-3AD203B41FA5}">
                      <a16:colId xmlns:a16="http://schemas.microsoft.com/office/drawing/2014/main" val="4124599599"/>
                    </a:ext>
                  </a:extLst>
                </a:gridCol>
                <a:gridCol w="822960">
                  <a:extLst>
                    <a:ext uri="{9D8B030D-6E8A-4147-A177-3AD203B41FA5}">
                      <a16:colId xmlns:a16="http://schemas.microsoft.com/office/drawing/2014/main" val="81200903"/>
                    </a:ext>
                  </a:extLst>
                </a:gridCol>
                <a:gridCol w="987552">
                  <a:extLst>
                    <a:ext uri="{9D8B030D-6E8A-4147-A177-3AD203B41FA5}">
                      <a16:colId xmlns:a16="http://schemas.microsoft.com/office/drawing/2014/main" val="3452393882"/>
                    </a:ext>
                  </a:extLst>
                </a:gridCol>
                <a:gridCol w="987552">
                  <a:extLst>
                    <a:ext uri="{9D8B030D-6E8A-4147-A177-3AD203B41FA5}">
                      <a16:colId xmlns:a16="http://schemas.microsoft.com/office/drawing/2014/main" val="3828147402"/>
                    </a:ext>
                  </a:extLst>
                </a:gridCol>
                <a:gridCol w="987552">
                  <a:extLst>
                    <a:ext uri="{9D8B030D-6E8A-4147-A177-3AD203B41FA5}">
                      <a16:colId xmlns:a16="http://schemas.microsoft.com/office/drawing/2014/main" val="2607980004"/>
                    </a:ext>
                  </a:extLst>
                </a:gridCol>
                <a:gridCol w="987552">
                  <a:extLst>
                    <a:ext uri="{9D8B030D-6E8A-4147-A177-3AD203B41FA5}">
                      <a16:colId xmlns:a16="http://schemas.microsoft.com/office/drawing/2014/main" val="1969883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0684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- 2019-02-01 14:47:49 </a:t>
                      </a:r>
                      <a:r>
                        <a:rPr kumimoji="0" lang="en-US" sz="1000" b="0" i="0" u="none" strike="noStrike" kern="1200" cap="none" spc="0" normalizeH="0" baseline="0" noProof="0">
                          <a:ln>
                            <a:noFill/>
                          </a:ln>
                          <a:solidFill>
                            <a:prstClr val="black"/>
                          </a:solidFill>
                          <a:effectLst/>
                          <a:uLnTx/>
                          <a:uFillTx/>
                          <a:latin typeface="+mn-lt"/>
                          <a:ea typeface="+mn-ea"/>
                          <a:cs typeface="+mn-cs"/>
                        </a:rPr>
                        <a:t>
  Russia in winter is not for everyone, but our BUSS team is having a great time at the Interplastica in Moscow. The leading trade fair for plastics and rubber in Russia and Eastern Europe is coming to an end today. And it has been quite busy during the last three days. All our major clients visited the BUSS stand to inform themselves about the new compounder generation COMPEO. Frank Knittel, our Head of Sales EMERA, reports of promising, high-quality discussions about our innovative COMPEO technology and all its benefits. The broad application range, its modularity, the discharge concept, an increased robustness, user-friendliness, the long service life, .... the visitors at our stand couldn’t decide which feature of COMPEO was the most convincing. Luckily, they don’t have to! 
The BUSS team says спасибо (“spasibo”) to everyone who stopped by! Have a safe trip home and enjoy the weekend!
Read more about the features and benefits of COMPEO here: https://lnkd.in/gGUeq2k 
#interplastica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https://media.licdn.com/dms/image/C5622AQHDlRwaXv_Xkw/feedshare-shrink_1280/0?e=1554962400&amp;v=beta&amp;t=Ra8NBKDVeHdUiYBeCg4EkfeC7OFy4_1C09s-i7YO1wE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07:12:41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54864705"/>
                  </a:ext>
                </a:extLst>
              </a:tr>
            </a:tbl>
          </a:graphicData>
        </a:graphic>
      </p:graphicFrame>
      <p:sp>
        <p:nvSpPr>
          <p:cNvPr id="4" name="Text Placeholder 3">
            <a:extLst>
              <a:ext uri="{FF2B5EF4-FFF2-40B4-BE49-F238E27FC236}">
                <a16:creationId xmlns:a16="http://schemas.microsoft.com/office/drawing/2014/main" id="{53C0B508-F96F-4778-A43D-D39DB0EB8583}"/>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686398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75695-CC6A-4203-B8CD-27ACFFF5C656}"/>
              </a:ext>
            </a:extLst>
          </p:cNvPr>
          <p:cNvSpPr>
            <a:spLocks noGrp="1"/>
          </p:cNvSpPr>
          <p:nvPr>
            <p:ph type="title"/>
          </p:nvPr>
        </p:nvSpPr>
        <p:spPr/>
        <p:txBody>
          <a:bodyPr/>
          <a:lstStyle/>
          <a:p>
            <a:r>
              <a:rPr lang="en-US"/>
              <a:t>LinkedIn Updates Table | BUSS - 10 of 11</a:t>
            </a:r>
          </a:p>
        </p:txBody>
      </p:sp>
      <p:graphicFrame>
        <p:nvGraphicFramePr>
          <p:cNvPr id="5" name="Table Placeholder 4">
            <a:extLst>
              <a:ext uri="{FF2B5EF4-FFF2-40B4-BE49-F238E27FC236}">
                <a16:creationId xmlns:a16="http://schemas.microsoft.com/office/drawing/2014/main" id="{D26C354A-27A8-48E2-94FB-6FDFC40861A7}"/>
              </a:ext>
            </a:extLst>
          </p:cNvPr>
          <p:cNvGraphicFramePr>
            <a:graphicFrameLocks noGrp="1"/>
          </p:cNvGraphicFramePr>
          <p:nvPr>
            <p:ph type="tbl" sz="quarter" idx="13"/>
            <p:extLst>
              <p:ext uri="{D42A27DB-BD31-4B8C-83A1-F6EECF244321}">
                <p14:modId xmlns:p14="http://schemas.microsoft.com/office/powerpoint/2010/main" val="2534547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78961816"/>
                    </a:ext>
                  </a:extLst>
                </a:gridCol>
                <a:gridCol w="905256">
                  <a:extLst>
                    <a:ext uri="{9D8B030D-6E8A-4147-A177-3AD203B41FA5}">
                      <a16:colId xmlns:a16="http://schemas.microsoft.com/office/drawing/2014/main" val="3687397426"/>
                    </a:ext>
                  </a:extLst>
                </a:gridCol>
                <a:gridCol w="822960">
                  <a:extLst>
                    <a:ext uri="{9D8B030D-6E8A-4147-A177-3AD203B41FA5}">
                      <a16:colId xmlns:a16="http://schemas.microsoft.com/office/drawing/2014/main" val="3782010449"/>
                    </a:ext>
                  </a:extLst>
                </a:gridCol>
                <a:gridCol w="987552">
                  <a:extLst>
                    <a:ext uri="{9D8B030D-6E8A-4147-A177-3AD203B41FA5}">
                      <a16:colId xmlns:a16="http://schemas.microsoft.com/office/drawing/2014/main" val="2554725014"/>
                    </a:ext>
                  </a:extLst>
                </a:gridCol>
                <a:gridCol w="987552">
                  <a:extLst>
                    <a:ext uri="{9D8B030D-6E8A-4147-A177-3AD203B41FA5}">
                      <a16:colId xmlns:a16="http://schemas.microsoft.com/office/drawing/2014/main" val="3337509283"/>
                    </a:ext>
                  </a:extLst>
                </a:gridCol>
                <a:gridCol w="987552">
                  <a:extLst>
                    <a:ext uri="{9D8B030D-6E8A-4147-A177-3AD203B41FA5}">
                      <a16:colId xmlns:a16="http://schemas.microsoft.com/office/drawing/2014/main" val="1901411487"/>
                    </a:ext>
                  </a:extLst>
                </a:gridCol>
                <a:gridCol w="987552">
                  <a:extLst>
                    <a:ext uri="{9D8B030D-6E8A-4147-A177-3AD203B41FA5}">
                      <a16:colId xmlns:a16="http://schemas.microsoft.com/office/drawing/2014/main" val="422144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5374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- 2019-01-15 10:30:00 </a:t>
                      </a:r>
                      <a:r>
                        <a:rPr kumimoji="0" lang="en-US" sz="1000" b="0" i="0" u="none" strike="noStrike" kern="1200" cap="none" spc="0" normalizeH="0" baseline="0" noProof="0">
                          <a:ln>
                            <a:noFill/>
                          </a:ln>
                          <a:solidFill>
                            <a:prstClr val="black"/>
                          </a:solidFill>
                          <a:effectLst/>
                          <a:uLnTx/>
                          <a:uFillTx/>
                          <a:latin typeface="+mn-lt"/>
                          <a:ea typeface="+mn-ea"/>
                          <a:cs typeface="+mn-cs"/>
                        </a:rPr>
                        <a:t>
  For thousands of years, mankind used wood to build houses, wagons, bridges and ships. And what exactly does that have to do with compounding? Well, over the last centuries, new applications and technologies have been developed to utilize, process and manipulate these natural fibers. One of those: natural fiber composites. Chemical agents bond natural fibers – everything from flax, hemp, and cotton, all the way to wood - with additives into strong composites. These natural fiber composites are elastic and guarantee tensile and impact strength, while still being relatively light in weight. They can be used for various goods, but one of their main application field is the automotive industry. What started out with wood wagons ended up in natural fiber composites in the automotive industry. 
Building on proven concepts, developing them further, making them better, more effective, that is what BUSS stands for. Similar to natural fiber composites, which is only one of many compounding indus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https://media.licdn.com/dms/image/C5622AQGiZSP_CPTw7w/feedshare-shrink_8192/0?e=1554962400&amp;v=beta&amp;t=S1KqWwv6aLj6EXmyOpF3k83PyoxX6JksL6vJDnth1Co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07:12:41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5757245"/>
                  </a:ext>
                </a:extLst>
              </a:tr>
            </a:tbl>
          </a:graphicData>
        </a:graphic>
      </p:graphicFrame>
      <p:sp>
        <p:nvSpPr>
          <p:cNvPr id="4" name="Text Placeholder 3">
            <a:extLst>
              <a:ext uri="{FF2B5EF4-FFF2-40B4-BE49-F238E27FC236}">
                <a16:creationId xmlns:a16="http://schemas.microsoft.com/office/drawing/2014/main" id="{87DE451A-D0EE-4AEA-A215-E28641BE5A7C}"/>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4283051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87F67-175D-4DAE-B563-17307622FEF4}"/>
              </a:ext>
            </a:extLst>
          </p:cNvPr>
          <p:cNvSpPr>
            <a:spLocks noGrp="1"/>
          </p:cNvSpPr>
          <p:nvPr>
            <p:ph type="title"/>
          </p:nvPr>
        </p:nvSpPr>
        <p:spPr/>
        <p:txBody>
          <a:bodyPr/>
          <a:lstStyle/>
          <a:p>
            <a:r>
              <a:rPr lang="en-US"/>
              <a:t>LinkedIn Updates Table | BUSS - 11 of 11</a:t>
            </a:r>
          </a:p>
        </p:txBody>
      </p:sp>
      <p:graphicFrame>
        <p:nvGraphicFramePr>
          <p:cNvPr id="5" name="Table Placeholder 4">
            <a:extLst>
              <a:ext uri="{FF2B5EF4-FFF2-40B4-BE49-F238E27FC236}">
                <a16:creationId xmlns:a16="http://schemas.microsoft.com/office/drawing/2014/main" id="{BFAB1270-F3DA-4DDA-A26E-01EB215B86AA}"/>
              </a:ext>
            </a:extLst>
          </p:cNvPr>
          <p:cNvGraphicFramePr>
            <a:graphicFrameLocks noGrp="1"/>
          </p:cNvGraphicFramePr>
          <p:nvPr>
            <p:ph type="tbl" sz="quarter" idx="13"/>
            <p:extLst>
              <p:ext uri="{D42A27DB-BD31-4B8C-83A1-F6EECF244321}">
                <p14:modId xmlns:p14="http://schemas.microsoft.com/office/powerpoint/2010/main" val="2418703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32527276"/>
                    </a:ext>
                  </a:extLst>
                </a:gridCol>
                <a:gridCol w="905256">
                  <a:extLst>
                    <a:ext uri="{9D8B030D-6E8A-4147-A177-3AD203B41FA5}">
                      <a16:colId xmlns:a16="http://schemas.microsoft.com/office/drawing/2014/main" val="1414137397"/>
                    </a:ext>
                  </a:extLst>
                </a:gridCol>
                <a:gridCol w="822960">
                  <a:extLst>
                    <a:ext uri="{9D8B030D-6E8A-4147-A177-3AD203B41FA5}">
                      <a16:colId xmlns:a16="http://schemas.microsoft.com/office/drawing/2014/main" val="562826208"/>
                    </a:ext>
                  </a:extLst>
                </a:gridCol>
                <a:gridCol w="987552">
                  <a:extLst>
                    <a:ext uri="{9D8B030D-6E8A-4147-A177-3AD203B41FA5}">
                      <a16:colId xmlns:a16="http://schemas.microsoft.com/office/drawing/2014/main" val="3608403635"/>
                    </a:ext>
                  </a:extLst>
                </a:gridCol>
                <a:gridCol w="987552">
                  <a:extLst>
                    <a:ext uri="{9D8B030D-6E8A-4147-A177-3AD203B41FA5}">
                      <a16:colId xmlns:a16="http://schemas.microsoft.com/office/drawing/2014/main" val="4019534063"/>
                    </a:ext>
                  </a:extLst>
                </a:gridCol>
                <a:gridCol w="987552">
                  <a:extLst>
                    <a:ext uri="{9D8B030D-6E8A-4147-A177-3AD203B41FA5}">
                      <a16:colId xmlns:a16="http://schemas.microsoft.com/office/drawing/2014/main" val="1330115655"/>
                    </a:ext>
                  </a:extLst>
                </a:gridCol>
                <a:gridCol w="987552">
                  <a:extLst>
                    <a:ext uri="{9D8B030D-6E8A-4147-A177-3AD203B41FA5}">
                      <a16:colId xmlns:a16="http://schemas.microsoft.com/office/drawing/2014/main" val="3462560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6847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- 2019-01-09 10:08:02 </a:t>
                      </a:r>
                      <a:r>
                        <a:rPr kumimoji="0" lang="en-US" sz="1000" b="0" i="0" u="none" strike="noStrike" kern="1200" cap="none" spc="0" normalizeH="0" baseline="0" noProof="0">
                          <a:ln>
                            <a:noFill/>
                          </a:ln>
                          <a:solidFill>
                            <a:prstClr val="black"/>
                          </a:solidFill>
                          <a:effectLst/>
                          <a:uLnTx/>
                          <a:uFillTx/>
                          <a:latin typeface="+mn-lt"/>
                          <a:ea typeface="+mn-ea"/>
                          <a:cs typeface="+mn-cs"/>
                        </a:rPr>
                        <a:t>
  We started the BUSS tradefair season of 2019 in Dubai at the Arabplast. It was a great place to deepen our business relations on the Arab market. As it has already been the case last year, our new compounder generation COMPEO was the highlight and ensured intriguing discussions with the tradefair visitors! Thank you for your interest!
For more infos on COMPEO, check out our website: https://lnkd.in/gGUeq2k 
#compounding #arabplast #plastics #polymer #compeo #compoundingsolutions #compounder #cokneader #tradefair #buss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https://media.licdn.com/dms/image/C5622AQEryM9tiQyTZg/feedshare-shrink_1280/0?e=1554962400&amp;v=beta&amp;t=Q2SZ3gUzOQu2f04otrO3B_GRpRbPWaZuVfrsojdvtQk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07:12:41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0405198"/>
                  </a:ext>
                </a:extLst>
              </a:tr>
            </a:tbl>
          </a:graphicData>
        </a:graphic>
      </p:graphicFrame>
      <p:sp>
        <p:nvSpPr>
          <p:cNvPr id="4" name="Text Placeholder 3">
            <a:extLst>
              <a:ext uri="{FF2B5EF4-FFF2-40B4-BE49-F238E27FC236}">
                <a16:creationId xmlns:a16="http://schemas.microsoft.com/office/drawing/2014/main" id="{48355AC9-1463-468E-BA0F-85996019C57C}"/>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486749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6B603-20B2-415E-9E5F-32682C72D30F}"/>
              </a:ext>
            </a:extLst>
          </p:cNvPr>
          <p:cNvSpPr>
            <a:spLocks noGrp="1"/>
          </p:cNvSpPr>
          <p:nvPr>
            <p:ph type="title"/>
          </p:nvPr>
        </p:nvSpPr>
        <p:spPr/>
        <p:txBody>
          <a:bodyPr/>
          <a:lstStyle/>
          <a:p>
            <a:r>
              <a:rPr lang="en-US"/>
              <a:t>LinkedIn Interaction Rate | BUSS</a:t>
            </a:r>
          </a:p>
        </p:txBody>
      </p:sp>
      <p:graphicFrame>
        <p:nvGraphicFramePr>
          <p:cNvPr id="6" name="Chart Placeholder 5">
            <a:extLst>
              <a:ext uri="{FF2B5EF4-FFF2-40B4-BE49-F238E27FC236}">
                <a16:creationId xmlns:a16="http://schemas.microsoft.com/office/drawing/2014/main" id="{1446F5FA-2CCF-4D1A-B748-46880071D459}"/>
              </a:ext>
            </a:extLst>
          </p:cNvPr>
          <p:cNvGraphicFramePr>
            <a:graphicFrameLocks noGrp="1"/>
          </p:cNvGraphicFramePr>
          <p:nvPr>
            <p:ph type="chart" sz="quarter" idx="13"/>
            <p:extLst>
              <p:ext uri="{D42A27DB-BD31-4B8C-83A1-F6EECF244321}">
                <p14:modId xmlns:p14="http://schemas.microsoft.com/office/powerpoint/2010/main" val="1954707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922496-A83F-4798-A645-8AE8F64DB126}"/>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AE7C9493-85A3-4036-AC15-47549F3034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68858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815</Words>
  <Application>Microsoft Office PowerPoint</Application>
  <PresentationFormat>On-screen Show (4:3)</PresentationFormat>
  <Paragraphs>214</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LinkedIn Quartal</vt:lpstr>
      <vt:lpstr>LinkedIn Key Metrics Table | BUSS</vt:lpstr>
      <vt:lpstr>LinkedIn Followers Total | BUSS</vt:lpstr>
      <vt:lpstr>LinkedIn Updates Table | BUSS - 1 of 11</vt:lpstr>
      <vt:lpstr>LinkedIn Updates Table | BUSS - 2 of 11</vt:lpstr>
      <vt:lpstr>LinkedIn Updates Table | BUSS - 3 of 11</vt:lpstr>
      <vt:lpstr>LinkedIn Updates Table | BUSS - 4 of 11</vt:lpstr>
      <vt:lpstr>LinkedIn Updates Table | BUSS - 5 of 11</vt:lpstr>
      <vt:lpstr>LinkedIn Updates Table | BUSS - 6 of 11</vt:lpstr>
      <vt:lpstr>LinkedIn Updates Table | BUSS - 7 of 11</vt:lpstr>
      <vt:lpstr>LinkedIn Updates Table | BUSS - 8 of 11</vt:lpstr>
      <vt:lpstr>LinkedIn Updates Table | BUSS - 9 of 11</vt:lpstr>
      <vt:lpstr>LinkedIn Updates Table | BUSS - 10 of 11</vt:lpstr>
      <vt:lpstr>LinkedIn Updates Table | BUSS - 11 of 11</vt:lpstr>
      <vt:lpstr>LinkedIn Interaction Rate | BUSS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Quartal</dc:title>
  <dc:creator>Frederik Peiniger</dc:creator>
  <cp:lastModifiedBy>Frederik Peiniger</cp:lastModifiedBy>
  <cp:revision>1</cp:revision>
  <dcterms:created xsi:type="dcterms:W3CDTF">2019-04-08T07:05:15Z</dcterms:created>
  <dcterms:modified xsi:type="dcterms:W3CDTF">2019-04-08T07:05:32Z</dcterms:modified>
</cp:coreProperties>
</file>