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91</c:v>
                </c:pt>
                <c:pt idx="1">
                  <c:v>91</c:v>
                </c:pt>
                <c:pt idx="2">
                  <c:v>91</c:v>
                </c:pt>
                <c:pt idx="3">
                  <c:v>91</c:v>
                </c:pt>
                <c:pt idx="4">
                  <c:v>91</c:v>
                </c:pt>
                <c:pt idx="5">
                  <c:v>91</c:v>
                </c:pt>
                <c:pt idx="6">
                  <c:v>91</c:v>
                </c:pt>
                <c:pt idx="7">
                  <c:v>91</c:v>
                </c:pt>
                <c:pt idx="8">
                  <c:v>91</c:v>
                </c:pt>
                <c:pt idx="9">
                  <c:v>91</c:v>
                </c:pt>
                <c:pt idx="10">
                  <c:v>91</c:v>
                </c:pt>
                <c:pt idx="11">
                  <c:v>91</c:v>
                </c:pt>
                <c:pt idx="12">
                  <c:v>91</c:v>
                </c:pt>
                <c:pt idx="13">
                  <c:v>91</c:v>
                </c:pt>
                <c:pt idx="14">
                  <c:v>91</c:v>
                </c:pt>
                <c:pt idx="15">
                  <c:v>91</c:v>
                </c:pt>
                <c:pt idx="16">
                  <c:v>91</c:v>
                </c:pt>
                <c:pt idx="17">
                  <c:v>91</c:v>
                </c:pt>
                <c:pt idx="18">
                  <c:v>91</c:v>
                </c:pt>
                <c:pt idx="19">
                  <c:v>91</c:v>
                </c:pt>
                <c:pt idx="20">
                  <c:v>91</c:v>
                </c:pt>
                <c:pt idx="21">
                  <c:v>91</c:v>
                </c:pt>
                <c:pt idx="22">
                  <c:v>91</c:v>
                </c:pt>
                <c:pt idx="23">
                  <c:v>91</c:v>
                </c:pt>
                <c:pt idx="24">
                  <c:v>91</c:v>
                </c:pt>
                <c:pt idx="25">
                  <c:v>91</c:v>
                </c:pt>
                <c:pt idx="26">
                  <c:v>92</c:v>
                </c:pt>
                <c:pt idx="27">
                  <c:v>92</c:v>
                </c:pt>
                <c:pt idx="28">
                  <c:v>92</c:v>
                </c:pt>
                <c:pt idx="29">
                  <c:v>92</c:v>
                </c:pt>
                <c:pt idx="30">
                  <c:v>92</c:v>
                </c:pt>
                <c:pt idx="31">
                  <c:v>92</c:v>
                </c:pt>
                <c:pt idx="32">
                  <c:v>92</c:v>
                </c:pt>
                <c:pt idx="33">
                  <c:v>92</c:v>
                </c:pt>
                <c:pt idx="34">
                  <c:v>92</c:v>
                </c:pt>
                <c:pt idx="35">
                  <c:v>92</c:v>
                </c:pt>
                <c:pt idx="36">
                  <c:v>92</c:v>
                </c:pt>
                <c:pt idx="37">
                  <c:v>92</c:v>
                </c:pt>
                <c:pt idx="38">
                  <c:v>92</c:v>
                </c:pt>
                <c:pt idx="39">
                  <c:v>92</c:v>
                </c:pt>
                <c:pt idx="40">
                  <c:v>92</c:v>
                </c:pt>
                <c:pt idx="41">
                  <c:v>92</c:v>
                </c:pt>
                <c:pt idx="42">
                  <c:v>92</c:v>
                </c:pt>
                <c:pt idx="43">
                  <c:v>92</c:v>
                </c:pt>
                <c:pt idx="44">
                  <c:v>92</c:v>
                </c:pt>
                <c:pt idx="45">
                  <c:v>92</c:v>
                </c:pt>
                <c:pt idx="46">
                  <c:v>92</c:v>
                </c:pt>
                <c:pt idx="47">
                  <c:v>92</c:v>
                </c:pt>
                <c:pt idx="48">
                  <c:v>92</c:v>
                </c:pt>
                <c:pt idx="49">
                  <c:v>93</c:v>
                </c:pt>
                <c:pt idx="50">
                  <c:v>93</c:v>
                </c:pt>
                <c:pt idx="51">
                  <c:v>93</c:v>
                </c:pt>
                <c:pt idx="52">
                  <c:v>93</c:v>
                </c:pt>
                <c:pt idx="53">
                  <c:v>93</c:v>
                </c:pt>
                <c:pt idx="54">
                  <c:v>93</c:v>
                </c:pt>
                <c:pt idx="55">
                  <c:v>93</c:v>
                </c:pt>
                <c:pt idx="56">
                  <c:v>93</c:v>
                </c:pt>
                <c:pt idx="57">
                  <c:v>93</c:v>
                </c:pt>
                <c:pt idx="58">
                  <c:v>93</c:v>
                </c:pt>
                <c:pt idx="59">
                  <c:v>93</c:v>
                </c:pt>
                <c:pt idx="60">
                  <c:v>93</c:v>
                </c:pt>
                <c:pt idx="61">
                  <c:v>93</c:v>
                </c:pt>
                <c:pt idx="62">
                  <c:v>93</c:v>
                </c:pt>
                <c:pt idx="63">
                  <c:v>93</c:v>
                </c:pt>
                <c:pt idx="64">
                  <c:v>93</c:v>
                </c:pt>
                <c:pt idx="65">
                  <c:v>93</c:v>
                </c:pt>
                <c:pt idx="66">
                  <c:v>93</c:v>
                </c:pt>
                <c:pt idx="67">
                  <c:v>93</c:v>
                </c:pt>
                <c:pt idx="68">
                  <c:v>92</c:v>
                </c:pt>
                <c:pt idx="69">
                  <c:v>92</c:v>
                </c:pt>
                <c:pt idx="70">
                  <c:v>92</c:v>
                </c:pt>
                <c:pt idx="71">
                  <c:v>92</c:v>
                </c:pt>
                <c:pt idx="72">
                  <c:v>92</c:v>
                </c:pt>
                <c:pt idx="73">
                  <c:v>92</c:v>
                </c:pt>
                <c:pt idx="74">
                  <c:v>92</c:v>
                </c:pt>
                <c:pt idx="75">
                  <c:v>92</c:v>
                </c:pt>
                <c:pt idx="76">
                  <c:v>92</c:v>
                </c:pt>
                <c:pt idx="77">
                  <c:v>92</c:v>
                </c:pt>
                <c:pt idx="78">
                  <c:v>92</c:v>
                </c:pt>
                <c:pt idx="79">
                  <c:v>92</c:v>
                </c:pt>
                <c:pt idx="80">
                  <c:v>92</c:v>
                </c:pt>
                <c:pt idx="81">
                  <c:v>92</c:v>
                </c:pt>
                <c:pt idx="82">
                  <c:v>92</c:v>
                </c:pt>
                <c:pt idx="83">
                  <c:v>92</c:v>
                </c:pt>
                <c:pt idx="84">
                  <c:v>92</c:v>
                </c:pt>
                <c:pt idx="85">
                  <c:v>92</c:v>
                </c:pt>
                <c:pt idx="86">
                  <c:v>92</c:v>
                </c:pt>
                <c:pt idx="87">
                  <c:v>92</c:v>
                </c:pt>
                <c:pt idx="88">
                  <c:v>92</c:v>
                </c:pt>
                <c:pt idx="89">
                  <c:v>92</c:v>
                </c:pt>
              </c:numCache>
            </c:numRef>
          </c:val>
          <c:smooth val="0"/>
          <c:extLst>
            <c:ext xmlns:c16="http://schemas.microsoft.com/office/drawing/2014/chart" uri="{C3380CC4-5D6E-409C-BE32-E72D297353CC}">
              <c16:uniqueId val="{00000000-FF5A-4587-BD76-7E20BC87033A}"/>
            </c:ext>
          </c:extLst>
        </c:ser>
        <c:dLbls>
          <c:showLegendKey val="0"/>
          <c:showVal val="0"/>
          <c:showCatName val="0"/>
          <c:showSerName val="0"/>
          <c:showPercent val="0"/>
          <c:showBubbleSize val="0"/>
        </c:dLbls>
        <c:smooth val="0"/>
        <c:axId val="404740152"/>
        <c:axId val="404738512"/>
      </c:lineChart>
      <c:dateAx>
        <c:axId val="40474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38512"/>
        <c:crosses val="autoZero"/>
        <c:auto val="1"/>
        <c:lblOffset val="100"/>
        <c:baseTimeUnit val="days"/>
      </c:dateAx>
      <c:valAx>
        <c:axId val="40473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74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E366E-714A-49D0-80E3-EB12E0F3D703}"/>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870368CB-6B9B-40D9-86D0-32151A8326AA}"/>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697650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59DC4-AED7-4278-89B9-63F51044691C}"/>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BE808B70-DC2B-4910-A672-2071606774A2}"/>
              </a:ext>
            </a:extLst>
          </p:cNvPr>
          <p:cNvGraphicFramePr>
            <a:graphicFrameLocks noGrp="1"/>
          </p:cNvGraphicFramePr>
          <p:nvPr>
            <p:ph type="tbl" sz="quarter" idx="13"/>
            <p:extLst>
              <p:ext uri="{D42A27DB-BD31-4B8C-83A1-F6EECF244321}">
                <p14:modId xmlns:p14="http://schemas.microsoft.com/office/powerpoint/2010/main" val="1536415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684503575"/>
                    </a:ext>
                  </a:extLst>
                </a:gridCol>
                <a:gridCol w="411480">
                  <a:extLst>
                    <a:ext uri="{9D8B030D-6E8A-4147-A177-3AD203B41FA5}">
                      <a16:colId xmlns:a16="http://schemas.microsoft.com/office/drawing/2014/main" val="1651720754"/>
                    </a:ext>
                  </a:extLst>
                </a:gridCol>
                <a:gridCol w="304495">
                  <a:extLst>
                    <a:ext uri="{9D8B030D-6E8A-4147-A177-3AD203B41FA5}">
                      <a16:colId xmlns:a16="http://schemas.microsoft.com/office/drawing/2014/main" val="2548231721"/>
                    </a:ext>
                  </a:extLst>
                </a:gridCol>
                <a:gridCol w="304495">
                  <a:extLst>
                    <a:ext uri="{9D8B030D-6E8A-4147-A177-3AD203B41FA5}">
                      <a16:colId xmlns:a16="http://schemas.microsoft.com/office/drawing/2014/main" val="812726041"/>
                    </a:ext>
                  </a:extLst>
                </a:gridCol>
                <a:gridCol w="304495">
                  <a:extLst>
                    <a:ext uri="{9D8B030D-6E8A-4147-A177-3AD203B41FA5}">
                      <a16:colId xmlns:a16="http://schemas.microsoft.com/office/drawing/2014/main" val="364434845"/>
                    </a:ext>
                  </a:extLst>
                </a:gridCol>
                <a:gridCol w="304495">
                  <a:extLst>
                    <a:ext uri="{9D8B030D-6E8A-4147-A177-3AD203B41FA5}">
                      <a16:colId xmlns:a16="http://schemas.microsoft.com/office/drawing/2014/main" val="3227739934"/>
                    </a:ext>
                  </a:extLst>
                </a:gridCol>
                <a:gridCol w="304495">
                  <a:extLst>
                    <a:ext uri="{9D8B030D-6E8A-4147-A177-3AD203B41FA5}">
                      <a16:colId xmlns:a16="http://schemas.microsoft.com/office/drawing/2014/main" val="2711115451"/>
                    </a:ext>
                  </a:extLst>
                </a:gridCol>
                <a:gridCol w="304495">
                  <a:extLst>
                    <a:ext uri="{9D8B030D-6E8A-4147-A177-3AD203B41FA5}">
                      <a16:colId xmlns:a16="http://schemas.microsoft.com/office/drawing/2014/main" val="3051708151"/>
                    </a:ext>
                  </a:extLst>
                </a:gridCol>
                <a:gridCol w="304495">
                  <a:extLst>
                    <a:ext uri="{9D8B030D-6E8A-4147-A177-3AD203B41FA5}">
                      <a16:colId xmlns:a16="http://schemas.microsoft.com/office/drawing/2014/main" val="39494695"/>
                    </a:ext>
                  </a:extLst>
                </a:gridCol>
                <a:gridCol w="304495">
                  <a:extLst>
                    <a:ext uri="{9D8B030D-6E8A-4147-A177-3AD203B41FA5}">
                      <a16:colId xmlns:a16="http://schemas.microsoft.com/office/drawing/2014/main" val="135998932"/>
                    </a:ext>
                  </a:extLst>
                </a:gridCol>
                <a:gridCol w="304495">
                  <a:extLst>
                    <a:ext uri="{9D8B030D-6E8A-4147-A177-3AD203B41FA5}">
                      <a16:colId xmlns:a16="http://schemas.microsoft.com/office/drawing/2014/main" val="5141839"/>
                    </a:ext>
                  </a:extLst>
                </a:gridCol>
                <a:gridCol w="304495">
                  <a:extLst>
                    <a:ext uri="{9D8B030D-6E8A-4147-A177-3AD203B41FA5}">
                      <a16:colId xmlns:a16="http://schemas.microsoft.com/office/drawing/2014/main" val="1594778163"/>
                    </a:ext>
                  </a:extLst>
                </a:gridCol>
                <a:gridCol w="304495">
                  <a:extLst>
                    <a:ext uri="{9D8B030D-6E8A-4147-A177-3AD203B41FA5}">
                      <a16:colId xmlns:a16="http://schemas.microsoft.com/office/drawing/2014/main" val="1381075481"/>
                    </a:ext>
                  </a:extLst>
                </a:gridCol>
                <a:gridCol w="304495">
                  <a:extLst>
                    <a:ext uri="{9D8B030D-6E8A-4147-A177-3AD203B41FA5}">
                      <a16:colId xmlns:a16="http://schemas.microsoft.com/office/drawing/2014/main" val="2293205869"/>
                    </a:ext>
                  </a:extLst>
                </a:gridCol>
                <a:gridCol w="304495">
                  <a:extLst>
                    <a:ext uri="{9D8B030D-6E8A-4147-A177-3AD203B41FA5}">
                      <a16:colId xmlns:a16="http://schemas.microsoft.com/office/drawing/2014/main" val="1262856296"/>
                    </a:ext>
                  </a:extLst>
                </a:gridCol>
                <a:gridCol w="304495">
                  <a:extLst>
                    <a:ext uri="{9D8B030D-6E8A-4147-A177-3AD203B41FA5}">
                      <a16:colId xmlns:a16="http://schemas.microsoft.com/office/drawing/2014/main" val="1430547913"/>
                    </a:ext>
                  </a:extLst>
                </a:gridCol>
                <a:gridCol w="304495">
                  <a:extLst>
                    <a:ext uri="{9D8B030D-6E8A-4147-A177-3AD203B41FA5}">
                      <a16:colId xmlns:a16="http://schemas.microsoft.com/office/drawing/2014/main" val="1705513842"/>
                    </a:ext>
                  </a:extLst>
                </a:gridCol>
                <a:gridCol w="304495">
                  <a:extLst>
                    <a:ext uri="{9D8B030D-6E8A-4147-A177-3AD203B41FA5}">
                      <a16:colId xmlns:a16="http://schemas.microsoft.com/office/drawing/2014/main" val="2282390483"/>
                    </a:ext>
                  </a:extLst>
                </a:gridCol>
                <a:gridCol w="304495">
                  <a:extLst>
                    <a:ext uri="{9D8B030D-6E8A-4147-A177-3AD203B41FA5}">
                      <a16:colId xmlns:a16="http://schemas.microsoft.com/office/drawing/2014/main" val="3306629540"/>
                    </a:ext>
                  </a:extLst>
                </a:gridCol>
                <a:gridCol w="304495">
                  <a:extLst>
                    <a:ext uri="{9D8B030D-6E8A-4147-A177-3AD203B41FA5}">
                      <a16:colId xmlns:a16="http://schemas.microsoft.com/office/drawing/2014/main" val="2446203884"/>
                    </a:ext>
                  </a:extLst>
                </a:gridCol>
                <a:gridCol w="304495">
                  <a:extLst>
                    <a:ext uri="{9D8B030D-6E8A-4147-A177-3AD203B41FA5}">
                      <a16:colId xmlns:a16="http://schemas.microsoft.com/office/drawing/2014/main" val="4004865740"/>
                    </a:ext>
                  </a:extLst>
                </a:gridCol>
                <a:gridCol w="304495">
                  <a:extLst>
                    <a:ext uri="{9D8B030D-6E8A-4147-A177-3AD203B41FA5}">
                      <a16:colId xmlns:a16="http://schemas.microsoft.com/office/drawing/2014/main" val="3585580893"/>
                    </a:ext>
                  </a:extLst>
                </a:gridCol>
                <a:gridCol w="304495">
                  <a:extLst>
                    <a:ext uri="{9D8B030D-6E8A-4147-A177-3AD203B41FA5}">
                      <a16:colId xmlns:a16="http://schemas.microsoft.com/office/drawing/2014/main" val="25942612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49034277"/>
                  </a:ext>
                </a:extLst>
              </a:tr>
              <a:tr h="370840">
                <a:tc>
                  <a:txBody>
                    <a:bodyPr/>
                    <a:lstStyle/>
                    <a:p>
                      <a:r>
                        <a:rPr lang="en-US" sz="1000"/>
                        <a:t>Buss AG</a:t>
                      </a:r>
                    </a:p>
                  </a:txBody>
                  <a:tcPr/>
                </a:tc>
                <a:tc>
                  <a:txBody>
                    <a:bodyPr/>
                    <a:lstStyle/>
                    <a:p>
                      <a:r>
                        <a:rPr lang="en-US" sz="1000"/>
                        <a:t>92</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34</a:t>
                      </a:r>
                    </a:p>
                  </a:txBody>
                  <a:tcPr/>
                </a:tc>
                <a:tc>
                  <a:txBody>
                    <a:bodyPr/>
                    <a:lstStyle/>
                    <a:p>
                      <a:r>
                        <a:rPr lang="en-US" sz="1000"/>
                        <a:t>0</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46</a:t>
                      </a:r>
                    </a:p>
                  </a:txBody>
                  <a:tcPr/>
                </a:tc>
                <a:tc>
                  <a:txBody>
                    <a:bodyPr/>
                    <a:lstStyle/>
                    <a:p>
                      <a:r>
                        <a:rPr lang="en-US" sz="1000"/>
                        <a:t>0</a:t>
                      </a:r>
                    </a:p>
                  </a:txBody>
                  <a:tcPr/>
                </a:tc>
                <a:tc>
                  <a:txBody>
                    <a:bodyPr/>
                    <a:lstStyle/>
                    <a:p>
                      <a:r>
                        <a:rPr lang="en-US" sz="1000"/>
                        <a:t>0</a:t>
                      </a:r>
                    </a:p>
                  </a:txBody>
                  <a:tcPr/>
                </a:tc>
                <a:tc>
                  <a:txBody>
                    <a:bodyPr/>
                    <a:lstStyle/>
                    <a:p>
                      <a:r>
                        <a:rPr lang="en-US" sz="1000"/>
                        <a:t>3.8884 %</a:t>
                      </a:r>
                    </a:p>
                  </a:txBody>
                  <a:tcPr/>
                </a:tc>
                <a:tc>
                  <a:txBody>
                    <a:bodyPr/>
                    <a:lstStyle/>
                    <a:p>
                      <a:r>
                        <a:rPr lang="en-US" sz="1000"/>
                        <a:t>0.0 %</a:t>
                      </a:r>
                    </a:p>
                  </a:txBody>
                  <a:tcPr/>
                </a:tc>
                <a:extLst>
                  <a:ext uri="{0D108BD9-81ED-4DB2-BD59-A6C34878D82A}">
                    <a16:rowId xmlns:a16="http://schemas.microsoft.com/office/drawing/2014/main" val="3285393577"/>
                  </a:ext>
                </a:extLst>
              </a:tr>
            </a:tbl>
          </a:graphicData>
        </a:graphic>
      </p:graphicFrame>
      <p:sp>
        <p:nvSpPr>
          <p:cNvPr id="4" name="Text Placeholder 3">
            <a:extLst>
              <a:ext uri="{FF2B5EF4-FFF2-40B4-BE49-F238E27FC236}">
                <a16:creationId xmlns:a16="http://schemas.microsoft.com/office/drawing/2014/main" id="{D477B03C-A81E-4B72-B54E-98700D0071E6}"/>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454375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19A93-ABD9-4846-A2A8-FD4EEBBD527D}"/>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01B577BA-C633-4BD6-97F3-6ECBEFC80F3D}"/>
              </a:ext>
            </a:extLst>
          </p:cNvPr>
          <p:cNvGraphicFramePr>
            <a:graphicFrameLocks noGrp="1"/>
          </p:cNvGraphicFramePr>
          <p:nvPr>
            <p:ph type="tbl" sz="quarter" idx="13"/>
            <p:extLst>
              <p:ext uri="{D42A27DB-BD31-4B8C-83A1-F6EECF244321}">
                <p14:modId xmlns:p14="http://schemas.microsoft.com/office/powerpoint/2010/main" val="2633529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2896605254"/>
                    </a:ext>
                  </a:extLst>
                </a:gridCol>
                <a:gridCol w="238658">
                  <a:extLst>
                    <a:ext uri="{9D8B030D-6E8A-4147-A177-3AD203B41FA5}">
                      <a16:colId xmlns:a16="http://schemas.microsoft.com/office/drawing/2014/main" val="3389820779"/>
                    </a:ext>
                  </a:extLst>
                </a:gridCol>
                <a:gridCol w="238658">
                  <a:extLst>
                    <a:ext uri="{9D8B030D-6E8A-4147-A177-3AD203B41FA5}">
                      <a16:colId xmlns:a16="http://schemas.microsoft.com/office/drawing/2014/main" val="1876961989"/>
                    </a:ext>
                  </a:extLst>
                </a:gridCol>
                <a:gridCol w="238658">
                  <a:extLst>
                    <a:ext uri="{9D8B030D-6E8A-4147-A177-3AD203B41FA5}">
                      <a16:colId xmlns:a16="http://schemas.microsoft.com/office/drawing/2014/main" val="147868337"/>
                    </a:ext>
                  </a:extLst>
                </a:gridCol>
                <a:gridCol w="238658">
                  <a:extLst>
                    <a:ext uri="{9D8B030D-6E8A-4147-A177-3AD203B41FA5}">
                      <a16:colId xmlns:a16="http://schemas.microsoft.com/office/drawing/2014/main" val="2125527287"/>
                    </a:ext>
                  </a:extLst>
                </a:gridCol>
                <a:gridCol w="238658">
                  <a:extLst>
                    <a:ext uri="{9D8B030D-6E8A-4147-A177-3AD203B41FA5}">
                      <a16:colId xmlns:a16="http://schemas.microsoft.com/office/drawing/2014/main" val="1354144547"/>
                    </a:ext>
                  </a:extLst>
                </a:gridCol>
                <a:gridCol w="238658">
                  <a:extLst>
                    <a:ext uri="{9D8B030D-6E8A-4147-A177-3AD203B41FA5}">
                      <a16:colId xmlns:a16="http://schemas.microsoft.com/office/drawing/2014/main" val="3560015568"/>
                    </a:ext>
                  </a:extLst>
                </a:gridCol>
                <a:gridCol w="238658">
                  <a:extLst>
                    <a:ext uri="{9D8B030D-6E8A-4147-A177-3AD203B41FA5}">
                      <a16:colId xmlns:a16="http://schemas.microsoft.com/office/drawing/2014/main" val="692131773"/>
                    </a:ext>
                  </a:extLst>
                </a:gridCol>
                <a:gridCol w="238658">
                  <a:extLst>
                    <a:ext uri="{9D8B030D-6E8A-4147-A177-3AD203B41FA5}">
                      <a16:colId xmlns:a16="http://schemas.microsoft.com/office/drawing/2014/main" val="2132353233"/>
                    </a:ext>
                  </a:extLst>
                </a:gridCol>
                <a:gridCol w="238658">
                  <a:extLst>
                    <a:ext uri="{9D8B030D-6E8A-4147-A177-3AD203B41FA5}">
                      <a16:colId xmlns:a16="http://schemas.microsoft.com/office/drawing/2014/main" val="637207711"/>
                    </a:ext>
                  </a:extLst>
                </a:gridCol>
                <a:gridCol w="238658">
                  <a:extLst>
                    <a:ext uri="{9D8B030D-6E8A-4147-A177-3AD203B41FA5}">
                      <a16:colId xmlns:a16="http://schemas.microsoft.com/office/drawing/2014/main" val="3522144275"/>
                    </a:ext>
                  </a:extLst>
                </a:gridCol>
                <a:gridCol w="238658">
                  <a:extLst>
                    <a:ext uri="{9D8B030D-6E8A-4147-A177-3AD203B41FA5}">
                      <a16:colId xmlns:a16="http://schemas.microsoft.com/office/drawing/2014/main" val="2360008555"/>
                    </a:ext>
                  </a:extLst>
                </a:gridCol>
                <a:gridCol w="238658">
                  <a:extLst>
                    <a:ext uri="{9D8B030D-6E8A-4147-A177-3AD203B41FA5}">
                      <a16:colId xmlns:a16="http://schemas.microsoft.com/office/drawing/2014/main" val="3897350922"/>
                    </a:ext>
                  </a:extLst>
                </a:gridCol>
                <a:gridCol w="238658">
                  <a:extLst>
                    <a:ext uri="{9D8B030D-6E8A-4147-A177-3AD203B41FA5}">
                      <a16:colId xmlns:a16="http://schemas.microsoft.com/office/drawing/2014/main" val="42796772"/>
                    </a:ext>
                  </a:extLst>
                </a:gridCol>
                <a:gridCol w="238658">
                  <a:extLst>
                    <a:ext uri="{9D8B030D-6E8A-4147-A177-3AD203B41FA5}">
                      <a16:colId xmlns:a16="http://schemas.microsoft.com/office/drawing/2014/main" val="2828210109"/>
                    </a:ext>
                  </a:extLst>
                </a:gridCol>
                <a:gridCol w="238658">
                  <a:extLst>
                    <a:ext uri="{9D8B030D-6E8A-4147-A177-3AD203B41FA5}">
                      <a16:colId xmlns:a16="http://schemas.microsoft.com/office/drawing/2014/main" val="1682165410"/>
                    </a:ext>
                  </a:extLst>
                </a:gridCol>
                <a:gridCol w="238658">
                  <a:extLst>
                    <a:ext uri="{9D8B030D-6E8A-4147-A177-3AD203B41FA5}">
                      <a16:colId xmlns:a16="http://schemas.microsoft.com/office/drawing/2014/main" val="2588693227"/>
                    </a:ext>
                  </a:extLst>
                </a:gridCol>
                <a:gridCol w="238658">
                  <a:extLst>
                    <a:ext uri="{9D8B030D-6E8A-4147-A177-3AD203B41FA5}">
                      <a16:colId xmlns:a16="http://schemas.microsoft.com/office/drawing/2014/main" val="898473869"/>
                    </a:ext>
                  </a:extLst>
                </a:gridCol>
                <a:gridCol w="246888">
                  <a:extLst>
                    <a:ext uri="{9D8B030D-6E8A-4147-A177-3AD203B41FA5}">
                      <a16:colId xmlns:a16="http://schemas.microsoft.com/office/drawing/2014/main" val="3416098401"/>
                    </a:ext>
                  </a:extLst>
                </a:gridCol>
                <a:gridCol w="238658">
                  <a:extLst>
                    <a:ext uri="{9D8B030D-6E8A-4147-A177-3AD203B41FA5}">
                      <a16:colId xmlns:a16="http://schemas.microsoft.com/office/drawing/2014/main" val="1140862142"/>
                    </a:ext>
                  </a:extLst>
                </a:gridCol>
                <a:gridCol w="238658">
                  <a:extLst>
                    <a:ext uri="{9D8B030D-6E8A-4147-A177-3AD203B41FA5}">
                      <a16:colId xmlns:a16="http://schemas.microsoft.com/office/drawing/2014/main" val="2331663671"/>
                    </a:ext>
                  </a:extLst>
                </a:gridCol>
                <a:gridCol w="238658">
                  <a:extLst>
                    <a:ext uri="{9D8B030D-6E8A-4147-A177-3AD203B41FA5}">
                      <a16:colId xmlns:a16="http://schemas.microsoft.com/office/drawing/2014/main" val="1725985427"/>
                    </a:ext>
                  </a:extLst>
                </a:gridCol>
                <a:gridCol w="238658">
                  <a:extLst>
                    <a:ext uri="{9D8B030D-6E8A-4147-A177-3AD203B41FA5}">
                      <a16:colId xmlns:a16="http://schemas.microsoft.com/office/drawing/2014/main" val="911097349"/>
                    </a:ext>
                  </a:extLst>
                </a:gridCol>
                <a:gridCol w="238658">
                  <a:extLst>
                    <a:ext uri="{9D8B030D-6E8A-4147-A177-3AD203B41FA5}">
                      <a16:colId xmlns:a16="http://schemas.microsoft.com/office/drawing/2014/main" val="2493982018"/>
                    </a:ext>
                  </a:extLst>
                </a:gridCol>
                <a:gridCol w="238658">
                  <a:extLst>
                    <a:ext uri="{9D8B030D-6E8A-4147-A177-3AD203B41FA5}">
                      <a16:colId xmlns:a16="http://schemas.microsoft.com/office/drawing/2014/main" val="1731451787"/>
                    </a:ext>
                  </a:extLst>
                </a:gridCol>
                <a:gridCol w="238658">
                  <a:extLst>
                    <a:ext uri="{9D8B030D-6E8A-4147-A177-3AD203B41FA5}">
                      <a16:colId xmlns:a16="http://schemas.microsoft.com/office/drawing/2014/main" val="2468032485"/>
                    </a:ext>
                  </a:extLst>
                </a:gridCol>
                <a:gridCol w="238658">
                  <a:extLst>
                    <a:ext uri="{9D8B030D-6E8A-4147-A177-3AD203B41FA5}">
                      <a16:colId xmlns:a16="http://schemas.microsoft.com/office/drawing/2014/main" val="272675078"/>
                    </a:ext>
                  </a:extLst>
                </a:gridCol>
                <a:gridCol w="238658">
                  <a:extLst>
                    <a:ext uri="{9D8B030D-6E8A-4147-A177-3AD203B41FA5}">
                      <a16:colId xmlns:a16="http://schemas.microsoft.com/office/drawing/2014/main" val="767685005"/>
                    </a:ext>
                  </a:extLst>
                </a:gridCol>
                <a:gridCol w="238658">
                  <a:extLst>
                    <a:ext uri="{9D8B030D-6E8A-4147-A177-3AD203B41FA5}">
                      <a16:colId xmlns:a16="http://schemas.microsoft.com/office/drawing/2014/main" val="588488080"/>
                    </a:ext>
                  </a:extLst>
                </a:gridCol>
                <a:gridCol w="238658">
                  <a:extLst>
                    <a:ext uri="{9D8B030D-6E8A-4147-A177-3AD203B41FA5}">
                      <a16:colId xmlns:a16="http://schemas.microsoft.com/office/drawing/2014/main" val="3805620525"/>
                    </a:ext>
                  </a:extLst>
                </a:gridCol>
                <a:gridCol w="238658">
                  <a:extLst>
                    <a:ext uri="{9D8B030D-6E8A-4147-A177-3AD203B41FA5}">
                      <a16:colId xmlns:a16="http://schemas.microsoft.com/office/drawing/2014/main" val="707474686"/>
                    </a:ext>
                  </a:extLst>
                </a:gridCol>
                <a:gridCol w="238658">
                  <a:extLst>
                    <a:ext uri="{9D8B030D-6E8A-4147-A177-3AD203B41FA5}">
                      <a16:colId xmlns:a16="http://schemas.microsoft.com/office/drawing/2014/main" val="2923633769"/>
                    </a:ext>
                  </a:extLst>
                </a:gridCol>
                <a:gridCol w="238658">
                  <a:extLst>
                    <a:ext uri="{9D8B030D-6E8A-4147-A177-3AD203B41FA5}">
                      <a16:colId xmlns:a16="http://schemas.microsoft.com/office/drawing/2014/main" val="3367085095"/>
                    </a:ext>
                  </a:extLst>
                </a:gridCol>
                <a:gridCol w="238658">
                  <a:extLst>
                    <a:ext uri="{9D8B030D-6E8A-4147-A177-3AD203B41FA5}">
                      <a16:colId xmlns:a16="http://schemas.microsoft.com/office/drawing/2014/main" val="36529303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563296971"/>
                  </a:ext>
                </a:extLst>
              </a:tr>
              <a:tr h="370840">
                <a:tc>
                  <a:txBody>
                    <a:bodyPr/>
                    <a:lstStyle/>
                    <a:p>
                      <a:r>
                        <a:rPr lang="en-US" sz="1000"/>
                        <a:t>Buss AG</a:t>
                      </a:r>
                    </a:p>
                  </a:txBody>
                  <a:tcPr/>
                </a:tc>
                <a:tc>
                  <a:txBody>
                    <a:bodyPr/>
                    <a:lstStyle/>
                    <a:p>
                      <a:r>
                        <a:rPr lang="en-US" sz="1000"/>
                        <a:t>92</a:t>
                      </a:r>
                    </a:p>
                  </a:txBody>
                  <a:tcPr/>
                </a:tc>
                <a:tc>
                  <a:txBody>
                    <a:bodyPr/>
                    <a:lstStyle/>
                    <a:p>
                      <a:r>
                        <a:rPr lang="en-US" sz="1000"/>
                        <a:t>1</a:t>
                      </a:r>
                    </a:p>
                  </a:txBody>
                  <a:tcPr/>
                </a:tc>
                <a:tc>
                  <a:txBody>
                    <a:bodyPr/>
                    <a:lstStyle/>
                    <a:p>
                      <a:r>
                        <a:rPr lang="en-US" sz="1000"/>
                        <a:t>3</a:t>
                      </a:r>
                    </a:p>
                  </a:txBody>
                  <a:tcPr/>
                </a:tc>
                <a:tc>
                  <a:txBody>
                    <a:bodyPr/>
                    <a:lstStyle/>
                    <a:p>
                      <a:r>
                        <a:rPr lang="en-US" sz="1000"/>
                        <a:t>2</a:t>
                      </a:r>
                    </a:p>
                  </a:txBody>
                  <a:tcPr/>
                </a:tc>
                <a:tc>
                  <a:txBody>
                    <a:bodyPr/>
                    <a:lstStyle/>
                    <a:p>
                      <a:r>
                        <a:rPr lang="en-US" sz="1000"/>
                        <a:t>63.677777777778</a:t>
                      </a:r>
                    </a:p>
                  </a:txBody>
                  <a:tcPr/>
                </a:tc>
                <a:tc>
                  <a:txBody>
                    <a:bodyPr/>
                    <a:lstStyle/>
                    <a:p>
                      <a:r>
                        <a:rPr lang="en-US" sz="1000"/>
                        <a:t>13</a:t>
                      </a:r>
                    </a:p>
                  </a:txBody>
                  <a:tcPr/>
                </a:tc>
                <a:tc>
                  <a:txBody>
                    <a:bodyPr/>
                    <a:lstStyle/>
                    <a:p>
                      <a:r>
                        <a:rPr lang="en-US" sz="1000"/>
                        <a:t>1997</a:t>
                      </a:r>
                    </a:p>
                  </a:txBody>
                  <a:tcPr/>
                </a:tc>
                <a:tc>
                  <a:txBody>
                    <a:bodyPr/>
                    <a:lstStyle/>
                    <a:p>
                      <a:r>
                        <a:rPr lang="en-US" sz="1000"/>
                        <a:t>14.511111111111</a:t>
                      </a:r>
                    </a:p>
                  </a:txBody>
                  <a:tcPr/>
                </a:tc>
                <a:tc>
                  <a:txBody>
                    <a:bodyPr/>
                    <a:lstStyle/>
                    <a:p>
                      <a:r>
                        <a:rPr lang="en-US" sz="1000"/>
                        <a:t>0</a:t>
                      </a:r>
                    </a:p>
                  </a:txBody>
                  <a:tcPr/>
                </a:tc>
                <a:tc>
                  <a:txBody>
                    <a:bodyPr/>
                    <a:lstStyle/>
                    <a:p>
                      <a:r>
                        <a:rPr lang="en-US" sz="1000"/>
                        <a:t>236</a:t>
                      </a:r>
                    </a:p>
                  </a:txBody>
                  <a:tcPr/>
                </a:tc>
                <a:tc>
                  <a:txBody>
                    <a:bodyPr/>
                    <a:lstStyle/>
                    <a:p>
                      <a:r>
                        <a:rPr lang="en-US" sz="1000"/>
                        <a:t>1997</a:t>
                      </a:r>
                    </a:p>
                  </a:txBody>
                  <a:tcPr/>
                </a:tc>
                <a:tc>
                  <a:txBody>
                    <a:bodyPr/>
                    <a:lstStyle/>
                    <a:p>
                      <a:r>
                        <a:rPr lang="en-US" sz="1000"/>
                        <a:t>71.48 %</a:t>
                      </a:r>
                    </a:p>
                  </a:txBody>
                  <a:tcPr/>
                </a:tc>
                <a:tc>
                  <a:txBody>
                    <a:bodyPr/>
                    <a:lstStyle/>
                    <a:p>
                      <a:r>
                        <a:rPr lang="en-US" sz="1000"/>
                        <a:t>291</a:t>
                      </a:r>
                    </a:p>
                  </a:txBody>
                  <a:tcPr/>
                </a:tc>
                <a:tc>
                  <a:txBody>
                    <a:bodyPr/>
                    <a:lstStyle/>
                    <a:p>
                      <a:r>
                        <a:rPr lang="en-US" sz="1000"/>
                        <a:t>133</a:t>
                      </a:r>
                    </a:p>
                  </a:txBody>
                  <a:tcPr/>
                </a:tc>
                <a:tc>
                  <a:txBody>
                    <a:bodyPr/>
                    <a:lstStyle/>
                    <a:p>
                      <a:r>
                        <a:rPr lang="en-US" sz="1000"/>
                        <a:t>0</a:t>
                      </a:r>
                    </a:p>
                  </a:txBody>
                  <a:tcPr/>
                </a:tc>
                <a:tc>
                  <a:txBody>
                    <a:bodyPr/>
                    <a:lstStyle/>
                    <a:p>
                      <a:r>
                        <a:rPr lang="en-US" sz="1000"/>
                        <a:t>1</a:t>
                      </a:r>
                    </a:p>
                  </a:txBody>
                  <a:tcPr/>
                </a:tc>
                <a:tc>
                  <a:txBody>
                    <a:bodyPr/>
                    <a:lstStyle/>
                    <a:p>
                      <a:r>
                        <a:rPr lang="en-US" sz="1000"/>
                        <a:t>162</a:t>
                      </a:r>
                    </a:p>
                  </a:txBody>
                  <a:tcPr/>
                </a:tc>
                <a:tc>
                  <a:txBody>
                    <a:bodyPr/>
                    <a:lstStyle/>
                    <a:p>
                      <a:r>
                        <a:rPr lang="en-US" sz="1000"/>
                        <a:t>5</a:t>
                      </a:r>
                    </a:p>
                  </a:txBody>
                  <a:tcPr/>
                </a:tc>
                <a:tc>
                  <a:txBody>
                    <a:bodyPr/>
                    <a:lstStyle/>
                    <a:p>
                      <a:r>
                        <a:rPr lang="en-US" sz="1000"/>
                        <a:t>21</a:t>
                      </a:r>
                    </a:p>
                  </a:txBody>
                  <a:tcPr/>
                </a:tc>
                <a:tc>
                  <a:txBody>
                    <a:bodyPr/>
                    <a:lstStyle/>
                    <a:p>
                      <a:r>
                        <a:rPr lang="en-US" sz="1000"/>
                        <a:t>24</a:t>
                      </a:r>
                    </a:p>
                  </a:txBody>
                  <a:tcPr/>
                </a:tc>
                <a:tc>
                  <a:txBody>
                    <a:bodyPr/>
                    <a:lstStyle/>
                    <a:p>
                      <a:r>
                        <a:rPr lang="en-US" sz="1000"/>
                        <a:t>112</a:t>
                      </a:r>
                    </a:p>
                  </a:txBody>
                  <a:tcPr/>
                </a:tc>
                <a:tc>
                  <a:txBody>
                    <a:bodyPr/>
                    <a:lstStyle/>
                    <a:p>
                      <a:r>
                        <a:rPr lang="en-US" sz="1000"/>
                        <a:t>0</a:t>
                      </a:r>
                    </a:p>
                  </a:txBody>
                  <a:tcPr/>
                </a:tc>
                <a:tc>
                  <a:txBody>
                    <a:bodyPr/>
                    <a:lstStyle/>
                    <a:p>
                      <a:r>
                        <a:rPr lang="en-US" sz="1000"/>
                        <a:t>74</a:t>
                      </a:r>
                    </a:p>
                  </a:txBody>
                  <a:tcPr/>
                </a:tc>
                <a:tc>
                  <a:txBody>
                    <a:bodyPr/>
                    <a:lstStyle/>
                    <a:p>
                      <a:r>
                        <a:rPr lang="en-US" sz="1000"/>
                        <a:t>62</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50308405"/>
                  </a:ext>
                </a:extLst>
              </a:tr>
            </a:tbl>
          </a:graphicData>
        </a:graphic>
      </p:graphicFrame>
      <p:sp>
        <p:nvSpPr>
          <p:cNvPr id="4" name="Text Placeholder 3">
            <a:extLst>
              <a:ext uri="{FF2B5EF4-FFF2-40B4-BE49-F238E27FC236}">
                <a16:creationId xmlns:a16="http://schemas.microsoft.com/office/drawing/2014/main" id="{7451C9B4-DBF7-40B9-85D5-942AC01F867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709075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AA29-45CF-481E-A074-EDF512F1C5BF}"/>
              </a:ext>
            </a:extLst>
          </p:cNvPr>
          <p:cNvSpPr>
            <a:spLocks noGrp="1"/>
          </p:cNvSpPr>
          <p:nvPr>
            <p:ph type="title"/>
          </p:nvPr>
        </p:nvSpPr>
        <p:spPr/>
        <p:txBody>
          <a:bodyPr/>
          <a:lstStyle/>
          <a:p>
            <a:r>
              <a:rPr lang="en-US"/>
              <a:t>Facebook Fans Total | BUSS</a:t>
            </a:r>
          </a:p>
        </p:txBody>
      </p:sp>
      <p:graphicFrame>
        <p:nvGraphicFramePr>
          <p:cNvPr id="6" name="Chart Placeholder 5">
            <a:extLst>
              <a:ext uri="{FF2B5EF4-FFF2-40B4-BE49-F238E27FC236}">
                <a16:creationId xmlns:a16="http://schemas.microsoft.com/office/drawing/2014/main" id="{54BD0037-D75C-4113-8A2F-9743568286EA}"/>
              </a:ext>
            </a:extLst>
          </p:cNvPr>
          <p:cNvGraphicFramePr>
            <a:graphicFrameLocks noGrp="1"/>
          </p:cNvGraphicFramePr>
          <p:nvPr>
            <p:ph type="chart" sz="quarter" idx="13"/>
            <p:extLst>
              <p:ext uri="{D42A27DB-BD31-4B8C-83A1-F6EECF244321}">
                <p14:modId xmlns:p14="http://schemas.microsoft.com/office/powerpoint/2010/main" val="1384130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8F298-874C-4A44-85D6-0E1652FCBF1B}"/>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A7A7D586-D668-4FFA-B2C4-710B2D846E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618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E1A93-2104-45A1-8EA1-900892AE1438}"/>
              </a:ext>
            </a:extLst>
          </p:cNvPr>
          <p:cNvSpPr>
            <a:spLocks noGrp="1"/>
          </p:cNvSpPr>
          <p:nvPr>
            <p:ph type="title"/>
          </p:nvPr>
        </p:nvSpPr>
        <p:spPr/>
        <p:txBody>
          <a:bodyPr/>
          <a:lstStyle/>
          <a:p>
            <a:r>
              <a:rPr lang="en-US"/>
              <a:t>Facebook Fans Table | BUSS</a:t>
            </a:r>
          </a:p>
        </p:txBody>
      </p:sp>
      <p:graphicFrame>
        <p:nvGraphicFramePr>
          <p:cNvPr id="5" name="Table Placeholder 4">
            <a:extLst>
              <a:ext uri="{FF2B5EF4-FFF2-40B4-BE49-F238E27FC236}">
                <a16:creationId xmlns:a16="http://schemas.microsoft.com/office/drawing/2014/main" id="{9CE39152-A9B8-4EA8-B8B0-61520EAAA3DF}"/>
              </a:ext>
            </a:extLst>
          </p:cNvPr>
          <p:cNvGraphicFramePr>
            <a:graphicFrameLocks noGrp="1"/>
          </p:cNvGraphicFramePr>
          <p:nvPr>
            <p:ph type="tbl" sz="quarter" idx="13"/>
            <p:extLst>
              <p:ext uri="{D42A27DB-BD31-4B8C-83A1-F6EECF244321}">
                <p14:modId xmlns:p14="http://schemas.microsoft.com/office/powerpoint/2010/main" val="387247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6222735"/>
                    </a:ext>
                  </a:extLst>
                </a:gridCol>
                <a:gridCol w="1234440">
                  <a:extLst>
                    <a:ext uri="{9D8B030D-6E8A-4147-A177-3AD203B41FA5}">
                      <a16:colId xmlns:a16="http://schemas.microsoft.com/office/drawing/2014/main" val="3758797275"/>
                    </a:ext>
                  </a:extLst>
                </a:gridCol>
                <a:gridCol w="822960">
                  <a:extLst>
                    <a:ext uri="{9D8B030D-6E8A-4147-A177-3AD203B41FA5}">
                      <a16:colId xmlns:a16="http://schemas.microsoft.com/office/drawing/2014/main" val="2418009255"/>
                    </a:ext>
                  </a:extLst>
                </a:gridCol>
                <a:gridCol w="822960">
                  <a:extLst>
                    <a:ext uri="{9D8B030D-6E8A-4147-A177-3AD203B41FA5}">
                      <a16:colId xmlns:a16="http://schemas.microsoft.com/office/drawing/2014/main" val="944622449"/>
                    </a:ext>
                  </a:extLst>
                </a:gridCol>
                <a:gridCol w="822960">
                  <a:extLst>
                    <a:ext uri="{9D8B030D-6E8A-4147-A177-3AD203B41FA5}">
                      <a16:colId xmlns:a16="http://schemas.microsoft.com/office/drawing/2014/main" val="281251751"/>
                    </a:ext>
                  </a:extLst>
                </a:gridCol>
                <a:gridCol w="822960">
                  <a:extLst>
                    <a:ext uri="{9D8B030D-6E8A-4147-A177-3AD203B41FA5}">
                      <a16:colId xmlns:a16="http://schemas.microsoft.com/office/drawing/2014/main" val="2505684423"/>
                    </a:ext>
                  </a:extLst>
                </a:gridCol>
                <a:gridCol w="822960">
                  <a:extLst>
                    <a:ext uri="{9D8B030D-6E8A-4147-A177-3AD203B41FA5}">
                      <a16:colId xmlns:a16="http://schemas.microsoft.com/office/drawing/2014/main" val="3965986318"/>
                    </a:ext>
                  </a:extLst>
                </a:gridCol>
                <a:gridCol w="822960">
                  <a:extLst>
                    <a:ext uri="{9D8B030D-6E8A-4147-A177-3AD203B41FA5}">
                      <a16:colId xmlns:a16="http://schemas.microsoft.com/office/drawing/2014/main" val="33498422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89713780"/>
                  </a:ext>
                </a:extLst>
              </a:tr>
              <a:tr h="370840">
                <a:tc>
                  <a:txBody>
                    <a:bodyPr/>
                    <a:lstStyle/>
                    <a:p>
                      <a:r>
                        <a:rPr lang="en-US" sz="1000"/>
                        <a:t>Buss AG</a:t>
                      </a:r>
                    </a:p>
                  </a:txBody>
                  <a:tcPr/>
                </a:tc>
                <a:tc>
                  <a:txBody>
                    <a:bodyPr/>
                    <a:lstStyle/>
                    <a:p>
                      <a:r>
                        <a:rPr lang="en-US" sz="1000"/>
                        <a:t>92</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-2</a:t>
                      </a:r>
                    </a:p>
                  </a:txBody>
                  <a:tcPr/>
                </a:tc>
                <a:tc>
                  <a:txBody>
                    <a:bodyPr/>
                    <a:lstStyle/>
                    <a:p>
                      <a:r>
                        <a:rPr lang="en-US" sz="1000"/>
                        <a:t>-2.1 %</a:t>
                      </a:r>
                    </a:p>
                  </a:txBody>
                  <a:tcPr/>
                </a:tc>
                <a:extLst>
                  <a:ext uri="{0D108BD9-81ED-4DB2-BD59-A6C34878D82A}">
                    <a16:rowId xmlns:a16="http://schemas.microsoft.com/office/drawing/2014/main" val="1390596366"/>
                  </a:ext>
                </a:extLst>
              </a:tr>
            </a:tbl>
          </a:graphicData>
        </a:graphic>
      </p:graphicFrame>
      <p:sp>
        <p:nvSpPr>
          <p:cNvPr id="4" name="Text Placeholder 3">
            <a:extLst>
              <a:ext uri="{FF2B5EF4-FFF2-40B4-BE49-F238E27FC236}">
                <a16:creationId xmlns:a16="http://schemas.microsoft.com/office/drawing/2014/main" id="{F66AD79C-2D7E-4784-AE30-E1744A4F1B6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15353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A388A-8C1C-4C98-9BEB-7FACF02BA9F2}"/>
              </a:ext>
            </a:extLst>
          </p:cNvPr>
          <p:cNvSpPr>
            <a:spLocks noGrp="1"/>
          </p:cNvSpPr>
          <p:nvPr>
            <p:ph type="title"/>
          </p:nvPr>
        </p:nvSpPr>
        <p:spPr/>
        <p:txBody>
          <a:bodyPr/>
          <a:lstStyle/>
          <a:p>
            <a:r>
              <a:rPr lang="en-US"/>
              <a:t>Facebook Own Posts Table | BUSS - 1 of 14</a:t>
            </a:r>
          </a:p>
        </p:txBody>
      </p:sp>
      <p:graphicFrame>
        <p:nvGraphicFramePr>
          <p:cNvPr id="5" name="Table Placeholder 4">
            <a:extLst>
              <a:ext uri="{FF2B5EF4-FFF2-40B4-BE49-F238E27FC236}">
                <a16:creationId xmlns:a16="http://schemas.microsoft.com/office/drawing/2014/main" id="{F3C43D4D-A251-41B2-AC6B-93D1AF7F9BE7}"/>
              </a:ext>
            </a:extLst>
          </p:cNvPr>
          <p:cNvGraphicFramePr>
            <a:graphicFrameLocks noGrp="1"/>
          </p:cNvGraphicFramePr>
          <p:nvPr>
            <p:ph type="tbl" sz="quarter" idx="13"/>
            <p:extLst>
              <p:ext uri="{D42A27DB-BD31-4B8C-83A1-F6EECF244321}">
                <p14:modId xmlns:p14="http://schemas.microsoft.com/office/powerpoint/2010/main" val="534757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387390633"/>
                    </a:ext>
                  </a:extLst>
                </a:gridCol>
                <a:gridCol w="822959">
                  <a:extLst>
                    <a:ext uri="{9D8B030D-6E8A-4147-A177-3AD203B41FA5}">
                      <a16:colId xmlns:a16="http://schemas.microsoft.com/office/drawing/2014/main" val="114944103"/>
                    </a:ext>
                  </a:extLst>
                </a:gridCol>
                <a:gridCol w="208280">
                  <a:extLst>
                    <a:ext uri="{9D8B030D-6E8A-4147-A177-3AD203B41FA5}">
                      <a16:colId xmlns:a16="http://schemas.microsoft.com/office/drawing/2014/main" val="2435549224"/>
                    </a:ext>
                  </a:extLst>
                </a:gridCol>
                <a:gridCol w="246888">
                  <a:extLst>
                    <a:ext uri="{9D8B030D-6E8A-4147-A177-3AD203B41FA5}">
                      <a16:colId xmlns:a16="http://schemas.microsoft.com/office/drawing/2014/main" val="2862162196"/>
                    </a:ext>
                  </a:extLst>
                </a:gridCol>
                <a:gridCol w="246888">
                  <a:extLst>
                    <a:ext uri="{9D8B030D-6E8A-4147-A177-3AD203B41FA5}">
                      <a16:colId xmlns:a16="http://schemas.microsoft.com/office/drawing/2014/main" val="362277049"/>
                    </a:ext>
                  </a:extLst>
                </a:gridCol>
                <a:gridCol w="246888">
                  <a:extLst>
                    <a:ext uri="{9D8B030D-6E8A-4147-A177-3AD203B41FA5}">
                      <a16:colId xmlns:a16="http://schemas.microsoft.com/office/drawing/2014/main" val="3384053304"/>
                    </a:ext>
                  </a:extLst>
                </a:gridCol>
                <a:gridCol w="208280">
                  <a:extLst>
                    <a:ext uri="{9D8B030D-6E8A-4147-A177-3AD203B41FA5}">
                      <a16:colId xmlns:a16="http://schemas.microsoft.com/office/drawing/2014/main" val="1054684417"/>
                    </a:ext>
                  </a:extLst>
                </a:gridCol>
                <a:gridCol w="208280">
                  <a:extLst>
                    <a:ext uri="{9D8B030D-6E8A-4147-A177-3AD203B41FA5}">
                      <a16:colId xmlns:a16="http://schemas.microsoft.com/office/drawing/2014/main" val="2273994566"/>
                    </a:ext>
                  </a:extLst>
                </a:gridCol>
                <a:gridCol w="208280">
                  <a:extLst>
                    <a:ext uri="{9D8B030D-6E8A-4147-A177-3AD203B41FA5}">
                      <a16:colId xmlns:a16="http://schemas.microsoft.com/office/drawing/2014/main" val="2640554312"/>
                    </a:ext>
                  </a:extLst>
                </a:gridCol>
                <a:gridCol w="208280">
                  <a:extLst>
                    <a:ext uri="{9D8B030D-6E8A-4147-A177-3AD203B41FA5}">
                      <a16:colId xmlns:a16="http://schemas.microsoft.com/office/drawing/2014/main" val="381303456"/>
                    </a:ext>
                  </a:extLst>
                </a:gridCol>
                <a:gridCol w="208280">
                  <a:extLst>
                    <a:ext uri="{9D8B030D-6E8A-4147-A177-3AD203B41FA5}">
                      <a16:colId xmlns:a16="http://schemas.microsoft.com/office/drawing/2014/main" val="1976299564"/>
                    </a:ext>
                  </a:extLst>
                </a:gridCol>
                <a:gridCol w="208280">
                  <a:extLst>
                    <a:ext uri="{9D8B030D-6E8A-4147-A177-3AD203B41FA5}">
                      <a16:colId xmlns:a16="http://schemas.microsoft.com/office/drawing/2014/main" val="954323087"/>
                    </a:ext>
                  </a:extLst>
                </a:gridCol>
                <a:gridCol w="208280">
                  <a:extLst>
                    <a:ext uri="{9D8B030D-6E8A-4147-A177-3AD203B41FA5}">
                      <a16:colId xmlns:a16="http://schemas.microsoft.com/office/drawing/2014/main" val="2455100737"/>
                    </a:ext>
                  </a:extLst>
                </a:gridCol>
                <a:gridCol w="246888">
                  <a:extLst>
                    <a:ext uri="{9D8B030D-6E8A-4147-A177-3AD203B41FA5}">
                      <a16:colId xmlns:a16="http://schemas.microsoft.com/office/drawing/2014/main" val="2863369104"/>
                    </a:ext>
                  </a:extLst>
                </a:gridCol>
                <a:gridCol w="246888">
                  <a:extLst>
                    <a:ext uri="{9D8B030D-6E8A-4147-A177-3AD203B41FA5}">
                      <a16:colId xmlns:a16="http://schemas.microsoft.com/office/drawing/2014/main" val="1032876184"/>
                    </a:ext>
                  </a:extLst>
                </a:gridCol>
                <a:gridCol w="246888">
                  <a:extLst>
                    <a:ext uri="{9D8B030D-6E8A-4147-A177-3AD203B41FA5}">
                      <a16:colId xmlns:a16="http://schemas.microsoft.com/office/drawing/2014/main" val="3533146105"/>
                    </a:ext>
                  </a:extLst>
                </a:gridCol>
                <a:gridCol w="208280">
                  <a:extLst>
                    <a:ext uri="{9D8B030D-6E8A-4147-A177-3AD203B41FA5}">
                      <a16:colId xmlns:a16="http://schemas.microsoft.com/office/drawing/2014/main" val="443064310"/>
                    </a:ext>
                  </a:extLst>
                </a:gridCol>
                <a:gridCol w="246888">
                  <a:extLst>
                    <a:ext uri="{9D8B030D-6E8A-4147-A177-3AD203B41FA5}">
                      <a16:colId xmlns:a16="http://schemas.microsoft.com/office/drawing/2014/main" val="3831918640"/>
                    </a:ext>
                  </a:extLst>
                </a:gridCol>
                <a:gridCol w="246888">
                  <a:extLst>
                    <a:ext uri="{9D8B030D-6E8A-4147-A177-3AD203B41FA5}">
                      <a16:colId xmlns:a16="http://schemas.microsoft.com/office/drawing/2014/main" val="1652697152"/>
                    </a:ext>
                  </a:extLst>
                </a:gridCol>
                <a:gridCol w="246888">
                  <a:extLst>
                    <a:ext uri="{9D8B030D-6E8A-4147-A177-3AD203B41FA5}">
                      <a16:colId xmlns:a16="http://schemas.microsoft.com/office/drawing/2014/main" val="2376688055"/>
                    </a:ext>
                  </a:extLst>
                </a:gridCol>
                <a:gridCol w="208280">
                  <a:extLst>
                    <a:ext uri="{9D8B030D-6E8A-4147-A177-3AD203B41FA5}">
                      <a16:colId xmlns:a16="http://schemas.microsoft.com/office/drawing/2014/main" val="1864280308"/>
                    </a:ext>
                  </a:extLst>
                </a:gridCol>
                <a:gridCol w="208280">
                  <a:extLst>
                    <a:ext uri="{9D8B030D-6E8A-4147-A177-3AD203B41FA5}">
                      <a16:colId xmlns:a16="http://schemas.microsoft.com/office/drawing/2014/main" val="959012885"/>
                    </a:ext>
                  </a:extLst>
                </a:gridCol>
                <a:gridCol w="246888">
                  <a:extLst>
                    <a:ext uri="{9D8B030D-6E8A-4147-A177-3AD203B41FA5}">
                      <a16:colId xmlns:a16="http://schemas.microsoft.com/office/drawing/2014/main" val="4057511209"/>
                    </a:ext>
                  </a:extLst>
                </a:gridCol>
                <a:gridCol w="208280">
                  <a:extLst>
                    <a:ext uri="{9D8B030D-6E8A-4147-A177-3AD203B41FA5}">
                      <a16:colId xmlns:a16="http://schemas.microsoft.com/office/drawing/2014/main" val="2131705839"/>
                    </a:ext>
                  </a:extLst>
                </a:gridCol>
                <a:gridCol w="208280">
                  <a:extLst>
                    <a:ext uri="{9D8B030D-6E8A-4147-A177-3AD203B41FA5}">
                      <a16:colId xmlns:a16="http://schemas.microsoft.com/office/drawing/2014/main" val="273547140"/>
                    </a:ext>
                  </a:extLst>
                </a:gridCol>
                <a:gridCol w="208280">
                  <a:extLst>
                    <a:ext uri="{9D8B030D-6E8A-4147-A177-3AD203B41FA5}">
                      <a16:colId xmlns:a16="http://schemas.microsoft.com/office/drawing/2014/main" val="944971705"/>
                    </a:ext>
                  </a:extLst>
                </a:gridCol>
                <a:gridCol w="246888">
                  <a:extLst>
                    <a:ext uri="{9D8B030D-6E8A-4147-A177-3AD203B41FA5}">
                      <a16:colId xmlns:a16="http://schemas.microsoft.com/office/drawing/2014/main" val="4180378524"/>
                    </a:ext>
                  </a:extLst>
                </a:gridCol>
                <a:gridCol w="208280">
                  <a:extLst>
                    <a:ext uri="{9D8B030D-6E8A-4147-A177-3AD203B41FA5}">
                      <a16:colId xmlns:a16="http://schemas.microsoft.com/office/drawing/2014/main" val="445374025"/>
                    </a:ext>
                  </a:extLst>
                </a:gridCol>
                <a:gridCol w="208280">
                  <a:extLst>
                    <a:ext uri="{9D8B030D-6E8A-4147-A177-3AD203B41FA5}">
                      <a16:colId xmlns:a16="http://schemas.microsoft.com/office/drawing/2014/main" val="173532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13480342"/>
                  </a:ext>
                </a:extLst>
              </a:tr>
            </a:tbl>
          </a:graphicData>
        </a:graphic>
      </p:graphicFrame>
      <p:sp>
        <p:nvSpPr>
          <p:cNvPr id="4" name="Text Placeholder 3">
            <a:extLst>
              <a:ext uri="{FF2B5EF4-FFF2-40B4-BE49-F238E27FC236}">
                <a16:creationId xmlns:a16="http://schemas.microsoft.com/office/drawing/2014/main" id="{15DACDD2-FD97-4045-9718-5D19EBAB728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82506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DADFE-9536-4C69-8076-AF22B2AC000B}"/>
              </a:ext>
            </a:extLst>
          </p:cNvPr>
          <p:cNvSpPr>
            <a:spLocks noGrp="1"/>
          </p:cNvSpPr>
          <p:nvPr>
            <p:ph type="title"/>
          </p:nvPr>
        </p:nvSpPr>
        <p:spPr/>
        <p:txBody>
          <a:bodyPr/>
          <a:lstStyle/>
          <a:p>
            <a:r>
              <a:rPr lang="en-US"/>
              <a:t>Facebook Own Posts Table | BUSS - 2 of 14</a:t>
            </a:r>
          </a:p>
        </p:txBody>
      </p:sp>
      <p:graphicFrame>
        <p:nvGraphicFramePr>
          <p:cNvPr id="5" name="Table Placeholder 4">
            <a:extLst>
              <a:ext uri="{FF2B5EF4-FFF2-40B4-BE49-F238E27FC236}">
                <a16:creationId xmlns:a16="http://schemas.microsoft.com/office/drawing/2014/main" id="{B6CE904A-2803-44F3-90AC-7E6F0B9C5D3B}"/>
              </a:ext>
            </a:extLst>
          </p:cNvPr>
          <p:cNvGraphicFramePr>
            <a:graphicFrameLocks noGrp="1"/>
          </p:cNvGraphicFramePr>
          <p:nvPr>
            <p:ph type="tbl" sz="quarter" idx="13"/>
            <p:extLst>
              <p:ext uri="{D42A27DB-BD31-4B8C-83A1-F6EECF244321}">
                <p14:modId xmlns:p14="http://schemas.microsoft.com/office/powerpoint/2010/main" val="2522143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034559651"/>
                    </a:ext>
                  </a:extLst>
                </a:gridCol>
                <a:gridCol w="822959">
                  <a:extLst>
                    <a:ext uri="{9D8B030D-6E8A-4147-A177-3AD203B41FA5}">
                      <a16:colId xmlns:a16="http://schemas.microsoft.com/office/drawing/2014/main" val="1506293408"/>
                    </a:ext>
                  </a:extLst>
                </a:gridCol>
                <a:gridCol w="208280">
                  <a:extLst>
                    <a:ext uri="{9D8B030D-6E8A-4147-A177-3AD203B41FA5}">
                      <a16:colId xmlns:a16="http://schemas.microsoft.com/office/drawing/2014/main" val="164852195"/>
                    </a:ext>
                  </a:extLst>
                </a:gridCol>
                <a:gridCol w="246888">
                  <a:extLst>
                    <a:ext uri="{9D8B030D-6E8A-4147-A177-3AD203B41FA5}">
                      <a16:colId xmlns:a16="http://schemas.microsoft.com/office/drawing/2014/main" val="2913765182"/>
                    </a:ext>
                  </a:extLst>
                </a:gridCol>
                <a:gridCol w="246888">
                  <a:extLst>
                    <a:ext uri="{9D8B030D-6E8A-4147-A177-3AD203B41FA5}">
                      <a16:colId xmlns:a16="http://schemas.microsoft.com/office/drawing/2014/main" val="1403074249"/>
                    </a:ext>
                  </a:extLst>
                </a:gridCol>
                <a:gridCol w="246888">
                  <a:extLst>
                    <a:ext uri="{9D8B030D-6E8A-4147-A177-3AD203B41FA5}">
                      <a16:colId xmlns:a16="http://schemas.microsoft.com/office/drawing/2014/main" val="1327938967"/>
                    </a:ext>
                  </a:extLst>
                </a:gridCol>
                <a:gridCol w="208280">
                  <a:extLst>
                    <a:ext uri="{9D8B030D-6E8A-4147-A177-3AD203B41FA5}">
                      <a16:colId xmlns:a16="http://schemas.microsoft.com/office/drawing/2014/main" val="4145869529"/>
                    </a:ext>
                  </a:extLst>
                </a:gridCol>
                <a:gridCol w="208280">
                  <a:extLst>
                    <a:ext uri="{9D8B030D-6E8A-4147-A177-3AD203B41FA5}">
                      <a16:colId xmlns:a16="http://schemas.microsoft.com/office/drawing/2014/main" val="2824763226"/>
                    </a:ext>
                  </a:extLst>
                </a:gridCol>
                <a:gridCol w="208280">
                  <a:extLst>
                    <a:ext uri="{9D8B030D-6E8A-4147-A177-3AD203B41FA5}">
                      <a16:colId xmlns:a16="http://schemas.microsoft.com/office/drawing/2014/main" val="2792223488"/>
                    </a:ext>
                  </a:extLst>
                </a:gridCol>
                <a:gridCol w="208280">
                  <a:extLst>
                    <a:ext uri="{9D8B030D-6E8A-4147-A177-3AD203B41FA5}">
                      <a16:colId xmlns:a16="http://schemas.microsoft.com/office/drawing/2014/main" val="2440661484"/>
                    </a:ext>
                  </a:extLst>
                </a:gridCol>
                <a:gridCol w="208280">
                  <a:extLst>
                    <a:ext uri="{9D8B030D-6E8A-4147-A177-3AD203B41FA5}">
                      <a16:colId xmlns:a16="http://schemas.microsoft.com/office/drawing/2014/main" val="2443034411"/>
                    </a:ext>
                  </a:extLst>
                </a:gridCol>
                <a:gridCol w="208280">
                  <a:extLst>
                    <a:ext uri="{9D8B030D-6E8A-4147-A177-3AD203B41FA5}">
                      <a16:colId xmlns:a16="http://schemas.microsoft.com/office/drawing/2014/main" val="2728812770"/>
                    </a:ext>
                  </a:extLst>
                </a:gridCol>
                <a:gridCol w="208280">
                  <a:extLst>
                    <a:ext uri="{9D8B030D-6E8A-4147-A177-3AD203B41FA5}">
                      <a16:colId xmlns:a16="http://schemas.microsoft.com/office/drawing/2014/main" val="167345145"/>
                    </a:ext>
                  </a:extLst>
                </a:gridCol>
                <a:gridCol w="246888">
                  <a:extLst>
                    <a:ext uri="{9D8B030D-6E8A-4147-A177-3AD203B41FA5}">
                      <a16:colId xmlns:a16="http://schemas.microsoft.com/office/drawing/2014/main" val="2263679282"/>
                    </a:ext>
                  </a:extLst>
                </a:gridCol>
                <a:gridCol w="246888">
                  <a:extLst>
                    <a:ext uri="{9D8B030D-6E8A-4147-A177-3AD203B41FA5}">
                      <a16:colId xmlns:a16="http://schemas.microsoft.com/office/drawing/2014/main" val="1068000128"/>
                    </a:ext>
                  </a:extLst>
                </a:gridCol>
                <a:gridCol w="246888">
                  <a:extLst>
                    <a:ext uri="{9D8B030D-6E8A-4147-A177-3AD203B41FA5}">
                      <a16:colId xmlns:a16="http://schemas.microsoft.com/office/drawing/2014/main" val="1010570824"/>
                    </a:ext>
                  </a:extLst>
                </a:gridCol>
                <a:gridCol w="208280">
                  <a:extLst>
                    <a:ext uri="{9D8B030D-6E8A-4147-A177-3AD203B41FA5}">
                      <a16:colId xmlns:a16="http://schemas.microsoft.com/office/drawing/2014/main" val="1554257948"/>
                    </a:ext>
                  </a:extLst>
                </a:gridCol>
                <a:gridCol w="246888">
                  <a:extLst>
                    <a:ext uri="{9D8B030D-6E8A-4147-A177-3AD203B41FA5}">
                      <a16:colId xmlns:a16="http://schemas.microsoft.com/office/drawing/2014/main" val="1859137515"/>
                    </a:ext>
                  </a:extLst>
                </a:gridCol>
                <a:gridCol w="246888">
                  <a:extLst>
                    <a:ext uri="{9D8B030D-6E8A-4147-A177-3AD203B41FA5}">
                      <a16:colId xmlns:a16="http://schemas.microsoft.com/office/drawing/2014/main" val="1989371934"/>
                    </a:ext>
                  </a:extLst>
                </a:gridCol>
                <a:gridCol w="246888">
                  <a:extLst>
                    <a:ext uri="{9D8B030D-6E8A-4147-A177-3AD203B41FA5}">
                      <a16:colId xmlns:a16="http://schemas.microsoft.com/office/drawing/2014/main" val="538807675"/>
                    </a:ext>
                  </a:extLst>
                </a:gridCol>
                <a:gridCol w="208280">
                  <a:extLst>
                    <a:ext uri="{9D8B030D-6E8A-4147-A177-3AD203B41FA5}">
                      <a16:colId xmlns:a16="http://schemas.microsoft.com/office/drawing/2014/main" val="1546786207"/>
                    </a:ext>
                  </a:extLst>
                </a:gridCol>
                <a:gridCol w="208280">
                  <a:extLst>
                    <a:ext uri="{9D8B030D-6E8A-4147-A177-3AD203B41FA5}">
                      <a16:colId xmlns:a16="http://schemas.microsoft.com/office/drawing/2014/main" val="2095728100"/>
                    </a:ext>
                  </a:extLst>
                </a:gridCol>
                <a:gridCol w="246888">
                  <a:extLst>
                    <a:ext uri="{9D8B030D-6E8A-4147-A177-3AD203B41FA5}">
                      <a16:colId xmlns:a16="http://schemas.microsoft.com/office/drawing/2014/main" val="2796994804"/>
                    </a:ext>
                  </a:extLst>
                </a:gridCol>
                <a:gridCol w="208280">
                  <a:extLst>
                    <a:ext uri="{9D8B030D-6E8A-4147-A177-3AD203B41FA5}">
                      <a16:colId xmlns:a16="http://schemas.microsoft.com/office/drawing/2014/main" val="17101014"/>
                    </a:ext>
                  </a:extLst>
                </a:gridCol>
                <a:gridCol w="208280">
                  <a:extLst>
                    <a:ext uri="{9D8B030D-6E8A-4147-A177-3AD203B41FA5}">
                      <a16:colId xmlns:a16="http://schemas.microsoft.com/office/drawing/2014/main" val="554458784"/>
                    </a:ext>
                  </a:extLst>
                </a:gridCol>
                <a:gridCol w="208280">
                  <a:extLst>
                    <a:ext uri="{9D8B030D-6E8A-4147-A177-3AD203B41FA5}">
                      <a16:colId xmlns:a16="http://schemas.microsoft.com/office/drawing/2014/main" val="914699334"/>
                    </a:ext>
                  </a:extLst>
                </a:gridCol>
                <a:gridCol w="246888">
                  <a:extLst>
                    <a:ext uri="{9D8B030D-6E8A-4147-A177-3AD203B41FA5}">
                      <a16:colId xmlns:a16="http://schemas.microsoft.com/office/drawing/2014/main" val="436254877"/>
                    </a:ext>
                  </a:extLst>
                </a:gridCol>
                <a:gridCol w="208280">
                  <a:extLst>
                    <a:ext uri="{9D8B030D-6E8A-4147-A177-3AD203B41FA5}">
                      <a16:colId xmlns:a16="http://schemas.microsoft.com/office/drawing/2014/main" val="1978959977"/>
                    </a:ext>
                  </a:extLst>
                </a:gridCol>
                <a:gridCol w="208280">
                  <a:extLst>
                    <a:ext uri="{9D8B030D-6E8A-4147-A177-3AD203B41FA5}">
                      <a16:colId xmlns:a16="http://schemas.microsoft.com/office/drawing/2014/main" val="2561140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6328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- 2019-03-28 12:10:39 </a:t>
                      </a:r>
                      <a:r>
                        <a:rPr kumimoji="0" lang="en-US" sz="1000" b="0" i="0" u="none" strike="noStrike" kern="1200" cap="none" spc="0" normalizeH="0" baseline="0" noProof="0">
                          <a:ln>
                            <a:noFill/>
                          </a:ln>
                          <a:solidFill>
                            <a:prstClr val="black"/>
                          </a:solidFill>
                          <a:effectLst/>
                          <a:uLnTx/>
                          <a:uFillTx/>
                          <a:latin typeface="+mn-lt"/>
                          <a:ea typeface="+mn-ea"/>
                          <a:cs typeface="+mn-cs"/>
                        </a:rPr>
                        <a:t> 
 „Success in China is essential to achieve sustainable development worldwide.“, said Joe Gao, General Manager of our Chinese subsidiary, in an interview with the “Chinese Economic Information” magazine. His vision to bring BUSS forward in the Asian and Pacific markets is inspiring to witness. And we are extraordinarily happy to hear that one key element on this path is our Swiss Quality!
Read the full interview here: https://bit.ly/2FI8UOW 
#swissquality #chinesemarket #asianmarket #compounding #kneader #compounder #shanghai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https://scontent.xx.fbcdn.net/v/t1.0-9/s720x720/56381610_2263167163706668_940898030268186624_o.jpg?_nc_cat=108&amp;_nc_ht=scontent.xx&amp;oh=5051462f20522ee81cacbb920284bcb4&amp;oe=5D422D96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5750975"/>
                  </a:ext>
                </a:extLst>
              </a:tr>
            </a:tbl>
          </a:graphicData>
        </a:graphic>
      </p:graphicFrame>
      <p:sp>
        <p:nvSpPr>
          <p:cNvPr id="4" name="Text Placeholder 3">
            <a:extLst>
              <a:ext uri="{FF2B5EF4-FFF2-40B4-BE49-F238E27FC236}">
                <a16:creationId xmlns:a16="http://schemas.microsoft.com/office/drawing/2014/main" id="{8BE368BE-B226-415C-9D8B-A3FF05143E58}"/>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637805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76730-B45E-49A4-8663-C21C45568B52}"/>
              </a:ext>
            </a:extLst>
          </p:cNvPr>
          <p:cNvSpPr>
            <a:spLocks noGrp="1"/>
          </p:cNvSpPr>
          <p:nvPr>
            <p:ph type="title"/>
          </p:nvPr>
        </p:nvSpPr>
        <p:spPr/>
        <p:txBody>
          <a:bodyPr/>
          <a:lstStyle/>
          <a:p>
            <a:r>
              <a:rPr lang="en-US"/>
              <a:t>Facebook Own Posts Table | BUSS - 3 of 14</a:t>
            </a:r>
          </a:p>
        </p:txBody>
      </p:sp>
      <p:graphicFrame>
        <p:nvGraphicFramePr>
          <p:cNvPr id="5" name="Table Placeholder 4">
            <a:extLst>
              <a:ext uri="{FF2B5EF4-FFF2-40B4-BE49-F238E27FC236}">
                <a16:creationId xmlns:a16="http://schemas.microsoft.com/office/drawing/2014/main" id="{396D0574-CA75-46DA-9352-47ABFE51C41A}"/>
              </a:ext>
            </a:extLst>
          </p:cNvPr>
          <p:cNvGraphicFramePr>
            <a:graphicFrameLocks noGrp="1"/>
          </p:cNvGraphicFramePr>
          <p:nvPr>
            <p:ph type="tbl" sz="quarter" idx="13"/>
            <p:extLst>
              <p:ext uri="{D42A27DB-BD31-4B8C-83A1-F6EECF244321}">
                <p14:modId xmlns:p14="http://schemas.microsoft.com/office/powerpoint/2010/main" val="853351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379272463"/>
                    </a:ext>
                  </a:extLst>
                </a:gridCol>
                <a:gridCol w="822959">
                  <a:extLst>
                    <a:ext uri="{9D8B030D-6E8A-4147-A177-3AD203B41FA5}">
                      <a16:colId xmlns:a16="http://schemas.microsoft.com/office/drawing/2014/main" val="2944293169"/>
                    </a:ext>
                  </a:extLst>
                </a:gridCol>
                <a:gridCol w="208280">
                  <a:extLst>
                    <a:ext uri="{9D8B030D-6E8A-4147-A177-3AD203B41FA5}">
                      <a16:colId xmlns:a16="http://schemas.microsoft.com/office/drawing/2014/main" val="646495224"/>
                    </a:ext>
                  </a:extLst>
                </a:gridCol>
                <a:gridCol w="246888">
                  <a:extLst>
                    <a:ext uri="{9D8B030D-6E8A-4147-A177-3AD203B41FA5}">
                      <a16:colId xmlns:a16="http://schemas.microsoft.com/office/drawing/2014/main" val="1700637053"/>
                    </a:ext>
                  </a:extLst>
                </a:gridCol>
                <a:gridCol w="246888">
                  <a:extLst>
                    <a:ext uri="{9D8B030D-6E8A-4147-A177-3AD203B41FA5}">
                      <a16:colId xmlns:a16="http://schemas.microsoft.com/office/drawing/2014/main" val="1173506961"/>
                    </a:ext>
                  </a:extLst>
                </a:gridCol>
                <a:gridCol w="246888">
                  <a:extLst>
                    <a:ext uri="{9D8B030D-6E8A-4147-A177-3AD203B41FA5}">
                      <a16:colId xmlns:a16="http://schemas.microsoft.com/office/drawing/2014/main" val="2964507729"/>
                    </a:ext>
                  </a:extLst>
                </a:gridCol>
                <a:gridCol w="208280">
                  <a:extLst>
                    <a:ext uri="{9D8B030D-6E8A-4147-A177-3AD203B41FA5}">
                      <a16:colId xmlns:a16="http://schemas.microsoft.com/office/drawing/2014/main" val="56386467"/>
                    </a:ext>
                  </a:extLst>
                </a:gridCol>
                <a:gridCol w="208280">
                  <a:extLst>
                    <a:ext uri="{9D8B030D-6E8A-4147-A177-3AD203B41FA5}">
                      <a16:colId xmlns:a16="http://schemas.microsoft.com/office/drawing/2014/main" val="1102928889"/>
                    </a:ext>
                  </a:extLst>
                </a:gridCol>
                <a:gridCol w="208280">
                  <a:extLst>
                    <a:ext uri="{9D8B030D-6E8A-4147-A177-3AD203B41FA5}">
                      <a16:colId xmlns:a16="http://schemas.microsoft.com/office/drawing/2014/main" val="2881894784"/>
                    </a:ext>
                  </a:extLst>
                </a:gridCol>
                <a:gridCol w="208280">
                  <a:extLst>
                    <a:ext uri="{9D8B030D-6E8A-4147-A177-3AD203B41FA5}">
                      <a16:colId xmlns:a16="http://schemas.microsoft.com/office/drawing/2014/main" val="2962589494"/>
                    </a:ext>
                  </a:extLst>
                </a:gridCol>
                <a:gridCol w="208280">
                  <a:extLst>
                    <a:ext uri="{9D8B030D-6E8A-4147-A177-3AD203B41FA5}">
                      <a16:colId xmlns:a16="http://schemas.microsoft.com/office/drawing/2014/main" val="350876315"/>
                    </a:ext>
                  </a:extLst>
                </a:gridCol>
                <a:gridCol w="208280">
                  <a:extLst>
                    <a:ext uri="{9D8B030D-6E8A-4147-A177-3AD203B41FA5}">
                      <a16:colId xmlns:a16="http://schemas.microsoft.com/office/drawing/2014/main" val="135833648"/>
                    </a:ext>
                  </a:extLst>
                </a:gridCol>
                <a:gridCol w="208280">
                  <a:extLst>
                    <a:ext uri="{9D8B030D-6E8A-4147-A177-3AD203B41FA5}">
                      <a16:colId xmlns:a16="http://schemas.microsoft.com/office/drawing/2014/main" val="431562582"/>
                    </a:ext>
                  </a:extLst>
                </a:gridCol>
                <a:gridCol w="246888">
                  <a:extLst>
                    <a:ext uri="{9D8B030D-6E8A-4147-A177-3AD203B41FA5}">
                      <a16:colId xmlns:a16="http://schemas.microsoft.com/office/drawing/2014/main" val="2114718697"/>
                    </a:ext>
                  </a:extLst>
                </a:gridCol>
                <a:gridCol w="246888">
                  <a:extLst>
                    <a:ext uri="{9D8B030D-6E8A-4147-A177-3AD203B41FA5}">
                      <a16:colId xmlns:a16="http://schemas.microsoft.com/office/drawing/2014/main" val="1624595152"/>
                    </a:ext>
                  </a:extLst>
                </a:gridCol>
                <a:gridCol w="246888">
                  <a:extLst>
                    <a:ext uri="{9D8B030D-6E8A-4147-A177-3AD203B41FA5}">
                      <a16:colId xmlns:a16="http://schemas.microsoft.com/office/drawing/2014/main" val="2003537955"/>
                    </a:ext>
                  </a:extLst>
                </a:gridCol>
                <a:gridCol w="208280">
                  <a:extLst>
                    <a:ext uri="{9D8B030D-6E8A-4147-A177-3AD203B41FA5}">
                      <a16:colId xmlns:a16="http://schemas.microsoft.com/office/drawing/2014/main" val="540909173"/>
                    </a:ext>
                  </a:extLst>
                </a:gridCol>
                <a:gridCol w="246888">
                  <a:extLst>
                    <a:ext uri="{9D8B030D-6E8A-4147-A177-3AD203B41FA5}">
                      <a16:colId xmlns:a16="http://schemas.microsoft.com/office/drawing/2014/main" val="660951624"/>
                    </a:ext>
                  </a:extLst>
                </a:gridCol>
                <a:gridCol w="246888">
                  <a:extLst>
                    <a:ext uri="{9D8B030D-6E8A-4147-A177-3AD203B41FA5}">
                      <a16:colId xmlns:a16="http://schemas.microsoft.com/office/drawing/2014/main" val="2919321976"/>
                    </a:ext>
                  </a:extLst>
                </a:gridCol>
                <a:gridCol w="246888">
                  <a:extLst>
                    <a:ext uri="{9D8B030D-6E8A-4147-A177-3AD203B41FA5}">
                      <a16:colId xmlns:a16="http://schemas.microsoft.com/office/drawing/2014/main" val="15597921"/>
                    </a:ext>
                  </a:extLst>
                </a:gridCol>
                <a:gridCol w="208280">
                  <a:extLst>
                    <a:ext uri="{9D8B030D-6E8A-4147-A177-3AD203B41FA5}">
                      <a16:colId xmlns:a16="http://schemas.microsoft.com/office/drawing/2014/main" val="3213100894"/>
                    </a:ext>
                  </a:extLst>
                </a:gridCol>
                <a:gridCol w="208280">
                  <a:extLst>
                    <a:ext uri="{9D8B030D-6E8A-4147-A177-3AD203B41FA5}">
                      <a16:colId xmlns:a16="http://schemas.microsoft.com/office/drawing/2014/main" val="4064427956"/>
                    </a:ext>
                  </a:extLst>
                </a:gridCol>
                <a:gridCol w="246888">
                  <a:extLst>
                    <a:ext uri="{9D8B030D-6E8A-4147-A177-3AD203B41FA5}">
                      <a16:colId xmlns:a16="http://schemas.microsoft.com/office/drawing/2014/main" val="698858146"/>
                    </a:ext>
                  </a:extLst>
                </a:gridCol>
                <a:gridCol w="208280">
                  <a:extLst>
                    <a:ext uri="{9D8B030D-6E8A-4147-A177-3AD203B41FA5}">
                      <a16:colId xmlns:a16="http://schemas.microsoft.com/office/drawing/2014/main" val="1470968715"/>
                    </a:ext>
                  </a:extLst>
                </a:gridCol>
                <a:gridCol w="208280">
                  <a:extLst>
                    <a:ext uri="{9D8B030D-6E8A-4147-A177-3AD203B41FA5}">
                      <a16:colId xmlns:a16="http://schemas.microsoft.com/office/drawing/2014/main" val="3853205385"/>
                    </a:ext>
                  </a:extLst>
                </a:gridCol>
                <a:gridCol w="208280">
                  <a:extLst>
                    <a:ext uri="{9D8B030D-6E8A-4147-A177-3AD203B41FA5}">
                      <a16:colId xmlns:a16="http://schemas.microsoft.com/office/drawing/2014/main" val="2577179660"/>
                    </a:ext>
                  </a:extLst>
                </a:gridCol>
                <a:gridCol w="246888">
                  <a:extLst>
                    <a:ext uri="{9D8B030D-6E8A-4147-A177-3AD203B41FA5}">
                      <a16:colId xmlns:a16="http://schemas.microsoft.com/office/drawing/2014/main" val="3871535234"/>
                    </a:ext>
                  </a:extLst>
                </a:gridCol>
                <a:gridCol w="208280">
                  <a:extLst>
                    <a:ext uri="{9D8B030D-6E8A-4147-A177-3AD203B41FA5}">
                      <a16:colId xmlns:a16="http://schemas.microsoft.com/office/drawing/2014/main" val="2325813030"/>
                    </a:ext>
                  </a:extLst>
                </a:gridCol>
                <a:gridCol w="208280">
                  <a:extLst>
                    <a:ext uri="{9D8B030D-6E8A-4147-A177-3AD203B41FA5}">
                      <a16:colId xmlns:a16="http://schemas.microsoft.com/office/drawing/2014/main" val="284739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7208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- 2019-03-19 09:49:07 </a:t>
                      </a:r>
                      <a:r>
                        <a:rPr kumimoji="0" lang="en-US" sz="1000" b="0" i="0" u="none" strike="noStrike" kern="1200" cap="none" spc="0" normalizeH="0" baseline="0" noProof="0">
                          <a:ln>
                            <a:noFill/>
                          </a:ln>
                          <a:solidFill>
                            <a:prstClr val="black"/>
                          </a:solidFill>
                          <a:effectLst/>
                          <a:uLnTx/>
                          <a:uFillTx/>
                          <a:latin typeface="+mn-lt"/>
                          <a:ea typeface="+mn-ea"/>
                          <a:cs typeface="+mn-cs"/>
                        </a:rPr>
                        <a:t> 
 Only two more days until Holi, the traditional Indian festival of colours, celebrating the arrival of spring and with it, the Colours! But there is another event that we are looking for this week: the European Coatings Show in Nuremberg! The BUSS team is waiting for you in hall 6 at our stand 232. Don’t worry, we are not planning to throw coloured powder at you. Instead we want to show you what our new compounder COMPEO will be able to do for the powder coatings industry: for example, enable an enormous number of mixing cycles at moderate and uniform shear rates for unsurpassed mixing efficiency, resulting in superior product quality!
Read more about powder coatings compounding at BUSS here: https://busscorp.com/industries/powder-coatings/
#powdercoatings #ecs2019 #compounding #compounder #compeo #buss #tradeshow #coatingsindustry #powdercoatingsindustry #efficiency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https://scontent.xx.fbcdn.net/v/t1.0-9/s720x720/54394350_2249190198437698_5924889792645955584_o.jpg?_nc_cat=102&amp;_nc_ht=scontent.xx&amp;oh=8ce123c8d59ca35149388813b5248615&amp;oe=5D082C11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7343246"/>
                  </a:ext>
                </a:extLst>
              </a:tr>
            </a:tbl>
          </a:graphicData>
        </a:graphic>
      </p:graphicFrame>
      <p:sp>
        <p:nvSpPr>
          <p:cNvPr id="4" name="Text Placeholder 3">
            <a:extLst>
              <a:ext uri="{FF2B5EF4-FFF2-40B4-BE49-F238E27FC236}">
                <a16:creationId xmlns:a16="http://schemas.microsoft.com/office/drawing/2014/main" id="{19F8B6B0-34A4-4F0F-900B-FD1F44A12A48}"/>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138423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9BFE-6034-413B-8932-CFDF688ADFB5}"/>
              </a:ext>
            </a:extLst>
          </p:cNvPr>
          <p:cNvSpPr>
            <a:spLocks noGrp="1"/>
          </p:cNvSpPr>
          <p:nvPr>
            <p:ph type="title"/>
          </p:nvPr>
        </p:nvSpPr>
        <p:spPr/>
        <p:txBody>
          <a:bodyPr/>
          <a:lstStyle/>
          <a:p>
            <a:r>
              <a:rPr lang="en-US"/>
              <a:t>Facebook Own Posts Table | BUSS - 4 of 14</a:t>
            </a:r>
          </a:p>
        </p:txBody>
      </p:sp>
      <p:graphicFrame>
        <p:nvGraphicFramePr>
          <p:cNvPr id="5" name="Table Placeholder 4">
            <a:extLst>
              <a:ext uri="{FF2B5EF4-FFF2-40B4-BE49-F238E27FC236}">
                <a16:creationId xmlns:a16="http://schemas.microsoft.com/office/drawing/2014/main" id="{92A85A02-D3DD-43E4-AD02-E467D242EBA5}"/>
              </a:ext>
            </a:extLst>
          </p:cNvPr>
          <p:cNvGraphicFramePr>
            <a:graphicFrameLocks noGrp="1"/>
          </p:cNvGraphicFramePr>
          <p:nvPr>
            <p:ph type="tbl" sz="quarter" idx="13"/>
            <p:extLst>
              <p:ext uri="{D42A27DB-BD31-4B8C-83A1-F6EECF244321}">
                <p14:modId xmlns:p14="http://schemas.microsoft.com/office/powerpoint/2010/main" val="162429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055243678"/>
                    </a:ext>
                  </a:extLst>
                </a:gridCol>
                <a:gridCol w="822959">
                  <a:extLst>
                    <a:ext uri="{9D8B030D-6E8A-4147-A177-3AD203B41FA5}">
                      <a16:colId xmlns:a16="http://schemas.microsoft.com/office/drawing/2014/main" val="3744410654"/>
                    </a:ext>
                  </a:extLst>
                </a:gridCol>
                <a:gridCol w="208280">
                  <a:extLst>
                    <a:ext uri="{9D8B030D-6E8A-4147-A177-3AD203B41FA5}">
                      <a16:colId xmlns:a16="http://schemas.microsoft.com/office/drawing/2014/main" val="1675003916"/>
                    </a:ext>
                  </a:extLst>
                </a:gridCol>
                <a:gridCol w="246888">
                  <a:extLst>
                    <a:ext uri="{9D8B030D-6E8A-4147-A177-3AD203B41FA5}">
                      <a16:colId xmlns:a16="http://schemas.microsoft.com/office/drawing/2014/main" val="4196748190"/>
                    </a:ext>
                  </a:extLst>
                </a:gridCol>
                <a:gridCol w="246888">
                  <a:extLst>
                    <a:ext uri="{9D8B030D-6E8A-4147-A177-3AD203B41FA5}">
                      <a16:colId xmlns:a16="http://schemas.microsoft.com/office/drawing/2014/main" val="4160993241"/>
                    </a:ext>
                  </a:extLst>
                </a:gridCol>
                <a:gridCol w="246888">
                  <a:extLst>
                    <a:ext uri="{9D8B030D-6E8A-4147-A177-3AD203B41FA5}">
                      <a16:colId xmlns:a16="http://schemas.microsoft.com/office/drawing/2014/main" val="1275054183"/>
                    </a:ext>
                  </a:extLst>
                </a:gridCol>
                <a:gridCol w="208280">
                  <a:extLst>
                    <a:ext uri="{9D8B030D-6E8A-4147-A177-3AD203B41FA5}">
                      <a16:colId xmlns:a16="http://schemas.microsoft.com/office/drawing/2014/main" val="1037705446"/>
                    </a:ext>
                  </a:extLst>
                </a:gridCol>
                <a:gridCol w="208280">
                  <a:extLst>
                    <a:ext uri="{9D8B030D-6E8A-4147-A177-3AD203B41FA5}">
                      <a16:colId xmlns:a16="http://schemas.microsoft.com/office/drawing/2014/main" val="3564024945"/>
                    </a:ext>
                  </a:extLst>
                </a:gridCol>
                <a:gridCol w="208280">
                  <a:extLst>
                    <a:ext uri="{9D8B030D-6E8A-4147-A177-3AD203B41FA5}">
                      <a16:colId xmlns:a16="http://schemas.microsoft.com/office/drawing/2014/main" val="3624738393"/>
                    </a:ext>
                  </a:extLst>
                </a:gridCol>
                <a:gridCol w="208280">
                  <a:extLst>
                    <a:ext uri="{9D8B030D-6E8A-4147-A177-3AD203B41FA5}">
                      <a16:colId xmlns:a16="http://schemas.microsoft.com/office/drawing/2014/main" val="748215621"/>
                    </a:ext>
                  </a:extLst>
                </a:gridCol>
                <a:gridCol w="208280">
                  <a:extLst>
                    <a:ext uri="{9D8B030D-6E8A-4147-A177-3AD203B41FA5}">
                      <a16:colId xmlns:a16="http://schemas.microsoft.com/office/drawing/2014/main" val="330284213"/>
                    </a:ext>
                  </a:extLst>
                </a:gridCol>
                <a:gridCol w="208280">
                  <a:extLst>
                    <a:ext uri="{9D8B030D-6E8A-4147-A177-3AD203B41FA5}">
                      <a16:colId xmlns:a16="http://schemas.microsoft.com/office/drawing/2014/main" val="3277336426"/>
                    </a:ext>
                  </a:extLst>
                </a:gridCol>
                <a:gridCol w="208280">
                  <a:extLst>
                    <a:ext uri="{9D8B030D-6E8A-4147-A177-3AD203B41FA5}">
                      <a16:colId xmlns:a16="http://schemas.microsoft.com/office/drawing/2014/main" val="3346673034"/>
                    </a:ext>
                  </a:extLst>
                </a:gridCol>
                <a:gridCol w="246888">
                  <a:extLst>
                    <a:ext uri="{9D8B030D-6E8A-4147-A177-3AD203B41FA5}">
                      <a16:colId xmlns:a16="http://schemas.microsoft.com/office/drawing/2014/main" val="925362300"/>
                    </a:ext>
                  </a:extLst>
                </a:gridCol>
                <a:gridCol w="246888">
                  <a:extLst>
                    <a:ext uri="{9D8B030D-6E8A-4147-A177-3AD203B41FA5}">
                      <a16:colId xmlns:a16="http://schemas.microsoft.com/office/drawing/2014/main" val="3426779836"/>
                    </a:ext>
                  </a:extLst>
                </a:gridCol>
                <a:gridCol w="246888">
                  <a:extLst>
                    <a:ext uri="{9D8B030D-6E8A-4147-A177-3AD203B41FA5}">
                      <a16:colId xmlns:a16="http://schemas.microsoft.com/office/drawing/2014/main" val="4118614478"/>
                    </a:ext>
                  </a:extLst>
                </a:gridCol>
                <a:gridCol w="208280">
                  <a:extLst>
                    <a:ext uri="{9D8B030D-6E8A-4147-A177-3AD203B41FA5}">
                      <a16:colId xmlns:a16="http://schemas.microsoft.com/office/drawing/2014/main" val="1966623989"/>
                    </a:ext>
                  </a:extLst>
                </a:gridCol>
                <a:gridCol w="246888">
                  <a:extLst>
                    <a:ext uri="{9D8B030D-6E8A-4147-A177-3AD203B41FA5}">
                      <a16:colId xmlns:a16="http://schemas.microsoft.com/office/drawing/2014/main" val="3285483047"/>
                    </a:ext>
                  </a:extLst>
                </a:gridCol>
                <a:gridCol w="246888">
                  <a:extLst>
                    <a:ext uri="{9D8B030D-6E8A-4147-A177-3AD203B41FA5}">
                      <a16:colId xmlns:a16="http://schemas.microsoft.com/office/drawing/2014/main" val="1029312053"/>
                    </a:ext>
                  </a:extLst>
                </a:gridCol>
                <a:gridCol w="246888">
                  <a:extLst>
                    <a:ext uri="{9D8B030D-6E8A-4147-A177-3AD203B41FA5}">
                      <a16:colId xmlns:a16="http://schemas.microsoft.com/office/drawing/2014/main" val="2968355783"/>
                    </a:ext>
                  </a:extLst>
                </a:gridCol>
                <a:gridCol w="208280">
                  <a:extLst>
                    <a:ext uri="{9D8B030D-6E8A-4147-A177-3AD203B41FA5}">
                      <a16:colId xmlns:a16="http://schemas.microsoft.com/office/drawing/2014/main" val="3869518528"/>
                    </a:ext>
                  </a:extLst>
                </a:gridCol>
                <a:gridCol w="208280">
                  <a:extLst>
                    <a:ext uri="{9D8B030D-6E8A-4147-A177-3AD203B41FA5}">
                      <a16:colId xmlns:a16="http://schemas.microsoft.com/office/drawing/2014/main" val="127081072"/>
                    </a:ext>
                  </a:extLst>
                </a:gridCol>
                <a:gridCol w="246888">
                  <a:extLst>
                    <a:ext uri="{9D8B030D-6E8A-4147-A177-3AD203B41FA5}">
                      <a16:colId xmlns:a16="http://schemas.microsoft.com/office/drawing/2014/main" val="618951578"/>
                    </a:ext>
                  </a:extLst>
                </a:gridCol>
                <a:gridCol w="208280">
                  <a:extLst>
                    <a:ext uri="{9D8B030D-6E8A-4147-A177-3AD203B41FA5}">
                      <a16:colId xmlns:a16="http://schemas.microsoft.com/office/drawing/2014/main" val="3497122558"/>
                    </a:ext>
                  </a:extLst>
                </a:gridCol>
                <a:gridCol w="208280">
                  <a:extLst>
                    <a:ext uri="{9D8B030D-6E8A-4147-A177-3AD203B41FA5}">
                      <a16:colId xmlns:a16="http://schemas.microsoft.com/office/drawing/2014/main" val="4047846731"/>
                    </a:ext>
                  </a:extLst>
                </a:gridCol>
                <a:gridCol w="208280">
                  <a:extLst>
                    <a:ext uri="{9D8B030D-6E8A-4147-A177-3AD203B41FA5}">
                      <a16:colId xmlns:a16="http://schemas.microsoft.com/office/drawing/2014/main" val="2045451028"/>
                    </a:ext>
                  </a:extLst>
                </a:gridCol>
                <a:gridCol w="246888">
                  <a:extLst>
                    <a:ext uri="{9D8B030D-6E8A-4147-A177-3AD203B41FA5}">
                      <a16:colId xmlns:a16="http://schemas.microsoft.com/office/drawing/2014/main" val="1306465234"/>
                    </a:ext>
                  </a:extLst>
                </a:gridCol>
                <a:gridCol w="208280">
                  <a:extLst>
                    <a:ext uri="{9D8B030D-6E8A-4147-A177-3AD203B41FA5}">
                      <a16:colId xmlns:a16="http://schemas.microsoft.com/office/drawing/2014/main" val="1458104107"/>
                    </a:ext>
                  </a:extLst>
                </a:gridCol>
                <a:gridCol w="208280">
                  <a:extLst>
                    <a:ext uri="{9D8B030D-6E8A-4147-A177-3AD203B41FA5}">
                      <a16:colId xmlns:a16="http://schemas.microsoft.com/office/drawing/2014/main" val="2149332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5379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- 2019-03-14 13:27:35 </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annouce that BUSS received the Ringier Technology Innovation Award for industrial manufacturing in plastics for our new compounder generation COMPEO. Fulfilling a long list of criteria, we are very happy to receive this award for the second time! Our general manager in Shanghai, Mr Gao Rongbao, who accepted the award last night, summed it up quite aptly: “By participating in the Ringier Technology Innovation Awards, we can learn and test whether our technological innovations are recognized by experts and the industry as motivation to move forward. In 2012, we participated in the Ringier Technology Innovation Awards with an innovative 4-flighted Kneader design and won the prize. Seven years later, we were re-elected and won with the new compounder generation COMPEO. The Ringier Technology Innovation Awards contributed to our ongoing technological innovation.” 
For more information on this, read here: https://bit.ly/2O7WxOI
#plasticsindustry #ringier #technology #innovation #innovationaward # award #ringieraward #compeo #compounder #compounding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https://scontent.xx.fbcdn.net/v/t1.0-9/s720x720/54729861_2241377645885620_3827177716025655296_o.jpg?_nc_cat=102&amp;_nc_ht=scontent.xx&amp;oh=31d07328062c4f29a8d235c4aa5d8115&amp;oe=5D07F09E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4304059"/>
                  </a:ext>
                </a:extLst>
              </a:tr>
            </a:tbl>
          </a:graphicData>
        </a:graphic>
      </p:graphicFrame>
      <p:sp>
        <p:nvSpPr>
          <p:cNvPr id="4" name="Text Placeholder 3">
            <a:extLst>
              <a:ext uri="{FF2B5EF4-FFF2-40B4-BE49-F238E27FC236}">
                <a16:creationId xmlns:a16="http://schemas.microsoft.com/office/drawing/2014/main" id="{EF2B35BC-AD81-4A5F-8641-8308F054414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148018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2B6AF-ABE3-4F92-97F6-D6F8498C6BD5}"/>
              </a:ext>
            </a:extLst>
          </p:cNvPr>
          <p:cNvSpPr>
            <a:spLocks noGrp="1"/>
          </p:cNvSpPr>
          <p:nvPr>
            <p:ph type="title"/>
          </p:nvPr>
        </p:nvSpPr>
        <p:spPr/>
        <p:txBody>
          <a:bodyPr/>
          <a:lstStyle/>
          <a:p>
            <a:r>
              <a:rPr lang="en-US"/>
              <a:t>Facebook Own Posts Table | BUSS - 5 of 14</a:t>
            </a:r>
          </a:p>
        </p:txBody>
      </p:sp>
      <p:graphicFrame>
        <p:nvGraphicFramePr>
          <p:cNvPr id="5" name="Table Placeholder 4">
            <a:extLst>
              <a:ext uri="{FF2B5EF4-FFF2-40B4-BE49-F238E27FC236}">
                <a16:creationId xmlns:a16="http://schemas.microsoft.com/office/drawing/2014/main" id="{D8CE9AF3-8DED-486B-9DE7-EA92B4F80A2D}"/>
              </a:ext>
            </a:extLst>
          </p:cNvPr>
          <p:cNvGraphicFramePr>
            <a:graphicFrameLocks noGrp="1"/>
          </p:cNvGraphicFramePr>
          <p:nvPr>
            <p:ph type="tbl" sz="quarter" idx="13"/>
            <p:extLst>
              <p:ext uri="{D42A27DB-BD31-4B8C-83A1-F6EECF244321}">
                <p14:modId xmlns:p14="http://schemas.microsoft.com/office/powerpoint/2010/main" val="2747906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040715016"/>
                    </a:ext>
                  </a:extLst>
                </a:gridCol>
                <a:gridCol w="822959">
                  <a:extLst>
                    <a:ext uri="{9D8B030D-6E8A-4147-A177-3AD203B41FA5}">
                      <a16:colId xmlns:a16="http://schemas.microsoft.com/office/drawing/2014/main" val="3335788642"/>
                    </a:ext>
                  </a:extLst>
                </a:gridCol>
                <a:gridCol w="208280">
                  <a:extLst>
                    <a:ext uri="{9D8B030D-6E8A-4147-A177-3AD203B41FA5}">
                      <a16:colId xmlns:a16="http://schemas.microsoft.com/office/drawing/2014/main" val="3662568966"/>
                    </a:ext>
                  </a:extLst>
                </a:gridCol>
                <a:gridCol w="246888">
                  <a:extLst>
                    <a:ext uri="{9D8B030D-6E8A-4147-A177-3AD203B41FA5}">
                      <a16:colId xmlns:a16="http://schemas.microsoft.com/office/drawing/2014/main" val="1236585098"/>
                    </a:ext>
                  </a:extLst>
                </a:gridCol>
                <a:gridCol w="246888">
                  <a:extLst>
                    <a:ext uri="{9D8B030D-6E8A-4147-A177-3AD203B41FA5}">
                      <a16:colId xmlns:a16="http://schemas.microsoft.com/office/drawing/2014/main" val="806877807"/>
                    </a:ext>
                  </a:extLst>
                </a:gridCol>
                <a:gridCol w="246888">
                  <a:extLst>
                    <a:ext uri="{9D8B030D-6E8A-4147-A177-3AD203B41FA5}">
                      <a16:colId xmlns:a16="http://schemas.microsoft.com/office/drawing/2014/main" val="73953017"/>
                    </a:ext>
                  </a:extLst>
                </a:gridCol>
                <a:gridCol w="208280">
                  <a:extLst>
                    <a:ext uri="{9D8B030D-6E8A-4147-A177-3AD203B41FA5}">
                      <a16:colId xmlns:a16="http://schemas.microsoft.com/office/drawing/2014/main" val="1608087687"/>
                    </a:ext>
                  </a:extLst>
                </a:gridCol>
                <a:gridCol w="208280">
                  <a:extLst>
                    <a:ext uri="{9D8B030D-6E8A-4147-A177-3AD203B41FA5}">
                      <a16:colId xmlns:a16="http://schemas.microsoft.com/office/drawing/2014/main" val="3105463901"/>
                    </a:ext>
                  </a:extLst>
                </a:gridCol>
                <a:gridCol w="208280">
                  <a:extLst>
                    <a:ext uri="{9D8B030D-6E8A-4147-A177-3AD203B41FA5}">
                      <a16:colId xmlns:a16="http://schemas.microsoft.com/office/drawing/2014/main" val="2355344467"/>
                    </a:ext>
                  </a:extLst>
                </a:gridCol>
                <a:gridCol w="208280">
                  <a:extLst>
                    <a:ext uri="{9D8B030D-6E8A-4147-A177-3AD203B41FA5}">
                      <a16:colId xmlns:a16="http://schemas.microsoft.com/office/drawing/2014/main" val="1108646650"/>
                    </a:ext>
                  </a:extLst>
                </a:gridCol>
                <a:gridCol w="208280">
                  <a:extLst>
                    <a:ext uri="{9D8B030D-6E8A-4147-A177-3AD203B41FA5}">
                      <a16:colId xmlns:a16="http://schemas.microsoft.com/office/drawing/2014/main" val="1345999814"/>
                    </a:ext>
                  </a:extLst>
                </a:gridCol>
                <a:gridCol w="208280">
                  <a:extLst>
                    <a:ext uri="{9D8B030D-6E8A-4147-A177-3AD203B41FA5}">
                      <a16:colId xmlns:a16="http://schemas.microsoft.com/office/drawing/2014/main" val="1732495410"/>
                    </a:ext>
                  </a:extLst>
                </a:gridCol>
                <a:gridCol w="208280">
                  <a:extLst>
                    <a:ext uri="{9D8B030D-6E8A-4147-A177-3AD203B41FA5}">
                      <a16:colId xmlns:a16="http://schemas.microsoft.com/office/drawing/2014/main" val="1598076138"/>
                    </a:ext>
                  </a:extLst>
                </a:gridCol>
                <a:gridCol w="246888">
                  <a:extLst>
                    <a:ext uri="{9D8B030D-6E8A-4147-A177-3AD203B41FA5}">
                      <a16:colId xmlns:a16="http://schemas.microsoft.com/office/drawing/2014/main" val="323047212"/>
                    </a:ext>
                  </a:extLst>
                </a:gridCol>
                <a:gridCol w="246888">
                  <a:extLst>
                    <a:ext uri="{9D8B030D-6E8A-4147-A177-3AD203B41FA5}">
                      <a16:colId xmlns:a16="http://schemas.microsoft.com/office/drawing/2014/main" val="3014834232"/>
                    </a:ext>
                  </a:extLst>
                </a:gridCol>
                <a:gridCol w="246888">
                  <a:extLst>
                    <a:ext uri="{9D8B030D-6E8A-4147-A177-3AD203B41FA5}">
                      <a16:colId xmlns:a16="http://schemas.microsoft.com/office/drawing/2014/main" val="3586518101"/>
                    </a:ext>
                  </a:extLst>
                </a:gridCol>
                <a:gridCol w="208280">
                  <a:extLst>
                    <a:ext uri="{9D8B030D-6E8A-4147-A177-3AD203B41FA5}">
                      <a16:colId xmlns:a16="http://schemas.microsoft.com/office/drawing/2014/main" val="649190642"/>
                    </a:ext>
                  </a:extLst>
                </a:gridCol>
                <a:gridCol w="246888">
                  <a:extLst>
                    <a:ext uri="{9D8B030D-6E8A-4147-A177-3AD203B41FA5}">
                      <a16:colId xmlns:a16="http://schemas.microsoft.com/office/drawing/2014/main" val="2295543680"/>
                    </a:ext>
                  </a:extLst>
                </a:gridCol>
                <a:gridCol w="246888">
                  <a:extLst>
                    <a:ext uri="{9D8B030D-6E8A-4147-A177-3AD203B41FA5}">
                      <a16:colId xmlns:a16="http://schemas.microsoft.com/office/drawing/2014/main" val="1737169660"/>
                    </a:ext>
                  </a:extLst>
                </a:gridCol>
                <a:gridCol w="246888">
                  <a:extLst>
                    <a:ext uri="{9D8B030D-6E8A-4147-A177-3AD203B41FA5}">
                      <a16:colId xmlns:a16="http://schemas.microsoft.com/office/drawing/2014/main" val="2259886785"/>
                    </a:ext>
                  </a:extLst>
                </a:gridCol>
                <a:gridCol w="208280">
                  <a:extLst>
                    <a:ext uri="{9D8B030D-6E8A-4147-A177-3AD203B41FA5}">
                      <a16:colId xmlns:a16="http://schemas.microsoft.com/office/drawing/2014/main" val="2407512001"/>
                    </a:ext>
                  </a:extLst>
                </a:gridCol>
                <a:gridCol w="208280">
                  <a:extLst>
                    <a:ext uri="{9D8B030D-6E8A-4147-A177-3AD203B41FA5}">
                      <a16:colId xmlns:a16="http://schemas.microsoft.com/office/drawing/2014/main" val="1566596712"/>
                    </a:ext>
                  </a:extLst>
                </a:gridCol>
                <a:gridCol w="246888">
                  <a:extLst>
                    <a:ext uri="{9D8B030D-6E8A-4147-A177-3AD203B41FA5}">
                      <a16:colId xmlns:a16="http://schemas.microsoft.com/office/drawing/2014/main" val="4147809120"/>
                    </a:ext>
                  </a:extLst>
                </a:gridCol>
                <a:gridCol w="208280">
                  <a:extLst>
                    <a:ext uri="{9D8B030D-6E8A-4147-A177-3AD203B41FA5}">
                      <a16:colId xmlns:a16="http://schemas.microsoft.com/office/drawing/2014/main" val="1113887424"/>
                    </a:ext>
                  </a:extLst>
                </a:gridCol>
                <a:gridCol w="208280">
                  <a:extLst>
                    <a:ext uri="{9D8B030D-6E8A-4147-A177-3AD203B41FA5}">
                      <a16:colId xmlns:a16="http://schemas.microsoft.com/office/drawing/2014/main" val="3636781223"/>
                    </a:ext>
                  </a:extLst>
                </a:gridCol>
                <a:gridCol w="208280">
                  <a:extLst>
                    <a:ext uri="{9D8B030D-6E8A-4147-A177-3AD203B41FA5}">
                      <a16:colId xmlns:a16="http://schemas.microsoft.com/office/drawing/2014/main" val="1523572177"/>
                    </a:ext>
                  </a:extLst>
                </a:gridCol>
                <a:gridCol w="246888">
                  <a:extLst>
                    <a:ext uri="{9D8B030D-6E8A-4147-A177-3AD203B41FA5}">
                      <a16:colId xmlns:a16="http://schemas.microsoft.com/office/drawing/2014/main" val="1636684786"/>
                    </a:ext>
                  </a:extLst>
                </a:gridCol>
                <a:gridCol w="208280">
                  <a:extLst>
                    <a:ext uri="{9D8B030D-6E8A-4147-A177-3AD203B41FA5}">
                      <a16:colId xmlns:a16="http://schemas.microsoft.com/office/drawing/2014/main" val="2493610057"/>
                    </a:ext>
                  </a:extLst>
                </a:gridCol>
                <a:gridCol w="208280">
                  <a:extLst>
                    <a:ext uri="{9D8B030D-6E8A-4147-A177-3AD203B41FA5}">
                      <a16:colId xmlns:a16="http://schemas.microsoft.com/office/drawing/2014/main" val="254182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9172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- 2019-03-08 08:59:50 </a:t>
                      </a:r>
                      <a:r>
                        <a:rPr kumimoji="0" lang="en-US" sz="1000" b="0" i="0" u="none" strike="noStrike" kern="1200" cap="none" spc="0" normalizeH="0" baseline="0" noProof="0">
                          <a:ln>
                            <a:noFill/>
                          </a:ln>
                          <a:solidFill>
                            <a:prstClr val="black"/>
                          </a:solidFill>
                          <a:effectLst/>
                          <a:uLnTx/>
                          <a:uFillTx/>
                          <a:latin typeface="+mn-lt"/>
                          <a:ea typeface="+mn-ea"/>
                          <a:cs typeface="+mn-cs"/>
                        </a:rPr>
                        <a:t> 
 The success of BUSS can be attributed to our core competence: high quality in process engineering. The unique operating principle is the reason for the excellent mixing capabilities of our Co-Kneaders. Our head of process, Dr. François Loviat, explains the features, highlights and advantages of BUSS Kneaders. Find out, what makes our COMPEO compounding technology so different, versatile and efficient!
More about the BUSS Kneader technology here: https://busscorp.com/process-technology/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https://scontent.xx.fbcdn.net/v/t15.5256-10/s720x720/53379822_2257545821157773_8564356176261677056_n.jpg?_nc_cat=100&amp;_nc_ht=scontent.xx&amp;oh=1c6b5765d2bd8e3d6eb1b7095304fa9a&amp;oe=5D08B3B1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10293919"/>
                  </a:ext>
                </a:extLst>
              </a:tr>
            </a:tbl>
          </a:graphicData>
        </a:graphic>
      </p:graphicFrame>
      <p:sp>
        <p:nvSpPr>
          <p:cNvPr id="4" name="Text Placeholder 3">
            <a:extLst>
              <a:ext uri="{FF2B5EF4-FFF2-40B4-BE49-F238E27FC236}">
                <a16:creationId xmlns:a16="http://schemas.microsoft.com/office/drawing/2014/main" id="{7365B786-37CA-4D91-A176-7474FD1B62D0}"/>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927290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BCD5F-7309-4F81-A3DF-16A9A2600460}"/>
              </a:ext>
            </a:extLst>
          </p:cNvPr>
          <p:cNvSpPr>
            <a:spLocks noGrp="1"/>
          </p:cNvSpPr>
          <p:nvPr>
            <p:ph type="title"/>
          </p:nvPr>
        </p:nvSpPr>
        <p:spPr/>
        <p:txBody>
          <a:bodyPr/>
          <a:lstStyle/>
          <a:p>
            <a:r>
              <a:rPr lang="en-US"/>
              <a:t>Facebook Own Posts Table | BUSS - 6 of 14</a:t>
            </a:r>
          </a:p>
        </p:txBody>
      </p:sp>
      <p:graphicFrame>
        <p:nvGraphicFramePr>
          <p:cNvPr id="5" name="Table Placeholder 4">
            <a:extLst>
              <a:ext uri="{FF2B5EF4-FFF2-40B4-BE49-F238E27FC236}">
                <a16:creationId xmlns:a16="http://schemas.microsoft.com/office/drawing/2014/main" id="{CAF1D2A6-2F49-4D63-9452-4FEDBEC74C23}"/>
              </a:ext>
            </a:extLst>
          </p:cNvPr>
          <p:cNvGraphicFramePr>
            <a:graphicFrameLocks noGrp="1"/>
          </p:cNvGraphicFramePr>
          <p:nvPr>
            <p:ph type="tbl" sz="quarter" idx="13"/>
            <p:extLst>
              <p:ext uri="{D42A27DB-BD31-4B8C-83A1-F6EECF244321}">
                <p14:modId xmlns:p14="http://schemas.microsoft.com/office/powerpoint/2010/main" val="2645678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93619455"/>
                    </a:ext>
                  </a:extLst>
                </a:gridCol>
                <a:gridCol w="822959">
                  <a:extLst>
                    <a:ext uri="{9D8B030D-6E8A-4147-A177-3AD203B41FA5}">
                      <a16:colId xmlns:a16="http://schemas.microsoft.com/office/drawing/2014/main" val="46494804"/>
                    </a:ext>
                  </a:extLst>
                </a:gridCol>
                <a:gridCol w="208280">
                  <a:extLst>
                    <a:ext uri="{9D8B030D-6E8A-4147-A177-3AD203B41FA5}">
                      <a16:colId xmlns:a16="http://schemas.microsoft.com/office/drawing/2014/main" val="3961674285"/>
                    </a:ext>
                  </a:extLst>
                </a:gridCol>
                <a:gridCol w="246888">
                  <a:extLst>
                    <a:ext uri="{9D8B030D-6E8A-4147-A177-3AD203B41FA5}">
                      <a16:colId xmlns:a16="http://schemas.microsoft.com/office/drawing/2014/main" val="1978810437"/>
                    </a:ext>
                  </a:extLst>
                </a:gridCol>
                <a:gridCol w="246888">
                  <a:extLst>
                    <a:ext uri="{9D8B030D-6E8A-4147-A177-3AD203B41FA5}">
                      <a16:colId xmlns:a16="http://schemas.microsoft.com/office/drawing/2014/main" val="3363797151"/>
                    </a:ext>
                  </a:extLst>
                </a:gridCol>
                <a:gridCol w="246888">
                  <a:extLst>
                    <a:ext uri="{9D8B030D-6E8A-4147-A177-3AD203B41FA5}">
                      <a16:colId xmlns:a16="http://schemas.microsoft.com/office/drawing/2014/main" val="1265709645"/>
                    </a:ext>
                  </a:extLst>
                </a:gridCol>
                <a:gridCol w="208280">
                  <a:extLst>
                    <a:ext uri="{9D8B030D-6E8A-4147-A177-3AD203B41FA5}">
                      <a16:colId xmlns:a16="http://schemas.microsoft.com/office/drawing/2014/main" val="80258465"/>
                    </a:ext>
                  </a:extLst>
                </a:gridCol>
                <a:gridCol w="208280">
                  <a:extLst>
                    <a:ext uri="{9D8B030D-6E8A-4147-A177-3AD203B41FA5}">
                      <a16:colId xmlns:a16="http://schemas.microsoft.com/office/drawing/2014/main" val="750234054"/>
                    </a:ext>
                  </a:extLst>
                </a:gridCol>
                <a:gridCol w="208280">
                  <a:extLst>
                    <a:ext uri="{9D8B030D-6E8A-4147-A177-3AD203B41FA5}">
                      <a16:colId xmlns:a16="http://schemas.microsoft.com/office/drawing/2014/main" val="1088876466"/>
                    </a:ext>
                  </a:extLst>
                </a:gridCol>
                <a:gridCol w="208280">
                  <a:extLst>
                    <a:ext uri="{9D8B030D-6E8A-4147-A177-3AD203B41FA5}">
                      <a16:colId xmlns:a16="http://schemas.microsoft.com/office/drawing/2014/main" val="708247536"/>
                    </a:ext>
                  </a:extLst>
                </a:gridCol>
                <a:gridCol w="208280">
                  <a:extLst>
                    <a:ext uri="{9D8B030D-6E8A-4147-A177-3AD203B41FA5}">
                      <a16:colId xmlns:a16="http://schemas.microsoft.com/office/drawing/2014/main" val="342741489"/>
                    </a:ext>
                  </a:extLst>
                </a:gridCol>
                <a:gridCol w="208280">
                  <a:extLst>
                    <a:ext uri="{9D8B030D-6E8A-4147-A177-3AD203B41FA5}">
                      <a16:colId xmlns:a16="http://schemas.microsoft.com/office/drawing/2014/main" val="1997536489"/>
                    </a:ext>
                  </a:extLst>
                </a:gridCol>
                <a:gridCol w="208280">
                  <a:extLst>
                    <a:ext uri="{9D8B030D-6E8A-4147-A177-3AD203B41FA5}">
                      <a16:colId xmlns:a16="http://schemas.microsoft.com/office/drawing/2014/main" val="3200405168"/>
                    </a:ext>
                  </a:extLst>
                </a:gridCol>
                <a:gridCol w="246888">
                  <a:extLst>
                    <a:ext uri="{9D8B030D-6E8A-4147-A177-3AD203B41FA5}">
                      <a16:colId xmlns:a16="http://schemas.microsoft.com/office/drawing/2014/main" val="2961852713"/>
                    </a:ext>
                  </a:extLst>
                </a:gridCol>
                <a:gridCol w="246888">
                  <a:extLst>
                    <a:ext uri="{9D8B030D-6E8A-4147-A177-3AD203B41FA5}">
                      <a16:colId xmlns:a16="http://schemas.microsoft.com/office/drawing/2014/main" val="2972117701"/>
                    </a:ext>
                  </a:extLst>
                </a:gridCol>
                <a:gridCol w="246888">
                  <a:extLst>
                    <a:ext uri="{9D8B030D-6E8A-4147-A177-3AD203B41FA5}">
                      <a16:colId xmlns:a16="http://schemas.microsoft.com/office/drawing/2014/main" val="2036006951"/>
                    </a:ext>
                  </a:extLst>
                </a:gridCol>
                <a:gridCol w="208280">
                  <a:extLst>
                    <a:ext uri="{9D8B030D-6E8A-4147-A177-3AD203B41FA5}">
                      <a16:colId xmlns:a16="http://schemas.microsoft.com/office/drawing/2014/main" val="698191901"/>
                    </a:ext>
                  </a:extLst>
                </a:gridCol>
                <a:gridCol w="246888">
                  <a:extLst>
                    <a:ext uri="{9D8B030D-6E8A-4147-A177-3AD203B41FA5}">
                      <a16:colId xmlns:a16="http://schemas.microsoft.com/office/drawing/2014/main" val="1137483349"/>
                    </a:ext>
                  </a:extLst>
                </a:gridCol>
                <a:gridCol w="246888">
                  <a:extLst>
                    <a:ext uri="{9D8B030D-6E8A-4147-A177-3AD203B41FA5}">
                      <a16:colId xmlns:a16="http://schemas.microsoft.com/office/drawing/2014/main" val="133304201"/>
                    </a:ext>
                  </a:extLst>
                </a:gridCol>
                <a:gridCol w="246888">
                  <a:extLst>
                    <a:ext uri="{9D8B030D-6E8A-4147-A177-3AD203B41FA5}">
                      <a16:colId xmlns:a16="http://schemas.microsoft.com/office/drawing/2014/main" val="2263494800"/>
                    </a:ext>
                  </a:extLst>
                </a:gridCol>
                <a:gridCol w="208280">
                  <a:extLst>
                    <a:ext uri="{9D8B030D-6E8A-4147-A177-3AD203B41FA5}">
                      <a16:colId xmlns:a16="http://schemas.microsoft.com/office/drawing/2014/main" val="141116665"/>
                    </a:ext>
                  </a:extLst>
                </a:gridCol>
                <a:gridCol w="208280">
                  <a:extLst>
                    <a:ext uri="{9D8B030D-6E8A-4147-A177-3AD203B41FA5}">
                      <a16:colId xmlns:a16="http://schemas.microsoft.com/office/drawing/2014/main" val="313791968"/>
                    </a:ext>
                  </a:extLst>
                </a:gridCol>
                <a:gridCol w="246888">
                  <a:extLst>
                    <a:ext uri="{9D8B030D-6E8A-4147-A177-3AD203B41FA5}">
                      <a16:colId xmlns:a16="http://schemas.microsoft.com/office/drawing/2014/main" val="3827884557"/>
                    </a:ext>
                  </a:extLst>
                </a:gridCol>
                <a:gridCol w="208280">
                  <a:extLst>
                    <a:ext uri="{9D8B030D-6E8A-4147-A177-3AD203B41FA5}">
                      <a16:colId xmlns:a16="http://schemas.microsoft.com/office/drawing/2014/main" val="2431093272"/>
                    </a:ext>
                  </a:extLst>
                </a:gridCol>
                <a:gridCol w="208280">
                  <a:extLst>
                    <a:ext uri="{9D8B030D-6E8A-4147-A177-3AD203B41FA5}">
                      <a16:colId xmlns:a16="http://schemas.microsoft.com/office/drawing/2014/main" val="1339429024"/>
                    </a:ext>
                  </a:extLst>
                </a:gridCol>
                <a:gridCol w="208280">
                  <a:extLst>
                    <a:ext uri="{9D8B030D-6E8A-4147-A177-3AD203B41FA5}">
                      <a16:colId xmlns:a16="http://schemas.microsoft.com/office/drawing/2014/main" val="2931568761"/>
                    </a:ext>
                  </a:extLst>
                </a:gridCol>
                <a:gridCol w="246888">
                  <a:extLst>
                    <a:ext uri="{9D8B030D-6E8A-4147-A177-3AD203B41FA5}">
                      <a16:colId xmlns:a16="http://schemas.microsoft.com/office/drawing/2014/main" val="1534395429"/>
                    </a:ext>
                  </a:extLst>
                </a:gridCol>
                <a:gridCol w="208280">
                  <a:extLst>
                    <a:ext uri="{9D8B030D-6E8A-4147-A177-3AD203B41FA5}">
                      <a16:colId xmlns:a16="http://schemas.microsoft.com/office/drawing/2014/main" val="3453245462"/>
                    </a:ext>
                  </a:extLst>
                </a:gridCol>
                <a:gridCol w="208280">
                  <a:extLst>
                    <a:ext uri="{9D8B030D-6E8A-4147-A177-3AD203B41FA5}">
                      <a16:colId xmlns:a16="http://schemas.microsoft.com/office/drawing/2014/main" val="3428157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9628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- 2019-02-27 09:55:04 </a:t>
                      </a:r>
                      <a:r>
                        <a:rPr kumimoji="0" lang="en-US" sz="1000" b="0" i="0" u="none" strike="noStrike" kern="1200" cap="none" spc="0" normalizeH="0" baseline="0" noProof="0">
                          <a:ln>
                            <a:noFill/>
                          </a:ln>
                          <a:solidFill>
                            <a:prstClr val="black"/>
                          </a:solidFill>
                          <a:effectLst/>
                          <a:uLnTx/>
                          <a:uFillTx/>
                          <a:latin typeface="+mn-lt"/>
                          <a:ea typeface="+mn-ea"/>
                          <a:cs typeface="+mn-cs"/>
                        </a:rPr>
                        <a:t> 
 The use of rubber dates back to the Ancient Mesoamericans, as early as 1600 BC. It took almost 3500 years for rubber to become known in Western society. With the growing demand from the automotive industry, rubber compounding technology became increasingly more important for the rubber and elastomer industry. With precise temperature control, the ability to mix high proportions of filler and to inject liquid ingredients, the BUSS rubber compounding technology is ideal for a wide range of elastomers application fields. Even though, rubber has been known and utilized for more than 3600 years, we at BUSS are still constantly adapting and developing our compounding technology to optimally serve the elastomers market.
From the 05th to the 7th of March, our BUSS team welcomes customers, business partners and interested partners to explore the BUSS Kneader technology for rubber compounds at the Tire Technology Expo in Hamburg!
Find out more about rubber compounding at BUSS here: https://busscorp.com/industries/rubber-compounds/
#compounding #compound #compounder #rubber #rubbercompound #elastomer #elastomercompounding #tiretechnologyexpo #tireindustry #automotive #automotiveindustry #tires #waterproof #buss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https://scontent.xx.fbcdn.net/v/t1.0-9/s720x720/52850010_2219447984745253_6569377037302104064_o.jpg?_nc_cat=109&amp;_nc_ht=scontent.xx&amp;oh=9c3dd5ef26e3637ad868d706cc83780c&amp;oe=5D325B7E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9140595"/>
                  </a:ext>
                </a:extLst>
              </a:tr>
            </a:tbl>
          </a:graphicData>
        </a:graphic>
      </p:graphicFrame>
      <p:sp>
        <p:nvSpPr>
          <p:cNvPr id="4" name="Text Placeholder 3">
            <a:extLst>
              <a:ext uri="{FF2B5EF4-FFF2-40B4-BE49-F238E27FC236}">
                <a16:creationId xmlns:a16="http://schemas.microsoft.com/office/drawing/2014/main" id="{B2659B5A-D65F-46A4-A1C6-A48C61BE4DD7}"/>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781238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EEDE-4E42-4E46-B760-43B4633DF79D}"/>
              </a:ext>
            </a:extLst>
          </p:cNvPr>
          <p:cNvSpPr>
            <a:spLocks noGrp="1"/>
          </p:cNvSpPr>
          <p:nvPr>
            <p:ph type="title"/>
          </p:nvPr>
        </p:nvSpPr>
        <p:spPr/>
        <p:txBody>
          <a:bodyPr/>
          <a:lstStyle/>
          <a:p>
            <a:r>
              <a:rPr lang="en-US"/>
              <a:t>Facebook Own Posts Table | BUSS - 7 of 14</a:t>
            </a:r>
          </a:p>
        </p:txBody>
      </p:sp>
      <p:graphicFrame>
        <p:nvGraphicFramePr>
          <p:cNvPr id="5" name="Table Placeholder 4">
            <a:extLst>
              <a:ext uri="{FF2B5EF4-FFF2-40B4-BE49-F238E27FC236}">
                <a16:creationId xmlns:a16="http://schemas.microsoft.com/office/drawing/2014/main" id="{66851EEB-8AD2-4924-A5A3-2C962BCE260B}"/>
              </a:ext>
            </a:extLst>
          </p:cNvPr>
          <p:cNvGraphicFramePr>
            <a:graphicFrameLocks noGrp="1"/>
          </p:cNvGraphicFramePr>
          <p:nvPr>
            <p:ph type="tbl" sz="quarter" idx="13"/>
            <p:extLst>
              <p:ext uri="{D42A27DB-BD31-4B8C-83A1-F6EECF244321}">
                <p14:modId xmlns:p14="http://schemas.microsoft.com/office/powerpoint/2010/main" val="211728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229545433"/>
                    </a:ext>
                  </a:extLst>
                </a:gridCol>
                <a:gridCol w="822959">
                  <a:extLst>
                    <a:ext uri="{9D8B030D-6E8A-4147-A177-3AD203B41FA5}">
                      <a16:colId xmlns:a16="http://schemas.microsoft.com/office/drawing/2014/main" val="608856577"/>
                    </a:ext>
                  </a:extLst>
                </a:gridCol>
                <a:gridCol w="208280">
                  <a:extLst>
                    <a:ext uri="{9D8B030D-6E8A-4147-A177-3AD203B41FA5}">
                      <a16:colId xmlns:a16="http://schemas.microsoft.com/office/drawing/2014/main" val="369063141"/>
                    </a:ext>
                  </a:extLst>
                </a:gridCol>
                <a:gridCol w="246888">
                  <a:extLst>
                    <a:ext uri="{9D8B030D-6E8A-4147-A177-3AD203B41FA5}">
                      <a16:colId xmlns:a16="http://schemas.microsoft.com/office/drawing/2014/main" val="2371932450"/>
                    </a:ext>
                  </a:extLst>
                </a:gridCol>
                <a:gridCol w="246888">
                  <a:extLst>
                    <a:ext uri="{9D8B030D-6E8A-4147-A177-3AD203B41FA5}">
                      <a16:colId xmlns:a16="http://schemas.microsoft.com/office/drawing/2014/main" val="3239081173"/>
                    </a:ext>
                  </a:extLst>
                </a:gridCol>
                <a:gridCol w="246888">
                  <a:extLst>
                    <a:ext uri="{9D8B030D-6E8A-4147-A177-3AD203B41FA5}">
                      <a16:colId xmlns:a16="http://schemas.microsoft.com/office/drawing/2014/main" val="1440566771"/>
                    </a:ext>
                  </a:extLst>
                </a:gridCol>
                <a:gridCol w="208280">
                  <a:extLst>
                    <a:ext uri="{9D8B030D-6E8A-4147-A177-3AD203B41FA5}">
                      <a16:colId xmlns:a16="http://schemas.microsoft.com/office/drawing/2014/main" val="3221750499"/>
                    </a:ext>
                  </a:extLst>
                </a:gridCol>
                <a:gridCol w="208280">
                  <a:extLst>
                    <a:ext uri="{9D8B030D-6E8A-4147-A177-3AD203B41FA5}">
                      <a16:colId xmlns:a16="http://schemas.microsoft.com/office/drawing/2014/main" val="2637534244"/>
                    </a:ext>
                  </a:extLst>
                </a:gridCol>
                <a:gridCol w="208280">
                  <a:extLst>
                    <a:ext uri="{9D8B030D-6E8A-4147-A177-3AD203B41FA5}">
                      <a16:colId xmlns:a16="http://schemas.microsoft.com/office/drawing/2014/main" val="1293459697"/>
                    </a:ext>
                  </a:extLst>
                </a:gridCol>
                <a:gridCol w="208280">
                  <a:extLst>
                    <a:ext uri="{9D8B030D-6E8A-4147-A177-3AD203B41FA5}">
                      <a16:colId xmlns:a16="http://schemas.microsoft.com/office/drawing/2014/main" val="2293668853"/>
                    </a:ext>
                  </a:extLst>
                </a:gridCol>
                <a:gridCol w="208280">
                  <a:extLst>
                    <a:ext uri="{9D8B030D-6E8A-4147-A177-3AD203B41FA5}">
                      <a16:colId xmlns:a16="http://schemas.microsoft.com/office/drawing/2014/main" val="4121235236"/>
                    </a:ext>
                  </a:extLst>
                </a:gridCol>
                <a:gridCol w="208280">
                  <a:extLst>
                    <a:ext uri="{9D8B030D-6E8A-4147-A177-3AD203B41FA5}">
                      <a16:colId xmlns:a16="http://schemas.microsoft.com/office/drawing/2014/main" val="3925478815"/>
                    </a:ext>
                  </a:extLst>
                </a:gridCol>
                <a:gridCol w="208280">
                  <a:extLst>
                    <a:ext uri="{9D8B030D-6E8A-4147-A177-3AD203B41FA5}">
                      <a16:colId xmlns:a16="http://schemas.microsoft.com/office/drawing/2014/main" val="375207283"/>
                    </a:ext>
                  </a:extLst>
                </a:gridCol>
                <a:gridCol w="246888">
                  <a:extLst>
                    <a:ext uri="{9D8B030D-6E8A-4147-A177-3AD203B41FA5}">
                      <a16:colId xmlns:a16="http://schemas.microsoft.com/office/drawing/2014/main" val="1168613650"/>
                    </a:ext>
                  </a:extLst>
                </a:gridCol>
                <a:gridCol w="246888">
                  <a:extLst>
                    <a:ext uri="{9D8B030D-6E8A-4147-A177-3AD203B41FA5}">
                      <a16:colId xmlns:a16="http://schemas.microsoft.com/office/drawing/2014/main" val="4044411380"/>
                    </a:ext>
                  </a:extLst>
                </a:gridCol>
                <a:gridCol w="246888">
                  <a:extLst>
                    <a:ext uri="{9D8B030D-6E8A-4147-A177-3AD203B41FA5}">
                      <a16:colId xmlns:a16="http://schemas.microsoft.com/office/drawing/2014/main" val="2247675175"/>
                    </a:ext>
                  </a:extLst>
                </a:gridCol>
                <a:gridCol w="208280">
                  <a:extLst>
                    <a:ext uri="{9D8B030D-6E8A-4147-A177-3AD203B41FA5}">
                      <a16:colId xmlns:a16="http://schemas.microsoft.com/office/drawing/2014/main" val="1740899086"/>
                    </a:ext>
                  </a:extLst>
                </a:gridCol>
                <a:gridCol w="246888">
                  <a:extLst>
                    <a:ext uri="{9D8B030D-6E8A-4147-A177-3AD203B41FA5}">
                      <a16:colId xmlns:a16="http://schemas.microsoft.com/office/drawing/2014/main" val="1235173332"/>
                    </a:ext>
                  </a:extLst>
                </a:gridCol>
                <a:gridCol w="246888">
                  <a:extLst>
                    <a:ext uri="{9D8B030D-6E8A-4147-A177-3AD203B41FA5}">
                      <a16:colId xmlns:a16="http://schemas.microsoft.com/office/drawing/2014/main" val="3302872485"/>
                    </a:ext>
                  </a:extLst>
                </a:gridCol>
                <a:gridCol w="246888">
                  <a:extLst>
                    <a:ext uri="{9D8B030D-6E8A-4147-A177-3AD203B41FA5}">
                      <a16:colId xmlns:a16="http://schemas.microsoft.com/office/drawing/2014/main" val="3365961434"/>
                    </a:ext>
                  </a:extLst>
                </a:gridCol>
                <a:gridCol w="208280">
                  <a:extLst>
                    <a:ext uri="{9D8B030D-6E8A-4147-A177-3AD203B41FA5}">
                      <a16:colId xmlns:a16="http://schemas.microsoft.com/office/drawing/2014/main" val="4293894961"/>
                    </a:ext>
                  </a:extLst>
                </a:gridCol>
                <a:gridCol w="208280">
                  <a:extLst>
                    <a:ext uri="{9D8B030D-6E8A-4147-A177-3AD203B41FA5}">
                      <a16:colId xmlns:a16="http://schemas.microsoft.com/office/drawing/2014/main" val="3461473631"/>
                    </a:ext>
                  </a:extLst>
                </a:gridCol>
                <a:gridCol w="246888">
                  <a:extLst>
                    <a:ext uri="{9D8B030D-6E8A-4147-A177-3AD203B41FA5}">
                      <a16:colId xmlns:a16="http://schemas.microsoft.com/office/drawing/2014/main" val="3730845131"/>
                    </a:ext>
                  </a:extLst>
                </a:gridCol>
                <a:gridCol w="208280">
                  <a:extLst>
                    <a:ext uri="{9D8B030D-6E8A-4147-A177-3AD203B41FA5}">
                      <a16:colId xmlns:a16="http://schemas.microsoft.com/office/drawing/2014/main" val="1106352057"/>
                    </a:ext>
                  </a:extLst>
                </a:gridCol>
                <a:gridCol w="208280">
                  <a:extLst>
                    <a:ext uri="{9D8B030D-6E8A-4147-A177-3AD203B41FA5}">
                      <a16:colId xmlns:a16="http://schemas.microsoft.com/office/drawing/2014/main" val="892642501"/>
                    </a:ext>
                  </a:extLst>
                </a:gridCol>
                <a:gridCol w="208280">
                  <a:extLst>
                    <a:ext uri="{9D8B030D-6E8A-4147-A177-3AD203B41FA5}">
                      <a16:colId xmlns:a16="http://schemas.microsoft.com/office/drawing/2014/main" val="521051438"/>
                    </a:ext>
                  </a:extLst>
                </a:gridCol>
                <a:gridCol w="246888">
                  <a:extLst>
                    <a:ext uri="{9D8B030D-6E8A-4147-A177-3AD203B41FA5}">
                      <a16:colId xmlns:a16="http://schemas.microsoft.com/office/drawing/2014/main" val="4043148180"/>
                    </a:ext>
                  </a:extLst>
                </a:gridCol>
                <a:gridCol w="208280">
                  <a:extLst>
                    <a:ext uri="{9D8B030D-6E8A-4147-A177-3AD203B41FA5}">
                      <a16:colId xmlns:a16="http://schemas.microsoft.com/office/drawing/2014/main" val="2959821371"/>
                    </a:ext>
                  </a:extLst>
                </a:gridCol>
                <a:gridCol w="208280">
                  <a:extLst>
                    <a:ext uri="{9D8B030D-6E8A-4147-A177-3AD203B41FA5}">
                      <a16:colId xmlns:a16="http://schemas.microsoft.com/office/drawing/2014/main" val="341305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6167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- 2019-02-20 10:39:04 </a:t>
                      </a:r>
                      <a:r>
                        <a:rPr kumimoji="0" lang="en-US" sz="1000" b="0" i="0" u="none" strike="noStrike" kern="1200" cap="none" spc="0" normalizeH="0" baseline="0" noProof="0">
                          <a:ln>
                            <a:noFill/>
                          </a:ln>
                          <a:solidFill>
                            <a:prstClr val="black"/>
                          </a:solidFill>
                          <a:effectLst/>
                          <a:uLnTx/>
                          <a:uFillTx/>
                          <a:latin typeface="+mn-lt"/>
                          <a:ea typeface="+mn-ea"/>
                          <a:cs typeface="+mn-cs"/>
                        </a:rPr>
                        <a:t> 
 It’s a well-known fact that a company is only as good as its people. Active around the globe, with high standards in engineering, quality and service, BUSS needs open-minded, competent employees. Furthermore, working at BUSS comes with great opportunities. We are steadily growing on an international scale. Learn more about working at BUSS from Dr. Philip Nising, CEO and President of BUSS:
#compounding #compound #compounder #working #employees #company #buss #compeo #international #china #asia
More about working at BUSS here: https://busscorp.com/about-us/careers/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https://scontent.xx.fbcdn.net/v/t15.13418-10/s720x720/52250970_304085000308240_452641711357689856_n.jpg?_nc_cat=109&amp;_nc_ht=scontent.xx&amp;oh=1bb42929dbe19a72ebf16bdb7f2247ed&amp;oe=5D40E455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2963010"/>
                  </a:ext>
                </a:extLst>
              </a:tr>
            </a:tbl>
          </a:graphicData>
        </a:graphic>
      </p:graphicFrame>
      <p:sp>
        <p:nvSpPr>
          <p:cNvPr id="4" name="Text Placeholder 3">
            <a:extLst>
              <a:ext uri="{FF2B5EF4-FFF2-40B4-BE49-F238E27FC236}">
                <a16:creationId xmlns:a16="http://schemas.microsoft.com/office/drawing/2014/main" id="{D892F0DD-F437-44F9-AB83-92C5A26484FB}"/>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639328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3D9C4-0E54-4A29-9D6E-51B85AE29713}"/>
              </a:ext>
            </a:extLst>
          </p:cNvPr>
          <p:cNvSpPr>
            <a:spLocks noGrp="1"/>
          </p:cNvSpPr>
          <p:nvPr>
            <p:ph type="title"/>
          </p:nvPr>
        </p:nvSpPr>
        <p:spPr/>
        <p:txBody>
          <a:bodyPr/>
          <a:lstStyle/>
          <a:p>
            <a:r>
              <a:rPr lang="en-US"/>
              <a:t>Facebook Own Posts Table | BUSS - 8 of 14</a:t>
            </a:r>
          </a:p>
        </p:txBody>
      </p:sp>
      <p:graphicFrame>
        <p:nvGraphicFramePr>
          <p:cNvPr id="5" name="Table Placeholder 4">
            <a:extLst>
              <a:ext uri="{FF2B5EF4-FFF2-40B4-BE49-F238E27FC236}">
                <a16:creationId xmlns:a16="http://schemas.microsoft.com/office/drawing/2014/main" id="{19BA548A-667B-42AA-AD86-3AB6605186F7}"/>
              </a:ext>
            </a:extLst>
          </p:cNvPr>
          <p:cNvGraphicFramePr>
            <a:graphicFrameLocks noGrp="1"/>
          </p:cNvGraphicFramePr>
          <p:nvPr>
            <p:ph type="tbl" sz="quarter" idx="13"/>
            <p:extLst>
              <p:ext uri="{D42A27DB-BD31-4B8C-83A1-F6EECF244321}">
                <p14:modId xmlns:p14="http://schemas.microsoft.com/office/powerpoint/2010/main" val="320676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22965571"/>
                    </a:ext>
                  </a:extLst>
                </a:gridCol>
                <a:gridCol w="822959">
                  <a:extLst>
                    <a:ext uri="{9D8B030D-6E8A-4147-A177-3AD203B41FA5}">
                      <a16:colId xmlns:a16="http://schemas.microsoft.com/office/drawing/2014/main" val="1427691386"/>
                    </a:ext>
                  </a:extLst>
                </a:gridCol>
                <a:gridCol w="208280">
                  <a:extLst>
                    <a:ext uri="{9D8B030D-6E8A-4147-A177-3AD203B41FA5}">
                      <a16:colId xmlns:a16="http://schemas.microsoft.com/office/drawing/2014/main" val="3512959996"/>
                    </a:ext>
                  </a:extLst>
                </a:gridCol>
                <a:gridCol w="246888">
                  <a:extLst>
                    <a:ext uri="{9D8B030D-6E8A-4147-A177-3AD203B41FA5}">
                      <a16:colId xmlns:a16="http://schemas.microsoft.com/office/drawing/2014/main" val="3427110023"/>
                    </a:ext>
                  </a:extLst>
                </a:gridCol>
                <a:gridCol w="246888">
                  <a:extLst>
                    <a:ext uri="{9D8B030D-6E8A-4147-A177-3AD203B41FA5}">
                      <a16:colId xmlns:a16="http://schemas.microsoft.com/office/drawing/2014/main" val="4075890258"/>
                    </a:ext>
                  </a:extLst>
                </a:gridCol>
                <a:gridCol w="246888">
                  <a:extLst>
                    <a:ext uri="{9D8B030D-6E8A-4147-A177-3AD203B41FA5}">
                      <a16:colId xmlns:a16="http://schemas.microsoft.com/office/drawing/2014/main" val="3463794226"/>
                    </a:ext>
                  </a:extLst>
                </a:gridCol>
                <a:gridCol w="208280">
                  <a:extLst>
                    <a:ext uri="{9D8B030D-6E8A-4147-A177-3AD203B41FA5}">
                      <a16:colId xmlns:a16="http://schemas.microsoft.com/office/drawing/2014/main" val="3361605999"/>
                    </a:ext>
                  </a:extLst>
                </a:gridCol>
                <a:gridCol w="208280">
                  <a:extLst>
                    <a:ext uri="{9D8B030D-6E8A-4147-A177-3AD203B41FA5}">
                      <a16:colId xmlns:a16="http://schemas.microsoft.com/office/drawing/2014/main" val="1696765898"/>
                    </a:ext>
                  </a:extLst>
                </a:gridCol>
                <a:gridCol w="208280">
                  <a:extLst>
                    <a:ext uri="{9D8B030D-6E8A-4147-A177-3AD203B41FA5}">
                      <a16:colId xmlns:a16="http://schemas.microsoft.com/office/drawing/2014/main" val="1227434837"/>
                    </a:ext>
                  </a:extLst>
                </a:gridCol>
                <a:gridCol w="208280">
                  <a:extLst>
                    <a:ext uri="{9D8B030D-6E8A-4147-A177-3AD203B41FA5}">
                      <a16:colId xmlns:a16="http://schemas.microsoft.com/office/drawing/2014/main" val="662620851"/>
                    </a:ext>
                  </a:extLst>
                </a:gridCol>
                <a:gridCol w="208280">
                  <a:extLst>
                    <a:ext uri="{9D8B030D-6E8A-4147-A177-3AD203B41FA5}">
                      <a16:colId xmlns:a16="http://schemas.microsoft.com/office/drawing/2014/main" val="1216175423"/>
                    </a:ext>
                  </a:extLst>
                </a:gridCol>
                <a:gridCol w="208280">
                  <a:extLst>
                    <a:ext uri="{9D8B030D-6E8A-4147-A177-3AD203B41FA5}">
                      <a16:colId xmlns:a16="http://schemas.microsoft.com/office/drawing/2014/main" val="3134504887"/>
                    </a:ext>
                  </a:extLst>
                </a:gridCol>
                <a:gridCol w="208280">
                  <a:extLst>
                    <a:ext uri="{9D8B030D-6E8A-4147-A177-3AD203B41FA5}">
                      <a16:colId xmlns:a16="http://schemas.microsoft.com/office/drawing/2014/main" val="2145595662"/>
                    </a:ext>
                  </a:extLst>
                </a:gridCol>
                <a:gridCol w="246888">
                  <a:extLst>
                    <a:ext uri="{9D8B030D-6E8A-4147-A177-3AD203B41FA5}">
                      <a16:colId xmlns:a16="http://schemas.microsoft.com/office/drawing/2014/main" val="3915928127"/>
                    </a:ext>
                  </a:extLst>
                </a:gridCol>
                <a:gridCol w="246888">
                  <a:extLst>
                    <a:ext uri="{9D8B030D-6E8A-4147-A177-3AD203B41FA5}">
                      <a16:colId xmlns:a16="http://schemas.microsoft.com/office/drawing/2014/main" val="998076472"/>
                    </a:ext>
                  </a:extLst>
                </a:gridCol>
                <a:gridCol w="246888">
                  <a:extLst>
                    <a:ext uri="{9D8B030D-6E8A-4147-A177-3AD203B41FA5}">
                      <a16:colId xmlns:a16="http://schemas.microsoft.com/office/drawing/2014/main" val="943709162"/>
                    </a:ext>
                  </a:extLst>
                </a:gridCol>
                <a:gridCol w="208280">
                  <a:extLst>
                    <a:ext uri="{9D8B030D-6E8A-4147-A177-3AD203B41FA5}">
                      <a16:colId xmlns:a16="http://schemas.microsoft.com/office/drawing/2014/main" val="890355882"/>
                    </a:ext>
                  </a:extLst>
                </a:gridCol>
                <a:gridCol w="246888">
                  <a:extLst>
                    <a:ext uri="{9D8B030D-6E8A-4147-A177-3AD203B41FA5}">
                      <a16:colId xmlns:a16="http://schemas.microsoft.com/office/drawing/2014/main" val="2941222708"/>
                    </a:ext>
                  </a:extLst>
                </a:gridCol>
                <a:gridCol w="246888">
                  <a:extLst>
                    <a:ext uri="{9D8B030D-6E8A-4147-A177-3AD203B41FA5}">
                      <a16:colId xmlns:a16="http://schemas.microsoft.com/office/drawing/2014/main" val="3286152829"/>
                    </a:ext>
                  </a:extLst>
                </a:gridCol>
                <a:gridCol w="246888">
                  <a:extLst>
                    <a:ext uri="{9D8B030D-6E8A-4147-A177-3AD203B41FA5}">
                      <a16:colId xmlns:a16="http://schemas.microsoft.com/office/drawing/2014/main" val="1987640583"/>
                    </a:ext>
                  </a:extLst>
                </a:gridCol>
                <a:gridCol w="208280">
                  <a:extLst>
                    <a:ext uri="{9D8B030D-6E8A-4147-A177-3AD203B41FA5}">
                      <a16:colId xmlns:a16="http://schemas.microsoft.com/office/drawing/2014/main" val="3156176004"/>
                    </a:ext>
                  </a:extLst>
                </a:gridCol>
                <a:gridCol w="208280">
                  <a:extLst>
                    <a:ext uri="{9D8B030D-6E8A-4147-A177-3AD203B41FA5}">
                      <a16:colId xmlns:a16="http://schemas.microsoft.com/office/drawing/2014/main" val="1578003111"/>
                    </a:ext>
                  </a:extLst>
                </a:gridCol>
                <a:gridCol w="246888">
                  <a:extLst>
                    <a:ext uri="{9D8B030D-6E8A-4147-A177-3AD203B41FA5}">
                      <a16:colId xmlns:a16="http://schemas.microsoft.com/office/drawing/2014/main" val="3652823602"/>
                    </a:ext>
                  </a:extLst>
                </a:gridCol>
                <a:gridCol w="208280">
                  <a:extLst>
                    <a:ext uri="{9D8B030D-6E8A-4147-A177-3AD203B41FA5}">
                      <a16:colId xmlns:a16="http://schemas.microsoft.com/office/drawing/2014/main" val="3980424775"/>
                    </a:ext>
                  </a:extLst>
                </a:gridCol>
                <a:gridCol w="208280">
                  <a:extLst>
                    <a:ext uri="{9D8B030D-6E8A-4147-A177-3AD203B41FA5}">
                      <a16:colId xmlns:a16="http://schemas.microsoft.com/office/drawing/2014/main" val="2789365460"/>
                    </a:ext>
                  </a:extLst>
                </a:gridCol>
                <a:gridCol w="208280">
                  <a:extLst>
                    <a:ext uri="{9D8B030D-6E8A-4147-A177-3AD203B41FA5}">
                      <a16:colId xmlns:a16="http://schemas.microsoft.com/office/drawing/2014/main" val="1538303080"/>
                    </a:ext>
                  </a:extLst>
                </a:gridCol>
                <a:gridCol w="246888">
                  <a:extLst>
                    <a:ext uri="{9D8B030D-6E8A-4147-A177-3AD203B41FA5}">
                      <a16:colId xmlns:a16="http://schemas.microsoft.com/office/drawing/2014/main" val="2391957705"/>
                    </a:ext>
                  </a:extLst>
                </a:gridCol>
                <a:gridCol w="208280">
                  <a:extLst>
                    <a:ext uri="{9D8B030D-6E8A-4147-A177-3AD203B41FA5}">
                      <a16:colId xmlns:a16="http://schemas.microsoft.com/office/drawing/2014/main" val="2449177668"/>
                    </a:ext>
                  </a:extLst>
                </a:gridCol>
                <a:gridCol w="208280">
                  <a:extLst>
                    <a:ext uri="{9D8B030D-6E8A-4147-A177-3AD203B41FA5}">
                      <a16:colId xmlns:a16="http://schemas.microsoft.com/office/drawing/2014/main" val="1575098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8298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- 2019-02-15 08:21:53 </a:t>
                      </a:r>
                      <a:r>
                        <a:rPr kumimoji="0" lang="en-US" sz="1000" b="0" i="0" u="none" strike="noStrike" kern="1200" cap="none" spc="0" normalizeH="0" baseline="0" noProof="0">
                          <a:ln>
                            <a:noFill/>
                          </a:ln>
                          <a:solidFill>
                            <a:prstClr val="black"/>
                          </a:solidFill>
                          <a:effectLst/>
                          <a:uLnTx/>
                          <a:uFillTx/>
                          <a:latin typeface="+mn-lt"/>
                          <a:ea typeface="+mn-ea"/>
                          <a:cs typeface="+mn-cs"/>
                        </a:rPr>
                        <a:t> 
 Good durability and tensile strength, high impact and fire resistance … what sounds like a description of a Marvel superhero is actually a list of requirements for polyamide compounds. In some industries, like construction, automotive and industrial applications, these plastics are exposed to aggressive chemicals and demanding environments. Compounding powerful plastics like polyamides ultimately brings a long list of intricate requirements. From gentle energy input, perfectly distributed fillers and flame retardants to maintaining high dwell times in the respective process zones at all times, it’s not a trivial task for a standard compounder! Luckily, BUSS has perfected its continuous Kneader technology and created its own superhero with the new compounder generation COMPEO!
Find out more about polyamide compounding at BUSS here: https://busscorp.com/industries/engineering-plastics/polyamide-compounds/
#compounding #compounds #polyamide #plastics #polymers #compeo #cokneader #automotive #construction #industrialapplications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https://scontent.xx.fbcdn.net/v/t1.0-9/s720x720/52333380_2200187873337931_6882192158443438080_o.jpg?_nc_cat=108&amp;_nc_ht=scontent.xx&amp;oh=754100f0650c4e20597e4eb24e104031&amp;oe=5D3229DE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1509676"/>
                  </a:ext>
                </a:extLst>
              </a:tr>
            </a:tbl>
          </a:graphicData>
        </a:graphic>
      </p:graphicFrame>
      <p:sp>
        <p:nvSpPr>
          <p:cNvPr id="4" name="Text Placeholder 3">
            <a:extLst>
              <a:ext uri="{FF2B5EF4-FFF2-40B4-BE49-F238E27FC236}">
                <a16:creationId xmlns:a16="http://schemas.microsoft.com/office/drawing/2014/main" id="{3E46A53D-48CA-4A02-9D29-4490AEA18044}"/>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153220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276E8-AA4B-458A-A63C-FD2F539A2193}"/>
              </a:ext>
            </a:extLst>
          </p:cNvPr>
          <p:cNvSpPr>
            <a:spLocks noGrp="1"/>
          </p:cNvSpPr>
          <p:nvPr>
            <p:ph type="title"/>
          </p:nvPr>
        </p:nvSpPr>
        <p:spPr/>
        <p:txBody>
          <a:bodyPr/>
          <a:lstStyle/>
          <a:p>
            <a:r>
              <a:rPr lang="en-US"/>
              <a:t>Facebook Own Posts Table | BUSS - 9 of 14</a:t>
            </a:r>
          </a:p>
        </p:txBody>
      </p:sp>
      <p:graphicFrame>
        <p:nvGraphicFramePr>
          <p:cNvPr id="5" name="Table Placeholder 4">
            <a:extLst>
              <a:ext uri="{FF2B5EF4-FFF2-40B4-BE49-F238E27FC236}">
                <a16:creationId xmlns:a16="http://schemas.microsoft.com/office/drawing/2014/main" id="{8997C8EC-0DB5-44B2-9868-A1216918A120}"/>
              </a:ext>
            </a:extLst>
          </p:cNvPr>
          <p:cNvGraphicFramePr>
            <a:graphicFrameLocks noGrp="1"/>
          </p:cNvGraphicFramePr>
          <p:nvPr>
            <p:ph type="tbl" sz="quarter" idx="13"/>
            <p:extLst>
              <p:ext uri="{D42A27DB-BD31-4B8C-83A1-F6EECF244321}">
                <p14:modId xmlns:p14="http://schemas.microsoft.com/office/powerpoint/2010/main" val="1258164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351512941"/>
                    </a:ext>
                  </a:extLst>
                </a:gridCol>
                <a:gridCol w="822959">
                  <a:extLst>
                    <a:ext uri="{9D8B030D-6E8A-4147-A177-3AD203B41FA5}">
                      <a16:colId xmlns:a16="http://schemas.microsoft.com/office/drawing/2014/main" val="3033654327"/>
                    </a:ext>
                  </a:extLst>
                </a:gridCol>
                <a:gridCol w="208280">
                  <a:extLst>
                    <a:ext uri="{9D8B030D-6E8A-4147-A177-3AD203B41FA5}">
                      <a16:colId xmlns:a16="http://schemas.microsoft.com/office/drawing/2014/main" val="2656300979"/>
                    </a:ext>
                  </a:extLst>
                </a:gridCol>
                <a:gridCol w="246888">
                  <a:extLst>
                    <a:ext uri="{9D8B030D-6E8A-4147-A177-3AD203B41FA5}">
                      <a16:colId xmlns:a16="http://schemas.microsoft.com/office/drawing/2014/main" val="255734108"/>
                    </a:ext>
                  </a:extLst>
                </a:gridCol>
                <a:gridCol w="246888">
                  <a:extLst>
                    <a:ext uri="{9D8B030D-6E8A-4147-A177-3AD203B41FA5}">
                      <a16:colId xmlns:a16="http://schemas.microsoft.com/office/drawing/2014/main" val="3040449947"/>
                    </a:ext>
                  </a:extLst>
                </a:gridCol>
                <a:gridCol w="246888">
                  <a:extLst>
                    <a:ext uri="{9D8B030D-6E8A-4147-A177-3AD203B41FA5}">
                      <a16:colId xmlns:a16="http://schemas.microsoft.com/office/drawing/2014/main" val="199029974"/>
                    </a:ext>
                  </a:extLst>
                </a:gridCol>
                <a:gridCol w="208280">
                  <a:extLst>
                    <a:ext uri="{9D8B030D-6E8A-4147-A177-3AD203B41FA5}">
                      <a16:colId xmlns:a16="http://schemas.microsoft.com/office/drawing/2014/main" val="127353488"/>
                    </a:ext>
                  </a:extLst>
                </a:gridCol>
                <a:gridCol w="208280">
                  <a:extLst>
                    <a:ext uri="{9D8B030D-6E8A-4147-A177-3AD203B41FA5}">
                      <a16:colId xmlns:a16="http://schemas.microsoft.com/office/drawing/2014/main" val="440509160"/>
                    </a:ext>
                  </a:extLst>
                </a:gridCol>
                <a:gridCol w="208280">
                  <a:extLst>
                    <a:ext uri="{9D8B030D-6E8A-4147-A177-3AD203B41FA5}">
                      <a16:colId xmlns:a16="http://schemas.microsoft.com/office/drawing/2014/main" val="2636676815"/>
                    </a:ext>
                  </a:extLst>
                </a:gridCol>
                <a:gridCol w="208280">
                  <a:extLst>
                    <a:ext uri="{9D8B030D-6E8A-4147-A177-3AD203B41FA5}">
                      <a16:colId xmlns:a16="http://schemas.microsoft.com/office/drawing/2014/main" val="2349203920"/>
                    </a:ext>
                  </a:extLst>
                </a:gridCol>
                <a:gridCol w="208280">
                  <a:extLst>
                    <a:ext uri="{9D8B030D-6E8A-4147-A177-3AD203B41FA5}">
                      <a16:colId xmlns:a16="http://schemas.microsoft.com/office/drawing/2014/main" val="1550731892"/>
                    </a:ext>
                  </a:extLst>
                </a:gridCol>
                <a:gridCol w="208280">
                  <a:extLst>
                    <a:ext uri="{9D8B030D-6E8A-4147-A177-3AD203B41FA5}">
                      <a16:colId xmlns:a16="http://schemas.microsoft.com/office/drawing/2014/main" val="2139245583"/>
                    </a:ext>
                  </a:extLst>
                </a:gridCol>
                <a:gridCol w="208280">
                  <a:extLst>
                    <a:ext uri="{9D8B030D-6E8A-4147-A177-3AD203B41FA5}">
                      <a16:colId xmlns:a16="http://schemas.microsoft.com/office/drawing/2014/main" val="3020288023"/>
                    </a:ext>
                  </a:extLst>
                </a:gridCol>
                <a:gridCol w="246888">
                  <a:extLst>
                    <a:ext uri="{9D8B030D-6E8A-4147-A177-3AD203B41FA5}">
                      <a16:colId xmlns:a16="http://schemas.microsoft.com/office/drawing/2014/main" val="1690570582"/>
                    </a:ext>
                  </a:extLst>
                </a:gridCol>
                <a:gridCol w="246888">
                  <a:extLst>
                    <a:ext uri="{9D8B030D-6E8A-4147-A177-3AD203B41FA5}">
                      <a16:colId xmlns:a16="http://schemas.microsoft.com/office/drawing/2014/main" val="2101650254"/>
                    </a:ext>
                  </a:extLst>
                </a:gridCol>
                <a:gridCol w="246888">
                  <a:extLst>
                    <a:ext uri="{9D8B030D-6E8A-4147-A177-3AD203B41FA5}">
                      <a16:colId xmlns:a16="http://schemas.microsoft.com/office/drawing/2014/main" val="1577932167"/>
                    </a:ext>
                  </a:extLst>
                </a:gridCol>
                <a:gridCol w="208280">
                  <a:extLst>
                    <a:ext uri="{9D8B030D-6E8A-4147-A177-3AD203B41FA5}">
                      <a16:colId xmlns:a16="http://schemas.microsoft.com/office/drawing/2014/main" val="1158206884"/>
                    </a:ext>
                  </a:extLst>
                </a:gridCol>
                <a:gridCol w="246888">
                  <a:extLst>
                    <a:ext uri="{9D8B030D-6E8A-4147-A177-3AD203B41FA5}">
                      <a16:colId xmlns:a16="http://schemas.microsoft.com/office/drawing/2014/main" val="2964122424"/>
                    </a:ext>
                  </a:extLst>
                </a:gridCol>
                <a:gridCol w="246888">
                  <a:extLst>
                    <a:ext uri="{9D8B030D-6E8A-4147-A177-3AD203B41FA5}">
                      <a16:colId xmlns:a16="http://schemas.microsoft.com/office/drawing/2014/main" val="542024416"/>
                    </a:ext>
                  </a:extLst>
                </a:gridCol>
                <a:gridCol w="246888">
                  <a:extLst>
                    <a:ext uri="{9D8B030D-6E8A-4147-A177-3AD203B41FA5}">
                      <a16:colId xmlns:a16="http://schemas.microsoft.com/office/drawing/2014/main" val="2439200315"/>
                    </a:ext>
                  </a:extLst>
                </a:gridCol>
                <a:gridCol w="208280">
                  <a:extLst>
                    <a:ext uri="{9D8B030D-6E8A-4147-A177-3AD203B41FA5}">
                      <a16:colId xmlns:a16="http://schemas.microsoft.com/office/drawing/2014/main" val="2618206109"/>
                    </a:ext>
                  </a:extLst>
                </a:gridCol>
                <a:gridCol w="208280">
                  <a:extLst>
                    <a:ext uri="{9D8B030D-6E8A-4147-A177-3AD203B41FA5}">
                      <a16:colId xmlns:a16="http://schemas.microsoft.com/office/drawing/2014/main" val="1538429980"/>
                    </a:ext>
                  </a:extLst>
                </a:gridCol>
                <a:gridCol w="246888">
                  <a:extLst>
                    <a:ext uri="{9D8B030D-6E8A-4147-A177-3AD203B41FA5}">
                      <a16:colId xmlns:a16="http://schemas.microsoft.com/office/drawing/2014/main" val="3594021327"/>
                    </a:ext>
                  </a:extLst>
                </a:gridCol>
                <a:gridCol w="208280">
                  <a:extLst>
                    <a:ext uri="{9D8B030D-6E8A-4147-A177-3AD203B41FA5}">
                      <a16:colId xmlns:a16="http://schemas.microsoft.com/office/drawing/2014/main" val="3679276284"/>
                    </a:ext>
                  </a:extLst>
                </a:gridCol>
                <a:gridCol w="208280">
                  <a:extLst>
                    <a:ext uri="{9D8B030D-6E8A-4147-A177-3AD203B41FA5}">
                      <a16:colId xmlns:a16="http://schemas.microsoft.com/office/drawing/2014/main" val="255203859"/>
                    </a:ext>
                  </a:extLst>
                </a:gridCol>
                <a:gridCol w="208280">
                  <a:extLst>
                    <a:ext uri="{9D8B030D-6E8A-4147-A177-3AD203B41FA5}">
                      <a16:colId xmlns:a16="http://schemas.microsoft.com/office/drawing/2014/main" val="3020371911"/>
                    </a:ext>
                  </a:extLst>
                </a:gridCol>
                <a:gridCol w="246888">
                  <a:extLst>
                    <a:ext uri="{9D8B030D-6E8A-4147-A177-3AD203B41FA5}">
                      <a16:colId xmlns:a16="http://schemas.microsoft.com/office/drawing/2014/main" val="2428068340"/>
                    </a:ext>
                  </a:extLst>
                </a:gridCol>
                <a:gridCol w="208280">
                  <a:extLst>
                    <a:ext uri="{9D8B030D-6E8A-4147-A177-3AD203B41FA5}">
                      <a16:colId xmlns:a16="http://schemas.microsoft.com/office/drawing/2014/main" val="2015560077"/>
                    </a:ext>
                  </a:extLst>
                </a:gridCol>
                <a:gridCol w="208280">
                  <a:extLst>
                    <a:ext uri="{9D8B030D-6E8A-4147-A177-3AD203B41FA5}">
                      <a16:colId xmlns:a16="http://schemas.microsoft.com/office/drawing/2014/main" val="282447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7699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- 2019-02-05 10:59:02 </a:t>
                      </a:r>
                      <a:r>
                        <a:rPr kumimoji="0" lang="en-US" sz="1000" b="0" i="0" u="none" strike="noStrike" kern="1200" cap="none" spc="0" normalizeH="0" baseline="0" noProof="0">
                          <a:ln>
                            <a:noFill/>
                          </a:ln>
                          <a:solidFill>
                            <a:prstClr val="black"/>
                          </a:solidFill>
                          <a:effectLst/>
                          <a:uLnTx/>
                          <a:uFillTx/>
                          <a:latin typeface="+mn-lt"/>
                          <a:ea typeface="+mn-ea"/>
                          <a:cs typeface="+mn-cs"/>
                        </a:rPr>
                        <a:t> 
 Our BUSS team in China is celebrating Chinese New Year today! The pig with its chubby face and big ears is a symbol of wealth and fortune in Chinese culture. Funnily enough, the pig also stands for wealth in Western culture... afterall, every child stores its pocket money in a piggy bank! In the spirit of crossing cultures, we wish everyone a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https://scontent.xx.fbcdn.net/v/t1.0-9/s720x720/51495640_2184005114956207_4870068751283781632_o.jpg?_nc_cat=102&amp;_nc_ht=scontent.xx&amp;oh=77f98458a6dd975eeda1ab2021c68e09&amp;oe=5D49D044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53266073"/>
                  </a:ext>
                </a:extLst>
              </a:tr>
            </a:tbl>
          </a:graphicData>
        </a:graphic>
      </p:graphicFrame>
      <p:sp>
        <p:nvSpPr>
          <p:cNvPr id="4" name="Text Placeholder 3">
            <a:extLst>
              <a:ext uri="{FF2B5EF4-FFF2-40B4-BE49-F238E27FC236}">
                <a16:creationId xmlns:a16="http://schemas.microsoft.com/office/drawing/2014/main" id="{D53DFB7A-0DF2-4377-B6A8-28E187C872C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025453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0F97F-EB65-4459-B61F-4E4EABB72876}"/>
              </a:ext>
            </a:extLst>
          </p:cNvPr>
          <p:cNvSpPr>
            <a:spLocks noGrp="1"/>
          </p:cNvSpPr>
          <p:nvPr>
            <p:ph type="title"/>
          </p:nvPr>
        </p:nvSpPr>
        <p:spPr/>
        <p:txBody>
          <a:bodyPr/>
          <a:lstStyle/>
          <a:p>
            <a:r>
              <a:rPr lang="en-US"/>
              <a:t>Facebook Own Posts Table | BUSS - 10 of 14</a:t>
            </a:r>
          </a:p>
        </p:txBody>
      </p:sp>
      <p:graphicFrame>
        <p:nvGraphicFramePr>
          <p:cNvPr id="5" name="Table Placeholder 4">
            <a:extLst>
              <a:ext uri="{FF2B5EF4-FFF2-40B4-BE49-F238E27FC236}">
                <a16:creationId xmlns:a16="http://schemas.microsoft.com/office/drawing/2014/main" id="{6AC2B83C-A70D-492D-B7C1-A11317A0FE14}"/>
              </a:ext>
            </a:extLst>
          </p:cNvPr>
          <p:cNvGraphicFramePr>
            <a:graphicFrameLocks noGrp="1"/>
          </p:cNvGraphicFramePr>
          <p:nvPr>
            <p:ph type="tbl" sz="quarter" idx="13"/>
            <p:extLst>
              <p:ext uri="{D42A27DB-BD31-4B8C-83A1-F6EECF244321}">
                <p14:modId xmlns:p14="http://schemas.microsoft.com/office/powerpoint/2010/main" val="413070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990024897"/>
                    </a:ext>
                  </a:extLst>
                </a:gridCol>
                <a:gridCol w="822959">
                  <a:extLst>
                    <a:ext uri="{9D8B030D-6E8A-4147-A177-3AD203B41FA5}">
                      <a16:colId xmlns:a16="http://schemas.microsoft.com/office/drawing/2014/main" val="4057199465"/>
                    </a:ext>
                  </a:extLst>
                </a:gridCol>
                <a:gridCol w="208280">
                  <a:extLst>
                    <a:ext uri="{9D8B030D-6E8A-4147-A177-3AD203B41FA5}">
                      <a16:colId xmlns:a16="http://schemas.microsoft.com/office/drawing/2014/main" val="3881753371"/>
                    </a:ext>
                  </a:extLst>
                </a:gridCol>
                <a:gridCol w="246888">
                  <a:extLst>
                    <a:ext uri="{9D8B030D-6E8A-4147-A177-3AD203B41FA5}">
                      <a16:colId xmlns:a16="http://schemas.microsoft.com/office/drawing/2014/main" val="3138707808"/>
                    </a:ext>
                  </a:extLst>
                </a:gridCol>
                <a:gridCol w="246888">
                  <a:extLst>
                    <a:ext uri="{9D8B030D-6E8A-4147-A177-3AD203B41FA5}">
                      <a16:colId xmlns:a16="http://schemas.microsoft.com/office/drawing/2014/main" val="2771677649"/>
                    </a:ext>
                  </a:extLst>
                </a:gridCol>
                <a:gridCol w="246888">
                  <a:extLst>
                    <a:ext uri="{9D8B030D-6E8A-4147-A177-3AD203B41FA5}">
                      <a16:colId xmlns:a16="http://schemas.microsoft.com/office/drawing/2014/main" val="693761259"/>
                    </a:ext>
                  </a:extLst>
                </a:gridCol>
                <a:gridCol w="208280">
                  <a:extLst>
                    <a:ext uri="{9D8B030D-6E8A-4147-A177-3AD203B41FA5}">
                      <a16:colId xmlns:a16="http://schemas.microsoft.com/office/drawing/2014/main" val="1146175833"/>
                    </a:ext>
                  </a:extLst>
                </a:gridCol>
                <a:gridCol w="208280">
                  <a:extLst>
                    <a:ext uri="{9D8B030D-6E8A-4147-A177-3AD203B41FA5}">
                      <a16:colId xmlns:a16="http://schemas.microsoft.com/office/drawing/2014/main" val="3060044632"/>
                    </a:ext>
                  </a:extLst>
                </a:gridCol>
                <a:gridCol w="208280">
                  <a:extLst>
                    <a:ext uri="{9D8B030D-6E8A-4147-A177-3AD203B41FA5}">
                      <a16:colId xmlns:a16="http://schemas.microsoft.com/office/drawing/2014/main" val="336781185"/>
                    </a:ext>
                  </a:extLst>
                </a:gridCol>
                <a:gridCol w="208280">
                  <a:extLst>
                    <a:ext uri="{9D8B030D-6E8A-4147-A177-3AD203B41FA5}">
                      <a16:colId xmlns:a16="http://schemas.microsoft.com/office/drawing/2014/main" val="2920737739"/>
                    </a:ext>
                  </a:extLst>
                </a:gridCol>
                <a:gridCol w="208280">
                  <a:extLst>
                    <a:ext uri="{9D8B030D-6E8A-4147-A177-3AD203B41FA5}">
                      <a16:colId xmlns:a16="http://schemas.microsoft.com/office/drawing/2014/main" val="1735055151"/>
                    </a:ext>
                  </a:extLst>
                </a:gridCol>
                <a:gridCol w="208280">
                  <a:extLst>
                    <a:ext uri="{9D8B030D-6E8A-4147-A177-3AD203B41FA5}">
                      <a16:colId xmlns:a16="http://schemas.microsoft.com/office/drawing/2014/main" val="334860981"/>
                    </a:ext>
                  </a:extLst>
                </a:gridCol>
                <a:gridCol w="208280">
                  <a:extLst>
                    <a:ext uri="{9D8B030D-6E8A-4147-A177-3AD203B41FA5}">
                      <a16:colId xmlns:a16="http://schemas.microsoft.com/office/drawing/2014/main" val="3943684241"/>
                    </a:ext>
                  </a:extLst>
                </a:gridCol>
                <a:gridCol w="246888">
                  <a:extLst>
                    <a:ext uri="{9D8B030D-6E8A-4147-A177-3AD203B41FA5}">
                      <a16:colId xmlns:a16="http://schemas.microsoft.com/office/drawing/2014/main" val="3004168497"/>
                    </a:ext>
                  </a:extLst>
                </a:gridCol>
                <a:gridCol w="246888">
                  <a:extLst>
                    <a:ext uri="{9D8B030D-6E8A-4147-A177-3AD203B41FA5}">
                      <a16:colId xmlns:a16="http://schemas.microsoft.com/office/drawing/2014/main" val="3940228026"/>
                    </a:ext>
                  </a:extLst>
                </a:gridCol>
                <a:gridCol w="246888">
                  <a:extLst>
                    <a:ext uri="{9D8B030D-6E8A-4147-A177-3AD203B41FA5}">
                      <a16:colId xmlns:a16="http://schemas.microsoft.com/office/drawing/2014/main" val="1452123499"/>
                    </a:ext>
                  </a:extLst>
                </a:gridCol>
                <a:gridCol w="208280">
                  <a:extLst>
                    <a:ext uri="{9D8B030D-6E8A-4147-A177-3AD203B41FA5}">
                      <a16:colId xmlns:a16="http://schemas.microsoft.com/office/drawing/2014/main" val="315081066"/>
                    </a:ext>
                  </a:extLst>
                </a:gridCol>
                <a:gridCol w="246888">
                  <a:extLst>
                    <a:ext uri="{9D8B030D-6E8A-4147-A177-3AD203B41FA5}">
                      <a16:colId xmlns:a16="http://schemas.microsoft.com/office/drawing/2014/main" val="3566407551"/>
                    </a:ext>
                  </a:extLst>
                </a:gridCol>
                <a:gridCol w="246888">
                  <a:extLst>
                    <a:ext uri="{9D8B030D-6E8A-4147-A177-3AD203B41FA5}">
                      <a16:colId xmlns:a16="http://schemas.microsoft.com/office/drawing/2014/main" val="2067857293"/>
                    </a:ext>
                  </a:extLst>
                </a:gridCol>
                <a:gridCol w="246888">
                  <a:extLst>
                    <a:ext uri="{9D8B030D-6E8A-4147-A177-3AD203B41FA5}">
                      <a16:colId xmlns:a16="http://schemas.microsoft.com/office/drawing/2014/main" val="106647817"/>
                    </a:ext>
                  </a:extLst>
                </a:gridCol>
                <a:gridCol w="208280">
                  <a:extLst>
                    <a:ext uri="{9D8B030D-6E8A-4147-A177-3AD203B41FA5}">
                      <a16:colId xmlns:a16="http://schemas.microsoft.com/office/drawing/2014/main" val="2462405334"/>
                    </a:ext>
                  </a:extLst>
                </a:gridCol>
                <a:gridCol w="208280">
                  <a:extLst>
                    <a:ext uri="{9D8B030D-6E8A-4147-A177-3AD203B41FA5}">
                      <a16:colId xmlns:a16="http://schemas.microsoft.com/office/drawing/2014/main" val="2401505956"/>
                    </a:ext>
                  </a:extLst>
                </a:gridCol>
                <a:gridCol w="246888">
                  <a:extLst>
                    <a:ext uri="{9D8B030D-6E8A-4147-A177-3AD203B41FA5}">
                      <a16:colId xmlns:a16="http://schemas.microsoft.com/office/drawing/2014/main" val="177118285"/>
                    </a:ext>
                  </a:extLst>
                </a:gridCol>
                <a:gridCol w="208280">
                  <a:extLst>
                    <a:ext uri="{9D8B030D-6E8A-4147-A177-3AD203B41FA5}">
                      <a16:colId xmlns:a16="http://schemas.microsoft.com/office/drawing/2014/main" val="1311058044"/>
                    </a:ext>
                  </a:extLst>
                </a:gridCol>
                <a:gridCol w="208280">
                  <a:extLst>
                    <a:ext uri="{9D8B030D-6E8A-4147-A177-3AD203B41FA5}">
                      <a16:colId xmlns:a16="http://schemas.microsoft.com/office/drawing/2014/main" val="1993801908"/>
                    </a:ext>
                  </a:extLst>
                </a:gridCol>
                <a:gridCol w="208280">
                  <a:extLst>
                    <a:ext uri="{9D8B030D-6E8A-4147-A177-3AD203B41FA5}">
                      <a16:colId xmlns:a16="http://schemas.microsoft.com/office/drawing/2014/main" val="910975435"/>
                    </a:ext>
                  </a:extLst>
                </a:gridCol>
                <a:gridCol w="246888">
                  <a:extLst>
                    <a:ext uri="{9D8B030D-6E8A-4147-A177-3AD203B41FA5}">
                      <a16:colId xmlns:a16="http://schemas.microsoft.com/office/drawing/2014/main" val="3916279619"/>
                    </a:ext>
                  </a:extLst>
                </a:gridCol>
                <a:gridCol w="208280">
                  <a:extLst>
                    <a:ext uri="{9D8B030D-6E8A-4147-A177-3AD203B41FA5}">
                      <a16:colId xmlns:a16="http://schemas.microsoft.com/office/drawing/2014/main" val="2658386220"/>
                    </a:ext>
                  </a:extLst>
                </a:gridCol>
                <a:gridCol w="208280">
                  <a:extLst>
                    <a:ext uri="{9D8B030D-6E8A-4147-A177-3AD203B41FA5}">
                      <a16:colId xmlns:a16="http://schemas.microsoft.com/office/drawing/2014/main" val="3475575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0664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- 2019-02-01 14:47:23 </a:t>
                      </a:r>
                      <a:r>
                        <a:rPr kumimoji="0" lang="en-US" sz="1000" b="0" i="0" u="none" strike="noStrike" kern="1200" cap="none" spc="0" normalizeH="0" baseline="0" noProof="0">
                          <a:ln>
                            <a:noFill/>
                          </a:ln>
                          <a:solidFill>
                            <a:prstClr val="black"/>
                          </a:solidFill>
                          <a:effectLst/>
                          <a:uLnTx/>
                          <a:uFillTx/>
                          <a:latin typeface="+mn-lt"/>
                          <a:ea typeface="+mn-ea"/>
                          <a:cs typeface="+mn-cs"/>
                        </a:rPr>
                        <a:t> 
 Russia in winter is not for everyone, but our BUSS team is having a great time at the Interplastica in Moscow. The leading trade fair for plastics and rubber in Russia and Eastern Europe is coming to an end today. And it has been quite busy during the last three days. All our major clients visited the BUSS stand to inform themselves about the new compounder generation COMPEO. Frank Knittel, our Head of Sales EMERA, reports of promising, high-quality discussions about our innovative COMPEO technology and all its benefits. The broad application range, its modularity, the discharge concept, an increased robustness, user-friendliness, the long service life, .... the visitors at our stand couldn’t decide which feature of COMPEO was the most convincing. Luckily, they don’t have to! 
The BUSS team says спасибо (“spasibo”) to everyone who stopped by! Have a safe trip home and enjoy the weekend!
Read more about the features and benefits of COMPEO here: https://busscorp.com/products/compeo/ 
#interplastica #moscow #russia #tradefair #compounding #compounder #compounds #plastics #elastomers
#rubber #compeo #cokneader #kneadertechnology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https://scontent.xx.fbcdn.net/v/t1.0-9/s720x720/51029411_2178357712187614_3312678592885817344_o.jpg?_nc_cat=108&amp;_nc_ht=scontent.xx&amp;oh=f9419c2b7f98dd09e833596c6b12e93e&amp;oe=5D420687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0825067"/>
                  </a:ext>
                </a:extLst>
              </a:tr>
            </a:tbl>
          </a:graphicData>
        </a:graphic>
      </p:graphicFrame>
      <p:sp>
        <p:nvSpPr>
          <p:cNvPr id="4" name="Text Placeholder 3">
            <a:extLst>
              <a:ext uri="{FF2B5EF4-FFF2-40B4-BE49-F238E27FC236}">
                <a16:creationId xmlns:a16="http://schemas.microsoft.com/office/drawing/2014/main" id="{BB7A8DBE-0213-4B22-9F28-4904E3A29306}"/>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116418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BD85E-EE8E-49C4-B0C5-F8939DB44DF3}"/>
              </a:ext>
            </a:extLst>
          </p:cNvPr>
          <p:cNvSpPr>
            <a:spLocks noGrp="1"/>
          </p:cNvSpPr>
          <p:nvPr>
            <p:ph type="title"/>
          </p:nvPr>
        </p:nvSpPr>
        <p:spPr/>
        <p:txBody>
          <a:bodyPr/>
          <a:lstStyle/>
          <a:p>
            <a:r>
              <a:rPr lang="en-US"/>
              <a:t>Facebook Own Posts Table | BUSS - 11 of 14</a:t>
            </a:r>
          </a:p>
        </p:txBody>
      </p:sp>
      <p:graphicFrame>
        <p:nvGraphicFramePr>
          <p:cNvPr id="5" name="Table Placeholder 4">
            <a:extLst>
              <a:ext uri="{FF2B5EF4-FFF2-40B4-BE49-F238E27FC236}">
                <a16:creationId xmlns:a16="http://schemas.microsoft.com/office/drawing/2014/main" id="{8B16D41D-323A-4040-B9BA-6190B0F8EAE2}"/>
              </a:ext>
            </a:extLst>
          </p:cNvPr>
          <p:cNvGraphicFramePr>
            <a:graphicFrameLocks noGrp="1"/>
          </p:cNvGraphicFramePr>
          <p:nvPr>
            <p:ph type="tbl" sz="quarter" idx="13"/>
            <p:extLst>
              <p:ext uri="{D42A27DB-BD31-4B8C-83A1-F6EECF244321}">
                <p14:modId xmlns:p14="http://schemas.microsoft.com/office/powerpoint/2010/main" val="368031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61389063"/>
                    </a:ext>
                  </a:extLst>
                </a:gridCol>
                <a:gridCol w="822959">
                  <a:extLst>
                    <a:ext uri="{9D8B030D-6E8A-4147-A177-3AD203B41FA5}">
                      <a16:colId xmlns:a16="http://schemas.microsoft.com/office/drawing/2014/main" val="742169252"/>
                    </a:ext>
                  </a:extLst>
                </a:gridCol>
                <a:gridCol w="208280">
                  <a:extLst>
                    <a:ext uri="{9D8B030D-6E8A-4147-A177-3AD203B41FA5}">
                      <a16:colId xmlns:a16="http://schemas.microsoft.com/office/drawing/2014/main" val="120515196"/>
                    </a:ext>
                  </a:extLst>
                </a:gridCol>
                <a:gridCol w="246888">
                  <a:extLst>
                    <a:ext uri="{9D8B030D-6E8A-4147-A177-3AD203B41FA5}">
                      <a16:colId xmlns:a16="http://schemas.microsoft.com/office/drawing/2014/main" val="1086224078"/>
                    </a:ext>
                  </a:extLst>
                </a:gridCol>
                <a:gridCol w="246888">
                  <a:extLst>
                    <a:ext uri="{9D8B030D-6E8A-4147-A177-3AD203B41FA5}">
                      <a16:colId xmlns:a16="http://schemas.microsoft.com/office/drawing/2014/main" val="1333271230"/>
                    </a:ext>
                  </a:extLst>
                </a:gridCol>
                <a:gridCol w="246888">
                  <a:extLst>
                    <a:ext uri="{9D8B030D-6E8A-4147-A177-3AD203B41FA5}">
                      <a16:colId xmlns:a16="http://schemas.microsoft.com/office/drawing/2014/main" val="3352878611"/>
                    </a:ext>
                  </a:extLst>
                </a:gridCol>
                <a:gridCol w="208280">
                  <a:extLst>
                    <a:ext uri="{9D8B030D-6E8A-4147-A177-3AD203B41FA5}">
                      <a16:colId xmlns:a16="http://schemas.microsoft.com/office/drawing/2014/main" val="3029269727"/>
                    </a:ext>
                  </a:extLst>
                </a:gridCol>
                <a:gridCol w="208280">
                  <a:extLst>
                    <a:ext uri="{9D8B030D-6E8A-4147-A177-3AD203B41FA5}">
                      <a16:colId xmlns:a16="http://schemas.microsoft.com/office/drawing/2014/main" val="3457137058"/>
                    </a:ext>
                  </a:extLst>
                </a:gridCol>
                <a:gridCol w="208280">
                  <a:extLst>
                    <a:ext uri="{9D8B030D-6E8A-4147-A177-3AD203B41FA5}">
                      <a16:colId xmlns:a16="http://schemas.microsoft.com/office/drawing/2014/main" val="3863321820"/>
                    </a:ext>
                  </a:extLst>
                </a:gridCol>
                <a:gridCol w="208280">
                  <a:extLst>
                    <a:ext uri="{9D8B030D-6E8A-4147-A177-3AD203B41FA5}">
                      <a16:colId xmlns:a16="http://schemas.microsoft.com/office/drawing/2014/main" val="691329570"/>
                    </a:ext>
                  </a:extLst>
                </a:gridCol>
                <a:gridCol w="208280">
                  <a:extLst>
                    <a:ext uri="{9D8B030D-6E8A-4147-A177-3AD203B41FA5}">
                      <a16:colId xmlns:a16="http://schemas.microsoft.com/office/drawing/2014/main" val="2916977304"/>
                    </a:ext>
                  </a:extLst>
                </a:gridCol>
                <a:gridCol w="208280">
                  <a:extLst>
                    <a:ext uri="{9D8B030D-6E8A-4147-A177-3AD203B41FA5}">
                      <a16:colId xmlns:a16="http://schemas.microsoft.com/office/drawing/2014/main" val="2092942624"/>
                    </a:ext>
                  </a:extLst>
                </a:gridCol>
                <a:gridCol w="208280">
                  <a:extLst>
                    <a:ext uri="{9D8B030D-6E8A-4147-A177-3AD203B41FA5}">
                      <a16:colId xmlns:a16="http://schemas.microsoft.com/office/drawing/2014/main" val="2217755235"/>
                    </a:ext>
                  </a:extLst>
                </a:gridCol>
                <a:gridCol w="246888">
                  <a:extLst>
                    <a:ext uri="{9D8B030D-6E8A-4147-A177-3AD203B41FA5}">
                      <a16:colId xmlns:a16="http://schemas.microsoft.com/office/drawing/2014/main" val="2407128388"/>
                    </a:ext>
                  </a:extLst>
                </a:gridCol>
                <a:gridCol w="246888">
                  <a:extLst>
                    <a:ext uri="{9D8B030D-6E8A-4147-A177-3AD203B41FA5}">
                      <a16:colId xmlns:a16="http://schemas.microsoft.com/office/drawing/2014/main" val="185324835"/>
                    </a:ext>
                  </a:extLst>
                </a:gridCol>
                <a:gridCol w="246888">
                  <a:extLst>
                    <a:ext uri="{9D8B030D-6E8A-4147-A177-3AD203B41FA5}">
                      <a16:colId xmlns:a16="http://schemas.microsoft.com/office/drawing/2014/main" val="3432087883"/>
                    </a:ext>
                  </a:extLst>
                </a:gridCol>
                <a:gridCol w="208280">
                  <a:extLst>
                    <a:ext uri="{9D8B030D-6E8A-4147-A177-3AD203B41FA5}">
                      <a16:colId xmlns:a16="http://schemas.microsoft.com/office/drawing/2014/main" val="580576331"/>
                    </a:ext>
                  </a:extLst>
                </a:gridCol>
                <a:gridCol w="246888">
                  <a:extLst>
                    <a:ext uri="{9D8B030D-6E8A-4147-A177-3AD203B41FA5}">
                      <a16:colId xmlns:a16="http://schemas.microsoft.com/office/drawing/2014/main" val="2068158215"/>
                    </a:ext>
                  </a:extLst>
                </a:gridCol>
                <a:gridCol w="246888">
                  <a:extLst>
                    <a:ext uri="{9D8B030D-6E8A-4147-A177-3AD203B41FA5}">
                      <a16:colId xmlns:a16="http://schemas.microsoft.com/office/drawing/2014/main" val="1020161233"/>
                    </a:ext>
                  </a:extLst>
                </a:gridCol>
                <a:gridCol w="246888">
                  <a:extLst>
                    <a:ext uri="{9D8B030D-6E8A-4147-A177-3AD203B41FA5}">
                      <a16:colId xmlns:a16="http://schemas.microsoft.com/office/drawing/2014/main" val="2046784375"/>
                    </a:ext>
                  </a:extLst>
                </a:gridCol>
                <a:gridCol w="208280">
                  <a:extLst>
                    <a:ext uri="{9D8B030D-6E8A-4147-A177-3AD203B41FA5}">
                      <a16:colId xmlns:a16="http://schemas.microsoft.com/office/drawing/2014/main" val="2466744520"/>
                    </a:ext>
                  </a:extLst>
                </a:gridCol>
                <a:gridCol w="208280">
                  <a:extLst>
                    <a:ext uri="{9D8B030D-6E8A-4147-A177-3AD203B41FA5}">
                      <a16:colId xmlns:a16="http://schemas.microsoft.com/office/drawing/2014/main" val="1120961836"/>
                    </a:ext>
                  </a:extLst>
                </a:gridCol>
                <a:gridCol w="246888">
                  <a:extLst>
                    <a:ext uri="{9D8B030D-6E8A-4147-A177-3AD203B41FA5}">
                      <a16:colId xmlns:a16="http://schemas.microsoft.com/office/drawing/2014/main" val="1534399069"/>
                    </a:ext>
                  </a:extLst>
                </a:gridCol>
                <a:gridCol w="208280">
                  <a:extLst>
                    <a:ext uri="{9D8B030D-6E8A-4147-A177-3AD203B41FA5}">
                      <a16:colId xmlns:a16="http://schemas.microsoft.com/office/drawing/2014/main" val="4244397850"/>
                    </a:ext>
                  </a:extLst>
                </a:gridCol>
                <a:gridCol w="208280">
                  <a:extLst>
                    <a:ext uri="{9D8B030D-6E8A-4147-A177-3AD203B41FA5}">
                      <a16:colId xmlns:a16="http://schemas.microsoft.com/office/drawing/2014/main" val="3833180509"/>
                    </a:ext>
                  </a:extLst>
                </a:gridCol>
                <a:gridCol w="208280">
                  <a:extLst>
                    <a:ext uri="{9D8B030D-6E8A-4147-A177-3AD203B41FA5}">
                      <a16:colId xmlns:a16="http://schemas.microsoft.com/office/drawing/2014/main" val="2093017693"/>
                    </a:ext>
                  </a:extLst>
                </a:gridCol>
                <a:gridCol w="246888">
                  <a:extLst>
                    <a:ext uri="{9D8B030D-6E8A-4147-A177-3AD203B41FA5}">
                      <a16:colId xmlns:a16="http://schemas.microsoft.com/office/drawing/2014/main" val="489870945"/>
                    </a:ext>
                  </a:extLst>
                </a:gridCol>
                <a:gridCol w="208280">
                  <a:extLst>
                    <a:ext uri="{9D8B030D-6E8A-4147-A177-3AD203B41FA5}">
                      <a16:colId xmlns:a16="http://schemas.microsoft.com/office/drawing/2014/main" val="1194176876"/>
                    </a:ext>
                  </a:extLst>
                </a:gridCol>
                <a:gridCol w="208280">
                  <a:extLst>
                    <a:ext uri="{9D8B030D-6E8A-4147-A177-3AD203B41FA5}">
                      <a16:colId xmlns:a16="http://schemas.microsoft.com/office/drawing/2014/main" val="92920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3763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- 2019-01-22 07:56:39 </a:t>
                      </a:r>
                      <a:r>
                        <a:rPr kumimoji="0" lang="en-US" sz="1000" b="0" i="0" u="none" strike="noStrike" kern="1200" cap="none" spc="0" normalizeH="0" baseline="0" noProof="0">
                          <a:ln>
                            <a:noFill/>
                          </a:ln>
                          <a:solidFill>
                            <a:prstClr val="black"/>
                          </a:solidFill>
                          <a:effectLst/>
                          <a:uLnTx/>
                          <a:uFillTx/>
                          <a:latin typeface="+mn-lt"/>
                          <a:ea typeface="+mn-ea"/>
                          <a:cs typeface="+mn-cs"/>
                        </a:rPr>
                        <a:t> 
 Have a look at the new video from Dr. Philip Nising, the CEO of BUSS, looking back at our journey of the last months and years, developing COMPEO, the flagship of BUSS innovation and engineering. The BUSS team invested a lot of time and effort, as well as heart and soul, into the development and market introduction of COMPEO. The journey is far from over, the next challenges await the BUSS team and COMPEO. So it is great to have our CEO lead the way enthusiastically — step by step, and, more importantly, together!
Read more about BUSS and its journey: https://busscorp.com/about-us
#buss #compeo #bussteam #teamwork #compounding #compounder #compounds #compoundingtechnology #polymer #plastics #growth #company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https://scontent.xx.fbcdn.net/v/t15.13418-10/s720x720/49829736_1144997118991894_6297893992767946752_n.jpg?_nc_cat=109&amp;_nc_ht=scontent.xx&amp;oh=75dee4465bead849a96913e0b3be16f5&amp;oe=5D40F464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26306216"/>
                  </a:ext>
                </a:extLst>
              </a:tr>
            </a:tbl>
          </a:graphicData>
        </a:graphic>
      </p:graphicFrame>
      <p:sp>
        <p:nvSpPr>
          <p:cNvPr id="4" name="Text Placeholder 3">
            <a:extLst>
              <a:ext uri="{FF2B5EF4-FFF2-40B4-BE49-F238E27FC236}">
                <a16:creationId xmlns:a16="http://schemas.microsoft.com/office/drawing/2014/main" id="{CCEE063C-D6B7-402B-8241-C915FABB82CB}"/>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120601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8578B-72EA-46E1-BA38-E2BBB161EDCF}"/>
              </a:ext>
            </a:extLst>
          </p:cNvPr>
          <p:cNvSpPr>
            <a:spLocks noGrp="1"/>
          </p:cNvSpPr>
          <p:nvPr>
            <p:ph type="title"/>
          </p:nvPr>
        </p:nvSpPr>
        <p:spPr/>
        <p:txBody>
          <a:bodyPr/>
          <a:lstStyle/>
          <a:p>
            <a:r>
              <a:rPr lang="en-US"/>
              <a:t>Facebook Own Posts Table | BUSS - 12 of 14</a:t>
            </a:r>
          </a:p>
        </p:txBody>
      </p:sp>
      <p:graphicFrame>
        <p:nvGraphicFramePr>
          <p:cNvPr id="5" name="Table Placeholder 4">
            <a:extLst>
              <a:ext uri="{FF2B5EF4-FFF2-40B4-BE49-F238E27FC236}">
                <a16:creationId xmlns:a16="http://schemas.microsoft.com/office/drawing/2014/main" id="{C52A1EFF-453F-4DD5-8976-C160C0541DC3}"/>
              </a:ext>
            </a:extLst>
          </p:cNvPr>
          <p:cNvGraphicFramePr>
            <a:graphicFrameLocks noGrp="1"/>
          </p:cNvGraphicFramePr>
          <p:nvPr>
            <p:ph type="tbl" sz="quarter" idx="13"/>
            <p:extLst>
              <p:ext uri="{D42A27DB-BD31-4B8C-83A1-F6EECF244321}">
                <p14:modId xmlns:p14="http://schemas.microsoft.com/office/powerpoint/2010/main" val="37222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761033722"/>
                    </a:ext>
                  </a:extLst>
                </a:gridCol>
                <a:gridCol w="822959">
                  <a:extLst>
                    <a:ext uri="{9D8B030D-6E8A-4147-A177-3AD203B41FA5}">
                      <a16:colId xmlns:a16="http://schemas.microsoft.com/office/drawing/2014/main" val="3398984944"/>
                    </a:ext>
                  </a:extLst>
                </a:gridCol>
                <a:gridCol w="208280">
                  <a:extLst>
                    <a:ext uri="{9D8B030D-6E8A-4147-A177-3AD203B41FA5}">
                      <a16:colId xmlns:a16="http://schemas.microsoft.com/office/drawing/2014/main" val="2108832552"/>
                    </a:ext>
                  </a:extLst>
                </a:gridCol>
                <a:gridCol w="246888">
                  <a:extLst>
                    <a:ext uri="{9D8B030D-6E8A-4147-A177-3AD203B41FA5}">
                      <a16:colId xmlns:a16="http://schemas.microsoft.com/office/drawing/2014/main" val="4012272055"/>
                    </a:ext>
                  </a:extLst>
                </a:gridCol>
                <a:gridCol w="246888">
                  <a:extLst>
                    <a:ext uri="{9D8B030D-6E8A-4147-A177-3AD203B41FA5}">
                      <a16:colId xmlns:a16="http://schemas.microsoft.com/office/drawing/2014/main" val="3733890888"/>
                    </a:ext>
                  </a:extLst>
                </a:gridCol>
                <a:gridCol w="246888">
                  <a:extLst>
                    <a:ext uri="{9D8B030D-6E8A-4147-A177-3AD203B41FA5}">
                      <a16:colId xmlns:a16="http://schemas.microsoft.com/office/drawing/2014/main" val="789741323"/>
                    </a:ext>
                  </a:extLst>
                </a:gridCol>
                <a:gridCol w="208280">
                  <a:extLst>
                    <a:ext uri="{9D8B030D-6E8A-4147-A177-3AD203B41FA5}">
                      <a16:colId xmlns:a16="http://schemas.microsoft.com/office/drawing/2014/main" val="1725619080"/>
                    </a:ext>
                  </a:extLst>
                </a:gridCol>
                <a:gridCol w="208280">
                  <a:extLst>
                    <a:ext uri="{9D8B030D-6E8A-4147-A177-3AD203B41FA5}">
                      <a16:colId xmlns:a16="http://schemas.microsoft.com/office/drawing/2014/main" val="2808108141"/>
                    </a:ext>
                  </a:extLst>
                </a:gridCol>
                <a:gridCol w="208280">
                  <a:extLst>
                    <a:ext uri="{9D8B030D-6E8A-4147-A177-3AD203B41FA5}">
                      <a16:colId xmlns:a16="http://schemas.microsoft.com/office/drawing/2014/main" val="1594002749"/>
                    </a:ext>
                  </a:extLst>
                </a:gridCol>
                <a:gridCol w="208280">
                  <a:extLst>
                    <a:ext uri="{9D8B030D-6E8A-4147-A177-3AD203B41FA5}">
                      <a16:colId xmlns:a16="http://schemas.microsoft.com/office/drawing/2014/main" val="2061323655"/>
                    </a:ext>
                  </a:extLst>
                </a:gridCol>
                <a:gridCol w="208280">
                  <a:extLst>
                    <a:ext uri="{9D8B030D-6E8A-4147-A177-3AD203B41FA5}">
                      <a16:colId xmlns:a16="http://schemas.microsoft.com/office/drawing/2014/main" val="841758700"/>
                    </a:ext>
                  </a:extLst>
                </a:gridCol>
                <a:gridCol w="208280">
                  <a:extLst>
                    <a:ext uri="{9D8B030D-6E8A-4147-A177-3AD203B41FA5}">
                      <a16:colId xmlns:a16="http://schemas.microsoft.com/office/drawing/2014/main" val="671132322"/>
                    </a:ext>
                  </a:extLst>
                </a:gridCol>
                <a:gridCol w="208280">
                  <a:extLst>
                    <a:ext uri="{9D8B030D-6E8A-4147-A177-3AD203B41FA5}">
                      <a16:colId xmlns:a16="http://schemas.microsoft.com/office/drawing/2014/main" val="3872657030"/>
                    </a:ext>
                  </a:extLst>
                </a:gridCol>
                <a:gridCol w="246888">
                  <a:extLst>
                    <a:ext uri="{9D8B030D-6E8A-4147-A177-3AD203B41FA5}">
                      <a16:colId xmlns:a16="http://schemas.microsoft.com/office/drawing/2014/main" val="3481307957"/>
                    </a:ext>
                  </a:extLst>
                </a:gridCol>
                <a:gridCol w="246888">
                  <a:extLst>
                    <a:ext uri="{9D8B030D-6E8A-4147-A177-3AD203B41FA5}">
                      <a16:colId xmlns:a16="http://schemas.microsoft.com/office/drawing/2014/main" val="1507122397"/>
                    </a:ext>
                  </a:extLst>
                </a:gridCol>
                <a:gridCol w="246888">
                  <a:extLst>
                    <a:ext uri="{9D8B030D-6E8A-4147-A177-3AD203B41FA5}">
                      <a16:colId xmlns:a16="http://schemas.microsoft.com/office/drawing/2014/main" val="2978041731"/>
                    </a:ext>
                  </a:extLst>
                </a:gridCol>
                <a:gridCol w="208280">
                  <a:extLst>
                    <a:ext uri="{9D8B030D-6E8A-4147-A177-3AD203B41FA5}">
                      <a16:colId xmlns:a16="http://schemas.microsoft.com/office/drawing/2014/main" val="3611199591"/>
                    </a:ext>
                  </a:extLst>
                </a:gridCol>
                <a:gridCol w="246888">
                  <a:extLst>
                    <a:ext uri="{9D8B030D-6E8A-4147-A177-3AD203B41FA5}">
                      <a16:colId xmlns:a16="http://schemas.microsoft.com/office/drawing/2014/main" val="3343005635"/>
                    </a:ext>
                  </a:extLst>
                </a:gridCol>
                <a:gridCol w="246888">
                  <a:extLst>
                    <a:ext uri="{9D8B030D-6E8A-4147-A177-3AD203B41FA5}">
                      <a16:colId xmlns:a16="http://schemas.microsoft.com/office/drawing/2014/main" val="3503778976"/>
                    </a:ext>
                  </a:extLst>
                </a:gridCol>
                <a:gridCol w="246888">
                  <a:extLst>
                    <a:ext uri="{9D8B030D-6E8A-4147-A177-3AD203B41FA5}">
                      <a16:colId xmlns:a16="http://schemas.microsoft.com/office/drawing/2014/main" val="1199941449"/>
                    </a:ext>
                  </a:extLst>
                </a:gridCol>
                <a:gridCol w="208280">
                  <a:extLst>
                    <a:ext uri="{9D8B030D-6E8A-4147-A177-3AD203B41FA5}">
                      <a16:colId xmlns:a16="http://schemas.microsoft.com/office/drawing/2014/main" val="587308266"/>
                    </a:ext>
                  </a:extLst>
                </a:gridCol>
                <a:gridCol w="208280">
                  <a:extLst>
                    <a:ext uri="{9D8B030D-6E8A-4147-A177-3AD203B41FA5}">
                      <a16:colId xmlns:a16="http://schemas.microsoft.com/office/drawing/2014/main" val="3617441532"/>
                    </a:ext>
                  </a:extLst>
                </a:gridCol>
                <a:gridCol w="246888">
                  <a:extLst>
                    <a:ext uri="{9D8B030D-6E8A-4147-A177-3AD203B41FA5}">
                      <a16:colId xmlns:a16="http://schemas.microsoft.com/office/drawing/2014/main" val="1260020351"/>
                    </a:ext>
                  </a:extLst>
                </a:gridCol>
                <a:gridCol w="208280">
                  <a:extLst>
                    <a:ext uri="{9D8B030D-6E8A-4147-A177-3AD203B41FA5}">
                      <a16:colId xmlns:a16="http://schemas.microsoft.com/office/drawing/2014/main" val="4103936721"/>
                    </a:ext>
                  </a:extLst>
                </a:gridCol>
                <a:gridCol w="208280">
                  <a:extLst>
                    <a:ext uri="{9D8B030D-6E8A-4147-A177-3AD203B41FA5}">
                      <a16:colId xmlns:a16="http://schemas.microsoft.com/office/drawing/2014/main" val="3076869512"/>
                    </a:ext>
                  </a:extLst>
                </a:gridCol>
                <a:gridCol w="208280">
                  <a:extLst>
                    <a:ext uri="{9D8B030D-6E8A-4147-A177-3AD203B41FA5}">
                      <a16:colId xmlns:a16="http://schemas.microsoft.com/office/drawing/2014/main" val="969197588"/>
                    </a:ext>
                  </a:extLst>
                </a:gridCol>
                <a:gridCol w="246888">
                  <a:extLst>
                    <a:ext uri="{9D8B030D-6E8A-4147-A177-3AD203B41FA5}">
                      <a16:colId xmlns:a16="http://schemas.microsoft.com/office/drawing/2014/main" val="3469189506"/>
                    </a:ext>
                  </a:extLst>
                </a:gridCol>
                <a:gridCol w="208280">
                  <a:extLst>
                    <a:ext uri="{9D8B030D-6E8A-4147-A177-3AD203B41FA5}">
                      <a16:colId xmlns:a16="http://schemas.microsoft.com/office/drawing/2014/main" val="502623765"/>
                    </a:ext>
                  </a:extLst>
                </a:gridCol>
                <a:gridCol w="208280">
                  <a:extLst>
                    <a:ext uri="{9D8B030D-6E8A-4147-A177-3AD203B41FA5}">
                      <a16:colId xmlns:a16="http://schemas.microsoft.com/office/drawing/2014/main" val="2356931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6944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- 2019-01-15 10:29:29 </a:t>
                      </a:r>
                      <a:r>
                        <a:rPr kumimoji="0" lang="en-US" sz="1000" b="0" i="0" u="none" strike="noStrike" kern="1200" cap="none" spc="0" normalizeH="0" baseline="0" noProof="0">
                          <a:ln>
                            <a:noFill/>
                          </a:ln>
                          <a:solidFill>
                            <a:prstClr val="black"/>
                          </a:solidFill>
                          <a:effectLst/>
                          <a:uLnTx/>
                          <a:uFillTx/>
                          <a:latin typeface="+mn-lt"/>
                          <a:ea typeface="+mn-ea"/>
                          <a:cs typeface="+mn-cs"/>
                        </a:rPr>
                        <a:t> 
 For thousands of years, mankind used wood to build houses, wagons, bridges and ships. And what exactly does that have to do with compounding? Well, over the last centuries, new applications and technologies have been developed to utilize, process and manipulate these natural fibers. One of those: natural fiber composites. Chemical agents bond natural fibers – everything from flax, hemp, and cotton, all the way to wood - with additives into strong composites. These natural fiber composites are elastic and guarantee tensile and impact strength, while still being relatively light in weight. They can be used for various goods, but one of their main application field is the automotive industry. What started out with wood wagons ended up in natural fiber composites in the automotive industry. 
Building on proven concepts, developing them further, making them better, more effective, that is what BUSS stands for. Similar to natural fiber composites, which is only one of many compounding industries that our COMPEO can be tailored to.
More about natural fiber composites at BUSS here: https://bit.ly/2TSbgio 
#compounding #composites #compounds #naturalfibers #woodfibers #automotive #naturalfibercomposites #compeo #compounder #additives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https://scontent.xx.fbcdn.net/v/t1.0-9/s720x720/50125798_2152868674736518_3351484468513734656_o.jpg?_nc_cat=108&amp;_nc_ht=scontent.xx&amp;oh=021c004fef1d97fee6dc44f3c2d55993&amp;oe=5D4273E8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175299"/>
                  </a:ext>
                </a:extLst>
              </a:tr>
            </a:tbl>
          </a:graphicData>
        </a:graphic>
      </p:graphicFrame>
      <p:sp>
        <p:nvSpPr>
          <p:cNvPr id="4" name="Text Placeholder 3">
            <a:extLst>
              <a:ext uri="{FF2B5EF4-FFF2-40B4-BE49-F238E27FC236}">
                <a16:creationId xmlns:a16="http://schemas.microsoft.com/office/drawing/2014/main" id="{057033A7-C38B-433C-878E-146C97F25EC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355804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96D00-B2B9-40DE-9934-3310A3D4F171}"/>
              </a:ext>
            </a:extLst>
          </p:cNvPr>
          <p:cNvSpPr>
            <a:spLocks noGrp="1"/>
          </p:cNvSpPr>
          <p:nvPr>
            <p:ph type="title"/>
          </p:nvPr>
        </p:nvSpPr>
        <p:spPr/>
        <p:txBody>
          <a:bodyPr/>
          <a:lstStyle/>
          <a:p>
            <a:r>
              <a:rPr lang="en-US"/>
              <a:t>Facebook Own Posts Table | BUSS - 13 of 14</a:t>
            </a:r>
          </a:p>
        </p:txBody>
      </p:sp>
      <p:graphicFrame>
        <p:nvGraphicFramePr>
          <p:cNvPr id="5" name="Table Placeholder 4">
            <a:extLst>
              <a:ext uri="{FF2B5EF4-FFF2-40B4-BE49-F238E27FC236}">
                <a16:creationId xmlns:a16="http://schemas.microsoft.com/office/drawing/2014/main" id="{2142D00D-A164-4FD7-867D-07D20F1169EA}"/>
              </a:ext>
            </a:extLst>
          </p:cNvPr>
          <p:cNvGraphicFramePr>
            <a:graphicFrameLocks noGrp="1"/>
          </p:cNvGraphicFramePr>
          <p:nvPr>
            <p:ph type="tbl" sz="quarter" idx="13"/>
            <p:extLst>
              <p:ext uri="{D42A27DB-BD31-4B8C-83A1-F6EECF244321}">
                <p14:modId xmlns:p14="http://schemas.microsoft.com/office/powerpoint/2010/main" val="1261128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094217769"/>
                    </a:ext>
                  </a:extLst>
                </a:gridCol>
                <a:gridCol w="822959">
                  <a:extLst>
                    <a:ext uri="{9D8B030D-6E8A-4147-A177-3AD203B41FA5}">
                      <a16:colId xmlns:a16="http://schemas.microsoft.com/office/drawing/2014/main" val="2835569384"/>
                    </a:ext>
                  </a:extLst>
                </a:gridCol>
                <a:gridCol w="208280">
                  <a:extLst>
                    <a:ext uri="{9D8B030D-6E8A-4147-A177-3AD203B41FA5}">
                      <a16:colId xmlns:a16="http://schemas.microsoft.com/office/drawing/2014/main" val="3885121942"/>
                    </a:ext>
                  </a:extLst>
                </a:gridCol>
                <a:gridCol w="246888">
                  <a:extLst>
                    <a:ext uri="{9D8B030D-6E8A-4147-A177-3AD203B41FA5}">
                      <a16:colId xmlns:a16="http://schemas.microsoft.com/office/drawing/2014/main" val="4001280671"/>
                    </a:ext>
                  </a:extLst>
                </a:gridCol>
                <a:gridCol w="246888">
                  <a:extLst>
                    <a:ext uri="{9D8B030D-6E8A-4147-A177-3AD203B41FA5}">
                      <a16:colId xmlns:a16="http://schemas.microsoft.com/office/drawing/2014/main" val="549691971"/>
                    </a:ext>
                  </a:extLst>
                </a:gridCol>
                <a:gridCol w="246888">
                  <a:extLst>
                    <a:ext uri="{9D8B030D-6E8A-4147-A177-3AD203B41FA5}">
                      <a16:colId xmlns:a16="http://schemas.microsoft.com/office/drawing/2014/main" val="121969480"/>
                    </a:ext>
                  </a:extLst>
                </a:gridCol>
                <a:gridCol w="208280">
                  <a:extLst>
                    <a:ext uri="{9D8B030D-6E8A-4147-A177-3AD203B41FA5}">
                      <a16:colId xmlns:a16="http://schemas.microsoft.com/office/drawing/2014/main" val="96568414"/>
                    </a:ext>
                  </a:extLst>
                </a:gridCol>
                <a:gridCol w="208280">
                  <a:extLst>
                    <a:ext uri="{9D8B030D-6E8A-4147-A177-3AD203B41FA5}">
                      <a16:colId xmlns:a16="http://schemas.microsoft.com/office/drawing/2014/main" val="1364284457"/>
                    </a:ext>
                  </a:extLst>
                </a:gridCol>
                <a:gridCol w="208280">
                  <a:extLst>
                    <a:ext uri="{9D8B030D-6E8A-4147-A177-3AD203B41FA5}">
                      <a16:colId xmlns:a16="http://schemas.microsoft.com/office/drawing/2014/main" val="1764853250"/>
                    </a:ext>
                  </a:extLst>
                </a:gridCol>
                <a:gridCol w="208280">
                  <a:extLst>
                    <a:ext uri="{9D8B030D-6E8A-4147-A177-3AD203B41FA5}">
                      <a16:colId xmlns:a16="http://schemas.microsoft.com/office/drawing/2014/main" val="167757149"/>
                    </a:ext>
                  </a:extLst>
                </a:gridCol>
                <a:gridCol w="208280">
                  <a:extLst>
                    <a:ext uri="{9D8B030D-6E8A-4147-A177-3AD203B41FA5}">
                      <a16:colId xmlns:a16="http://schemas.microsoft.com/office/drawing/2014/main" val="3755846632"/>
                    </a:ext>
                  </a:extLst>
                </a:gridCol>
                <a:gridCol w="208280">
                  <a:extLst>
                    <a:ext uri="{9D8B030D-6E8A-4147-A177-3AD203B41FA5}">
                      <a16:colId xmlns:a16="http://schemas.microsoft.com/office/drawing/2014/main" val="3979218355"/>
                    </a:ext>
                  </a:extLst>
                </a:gridCol>
                <a:gridCol w="208280">
                  <a:extLst>
                    <a:ext uri="{9D8B030D-6E8A-4147-A177-3AD203B41FA5}">
                      <a16:colId xmlns:a16="http://schemas.microsoft.com/office/drawing/2014/main" val="183336917"/>
                    </a:ext>
                  </a:extLst>
                </a:gridCol>
                <a:gridCol w="246888">
                  <a:extLst>
                    <a:ext uri="{9D8B030D-6E8A-4147-A177-3AD203B41FA5}">
                      <a16:colId xmlns:a16="http://schemas.microsoft.com/office/drawing/2014/main" val="2441174611"/>
                    </a:ext>
                  </a:extLst>
                </a:gridCol>
                <a:gridCol w="246888">
                  <a:extLst>
                    <a:ext uri="{9D8B030D-6E8A-4147-A177-3AD203B41FA5}">
                      <a16:colId xmlns:a16="http://schemas.microsoft.com/office/drawing/2014/main" val="195456097"/>
                    </a:ext>
                  </a:extLst>
                </a:gridCol>
                <a:gridCol w="246888">
                  <a:extLst>
                    <a:ext uri="{9D8B030D-6E8A-4147-A177-3AD203B41FA5}">
                      <a16:colId xmlns:a16="http://schemas.microsoft.com/office/drawing/2014/main" val="119175300"/>
                    </a:ext>
                  </a:extLst>
                </a:gridCol>
                <a:gridCol w="208280">
                  <a:extLst>
                    <a:ext uri="{9D8B030D-6E8A-4147-A177-3AD203B41FA5}">
                      <a16:colId xmlns:a16="http://schemas.microsoft.com/office/drawing/2014/main" val="972156313"/>
                    </a:ext>
                  </a:extLst>
                </a:gridCol>
                <a:gridCol w="246888">
                  <a:extLst>
                    <a:ext uri="{9D8B030D-6E8A-4147-A177-3AD203B41FA5}">
                      <a16:colId xmlns:a16="http://schemas.microsoft.com/office/drawing/2014/main" val="337856203"/>
                    </a:ext>
                  </a:extLst>
                </a:gridCol>
                <a:gridCol w="246888">
                  <a:extLst>
                    <a:ext uri="{9D8B030D-6E8A-4147-A177-3AD203B41FA5}">
                      <a16:colId xmlns:a16="http://schemas.microsoft.com/office/drawing/2014/main" val="1537665224"/>
                    </a:ext>
                  </a:extLst>
                </a:gridCol>
                <a:gridCol w="246888">
                  <a:extLst>
                    <a:ext uri="{9D8B030D-6E8A-4147-A177-3AD203B41FA5}">
                      <a16:colId xmlns:a16="http://schemas.microsoft.com/office/drawing/2014/main" val="3338536744"/>
                    </a:ext>
                  </a:extLst>
                </a:gridCol>
                <a:gridCol w="208280">
                  <a:extLst>
                    <a:ext uri="{9D8B030D-6E8A-4147-A177-3AD203B41FA5}">
                      <a16:colId xmlns:a16="http://schemas.microsoft.com/office/drawing/2014/main" val="1884459179"/>
                    </a:ext>
                  </a:extLst>
                </a:gridCol>
                <a:gridCol w="208280">
                  <a:extLst>
                    <a:ext uri="{9D8B030D-6E8A-4147-A177-3AD203B41FA5}">
                      <a16:colId xmlns:a16="http://schemas.microsoft.com/office/drawing/2014/main" val="3547637208"/>
                    </a:ext>
                  </a:extLst>
                </a:gridCol>
                <a:gridCol w="246888">
                  <a:extLst>
                    <a:ext uri="{9D8B030D-6E8A-4147-A177-3AD203B41FA5}">
                      <a16:colId xmlns:a16="http://schemas.microsoft.com/office/drawing/2014/main" val="3064578881"/>
                    </a:ext>
                  </a:extLst>
                </a:gridCol>
                <a:gridCol w="208280">
                  <a:extLst>
                    <a:ext uri="{9D8B030D-6E8A-4147-A177-3AD203B41FA5}">
                      <a16:colId xmlns:a16="http://schemas.microsoft.com/office/drawing/2014/main" val="673190290"/>
                    </a:ext>
                  </a:extLst>
                </a:gridCol>
                <a:gridCol w="208280">
                  <a:extLst>
                    <a:ext uri="{9D8B030D-6E8A-4147-A177-3AD203B41FA5}">
                      <a16:colId xmlns:a16="http://schemas.microsoft.com/office/drawing/2014/main" val="291062639"/>
                    </a:ext>
                  </a:extLst>
                </a:gridCol>
                <a:gridCol w="208280">
                  <a:extLst>
                    <a:ext uri="{9D8B030D-6E8A-4147-A177-3AD203B41FA5}">
                      <a16:colId xmlns:a16="http://schemas.microsoft.com/office/drawing/2014/main" val="680921689"/>
                    </a:ext>
                  </a:extLst>
                </a:gridCol>
                <a:gridCol w="246888">
                  <a:extLst>
                    <a:ext uri="{9D8B030D-6E8A-4147-A177-3AD203B41FA5}">
                      <a16:colId xmlns:a16="http://schemas.microsoft.com/office/drawing/2014/main" val="814719737"/>
                    </a:ext>
                  </a:extLst>
                </a:gridCol>
                <a:gridCol w="208280">
                  <a:extLst>
                    <a:ext uri="{9D8B030D-6E8A-4147-A177-3AD203B41FA5}">
                      <a16:colId xmlns:a16="http://schemas.microsoft.com/office/drawing/2014/main" val="608446853"/>
                    </a:ext>
                  </a:extLst>
                </a:gridCol>
                <a:gridCol w="208280">
                  <a:extLst>
                    <a:ext uri="{9D8B030D-6E8A-4147-A177-3AD203B41FA5}">
                      <a16:colId xmlns:a16="http://schemas.microsoft.com/office/drawing/2014/main" val="285752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5837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- 2019-01-09 10:07:47 </a:t>
                      </a:r>
                      <a:r>
                        <a:rPr kumimoji="0" lang="en-US" sz="1000" b="0" i="0" u="none" strike="noStrike" kern="1200" cap="none" spc="0" normalizeH="0" baseline="0" noProof="0">
                          <a:ln>
                            <a:noFill/>
                          </a:ln>
                          <a:solidFill>
                            <a:prstClr val="black"/>
                          </a:solidFill>
                          <a:effectLst/>
                          <a:uLnTx/>
                          <a:uFillTx/>
                          <a:latin typeface="+mn-lt"/>
                          <a:ea typeface="+mn-ea"/>
                          <a:cs typeface="+mn-cs"/>
                        </a:rPr>
                        <a:t> 
 We started the BUSS tradefair season of 2019 in Dubai at the Arabplast. It was a great place to deepen our business relations on the Arab market. As it has already been the case last year, our new compounder generation COMPEO was the highlight and ensured intriguing discussions with the tradefair visitors! Thank you for your interest!
For more infos on COMPEO, check out our website: https://busscorp.com/products/compeo/ 
#compounding #arabplast #plastics #polymer #compeo #compoundingsolutions #compounder #cokneader #tradefair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https://scontent.xx.fbcdn.net/v/t1.0-9/s720x720/49579410_2143765752313477_8138605487072477184_o.jpg?_nc_cat=101&amp;_nc_ht=scontent.xx&amp;oh=47fc28faa94be719395aebc80c0bae90&amp;oe=5D3BCE39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31945119"/>
                  </a:ext>
                </a:extLst>
              </a:tr>
            </a:tbl>
          </a:graphicData>
        </a:graphic>
      </p:graphicFrame>
      <p:sp>
        <p:nvSpPr>
          <p:cNvPr id="4" name="Text Placeholder 3">
            <a:extLst>
              <a:ext uri="{FF2B5EF4-FFF2-40B4-BE49-F238E27FC236}">
                <a16:creationId xmlns:a16="http://schemas.microsoft.com/office/drawing/2014/main" id="{F35A96EE-64A6-4FC1-BC6D-1700922AC464}"/>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310440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F3A91-5930-4488-8CA2-32D2CA4AA432}"/>
              </a:ext>
            </a:extLst>
          </p:cNvPr>
          <p:cNvSpPr>
            <a:spLocks noGrp="1"/>
          </p:cNvSpPr>
          <p:nvPr>
            <p:ph type="title"/>
          </p:nvPr>
        </p:nvSpPr>
        <p:spPr/>
        <p:txBody>
          <a:bodyPr/>
          <a:lstStyle/>
          <a:p>
            <a:r>
              <a:rPr lang="en-US"/>
              <a:t>Facebook Own Posts Table | BUSS - 14 of 14</a:t>
            </a:r>
          </a:p>
        </p:txBody>
      </p:sp>
      <p:graphicFrame>
        <p:nvGraphicFramePr>
          <p:cNvPr id="5" name="Table Placeholder 4">
            <a:extLst>
              <a:ext uri="{FF2B5EF4-FFF2-40B4-BE49-F238E27FC236}">
                <a16:creationId xmlns:a16="http://schemas.microsoft.com/office/drawing/2014/main" id="{0A52182F-0E06-49E9-8EC3-AA4F00542378}"/>
              </a:ext>
            </a:extLst>
          </p:cNvPr>
          <p:cNvGraphicFramePr>
            <a:graphicFrameLocks noGrp="1"/>
          </p:cNvGraphicFramePr>
          <p:nvPr>
            <p:ph type="tbl" sz="quarter" idx="13"/>
            <p:extLst>
              <p:ext uri="{D42A27DB-BD31-4B8C-83A1-F6EECF244321}">
                <p14:modId xmlns:p14="http://schemas.microsoft.com/office/powerpoint/2010/main" val="352066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278505821"/>
                    </a:ext>
                  </a:extLst>
                </a:gridCol>
                <a:gridCol w="822959">
                  <a:extLst>
                    <a:ext uri="{9D8B030D-6E8A-4147-A177-3AD203B41FA5}">
                      <a16:colId xmlns:a16="http://schemas.microsoft.com/office/drawing/2014/main" val="2601889053"/>
                    </a:ext>
                  </a:extLst>
                </a:gridCol>
                <a:gridCol w="208280">
                  <a:extLst>
                    <a:ext uri="{9D8B030D-6E8A-4147-A177-3AD203B41FA5}">
                      <a16:colId xmlns:a16="http://schemas.microsoft.com/office/drawing/2014/main" val="174083324"/>
                    </a:ext>
                  </a:extLst>
                </a:gridCol>
                <a:gridCol w="246888">
                  <a:extLst>
                    <a:ext uri="{9D8B030D-6E8A-4147-A177-3AD203B41FA5}">
                      <a16:colId xmlns:a16="http://schemas.microsoft.com/office/drawing/2014/main" val="3218105796"/>
                    </a:ext>
                  </a:extLst>
                </a:gridCol>
                <a:gridCol w="246888">
                  <a:extLst>
                    <a:ext uri="{9D8B030D-6E8A-4147-A177-3AD203B41FA5}">
                      <a16:colId xmlns:a16="http://schemas.microsoft.com/office/drawing/2014/main" val="1699913790"/>
                    </a:ext>
                  </a:extLst>
                </a:gridCol>
                <a:gridCol w="246888">
                  <a:extLst>
                    <a:ext uri="{9D8B030D-6E8A-4147-A177-3AD203B41FA5}">
                      <a16:colId xmlns:a16="http://schemas.microsoft.com/office/drawing/2014/main" val="475288051"/>
                    </a:ext>
                  </a:extLst>
                </a:gridCol>
                <a:gridCol w="208280">
                  <a:extLst>
                    <a:ext uri="{9D8B030D-6E8A-4147-A177-3AD203B41FA5}">
                      <a16:colId xmlns:a16="http://schemas.microsoft.com/office/drawing/2014/main" val="2993305359"/>
                    </a:ext>
                  </a:extLst>
                </a:gridCol>
                <a:gridCol w="208280">
                  <a:extLst>
                    <a:ext uri="{9D8B030D-6E8A-4147-A177-3AD203B41FA5}">
                      <a16:colId xmlns:a16="http://schemas.microsoft.com/office/drawing/2014/main" val="4182764697"/>
                    </a:ext>
                  </a:extLst>
                </a:gridCol>
                <a:gridCol w="208280">
                  <a:extLst>
                    <a:ext uri="{9D8B030D-6E8A-4147-A177-3AD203B41FA5}">
                      <a16:colId xmlns:a16="http://schemas.microsoft.com/office/drawing/2014/main" val="1099268300"/>
                    </a:ext>
                  </a:extLst>
                </a:gridCol>
                <a:gridCol w="208280">
                  <a:extLst>
                    <a:ext uri="{9D8B030D-6E8A-4147-A177-3AD203B41FA5}">
                      <a16:colId xmlns:a16="http://schemas.microsoft.com/office/drawing/2014/main" val="1360921028"/>
                    </a:ext>
                  </a:extLst>
                </a:gridCol>
                <a:gridCol w="208280">
                  <a:extLst>
                    <a:ext uri="{9D8B030D-6E8A-4147-A177-3AD203B41FA5}">
                      <a16:colId xmlns:a16="http://schemas.microsoft.com/office/drawing/2014/main" val="2086845622"/>
                    </a:ext>
                  </a:extLst>
                </a:gridCol>
                <a:gridCol w="208280">
                  <a:extLst>
                    <a:ext uri="{9D8B030D-6E8A-4147-A177-3AD203B41FA5}">
                      <a16:colId xmlns:a16="http://schemas.microsoft.com/office/drawing/2014/main" val="2828927983"/>
                    </a:ext>
                  </a:extLst>
                </a:gridCol>
                <a:gridCol w="208280">
                  <a:extLst>
                    <a:ext uri="{9D8B030D-6E8A-4147-A177-3AD203B41FA5}">
                      <a16:colId xmlns:a16="http://schemas.microsoft.com/office/drawing/2014/main" val="3554336021"/>
                    </a:ext>
                  </a:extLst>
                </a:gridCol>
                <a:gridCol w="246888">
                  <a:extLst>
                    <a:ext uri="{9D8B030D-6E8A-4147-A177-3AD203B41FA5}">
                      <a16:colId xmlns:a16="http://schemas.microsoft.com/office/drawing/2014/main" val="3081347306"/>
                    </a:ext>
                  </a:extLst>
                </a:gridCol>
                <a:gridCol w="246888">
                  <a:extLst>
                    <a:ext uri="{9D8B030D-6E8A-4147-A177-3AD203B41FA5}">
                      <a16:colId xmlns:a16="http://schemas.microsoft.com/office/drawing/2014/main" val="3292920583"/>
                    </a:ext>
                  </a:extLst>
                </a:gridCol>
                <a:gridCol w="246888">
                  <a:extLst>
                    <a:ext uri="{9D8B030D-6E8A-4147-A177-3AD203B41FA5}">
                      <a16:colId xmlns:a16="http://schemas.microsoft.com/office/drawing/2014/main" val="3481238532"/>
                    </a:ext>
                  </a:extLst>
                </a:gridCol>
                <a:gridCol w="208280">
                  <a:extLst>
                    <a:ext uri="{9D8B030D-6E8A-4147-A177-3AD203B41FA5}">
                      <a16:colId xmlns:a16="http://schemas.microsoft.com/office/drawing/2014/main" val="3219147943"/>
                    </a:ext>
                  </a:extLst>
                </a:gridCol>
                <a:gridCol w="246888">
                  <a:extLst>
                    <a:ext uri="{9D8B030D-6E8A-4147-A177-3AD203B41FA5}">
                      <a16:colId xmlns:a16="http://schemas.microsoft.com/office/drawing/2014/main" val="1232654542"/>
                    </a:ext>
                  </a:extLst>
                </a:gridCol>
                <a:gridCol w="246888">
                  <a:extLst>
                    <a:ext uri="{9D8B030D-6E8A-4147-A177-3AD203B41FA5}">
                      <a16:colId xmlns:a16="http://schemas.microsoft.com/office/drawing/2014/main" val="3983583857"/>
                    </a:ext>
                  </a:extLst>
                </a:gridCol>
                <a:gridCol w="246888">
                  <a:extLst>
                    <a:ext uri="{9D8B030D-6E8A-4147-A177-3AD203B41FA5}">
                      <a16:colId xmlns:a16="http://schemas.microsoft.com/office/drawing/2014/main" val="1953854581"/>
                    </a:ext>
                  </a:extLst>
                </a:gridCol>
                <a:gridCol w="208280">
                  <a:extLst>
                    <a:ext uri="{9D8B030D-6E8A-4147-A177-3AD203B41FA5}">
                      <a16:colId xmlns:a16="http://schemas.microsoft.com/office/drawing/2014/main" val="3677278969"/>
                    </a:ext>
                  </a:extLst>
                </a:gridCol>
                <a:gridCol w="208280">
                  <a:extLst>
                    <a:ext uri="{9D8B030D-6E8A-4147-A177-3AD203B41FA5}">
                      <a16:colId xmlns:a16="http://schemas.microsoft.com/office/drawing/2014/main" val="3340363814"/>
                    </a:ext>
                  </a:extLst>
                </a:gridCol>
                <a:gridCol w="246888">
                  <a:extLst>
                    <a:ext uri="{9D8B030D-6E8A-4147-A177-3AD203B41FA5}">
                      <a16:colId xmlns:a16="http://schemas.microsoft.com/office/drawing/2014/main" val="3304748746"/>
                    </a:ext>
                  </a:extLst>
                </a:gridCol>
                <a:gridCol w="208280">
                  <a:extLst>
                    <a:ext uri="{9D8B030D-6E8A-4147-A177-3AD203B41FA5}">
                      <a16:colId xmlns:a16="http://schemas.microsoft.com/office/drawing/2014/main" val="744948691"/>
                    </a:ext>
                  </a:extLst>
                </a:gridCol>
                <a:gridCol w="208280">
                  <a:extLst>
                    <a:ext uri="{9D8B030D-6E8A-4147-A177-3AD203B41FA5}">
                      <a16:colId xmlns:a16="http://schemas.microsoft.com/office/drawing/2014/main" val="2621975468"/>
                    </a:ext>
                  </a:extLst>
                </a:gridCol>
                <a:gridCol w="208280">
                  <a:extLst>
                    <a:ext uri="{9D8B030D-6E8A-4147-A177-3AD203B41FA5}">
                      <a16:colId xmlns:a16="http://schemas.microsoft.com/office/drawing/2014/main" val="2317540932"/>
                    </a:ext>
                  </a:extLst>
                </a:gridCol>
                <a:gridCol w="246888">
                  <a:extLst>
                    <a:ext uri="{9D8B030D-6E8A-4147-A177-3AD203B41FA5}">
                      <a16:colId xmlns:a16="http://schemas.microsoft.com/office/drawing/2014/main" val="2703812750"/>
                    </a:ext>
                  </a:extLst>
                </a:gridCol>
                <a:gridCol w="208280">
                  <a:extLst>
                    <a:ext uri="{9D8B030D-6E8A-4147-A177-3AD203B41FA5}">
                      <a16:colId xmlns:a16="http://schemas.microsoft.com/office/drawing/2014/main" val="1320806816"/>
                    </a:ext>
                  </a:extLst>
                </a:gridCol>
                <a:gridCol w="208280">
                  <a:extLst>
                    <a:ext uri="{9D8B030D-6E8A-4147-A177-3AD203B41FA5}">
                      <a16:colId xmlns:a16="http://schemas.microsoft.com/office/drawing/2014/main" val="1573733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1955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- 2019-01-02 10:01:54 </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Frohes Neues Jahr! Feliz Año Nuevo! </a:t>
                      </a:r>
                      <a:r>
                        <a:rPr kumimoji="0" lang="az-Cyrl-AZ" sz="1000" b="0" i="0" u="none" strike="noStrike" kern="1200" cap="none" spc="0" normalizeH="0" baseline="0" noProof="0">
                          <a:ln>
                            <a:noFill/>
                          </a:ln>
                          <a:solidFill>
                            <a:prstClr val="black"/>
                          </a:solidFill>
                          <a:effectLst/>
                          <a:uLnTx/>
                          <a:uFillTx/>
                          <a:latin typeface="+mn-lt"/>
                          <a:ea typeface="+mn-ea"/>
                          <a:cs typeface="+mn-cs"/>
                        </a:rPr>
                        <a:t>С Новым годом! </a:t>
                      </a:r>
                      <a:r>
                        <a:rPr kumimoji="0" lang="ja-JP" altLang="en-US" sz="1000" b="0" i="0" u="none" strike="noStrike" kern="1200" cap="none" spc="0" normalizeH="0" baseline="0" noProof="0">
                          <a:ln>
                            <a:noFill/>
                          </a:ln>
                          <a:solidFill>
                            <a:prstClr val="black"/>
                          </a:solidFill>
                          <a:effectLst/>
                          <a:uLnTx/>
                          <a:uFillTx/>
                          <a:latin typeface="+mn-lt"/>
                          <a:ea typeface="+mn-ea"/>
                          <a:cs typeface="+mn-cs"/>
                        </a:rPr>
                        <a:t>新年快乐！あけまして　おめでとう　ございます！
</a:t>
                      </a:r>
                      <a:r>
                        <a:rPr kumimoji="0" lang="en-US" sz="1000" b="0" i="0" u="none" strike="noStrike" kern="1200" cap="none" spc="0" normalizeH="0" baseline="0" noProof="0">
                          <a:ln>
                            <a:noFill/>
                          </a:ln>
                          <a:solidFill>
                            <a:prstClr val="black"/>
                          </a:solidFill>
                          <a:effectLst/>
                          <a:uLnTx/>
                          <a:uFillTx/>
                          <a:latin typeface="+mn-lt"/>
                          <a:ea typeface="+mn-ea"/>
                          <a:cs typeface="+mn-cs"/>
                        </a:rPr>
                        <a:t>The entire BUSS team wishes you a great start into the new year of 2019! We are looking forward to another exciting, innovating year in the international compounding industry! It’s the second day of the year, but we are already busy with preparations for the first trade show of 2019: the Arabplast in Dubai from January, the 5th to the 8th! 
Come find us there or at one of our other upcoming tradefairs: https://busscorp.com/about-us/events-fairs/
#newyear #compounding #innovative #solutions #polymer #elastomer #compounder #plastics #kneader #cokneader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https://scontent.xx.fbcdn.net/v/t15.13418-10/s720x720/49205214_2209797279270703_6219182107114078208_n.jpg?_nc_cat=109&amp;_nc_ht=scontent.xx&amp;oh=61e9a97edfafc480156c93dde24dbcf7&amp;oe=5D43DE5A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8907719"/>
                  </a:ext>
                </a:extLst>
              </a:tr>
            </a:tbl>
          </a:graphicData>
        </a:graphic>
      </p:graphicFrame>
      <p:sp>
        <p:nvSpPr>
          <p:cNvPr id="4" name="Text Placeholder 3">
            <a:extLst>
              <a:ext uri="{FF2B5EF4-FFF2-40B4-BE49-F238E27FC236}">
                <a16:creationId xmlns:a16="http://schemas.microsoft.com/office/drawing/2014/main" id="{B518FA6C-C217-4A83-AACF-83C5B9370DC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4238364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2136</Words>
  <Application>Microsoft Office PowerPoint</Application>
  <PresentationFormat>On-screen Show (4:3)</PresentationFormat>
  <Paragraphs>952</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Quartal (Teil 1)</vt:lpstr>
      <vt:lpstr>Facebook Key Metrics Table | BUSS</vt:lpstr>
      <vt:lpstr>Facebook Key Metrics Table | BUSS</vt:lpstr>
      <vt:lpstr>Facebook Fans Total | BUSS</vt:lpstr>
      <vt:lpstr>Facebook Fans Table | BUSS</vt:lpstr>
      <vt:lpstr>Facebook Own Posts Table | BUSS - 1 of 14</vt:lpstr>
      <vt:lpstr>Facebook Own Posts Table | BUSS - 2 of 14</vt:lpstr>
      <vt:lpstr>Facebook Own Posts Table | BUSS - 3 of 14</vt:lpstr>
      <vt:lpstr>Facebook Own Posts Table | BUSS - 4 of 14</vt:lpstr>
      <vt:lpstr>Facebook Own Posts Table | BUSS - 5 of 14</vt:lpstr>
      <vt:lpstr>Facebook Own Posts Table | BUSS - 6 of 14</vt:lpstr>
      <vt:lpstr>Facebook Own Posts Table | BUSS - 7 of 14</vt:lpstr>
      <vt:lpstr>Facebook Own Posts Table | BUSS - 8 of 14</vt:lpstr>
      <vt:lpstr>Facebook Own Posts Table | BUSS - 9 of 14</vt:lpstr>
      <vt:lpstr>Facebook Own Posts Table | BUSS - 10 of 14</vt:lpstr>
      <vt:lpstr>Facebook Own Posts Table | BUSS - 11 of 14</vt:lpstr>
      <vt:lpstr>Facebook Own Posts Table | BUSS - 12 of 14</vt:lpstr>
      <vt:lpstr>Facebook Own Posts Table | BUSS - 13 of 14</vt:lpstr>
      <vt:lpstr>Facebook Own Posts Table | BUSS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2019-04-08T07:03:16Z</dcterms:created>
  <dcterms:modified xsi:type="dcterms:W3CDTF">2019-04-08T07:04:14Z</dcterms:modified>
</cp:coreProperties>
</file>